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355" r:id="rId3"/>
    <p:sldId id="356" r:id="rId4"/>
    <p:sldId id="257" r:id="rId5"/>
    <p:sldId id="258" r:id="rId6"/>
    <p:sldId id="304" r:id="rId7"/>
    <p:sldId id="259" r:id="rId8"/>
    <p:sldId id="261" r:id="rId9"/>
    <p:sldId id="282" r:id="rId10"/>
    <p:sldId id="280" r:id="rId11"/>
    <p:sldId id="309" r:id="rId12"/>
    <p:sldId id="266" r:id="rId13"/>
    <p:sldId id="318" r:id="rId14"/>
    <p:sldId id="319" r:id="rId15"/>
    <p:sldId id="317" r:id="rId16"/>
    <p:sldId id="308" r:id="rId17"/>
    <p:sldId id="265" r:id="rId18"/>
    <p:sldId id="316" r:id="rId19"/>
    <p:sldId id="268" r:id="rId20"/>
    <p:sldId id="283" r:id="rId21"/>
    <p:sldId id="311" r:id="rId22"/>
    <p:sldId id="272" r:id="rId23"/>
    <p:sldId id="271" r:id="rId24"/>
    <p:sldId id="291" r:id="rId25"/>
    <p:sldId id="320" r:id="rId26"/>
    <p:sldId id="313" r:id="rId27"/>
    <p:sldId id="275" r:id="rId28"/>
    <p:sldId id="274" r:id="rId29"/>
    <p:sldId id="276" r:id="rId30"/>
    <p:sldId id="277" r:id="rId31"/>
    <p:sldId id="321" r:id="rId32"/>
    <p:sldId id="279"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285" r:id="rId47"/>
    <p:sldId id="286" r:id="rId48"/>
    <p:sldId id="306" r:id="rId49"/>
    <p:sldId id="357" r:id="rId50"/>
  </p:sldIdLst>
  <p:sldSz cx="9144000" cy="6858000" type="screen4x3"/>
  <p:notesSz cx="6858000" cy="9144000"/>
  <p:custDataLst>
    <p:tags r:id="rId57"/>
  </p:custDataLst>
  <p:defaultTextStyle>
    <a:defPPr>
      <a:defRPr lang="en-US"/>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798" y="-96"/>
      </p:cViewPr>
      <p:guideLst>
        <p:guide orient="horz" pos="2131"/>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21.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fld id="{D2A48B96-639E-45A3-A0BA-2464DFDB1FAA}"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a:p>
        </p:txBody>
      </p:sp>
      <p:sp>
        <p:nvSpPr>
          <p:cNvPr id="30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fontAlgn="base"/>
            <a:fld id="{A6837353-30EB-4A48-80EB-173D804AEFBD}"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1"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p>
            <a:pPr lvl="0" indent="0"/>
            <a:r>
              <a:rPr lang="zh-CN" altLang="en-US" dirty="0"/>
              <a:t>单击此处编辑母版标题样式</a:t>
            </a:r>
            <a:endParaRPr lang="zh-CN" altLang="en-US" dirty="0"/>
          </a:p>
        </p:txBody>
      </p:sp>
      <p:sp>
        <p:nvSpPr>
          <p:cNvPr id="1027" name="Text Placeholder 1026"/>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lvl="0" fontAlgn="base"/>
            <a:endParaRPr lang="zh-CN" altLang="en-US" strike="noStrike" noProof="1"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lvl="0" fontAlgn="base"/>
            <a:endParaRPr lang="zh-CN" strike="noStrike" noProof="1"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atin typeface="微软雅黑" panose="020B0503020204020204" pitchFamily="34" charset="-122"/>
                <a:ea typeface="微软雅黑" panose="020B0503020204020204" pitchFamily="34" charset="-122"/>
                <a:cs typeface="微软雅黑" panose="020B0503020204020204" pitchFamily="34" charset="-122"/>
              </a:defRPr>
            </a:lvl1pPr>
          </a:lstStyle>
          <a:p>
            <a:pPr lvl="0" fontAlgn="base"/>
            <a:fld id="{9A0DB2DC-4C9A-4742-B13C-FB6460FD3503}" type="slidenum">
              <a:rPr lang="zh-CN" strike="noStrike" noProof="1" dirty="0">
                <a:latin typeface="微软雅黑" panose="020B0503020204020204" pitchFamily="34" charset="-122"/>
                <a:ea typeface="微软雅黑" panose="020B0503020204020204" pitchFamily="34" charset="-122"/>
                <a:cs typeface="微软雅黑" panose="020B0503020204020204" pitchFamily="34" charset="-122"/>
              </a:rPr>
            </a:fld>
            <a:endParaRPr lang="zh-CN" strike="noStrike" noProof="1" dirty="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76996" y="2989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1.jpeg"/><Relationship Id="rId4" Type="http://schemas.openxmlformats.org/officeDocument/2006/relationships/tags" Target="../tags/tag18.xml"/><Relationship Id="rId3" Type="http://schemas.openxmlformats.org/officeDocument/2006/relationships/image" Target="../media/image20.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34" charset="-122"/>
                <a:ea typeface="微软雅黑" panose="020B0503020204020204" pitchFamily="34" charset="-122"/>
                <a:cs typeface="+mn-cs"/>
              </a:rPr>
              <a:t>实验室--实验室安全经验交流</a:t>
            </a:r>
            <a:endParaRPr lang="zh-CN" altLang="en-US" sz="384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1143215" y="44621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1">
                    <a:lumMod val="95000"/>
                  </a:schemeClr>
                </a:solidFill>
              </a:rPr>
              <a:t>全面</a:t>
            </a:r>
            <a:endParaRPr lang="zh-CN" altLang="en-US" b="1">
              <a:solidFill>
                <a:schemeClr val="bg1">
                  <a:lumMod val="95000"/>
                </a:schemeClr>
              </a:solidFill>
            </a:endParaRPr>
          </a:p>
        </p:txBody>
      </p:sp>
      <p:sp>
        <p:nvSpPr>
          <p:cNvPr id="5" name="椭圆 4"/>
          <p:cNvSpPr/>
          <p:nvPr>
            <p:custDataLst>
              <p:tags r:id="rId4"/>
            </p:custDataLst>
          </p:nvPr>
        </p:nvSpPr>
        <p:spPr>
          <a:xfrm>
            <a:off x="2386330" y="44627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5"/>
            </p:custDataLst>
          </p:nvPr>
        </p:nvSpPr>
        <p:spPr>
          <a:xfrm>
            <a:off x="3629445" y="44621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bg1">
                    <a:lumMod val="95000"/>
                  </a:schemeClr>
                </a:solidFill>
              </a:rPr>
              <a:t>实用</a:t>
            </a:r>
            <a:endParaRPr lang="zh-CN" altLang="en-US" b="1">
              <a:solidFill>
                <a:schemeClr val="bg1">
                  <a:lumMod val="9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58436"/>
          <p:cNvSpPr/>
          <p:nvPr/>
        </p:nvSpPr>
        <p:spPr>
          <a:xfrm>
            <a:off x="0" y="0"/>
            <a:ext cx="9144000" cy="6858000"/>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11266" name="文本框 58369"/>
          <p:cNvSpPr txBox="1"/>
          <p:nvPr/>
        </p:nvSpPr>
        <p:spPr>
          <a:xfrm>
            <a:off x="1660525" y="722313"/>
            <a:ext cx="184150" cy="366712"/>
          </a:xfrm>
          <a:prstGeom prst="rect">
            <a:avLst/>
          </a:prstGeom>
          <a:noFill/>
          <a:ln w="9525">
            <a:noFill/>
          </a:ln>
        </p:spPr>
        <p:txBody>
          <a:bodyPr wrap="none" anchor="t" anchorCtr="0">
            <a:spAutoFit/>
          </a:bodyPr>
          <a:p>
            <a:endParaRPr lang="zh-CN" dirty="0">
              <a:latin typeface="微软雅黑" panose="020B0503020204020204" pitchFamily="34" charset="-122"/>
              <a:ea typeface="微软雅黑" panose="020B0503020204020204" pitchFamily="34" charset="-122"/>
            </a:endParaRPr>
          </a:p>
        </p:txBody>
      </p:sp>
      <p:sp>
        <p:nvSpPr>
          <p:cNvPr id="11267" name="DRAWING2STR_FREEFORM 58370"/>
          <p:cNvSpPr/>
          <p:nvPr/>
        </p:nvSpPr>
        <p:spPr>
          <a:xfrm rot="5400000">
            <a:off x="-2422525" y="1474788"/>
            <a:ext cx="4824413" cy="4770437"/>
          </a:xfrm>
          <a:custGeom>
            <a:avLst/>
            <a:gdLst/>
            <a:ahLst/>
            <a:cxnLst>
              <a:cxn ang="270">
                <a:pos x="10800" y="0"/>
              </a:cxn>
              <a:cxn ang="180">
                <a:pos x="162" y="10638"/>
              </a:cxn>
              <a:cxn ang="270">
                <a:pos x="10800" y="322"/>
              </a:cxn>
              <a:cxn ang="0">
                <a:pos x="21437" y="10638"/>
              </a:cxn>
            </a:cxnLst>
            <a:pathLst>
              <a:path w="21600" h="21600">
                <a:moveTo>
                  <a:pt x="323" y="10641"/>
                </a:moveTo>
                <a:cubicBezTo>
                  <a:pt x="409" y="4927"/>
                  <a:pt x="5067" y="322"/>
                  <a:pt x="10800" y="322"/>
                </a:cubicBezTo>
                <a:cubicBezTo>
                  <a:pt x="16534" y="322"/>
                  <a:pt x="21192" y="4927"/>
                  <a:pt x="21277" y="10640"/>
                </a:cubicBezTo>
                <a:lnTo>
                  <a:pt x="21598" y="10636"/>
                </a:lnTo>
                <a:cubicBezTo>
                  <a:pt x="21509" y="4583"/>
                  <a:pt x="16708" y="-164"/>
                  <a:pt x="10798" y="-164"/>
                </a:cubicBezTo>
                <a:cubicBezTo>
                  <a:pt x="4888" y="-164"/>
                  <a:pt x="87" y="4583"/>
                  <a:pt x="-1" y="10472"/>
                </a:cubicBezTo>
                <a:close/>
              </a:path>
            </a:pathLst>
          </a:custGeom>
          <a:gradFill rotWithShape="1">
            <a:gsLst>
              <a:gs pos="0">
                <a:srgbClr val="C5C5C5"/>
              </a:gs>
              <a:gs pos="50000">
                <a:schemeClr val="bg2"/>
              </a:gs>
              <a:gs pos="100000">
                <a:srgbClr val="C5C5C5"/>
              </a:gs>
            </a:gsLst>
            <a:lin ang="0" scaled="1"/>
            <a:tileRect/>
          </a:gradFill>
          <a:ln w="9525">
            <a:noFill/>
          </a:ln>
        </p:spPr>
        <p:txBody>
          <a:bodyPr/>
          <a:p>
            <a:endParaRPr lang="zh-CN" altLang="en-US"/>
          </a:p>
        </p:txBody>
      </p:sp>
      <p:sp>
        <p:nvSpPr>
          <p:cNvPr id="11268" name="DRAWING2STR_FREEFORM 58371"/>
          <p:cNvSpPr/>
          <p:nvPr/>
        </p:nvSpPr>
        <p:spPr>
          <a:xfrm rot="5400000" flipH="1">
            <a:off x="-2016125" y="1911350"/>
            <a:ext cx="4032250" cy="3927475"/>
          </a:xfrm>
          <a:custGeom>
            <a:avLst/>
            <a:gdLst/>
            <a:ahLst/>
            <a:cxnLst>
              <a:cxn ang="270">
                <a:pos x="10800" y="0"/>
              </a:cxn>
              <a:cxn ang="180">
                <a:pos x="5372" y="10800"/>
              </a:cxn>
              <a:cxn ang="270">
                <a:pos x="10800" y="10744"/>
              </a:cxn>
              <a:cxn ang="0">
                <a:pos x="16228" y="10800"/>
              </a:cxn>
            </a:cxnLst>
            <a:pathLst>
              <a:path w="21600" h="21600">
                <a:moveTo>
                  <a:pt x="10744" y="10800"/>
                </a:moveTo>
                <a:cubicBezTo>
                  <a:pt x="10744" y="10769"/>
                  <a:pt x="10769" y="10744"/>
                  <a:pt x="10800" y="10744"/>
                </a:cubicBezTo>
                <a:cubicBezTo>
                  <a:pt x="10831" y="10744"/>
                  <a:pt x="10856" y="10769"/>
                  <a:pt x="10856" y="10800"/>
                </a:cubicBezTo>
                <a:lnTo>
                  <a:pt x="21600" y="10800"/>
                </a:lnTo>
                <a:cubicBezTo>
                  <a:pt x="21600" y="4835"/>
                  <a:pt x="16765" y="0"/>
                  <a:pt x="10800" y="0"/>
                </a:cubicBezTo>
                <a:cubicBezTo>
                  <a:pt x="4835" y="0"/>
                  <a:pt x="0" y="4835"/>
                  <a:pt x="0" y="10800"/>
                </a:cubicBezTo>
                <a:close/>
              </a:path>
            </a:pathLst>
          </a:custGeom>
          <a:gradFill rotWithShape="1">
            <a:gsLst>
              <a:gs pos="0">
                <a:schemeClr val="hlink">
                  <a:alpha val="56000"/>
                </a:schemeClr>
              </a:gs>
              <a:gs pos="100000">
                <a:srgbClr val="FFFFFF">
                  <a:alpha val="48000"/>
                </a:srgbClr>
              </a:gs>
            </a:gsLst>
            <a:lin ang="5400000" scaled="1"/>
            <a:tileRect/>
          </a:gradFill>
          <a:ln w="0">
            <a:noFill/>
          </a:ln>
        </p:spPr>
        <p:txBody>
          <a:bodyPr/>
          <a:p>
            <a:endParaRPr lang="zh-CN" altLang="en-US"/>
          </a:p>
        </p:txBody>
      </p:sp>
      <p:sp>
        <p:nvSpPr>
          <p:cNvPr id="11269" name="圆角矩形 58372"/>
          <p:cNvSpPr/>
          <p:nvPr/>
        </p:nvSpPr>
        <p:spPr>
          <a:xfrm>
            <a:off x="1822450" y="5099050"/>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sp>
        <p:nvSpPr>
          <p:cNvPr id="11270" name="圆角矩形 58373"/>
          <p:cNvSpPr/>
          <p:nvPr/>
        </p:nvSpPr>
        <p:spPr>
          <a:xfrm>
            <a:off x="2317750" y="4271963"/>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sp>
        <p:nvSpPr>
          <p:cNvPr id="11271" name="圆角矩形 58374"/>
          <p:cNvSpPr/>
          <p:nvPr/>
        </p:nvSpPr>
        <p:spPr>
          <a:xfrm>
            <a:off x="2438400" y="3459163"/>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sp>
        <p:nvSpPr>
          <p:cNvPr id="11272" name="圆角矩形 58375"/>
          <p:cNvSpPr/>
          <p:nvPr/>
        </p:nvSpPr>
        <p:spPr>
          <a:xfrm>
            <a:off x="2286000" y="2590800"/>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sp>
        <p:nvSpPr>
          <p:cNvPr id="11273" name="圆角矩形 58376"/>
          <p:cNvSpPr/>
          <p:nvPr/>
        </p:nvSpPr>
        <p:spPr>
          <a:xfrm>
            <a:off x="1765300" y="1820863"/>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grpSp>
        <p:nvGrpSpPr>
          <p:cNvPr id="11274" name="组合 58377"/>
          <p:cNvGrpSpPr/>
          <p:nvPr/>
        </p:nvGrpSpPr>
        <p:grpSpPr>
          <a:xfrm>
            <a:off x="1447800" y="1909763"/>
            <a:ext cx="381000" cy="381000"/>
            <a:chOff x="2078" y="1680"/>
            <a:chExt cx="1615" cy="1615"/>
          </a:xfrm>
        </p:grpSpPr>
        <p:sp>
          <p:nvSpPr>
            <p:cNvPr id="11275" name="椭圆 5837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76" name="椭圆 5837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77" name="椭圆 58380"/>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78" name="椭圆 58381"/>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79" name="椭圆 58382"/>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0" name="椭圆 58383"/>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1281" name="组合 58384"/>
          <p:cNvGrpSpPr/>
          <p:nvPr/>
        </p:nvGrpSpPr>
        <p:grpSpPr>
          <a:xfrm>
            <a:off x="1981200" y="2697163"/>
            <a:ext cx="381000" cy="381000"/>
            <a:chOff x="2078" y="1680"/>
            <a:chExt cx="1615" cy="1615"/>
          </a:xfrm>
        </p:grpSpPr>
        <p:sp>
          <p:nvSpPr>
            <p:cNvPr id="11282" name="椭圆 58385"/>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3" name="椭圆 58386"/>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4" name="椭圆 58387"/>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5" name="椭圆 58388"/>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6" name="椭圆 58389"/>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87" name="椭圆 58390"/>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1288" name="组合 58391"/>
          <p:cNvGrpSpPr/>
          <p:nvPr/>
        </p:nvGrpSpPr>
        <p:grpSpPr>
          <a:xfrm>
            <a:off x="2133600" y="3535363"/>
            <a:ext cx="381000" cy="381000"/>
            <a:chOff x="2078" y="1680"/>
            <a:chExt cx="1615" cy="1615"/>
          </a:xfrm>
        </p:grpSpPr>
        <p:sp>
          <p:nvSpPr>
            <p:cNvPr id="11289" name="椭圆 58392"/>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0" name="椭圆 58393"/>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1" name="椭圆 58394"/>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2" name="椭圆 58395"/>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3" name="椭圆 58396"/>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4" name="椭圆 58397"/>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1295" name="组合 58398"/>
          <p:cNvGrpSpPr/>
          <p:nvPr/>
        </p:nvGrpSpPr>
        <p:grpSpPr>
          <a:xfrm>
            <a:off x="1981200" y="4373563"/>
            <a:ext cx="381000" cy="381000"/>
            <a:chOff x="2078" y="1680"/>
            <a:chExt cx="1615" cy="1615"/>
          </a:xfrm>
        </p:grpSpPr>
        <p:sp>
          <p:nvSpPr>
            <p:cNvPr id="11296" name="椭圆 58399"/>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7" name="椭圆 58400"/>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8" name="椭圆 58401"/>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299" name="椭圆 58402"/>
            <p:cNvSpPr/>
            <p:nvPr/>
          </p:nvSpPr>
          <p:spPr>
            <a:xfrm>
              <a:off x="2254" y="1856"/>
              <a:ext cx="1262" cy="1264"/>
            </a:xfrm>
            <a:prstGeom prst="ellipse">
              <a:avLst/>
            </a:prstGeom>
            <a:gradFill rotWithShape="1">
              <a:gsLst>
                <a:gs pos="0">
                  <a:srgbClr val="000000"/>
                </a:gs>
                <a:gs pos="100000">
                  <a:srgbClr val="8D67E1"/>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0" name="椭圆 58403"/>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1" name="椭圆 58404"/>
            <p:cNvSpPr/>
            <p:nvPr/>
          </p:nvSpPr>
          <p:spPr>
            <a:xfrm>
              <a:off x="2337" y="1939"/>
              <a:ext cx="1096" cy="1098"/>
            </a:xfrm>
            <a:prstGeom prst="ellipse">
              <a:avLst/>
            </a:prstGeom>
            <a:gradFill rotWithShape="1">
              <a:gsLst>
                <a:gs pos="0">
                  <a:srgbClr val="8D67E1"/>
                </a:gs>
                <a:gs pos="100000">
                  <a:srgbClr val="45326D"/>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1302" name="组合 58405"/>
          <p:cNvGrpSpPr/>
          <p:nvPr/>
        </p:nvGrpSpPr>
        <p:grpSpPr>
          <a:xfrm>
            <a:off x="1524000" y="5148263"/>
            <a:ext cx="355600" cy="381000"/>
            <a:chOff x="2078" y="1680"/>
            <a:chExt cx="1615" cy="1615"/>
          </a:xfrm>
        </p:grpSpPr>
        <p:sp>
          <p:nvSpPr>
            <p:cNvPr id="11303" name="椭圆 5840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4" name="椭圆 5840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5" name="椭圆 58408"/>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6" name="椭圆 58409"/>
            <p:cNvSpPr/>
            <p:nvPr/>
          </p:nvSpPr>
          <p:spPr>
            <a:xfrm>
              <a:off x="2254" y="1856"/>
              <a:ext cx="1262" cy="1264"/>
            </a:xfrm>
            <a:prstGeom prst="ellipse">
              <a:avLst/>
            </a:prstGeom>
            <a:gradFill rotWithShape="1">
              <a:gsLst>
                <a:gs pos="0">
                  <a:srgbClr val="000000"/>
                </a:gs>
                <a:gs pos="100000">
                  <a:srgbClr val="E35E23"/>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7" name="椭圆 58410"/>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08" name="椭圆 58411"/>
            <p:cNvSpPr/>
            <p:nvPr/>
          </p:nvSpPr>
          <p:spPr>
            <a:xfrm>
              <a:off x="2337" y="1939"/>
              <a:ext cx="1096" cy="1098"/>
            </a:xfrm>
            <a:prstGeom prst="ellipse">
              <a:avLst/>
            </a:prstGeom>
            <a:gradFill rotWithShape="1">
              <a:gsLst>
                <a:gs pos="0">
                  <a:srgbClr val="E35E23"/>
                </a:gs>
                <a:gs pos="100000">
                  <a:srgbClr val="6E2E11"/>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11309" name="圆角矩形 58412"/>
          <p:cNvSpPr/>
          <p:nvPr/>
        </p:nvSpPr>
        <p:spPr>
          <a:xfrm>
            <a:off x="914400" y="1066800"/>
            <a:ext cx="65532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grpSp>
        <p:nvGrpSpPr>
          <p:cNvPr id="11310" name="组合 58413"/>
          <p:cNvGrpSpPr/>
          <p:nvPr/>
        </p:nvGrpSpPr>
        <p:grpSpPr>
          <a:xfrm>
            <a:off x="609600" y="1143000"/>
            <a:ext cx="381000" cy="381000"/>
            <a:chOff x="2078" y="1680"/>
            <a:chExt cx="1615" cy="1615"/>
          </a:xfrm>
        </p:grpSpPr>
        <p:sp>
          <p:nvSpPr>
            <p:cNvPr id="11311" name="椭圆 5841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12" name="椭圆 5841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13" name="椭圆 58416"/>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14" name="椭圆 58417"/>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15" name="椭圆 58418"/>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16" name="椭圆 58419"/>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11317" name="圆角矩形 58420"/>
          <p:cNvSpPr/>
          <p:nvPr/>
        </p:nvSpPr>
        <p:spPr>
          <a:xfrm>
            <a:off x="1098550" y="5867400"/>
            <a:ext cx="6478588"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nchorCtr="0"/>
          <a:p>
            <a:pPr eaLnBrk="0" hangingPunct="0"/>
            <a:endParaRPr lang="zh-CN" b="1" dirty="0">
              <a:solidFill>
                <a:schemeClr val="tx2"/>
              </a:solidFill>
              <a:latin typeface="微软雅黑" panose="020B0503020204020204" pitchFamily="34" charset="-122"/>
              <a:ea typeface="微软雅黑" panose="020B0503020204020204" pitchFamily="34" charset="-122"/>
            </a:endParaRPr>
          </a:p>
        </p:txBody>
      </p:sp>
      <p:grpSp>
        <p:nvGrpSpPr>
          <p:cNvPr id="11318" name="组合 58421"/>
          <p:cNvGrpSpPr/>
          <p:nvPr/>
        </p:nvGrpSpPr>
        <p:grpSpPr>
          <a:xfrm>
            <a:off x="762000" y="5969000"/>
            <a:ext cx="381000" cy="381000"/>
            <a:chOff x="2078" y="1680"/>
            <a:chExt cx="1615" cy="1615"/>
          </a:xfrm>
        </p:grpSpPr>
        <p:sp>
          <p:nvSpPr>
            <p:cNvPr id="11319" name="椭圆 58422"/>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20" name="椭圆 58423"/>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21" name="椭圆 58424"/>
            <p:cNvSpPr/>
            <p:nvPr/>
          </p:nvSpPr>
          <p:spPr>
            <a:xfrm>
              <a:off x="2254" y="1856"/>
              <a:ext cx="1262" cy="126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22" name="椭圆 58425"/>
            <p:cNvSpPr/>
            <p:nvPr/>
          </p:nvSpPr>
          <p:spPr>
            <a:xfrm>
              <a:off x="2254" y="1856"/>
              <a:ext cx="1262" cy="1264"/>
            </a:xfrm>
            <a:prstGeom prst="ellipse">
              <a:avLst/>
            </a:prstGeom>
            <a:gradFill rotWithShape="1">
              <a:gsLst>
                <a:gs pos="0">
                  <a:srgbClr val="000000"/>
                </a:gs>
                <a:gs pos="100000">
                  <a:srgbClr val="8D67E1"/>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23" name="椭圆 58426"/>
            <p:cNvSpPr/>
            <p:nvPr/>
          </p:nvSpPr>
          <p:spPr>
            <a:xfrm>
              <a:off x="2337" y="1939"/>
              <a:ext cx="1096" cy="1098"/>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1324" name="椭圆 58427"/>
            <p:cNvSpPr/>
            <p:nvPr/>
          </p:nvSpPr>
          <p:spPr>
            <a:xfrm>
              <a:off x="2337" y="1939"/>
              <a:ext cx="1096" cy="1098"/>
            </a:xfrm>
            <a:prstGeom prst="ellipse">
              <a:avLst/>
            </a:prstGeom>
            <a:gradFill rotWithShape="1">
              <a:gsLst>
                <a:gs pos="0">
                  <a:srgbClr val="8D67E1"/>
                </a:gs>
                <a:gs pos="100000">
                  <a:srgbClr val="45326D"/>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58429" name="文本框 58428"/>
          <p:cNvSpPr txBox="1"/>
          <p:nvPr/>
        </p:nvSpPr>
        <p:spPr>
          <a:xfrm>
            <a:off x="866775" y="1143000"/>
            <a:ext cx="6629400" cy="366713"/>
          </a:xfrm>
          <a:prstGeom prst="rect">
            <a:avLst/>
          </a:prstGeom>
          <a:noFill/>
          <a:ln w="9525">
            <a:noFill/>
          </a:ln>
        </p:spPr>
        <p:txBody>
          <a:bodyPr wrap="none" anchor="t">
            <a:spAutoFit/>
          </a:bodyPr>
          <a:p>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卤化氢的酸溶液加热后压力较大，封管反应时要注意，防止爆炸</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0" name="文本框 58429"/>
          <p:cNvSpPr txBox="1"/>
          <p:nvPr/>
        </p:nvSpPr>
        <p:spPr>
          <a:xfrm>
            <a:off x="2605088" y="1905000"/>
            <a:ext cx="4557713" cy="366713"/>
          </a:xfrm>
          <a:prstGeom prst="rect">
            <a:avLst/>
          </a:prstGeom>
          <a:noFill/>
          <a:ln w="9525">
            <a:noFill/>
          </a:ln>
        </p:spPr>
        <p:txBody>
          <a:bodyPr wrap="none" anchor="t">
            <a:spAutoFit/>
          </a:bodyPr>
          <a:p>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玻璃套管和橡胶管对接，用力过猛极易割伤</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1" name="文本框 58430"/>
          <p:cNvSpPr txBox="1"/>
          <p:nvPr/>
        </p:nvSpPr>
        <p:spPr>
          <a:xfrm>
            <a:off x="2362200" y="2557463"/>
            <a:ext cx="6340475" cy="581025"/>
          </a:xfrm>
          <a:prstGeom prst="rect">
            <a:avLst/>
          </a:prstGeom>
          <a:noFill/>
          <a:ln w="9525">
            <a:noFill/>
          </a:ln>
        </p:spPr>
        <p:txBody>
          <a:bodyPr>
            <a:spAutoFit/>
          </a:bodyPr>
          <a:p>
            <a:r>
              <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一些偏酸碱的反应液禁止直接旋蒸，有潜在爆炸因素，应先倒入冰水中，调</a:t>
            </a:r>
            <a:r>
              <a:rPr lang="en-US" altLang="zh-CN"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值到</a:t>
            </a:r>
            <a:r>
              <a:rPr lang="en-US" altLang="zh-CN"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后再后处理</a:t>
            </a:r>
            <a:endPar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2" name="文本框 58431"/>
          <p:cNvSpPr txBox="1"/>
          <p:nvPr/>
        </p:nvSpPr>
        <p:spPr>
          <a:xfrm>
            <a:off x="4064000" y="3533775"/>
            <a:ext cx="2946400" cy="366713"/>
          </a:xfrm>
          <a:prstGeom prst="rect">
            <a:avLst/>
          </a:prstGeom>
          <a:noFill/>
          <a:ln w="9525">
            <a:noFill/>
          </a:ln>
        </p:spPr>
        <p:txBody>
          <a:bodyPr wrap="none" anchor="t">
            <a:spAutoFit/>
          </a:bodyPr>
          <a:p>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乱扔化学品，有燃烧的可能</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3" name="文本框 58432"/>
          <p:cNvSpPr txBox="1"/>
          <p:nvPr/>
        </p:nvSpPr>
        <p:spPr>
          <a:xfrm>
            <a:off x="2379663" y="4337050"/>
            <a:ext cx="6269038" cy="366713"/>
          </a:xfrm>
          <a:prstGeom prst="rect">
            <a:avLst/>
          </a:prstGeom>
          <a:noFill/>
          <a:ln w="9525">
            <a:noFill/>
          </a:ln>
        </p:spPr>
        <p:txBody>
          <a:bodyPr wrap="none" anchor="t">
            <a:spAutoFit/>
          </a:bodyPr>
          <a:p>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反应后双氧水应经过</a:t>
            </a:r>
            <a:r>
              <a:rPr lang="en-US" altLang="zh-CN"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Na</a:t>
            </a:r>
            <a:r>
              <a:rPr lang="en-US" altLang="zh-CN" b="1" baseline="-25000"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en-US" altLang="zh-CN"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SO</a:t>
            </a:r>
            <a:r>
              <a:rPr lang="en-US" altLang="zh-CN" b="1" baseline="-25000"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等还原剂处理，防止旋蒸时爆炸</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4" name="文本框 58433"/>
          <p:cNvSpPr txBox="1"/>
          <p:nvPr/>
        </p:nvSpPr>
        <p:spPr>
          <a:xfrm>
            <a:off x="1936750" y="5037138"/>
            <a:ext cx="6188075" cy="581025"/>
          </a:xfrm>
          <a:prstGeom prst="rect">
            <a:avLst/>
          </a:prstGeom>
          <a:noFill/>
          <a:ln w="9525">
            <a:noFill/>
          </a:ln>
        </p:spPr>
        <p:txBody>
          <a:bodyPr>
            <a:spAutoFit/>
          </a:bodyPr>
          <a:p>
            <a:r>
              <a:rPr lang="en-US" altLang="zh-CN"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NaH</a:t>
            </a:r>
            <a:r>
              <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，金属钠，氢化铝锂，叔丁基锂等高活性化学物质，建议少量、多次称量使用，活性太高易燃烧，反应易爆沸</a:t>
            </a:r>
            <a:endParaRPr lang="zh-CN" altLang="en-US" sz="16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435" name="文本框 58434"/>
          <p:cNvSpPr txBox="1"/>
          <p:nvPr/>
        </p:nvSpPr>
        <p:spPr>
          <a:xfrm>
            <a:off x="1331913" y="5986463"/>
            <a:ext cx="6011863" cy="366713"/>
          </a:xfrm>
          <a:prstGeom prst="rect">
            <a:avLst/>
          </a:prstGeom>
          <a:noFill/>
          <a:ln w="9525">
            <a:noFill/>
          </a:ln>
        </p:spPr>
        <p:txBody>
          <a:bodyPr wrap="none" anchor="t">
            <a:spAutoFit/>
          </a:bodyPr>
          <a:p>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氢化催化剂（如</a:t>
            </a:r>
            <a:r>
              <a:rPr lang="en-US" altLang="zh-CN"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Pd-C</a:t>
            </a:r>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）必须加入塑料试剂瓶中，并用水封</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332" name="TextBox 1"/>
          <p:cNvSpPr txBox="1"/>
          <p:nvPr/>
        </p:nvSpPr>
        <p:spPr>
          <a:xfrm>
            <a:off x="1223963" y="66675"/>
            <a:ext cx="6908800" cy="762000"/>
          </a:xfrm>
          <a:prstGeom prst="rect">
            <a:avLst/>
          </a:prstGeom>
          <a:noFill/>
          <a:ln w="9525">
            <a:noFill/>
          </a:ln>
        </p:spPr>
        <p:txBody>
          <a:bodyPr wrap="none" anchor="t" anchorCtr="0">
            <a:spAutoFit/>
          </a:bodyPr>
          <a:p>
            <a:pPr algn="ctr">
              <a:spcBef>
                <a:spcPct val="50000"/>
              </a:spcBef>
            </a:pPr>
            <a:r>
              <a:rPr lang="zh-CN" altLang="en-US" sz="4400" b="1" dirty="0">
                <a:solidFill>
                  <a:schemeClr val="folHlink"/>
                </a:solidFill>
                <a:latin typeface="微软雅黑" panose="020B0503020204020204" pitchFamily="34" charset="-122"/>
                <a:ea typeface="微软雅黑" panose="020B0503020204020204" pitchFamily="34" charset="-122"/>
              </a:rPr>
              <a:t>有机合成中的一些潜在危险</a:t>
            </a:r>
            <a:endParaRPr lang="zh-CN" altLang="en-US" sz="4400" b="1" dirty="0">
              <a:solidFill>
                <a:schemeClr val="folHlin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14337"/>
          <p:cNvSpPr/>
          <p:nvPr/>
        </p:nvSpPr>
        <p:spPr>
          <a:xfrm>
            <a:off x="369888" y="4443413"/>
            <a:ext cx="8445500" cy="995362"/>
          </a:xfrm>
          <a:prstGeom prst="rect">
            <a:avLst/>
          </a:prstGeom>
          <a:gradFill rotWithShape="1">
            <a:gsLst>
              <a:gs pos="0">
                <a:srgbClr val="FFFFFF"/>
              </a:gs>
              <a:gs pos="50000">
                <a:schemeClr val="folHlink">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290" name="矩形 14338"/>
          <p:cNvSpPr/>
          <p:nvPr/>
        </p:nvSpPr>
        <p:spPr>
          <a:xfrm>
            <a:off x="379413" y="3616325"/>
            <a:ext cx="8435975" cy="827088"/>
          </a:xfrm>
          <a:prstGeom prst="rect">
            <a:avLst/>
          </a:prstGeom>
          <a:gradFill rotWithShape="1">
            <a:gsLst>
              <a:gs pos="0">
                <a:srgbClr val="FFFFFF"/>
              </a:gs>
              <a:gs pos="50000">
                <a:schemeClr val="accent1">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291" name="矩形 14339"/>
          <p:cNvSpPr/>
          <p:nvPr/>
        </p:nvSpPr>
        <p:spPr>
          <a:xfrm>
            <a:off x="381000" y="2819400"/>
            <a:ext cx="8435975" cy="781050"/>
          </a:xfrm>
          <a:prstGeom prst="rect">
            <a:avLst/>
          </a:prstGeom>
          <a:gradFill rotWithShape="1">
            <a:gsLst>
              <a:gs pos="0">
                <a:srgbClr val="FFFFFF"/>
              </a:gs>
              <a:gs pos="50000">
                <a:schemeClr val="folHlink">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292" name="矩形 14340"/>
          <p:cNvSpPr/>
          <p:nvPr/>
        </p:nvSpPr>
        <p:spPr>
          <a:xfrm>
            <a:off x="369888" y="2135188"/>
            <a:ext cx="8445500" cy="700087"/>
          </a:xfrm>
          <a:prstGeom prst="rect">
            <a:avLst/>
          </a:prstGeom>
          <a:gradFill rotWithShape="1">
            <a:gsLst>
              <a:gs pos="0">
                <a:srgbClr val="FFFFFF"/>
              </a:gs>
              <a:gs pos="50000">
                <a:schemeClr val="accent1">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293" name="矩形 14341"/>
          <p:cNvSpPr/>
          <p:nvPr/>
        </p:nvSpPr>
        <p:spPr>
          <a:xfrm>
            <a:off x="369888" y="1447800"/>
            <a:ext cx="8445500" cy="687388"/>
          </a:xfrm>
          <a:prstGeom prst="rect">
            <a:avLst/>
          </a:prstGeom>
          <a:gradFill rotWithShape="1">
            <a:gsLst>
              <a:gs pos="0">
                <a:srgbClr val="FFFFFF"/>
              </a:gs>
              <a:gs pos="50000">
                <a:schemeClr val="folHlink">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294" name="直接连接符 14342"/>
          <p:cNvSpPr/>
          <p:nvPr/>
        </p:nvSpPr>
        <p:spPr>
          <a:xfrm>
            <a:off x="0" y="2135188"/>
            <a:ext cx="9153525" cy="0"/>
          </a:xfrm>
          <a:prstGeom prst="line">
            <a:avLst/>
          </a:prstGeom>
          <a:ln w="9525" cap="rnd" cmpd="sng">
            <a:solidFill>
              <a:schemeClr val="tx1"/>
            </a:solidFill>
            <a:prstDash val="sysDot"/>
            <a:round/>
            <a:headEnd type="none" w="med" len="med"/>
            <a:tailEnd type="none" w="med" len="med"/>
          </a:ln>
        </p:spPr>
      </p:sp>
      <p:sp>
        <p:nvSpPr>
          <p:cNvPr id="12295" name="直接连接符 14343"/>
          <p:cNvSpPr/>
          <p:nvPr/>
        </p:nvSpPr>
        <p:spPr>
          <a:xfrm>
            <a:off x="0" y="2819400"/>
            <a:ext cx="9153525" cy="0"/>
          </a:xfrm>
          <a:prstGeom prst="line">
            <a:avLst/>
          </a:prstGeom>
          <a:ln w="9525" cap="rnd" cmpd="sng">
            <a:solidFill>
              <a:schemeClr val="tx1"/>
            </a:solidFill>
            <a:prstDash val="sysDot"/>
            <a:round/>
            <a:headEnd type="none" w="med" len="med"/>
            <a:tailEnd type="none" w="med" len="med"/>
          </a:ln>
        </p:spPr>
      </p:sp>
      <p:sp>
        <p:nvSpPr>
          <p:cNvPr id="12296" name="直接连接符 14344"/>
          <p:cNvSpPr/>
          <p:nvPr/>
        </p:nvSpPr>
        <p:spPr>
          <a:xfrm>
            <a:off x="0" y="3622675"/>
            <a:ext cx="9153525" cy="0"/>
          </a:xfrm>
          <a:prstGeom prst="line">
            <a:avLst/>
          </a:prstGeom>
          <a:ln w="9525" cap="rnd" cmpd="sng">
            <a:solidFill>
              <a:schemeClr val="tx1"/>
            </a:solidFill>
            <a:prstDash val="sysDot"/>
            <a:round/>
            <a:headEnd type="none" w="med" len="med"/>
            <a:tailEnd type="none" w="med" len="med"/>
          </a:ln>
        </p:spPr>
      </p:sp>
      <p:sp>
        <p:nvSpPr>
          <p:cNvPr id="12297" name="直接连接符 14345"/>
          <p:cNvSpPr/>
          <p:nvPr/>
        </p:nvSpPr>
        <p:spPr>
          <a:xfrm>
            <a:off x="0" y="4446588"/>
            <a:ext cx="9153525" cy="0"/>
          </a:xfrm>
          <a:prstGeom prst="line">
            <a:avLst/>
          </a:prstGeom>
          <a:ln w="9525" cap="rnd" cmpd="sng">
            <a:solidFill>
              <a:schemeClr val="tx1"/>
            </a:solidFill>
            <a:prstDash val="sysDot"/>
            <a:round/>
            <a:headEnd type="none" w="med" len="med"/>
            <a:tailEnd type="none" w="med" len="med"/>
          </a:ln>
        </p:spPr>
      </p:sp>
      <p:grpSp>
        <p:nvGrpSpPr>
          <p:cNvPr id="12298" name="组合 14346"/>
          <p:cNvGrpSpPr/>
          <p:nvPr/>
        </p:nvGrpSpPr>
        <p:grpSpPr>
          <a:xfrm rot="-2074271">
            <a:off x="3657600" y="4724400"/>
            <a:ext cx="1439863" cy="360363"/>
            <a:chOff x="171" y="2983"/>
            <a:chExt cx="2836" cy="1018"/>
          </a:xfrm>
        </p:grpSpPr>
        <p:sp>
          <p:nvSpPr>
            <p:cNvPr id="12299" name="圆柱形 14347"/>
            <p:cNvSpPr/>
            <p:nvPr/>
          </p:nvSpPr>
          <p:spPr>
            <a:xfrm>
              <a:off x="171" y="2983"/>
              <a:ext cx="2830" cy="1018"/>
            </a:xfrm>
            <a:prstGeom prst="can">
              <a:avLst>
                <a:gd name="adj" fmla="val 50000"/>
              </a:avLst>
            </a:prstGeom>
            <a:gradFill rotWithShape="1">
              <a:gsLst>
                <a:gs pos="0">
                  <a:srgbClr val="435152"/>
                </a:gs>
                <a:gs pos="50000">
                  <a:schemeClr val="accent1"/>
                </a:gs>
                <a:gs pos="100000">
                  <a:srgbClr val="435152"/>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00" name="椭圆 14348"/>
            <p:cNvSpPr/>
            <p:nvPr/>
          </p:nvSpPr>
          <p:spPr>
            <a:xfrm>
              <a:off x="171" y="2989"/>
              <a:ext cx="2836" cy="503"/>
            </a:xfrm>
            <a:prstGeom prst="ellipse">
              <a:avLst/>
            </a:prstGeom>
            <a:gradFill rotWithShape="1">
              <a:gsLst>
                <a:gs pos="0">
                  <a:srgbClr val="5D7071"/>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2301" name="组合 14349"/>
          <p:cNvGrpSpPr/>
          <p:nvPr/>
        </p:nvGrpSpPr>
        <p:grpSpPr>
          <a:xfrm rot="2085097">
            <a:off x="3581400" y="3886200"/>
            <a:ext cx="1439863" cy="360363"/>
            <a:chOff x="394" y="2571"/>
            <a:chExt cx="2347" cy="871"/>
          </a:xfrm>
        </p:grpSpPr>
        <p:sp>
          <p:nvSpPr>
            <p:cNvPr id="12302" name="圆柱形 14350"/>
            <p:cNvSpPr/>
            <p:nvPr/>
          </p:nvSpPr>
          <p:spPr>
            <a:xfrm>
              <a:off x="394" y="2571"/>
              <a:ext cx="2347" cy="871"/>
            </a:xfrm>
            <a:prstGeom prst="can">
              <a:avLst>
                <a:gd name="adj" fmla="val 50000"/>
              </a:avLst>
            </a:prstGeom>
            <a:gradFill rotWithShape="1">
              <a:gsLst>
                <a:gs pos="0">
                  <a:srgbClr val="567200"/>
                </a:gs>
                <a:gs pos="50000">
                  <a:schemeClr val="folHlink"/>
                </a:gs>
                <a:gs pos="100000">
                  <a:srgbClr val="567200"/>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03" name="椭圆 14351"/>
            <p:cNvSpPr/>
            <p:nvPr/>
          </p:nvSpPr>
          <p:spPr>
            <a:xfrm>
              <a:off x="394" y="2576"/>
              <a:ext cx="2347" cy="431"/>
            </a:xfrm>
            <a:prstGeom prst="ellipse">
              <a:avLst/>
            </a:prstGeom>
            <a:gradFill rotWithShape="1">
              <a:gsLst>
                <a:gs pos="0">
                  <a:srgbClr val="567200"/>
                </a:gs>
                <a:gs pos="100000">
                  <a:schemeClr val="folHlink"/>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2304" name="组合 14352"/>
          <p:cNvGrpSpPr/>
          <p:nvPr/>
        </p:nvGrpSpPr>
        <p:grpSpPr>
          <a:xfrm rot="-1590605">
            <a:off x="3581400" y="3124200"/>
            <a:ext cx="1439863" cy="360363"/>
            <a:chOff x="593" y="2111"/>
            <a:chExt cx="1940" cy="823"/>
          </a:xfrm>
        </p:grpSpPr>
        <p:sp>
          <p:nvSpPr>
            <p:cNvPr id="12305" name="圆柱形 14353"/>
            <p:cNvSpPr/>
            <p:nvPr/>
          </p:nvSpPr>
          <p:spPr>
            <a:xfrm>
              <a:off x="597" y="2111"/>
              <a:ext cx="1936" cy="823"/>
            </a:xfrm>
            <a:prstGeom prst="can">
              <a:avLst>
                <a:gd name="adj" fmla="val 47144"/>
              </a:avLst>
            </a:prstGeom>
            <a:gradFill rotWithShape="1">
              <a:gsLst>
                <a:gs pos="0">
                  <a:srgbClr val="697E7F"/>
                </a:gs>
                <a:gs pos="50000">
                  <a:schemeClr val="accent1"/>
                </a:gs>
                <a:gs pos="100000">
                  <a:srgbClr val="697E7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06" name="椭圆 14354"/>
            <p:cNvSpPr/>
            <p:nvPr/>
          </p:nvSpPr>
          <p:spPr>
            <a:xfrm>
              <a:off x="593" y="2115"/>
              <a:ext cx="1940" cy="383"/>
            </a:xfrm>
            <a:prstGeom prst="ellipse">
              <a:avLst/>
            </a:prstGeom>
            <a:gradFill rotWithShape="1">
              <a:gsLst>
                <a:gs pos="0">
                  <a:srgbClr val="697E7F"/>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2307" name="组合 14355"/>
          <p:cNvGrpSpPr/>
          <p:nvPr/>
        </p:nvGrpSpPr>
        <p:grpSpPr>
          <a:xfrm rot="1976108">
            <a:off x="3657600" y="2514600"/>
            <a:ext cx="1439863" cy="360363"/>
            <a:chOff x="800" y="1773"/>
            <a:chExt cx="1548" cy="675"/>
          </a:xfrm>
        </p:grpSpPr>
        <p:sp>
          <p:nvSpPr>
            <p:cNvPr id="12308" name="圆柱形 14356"/>
            <p:cNvSpPr/>
            <p:nvPr/>
          </p:nvSpPr>
          <p:spPr>
            <a:xfrm>
              <a:off x="800" y="1773"/>
              <a:ext cx="1548" cy="675"/>
            </a:xfrm>
            <a:prstGeom prst="can">
              <a:avLst>
                <a:gd name="adj" fmla="val 40000"/>
              </a:avLst>
            </a:prstGeom>
            <a:gradFill rotWithShape="1">
              <a:gsLst>
                <a:gs pos="0">
                  <a:srgbClr val="658600"/>
                </a:gs>
                <a:gs pos="50000">
                  <a:schemeClr val="folHlink"/>
                </a:gs>
                <a:gs pos="100000">
                  <a:srgbClr val="658600"/>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09" name="椭圆 14357"/>
            <p:cNvSpPr/>
            <p:nvPr/>
          </p:nvSpPr>
          <p:spPr>
            <a:xfrm>
              <a:off x="806" y="1773"/>
              <a:ext cx="1542" cy="270"/>
            </a:xfrm>
            <a:prstGeom prst="ellipse">
              <a:avLst/>
            </a:prstGeom>
            <a:gradFill rotWithShape="1">
              <a:gsLst>
                <a:gs pos="0">
                  <a:srgbClr val="759C00"/>
                </a:gs>
                <a:gs pos="100000">
                  <a:schemeClr val="folHlink"/>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12310" name="圆柱形 14358"/>
          <p:cNvSpPr/>
          <p:nvPr/>
        </p:nvSpPr>
        <p:spPr>
          <a:xfrm rot="-2032666">
            <a:off x="3733800" y="1752600"/>
            <a:ext cx="1439863" cy="360363"/>
          </a:xfrm>
          <a:prstGeom prst="can">
            <a:avLst>
              <a:gd name="adj" fmla="val 36644"/>
            </a:avLst>
          </a:prstGeom>
          <a:solidFill>
            <a:schemeClr val="accent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11" name="文本框 14359"/>
          <p:cNvSpPr txBox="1"/>
          <p:nvPr/>
        </p:nvSpPr>
        <p:spPr>
          <a:xfrm>
            <a:off x="0" y="2362200"/>
            <a:ext cx="2566988" cy="366713"/>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分液萃取一定要放气 </a:t>
            </a:r>
            <a:endParaRPr lang="zh-CN" altLang="en-US" b="1">
              <a:latin typeface="微软雅黑" panose="020B0503020204020204" pitchFamily="34" charset="-122"/>
              <a:ea typeface="微软雅黑" panose="020B0503020204020204" pitchFamily="34" charset="-122"/>
            </a:endParaRPr>
          </a:p>
        </p:txBody>
      </p:sp>
      <p:sp>
        <p:nvSpPr>
          <p:cNvPr id="12312" name="文本框 14360"/>
          <p:cNvSpPr txBox="1"/>
          <p:nvPr/>
        </p:nvSpPr>
        <p:spPr>
          <a:xfrm>
            <a:off x="0" y="1662113"/>
            <a:ext cx="3717925" cy="366712"/>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溶剂无水处理前，一定要预处理 </a:t>
            </a:r>
            <a:endParaRPr lang="zh-CN" altLang="en-US" b="1">
              <a:latin typeface="微软雅黑" panose="020B0503020204020204" pitchFamily="34" charset="-122"/>
              <a:ea typeface="微软雅黑" panose="020B0503020204020204" pitchFamily="34" charset="-122"/>
            </a:endParaRPr>
          </a:p>
        </p:txBody>
      </p:sp>
      <p:sp>
        <p:nvSpPr>
          <p:cNvPr id="12313" name="文本框 14361"/>
          <p:cNvSpPr txBox="1"/>
          <p:nvPr/>
        </p:nvSpPr>
        <p:spPr>
          <a:xfrm>
            <a:off x="0" y="2895600"/>
            <a:ext cx="4019550" cy="641350"/>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用钠处理的溶剂和卤代烷溶剂处理</a:t>
            </a:r>
            <a:endParaRPr lang="zh-CN" altLang="en-US" b="1" dirty="0">
              <a:latin typeface="微软雅黑" panose="020B0503020204020204" pitchFamily="34" charset="-122"/>
              <a:ea typeface="微软雅黑" panose="020B0503020204020204" pitchFamily="34" charset="-122"/>
            </a:endParaRPr>
          </a:p>
          <a:p>
            <a:pPr eaLnBrk="0" hangingPunct="0"/>
            <a:r>
              <a:rPr lang="zh-CN" altLang="en-US" b="1" dirty="0">
                <a:latin typeface="微软雅黑" panose="020B0503020204020204" pitchFamily="34" charset="-122"/>
                <a:ea typeface="微软雅黑" panose="020B0503020204020204" pitchFamily="34" charset="-122"/>
              </a:rPr>
              <a:t> 装置不能公用一个与大气相连的装置</a:t>
            </a:r>
            <a:r>
              <a:rPr lang="zh-CN" altLang="en-US" dirty="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12314" name="文本框 14362"/>
          <p:cNvSpPr txBox="1"/>
          <p:nvPr/>
        </p:nvSpPr>
        <p:spPr>
          <a:xfrm>
            <a:off x="0" y="3733800"/>
            <a:ext cx="3832225" cy="641350"/>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废溶剂的处理，绝对不要发生酸和</a:t>
            </a:r>
            <a:endParaRPr lang="zh-CN" altLang="en-US" b="1" dirty="0">
              <a:latin typeface="微软雅黑" panose="020B0503020204020204" pitchFamily="34" charset="-122"/>
              <a:ea typeface="微软雅黑" panose="020B0503020204020204" pitchFamily="34" charset="-122"/>
            </a:endParaRPr>
          </a:p>
          <a:p>
            <a:pPr eaLnBrk="0" hangingPunct="0"/>
            <a:r>
              <a:rPr lang="zh-CN" altLang="en-US" b="1" dirty="0">
                <a:latin typeface="微软雅黑" panose="020B0503020204020204" pitchFamily="34" charset="-122"/>
                <a:ea typeface="微软雅黑" panose="020B0503020204020204" pitchFamily="34" charset="-122"/>
              </a:rPr>
              <a:t>  碱，氧化还原物质的混装</a:t>
            </a:r>
            <a:endParaRPr lang="zh-CN" altLang="en-US">
              <a:latin typeface="微软雅黑" panose="020B0503020204020204" pitchFamily="34" charset="-122"/>
              <a:ea typeface="微软雅黑" panose="020B0503020204020204" pitchFamily="34" charset="-122"/>
            </a:endParaRPr>
          </a:p>
        </p:txBody>
      </p:sp>
      <p:sp>
        <p:nvSpPr>
          <p:cNvPr id="12315" name="文本框 14363"/>
          <p:cNvSpPr txBox="1"/>
          <p:nvPr/>
        </p:nvSpPr>
        <p:spPr>
          <a:xfrm>
            <a:off x="0" y="4724400"/>
            <a:ext cx="2974975"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缓慢升温时切记不要离人 </a:t>
            </a:r>
            <a:endParaRPr lang="zh-CN" altLang="en-US" b="1">
              <a:latin typeface="微软雅黑" panose="020B0503020204020204" pitchFamily="34" charset="-122"/>
              <a:ea typeface="微软雅黑" panose="020B0503020204020204" pitchFamily="34" charset="-122"/>
            </a:endParaRPr>
          </a:p>
        </p:txBody>
      </p:sp>
      <p:sp>
        <p:nvSpPr>
          <p:cNvPr id="12316" name="文本框 14364"/>
          <p:cNvSpPr txBox="1"/>
          <p:nvPr/>
        </p:nvSpPr>
        <p:spPr>
          <a:xfrm>
            <a:off x="5105400" y="1524000"/>
            <a:ext cx="4213225" cy="641350"/>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不对称催化对杂质的敏感程度较高</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一</a:t>
            </a:r>
            <a:endParaRPr lang="zh-CN" altLang="en-US" b="1" dirty="0">
              <a:latin typeface="微软雅黑" panose="020B0503020204020204" pitchFamily="34" charset="-122"/>
              <a:ea typeface="微软雅黑" panose="020B0503020204020204" pitchFamily="34" charset="-122"/>
            </a:endParaRPr>
          </a:p>
          <a:p>
            <a:pPr eaLnBrk="0" hangingPunct="0"/>
            <a:r>
              <a:rPr lang="zh-CN" altLang="en-US" b="1" dirty="0">
                <a:latin typeface="微软雅黑" panose="020B0503020204020204" pitchFamily="34" charset="-122"/>
                <a:ea typeface="微软雅黑" panose="020B0503020204020204" pitchFamily="34" charset="-122"/>
              </a:rPr>
              <a:t> 切溶剂、试剂严格按照标准方法处理</a:t>
            </a: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 </a:t>
            </a:r>
            <a:endParaRPr lang="zh-CN" altLang="en-US" b="1">
              <a:latin typeface="微软雅黑" panose="020B0503020204020204" pitchFamily="34" charset="-122"/>
              <a:ea typeface="微软雅黑" panose="020B0503020204020204" pitchFamily="34" charset="-122"/>
            </a:endParaRPr>
          </a:p>
        </p:txBody>
      </p:sp>
      <p:sp>
        <p:nvSpPr>
          <p:cNvPr id="12317" name="文本框 14365"/>
          <p:cNvSpPr txBox="1"/>
          <p:nvPr/>
        </p:nvSpPr>
        <p:spPr>
          <a:xfrm>
            <a:off x="5105400" y="2362200"/>
            <a:ext cx="3205163" cy="366713"/>
          </a:xfrm>
          <a:prstGeom prst="rect">
            <a:avLst/>
          </a:prstGeom>
          <a:noFill/>
          <a:ln w="9525">
            <a:noFill/>
          </a:ln>
        </p:spPr>
        <p:txBody>
          <a:bodyPr wrap="none" anchor="t" anchorCtr="0">
            <a:spAutoFit/>
          </a:bodyPr>
          <a:p>
            <a:pPr eaLnBrk="0" hangingPunct="0">
              <a:buChar char="•"/>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减压蒸馏过程中不要离开！</a:t>
            </a:r>
            <a:r>
              <a:rPr lang="zh-CN" altLang="en-US" dirty="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12318" name="文本框 14366"/>
          <p:cNvSpPr txBox="1"/>
          <p:nvPr/>
        </p:nvSpPr>
        <p:spPr>
          <a:xfrm>
            <a:off x="5105400" y="3124200"/>
            <a:ext cx="3779838"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烘滴液漏斗、分液漏斗应取下活塞</a:t>
            </a:r>
            <a:endParaRPr lang="zh-CN" altLang="en-US" b="1">
              <a:latin typeface="微软雅黑" panose="020B0503020204020204" pitchFamily="34" charset="-122"/>
              <a:ea typeface="微软雅黑" panose="020B0503020204020204" pitchFamily="34" charset="-122"/>
            </a:endParaRPr>
          </a:p>
        </p:txBody>
      </p:sp>
      <p:sp>
        <p:nvSpPr>
          <p:cNvPr id="12319" name="文本框 14367"/>
          <p:cNvSpPr txBox="1"/>
          <p:nvPr/>
        </p:nvSpPr>
        <p:spPr>
          <a:xfrm>
            <a:off x="5105400" y="3962400"/>
            <a:ext cx="2744788"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用电设备不要自己检修 </a:t>
            </a:r>
            <a:endParaRPr lang="zh-CN" altLang="en-US" b="1">
              <a:latin typeface="微软雅黑" panose="020B0503020204020204" pitchFamily="34" charset="-122"/>
              <a:ea typeface="微软雅黑" panose="020B0503020204020204" pitchFamily="34" charset="-122"/>
            </a:endParaRPr>
          </a:p>
        </p:txBody>
      </p:sp>
      <p:sp>
        <p:nvSpPr>
          <p:cNvPr id="12320" name="文本框 14368"/>
          <p:cNvSpPr txBox="1"/>
          <p:nvPr/>
        </p:nvSpPr>
        <p:spPr>
          <a:xfrm>
            <a:off x="5105400" y="4800600"/>
            <a:ext cx="3435350"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加压过柱时，防淋洗剂冲出来 </a:t>
            </a:r>
            <a:endParaRPr lang="zh-CN" altLang="en-US" b="1">
              <a:latin typeface="微软雅黑" panose="020B0503020204020204" pitchFamily="34" charset="-122"/>
              <a:ea typeface="微软雅黑" panose="020B0503020204020204" pitchFamily="34" charset="-122"/>
            </a:endParaRPr>
          </a:p>
        </p:txBody>
      </p:sp>
      <p:sp>
        <p:nvSpPr>
          <p:cNvPr id="12321" name="矩形 14369"/>
          <p:cNvSpPr/>
          <p:nvPr/>
        </p:nvSpPr>
        <p:spPr>
          <a:xfrm>
            <a:off x="457200" y="5410200"/>
            <a:ext cx="8435975" cy="827088"/>
          </a:xfrm>
          <a:prstGeom prst="rect">
            <a:avLst/>
          </a:prstGeom>
          <a:gradFill rotWithShape="1">
            <a:gsLst>
              <a:gs pos="0">
                <a:srgbClr val="FFFFFF"/>
              </a:gs>
              <a:gs pos="50000">
                <a:schemeClr val="accent1">
                  <a:alpha val="50000"/>
                </a:schemeClr>
              </a:gs>
              <a:gs pos="100000">
                <a:srgbClr val="FFFFFF"/>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22" name="直接连接符 14370"/>
          <p:cNvSpPr/>
          <p:nvPr/>
        </p:nvSpPr>
        <p:spPr>
          <a:xfrm>
            <a:off x="77788" y="5416550"/>
            <a:ext cx="9153525" cy="0"/>
          </a:xfrm>
          <a:prstGeom prst="line">
            <a:avLst/>
          </a:prstGeom>
          <a:ln w="9525" cap="rnd" cmpd="sng">
            <a:solidFill>
              <a:schemeClr val="tx1"/>
            </a:solidFill>
            <a:prstDash val="sysDot"/>
            <a:round/>
            <a:headEnd type="none" w="med" len="med"/>
            <a:tailEnd type="none" w="med" len="med"/>
          </a:ln>
        </p:spPr>
      </p:sp>
      <p:sp>
        <p:nvSpPr>
          <p:cNvPr id="12323" name="直接连接符 14371"/>
          <p:cNvSpPr/>
          <p:nvPr/>
        </p:nvSpPr>
        <p:spPr>
          <a:xfrm>
            <a:off x="77788" y="6240463"/>
            <a:ext cx="9153525" cy="0"/>
          </a:xfrm>
          <a:prstGeom prst="line">
            <a:avLst/>
          </a:prstGeom>
          <a:ln w="9525" cap="rnd" cmpd="sng">
            <a:solidFill>
              <a:schemeClr val="tx1"/>
            </a:solidFill>
            <a:prstDash val="sysDot"/>
            <a:round/>
            <a:headEnd type="none" w="med" len="med"/>
            <a:tailEnd type="none" w="med" len="med"/>
          </a:ln>
        </p:spPr>
      </p:sp>
      <p:grpSp>
        <p:nvGrpSpPr>
          <p:cNvPr id="12324" name="组合 14372"/>
          <p:cNvGrpSpPr/>
          <p:nvPr/>
        </p:nvGrpSpPr>
        <p:grpSpPr>
          <a:xfrm rot="2085097">
            <a:off x="3657600" y="5638800"/>
            <a:ext cx="1439863" cy="360363"/>
            <a:chOff x="394" y="2571"/>
            <a:chExt cx="2347" cy="871"/>
          </a:xfrm>
        </p:grpSpPr>
        <p:sp>
          <p:nvSpPr>
            <p:cNvPr id="12325" name="圆柱形 14373"/>
            <p:cNvSpPr/>
            <p:nvPr/>
          </p:nvSpPr>
          <p:spPr>
            <a:xfrm>
              <a:off x="394" y="2571"/>
              <a:ext cx="2347" cy="871"/>
            </a:xfrm>
            <a:prstGeom prst="can">
              <a:avLst>
                <a:gd name="adj" fmla="val 50000"/>
              </a:avLst>
            </a:prstGeom>
            <a:gradFill rotWithShape="1">
              <a:gsLst>
                <a:gs pos="0">
                  <a:srgbClr val="567200"/>
                </a:gs>
                <a:gs pos="50000">
                  <a:schemeClr val="folHlink"/>
                </a:gs>
                <a:gs pos="100000">
                  <a:srgbClr val="567200"/>
                </a:gs>
              </a:gsLst>
              <a:lin ang="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2326" name="椭圆 14374"/>
            <p:cNvSpPr/>
            <p:nvPr/>
          </p:nvSpPr>
          <p:spPr>
            <a:xfrm>
              <a:off x="394" y="2576"/>
              <a:ext cx="2347" cy="431"/>
            </a:xfrm>
            <a:prstGeom prst="ellipse">
              <a:avLst/>
            </a:prstGeom>
            <a:gradFill rotWithShape="1">
              <a:gsLst>
                <a:gs pos="0">
                  <a:srgbClr val="567200"/>
                </a:gs>
                <a:gs pos="100000">
                  <a:schemeClr val="folHlink"/>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12327" name="文本框 14375"/>
          <p:cNvSpPr txBox="1"/>
          <p:nvPr/>
        </p:nvSpPr>
        <p:spPr>
          <a:xfrm>
            <a:off x="0" y="5638800"/>
            <a:ext cx="3230563"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用</a:t>
            </a:r>
            <a:r>
              <a:rPr lang="en-US" altLang="zh-CN" b="1" dirty="0">
                <a:latin typeface="微软雅黑" panose="020B0503020204020204" pitchFamily="34" charset="-122"/>
                <a:ea typeface="微软雅黑" panose="020B0503020204020204" pitchFamily="34" charset="-122"/>
              </a:rPr>
              <a:t>Br</a:t>
            </a:r>
            <a:r>
              <a:rPr lang="en-US" altLang="zh-CN" b="1" baseline="-25000"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时，千万不能接触皮肤</a:t>
            </a:r>
            <a:r>
              <a:rPr lang="zh-CN" altLang="en-US" dirty="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12328" name="文本框 14376"/>
          <p:cNvSpPr txBox="1"/>
          <p:nvPr/>
        </p:nvSpPr>
        <p:spPr>
          <a:xfrm>
            <a:off x="5105400" y="5638800"/>
            <a:ext cx="3205163" cy="366713"/>
          </a:xfrm>
          <a:prstGeom prst="rect">
            <a:avLst/>
          </a:prstGeom>
          <a:noFill/>
          <a:ln w="9525">
            <a:noFill/>
          </a:ln>
        </p:spPr>
        <p:txBody>
          <a:bodyPr wrap="none" anchor="t" anchorCtr="0">
            <a:spAutoFit/>
          </a:bodyPr>
          <a:p>
            <a:pPr eaLnBrk="0" hangingPunct="0">
              <a:buChar char="•"/>
            </a:pPr>
            <a:r>
              <a:rPr lang="en-US" altLang="zh-CN"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标签、记录千万要随时跟上 </a:t>
            </a:r>
            <a:endParaRPr lang="zh-CN" altLang="en-US" b="1">
              <a:latin typeface="微软雅黑" panose="020B0503020204020204" pitchFamily="34" charset="-122"/>
              <a:ea typeface="微软雅黑" panose="020B0503020204020204" pitchFamily="34" charset="-122"/>
            </a:endParaRPr>
          </a:p>
        </p:txBody>
      </p:sp>
      <p:sp>
        <p:nvSpPr>
          <p:cNvPr id="12329" name="文本框 14377"/>
          <p:cNvSpPr txBox="1"/>
          <p:nvPr/>
        </p:nvSpPr>
        <p:spPr>
          <a:xfrm>
            <a:off x="990600" y="304800"/>
            <a:ext cx="7239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chemeClr val="bg2"/>
                </a:solidFill>
                <a:latin typeface="微软雅黑" panose="020B0503020204020204" pitchFamily="34" charset="-122"/>
                <a:ea typeface="微软雅黑" panose="020B0503020204020204" pitchFamily="34" charset="-122"/>
              </a:rPr>
              <a:t>有机实验中的操作安全</a:t>
            </a:r>
            <a:endParaRPr lang="zh-CN" altLang="en-US" sz="4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圆角矩形 68609"/>
          <p:cNvSpPr/>
          <p:nvPr/>
        </p:nvSpPr>
        <p:spPr>
          <a:xfrm>
            <a:off x="762000" y="304800"/>
            <a:ext cx="7745413" cy="1419225"/>
          </a:xfrm>
          <a:prstGeom prst="roundRect">
            <a:avLst>
              <a:gd name="adj" fmla="val 16667"/>
            </a:avLst>
          </a:prstGeom>
          <a:gradFill rotWithShape="1">
            <a:gsLst>
              <a:gs pos="0">
                <a:srgbClr val="6A844A">
                  <a:alpha val="50000"/>
                </a:srgbClr>
              </a:gs>
              <a:gs pos="100000">
                <a:srgbClr val="313D2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3314" name="文本框 68610"/>
          <p:cNvSpPr txBox="1"/>
          <p:nvPr/>
        </p:nvSpPr>
        <p:spPr>
          <a:xfrm>
            <a:off x="2819400" y="365125"/>
            <a:ext cx="3657600" cy="701675"/>
          </a:xfrm>
          <a:prstGeom prst="rect">
            <a:avLst/>
          </a:prstGeom>
          <a:noFill/>
          <a:ln w="19050">
            <a:noFill/>
          </a:ln>
        </p:spPr>
        <p:txBody>
          <a:bodyPr anchor="ctr" anchorCtr="0">
            <a:spAutoFit/>
          </a:bodyPr>
          <a:p>
            <a:pPr algn="ctr" eaLnBrk="0" hangingPunct="0"/>
            <a:r>
              <a:rPr lang="zh-CN" altLang="en-US" sz="4000" b="1" dirty="0">
                <a:solidFill>
                  <a:schemeClr val="bg1"/>
                </a:solidFill>
                <a:latin typeface="微软雅黑" panose="020B0503020204020204" pitchFamily="34" charset="-122"/>
                <a:ea typeface="微软雅黑" panose="020B0503020204020204" pitchFamily="34" charset="-122"/>
              </a:rPr>
              <a:t>实验操作方面</a:t>
            </a:r>
            <a:r>
              <a:rPr lang="zh-CN" altLang="en-US" dirty="0">
                <a:latin typeface="微软雅黑" panose="020B0503020204020204" pitchFamily="34" charset="-122"/>
                <a:ea typeface="微软雅黑" panose="020B0503020204020204" pitchFamily="34" charset="-122"/>
              </a:rPr>
              <a:t> </a:t>
            </a:r>
            <a:endParaRPr lang="ko-KR" altLang="en-US">
              <a:latin typeface="微软雅黑" panose="020B0503020204020204" pitchFamily="34" charset="-122"/>
              <a:ea typeface="微软雅黑" panose="020B0503020204020204" pitchFamily="34" charset="-122"/>
            </a:endParaRPr>
          </a:p>
        </p:txBody>
      </p:sp>
      <p:sp>
        <p:nvSpPr>
          <p:cNvPr id="13315" name="棱台 68611"/>
          <p:cNvSpPr/>
          <p:nvPr/>
        </p:nvSpPr>
        <p:spPr>
          <a:xfrm>
            <a:off x="685800" y="1149350"/>
            <a:ext cx="7839075" cy="773113"/>
          </a:xfrm>
          <a:prstGeom prst="bevel">
            <a:avLst>
              <a:gd name="adj" fmla="val 7292"/>
            </a:avLst>
          </a:prstGeom>
          <a:solidFill>
            <a:srgbClr val="698E00"/>
          </a:solidFill>
          <a:ln w="9525">
            <a:noFill/>
          </a:ln>
        </p:spPr>
        <p:txBody>
          <a:bodyPr wrap="none" lIns="72000" anchor="ctr" anchorCtr="0"/>
          <a:p>
            <a:pPr eaLnBrk="0" hangingPunct="0">
              <a:lnSpc>
                <a:spcPct val="8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3316" name="棱台 68612"/>
          <p:cNvSpPr/>
          <p:nvPr/>
        </p:nvSpPr>
        <p:spPr>
          <a:xfrm>
            <a:off x="695325" y="1919288"/>
            <a:ext cx="7839075" cy="773112"/>
          </a:xfrm>
          <a:prstGeom prst="bevel">
            <a:avLst>
              <a:gd name="adj" fmla="val 7292"/>
            </a:avLst>
          </a:prstGeom>
          <a:solidFill>
            <a:srgbClr val="729A00"/>
          </a:solidFill>
          <a:ln w="9525">
            <a:noFill/>
          </a:ln>
        </p:spPr>
        <p:txBody>
          <a:bodyPr wrap="none" lIns="72000" anchor="ctr" anchorCtr="0"/>
          <a:p>
            <a:pPr eaLnBrk="0" hangingPunct="0">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3317" name="棱台 68613"/>
          <p:cNvSpPr/>
          <p:nvPr/>
        </p:nvSpPr>
        <p:spPr>
          <a:xfrm>
            <a:off x="695325" y="3470275"/>
            <a:ext cx="7839075" cy="774700"/>
          </a:xfrm>
          <a:prstGeom prst="bevel">
            <a:avLst>
              <a:gd name="adj" fmla="val 7292"/>
            </a:avLst>
          </a:prstGeom>
          <a:solidFill>
            <a:schemeClr val="folHlink"/>
          </a:solidFill>
          <a:ln w="9525">
            <a:noFill/>
          </a:ln>
        </p:spPr>
        <p:txBody>
          <a:bodyPr wrap="none" lIns="72000" anchor="ctr" anchorCtr="0"/>
          <a:p>
            <a:pPr eaLnBrk="0" hangingPunct="0">
              <a:lnSpc>
                <a:spcPct val="12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3318" name="棱台 68614"/>
          <p:cNvSpPr/>
          <p:nvPr/>
        </p:nvSpPr>
        <p:spPr>
          <a:xfrm>
            <a:off x="695325" y="2690813"/>
            <a:ext cx="7839075" cy="773112"/>
          </a:xfrm>
          <a:prstGeom prst="bevel">
            <a:avLst>
              <a:gd name="adj" fmla="val 7292"/>
            </a:avLst>
          </a:prstGeom>
          <a:solidFill>
            <a:schemeClr val="folHlink"/>
          </a:solidFill>
          <a:ln w="9525">
            <a:noFill/>
          </a:ln>
        </p:spPr>
        <p:txBody>
          <a:bodyPr wrap="none" lIns="72000" anchor="ctr" anchorCtr="0"/>
          <a:p>
            <a:pPr eaLnBrk="0" hangingPunct="0">
              <a:lnSpc>
                <a:spcPct val="8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3319" name="棱台 68615"/>
          <p:cNvSpPr/>
          <p:nvPr/>
        </p:nvSpPr>
        <p:spPr>
          <a:xfrm>
            <a:off x="695325" y="4243388"/>
            <a:ext cx="7839075" cy="773112"/>
          </a:xfrm>
          <a:prstGeom prst="bevel">
            <a:avLst>
              <a:gd name="adj" fmla="val 7292"/>
            </a:avLst>
          </a:prstGeom>
          <a:solidFill>
            <a:srgbClr val="C7FF29"/>
          </a:solidFill>
          <a:ln w="9525">
            <a:noFill/>
          </a:ln>
        </p:spPr>
        <p:txBody>
          <a:bodyPr wrap="none" lIns="72000" anchor="ctr" anchorCtr="0"/>
          <a:p>
            <a:pPr eaLnBrk="0" hangingPunct="0">
              <a:lnSpc>
                <a:spcPct val="80000"/>
              </a:lnSpc>
              <a:spcBef>
                <a:spcPct val="50000"/>
              </a:spcBef>
              <a:buChar char="•"/>
            </a:pPr>
            <a:endParaRPr lang="en-US" altLang="ko-KR" sz="2000" b="1" dirty="0">
              <a:latin typeface="微软雅黑" panose="020B0503020204020204" pitchFamily="34" charset="-122"/>
              <a:ea typeface="微软雅黑" panose="020B0503020204020204" pitchFamily="34" charset="-122"/>
            </a:endParaRPr>
          </a:p>
        </p:txBody>
      </p:sp>
      <p:sp>
        <p:nvSpPr>
          <p:cNvPr id="13320" name="棱台 68616"/>
          <p:cNvSpPr/>
          <p:nvPr/>
        </p:nvSpPr>
        <p:spPr>
          <a:xfrm>
            <a:off x="685800" y="5006975"/>
            <a:ext cx="7839075" cy="774700"/>
          </a:xfrm>
          <a:prstGeom prst="bevel">
            <a:avLst>
              <a:gd name="adj" fmla="val 7292"/>
            </a:avLst>
          </a:prstGeom>
          <a:solidFill>
            <a:srgbClr val="CCFF33"/>
          </a:solidFill>
          <a:ln w="9525">
            <a:noFill/>
          </a:ln>
        </p:spPr>
        <p:txBody>
          <a:bodyPr wrap="none" lIns="72000" anchor="ctr" anchorCtr="0"/>
          <a:p>
            <a:pPr eaLnBrk="0" hangingPunct="0">
              <a:lnSpc>
                <a:spcPct val="120000"/>
              </a:lnSpc>
              <a:spcBef>
                <a:spcPct val="50000"/>
              </a:spcBef>
              <a:buChar char="•"/>
            </a:pPr>
            <a:endParaRPr lang="en-US" altLang="ko-KR" sz="2000" b="1" dirty="0">
              <a:latin typeface="微软雅黑" panose="020B0503020204020204" pitchFamily="34" charset="-122"/>
              <a:ea typeface="微软雅黑" panose="020B0503020204020204" pitchFamily="34" charset="-122"/>
            </a:endParaRPr>
          </a:p>
        </p:txBody>
      </p:sp>
      <p:sp>
        <p:nvSpPr>
          <p:cNvPr id="13321" name="棱台 68617"/>
          <p:cNvSpPr/>
          <p:nvPr/>
        </p:nvSpPr>
        <p:spPr>
          <a:xfrm>
            <a:off x="685800" y="5780088"/>
            <a:ext cx="7839075" cy="773112"/>
          </a:xfrm>
          <a:prstGeom prst="bevel">
            <a:avLst>
              <a:gd name="adj" fmla="val 7292"/>
            </a:avLst>
          </a:prstGeom>
          <a:solidFill>
            <a:srgbClr val="BBFE00"/>
          </a:solidFill>
          <a:ln w="9525">
            <a:noFill/>
          </a:ln>
        </p:spPr>
        <p:txBody>
          <a:bodyPr wrap="none" lIns="72000" anchor="ctr" anchorCtr="0"/>
          <a:p>
            <a:pPr eaLnBrk="0" hangingPunct="0">
              <a:lnSpc>
                <a:spcPct val="80000"/>
              </a:lnSpc>
              <a:spcBef>
                <a:spcPct val="50000"/>
              </a:spcBef>
              <a:buChar char="•"/>
            </a:pPr>
            <a:endParaRPr lang="en-US" altLang="ko-KR" sz="2000" b="1" dirty="0">
              <a:latin typeface="微软雅黑" panose="020B0503020204020204" pitchFamily="34" charset="-122"/>
              <a:ea typeface="微软雅黑" panose="020B0503020204020204" pitchFamily="34" charset="-122"/>
            </a:endParaRPr>
          </a:p>
        </p:txBody>
      </p:sp>
      <p:sp>
        <p:nvSpPr>
          <p:cNvPr id="13322" name="文本框 68618"/>
          <p:cNvSpPr txBox="1"/>
          <p:nvPr/>
        </p:nvSpPr>
        <p:spPr>
          <a:xfrm>
            <a:off x="914400" y="1323975"/>
            <a:ext cx="7696200" cy="3968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实验室严禁一切明火，热源应当随用随插</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323" name="文本框 68619"/>
          <p:cNvSpPr txBox="1"/>
          <p:nvPr/>
        </p:nvSpPr>
        <p:spPr>
          <a:xfrm>
            <a:off x="914400" y="1981200"/>
            <a:ext cx="7696200" cy="3968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当投料异</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叔</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丁基锂时，一定要避免其与空气直接接触，极易燃烧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324" name="文本框 68620"/>
          <p:cNvSpPr txBox="1"/>
          <p:nvPr/>
        </p:nvSpPr>
        <p:spPr>
          <a:xfrm>
            <a:off x="914400" y="3519488"/>
            <a:ext cx="7696200" cy="7016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对于容易爆炸的反应物，在使用的时候一定要小心，加热小心，取量小心，处理小心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325" name="文本框 68621"/>
          <p:cNvSpPr txBox="1"/>
          <p:nvPr/>
        </p:nvSpPr>
        <p:spPr>
          <a:xfrm>
            <a:off x="914400" y="2895600"/>
            <a:ext cx="7696200" cy="3968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核磁管多次使用后，应注意其有无产生细小裂纹，防止划伤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326" name="文本框 68622"/>
          <p:cNvSpPr txBox="1"/>
          <p:nvPr/>
        </p:nvSpPr>
        <p:spPr>
          <a:xfrm>
            <a:off x="914400" y="4267200"/>
            <a:ext cx="7696200" cy="701675"/>
          </a:xfrm>
          <a:prstGeom prst="rect">
            <a:avLst/>
          </a:prstGeom>
          <a:noFill/>
          <a:ln w="9525">
            <a:noFill/>
          </a:ln>
        </p:spPr>
        <p:txBody>
          <a:bodyPr anchor="t" anchorCtr="0">
            <a:spAutoFit/>
          </a:bodyPr>
          <a:p>
            <a:pPr>
              <a:spcBef>
                <a:spcPct val="50000"/>
              </a:spcBef>
            </a:pPr>
            <a:r>
              <a:rPr lang="zh-CN" altLang="en-US" sz="2000" b="1" dirty="0">
                <a:latin typeface="微软雅黑" panose="020B0503020204020204" pitchFamily="34" charset="-122"/>
                <a:ea typeface="微软雅黑" panose="020B0503020204020204" pitchFamily="34" charset="-122"/>
              </a:rPr>
              <a:t>对于容易爆炸的反应物，在使用的时候一定要小心，加热小心，取量小心，处理小心 </a:t>
            </a:r>
            <a:endParaRPr lang="zh-CN" altLang="en-US" sz="2000" b="1" dirty="0">
              <a:latin typeface="微软雅黑" panose="020B0503020204020204" pitchFamily="34" charset="-122"/>
              <a:ea typeface="微软雅黑" panose="020B0503020204020204" pitchFamily="34" charset="-122"/>
            </a:endParaRPr>
          </a:p>
        </p:txBody>
      </p:sp>
      <p:sp>
        <p:nvSpPr>
          <p:cNvPr id="13327" name="文本框 68623"/>
          <p:cNvSpPr txBox="1"/>
          <p:nvPr/>
        </p:nvSpPr>
        <p:spPr>
          <a:xfrm>
            <a:off x="914400" y="5105400"/>
            <a:ext cx="7696200" cy="396875"/>
          </a:xfrm>
          <a:prstGeom prst="rect">
            <a:avLst/>
          </a:prstGeom>
          <a:noFill/>
          <a:ln w="9525">
            <a:noFill/>
          </a:ln>
        </p:spPr>
        <p:txBody>
          <a:bodyPr anchor="t" anchorCtr="0">
            <a:spAutoFit/>
          </a:bodyPr>
          <a:p>
            <a:pPr>
              <a:spcBef>
                <a:spcPct val="50000"/>
              </a:spcBef>
            </a:pPr>
            <a:r>
              <a:rPr lang="zh-CN" altLang="en-US" sz="2000" b="1" dirty="0">
                <a:latin typeface="微软雅黑" panose="020B0503020204020204" pitchFamily="34" charset="-122"/>
                <a:ea typeface="微软雅黑" panose="020B0503020204020204" pitchFamily="34" charset="-122"/>
              </a:rPr>
              <a:t>装柱子和刮板时要带口罩并不能乱倒（吸入硅胶粉尘会造成矽肺） </a:t>
            </a:r>
            <a:endParaRPr lang="zh-CN" altLang="en-US" sz="2000" b="1" dirty="0">
              <a:latin typeface="微软雅黑" panose="020B0503020204020204" pitchFamily="34" charset="-122"/>
              <a:ea typeface="微软雅黑" panose="020B0503020204020204" pitchFamily="34" charset="-122"/>
            </a:endParaRPr>
          </a:p>
        </p:txBody>
      </p:sp>
      <p:sp>
        <p:nvSpPr>
          <p:cNvPr id="13328" name="文本框 68624"/>
          <p:cNvSpPr txBox="1"/>
          <p:nvPr/>
        </p:nvSpPr>
        <p:spPr>
          <a:xfrm>
            <a:off x="900113" y="5867400"/>
            <a:ext cx="7696200" cy="701675"/>
          </a:xfrm>
          <a:prstGeom prst="rect">
            <a:avLst/>
          </a:prstGeom>
          <a:noFill/>
          <a:ln w="9525">
            <a:noFill/>
          </a:ln>
        </p:spPr>
        <p:txBody>
          <a:bodyPr anchor="t" anchorCtr="0">
            <a:spAutoFit/>
          </a:bodyPr>
          <a:p>
            <a:pPr>
              <a:spcBef>
                <a:spcPct val="50000"/>
              </a:spcBef>
            </a:pPr>
            <a:r>
              <a:rPr lang="zh-CN" altLang="en-US" sz="2000" b="1" dirty="0">
                <a:latin typeface="微软雅黑" panose="020B0503020204020204" pitchFamily="34" charset="-122"/>
                <a:ea typeface="微软雅黑" panose="020B0503020204020204" pitchFamily="34" charset="-122"/>
              </a:rPr>
              <a:t>液氮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丙酮浴反应没必要就不要移动，而且反应一定要放置在杜瓦瓶中进行，防止冻伤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右箭头 69633"/>
          <p:cNvSpPr/>
          <p:nvPr/>
        </p:nvSpPr>
        <p:spPr>
          <a:xfrm>
            <a:off x="685800" y="4572000"/>
            <a:ext cx="8245475" cy="2181225"/>
          </a:xfrm>
          <a:prstGeom prst="rightArrow">
            <a:avLst>
              <a:gd name="adj1" fmla="val 72879"/>
              <a:gd name="adj2" fmla="val 53587"/>
            </a:avLst>
          </a:prstGeom>
          <a:gradFill rotWithShape="1">
            <a:gsLst>
              <a:gs pos="0">
                <a:srgbClr val="8DCF9D">
                  <a:alpha val="80000"/>
                </a:srgbClr>
              </a:gs>
              <a:gs pos="100000">
                <a:srgbClr val="416049">
                  <a:alpha val="80000"/>
                </a:srgbClr>
              </a:gs>
            </a:gsLst>
            <a:lin ang="27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8DCF9D"/>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14338" name="文本框 69634"/>
          <p:cNvSpPr txBox="1"/>
          <p:nvPr/>
        </p:nvSpPr>
        <p:spPr>
          <a:xfrm>
            <a:off x="4991100" y="1219200"/>
            <a:ext cx="184150" cy="396875"/>
          </a:xfrm>
          <a:prstGeom prst="rect">
            <a:avLst/>
          </a:prstGeom>
          <a:noFill/>
          <a:ln w="19050">
            <a:noFill/>
          </a:ln>
        </p:spPr>
        <p:txBody>
          <a:bodyPr wrap="none" anchor="ctr" anchorCtr="0">
            <a:spAutoFit/>
          </a:bodyPr>
          <a:p>
            <a:pPr algn="ctr" eaLnBrk="0" hangingPunct="0"/>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14339" name="圆角矩形 69635"/>
          <p:cNvSpPr/>
          <p:nvPr/>
        </p:nvSpPr>
        <p:spPr>
          <a:xfrm>
            <a:off x="762000" y="533400"/>
            <a:ext cx="7745413" cy="1419225"/>
          </a:xfrm>
          <a:prstGeom prst="roundRect">
            <a:avLst>
              <a:gd name="adj" fmla="val 16667"/>
            </a:avLst>
          </a:prstGeom>
          <a:gradFill rotWithShape="1">
            <a:gsLst>
              <a:gs pos="0">
                <a:srgbClr val="6A844A">
                  <a:alpha val="50000"/>
                </a:srgbClr>
              </a:gs>
              <a:gs pos="100000">
                <a:srgbClr val="313D2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4340" name="文本框 69636"/>
          <p:cNvSpPr txBox="1"/>
          <p:nvPr/>
        </p:nvSpPr>
        <p:spPr>
          <a:xfrm>
            <a:off x="2857500" y="606425"/>
            <a:ext cx="3657600" cy="701675"/>
          </a:xfrm>
          <a:prstGeom prst="rect">
            <a:avLst/>
          </a:prstGeom>
          <a:noFill/>
          <a:ln w="19050">
            <a:noFill/>
          </a:ln>
        </p:spPr>
        <p:txBody>
          <a:bodyPr anchor="ctr" anchorCtr="0">
            <a:spAutoFit/>
          </a:bodyPr>
          <a:p>
            <a:pPr algn="ctr" eaLnBrk="0" hangingPunct="0"/>
            <a:r>
              <a:rPr lang="zh-CN" altLang="en-US" sz="4000" b="1" dirty="0">
                <a:solidFill>
                  <a:schemeClr val="bg1"/>
                </a:solidFill>
                <a:latin typeface="微软雅黑" panose="020B0503020204020204" pitchFamily="34" charset="-122"/>
                <a:ea typeface="微软雅黑" panose="020B0503020204020204" pitchFamily="34" charset="-122"/>
              </a:rPr>
              <a:t>实验操作方面</a:t>
            </a:r>
            <a:r>
              <a:rPr lang="zh-CN" altLang="en-US" dirty="0">
                <a:latin typeface="微软雅黑" panose="020B0503020204020204" pitchFamily="34" charset="-122"/>
                <a:ea typeface="微软雅黑" panose="020B0503020204020204" pitchFamily="34" charset="-122"/>
              </a:rPr>
              <a:t> </a:t>
            </a:r>
            <a:endParaRPr lang="ko-KR" altLang="en-US">
              <a:latin typeface="微软雅黑" panose="020B0503020204020204" pitchFamily="34" charset="-122"/>
              <a:ea typeface="微软雅黑" panose="020B0503020204020204" pitchFamily="34" charset="-122"/>
            </a:endParaRPr>
          </a:p>
        </p:txBody>
      </p:sp>
      <p:sp>
        <p:nvSpPr>
          <p:cNvPr id="14341" name="棱台 69637"/>
          <p:cNvSpPr/>
          <p:nvPr/>
        </p:nvSpPr>
        <p:spPr>
          <a:xfrm>
            <a:off x="723900" y="1390650"/>
            <a:ext cx="7839075" cy="773113"/>
          </a:xfrm>
          <a:prstGeom prst="bevel">
            <a:avLst>
              <a:gd name="adj" fmla="val 7292"/>
            </a:avLst>
          </a:prstGeom>
          <a:solidFill>
            <a:srgbClr val="698E00"/>
          </a:solidFill>
          <a:ln w="9525">
            <a:noFill/>
          </a:ln>
        </p:spPr>
        <p:txBody>
          <a:bodyPr wrap="none" lIns="72000" anchor="ctr" anchorCtr="0"/>
          <a:p>
            <a:pPr eaLnBrk="0" hangingPunct="0">
              <a:lnSpc>
                <a:spcPct val="8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4342" name="棱台 69638"/>
          <p:cNvSpPr/>
          <p:nvPr/>
        </p:nvSpPr>
        <p:spPr>
          <a:xfrm>
            <a:off x="733425" y="2160588"/>
            <a:ext cx="7839075" cy="773112"/>
          </a:xfrm>
          <a:prstGeom prst="bevel">
            <a:avLst>
              <a:gd name="adj" fmla="val 7292"/>
            </a:avLst>
          </a:prstGeom>
          <a:solidFill>
            <a:srgbClr val="729A00"/>
          </a:solidFill>
          <a:ln w="9525">
            <a:noFill/>
          </a:ln>
        </p:spPr>
        <p:txBody>
          <a:bodyPr wrap="none" lIns="72000" anchor="ctr" anchorCtr="0"/>
          <a:p>
            <a:pPr eaLnBrk="0" hangingPunct="0">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4343" name="棱台 69639"/>
          <p:cNvSpPr/>
          <p:nvPr/>
        </p:nvSpPr>
        <p:spPr>
          <a:xfrm>
            <a:off x="733425" y="3711575"/>
            <a:ext cx="7839075" cy="774700"/>
          </a:xfrm>
          <a:prstGeom prst="bevel">
            <a:avLst>
              <a:gd name="adj" fmla="val 7292"/>
            </a:avLst>
          </a:prstGeom>
          <a:solidFill>
            <a:schemeClr val="folHlink"/>
          </a:solidFill>
          <a:ln w="9525">
            <a:noFill/>
          </a:ln>
        </p:spPr>
        <p:txBody>
          <a:bodyPr wrap="none" lIns="72000" anchor="ctr" anchorCtr="0"/>
          <a:p>
            <a:pPr eaLnBrk="0" hangingPunct="0">
              <a:lnSpc>
                <a:spcPct val="12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4344" name="棱台 69640"/>
          <p:cNvSpPr/>
          <p:nvPr/>
        </p:nvSpPr>
        <p:spPr>
          <a:xfrm>
            <a:off x="733425" y="2932113"/>
            <a:ext cx="7839075" cy="773112"/>
          </a:xfrm>
          <a:prstGeom prst="bevel">
            <a:avLst>
              <a:gd name="adj" fmla="val 7292"/>
            </a:avLst>
          </a:prstGeom>
          <a:solidFill>
            <a:schemeClr val="folHlink"/>
          </a:solidFill>
          <a:ln w="9525">
            <a:noFill/>
          </a:ln>
        </p:spPr>
        <p:txBody>
          <a:bodyPr wrap="none" lIns="72000" anchor="ctr" anchorCtr="0"/>
          <a:p>
            <a:pPr eaLnBrk="0" hangingPunct="0">
              <a:lnSpc>
                <a:spcPct val="80000"/>
              </a:lnSpc>
              <a:spcBef>
                <a:spcPct val="50000"/>
              </a:spcBef>
              <a:buChar char="•"/>
            </a:pP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14345" name="文本框 69641"/>
          <p:cNvSpPr txBox="1"/>
          <p:nvPr/>
        </p:nvSpPr>
        <p:spPr>
          <a:xfrm>
            <a:off x="952500" y="1565275"/>
            <a:ext cx="7696200" cy="3968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玻璃套管和橡胶管对接时，一定不要野蛮操作，防止玻璃划伤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346" name="文本框 69642"/>
          <p:cNvSpPr txBox="1"/>
          <p:nvPr/>
        </p:nvSpPr>
        <p:spPr>
          <a:xfrm>
            <a:off x="938213" y="2327275"/>
            <a:ext cx="7696200" cy="3968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一些性质不明的化合物很可能有大的危害性，一定要注意个人防护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347" name="文本框 69643"/>
          <p:cNvSpPr txBox="1"/>
          <p:nvPr/>
        </p:nvSpPr>
        <p:spPr>
          <a:xfrm>
            <a:off x="952500" y="3760788"/>
            <a:ext cx="7696200" cy="701675"/>
          </a:xfrm>
          <a:prstGeom prst="rect">
            <a:avLst/>
          </a:prstGeom>
          <a:noFill/>
          <a:ln w="9525">
            <a:noFill/>
          </a:ln>
        </p:spPr>
        <p:txBody>
          <a:bodyPr anchor="t" anchorCtr="0">
            <a:spAutoFit/>
          </a:bodyPr>
          <a:p>
            <a:pP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NaH</a:t>
            </a:r>
            <a:r>
              <a:rPr lang="zh-CN" altLang="en-US" sz="2000" b="1" dirty="0">
                <a:solidFill>
                  <a:schemeClr val="bg1"/>
                </a:solidFill>
                <a:latin typeface="微软雅黑" panose="020B0503020204020204" pitchFamily="34" charset="-122"/>
                <a:ea typeface="微软雅黑" panose="020B0503020204020204" pitchFamily="34" charset="-122"/>
              </a:rPr>
              <a:t>活性大，遇水极易燃烧，使用时应避免投料浓度过大，投速过快，小心操作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348" name="文本框 69644"/>
          <p:cNvSpPr txBox="1"/>
          <p:nvPr/>
        </p:nvSpPr>
        <p:spPr>
          <a:xfrm>
            <a:off x="952500" y="2974975"/>
            <a:ext cx="7696200" cy="701675"/>
          </a:xfrm>
          <a:prstGeom prst="rect">
            <a:avLst/>
          </a:prstGeom>
          <a:noFill/>
          <a:ln w="9525">
            <a:noFill/>
          </a:ln>
        </p:spPr>
        <p:txBody>
          <a:bodyPr anchor="t" anchorCtr="0">
            <a:spAutoFit/>
          </a:bodyPr>
          <a:p>
            <a:pP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液氮</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丙酮浴反应没必要就不要移动，而且反应一定要放置在杜瓦瓶中进行，防止冻伤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349" name="文本框 69645"/>
          <p:cNvSpPr txBox="1"/>
          <p:nvPr/>
        </p:nvSpPr>
        <p:spPr>
          <a:xfrm>
            <a:off x="990600" y="4953000"/>
            <a:ext cx="7162800" cy="1311275"/>
          </a:xfrm>
          <a:prstGeom prst="rect">
            <a:avLst/>
          </a:prstGeom>
          <a:noFill/>
          <a:ln w="9525">
            <a:noFill/>
          </a:ln>
        </p:spPr>
        <p:txBody>
          <a:bodyPr anchor="t" anchorCtr="0">
            <a:spAutoFit/>
          </a:bodyPr>
          <a:p>
            <a:pPr algn="just">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因此，有机实验操作过程中若使用高活性、高危险性试剂时，应选择正确的加料操作方式，远离水等活性溶剂。操作应在宽敞的空间中进行，同时应加强个人防护，对危险性应有充分的认识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67585"/>
          <p:cNvSpPr/>
          <p:nvPr/>
        </p:nvSpPr>
        <p:spPr>
          <a:xfrm>
            <a:off x="0" y="0"/>
            <a:ext cx="9144000" cy="6858000"/>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grpSp>
        <p:nvGrpSpPr>
          <p:cNvPr id="15362" name="组合 67586"/>
          <p:cNvGrpSpPr/>
          <p:nvPr/>
        </p:nvGrpSpPr>
        <p:grpSpPr>
          <a:xfrm>
            <a:off x="228600" y="76200"/>
            <a:ext cx="3932238" cy="3657600"/>
            <a:chOff x="288" y="432"/>
            <a:chExt cx="2477" cy="2304"/>
          </a:xfrm>
        </p:grpSpPr>
        <p:sp>
          <p:nvSpPr>
            <p:cNvPr id="15363" name="圆角矩形 67587"/>
            <p:cNvSpPr/>
            <p:nvPr/>
          </p:nvSpPr>
          <p:spPr>
            <a:xfrm>
              <a:off x="288" y="1050"/>
              <a:ext cx="2456" cy="1686"/>
            </a:xfrm>
            <a:prstGeom prst="roundRect">
              <a:avLst>
                <a:gd name="adj" fmla="val 10347"/>
              </a:avLst>
            </a:prstGeom>
            <a:solidFill>
              <a:schemeClr val="bg1"/>
            </a:solidFill>
            <a:ln w="50800" cap="flat" cmpd="sng">
              <a:solidFill>
                <a:schemeClr val="folHlink"/>
              </a:solidFill>
              <a:prstDash val="solid"/>
              <a:round/>
              <a:headEnd type="none" w="med" len="med"/>
              <a:tailEnd type="none" w="med" len="med"/>
            </a:ln>
            <a:effectLst>
              <a:outerShdw dist="107763" dir="8100000" algn="ctr" rotWithShape="0">
                <a:srgbClr val="80808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15364" name="组合 67588"/>
            <p:cNvGrpSpPr/>
            <p:nvPr/>
          </p:nvGrpSpPr>
          <p:grpSpPr>
            <a:xfrm>
              <a:off x="2186" y="432"/>
              <a:ext cx="579" cy="1458"/>
              <a:chOff x="2304" y="1344"/>
              <a:chExt cx="498" cy="1245"/>
            </a:xfrm>
          </p:grpSpPr>
          <p:sp>
            <p:nvSpPr>
              <p:cNvPr id="15365" name="DRAWING2STR_FREEFORM 67589"/>
              <p:cNvSpPr/>
              <p:nvPr/>
            </p:nvSpPr>
            <p:spPr>
              <a:xfrm>
                <a:off x="2425" y="1344"/>
                <a:ext cx="233" cy="254"/>
              </a:xfrm>
              <a:custGeom>
                <a:avLst/>
                <a:gdLst/>
                <a:ahLst/>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0">
                <a:noFill/>
              </a:ln>
            </p:spPr>
            <p:txBody>
              <a:bodyPr/>
              <a:p>
                <a:endParaRPr lang="zh-CN" altLang="en-US"/>
              </a:p>
            </p:txBody>
          </p:sp>
          <p:sp>
            <p:nvSpPr>
              <p:cNvPr id="15366" name="DRAWING2STR_FREEFORM 67590"/>
              <p:cNvSpPr/>
              <p:nvPr/>
            </p:nvSpPr>
            <p:spPr>
              <a:xfrm>
                <a:off x="2304" y="1625"/>
                <a:ext cx="498" cy="964"/>
              </a:xfrm>
              <a:custGeom>
                <a:avLst/>
                <a:gdLst/>
                <a:ahLst/>
                <a:cxnLst/>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folHlink"/>
              </a:solidFill>
              <a:ln w="0">
                <a:noFill/>
              </a:ln>
            </p:spPr>
            <p:txBody>
              <a:bodyPr/>
              <a:p>
                <a:endParaRPr lang="zh-CN" altLang="en-US"/>
              </a:p>
            </p:txBody>
          </p:sp>
        </p:grpSp>
        <p:sp>
          <p:nvSpPr>
            <p:cNvPr id="15367" name="文本框 67591"/>
            <p:cNvSpPr txBox="1"/>
            <p:nvPr/>
          </p:nvSpPr>
          <p:spPr>
            <a:xfrm>
              <a:off x="528" y="1296"/>
              <a:ext cx="1787" cy="1094"/>
            </a:xfrm>
            <a:prstGeom prst="rect">
              <a:avLst/>
            </a:prstGeom>
            <a:noFill/>
            <a:ln w="9525">
              <a:noFill/>
            </a:ln>
          </p:spPr>
          <p:txBody>
            <a:bodyPr anchor="t" anchorCtr="0">
              <a:spAutoFit/>
            </a:bodyPr>
            <a:p>
              <a:pPr eaLnBrk="0" hangingPunct="0"/>
              <a:r>
                <a:rPr lang="zh-CN" altLang="en-US" sz="5400" b="1" dirty="0">
                  <a:solidFill>
                    <a:srgbClr val="FF0066"/>
                  </a:solidFill>
                  <a:latin typeface="微软雅黑" panose="020B0503020204020204" pitchFamily="34" charset="-122"/>
                  <a:ea typeface="微软雅黑" panose="020B0503020204020204" pitchFamily="34" charset="-122"/>
                </a:rPr>
                <a:t>有没有危险？</a:t>
              </a:r>
              <a:endParaRPr lang="zh-CN" altLang="en-US" sz="5400" dirty="0">
                <a:solidFill>
                  <a:srgbClr val="FF0066"/>
                </a:solidFill>
                <a:latin typeface="微软雅黑" panose="020B0503020204020204" pitchFamily="34" charset="-122"/>
                <a:ea typeface="微软雅黑" panose="020B0503020204020204" pitchFamily="34" charset="-122"/>
              </a:endParaRPr>
            </a:p>
          </p:txBody>
        </p:sp>
      </p:grpSp>
      <p:grpSp>
        <p:nvGrpSpPr>
          <p:cNvPr id="15368" name="组合 67592"/>
          <p:cNvGrpSpPr/>
          <p:nvPr/>
        </p:nvGrpSpPr>
        <p:grpSpPr>
          <a:xfrm>
            <a:off x="4776788" y="2752725"/>
            <a:ext cx="3924300" cy="3657600"/>
            <a:chOff x="2856" y="1632"/>
            <a:chExt cx="2472" cy="2304"/>
          </a:xfrm>
        </p:grpSpPr>
        <p:sp>
          <p:nvSpPr>
            <p:cNvPr id="15369" name="圆角矩形 67593"/>
            <p:cNvSpPr/>
            <p:nvPr/>
          </p:nvSpPr>
          <p:spPr>
            <a:xfrm>
              <a:off x="2872" y="2250"/>
              <a:ext cx="2456" cy="1686"/>
            </a:xfrm>
            <a:prstGeom prst="roundRect">
              <a:avLst>
                <a:gd name="adj" fmla="val 10347"/>
              </a:avLst>
            </a:prstGeom>
            <a:solidFill>
              <a:schemeClr val="bg1"/>
            </a:solidFill>
            <a:ln w="50800" cap="flat" cmpd="sng">
              <a:solidFill>
                <a:schemeClr val="accent1"/>
              </a:solidFill>
              <a:prstDash val="solid"/>
              <a:round/>
              <a:headEnd type="none" w="med" len="med"/>
              <a:tailEnd type="none" w="med" len="med"/>
            </a:ln>
            <a:effectLst>
              <a:outerShdw dist="107763" dir="2699999" algn="ctr" rotWithShape="0">
                <a:srgbClr val="80808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70" name="文本框 67594"/>
            <p:cNvSpPr txBox="1"/>
            <p:nvPr/>
          </p:nvSpPr>
          <p:spPr>
            <a:xfrm>
              <a:off x="3264" y="2496"/>
              <a:ext cx="2064" cy="1094"/>
            </a:xfrm>
            <a:prstGeom prst="rect">
              <a:avLst/>
            </a:prstGeom>
            <a:noFill/>
            <a:ln w="9525">
              <a:noFill/>
            </a:ln>
          </p:spPr>
          <p:txBody>
            <a:bodyPr anchor="t" anchorCtr="0">
              <a:spAutoFit/>
            </a:bodyPr>
            <a:p>
              <a:pPr eaLnBrk="0" hangingPunct="0"/>
              <a:r>
                <a:rPr lang="zh-CN" altLang="en-US" sz="5400" b="1" dirty="0">
                  <a:solidFill>
                    <a:srgbClr val="FF0066"/>
                  </a:solidFill>
                  <a:latin typeface="微软雅黑" panose="020B0503020204020204" pitchFamily="34" charset="-122"/>
                  <a:ea typeface="微软雅黑" panose="020B0503020204020204" pitchFamily="34" charset="-122"/>
                </a:rPr>
                <a:t>危险发生怎么办？</a:t>
              </a:r>
              <a:endParaRPr lang="zh-CN" altLang="en-US" sz="5400" b="1" dirty="0">
                <a:solidFill>
                  <a:srgbClr val="FF0066"/>
                </a:solidFill>
                <a:latin typeface="微软雅黑" panose="020B0503020204020204" pitchFamily="34" charset="-122"/>
                <a:ea typeface="微软雅黑" panose="020B0503020204020204" pitchFamily="34" charset="-122"/>
              </a:endParaRPr>
            </a:p>
          </p:txBody>
        </p:sp>
        <p:grpSp>
          <p:nvGrpSpPr>
            <p:cNvPr id="15371" name="组合 67595"/>
            <p:cNvGrpSpPr/>
            <p:nvPr/>
          </p:nvGrpSpPr>
          <p:grpSpPr>
            <a:xfrm>
              <a:off x="2856" y="1632"/>
              <a:ext cx="579" cy="1458"/>
              <a:chOff x="2880" y="1344"/>
              <a:chExt cx="498" cy="1245"/>
            </a:xfrm>
          </p:grpSpPr>
          <p:sp>
            <p:nvSpPr>
              <p:cNvPr id="15372" name="DRAWING2STR_FREEFORM 67596"/>
              <p:cNvSpPr/>
              <p:nvPr/>
            </p:nvSpPr>
            <p:spPr>
              <a:xfrm>
                <a:off x="3001" y="1344"/>
                <a:ext cx="233" cy="254"/>
              </a:xfrm>
              <a:custGeom>
                <a:avLst/>
                <a:gdLst/>
                <a:ahLst/>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0">
                <a:noFill/>
              </a:ln>
            </p:spPr>
            <p:txBody>
              <a:bodyPr/>
              <a:p>
                <a:endParaRPr lang="zh-CN" altLang="en-US"/>
              </a:p>
            </p:txBody>
          </p:sp>
          <p:sp>
            <p:nvSpPr>
              <p:cNvPr id="15373" name="DRAWING2STR_FREEFORM 67597"/>
              <p:cNvSpPr/>
              <p:nvPr/>
            </p:nvSpPr>
            <p:spPr>
              <a:xfrm>
                <a:off x="2880" y="1625"/>
                <a:ext cx="498" cy="964"/>
              </a:xfrm>
              <a:custGeom>
                <a:avLst/>
                <a:gdLst/>
                <a:ahLst/>
                <a:cxnLst/>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accent1"/>
              </a:solidFill>
              <a:ln w="0">
                <a:noFill/>
              </a:ln>
            </p:spPr>
            <p:txBody>
              <a:bodyPr/>
              <a:p>
                <a:endParaRPr lang="zh-CN" altLang="en-US"/>
              </a:p>
            </p:txBody>
          </p:sp>
        </p:grpSp>
      </p:grpSp>
      <p:grpSp>
        <p:nvGrpSpPr>
          <p:cNvPr id="15374" name="组合 67598"/>
          <p:cNvGrpSpPr/>
          <p:nvPr/>
        </p:nvGrpSpPr>
        <p:grpSpPr>
          <a:xfrm>
            <a:off x="4648200" y="838200"/>
            <a:ext cx="4192588" cy="1757363"/>
            <a:chOff x="144" y="2784"/>
            <a:chExt cx="2641" cy="1107"/>
          </a:xfrm>
        </p:grpSpPr>
        <p:sp>
          <p:nvSpPr>
            <p:cNvPr id="15375" name="圆角矩形 67599"/>
            <p:cNvSpPr/>
            <p:nvPr/>
          </p:nvSpPr>
          <p:spPr>
            <a:xfrm>
              <a:off x="298" y="2838"/>
              <a:ext cx="2487" cy="205"/>
            </a:xfrm>
            <a:prstGeom prst="roundRect">
              <a:avLst>
                <a:gd name="adj" fmla="val 16667"/>
              </a:avLst>
            </a:prstGeom>
            <a:solidFill>
              <a:schemeClr val="accent2"/>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76" name="菱形 67600"/>
            <p:cNvSpPr/>
            <p:nvPr/>
          </p:nvSpPr>
          <p:spPr>
            <a:xfrm>
              <a:off x="145" y="2784"/>
              <a:ext cx="344" cy="309"/>
            </a:xfrm>
            <a:prstGeom prst="diamond">
              <a:avLst/>
            </a:prstGeom>
            <a:solidFill>
              <a:schemeClr val="accent2"/>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77" name="文本框 67601"/>
            <p:cNvSpPr txBox="1"/>
            <p:nvPr/>
          </p:nvSpPr>
          <p:spPr>
            <a:xfrm>
              <a:off x="576" y="2814"/>
              <a:ext cx="2066"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化学品及企业标识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78" name="文本框 67602"/>
            <p:cNvSpPr txBox="1"/>
            <p:nvPr/>
          </p:nvSpPr>
          <p:spPr>
            <a:xfrm>
              <a:off x="200" y="2828"/>
              <a:ext cx="223" cy="288"/>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15379" name="圆角矩形 67603"/>
            <p:cNvSpPr/>
            <p:nvPr/>
          </p:nvSpPr>
          <p:spPr>
            <a:xfrm>
              <a:off x="298" y="3215"/>
              <a:ext cx="2487" cy="206"/>
            </a:xfrm>
            <a:prstGeom prst="roundRect">
              <a:avLst>
                <a:gd name="adj" fmla="val 16667"/>
              </a:avLst>
            </a:prstGeom>
            <a:solidFill>
              <a:srgbClr val="003366"/>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80" name="菱形 67604"/>
            <p:cNvSpPr/>
            <p:nvPr/>
          </p:nvSpPr>
          <p:spPr>
            <a:xfrm>
              <a:off x="145" y="3161"/>
              <a:ext cx="344" cy="309"/>
            </a:xfrm>
            <a:prstGeom prst="diamond">
              <a:avLst/>
            </a:prstGeom>
            <a:solidFill>
              <a:schemeClr val="accent1"/>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81" name="文本框 67605"/>
            <p:cNvSpPr txBox="1"/>
            <p:nvPr/>
          </p:nvSpPr>
          <p:spPr>
            <a:xfrm>
              <a:off x="566" y="3216"/>
              <a:ext cx="2066"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成分 </a:t>
              </a:r>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组成信息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82" name="文本框 67606"/>
            <p:cNvSpPr txBox="1"/>
            <p:nvPr/>
          </p:nvSpPr>
          <p:spPr>
            <a:xfrm>
              <a:off x="200" y="3206"/>
              <a:ext cx="223" cy="288"/>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15383" name="圆角矩形 67607"/>
            <p:cNvSpPr/>
            <p:nvPr/>
          </p:nvSpPr>
          <p:spPr>
            <a:xfrm>
              <a:off x="297" y="3612"/>
              <a:ext cx="2487" cy="205"/>
            </a:xfrm>
            <a:prstGeom prst="roundRect">
              <a:avLst>
                <a:gd name="adj" fmla="val 16667"/>
              </a:avLst>
            </a:prstGeom>
            <a:solidFill>
              <a:schemeClr val="folHlink"/>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84" name="菱形 67608"/>
            <p:cNvSpPr/>
            <p:nvPr/>
          </p:nvSpPr>
          <p:spPr>
            <a:xfrm>
              <a:off x="144" y="3558"/>
              <a:ext cx="344" cy="309"/>
            </a:xfrm>
            <a:prstGeom prst="diamond">
              <a:avLst/>
            </a:prstGeom>
            <a:solidFill>
              <a:schemeClr val="folHlink"/>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85" name="文本框 67609"/>
            <p:cNvSpPr txBox="1"/>
            <p:nvPr/>
          </p:nvSpPr>
          <p:spPr>
            <a:xfrm>
              <a:off x="526" y="3600"/>
              <a:ext cx="2066"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危险品概述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86" name="文本框 67610"/>
            <p:cNvSpPr txBox="1"/>
            <p:nvPr/>
          </p:nvSpPr>
          <p:spPr>
            <a:xfrm>
              <a:off x="199" y="3603"/>
              <a:ext cx="223" cy="288"/>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15387" name="组合 67611"/>
          <p:cNvGrpSpPr/>
          <p:nvPr/>
        </p:nvGrpSpPr>
        <p:grpSpPr>
          <a:xfrm>
            <a:off x="228600" y="4267200"/>
            <a:ext cx="4114800" cy="1862138"/>
            <a:chOff x="2976" y="576"/>
            <a:chExt cx="2592" cy="1173"/>
          </a:xfrm>
        </p:grpSpPr>
        <p:sp>
          <p:nvSpPr>
            <p:cNvPr id="15388" name="圆角矩形 67612"/>
            <p:cNvSpPr/>
            <p:nvPr/>
          </p:nvSpPr>
          <p:spPr>
            <a:xfrm>
              <a:off x="3126" y="635"/>
              <a:ext cx="2442" cy="227"/>
            </a:xfrm>
            <a:prstGeom prst="roundRect">
              <a:avLst>
                <a:gd name="adj" fmla="val 16667"/>
              </a:avLst>
            </a:prstGeom>
            <a:solidFill>
              <a:srgbClr val="74A1DE"/>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89" name="菱形 67613"/>
            <p:cNvSpPr/>
            <p:nvPr/>
          </p:nvSpPr>
          <p:spPr>
            <a:xfrm>
              <a:off x="2976" y="576"/>
              <a:ext cx="338" cy="341"/>
            </a:xfrm>
            <a:prstGeom prst="diamond">
              <a:avLst/>
            </a:prstGeom>
            <a:solidFill>
              <a:srgbClr val="74A1DE"/>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90" name="文本框 67614"/>
            <p:cNvSpPr txBox="1"/>
            <p:nvPr/>
          </p:nvSpPr>
          <p:spPr>
            <a:xfrm>
              <a:off x="3389" y="624"/>
              <a:ext cx="2029"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急救措施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91" name="文本框 67615"/>
            <p:cNvSpPr txBox="1"/>
            <p:nvPr/>
          </p:nvSpPr>
          <p:spPr>
            <a:xfrm>
              <a:off x="3028" y="625"/>
              <a:ext cx="223" cy="288"/>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15392" name="圆角矩形 67616"/>
            <p:cNvSpPr/>
            <p:nvPr/>
          </p:nvSpPr>
          <p:spPr>
            <a:xfrm>
              <a:off x="3126" y="1051"/>
              <a:ext cx="2442" cy="227"/>
            </a:xfrm>
            <a:prstGeom prst="roundRect">
              <a:avLst>
                <a:gd name="adj" fmla="val 16667"/>
              </a:avLst>
            </a:prstGeom>
            <a:solidFill>
              <a:schemeClr val="accent2"/>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93" name="菱形 67617"/>
            <p:cNvSpPr/>
            <p:nvPr/>
          </p:nvSpPr>
          <p:spPr>
            <a:xfrm>
              <a:off x="2976" y="992"/>
              <a:ext cx="338" cy="341"/>
            </a:xfrm>
            <a:prstGeom prst="diamond">
              <a:avLst/>
            </a:prstGeom>
            <a:solidFill>
              <a:schemeClr val="accent2"/>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94" name="文本框 67618"/>
            <p:cNvSpPr txBox="1"/>
            <p:nvPr/>
          </p:nvSpPr>
          <p:spPr>
            <a:xfrm>
              <a:off x="3389" y="1056"/>
              <a:ext cx="2029"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消防措施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95" name="文本框 67619"/>
            <p:cNvSpPr txBox="1"/>
            <p:nvPr/>
          </p:nvSpPr>
          <p:spPr>
            <a:xfrm>
              <a:off x="3028" y="1041"/>
              <a:ext cx="223" cy="288"/>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15396" name="圆角矩形 67620"/>
            <p:cNvSpPr/>
            <p:nvPr/>
          </p:nvSpPr>
          <p:spPr>
            <a:xfrm>
              <a:off x="3126" y="1468"/>
              <a:ext cx="2442" cy="227"/>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5397" name="菱形 67621"/>
            <p:cNvSpPr/>
            <p:nvPr/>
          </p:nvSpPr>
          <p:spPr>
            <a:xfrm>
              <a:off x="2976" y="1408"/>
              <a:ext cx="338" cy="341"/>
            </a:xfrm>
            <a:prstGeom prst="diamond">
              <a:avLst/>
            </a:prstGeom>
            <a:solidFill>
              <a:schemeClr val="accent1"/>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5398" name="文本框 67622"/>
            <p:cNvSpPr txBox="1"/>
            <p:nvPr/>
          </p:nvSpPr>
          <p:spPr>
            <a:xfrm>
              <a:off x="3389" y="1458"/>
              <a:ext cx="2029" cy="231"/>
            </a:xfrm>
            <a:prstGeom prst="rect">
              <a:avLst/>
            </a:prstGeom>
            <a:noFill/>
            <a:ln w="9525">
              <a:noFill/>
            </a:ln>
          </p:spPr>
          <p:txBody>
            <a:bodyPr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泄漏应急措施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399" name="文本框 67623"/>
            <p:cNvSpPr txBox="1"/>
            <p:nvPr/>
          </p:nvSpPr>
          <p:spPr>
            <a:xfrm>
              <a:off x="3028" y="1457"/>
              <a:ext cx="223" cy="288"/>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57345"/>
          <p:cNvSpPr/>
          <p:nvPr/>
        </p:nvSpPr>
        <p:spPr>
          <a:xfrm>
            <a:off x="228600" y="700088"/>
            <a:ext cx="8610600" cy="5965825"/>
          </a:xfrm>
          <a:prstGeom prst="rect">
            <a:avLst/>
          </a:prstGeom>
          <a:gradFill rotWithShape="1">
            <a:gsLst>
              <a:gs pos="0">
                <a:srgbClr val="5E0000"/>
              </a:gs>
              <a:gs pos="100000">
                <a:srgbClr val="CC0000"/>
              </a:gs>
            </a:gsLst>
            <a:lin ang="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CC0000"/>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16386" name="圆角矩形 57346"/>
          <p:cNvSpPr/>
          <p:nvPr/>
        </p:nvSpPr>
        <p:spPr>
          <a:xfrm>
            <a:off x="236538" y="360363"/>
            <a:ext cx="5975350" cy="709612"/>
          </a:xfrm>
          <a:prstGeom prst="roundRect">
            <a:avLst>
              <a:gd name="adj" fmla="val 50000"/>
            </a:avLst>
          </a:prstGeom>
          <a:solidFill>
            <a:srgbClr val="FFFFFF"/>
          </a:solidFill>
          <a:ln w="9525">
            <a:noFill/>
          </a:ln>
          <a:effectLst>
            <a:outerShdw dist="81317" dir="3080391" algn="ctr" rotWithShape="0">
              <a:srgbClr val="800000"/>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6387" name="直接连接符 57347"/>
          <p:cNvSpPr/>
          <p:nvPr/>
        </p:nvSpPr>
        <p:spPr>
          <a:xfrm>
            <a:off x="228600" y="228600"/>
            <a:ext cx="0" cy="7086600"/>
          </a:xfrm>
          <a:prstGeom prst="line">
            <a:avLst/>
          </a:prstGeom>
          <a:ln w="12700" cap="flat" cmpd="sng">
            <a:solidFill>
              <a:srgbClr val="000000"/>
            </a:solidFill>
            <a:prstDash val="sysDot"/>
            <a:round/>
            <a:headEnd type="none" w="med" len="med"/>
            <a:tailEnd type="none" w="med" len="med"/>
          </a:ln>
        </p:spPr>
      </p:sp>
      <p:sp>
        <p:nvSpPr>
          <p:cNvPr id="16388" name="文本框 57348"/>
          <p:cNvSpPr txBox="1"/>
          <p:nvPr/>
        </p:nvSpPr>
        <p:spPr>
          <a:xfrm>
            <a:off x="609600" y="152400"/>
            <a:ext cx="5105400" cy="762000"/>
          </a:xfrm>
          <a:prstGeom prst="rect">
            <a:avLst/>
          </a:prstGeom>
          <a:noFill/>
          <a:ln w="9525">
            <a:noFill/>
          </a:ln>
        </p:spPr>
        <p:txBody>
          <a:bodyPr anchor="t" anchorCtr="0">
            <a:spAutoFit/>
          </a:bodyPr>
          <a:p>
            <a:pPr latinLnBrk="1">
              <a:buFont typeface="Wingdings" panose="05000000000000000000" pitchFamily="2" charset="2"/>
            </a:pPr>
            <a:r>
              <a:rPr lang="zh-CN" altLang="en-US" sz="4400" b="1" dirty="0">
                <a:solidFill>
                  <a:schemeClr val="tx2"/>
                </a:solidFill>
                <a:latin typeface="微软雅黑" panose="020B0503020204020204" pitchFamily="34" charset="-122"/>
                <a:ea typeface="微软雅黑" panose="020B0503020204020204" pitchFamily="34" charset="-122"/>
              </a:rPr>
              <a:t>溶 剂 处 理 方 面</a:t>
            </a:r>
            <a:endParaRPr lang="zh-CN" altLang="en-US" sz="4400" b="1" dirty="0">
              <a:solidFill>
                <a:schemeClr val="tx2"/>
              </a:solidFill>
              <a:latin typeface="微软雅黑" panose="020B0503020204020204" pitchFamily="34" charset="-122"/>
              <a:ea typeface="微软雅黑" panose="020B0503020204020204" pitchFamily="34" charset="-122"/>
            </a:endParaRPr>
          </a:p>
        </p:txBody>
      </p:sp>
      <p:sp>
        <p:nvSpPr>
          <p:cNvPr id="16389" name="文本框 57349"/>
          <p:cNvSpPr txBox="1"/>
          <p:nvPr/>
        </p:nvSpPr>
        <p:spPr>
          <a:xfrm>
            <a:off x="1044575" y="1339850"/>
            <a:ext cx="241300" cy="312738"/>
          </a:xfrm>
          <a:prstGeom prst="rect">
            <a:avLst/>
          </a:prstGeom>
          <a:noFill/>
          <a:ln w="9525">
            <a:noFill/>
          </a:ln>
        </p:spPr>
        <p:txBody>
          <a:bodyPr wrap="none" anchor="t" anchorCtr="0">
            <a:spAutoFit/>
          </a:bodyPr>
          <a:p>
            <a:pPr latinLnBrk="1">
              <a:lnSpc>
                <a:spcPct val="120000"/>
              </a:lnSpc>
              <a:buChar char="•"/>
            </a:pPr>
            <a:endParaRPr lang="ko-KR" altLang="en-US" sz="1200" b="1" dirty="0">
              <a:solidFill>
                <a:srgbClr val="FFFFFF"/>
              </a:solidFill>
              <a:latin typeface="微软雅黑" panose="020B0503020204020204" pitchFamily="34" charset="-122"/>
              <a:ea typeface="微软雅黑" panose="020B0503020204020204" pitchFamily="34" charset="-122"/>
            </a:endParaRPr>
          </a:p>
        </p:txBody>
      </p:sp>
      <p:sp>
        <p:nvSpPr>
          <p:cNvPr id="16390" name="文本框 57350"/>
          <p:cNvSpPr txBox="1"/>
          <p:nvPr/>
        </p:nvSpPr>
        <p:spPr>
          <a:xfrm>
            <a:off x="533400" y="1524000"/>
            <a:ext cx="8001000" cy="4473575"/>
          </a:xfrm>
          <a:prstGeom prst="rect">
            <a:avLst/>
          </a:prstGeom>
          <a:noFill/>
          <a:ln w="9525">
            <a:noFill/>
          </a:ln>
        </p:spPr>
        <p:txBody>
          <a:bodyPr anchor="t" anchorCtr="0">
            <a:spAutoFit/>
          </a:bodyPr>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含自由基的溶剂（乙醚、四氢呋喃）不能蒸干（爆炸！）</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卤代试剂（氯仿等）不可使用活泼金属进行干燥处理（爆炸！）</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甲醇，苯，</a:t>
            </a:r>
            <a:r>
              <a:rPr lang="en-US" altLang="zh-CN" sz="2400" b="1" dirty="0">
                <a:solidFill>
                  <a:schemeClr val="bg1"/>
                </a:solidFill>
                <a:latin typeface="微软雅黑" panose="020B0503020204020204" pitchFamily="34" charset="-122"/>
                <a:ea typeface="微软雅黑" panose="020B0503020204020204" pitchFamily="34" charset="-122"/>
              </a:rPr>
              <a:t>DMF</a:t>
            </a:r>
            <a:r>
              <a:rPr lang="zh-CN" altLang="en-US" sz="2400" b="1" dirty="0">
                <a:solidFill>
                  <a:schemeClr val="bg1"/>
                </a:solidFill>
                <a:latin typeface="微软雅黑" panose="020B0503020204020204" pitchFamily="34" charset="-122"/>
                <a:ea typeface="微软雅黑" panose="020B0503020204020204" pitchFamily="34" charset="-122"/>
              </a:rPr>
              <a:t>等溶剂是可以通过皮肤吸收的，使用时要注意。</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对于加热、生成气体的反应，一定要小心不要成了封闭体系，应该小心滴加。</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对于醚类溶剂，如果生产时间较长，或者久置不用的话，一定不要震动，同时要加入还原剂，除掉生成的过氧化合物（爆炸！）</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gn="just">
              <a:buFont typeface="Wingdings" panose="05000000000000000000" pitchFamily="2" charset="2"/>
              <a:buAutoNum type="arabicPeriod"/>
            </a:pPr>
            <a:r>
              <a:rPr lang="zh-CN" altLang="en-US" sz="2400" b="1" dirty="0">
                <a:solidFill>
                  <a:schemeClr val="bg1"/>
                </a:solidFill>
                <a:latin typeface="微软雅黑" panose="020B0503020204020204" pitchFamily="34" charset="-122"/>
                <a:ea typeface="微软雅黑" panose="020B0503020204020204" pitchFamily="34" charset="-122"/>
              </a:rPr>
              <a:t>用钠处理的溶剂和卤代烷溶剂处理装置不能公用一个与大气相连的装置（爆炸！）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右箭头 13313"/>
          <p:cNvSpPr/>
          <p:nvPr/>
        </p:nvSpPr>
        <p:spPr>
          <a:xfrm>
            <a:off x="609600" y="1447800"/>
            <a:ext cx="2439988" cy="4953000"/>
          </a:xfrm>
          <a:prstGeom prst="rightArrow">
            <a:avLst>
              <a:gd name="adj1" fmla="val 62787"/>
              <a:gd name="adj2" fmla="val 41250"/>
            </a:avLst>
          </a:prstGeom>
          <a:gradFill rotWithShape="1">
            <a:gsLst>
              <a:gs pos="0">
                <a:srgbClr val="FFFFFF">
                  <a:alpha val="0"/>
                </a:srgbClr>
              </a:gs>
              <a:gs pos="100000">
                <a:schemeClr val="bg2">
                  <a:alpha val="50000"/>
                </a:schemeClr>
              </a:gs>
            </a:gsLst>
            <a:lin ang="0" scaled="1"/>
            <a:tileRect/>
          </a:gradFill>
          <a:ln w="19050" cap="rnd" cmpd="sng">
            <a:solidFill>
              <a:schemeClr val="bg2"/>
            </a:solidFill>
            <a:prstDash val="sysDot"/>
            <a:miter/>
            <a:headEnd type="none" w="med" len="med"/>
            <a:tailEnd type="none" w="med" len="med"/>
          </a:ln>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17410" name="文本框 13314"/>
          <p:cNvSpPr txBox="1"/>
          <p:nvPr/>
        </p:nvSpPr>
        <p:spPr>
          <a:xfrm>
            <a:off x="1344613" y="2473325"/>
            <a:ext cx="746125" cy="2528888"/>
          </a:xfrm>
          <a:prstGeom prst="rect">
            <a:avLst/>
          </a:prstGeom>
          <a:noFill/>
          <a:ln w="9525">
            <a:noFill/>
          </a:ln>
        </p:spPr>
        <p:txBody>
          <a:bodyPr anchor="t" anchorCtr="0">
            <a:spAutoFit/>
          </a:bodyPr>
          <a:p>
            <a:pPr marL="120650" indent="-120650" eaLnBrk="0" hangingPunct="0">
              <a:buFont typeface="Wingdings" panose="05000000000000000000" pitchFamily="2" charset="2"/>
            </a:pPr>
            <a:r>
              <a:rPr lang="zh-CN" altLang="en-US" sz="3200" b="1" dirty="0">
                <a:latin typeface="微软雅黑" panose="020B0503020204020204" pitchFamily="34" charset="-122"/>
                <a:ea typeface="微软雅黑" panose="020B0503020204020204" pitchFamily="34" charset="-122"/>
              </a:rPr>
              <a:t>废</a:t>
            </a:r>
            <a:endParaRPr lang="zh-CN" altLang="en-US" sz="3200" b="1" dirty="0">
              <a:latin typeface="微软雅黑" panose="020B0503020204020204" pitchFamily="34" charset="-122"/>
              <a:ea typeface="微软雅黑" panose="020B0503020204020204" pitchFamily="34" charset="-122"/>
            </a:endParaRPr>
          </a:p>
          <a:p>
            <a:pPr marL="120650" indent="-120650" eaLnBrk="0" hangingPunct="0">
              <a:buFont typeface="Wingdings" panose="05000000000000000000" pitchFamily="2" charset="2"/>
            </a:pPr>
            <a:r>
              <a:rPr lang="zh-CN" altLang="en-US" sz="3200" b="1" dirty="0">
                <a:latin typeface="微软雅黑" panose="020B0503020204020204" pitchFamily="34" charset="-122"/>
                <a:ea typeface="微软雅黑" panose="020B0503020204020204" pitchFamily="34" charset="-122"/>
              </a:rPr>
              <a:t>弃</a:t>
            </a:r>
            <a:endParaRPr lang="zh-CN" altLang="en-US" sz="3200" b="1" dirty="0">
              <a:latin typeface="微软雅黑" panose="020B0503020204020204" pitchFamily="34" charset="-122"/>
              <a:ea typeface="微软雅黑" panose="020B0503020204020204" pitchFamily="34" charset="-122"/>
            </a:endParaRPr>
          </a:p>
          <a:p>
            <a:pPr marL="120650" indent="-120650" eaLnBrk="0" hangingPunct="0">
              <a:buFont typeface="Wingdings" panose="05000000000000000000" pitchFamily="2" charset="2"/>
            </a:pPr>
            <a:r>
              <a:rPr lang="zh-CN" altLang="en-US" sz="3200" b="1" dirty="0">
                <a:latin typeface="微软雅黑" panose="020B0503020204020204" pitchFamily="34" charset="-122"/>
                <a:ea typeface="微软雅黑" panose="020B0503020204020204" pitchFamily="34" charset="-122"/>
              </a:rPr>
              <a:t>物</a:t>
            </a:r>
            <a:endParaRPr lang="zh-CN" altLang="en-US" sz="3200" b="1" dirty="0">
              <a:latin typeface="微软雅黑" panose="020B0503020204020204" pitchFamily="34" charset="-122"/>
              <a:ea typeface="微软雅黑" panose="020B0503020204020204" pitchFamily="34" charset="-122"/>
            </a:endParaRPr>
          </a:p>
          <a:p>
            <a:pPr marL="120650" indent="-120650" eaLnBrk="0" hangingPunct="0">
              <a:buFont typeface="Wingdings" panose="05000000000000000000" pitchFamily="2" charset="2"/>
            </a:pPr>
            <a:r>
              <a:rPr lang="zh-CN" altLang="en-US" sz="3200" b="1" dirty="0">
                <a:latin typeface="微软雅黑" panose="020B0503020204020204" pitchFamily="34" charset="-122"/>
                <a:ea typeface="微软雅黑" panose="020B0503020204020204" pitchFamily="34" charset="-122"/>
              </a:rPr>
              <a:t>处</a:t>
            </a:r>
            <a:endParaRPr lang="zh-CN" altLang="en-US" sz="3200" b="1" dirty="0">
              <a:latin typeface="微软雅黑" panose="020B0503020204020204" pitchFamily="34" charset="-122"/>
              <a:ea typeface="微软雅黑" panose="020B0503020204020204" pitchFamily="34" charset="-122"/>
            </a:endParaRPr>
          </a:p>
          <a:p>
            <a:pPr marL="120650" indent="-120650" eaLnBrk="0" hangingPunct="0">
              <a:buFont typeface="Wingdings" panose="05000000000000000000" pitchFamily="2" charset="2"/>
            </a:pPr>
            <a:r>
              <a:rPr lang="zh-CN" altLang="en-US" sz="3200" b="1" dirty="0">
                <a:latin typeface="微软雅黑" panose="020B0503020204020204" pitchFamily="34" charset="-122"/>
                <a:ea typeface="微软雅黑" panose="020B0503020204020204" pitchFamily="34" charset="-122"/>
              </a:rPr>
              <a:t>理</a:t>
            </a:r>
            <a:endParaRPr lang="zh-CN" altLang="en-US" sz="3200" dirty="0">
              <a:solidFill>
                <a:srgbClr val="1C1C1C"/>
              </a:solidFill>
              <a:latin typeface="微软雅黑" panose="020B0503020204020204" pitchFamily="34" charset="-122"/>
              <a:ea typeface="微软雅黑" panose="020B0503020204020204" pitchFamily="34" charset="-122"/>
            </a:endParaRPr>
          </a:p>
        </p:txBody>
      </p:sp>
      <p:sp>
        <p:nvSpPr>
          <p:cNvPr id="17411" name="圆角矩形 13315"/>
          <p:cNvSpPr/>
          <p:nvPr/>
        </p:nvSpPr>
        <p:spPr>
          <a:xfrm>
            <a:off x="3213100" y="1533525"/>
            <a:ext cx="5473700" cy="4695825"/>
          </a:xfrm>
          <a:prstGeom prst="roundRect">
            <a:avLst>
              <a:gd name="adj" fmla="val 3481"/>
            </a:avLst>
          </a:prstGeom>
          <a:noFill/>
          <a:ln w="19050" cap="rnd" cmpd="sng">
            <a:solidFill>
              <a:schemeClr val="bg2"/>
            </a:solidFill>
            <a:prstDash val="sysDot"/>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17412" name="组合 13316"/>
          <p:cNvGrpSpPr/>
          <p:nvPr/>
        </p:nvGrpSpPr>
        <p:grpSpPr>
          <a:xfrm>
            <a:off x="3295650" y="1703388"/>
            <a:ext cx="5278438" cy="1377950"/>
            <a:chOff x="2304" y="1200"/>
            <a:chExt cx="3102" cy="774"/>
          </a:xfrm>
        </p:grpSpPr>
        <p:sp>
          <p:nvSpPr>
            <p:cNvPr id="17413" name="圆角矩形 13317"/>
            <p:cNvSpPr/>
            <p:nvPr/>
          </p:nvSpPr>
          <p:spPr>
            <a:xfrm>
              <a:off x="2334" y="1200"/>
              <a:ext cx="3072" cy="774"/>
            </a:xfrm>
            <a:prstGeom prst="roundRect">
              <a:avLst>
                <a:gd name="adj" fmla="val 10889"/>
              </a:avLst>
            </a:prstGeom>
            <a:gradFill rotWithShape="1">
              <a:gsLst>
                <a:gs pos="0">
                  <a:schemeClr val="accent1"/>
                </a:gs>
                <a:gs pos="100000">
                  <a:srgbClr val="F1F8F9"/>
                </a:gs>
              </a:gsLst>
              <a:lin ang="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7414" name="右箭头 13318"/>
            <p:cNvSpPr/>
            <p:nvPr/>
          </p:nvSpPr>
          <p:spPr>
            <a:xfrm>
              <a:off x="2304" y="1488"/>
              <a:ext cx="336" cy="240"/>
            </a:xfrm>
            <a:prstGeom prst="rightArrow">
              <a:avLst>
                <a:gd name="adj1" fmla="val 50000"/>
                <a:gd name="adj2" fmla="val 58313"/>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7415" name="组合 13319"/>
          <p:cNvGrpSpPr/>
          <p:nvPr/>
        </p:nvGrpSpPr>
        <p:grpSpPr>
          <a:xfrm>
            <a:off x="3295650" y="3230563"/>
            <a:ext cx="5278438" cy="1376362"/>
            <a:chOff x="2304" y="2058"/>
            <a:chExt cx="3102" cy="774"/>
          </a:xfrm>
        </p:grpSpPr>
        <p:sp>
          <p:nvSpPr>
            <p:cNvPr id="17416" name="圆角矩形 13320"/>
            <p:cNvSpPr/>
            <p:nvPr/>
          </p:nvSpPr>
          <p:spPr>
            <a:xfrm>
              <a:off x="2334" y="2058"/>
              <a:ext cx="3072" cy="774"/>
            </a:xfrm>
            <a:prstGeom prst="roundRect">
              <a:avLst>
                <a:gd name="adj" fmla="val 10889"/>
              </a:avLst>
            </a:prstGeom>
            <a:gradFill rotWithShape="1">
              <a:gsLst>
                <a:gs pos="0">
                  <a:schemeClr val="hlink"/>
                </a:gs>
                <a:gs pos="100000">
                  <a:srgbClr val="C9E9E9"/>
                </a:gs>
              </a:gsLst>
              <a:lin ang="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7417" name="右箭头 13321"/>
            <p:cNvSpPr/>
            <p:nvPr/>
          </p:nvSpPr>
          <p:spPr>
            <a:xfrm>
              <a:off x="2304" y="2352"/>
              <a:ext cx="336" cy="240"/>
            </a:xfrm>
            <a:prstGeom prst="rightArrow">
              <a:avLst>
                <a:gd name="adj1" fmla="val 50000"/>
                <a:gd name="adj2" fmla="val 58313"/>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17418" name="组合 13322"/>
          <p:cNvGrpSpPr/>
          <p:nvPr/>
        </p:nvGrpSpPr>
        <p:grpSpPr>
          <a:xfrm>
            <a:off x="3295650" y="4692650"/>
            <a:ext cx="5278438" cy="1377950"/>
            <a:chOff x="2304" y="2880"/>
            <a:chExt cx="3102" cy="774"/>
          </a:xfrm>
        </p:grpSpPr>
        <p:sp>
          <p:nvSpPr>
            <p:cNvPr id="17419" name="圆角矩形 13323"/>
            <p:cNvSpPr/>
            <p:nvPr/>
          </p:nvSpPr>
          <p:spPr>
            <a:xfrm>
              <a:off x="2334" y="2880"/>
              <a:ext cx="3072" cy="774"/>
            </a:xfrm>
            <a:prstGeom prst="roundRect">
              <a:avLst>
                <a:gd name="adj" fmla="val 10889"/>
              </a:avLst>
            </a:prstGeom>
            <a:gradFill rotWithShape="1">
              <a:gsLst>
                <a:gs pos="0">
                  <a:schemeClr val="accent2"/>
                </a:gs>
                <a:gs pos="100000">
                  <a:srgbClr val="D4D4E9"/>
                </a:gs>
              </a:gsLst>
              <a:lin ang="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7420" name="右箭头 13324"/>
            <p:cNvSpPr/>
            <p:nvPr/>
          </p:nvSpPr>
          <p:spPr>
            <a:xfrm>
              <a:off x="2304" y="3168"/>
              <a:ext cx="336" cy="240"/>
            </a:xfrm>
            <a:prstGeom prst="rightArrow">
              <a:avLst>
                <a:gd name="adj1" fmla="val 50000"/>
                <a:gd name="adj2" fmla="val 58313"/>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17421" name="文本框 13325"/>
          <p:cNvSpPr txBox="1"/>
          <p:nvPr/>
        </p:nvSpPr>
        <p:spPr>
          <a:xfrm>
            <a:off x="4048125" y="4832350"/>
            <a:ext cx="4322763" cy="1187450"/>
          </a:xfrm>
          <a:prstGeom prst="rect">
            <a:avLst/>
          </a:prstGeom>
          <a:noFill/>
          <a:ln w="9525">
            <a:noFill/>
          </a:ln>
        </p:spPr>
        <p:txBody>
          <a:bodyPr anchor="t" anchorCtr="0">
            <a:spAutoFit/>
          </a:bodyPr>
          <a:p>
            <a:pPr eaLnBrk="0" hangingPunct="0"/>
            <a:r>
              <a:rPr lang="zh-CN" altLang="en-US" sz="2400" b="1" dirty="0">
                <a:latin typeface="微软雅黑" panose="020B0503020204020204" pitchFamily="34" charset="-122"/>
                <a:ea typeface="微软雅黑" panose="020B0503020204020204" pitchFamily="34" charset="-122"/>
              </a:rPr>
              <a:t>硅胶、分子筛、硅藻土、反应残渣等固体污染物，应备有专用垃圾桶对其进行处理 </a:t>
            </a:r>
            <a:endParaRPr lang="zh-CN" altLang="en-US" sz="2400" b="1">
              <a:latin typeface="微软雅黑" panose="020B0503020204020204" pitchFamily="34" charset="-122"/>
              <a:ea typeface="微软雅黑" panose="020B0503020204020204" pitchFamily="34" charset="-122"/>
            </a:endParaRPr>
          </a:p>
        </p:txBody>
      </p:sp>
      <p:sp>
        <p:nvSpPr>
          <p:cNvPr id="17422" name="文本框 13326"/>
          <p:cNvSpPr txBox="1"/>
          <p:nvPr/>
        </p:nvSpPr>
        <p:spPr>
          <a:xfrm>
            <a:off x="4040188" y="3582988"/>
            <a:ext cx="4322762" cy="822325"/>
          </a:xfrm>
          <a:prstGeom prst="rect">
            <a:avLst/>
          </a:prstGeom>
          <a:noFill/>
          <a:ln w="9525">
            <a:noFill/>
          </a:ln>
        </p:spPr>
        <p:txBody>
          <a:bodyPr anchor="t" anchorCtr="0">
            <a:spAutoFit/>
          </a:bodyPr>
          <a:p>
            <a:pPr eaLnBrk="0" hangingPunct="0"/>
            <a:r>
              <a:rPr lang="zh-CN" altLang="en-US" sz="2400" b="1" dirty="0">
                <a:latin typeface="微软雅黑" panose="020B0503020204020204" pitchFamily="34" charset="-122"/>
                <a:ea typeface="微软雅黑" panose="020B0503020204020204" pitchFamily="34" charset="-122"/>
              </a:rPr>
              <a:t>强酸强碱必须经中和处理后方可倒入废液桶中 </a:t>
            </a:r>
            <a:endParaRPr lang="zh-CN" altLang="en-US" sz="2400" b="1">
              <a:latin typeface="微软雅黑" panose="020B0503020204020204" pitchFamily="34" charset="-122"/>
              <a:ea typeface="微软雅黑" panose="020B0503020204020204" pitchFamily="34" charset="-122"/>
            </a:endParaRPr>
          </a:p>
        </p:txBody>
      </p:sp>
      <p:sp>
        <p:nvSpPr>
          <p:cNvPr id="17423" name="文本框 13327"/>
          <p:cNvSpPr txBox="1"/>
          <p:nvPr/>
        </p:nvSpPr>
        <p:spPr>
          <a:xfrm>
            <a:off x="4038600" y="1828800"/>
            <a:ext cx="4322763" cy="1185863"/>
          </a:xfrm>
          <a:prstGeom prst="rect">
            <a:avLst/>
          </a:prstGeom>
          <a:noFill/>
          <a:ln w="9525">
            <a:noFill/>
          </a:ln>
        </p:spPr>
        <p:txBody>
          <a:bodyPr anchor="t" anchorCtr="0">
            <a:spAutoFit/>
          </a:bodyPr>
          <a:p>
            <a:pPr eaLnBrk="0" hangingPunct="0"/>
            <a:r>
              <a:rPr lang="zh-CN" altLang="en-US" sz="2400" b="1" dirty="0">
                <a:latin typeface="微软雅黑" panose="020B0503020204020204" pitchFamily="34" charset="-122"/>
                <a:ea typeface="微软雅黑" panose="020B0503020204020204" pitchFamily="34" charset="-122"/>
              </a:rPr>
              <a:t>所有化学废液必须倒入专用的废液桶中，并固定时间统一进行回收处理</a:t>
            </a:r>
            <a:r>
              <a:rPr lang="zh-CN" altLang="en-US" sz="2000" b="1" dirty="0">
                <a:latin typeface="微软雅黑" panose="020B0503020204020204" pitchFamily="34" charset="-122"/>
                <a:ea typeface="微软雅黑" panose="020B0503020204020204" pitchFamily="34" charset="-122"/>
              </a:rPr>
              <a:t> </a:t>
            </a:r>
            <a:endParaRPr lang="zh-CN" altLang="en-US" sz="2000" b="1">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立方体 65537"/>
          <p:cNvSpPr/>
          <p:nvPr/>
        </p:nvSpPr>
        <p:spPr>
          <a:xfrm>
            <a:off x="3111500" y="4335463"/>
            <a:ext cx="614363" cy="614362"/>
          </a:xfrm>
          <a:prstGeom prst="cube">
            <a:avLst>
              <a:gd name="adj" fmla="val 28912"/>
            </a:avLst>
          </a:prstGeom>
          <a:solidFill>
            <a:srgbClr val="00D000"/>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4" name="立方体 65538"/>
          <p:cNvSpPr/>
          <p:nvPr/>
        </p:nvSpPr>
        <p:spPr>
          <a:xfrm>
            <a:off x="3787775" y="4143375"/>
            <a:ext cx="614363" cy="614363"/>
          </a:xfrm>
          <a:prstGeom prst="cube">
            <a:avLst>
              <a:gd name="adj" fmla="val 28912"/>
            </a:avLst>
          </a:prstGeom>
          <a:solidFill>
            <a:srgbClr val="C0C0C0">
              <a:alpha val="60001"/>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5" name="立方体 65539"/>
          <p:cNvSpPr/>
          <p:nvPr/>
        </p:nvSpPr>
        <p:spPr>
          <a:xfrm>
            <a:off x="4216400" y="4143375"/>
            <a:ext cx="614363" cy="614363"/>
          </a:xfrm>
          <a:prstGeom prst="cube">
            <a:avLst>
              <a:gd name="adj" fmla="val 28912"/>
            </a:avLst>
          </a:prstGeom>
          <a:solidFill>
            <a:srgbClr val="C0C0C0">
              <a:alpha val="60001"/>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6" name="立方体 65540"/>
          <p:cNvSpPr/>
          <p:nvPr/>
        </p:nvSpPr>
        <p:spPr>
          <a:xfrm>
            <a:off x="4645025" y="4143375"/>
            <a:ext cx="614363" cy="614363"/>
          </a:xfrm>
          <a:prstGeom prst="cube">
            <a:avLst>
              <a:gd name="adj" fmla="val 28912"/>
            </a:avLst>
          </a:prstGeom>
          <a:solidFill>
            <a:srgbClr val="C0C0C0">
              <a:alpha val="60001"/>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7" name="立方体 65541"/>
          <p:cNvSpPr/>
          <p:nvPr/>
        </p:nvSpPr>
        <p:spPr>
          <a:xfrm>
            <a:off x="3303588" y="3636963"/>
            <a:ext cx="614362" cy="614362"/>
          </a:xfrm>
          <a:prstGeom prst="cube">
            <a:avLst>
              <a:gd name="adj" fmla="val 28912"/>
            </a:avLst>
          </a:prstGeom>
          <a:solidFill>
            <a:schemeClr val="tx2">
              <a:alpha val="84000"/>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8" name="立方体 65542"/>
          <p:cNvSpPr/>
          <p:nvPr/>
        </p:nvSpPr>
        <p:spPr>
          <a:xfrm>
            <a:off x="3303588" y="3198813"/>
            <a:ext cx="614362" cy="614362"/>
          </a:xfrm>
          <a:prstGeom prst="cube">
            <a:avLst>
              <a:gd name="adj" fmla="val 28912"/>
            </a:avLst>
          </a:prstGeom>
          <a:solidFill>
            <a:schemeClr val="tx2">
              <a:alpha val="72000"/>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39" name="立方体 65543"/>
          <p:cNvSpPr/>
          <p:nvPr/>
        </p:nvSpPr>
        <p:spPr>
          <a:xfrm>
            <a:off x="3303588" y="2760663"/>
            <a:ext cx="614362" cy="614362"/>
          </a:xfrm>
          <a:prstGeom prst="cube">
            <a:avLst>
              <a:gd name="adj" fmla="val 28912"/>
            </a:avLst>
          </a:prstGeom>
          <a:solidFill>
            <a:schemeClr val="tx2">
              <a:alpha val="39999"/>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0" name="立方体 65544"/>
          <p:cNvSpPr/>
          <p:nvPr/>
        </p:nvSpPr>
        <p:spPr>
          <a:xfrm>
            <a:off x="3867150" y="3629025"/>
            <a:ext cx="614363" cy="614363"/>
          </a:xfrm>
          <a:prstGeom prst="cube">
            <a:avLst>
              <a:gd name="adj" fmla="val 28912"/>
            </a:avLst>
          </a:prstGeom>
          <a:solidFill>
            <a:srgbClr val="C0C0C0">
              <a:alpha val="84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1" name="立方体 65545"/>
          <p:cNvSpPr/>
          <p:nvPr/>
        </p:nvSpPr>
        <p:spPr>
          <a:xfrm>
            <a:off x="4295775" y="3629025"/>
            <a:ext cx="614363" cy="614363"/>
          </a:xfrm>
          <a:prstGeom prst="cube">
            <a:avLst>
              <a:gd name="adj" fmla="val 28912"/>
            </a:avLst>
          </a:prstGeom>
          <a:solidFill>
            <a:srgbClr val="C0C0C0">
              <a:alpha val="84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2" name="立方体 65546"/>
          <p:cNvSpPr/>
          <p:nvPr/>
        </p:nvSpPr>
        <p:spPr>
          <a:xfrm>
            <a:off x="4724400" y="3629025"/>
            <a:ext cx="614363" cy="614363"/>
          </a:xfrm>
          <a:prstGeom prst="cube">
            <a:avLst>
              <a:gd name="adj" fmla="val 28912"/>
            </a:avLst>
          </a:prstGeom>
          <a:solidFill>
            <a:srgbClr val="C0C0C0">
              <a:alpha val="84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3" name="立方体 65547"/>
          <p:cNvSpPr/>
          <p:nvPr/>
        </p:nvSpPr>
        <p:spPr>
          <a:xfrm>
            <a:off x="3867150" y="3190875"/>
            <a:ext cx="1465263" cy="614363"/>
          </a:xfrm>
          <a:prstGeom prst="cube">
            <a:avLst>
              <a:gd name="adj" fmla="val 28912"/>
            </a:avLst>
          </a:prstGeom>
          <a:solidFill>
            <a:srgbClr val="F8F8F8"/>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4" name="立方体 65548"/>
          <p:cNvSpPr/>
          <p:nvPr/>
        </p:nvSpPr>
        <p:spPr>
          <a:xfrm>
            <a:off x="3867150" y="2752725"/>
            <a:ext cx="614363" cy="614363"/>
          </a:xfrm>
          <a:prstGeom prst="cube">
            <a:avLst>
              <a:gd name="adj" fmla="val 28912"/>
            </a:avLst>
          </a:prstGeom>
          <a:solidFill>
            <a:srgbClr val="C0C0C0">
              <a:alpha val="39999"/>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5" name="立方体 65549"/>
          <p:cNvSpPr/>
          <p:nvPr/>
        </p:nvSpPr>
        <p:spPr>
          <a:xfrm>
            <a:off x="4724400" y="2752725"/>
            <a:ext cx="614363" cy="614363"/>
          </a:xfrm>
          <a:prstGeom prst="cube">
            <a:avLst>
              <a:gd name="adj" fmla="val 28912"/>
            </a:avLst>
          </a:prstGeom>
          <a:solidFill>
            <a:srgbClr val="C0C0C0">
              <a:alpha val="39999"/>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6" name="立方体 65550"/>
          <p:cNvSpPr/>
          <p:nvPr/>
        </p:nvSpPr>
        <p:spPr>
          <a:xfrm>
            <a:off x="5262563" y="4330700"/>
            <a:ext cx="614362" cy="619125"/>
          </a:xfrm>
          <a:prstGeom prst="cube">
            <a:avLst>
              <a:gd name="adj" fmla="val 28912"/>
            </a:avLst>
          </a:prstGeom>
          <a:solidFill>
            <a:srgbClr val="3377FF"/>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47" name="直接连接符 65551"/>
          <p:cNvSpPr/>
          <p:nvPr/>
        </p:nvSpPr>
        <p:spPr>
          <a:xfrm flipH="1">
            <a:off x="603250" y="4618038"/>
            <a:ext cx="2709863" cy="0"/>
          </a:xfrm>
          <a:prstGeom prst="line">
            <a:avLst/>
          </a:prstGeom>
          <a:ln w="9525" cap="flat" cmpd="sng">
            <a:solidFill>
              <a:srgbClr val="1C1C1C"/>
            </a:solidFill>
            <a:prstDash val="solid"/>
            <a:round/>
            <a:headEnd type="oval" w="med" len="med"/>
            <a:tailEnd type="none" w="med" len="med"/>
          </a:ln>
        </p:spPr>
      </p:sp>
      <p:sp>
        <p:nvSpPr>
          <p:cNvPr id="18448" name="直接连接符 65552"/>
          <p:cNvSpPr/>
          <p:nvPr/>
        </p:nvSpPr>
        <p:spPr>
          <a:xfrm>
            <a:off x="5500688" y="4621213"/>
            <a:ext cx="2946400" cy="0"/>
          </a:xfrm>
          <a:prstGeom prst="line">
            <a:avLst/>
          </a:prstGeom>
          <a:ln w="9525" cap="flat" cmpd="sng">
            <a:solidFill>
              <a:srgbClr val="1C1C1C"/>
            </a:solidFill>
            <a:prstDash val="solid"/>
            <a:round/>
            <a:headEnd type="oval" w="med" len="med"/>
            <a:tailEnd type="none" w="med" len="med"/>
          </a:ln>
        </p:spPr>
      </p:sp>
      <p:sp>
        <p:nvSpPr>
          <p:cNvPr id="18449" name="立方体 65553"/>
          <p:cNvSpPr/>
          <p:nvPr/>
        </p:nvSpPr>
        <p:spPr>
          <a:xfrm>
            <a:off x="4295775" y="2752725"/>
            <a:ext cx="614363" cy="614363"/>
          </a:xfrm>
          <a:prstGeom prst="cube">
            <a:avLst>
              <a:gd name="adj" fmla="val 28912"/>
            </a:avLst>
          </a:prstGeom>
          <a:solidFill>
            <a:srgbClr val="C0C0C0">
              <a:alpha val="39999"/>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0" name="立方体 65554"/>
          <p:cNvSpPr/>
          <p:nvPr/>
        </p:nvSpPr>
        <p:spPr>
          <a:xfrm>
            <a:off x="3227388" y="2108200"/>
            <a:ext cx="614362" cy="614363"/>
          </a:xfrm>
          <a:prstGeom prst="cube">
            <a:avLst>
              <a:gd name="adj" fmla="val 28912"/>
            </a:avLst>
          </a:prstGeom>
          <a:solidFill>
            <a:srgbClr val="FFC00D"/>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1" name="直接连接符 65555"/>
          <p:cNvSpPr/>
          <p:nvPr/>
        </p:nvSpPr>
        <p:spPr>
          <a:xfrm flipH="1">
            <a:off x="706438" y="2408238"/>
            <a:ext cx="2709862" cy="0"/>
          </a:xfrm>
          <a:prstGeom prst="line">
            <a:avLst/>
          </a:prstGeom>
          <a:ln w="9525" cap="flat" cmpd="sng">
            <a:solidFill>
              <a:srgbClr val="1C1C1C"/>
            </a:solidFill>
            <a:prstDash val="solid"/>
            <a:round/>
            <a:headEnd type="oval" w="med" len="med"/>
            <a:tailEnd type="none" w="med" len="med"/>
          </a:ln>
        </p:spPr>
      </p:sp>
      <p:sp>
        <p:nvSpPr>
          <p:cNvPr id="18452" name="立方体 65556"/>
          <p:cNvSpPr/>
          <p:nvPr/>
        </p:nvSpPr>
        <p:spPr>
          <a:xfrm>
            <a:off x="5262563" y="3636963"/>
            <a:ext cx="614362" cy="603250"/>
          </a:xfrm>
          <a:prstGeom prst="cube">
            <a:avLst>
              <a:gd name="adj" fmla="val 28912"/>
            </a:avLst>
          </a:prstGeom>
          <a:solidFill>
            <a:schemeClr val="tx2">
              <a:alpha val="84000"/>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3" name="立方体 65557"/>
          <p:cNvSpPr/>
          <p:nvPr/>
        </p:nvSpPr>
        <p:spPr>
          <a:xfrm>
            <a:off x="5262563" y="3198813"/>
            <a:ext cx="614362" cy="603250"/>
          </a:xfrm>
          <a:prstGeom prst="cube">
            <a:avLst>
              <a:gd name="adj" fmla="val 28912"/>
            </a:avLst>
          </a:prstGeom>
          <a:solidFill>
            <a:schemeClr val="tx2">
              <a:alpha val="72000"/>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4" name="立方体 65558"/>
          <p:cNvSpPr/>
          <p:nvPr/>
        </p:nvSpPr>
        <p:spPr>
          <a:xfrm>
            <a:off x="5262563" y="2760663"/>
            <a:ext cx="614362" cy="603250"/>
          </a:xfrm>
          <a:prstGeom prst="cube">
            <a:avLst>
              <a:gd name="adj" fmla="val 28912"/>
            </a:avLst>
          </a:prstGeom>
          <a:solidFill>
            <a:schemeClr val="tx2">
              <a:alpha val="39999"/>
            </a:scheme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5" name="立方体 65559"/>
          <p:cNvSpPr/>
          <p:nvPr/>
        </p:nvSpPr>
        <p:spPr>
          <a:xfrm>
            <a:off x="3868738" y="2227263"/>
            <a:ext cx="614362" cy="614362"/>
          </a:xfrm>
          <a:prstGeom prst="cube">
            <a:avLst>
              <a:gd name="adj" fmla="val 28912"/>
            </a:avLst>
          </a:prstGeom>
          <a:solidFill>
            <a:srgbClr val="C0C0C0">
              <a:alpha val="50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6" name="立方体 65560"/>
          <p:cNvSpPr/>
          <p:nvPr/>
        </p:nvSpPr>
        <p:spPr>
          <a:xfrm>
            <a:off x="4284663" y="2224088"/>
            <a:ext cx="614362" cy="614362"/>
          </a:xfrm>
          <a:prstGeom prst="cube">
            <a:avLst>
              <a:gd name="adj" fmla="val 28912"/>
            </a:avLst>
          </a:prstGeom>
          <a:solidFill>
            <a:srgbClr val="C0C0C0">
              <a:alpha val="70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7" name="立方体 65561"/>
          <p:cNvSpPr/>
          <p:nvPr/>
        </p:nvSpPr>
        <p:spPr>
          <a:xfrm>
            <a:off x="4725988" y="2227263"/>
            <a:ext cx="614362" cy="614362"/>
          </a:xfrm>
          <a:prstGeom prst="cube">
            <a:avLst>
              <a:gd name="adj" fmla="val 28912"/>
            </a:avLst>
          </a:prstGeom>
          <a:solidFill>
            <a:srgbClr val="C0C0C0">
              <a:alpha val="70000"/>
            </a:srgbClr>
          </a:solidFill>
          <a:ln w="9525" cap="flat" cmpd="sng">
            <a:solidFill>
              <a:srgbClr val="FFFFFF">
                <a:alpha val="80000"/>
              </a:srgbClr>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8" name="立方体 65562"/>
          <p:cNvSpPr/>
          <p:nvPr/>
        </p:nvSpPr>
        <p:spPr>
          <a:xfrm>
            <a:off x="5378450" y="2108200"/>
            <a:ext cx="614363" cy="614363"/>
          </a:xfrm>
          <a:prstGeom prst="cube">
            <a:avLst>
              <a:gd name="adj" fmla="val 28912"/>
            </a:avLst>
          </a:prstGeom>
          <a:solidFill>
            <a:srgbClr val="FF111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459" name="直接连接符 65563"/>
          <p:cNvSpPr/>
          <p:nvPr/>
        </p:nvSpPr>
        <p:spPr>
          <a:xfrm>
            <a:off x="5600700" y="2408238"/>
            <a:ext cx="2946400" cy="0"/>
          </a:xfrm>
          <a:prstGeom prst="line">
            <a:avLst/>
          </a:prstGeom>
          <a:ln w="9525" cap="flat" cmpd="sng">
            <a:solidFill>
              <a:srgbClr val="1C1C1C"/>
            </a:solidFill>
            <a:prstDash val="solid"/>
            <a:round/>
            <a:headEnd type="oval" w="med" len="med"/>
            <a:tailEnd type="none" w="med" len="med"/>
          </a:ln>
        </p:spPr>
      </p:sp>
      <p:sp>
        <p:nvSpPr>
          <p:cNvPr id="18460" name="矩形 65564"/>
          <p:cNvSpPr/>
          <p:nvPr/>
        </p:nvSpPr>
        <p:spPr>
          <a:xfrm>
            <a:off x="3810000" y="3322638"/>
            <a:ext cx="2057400" cy="457200"/>
          </a:xfrm>
          <a:prstGeom prst="rect">
            <a:avLst/>
          </a:prstGeom>
          <a:noFill/>
          <a:ln w="9525">
            <a:noFill/>
          </a:ln>
        </p:spPr>
        <p:txBody>
          <a:bodyPr anchor="t" anchorCtr="0">
            <a:spAutoFit/>
          </a:bodyPr>
          <a:p>
            <a:pPr eaLnBrk="0" hangingPunct="0"/>
            <a:r>
              <a:rPr lang="zh-CN" altLang="en-US" sz="2400" b="1" dirty="0">
                <a:latin typeface="微软雅黑" panose="020B0503020204020204" pitchFamily="34" charset="-122"/>
                <a:ea typeface="微软雅黑" panose="020B0503020204020204" pitchFamily="34" charset="-122"/>
              </a:rPr>
              <a:t>潜在危害</a:t>
            </a:r>
            <a:endParaRPr lang="zh-CN" altLang="en-US" sz="2400" b="1" dirty="0">
              <a:latin typeface="微软雅黑" panose="020B0503020204020204" pitchFamily="34" charset="-122"/>
              <a:ea typeface="微软雅黑" panose="020B0503020204020204" pitchFamily="34" charset="-122"/>
            </a:endParaRPr>
          </a:p>
        </p:txBody>
      </p:sp>
      <p:sp>
        <p:nvSpPr>
          <p:cNvPr id="18461" name="矩形 65565"/>
          <p:cNvSpPr/>
          <p:nvPr/>
        </p:nvSpPr>
        <p:spPr>
          <a:xfrm>
            <a:off x="685800" y="1803400"/>
            <a:ext cx="703263" cy="519113"/>
          </a:xfrm>
          <a:prstGeom prst="rect">
            <a:avLst/>
          </a:prstGeom>
          <a:noFill/>
          <a:ln w="9525">
            <a:noFill/>
          </a:ln>
        </p:spPr>
        <p:txBody>
          <a:bodyPr wrap="none" anchor="t" anchorCtr="0">
            <a:spAutoFit/>
          </a:bodyPr>
          <a:p>
            <a:pPr algn="ctr" eaLnBrk="0" hangingPunct="0">
              <a:buFont typeface="Wingdings" panose="05000000000000000000" pitchFamily="2" charset="2"/>
              <a:buChar char="§"/>
            </a:pPr>
            <a:r>
              <a:rPr lang="zh-CN" altLang="en-US" sz="2800" b="1" dirty="0">
                <a:solidFill>
                  <a:srgbClr val="C08E00"/>
                </a:solidFill>
                <a:latin typeface="微软雅黑" panose="020B0503020204020204" pitchFamily="34" charset="-122"/>
                <a:ea typeface="微软雅黑" panose="020B0503020204020204" pitchFamily="34" charset="-122"/>
              </a:rPr>
              <a:t>电</a:t>
            </a:r>
            <a:endParaRPr lang="zh-CN" altLang="en-US" sz="2800" b="1">
              <a:solidFill>
                <a:srgbClr val="C08E00"/>
              </a:solidFill>
              <a:latin typeface="微软雅黑" panose="020B0503020204020204" pitchFamily="34" charset="-122"/>
              <a:ea typeface="微软雅黑" panose="020B0503020204020204" pitchFamily="34" charset="-122"/>
            </a:endParaRPr>
          </a:p>
        </p:txBody>
      </p:sp>
      <p:sp>
        <p:nvSpPr>
          <p:cNvPr id="18462" name="矩形 65566"/>
          <p:cNvSpPr/>
          <p:nvPr/>
        </p:nvSpPr>
        <p:spPr>
          <a:xfrm>
            <a:off x="7467600" y="1803400"/>
            <a:ext cx="879475" cy="519113"/>
          </a:xfrm>
          <a:prstGeom prst="rect">
            <a:avLst/>
          </a:prstGeom>
          <a:noFill/>
          <a:ln w="9525">
            <a:noFill/>
          </a:ln>
        </p:spPr>
        <p:txBody>
          <a:bodyPr wrap="none" anchor="t" anchorCtr="0">
            <a:spAutoFit/>
          </a:bodyPr>
          <a:p>
            <a:pPr algn="ctr" eaLnBrk="0" hangingPunct="0">
              <a:buFont typeface="Wingdings" panose="05000000000000000000" pitchFamily="2" charset="2"/>
              <a:buChar char="§"/>
            </a:pPr>
            <a:r>
              <a:rPr lang="en-US" altLang="zh-CN" sz="2800" dirty="0">
                <a:solidFill>
                  <a:schemeClr val="hlink"/>
                </a:solidFill>
                <a:latin typeface="微软雅黑" panose="020B0503020204020204" pitchFamily="34" charset="-122"/>
                <a:ea typeface="微软雅黑" panose="020B0503020204020204" pitchFamily="34" charset="-122"/>
              </a:rPr>
              <a:t> </a:t>
            </a:r>
            <a:r>
              <a:rPr lang="zh-CN" altLang="en-US" sz="2800" dirty="0">
                <a:solidFill>
                  <a:schemeClr val="hlink"/>
                </a:solidFill>
                <a:latin typeface="微软雅黑" panose="020B0503020204020204" pitchFamily="34" charset="-122"/>
                <a:ea typeface="微软雅黑" panose="020B0503020204020204" pitchFamily="34" charset="-122"/>
              </a:rPr>
              <a:t>气</a:t>
            </a:r>
            <a:endParaRPr lang="zh-CN" altLang="en-US" sz="2800" dirty="0">
              <a:solidFill>
                <a:schemeClr val="hlink"/>
              </a:solidFill>
              <a:latin typeface="微软雅黑" panose="020B0503020204020204" pitchFamily="34" charset="-122"/>
              <a:ea typeface="微软雅黑" panose="020B0503020204020204" pitchFamily="34" charset="-122"/>
            </a:endParaRPr>
          </a:p>
        </p:txBody>
      </p:sp>
      <p:sp>
        <p:nvSpPr>
          <p:cNvPr id="18463" name="矩形 65567"/>
          <p:cNvSpPr/>
          <p:nvPr/>
        </p:nvSpPr>
        <p:spPr>
          <a:xfrm>
            <a:off x="733425" y="4013200"/>
            <a:ext cx="701675" cy="519113"/>
          </a:xfrm>
          <a:prstGeom prst="rect">
            <a:avLst/>
          </a:prstGeom>
          <a:noFill/>
          <a:ln w="9525">
            <a:noFill/>
          </a:ln>
        </p:spPr>
        <p:txBody>
          <a:bodyPr wrap="none" anchor="t" anchorCtr="0">
            <a:spAutoFit/>
          </a:bodyPr>
          <a:p>
            <a:pPr algn="ctr" eaLnBrk="0" hangingPunct="0">
              <a:buFont typeface="Wingdings" panose="05000000000000000000" pitchFamily="2" charset="2"/>
              <a:buChar char="§"/>
            </a:pPr>
            <a:r>
              <a:rPr lang="zh-CN" altLang="en-US" sz="2800" dirty="0">
                <a:solidFill>
                  <a:srgbClr val="0000CC"/>
                </a:solidFill>
                <a:latin typeface="微软雅黑" panose="020B0503020204020204" pitchFamily="34" charset="-122"/>
                <a:ea typeface="微软雅黑" panose="020B0503020204020204" pitchFamily="34" charset="-122"/>
              </a:rPr>
              <a:t>水</a:t>
            </a:r>
            <a:endParaRPr lang="zh-CN" altLang="en-US" sz="2800">
              <a:solidFill>
                <a:srgbClr val="0000CC"/>
              </a:solidFill>
              <a:latin typeface="微软雅黑" panose="020B0503020204020204" pitchFamily="34" charset="-122"/>
              <a:ea typeface="微软雅黑" panose="020B0503020204020204" pitchFamily="34" charset="-122"/>
            </a:endParaRPr>
          </a:p>
        </p:txBody>
      </p:sp>
      <p:sp>
        <p:nvSpPr>
          <p:cNvPr id="18464" name="矩形 65568"/>
          <p:cNvSpPr/>
          <p:nvPr/>
        </p:nvSpPr>
        <p:spPr>
          <a:xfrm>
            <a:off x="7496175" y="4013200"/>
            <a:ext cx="879475" cy="519113"/>
          </a:xfrm>
          <a:prstGeom prst="rect">
            <a:avLst/>
          </a:prstGeom>
          <a:noFill/>
          <a:ln w="9525">
            <a:noFill/>
          </a:ln>
        </p:spPr>
        <p:txBody>
          <a:bodyPr wrap="none" anchor="t" anchorCtr="0">
            <a:spAutoFit/>
          </a:bodyPr>
          <a:p>
            <a:pPr algn="ctr" eaLnBrk="0" hangingPunct="0">
              <a:buFont typeface="Wingdings" panose="05000000000000000000" pitchFamily="2" charset="2"/>
              <a:buChar char="§"/>
            </a:pPr>
            <a:r>
              <a:rPr lang="en-US" altLang="zh-CN" sz="2800" dirty="0">
                <a:solidFill>
                  <a:srgbClr val="FF3300"/>
                </a:solidFill>
                <a:latin typeface="微软雅黑" panose="020B0503020204020204" pitchFamily="34" charset="-122"/>
                <a:ea typeface="微软雅黑" panose="020B0503020204020204" pitchFamily="34" charset="-122"/>
              </a:rPr>
              <a:t> </a:t>
            </a:r>
            <a:r>
              <a:rPr lang="zh-CN" altLang="en-US" sz="2800" dirty="0">
                <a:solidFill>
                  <a:srgbClr val="FF3300"/>
                </a:solidFill>
                <a:latin typeface="微软雅黑" panose="020B0503020204020204" pitchFamily="34" charset="-122"/>
                <a:ea typeface="微软雅黑" panose="020B0503020204020204" pitchFamily="34" charset="-122"/>
              </a:rPr>
              <a:t>火</a:t>
            </a:r>
            <a:endParaRPr lang="zh-CN" altLang="en-US" sz="2800" dirty="0">
              <a:solidFill>
                <a:srgbClr val="FF3300"/>
              </a:solidFill>
              <a:latin typeface="微软雅黑" panose="020B0503020204020204" pitchFamily="34" charset="-122"/>
              <a:ea typeface="微软雅黑" panose="020B0503020204020204" pitchFamily="34" charset="-122"/>
            </a:endParaRPr>
          </a:p>
        </p:txBody>
      </p:sp>
      <p:sp>
        <p:nvSpPr>
          <p:cNvPr id="18465" name="文本框 65569"/>
          <p:cNvSpPr txBox="1"/>
          <p:nvPr/>
        </p:nvSpPr>
        <p:spPr>
          <a:xfrm>
            <a:off x="685800" y="2489200"/>
            <a:ext cx="2057400" cy="1263650"/>
          </a:xfrm>
          <a:prstGeom prst="rect">
            <a:avLst/>
          </a:prstGeom>
          <a:noFill/>
          <a:ln w="9525">
            <a:noFill/>
          </a:ln>
        </p:spPr>
        <p:txBody>
          <a:bodyPr anchor="t" anchorCtr="0">
            <a:spAutoFit/>
          </a:bodyPr>
          <a:p>
            <a:pPr marL="120650" indent="-120650">
              <a:lnSpc>
                <a:spcPct val="60000"/>
              </a:lnSpc>
              <a:spcBef>
                <a:spcPct val="50000"/>
              </a:spcBef>
              <a:buClr>
                <a:srgbClr val="1F3F5F"/>
              </a:buClr>
              <a:buChar char="•"/>
            </a:pPr>
            <a:endParaRPr lang="en-US" altLang="zh-CN" sz="1600" dirty="0">
              <a:solidFill>
                <a:srgbClr val="1C1C1C"/>
              </a:solidFill>
              <a:latin typeface="微软雅黑" panose="020B0503020204020204" pitchFamily="34" charset="-122"/>
              <a:ea typeface="微软雅黑" panose="020B0503020204020204" pitchFamily="34" charset="-122"/>
            </a:endParaRPr>
          </a:p>
          <a:p>
            <a:pPr marL="120650" indent="-120650">
              <a:lnSpc>
                <a:spcPct val="60000"/>
              </a:lnSpc>
              <a:spcBef>
                <a:spcPct val="50000"/>
              </a:spcBef>
              <a:buClr>
                <a:srgbClr val="1F3F5F"/>
              </a:buClr>
              <a:buChar char="•"/>
            </a:pPr>
            <a:r>
              <a:rPr lang="zh-CN" altLang="en-US" sz="1600" dirty="0">
                <a:solidFill>
                  <a:srgbClr val="1C1C1C"/>
                </a:solidFill>
                <a:latin typeface="微软雅黑" panose="020B0503020204020204" pitchFamily="34" charset="-122"/>
                <a:ea typeface="微软雅黑" panose="020B0503020204020204" pitchFamily="34" charset="-122"/>
              </a:rPr>
              <a:t>电击伤</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lnSpc>
                <a:spcPct val="60000"/>
              </a:lnSpc>
              <a:spcBef>
                <a:spcPct val="50000"/>
              </a:spcBef>
              <a:buClr>
                <a:srgbClr val="1F3F5F"/>
              </a:buClr>
              <a:buChar char="•"/>
            </a:pPr>
            <a:r>
              <a:rPr lang="zh-CN" altLang="en-US" sz="1600" dirty="0">
                <a:solidFill>
                  <a:srgbClr val="1C1C1C"/>
                </a:solidFill>
                <a:latin typeface="微软雅黑" panose="020B0503020204020204" pitchFamily="34" charset="-122"/>
                <a:ea typeface="微软雅黑" panose="020B0503020204020204" pitchFamily="34" charset="-122"/>
              </a:rPr>
              <a:t>线路老化</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断电或绝缘脱离</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仪器连线</a:t>
            </a:r>
            <a:r>
              <a:rPr lang="en-US" altLang="zh-CN" sz="1600" dirty="0">
                <a:solidFill>
                  <a:srgbClr val="1C1C1C"/>
                </a:solidFill>
                <a:latin typeface="微软雅黑" panose="020B0503020204020204" pitchFamily="34" charset="-122"/>
                <a:ea typeface="微软雅黑" panose="020B0503020204020204" pitchFamily="34" charset="-122"/>
              </a:rPr>
              <a:t>-</a:t>
            </a:r>
            <a:r>
              <a:rPr lang="zh-CN" altLang="en-US" sz="1600" dirty="0">
                <a:solidFill>
                  <a:srgbClr val="1C1C1C"/>
                </a:solidFill>
                <a:latin typeface="微软雅黑" panose="020B0503020204020204" pitchFamily="34" charset="-122"/>
                <a:ea typeface="微软雅黑" panose="020B0503020204020204" pitchFamily="34" charset="-122"/>
              </a:rPr>
              <a:t>护套线</a:t>
            </a:r>
            <a:endParaRPr lang="zh-CN" altLang="en-US" sz="1400">
              <a:solidFill>
                <a:srgbClr val="1C1C1C"/>
              </a:solidFill>
              <a:latin typeface="微软雅黑" panose="020B0503020204020204" pitchFamily="34" charset="-122"/>
              <a:ea typeface="微软雅黑" panose="020B0503020204020204" pitchFamily="34" charset="-122"/>
            </a:endParaRPr>
          </a:p>
        </p:txBody>
      </p:sp>
      <p:sp>
        <p:nvSpPr>
          <p:cNvPr id="18466" name="文本框 65570"/>
          <p:cNvSpPr txBox="1"/>
          <p:nvPr/>
        </p:nvSpPr>
        <p:spPr>
          <a:xfrm>
            <a:off x="6626225" y="2439988"/>
            <a:ext cx="2136775" cy="1282700"/>
          </a:xfrm>
          <a:prstGeom prst="rect">
            <a:avLst/>
          </a:prstGeom>
          <a:noFill/>
          <a:ln w="9525">
            <a:noFill/>
          </a:ln>
        </p:spPr>
        <p:txBody>
          <a:bodyPr anchor="t" anchorCtr="0">
            <a:spAutoFit/>
          </a:bodyPr>
          <a:p>
            <a:pPr marL="120650" indent="-120650">
              <a:buChar char="•"/>
            </a:pPr>
            <a:endParaRPr lang="en-US" altLang="zh-CN" sz="14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搬运中</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开启关闭钢瓶</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气体用尽</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无分类分处保管</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18467" name="文本框 65571"/>
          <p:cNvSpPr txBox="1"/>
          <p:nvPr/>
        </p:nvSpPr>
        <p:spPr>
          <a:xfrm>
            <a:off x="682625" y="4765675"/>
            <a:ext cx="2365375" cy="1282700"/>
          </a:xfrm>
          <a:prstGeom prst="rect">
            <a:avLst/>
          </a:prstGeom>
          <a:noFill/>
          <a:ln w="9525">
            <a:noFill/>
          </a:ln>
        </p:spPr>
        <p:txBody>
          <a:bodyPr anchor="t" anchorCtr="0">
            <a:spAutoFit/>
          </a:bodyPr>
          <a:p>
            <a:pPr marL="120650" indent="-120650">
              <a:buChar char="•"/>
            </a:pPr>
            <a:endParaRPr lang="en-US" altLang="zh-CN" sz="14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连接处未用管箍</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输水管使用橡胶管</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水管漏水时未修理疏通</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下水管未插入排水管中</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18468" name="文本框 65572"/>
          <p:cNvSpPr txBox="1"/>
          <p:nvPr/>
        </p:nvSpPr>
        <p:spPr>
          <a:xfrm>
            <a:off x="6550025" y="4765675"/>
            <a:ext cx="2212975" cy="1558925"/>
          </a:xfrm>
          <a:prstGeom prst="rect">
            <a:avLst/>
          </a:prstGeom>
          <a:noFill/>
          <a:ln w="9525">
            <a:noFill/>
          </a:ln>
        </p:spPr>
        <p:txBody>
          <a:bodyPr anchor="t" anchorCtr="0">
            <a:spAutoFit/>
          </a:bodyPr>
          <a:p>
            <a:pPr marL="120650" indent="-120650">
              <a:buChar char="•"/>
            </a:pPr>
            <a:endParaRPr lang="en-US" altLang="zh-CN"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这是有机实验室的隐形杀手，作案手段不胜枚举</a:t>
            </a:r>
            <a:endParaRPr lang="zh-CN" altLang="en-US" sz="1600" dirty="0">
              <a:solidFill>
                <a:srgbClr val="1C1C1C"/>
              </a:solidFill>
              <a:latin typeface="微软雅黑" panose="020B0503020204020204" pitchFamily="34" charset="-122"/>
              <a:ea typeface="微软雅黑" panose="020B0503020204020204" pitchFamily="34" charset="-122"/>
            </a:endParaRPr>
          </a:p>
          <a:p>
            <a:pPr marL="120650" indent="-120650">
              <a:buChar char="•"/>
            </a:pPr>
            <a:r>
              <a:rPr lang="zh-CN" altLang="en-US" sz="1600" dirty="0">
                <a:solidFill>
                  <a:srgbClr val="1C1C1C"/>
                </a:solidFill>
                <a:latin typeface="微软雅黑" panose="020B0503020204020204" pitchFamily="34" charset="-122"/>
                <a:ea typeface="微软雅黑" panose="020B0503020204020204" pitchFamily="34" charset="-122"/>
              </a:rPr>
              <a:t>因其罪行广为传颂，在此不再详述</a:t>
            </a:r>
            <a:endParaRPr lang="zh-CN" altLang="en-US" sz="1600">
              <a:solidFill>
                <a:srgbClr val="1C1C1C"/>
              </a:solidFill>
              <a:latin typeface="微软雅黑" panose="020B0503020204020204" pitchFamily="34" charset="-122"/>
              <a:ea typeface="微软雅黑" panose="020B0503020204020204" pitchFamily="34" charset="-122"/>
            </a:endParaRPr>
          </a:p>
        </p:txBody>
      </p:sp>
      <p:sp>
        <p:nvSpPr>
          <p:cNvPr id="18469" name="文本框 65573"/>
          <p:cNvSpPr txBox="1"/>
          <p:nvPr/>
        </p:nvSpPr>
        <p:spPr>
          <a:xfrm>
            <a:off x="1143000" y="304800"/>
            <a:ext cx="7239000" cy="823913"/>
          </a:xfrm>
          <a:prstGeom prst="rect">
            <a:avLst/>
          </a:prstGeom>
          <a:noFill/>
          <a:ln w="9525">
            <a:noFill/>
          </a:ln>
        </p:spPr>
        <p:txBody>
          <a:bodyPr anchor="t" anchorCtr="0">
            <a:spAutoFit/>
          </a:bodyPr>
          <a:p>
            <a:pPr algn="ctr">
              <a:spcBef>
                <a:spcPct val="50000"/>
              </a:spcBef>
            </a:pPr>
            <a:r>
              <a:rPr lang="zh-CN" altLang="en-US" sz="4800" b="1" dirty="0">
                <a:solidFill>
                  <a:srgbClr val="6666FF"/>
                </a:solidFill>
                <a:latin typeface="微软雅黑" panose="020B0503020204020204" pitchFamily="34" charset="-122"/>
                <a:ea typeface="微软雅黑" panose="020B0503020204020204" pitchFamily="34" charset="-122"/>
              </a:rPr>
              <a:t>实验室工作中的潜在危险</a:t>
            </a:r>
            <a:endParaRPr lang="zh-CN" altLang="en-US" sz="4800" b="1" dirty="0">
              <a:solidFill>
                <a:srgbClr val="6666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椭圆 16385"/>
          <p:cNvSpPr/>
          <p:nvPr/>
        </p:nvSpPr>
        <p:spPr>
          <a:xfrm rot="5400000">
            <a:off x="6416675" y="3308350"/>
            <a:ext cx="3930650" cy="1371600"/>
          </a:xfrm>
          <a:prstGeom prst="ellipse">
            <a:avLst/>
          </a:prstGeom>
          <a:gradFill rotWithShape="1">
            <a:gsLst>
              <a:gs pos="0">
                <a:srgbClr val="CC3300"/>
              </a:gs>
              <a:gs pos="50000">
                <a:srgbClr val="4A1200"/>
              </a:gs>
              <a:gs pos="100000">
                <a:srgbClr val="CC3300"/>
              </a:gs>
            </a:gsLst>
            <a:lin ang="2700000" scaled="1"/>
            <a:tileRect/>
          </a:gradFill>
          <a:ln w="28575"/>
          <a:scene3d>
            <a:camera prst="legacyPerspectiveBottom">
              <a:rot lat="0" lon="0" rev="0"/>
            </a:camera>
            <a:lightRig rig="legacyFlat3" dir="t"/>
          </a:scene3d>
          <a:sp3d extrusionH="1878000" prstMaterial="legacyMatte">
            <a:bevelT w="13500" h="13500" prst="angle"/>
            <a:bevelB w="13500" h="13500" prst="angle"/>
            <a:extrusionClr>
              <a:srgbClr val="FF6600"/>
            </a:extrusionClr>
          </a:sp3d>
        </p:spPr>
        <p:txBody>
          <a:bodyPr rot="10800000" vert="eaVert" wrap="none" anchor="ctr" anchorCtr="0">
            <a:flatTx/>
          </a:bodyPr>
          <a:p>
            <a:pPr algn="ctr" latinLnBrk="1"/>
            <a:endParaRPr lang="zh-CN" sz="1400" b="1" dirty="0">
              <a:latin typeface="微软雅黑" panose="020B0503020204020204" pitchFamily="34" charset="-122"/>
              <a:ea typeface="微软雅黑" panose="020B0503020204020204" pitchFamily="34" charset="-122"/>
            </a:endParaRPr>
          </a:p>
        </p:txBody>
      </p:sp>
      <p:sp>
        <p:nvSpPr>
          <p:cNvPr id="19458" name="直接连接符 16386"/>
          <p:cNvSpPr/>
          <p:nvPr/>
        </p:nvSpPr>
        <p:spPr>
          <a:xfrm>
            <a:off x="112713" y="1411288"/>
            <a:ext cx="4367212" cy="0"/>
          </a:xfrm>
          <a:prstGeom prst="line">
            <a:avLst/>
          </a:prstGeom>
          <a:ln w="127000" cap="flat" cmpd="sng">
            <a:solidFill>
              <a:srgbClr val="99CC00"/>
            </a:solidFill>
            <a:prstDash val="solid"/>
            <a:round/>
            <a:headEnd type="triangle" w="sm" len="lg"/>
            <a:tailEnd type="none" w="sm" len="lg"/>
          </a:ln>
        </p:spPr>
      </p:sp>
      <p:sp>
        <p:nvSpPr>
          <p:cNvPr id="19459" name="直接连接符 16387"/>
          <p:cNvSpPr/>
          <p:nvPr/>
        </p:nvSpPr>
        <p:spPr>
          <a:xfrm>
            <a:off x="4479925" y="1411288"/>
            <a:ext cx="4338638" cy="0"/>
          </a:xfrm>
          <a:prstGeom prst="line">
            <a:avLst/>
          </a:prstGeom>
          <a:ln w="127000" cap="flat" cmpd="sng">
            <a:solidFill>
              <a:srgbClr val="FF6600"/>
            </a:solidFill>
            <a:prstDash val="solid"/>
            <a:round/>
            <a:headEnd type="none" w="med" len="med"/>
            <a:tailEnd type="triangle" w="sm" len="lg"/>
          </a:ln>
        </p:spPr>
      </p:sp>
      <p:sp>
        <p:nvSpPr>
          <p:cNvPr id="19460" name="直接连接符 16388"/>
          <p:cNvSpPr/>
          <p:nvPr/>
        </p:nvSpPr>
        <p:spPr>
          <a:xfrm>
            <a:off x="4476750" y="1323975"/>
            <a:ext cx="0" cy="228600"/>
          </a:xfrm>
          <a:prstGeom prst="line">
            <a:avLst/>
          </a:prstGeom>
          <a:ln w="12700" cap="flat" cmpd="sng">
            <a:solidFill>
              <a:srgbClr val="FFFFFF"/>
            </a:solidFill>
            <a:prstDash val="solid"/>
            <a:round/>
            <a:headEnd type="none" w="med" len="med"/>
            <a:tailEnd type="none" w="med" len="med"/>
          </a:ln>
        </p:spPr>
      </p:sp>
      <p:sp>
        <p:nvSpPr>
          <p:cNvPr id="19461" name="文本框 16389"/>
          <p:cNvSpPr txBox="1"/>
          <p:nvPr/>
        </p:nvSpPr>
        <p:spPr>
          <a:xfrm>
            <a:off x="1423988" y="1512888"/>
            <a:ext cx="2724150" cy="5273675"/>
          </a:xfrm>
          <a:prstGeom prst="rect">
            <a:avLst/>
          </a:prstGeom>
          <a:noFill/>
          <a:ln w="9525">
            <a:noFill/>
          </a:ln>
        </p:spPr>
        <p:txBody>
          <a:bodyPr anchor="t" anchorCtr="0">
            <a:spAutoFit/>
          </a:bodyPr>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烘箱</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红外干燥箱</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旋转蒸发仪</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紫外点板仪</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实验服是否挂好</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磁力搅拌器</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空调</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接受瓶中溶剂</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真空油泵</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循环水泵</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电子天平</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超声清洗机</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温控仪</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通风橱排风</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空气浴摇床</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过夜实验应登记</a:t>
            </a:r>
            <a:endParaRPr lang="zh-CN" altLang="en-US" sz="2000" b="1" dirty="0">
              <a:solidFill>
                <a:srgbClr val="99CC00"/>
              </a:solidFill>
              <a:latin typeface="微软雅黑" panose="020B0503020204020204" pitchFamily="34" charset="-122"/>
              <a:ea typeface="微软雅黑" panose="020B0503020204020204" pitchFamily="34" charset="-122"/>
            </a:endParaRPr>
          </a:p>
          <a:p>
            <a:pPr algn="ctr" latinLnBrk="1"/>
            <a:r>
              <a:rPr lang="zh-CN" altLang="en-US" sz="2000" b="1" dirty="0">
                <a:solidFill>
                  <a:srgbClr val="99CC00"/>
                </a:solidFill>
                <a:latin typeface="微软雅黑" panose="020B0503020204020204" pitchFamily="34" charset="-122"/>
                <a:ea typeface="微软雅黑" panose="020B0503020204020204" pitchFamily="34" charset="-122"/>
              </a:rPr>
              <a:t>最后离开登记</a:t>
            </a:r>
            <a:endParaRPr lang="zh-CN" altLang="en-US" sz="2000" b="1" dirty="0">
              <a:solidFill>
                <a:srgbClr val="99CC00"/>
              </a:solidFill>
              <a:latin typeface="微软雅黑" panose="020B0503020204020204" pitchFamily="34" charset="-122"/>
              <a:ea typeface="微软雅黑" panose="020B0503020204020204" pitchFamily="34" charset="-122"/>
            </a:endParaRPr>
          </a:p>
        </p:txBody>
      </p:sp>
      <p:sp>
        <p:nvSpPr>
          <p:cNvPr id="19462" name="文本框 16390"/>
          <p:cNvSpPr txBox="1"/>
          <p:nvPr/>
        </p:nvSpPr>
        <p:spPr>
          <a:xfrm>
            <a:off x="4572000" y="2133600"/>
            <a:ext cx="3486150" cy="4054475"/>
          </a:xfrm>
          <a:prstGeom prst="rect">
            <a:avLst/>
          </a:prstGeom>
          <a:noFill/>
          <a:ln w="9525">
            <a:noFill/>
          </a:ln>
        </p:spPr>
        <p:txBody>
          <a:bodyPr wrap="none" anchor="t" anchorCtr="0">
            <a:spAutoFit/>
          </a:bodyPr>
          <a:p>
            <a:pPr latinLnBrk="1"/>
            <a:r>
              <a:rPr lang="zh-CN" altLang="en-US" sz="2000" b="1" dirty="0">
                <a:solidFill>
                  <a:srgbClr val="FF6600"/>
                </a:solidFill>
                <a:latin typeface="微软雅黑" panose="020B0503020204020204" pitchFamily="34" charset="-122"/>
                <a:ea typeface="微软雅黑" panose="020B0503020204020204" pitchFamily="34" charset="-122"/>
              </a:rPr>
              <a:t>安全防护服装</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安全眼镜</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手套</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未正确放置化学品</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油泵空开未关</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旋蒸接受瓶内溶剂未处理</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溶剂、废液容器加盖</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通风橱无人时</a:t>
            </a:r>
            <a:r>
              <a:rPr lang="en-US" altLang="zh-CN" sz="2000" b="1" dirty="0">
                <a:solidFill>
                  <a:srgbClr val="FF6600"/>
                </a:solidFill>
                <a:latin typeface="微软雅黑" panose="020B0503020204020204" pitchFamily="34" charset="-122"/>
                <a:ea typeface="微软雅黑" panose="020B0503020204020204" pitchFamily="34" charset="-122"/>
              </a:rPr>
              <a:t>&lt;4cm</a:t>
            </a:r>
            <a:endParaRPr lang="en-US" altLang="zh-CN"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明显违反操作规程</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“万用手套”现象</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实验区域脏、乱、差的情况</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未及时转移化学品</a:t>
            </a:r>
            <a:endParaRPr lang="zh-CN" altLang="en-US" sz="2000" b="1" dirty="0">
              <a:solidFill>
                <a:srgbClr val="FF6600"/>
              </a:solidFill>
              <a:latin typeface="微软雅黑" panose="020B0503020204020204" pitchFamily="34" charset="-122"/>
              <a:ea typeface="微软雅黑" panose="020B0503020204020204" pitchFamily="34" charset="-122"/>
            </a:endParaRPr>
          </a:p>
          <a:p>
            <a:pPr latinLnBrk="1"/>
            <a:r>
              <a:rPr lang="zh-CN" altLang="en-US" sz="2000" b="1" dirty="0">
                <a:solidFill>
                  <a:srgbClr val="FF6600"/>
                </a:solidFill>
                <a:latin typeface="微软雅黑" panose="020B0503020204020204" pitchFamily="34" charset="-122"/>
                <a:ea typeface="微软雅黑" panose="020B0503020204020204" pitchFamily="34" charset="-122"/>
              </a:rPr>
              <a:t>实验室内穿凉鞋、短裤、裙子</a:t>
            </a:r>
            <a:endParaRPr lang="zh-CN" altLang="en-US" sz="2000" b="1" dirty="0">
              <a:solidFill>
                <a:srgbClr val="FF6600"/>
              </a:solidFill>
              <a:latin typeface="微软雅黑" panose="020B0503020204020204" pitchFamily="34" charset="-122"/>
              <a:ea typeface="微软雅黑" panose="020B0503020204020204" pitchFamily="34" charset="-122"/>
            </a:endParaRPr>
          </a:p>
        </p:txBody>
      </p:sp>
      <p:sp>
        <p:nvSpPr>
          <p:cNvPr id="19463" name="文本框 16391"/>
          <p:cNvSpPr txBox="1"/>
          <p:nvPr/>
        </p:nvSpPr>
        <p:spPr>
          <a:xfrm>
            <a:off x="809625" y="228600"/>
            <a:ext cx="7239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chemeClr val="folHlink"/>
                </a:solidFill>
                <a:latin typeface="微软雅黑" panose="020B0503020204020204" pitchFamily="34" charset="-122"/>
                <a:ea typeface="微软雅黑" panose="020B0503020204020204" pitchFamily="34" charset="-122"/>
              </a:rPr>
              <a:t>每日检</a:t>
            </a:r>
            <a:r>
              <a:rPr lang="zh-CN" altLang="en-US" sz="4800" b="1" dirty="0">
                <a:solidFill>
                  <a:srgbClr val="FF6600"/>
                </a:solidFill>
                <a:latin typeface="微软雅黑" panose="020B0503020204020204" pitchFamily="34" charset="-122"/>
                <a:ea typeface="微软雅黑" panose="020B0503020204020204" pitchFamily="34" charset="-122"/>
              </a:rPr>
              <a:t>查项目</a:t>
            </a:r>
            <a:endParaRPr lang="zh-CN" altLang="en-US" sz="4800" b="1" dirty="0">
              <a:solidFill>
                <a:srgbClr val="FF6600"/>
              </a:solidFill>
              <a:latin typeface="微软雅黑" panose="020B0503020204020204" pitchFamily="34" charset="-122"/>
              <a:ea typeface="微软雅黑" panose="020B0503020204020204" pitchFamily="34" charset="-122"/>
            </a:endParaRPr>
          </a:p>
        </p:txBody>
      </p:sp>
      <p:sp>
        <p:nvSpPr>
          <p:cNvPr id="19464" name="椭圆 16392"/>
          <p:cNvSpPr/>
          <p:nvPr/>
        </p:nvSpPr>
        <p:spPr>
          <a:xfrm rot="5400000">
            <a:off x="-1009650" y="3371850"/>
            <a:ext cx="3886200" cy="1254125"/>
          </a:xfrm>
          <a:prstGeom prst="ellipse">
            <a:avLst/>
          </a:prstGeom>
          <a:gradFill rotWithShape="1">
            <a:gsLst>
              <a:gs pos="0">
                <a:srgbClr val="99FF33"/>
              </a:gs>
              <a:gs pos="50000">
                <a:srgbClr val="375C12"/>
              </a:gs>
              <a:gs pos="100000">
                <a:srgbClr val="99FF33"/>
              </a:gs>
            </a:gsLst>
            <a:lin ang="2700000" scaled="1"/>
            <a:tileRect/>
          </a:gradFill>
          <a:ln w="28575"/>
          <a:scene3d>
            <a:camera prst="legacyPerspectiveBottom">
              <a:rot lat="0" lon="0" rev="0"/>
            </a:camera>
            <a:lightRig rig="legacyFlat3" dir="t"/>
          </a:scene3d>
          <a:sp3d extrusionH="1878000" prstMaterial="legacyMatte">
            <a:bevelT w="13500" h="13500" prst="angle"/>
            <a:bevelB w="13500" h="13500" prst="angle"/>
            <a:extrusionClr>
              <a:srgbClr val="99FF33"/>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19465" name="文本框 16393"/>
          <p:cNvSpPr txBox="1"/>
          <p:nvPr/>
        </p:nvSpPr>
        <p:spPr>
          <a:xfrm>
            <a:off x="595313" y="2533650"/>
            <a:ext cx="762000" cy="3113088"/>
          </a:xfrm>
          <a:prstGeom prst="rect">
            <a:avLst/>
          </a:prstGeom>
          <a:noFill/>
          <a:ln w="9525">
            <a:noFill/>
          </a:ln>
        </p:spPr>
        <p:txBody>
          <a:bodyPr anchor="t" anchorCtr="0">
            <a:spAutoFit/>
          </a:bodyPr>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责</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任</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分</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配</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466" name="文本框 16394"/>
          <p:cNvSpPr txBox="1"/>
          <p:nvPr/>
        </p:nvSpPr>
        <p:spPr>
          <a:xfrm>
            <a:off x="8077200" y="2514600"/>
            <a:ext cx="762000" cy="3113088"/>
          </a:xfrm>
          <a:prstGeom prst="rect">
            <a:avLst/>
          </a:prstGeom>
          <a:noFill/>
          <a:ln w="9525">
            <a:noFill/>
          </a:ln>
        </p:spPr>
        <p:txBody>
          <a:bodyPr anchor="t" anchorCtr="0">
            <a:spAutoFit/>
          </a:bodyPr>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安</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全</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职</a:t>
            </a:r>
            <a:endParaRPr lang="zh-CN" altLang="en-US" sz="3600" b="1" dirty="0">
              <a:solidFill>
                <a:schemeClr val="bg1"/>
              </a:solidFill>
              <a:latin typeface="微软雅黑" panose="020B0503020204020204" pitchFamily="34" charset="-122"/>
              <a:ea typeface="微软雅黑" panose="020B0503020204020204" pitchFamily="34" charset="-122"/>
            </a:endParaRPr>
          </a:p>
          <a:p>
            <a:pPr>
              <a:spcBef>
                <a:spcPct val="50000"/>
              </a:spcBef>
            </a:pPr>
            <a:r>
              <a:rPr lang="zh-CN" altLang="en-US" sz="3600" b="1" dirty="0">
                <a:solidFill>
                  <a:schemeClr val="bg1"/>
                </a:solidFill>
                <a:latin typeface="微软雅黑" panose="020B0503020204020204" pitchFamily="34" charset="-122"/>
                <a:ea typeface="微软雅黑" panose="020B0503020204020204" pitchFamily="34" charset="-122"/>
              </a:rPr>
              <a:t>责</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4"/>
          <p:cNvSpPr/>
          <p:nvPr/>
        </p:nvSpPr>
        <p:spPr>
          <a:xfrm>
            <a:off x="107950" y="1878013"/>
            <a:ext cx="4318000" cy="1871662"/>
          </a:xfrm>
          <a:prstGeom prst="rect">
            <a:avLst/>
          </a:prstGeom>
          <a:solidFill>
            <a:schemeClr val="accent2"/>
          </a:solidFill>
          <a:ln w="9525"/>
          <a:scene3d>
            <a:camera prst="legacyPerspectiveBottomRight">
              <a:rot lat="0" lon="0" rev="0"/>
            </a:camera>
            <a:lightRig rig="legacyFlat3" dir="b"/>
          </a:scene3d>
          <a:sp3d extrusionH="430200" prstMaterial="legacyMatte">
            <a:bevelT w="13500" h="13500" prst="angle"/>
            <a:bevelB w="13500" h="13500" prst="angle"/>
            <a:extrusionClr>
              <a:schemeClr val="accent2"/>
            </a:extrusionClr>
          </a:sp3d>
        </p:spPr>
        <p:txBody>
          <a:bodyPr wrap="none" anchor="ctr" anchorCtr="0">
            <a:flatTx/>
          </a:bodyPr>
          <a:p>
            <a:pPr algn="ctr"/>
            <a:endParaRPr lang="zh-CN" altLang="zh-CN" dirty="0">
              <a:latin typeface="微软雅黑" panose="020B0503020204020204" pitchFamily="34" charset="-122"/>
              <a:ea typeface="微软雅黑" panose="020B0503020204020204" pitchFamily="34" charset="-122"/>
            </a:endParaRPr>
          </a:p>
        </p:txBody>
      </p:sp>
      <p:sp>
        <p:nvSpPr>
          <p:cNvPr id="20482" name="Rectangle 6"/>
          <p:cNvSpPr/>
          <p:nvPr/>
        </p:nvSpPr>
        <p:spPr>
          <a:xfrm>
            <a:off x="4729163" y="1849438"/>
            <a:ext cx="4318000" cy="1871662"/>
          </a:xfrm>
          <a:prstGeom prst="rect">
            <a:avLst/>
          </a:prstGeom>
          <a:solidFill>
            <a:schemeClr val="folHlink"/>
          </a:solidFill>
          <a:ln w="9525"/>
          <a:scene3d>
            <a:camera prst="legacyPerspectiveBottomLeft">
              <a:rot lat="0" lon="0" rev="0"/>
            </a:camera>
            <a:lightRig rig="legacyFlat3" dir="b"/>
          </a:scene3d>
          <a:sp3d extrusionH="430200" prstMaterial="legacyMatte">
            <a:bevelT w="13500" h="13500" prst="angle"/>
            <a:bevelB w="13500" h="13500" prst="angle"/>
            <a:extrusionClr>
              <a:schemeClr val="folHlink"/>
            </a:extrusionClr>
          </a:sp3d>
        </p:spPr>
        <p:txBody>
          <a:bodyPr wrap="none" anchor="ctr" anchorCtr="0">
            <a:flatTx/>
          </a:bodyPr>
          <a:p>
            <a:endParaRPr lang="zh-CN" dirty="0">
              <a:latin typeface="微软雅黑" panose="020B0503020204020204" pitchFamily="34" charset="-122"/>
              <a:ea typeface="微软雅黑" panose="020B0503020204020204" pitchFamily="34" charset="-122"/>
            </a:endParaRPr>
          </a:p>
        </p:txBody>
      </p:sp>
      <p:sp>
        <p:nvSpPr>
          <p:cNvPr id="20483" name="Rectangle 8"/>
          <p:cNvSpPr/>
          <p:nvPr/>
        </p:nvSpPr>
        <p:spPr>
          <a:xfrm>
            <a:off x="123825" y="4003675"/>
            <a:ext cx="4318000" cy="1871663"/>
          </a:xfrm>
          <a:prstGeom prst="rect">
            <a:avLst/>
          </a:prstGeom>
          <a:solidFill>
            <a:schemeClr val="accent1"/>
          </a:solidFill>
          <a:ln w="9525"/>
          <a:scene3d>
            <a:camera prst="legacyPerspectiv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p>
            <a:endParaRPr lang="zh-CN" dirty="0">
              <a:latin typeface="微软雅黑" panose="020B0503020204020204" pitchFamily="34" charset="-122"/>
              <a:ea typeface="微软雅黑" panose="020B0503020204020204" pitchFamily="34" charset="-122"/>
            </a:endParaRPr>
          </a:p>
        </p:txBody>
      </p:sp>
      <p:sp>
        <p:nvSpPr>
          <p:cNvPr id="20484" name="Rectangle 10"/>
          <p:cNvSpPr/>
          <p:nvPr/>
        </p:nvSpPr>
        <p:spPr>
          <a:xfrm>
            <a:off x="4752975" y="4005263"/>
            <a:ext cx="4318000" cy="1871662"/>
          </a:xfrm>
          <a:prstGeom prst="rect">
            <a:avLst/>
          </a:prstGeom>
          <a:solidFill>
            <a:schemeClr val="hlink"/>
          </a:solidFill>
          <a:ln w="9525"/>
          <a:scene3d>
            <a:camera prst="legacyPerspectiveTopLeft">
              <a:rot lat="0" lon="0" rev="0"/>
            </a:camera>
            <a:lightRig rig="legacyFlat3" dir="b"/>
          </a:scene3d>
          <a:sp3d extrusionH="430200" prstMaterial="legacyMatte">
            <a:bevelT w="13500" h="13500" prst="angle"/>
            <a:bevelB w="13500" h="13500" prst="angle"/>
            <a:extrusionClr>
              <a:schemeClr val="hlink"/>
            </a:extrusionClr>
          </a:sp3d>
        </p:spPr>
        <p:txBody>
          <a:bodyPr wrap="none" anchor="ctr" anchorCtr="0">
            <a:flatTx/>
          </a:bodyPr>
          <a:p>
            <a:endParaRPr lang="zh-CN" dirty="0">
              <a:latin typeface="微软雅黑" panose="020B0503020204020204" pitchFamily="34" charset="-122"/>
              <a:ea typeface="微软雅黑" panose="020B0503020204020204" pitchFamily="34" charset="-122"/>
            </a:endParaRPr>
          </a:p>
        </p:txBody>
      </p:sp>
      <p:grpSp>
        <p:nvGrpSpPr>
          <p:cNvPr id="20485" name="Group 33"/>
          <p:cNvGrpSpPr/>
          <p:nvPr/>
        </p:nvGrpSpPr>
        <p:grpSpPr>
          <a:xfrm>
            <a:off x="3795713" y="3109913"/>
            <a:ext cx="1660525" cy="1612900"/>
            <a:chOff x="2457" y="2000"/>
            <a:chExt cx="901" cy="888"/>
          </a:xfrm>
        </p:grpSpPr>
        <p:pic>
          <p:nvPicPr>
            <p:cNvPr id="20486" name="Picture 34"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20487" name="Oval 35"/>
            <p:cNvSpPr/>
            <p:nvPr/>
          </p:nvSpPr>
          <p:spPr>
            <a:xfrm>
              <a:off x="2457" y="2000"/>
              <a:ext cx="895" cy="888"/>
            </a:xfrm>
            <a:prstGeom prst="ellipse">
              <a:avLst/>
            </a:prstGeom>
            <a:gradFill rotWithShape="1">
              <a:gsLst>
                <a:gs pos="0">
                  <a:srgbClr val="434328">
                    <a:alpha val="89998"/>
                  </a:srgbClr>
                </a:gs>
                <a:gs pos="50000">
                  <a:srgbClr val="FFFF99">
                    <a:alpha val="45000"/>
                  </a:srgbClr>
                </a:gs>
                <a:gs pos="100000">
                  <a:srgbClr val="434328">
                    <a:alpha val="89998"/>
                  </a:srgbClr>
                </a:gs>
              </a:gsLst>
              <a:lin ang="5400000" scaled="1"/>
              <a:tileRect/>
            </a:gradFill>
            <a:ln w="57150" cap="flat" cmpd="sng">
              <a:solidFill>
                <a:srgbClr val="F8F8F8"/>
              </a:solidFill>
              <a:prstDash val="solid"/>
              <a:round/>
              <a:headEnd type="none" w="med" len="med"/>
              <a:tailEnd type="none" w="med" len="med"/>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88" name="Freeform 36"/>
            <p:cNvSpPr/>
            <p:nvPr/>
          </p:nvSpPr>
          <p:spPr>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tileRect/>
            </a:gradFill>
            <a:ln w="0">
              <a:noFill/>
            </a:ln>
          </p:spPr>
          <p:txBody>
            <a:bodyPr/>
            <a:p>
              <a:endParaRPr lang="zh-CN" altLang="en-US"/>
            </a:p>
          </p:txBody>
        </p:sp>
        <p:grpSp>
          <p:nvGrpSpPr>
            <p:cNvPr id="20489" name="Group 37"/>
            <p:cNvGrpSpPr/>
            <p:nvPr/>
          </p:nvGrpSpPr>
          <p:grpSpPr>
            <a:xfrm rot="-1297425" flipH="1" flipV="1">
              <a:off x="2525" y="2693"/>
              <a:ext cx="781" cy="188"/>
              <a:chOff x="2532" y="1051"/>
              <a:chExt cx="893" cy="246"/>
            </a:xfrm>
          </p:grpSpPr>
          <p:grpSp>
            <p:nvGrpSpPr>
              <p:cNvPr id="20490" name="Group 38"/>
              <p:cNvGrpSpPr/>
              <p:nvPr/>
            </p:nvGrpSpPr>
            <p:grpSpPr>
              <a:xfrm>
                <a:off x="2532" y="1051"/>
                <a:ext cx="743" cy="185"/>
                <a:chOff x="1565" y="2568"/>
                <a:chExt cx="1118" cy="279"/>
              </a:xfrm>
            </p:grpSpPr>
            <p:sp>
              <p:nvSpPr>
                <p:cNvPr id="20491" name="AutoShape 39"/>
                <p:cNvSpPr/>
                <p:nvPr/>
              </p:nvSpPr>
              <p:spPr>
                <a:xfrm rot="5263131">
                  <a:off x="1856" y="2270"/>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2" name="AutoShape 40"/>
                <p:cNvSpPr/>
                <p:nvPr/>
              </p:nvSpPr>
              <p:spPr>
                <a:xfrm rot="6078281">
                  <a:off x="1992" y="2270"/>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3" name="AutoShape 41"/>
                <p:cNvSpPr/>
                <p:nvPr/>
              </p:nvSpPr>
              <p:spPr>
                <a:xfrm rot="6373927">
                  <a:off x="2068" y="2292"/>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4" name="AutoShape 42"/>
                <p:cNvSpPr/>
                <p:nvPr/>
              </p:nvSpPr>
              <p:spPr>
                <a:xfrm rot="6906313">
                  <a:off x="2158" y="2322"/>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grpSp>
          <p:grpSp>
            <p:nvGrpSpPr>
              <p:cNvPr id="20495" name="Group 43"/>
              <p:cNvGrpSpPr/>
              <p:nvPr/>
            </p:nvGrpSpPr>
            <p:grpSpPr>
              <a:xfrm rot="1353540">
                <a:off x="2682" y="1111"/>
                <a:ext cx="743" cy="186"/>
                <a:chOff x="1565" y="2568"/>
                <a:chExt cx="1118" cy="279"/>
              </a:xfrm>
            </p:grpSpPr>
            <p:sp>
              <p:nvSpPr>
                <p:cNvPr id="20496" name="AutoShape 44"/>
                <p:cNvSpPr/>
                <p:nvPr/>
              </p:nvSpPr>
              <p:spPr>
                <a:xfrm rot="5263131">
                  <a:off x="1856" y="2270"/>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7" name="AutoShape 45"/>
                <p:cNvSpPr/>
                <p:nvPr/>
              </p:nvSpPr>
              <p:spPr>
                <a:xfrm rot="6078281">
                  <a:off x="1992" y="2270"/>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8" name="AutoShape 46"/>
                <p:cNvSpPr/>
                <p:nvPr/>
              </p:nvSpPr>
              <p:spPr>
                <a:xfrm rot="6373927">
                  <a:off x="2068" y="2292"/>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0499" name="AutoShape 47"/>
                <p:cNvSpPr/>
                <p:nvPr/>
              </p:nvSpPr>
              <p:spPr>
                <a:xfrm rot="6906313">
                  <a:off x="2158" y="2322"/>
                  <a:ext cx="227" cy="816"/>
                </a:xfrm>
                <a:prstGeom prst="moon">
                  <a:avLst>
                    <a:gd name="adj" fmla="val 49773"/>
                  </a:avLst>
                </a:prstGeom>
                <a:solidFill>
                  <a:srgbClr val="F8F8F8">
                    <a:alpha val="3922"/>
                  </a:srgbClr>
                </a:soli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grpSp>
        </p:grpSp>
      </p:grpSp>
      <p:sp>
        <p:nvSpPr>
          <p:cNvPr id="20500" name="Text Box 48"/>
          <p:cNvSpPr txBox="1"/>
          <p:nvPr/>
        </p:nvSpPr>
        <p:spPr>
          <a:xfrm>
            <a:off x="3852863" y="3657600"/>
            <a:ext cx="1524000" cy="457200"/>
          </a:xfrm>
          <a:prstGeom prst="rect">
            <a:avLst/>
          </a:prstGeom>
          <a:noFill/>
          <a:ln w="9525">
            <a:noFill/>
          </a:ln>
        </p:spPr>
        <p:txBody>
          <a:bodyPr anchor="t" anchorCtr="0">
            <a:spAutoFit/>
          </a:bodyPr>
          <a:p>
            <a:pPr algn="ctr" eaLnBrk="0" hangingPunct="0"/>
            <a:r>
              <a:rPr lang="zh-CN" altLang="en-US" sz="2400" b="1" dirty="0">
                <a:solidFill>
                  <a:srgbClr val="080808"/>
                </a:solidFill>
                <a:latin typeface="微软雅黑" panose="020B0503020204020204" pitchFamily="34" charset="-122"/>
                <a:ea typeface="微软雅黑" panose="020B0503020204020204" pitchFamily="34" charset="-122"/>
              </a:rPr>
              <a:t>常规仪器</a:t>
            </a:r>
            <a:endParaRPr lang="zh-CN" altLang="en-US" sz="2400" b="1" dirty="0">
              <a:solidFill>
                <a:srgbClr val="080808"/>
              </a:solidFill>
              <a:latin typeface="微软雅黑" panose="020B0503020204020204" pitchFamily="34" charset="-122"/>
              <a:ea typeface="微软雅黑" panose="020B0503020204020204" pitchFamily="34" charset="-122"/>
            </a:endParaRPr>
          </a:p>
        </p:txBody>
      </p:sp>
      <p:sp>
        <p:nvSpPr>
          <p:cNvPr id="31768" name="Text Box 50"/>
          <p:cNvSpPr txBox="1"/>
          <p:nvPr/>
        </p:nvSpPr>
        <p:spPr>
          <a:xfrm>
            <a:off x="354013" y="2133600"/>
            <a:ext cx="3816350" cy="1465263"/>
          </a:xfrm>
          <a:prstGeom prst="rect">
            <a:avLst/>
          </a:prstGeom>
          <a:noFill/>
          <a:ln w="9525">
            <a:noFill/>
          </a:ln>
        </p:spPr>
        <p:txBody>
          <a:bodyPr>
            <a:spAutoFit/>
          </a:bodyPr>
          <a:p>
            <a:r>
              <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紫外灯用于观察薄层层析的荧光斑点。使用时决不能使紫外顶直射眼镜，以免造成眼损伤。应使用镊子观察，并防止皮肤直接暴露在紫外灯下</a:t>
            </a:r>
            <a:endPar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69" name="AutoShape 51"/>
          <p:cNvSpPr/>
          <p:nvPr/>
        </p:nvSpPr>
        <p:spPr>
          <a:xfrm>
            <a:off x="395288" y="333375"/>
            <a:ext cx="6408738" cy="762000"/>
          </a:xfrm>
          <a:prstGeom prst="roundRect">
            <a:avLst>
              <a:gd name="adj" fmla="val 7574"/>
            </a:avLst>
          </a:prstGeom>
          <a:solidFill>
            <a:schemeClr val="bg1"/>
          </a:solidFill>
          <a:ln w="28575" cap="rnd" cmpd="sng">
            <a:solidFill>
              <a:schemeClr val="bg2"/>
            </a:solidFill>
            <a:prstDash val="sysDot"/>
            <a:headEnd type="none" w="med" len="med"/>
            <a:tailEnd type="none" w="med" len="med"/>
          </a:ln>
        </p:spPr>
        <p:txBody>
          <a:bodyPr wrap="none" anchor="ctr"/>
          <a:p>
            <a:pPr lvl="0" algn="ctr" eaLnBrk="0" fontAlgn="base" hangingPunct="0">
              <a:buFont typeface="Wingdings" panose="05000000000000000000" pitchFamily="2" charset="2"/>
              <a:buNone/>
            </a:pPr>
            <a:r>
              <a:rPr lang="zh-CN" altLang="en-US" sz="3600" b="1" strike="noStrike" noProof="1" dirty="0">
                <a:solidFill>
                  <a:schemeClr val="bg2"/>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实验室常用仪器的安全使用</a:t>
            </a:r>
            <a:endParaRPr lang="zh-CN" altLang="en-US" sz="3600" b="1" strike="noStrike" noProof="1" dirty="0">
              <a:solidFill>
                <a:schemeClr val="bg2"/>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70" name="Text Box 52"/>
          <p:cNvSpPr txBox="1"/>
          <p:nvPr/>
        </p:nvSpPr>
        <p:spPr>
          <a:xfrm>
            <a:off x="5076825" y="2060575"/>
            <a:ext cx="3816350" cy="1465263"/>
          </a:xfrm>
          <a:prstGeom prst="rect">
            <a:avLst/>
          </a:prstGeom>
          <a:noFill/>
          <a:ln w="9525">
            <a:noFill/>
          </a:ln>
        </p:spPr>
        <p:txBody>
          <a:bodyPr>
            <a:spAutoFit/>
          </a:bodyPr>
          <a:p>
            <a:r>
              <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使用注射器时要防止针头刺伤及针筒破碎伤害手部。针头和针筒要旋紧以防止液体渗漏。无用的针筒应选择合适的处理方式，以防他人误用</a:t>
            </a:r>
            <a:endPar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71" name="Text Box 53"/>
          <p:cNvSpPr txBox="1"/>
          <p:nvPr/>
        </p:nvSpPr>
        <p:spPr>
          <a:xfrm>
            <a:off x="323850" y="4365625"/>
            <a:ext cx="3816350" cy="1190625"/>
          </a:xfrm>
          <a:prstGeom prst="rect">
            <a:avLst/>
          </a:prstGeom>
          <a:noFill/>
          <a:ln w="9525">
            <a:noFill/>
          </a:ln>
        </p:spPr>
        <p:txBody>
          <a:bodyPr>
            <a:spAutoFit/>
          </a:bodyPr>
          <a:p>
            <a:r>
              <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使用电子天平时，应当场清洁，尤其有散落药品时，迅速除去，以防止对天平的腐蚀和对他人造成潜在危险</a:t>
            </a:r>
            <a:endPar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72" name="Text Box 54"/>
          <p:cNvSpPr txBox="1"/>
          <p:nvPr/>
        </p:nvSpPr>
        <p:spPr>
          <a:xfrm>
            <a:off x="5105400" y="4114800"/>
            <a:ext cx="3816350" cy="1739900"/>
          </a:xfrm>
          <a:prstGeom prst="rect">
            <a:avLst/>
          </a:prstGeom>
          <a:noFill/>
          <a:ln w="9525">
            <a:noFill/>
          </a:ln>
        </p:spPr>
        <p:txBody>
          <a:bodyPr>
            <a:spAutoFit/>
          </a:bodyPr>
          <a:p>
            <a:r>
              <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应选用合适温度计。不得用温度计作为搅拌使用。水银温度计如有破碎，其溅落的水银应先用吸管吸去大部分水银，统一放于专用的厚壁瓶水封，剩余的水银用过量的硫磺处理</a:t>
            </a:r>
            <a:endPar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096080" y="1066800"/>
            <a:ext cx="2809399" cy="1872615"/>
          </a:xfrm>
          <a:prstGeom prst="rect">
            <a:avLst/>
          </a:prstGeom>
        </p:spPr>
      </p:pic>
      <p:sp>
        <p:nvSpPr>
          <p:cNvPr id="6" name="标题 3"/>
          <p:cNvSpPr txBox="1"/>
          <p:nvPr/>
        </p:nvSpPr>
        <p:spPr>
          <a:xfrm>
            <a:off x="381000" y="3046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
        <p:nvSpPr>
          <p:cNvPr id="7" name="文本框 6"/>
          <p:cNvSpPr txBox="1"/>
          <p:nvPr/>
        </p:nvSpPr>
        <p:spPr>
          <a:xfrm>
            <a:off x="152400" y="838200"/>
            <a:ext cx="5697855" cy="254444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6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Oval 2"/>
          <p:cNvSpPr/>
          <p:nvPr/>
        </p:nvSpPr>
        <p:spPr>
          <a:xfrm>
            <a:off x="-928687" y="5429250"/>
            <a:ext cx="10501312" cy="1819275"/>
          </a:xfrm>
          <a:prstGeom prst="ellipse">
            <a:avLst/>
          </a:prstGeom>
          <a:gradFill rotWithShape="1">
            <a:gsLst>
              <a:gs pos="0">
                <a:srgbClr val="CCFF33"/>
              </a:gs>
              <a:gs pos="100000">
                <a:srgbClr val="5E7618">
                  <a:alpha val="0"/>
                </a:srgbClr>
              </a:gs>
            </a:gsLst>
            <a:path path="shape">
              <a:fillToRect l="50000" t="50000" r="50000" b="50000"/>
            </a:path>
            <a:tileRect/>
          </a:gra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21506" name="AutoShape 5"/>
          <p:cNvSpPr/>
          <p:nvPr/>
        </p:nvSpPr>
        <p:spPr>
          <a:xfrm>
            <a:off x="3644900" y="4430713"/>
            <a:ext cx="4356100" cy="1874837"/>
          </a:xfrm>
          <a:prstGeom prst="cube">
            <a:avLst>
              <a:gd name="adj" fmla="val 25000"/>
            </a:avLst>
          </a:prstGeom>
          <a:gradFill rotWithShape="1">
            <a:gsLst>
              <a:gs pos="0">
                <a:srgbClr val="0E5530"/>
              </a:gs>
              <a:gs pos="100000">
                <a:srgbClr val="1FB767"/>
              </a:gs>
            </a:gsLst>
            <a:lin ang="5400000" scaled="1"/>
            <a:tileRect/>
          </a:gradFill>
          <a:ln w="9525">
            <a:noFill/>
          </a:ln>
        </p:spPr>
        <p:txBody>
          <a:bodyPr wrap="none" anchor="ctr" anchorCtr="1"/>
          <a:p>
            <a:pPr latinLnBrk="1"/>
            <a:endParaRPr lang="en-US" altLang="ko-KR" sz="1000" b="1" dirty="0">
              <a:solidFill>
                <a:srgbClr val="000000"/>
              </a:solidFill>
              <a:latin typeface="微软雅黑" panose="020B0503020204020204" pitchFamily="34" charset="-122"/>
              <a:ea typeface="微软雅黑" panose="020B0503020204020204" pitchFamily="34" charset="-122"/>
            </a:endParaRPr>
          </a:p>
        </p:txBody>
      </p:sp>
      <p:sp>
        <p:nvSpPr>
          <p:cNvPr id="21507" name="AutoShape 8"/>
          <p:cNvSpPr/>
          <p:nvPr/>
        </p:nvSpPr>
        <p:spPr>
          <a:xfrm>
            <a:off x="1500188" y="3001963"/>
            <a:ext cx="1876425" cy="3627437"/>
          </a:xfrm>
          <a:prstGeom prst="cube">
            <a:avLst>
              <a:gd name="adj" fmla="val 25000"/>
            </a:avLst>
          </a:prstGeom>
          <a:gradFill rotWithShape="1">
            <a:gsLst>
              <a:gs pos="0">
                <a:srgbClr val="3B3B00"/>
              </a:gs>
              <a:gs pos="100000">
                <a:srgbClr val="808000">
                  <a:alpha val="79999"/>
                </a:srgbClr>
              </a:gs>
            </a:gsLst>
            <a:lin ang="5400000" scaled="1"/>
            <a:tileRect/>
          </a:gradFill>
          <a:ln w="9525">
            <a:noFill/>
          </a:ln>
        </p:spPr>
        <p:txBody>
          <a:bodyPr wrap="none" anchor="ctr" anchorCtr="1"/>
          <a:p>
            <a:pPr latinLnBrk="1"/>
            <a:endParaRPr lang="en-US" altLang="ko-KR" sz="1000" b="1" dirty="0">
              <a:solidFill>
                <a:srgbClr val="000000"/>
              </a:solidFill>
              <a:latin typeface="微软雅黑" panose="020B0503020204020204" pitchFamily="34" charset="-122"/>
              <a:ea typeface="微软雅黑" panose="020B0503020204020204" pitchFamily="34" charset="-122"/>
            </a:endParaRPr>
          </a:p>
        </p:txBody>
      </p:sp>
      <p:sp>
        <p:nvSpPr>
          <p:cNvPr id="21508" name="AutoShape 9"/>
          <p:cNvSpPr/>
          <p:nvPr/>
        </p:nvSpPr>
        <p:spPr>
          <a:xfrm>
            <a:off x="3429000" y="2714625"/>
            <a:ext cx="1874838" cy="1874838"/>
          </a:xfrm>
          <a:prstGeom prst="cube">
            <a:avLst>
              <a:gd name="adj" fmla="val 25000"/>
            </a:avLst>
          </a:prstGeom>
          <a:gradFill rotWithShape="1">
            <a:gsLst>
              <a:gs pos="0">
                <a:srgbClr val="762F00"/>
              </a:gs>
              <a:gs pos="100000">
                <a:srgbClr val="FF6600"/>
              </a:gs>
            </a:gsLst>
            <a:lin ang="5400000" scaled="1"/>
            <a:tileRect/>
          </a:gradFill>
          <a:ln w="9525">
            <a:noFill/>
          </a:ln>
        </p:spPr>
        <p:txBody>
          <a:bodyPr wrap="none" anchor="ctr" anchorCtr="1"/>
          <a:p>
            <a:pPr latinLnBrk="1"/>
            <a:endParaRPr lang="en-US" altLang="ko-KR" sz="1000" b="1" dirty="0">
              <a:solidFill>
                <a:srgbClr val="000000"/>
              </a:solidFill>
              <a:latin typeface="微软雅黑" panose="020B0503020204020204" pitchFamily="34" charset="-122"/>
              <a:ea typeface="微软雅黑" panose="020B0503020204020204" pitchFamily="34" charset="-122"/>
            </a:endParaRPr>
          </a:p>
        </p:txBody>
      </p:sp>
      <p:sp>
        <p:nvSpPr>
          <p:cNvPr id="21509" name="AutoShape 10"/>
          <p:cNvSpPr/>
          <p:nvPr/>
        </p:nvSpPr>
        <p:spPr>
          <a:xfrm>
            <a:off x="5378450" y="609600"/>
            <a:ext cx="2165350" cy="3810000"/>
          </a:xfrm>
          <a:prstGeom prst="cube">
            <a:avLst>
              <a:gd name="adj" fmla="val 24338"/>
            </a:avLst>
          </a:prstGeom>
          <a:gradFill rotWithShape="1">
            <a:gsLst>
              <a:gs pos="0">
                <a:srgbClr val="00475E"/>
              </a:gs>
              <a:gs pos="100000">
                <a:srgbClr val="0099CC">
                  <a:alpha val="70000"/>
                </a:srgbClr>
              </a:gs>
            </a:gsLst>
            <a:lin ang="5400000" scaled="1"/>
            <a:tileRect/>
          </a:gradFill>
          <a:ln w="9525">
            <a:noFill/>
          </a:ln>
        </p:spPr>
        <p:txBody>
          <a:bodyPr wrap="none" anchor="ctr" anchorCtr="1"/>
          <a:p>
            <a:pPr latinLnBrk="1"/>
            <a:endParaRPr lang="en-US" altLang="ko-KR" sz="1000" b="1" dirty="0">
              <a:solidFill>
                <a:srgbClr val="000000"/>
              </a:solidFill>
              <a:latin typeface="微软雅黑" panose="020B0503020204020204" pitchFamily="34" charset="-122"/>
              <a:ea typeface="微软雅黑" panose="020B0503020204020204" pitchFamily="34" charset="-122"/>
            </a:endParaRPr>
          </a:p>
        </p:txBody>
      </p:sp>
      <p:sp>
        <p:nvSpPr>
          <p:cNvPr id="21510" name="AutoShape 12"/>
          <p:cNvSpPr/>
          <p:nvPr/>
        </p:nvSpPr>
        <p:spPr>
          <a:xfrm>
            <a:off x="1066800" y="1071563"/>
            <a:ext cx="3706813" cy="1874837"/>
          </a:xfrm>
          <a:prstGeom prst="cube">
            <a:avLst>
              <a:gd name="adj" fmla="val 25000"/>
            </a:avLst>
          </a:prstGeom>
          <a:gradFill rotWithShape="1">
            <a:gsLst>
              <a:gs pos="0">
                <a:srgbClr val="477618"/>
              </a:gs>
              <a:gs pos="100000">
                <a:srgbClr val="99FF33">
                  <a:alpha val="70000"/>
                </a:srgbClr>
              </a:gs>
            </a:gsLst>
            <a:lin ang="5400000" scaled="1"/>
            <a:tileRect/>
          </a:gradFill>
          <a:ln w="9525">
            <a:noFill/>
          </a:ln>
        </p:spPr>
        <p:txBody>
          <a:bodyPr wrap="none" anchor="ctr" anchorCtr="1"/>
          <a:p>
            <a:pPr latinLnBrk="1">
              <a:buChar char="•"/>
            </a:pPr>
            <a:endParaRPr lang="ko-KR" altLang="en-US" sz="1200" dirty="0">
              <a:solidFill>
                <a:srgbClr val="000000"/>
              </a:solidFill>
              <a:latin typeface="微软雅黑" panose="020B0503020204020204" pitchFamily="34" charset="-122"/>
              <a:ea typeface="微软雅黑" panose="020B0503020204020204" pitchFamily="34" charset="-122"/>
            </a:endParaRPr>
          </a:p>
        </p:txBody>
      </p:sp>
      <p:sp>
        <p:nvSpPr>
          <p:cNvPr id="15" name="AutoShape 51"/>
          <p:cNvSpPr>
            <a:spLocks noChangeArrowheads="1"/>
          </p:cNvSpPr>
          <p:nvPr/>
        </p:nvSpPr>
        <p:spPr bwMode="auto">
          <a:xfrm>
            <a:off x="214313" y="142875"/>
            <a:ext cx="6408738" cy="762000"/>
          </a:xfrm>
          <a:prstGeom prst="roundRect">
            <a:avLst>
              <a:gd name="adj" fmla="val 7574"/>
            </a:avLst>
          </a:prstGeom>
          <a:solidFill>
            <a:schemeClr val="bg1"/>
          </a:solidFill>
          <a:ln w="28575" cap="rnd">
            <a:solidFill>
              <a:schemeClr val="bg2"/>
            </a:solidFill>
            <a:prstDash val="sysDot"/>
            <a:round/>
          </a:ln>
          <a:effectLst/>
        </p:spPr>
        <p:txBody>
          <a:bodyPr wrap="none" anchor="ctr"/>
          <a:p>
            <a:pPr lvl="0" eaLnBrk="0" fontAlgn="base" latinLnBrk="1" hangingPunct="0">
              <a:buFont typeface="Wingdings" panose="05000000000000000000" pitchFamily="2" charset="2"/>
              <a:buChar char="q"/>
            </a:pPr>
            <a:r>
              <a:rPr lang="zh-CN" altLang="en-US" sz="3600" b="1" strike="noStrike" noProof="1" dirty="0">
                <a:solidFill>
                  <a:srgbClr val="262626"/>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实验室玻璃仪器的安全使用</a:t>
            </a:r>
            <a:endParaRPr lang="zh-CN" altLang="en-US" sz="3600" b="1" strike="noStrike" noProof="1" dirty="0">
              <a:solidFill>
                <a:srgbClr val="262626"/>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5" name="TextBox 16"/>
          <p:cNvSpPr txBox="1"/>
          <p:nvPr/>
        </p:nvSpPr>
        <p:spPr>
          <a:xfrm>
            <a:off x="1500188" y="1671638"/>
            <a:ext cx="2714625" cy="1190625"/>
          </a:xfrm>
          <a:prstGeom prst="rect">
            <a:avLst/>
          </a:prstGeom>
          <a:noFill/>
          <a:ln w="9525">
            <a:noFill/>
          </a:ln>
        </p:spPr>
        <p:txBody>
          <a:bodyPr>
            <a:spAutoFit/>
          </a:bodyPr>
          <a:p>
            <a:pPr algn="just"/>
            <a:r>
              <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在橡皮塞或橡皮管上安装玻璃管时，应戴纱手套，用水或甘油涂在接口处作润滑剂</a:t>
            </a:r>
            <a:endParaRPr lang="zh-CN" altLang="en-US"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6" name="TextBox 17"/>
          <p:cNvSpPr txBox="1"/>
          <p:nvPr/>
        </p:nvSpPr>
        <p:spPr>
          <a:xfrm>
            <a:off x="1614488" y="3871913"/>
            <a:ext cx="1247775" cy="2014538"/>
          </a:xfrm>
          <a:prstGeom prst="rect">
            <a:avLst/>
          </a:prstGeom>
          <a:noFill/>
          <a:ln w="9525">
            <a:noFill/>
          </a:ln>
        </p:spPr>
        <p:txBody>
          <a:bodyPr>
            <a:spAutoFit/>
          </a:bodyPr>
          <a:p>
            <a:r>
              <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使用玻璃仪器进行非常压操作时，应该在保护挡板后进行</a:t>
            </a:r>
            <a:endParaRPr lang="zh-CN" altLang="en-US"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7" name="TextBox 18"/>
          <p:cNvSpPr txBox="1"/>
          <p:nvPr/>
        </p:nvSpPr>
        <p:spPr>
          <a:xfrm>
            <a:off x="3457575" y="3328988"/>
            <a:ext cx="1428750" cy="1190625"/>
          </a:xfrm>
          <a:prstGeom prst="rect">
            <a:avLst/>
          </a:prstGeom>
          <a:noFill/>
          <a:ln w="9525">
            <a:noFill/>
          </a:ln>
        </p:spPr>
        <p:txBody>
          <a:bodyPr>
            <a:spAutoFit/>
          </a:bodyPr>
          <a:p>
            <a:r>
              <a:rPr lang="zh-CN" altLang="en-US" b="1" noProof="1" dirty="0">
                <a:solidFill>
                  <a:srgbClr val="FFFF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碎玻璃在放入玻璃垃圾桶前，应先处理干净</a:t>
            </a:r>
            <a:endParaRPr lang="zh-CN" altLang="en-US" b="1" noProof="1" dirty="0">
              <a:solidFill>
                <a:srgbClr val="FFFF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8" name="TextBox 19"/>
          <p:cNvSpPr txBox="1"/>
          <p:nvPr/>
        </p:nvSpPr>
        <p:spPr>
          <a:xfrm>
            <a:off x="3714750" y="5000625"/>
            <a:ext cx="2928938" cy="1190625"/>
          </a:xfrm>
          <a:prstGeom prst="rect">
            <a:avLst/>
          </a:prstGeom>
          <a:noFill/>
          <a:ln w="9525">
            <a:noFill/>
          </a:ln>
        </p:spPr>
        <p:txBody>
          <a:bodyPr>
            <a:spAutoFit/>
          </a:bodyPr>
          <a:p>
            <a:r>
              <a:rPr lang="zh-CN" altLang="en-US"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在进行减压蒸馏时，应当采用适当的保护措施，可以防止玻璃器皿发生爆炸或炸裂造成人身伤害</a:t>
            </a:r>
            <a:endParaRPr lang="zh-CN" altLang="en-US"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429" name="TextBox 20"/>
          <p:cNvSpPr txBox="1"/>
          <p:nvPr/>
        </p:nvSpPr>
        <p:spPr>
          <a:xfrm>
            <a:off x="5491163" y="1885950"/>
            <a:ext cx="1428750" cy="2289175"/>
          </a:xfrm>
          <a:prstGeom prst="rect">
            <a:avLst/>
          </a:prstGeom>
          <a:noFill/>
          <a:ln w="9525">
            <a:noFill/>
          </a:ln>
        </p:spPr>
        <p:txBody>
          <a:bodyPr>
            <a:spAutoFit/>
          </a:bodyPr>
          <a:p>
            <a:r>
              <a:rPr lang="zh-CN" altLang="en-US" b="1" noProof="1" dirty="0">
                <a:solidFill>
                  <a:srgbClr val="FFFFCC"/>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不要将加热的玻璃仪器放在过冷的台面上，以防止温度急剧变化而引起玻璃仪器破碎</a:t>
            </a:r>
            <a:endParaRPr lang="zh-CN" altLang="en-US" b="1" noProof="1" dirty="0">
              <a:solidFill>
                <a:srgbClr val="FFFFCC"/>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0481"/>
          <p:cNvPicPr>
            <a:picLocks noChangeAspect="1"/>
          </p:cNvPicPr>
          <p:nvPr/>
        </p:nvPicPr>
        <p:blipFill>
          <a:blip r:embed="rId1"/>
          <a:stretch>
            <a:fillRect/>
          </a:stretch>
        </p:blipFill>
        <p:spPr>
          <a:xfrm>
            <a:off x="4114800" y="0"/>
            <a:ext cx="5029200" cy="3352800"/>
          </a:xfrm>
          <a:prstGeom prst="rect">
            <a:avLst/>
          </a:prstGeom>
          <a:noFill/>
          <a:ln w="9525">
            <a:noFill/>
          </a:ln>
        </p:spPr>
      </p:pic>
      <p:sp>
        <p:nvSpPr>
          <p:cNvPr id="22530" name="圆角矩形 20482"/>
          <p:cNvSpPr/>
          <p:nvPr/>
        </p:nvSpPr>
        <p:spPr>
          <a:xfrm>
            <a:off x="711200" y="2509838"/>
            <a:ext cx="7507288" cy="3738562"/>
          </a:xfrm>
          <a:prstGeom prst="roundRect">
            <a:avLst>
              <a:gd name="adj" fmla="val 16667"/>
            </a:avLst>
          </a:prstGeom>
          <a:solidFill>
            <a:schemeClr val="tx2">
              <a:alpha val="50000"/>
            </a:scheme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22531" name="组合 20483"/>
          <p:cNvGrpSpPr/>
          <p:nvPr/>
        </p:nvGrpSpPr>
        <p:grpSpPr>
          <a:xfrm>
            <a:off x="457200" y="2209800"/>
            <a:ext cx="2044700" cy="3654425"/>
            <a:chOff x="528" y="1392"/>
            <a:chExt cx="1158" cy="2085"/>
          </a:xfrm>
        </p:grpSpPr>
        <p:sp>
          <p:nvSpPr>
            <p:cNvPr id="22532" name="圆角矩形 20484"/>
            <p:cNvSpPr/>
            <p:nvPr/>
          </p:nvSpPr>
          <p:spPr>
            <a:xfrm>
              <a:off x="528" y="1392"/>
              <a:ext cx="1158" cy="2085"/>
            </a:xfrm>
            <a:prstGeom prst="roundRect">
              <a:avLst>
                <a:gd name="adj" fmla="val 16667"/>
              </a:avLst>
            </a:prstGeom>
            <a:solidFill>
              <a:schemeClr val="accent1"/>
            </a:solidFill>
            <a:ln w="38100" cap="flat" cmpd="sng">
              <a:solidFill>
                <a:schemeClr val="bg1"/>
              </a:solidFill>
              <a:prstDash val="solid"/>
              <a:round/>
              <a:headEnd type="none" w="med" len="med"/>
              <a:tailEnd type="none" w="med" len="med"/>
            </a:ln>
            <a:effectLst>
              <a:outerShdw dist="107763" dir="2699999" algn="ctr" rotWithShape="0">
                <a:srgbClr val="80808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33" name="圆角矩形 20485"/>
            <p:cNvSpPr/>
            <p:nvPr/>
          </p:nvSpPr>
          <p:spPr>
            <a:xfrm>
              <a:off x="576" y="1416"/>
              <a:ext cx="1063" cy="288"/>
            </a:xfrm>
            <a:prstGeom prst="roundRect">
              <a:avLst>
                <a:gd name="adj" fmla="val 50000"/>
              </a:avLst>
            </a:prstGeom>
            <a:gradFill rotWithShape="1">
              <a:gsLst>
                <a:gs pos="0">
                  <a:schemeClr val="bg1"/>
                </a:gs>
                <a:gs pos="100000">
                  <a:schemeClr val="accent1"/>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22534" name="组合 20486"/>
          <p:cNvGrpSpPr/>
          <p:nvPr/>
        </p:nvGrpSpPr>
        <p:grpSpPr>
          <a:xfrm>
            <a:off x="3562350" y="2209800"/>
            <a:ext cx="2044700" cy="3654425"/>
            <a:chOff x="2287" y="1392"/>
            <a:chExt cx="1158" cy="2085"/>
          </a:xfrm>
        </p:grpSpPr>
        <p:sp>
          <p:nvSpPr>
            <p:cNvPr id="22535" name="圆角矩形 20487"/>
            <p:cNvSpPr/>
            <p:nvPr/>
          </p:nvSpPr>
          <p:spPr>
            <a:xfrm>
              <a:off x="2287" y="1392"/>
              <a:ext cx="1158" cy="2085"/>
            </a:xfrm>
            <a:prstGeom prst="roundRect">
              <a:avLst>
                <a:gd name="adj" fmla="val 16667"/>
              </a:avLst>
            </a:prstGeom>
            <a:solidFill>
              <a:schemeClr val="accent2"/>
            </a:solidFill>
            <a:ln w="38100" cap="flat" cmpd="sng">
              <a:solidFill>
                <a:schemeClr val="bg1"/>
              </a:solidFill>
              <a:prstDash val="solid"/>
              <a:round/>
              <a:headEnd type="none" w="med" len="med"/>
              <a:tailEnd type="none" w="med" len="med"/>
            </a:ln>
            <a:effectLst>
              <a:outerShdw dist="107763" dir="2699999" algn="ctr" rotWithShape="0">
                <a:srgbClr val="80808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36" name="圆角矩形 20488"/>
            <p:cNvSpPr/>
            <p:nvPr/>
          </p:nvSpPr>
          <p:spPr>
            <a:xfrm>
              <a:off x="2333" y="1416"/>
              <a:ext cx="1063" cy="288"/>
            </a:xfrm>
            <a:prstGeom prst="roundRect">
              <a:avLst>
                <a:gd name="adj" fmla="val 50000"/>
              </a:avLst>
            </a:prstGeom>
            <a:gradFill rotWithShape="1">
              <a:gsLst>
                <a:gs pos="0">
                  <a:schemeClr val="bg1"/>
                </a:gs>
                <a:gs pos="100000">
                  <a:schemeClr val="accent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22537" name="组合 20489"/>
          <p:cNvGrpSpPr/>
          <p:nvPr/>
        </p:nvGrpSpPr>
        <p:grpSpPr>
          <a:xfrm>
            <a:off x="6718300" y="2209800"/>
            <a:ext cx="2044700" cy="3654425"/>
            <a:chOff x="4074" y="1392"/>
            <a:chExt cx="1158" cy="2085"/>
          </a:xfrm>
        </p:grpSpPr>
        <p:sp>
          <p:nvSpPr>
            <p:cNvPr id="22538" name="圆角矩形 20490"/>
            <p:cNvSpPr/>
            <p:nvPr/>
          </p:nvSpPr>
          <p:spPr>
            <a:xfrm>
              <a:off x="4074" y="1392"/>
              <a:ext cx="1158" cy="2085"/>
            </a:xfrm>
            <a:prstGeom prst="roundRect">
              <a:avLst>
                <a:gd name="adj" fmla="val 16667"/>
              </a:avLst>
            </a:prstGeom>
            <a:solidFill>
              <a:schemeClr val="accent1"/>
            </a:solidFill>
            <a:ln w="38100" cap="flat" cmpd="sng">
              <a:solidFill>
                <a:schemeClr val="bg1"/>
              </a:solidFill>
              <a:prstDash val="solid"/>
              <a:round/>
              <a:headEnd type="none" w="med" len="med"/>
              <a:tailEnd type="none" w="med" len="med"/>
            </a:ln>
            <a:effectLst>
              <a:outerShdw dist="107763" dir="2699999" algn="ctr" rotWithShape="0">
                <a:srgbClr val="80808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39" name="圆角矩形 20491"/>
            <p:cNvSpPr/>
            <p:nvPr/>
          </p:nvSpPr>
          <p:spPr>
            <a:xfrm>
              <a:off x="4122" y="1422"/>
              <a:ext cx="1063" cy="288"/>
            </a:xfrm>
            <a:prstGeom prst="roundRect">
              <a:avLst>
                <a:gd name="adj" fmla="val 50000"/>
              </a:avLst>
            </a:prstGeom>
            <a:gradFill rotWithShape="1">
              <a:gsLst>
                <a:gs pos="0">
                  <a:schemeClr val="bg1"/>
                </a:gs>
                <a:gs pos="100000">
                  <a:schemeClr val="accent1"/>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20493" name="文本框 20492"/>
          <p:cNvSpPr txBox="1"/>
          <p:nvPr/>
        </p:nvSpPr>
        <p:spPr>
          <a:xfrm>
            <a:off x="533400" y="2667000"/>
            <a:ext cx="1949450" cy="3013075"/>
          </a:xfrm>
          <a:prstGeom prst="rect">
            <a:avLst/>
          </a:prstGeom>
          <a:noFill/>
          <a:ln w="9525">
            <a:noFill/>
          </a:ln>
        </p:spPr>
        <p:txBody>
          <a:bodyPr>
            <a:spAutoFit/>
          </a:bodyPr>
          <a:p>
            <a:pPr marL="120650" indent="-120650" algn="just">
              <a:spcBef>
                <a:spcPct val="50000"/>
              </a:spcBef>
              <a:buChar char="•"/>
            </a:pPr>
            <a:r>
              <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各种钢瓶不能混装，应分隔摆放，尤其是氢气瓶和氧气瓶，要特别注意使用安全</a:t>
            </a:r>
            <a:endPar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4" name="文本框 20493"/>
          <p:cNvSpPr txBox="1"/>
          <p:nvPr/>
        </p:nvSpPr>
        <p:spPr>
          <a:xfrm>
            <a:off x="3581400" y="2667000"/>
            <a:ext cx="1949450" cy="2647950"/>
          </a:xfrm>
          <a:prstGeom prst="rect">
            <a:avLst/>
          </a:prstGeom>
          <a:noFill/>
          <a:ln w="9525">
            <a:noFill/>
          </a:ln>
        </p:spPr>
        <p:txBody>
          <a:bodyPr>
            <a:spAutoFit/>
          </a:bodyPr>
          <a:p>
            <a:pPr marL="120650" indent="-120650" algn="just">
              <a:spcBef>
                <a:spcPct val="50000"/>
              </a:spcBef>
              <a:buChar char="•"/>
            </a:pPr>
            <a:r>
              <a:rPr lang="zh-CN" altLang="en-US" sz="2400"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钢瓶应在阴冷、干燥、远离火源的 地方放置；瓶内气体不能用尽，防止倒灌</a:t>
            </a:r>
            <a:endParaRPr lang="zh-CN" altLang="en-US" sz="2400"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5" name="文本框 20494"/>
          <p:cNvSpPr txBox="1"/>
          <p:nvPr/>
        </p:nvSpPr>
        <p:spPr>
          <a:xfrm>
            <a:off x="6729413" y="2384425"/>
            <a:ext cx="1949450" cy="3378200"/>
          </a:xfrm>
          <a:prstGeom prst="rect">
            <a:avLst/>
          </a:prstGeom>
          <a:noFill/>
          <a:ln w="9525">
            <a:noFill/>
          </a:ln>
        </p:spPr>
        <p:txBody>
          <a:bodyPr>
            <a:spAutoFit/>
          </a:bodyPr>
          <a:p>
            <a:pPr marL="120650" indent="-120650" algn="just">
              <a:spcBef>
                <a:spcPct val="50000"/>
              </a:spcBef>
              <a:buChar char="•"/>
            </a:pPr>
            <a:r>
              <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开启阀门时身体应站在气压表一侧，不准将头或身体对准气体总阀，以防总阀和气压表冲出伤人</a:t>
            </a:r>
            <a:endPar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543" name="组合 20495"/>
          <p:cNvGrpSpPr/>
          <p:nvPr/>
        </p:nvGrpSpPr>
        <p:grpSpPr>
          <a:xfrm>
            <a:off x="2830513" y="3892550"/>
            <a:ext cx="561975" cy="549275"/>
            <a:chOff x="1872" y="2352"/>
            <a:chExt cx="240" cy="240"/>
          </a:xfrm>
        </p:grpSpPr>
        <p:grpSp>
          <p:nvGrpSpPr>
            <p:cNvPr id="22544" name="组合 20496"/>
            <p:cNvGrpSpPr/>
            <p:nvPr/>
          </p:nvGrpSpPr>
          <p:grpSpPr>
            <a:xfrm>
              <a:off x="1968" y="2352"/>
              <a:ext cx="144" cy="240"/>
              <a:chOff x="1968" y="2352"/>
              <a:chExt cx="144" cy="240"/>
            </a:xfrm>
          </p:grpSpPr>
          <p:sp>
            <p:nvSpPr>
              <p:cNvPr id="22545" name="椭圆 20497"/>
              <p:cNvSpPr/>
              <p:nvPr/>
            </p:nvSpPr>
            <p:spPr>
              <a:xfrm>
                <a:off x="1968" y="2352"/>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46" name="椭圆 20498"/>
              <p:cNvSpPr/>
              <p:nvPr/>
            </p:nvSpPr>
            <p:spPr>
              <a:xfrm>
                <a:off x="2016" y="2400"/>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47" name="椭圆 20499"/>
              <p:cNvSpPr/>
              <p:nvPr/>
            </p:nvSpPr>
            <p:spPr>
              <a:xfrm>
                <a:off x="2064" y="2448"/>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48" name="椭圆 20500"/>
              <p:cNvSpPr/>
              <p:nvPr/>
            </p:nvSpPr>
            <p:spPr>
              <a:xfrm>
                <a:off x="2016" y="2496"/>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49" name="椭圆 20501"/>
              <p:cNvSpPr/>
              <p:nvPr/>
            </p:nvSpPr>
            <p:spPr>
              <a:xfrm>
                <a:off x="1968" y="2544"/>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22550" name="组合 20502"/>
            <p:cNvGrpSpPr/>
            <p:nvPr/>
          </p:nvGrpSpPr>
          <p:grpSpPr>
            <a:xfrm>
              <a:off x="1872" y="2352"/>
              <a:ext cx="144" cy="240"/>
              <a:chOff x="1968" y="2352"/>
              <a:chExt cx="144" cy="240"/>
            </a:xfrm>
          </p:grpSpPr>
          <p:sp>
            <p:nvSpPr>
              <p:cNvPr id="22551" name="椭圆 20503"/>
              <p:cNvSpPr/>
              <p:nvPr/>
            </p:nvSpPr>
            <p:spPr>
              <a:xfrm>
                <a:off x="1968" y="2352"/>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52" name="椭圆 20504"/>
              <p:cNvSpPr/>
              <p:nvPr/>
            </p:nvSpPr>
            <p:spPr>
              <a:xfrm>
                <a:off x="2016" y="2400"/>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53" name="椭圆 20505"/>
              <p:cNvSpPr/>
              <p:nvPr/>
            </p:nvSpPr>
            <p:spPr>
              <a:xfrm>
                <a:off x="2064" y="2448"/>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54" name="椭圆 20506"/>
              <p:cNvSpPr/>
              <p:nvPr/>
            </p:nvSpPr>
            <p:spPr>
              <a:xfrm>
                <a:off x="2016" y="2496"/>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55" name="椭圆 20507"/>
              <p:cNvSpPr/>
              <p:nvPr/>
            </p:nvSpPr>
            <p:spPr>
              <a:xfrm>
                <a:off x="1968" y="2544"/>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grpSp>
        <p:nvGrpSpPr>
          <p:cNvPr id="22556" name="组合 20508"/>
          <p:cNvGrpSpPr/>
          <p:nvPr/>
        </p:nvGrpSpPr>
        <p:grpSpPr>
          <a:xfrm>
            <a:off x="5881688" y="3892550"/>
            <a:ext cx="561975" cy="549275"/>
            <a:chOff x="1872" y="2352"/>
            <a:chExt cx="240" cy="240"/>
          </a:xfrm>
        </p:grpSpPr>
        <p:grpSp>
          <p:nvGrpSpPr>
            <p:cNvPr id="22557" name="组合 20509"/>
            <p:cNvGrpSpPr/>
            <p:nvPr/>
          </p:nvGrpSpPr>
          <p:grpSpPr>
            <a:xfrm>
              <a:off x="1968" y="2352"/>
              <a:ext cx="144" cy="240"/>
              <a:chOff x="1968" y="2352"/>
              <a:chExt cx="144" cy="240"/>
            </a:xfrm>
          </p:grpSpPr>
          <p:sp>
            <p:nvSpPr>
              <p:cNvPr id="22558" name="椭圆 20510"/>
              <p:cNvSpPr/>
              <p:nvPr/>
            </p:nvSpPr>
            <p:spPr>
              <a:xfrm>
                <a:off x="1968" y="2352"/>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59" name="椭圆 20511"/>
              <p:cNvSpPr/>
              <p:nvPr/>
            </p:nvSpPr>
            <p:spPr>
              <a:xfrm>
                <a:off x="2016" y="2400"/>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0" name="椭圆 20512"/>
              <p:cNvSpPr/>
              <p:nvPr/>
            </p:nvSpPr>
            <p:spPr>
              <a:xfrm>
                <a:off x="2064" y="2448"/>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1" name="椭圆 20513"/>
              <p:cNvSpPr/>
              <p:nvPr/>
            </p:nvSpPr>
            <p:spPr>
              <a:xfrm>
                <a:off x="2016" y="2496"/>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2" name="椭圆 20514"/>
              <p:cNvSpPr/>
              <p:nvPr/>
            </p:nvSpPr>
            <p:spPr>
              <a:xfrm>
                <a:off x="1968" y="2544"/>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22563" name="组合 20515"/>
            <p:cNvGrpSpPr/>
            <p:nvPr/>
          </p:nvGrpSpPr>
          <p:grpSpPr>
            <a:xfrm>
              <a:off x="1872" y="2352"/>
              <a:ext cx="144" cy="240"/>
              <a:chOff x="1968" y="2352"/>
              <a:chExt cx="144" cy="240"/>
            </a:xfrm>
          </p:grpSpPr>
          <p:sp>
            <p:nvSpPr>
              <p:cNvPr id="22564" name="椭圆 20516"/>
              <p:cNvSpPr/>
              <p:nvPr/>
            </p:nvSpPr>
            <p:spPr>
              <a:xfrm>
                <a:off x="1968" y="2352"/>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5" name="椭圆 20517"/>
              <p:cNvSpPr/>
              <p:nvPr/>
            </p:nvSpPr>
            <p:spPr>
              <a:xfrm>
                <a:off x="2016" y="2400"/>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6" name="椭圆 20518"/>
              <p:cNvSpPr/>
              <p:nvPr/>
            </p:nvSpPr>
            <p:spPr>
              <a:xfrm>
                <a:off x="2064" y="2448"/>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7" name="椭圆 20519"/>
              <p:cNvSpPr/>
              <p:nvPr/>
            </p:nvSpPr>
            <p:spPr>
              <a:xfrm>
                <a:off x="2016" y="2496"/>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2568" name="椭圆 20520"/>
              <p:cNvSpPr/>
              <p:nvPr/>
            </p:nvSpPr>
            <p:spPr>
              <a:xfrm>
                <a:off x="1968" y="2544"/>
                <a:ext cx="48" cy="48"/>
              </a:xfrm>
              <a:prstGeom prst="ellipse">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sp>
        <p:nvSpPr>
          <p:cNvPr id="22569" name="圆角矩形 20521"/>
          <p:cNvSpPr/>
          <p:nvPr/>
        </p:nvSpPr>
        <p:spPr>
          <a:xfrm>
            <a:off x="152400" y="457200"/>
            <a:ext cx="4572000" cy="1185863"/>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buChar char="§"/>
            </a:pPr>
            <a:r>
              <a:rPr lang="en-US" altLang="zh-CN" sz="2800" b="1">
                <a:solidFill>
                  <a:srgbClr val="666699"/>
                </a:solidFill>
                <a:latin typeface="微软雅黑" panose="020B0503020204020204" pitchFamily="34" charset="-122"/>
                <a:ea typeface="微软雅黑" panose="020B0503020204020204" pitchFamily="34" charset="-122"/>
              </a:rPr>
              <a:t> </a:t>
            </a:r>
            <a:r>
              <a:rPr lang="zh-CN" altLang="en-US" sz="3600" b="1" dirty="0">
                <a:solidFill>
                  <a:srgbClr val="666699"/>
                </a:solidFill>
                <a:latin typeface="微软雅黑" panose="020B0503020204020204" pitchFamily="34" charset="-122"/>
                <a:ea typeface="微软雅黑" panose="020B0503020204020204" pitchFamily="34" charset="-122"/>
              </a:rPr>
              <a:t>实验室气体钢瓶</a:t>
            </a:r>
            <a:endParaRPr lang="zh-CN" altLang="en-US" sz="3600" b="1" dirty="0">
              <a:solidFill>
                <a:srgbClr val="666699"/>
              </a:solidFill>
              <a:latin typeface="微软雅黑" panose="020B0503020204020204" pitchFamily="34" charset="-122"/>
              <a:ea typeface="微软雅黑" panose="020B0503020204020204" pitchFamily="34" charset="-122"/>
            </a:endParaRPr>
          </a:p>
          <a:p>
            <a:pPr algn="ctr" eaLnBrk="0" hangingPunct="0">
              <a:buFont typeface="Wingdings" panose="05000000000000000000" pitchFamily="2" charset="2"/>
            </a:pPr>
            <a:r>
              <a:rPr lang="zh-CN" altLang="en-US" sz="3600" b="1" dirty="0">
                <a:solidFill>
                  <a:srgbClr val="666699"/>
                </a:solidFill>
                <a:latin typeface="微软雅黑" panose="020B0503020204020204" pitchFamily="34" charset="-122"/>
                <a:ea typeface="微软雅黑" panose="020B0503020204020204" pitchFamily="34" charset="-122"/>
              </a:rPr>
              <a:t>的安全使用</a:t>
            </a:r>
            <a:endParaRPr lang="zh-CN" altLang="en-US" sz="3600" b="1" dirty="0">
              <a:solidFill>
                <a:srgbClr val="66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等腰三角形 19457"/>
          <p:cNvSpPr/>
          <p:nvPr/>
        </p:nvSpPr>
        <p:spPr>
          <a:xfrm rot="10800000">
            <a:off x="3813175" y="5043488"/>
            <a:ext cx="1192213" cy="1052512"/>
          </a:xfrm>
          <a:prstGeom prst="triangle">
            <a:avLst>
              <a:gd name="adj" fmla="val 50000"/>
            </a:avLst>
          </a:prstGeom>
          <a:solidFill>
            <a:schemeClr val="bg2">
              <a:alpha val="50000"/>
            </a:schemeClr>
          </a:solidFill>
          <a:ln w="9525"/>
          <a:scene3d>
            <a:camera prst="legacyObliqueTopRight">
              <a:rot lat="0" lon="0" rev="0"/>
            </a:camera>
            <a:lightRig rig="legacyFlat3" dir="b"/>
          </a:scene3d>
          <a:sp3d extrusionH="163500" prstMaterial="legacyMatte">
            <a:bevelT w="13500" h="13500" prst="angle"/>
            <a:bevelB w="13500" h="13500" prst="angle"/>
            <a:extrusionClr>
              <a:schemeClr val="bg2"/>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4" name="等腰三角形 19458"/>
          <p:cNvSpPr/>
          <p:nvPr/>
        </p:nvSpPr>
        <p:spPr>
          <a:xfrm>
            <a:off x="3830638" y="1933575"/>
            <a:ext cx="1192212" cy="1052513"/>
          </a:xfrm>
          <a:prstGeom prst="triangle">
            <a:avLst>
              <a:gd name="adj" fmla="val 50000"/>
            </a:avLst>
          </a:prstGeom>
          <a:solidFill>
            <a:schemeClr val="tx2">
              <a:alpha val="50000"/>
            </a:schemeClr>
          </a:solidFill>
          <a:ln w="9525"/>
          <a:scene3d>
            <a:camera prst="legacyObliqueTopRight">
              <a:rot lat="0" lon="0" rev="0"/>
            </a:camera>
            <a:lightRig rig="legacyFlat3" dir="b"/>
          </a:scene3d>
          <a:sp3d extrusionH="163500" prstMaterial="legacyMatte">
            <a:bevelT w="13500" h="13500" prst="angle"/>
            <a:bevelB w="13500" h="13500" prst="angle"/>
            <a:extrusionClr>
              <a:schemeClr val="tx2"/>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5" name="等腰三角形 19459"/>
          <p:cNvSpPr/>
          <p:nvPr/>
        </p:nvSpPr>
        <p:spPr>
          <a:xfrm rot="7186656">
            <a:off x="5192713" y="4249738"/>
            <a:ext cx="1193800" cy="1052512"/>
          </a:xfrm>
          <a:prstGeom prst="triangle">
            <a:avLst>
              <a:gd name="adj" fmla="val 50000"/>
            </a:avLst>
          </a:prstGeom>
          <a:solidFill>
            <a:schemeClr val="bg1">
              <a:alpha val="50000"/>
            </a:schemeClr>
          </a:solidFill>
          <a:ln w="9525"/>
          <a:scene3d>
            <a:camera prst="legacyObliqueTopRight">
              <a:rot lat="0" lon="0" rev="0"/>
            </a:camera>
            <a:lightRig rig="legacyFlat3" dir="b"/>
          </a:scene3d>
          <a:sp3d extrusionH="163500" prstMaterial="legacyMatte">
            <a:bevelT w="13500" h="13500" prst="angle"/>
            <a:bevelB w="13500" h="13500" prst="angle"/>
            <a:extrusionClr>
              <a:schemeClr val="bg1"/>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6" name="等腰三角形 19460"/>
          <p:cNvSpPr/>
          <p:nvPr/>
        </p:nvSpPr>
        <p:spPr>
          <a:xfrm rot="3597399">
            <a:off x="5189538" y="2716213"/>
            <a:ext cx="1190625" cy="1050925"/>
          </a:xfrm>
          <a:prstGeom prst="triangle">
            <a:avLst>
              <a:gd name="adj" fmla="val 50000"/>
            </a:avLst>
          </a:prstGeom>
          <a:solidFill>
            <a:srgbClr val="008000">
              <a:alpha val="50000"/>
            </a:srgbClr>
          </a:solidFill>
          <a:ln w="9525"/>
          <a:scene3d>
            <a:camera prst="legacyObliqueTopRight">
              <a:rot lat="0" lon="0" rev="0"/>
            </a:camera>
            <a:lightRig rig="legacyFlat3" dir="b"/>
          </a:scene3d>
          <a:sp3d extrusionH="163500" prstMaterial="legacyMatte">
            <a:bevelT w="13500" h="13500" prst="angle"/>
            <a:bevelB w="13500" h="13500" prst="angle"/>
            <a:extrusionClr>
              <a:srgbClr val="008000"/>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7" name="等腰三角形 19461"/>
          <p:cNvSpPr/>
          <p:nvPr/>
        </p:nvSpPr>
        <p:spPr>
          <a:xfrm rot="-7225480">
            <a:off x="2484438" y="4259263"/>
            <a:ext cx="1192212" cy="1052512"/>
          </a:xfrm>
          <a:prstGeom prst="triangle">
            <a:avLst>
              <a:gd name="adj" fmla="val 50000"/>
            </a:avLst>
          </a:prstGeom>
          <a:solidFill>
            <a:srgbClr val="FF9900">
              <a:alpha val="50000"/>
            </a:srgbClr>
          </a:solidFill>
          <a:ln w="9525"/>
          <a:scene3d>
            <a:camera prst="legacyObliqueTopRight">
              <a:rot lat="0" lon="0" rev="0"/>
            </a:camera>
            <a:lightRig rig="legacyFlat3" dir="b"/>
          </a:scene3d>
          <a:sp3d extrusionH="163500" prstMaterial="legacyMatte">
            <a:bevelT w="13500" h="13500" prst="angle"/>
            <a:bevelB w="13500" h="13500" prst="angle"/>
            <a:extrusionClr>
              <a:srgbClr val="FF9900"/>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8" name="等腰三角形 19462"/>
          <p:cNvSpPr/>
          <p:nvPr/>
        </p:nvSpPr>
        <p:spPr>
          <a:xfrm rot="-3614669">
            <a:off x="2487613" y="2709863"/>
            <a:ext cx="1193800" cy="1054100"/>
          </a:xfrm>
          <a:prstGeom prst="triangle">
            <a:avLst>
              <a:gd name="adj" fmla="val 50000"/>
            </a:avLst>
          </a:prstGeom>
          <a:solidFill>
            <a:srgbClr val="3333FF">
              <a:alpha val="50000"/>
            </a:srgbClr>
          </a:solidFill>
          <a:ln w="9525"/>
          <a:scene3d>
            <a:camera prst="legacyObliqueTopRight">
              <a:rot lat="0" lon="0" rev="0"/>
            </a:camera>
            <a:lightRig rig="legacyFlat3" dir="b"/>
          </a:scene3d>
          <a:sp3d extrusionH="163500" prstMaterial="legacyMatte">
            <a:bevelT w="13500" h="13500" prst="angle"/>
            <a:bevelB w="13500" h="13500" prst="angle"/>
            <a:extrusionClr>
              <a:srgbClr val="3333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59" name="直接连接符 19463"/>
          <p:cNvSpPr/>
          <p:nvPr/>
        </p:nvSpPr>
        <p:spPr>
          <a:xfrm>
            <a:off x="3155950" y="5429250"/>
            <a:ext cx="1182688" cy="0"/>
          </a:xfrm>
          <a:prstGeom prst="line">
            <a:avLst/>
          </a:prstGeom>
          <a:ln w="9525">
            <a:noFill/>
          </a:ln>
        </p:spPr>
      </p:sp>
      <p:sp>
        <p:nvSpPr>
          <p:cNvPr id="19465" name="矩形 19464"/>
          <p:cNvSpPr/>
          <p:nvPr/>
        </p:nvSpPr>
        <p:spPr>
          <a:xfrm>
            <a:off x="990600" y="5364163"/>
            <a:ext cx="1981200" cy="579437"/>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二氧化碳</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19466" name="矩形 19465"/>
          <p:cNvSpPr/>
          <p:nvPr/>
        </p:nvSpPr>
        <p:spPr>
          <a:xfrm>
            <a:off x="838200" y="2971800"/>
            <a:ext cx="1066800" cy="579438"/>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氧气</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19467" name="矩形 19466"/>
          <p:cNvSpPr/>
          <p:nvPr/>
        </p:nvSpPr>
        <p:spPr>
          <a:xfrm>
            <a:off x="914400" y="4343400"/>
            <a:ext cx="1143000" cy="579438"/>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氨气</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19468" name="矩形 19467"/>
          <p:cNvSpPr/>
          <p:nvPr/>
        </p:nvSpPr>
        <p:spPr>
          <a:xfrm>
            <a:off x="7216775" y="2886075"/>
            <a:ext cx="1165225" cy="579438"/>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氢气</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19469" name="矩形 19468"/>
          <p:cNvSpPr/>
          <p:nvPr/>
        </p:nvSpPr>
        <p:spPr>
          <a:xfrm>
            <a:off x="7216775" y="4257675"/>
            <a:ext cx="1165225" cy="579438"/>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乙炔</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19470" name="矩形 19469"/>
          <p:cNvSpPr/>
          <p:nvPr/>
        </p:nvSpPr>
        <p:spPr>
          <a:xfrm>
            <a:off x="6096000" y="2057400"/>
            <a:ext cx="1066800" cy="579438"/>
          </a:xfrm>
          <a:prstGeom prst="rect">
            <a:avLst/>
          </a:prstGeom>
          <a:noFill/>
          <a:ln w="9525">
            <a:noFill/>
          </a:ln>
        </p:spPr>
        <p:txBody>
          <a:bodyPr anchor="t" anchorCtr="0">
            <a:spAutoFit/>
          </a:bodyPr>
          <a:p>
            <a:pPr algn="ctr"/>
            <a:r>
              <a:rPr lang="zh-CN" altLang="en-US" sz="3200" b="1" dirty="0">
                <a:solidFill>
                  <a:srgbClr val="1C1C1C"/>
                </a:solidFill>
                <a:latin typeface="微软雅黑" panose="020B0503020204020204" pitchFamily="34" charset="-122"/>
                <a:ea typeface="微软雅黑" panose="020B0503020204020204" pitchFamily="34" charset="-122"/>
              </a:rPr>
              <a:t>氮气</a:t>
            </a:r>
            <a:endParaRPr lang="zh-CN" altLang="en-US" sz="3200" b="1" dirty="0">
              <a:solidFill>
                <a:srgbClr val="1C1C1C"/>
              </a:solidFill>
              <a:latin typeface="微软雅黑" panose="020B0503020204020204" pitchFamily="34" charset="-122"/>
              <a:ea typeface="微软雅黑" panose="020B0503020204020204" pitchFamily="34" charset="-122"/>
            </a:endParaRPr>
          </a:p>
        </p:txBody>
      </p:sp>
      <p:sp>
        <p:nvSpPr>
          <p:cNvPr id="23566" name="六边形 19470"/>
          <p:cNvSpPr/>
          <p:nvPr/>
        </p:nvSpPr>
        <p:spPr>
          <a:xfrm>
            <a:off x="3411538" y="3081338"/>
            <a:ext cx="2093912" cy="1811337"/>
          </a:xfrm>
          <a:prstGeom prst="hexagon">
            <a:avLst>
              <a:gd name="adj" fmla="val 28900"/>
              <a:gd name="vf" fmla="val 115470"/>
            </a:avLst>
          </a:prstGeom>
          <a:solidFill>
            <a:srgbClr val="C0C0C0">
              <a:alpha val="0"/>
            </a:srgbClr>
          </a:solidFill>
          <a:ln w="9525"/>
          <a:scene3d>
            <a:camera prst="legacyPerspectiveFront">
              <a:rot lat="0" lon="0" rev="0"/>
            </a:camera>
            <a:lightRig rig="legacyFlat3" dir="b"/>
          </a:scene3d>
          <a:sp3d extrusionH="887400" prstMaterial="legacyMatte">
            <a:bevelT w="13500" h="13500" prst="angle"/>
            <a:bevelB w="13500" h="13500" prst="angle"/>
            <a:extrusionClr>
              <a:srgbClr val="C0C0C0"/>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3567" name="直接连接符 19471"/>
          <p:cNvSpPr/>
          <p:nvPr/>
        </p:nvSpPr>
        <p:spPr>
          <a:xfrm>
            <a:off x="3181350" y="5457825"/>
            <a:ext cx="1228725" cy="0"/>
          </a:xfrm>
          <a:prstGeom prst="line">
            <a:avLst/>
          </a:prstGeom>
          <a:ln w="9525" cap="flat" cmpd="sng">
            <a:solidFill>
              <a:srgbClr val="5F5F5F"/>
            </a:solidFill>
            <a:prstDash val="solid"/>
            <a:round/>
            <a:headEnd type="none" w="med" len="med"/>
            <a:tailEnd type="triangle" w="med" len="med"/>
          </a:ln>
        </p:spPr>
      </p:sp>
      <p:sp>
        <p:nvSpPr>
          <p:cNvPr id="23568" name="直接连接符 19472"/>
          <p:cNvSpPr/>
          <p:nvPr/>
        </p:nvSpPr>
        <p:spPr>
          <a:xfrm flipH="1">
            <a:off x="4516438" y="2451100"/>
            <a:ext cx="1228725" cy="0"/>
          </a:xfrm>
          <a:prstGeom prst="line">
            <a:avLst/>
          </a:prstGeom>
          <a:ln w="9525" cap="flat" cmpd="sng">
            <a:solidFill>
              <a:srgbClr val="5F5F5F"/>
            </a:solidFill>
            <a:prstDash val="solid"/>
            <a:round/>
            <a:headEnd type="none" w="med" len="med"/>
            <a:tailEnd type="triangle" w="med" len="med"/>
          </a:ln>
        </p:spPr>
      </p:sp>
      <p:sp>
        <p:nvSpPr>
          <p:cNvPr id="23569" name="文本框 19473"/>
          <p:cNvSpPr txBox="1"/>
          <p:nvPr/>
        </p:nvSpPr>
        <p:spPr>
          <a:xfrm>
            <a:off x="3373438" y="3819525"/>
            <a:ext cx="2112962" cy="274638"/>
          </a:xfrm>
          <a:prstGeom prst="rect">
            <a:avLst/>
          </a:prstGeom>
          <a:noFill/>
          <a:ln w="9525">
            <a:noFill/>
          </a:ln>
        </p:spPr>
        <p:txBody>
          <a:bodyPr anchor="t" anchorCtr="0">
            <a:spAutoFit/>
          </a:bodyPr>
          <a:p>
            <a:pPr marL="120650" indent="-120650" algn="ctr">
              <a:lnSpc>
                <a:spcPct val="60000"/>
              </a:lnSpc>
              <a:spcBef>
                <a:spcPct val="50000"/>
              </a:spcBef>
            </a:pPr>
            <a:r>
              <a:rPr lang="zh-CN" altLang="en-US" sz="2000" b="1" dirty="0">
                <a:solidFill>
                  <a:srgbClr val="1C1C1C"/>
                </a:solidFill>
                <a:latin typeface="微软雅黑" panose="020B0503020204020204" pitchFamily="34" charset="-122"/>
                <a:ea typeface="微软雅黑" panose="020B0503020204020204" pitchFamily="34" charset="-122"/>
              </a:rPr>
              <a:t>高压气体钢瓶</a:t>
            </a:r>
            <a:endParaRPr lang="zh-CN" altLang="en-US" sz="2000" b="1" dirty="0">
              <a:solidFill>
                <a:srgbClr val="1C1C1C"/>
              </a:solidFill>
              <a:latin typeface="微软雅黑" panose="020B0503020204020204" pitchFamily="34" charset="-122"/>
              <a:ea typeface="微软雅黑" panose="020B0503020204020204" pitchFamily="34" charset="-122"/>
            </a:endParaRPr>
          </a:p>
        </p:txBody>
      </p:sp>
      <p:sp>
        <p:nvSpPr>
          <p:cNvPr id="23570" name="直接连接符 19474"/>
          <p:cNvSpPr/>
          <p:nvPr/>
        </p:nvSpPr>
        <p:spPr>
          <a:xfrm>
            <a:off x="2103438" y="3286125"/>
            <a:ext cx="1228725" cy="0"/>
          </a:xfrm>
          <a:prstGeom prst="line">
            <a:avLst/>
          </a:prstGeom>
          <a:ln w="9525" cap="flat" cmpd="sng">
            <a:solidFill>
              <a:srgbClr val="5F5F5F"/>
            </a:solidFill>
            <a:prstDash val="solid"/>
            <a:round/>
            <a:headEnd type="none" w="med" len="med"/>
            <a:tailEnd type="triangle" w="med" len="med"/>
          </a:ln>
        </p:spPr>
      </p:sp>
      <p:sp>
        <p:nvSpPr>
          <p:cNvPr id="23571" name="直接连接符 19475"/>
          <p:cNvSpPr/>
          <p:nvPr/>
        </p:nvSpPr>
        <p:spPr>
          <a:xfrm>
            <a:off x="2103438" y="4705350"/>
            <a:ext cx="1228725" cy="0"/>
          </a:xfrm>
          <a:prstGeom prst="line">
            <a:avLst/>
          </a:prstGeom>
          <a:ln w="9525" cap="flat" cmpd="sng">
            <a:solidFill>
              <a:srgbClr val="5F5F5F"/>
            </a:solidFill>
            <a:prstDash val="solid"/>
            <a:round/>
            <a:headEnd type="none" w="med" len="med"/>
            <a:tailEnd type="triangle" w="med" len="med"/>
          </a:ln>
        </p:spPr>
      </p:sp>
      <p:sp>
        <p:nvSpPr>
          <p:cNvPr id="23572" name="直接连接符 19476"/>
          <p:cNvSpPr/>
          <p:nvPr/>
        </p:nvSpPr>
        <p:spPr>
          <a:xfrm flipH="1">
            <a:off x="5745163" y="3303588"/>
            <a:ext cx="1228725" cy="0"/>
          </a:xfrm>
          <a:prstGeom prst="line">
            <a:avLst/>
          </a:prstGeom>
          <a:ln w="9525" cap="flat" cmpd="sng">
            <a:solidFill>
              <a:srgbClr val="5F5F5F"/>
            </a:solidFill>
            <a:prstDash val="solid"/>
            <a:round/>
            <a:headEnd type="none" w="med" len="med"/>
            <a:tailEnd type="triangle" w="med" len="med"/>
          </a:ln>
        </p:spPr>
      </p:sp>
      <p:sp>
        <p:nvSpPr>
          <p:cNvPr id="23573" name="直接连接符 19477"/>
          <p:cNvSpPr/>
          <p:nvPr/>
        </p:nvSpPr>
        <p:spPr>
          <a:xfrm flipH="1">
            <a:off x="5745163" y="4675188"/>
            <a:ext cx="1228725" cy="0"/>
          </a:xfrm>
          <a:prstGeom prst="line">
            <a:avLst/>
          </a:prstGeom>
          <a:ln w="9525" cap="flat" cmpd="sng">
            <a:solidFill>
              <a:srgbClr val="5F5F5F"/>
            </a:solidFill>
            <a:prstDash val="solid"/>
            <a:round/>
            <a:headEnd type="none" w="med" len="med"/>
            <a:tailEnd type="triangle" w="med" len="med"/>
          </a:ln>
        </p:spPr>
      </p:sp>
      <p:sp>
        <p:nvSpPr>
          <p:cNvPr id="23574" name="圆角矩形 19478"/>
          <p:cNvSpPr/>
          <p:nvPr/>
        </p:nvSpPr>
        <p:spPr>
          <a:xfrm>
            <a:off x="228600" y="457200"/>
            <a:ext cx="4800600"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buChar char="§"/>
            </a:pPr>
            <a:r>
              <a:rPr lang="en-US" altLang="zh-CN" sz="3600" b="1" dirty="0">
                <a:solidFill>
                  <a:srgbClr val="666699"/>
                </a:solidFill>
                <a:latin typeface="微软雅黑" panose="020B0503020204020204" pitchFamily="34" charset="-122"/>
                <a:ea typeface="微软雅黑" panose="020B0503020204020204" pitchFamily="34" charset="-122"/>
              </a:rPr>
              <a:t> </a:t>
            </a:r>
            <a:r>
              <a:rPr lang="zh-CN" altLang="en-US" sz="3600" b="1" dirty="0">
                <a:solidFill>
                  <a:srgbClr val="666699"/>
                </a:solidFill>
                <a:latin typeface="微软雅黑" panose="020B0503020204020204" pitchFamily="34" charset="-122"/>
                <a:ea typeface="微软雅黑" panose="020B0503020204020204" pitchFamily="34" charset="-122"/>
              </a:rPr>
              <a:t>看钢瓶颜色识别气体</a:t>
            </a:r>
            <a:endParaRPr lang="zh-CN" altLang="en-US" sz="3600" b="1" dirty="0">
              <a:solidFill>
                <a:srgbClr val="66669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additive="base">
                                        <p:cTn id="7" dur="500" fill="hold"/>
                                        <p:tgtEl>
                                          <p:spTgt spid="19470"/>
                                        </p:tgtEl>
                                        <p:attrNameLst>
                                          <p:attrName>ppt_x</p:attrName>
                                        </p:attrNameLst>
                                      </p:cBhvr>
                                      <p:tavLst>
                                        <p:tav tm="0">
                                          <p:val>
                                            <p:strVal val="#ppt_x"/>
                                          </p:val>
                                        </p:tav>
                                        <p:tav tm="100000">
                                          <p:val>
                                            <p:strVal val="#ppt_x"/>
                                          </p:val>
                                        </p:tav>
                                      </p:tavLst>
                                    </p:anim>
                                    <p:anim calcmode="lin" valueType="num">
                                      <p:cBhvr additive="base">
                                        <p:cTn id="8"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8"/>
                                        </p:tgtEl>
                                        <p:attrNameLst>
                                          <p:attrName>style.visibility</p:attrName>
                                        </p:attrNameLst>
                                      </p:cBhvr>
                                      <p:to>
                                        <p:strVal val="visible"/>
                                      </p:to>
                                    </p:set>
                                    <p:anim calcmode="lin" valueType="num">
                                      <p:cBhvr additive="base">
                                        <p:cTn id="13" dur="500" fill="hold"/>
                                        <p:tgtEl>
                                          <p:spTgt spid="19468"/>
                                        </p:tgtEl>
                                        <p:attrNameLst>
                                          <p:attrName>ppt_x</p:attrName>
                                        </p:attrNameLst>
                                      </p:cBhvr>
                                      <p:tavLst>
                                        <p:tav tm="0">
                                          <p:val>
                                            <p:strVal val="#ppt_x"/>
                                          </p:val>
                                        </p:tav>
                                        <p:tav tm="100000">
                                          <p:val>
                                            <p:strVal val="#ppt_x"/>
                                          </p:val>
                                        </p:tav>
                                      </p:tavLst>
                                    </p:anim>
                                    <p:anim calcmode="lin" valueType="num">
                                      <p:cBhvr additive="base">
                                        <p:cTn id="14"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9"/>
                                        </p:tgtEl>
                                        <p:attrNameLst>
                                          <p:attrName>style.visibility</p:attrName>
                                        </p:attrNameLst>
                                      </p:cBhvr>
                                      <p:to>
                                        <p:strVal val="visible"/>
                                      </p:to>
                                    </p:set>
                                    <p:anim calcmode="lin" valueType="num">
                                      <p:cBhvr additive="base">
                                        <p:cTn id="19" dur="500" fill="hold"/>
                                        <p:tgtEl>
                                          <p:spTgt spid="19469"/>
                                        </p:tgtEl>
                                        <p:attrNameLst>
                                          <p:attrName>ppt_x</p:attrName>
                                        </p:attrNameLst>
                                      </p:cBhvr>
                                      <p:tavLst>
                                        <p:tav tm="0">
                                          <p:val>
                                            <p:strVal val="#ppt_x"/>
                                          </p:val>
                                        </p:tav>
                                        <p:tav tm="100000">
                                          <p:val>
                                            <p:strVal val="#ppt_x"/>
                                          </p:val>
                                        </p:tav>
                                      </p:tavLst>
                                    </p:anim>
                                    <p:anim calcmode="lin" valueType="num">
                                      <p:cBhvr additive="base">
                                        <p:cTn id="20"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466"/>
                                        </p:tgtEl>
                                        <p:attrNameLst>
                                          <p:attrName>style.visibility</p:attrName>
                                        </p:attrNameLst>
                                      </p:cBhvr>
                                      <p:to>
                                        <p:strVal val="visible"/>
                                      </p:to>
                                    </p:set>
                                    <p:anim calcmode="lin" valueType="num">
                                      <p:cBhvr additive="base">
                                        <p:cTn id="25" dur="500" fill="hold"/>
                                        <p:tgtEl>
                                          <p:spTgt spid="19466"/>
                                        </p:tgtEl>
                                        <p:attrNameLst>
                                          <p:attrName>ppt_x</p:attrName>
                                        </p:attrNameLst>
                                      </p:cBhvr>
                                      <p:tavLst>
                                        <p:tav tm="0">
                                          <p:val>
                                            <p:strVal val="#ppt_x"/>
                                          </p:val>
                                        </p:tav>
                                        <p:tav tm="100000">
                                          <p:val>
                                            <p:strVal val="#ppt_x"/>
                                          </p:val>
                                        </p:tav>
                                      </p:tavLst>
                                    </p:anim>
                                    <p:anim calcmode="lin" valueType="num">
                                      <p:cBhvr additive="base">
                                        <p:cTn id="26" dur="500" fill="hold"/>
                                        <p:tgtEl>
                                          <p:spTgt spid="1946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9467"/>
                                        </p:tgtEl>
                                        <p:attrNameLst>
                                          <p:attrName>style.visibility</p:attrName>
                                        </p:attrNameLst>
                                      </p:cBhvr>
                                      <p:to>
                                        <p:strVal val="visible"/>
                                      </p:to>
                                    </p:set>
                                    <p:anim calcmode="lin" valueType="num">
                                      <p:cBhvr additive="base">
                                        <p:cTn id="31" dur="500" fill="hold"/>
                                        <p:tgtEl>
                                          <p:spTgt spid="19467"/>
                                        </p:tgtEl>
                                        <p:attrNameLst>
                                          <p:attrName>ppt_x</p:attrName>
                                        </p:attrNameLst>
                                      </p:cBhvr>
                                      <p:tavLst>
                                        <p:tav tm="0">
                                          <p:val>
                                            <p:strVal val="#ppt_x"/>
                                          </p:val>
                                        </p:tav>
                                        <p:tav tm="100000">
                                          <p:val>
                                            <p:strVal val="#ppt_x"/>
                                          </p:val>
                                        </p:tav>
                                      </p:tavLst>
                                    </p:anim>
                                    <p:anim calcmode="lin" valueType="num">
                                      <p:cBhvr additive="base">
                                        <p:cTn id="32" dur="500" fill="hold"/>
                                        <p:tgtEl>
                                          <p:spTgt spid="1946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9465"/>
                                        </p:tgtEl>
                                        <p:attrNameLst>
                                          <p:attrName>style.visibility</p:attrName>
                                        </p:attrNameLst>
                                      </p:cBhvr>
                                      <p:to>
                                        <p:strVal val="visible"/>
                                      </p:to>
                                    </p:set>
                                    <p:anim calcmode="lin" valueType="num">
                                      <p:cBhvr additive="base">
                                        <p:cTn id="37" dur="500" fill="hold"/>
                                        <p:tgtEl>
                                          <p:spTgt spid="19465"/>
                                        </p:tgtEl>
                                        <p:attrNameLst>
                                          <p:attrName>ppt_x</p:attrName>
                                        </p:attrNameLst>
                                      </p:cBhvr>
                                      <p:tavLst>
                                        <p:tav tm="0">
                                          <p:val>
                                            <p:strVal val="#ppt_x"/>
                                          </p:val>
                                        </p:tav>
                                        <p:tav tm="100000">
                                          <p:val>
                                            <p:strVal val="#ppt_x"/>
                                          </p:val>
                                        </p:tav>
                                      </p:tavLst>
                                    </p:anim>
                                    <p:anim calcmode="lin" valueType="num">
                                      <p:cBhvr additive="base">
                                        <p:cTn id="38" dur="500" fill="hold"/>
                                        <p:tgtEl>
                                          <p:spTgt spid="194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467" grpId="0"/>
      <p:bldP spid="19468" grpId="0"/>
      <p:bldP spid="19469" grpId="0"/>
      <p:bldP spid="194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圆角矩形 39937"/>
          <p:cNvSpPr/>
          <p:nvPr/>
        </p:nvSpPr>
        <p:spPr>
          <a:xfrm>
            <a:off x="3722688" y="3657600"/>
            <a:ext cx="1839912" cy="2698750"/>
          </a:xfrm>
          <a:prstGeom prst="roundRect">
            <a:avLst>
              <a:gd name="adj" fmla="val 13745"/>
            </a:avLst>
          </a:prstGeom>
          <a:noFill/>
          <a:ln w="38100" cap="flat" cmpd="sng">
            <a:solidFill>
              <a:schemeClr val="bg2"/>
            </a:solidFill>
            <a:prstDash val="solid"/>
            <a:round/>
            <a:headEnd type="none" w="med" len="med"/>
            <a:tailEnd type="none" w="med" len="med"/>
          </a:ln>
        </p:spPr>
        <p:txBody>
          <a:bodyPr anchor="ctr" anchorCtr="0"/>
          <a:p>
            <a:pPr eaLnBrk="0" hangingPunct="0"/>
            <a:endParaRPr lang="zh-CN" sz="1400" dirty="0">
              <a:solidFill>
                <a:schemeClr val="tx2"/>
              </a:solidFill>
              <a:latin typeface="微软雅黑" panose="020B0503020204020204" pitchFamily="34" charset="-122"/>
              <a:ea typeface="微软雅黑" panose="020B0503020204020204" pitchFamily="34" charset="-122"/>
            </a:endParaRPr>
          </a:p>
        </p:txBody>
      </p:sp>
      <p:sp>
        <p:nvSpPr>
          <p:cNvPr id="24578" name="圆角矩形 39938"/>
          <p:cNvSpPr/>
          <p:nvPr/>
        </p:nvSpPr>
        <p:spPr>
          <a:xfrm>
            <a:off x="1219200" y="3657600"/>
            <a:ext cx="1828800" cy="2698750"/>
          </a:xfrm>
          <a:prstGeom prst="roundRect">
            <a:avLst>
              <a:gd name="adj" fmla="val 13745"/>
            </a:avLst>
          </a:prstGeom>
          <a:noFill/>
          <a:ln w="38100" cap="flat" cmpd="sng">
            <a:solidFill>
              <a:schemeClr val="bg2"/>
            </a:solidFill>
            <a:prstDash val="solid"/>
            <a:round/>
            <a:headEnd type="none" w="med" len="med"/>
            <a:tailEnd type="none" w="med" len="med"/>
          </a:ln>
        </p:spPr>
        <p:txBody>
          <a:bodyPr anchor="ctr" anchorCtr="0"/>
          <a:p>
            <a:pPr eaLnBrk="0" hangingPunct="0"/>
            <a:endParaRPr lang="zh-CN" sz="1400" dirty="0">
              <a:solidFill>
                <a:schemeClr val="tx2"/>
              </a:solidFill>
              <a:latin typeface="微软雅黑" panose="020B0503020204020204" pitchFamily="34" charset="-122"/>
              <a:ea typeface="微软雅黑" panose="020B0503020204020204" pitchFamily="34" charset="-122"/>
            </a:endParaRPr>
          </a:p>
        </p:txBody>
      </p:sp>
      <p:sp>
        <p:nvSpPr>
          <p:cNvPr id="24579" name="圆角矩形 39939"/>
          <p:cNvSpPr/>
          <p:nvPr/>
        </p:nvSpPr>
        <p:spPr>
          <a:xfrm>
            <a:off x="6248400" y="3657600"/>
            <a:ext cx="1752600" cy="2698750"/>
          </a:xfrm>
          <a:prstGeom prst="roundRect">
            <a:avLst>
              <a:gd name="adj" fmla="val 13745"/>
            </a:avLst>
          </a:prstGeom>
          <a:noFill/>
          <a:ln w="38100" cap="flat" cmpd="sng">
            <a:solidFill>
              <a:schemeClr val="bg2"/>
            </a:solidFill>
            <a:prstDash val="solid"/>
            <a:round/>
            <a:headEnd type="none" w="med" len="med"/>
            <a:tailEnd type="none" w="med" len="med"/>
          </a:ln>
        </p:spPr>
        <p:txBody>
          <a:bodyPr anchor="ctr" anchorCtr="0"/>
          <a:p>
            <a:pPr eaLnBrk="0" hangingPunct="0"/>
            <a:endParaRPr lang="zh-CN" sz="1400" dirty="0">
              <a:solidFill>
                <a:schemeClr val="tx2"/>
              </a:solidFill>
              <a:latin typeface="微软雅黑" panose="020B0503020204020204" pitchFamily="34" charset="-122"/>
              <a:ea typeface="微软雅黑" panose="020B0503020204020204" pitchFamily="34" charset="-122"/>
            </a:endParaRPr>
          </a:p>
        </p:txBody>
      </p:sp>
      <p:sp>
        <p:nvSpPr>
          <p:cNvPr id="24580" name="燕尾形 39940"/>
          <p:cNvSpPr/>
          <p:nvPr/>
        </p:nvSpPr>
        <p:spPr>
          <a:xfrm>
            <a:off x="3151188" y="2452688"/>
            <a:ext cx="400050" cy="449262"/>
          </a:xfrm>
          <a:prstGeom prst="chevron">
            <a:avLst>
              <a:gd name="adj" fmla="val 52500"/>
            </a:avLst>
          </a:prstGeom>
          <a:solidFill>
            <a:schemeClr val="accent1"/>
          </a:soli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1" name="燕尾形 39941"/>
          <p:cNvSpPr/>
          <p:nvPr/>
        </p:nvSpPr>
        <p:spPr>
          <a:xfrm>
            <a:off x="5613400" y="2452688"/>
            <a:ext cx="398463" cy="449262"/>
          </a:xfrm>
          <a:prstGeom prst="chevron">
            <a:avLst>
              <a:gd name="adj" fmla="val 52500"/>
            </a:avLst>
          </a:prstGeom>
          <a:solidFill>
            <a:schemeClr val="hlink"/>
          </a:soli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2" name="椭圆 39942"/>
          <p:cNvSpPr/>
          <p:nvPr/>
        </p:nvSpPr>
        <p:spPr>
          <a:xfrm>
            <a:off x="6221413" y="1833563"/>
            <a:ext cx="1703387" cy="1687512"/>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3" name="椭圆 39943"/>
          <p:cNvSpPr/>
          <p:nvPr/>
        </p:nvSpPr>
        <p:spPr>
          <a:xfrm>
            <a:off x="6221413" y="1833563"/>
            <a:ext cx="1703387" cy="1687512"/>
          </a:xfrm>
          <a:prstGeom prst="ellipse">
            <a:avLst/>
          </a:prstGeom>
          <a:gradFill rotWithShape="1">
            <a:gsLst>
              <a:gs pos="0">
                <a:schemeClr val="hlink">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4" name="椭圆 39944"/>
          <p:cNvSpPr/>
          <p:nvPr/>
        </p:nvSpPr>
        <p:spPr>
          <a:xfrm>
            <a:off x="6332538" y="1944688"/>
            <a:ext cx="1481137" cy="1466850"/>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5" name="椭圆 39945"/>
          <p:cNvSpPr/>
          <p:nvPr/>
        </p:nvSpPr>
        <p:spPr>
          <a:xfrm>
            <a:off x="6357938" y="1952625"/>
            <a:ext cx="1481137" cy="1466850"/>
          </a:xfrm>
          <a:prstGeom prst="ellipse">
            <a:avLst/>
          </a:prstGeom>
          <a:gradFill rotWithShape="1">
            <a:gsLst>
              <a:gs pos="0">
                <a:srgbClr val="006161"/>
              </a:gs>
              <a:gs pos="100000">
                <a:schemeClr val="hlink">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6" name="椭圆 39946"/>
          <p:cNvSpPr/>
          <p:nvPr/>
        </p:nvSpPr>
        <p:spPr>
          <a:xfrm>
            <a:off x="6411913" y="2016125"/>
            <a:ext cx="1335087" cy="13208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7" name="椭圆 39947"/>
          <p:cNvSpPr/>
          <p:nvPr/>
        </p:nvSpPr>
        <p:spPr>
          <a:xfrm>
            <a:off x="1295400" y="1828800"/>
            <a:ext cx="1703388" cy="1687513"/>
          </a:xfrm>
          <a:prstGeom prst="ellipse">
            <a:avLst/>
          </a:prstGeom>
          <a:gradFill rotWithShape="1">
            <a:gsLst>
              <a:gs pos="0">
                <a:srgbClr val="FFFFFF"/>
              </a:gs>
              <a:gs pos="50000">
                <a:schemeClr val="fo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8" name="椭圆 39948"/>
          <p:cNvSpPr/>
          <p:nvPr/>
        </p:nvSpPr>
        <p:spPr>
          <a:xfrm>
            <a:off x="1295400" y="1828800"/>
            <a:ext cx="1703388" cy="1687513"/>
          </a:xfrm>
          <a:prstGeom prst="ellipse">
            <a:avLst/>
          </a:prstGeom>
          <a:gradFill rotWithShape="1">
            <a:gsLst>
              <a:gs pos="0">
                <a:schemeClr val="folHlink">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89" name="椭圆 39949"/>
          <p:cNvSpPr/>
          <p:nvPr/>
        </p:nvSpPr>
        <p:spPr>
          <a:xfrm>
            <a:off x="1406525" y="1938338"/>
            <a:ext cx="1481138" cy="1466850"/>
          </a:xfrm>
          <a:prstGeom prst="ellipse">
            <a:avLst/>
          </a:prstGeom>
          <a:gradFill rotWithShape="1">
            <a:gsLst>
              <a:gs pos="0">
                <a:srgbClr val="536E00"/>
              </a:gs>
              <a:gs pos="50000">
                <a:schemeClr val="folHlink"/>
              </a:gs>
              <a:gs pos="100000">
                <a:srgbClr val="536E00"/>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0" name="椭圆 39950"/>
          <p:cNvSpPr/>
          <p:nvPr/>
        </p:nvSpPr>
        <p:spPr>
          <a:xfrm>
            <a:off x="1408113" y="1941513"/>
            <a:ext cx="1481137" cy="1466850"/>
          </a:xfrm>
          <a:prstGeom prst="ellipse">
            <a:avLst/>
          </a:prstGeom>
          <a:gradFill rotWithShape="1">
            <a:gsLst>
              <a:gs pos="0">
                <a:srgbClr val="618200"/>
              </a:gs>
              <a:gs pos="100000">
                <a:schemeClr val="folHlink">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1" name="椭圆 39951"/>
          <p:cNvSpPr/>
          <p:nvPr/>
        </p:nvSpPr>
        <p:spPr>
          <a:xfrm>
            <a:off x="1481138" y="2012950"/>
            <a:ext cx="1333500" cy="13208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24592" name="组合 39952"/>
          <p:cNvGrpSpPr/>
          <p:nvPr/>
        </p:nvGrpSpPr>
        <p:grpSpPr>
          <a:xfrm>
            <a:off x="1501775" y="2032000"/>
            <a:ext cx="1290638" cy="1277938"/>
            <a:chOff x="4166" y="1706"/>
            <a:chExt cx="1252" cy="1252"/>
          </a:xfrm>
        </p:grpSpPr>
        <p:sp>
          <p:nvSpPr>
            <p:cNvPr id="24593" name="椭圆 3995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4" name="椭圆 3995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5" name="椭圆 3995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6" name="椭圆 39956"/>
            <p:cNvSpPr/>
            <p:nvPr/>
          </p:nvSpPr>
          <p:spPr>
            <a:xfrm>
              <a:off x="4263" y="1757"/>
              <a:ext cx="1033" cy="926"/>
            </a:xfrm>
            <a:prstGeom prst="ellipse">
              <a:avLst/>
            </a:prstGeom>
            <a:gradFill rotWithShape="1">
              <a:gsLst>
                <a:gs pos="0">
                  <a:srgbClr val="FFFFFF"/>
                </a:gs>
                <a:gs pos="100000">
                  <a:srgbClr val="D6E1E2">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24597" name="椭圆 39957"/>
          <p:cNvSpPr/>
          <p:nvPr/>
        </p:nvSpPr>
        <p:spPr>
          <a:xfrm>
            <a:off x="3759200" y="1833563"/>
            <a:ext cx="1703388" cy="1687512"/>
          </a:xfrm>
          <a:prstGeom prst="ellipse">
            <a:avLst/>
          </a:prstGeom>
          <a:gradFill rotWithShape="1">
            <a:gsLst>
              <a:gs pos="0">
                <a:srgbClr val="FFFFFF"/>
              </a:gs>
              <a:gs pos="50000">
                <a:schemeClr val="accent1"/>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8" name="椭圆 39958"/>
          <p:cNvSpPr/>
          <p:nvPr/>
        </p:nvSpPr>
        <p:spPr>
          <a:xfrm>
            <a:off x="3759200" y="1833563"/>
            <a:ext cx="1703388" cy="1687512"/>
          </a:xfrm>
          <a:prstGeom prst="ellipse">
            <a:avLst/>
          </a:prstGeom>
          <a:gradFill rotWithShape="1">
            <a:gsLst>
              <a:gs pos="0">
                <a:schemeClr val="accent1">
                  <a:alpha val="32001"/>
                </a:schemeClr>
              </a:gs>
              <a:gs pos="100000">
                <a:srgbClr val="576869"/>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599" name="椭圆 39959"/>
          <p:cNvSpPr/>
          <p:nvPr/>
        </p:nvSpPr>
        <p:spPr>
          <a:xfrm>
            <a:off x="3870325" y="1944688"/>
            <a:ext cx="1481138" cy="1466850"/>
          </a:xfrm>
          <a:prstGeom prst="ellipse">
            <a:avLst/>
          </a:prstGeom>
          <a:gradFill rotWithShape="1">
            <a:gsLst>
              <a:gs pos="0">
                <a:srgbClr val="65797B"/>
              </a:gs>
              <a:gs pos="50000">
                <a:schemeClr val="accent1"/>
              </a:gs>
              <a:gs pos="100000">
                <a:srgbClr val="65797B"/>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0" name="椭圆 39960"/>
          <p:cNvSpPr/>
          <p:nvPr/>
        </p:nvSpPr>
        <p:spPr>
          <a:xfrm>
            <a:off x="3871913" y="1946275"/>
            <a:ext cx="1481137" cy="1466850"/>
          </a:xfrm>
          <a:prstGeom prst="ellipse">
            <a:avLst/>
          </a:prstGeom>
          <a:gradFill rotWithShape="1">
            <a:gsLst>
              <a:gs pos="0">
                <a:srgbClr val="778E90"/>
              </a:gs>
              <a:gs pos="100000">
                <a:schemeClr val="accent1">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1" name="椭圆 39961"/>
          <p:cNvSpPr/>
          <p:nvPr/>
        </p:nvSpPr>
        <p:spPr>
          <a:xfrm>
            <a:off x="3943350" y="2016125"/>
            <a:ext cx="1333500" cy="13208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24602" name="组合 39962"/>
          <p:cNvGrpSpPr/>
          <p:nvPr/>
        </p:nvGrpSpPr>
        <p:grpSpPr>
          <a:xfrm>
            <a:off x="3965575" y="2032000"/>
            <a:ext cx="1290638" cy="1277938"/>
            <a:chOff x="4166" y="1706"/>
            <a:chExt cx="1252" cy="1252"/>
          </a:xfrm>
        </p:grpSpPr>
        <p:sp>
          <p:nvSpPr>
            <p:cNvPr id="24603" name="椭圆 3996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4" name="椭圆 3996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5" name="椭圆 3996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6" name="椭圆 39966"/>
            <p:cNvSpPr/>
            <p:nvPr/>
          </p:nvSpPr>
          <p:spPr>
            <a:xfrm>
              <a:off x="4263" y="1757"/>
              <a:ext cx="1033" cy="926"/>
            </a:xfrm>
            <a:prstGeom prst="ellipse">
              <a:avLst/>
            </a:prstGeom>
            <a:gradFill rotWithShape="1">
              <a:gsLst>
                <a:gs pos="0">
                  <a:srgbClr val="FFFFFF"/>
                </a:gs>
                <a:gs pos="100000">
                  <a:srgbClr val="D6E1E2">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24607" name="组合 39967"/>
          <p:cNvGrpSpPr/>
          <p:nvPr/>
        </p:nvGrpSpPr>
        <p:grpSpPr>
          <a:xfrm>
            <a:off x="6435725" y="2032000"/>
            <a:ext cx="1292225" cy="1277938"/>
            <a:chOff x="4166" y="1706"/>
            <a:chExt cx="1252" cy="1252"/>
          </a:xfrm>
        </p:grpSpPr>
        <p:sp>
          <p:nvSpPr>
            <p:cNvPr id="24608" name="椭圆 39968"/>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09" name="椭圆 39969"/>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10" name="椭圆 39970"/>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4611" name="椭圆 39971"/>
            <p:cNvSpPr/>
            <p:nvPr/>
          </p:nvSpPr>
          <p:spPr>
            <a:xfrm>
              <a:off x="4263" y="1757"/>
              <a:ext cx="1033" cy="926"/>
            </a:xfrm>
            <a:prstGeom prst="ellipse">
              <a:avLst/>
            </a:prstGeom>
            <a:gradFill rotWithShape="1">
              <a:gsLst>
                <a:gs pos="0">
                  <a:srgbClr val="FFFFFF"/>
                </a:gs>
                <a:gs pos="100000">
                  <a:srgbClr val="D6E1E2">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9973" name="文本框 39972"/>
          <p:cNvSpPr txBox="1"/>
          <p:nvPr/>
        </p:nvSpPr>
        <p:spPr>
          <a:xfrm>
            <a:off x="1687513" y="2397125"/>
            <a:ext cx="898525" cy="519113"/>
          </a:xfrm>
          <a:prstGeom prst="rect">
            <a:avLst/>
          </a:prstGeom>
          <a:noFill/>
          <a:ln w="9525">
            <a:noFill/>
          </a:ln>
        </p:spPr>
        <p:txBody>
          <a:bodyPr wrap="none" anchor="t">
            <a:spAutoFit/>
          </a:bodyPr>
          <a:p>
            <a:pPr algn="ctr" eaLnBrk="0" hangingPunct="0"/>
            <a:r>
              <a:rPr lang="zh-CN" altLang="en-US" sz="28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油浴</a:t>
            </a:r>
            <a:endParaRPr lang="zh-CN" altLang="en-US" sz="28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74" name="文本框 39973"/>
          <p:cNvSpPr txBox="1"/>
          <p:nvPr/>
        </p:nvSpPr>
        <p:spPr>
          <a:xfrm>
            <a:off x="3994150" y="2433638"/>
            <a:ext cx="1255713" cy="519113"/>
          </a:xfrm>
          <a:prstGeom prst="rect">
            <a:avLst/>
          </a:prstGeom>
          <a:noFill/>
          <a:ln w="9525">
            <a:noFill/>
          </a:ln>
        </p:spPr>
        <p:txBody>
          <a:bodyPr wrap="none" anchor="t">
            <a:spAutoFit/>
          </a:bodyPr>
          <a:p>
            <a:pPr algn="ctr" eaLnBrk="0" hangingPunct="0"/>
            <a:r>
              <a:rPr lang="zh-CN" altLang="en-US" sz="28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电热套</a:t>
            </a:r>
            <a:endParaRPr lang="zh-CN" altLang="en-US" sz="28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75" name="文本框 39974"/>
          <p:cNvSpPr txBox="1"/>
          <p:nvPr/>
        </p:nvSpPr>
        <p:spPr>
          <a:xfrm>
            <a:off x="6638925" y="2433638"/>
            <a:ext cx="898525" cy="519113"/>
          </a:xfrm>
          <a:prstGeom prst="rect">
            <a:avLst/>
          </a:prstGeom>
          <a:noFill/>
          <a:ln w="9525">
            <a:noFill/>
          </a:ln>
        </p:spPr>
        <p:txBody>
          <a:bodyPr wrap="none" anchor="t">
            <a:spAutoFit/>
          </a:bodyPr>
          <a:p>
            <a:pPr algn="ctr" eaLnBrk="0" hangingPunct="0"/>
            <a:r>
              <a:rPr lang="zh-CN" altLang="en-US" sz="28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明火</a:t>
            </a:r>
            <a:endParaRPr lang="zh-CN" altLang="en-US" sz="28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AutoShape 51"/>
          <p:cNvSpPr>
            <a:spLocks noChangeArrowheads="1"/>
          </p:cNvSpPr>
          <p:nvPr/>
        </p:nvSpPr>
        <p:spPr bwMode="auto">
          <a:xfrm>
            <a:off x="2268538" y="260350"/>
            <a:ext cx="6048375" cy="762000"/>
          </a:xfrm>
          <a:prstGeom prst="roundRect">
            <a:avLst>
              <a:gd name="adj" fmla="val 7574"/>
            </a:avLst>
          </a:prstGeom>
          <a:solidFill>
            <a:schemeClr val="bg1"/>
          </a:solidFill>
          <a:ln w="28575" cap="rnd">
            <a:solidFill>
              <a:schemeClr val="bg2"/>
            </a:solidFill>
            <a:prstDash val="sysDot"/>
            <a:round/>
          </a:ln>
          <a:effectLst/>
        </p:spPr>
        <p:txBody>
          <a:bodyPr wrap="none" anchor="ctr"/>
          <a:p>
            <a:pPr lvl="0" algn="ctr" eaLnBrk="0" fontAlgn="base" latinLnBrk="1" hangingPunct="0">
              <a:buFont typeface="Wingdings" panose="05000000000000000000" pitchFamily="2" charset="2"/>
              <a:buNone/>
            </a:pPr>
            <a:r>
              <a:rPr lang="zh-CN" altLang="en-US" sz="3600" strike="noStrike"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实验室加热配套装置的使用</a:t>
            </a:r>
            <a:endParaRPr lang="zh-CN" altLang="en-US" sz="3600" strike="noStrike"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77" name="文本框 39976"/>
          <p:cNvSpPr txBox="1"/>
          <p:nvPr/>
        </p:nvSpPr>
        <p:spPr>
          <a:xfrm>
            <a:off x="1244600" y="3751263"/>
            <a:ext cx="1728788" cy="2563813"/>
          </a:xfrm>
          <a:prstGeom prst="rect">
            <a:avLst/>
          </a:prstGeom>
          <a:noFill/>
          <a:ln w="9525">
            <a:noFill/>
          </a:ln>
        </p:spPr>
        <p:txBody>
          <a:bodyPr>
            <a:spAutoFit/>
          </a:bodyPr>
          <a:p>
            <a:pPr algn="just"/>
            <a:r>
              <a:rPr lang="zh-CN" altLang="en-US"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油浴加热时切忌有水滴入，以免热油飞溅灼伤人体。放置时间较长的油浴应缓慢加热，使水汽逐渐挥发后才可使用</a:t>
            </a:r>
            <a:endParaRPr lang="zh-CN" altLang="en-US"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4617" name="组合 39981"/>
          <p:cNvGrpSpPr/>
          <p:nvPr/>
        </p:nvGrpSpPr>
        <p:grpSpPr>
          <a:xfrm>
            <a:off x="0" y="0"/>
            <a:ext cx="1979613" cy="2176463"/>
            <a:chOff x="0" y="0"/>
            <a:chExt cx="1247" cy="1371"/>
          </a:xfrm>
        </p:grpSpPr>
        <p:sp>
          <p:nvSpPr>
            <p:cNvPr id="24618" name="AutoShape 2"/>
            <p:cNvSpPr/>
            <p:nvPr/>
          </p:nvSpPr>
          <p:spPr>
            <a:xfrm>
              <a:off x="0" y="0"/>
              <a:ext cx="1247" cy="1344"/>
            </a:xfrm>
            <a:prstGeom prst="wedgeRectCallout">
              <a:avLst>
                <a:gd name="adj1" fmla="val 63069"/>
                <a:gd name="adj2" fmla="val 67708"/>
              </a:avLst>
            </a:prstGeom>
            <a:gradFill rotWithShape="1">
              <a:gsLst>
                <a:gs pos="0">
                  <a:srgbClr val="393B2B"/>
                </a:gs>
                <a:gs pos="100000">
                  <a:srgbClr val="D8DFA3">
                    <a:alpha val="32999"/>
                  </a:srgbClr>
                </a:gs>
              </a:gsLst>
              <a:lin ang="2700000" scaled="1"/>
              <a:tileRect/>
            </a:gradFill>
            <a:ln w="9525" cap="flat" cmpd="sng">
              <a:solidFill>
                <a:srgbClr val="FFCC00"/>
              </a:solidFill>
              <a:prstDash val="solid"/>
              <a:miter/>
              <a:headEnd type="none" w="med" len="med"/>
              <a:tailEnd type="none" w="med" len="med"/>
            </a:ln>
          </p:spPr>
          <p:txBody>
            <a:bodyPr anchor="ctr" anchorCtr="0"/>
            <a:p>
              <a:pPr algn="ctr" latinLnBrk="1"/>
              <a:endParaRPr lang="zh-CN" altLang="zh-CN" sz="2400" dirty="0">
                <a:latin typeface="微软雅黑" panose="020B0503020204020204" pitchFamily="34" charset="-122"/>
                <a:ea typeface="微软雅黑" panose="020B0503020204020204" pitchFamily="34" charset="-122"/>
              </a:endParaRPr>
            </a:p>
          </p:txBody>
        </p:sp>
        <p:sp>
          <p:nvSpPr>
            <p:cNvPr id="39979" name="文本框 39978"/>
            <p:cNvSpPr txBox="1"/>
            <p:nvPr/>
          </p:nvSpPr>
          <p:spPr>
            <a:xfrm>
              <a:off x="39" y="47"/>
              <a:ext cx="1205" cy="1324"/>
            </a:xfrm>
            <a:prstGeom prst="rect">
              <a:avLst/>
            </a:prstGeom>
            <a:noFill/>
            <a:ln w="9525">
              <a:noFill/>
            </a:ln>
          </p:spPr>
          <p:txBody>
            <a:bodyPr>
              <a:spAutoFit/>
            </a:bodyPr>
            <a:p>
              <a:r>
                <a:rPr lang="zh-CN" altLang="en-US" sz="2200"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油浴是进行化学反应，蒸馏及升华等操作常用的加热设备。一般采用硅油</a:t>
              </a:r>
              <a:endParaRPr lang="zh-CN" altLang="en-US" sz="2200" b="1" noProof="1" dirty="0">
                <a:solidFill>
                  <a:schemeClr val="bg1"/>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980" name="文本框 39979"/>
          <p:cNvSpPr txBox="1"/>
          <p:nvPr/>
        </p:nvSpPr>
        <p:spPr>
          <a:xfrm>
            <a:off x="3779838" y="3948113"/>
            <a:ext cx="1655763" cy="2101850"/>
          </a:xfrm>
          <a:prstGeom prst="rect">
            <a:avLst/>
          </a:prstGeom>
          <a:noFill/>
          <a:ln w="9525">
            <a:noFill/>
          </a:ln>
        </p:spPr>
        <p:txBody>
          <a:bodyPr>
            <a:spAutoFit/>
          </a:bodyPr>
          <a:p>
            <a:pPr algn="just"/>
            <a:r>
              <a:rPr lang="zh-CN" altLang="en-US" sz="22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电热套必须经由变压器与电源接通。尽可能避免电热套被化学药品污染</a:t>
            </a:r>
            <a:endParaRPr lang="zh-CN" altLang="en-US" sz="22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981" name="文本框 39980"/>
          <p:cNvSpPr txBox="1"/>
          <p:nvPr/>
        </p:nvSpPr>
        <p:spPr>
          <a:xfrm>
            <a:off x="6372225" y="3933825"/>
            <a:ext cx="1460500" cy="2041525"/>
          </a:xfrm>
          <a:prstGeom prst="rect">
            <a:avLst/>
          </a:prstGeom>
          <a:noFill/>
          <a:ln w="9525">
            <a:noFill/>
          </a:ln>
        </p:spPr>
        <p:txBody>
          <a:bodyPr>
            <a:spAutoFit/>
          </a:bodyPr>
          <a:p>
            <a:r>
              <a:rPr lang="zh-CN" altLang="en-US" sz="3200" b="1" noProof="1" dirty="0">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实验室严禁使用明火加热！</a:t>
            </a:r>
            <a:endParaRPr lang="zh-CN" altLang="en-US" sz="3200" b="1" noProof="1" dirty="0">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DRAWING2STR_FREEFORM 70657"/>
          <p:cNvSpPr/>
          <p:nvPr/>
        </p:nvSpPr>
        <p:spPr>
          <a:xfrm>
            <a:off x="1143000" y="5657850"/>
            <a:ext cx="2019300" cy="962025"/>
          </a:xfrm>
          <a:custGeom>
            <a:avLst/>
            <a:gdLst/>
            <a:ahLst/>
            <a:cxnLst/>
            <a:pathLst>
              <a:path w="2320" h="792">
                <a:moveTo>
                  <a:pt x="88" y="696"/>
                </a:moveTo>
                <a:lnTo>
                  <a:pt x="88" y="0"/>
                </a:lnTo>
                <a:lnTo>
                  <a:pt x="0" y="0"/>
                </a:lnTo>
                <a:lnTo>
                  <a:pt x="0" y="792"/>
                </a:lnTo>
                <a:lnTo>
                  <a:pt x="2320" y="792"/>
                </a:lnTo>
                <a:lnTo>
                  <a:pt x="2320" y="696"/>
                </a:lnTo>
                <a:lnTo>
                  <a:pt x="88" y="696"/>
                </a:lnTo>
                <a:close/>
              </a:path>
            </a:pathLst>
          </a:custGeom>
          <a:solidFill>
            <a:schemeClr val="tx1">
              <a:alpha val="67999"/>
            </a:schemeClr>
          </a:solidFill>
          <a:ln w="0">
            <a:noFill/>
          </a:ln>
        </p:spPr>
        <p:txBody>
          <a:bodyPr/>
          <a:p>
            <a:endParaRPr lang="zh-CN" altLang="en-US"/>
          </a:p>
        </p:txBody>
      </p:sp>
      <p:sp>
        <p:nvSpPr>
          <p:cNvPr id="25602" name="DRAWING2STR_FREEFORM 70658"/>
          <p:cNvSpPr/>
          <p:nvPr/>
        </p:nvSpPr>
        <p:spPr>
          <a:xfrm rot="10800000">
            <a:off x="6229350" y="4341813"/>
            <a:ext cx="1924050" cy="962025"/>
          </a:xfrm>
          <a:custGeom>
            <a:avLst/>
            <a:gdLst/>
            <a:ahLst/>
            <a:cxnLst/>
            <a:pathLst>
              <a:path w="2320" h="792">
                <a:moveTo>
                  <a:pt x="88" y="696"/>
                </a:moveTo>
                <a:lnTo>
                  <a:pt x="88" y="0"/>
                </a:lnTo>
                <a:lnTo>
                  <a:pt x="0" y="0"/>
                </a:lnTo>
                <a:lnTo>
                  <a:pt x="0" y="792"/>
                </a:lnTo>
                <a:lnTo>
                  <a:pt x="2320" y="792"/>
                </a:lnTo>
                <a:lnTo>
                  <a:pt x="2320" y="696"/>
                </a:lnTo>
                <a:lnTo>
                  <a:pt x="88" y="696"/>
                </a:lnTo>
                <a:close/>
              </a:path>
            </a:pathLst>
          </a:custGeom>
          <a:solidFill>
            <a:schemeClr val="tx1">
              <a:alpha val="67999"/>
            </a:schemeClr>
          </a:solidFill>
          <a:ln w="0">
            <a:noFill/>
          </a:ln>
        </p:spPr>
        <p:txBody>
          <a:bodyPr/>
          <a:p>
            <a:endParaRPr lang="zh-CN" altLang="en-US"/>
          </a:p>
        </p:txBody>
      </p:sp>
      <p:sp>
        <p:nvSpPr>
          <p:cNvPr id="25603" name="矩形 70659"/>
          <p:cNvSpPr/>
          <p:nvPr/>
        </p:nvSpPr>
        <p:spPr>
          <a:xfrm>
            <a:off x="1309688" y="1143000"/>
            <a:ext cx="1071562" cy="457200"/>
          </a:xfrm>
          <a:prstGeom prst="rect">
            <a:avLst/>
          </a:prstGeom>
          <a:noFill/>
          <a:ln w="9525">
            <a:noFill/>
          </a:ln>
        </p:spPr>
        <p:txBody>
          <a:bodyPr wrap="none" anchor="t" anchorCtr="0">
            <a:spAutoFit/>
          </a:bodyPr>
          <a:p>
            <a:pPr>
              <a:spcBef>
                <a:spcPct val="50000"/>
              </a:spcBef>
              <a:buClr>
                <a:srgbClr val="1F3F5F"/>
              </a:buClr>
              <a:buChar char="•"/>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干冰</a:t>
            </a:r>
            <a:endParaRPr lang="zh-CN" altLang="en-US" sz="2400" b="1">
              <a:solidFill>
                <a:schemeClr val="tx2"/>
              </a:solidFill>
              <a:latin typeface="微软雅黑" panose="020B0503020204020204" pitchFamily="34" charset="-122"/>
              <a:ea typeface="微软雅黑" panose="020B0503020204020204" pitchFamily="34" charset="-122"/>
            </a:endParaRPr>
          </a:p>
        </p:txBody>
      </p:sp>
      <p:sp>
        <p:nvSpPr>
          <p:cNvPr id="25604" name="矩形 70660"/>
          <p:cNvSpPr/>
          <p:nvPr/>
        </p:nvSpPr>
        <p:spPr>
          <a:xfrm>
            <a:off x="1295400" y="4138613"/>
            <a:ext cx="1071563" cy="457200"/>
          </a:xfrm>
          <a:prstGeom prst="rect">
            <a:avLst/>
          </a:prstGeom>
          <a:noFill/>
          <a:ln w="9525">
            <a:noFill/>
          </a:ln>
        </p:spPr>
        <p:txBody>
          <a:bodyPr wrap="none" anchor="t" anchorCtr="0">
            <a:spAutoFit/>
          </a:bodyPr>
          <a:p>
            <a:pPr>
              <a:spcBef>
                <a:spcPct val="50000"/>
              </a:spcBef>
              <a:buClr>
                <a:srgbClr val="1F3F5F"/>
              </a:buClr>
              <a:buChar char="•"/>
            </a:pPr>
            <a:r>
              <a:rPr lang="en-US" altLang="zh-CN" sz="2400" b="1" dirty="0">
                <a:solidFill>
                  <a:schemeClr val="tx2"/>
                </a:solidFill>
                <a:latin typeface="微软雅黑" panose="020B0503020204020204" pitchFamily="34" charset="-122"/>
                <a:ea typeface="微软雅黑" panose="020B0503020204020204" pitchFamily="34" charset="-122"/>
              </a:rPr>
              <a:t>  </a:t>
            </a:r>
            <a:r>
              <a:rPr lang="zh-CN" altLang="en-US" sz="2400" b="1" dirty="0">
                <a:solidFill>
                  <a:schemeClr val="tx2"/>
                </a:solidFill>
                <a:latin typeface="微软雅黑" panose="020B0503020204020204" pitchFamily="34" charset="-122"/>
                <a:ea typeface="微软雅黑" panose="020B0503020204020204" pitchFamily="34" charset="-122"/>
              </a:rPr>
              <a:t>液氮</a:t>
            </a:r>
            <a:endParaRPr lang="zh-CN" altLang="en-US" sz="2400" b="1">
              <a:solidFill>
                <a:schemeClr val="tx2"/>
              </a:solidFill>
              <a:latin typeface="微软雅黑" panose="020B0503020204020204" pitchFamily="34" charset="-122"/>
              <a:ea typeface="微软雅黑" panose="020B0503020204020204" pitchFamily="34" charset="-122"/>
            </a:endParaRPr>
          </a:p>
        </p:txBody>
      </p:sp>
      <p:sp>
        <p:nvSpPr>
          <p:cNvPr id="25605" name="DRAWING2STR_FREEFORM 70661"/>
          <p:cNvSpPr/>
          <p:nvPr/>
        </p:nvSpPr>
        <p:spPr>
          <a:xfrm>
            <a:off x="1157288" y="2814638"/>
            <a:ext cx="2019300" cy="962025"/>
          </a:xfrm>
          <a:custGeom>
            <a:avLst/>
            <a:gdLst/>
            <a:ahLst/>
            <a:cxnLst/>
            <a:pathLst>
              <a:path w="2320" h="792">
                <a:moveTo>
                  <a:pt x="88" y="696"/>
                </a:moveTo>
                <a:lnTo>
                  <a:pt x="88" y="0"/>
                </a:lnTo>
                <a:lnTo>
                  <a:pt x="0" y="0"/>
                </a:lnTo>
                <a:lnTo>
                  <a:pt x="0" y="792"/>
                </a:lnTo>
                <a:lnTo>
                  <a:pt x="2320" y="792"/>
                </a:lnTo>
                <a:lnTo>
                  <a:pt x="2320" y="696"/>
                </a:lnTo>
                <a:lnTo>
                  <a:pt x="88" y="696"/>
                </a:lnTo>
                <a:close/>
              </a:path>
            </a:pathLst>
          </a:custGeom>
          <a:solidFill>
            <a:srgbClr val="1A50B2">
              <a:alpha val="50000"/>
            </a:srgbClr>
          </a:solidFill>
          <a:ln w="0">
            <a:noFill/>
          </a:ln>
        </p:spPr>
        <p:txBody>
          <a:bodyPr/>
          <a:p>
            <a:endParaRPr lang="zh-CN" altLang="en-US"/>
          </a:p>
        </p:txBody>
      </p:sp>
      <p:sp>
        <p:nvSpPr>
          <p:cNvPr id="25606" name="DRAWING2STR_FREEFORM 70662"/>
          <p:cNvSpPr/>
          <p:nvPr/>
        </p:nvSpPr>
        <p:spPr>
          <a:xfrm rot="10800000">
            <a:off x="6205538" y="1497013"/>
            <a:ext cx="1924050" cy="962025"/>
          </a:xfrm>
          <a:custGeom>
            <a:avLst/>
            <a:gdLst/>
            <a:ahLst/>
            <a:cxnLst/>
            <a:pathLst>
              <a:path w="2320" h="792">
                <a:moveTo>
                  <a:pt x="88" y="696"/>
                </a:moveTo>
                <a:lnTo>
                  <a:pt x="88" y="0"/>
                </a:lnTo>
                <a:lnTo>
                  <a:pt x="0" y="0"/>
                </a:lnTo>
                <a:lnTo>
                  <a:pt x="0" y="792"/>
                </a:lnTo>
                <a:lnTo>
                  <a:pt x="2320" y="792"/>
                </a:lnTo>
                <a:lnTo>
                  <a:pt x="2320" y="696"/>
                </a:lnTo>
                <a:lnTo>
                  <a:pt x="88" y="696"/>
                </a:lnTo>
                <a:close/>
              </a:path>
            </a:pathLst>
          </a:custGeom>
          <a:solidFill>
            <a:srgbClr val="1A50B2">
              <a:alpha val="50000"/>
            </a:srgbClr>
          </a:solidFill>
          <a:ln w="0">
            <a:noFill/>
          </a:ln>
        </p:spPr>
        <p:txBody>
          <a:bodyPr/>
          <a:p>
            <a:endParaRPr lang="zh-CN" altLang="en-US"/>
          </a:p>
        </p:txBody>
      </p:sp>
      <p:sp>
        <p:nvSpPr>
          <p:cNvPr id="25607" name="圆角矩形 70663"/>
          <p:cNvSpPr/>
          <p:nvPr/>
        </p:nvSpPr>
        <p:spPr>
          <a:xfrm>
            <a:off x="1357313" y="1887538"/>
            <a:ext cx="6429375" cy="1655762"/>
          </a:xfrm>
          <a:prstGeom prst="roundRect">
            <a:avLst>
              <a:gd name="adj" fmla="val 16667"/>
            </a:avLst>
          </a:prstGeom>
          <a:gradFill rotWithShape="1">
            <a:gsLst>
              <a:gs pos="0">
                <a:srgbClr val="3EB2B2"/>
              </a:gs>
              <a:gs pos="50000">
                <a:schemeClr val="hlink"/>
              </a:gs>
              <a:gs pos="100000">
                <a:srgbClr val="3EB2B2"/>
              </a:gs>
            </a:gsLst>
            <a:lin ang="18900000" scaled="1"/>
            <a:tileRect/>
          </a:gradFill>
          <a:ln w="9525"/>
          <a:scene3d>
            <a:camera prst="legacyObliqueTopRight">
              <a:rot lat="0" lon="0" rev="0"/>
            </a:camera>
            <a:lightRig rig="legacyFlat3" dir="b"/>
          </a:scene3d>
          <a:sp3d extrusionH="303200" prstMaterial="legacyMatte">
            <a:bevelT w="13500" h="13500" prst="angle"/>
            <a:bevelB w="13500" h="13500" prst="angle"/>
            <a:extrusionClr>
              <a:schemeClr val="hlink"/>
            </a:extrusionClr>
          </a:sp3d>
        </p:spPr>
        <p:txBody>
          <a:bodyPr wrap="none" anchor="ctr" anchorCtr="0">
            <a:flatTx/>
          </a:bodyPr>
          <a:p>
            <a:pPr algn="ctr" eaLnBrk="0" hangingPunct="0"/>
            <a:endParaRPr lang="zh-CN" sz="1600" dirty="0">
              <a:latin typeface="微软雅黑" panose="020B0503020204020204" pitchFamily="34" charset="-122"/>
              <a:ea typeface="微软雅黑" panose="020B0503020204020204" pitchFamily="34" charset="-122"/>
            </a:endParaRPr>
          </a:p>
        </p:txBody>
      </p:sp>
      <p:sp>
        <p:nvSpPr>
          <p:cNvPr id="25608" name="圆角矩形 70664"/>
          <p:cNvSpPr/>
          <p:nvPr/>
        </p:nvSpPr>
        <p:spPr>
          <a:xfrm>
            <a:off x="1419225" y="4730750"/>
            <a:ext cx="6429375" cy="1655763"/>
          </a:xfrm>
          <a:prstGeom prst="roundRect">
            <a:avLst>
              <a:gd name="adj" fmla="val 16667"/>
            </a:avLst>
          </a:prstGeom>
          <a:gradFill rotWithShape="1">
            <a:gsLst>
              <a:gs pos="0">
                <a:srgbClr val="CCE8EA"/>
              </a:gs>
              <a:gs pos="50000">
                <a:schemeClr val="accent1"/>
              </a:gs>
              <a:gs pos="100000">
                <a:srgbClr val="CCE8EA"/>
              </a:gs>
            </a:gsLst>
            <a:lin ang="18900000" scaled="1"/>
            <a:tileRect/>
          </a:gradFill>
          <a:ln w="9525"/>
          <a:scene3d>
            <a:camera prst="legacyObliqueTopRight">
              <a:rot lat="0" lon="0" rev="0"/>
            </a:camera>
            <a:lightRig rig="legacyFlat3" dir="b"/>
          </a:scene3d>
          <a:sp3d extrusionH="303200" prstMaterial="legacyMatte">
            <a:bevelT w="13500" h="13500" prst="angle"/>
            <a:bevelB w="13500" h="13500" prst="angle"/>
            <a:extrusionClr>
              <a:schemeClr val="accent1"/>
            </a:extrusionClr>
          </a:sp3d>
        </p:spPr>
        <p:txBody>
          <a:bodyPr wrap="none" anchor="ctr" anchorCtr="0">
            <a:flatTx/>
          </a:bodyPr>
          <a:p>
            <a:pPr algn="ctr" eaLnBrk="0" hangingPunct="0"/>
            <a:endParaRPr lang="zh-CN" sz="1600" dirty="0">
              <a:solidFill>
                <a:schemeClr val="bg1"/>
              </a:solidFill>
              <a:latin typeface="微软雅黑" panose="020B0503020204020204" pitchFamily="34" charset="-122"/>
              <a:ea typeface="微软雅黑" panose="020B0503020204020204" pitchFamily="34" charset="-122"/>
            </a:endParaRPr>
          </a:p>
        </p:txBody>
      </p:sp>
      <p:sp>
        <p:nvSpPr>
          <p:cNvPr id="70666" name="文本框 70665"/>
          <p:cNvSpPr txBox="1"/>
          <p:nvPr/>
        </p:nvSpPr>
        <p:spPr>
          <a:xfrm>
            <a:off x="1524000" y="2084388"/>
            <a:ext cx="6172200" cy="1616075"/>
          </a:xfrm>
          <a:prstGeom prst="rect">
            <a:avLst/>
          </a:prstGeom>
          <a:noFill/>
          <a:ln w="9525">
            <a:noFill/>
          </a:ln>
        </p:spPr>
        <p:txBody>
          <a:bodyPr>
            <a:spAutoFit/>
          </a:bodyPr>
          <a:p>
            <a:pPr algn="just"/>
            <a:r>
              <a:rPr lang="zh-CN" altLang="en-US" sz="2000"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异丙醇，乙醇及丙酮经常与干冰混合使用，一般可达到</a:t>
            </a:r>
            <a:r>
              <a:rPr lang="en-US" altLang="zh-CN" sz="2000"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-78℃</a:t>
            </a:r>
            <a:r>
              <a:rPr lang="zh-CN" altLang="en-US" sz="2000"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的低温。因此在进行此类低温反应时必须戴上手套或用钳子、镊子、铁勺等工具进行操作。取干冰时要小心，因为不恰当的外力会导致玻璃容器的破碎</a:t>
            </a:r>
            <a:endParaRPr lang="zh-CN" altLang="en-US" sz="2000"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667" name="文本框 70666"/>
          <p:cNvSpPr txBox="1"/>
          <p:nvPr/>
        </p:nvSpPr>
        <p:spPr>
          <a:xfrm>
            <a:off x="1589088" y="4833938"/>
            <a:ext cx="6188075" cy="1465263"/>
          </a:xfrm>
          <a:prstGeom prst="rect">
            <a:avLst/>
          </a:prstGeom>
          <a:noFill/>
          <a:ln w="9525">
            <a:noFill/>
          </a:ln>
        </p:spPr>
        <p:txBody>
          <a:bodyPr>
            <a:spAutoFit/>
          </a:bodyPr>
          <a:p>
            <a:pPr algn="just"/>
            <a:r>
              <a:rPr lang="zh-CN" altLang="en-US"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液氮是无色液体，而液氧是蓝色的。因此使用液氮时必须注意其颜色，决不能使用有颜色的液氮。使用液氮有以下注意事项：必须在空气通畅的房间进行，以防止窒息；应取下戒指、手表等物，以免制冷剂积留冻伤皮肤；不要让液氮直接与有机物质接触不要用液氮代替干冰和溶剂的混合物</a:t>
            </a:r>
            <a:endParaRPr lang="zh-CN" altLang="en-US"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11" name="文本框 70667"/>
          <p:cNvSpPr txBox="1"/>
          <p:nvPr/>
        </p:nvSpPr>
        <p:spPr>
          <a:xfrm>
            <a:off x="919163" y="142875"/>
            <a:ext cx="7239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chemeClr val="bg2"/>
                </a:solidFill>
                <a:latin typeface="微软雅黑" panose="020B0503020204020204" pitchFamily="34" charset="-122"/>
                <a:ea typeface="微软雅黑" panose="020B0503020204020204" pitchFamily="34" charset="-122"/>
              </a:rPr>
              <a:t>低温反应的注意事项</a:t>
            </a:r>
            <a:endParaRPr lang="zh-CN" altLang="en-US" sz="4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直接连接符 62465"/>
          <p:cNvSpPr/>
          <p:nvPr/>
        </p:nvSpPr>
        <p:spPr>
          <a:xfrm>
            <a:off x="1852613" y="3563938"/>
            <a:ext cx="6762750" cy="0"/>
          </a:xfrm>
          <a:prstGeom prst="line">
            <a:avLst/>
          </a:prstGeom>
          <a:ln w="3175" cap="rnd" cmpd="sng">
            <a:solidFill>
              <a:schemeClr val="tx1"/>
            </a:solidFill>
            <a:prstDash val="sysDot"/>
            <a:round/>
            <a:headEnd type="none" w="med" len="med"/>
            <a:tailEnd type="none" w="med" len="med"/>
          </a:ln>
        </p:spPr>
      </p:sp>
      <p:sp>
        <p:nvSpPr>
          <p:cNvPr id="26626" name="直接连接符 62466"/>
          <p:cNvSpPr/>
          <p:nvPr/>
        </p:nvSpPr>
        <p:spPr>
          <a:xfrm>
            <a:off x="1852613" y="4389438"/>
            <a:ext cx="6762750" cy="0"/>
          </a:xfrm>
          <a:prstGeom prst="line">
            <a:avLst/>
          </a:prstGeom>
          <a:ln w="3175" cap="rnd" cmpd="sng">
            <a:solidFill>
              <a:schemeClr val="tx1"/>
            </a:solidFill>
            <a:prstDash val="sysDot"/>
            <a:round/>
            <a:headEnd type="none" w="med" len="med"/>
            <a:tailEnd type="none" w="med" len="med"/>
          </a:ln>
        </p:spPr>
      </p:sp>
      <p:sp>
        <p:nvSpPr>
          <p:cNvPr id="26627" name="直接连接符 62467"/>
          <p:cNvSpPr/>
          <p:nvPr/>
        </p:nvSpPr>
        <p:spPr>
          <a:xfrm>
            <a:off x="1852613" y="5213350"/>
            <a:ext cx="6762750" cy="0"/>
          </a:xfrm>
          <a:prstGeom prst="line">
            <a:avLst/>
          </a:prstGeom>
          <a:ln w="3175" cap="rnd" cmpd="sng">
            <a:solidFill>
              <a:schemeClr val="tx1"/>
            </a:solidFill>
            <a:prstDash val="sysDot"/>
            <a:round/>
            <a:headEnd type="none" w="med" len="med"/>
            <a:tailEnd type="none" w="med" len="med"/>
          </a:ln>
        </p:spPr>
      </p:sp>
      <p:sp>
        <p:nvSpPr>
          <p:cNvPr id="26628" name="直接连接符 62468"/>
          <p:cNvSpPr/>
          <p:nvPr/>
        </p:nvSpPr>
        <p:spPr>
          <a:xfrm>
            <a:off x="1852613" y="5919788"/>
            <a:ext cx="6762750" cy="0"/>
          </a:xfrm>
          <a:prstGeom prst="line">
            <a:avLst/>
          </a:prstGeom>
          <a:ln w="3175" cap="rnd" cmpd="sng">
            <a:solidFill>
              <a:schemeClr val="tx1"/>
            </a:solidFill>
            <a:prstDash val="sysDot"/>
            <a:round/>
            <a:headEnd type="none" w="med" len="med"/>
            <a:tailEnd type="none" w="med" len="med"/>
          </a:ln>
        </p:spPr>
      </p:sp>
      <p:sp>
        <p:nvSpPr>
          <p:cNvPr id="26629" name="直接连接符 62469"/>
          <p:cNvSpPr/>
          <p:nvPr/>
        </p:nvSpPr>
        <p:spPr>
          <a:xfrm>
            <a:off x="1852613" y="2705100"/>
            <a:ext cx="6762750" cy="0"/>
          </a:xfrm>
          <a:prstGeom prst="line">
            <a:avLst/>
          </a:prstGeom>
          <a:ln w="3175" cap="rnd" cmpd="sng">
            <a:solidFill>
              <a:schemeClr val="tx1"/>
            </a:solidFill>
            <a:prstDash val="sysDot"/>
            <a:round/>
            <a:headEnd type="none" w="med" len="med"/>
            <a:tailEnd type="none" w="med" len="med"/>
          </a:ln>
        </p:spPr>
      </p:sp>
      <p:sp>
        <p:nvSpPr>
          <p:cNvPr id="26630" name="菱形 62470"/>
          <p:cNvSpPr/>
          <p:nvPr/>
        </p:nvSpPr>
        <p:spPr>
          <a:xfrm>
            <a:off x="854075" y="4762500"/>
            <a:ext cx="1651000" cy="1485900"/>
          </a:xfrm>
          <a:prstGeom prst="diamond">
            <a:avLst/>
          </a:prstGeom>
          <a:gradFill rotWithShape="1">
            <a:gsLst>
              <a:gs pos="0">
                <a:srgbClr val="576869"/>
              </a:gs>
              <a:gs pos="100000">
                <a:schemeClr val="accent1"/>
              </a:gs>
            </a:gsLst>
            <a:lin ang="2700000" scaled="1"/>
            <a:tileRect/>
          </a:gradFill>
          <a:ln w="9525"/>
          <a:scene3d>
            <a:camera prst="legacyPerspectiveBottom">
              <a:rot lat="19500000" lon="0" rev="0"/>
            </a:camera>
            <a:lightRig rig="legacyNormal4" dir="b"/>
          </a:scene3d>
          <a:sp3d extrusionH="100000" prstMaterial="legacyMatte">
            <a:bevelT w="13500" h="13500" prst="angle"/>
            <a:bevelB w="13500" h="13500" prst="angle"/>
            <a:extrusionClr>
              <a:schemeClr val="accent1"/>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6631" name="菱形 62471"/>
          <p:cNvSpPr/>
          <p:nvPr/>
        </p:nvSpPr>
        <p:spPr>
          <a:xfrm>
            <a:off x="830263" y="3911600"/>
            <a:ext cx="1725612" cy="1685925"/>
          </a:xfrm>
          <a:prstGeom prst="diamond">
            <a:avLst/>
          </a:prstGeom>
          <a:gradFill rotWithShape="1">
            <a:gsLst>
              <a:gs pos="0">
                <a:srgbClr val="181847"/>
              </a:gs>
              <a:gs pos="100000">
                <a:schemeClr val="accent2"/>
              </a:gs>
            </a:gsLst>
            <a:lin ang="2700000" scaled="1"/>
            <a:tileRect/>
          </a:gradFill>
          <a:ln w="9525"/>
          <a:scene3d>
            <a:camera prst="legacyPerspectiveBottom">
              <a:rot lat="19200000" lon="0" rev="0"/>
            </a:camera>
            <a:lightRig rig="legacyNormal4" dir="b"/>
          </a:scene3d>
          <a:sp3d extrusionH="100000" prstMaterial="legacyMatte">
            <a:bevelT w="13500" h="13500" prst="angle"/>
            <a:bevelB w="13500" h="13500" prst="angle"/>
            <a:extrusionClr>
              <a:schemeClr val="accent2"/>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6632" name="菱形 62472"/>
          <p:cNvSpPr/>
          <p:nvPr/>
        </p:nvSpPr>
        <p:spPr>
          <a:xfrm>
            <a:off x="766763" y="3035300"/>
            <a:ext cx="1852612" cy="1730375"/>
          </a:xfrm>
          <a:prstGeom prst="diamond">
            <a:avLst/>
          </a:prstGeom>
          <a:gradFill rotWithShape="1">
            <a:gsLst>
              <a:gs pos="0">
                <a:srgbClr val="576869"/>
              </a:gs>
              <a:gs pos="100000">
                <a:schemeClr val="accent1"/>
              </a:gs>
            </a:gsLst>
            <a:lin ang="2700000" scaled="1"/>
            <a:tileRect/>
          </a:gradFill>
          <a:ln w="9525"/>
          <a:scene3d>
            <a:camera prst="legacyPerspectiveBottom">
              <a:rot lat="18900000" lon="0" rev="0"/>
            </a:camera>
            <a:lightRig rig="legacyNormal4" dir="b"/>
          </a:scene3d>
          <a:sp3d extrusionH="100000" prstMaterial="legacyMatte">
            <a:bevelT w="13500" h="13500" prst="angle"/>
            <a:bevelB w="13500" h="13500" prst="angle"/>
            <a:extrusionClr>
              <a:schemeClr val="accent1"/>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6633" name="菱形 62473"/>
          <p:cNvSpPr/>
          <p:nvPr/>
        </p:nvSpPr>
        <p:spPr>
          <a:xfrm>
            <a:off x="719138" y="2116138"/>
            <a:ext cx="1952625" cy="1822450"/>
          </a:xfrm>
          <a:prstGeom prst="diamond">
            <a:avLst/>
          </a:prstGeom>
          <a:gradFill rotWithShape="1">
            <a:gsLst>
              <a:gs pos="0">
                <a:srgbClr val="181847"/>
              </a:gs>
              <a:gs pos="100000">
                <a:schemeClr val="accent2"/>
              </a:gs>
            </a:gsLst>
            <a:lin ang="2700000" scaled="1"/>
            <a:tileRect/>
          </a:gradFill>
          <a:ln w="9525"/>
          <a:scene3d>
            <a:camera prst="legacyPerspectiveBottom">
              <a:rot lat="18900000" lon="0" rev="0"/>
            </a:camera>
            <a:lightRig rig="legacyNormal4" dir="b"/>
          </a:scene3d>
          <a:sp3d extrusionH="100000" prstMaterial="legacyMatte">
            <a:bevelT w="13500" h="13500" prst="angle"/>
            <a:bevelB w="13500" h="13500" prst="angle"/>
            <a:extrusionClr>
              <a:schemeClr val="accent2"/>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6634" name="DRAWING2STR_FREEFORM 62474"/>
          <p:cNvSpPr/>
          <p:nvPr/>
        </p:nvSpPr>
        <p:spPr>
          <a:xfrm>
            <a:off x="635000" y="2239963"/>
            <a:ext cx="1058863" cy="3916362"/>
          </a:xfrm>
          <a:custGeom>
            <a:avLst/>
            <a:gdLst/>
            <a:ahLst/>
            <a:cxnLst/>
            <a:pathLst>
              <a:path w="605" h="2165">
                <a:moveTo>
                  <a:pt x="0" y="0"/>
                </a:moveTo>
                <a:lnTo>
                  <a:pt x="126" y="1854"/>
                </a:lnTo>
                <a:lnTo>
                  <a:pt x="600" y="2165"/>
                </a:lnTo>
                <a:lnTo>
                  <a:pt x="605" y="255"/>
                </a:lnTo>
                <a:lnTo>
                  <a:pt x="0" y="0"/>
                </a:lnTo>
                <a:close/>
              </a:path>
            </a:pathLst>
          </a:custGeom>
          <a:solidFill>
            <a:srgbClr val="EAEAEA">
              <a:alpha val="50000"/>
            </a:srgbClr>
          </a:solidFill>
          <a:ln w="9525">
            <a:noFill/>
          </a:ln>
        </p:spPr>
        <p:txBody>
          <a:bodyPr/>
          <a:p>
            <a:endParaRPr lang="zh-CN" altLang="en-US"/>
          </a:p>
        </p:txBody>
      </p:sp>
      <p:sp>
        <p:nvSpPr>
          <p:cNvPr id="26635" name="菱形 62475"/>
          <p:cNvSpPr/>
          <p:nvPr/>
        </p:nvSpPr>
        <p:spPr>
          <a:xfrm>
            <a:off x="654050" y="1295400"/>
            <a:ext cx="2089150" cy="1871663"/>
          </a:xfrm>
          <a:prstGeom prst="diamond">
            <a:avLst/>
          </a:prstGeom>
          <a:gradFill rotWithShape="1">
            <a:gsLst>
              <a:gs pos="0">
                <a:schemeClr val="accent1"/>
              </a:gs>
              <a:gs pos="100000">
                <a:srgbClr val="576869"/>
              </a:gs>
            </a:gsLst>
            <a:lin ang="2700000" scaled="1"/>
            <a:tileRect/>
          </a:gradFill>
          <a:ln w="9525"/>
          <a:scene3d>
            <a:camera prst="legacyPerspectiveBottom">
              <a:rot lat="18600000" lon="0" rev="0"/>
            </a:camera>
            <a:lightRig rig="legacyNormal4" dir="b"/>
          </a:scene3d>
          <a:sp3d extrusionH="100000" prstMaterial="legacyMatte">
            <a:bevelT w="13500" h="13500" prst="angle"/>
            <a:bevelB w="13500" h="13500" prst="angle"/>
            <a:extrusionClr>
              <a:schemeClr val="accent1"/>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26636" name="DRAWING2STR_FREEFORM 62476"/>
          <p:cNvSpPr/>
          <p:nvPr/>
        </p:nvSpPr>
        <p:spPr>
          <a:xfrm>
            <a:off x="646113" y="1816100"/>
            <a:ext cx="2103437" cy="889000"/>
          </a:xfrm>
          <a:custGeom>
            <a:avLst/>
            <a:gdLst/>
            <a:ahLst/>
            <a:cxnLst/>
            <a:pathLst>
              <a:path w="1203" h="491">
                <a:moveTo>
                  <a:pt x="600" y="0"/>
                </a:moveTo>
                <a:lnTo>
                  <a:pt x="0" y="234"/>
                </a:lnTo>
                <a:lnTo>
                  <a:pt x="599" y="491"/>
                </a:lnTo>
                <a:lnTo>
                  <a:pt x="1203" y="231"/>
                </a:lnTo>
                <a:lnTo>
                  <a:pt x="600" y="0"/>
                </a:lnTo>
                <a:close/>
              </a:path>
            </a:pathLst>
          </a:custGeom>
          <a:noFill/>
          <a:ln w="9525" cap="flat" cmpd="sng">
            <a:solidFill>
              <a:srgbClr val="F8F8F8"/>
            </a:solidFill>
            <a:prstDash val="solid"/>
            <a:round/>
            <a:headEnd type="none" w="med" len="med"/>
            <a:tailEnd type="none" w="med" len="med"/>
          </a:ln>
        </p:spPr>
        <p:txBody>
          <a:bodyPr/>
          <a:p>
            <a:endParaRPr lang="zh-CN" altLang="en-US"/>
          </a:p>
        </p:txBody>
      </p:sp>
      <p:sp>
        <p:nvSpPr>
          <p:cNvPr id="26637" name="矩形 62477"/>
          <p:cNvSpPr/>
          <p:nvPr/>
        </p:nvSpPr>
        <p:spPr>
          <a:xfrm>
            <a:off x="1344613" y="5343525"/>
            <a:ext cx="712787" cy="368300"/>
          </a:xfrm>
          <a:prstGeom prst="rect">
            <a:avLst/>
          </a:prstGeom>
          <a:noFill/>
          <a:ln w="9525">
            <a:noFill/>
          </a:ln>
        </p:spPr>
        <p:txBody>
          <a:bodyPr anchor="t" anchorCtr="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切断</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638" name="矩形 62478"/>
          <p:cNvSpPr/>
          <p:nvPr/>
        </p:nvSpPr>
        <p:spPr>
          <a:xfrm>
            <a:off x="1344613" y="4537075"/>
            <a:ext cx="712787" cy="366713"/>
          </a:xfrm>
          <a:prstGeom prst="rect">
            <a:avLst/>
          </a:prstGeom>
          <a:noFill/>
          <a:ln w="9525">
            <a:noFill/>
          </a:ln>
        </p:spPr>
        <p:txBody>
          <a:bodyPr anchor="t" anchorCtr="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干燥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639" name="矩形 62479"/>
          <p:cNvSpPr/>
          <p:nvPr/>
        </p:nvSpPr>
        <p:spPr>
          <a:xfrm>
            <a:off x="1344613" y="3749675"/>
            <a:ext cx="712787" cy="366713"/>
          </a:xfrm>
          <a:prstGeom prst="rect">
            <a:avLst/>
          </a:prstGeom>
          <a:noFill/>
          <a:ln w="9525">
            <a:noFill/>
          </a:ln>
        </p:spPr>
        <p:txBody>
          <a:bodyPr anchor="t" anchorCtr="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接地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640" name="矩形 62480"/>
          <p:cNvSpPr/>
          <p:nvPr/>
        </p:nvSpPr>
        <p:spPr>
          <a:xfrm>
            <a:off x="1344613" y="2830513"/>
            <a:ext cx="788987" cy="366712"/>
          </a:xfrm>
          <a:prstGeom prst="rect">
            <a:avLst/>
          </a:prstGeom>
          <a:noFill/>
          <a:ln w="9525">
            <a:noFill/>
          </a:ln>
        </p:spPr>
        <p:txBody>
          <a:bodyPr anchor="t" anchorCtr="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绝缘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641" name="矩形 62481"/>
          <p:cNvSpPr/>
          <p:nvPr/>
        </p:nvSpPr>
        <p:spPr>
          <a:xfrm>
            <a:off x="1344613" y="1998663"/>
            <a:ext cx="788987" cy="365125"/>
          </a:xfrm>
          <a:prstGeom prst="rect">
            <a:avLst/>
          </a:prstGeom>
          <a:noFill/>
          <a:ln w="9525">
            <a:noFill/>
          </a:ln>
        </p:spPr>
        <p:txBody>
          <a:bodyPr anchor="t" anchorCtr="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抢救</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642" name="直接连接符 62482"/>
          <p:cNvSpPr/>
          <p:nvPr/>
        </p:nvSpPr>
        <p:spPr>
          <a:xfrm flipH="1" flipV="1">
            <a:off x="457200" y="2249488"/>
            <a:ext cx="261938" cy="3348037"/>
          </a:xfrm>
          <a:prstGeom prst="line">
            <a:avLst/>
          </a:prstGeom>
          <a:ln w="9525" cap="flat" cmpd="sng">
            <a:solidFill>
              <a:schemeClr val="tx1"/>
            </a:solidFill>
            <a:prstDash val="solid"/>
            <a:round/>
            <a:headEnd type="oval" w="sm" len="sm"/>
            <a:tailEnd type="stealth" w="lg" len="med"/>
          </a:ln>
        </p:spPr>
      </p:sp>
      <p:sp>
        <p:nvSpPr>
          <p:cNvPr id="26643" name="矩形 62483"/>
          <p:cNvSpPr/>
          <p:nvPr/>
        </p:nvSpPr>
        <p:spPr>
          <a:xfrm>
            <a:off x="2867025" y="4578350"/>
            <a:ext cx="2898775" cy="366713"/>
          </a:xfrm>
          <a:prstGeom prst="rect">
            <a:avLst/>
          </a:prstGeom>
          <a:noFill/>
          <a:ln w="9525">
            <a:noFill/>
          </a:ln>
        </p:spPr>
        <p:txBody>
          <a:bodyPr wrap="none" anchor="t" anchorCtr="0">
            <a:spAutoFit/>
          </a:bodyPr>
          <a:p>
            <a:pPr eaLnBrk="0" hangingPunct="0">
              <a:buSzPct val="50000"/>
              <a:buFont typeface="Wingdings" panose="05000000000000000000" pitchFamily="2" charset="2"/>
              <a:buChar char="l"/>
            </a:pPr>
            <a:r>
              <a:rPr lang="en-US" altLang="zh-CN" dirty="0">
                <a:solidFill>
                  <a:srgbClr val="666699"/>
                </a:solidFill>
                <a:latin typeface="微软雅黑" panose="020B0503020204020204" pitchFamily="34" charset="-122"/>
                <a:ea typeface="微软雅黑" panose="020B0503020204020204" pitchFamily="34" charset="-122"/>
              </a:rPr>
              <a:t>  </a:t>
            </a:r>
            <a:r>
              <a:rPr lang="zh-CN" altLang="en-US" dirty="0">
                <a:solidFill>
                  <a:srgbClr val="666699"/>
                </a:solidFill>
                <a:latin typeface="微软雅黑" panose="020B0503020204020204" pitchFamily="34" charset="-122"/>
                <a:ea typeface="微软雅黑" panose="020B0503020204020204" pitchFamily="34" charset="-122"/>
              </a:rPr>
              <a:t>不用潮湿的手接触电器 </a:t>
            </a:r>
            <a:endParaRPr lang="zh-CN" altLang="en-US">
              <a:solidFill>
                <a:srgbClr val="666699"/>
              </a:solidFill>
              <a:latin typeface="微软雅黑" panose="020B0503020204020204" pitchFamily="34" charset="-122"/>
              <a:ea typeface="微软雅黑" panose="020B0503020204020204" pitchFamily="34" charset="-122"/>
            </a:endParaRPr>
          </a:p>
        </p:txBody>
      </p:sp>
      <p:sp>
        <p:nvSpPr>
          <p:cNvPr id="26644" name="矩形 62484"/>
          <p:cNvSpPr/>
          <p:nvPr/>
        </p:nvSpPr>
        <p:spPr>
          <a:xfrm>
            <a:off x="2882900" y="2867025"/>
            <a:ext cx="5956300" cy="641350"/>
          </a:xfrm>
          <a:prstGeom prst="rect">
            <a:avLst/>
          </a:prstGeom>
          <a:noFill/>
          <a:ln w="9525">
            <a:noFill/>
          </a:ln>
        </p:spPr>
        <p:txBody>
          <a:bodyPr anchor="t" anchorCtr="0">
            <a:spAutoFit/>
          </a:bodyPr>
          <a:p>
            <a:pPr marL="342900" indent="-342900" eaLnBrk="0" hangingPunct="0">
              <a:buSzPct val="50000"/>
              <a:buFont typeface="Wingdings" panose="05000000000000000000" pitchFamily="2" charset="2"/>
              <a:buChar char="l"/>
            </a:pPr>
            <a:r>
              <a:rPr lang="zh-CN" altLang="en-US" dirty="0">
                <a:solidFill>
                  <a:srgbClr val="666699"/>
                </a:solidFill>
                <a:latin typeface="微软雅黑" panose="020B0503020204020204" pitchFamily="34" charset="-122"/>
                <a:ea typeface="微软雅黑" panose="020B0503020204020204" pitchFamily="34" charset="-122"/>
              </a:rPr>
              <a:t>电源裸露部分应有绝缘装置</a:t>
            </a:r>
            <a:r>
              <a:rPr lang="en-US" altLang="zh-CN" dirty="0">
                <a:solidFill>
                  <a:srgbClr val="666699"/>
                </a:solidFill>
                <a:latin typeface="微软雅黑" panose="020B0503020204020204" pitchFamily="34" charset="-122"/>
                <a:ea typeface="微软雅黑" panose="020B0503020204020204" pitchFamily="34" charset="-122"/>
              </a:rPr>
              <a:t>(</a:t>
            </a:r>
            <a:r>
              <a:rPr lang="zh-CN" altLang="en-US" dirty="0">
                <a:solidFill>
                  <a:srgbClr val="666699"/>
                </a:solidFill>
                <a:latin typeface="微软雅黑" panose="020B0503020204020204" pitchFamily="34" charset="-122"/>
                <a:ea typeface="微软雅黑" panose="020B0503020204020204" pitchFamily="34" charset="-122"/>
              </a:rPr>
              <a:t>例如电线接头处应裹上 绝缘胶布</a:t>
            </a:r>
            <a:r>
              <a:rPr lang="en-US" altLang="zh-CN" dirty="0">
                <a:solidFill>
                  <a:srgbClr val="666699"/>
                </a:solidFill>
                <a:latin typeface="微软雅黑" panose="020B0503020204020204" pitchFamily="34" charset="-122"/>
                <a:ea typeface="微软雅黑" panose="020B0503020204020204" pitchFamily="34" charset="-122"/>
              </a:rPr>
              <a:t>) </a:t>
            </a:r>
            <a:endParaRPr lang="en-US" altLang="zh-CN">
              <a:solidFill>
                <a:srgbClr val="666699"/>
              </a:solidFill>
              <a:latin typeface="微软雅黑" panose="020B0503020204020204" pitchFamily="34" charset="-122"/>
              <a:ea typeface="微软雅黑" panose="020B0503020204020204" pitchFamily="34" charset="-122"/>
            </a:endParaRPr>
          </a:p>
        </p:txBody>
      </p:sp>
      <p:sp>
        <p:nvSpPr>
          <p:cNvPr id="26645" name="矩形 62485"/>
          <p:cNvSpPr/>
          <p:nvPr/>
        </p:nvSpPr>
        <p:spPr>
          <a:xfrm>
            <a:off x="2882900" y="3824288"/>
            <a:ext cx="4041775" cy="366712"/>
          </a:xfrm>
          <a:prstGeom prst="rect">
            <a:avLst/>
          </a:prstGeom>
          <a:noFill/>
          <a:ln w="9525">
            <a:noFill/>
          </a:ln>
        </p:spPr>
        <p:txBody>
          <a:bodyPr wrap="none" anchor="t" anchorCtr="0">
            <a:spAutoFit/>
          </a:bodyPr>
          <a:p>
            <a:pPr eaLnBrk="0" hangingPunct="0">
              <a:buSzPct val="50000"/>
              <a:buFont typeface="Wingdings" panose="05000000000000000000" pitchFamily="2" charset="2"/>
              <a:buChar char="l"/>
            </a:pPr>
            <a:r>
              <a:rPr lang="en-US" altLang="zh-CN" dirty="0">
                <a:solidFill>
                  <a:srgbClr val="666699"/>
                </a:solidFill>
                <a:latin typeface="微软雅黑" panose="020B0503020204020204" pitchFamily="34" charset="-122"/>
                <a:ea typeface="微软雅黑" panose="020B0503020204020204" pitchFamily="34" charset="-122"/>
              </a:rPr>
              <a:t>  </a:t>
            </a:r>
            <a:r>
              <a:rPr lang="zh-CN" altLang="en-US" dirty="0">
                <a:solidFill>
                  <a:srgbClr val="666699"/>
                </a:solidFill>
                <a:latin typeface="微软雅黑" panose="020B0503020204020204" pitchFamily="34" charset="-122"/>
                <a:ea typeface="微软雅黑" panose="020B0503020204020204" pitchFamily="34" charset="-122"/>
              </a:rPr>
              <a:t>所有电器的金属外壳都应保护接地 </a:t>
            </a:r>
            <a:endParaRPr lang="zh-CN" altLang="en-US">
              <a:solidFill>
                <a:srgbClr val="666699"/>
              </a:solidFill>
              <a:latin typeface="微软雅黑" panose="020B0503020204020204" pitchFamily="34" charset="-122"/>
              <a:ea typeface="微软雅黑" panose="020B0503020204020204" pitchFamily="34" charset="-122"/>
            </a:endParaRPr>
          </a:p>
        </p:txBody>
      </p:sp>
      <p:sp>
        <p:nvSpPr>
          <p:cNvPr id="26646" name="矩形 62486"/>
          <p:cNvSpPr/>
          <p:nvPr/>
        </p:nvSpPr>
        <p:spPr>
          <a:xfrm>
            <a:off x="2890838" y="2114550"/>
            <a:ext cx="5453062" cy="368300"/>
          </a:xfrm>
          <a:prstGeom prst="rect">
            <a:avLst/>
          </a:prstGeom>
          <a:noFill/>
          <a:ln w="9525">
            <a:noFill/>
          </a:ln>
        </p:spPr>
        <p:txBody>
          <a:bodyPr anchor="t" anchorCtr="0">
            <a:spAutoFit/>
          </a:bodyPr>
          <a:p>
            <a:pPr eaLnBrk="0" hangingPunct="0">
              <a:buSzPct val="50000"/>
              <a:buFont typeface="Wingdings" panose="05000000000000000000" pitchFamily="2" charset="2"/>
              <a:buChar char="l"/>
            </a:pPr>
            <a:r>
              <a:rPr lang="en-US" altLang="zh-CN" dirty="0">
                <a:solidFill>
                  <a:srgbClr val="666699"/>
                </a:solidFill>
                <a:latin typeface="微软雅黑" panose="020B0503020204020204" pitchFamily="34" charset="-122"/>
                <a:ea typeface="微软雅黑" panose="020B0503020204020204" pitchFamily="34" charset="-122"/>
              </a:rPr>
              <a:t>  </a:t>
            </a:r>
            <a:r>
              <a:rPr lang="zh-CN" altLang="en-US" dirty="0">
                <a:solidFill>
                  <a:srgbClr val="666699"/>
                </a:solidFill>
                <a:latin typeface="微软雅黑" panose="020B0503020204020204" pitchFamily="34" charset="-122"/>
                <a:ea typeface="微软雅黑" panose="020B0503020204020204" pitchFamily="34" charset="-122"/>
              </a:rPr>
              <a:t>如有人触电，应迅速切断电源，然后进行抢救 </a:t>
            </a:r>
            <a:endParaRPr lang="zh-CN" altLang="en-US">
              <a:solidFill>
                <a:srgbClr val="666699"/>
              </a:solidFill>
              <a:latin typeface="微软雅黑" panose="020B0503020204020204" pitchFamily="34" charset="-122"/>
              <a:ea typeface="微软雅黑" panose="020B0503020204020204" pitchFamily="34" charset="-122"/>
            </a:endParaRPr>
          </a:p>
        </p:txBody>
      </p:sp>
      <p:sp>
        <p:nvSpPr>
          <p:cNvPr id="26647" name="矩形 62487"/>
          <p:cNvSpPr/>
          <p:nvPr/>
        </p:nvSpPr>
        <p:spPr>
          <a:xfrm>
            <a:off x="2894013" y="5381625"/>
            <a:ext cx="4041775" cy="366713"/>
          </a:xfrm>
          <a:prstGeom prst="rect">
            <a:avLst/>
          </a:prstGeom>
          <a:noFill/>
          <a:ln w="9525">
            <a:noFill/>
          </a:ln>
        </p:spPr>
        <p:txBody>
          <a:bodyPr wrap="none" anchor="t" anchorCtr="0">
            <a:spAutoFit/>
          </a:bodyPr>
          <a:p>
            <a:pPr eaLnBrk="0" hangingPunct="0">
              <a:buSzPct val="50000"/>
              <a:buFont typeface="Wingdings" panose="05000000000000000000" pitchFamily="2" charset="2"/>
              <a:buChar char="l"/>
            </a:pPr>
            <a:r>
              <a:rPr lang="en-US" altLang="zh-CN" dirty="0">
                <a:solidFill>
                  <a:srgbClr val="666699"/>
                </a:solidFill>
                <a:latin typeface="微软雅黑" panose="020B0503020204020204" pitchFamily="34" charset="-122"/>
                <a:ea typeface="微软雅黑" panose="020B0503020204020204" pitchFamily="34" charset="-122"/>
              </a:rPr>
              <a:t>  </a:t>
            </a:r>
            <a:r>
              <a:rPr lang="zh-CN" altLang="en-US" dirty="0">
                <a:solidFill>
                  <a:srgbClr val="666699"/>
                </a:solidFill>
                <a:latin typeface="微软雅黑" panose="020B0503020204020204" pitchFamily="34" charset="-122"/>
                <a:ea typeface="微软雅黑" panose="020B0503020204020204" pitchFamily="34" charset="-122"/>
              </a:rPr>
              <a:t>修理或安装电器时，应先切断电源 </a:t>
            </a:r>
            <a:endParaRPr lang="zh-CN" altLang="en-US">
              <a:solidFill>
                <a:srgbClr val="666699"/>
              </a:solidFill>
              <a:latin typeface="微软雅黑" panose="020B0503020204020204" pitchFamily="34" charset="-122"/>
              <a:ea typeface="微软雅黑" panose="020B0503020204020204" pitchFamily="34" charset="-122"/>
            </a:endParaRPr>
          </a:p>
        </p:txBody>
      </p:sp>
      <p:sp>
        <p:nvSpPr>
          <p:cNvPr id="26648" name="文本框 62488"/>
          <p:cNvSpPr txBox="1"/>
          <p:nvPr/>
        </p:nvSpPr>
        <p:spPr>
          <a:xfrm>
            <a:off x="990600" y="304800"/>
            <a:ext cx="7239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rgbClr val="6666FF"/>
                </a:solidFill>
                <a:latin typeface="微软雅黑" panose="020B0503020204020204" pitchFamily="34" charset="-122"/>
                <a:ea typeface="微软雅黑" panose="020B0503020204020204" pitchFamily="34" charset="-122"/>
              </a:rPr>
              <a:t>如何与“电”相处</a:t>
            </a:r>
            <a:endParaRPr lang="zh-CN" altLang="en-US" sz="4800" b="1" dirty="0">
              <a:solidFill>
                <a:srgbClr val="6666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3553"/>
          <p:cNvSpPr txBox="1"/>
          <p:nvPr/>
        </p:nvSpPr>
        <p:spPr>
          <a:xfrm>
            <a:off x="762000" y="228600"/>
            <a:ext cx="7620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chemeClr val="folHlink"/>
                </a:solidFill>
                <a:latin typeface="微软雅黑" panose="020B0503020204020204" pitchFamily="34" charset="-122"/>
                <a:ea typeface="微软雅黑" panose="020B0503020204020204" pitchFamily="34" charset="-122"/>
              </a:rPr>
              <a:t>我们真得很了解灭火器吗？</a:t>
            </a:r>
            <a:endParaRPr lang="zh-CN" altLang="en-US" sz="4800" b="1" dirty="0">
              <a:solidFill>
                <a:srgbClr val="FF6600"/>
              </a:solidFill>
              <a:latin typeface="微软雅黑" panose="020B0503020204020204" pitchFamily="34" charset="-122"/>
              <a:ea typeface="微软雅黑" panose="020B0503020204020204" pitchFamily="34" charset="-122"/>
            </a:endParaRPr>
          </a:p>
        </p:txBody>
      </p:sp>
      <p:grpSp>
        <p:nvGrpSpPr>
          <p:cNvPr id="27650" name="组合 23554"/>
          <p:cNvGrpSpPr/>
          <p:nvPr/>
        </p:nvGrpSpPr>
        <p:grpSpPr>
          <a:xfrm>
            <a:off x="381000" y="1371600"/>
            <a:ext cx="8308975" cy="4840288"/>
            <a:chOff x="280" y="946"/>
            <a:chExt cx="5234" cy="3049"/>
          </a:xfrm>
        </p:grpSpPr>
        <p:sp>
          <p:nvSpPr>
            <p:cNvPr id="27651" name="文本框 23555"/>
            <p:cNvSpPr txBox="1"/>
            <p:nvPr/>
          </p:nvSpPr>
          <p:spPr>
            <a:xfrm>
              <a:off x="420" y="1416"/>
              <a:ext cx="991" cy="231"/>
            </a:xfrm>
            <a:prstGeom prst="rect">
              <a:avLst/>
            </a:prstGeom>
            <a:noFill/>
            <a:ln w="19050">
              <a:noFill/>
            </a:ln>
          </p:spPr>
          <p:txBody>
            <a:bodyPr anchor="t" anchorCtr="0">
              <a:spAutoFit/>
            </a:bodyPr>
            <a:p>
              <a:pPr algn="ctr" eaLnBrk="0" hangingPunct="0">
                <a:spcBef>
                  <a:spcPct val="50000"/>
                </a:spcBef>
              </a:pPr>
              <a:r>
                <a:rPr lang="en-US" altLang="ko-KR" b="1">
                  <a:solidFill>
                    <a:schemeClr val="bg1"/>
                  </a:solidFill>
                  <a:latin typeface="微软雅黑" panose="020B0503020204020204" pitchFamily="34" charset="-122"/>
                  <a:ea typeface="微软雅黑" panose="020B0503020204020204" pitchFamily="34" charset="-122"/>
                </a:rPr>
                <a:t>1.</a:t>
              </a:r>
              <a:r>
                <a:rPr lang="ko-KR" altLang="en-US" b="1">
                  <a:solidFill>
                    <a:schemeClr val="bg1"/>
                  </a:solidFill>
                  <a:latin typeface="微软雅黑" panose="020B0503020204020204" pitchFamily="34" charset="-122"/>
                  <a:ea typeface="微软雅黑" panose="020B0503020204020204" pitchFamily="34" charset="-122"/>
                </a:rPr>
                <a:t>잠재 고객</a:t>
              </a:r>
              <a:endParaRPr lang="ko-KR" altLang="en-US" b="1">
                <a:solidFill>
                  <a:schemeClr val="bg1"/>
                </a:solidFill>
                <a:latin typeface="微软雅黑" panose="020B0503020204020204" pitchFamily="34" charset="-122"/>
                <a:ea typeface="微软雅黑" panose="020B0503020204020204" pitchFamily="34" charset="-122"/>
              </a:endParaRPr>
            </a:p>
          </p:txBody>
        </p:sp>
        <p:sp>
          <p:nvSpPr>
            <p:cNvPr id="23557" name="矩形 23556"/>
            <p:cNvSpPr/>
            <p:nvPr/>
          </p:nvSpPr>
          <p:spPr>
            <a:xfrm>
              <a:off x="280" y="3562"/>
              <a:ext cx="921" cy="433"/>
            </a:xfrm>
            <a:prstGeom prst="rect">
              <a:avLst/>
            </a:prstGeom>
            <a:solidFill>
              <a:srgbClr val="FFFF00"/>
            </a:solidFill>
            <a:ln w="19050"/>
            <a:scene3d>
              <a:camera prst="legacyObliqueTopRight">
                <a:rot lat="0" lon="0" rev="0"/>
              </a:camera>
              <a:lightRig rig="legacyFlat3" dir="b"/>
            </a:scene3d>
            <a:sp3d extrusionH="887400" prstMaterial="legacyMatte">
              <a:bevelT w="13500" h="13500" prst="angle"/>
              <a:bevelB w="13500" h="13500" prst="angle"/>
              <a:extrusionClr>
                <a:srgbClr val="FFFF00"/>
              </a:extrusionClr>
            </a:sp3d>
          </p:spPr>
          <p:txBody>
            <a:bodyPr wrap="none" lIns="144000" anchor="ctr">
              <a:flatTx/>
            </a:bodyPr>
            <a:p>
              <a:pPr lvl="0" fontAlgn="base" latinLnBrk="1">
                <a:buClr>
                  <a:srgbClr val="000000"/>
                </a:buClr>
              </a:pPr>
              <a:r>
                <a:rPr lang="en-US" altLang="ko-KR" b="1" strike="noStrike" noProof="1">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5</a:t>
              </a:r>
              <a:r>
                <a:rPr lang="en-US" altLang="ko-KR"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卤代烷</a:t>
              </a:r>
              <a:r>
                <a:rPr lang="zh-CN" altLang="en-US" b="1" strike="noStrike" noProof="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ko-KR"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3" name="圆角矩形 23557"/>
            <p:cNvSpPr/>
            <p:nvPr/>
          </p:nvSpPr>
          <p:spPr>
            <a:xfrm>
              <a:off x="1413" y="994"/>
              <a:ext cx="2398" cy="635"/>
            </a:xfrm>
            <a:prstGeom prst="roundRect">
              <a:avLst>
                <a:gd name="adj" fmla="val 16667"/>
              </a:avLst>
            </a:prstGeom>
            <a:gradFill rotWithShape="1">
              <a:gsLst>
                <a:gs pos="0">
                  <a:srgbClr val="6A844A">
                    <a:alpha val="50000"/>
                  </a:srgbClr>
                </a:gs>
                <a:gs pos="100000">
                  <a:srgbClr val="313D2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7654" name="文本框 23558"/>
            <p:cNvSpPr txBox="1"/>
            <p:nvPr/>
          </p:nvSpPr>
          <p:spPr>
            <a:xfrm>
              <a:off x="2361" y="1011"/>
              <a:ext cx="519" cy="250"/>
            </a:xfrm>
            <a:prstGeom prst="rect">
              <a:avLst/>
            </a:prstGeom>
            <a:noFill/>
            <a:ln w="19050">
              <a:noFill/>
            </a:ln>
          </p:spPr>
          <p:txBody>
            <a:bodyPr wrap="none" anchor="ctr" anchorCtr="0">
              <a:spAutoFit/>
            </a:bodyPr>
            <a:p>
              <a:pPr algn="ctr" eaLnBrk="0" hangingPunct="0"/>
              <a:r>
                <a:rPr lang="zh-CN" altLang="en-US" sz="2000" b="1" dirty="0">
                  <a:solidFill>
                    <a:srgbClr val="FFFFFF"/>
                  </a:solidFill>
                  <a:latin typeface="微软雅黑" panose="020B0503020204020204" pitchFamily="34" charset="-122"/>
                  <a:ea typeface="微软雅黑" panose="020B0503020204020204" pitchFamily="34" charset="-122"/>
                </a:rPr>
                <a:t>原 理</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7655" name="圆角矩形 23559"/>
            <p:cNvSpPr/>
            <p:nvPr/>
          </p:nvSpPr>
          <p:spPr>
            <a:xfrm>
              <a:off x="3816" y="946"/>
              <a:ext cx="1698" cy="731"/>
            </a:xfrm>
            <a:prstGeom prst="roundRect">
              <a:avLst>
                <a:gd name="adj" fmla="val 16667"/>
              </a:avLst>
            </a:prstGeom>
            <a:gradFill rotWithShape="1">
              <a:gsLst>
                <a:gs pos="0">
                  <a:srgbClr val="4D5031">
                    <a:alpha val="70000"/>
                  </a:srgbClr>
                </a:gs>
                <a:gs pos="100000">
                  <a:srgbClr val="A7AD69">
                    <a:alpha val="70000"/>
                  </a:srgbClr>
                </a:gs>
              </a:gsLst>
              <a:lin ang="27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7656" name="文本框 23560"/>
            <p:cNvSpPr txBox="1"/>
            <p:nvPr/>
          </p:nvSpPr>
          <p:spPr>
            <a:xfrm>
              <a:off x="4635" y="1028"/>
              <a:ext cx="116" cy="193"/>
            </a:xfrm>
            <a:prstGeom prst="rect">
              <a:avLst/>
            </a:prstGeom>
            <a:noFill/>
            <a:ln w="19050">
              <a:noFill/>
            </a:ln>
          </p:spPr>
          <p:txBody>
            <a:bodyPr wrap="none" anchor="ctr" anchorCtr="0">
              <a:spAutoFit/>
            </a:bodyPr>
            <a:p>
              <a:pPr algn="ctr" eaLnBrk="0" hangingPunct="0"/>
              <a:endParaRPr lang="zh-CN" sz="1400" b="1" dirty="0">
                <a:solidFill>
                  <a:schemeClr val="accent2"/>
                </a:solidFill>
                <a:latin typeface="微软雅黑" panose="020B0503020204020204" pitchFamily="34" charset="-122"/>
                <a:ea typeface="微软雅黑" panose="020B0503020204020204" pitchFamily="34" charset="-122"/>
              </a:endParaRPr>
            </a:p>
          </p:txBody>
        </p:sp>
        <p:sp>
          <p:nvSpPr>
            <p:cNvPr id="27657" name="文本框 23561"/>
            <p:cNvSpPr txBox="1"/>
            <p:nvPr/>
          </p:nvSpPr>
          <p:spPr>
            <a:xfrm>
              <a:off x="4108" y="1006"/>
              <a:ext cx="1059" cy="231"/>
            </a:xfrm>
            <a:prstGeom prst="rect">
              <a:avLst/>
            </a:prstGeom>
            <a:noFill/>
            <a:ln w="19050">
              <a:noFill/>
            </a:ln>
          </p:spPr>
          <p:txBody>
            <a:bodyPr wrap="none" anchor="ctr" anchorCtr="0">
              <a:spAutoFit/>
            </a:bodyPr>
            <a:p>
              <a:pPr algn="ctr" eaLnBrk="0" hangingPunct="0"/>
              <a:r>
                <a:rPr lang="zh-CN" altLang="en-US" b="1" dirty="0">
                  <a:solidFill>
                    <a:srgbClr val="FFFF99"/>
                  </a:solidFill>
                  <a:latin typeface="微软雅黑" panose="020B0503020204020204" pitchFamily="34" charset="-122"/>
                  <a:ea typeface="微软雅黑" panose="020B0503020204020204" pitchFamily="34" charset="-122"/>
                </a:rPr>
                <a:t>灭火剂的选择 </a:t>
              </a:r>
              <a:endParaRPr lang="ko-KR" altLang="en-US" b="1">
                <a:solidFill>
                  <a:srgbClr val="FFFF99"/>
                </a:solidFill>
                <a:latin typeface="微软雅黑" panose="020B0503020204020204" pitchFamily="34" charset="-122"/>
                <a:ea typeface="微软雅黑" panose="020B0503020204020204" pitchFamily="34" charset="-122"/>
              </a:endParaRPr>
            </a:p>
          </p:txBody>
        </p:sp>
        <p:sp>
          <p:nvSpPr>
            <p:cNvPr id="23563" name="矩形 23562"/>
            <p:cNvSpPr/>
            <p:nvPr/>
          </p:nvSpPr>
          <p:spPr>
            <a:xfrm>
              <a:off x="280" y="3021"/>
              <a:ext cx="921" cy="498"/>
            </a:xfrm>
            <a:prstGeom prst="rect">
              <a:avLst/>
            </a:prstGeom>
            <a:solidFill>
              <a:srgbClr val="FFCC00"/>
            </a:solidFill>
            <a:ln w="19050"/>
            <a:scene3d>
              <a:camera prst="legacyObliqueTopRight">
                <a:rot lat="0" lon="0" rev="0"/>
              </a:camera>
              <a:lightRig rig="legacyFlat3" dir="b"/>
            </a:scene3d>
            <a:sp3d extrusionH="887400" prstMaterial="legacyMatte">
              <a:bevelT w="13500" h="13500" prst="angle"/>
              <a:bevelB w="13500" h="13500" prst="angle"/>
              <a:extrusionClr>
                <a:srgbClr val="FFCC00"/>
              </a:extrusionClr>
            </a:sp3d>
          </p:spPr>
          <p:txBody>
            <a:bodyPr wrap="none" lIns="144000" anchor="ctr">
              <a:flatTx/>
            </a:bodyPr>
            <a:p>
              <a:pPr lvl="0" fontAlgn="base" latinLnBrk="1">
                <a:buClr>
                  <a:srgbClr val="000000"/>
                </a:buClr>
              </a:pPr>
              <a:r>
                <a:rPr lang="en-US" altLang="ko-KR" b="1" strike="noStrike" noProof="1">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en-US" altLang="ko-KR"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干粉</a:t>
              </a:r>
              <a:endPar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64" name="矩形 23563"/>
            <p:cNvSpPr/>
            <p:nvPr/>
          </p:nvSpPr>
          <p:spPr>
            <a:xfrm>
              <a:off x="282" y="2485"/>
              <a:ext cx="921" cy="498"/>
            </a:xfrm>
            <a:prstGeom prst="rect">
              <a:avLst/>
            </a:prstGeom>
            <a:solidFill>
              <a:srgbClr val="FF6600"/>
            </a:solidFill>
            <a:ln w="19050"/>
            <a:scene3d>
              <a:camera prst="legacyObliqueTopRight">
                <a:rot lat="0" lon="0" rev="0"/>
              </a:camera>
              <a:lightRig rig="legacyFlat3" dir="b"/>
            </a:scene3d>
            <a:sp3d extrusionH="887400" prstMaterial="legacyMatte">
              <a:bevelT w="13500" h="13500" prst="angle"/>
              <a:bevelB w="13500" h="13500" prst="angle"/>
              <a:extrusionClr>
                <a:srgbClr val="FF6600"/>
              </a:extrusionClr>
            </a:sp3d>
          </p:spPr>
          <p:txBody>
            <a:bodyPr wrap="none" lIns="144000" anchor="ctr">
              <a:flatTx/>
            </a:bodyPr>
            <a:p>
              <a:pPr lvl="0" fontAlgn="base" latinLnBrk="1">
                <a:buClr>
                  <a:srgbClr val="000000"/>
                </a:buClr>
              </a:pPr>
              <a:r>
                <a:rPr lang="en-US" altLang="ko-KR" b="1" strike="noStrike" noProof="1">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en-US" altLang="ko-KR"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四氯化碳</a:t>
              </a:r>
              <a:endPar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65" name="矩形 23564"/>
            <p:cNvSpPr/>
            <p:nvPr/>
          </p:nvSpPr>
          <p:spPr>
            <a:xfrm>
              <a:off x="282" y="1945"/>
              <a:ext cx="921" cy="498"/>
            </a:xfrm>
            <a:prstGeom prst="rect">
              <a:avLst/>
            </a:prstGeom>
            <a:solidFill>
              <a:srgbClr val="D60029"/>
            </a:solidFill>
            <a:ln w="19050"/>
            <a:scene3d>
              <a:camera prst="legacyObliqueTopRight">
                <a:rot lat="0" lon="0" rev="0"/>
              </a:camera>
              <a:lightRig rig="legacyFlat3" dir="b"/>
            </a:scene3d>
            <a:sp3d extrusionH="887400" prstMaterial="legacyMatte">
              <a:bevelT w="13500" h="13500" prst="angle"/>
              <a:bevelB w="13500" h="13500" prst="angle"/>
              <a:extrusionClr>
                <a:srgbClr val="D60029"/>
              </a:extrusionClr>
            </a:sp3d>
          </p:spPr>
          <p:txBody>
            <a:bodyPr wrap="none" lIns="144000" anchor="ctr">
              <a:flatTx/>
            </a:bodyPr>
            <a:p>
              <a:pPr lvl="0" fontAlgn="base" latinLnBrk="1">
                <a:buClr>
                  <a:srgbClr val="000000"/>
                </a:buClr>
              </a:pPr>
              <a:r>
                <a:rPr lang="en-US" altLang="ko-KR" b="1" strike="noStrike" noProof="1">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en-US" altLang="ko-KR"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二氧化碳</a:t>
              </a:r>
              <a:r>
                <a:rPr lang="zh-CN" altLang="en-US" b="1" strike="noStrike" noProof="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ko-KR"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66" name="矩形 23565"/>
            <p:cNvSpPr/>
            <p:nvPr/>
          </p:nvSpPr>
          <p:spPr>
            <a:xfrm>
              <a:off x="280" y="1468"/>
              <a:ext cx="921" cy="435"/>
            </a:xfrm>
            <a:prstGeom prst="rect">
              <a:avLst/>
            </a:prstGeom>
            <a:solidFill>
              <a:srgbClr val="A50021"/>
            </a:solidFill>
            <a:ln w="19050"/>
            <a:scene3d>
              <a:camera prst="legacyObliqueTopRight">
                <a:rot lat="0" lon="0" rev="0"/>
              </a:camera>
              <a:lightRig rig="legacyFlat3" dir="b"/>
            </a:scene3d>
            <a:sp3d extrusionH="887400" prstMaterial="legacyMatte">
              <a:bevelT w="13500" h="13500" prst="angle"/>
              <a:bevelB w="13500" h="13500" prst="angle"/>
              <a:extrusionClr>
                <a:srgbClr val="A50021"/>
              </a:extrusionClr>
            </a:sp3d>
          </p:spPr>
          <p:txBody>
            <a:bodyPr wrap="none" lIns="144000" anchor="ctr">
              <a:flatTx/>
            </a:bodyPr>
            <a:p>
              <a:pPr lvl="0" fontAlgn="base" latinLnBrk="1">
                <a:buClr>
                  <a:srgbClr val="000000"/>
                </a:buClr>
              </a:pPr>
              <a:r>
                <a:rPr lang="en-US" altLang="ko-KR"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泡沫</a:t>
              </a:r>
              <a:endParaRPr lang="zh-CN" altLang="en-US" b="1" strike="noStrike" noProof="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62" name="棱台 23566"/>
            <p:cNvSpPr/>
            <p:nvPr/>
          </p:nvSpPr>
          <p:spPr>
            <a:xfrm>
              <a:off x="1401" y="1258"/>
              <a:ext cx="2427" cy="510"/>
            </a:xfrm>
            <a:prstGeom prst="bevel">
              <a:avLst>
                <a:gd name="adj" fmla="val 7292"/>
              </a:avLst>
            </a:prstGeom>
            <a:solidFill>
              <a:srgbClr val="698E00"/>
            </a:solidFill>
            <a:ln w="9525">
              <a:noFill/>
            </a:ln>
          </p:spPr>
          <p:txBody>
            <a:bodyPr wrap="none" lIns="72000" anchor="ctr" anchorCtr="0"/>
            <a:p>
              <a:pPr eaLnBrk="0" hangingPunct="0">
                <a:lnSpc>
                  <a:spcPct val="80000"/>
                </a:lnSpc>
                <a:spcBef>
                  <a:spcPct val="50000"/>
                </a:spcBef>
              </a:pPr>
              <a:r>
                <a:rPr lang="zh-CN" altLang="en-US" b="1" dirty="0">
                  <a:latin typeface="微软雅黑" panose="020B0503020204020204" pitchFamily="34" charset="-122"/>
                  <a:ea typeface="微软雅黑" panose="020B0503020204020204" pitchFamily="34" charset="-122"/>
                </a:rPr>
                <a:t>在液体表面生成凝聚的泡沫漂浮</a:t>
              </a:r>
              <a:endParaRPr lang="zh-CN" altLang="en-US" b="1" dirty="0">
                <a:latin typeface="微软雅黑" panose="020B0503020204020204" pitchFamily="34" charset="-122"/>
                <a:ea typeface="微软雅黑" panose="020B0503020204020204" pitchFamily="34" charset="-122"/>
              </a:endParaRPr>
            </a:p>
            <a:p>
              <a:pPr eaLnBrk="0" hangingPunct="0">
                <a:lnSpc>
                  <a:spcPct val="80000"/>
                </a:lnSpc>
                <a:spcBef>
                  <a:spcPct val="50000"/>
                </a:spcBef>
              </a:pPr>
              <a:r>
                <a:rPr lang="zh-CN" altLang="en-US" b="1" dirty="0">
                  <a:latin typeface="微软雅黑" panose="020B0503020204020204" pitchFamily="34" charset="-122"/>
                  <a:ea typeface="微软雅黑" panose="020B0503020204020204" pitchFamily="34" charset="-122"/>
                </a:rPr>
                <a:t> 层，起窒息和冷却作用 </a:t>
              </a:r>
              <a:endParaRPr lang="en-US" altLang="ko-KR" b="1">
                <a:latin typeface="微软雅黑" panose="020B0503020204020204" pitchFamily="34" charset="-122"/>
                <a:ea typeface="微软雅黑" panose="020B0503020204020204" pitchFamily="34" charset="-122"/>
              </a:endParaRPr>
            </a:p>
          </p:txBody>
        </p:sp>
        <p:sp>
          <p:nvSpPr>
            <p:cNvPr id="27663" name="棱台 23567"/>
            <p:cNvSpPr/>
            <p:nvPr/>
          </p:nvSpPr>
          <p:spPr>
            <a:xfrm>
              <a:off x="1404" y="1766"/>
              <a:ext cx="2427" cy="510"/>
            </a:xfrm>
            <a:prstGeom prst="bevel">
              <a:avLst>
                <a:gd name="adj" fmla="val 7292"/>
              </a:avLst>
            </a:prstGeom>
            <a:solidFill>
              <a:srgbClr val="729A00"/>
            </a:solidFill>
            <a:ln w="9525">
              <a:noFill/>
            </a:ln>
          </p:spPr>
          <p:txBody>
            <a:bodyPr wrap="none" lIns="72000" anchor="ctr" anchorCtr="0"/>
            <a:p>
              <a:pPr eaLnBrk="0" hangingPunct="0">
                <a:spcBef>
                  <a:spcPct val="50000"/>
                </a:spcBef>
                <a:buChar char="•"/>
              </a:pPr>
              <a:endParaRPr lang="en-US" altLang="ko-KR" b="1" dirty="0">
                <a:latin typeface="微软雅黑" panose="020B0503020204020204" pitchFamily="34" charset="-122"/>
                <a:ea typeface="微软雅黑" panose="020B0503020204020204" pitchFamily="34" charset="-122"/>
              </a:endParaRPr>
            </a:p>
          </p:txBody>
        </p:sp>
        <p:sp>
          <p:nvSpPr>
            <p:cNvPr id="27664" name="棱台 23568"/>
            <p:cNvSpPr/>
            <p:nvPr/>
          </p:nvSpPr>
          <p:spPr>
            <a:xfrm>
              <a:off x="1404" y="2277"/>
              <a:ext cx="2427" cy="511"/>
            </a:xfrm>
            <a:prstGeom prst="bevel">
              <a:avLst>
                <a:gd name="adj" fmla="val 7292"/>
              </a:avLst>
            </a:prstGeom>
            <a:solidFill>
              <a:srgbClr val="99CC00"/>
            </a:solidFill>
            <a:ln w="9525">
              <a:noFill/>
            </a:ln>
          </p:spPr>
          <p:txBody>
            <a:bodyPr wrap="none" lIns="72000" anchor="ctr" anchorCtr="0"/>
            <a:p>
              <a:pPr eaLnBrk="0" hangingPunct="0">
                <a:lnSpc>
                  <a:spcPct val="120000"/>
                </a:lnSpc>
                <a:spcBef>
                  <a:spcPct val="50000"/>
                </a:spcBef>
              </a:pPr>
              <a:r>
                <a:rPr lang="ko-KR" altLang="en-US" b="1">
                  <a:solidFill>
                    <a:srgbClr val="000000"/>
                  </a:solidFill>
                  <a:latin typeface="微软雅黑" panose="020B0503020204020204" pitchFamily="34" charset="-122"/>
                  <a:ea typeface="微软雅黑" panose="020B0503020204020204" pitchFamily="34" charset="-122"/>
                </a:rPr>
                <a:t> </a:t>
              </a:r>
              <a:endParaRPr lang="en-US" altLang="ko-KR" b="1">
                <a:solidFill>
                  <a:srgbClr val="000000"/>
                </a:solidFill>
                <a:latin typeface="微软雅黑" panose="020B0503020204020204" pitchFamily="34" charset="-122"/>
                <a:ea typeface="微软雅黑" panose="020B0503020204020204" pitchFamily="34" charset="-122"/>
              </a:endParaRPr>
            </a:p>
          </p:txBody>
        </p:sp>
        <p:sp>
          <p:nvSpPr>
            <p:cNvPr id="27665" name="棱台 23569"/>
            <p:cNvSpPr/>
            <p:nvPr/>
          </p:nvSpPr>
          <p:spPr>
            <a:xfrm>
              <a:off x="1404" y="2787"/>
              <a:ext cx="2427" cy="510"/>
            </a:xfrm>
            <a:prstGeom prst="bevel">
              <a:avLst>
                <a:gd name="adj" fmla="val 7292"/>
              </a:avLst>
            </a:prstGeom>
            <a:solidFill>
              <a:srgbClr val="B1F000"/>
            </a:solidFill>
            <a:ln w="9525">
              <a:noFill/>
            </a:ln>
          </p:spPr>
          <p:txBody>
            <a:bodyPr wrap="none" lIns="72000" anchor="ctr" anchorCtr="0"/>
            <a:p>
              <a:pPr eaLnBrk="0" hangingPunct="0">
                <a:lnSpc>
                  <a:spcPct val="80000"/>
                </a:lnSpc>
                <a:spcBef>
                  <a:spcPct val="50000"/>
                </a:spcBef>
                <a:buChar char="•"/>
              </a:pPr>
              <a:endParaRPr lang="en-US" altLang="ko-KR" b="1" dirty="0">
                <a:solidFill>
                  <a:srgbClr val="000000"/>
                </a:solidFill>
                <a:latin typeface="微软雅黑" panose="020B0503020204020204" pitchFamily="34" charset="-122"/>
                <a:ea typeface="微软雅黑" panose="020B0503020204020204" pitchFamily="34" charset="-122"/>
              </a:endParaRPr>
            </a:p>
          </p:txBody>
        </p:sp>
        <p:sp>
          <p:nvSpPr>
            <p:cNvPr id="27666" name="棱台 23570"/>
            <p:cNvSpPr/>
            <p:nvPr/>
          </p:nvSpPr>
          <p:spPr>
            <a:xfrm>
              <a:off x="1392" y="3312"/>
              <a:ext cx="2427" cy="510"/>
            </a:xfrm>
            <a:prstGeom prst="bevel">
              <a:avLst>
                <a:gd name="adj" fmla="val 7292"/>
              </a:avLst>
            </a:prstGeom>
            <a:solidFill>
              <a:srgbClr val="C7FF29"/>
            </a:solidFill>
            <a:ln w="9525">
              <a:noFill/>
            </a:ln>
          </p:spPr>
          <p:txBody>
            <a:bodyPr wrap="none" lIns="72000" anchor="ctr" anchorCtr="0"/>
            <a:p>
              <a:pPr lvl="1" indent="0" eaLnBrk="0" hangingPunct="0">
                <a:lnSpc>
                  <a:spcPct val="80000"/>
                </a:lnSpc>
                <a:spcBef>
                  <a:spcPct val="50000"/>
                </a:spcBef>
                <a:buChar char="•"/>
              </a:pPr>
              <a:endParaRPr lang="en-US" altLang="ko-KR" b="1" dirty="0">
                <a:solidFill>
                  <a:srgbClr val="000000"/>
                </a:solidFill>
                <a:latin typeface="微软雅黑" panose="020B0503020204020204" pitchFamily="34" charset="-122"/>
                <a:ea typeface="微软雅黑" panose="020B0503020204020204" pitchFamily="34" charset="-122"/>
              </a:endParaRPr>
            </a:p>
          </p:txBody>
        </p:sp>
        <p:sp>
          <p:nvSpPr>
            <p:cNvPr id="27667" name="立方体 23571"/>
            <p:cNvSpPr/>
            <p:nvPr/>
          </p:nvSpPr>
          <p:spPr>
            <a:xfrm>
              <a:off x="3687" y="1260"/>
              <a:ext cx="1827" cy="2651"/>
            </a:xfrm>
            <a:prstGeom prst="cube">
              <a:avLst>
                <a:gd name="adj" fmla="val 6718"/>
              </a:avLst>
            </a:prstGeom>
            <a:gradFill rotWithShape="1">
              <a:gsLst>
                <a:gs pos="0">
                  <a:srgbClr val="4D5031"/>
                </a:gs>
                <a:gs pos="100000">
                  <a:srgbClr val="A7AD69"/>
                </a:gs>
              </a:gsLst>
              <a:lin ang="2700000" scaled="1"/>
              <a:tileRect/>
            </a:gradFill>
            <a:ln w="9525">
              <a:noFill/>
            </a:ln>
          </p:spPr>
          <p:txBody>
            <a:bodyPr wrap="none" lIns="360000" anchor="t" anchorCtr="0"/>
            <a:p>
              <a:pPr eaLnBrk="0" hangingPunct="0">
                <a:spcBef>
                  <a:spcPct val="50000"/>
                </a:spcBef>
                <a:buFont typeface="Wingdings" panose="05000000000000000000" pitchFamily="2" charset="2"/>
                <a:buChar char="q"/>
              </a:pPr>
              <a:endParaRPr lang="ko-KR" altLang="en-US" sz="1200" b="1" dirty="0">
                <a:solidFill>
                  <a:srgbClr val="FFFFFF"/>
                </a:solidFill>
                <a:latin typeface="微软雅黑" panose="020B0503020204020204" pitchFamily="34" charset="-122"/>
                <a:ea typeface="微软雅黑" panose="020B0503020204020204" pitchFamily="34" charset="-122"/>
              </a:endParaRPr>
            </a:p>
          </p:txBody>
        </p:sp>
        <p:sp>
          <p:nvSpPr>
            <p:cNvPr id="27668" name="椭圆 23572"/>
            <p:cNvSpPr/>
            <p:nvPr/>
          </p:nvSpPr>
          <p:spPr>
            <a:xfrm>
              <a:off x="3650" y="3160"/>
              <a:ext cx="1755" cy="614"/>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7669" name="文本框 23573"/>
            <p:cNvSpPr txBox="1"/>
            <p:nvPr/>
          </p:nvSpPr>
          <p:spPr>
            <a:xfrm>
              <a:off x="3792" y="1536"/>
              <a:ext cx="1488" cy="2128"/>
            </a:xfrm>
            <a:prstGeom prst="rect">
              <a:avLst/>
            </a:prstGeom>
            <a:noFill/>
            <a:ln w="9525">
              <a:noFill/>
            </a:ln>
          </p:spPr>
          <p:txBody>
            <a:bodyPr anchor="t" anchorCtr="0">
              <a:spAutoFit/>
            </a:bodyPr>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为了能迅速扑灭火灾，必须按照现代的防火技术、生产工艺过程的特点、着火物质的性质、灭火剂的性质及取用是否便利等原则来选择灭火剂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70" name="文本框 23574"/>
            <p:cNvSpPr txBox="1"/>
            <p:nvPr/>
          </p:nvSpPr>
          <p:spPr>
            <a:xfrm>
              <a:off x="1452" y="1824"/>
              <a:ext cx="2208" cy="404"/>
            </a:xfrm>
            <a:prstGeom prst="rect">
              <a:avLst/>
            </a:prstGeom>
            <a:noFill/>
            <a:ln w="9525">
              <a:noFill/>
            </a:ln>
          </p:spPr>
          <p:txBody>
            <a:bodyPr anchor="t" anchorCtr="0">
              <a:spAutoFit/>
            </a:bodyPr>
            <a:p>
              <a:pPr eaLnBrk="0" hangingPunct="0">
                <a:spcBef>
                  <a:spcPct val="50000"/>
                </a:spcBef>
              </a:pPr>
              <a:r>
                <a:rPr lang="zh-CN" altLang="en-US" b="1" dirty="0">
                  <a:latin typeface="微软雅黑" panose="020B0503020204020204" pitchFamily="34" charset="-122"/>
                  <a:ea typeface="微软雅黑" panose="020B0503020204020204" pitchFamily="34" charset="-122"/>
                </a:rPr>
                <a:t>覆盖在燃烧区内，除了窒息作用之外，还有一定的冷却作用 </a:t>
              </a:r>
              <a:endParaRPr lang="zh-CN" altLang="en-US" b="1" dirty="0">
                <a:latin typeface="微软雅黑" panose="020B0503020204020204" pitchFamily="34" charset="-122"/>
                <a:ea typeface="微软雅黑" panose="020B0503020204020204" pitchFamily="34" charset="-122"/>
              </a:endParaRPr>
            </a:p>
          </p:txBody>
        </p:sp>
        <p:sp>
          <p:nvSpPr>
            <p:cNvPr id="27671" name="文本框 23575"/>
            <p:cNvSpPr txBox="1"/>
            <p:nvPr/>
          </p:nvSpPr>
          <p:spPr>
            <a:xfrm>
              <a:off x="1461" y="2331"/>
              <a:ext cx="2160" cy="404"/>
            </a:xfrm>
            <a:prstGeom prst="rect">
              <a:avLst/>
            </a:prstGeom>
            <a:noFill/>
            <a:ln w="9525">
              <a:noFill/>
            </a:ln>
          </p:spPr>
          <p:txBody>
            <a:bodyPr anchor="t" anchorCtr="0">
              <a:spAutoFit/>
            </a:bodyPr>
            <a:p>
              <a:pPr>
                <a:spcBef>
                  <a:spcPct val="50000"/>
                </a:spcBef>
              </a:pPr>
              <a:r>
                <a:rPr lang="zh-CN" altLang="en-US" b="1" dirty="0">
                  <a:latin typeface="微软雅黑" panose="020B0503020204020204" pitchFamily="34" charset="-122"/>
                  <a:ea typeface="微软雅黑" panose="020B0503020204020204" pitchFamily="34" charset="-122"/>
                </a:rPr>
                <a:t>干粉中的碳酸氢钠受高温作用发生分解生成水和</a:t>
              </a:r>
              <a:r>
                <a:rPr lang="en-US" altLang="zh-CN" b="1" dirty="0">
                  <a:latin typeface="微软雅黑" panose="020B0503020204020204" pitchFamily="34" charset="-122"/>
                  <a:ea typeface="微软雅黑" panose="020B0503020204020204" pitchFamily="34" charset="-122"/>
                </a:rPr>
                <a:t>CO2</a:t>
              </a:r>
              <a:endParaRPr lang="en-US" altLang="zh-CN" b="1" dirty="0">
                <a:latin typeface="微软雅黑" panose="020B0503020204020204" pitchFamily="34" charset="-122"/>
                <a:ea typeface="微软雅黑" panose="020B0503020204020204" pitchFamily="34" charset="-122"/>
              </a:endParaRPr>
            </a:p>
          </p:txBody>
        </p:sp>
        <p:sp>
          <p:nvSpPr>
            <p:cNvPr id="27672" name="文本框 23576"/>
            <p:cNvSpPr txBox="1"/>
            <p:nvPr/>
          </p:nvSpPr>
          <p:spPr>
            <a:xfrm>
              <a:off x="1449" y="3360"/>
              <a:ext cx="2160" cy="404"/>
            </a:xfrm>
            <a:prstGeom prst="rect">
              <a:avLst/>
            </a:prstGeom>
            <a:noFill/>
            <a:ln w="9525">
              <a:noFill/>
            </a:ln>
          </p:spPr>
          <p:txBody>
            <a:bodyPr anchor="t" anchorCtr="0">
              <a:spAutoFit/>
            </a:bodyPr>
            <a:p>
              <a:pPr>
                <a:spcBef>
                  <a:spcPct val="50000"/>
                </a:spcBef>
              </a:pPr>
              <a:r>
                <a:rPr lang="zh-CN" altLang="en-US" b="1" dirty="0">
                  <a:latin typeface="微软雅黑" panose="020B0503020204020204" pitchFamily="34" charset="-122"/>
                  <a:ea typeface="微软雅黑" panose="020B0503020204020204" pitchFamily="34" charset="-122"/>
                </a:rPr>
                <a:t>卤素离子与燃烧产生的活性氢基化合，使燃烧的连锁反应停止 </a:t>
              </a:r>
              <a:endParaRPr lang="zh-CN" altLang="en-US" b="1" dirty="0">
                <a:latin typeface="微软雅黑" panose="020B0503020204020204" pitchFamily="34" charset="-122"/>
                <a:ea typeface="微软雅黑" panose="020B0503020204020204" pitchFamily="34" charset="-122"/>
              </a:endParaRPr>
            </a:p>
          </p:txBody>
        </p:sp>
        <p:sp>
          <p:nvSpPr>
            <p:cNvPr id="27673" name="文本框 23577"/>
            <p:cNvSpPr txBox="1"/>
            <p:nvPr/>
          </p:nvSpPr>
          <p:spPr>
            <a:xfrm>
              <a:off x="1470" y="2862"/>
              <a:ext cx="2112" cy="404"/>
            </a:xfrm>
            <a:prstGeom prst="rect">
              <a:avLst/>
            </a:prstGeom>
            <a:noFill/>
            <a:ln w="9525">
              <a:noFill/>
            </a:ln>
          </p:spPr>
          <p:txBody>
            <a:bodyPr anchor="t" anchorCtr="0">
              <a:spAutoFit/>
            </a:bodyPr>
            <a:p>
              <a:pPr>
                <a:spcBef>
                  <a:spcPct val="50000"/>
                </a:spcBef>
              </a:pPr>
              <a:r>
                <a:rPr lang="zh-CN" altLang="en-US" b="1" dirty="0">
                  <a:latin typeface="微软雅黑" panose="020B0503020204020204" pitchFamily="34" charset="-122"/>
                  <a:ea typeface="微软雅黑" panose="020B0503020204020204" pitchFamily="34" charset="-122"/>
                </a:rPr>
                <a:t>其蒸气重，很快密集在火源周围，起到隔绝空气的作用 </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22529"/>
          <p:cNvPicPr>
            <a:picLocks noChangeAspect="1"/>
          </p:cNvPicPr>
          <p:nvPr/>
        </p:nvPicPr>
        <p:blipFill>
          <a:blip r:embed="rId1"/>
          <a:stretch>
            <a:fillRect/>
          </a:stretch>
        </p:blipFill>
        <p:spPr>
          <a:xfrm>
            <a:off x="762000" y="1066800"/>
            <a:ext cx="7696200" cy="5435600"/>
          </a:xfrm>
          <a:prstGeom prst="rect">
            <a:avLst/>
          </a:prstGeom>
          <a:noFill/>
          <a:ln w="9525">
            <a:noFill/>
          </a:ln>
        </p:spPr>
      </p:pic>
      <p:sp>
        <p:nvSpPr>
          <p:cNvPr id="28674" name="矩形 22530"/>
          <p:cNvSpPr/>
          <p:nvPr/>
        </p:nvSpPr>
        <p:spPr>
          <a:xfrm>
            <a:off x="195263" y="152400"/>
            <a:ext cx="5062537" cy="579438"/>
          </a:xfrm>
          <a:prstGeom prst="rect">
            <a:avLst/>
          </a:prstGeom>
          <a:noFill/>
          <a:ln w="9525">
            <a:noFill/>
          </a:ln>
        </p:spPr>
        <p:txBody>
          <a:bodyPr wrap="none" anchor="t" anchorCtr="0">
            <a:spAutoFit/>
          </a:bodyPr>
          <a:p>
            <a:pPr latinLnBrk="1">
              <a:buFont typeface="Wingdings" panose="05000000000000000000" pitchFamily="2" charset="2"/>
              <a:buChar char="§"/>
            </a:pPr>
            <a:r>
              <a:rPr lang="ko-KR" altLang="en-US" sz="3200" b="1">
                <a:solidFill>
                  <a:srgbClr val="666699"/>
                </a:solidFill>
                <a:latin typeface="微软雅黑" panose="020B0503020204020204" pitchFamily="34" charset="-122"/>
                <a:ea typeface="微软雅黑" panose="020B0503020204020204" pitchFamily="34" charset="-122"/>
              </a:rPr>
              <a:t> </a:t>
            </a:r>
            <a:r>
              <a:rPr lang="zh-CN" altLang="en-US" sz="3200" b="1" dirty="0">
                <a:solidFill>
                  <a:srgbClr val="666699"/>
                </a:solidFill>
                <a:latin typeface="微软雅黑" panose="020B0503020204020204" pitchFamily="34" charset="-122"/>
                <a:ea typeface="微软雅黑" panose="020B0503020204020204" pitchFamily="34" charset="-122"/>
              </a:rPr>
              <a:t>正确使用灭火器的重要性</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28675" name="直接连接符 22531"/>
          <p:cNvSpPr/>
          <p:nvPr/>
        </p:nvSpPr>
        <p:spPr>
          <a:xfrm>
            <a:off x="-25400" y="8016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圆角矩形 24577"/>
          <p:cNvSpPr/>
          <p:nvPr/>
        </p:nvSpPr>
        <p:spPr>
          <a:xfrm>
            <a:off x="885825" y="1295400"/>
            <a:ext cx="7694613" cy="457200"/>
          </a:xfrm>
          <a:prstGeom prst="roundRect">
            <a:avLst>
              <a:gd name="adj" fmla="val 16667"/>
            </a:avLst>
          </a:prstGeom>
          <a:solidFill>
            <a:srgbClr val="74A1DE"/>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698" name="菱形 24578"/>
          <p:cNvSpPr/>
          <p:nvPr/>
        </p:nvSpPr>
        <p:spPr>
          <a:xfrm>
            <a:off x="581025" y="1176338"/>
            <a:ext cx="685800" cy="685800"/>
          </a:xfrm>
          <a:prstGeom prst="diamond">
            <a:avLst/>
          </a:prstGeom>
          <a:solidFill>
            <a:srgbClr val="74A1DE"/>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699" name="文本框 24579"/>
          <p:cNvSpPr txBox="1"/>
          <p:nvPr/>
        </p:nvSpPr>
        <p:spPr>
          <a:xfrm>
            <a:off x="735013" y="1274763"/>
            <a:ext cx="354012" cy="457200"/>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00" name="圆角矩形 24580"/>
          <p:cNvSpPr/>
          <p:nvPr/>
        </p:nvSpPr>
        <p:spPr>
          <a:xfrm>
            <a:off x="885825" y="2133600"/>
            <a:ext cx="7694613" cy="457200"/>
          </a:xfrm>
          <a:prstGeom prst="roundRect">
            <a:avLst>
              <a:gd name="adj" fmla="val 16667"/>
            </a:avLst>
          </a:prstGeom>
          <a:solidFill>
            <a:schemeClr val="accent2"/>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701" name="菱形 24581"/>
          <p:cNvSpPr/>
          <p:nvPr/>
        </p:nvSpPr>
        <p:spPr>
          <a:xfrm>
            <a:off x="581025" y="2014538"/>
            <a:ext cx="685800" cy="685800"/>
          </a:xfrm>
          <a:prstGeom prst="diamond">
            <a:avLst/>
          </a:prstGeom>
          <a:solidFill>
            <a:schemeClr val="accent2"/>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702" name="文本框 24582"/>
          <p:cNvSpPr txBox="1"/>
          <p:nvPr/>
        </p:nvSpPr>
        <p:spPr>
          <a:xfrm>
            <a:off x="735013" y="2112963"/>
            <a:ext cx="354012" cy="457200"/>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03" name="圆角矩形 24583"/>
          <p:cNvSpPr/>
          <p:nvPr/>
        </p:nvSpPr>
        <p:spPr>
          <a:xfrm>
            <a:off x="885825" y="2971800"/>
            <a:ext cx="7694613" cy="457200"/>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704" name="菱形 24584"/>
          <p:cNvSpPr/>
          <p:nvPr/>
        </p:nvSpPr>
        <p:spPr>
          <a:xfrm>
            <a:off x="581025" y="2852738"/>
            <a:ext cx="685800" cy="685800"/>
          </a:xfrm>
          <a:prstGeom prst="diamond">
            <a:avLst/>
          </a:prstGeom>
          <a:solidFill>
            <a:schemeClr val="accent1"/>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705" name="文本框 24585"/>
          <p:cNvSpPr txBox="1"/>
          <p:nvPr/>
        </p:nvSpPr>
        <p:spPr>
          <a:xfrm>
            <a:off x="735013" y="2951163"/>
            <a:ext cx="354012" cy="457200"/>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06" name="圆角矩形 24586"/>
          <p:cNvSpPr/>
          <p:nvPr/>
        </p:nvSpPr>
        <p:spPr>
          <a:xfrm>
            <a:off x="884238" y="3852863"/>
            <a:ext cx="7696200" cy="457200"/>
          </a:xfrm>
          <a:prstGeom prst="roundRect">
            <a:avLst>
              <a:gd name="adj" fmla="val 16667"/>
            </a:avLst>
          </a:prstGeom>
          <a:solidFill>
            <a:schemeClr val="folHlink"/>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707" name="菱形 24587"/>
          <p:cNvSpPr/>
          <p:nvPr/>
        </p:nvSpPr>
        <p:spPr>
          <a:xfrm>
            <a:off x="579438" y="3733800"/>
            <a:ext cx="685800" cy="685800"/>
          </a:xfrm>
          <a:prstGeom prst="diamond">
            <a:avLst/>
          </a:prstGeom>
          <a:solidFill>
            <a:schemeClr val="folHlink"/>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708" name="文本框 24588"/>
          <p:cNvSpPr txBox="1"/>
          <p:nvPr/>
        </p:nvSpPr>
        <p:spPr>
          <a:xfrm>
            <a:off x="733425" y="3832225"/>
            <a:ext cx="354013" cy="457200"/>
          </a:xfrm>
          <a:prstGeom prst="rect">
            <a:avLst/>
          </a:prstGeom>
          <a:noFill/>
          <a:ln w="9525">
            <a:noFill/>
          </a:ln>
        </p:spPr>
        <p:txBody>
          <a:bodyPr wrap="none" anchor="t" anchorCtr="0">
            <a:spAutoFit/>
          </a:bodyPr>
          <a:p>
            <a:pPr algn="ctr" eaLnBrk="0" hangingPunct="0"/>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09" name="圆角矩形 24589"/>
          <p:cNvSpPr/>
          <p:nvPr/>
        </p:nvSpPr>
        <p:spPr>
          <a:xfrm>
            <a:off x="884238" y="4778375"/>
            <a:ext cx="7694612" cy="631825"/>
          </a:xfrm>
          <a:prstGeom prst="roundRect">
            <a:avLst>
              <a:gd name="adj" fmla="val 16667"/>
            </a:avLst>
          </a:prstGeom>
          <a:solidFill>
            <a:srgbClr val="74A1DE"/>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710" name="菱形 24590"/>
          <p:cNvSpPr/>
          <p:nvPr/>
        </p:nvSpPr>
        <p:spPr>
          <a:xfrm>
            <a:off x="579438" y="4659313"/>
            <a:ext cx="685800" cy="685800"/>
          </a:xfrm>
          <a:prstGeom prst="diamond">
            <a:avLst/>
          </a:prstGeom>
          <a:solidFill>
            <a:srgbClr val="74A1DE"/>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711" name="文本框 24591"/>
          <p:cNvSpPr txBox="1"/>
          <p:nvPr/>
        </p:nvSpPr>
        <p:spPr>
          <a:xfrm>
            <a:off x="733425" y="4757738"/>
            <a:ext cx="354013" cy="457200"/>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5</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12" name="圆角矩形 24592"/>
          <p:cNvSpPr/>
          <p:nvPr/>
        </p:nvSpPr>
        <p:spPr>
          <a:xfrm>
            <a:off x="884238" y="5768975"/>
            <a:ext cx="7694612" cy="631825"/>
          </a:xfrm>
          <a:prstGeom prst="roundRect">
            <a:avLst>
              <a:gd name="adj" fmla="val 16667"/>
            </a:avLst>
          </a:prstGeom>
          <a:solidFill>
            <a:schemeClr val="accent1"/>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nchorCtr="0"/>
          <a:p>
            <a:pPr algn="ctr"/>
            <a:endParaRPr lang="zh-CN" dirty="0">
              <a:latin typeface="微软雅黑" panose="020B0503020204020204" pitchFamily="34" charset="-122"/>
              <a:ea typeface="微软雅黑" panose="020B0503020204020204" pitchFamily="34" charset="-122"/>
            </a:endParaRPr>
          </a:p>
        </p:txBody>
      </p:sp>
      <p:sp>
        <p:nvSpPr>
          <p:cNvPr id="29713" name="菱形 24593"/>
          <p:cNvSpPr/>
          <p:nvPr/>
        </p:nvSpPr>
        <p:spPr>
          <a:xfrm>
            <a:off x="579438" y="5649913"/>
            <a:ext cx="685800" cy="685800"/>
          </a:xfrm>
          <a:prstGeom prst="diamond">
            <a:avLst/>
          </a:prstGeom>
          <a:solidFill>
            <a:schemeClr val="accent1"/>
          </a:solidFill>
          <a:ln w="25400" cap="flat" cmpd="sng">
            <a:solidFill>
              <a:schemeClr val="bg1"/>
            </a:solidFill>
            <a:prstDash val="solid"/>
            <a:miter/>
            <a:headEnd type="none" w="med" len="med"/>
            <a:tailEnd type="none" w="med" len="med"/>
          </a:ln>
          <a:effectLst>
            <a:outerShdw dist="76200" algn="ctr" rotWithShape="0">
              <a:schemeClr val="bg2"/>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29714" name="文本框 24594"/>
          <p:cNvSpPr txBox="1"/>
          <p:nvPr/>
        </p:nvSpPr>
        <p:spPr>
          <a:xfrm>
            <a:off x="733425" y="5748338"/>
            <a:ext cx="354013" cy="457200"/>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6</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715" name="文本框 24595"/>
          <p:cNvSpPr txBox="1"/>
          <p:nvPr/>
        </p:nvSpPr>
        <p:spPr>
          <a:xfrm>
            <a:off x="1419225" y="1371600"/>
            <a:ext cx="5715000" cy="366713"/>
          </a:xfrm>
          <a:prstGeom prst="rect">
            <a:avLst/>
          </a:prstGeom>
          <a:noFill/>
          <a:ln w="9525">
            <a:noFill/>
          </a:ln>
        </p:spPr>
        <p:txBody>
          <a:bodyPr anchor="t" anchorCtr="0">
            <a:spAutoFit/>
          </a:bodyPr>
          <a:p>
            <a:pPr>
              <a:spcBef>
                <a:spcPct val="50000"/>
              </a:spcBef>
              <a:buFont typeface="Wingdings" panose="05000000000000000000" pitchFamily="2" charset="2"/>
            </a:pPr>
            <a:r>
              <a:rPr lang="zh-CN" altLang="en-US" b="1" dirty="0">
                <a:latin typeface="微软雅黑" panose="020B0503020204020204" pitchFamily="34" charset="-122"/>
                <a:ea typeface="微软雅黑" panose="020B0503020204020204" pitchFamily="34" charset="-122"/>
              </a:rPr>
              <a:t>使用灭火器时，要正确和迅速地判断风向，顺风打开</a:t>
            </a:r>
            <a:endParaRPr lang="zh-CN" altLang="en-US" b="1" dirty="0">
              <a:latin typeface="微软雅黑" panose="020B0503020204020204" pitchFamily="34" charset="-122"/>
              <a:ea typeface="微软雅黑" panose="020B0503020204020204" pitchFamily="34" charset="-122"/>
            </a:endParaRPr>
          </a:p>
        </p:txBody>
      </p:sp>
      <p:sp>
        <p:nvSpPr>
          <p:cNvPr id="29716" name="文本框 24596"/>
          <p:cNvSpPr txBox="1"/>
          <p:nvPr/>
        </p:nvSpPr>
        <p:spPr>
          <a:xfrm>
            <a:off x="1495425" y="2209800"/>
            <a:ext cx="5715000" cy="366713"/>
          </a:xfrm>
          <a:prstGeom prst="rect">
            <a:avLst/>
          </a:prstGeom>
          <a:noFill/>
          <a:ln w="9525">
            <a:noFill/>
          </a:ln>
        </p:spPr>
        <p:txBody>
          <a:bodyPr anchor="t" anchorCtr="0">
            <a:spAutoFit/>
          </a:bodyPr>
          <a:p>
            <a:pPr>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灭火器，对准火焰底部喷射，不要顶风而上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717" name="文本框 24597"/>
          <p:cNvSpPr txBox="1"/>
          <p:nvPr/>
        </p:nvSpPr>
        <p:spPr>
          <a:xfrm>
            <a:off x="1419225" y="3048000"/>
            <a:ext cx="7010400" cy="366713"/>
          </a:xfrm>
          <a:prstGeom prst="rect">
            <a:avLst/>
          </a:prstGeom>
          <a:noFill/>
          <a:ln w="9525">
            <a:noFill/>
          </a:ln>
        </p:spPr>
        <p:txBody>
          <a:bodyPr anchor="t" anchorCtr="0">
            <a:spAutoFit/>
          </a:bodyPr>
          <a:p>
            <a:pPr>
              <a:spcBef>
                <a:spcPct val="50000"/>
              </a:spcBef>
            </a:pPr>
            <a:r>
              <a:rPr lang="zh-CN" altLang="en-US" b="1" dirty="0">
                <a:latin typeface="微软雅黑" panose="020B0503020204020204" pitchFamily="34" charset="-122"/>
                <a:ea typeface="微软雅黑" panose="020B0503020204020204" pitchFamily="34" charset="-122"/>
              </a:rPr>
              <a:t>如果液体燃烧着火，应将灭火器对准液面，而不要对准火焰</a:t>
            </a:r>
            <a:endParaRPr lang="zh-CN" altLang="en-US" b="1" dirty="0">
              <a:latin typeface="微软雅黑" panose="020B0503020204020204" pitchFamily="34" charset="-122"/>
              <a:ea typeface="微软雅黑" panose="020B0503020204020204" pitchFamily="34" charset="-122"/>
            </a:endParaRPr>
          </a:p>
        </p:txBody>
      </p:sp>
      <p:sp>
        <p:nvSpPr>
          <p:cNvPr id="29718" name="文本框 24598"/>
          <p:cNvSpPr txBox="1"/>
          <p:nvPr/>
        </p:nvSpPr>
        <p:spPr>
          <a:xfrm>
            <a:off x="1404938" y="3886200"/>
            <a:ext cx="6858000" cy="366713"/>
          </a:xfrm>
          <a:prstGeom prst="rect">
            <a:avLst/>
          </a:prstGeom>
          <a:noFill/>
          <a:ln w="9525">
            <a:noFill/>
          </a:ln>
        </p:spPr>
        <p:txBody>
          <a:bodyPr anchor="t" anchorCtr="0">
            <a:spAutoFit/>
          </a:bodyPr>
          <a:p>
            <a:pPr>
              <a:spcBef>
                <a:spcPct val="50000"/>
              </a:spcBef>
              <a:buFont typeface="Wingdings" panose="05000000000000000000" pitchFamily="2" charset="2"/>
            </a:pPr>
            <a:r>
              <a:rPr lang="zh-CN" altLang="en-US" b="1" dirty="0">
                <a:latin typeface="微软雅黑" panose="020B0503020204020204" pitchFamily="34" charset="-122"/>
                <a:ea typeface="微软雅黑" panose="020B0503020204020204" pitchFamily="34" charset="-122"/>
              </a:rPr>
              <a:t>管线滴漏渗出液体发生火灾，应对准滴漏处由上而下进行喷射</a:t>
            </a:r>
            <a:endParaRPr lang="zh-CN" altLang="en-US" b="1" dirty="0">
              <a:latin typeface="微软雅黑" panose="020B0503020204020204" pitchFamily="34" charset="-122"/>
              <a:ea typeface="微软雅黑" panose="020B0503020204020204" pitchFamily="34" charset="-122"/>
            </a:endParaRPr>
          </a:p>
        </p:txBody>
      </p:sp>
      <p:sp>
        <p:nvSpPr>
          <p:cNvPr id="29719" name="文本框 24599"/>
          <p:cNvSpPr txBox="1"/>
          <p:nvPr/>
        </p:nvSpPr>
        <p:spPr>
          <a:xfrm>
            <a:off x="1347788" y="4800600"/>
            <a:ext cx="7010400" cy="641350"/>
          </a:xfrm>
          <a:prstGeom prst="rect">
            <a:avLst/>
          </a:prstGeom>
          <a:noFill/>
          <a:ln w="9525">
            <a:noFill/>
          </a:ln>
        </p:spPr>
        <p:txBody>
          <a:bodyPr anchor="t" anchorCtr="0">
            <a:spAutoFit/>
          </a:bodyPr>
          <a:p>
            <a:pPr>
              <a:spcBef>
                <a:spcPct val="50000"/>
              </a:spcBef>
              <a:buFont typeface="Wingdings" panose="05000000000000000000" pitchFamily="2" charset="2"/>
            </a:pPr>
            <a:r>
              <a:rPr lang="zh-CN" altLang="en-US" b="1" dirty="0">
                <a:latin typeface="微软雅黑" panose="020B0503020204020204" pitchFamily="34" charset="-122"/>
                <a:ea typeface="微软雅黑" panose="020B0503020204020204" pitchFamily="34" charset="-122"/>
              </a:rPr>
              <a:t>使用灭火器进行扑救，可按灭火器的数量，组织人员同时使用，迅速把火扑灭，而不应该只由一个人使用</a:t>
            </a:r>
            <a:endParaRPr lang="zh-CN" altLang="en-US" b="1" dirty="0">
              <a:latin typeface="微软雅黑" panose="020B0503020204020204" pitchFamily="34" charset="-122"/>
              <a:ea typeface="微软雅黑" panose="020B0503020204020204" pitchFamily="34" charset="-122"/>
            </a:endParaRPr>
          </a:p>
        </p:txBody>
      </p:sp>
      <p:sp>
        <p:nvSpPr>
          <p:cNvPr id="29720" name="文本框 24600"/>
          <p:cNvSpPr txBox="1"/>
          <p:nvPr/>
        </p:nvSpPr>
        <p:spPr>
          <a:xfrm>
            <a:off x="1328738" y="5776913"/>
            <a:ext cx="6858000" cy="641350"/>
          </a:xfrm>
          <a:prstGeom prst="rect">
            <a:avLst/>
          </a:prstGeom>
          <a:noFill/>
          <a:ln w="9525">
            <a:noFill/>
          </a:ln>
        </p:spPr>
        <p:txBody>
          <a:bodyPr anchor="t" anchorCtr="0">
            <a:spAutoFit/>
          </a:bodyPr>
          <a:p>
            <a:pPr>
              <a:spcBef>
                <a:spcPct val="50000"/>
              </a:spcBef>
              <a:buFont typeface="Wingdings" panose="05000000000000000000" pitchFamily="2" charset="2"/>
            </a:pPr>
            <a:r>
              <a:rPr lang="zh-CN" altLang="en-US" b="1" dirty="0">
                <a:latin typeface="微软雅黑" panose="020B0503020204020204" pitchFamily="34" charset="-122"/>
                <a:ea typeface="微软雅黑" panose="020B0503020204020204" pitchFamily="34" charset="-122"/>
              </a:rPr>
              <a:t>火被扑灭后，仍然要面对现场，防止复燃，直至确信不再复燃，才能离开火场</a:t>
            </a:r>
            <a:endParaRPr lang="zh-CN" altLang="en-US" b="1" dirty="0">
              <a:latin typeface="微软雅黑" panose="020B0503020204020204" pitchFamily="34" charset="-122"/>
              <a:ea typeface="微软雅黑" panose="020B0503020204020204" pitchFamily="34" charset="-122"/>
            </a:endParaRPr>
          </a:p>
        </p:txBody>
      </p:sp>
      <p:sp>
        <p:nvSpPr>
          <p:cNvPr id="29721" name="矩形 24601"/>
          <p:cNvSpPr/>
          <p:nvPr/>
        </p:nvSpPr>
        <p:spPr>
          <a:xfrm>
            <a:off x="228600" y="304800"/>
            <a:ext cx="4449763" cy="579438"/>
          </a:xfrm>
          <a:prstGeom prst="rect">
            <a:avLst/>
          </a:prstGeom>
          <a:noFill/>
          <a:ln w="9525">
            <a:noFill/>
          </a:ln>
        </p:spPr>
        <p:txBody>
          <a:bodyPr wrap="none" anchor="t" anchorCtr="0">
            <a:spAutoFit/>
          </a:bodyPr>
          <a:p>
            <a:pPr latinLnBrk="1">
              <a:buFont typeface="Wingdings" panose="05000000000000000000" pitchFamily="2" charset="2"/>
              <a:buChar char="§"/>
            </a:pPr>
            <a:r>
              <a:rPr lang="zh-CN" altLang="en-US" sz="3200" b="1" dirty="0">
                <a:solidFill>
                  <a:srgbClr val="666699"/>
                </a:solidFill>
                <a:latin typeface="微软雅黑" panose="020B0503020204020204" pitchFamily="34" charset="-122"/>
                <a:ea typeface="微软雅黑" panose="020B0503020204020204" pitchFamily="34" charset="-122"/>
              </a:rPr>
              <a:t>使用灭火器的注意事项</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29722" name="直接连接符 24602"/>
          <p:cNvSpPr/>
          <p:nvPr/>
        </p:nvSpPr>
        <p:spPr>
          <a:xfrm>
            <a:off x="7938" y="9540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1" name="组合 25601"/>
          <p:cNvGrpSpPr/>
          <p:nvPr/>
        </p:nvGrpSpPr>
        <p:grpSpPr>
          <a:xfrm>
            <a:off x="3048000" y="2667000"/>
            <a:ext cx="2460625" cy="2352675"/>
            <a:chOff x="1942" y="1398"/>
            <a:chExt cx="1550" cy="1482"/>
          </a:xfrm>
        </p:grpSpPr>
        <p:sp>
          <p:nvSpPr>
            <p:cNvPr id="30722" name="右箭头 25602"/>
            <p:cNvSpPr/>
            <p:nvPr/>
          </p:nvSpPr>
          <p:spPr>
            <a:xfrm rot="-3626812">
              <a:off x="2798" y="1651"/>
              <a:ext cx="313" cy="109"/>
            </a:xfrm>
            <a:prstGeom prst="rightArrow">
              <a:avLst>
                <a:gd name="adj1" fmla="val 35166"/>
                <a:gd name="adj2" fmla="val 116244"/>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3" name="右箭头 25603"/>
            <p:cNvSpPr/>
            <p:nvPr/>
          </p:nvSpPr>
          <p:spPr>
            <a:xfrm rot="3465783">
              <a:off x="2797" y="2507"/>
              <a:ext cx="314" cy="109"/>
            </a:xfrm>
            <a:prstGeom prst="rightArrow">
              <a:avLst>
                <a:gd name="adj1" fmla="val 35166"/>
                <a:gd name="adj2" fmla="val 116616"/>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4" name="右箭头 25604"/>
            <p:cNvSpPr/>
            <p:nvPr/>
          </p:nvSpPr>
          <p:spPr>
            <a:xfrm rot="-7230976">
              <a:off x="2338" y="1681"/>
              <a:ext cx="313" cy="109"/>
            </a:xfrm>
            <a:prstGeom prst="rightArrow">
              <a:avLst>
                <a:gd name="adj1" fmla="val 35166"/>
                <a:gd name="adj2" fmla="val 116244"/>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5" name="右箭头 25605"/>
            <p:cNvSpPr/>
            <p:nvPr/>
          </p:nvSpPr>
          <p:spPr>
            <a:xfrm rot="7535211">
              <a:off x="2322" y="2494"/>
              <a:ext cx="314" cy="109"/>
            </a:xfrm>
            <a:prstGeom prst="rightArrow">
              <a:avLst>
                <a:gd name="adj1" fmla="val 35166"/>
                <a:gd name="adj2" fmla="val 116616"/>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6" name="右箭头 25606"/>
            <p:cNvSpPr/>
            <p:nvPr/>
          </p:nvSpPr>
          <p:spPr>
            <a:xfrm>
              <a:off x="3026" y="2098"/>
              <a:ext cx="299" cy="114"/>
            </a:xfrm>
            <a:prstGeom prst="rightArrow">
              <a:avLst>
                <a:gd name="adj1" fmla="val 35166"/>
                <a:gd name="adj2" fmla="val 106175"/>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7" name="右箭头 25607"/>
            <p:cNvSpPr/>
            <p:nvPr/>
          </p:nvSpPr>
          <p:spPr>
            <a:xfrm rot="10800000">
              <a:off x="2117" y="2095"/>
              <a:ext cx="326" cy="115"/>
            </a:xfrm>
            <a:prstGeom prst="rightArrow">
              <a:avLst>
                <a:gd name="adj1" fmla="val 35166"/>
                <a:gd name="adj2" fmla="val 114756"/>
              </a:avLst>
            </a:prstGeom>
            <a:gradFill rotWithShape="1">
              <a:gsLst>
                <a:gs pos="0">
                  <a:srgbClr val="000000">
                    <a:alpha val="0"/>
                  </a:srgbClr>
                </a:gs>
                <a:gs pos="100000">
                  <a:schemeClr val="tx2"/>
                </a:gs>
              </a:gsLst>
              <a:lin ang="0" scaled="1"/>
              <a:tileRect/>
            </a:gradFill>
            <a:ln w="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28" name="椭圆 25608"/>
            <p:cNvSpPr/>
            <p:nvPr/>
          </p:nvSpPr>
          <p:spPr>
            <a:xfrm>
              <a:off x="2021" y="1398"/>
              <a:ext cx="1413" cy="1482"/>
            </a:xfrm>
            <a:prstGeom prst="ellipse">
              <a:avLst/>
            </a:prstGeom>
            <a:noFill/>
            <a:ln w="38100" cap="flat" cmpd="sng">
              <a:solidFill>
                <a:schemeClr val="tx1"/>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30729" name="组合 25609"/>
            <p:cNvGrpSpPr/>
            <p:nvPr/>
          </p:nvGrpSpPr>
          <p:grpSpPr>
            <a:xfrm>
              <a:off x="2299" y="1421"/>
              <a:ext cx="136" cy="143"/>
              <a:chOff x="1973" y="1706"/>
              <a:chExt cx="227" cy="227"/>
            </a:xfrm>
          </p:grpSpPr>
          <p:sp>
            <p:nvSpPr>
              <p:cNvPr id="30730" name="椭圆 25610"/>
              <p:cNvSpPr/>
              <p:nvPr/>
            </p:nvSpPr>
            <p:spPr>
              <a:xfrm>
                <a:off x="1973" y="1706"/>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31" name="椭圆 25611"/>
              <p:cNvSpPr/>
              <p:nvPr/>
            </p:nvSpPr>
            <p:spPr>
              <a:xfrm>
                <a:off x="1983" y="1725"/>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30732" name="组合 25612"/>
            <p:cNvGrpSpPr/>
            <p:nvPr/>
          </p:nvGrpSpPr>
          <p:grpSpPr>
            <a:xfrm>
              <a:off x="1942" y="2076"/>
              <a:ext cx="136" cy="143"/>
              <a:chOff x="1565" y="2659"/>
              <a:chExt cx="227" cy="227"/>
            </a:xfrm>
          </p:grpSpPr>
          <p:sp>
            <p:nvSpPr>
              <p:cNvPr id="30733" name="椭圆 25613"/>
              <p:cNvSpPr/>
              <p:nvPr/>
            </p:nvSpPr>
            <p:spPr>
              <a:xfrm>
                <a:off x="1565" y="2659"/>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34" name="椭圆 25614"/>
              <p:cNvSpPr/>
              <p:nvPr/>
            </p:nvSpPr>
            <p:spPr>
              <a:xfrm>
                <a:off x="1575" y="2678"/>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30735" name="组合 25615"/>
            <p:cNvGrpSpPr/>
            <p:nvPr/>
          </p:nvGrpSpPr>
          <p:grpSpPr>
            <a:xfrm>
              <a:off x="2268" y="2687"/>
              <a:ext cx="136" cy="143"/>
              <a:chOff x="2109" y="3612"/>
              <a:chExt cx="227" cy="227"/>
            </a:xfrm>
          </p:grpSpPr>
          <p:sp>
            <p:nvSpPr>
              <p:cNvPr id="30736" name="椭圆 25616"/>
              <p:cNvSpPr/>
              <p:nvPr/>
            </p:nvSpPr>
            <p:spPr>
              <a:xfrm>
                <a:off x="2109" y="3612"/>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37" name="椭圆 25617"/>
              <p:cNvSpPr/>
              <p:nvPr/>
            </p:nvSpPr>
            <p:spPr>
              <a:xfrm>
                <a:off x="2119" y="3631"/>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30738" name="组合 25618"/>
            <p:cNvGrpSpPr/>
            <p:nvPr/>
          </p:nvGrpSpPr>
          <p:grpSpPr>
            <a:xfrm>
              <a:off x="2997" y="1413"/>
              <a:ext cx="136" cy="142"/>
              <a:chOff x="3470" y="1706"/>
              <a:chExt cx="227" cy="227"/>
            </a:xfrm>
          </p:grpSpPr>
          <p:sp>
            <p:nvSpPr>
              <p:cNvPr id="30739" name="椭圆 25619"/>
              <p:cNvSpPr/>
              <p:nvPr/>
            </p:nvSpPr>
            <p:spPr>
              <a:xfrm>
                <a:off x="3470" y="1706"/>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40" name="椭圆 25620"/>
              <p:cNvSpPr/>
              <p:nvPr/>
            </p:nvSpPr>
            <p:spPr>
              <a:xfrm>
                <a:off x="3480" y="1725"/>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30741" name="组合 25621"/>
            <p:cNvGrpSpPr/>
            <p:nvPr/>
          </p:nvGrpSpPr>
          <p:grpSpPr>
            <a:xfrm>
              <a:off x="3355" y="2076"/>
              <a:ext cx="137" cy="143"/>
              <a:chOff x="3923" y="2659"/>
              <a:chExt cx="227" cy="227"/>
            </a:xfrm>
          </p:grpSpPr>
          <p:sp>
            <p:nvSpPr>
              <p:cNvPr id="30742" name="椭圆 25622"/>
              <p:cNvSpPr/>
              <p:nvPr/>
            </p:nvSpPr>
            <p:spPr>
              <a:xfrm>
                <a:off x="3923" y="2659"/>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43" name="椭圆 25623"/>
              <p:cNvSpPr/>
              <p:nvPr/>
            </p:nvSpPr>
            <p:spPr>
              <a:xfrm>
                <a:off x="3933" y="2678"/>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30744" name="组合 25624"/>
            <p:cNvGrpSpPr/>
            <p:nvPr/>
          </p:nvGrpSpPr>
          <p:grpSpPr>
            <a:xfrm>
              <a:off x="3018" y="2710"/>
              <a:ext cx="136" cy="142"/>
              <a:chOff x="3515" y="3521"/>
              <a:chExt cx="227" cy="227"/>
            </a:xfrm>
          </p:grpSpPr>
          <p:sp>
            <p:nvSpPr>
              <p:cNvPr id="30745" name="椭圆 25625"/>
              <p:cNvSpPr/>
              <p:nvPr/>
            </p:nvSpPr>
            <p:spPr>
              <a:xfrm>
                <a:off x="3515" y="3521"/>
                <a:ext cx="227" cy="227"/>
              </a:xfrm>
              <a:prstGeom prst="ellipse">
                <a:avLst/>
              </a:prstGeom>
              <a:gradFill rotWithShape="1">
                <a:gsLst>
                  <a:gs pos="0">
                    <a:srgbClr val="E8F5F6"/>
                  </a:gs>
                  <a:gs pos="100000">
                    <a:schemeClr val="accent1"/>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46" name="椭圆 25626"/>
              <p:cNvSpPr/>
              <p:nvPr/>
            </p:nvSpPr>
            <p:spPr>
              <a:xfrm>
                <a:off x="3525" y="3540"/>
                <a:ext cx="141" cy="142"/>
              </a:xfrm>
              <a:prstGeom prst="ellipse">
                <a:avLst/>
              </a:prstGeom>
              <a:gradFill rotWithShape="1">
                <a:gsLst>
                  <a:gs pos="0">
                    <a:srgbClr val="E8F5F6"/>
                  </a:gs>
                  <a:gs pos="100000">
                    <a:schemeClr val="accent1">
                      <a:alpha val="0"/>
                    </a:scheme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0747" name="椭圆 25627"/>
            <p:cNvSpPr/>
            <p:nvPr/>
          </p:nvSpPr>
          <p:spPr>
            <a:xfrm>
              <a:off x="2373" y="1775"/>
              <a:ext cx="734" cy="770"/>
            </a:xfrm>
            <a:prstGeom prst="ellipse">
              <a:avLst/>
            </a:prstGeom>
            <a:gradFill rotWithShape="1">
              <a:gsLst>
                <a:gs pos="0">
                  <a:srgbClr val="FFFFFF"/>
                </a:gs>
                <a:gs pos="50000">
                  <a:schemeClr val="hlink"/>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48" name="椭圆 25628"/>
            <p:cNvSpPr/>
            <p:nvPr/>
          </p:nvSpPr>
          <p:spPr>
            <a:xfrm>
              <a:off x="2374" y="1777"/>
              <a:ext cx="735" cy="770"/>
            </a:xfrm>
            <a:prstGeom prst="ellipse">
              <a:avLst/>
            </a:prstGeom>
            <a:gradFill rotWithShape="1">
              <a:gsLst>
                <a:gs pos="0">
                  <a:schemeClr val="hlink">
                    <a:alpha val="32001"/>
                  </a:schemeClr>
                </a:gs>
                <a:gs pos="100000">
                  <a:srgbClr val="004747"/>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49" name="椭圆 25629"/>
            <p:cNvSpPr/>
            <p:nvPr/>
          </p:nvSpPr>
          <p:spPr>
            <a:xfrm>
              <a:off x="2421" y="1825"/>
              <a:ext cx="638" cy="669"/>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50" name="椭圆 25630"/>
            <p:cNvSpPr/>
            <p:nvPr/>
          </p:nvSpPr>
          <p:spPr>
            <a:xfrm>
              <a:off x="2414" y="1814"/>
              <a:ext cx="638" cy="670"/>
            </a:xfrm>
            <a:prstGeom prst="ellipse">
              <a:avLst/>
            </a:prstGeom>
            <a:gradFill rotWithShape="1">
              <a:gsLst>
                <a:gs pos="0">
                  <a:srgbClr val="006161"/>
                </a:gs>
                <a:gs pos="100000">
                  <a:schemeClr val="hlink">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30751" name="组合 25631"/>
            <p:cNvGrpSpPr/>
            <p:nvPr/>
          </p:nvGrpSpPr>
          <p:grpSpPr>
            <a:xfrm>
              <a:off x="2452" y="1858"/>
              <a:ext cx="575" cy="603"/>
              <a:chOff x="2416" y="1974"/>
              <a:chExt cx="959" cy="959"/>
            </a:xfrm>
          </p:grpSpPr>
          <p:sp>
            <p:nvSpPr>
              <p:cNvPr id="30752" name="椭圆 25632"/>
              <p:cNvSpPr/>
              <p:nvPr/>
            </p:nvSpPr>
            <p:spPr>
              <a:xfrm>
                <a:off x="2416" y="1974"/>
                <a:ext cx="959" cy="959"/>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53" name="椭圆 25633"/>
              <p:cNvSpPr/>
              <p:nvPr/>
            </p:nvSpPr>
            <p:spPr>
              <a:xfrm>
                <a:off x="2430" y="1986"/>
                <a:ext cx="927" cy="928"/>
              </a:xfrm>
              <a:prstGeom prst="ellipse">
                <a:avLst/>
              </a:prstGeom>
              <a:gradFill rotWithShape="1">
                <a:gsLst>
                  <a:gs pos="0">
                    <a:srgbClr val="636869"/>
                  </a:gs>
                  <a:gs pos="100000">
                    <a:srgbClr val="D6E1E2"/>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54" name="椭圆 25634"/>
              <p:cNvSpPr/>
              <p:nvPr/>
            </p:nvSpPr>
            <p:spPr>
              <a:xfrm>
                <a:off x="2441" y="1992"/>
                <a:ext cx="906" cy="904"/>
              </a:xfrm>
              <a:prstGeom prst="ellipse">
                <a:avLst/>
              </a:prstGeom>
              <a:gradFill rotWithShape="1">
                <a:gsLst>
                  <a:gs pos="0">
                    <a:srgbClr val="D6E1E2">
                      <a:alpha val="0"/>
                    </a:srgbClr>
                  </a:gs>
                  <a:gs pos="100000">
                    <a:srgbClr val="F1F5F5"/>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55" name="椭圆 25635"/>
              <p:cNvSpPr/>
              <p:nvPr/>
            </p:nvSpPr>
            <p:spPr>
              <a:xfrm>
                <a:off x="2451" y="2001"/>
                <a:ext cx="861" cy="845"/>
              </a:xfrm>
              <a:prstGeom prst="ellipse">
                <a:avLst/>
              </a:prstGeom>
              <a:gradFill rotWithShape="1">
                <a:gsLst>
                  <a:gs pos="0">
                    <a:srgbClr val="AAB2B3"/>
                  </a:gs>
                  <a:gs pos="100000">
                    <a:srgbClr val="D6E1E2">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0756" name="椭圆 25636"/>
              <p:cNvSpPr/>
              <p:nvPr/>
            </p:nvSpPr>
            <p:spPr>
              <a:xfrm>
                <a:off x="2502" y="2024"/>
                <a:ext cx="765" cy="687"/>
              </a:xfrm>
              <a:prstGeom prst="ellipse">
                <a:avLst/>
              </a:prstGeom>
              <a:gradFill rotWithShape="1">
                <a:gsLst>
                  <a:gs pos="0">
                    <a:srgbClr val="FFFFFF"/>
                  </a:gs>
                  <a:gs pos="100000">
                    <a:srgbClr val="D6E1E2">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sp>
        <p:nvSpPr>
          <p:cNvPr id="30757" name="文本框 25637"/>
          <p:cNvSpPr txBox="1"/>
          <p:nvPr/>
        </p:nvSpPr>
        <p:spPr>
          <a:xfrm>
            <a:off x="990600" y="1524000"/>
            <a:ext cx="32004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密度小于水或不溶于水的易燃液体的火灾</a:t>
            </a:r>
            <a:endParaRPr lang="zh-CN" altLang="en-US" sz="2400" b="1" dirty="0">
              <a:latin typeface="微软雅黑" panose="020B0503020204020204" pitchFamily="34" charset="-122"/>
              <a:ea typeface="微软雅黑" panose="020B0503020204020204" pitchFamily="34" charset="-122"/>
            </a:endParaRPr>
          </a:p>
        </p:txBody>
      </p:sp>
      <p:sp>
        <p:nvSpPr>
          <p:cNvPr id="30758" name="文本框 25638"/>
          <p:cNvSpPr txBox="1"/>
          <p:nvPr/>
        </p:nvSpPr>
        <p:spPr>
          <a:xfrm>
            <a:off x="457200" y="2895600"/>
            <a:ext cx="25146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遇水产生燃烧的火灾 </a:t>
            </a:r>
            <a:endParaRPr lang="zh-CN" altLang="en-US" sz="2400" b="1" dirty="0">
              <a:latin typeface="微软雅黑" panose="020B0503020204020204" pitchFamily="34" charset="-122"/>
              <a:ea typeface="微软雅黑" panose="020B0503020204020204" pitchFamily="34" charset="-122"/>
            </a:endParaRPr>
          </a:p>
        </p:txBody>
      </p:sp>
      <p:sp>
        <p:nvSpPr>
          <p:cNvPr id="30759" name="文本框 25639"/>
          <p:cNvSpPr txBox="1"/>
          <p:nvPr/>
        </p:nvSpPr>
        <p:spPr>
          <a:xfrm>
            <a:off x="457200" y="4419600"/>
            <a:ext cx="26670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硫酸、盐酸、硝酸等</a:t>
            </a:r>
            <a:endParaRPr lang="zh-CN" altLang="en-US" sz="2400" b="1" dirty="0">
              <a:latin typeface="微软雅黑" panose="020B0503020204020204" pitchFamily="34" charset="-122"/>
              <a:ea typeface="微软雅黑" panose="020B0503020204020204" pitchFamily="34" charset="-122"/>
            </a:endParaRPr>
          </a:p>
        </p:txBody>
      </p:sp>
      <p:sp>
        <p:nvSpPr>
          <p:cNvPr id="30760" name="文本框 25640"/>
          <p:cNvSpPr txBox="1"/>
          <p:nvPr/>
        </p:nvSpPr>
        <p:spPr>
          <a:xfrm>
            <a:off x="5334000" y="2133600"/>
            <a:ext cx="32004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电气火灾未切断电源不得用水扑救</a:t>
            </a:r>
            <a:endParaRPr lang="zh-CN" altLang="en-US" sz="2400" b="1" dirty="0">
              <a:latin typeface="微软雅黑" panose="020B0503020204020204" pitchFamily="34" charset="-122"/>
              <a:ea typeface="微软雅黑" panose="020B0503020204020204" pitchFamily="34" charset="-122"/>
            </a:endParaRPr>
          </a:p>
        </p:txBody>
      </p:sp>
      <p:sp>
        <p:nvSpPr>
          <p:cNvPr id="30761" name="文本框 25641"/>
          <p:cNvSpPr txBox="1"/>
          <p:nvPr/>
        </p:nvSpPr>
        <p:spPr>
          <a:xfrm>
            <a:off x="4648200" y="5311775"/>
            <a:ext cx="32004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高温状态的仪器设备不得用水扑救</a:t>
            </a:r>
            <a:endParaRPr lang="zh-CN" altLang="en-US" sz="2400" b="1" dirty="0">
              <a:latin typeface="微软雅黑" panose="020B0503020204020204" pitchFamily="34" charset="-122"/>
              <a:ea typeface="微软雅黑" panose="020B0503020204020204" pitchFamily="34" charset="-122"/>
            </a:endParaRPr>
          </a:p>
        </p:txBody>
      </p:sp>
      <p:sp>
        <p:nvSpPr>
          <p:cNvPr id="30762" name="文本框 25642"/>
          <p:cNvSpPr txBox="1"/>
          <p:nvPr/>
        </p:nvSpPr>
        <p:spPr>
          <a:xfrm>
            <a:off x="5705475" y="3962400"/>
            <a:ext cx="3200400" cy="860425"/>
          </a:xfrm>
          <a:prstGeom prst="rect">
            <a:avLst/>
          </a:prstGeom>
          <a:noFill/>
          <a:ln w="38100" cap="flat" cmpd="dbl">
            <a:solidFill>
              <a:srgbClr val="800000"/>
            </a:solidFill>
            <a:prstDash val="solid"/>
            <a:miter/>
            <a:headEnd type="none" w="med" len="med"/>
            <a:tailEnd type="none" w="med" len="med"/>
          </a:ln>
        </p:spPr>
        <p:txBody>
          <a:bodyPr anchor="t" anchorCtr="0">
            <a:spAutoFit/>
          </a:bodyPr>
          <a:p>
            <a:pPr algn="ctr">
              <a:spcBef>
                <a:spcPct val="50000"/>
              </a:spcBef>
            </a:pPr>
            <a:r>
              <a:rPr lang="zh-CN" altLang="en-US" sz="2400" b="1" dirty="0">
                <a:latin typeface="微软雅黑" panose="020B0503020204020204" pitchFamily="34" charset="-122"/>
                <a:ea typeface="微软雅黑" panose="020B0503020204020204" pitchFamily="34" charset="-122"/>
              </a:rPr>
              <a:t>油浴锅起火，切忌用水灭火</a:t>
            </a:r>
            <a:endParaRPr lang="zh-CN" altLang="en-US" sz="2400" b="1" dirty="0">
              <a:latin typeface="微软雅黑" panose="020B0503020204020204" pitchFamily="34" charset="-122"/>
              <a:ea typeface="微软雅黑" panose="020B0503020204020204" pitchFamily="34" charset="-122"/>
            </a:endParaRPr>
          </a:p>
        </p:txBody>
      </p:sp>
      <p:sp>
        <p:nvSpPr>
          <p:cNvPr id="30763" name="矩形 25643"/>
          <p:cNvSpPr/>
          <p:nvPr/>
        </p:nvSpPr>
        <p:spPr>
          <a:xfrm>
            <a:off x="228600" y="304800"/>
            <a:ext cx="4041775" cy="579438"/>
          </a:xfrm>
          <a:prstGeom prst="rect">
            <a:avLst/>
          </a:prstGeom>
          <a:noFill/>
          <a:ln w="9525">
            <a:noFill/>
          </a:ln>
        </p:spPr>
        <p:txBody>
          <a:bodyPr wrap="none" anchor="t" anchorCtr="0">
            <a:spAutoFit/>
          </a:bodyPr>
          <a:p>
            <a:pPr latinLnBrk="1">
              <a:buFont typeface="Wingdings" panose="05000000000000000000" pitchFamily="2" charset="2"/>
              <a:buChar char="§"/>
            </a:pPr>
            <a:r>
              <a:rPr lang="zh-CN" altLang="en-US" sz="3200" b="1" dirty="0">
                <a:solidFill>
                  <a:srgbClr val="666699"/>
                </a:solidFill>
                <a:latin typeface="微软雅黑" panose="020B0503020204020204" pitchFamily="34" charset="-122"/>
                <a:ea typeface="微软雅黑" panose="020B0503020204020204" pitchFamily="34" charset="-122"/>
              </a:rPr>
              <a:t>不得用水扑灭的火灾</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30764" name="直接连接符 25644"/>
          <p:cNvSpPr/>
          <p:nvPr/>
        </p:nvSpPr>
        <p:spPr>
          <a:xfrm>
            <a:off x="7938" y="9540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4097"/>
          <p:cNvSpPr/>
          <p:nvPr/>
        </p:nvSpPr>
        <p:spPr>
          <a:xfrm>
            <a:off x="685798" y="2719068"/>
            <a:ext cx="7772402" cy="2351088"/>
          </a:xfrm>
          <a:prstGeom prst="rect">
            <a:avLst/>
          </a:prstGeom>
        </p:spPr>
        <p:txBody>
          <a:bodyPr wrap="none" fromWordArt="1">
            <a:prstTxWarp prst="textPlain">
              <a:avLst>
                <a:gd name="adj" fmla="val 50000"/>
              </a:avLst>
            </a:prstTxWarp>
            <a:normAutofit/>
          </a:bodyPr>
          <a:p>
            <a:pPr algn="ctr" fontAlgn="base"/>
            <a:r>
              <a:rPr lang="zh-CN" altLang="en-US" sz="3200" b="1" strike="noStrike" noProof="1">
                <a:ln w="9525" cap="flat" cmpd="sng">
                  <a:solidFill>
                    <a:srgbClr val="FFFFFF"/>
                  </a:solidFill>
                  <a:prstDash val="solid"/>
                  <a:headEnd type="none" w="med" len="med"/>
                  <a:tailEnd type="none" w="med" len="med"/>
                </a:ln>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实验室安全经验交流</a:t>
            </a:r>
            <a:endParaRPr lang="zh-CN" altLang="en-US" sz="3200" b="1" strike="noStrike" noProof="1">
              <a:ln w="9525" cap="flat" cmpd="sng">
                <a:solidFill>
                  <a:srgbClr val="FFFFFF"/>
                </a:solidFill>
                <a:prstDash val="solid"/>
                <a:headEnd type="none" w="med" len="med"/>
                <a:tailEnd type="none" w="med" len="med"/>
              </a:ln>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endParaRPr lang="zh-CN" altLang="en-US" sz="3200" b="1" strike="noStrike" noProof="1">
              <a:ln w="9525" cap="flat" cmpd="sng">
                <a:solidFill>
                  <a:srgbClr val="FFFFFF"/>
                </a:solidFill>
                <a:prstDash val="solid"/>
                <a:headEnd type="none" w="med" len="med"/>
                <a:tailEnd type="none" w="med" len="med"/>
              </a:ln>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r>
              <a:rPr lang="zh-CN" altLang="en-US" sz="3200" b="1" strike="noStrike" noProof="1">
                <a:ln w="9525" cap="flat" cmpd="sng">
                  <a:solidFill>
                    <a:srgbClr val="FFFFFF"/>
                  </a:solidFill>
                  <a:prstDash val="solid"/>
                  <a:headEnd type="none" w="med" len="med"/>
                  <a:tailEnd type="none" w="med" len="med"/>
                </a:ln>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strike="noStrike" noProof="1">
              <a:ln w="9525" cap="flat" cmpd="sng">
                <a:solidFill>
                  <a:srgbClr val="FFFFFF"/>
                </a:solidFill>
                <a:prstDash val="solid"/>
                <a:headEnd type="none" w="med" len="med"/>
                <a:tailEnd type="none" w="med" len="med"/>
              </a:ln>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099" name="组合 4098"/>
          <p:cNvGrpSpPr/>
          <p:nvPr/>
        </p:nvGrpSpPr>
        <p:grpSpPr>
          <a:xfrm rot="-1070617">
            <a:off x="1835150" y="836613"/>
            <a:ext cx="1008063" cy="596900"/>
            <a:chOff x="1202" y="663"/>
            <a:chExt cx="2450" cy="1452"/>
          </a:xfrm>
        </p:grpSpPr>
        <p:grpSp>
          <p:nvGrpSpPr>
            <p:cNvPr id="2" name="组合 4099"/>
            <p:cNvGrpSpPr/>
            <p:nvPr/>
          </p:nvGrpSpPr>
          <p:grpSpPr>
            <a:xfrm>
              <a:off x="1202" y="663"/>
              <a:ext cx="2450" cy="1452"/>
              <a:chOff x="1300" y="391"/>
              <a:chExt cx="2098" cy="1360"/>
            </a:xfrm>
          </p:grpSpPr>
          <p:sp>
            <p:nvSpPr>
              <p:cNvPr id="4100" name="DRAWING2STR_FREEFORM 4100"/>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01" name="DRAWING2STR_FREEFORM 4101"/>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02" name="组合 4102"/>
            <p:cNvGrpSpPr/>
            <p:nvPr/>
          </p:nvGrpSpPr>
          <p:grpSpPr>
            <a:xfrm>
              <a:off x="1383" y="845"/>
              <a:ext cx="2098" cy="1089"/>
              <a:chOff x="1300" y="391"/>
              <a:chExt cx="2098" cy="1360"/>
            </a:xfrm>
          </p:grpSpPr>
          <p:sp>
            <p:nvSpPr>
              <p:cNvPr id="4103" name="DRAWING2STR_FREEFORM 4103"/>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4104" name="DRAWING2STR_FREEFORM 4104"/>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11" name="组合 4110"/>
          <p:cNvGrpSpPr/>
          <p:nvPr/>
        </p:nvGrpSpPr>
        <p:grpSpPr>
          <a:xfrm>
            <a:off x="2124075" y="3716338"/>
            <a:ext cx="433388" cy="433387"/>
            <a:chOff x="1066" y="2795"/>
            <a:chExt cx="499" cy="499"/>
          </a:xfrm>
        </p:grpSpPr>
        <p:sp>
          <p:nvSpPr>
            <p:cNvPr id="4106" name="椭圆 4111"/>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07" name="椭圆 4112"/>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14" name="组合 4113"/>
          <p:cNvGrpSpPr/>
          <p:nvPr/>
        </p:nvGrpSpPr>
        <p:grpSpPr>
          <a:xfrm>
            <a:off x="3492500" y="5157788"/>
            <a:ext cx="431800" cy="431800"/>
            <a:chOff x="1066" y="2795"/>
            <a:chExt cx="499" cy="499"/>
          </a:xfrm>
        </p:grpSpPr>
        <p:sp>
          <p:nvSpPr>
            <p:cNvPr id="4109" name="椭圆 4114"/>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10" name="椭圆 4115"/>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17" name="组合 4116"/>
          <p:cNvGrpSpPr/>
          <p:nvPr/>
        </p:nvGrpSpPr>
        <p:grpSpPr>
          <a:xfrm>
            <a:off x="6372225" y="5157788"/>
            <a:ext cx="433388" cy="433387"/>
            <a:chOff x="1066" y="2795"/>
            <a:chExt cx="499" cy="499"/>
          </a:xfrm>
        </p:grpSpPr>
        <p:sp>
          <p:nvSpPr>
            <p:cNvPr id="4112" name="椭圆 4117"/>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13" name="椭圆 4118"/>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20" name="组合 4119"/>
          <p:cNvGrpSpPr/>
          <p:nvPr/>
        </p:nvGrpSpPr>
        <p:grpSpPr>
          <a:xfrm>
            <a:off x="6372225" y="3716338"/>
            <a:ext cx="431800" cy="431800"/>
            <a:chOff x="1066" y="2795"/>
            <a:chExt cx="499" cy="499"/>
          </a:xfrm>
        </p:grpSpPr>
        <p:sp>
          <p:nvSpPr>
            <p:cNvPr id="4115" name="椭圆 4120"/>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16" name="椭圆 4121"/>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23" name="组合 4122"/>
          <p:cNvGrpSpPr/>
          <p:nvPr/>
        </p:nvGrpSpPr>
        <p:grpSpPr>
          <a:xfrm>
            <a:off x="3924300" y="1052513"/>
            <a:ext cx="503238" cy="503237"/>
            <a:chOff x="1066" y="2795"/>
            <a:chExt cx="499" cy="499"/>
          </a:xfrm>
        </p:grpSpPr>
        <p:sp>
          <p:nvSpPr>
            <p:cNvPr id="4118" name="椭圆 4123"/>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19" name="椭圆 4124"/>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26" name="组合 4125"/>
          <p:cNvGrpSpPr/>
          <p:nvPr/>
        </p:nvGrpSpPr>
        <p:grpSpPr>
          <a:xfrm>
            <a:off x="2987675" y="1773238"/>
            <a:ext cx="431800" cy="431800"/>
            <a:chOff x="1066" y="2795"/>
            <a:chExt cx="499" cy="499"/>
          </a:xfrm>
        </p:grpSpPr>
        <p:sp>
          <p:nvSpPr>
            <p:cNvPr id="4121" name="椭圆 4126"/>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22" name="椭圆 4127"/>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29" name="组合 4128"/>
          <p:cNvGrpSpPr/>
          <p:nvPr/>
        </p:nvGrpSpPr>
        <p:grpSpPr>
          <a:xfrm>
            <a:off x="1763713" y="3933825"/>
            <a:ext cx="215900" cy="215900"/>
            <a:chOff x="1066" y="2795"/>
            <a:chExt cx="499" cy="499"/>
          </a:xfrm>
        </p:grpSpPr>
        <p:sp>
          <p:nvSpPr>
            <p:cNvPr id="4124" name="椭圆 4129"/>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25" name="椭圆 4130"/>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32" name="组合 4131"/>
          <p:cNvGrpSpPr/>
          <p:nvPr/>
        </p:nvGrpSpPr>
        <p:grpSpPr>
          <a:xfrm>
            <a:off x="3348038" y="5734050"/>
            <a:ext cx="215900" cy="215900"/>
            <a:chOff x="1066" y="2795"/>
            <a:chExt cx="499" cy="499"/>
          </a:xfrm>
        </p:grpSpPr>
        <p:sp>
          <p:nvSpPr>
            <p:cNvPr id="4127" name="椭圆 4132"/>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28" name="椭圆 4133"/>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35" name="组合 4134"/>
          <p:cNvGrpSpPr/>
          <p:nvPr/>
        </p:nvGrpSpPr>
        <p:grpSpPr>
          <a:xfrm>
            <a:off x="6804025" y="5589588"/>
            <a:ext cx="215900" cy="215900"/>
            <a:chOff x="1066" y="2795"/>
            <a:chExt cx="499" cy="499"/>
          </a:xfrm>
        </p:grpSpPr>
        <p:sp>
          <p:nvSpPr>
            <p:cNvPr id="4130" name="椭圆 4135"/>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31" name="椭圆 4136"/>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38" name="组合 4137"/>
          <p:cNvGrpSpPr/>
          <p:nvPr/>
        </p:nvGrpSpPr>
        <p:grpSpPr>
          <a:xfrm>
            <a:off x="8127365" y="4652963"/>
            <a:ext cx="287338" cy="287337"/>
            <a:chOff x="1066" y="2795"/>
            <a:chExt cx="499" cy="499"/>
          </a:xfrm>
        </p:grpSpPr>
        <p:sp>
          <p:nvSpPr>
            <p:cNvPr id="4133" name="椭圆 4138"/>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34" name="椭圆 4139"/>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41" name="组合 4140"/>
          <p:cNvGrpSpPr/>
          <p:nvPr/>
        </p:nvGrpSpPr>
        <p:grpSpPr>
          <a:xfrm>
            <a:off x="6588125" y="1700213"/>
            <a:ext cx="288925" cy="288925"/>
            <a:chOff x="1066" y="2795"/>
            <a:chExt cx="499" cy="499"/>
          </a:xfrm>
        </p:grpSpPr>
        <p:sp>
          <p:nvSpPr>
            <p:cNvPr id="4136" name="椭圆 4141"/>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37" name="椭圆 4142"/>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44" name="组合 4143"/>
          <p:cNvGrpSpPr/>
          <p:nvPr/>
        </p:nvGrpSpPr>
        <p:grpSpPr>
          <a:xfrm>
            <a:off x="4932363" y="1268413"/>
            <a:ext cx="215900" cy="215900"/>
            <a:chOff x="1066" y="2795"/>
            <a:chExt cx="499" cy="499"/>
          </a:xfrm>
        </p:grpSpPr>
        <p:sp>
          <p:nvSpPr>
            <p:cNvPr id="4139" name="椭圆 4144"/>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40" name="椭圆 4145"/>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47" name="组合 4146"/>
          <p:cNvGrpSpPr/>
          <p:nvPr/>
        </p:nvGrpSpPr>
        <p:grpSpPr>
          <a:xfrm>
            <a:off x="3779838" y="1844675"/>
            <a:ext cx="215900" cy="215900"/>
            <a:chOff x="1066" y="2795"/>
            <a:chExt cx="499" cy="499"/>
          </a:xfrm>
        </p:grpSpPr>
        <p:sp>
          <p:nvSpPr>
            <p:cNvPr id="4142" name="椭圆 4147"/>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43" name="椭圆 4148"/>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50" name="组合 4149"/>
          <p:cNvGrpSpPr/>
          <p:nvPr/>
        </p:nvGrpSpPr>
        <p:grpSpPr>
          <a:xfrm>
            <a:off x="4140200" y="692150"/>
            <a:ext cx="288925" cy="288925"/>
            <a:chOff x="1066" y="2795"/>
            <a:chExt cx="499" cy="499"/>
          </a:xfrm>
        </p:grpSpPr>
        <p:sp>
          <p:nvSpPr>
            <p:cNvPr id="4145" name="椭圆 4150"/>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46" name="椭圆 4151"/>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53" name="组合 4152"/>
          <p:cNvGrpSpPr/>
          <p:nvPr/>
        </p:nvGrpSpPr>
        <p:grpSpPr>
          <a:xfrm>
            <a:off x="2051050" y="2060575"/>
            <a:ext cx="217488" cy="217488"/>
            <a:chOff x="1066" y="2795"/>
            <a:chExt cx="499" cy="499"/>
          </a:xfrm>
        </p:grpSpPr>
        <p:sp>
          <p:nvSpPr>
            <p:cNvPr id="4148" name="椭圆 4153"/>
            <p:cNvSpPr/>
            <p:nvPr/>
          </p:nvSpPr>
          <p:spPr>
            <a:xfrm>
              <a:off x="1066" y="2795"/>
              <a:ext cx="499" cy="499"/>
            </a:xfrm>
            <a:prstGeom prst="ellipse">
              <a:avLst/>
            </a:prstGeom>
            <a:solidFill>
              <a:srgbClr val="D5D5D5">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49" name="椭圆 4154"/>
            <p:cNvSpPr/>
            <p:nvPr/>
          </p:nvSpPr>
          <p:spPr>
            <a:xfrm>
              <a:off x="1111" y="2840"/>
              <a:ext cx="408" cy="408"/>
            </a:xfrm>
            <a:prstGeom prst="ellipse">
              <a:avLst/>
            </a:prstGeom>
            <a:solidFill>
              <a:srgbClr val="808080">
                <a:alpha val="67999"/>
              </a:srgb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grpSp>
        <p:nvGrpSpPr>
          <p:cNvPr id="4163" name="组合 4162"/>
          <p:cNvGrpSpPr/>
          <p:nvPr/>
        </p:nvGrpSpPr>
        <p:grpSpPr>
          <a:xfrm rot="2128154">
            <a:off x="3276600" y="1341438"/>
            <a:ext cx="958850" cy="455612"/>
            <a:chOff x="1202" y="663"/>
            <a:chExt cx="2450" cy="1452"/>
          </a:xfrm>
        </p:grpSpPr>
        <p:grpSp>
          <p:nvGrpSpPr>
            <p:cNvPr id="4158" name="组合 4163"/>
            <p:cNvGrpSpPr/>
            <p:nvPr/>
          </p:nvGrpSpPr>
          <p:grpSpPr>
            <a:xfrm>
              <a:off x="1202" y="663"/>
              <a:ext cx="2450" cy="1452"/>
              <a:chOff x="1300" y="391"/>
              <a:chExt cx="2098" cy="1360"/>
            </a:xfrm>
          </p:grpSpPr>
          <p:sp>
            <p:nvSpPr>
              <p:cNvPr id="4159" name="DRAWING2STR_FREEFORM 4164"/>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60" name="DRAWING2STR_FREEFORM 4165"/>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61" name="组合 4166"/>
            <p:cNvGrpSpPr/>
            <p:nvPr/>
          </p:nvGrpSpPr>
          <p:grpSpPr>
            <a:xfrm>
              <a:off x="1383" y="845"/>
              <a:ext cx="2098" cy="1089"/>
              <a:chOff x="1300" y="391"/>
              <a:chExt cx="2098" cy="1360"/>
            </a:xfrm>
          </p:grpSpPr>
          <p:sp>
            <p:nvSpPr>
              <p:cNvPr id="4162" name="DRAWING2STR_FREEFORM 4167"/>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5" name="DRAWING2STR_FREEFORM 4168"/>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70" name="组合 4169"/>
          <p:cNvGrpSpPr/>
          <p:nvPr/>
        </p:nvGrpSpPr>
        <p:grpSpPr>
          <a:xfrm rot="2428648">
            <a:off x="6205538" y="558800"/>
            <a:ext cx="763587" cy="600075"/>
            <a:chOff x="1202" y="663"/>
            <a:chExt cx="2450" cy="1452"/>
          </a:xfrm>
        </p:grpSpPr>
        <p:grpSp>
          <p:nvGrpSpPr>
            <p:cNvPr id="4165" name="组合 4170"/>
            <p:cNvGrpSpPr/>
            <p:nvPr/>
          </p:nvGrpSpPr>
          <p:grpSpPr>
            <a:xfrm>
              <a:off x="1202" y="663"/>
              <a:ext cx="2450" cy="1452"/>
              <a:chOff x="1300" y="391"/>
              <a:chExt cx="2098" cy="1360"/>
            </a:xfrm>
          </p:grpSpPr>
          <p:sp>
            <p:nvSpPr>
              <p:cNvPr id="4166" name="DRAWING2STR_FREEFORM 4171"/>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67" name="DRAWING2STR_FREEFORM 4172"/>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68" name="组合 4173"/>
            <p:cNvGrpSpPr/>
            <p:nvPr/>
          </p:nvGrpSpPr>
          <p:grpSpPr>
            <a:xfrm>
              <a:off x="1383" y="845"/>
              <a:ext cx="2098" cy="1089"/>
              <a:chOff x="1300" y="391"/>
              <a:chExt cx="2098" cy="1360"/>
            </a:xfrm>
          </p:grpSpPr>
          <p:sp>
            <p:nvSpPr>
              <p:cNvPr id="4169" name="DRAWING2STR_FREEFORM 4174"/>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6" name="DRAWING2STR_FREEFORM 4175"/>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77" name="组合 4176"/>
          <p:cNvGrpSpPr/>
          <p:nvPr/>
        </p:nvGrpSpPr>
        <p:grpSpPr>
          <a:xfrm rot="-241283">
            <a:off x="5651500" y="1844675"/>
            <a:ext cx="690563" cy="382588"/>
            <a:chOff x="1202" y="663"/>
            <a:chExt cx="2450" cy="1452"/>
          </a:xfrm>
        </p:grpSpPr>
        <p:grpSp>
          <p:nvGrpSpPr>
            <p:cNvPr id="4172" name="组合 4177"/>
            <p:cNvGrpSpPr/>
            <p:nvPr/>
          </p:nvGrpSpPr>
          <p:grpSpPr>
            <a:xfrm>
              <a:off x="1202" y="663"/>
              <a:ext cx="2450" cy="1452"/>
              <a:chOff x="1300" y="391"/>
              <a:chExt cx="2098" cy="1360"/>
            </a:xfrm>
          </p:grpSpPr>
          <p:sp>
            <p:nvSpPr>
              <p:cNvPr id="4173" name="DRAWING2STR_FREEFORM 4178"/>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74" name="DRAWING2STR_FREEFORM 4179"/>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75" name="组合 4180"/>
            <p:cNvGrpSpPr/>
            <p:nvPr/>
          </p:nvGrpSpPr>
          <p:grpSpPr>
            <a:xfrm>
              <a:off x="1383" y="845"/>
              <a:ext cx="2098" cy="1089"/>
              <a:chOff x="1300" y="391"/>
              <a:chExt cx="2098" cy="1360"/>
            </a:xfrm>
          </p:grpSpPr>
          <p:sp>
            <p:nvSpPr>
              <p:cNvPr id="4176" name="DRAWING2STR_FREEFORM 4181"/>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7" name="DRAWING2STR_FREEFORM 4182"/>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84" name="组合 4183"/>
          <p:cNvGrpSpPr/>
          <p:nvPr/>
        </p:nvGrpSpPr>
        <p:grpSpPr>
          <a:xfrm rot="-7245715">
            <a:off x="2771775" y="5013325"/>
            <a:ext cx="350838" cy="207963"/>
            <a:chOff x="1202" y="663"/>
            <a:chExt cx="2450" cy="1452"/>
          </a:xfrm>
        </p:grpSpPr>
        <p:grpSp>
          <p:nvGrpSpPr>
            <p:cNvPr id="4179" name="组合 4184"/>
            <p:cNvGrpSpPr/>
            <p:nvPr/>
          </p:nvGrpSpPr>
          <p:grpSpPr>
            <a:xfrm>
              <a:off x="1202" y="663"/>
              <a:ext cx="2450" cy="1452"/>
              <a:chOff x="1300" y="391"/>
              <a:chExt cx="2098" cy="1360"/>
            </a:xfrm>
          </p:grpSpPr>
          <p:sp>
            <p:nvSpPr>
              <p:cNvPr id="4180" name="DRAWING2STR_FREEFORM 4185"/>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81" name="DRAWING2STR_FREEFORM 4186"/>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82" name="组合 4187"/>
            <p:cNvGrpSpPr/>
            <p:nvPr/>
          </p:nvGrpSpPr>
          <p:grpSpPr>
            <a:xfrm>
              <a:off x="1383" y="845"/>
              <a:ext cx="2098" cy="1089"/>
              <a:chOff x="1300" y="391"/>
              <a:chExt cx="2098" cy="1360"/>
            </a:xfrm>
          </p:grpSpPr>
          <p:sp>
            <p:nvSpPr>
              <p:cNvPr id="4183" name="DRAWING2STR_FREEFORM 4188"/>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8" name="DRAWING2STR_FREEFORM 4189"/>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91" name="组合 4190"/>
          <p:cNvGrpSpPr/>
          <p:nvPr/>
        </p:nvGrpSpPr>
        <p:grpSpPr>
          <a:xfrm rot="3238278">
            <a:off x="7164388" y="4221163"/>
            <a:ext cx="350837" cy="207962"/>
            <a:chOff x="1202" y="663"/>
            <a:chExt cx="2450" cy="1452"/>
          </a:xfrm>
        </p:grpSpPr>
        <p:grpSp>
          <p:nvGrpSpPr>
            <p:cNvPr id="4186" name="组合 4191"/>
            <p:cNvGrpSpPr/>
            <p:nvPr/>
          </p:nvGrpSpPr>
          <p:grpSpPr>
            <a:xfrm>
              <a:off x="1202" y="663"/>
              <a:ext cx="2450" cy="1452"/>
              <a:chOff x="1300" y="391"/>
              <a:chExt cx="2098" cy="1360"/>
            </a:xfrm>
          </p:grpSpPr>
          <p:sp>
            <p:nvSpPr>
              <p:cNvPr id="4187" name="DRAWING2STR_FREEFORM 4192"/>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88" name="DRAWING2STR_FREEFORM 4193"/>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89" name="组合 4194"/>
            <p:cNvGrpSpPr/>
            <p:nvPr/>
          </p:nvGrpSpPr>
          <p:grpSpPr>
            <a:xfrm>
              <a:off x="1383" y="845"/>
              <a:ext cx="2098" cy="1089"/>
              <a:chOff x="1300" y="391"/>
              <a:chExt cx="2098" cy="1360"/>
            </a:xfrm>
          </p:grpSpPr>
          <p:sp>
            <p:nvSpPr>
              <p:cNvPr id="4190" name="DRAWING2STR_FREEFORM 4195"/>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9" name="DRAWING2STR_FREEFORM 4196"/>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198" name="组合 4197"/>
          <p:cNvGrpSpPr/>
          <p:nvPr/>
        </p:nvGrpSpPr>
        <p:grpSpPr>
          <a:xfrm rot="1554002">
            <a:off x="7958455" y="1134745"/>
            <a:ext cx="720725" cy="647700"/>
            <a:chOff x="1202" y="663"/>
            <a:chExt cx="2450" cy="1452"/>
          </a:xfrm>
        </p:grpSpPr>
        <p:grpSp>
          <p:nvGrpSpPr>
            <p:cNvPr id="4193" name="组合 4198"/>
            <p:cNvGrpSpPr/>
            <p:nvPr/>
          </p:nvGrpSpPr>
          <p:grpSpPr>
            <a:xfrm>
              <a:off x="1202" y="663"/>
              <a:ext cx="2450" cy="1452"/>
              <a:chOff x="1300" y="391"/>
              <a:chExt cx="2098" cy="1360"/>
            </a:xfrm>
          </p:grpSpPr>
          <p:sp>
            <p:nvSpPr>
              <p:cNvPr id="4194" name="DRAWING2STR_FREEFORM 4199"/>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195" name="DRAWING2STR_FREEFORM 4200"/>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196" name="组合 4201"/>
            <p:cNvGrpSpPr/>
            <p:nvPr/>
          </p:nvGrpSpPr>
          <p:grpSpPr>
            <a:xfrm>
              <a:off x="1383" y="845"/>
              <a:ext cx="2098" cy="1089"/>
              <a:chOff x="1300" y="391"/>
              <a:chExt cx="2098" cy="1360"/>
            </a:xfrm>
          </p:grpSpPr>
          <p:sp>
            <p:nvSpPr>
              <p:cNvPr id="4197" name="DRAWING2STR_FREEFORM 4202"/>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10" name="DRAWING2STR_FREEFORM 4203"/>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grpSp>
        <p:nvGrpSpPr>
          <p:cNvPr id="4205" name="组合 4204"/>
          <p:cNvGrpSpPr/>
          <p:nvPr/>
        </p:nvGrpSpPr>
        <p:grpSpPr>
          <a:xfrm rot="9390585">
            <a:off x="4643438" y="5084763"/>
            <a:ext cx="690562" cy="382587"/>
            <a:chOff x="1202" y="663"/>
            <a:chExt cx="2450" cy="1452"/>
          </a:xfrm>
        </p:grpSpPr>
        <p:grpSp>
          <p:nvGrpSpPr>
            <p:cNvPr id="4200" name="组合 4205"/>
            <p:cNvGrpSpPr/>
            <p:nvPr/>
          </p:nvGrpSpPr>
          <p:grpSpPr>
            <a:xfrm>
              <a:off x="1202" y="663"/>
              <a:ext cx="2450" cy="1452"/>
              <a:chOff x="1300" y="391"/>
              <a:chExt cx="2098" cy="1360"/>
            </a:xfrm>
          </p:grpSpPr>
          <p:sp>
            <p:nvSpPr>
              <p:cNvPr id="4201" name="DRAWING2STR_FREEFORM 4206"/>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2000"/>
                </a:srgbClr>
              </a:solidFill>
              <a:ln w="9525">
                <a:noFill/>
              </a:ln>
            </p:spPr>
            <p:txBody>
              <a:bodyPr/>
              <a:p>
                <a:endParaRPr lang="zh-CN" altLang="en-US"/>
              </a:p>
            </p:txBody>
          </p:sp>
          <p:sp>
            <p:nvSpPr>
              <p:cNvPr id="4202" name="DRAWING2STR_FREEFORM 4207"/>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C0C0C0">
                  <a:alpha val="50999"/>
                </a:srgbClr>
              </a:solidFill>
              <a:ln w="9525">
                <a:noFill/>
              </a:ln>
            </p:spPr>
            <p:txBody>
              <a:bodyPr/>
              <a:p>
                <a:endParaRPr lang="zh-CN" altLang="en-US"/>
              </a:p>
            </p:txBody>
          </p:sp>
        </p:grpSp>
        <p:grpSp>
          <p:nvGrpSpPr>
            <p:cNvPr id="4203" name="组合 4208"/>
            <p:cNvGrpSpPr/>
            <p:nvPr/>
          </p:nvGrpSpPr>
          <p:grpSpPr>
            <a:xfrm>
              <a:off x="1383" y="845"/>
              <a:ext cx="2098" cy="1089"/>
              <a:chOff x="1300" y="391"/>
              <a:chExt cx="2098" cy="1360"/>
            </a:xfrm>
          </p:grpSpPr>
          <p:sp>
            <p:nvSpPr>
              <p:cNvPr id="4204" name="DRAWING2STR_FREEFORM 4209"/>
              <p:cNvSpPr/>
              <p:nvPr/>
            </p:nvSpPr>
            <p:spPr>
              <a:xfrm>
                <a:off x="1300" y="391"/>
                <a:ext cx="1134"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sp>
            <p:nvSpPr>
              <p:cNvPr id="11" name="DRAWING2STR_FREEFORM 4210"/>
              <p:cNvSpPr/>
              <p:nvPr/>
            </p:nvSpPr>
            <p:spPr>
              <a:xfrm flipH="1">
                <a:off x="2408" y="391"/>
                <a:ext cx="990" cy="1360"/>
              </a:xfrm>
              <a:custGeom>
                <a:avLst/>
                <a:gdLst/>
                <a:ahLst/>
                <a:cxnLst/>
                <a:pathLst>
                  <a:path w="1134" h="1360">
                    <a:moveTo>
                      <a:pt x="990" y="499"/>
                    </a:moveTo>
                    <a:cubicBezTo>
                      <a:pt x="865" y="374"/>
                      <a:pt x="741" y="249"/>
                      <a:pt x="582" y="181"/>
                    </a:cubicBezTo>
                    <a:cubicBezTo>
                      <a:pt x="423" y="113"/>
                      <a:pt x="76" y="0"/>
                      <a:pt x="38" y="91"/>
                    </a:cubicBezTo>
                    <a:cubicBezTo>
                      <a:pt x="0" y="182"/>
                      <a:pt x="211" y="620"/>
                      <a:pt x="355" y="726"/>
                    </a:cubicBezTo>
                    <a:cubicBezTo>
                      <a:pt x="499" y="832"/>
                      <a:pt x="870" y="703"/>
                      <a:pt x="900" y="726"/>
                    </a:cubicBezTo>
                    <a:cubicBezTo>
                      <a:pt x="930" y="749"/>
                      <a:pt x="590" y="794"/>
                      <a:pt x="537" y="862"/>
                    </a:cubicBezTo>
                    <a:cubicBezTo>
                      <a:pt x="484" y="930"/>
                      <a:pt x="537" y="1059"/>
                      <a:pt x="582" y="1134"/>
                    </a:cubicBezTo>
                    <a:cubicBezTo>
                      <a:pt x="627" y="1209"/>
                      <a:pt x="733" y="1360"/>
                      <a:pt x="809" y="1315"/>
                    </a:cubicBezTo>
                    <a:cubicBezTo>
                      <a:pt x="885" y="1270"/>
                      <a:pt x="991" y="900"/>
                      <a:pt x="1036" y="862"/>
                    </a:cubicBezTo>
                    <a:cubicBezTo>
                      <a:pt x="1081" y="824"/>
                      <a:pt x="1066" y="1044"/>
                      <a:pt x="1081" y="1089"/>
                    </a:cubicBezTo>
                    <a:cubicBezTo>
                      <a:pt x="1096" y="1134"/>
                      <a:pt x="1119" y="1247"/>
                      <a:pt x="1126" y="1134"/>
                    </a:cubicBezTo>
                    <a:cubicBezTo>
                      <a:pt x="1133" y="1021"/>
                      <a:pt x="1134" y="499"/>
                      <a:pt x="1126" y="408"/>
                    </a:cubicBezTo>
                    <a:cubicBezTo>
                      <a:pt x="1118" y="317"/>
                      <a:pt x="1099" y="453"/>
                      <a:pt x="1081" y="590"/>
                    </a:cubicBezTo>
                  </a:path>
                </a:pathLst>
              </a:custGeom>
              <a:solidFill>
                <a:srgbClr val="333333"/>
              </a:solidFill>
              <a:ln w="9525">
                <a:noFill/>
              </a:ln>
            </p:spPr>
            <p:txBody>
              <a:bodyPr/>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p:cTn id="7" dur="2000" fill="hold"/>
                                        <p:tgtEl>
                                          <p:spTgt spid="4111"/>
                                        </p:tgtEl>
                                        <p:attrNameLst>
                                          <p:attrName>ppt_w</p:attrName>
                                        </p:attrNameLst>
                                      </p:cBhvr>
                                      <p:tavLst>
                                        <p:tav tm="0">
                                          <p:val>
                                            <p:fltVal val="0.000000"/>
                                          </p:val>
                                        </p:tav>
                                        <p:tav tm="100000">
                                          <p:val>
                                            <p:strVal val="#ppt_w"/>
                                          </p:val>
                                        </p:tav>
                                      </p:tavLst>
                                    </p:anim>
                                    <p:anim calcmode="lin" valueType="num">
                                      <p:cBhvr>
                                        <p:cTn id="8" dur="2000" fill="hold"/>
                                        <p:tgtEl>
                                          <p:spTgt spid="4111"/>
                                        </p:tgtEl>
                                        <p:attrNameLst>
                                          <p:attrName>ppt_h</p:attrName>
                                        </p:attrNameLst>
                                      </p:cBhvr>
                                      <p:tavLst>
                                        <p:tav tm="0">
                                          <p:val>
                                            <p:fltVal val="0.000000"/>
                                          </p:val>
                                        </p:tav>
                                        <p:tav tm="100000">
                                          <p:val>
                                            <p:strVal val="#ppt_h"/>
                                          </p:val>
                                        </p:tav>
                                      </p:tavLst>
                                    </p:anim>
                                    <p:animEffect transition="in" filter="fade">
                                      <p:cBhvr>
                                        <p:cTn id="9" dur="2000"/>
                                        <p:tgtEl>
                                          <p:spTgt spid="4111"/>
                                        </p:tgtEl>
                                      </p:cBhvr>
                                    </p:animEffect>
                                  </p:childTnLst>
                                </p:cTn>
                              </p:par>
                              <p:par>
                                <p:cTn id="10" presetID="53" presetClass="entr" presetSubtype="16" fill="hold" nodeType="withEffect">
                                  <p:stCondLst>
                                    <p:cond delay="40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600" fill="hold"/>
                                        <p:tgtEl>
                                          <p:spTgt spid="4099"/>
                                        </p:tgtEl>
                                        <p:attrNameLst>
                                          <p:attrName>ppt_w</p:attrName>
                                        </p:attrNameLst>
                                      </p:cBhvr>
                                      <p:tavLst>
                                        <p:tav tm="0">
                                          <p:val>
                                            <p:fltVal val="0.000000"/>
                                          </p:val>
                                        </p:tav>
                                        <p:tav tm="100000">
                                          <p:val>
                                            <p:strVal val="#ppt_w"/>
                                          </p:val>
                                        </p:tav>
                                      </p:tavLst>
                                    </p:anim>
                                    <p:anim calcmode="lin" valueType="num">
                                      <p:cBhvr>
                                        <p:cTn id="13" dur="1600" fill="hold"/>
                                        <p:tgtEl>
                                          <p:spTgt spid="4099"/>
                                        </p:tgtEl>
                                        <p:attrNameLst>
                                          <p:attrName>ppt_h</p:attrName>
                                        </p:attrNameLst>
                                      </p:cBhvr>
                                      <p:tavLst>
                                        <p:tav tm="0">
                                          <p:val>
                                            <p:fltVal val="0.000000"/>
                                          </p:val>
                                        </p:tav>
                                        <p:tav tm="100000">
                                          <p:val>
                                            <p:strVal val="#ppt_h"/>
                                          </p:val>
                                        </p:tav>
                                      </p:tavLst>
                                    </p:anim>
                                    <p:animEffect transition="in" filter="fade">
                                      <p:cBhvr>
                                        <p:cTn id="14" dur="1600"/>
                                        <p:tgtEl>
                                          <p:spTgt spid="4099"/>
                                        </p:tgtEl>
                                      </p:cBhvr>
                                    </p:animEffect>
                                  </p:childTnLst>
                                </p:cTn>
                              </p:par>
                              <p:par>
                                <p:cTn id="15" presetID="32" presetClass="emph" presetSubtype="0" repeatCount="indefinite" fill="hold" nodeType="withEffect">
                                  <p:stCondLst>
                                    <p:cond delay="400"/>
                                  </p:stCondLst>
                                  <p:childTnLst>
                                    <p:animClr clrSpc="rgb" dir="cw">
                                      <p:cBhvr override="childStyle">
                                        <p:cTn id="16" dur="100" fill="hold"/>
                                        <p:tgtEl>
                                          <p:spTgt spid="4099"/>
                                        </p:tgtEl>
                                        <p:attrNameLst>
                                          <p:attrName>style.color</p:attrName>
                                        </p:attrNameLst>
                                      </p:cBhvr>
                                      <p:to>
                                        <a:schemeClr val="accent2"/>
                                      </p:to>
                                    </p:animClr>
                                    <p:animClr clrSpc="rgb" dir="cw">
                                      <p:cBhvr>
                                        <p:cTn id="17" dur="100" fill="hold"/>
                                        <p:tgtEl>
                                          <p:spTgt spid="4099"/>
                                        </p:tgtEl>
                                        <p:attrNameLst>
                                          <p:attrName>fillcolor</p:attrName>
                                        </p:attrNameLst>
                                      </p:cBhvr>
                                      <p:to>
                                        <a:schemeClr val="accent2"/>
                                      </p:to>
                                    </p:animClr>
                                    <p:set>
                                      <p:cBhvr>
                                        <p:cTn id="18" dur="100" fill="hold"/>
                                        <p:tgtEl>
                                          <p:spTgt spid="4099"/>
                                        </p:tgtEl>
                                        <p:attrNameLst>
                                          <p:attrName>fill.type</p:attrName>
                                        </p:attrNameLst>
                                      </p:cBhvr>
                                      <p:to>
                                        <p:strVal val="solid"/>
                                      </p:to>
                                    </p:set>
                                    <p:set>
                                      <p:cBhvr>
                                        <p:cTn id="19" dur="100" fill="hold"/>
                                        <p:tgtEl>
                                          <p:spTgt spid="4099"/>
                                        </p:tgtEl>
                                        <p:attrNameLst>
                                          <p:attrName>fill.on</p:attrName>
                                        </p:attrNameLst>
                                      </p:cBhvr>
                                      <p:to>
                                        <p:strVal val="true"/>
                                      </p:to>
                                    </p:set>
                                    <p:animRot by="120000">
                                      <p:cBhvr>
                                        <p:cTn id="20" dur="100" fill="hold">
                                          <p:stCondLst>
                                            <p:cond delay="0"/>
                                          </p:stCondLst>
                                        </p:cTn>
                                        <p:tgtEl>
                                          <p:spTgt spid="4099"/>
                                        </p:tgtEl>
                                        <p:attrNameLst>
                                          <p:attrName>r</p:attrName>
                                        </p:attrNameLst>
                                      </p:cBhvr>
                                    </p:animRot>
                                    <p:animRot by="-239880">
                                      <p:cBhvr>
                                        <p:cTn id="21" dur="200" fill="hold">
                                          <p:stCondLst>
                                            <p:cond delay="200"/>
                                          </p:stCondLst>
                                        </p:cTn>
                                        <p:tgtEl>
                                          <p:spTgt spid="4099"/>
                                        </p:tgtEl>
                                        <p:attrNameLst>
                                          <p:attrName>r</p:attrName>
                                        </p:attrNameLst>
                                      </p:cBhvr>
                                    </p:animRot>
                                    <p:animRot by="240000">
                                      <p:cBhvr>
                                        <p:cTn id="22" dur="200" fill="hold">
                                          <p:stCondLst>
                                            <p:cond delay="400"/>
                                          </p:stCondLst>
                                        </p:cTn>
                                        <p:tgtEl>
                                          <p:spTgt spid="4099"/>
                                        </p:tgtEl>
                                        <p:attrNameLst>
                                          <p:attrName>r</p:attrName>
                                        </p:attrNameLst>
                                      </p:cBhvr>
                                    </p:animRot>
                                    <p:animRot by="-239880">
                                      <p:cBhvr>
                                        <p:cTn id="23" dur="200" fill="hold">
                                          <p:stCondLst>
                                            <p:cond delay="600"/>
                                          </p:stCondLst>
                                        </p:cTn>
                                        <p:tgtEl>
                                          <p:spTgt spid="4099"/>
                                        </p:tgtEl>
                                        <p:attrNameLst>
                                          <p:attrName>r</p:attrName>
                                        </p:attrNameLst>
                                      </p:cBhvr>
                                    </p:animRot>
                                    <p:animRot by="120000">
                                      <p:cBhvr>
                                        <p:cTn id="24" dur="200" fill="hold">
                                          <p:stCondLst>
                                            <p:cond delay="800"/>
                                          </p:stCondLst>
                                        </p:cTn>
                                        <p:tgtEl>
                                          <p:spTgt spid="4099"/>
                                        </p:tgtEl>
                                        <p:attrNameLst>
                                          <p:attrName>r</p:attrName>
                                        </p:attrNameLst>
                                      </p:cBhvr>
                                    </p:animRot>
                                  </p:childTnLst>
                                </p:cTn>
                              </p:par>
                              <p:par>
                                <p:cTn id="25" presetID="53" presetClass="entr" presetSubtype="16" fill="hold" nodeType="withEffect">
                                  <p:stCondLst>
                                    <p:cond delay="500"/>
                                  </p:stCondLst>
                                  <p:childTnLst>
                                    <p:set>
                                      <p:cBhvr>
                                        <p:cTn id="26" dur="1" fill="hold">
                                          <p:stCondLst>
                                            <p:cond delay="0"/>
                                          </p:stCondLst>
                                        </p:cTn>
                                        <p:tgtEl>
                                          <p:spTgt spid="4114"/>
                                        </p:tgtEl>
                                        <p:attrNameLst>
                                          <p:attrName>style.visibility</p:attrName>
                                        </p:attrNameLst>
                                      </p:cBhvr>
                                      <p:to>
                                        <p:strVal val="visible"/>
                                      </p:to>
                                    </p:set>
                                    <p:anim calcmode="lin" valueType="num">
                                      <p:cBhvr>
                                        <p:cTn id="27" dur="1600" fill="hold"/>
                                        <p:tgtEl>
                                          <p:spTgt spid="4114"/>
                                        </p:tgtEl>
                                        <p:attrNameLst>
                                          <p:attrName>ppt_w</p:attrName>
                                        </p:attrNameLst>
                                      </p:cBhvr>
                                      <p:tavLst>
                                        <p:tav tm="0">
                                          <p:val>
                                            <p:fltVal val="0.000000"/>
                                          </p:val>
                                        </p:tav>
                                        <p:tav tm="100000">
                                          <p:val>
                                            <p:strVal val="#ppt_w"/>
                                          </p:val>
                                        </p:tav>
                                      </p:tavLst>
                                    </p:anim>
                                    <p:anim calcmode="lin" valueType="num">
                                      <p:cBhvr>
                                        <p:cTn id="28" dur="1600" fill="hold"/>
                                        <p:tgtEl>
                                          <p:spTgt spid="4114"/>
                                        </p:tgtEl>
                                        <p:attrNameLst>
                                          <p:attrName>ppt_h</p:attrName>
                                        </p:attrNameLst>
                                      </p:cBhvr>
                                      <p:tavLst>
                                        <p:tav tm="0">
                                          <p:val>
                                            <p:fltVal val="0.000000"/>
                                          </p:val>
                                        </p:tav>
                                        <p:tav tm="100000">
                                          <p:val>
                                            <p:strVal val="#ppt_h"/>
                                          </p:val>
                                        </p:tav>
                                      </p:tavLst>
                                    </p:anim>
                                    <p:animEffect transition="in" filter="fade">
                                      <p:cBhvr>
                                        <p:cTn id="29" dur="1600"/>
                                        <p:tgtEl>
                                          <p:spTgt spid="4114"/>
                                        </p:tgtEl>
                                      </p:cBhvr>
                                    </p:animEffect>
                                  </p:childTnLst>
                                </p:cTn>
                              </p:par>
                              <p:par>
                                <p:cTn id="30" presetID="53" presetClass="entr" presetSubtype="16" fill="hold" nodeType="withEffect">
                                  <p:stCondLst>
                                    <p:cond delay="0"/>
                                  </p:stCondLst>
                                  <p:childTnLst>
                                    <p:set>
                                      <p:cBhvr>
                                        <p:cTn id="31" dur="1" fill="hold">
                                          <p:stCondLst>
                                            <p:cond delay="0"/>
                                          </p:stCondLst>
                                        </p:cTn>
                                        <p:tgtEl>
                                          <p:spTgt spid="4117"/>
                                        </p:tgtEl>
                                        <p:attrNameLst>
                                          <p:attrName>style.visibility</p:attrName>
                                        </p:attrNameLst>
                                      </p:cBhvr>
                                      <p:to>
                                        <p:strVal val="visible"/>
                                      </p:to>
                                    </p:set>
                                    <p:anim calcmode="lin" valueType="num">
                                      <p:cBhvr>
                                        <p:cTn id="32" dur="2000" fill="hold"/>
                                        <p:tgtEl>
                                          <p:spTgt spid="4117"/>
                                        </p:tgtEl>
                                        <p:attrNameLst>
                                          <p:attrName>ppt_w</p:attrName>
                                        </p:attrNameLst>
                                      </p:cBhvr>
                                      <p:tavLst>
                                        <p:tav tm="0">
                                          <p:val>
                                            <p:fltVal val="0.000000"/>
                                          </p:val>
                                        </p:tav>
                                        <p:tav tm="100000">
                                          <p:val>
                                            <p:strVal val="#ppt_w"/>
                                          </p:val>
                                        </p:tav>
                                      </p:tavLst>
                                    </p:anim>
                                    <p:anim calcmode="lin" valueType="num">
                                      <p:cBhvr>
                                        <p:cTn id="33" dur="2000" fill="hold"/>
                                        <p:tgtEl>
                                          <p:spTgt spid="4117"/>
                                        </p:tgtEl>
                                        <p:attrNameLst>
                                          <p:attrName>ppt_h</p:attrName>
                                        </p:attrNameLst>
                                      </p:cBhvr>
                                      <p:tavLst>
                                        <p:tav tm="0">
                                          <p:val>
                                            <p:fltVal val="0.000000"/>
                                          </p:val>
                                        </p:tav>
                                        <p:tav tm="100000">
                                          <p:val>
                                            <p:strVal val="#ppt_h"/>
                                          </p:val>
                                        </p:tav>
                                      </p:tavLst>
                                    </p:anim>
                                    <p:animEffect transition="in" filter="fade">
                                      <p:cBhvr>
                                        <p:cTn id="34" dur="2000"/>
                                        <p:tgtEl>
                                          <p:spTgt spid="4117"/>
                                        </p:tgtEl>
                                      </p:cBhvr>
                                    </p:animEffect>
                                  </p:childTnLst>
                                </p:cTn>
                              </p:par>
                              <p:par>
                                <p:cTn id="35" presetID="53" presetClass="entr" presetSubtype="16" fill="hold" nodeType="withEffect">
                                  <p:stCondLst>
                                    <p:cond delay="900"/>
                                  </p:stCondLst>
                                  <p:childTnLst>
                                    <p:set>
                                      <p:cBhvr>
                                        <p:cTn id="36" dur="1" fill="hold">
                                          <p:stCondLst>
                                            <p:cond delay="0"/>
                                          </p:stCondLst>
                                        </p:cTn>
                                        <p:tgtEl>
                                          <p:spTgt spid="4120"/>
                                        </p:tgtEl>
                                        <p:attrNameLst>
                                          <p:attrName>style.visibility</p:attrName>
                                        </p:attrNameLst>
                                      </p:cBhvr>
                                      <p:to>
                                        <p:strVal val="visible"/>
                                      </p:to>
                                    </p:set>
                                    <p:anim calcmode="lin" valueType="num">
                                      <p:cBhvr>
                                        <p:cTn id="37" dur="1400" fill="hold"/>
                                        <p:tgtEl>
                                          <p:spTgt spid="4120"/>
                                        </p:tgtEl>
                                        <p:attrNameLst>
                                          <p:attrName>ppt_w</p:attrName>
                                        </p:attrNameLst>
                                      </p:cBhvr>
                                      <p:tavLst>
                                        <p:tav tm="0">
                                          <p:val>
                                            <p:fltVal val="0.000000"/>
                                          </p:val>
                                        </p:tav>
                                        <p:tav tm="100000">
                                          <p:val>
                                            <p:strVal val="#ppt_w"/>
                                          </p:val>
                                        </p:tav>
                                      </p:tavLst>
                                    </p:anim>
                                    <p:anim calcmode="lin" valueType="num">
                                      <p:cBhvr>
                                        <p:cTn id="38" dur="1400" fill="hold"/>
                                        <p:tgtEl>
                                          <p:spTgt spid="4120"/>
                                        </p:tgtEl>
                                        <p:attrNameLst>
                                          <p:attrName>ppt_h</p:attrName>
                                        </p:attrNameLst>
                                      </p:cBhvr>
                                      <p:tavLst>
                                        <p:tav tm="0">
                                          <p:val>
                                            <p:fltVal val="0.000000"/>
                                          </p:val>
                                        </p:tav>
                                        <p:tav tm="100000">
                                          <p:val>
                                            <p:strVal val="#ppt_h"/>
                                          </p:val>
                                        </p:tav>
                                      </p:tavLst>
                                    </p:anim>
                                    <p:animEffect transition="in" filter="fade">
                                      <p:cBhvr>
                                        <p:cTn id="39" dur="1400"/>
                                        <p:tgtEl>
                                          <p:spTgt spid="4120"/>
                                        </p:tgtEl>
                                      </p:cBhvr>
                                    </p:animEffect>
                                  </p:childTnLst>
                                </p:cTn>
                              </p:par>
                              <p:par>
                                <p:cTn id="40" presetID="53" presetClass="entr" presetSubtype="16" fill="hold" nodeType="withEffect">
                                  <p:stCondLst>
                                    <p:cond delay="500"/>
                                  </p:stCondLst>
                                  <p:childTnLst>
                                    <p:set>
                                      <p:cBhvr>
                                        <p:cTn id="41" dur="1" fill="hold">
                                          <p:stCondLst>
                                            <p:cond delay="0"/>
                                          </p:stCondLst>
                                        </p:cTn>
                                        <p:tgtEl>
                                          <p:spTgt spid="4123"/>
                                        </p:tgtEl>
                                        <p:attrNameLst>
                                          <p:attrName>style.visibility</p:attrName>
                                        </p:attrNameLst>
                                      </p:cBhvr>
                                      <p:to>
                                        <p:strVal val="visible"/>
                                      </p:to>
                                    </p:set>
                                    <p:anim calcmode="lin" valueType="num">
                                      <p:cBhvr>
                                        <p:cTn id="42" dur="2400" fill="hold"/>
                                        <p:tgtEl>
                                          <p:spTgt spid="4123"/>
                                        </p:tgtEl>
                                        <p:attrNameLst>
                                          <p:attrName>ppt_w</p:attrName>
                                        </p:attrNameLst>
                                      </p:cBhvr>
                                      <p:tavLst>
                                        <p:tav tm="0">
                                          <p:val>
                                            <p:fltVal val="0.000000"/>
                                          </p:val>
                                        </p:tav>
                                        <p:tav tm="100000">
                                          <p:val>
                                            <p:strVal val="#ppt_w"/>
                                          </p:val>
                                        </p:tav>
                                      </p:tavLst>
                                    </p:anim>
                                    <p:anim calcmode="lin" valueType="num">
                                      <p:cBhvr>
                                        <p:cTn id="43" dur="2400" fill="hold"/>
                                        <p:tgtEl>
                                          <p:spTgt spid="4123"/>
                                        </p:tgtEl>
                                        <p:attrNameLst>
                                          <p:attrName>ppt_h</p:attrName>
                                        </p:attrNameLst>
                                      </p:cBhvr>
                                      <p:tavLst>
                                        <p:tav tm="0">
                                          <p:val>
                                            <p:fltVal val="0.000000"/>
                                          </p:val>
                                        </p:tav>
                                        <p:tav tm="100000">
                                          <p:val>
                                            <p:strVal val="#ppt_h"/>
                                          </p:val>
                                        </p:tav>
                                      </p:tavLst>
                                    </p:anim>
                                    <p:animEffect transition="in" filter="fade">
                                      <p:cBhvr>
                                        <p:cTn id="44" dur="2400"/>
                                        <p:tgtEl>
                                          <p:spTgt spid="4123"/>
                                        </p:tgtEl>
                                      </p:cBhvr>
                                    </p:animEffect>
                                  </p:childTnLst>
                                </p:cTn>
                              </p:par>
                              <p:par>
                                <p:cTn id="45" presetID="53" presetClass="entr" presetSubtype="16" fill="hold" nodeType="withEffect">
                                  <p:stCondLst>
                                    <p:cond delay="1100"/>
                                  </p:stCondLst>
                                  <p:childTnLst>
                                    <p:set>
                                      <p:cBhvr>
                                        <p:cTn id="46" dur="1" fill="hold">
                                          <p:stCondLst>
                                            <p:cond delay="0"/>
                                          </p:stCondLst>
                                        </p:cTn>
                                        <p:tgtEl>
                                          <p:spTgt spid="4126"/>
                                        </p:tgtEl>
                                        <p:attrNameLst>
                                          <p:attrName>style.visibility</p:attrName>
                                        </p:attrNameLst>
                                      </p:cBhvr>
                                      <p:to>
                                        <p:strVal val="visible"/>
                                      </p:to>
                                    </p:set>
                                    <p:anim calcmode="lin" valueType="num">
                                      <p:cBhvr>
                                        <p:cTn id="47" dur="1400" fill="hold"/>
                                        <p:tgtEl>
                                          <p:spTgt spid="4126"/>
                                        </p:tgtEl>
                                        <p:attrNameLst>
                                          <p:attrName>ppt_w</p:attrName>
                                        </p:attrNameLst>
                                      </p:cBhvr>
                                      <p:tavLst>
                                        <p:tav tm="0">
                                          <p:val>
                                            <p:fltVal val="0.000000"/>
                                          </p:val>
                                        </p:tav>
                                        <p:tav tm="100000">
                                          <p:val>
                                            <p:strVal val="#ppt_w"/>
                                          </p:val>
                                        </p:tav>
                                      </p:tavLst>
                                    </p:anim>
                                    <p:anim calcmode="lin" valueType="num">
                                      <p:cBhvr>
                                        <p:cTn id="48" dur="1400" fill="hold"/>
                                        <p:tgtEl>
                                          <p:spTgt spid="4126"/>
                                        </p:tgtEl>
                                        <p:attrNameLst>
                                          <p:attrName>ppt_h</p:attrName>
                                        </p:attrNameLst>
                                      </p:cBhvr>
                                      <p:tavLst>
                                        <p:tav tm="0">
                                          <p:val>
                                            <p:fltVal val="0.000000"/>
                                          </p:val>
                                        </p:tav>
                                        <p:tav tm="100000">
                                          <p:val>
                                            <p:strVal val="#ppt_h"/>
                                          </p:val>
                                        </p:tav>
                                      </p:tavLst>
                                    </p:anim>
                                    <p:animEffect transition="in" filter="fade">
                                      <p:cBhvr>
                                        <p:cTn id="49" dur="1400"/>
                                        <p:tgtEl>
                                          <p:spTgt spid="4126"/>
                                        </p:tgtEl>
                                      </p:cBhvr>
                                    </p:animEffect>
                                  </p:childTnLst>
                                </p:cTn>
                              </p:par>
                              <p:par>
                                <p:cTn id="50" presetID="53" presetClass="entr" presetSubtype="16" fill="hold" nodeType="withEffect">
                                  <p:stCondLst>
                                    <p:cond delay="900"/>
                                  </p:stCondLst>
                                  <p:childTnLst>
                                    <p:set>
                                      <p:cBhvr>
                                        <p:cTn id="51" dur="1" fill="hold">
                                          <p:stCondLst>
                                            <p:cond delay="0"/>
                                          </p:stCondLst>
                                        </p:cTn>
                                        <p:tgtEl>
                                          <p:spTgt spid="4129"/>
                                        </p:tgtEl>
                                        <p:attrNameLst>
                                          <p:attrName>style.visibility</p:attrName>
                                        </p:attrNameLst>
                                      </p:cBhvr>
                                      <p:to>
                                        <p:strVal val="visible"/>
                                      </p:to>
                                    </p:set>
                                    <p:anim calcmode="lin" valueType="num">
                                      <p:cBhvr>
                                        <p:cTn id="52" dur="1200" fill="hold"/>
                                        <p:tgtEl>
                                          <p:spTgt spid="4129"/>
                                        </p:tgtEl>
                                        <p:attrNameLst>
                                          <p:attrName>ppt_w</p:attrName>
                                        </p:attrNameLst>
                                      </p:cBhvr>
                                      <p:tavLst>
                                        <p:tav tm="0">
                                          <p:val>
                                            <p:fltVal val="0.000000"/>
                                          </p:val>
                                        </p:tav>
                                        <p:tav tm="100000">
                                          <p:val>
                                            <p:strVal val="#ppt_w"/>
                                          </p:val>
                                        </p:tav>
                                      </p:tavLst>
                                    </p:anim>
                                    <p:anim calcmode="lin" valueType="num">
                                      <p:cBhvr>
                                        <p:cTn id="53" dur="1200" fill="hold"/>
                                        <p:tgtEl>
                                          <p:spTgt spid="4129"/>
                                        </p:tgtEl>
                                        <p:attrNameLst>
                                          <p:attrName>ppt_h</p:attrName>
                                        </p:attrNameLst>
                                      </p:cBhvr>
                                      <p:tavLst>
                                        <p:tav tm="0">
                                          <p:val>
                                            <p:fltVal val="0.000000"/>
                                          </p:val>
                                        </p:tav>
                                        <p:tav tm="100000">
                                          <p:val>
                                            <p:strVal val="#ppt_h"/>
                                          </p:val>
                                        </p:tav>
                                      </p:tavLst>
                                    </p:anim>
                                    <p:animEffect transition="in" filter="fade">
                                      <p:cBhvr>
                                        <p:cTn id="54" dur="1200"/>
                                        <p:tgtEl>
                                          <p:spTgt spid="4129"/>
                                        </p:tgtEl>
                                      </p:cBhvr>
                                    </p:animEffect>
                                  </p:childTnLst>
                                </p:cTn>
                              </p:par>
                              <p:par>
                                <p:cTn id="55" presetID="53" presetClass="entr" presetSubtype="16" fill="hold" nodeType="withEffect">
                                  <p:stCondLst>
                                    <p:cond delay="500"/>
                                  </p:stCondLst>
                                  <p:childTnLst>
                                    <p:set>
                                      <p:cBhvr>
                                        <p:cTn id="56" dur="1" fill="hold">
                                          <p:stCondLst>
                                            <p:cond delay="0"/>
                                          </p:stCondLst>
                                        </p:cTn>
                                        <p:tgtEl>
                                          <p:spTgt spid="4132"/>
                                        </p:tgtEl>
                                        <p:attrNameLst>
                                          <p:attrName>style.visibility</p:attrName>
                                        </p:attrNameLst>
                                      </p:cBhvr>
                                      <p:to>
                                        <p:strVal val="visible"/>
                                      </p:to>
                                    </p:set>
                                    <p:anim calcmode="lin" valueType="num">
                                      <p:cBhvr>
                                        <p:cTn id="57" dur="1300" fill="hold"/>
                                        <p:tgtEl>
                                          <p:spTgt spid="4132"/>
                                        </p:tgtEl>
                                        <p:attrNameLst>
                                          <p:attrName>ppt_w</p:attrName>
                                        </p:attrNameLst>
                                      </p:cBhvr>
                                      <p:tavLst>
                                        <p:tav tm="0">
                                          <p:val>
                                            <p:fltVal val="0.000000"/>
                                          </p:val>
                                        </p:tav>
                                        <p:tav tm="100000">
                                          <p:val>
                                            <p:strVal val="#ppt_w"/>
                                          </p:val>
                                        </p:tav>
                                      </p:tavLst>
                                    </p:anim>
                                    <p:anim calcmode="lin" valueType="num">
                                      <p:cBhvr>
                                        <p:cTn id="58" dur="1300" fill="hold"/>
                                        <p:tgtEl>
                                          <p:spTgt spid="4132"/>
                                        </p:tgtEl>
                                        <p:attrNameLst>
                                          <p:attrName>ppt_h</p:attrName>
                                        </p:attrNameLst>
                                      </p:cBhvr>
                                      <p:tavLst>
                                        <p:tav tm="0">
                                          <p:val>
                                            <p:fltVal val="0.000000"/>
                                          </p:val>
                                        </p:tav>
                                        <p:tav tm="100000">
                                          <p:val>
                                            <p:strVal val="#ppt_h"/>
                                          </p:val>
                                        </p:tav>
                                      </p:tavLst>
                                    </p:anim>
                                    <p:animEffect transition="in" filter="fade">
                                      <p:cBhvr>
                                        <p:cTn id="59" dur="1300"/>
                                        <p:tgtEl>
                                          <p:spTgt spid="4132"/>
                                        </p:tgtEl>
                                      </p:cBhvr>
                                    </p:animEffect>
                                  </p:childTnLst>
                                </p:cTn>
                              </p:par>
                              <p:par>
                                <p:cTn id="60" presetID="53" presetClass="entr" presetSubtype="16" fill="hold" nodeType="withEffect">
                                  <p:stCondLst>
                                    <p:cond delay="0"/>
                                  </p:stCondLst>
                                  <p:childTnLst>
                                    <p:set>
                                      <p:cBhvr>
                                        <p:cTn id="61" dur="1" fill="hold">
                                          <p:stCondLst>
                                            <p:cond delay="0"/>
                                          </p:stCondLst>
                                        </p:cTn>
                                        <p:tgtEl>
                                          <p:spTgt spid="4135"/>
                                        </p:tgtEl>
                                        <p:attrNameLst>
                                          <p:attrName>style.visibility</p:attrName>
                                        </p:attrNameLst>
                                      </p:cBhvr>
                                      <p:to>
                                        <p:strVal val="visible"/>
                                      </p:to>
                                    </p:set>
                                    <p:anim calcmode="lin" valueType="num">
                                      <p:cBhvr>
                                        <p:cTn id="62" dur="2000" fill="hold"/>
                                        <p:tgtEl>
                                          <p:spTgt spid="4135"/>
                                        </p:tgtEl>
                                        <p:attrNameLst>
                                          <p:attrName>ppt_w</p:attrName>
                                        </p:attrNameLst>
                                      </p:cBhvr>
                                      <p:tavLst>
                                        <p:tav tm="0">
                                          <p:val>
                                            <p:fltVal val="0.000000"/>
                                          </p:val>
                                        </p:tav>
                                        <p:tav tm="100000">
                                          <p:val>
                                            <p:strVal val="#ppt_w"/>
                                          </p:val>
                                        </p:tav>
                                      </p:tavLst>
                                    </p:anim>
                                    <p:anim calcmode="lin" valueType="num">
                                      <p:cBhvr>
                                        <p:cTn id="63" dur="2000" fill="hold"/>
                                        <p:tgtEl>
                                          <p:spTgt spid="4135"/>
                                        </p:tgtEl>
                                        <p:attrNameLst>
                                          <p:attrName>ppt_h</p:attrName>
                                        </p:attrNameLst>
                                      </p:cBhvr>
                                      <p:tavLst>
                                        <p:tav tm="0">
                                          <p:val>
                                            <p:fltVal val="0.000000"/>
                                          </p:val>
                                        </p:tav>
                                        <p:tav tm="100000">
                                          <p:val>
                                            <p:strVal val="#ppt_h"/>
                                          </p:val>
                                        </p:tav>
                                      </p:tavLst>
                                    </p:anim>
                                    <p:animEffect transition="in" filter="fade">
                                      <p:cBhvr>
                                        <p:cTn id="64" dur="2000"/>
                                        <p:tgtEl>
                                          <p:spTgt spid="4135"/>
                                        </p:tgtEl>
                                      </p:cBhvr>
                                    </p:animEffect>
                                  </p:childTnLst>
                                </p:cTn>
                              </p:par>
                              <p:par>
                                <p:cTn id="65" presetID="53" presetClass="entr" presetSubtype="16" fill="hold" nodeType="withEffect">
                                  <p:stCondLst>
                                    <p:cond delay="600"/>
                                  </p:stCondLst>
                                  <p:childTnLst>
                                    <p:set>
                                      <p:cBhvr>
                                        <p:cTn id="66" dur="1" fill="hold">
                                          <p:stCondLst>
                                            <p:cond delay="0"/>
                                          </p:stCondLst>
                                        </p:cTn>
                                        <p:tgtEl>
                                          <p:spTgt spid="4138"/>
                                        </p:tgtEl>
                                        <p:attrNameLst>
                                          <p:attrName>style.visibility</p:attrName>
                                        </p:attrNameLst>
                                      </p:cBhvr>
                                      <p:to>
                                        <p:strVal val="visible"/>
                                      </p:to>
                                    </p:set>
                                    <p:anim calcmode="lin" valueType="num">
                                      <p:cBhvr>
                                        <p:cTn id="67" dur="1200" fill="hold"/>
                                        <p:tgtEl>
                                          <p:spTgt spid="4138"/>
                                        </p:tgtEl>
                                        <p:attrNameLst>
                                          <p:attrName>ppt_w</p:attrName>
                                        </p:attrNameLst>
                                      </p:cBhvr>
                                      <p:tavLst>
                                        <p:tav tm="0">
                                          <p:val>
                                            <p:fltVal val="0.000000"/>
                                          </p:val>
                                        </p:tav>
                                        <p:tav tm="100000">
                                          <p:val>
                                            <p:strVal val="#ppt_w"/>
                                          </p:val>
                                        </p:tav>
                                      </p:tavLst>
                                    </p:anim>
                                    <p:anim calcmode="lin" valueType="num">
                                      <p:cBhvr>
                                        <p:cTn id="68" dur="1200" fill="hold"/>
                                        <p:tgtEl>
                                          <p:spTgt spid="4138"/>
                                        </p:tgtEl>
                                        <p:attrNameLst>
                                          <p:attrName>ppt_h</p:attrName>
                                        </p:attrNameLst>
                                      </p:cBhvr>
                                      <p:tavLst>
                                        <p:tav tm="0">
                                          <p:val>
                                            <p:fltVal val="0.000000"/>
                                          </p:val>
                                        </p:tav>
                                        <p:tav tm="100000">
                                          <p:val>
                                            <p:strVal val="#ppt_h"/>
                                          </p:val>
                                        </p:tav>
                                      </p:tavLst>
                                    </p:anim>
                                    <p:animEffect transition="in" filter="fade">
                                      <p:cBhvr>
                                        <p:cTn id="69" dur="1200"/>
                                        <p:tgtEl>
                                          <p:spTgt spid="4138"/>
                                        </p:tgtEl>
                                      </p:cBhvr>
                                    </p:animEffect>
                                  </p:childTnLst>
                                </p:cTn>
                              </p:par>
                              <p:par>
                                <p:cTn id="70" presetID="53" presetClass="entr" presetSubtype="16" fill="hold" nodeType="withEffect">
                                  <p:stCondLst>
                                    <p:cond delay="700"/>
                                  </p:stCondLst>
                                  <p:childTnLst>
                                    <p:set>
                                      <p:cBhvr>
                                        <p:cTn id="71" dur="1" fill="hold">
                                          <p:stCondLst>
                                            <p:cond delay="0"/>
                                          </p:stCondLst>
                                        </p:cTn>
                                        <p:tgtEl>
                                          <p:spTgt spid="4141"/>
                                        </p:tgtEl>
                                        <p:attrNameLst>
                                          <p:attrName>style.visibility</p:attrName>
                                        </p:attrNameLst>
                                      </p:cBhvr>
                                      <p:to>
                                        <p:strVal val="visible"/>
                                      </p:to>
                                    </p:set>
                                    <p:anim calcmode="lin" valueType="num">
                                      <p:cBhvr>
                                        <p:cTn id="72" dur="2000" fill="hold"/>
                                        <p:tgtEl>
                                          <p:spTgt spid="4141"/>
                                        </p:tgtEl>
                                        <p:attrNameLst>
                                          <p:attrName>ppt_w</p:attrName>
                                        </p:attrNameLst>
                                      </p:cBhvr>
                                      <p:tavLst>
                                        <p:tav tm="0">
                                          <p:val>
                                            <p:fltVal val="0.000000"/>
                                          </p:val>
                                        </p:tav>
                                        <p:tav tm="100000">
                                          <p:val>
                                            <p:strVal val="#ppt_w"/>
                                          </p:val>
                                        </p:tav>
                                      </p:tavLst>
                                    </p:anim>
                                    <p:anim calcmode="lin" valueType="num">
                                      <p:cBhvr>
                                        <p:cTn id="73" dur="2000" fill="hold"/>
                                        <p:tgtEl>
                                          <p:spTgt spid="4141"/>
                                        </p:tgtEl>
                                        <p:attrNameLst>
                                          <p:attrName>ppt_h</p:attrName>
                                        </p:attrNameLst>
                                      </p:cBhvr>
                                      <p:tavLst>
                                        <p:tav tm="0">
                                          <p:val>
                                            <p:fltVal val="0.000000"/>
                                          </p:val>
                                        </p:tav>
                                        <p:tav tm="100000">
                                          <p:val>
                                            <p:strVal val="#ppt_h"/>
                                          </p:val>
                                        </p:tav>
                                      </p:tavLst>
                                    </p:anim>
                                    <p:animEffect transition="in" filter="fade">
                                      <p:cBhvr>
                                        <p:cTn id="74" dur="2000"/>
                                        <p:tgtEl>
                                          <p:spTgt spid="4141"/>
                                        </p:tgtEl>
                                      </p:cBhvr>
                                    </p:animEffect>
                                  </p:childTnLst>
                                </p:cTn>
                              </p:par>
                              <p:par>
                                <p:cTn id="75" presetID="53" presetClass="entr" presetSubtype="16" fill="hold" nodeType="withEffect">
                                  <p:stCondLst>
                                    <p:cond delay="900"/>
                                  </p:stCondLst>
                                  <p:childTnLst>
                                    <p:set>
                                      <p:cBhvr>
                                        <p:cTn id="76" dur="1" fill="hold">
                                          <p:stCondLst>
                                            <p:cond delay="0"/>
                                          </p:stCondLst>
                                        </p:cTn>
                                        <p:tgtEl>
                                          <p:spTgt spid="4144"/>
                                        </p:tgtEl>
                                        <p:attrNameLst>
                                          <p:attrName>style.visibility</p:attrName>
                                        </p:attrNameLst>
                                      </p:cBhvr>
                                      <p:to>
                                        <p:strVal val="visible"/>
                                      </p:to>
                                    </p:set>
                                    <p:anim calcmode="lin" valueType="num">
                                      <p:cBhvr>
                                        <p:cTn id="77" dur="1100" fill="hold"/>
                                        <p:tgtEl>
                                          <p:spTgt spid="4144"/>
                                        </p:tgtEl>
                                        <p:attrNameLst>
                                          <p:attrName>ppt_w</p:attrName>
                                        </p:attrNameLst>
                                      </p:cBhvr>
                                      <p:tavLst>
                                        <p:tav tm="0">
                                          <p:val>
                                            <p:fltVal val="0.000000"/>
                                          </p:val>
                                        </p:tav>
                                        <p:tav tm="100000">
                                          <p:val>
                                            <p:strVal val="#ppt_w"/>
                                          </p:val>
                                        </p:tav>
                                      </p:tavLst>
                                    </p:anim>
                                    <p:anim calcmode="lin" valueType="num">
                                      <p:cBhvr>
                                        <p:cTn id="78" dur="1100" fill="hold"/>
                                        <p:tgtEl>
                                          <p:spTgt spid="4144"/>
                                        </p:tgtEl>
                                        <p:attrNameLst>
                                          <p:attrName>ppt_h</p:attrName>
                                        </p:attrNameLst>
                                      </p:cBhvr>
                                      <p:tavLst>
                                        <p:tav tm="0">
                                          <p:val>
                                            <p:fltVal val="0.000000"/>
                                          </p:val>
                                        </p:tav>
                                        <p:tav tm="100000">
                                          <p:val>
                                            <p:strVal val="#ppt_h"/>
                                          </p:val>
                                        </p:tav>
                                      </p:tavLst>
                                    </p:anim>
                                    <p:animEffect transition="in" filter="fade">
                                      <p:cBhvr>
                                        <p:cTn id="79" dur="1100"/>
                                        <p:tgtEl>
                                          <p:spTgt spid="4144"/>
                                        </p:tgtEl>
                                      </p:cBhvr>
                                    </p:animEffect>
                                  </p:childTnLst>
                                </p:cTn>
                              </p:par>
                              <p:par>
                                <p:cTn id="80" presetID="53" presetClass="entr" presetSubtype="16" fill="hold" nodeType="withEffect">
                                  <p:stCondLst>
                                    <p:cond delay="0"/>
                                  </p:stCondLst>
                                  <p:childTnLst>
                                    <p:set>
                                      <p:cBhvr>
                                        <p:cTn id="81" dur="1" fill="hold">
                                          <p:stCondLst>
                                            <p:cond delay="0"/>
                                          </p:stCondLst>
                                        </p:cTn>
                                        <p:tgtEl>
                                          <p:spTgt spid="4147"/>
                                        </p:tgtEl>
                                        <p:attrNameLst>
                                          <p:attrName>style.visibility</p:attrName>
                                        </p:attrNameLst>
                                      </p:cBhvr>
                                      <p:to>
                                        <p:strVal val="visible"/>
                                      </p:to>
                                    </p:set>
                                    <p:anim calcmode="lin" valueType="num">
                                      <p:cBhvr>
                                        <p:cTn id="82" dur="2000" fill="hold"/>
                                        <p:tgtEl>
                                          <p:spTgt spid="4147"/>
                                        </p:tgtEl>
                                        <p:attrNameLst>
                                          <p:attrName>ppt_w</p:attrName>
                                        </p:attrNameLst>
                                      </p:cBhvr>
                                      <p:tavLst>
                                        <p:tav tm="0">
                                          <p:val>
                                            <p:fltVal val="0.000000"/>
                                          </p:val>
                                        </p:tav>
                                        <p:tav tm="100000">
                                          <p:val>
                                            <p:strVal val="#ppt_w"/>
                                          </p:val>
                                        </p:tav>
                                      </p:tavLst>
                                    </p:anim>
                                    <p:anim calcmode="lin" valueType="num">
                                      <p:cBhvr>
                                        <p:cTn id="83" dur="2000" fill="hold"/>
                                        <p:tgtEl>
                                          <p:spTgt spid="4147"/>
                                        </p:tgtEl>
                                        <p:attrNameLst>
                                          <p:attrName>ppt_h</p:attrName>
                                        </p:attrNameLst>
                                      </p:cBhvr>
                                      <p:tavLst>
                                        <p:tav tm="0">
                                          <p:val>
                                            <p:fltVal val="0.000000"/>
                                          </p:val>
                                        </p:tav>
                                        <p:tav tm="100000">
                                          <p:val>
                                            <p:strVal val="#ppt_h"/>
                                          </p:val>
                                        </p:tav>
                                      </p:tavLst>
                                    </p:anim>
                                    <p:animEffect transition="in" filter="fade">
                                      <p:cBhvr>
                                        <p:cTn id="84" dur="2000"/>
                                        <p:tgtEl>
                                          <p:spTgt spid="4147"/>
                                        </p:tgtEl>
                                      </p:cBhvr>
                                    </p:animEffect>
                                  </p:childTnLst>
                                </p:cTn>
                              </p:par>
                              <p:par>
                                <p:cTn id="85" presetID="53" presetClass="entr" presetSubtype="16" fill="hold" nodeType="withEffect">
                                  <p:stCondLst>
                                    <p:cond delay="800"/>
                                  </p:stCondLst>
                                  <p:childTnLst>
                                    <p:set>
                                      <p:cBhvr>
                                        <p:cTn id="86" dur="1" fill="hold">
                                          <p:stCondLst>
                                            <p:cond delay="0"/>
                                          </p:stCondLst>
                                        </p:cTn>
                                        <p:tgtEl>
                                          <p:spTgt spid="4150"/>
                                        </p:tgtEl>
                                        <p:attrNameLst>
                                          <p:attrName>style.visibility</p:attrName>
                                        </p:attrNameLst>
                                      </p:cBhvr>
                                      <p:to>
                                        <p:strVal val="visible"/>
                                      </p:to>
                                    </p:set>
                                    <p:anim calcmode="lin" valueType="num">
                                      <p:cBhvr>
                                        <p:cTn id="87" dur="2000" fill="hold"/>
                                        <p:tgtEl>
                                          <p:spTgt spid="4150"/>
                                        </p:tgtEl>
                                        <p:attrNameLst>
                                          <p:attrName>ppt_w</p:attrName>
                                        </p:attrNameLst>
                                      </p:cBhvr>
                                      <p:tavLst>
                                        <p:tav tm="0">
                                          <p:val>
                                            <p:fltVal val="0.000000"/>
                                          </p:val>
                                        </p:tav>
                                        <p:tav tm="100000">
                                          <p:val>
                                            <p:strVal val="#ppt_w"/>
                                          </p:val>
                                        </p:tav>
                                      </p:tavLst>
                                    </p:anim>
                                    <p:anim calcmode="lin" valueType="num">
                                      <p:cBhvr>
                                        <p:cTn id="88" dur="2000" fill="hold"/>
                                        <p:tgtEl>
                                          <p:spTgt spid="4150"/>
                                        </p:tgtEl>
                                        <p:attrNameLst>
                                          <p:attrName>ppt_h</p:attrName>
                                        </p:attrNameLst>
                                      </p:cBhvr>
                                      <p:tavLst>
                                        <p:tav tm="0">
                                          <p:val>
                                            <p:fltVal val="0.000000"/>
                                          </p:val>
                                        </p:tav>
                                        <p:tav tm="100000">
                                          <p:val>
                                            <p:strVal val="#ppt_h"/>
                                          </p:val>
                                        </p:tav>
                                      </p:tavLst>
                                    </p:anim>
                                    <p:animEffect transition="in" filter="fade">
                                      <p:cBhvr>
                                        <p:cTn id="89" dur="2000"/>
                                        <p:tgtEl>
                                          <p:spTgt spid="4150"/>
                                        </p:tgtEl>
                                      </p:cBhvr>
                                    </p:animEffect>
                                  </p:childTnLst>
                                </p:cTn>
                              </p:par>
                              <p:par>
                                <p:cTn id="90" presetID="53" presetClass="entr" presetSubtype="16" fill="hold" nodeType="withEffect">
                                  <p:stCondLst>
                                    <p:cond delay="1200"/>
                                  </p:stCondLst>
                                  <p:childTnLst>
                                    <p:set>
                                      <p:cBhvr>
                                        <p:cTn id="91" dur="1" fill="hold">
                                          <p:stCondLst>
                                            <p:cond delay="0"/>
                                          </p:stCondLst>
                                        </p:cTn>
                                        <p:tgtEl>
                                          <p:spTgt spid="4153"/>
                                        </p:tgtEl>
                                        <p:attrNameLst>
                                          <p:attrName>style.visibility</p:attrName>
                                        </p:attrNameLst>
                                      </p:cBhvr>
                                      <p:to>
                                        <p:strVal val="visible"/>
                                      </p:to>
                                    </p:set>
                                    <p:anim calcmode="lin" valueType="num">
                                      <p:cBhvr>
                                        <p:cTn id="92" dur="1300" fill="hold"/>
                                        <p:tgtEl>
                                          <p:spTgt spid="4153"/>
                                        </p:tgtEl>
                                        <p:attrNameLst>
                                          <p:attrName>ppt_w</p:attrName>
                                        </p:attrNameLst>
                                      </p:cBhvr>
                                      <p:tavLst>
                                        <p:tav tm="0">
                                          <p:val>
                                            <p:fltVal val="0.000000"/>
                                          </p:val>
                                        </p:tav>
                                        <p:tav tm="100000">
                                          <p:val>
                                            <p:strVal val="#ppt_w"/>
                                          </p:val>
                                        </p:tav>
                                      </p:tavLst>
                                    </p:anim>
                                    <p:anim calcmode="lin" valueType="num">
                                      <p:cBhvr>
                                        <p:cTn id="93" dur="1300" fill="hold"/>
                                        <p:tgtEl>
                                          <p:spTgt spid="4153"/>
                                        </p:tgtEl>
                                        <p:attrNameLst>
                                          <p:attrName>ppt_h</p:attrName>
                                        </p:attrNameLst>
                                      </p:cBhvr>
                                      <p:tavLst>
                                        <p:tav tm="0">
                                          <p:val>
                                            <p:fltVal val="0.000000"/>
                                          </p:val>
                                        </p:tav>
                                        <p:tav tm="100000">
                                          <p:val>
                                            <p:strVal val="#ppt_h"/>
                                          </p:val>
                                        </p:tav>
                                      </p:tavLst>
                                    </p:anim>
                                    <p:animEffect transition="in" filter="fade">
                                      <p:cBhvr>
                                        <p:cTn id="94" dur="1300"/>
                                        <p:tgtEl>
                                          <p:spTgt spid="4153"/>
                                        </p:tgtEl>
                                      </p:cBhvr>
                                    </p:animEffect>
                                  </p:childTnLst>
                                </p:cTn>
                              </p:par>
                              <p:par>
                                <p:cTn id="95" presetID="53" presetClass="entr" presetSubtype="16" fill="hold" nodeType="withEffect">
                                  <p:stCondLst>
                                    <p:cond delay="900"/>
                                  </p:stCondLst>
                                  <p:childTnLst>
                                    <p:set>
                                      <p:cBhvr>
                                        <p:cTn id="96" dur="1" fill="hold">
                                          <p:stCondLst>
                                            <p:cond delay="0"/>
                                          </p:stCondLst>
                                        </p:cTn>
                                        <p:tgtEl>
                                          <p:spTgt spid="4163"/>
                                        </p:tgtEl>
                                        <p:attrNameLst>
                                          <p:attrName>style.visibility</p:attrName>
                                        </p:attrNameLst>
                                      </p:cBhvr>
                                      <p:to>
                                        <p:strVal val="visible"/>
                                      </p:to>
                                    </p:set>
                                    <p:anim calcmode="lin" valueType="num">
                                      <p:cBhvr>
                                        <p:cTn id="97" dur="2000" fill="hold"/>
                                        <p:tgtEl>
                                          <p:spTgt spid="4163"/>
                                        </p:tgtEl>
                                        <p:attrNameLst>
                                          <p:attrName>ppt_w</p:attrName>
                                        </p:attrNameLst>
                                      </p:cBhvr>
                                      <p:tavLst>
                                        <p:tav tm="0">
                                          <p:val>
                                            <p:fltVal val="0.000000"/>
                                          </p:val>
                                        </p:tav>
                                        <p:tav tm="100000">
                                          <p:val>
                                            <p:strVal val="#ppt_w"/>
                                          </p:val>
                                        </p:tav>
                                      </p:tavLst>
                                    </p:anim>
                                    <p:anim calcmode="lin" valueType="num">
                                      <p:cBhvr>
                                        <p:cTn id="98" dur="2000" fill="hold"/>
                                        <p:tgtEl>
                                          <p:spTgt spid="4163"/>
                                        </p:tgtEl>
                                        <p:attrNameLst>
                                          <p:attrName>ppt_h</p:attrName>
                                        </p:attrNameLst>
                                      </p:cBhvr>
                                      <p:tavLst>
                                        <p:tav tm="0">
                                          <p:val>
                                            <p:fltVal val="0.000000"/>
                                          </p:val>
                                        </p:tav>
                                        <p:tav tm="100000">
                                          <p:val>
                                            <p:strVal val="#ppt_h"/>
                                          </p:val>
                                        </p:tav>
                                      </p:tavLst>
                                    </p:anim>
                                    <p:animEffect transition="in" filter="fade">
                                      <p:cBhvr>
                                        <p:cTn id="99" dur="2000"/>
                                        <p:tgtEl>
                                          <p:spTgt spid="4163"/>
                                        </p:tgtEl>
                                      </p:cBhvr>
                                    </p:animEffect>
                                  </p:childTnLst>
                                </p:cTn>
                              </p:par>
                              <p:par>
                                <p:cTn id="100" presetID="32" presetClass="emph" presetSubtype="0" repeatCount="indefinite" fill="hold" nodeType="withEffect">
                                  <p:stCondLst>
                                    <p:cond delay="900"/>
                                  </p:stCondLst>
                                  <p:childTnLst>
                                    <p:animClr clrSpc="rgb" dir="cw">
                                      <p:cBhvr override="childStyle">
                                        <p:cTn id="101" dur="100" fill="hold"/>
                                        <p:tgtEl>
                                          <p:spTgt spid="4163"/>
                                        </p:tgtEl>
                                        <p:attrNameLst>
                                          <p:attrName>style.color</p:attrName>
                                        </p:attrNameLst>
                                      </p:cBhvr>
                                      <p:to>
                                        <a:schemeClr val="accent2"/>
                                      </p:to>
                                    </p:animClr>
                                    <p:animClr clrSpc="rgb" dir="cw">
                                      <p:cBhvr>
                                        <p:cTn id="102" dur="100" fill="hold"/>
                                        <p:tgtEl>
                                          <p:spTgt spid="4163"/>
                                        </p:tgtEl>
                                        <p:attrNameLst>
                                          <p:attrName>fillcolor</p:attrName>
                                        </p:attrNameLst>
                                      </p:cBhvr>
                                      <p:to>
                                        <a:schemeClr val="accent2"/>
                                      </p:to>
                                    </p:animClr>
                                    <p:set>
                                      <p:cBhvr>
                                        <p:cTn id="103" dur="100" fill="hold"/>
                                        <p:tgtEl>
                                          <p:spTgt spid="4163"/>
                                        </p:tgtEl>
                                        <p:attrNameLst>
                                          <p:attrName>fill.type</p:attrName>
                                        </p:attrNameLst>
                                      </p:cBhvr>
                                      <p:to>
                                        <p:strVal val="solid"/>
                                      </p:to>
                                    </p:set>
                                    <p:set>
                                      <p:cBhvr>
                                        <p:cTn id="104" dur="100" fill="hold"/>
                                        <p:tgtEl>
                                          <p:spTgt spid="4163"/>
                                        </p:tgtEl>
                                        <p:attrNameLst>
                                          <p:attrName>fill.on</p:attrName>
                                        </p:attrNameLst>
                                      </p:cBhvr>
                                      <p:to>
                                        <p:strVal val="true"/>
                                      </p:to>
                                    </p:set>
                                    <p:animRot by="120000">
                                      <p:cBhvr>
                                        <p:cTn id="105" dur="100" fill="hold">
                                          <p:stCondLst>
                                            <p:cond delay="0"/>
                                          </p:stCondLst>
                                        </p:cTn>
                                        <p:tgtEl>
                                          <p:spTgt spid="4163"/>
                                        </p:tgtEl>
                                        <p:attrNameLst>
                                          <p:attrName>r</p:attrName>
                                        </p:attrNameLst>
                                      </p:cBhvr>
                                    </p:animRot>
                                    <p:animRot by="-239880">
                                      <p:cBhvr>
                                        <p:cTn id="106" dur="200" fill="hold">
                                          <p:stCondLst>
                                            <p:cond delay="200"/>
                                          </p:stCondLst>
                                        </p:cTn>
                                        <p:tgtEl>
                                          <p:spTgt spid="4163"/>
                                        </p:tgtEl>
                                        <p:attrNameLst>
                                          <p:attrName>r</p:attrName>
                                        </p:attrNameLst>
                                      </p:cBhvr>
                                    </p:animRot>
                                    <p:animRot by="240000">
                                      <p:cBhvr>
                                        <p:cTn id="107" dur="200" fill="hold">
                                          <p:stCondLst>
                                            <p:cond delay="400"/>
                                          </p:stCondLst>
                                        </p:cTn>
                                        <p:tgtEl>
                                          <p:spTgt spid="4163"/>
                                        </p:tgtEl>
                                        <p:attrNameLst>
                                          <p:attrName>r</p:attrName>
                                        </p:attrNameLst>
                                      </p:cBhvr>
                                    </p:animRot>
                                    <p:animRot by="-239880">
                                      <p:cBhvr>
                                        <p:cTn id="108" dur="200" fill="hold">
                                          <p:stCondLst>
                                            <p:cond delay="600"/>
                                          </p:stCondLst>
                                        </p:cTn>
                                        <p:tgtEl>
                                          <p:spTgt spid="4163"/>
                                        </p:tgtEl>
                                        <p:attrNameLst>
                                          <p:attrName>r</p:attrName>
                                        </p:attrNameLst>
                                      </p:cBhvr>
                                    </p:animRot>
                                    <p:animRot by="120000">
                                      <p:cBhvr>
                                        <p:cTn id="109" dur="200" fill="hold">
                                          <p:stCondLst>
                                            <p:cond delay="800"/>
                                          </p:stCondLst>
                                        </p:cTn>
                                        <p:tgtEl>
                                          <p:spTgt spid="4163"/>
                                        </p:tgtEl>
                                        <p:attrNameLst>
                                          <p:attrName>r</p:attrName>
                                        </p:attrNameLst>
                                      </p:cBhvr>
                                    </p:animRot>
                                  </p:childTnLst>
                                </p:cTn>
                              </p:par>
                              <p:par>
                                <p:cTn id="110" presetID="53" presetClass="entr" presetSubtype="16" fill="hold" nodeType="withEffect">
                                  <p:stCondLst>
                                    <p:cond delay="400"/>
                                  </p:stCondLst>
                                  <p:childTnLst>
                                    <p:set>
                                      <p:cBhvr>
                                        <p:cTn id="111" dur="1" fill="hold">
                                          <p:stCondLst>
                                            <p:cond delay="0"/>
                                          </p:stCondLst>
                                        </p:cTn>
                                        <p:tgtEl>
                                          <p:spTgt spid="4170"/>
                                        </p:tgtEl>
                                        <p:attrNameLst>
                                          <p:attrName>style.visibility</p:attrName>
                                        </p:attrNameLst>
                                      </p:cBhvr>
                                      <p:to>
                                        <p:strVal val="visible"/>
                                      </p:to>
                                    </p:set>
                                    <p:anim calcmode="lin" valueType="num">
                                      <p:cBhvr>
                                        <p:cTn id="112" dur="2000" fill="hold"/>
                                        <p:tgtEl>
                                          <p:spTgt spid="4170"/>
                                        </p:tgtEl>
                                        <p:attrNameLst>
                                          <p:attrName>ppt_w</p:attrName>
                                        </p:attrNameLst>
                                      </p:cBhvr>
                                      <p:tavLst>
                                        <p:tav tm="0">
                                          <p:val>
                                            <p:fltVal val="0.000000"/>
                                          </p:val>
                                        </p:tav>
                                        <p:tav tm="100000">
                                          <p:val>
                                            <p:strVal val="#ppt_w"/>
                                          </p:val>
                                        </p:tav>
                                      </p:tavLst>
                                    </p:anim>
                                    <p:anim calcmode="lin" valueType="num">
                                      <p:cBhvr>
                                        <p:cTn id="113" dur="2000" fill="hold"/>
                                        <p:tgtEl>
                                          <p:spTgt spid="4170"/>
                                        </p:tgtEl>
                                        <p:attrNameLst>
                                          <p:attrName>ppt_h</p:attrName>
                                        </p:attrNameLst>
                                      </p:cBhvr>
                                      <p:tavLst>
                                        <p:tav tm="0">
                                          <p:val>
                                            <p:fltVal val="0.000000"/>
                                          </p:val>
                                        </p:tav>
                                        <p:tav tm="100000">
                                          <p:val>
                                            <p:strVal val="#ppt_h"/>
                                          </p:val>
                                        </p:tav>
                                      </p:tavLst>
                                    </p:anim>
                                    <p:animEffect transition="in" filter="fade">
                                      <p:cBhvr>
                                        <p:cTn id="114" dur="2000"/>
                                        <p:tgtEl>
                                          <p:spTgt spid="4170"/>
                                        </p:tgtEl>
                                      </p:cBhvr>
                                    </p:animEffect>
                                  </p:childTnLst>
                                </p:cTn>
                              </p:par>
                              <p:par>
                                <p:cTn id="115" presetID="32" presetClass="emph" presetSubtype="0" repeatCount="indefinite" fill="hold" nodeType="withEffect">
                                  <p:stCondLst>
                                    <p:cond delay="400"/>
                                  </p:stCondLst>
                                  <p:childTnLst>
                                    <p:animClr clrSpc="rgb" dir="cw">
                                      <p:cBhvr override="childStyle">
                                        <p:cTn id="116" dur="100" fill="hold"/>
                                        <p:tgtEl>
                                          <p:spTgt spid="4170"/>
                                        </p:tgtEl>
                                        <p:attrNameLst>
                                          <p:attrName>style.color</p:attrName>
                                        </p:attrNameLst>
                                      </p:cBhvr>
                                      <p:to>
                                        <a:schemeClr val="accent2"/>
                                      </p:to>
                                    </p:animClr>
                                    <p:animClr clrSpc="rgb" dir="cw">
                                      <p:cBhvr>
                                        <p:cTn id="117" dur="100" fill="hold"/>
                                        <p:tgtEl>
                                          <p:spTgt spid="4170"/>
                                        </p:tgtEl>
                                        <p:attrNameLst>
                                          <p:attrName>fillcolor</p:attrName>
                                        </p:attrNameLst>
                                      </p:cBhvr>
                                      <p:to>
                                        <a:schemeClr val="accent2"/>
                                      </p:to>
                                    </p:animClr>
                                    <p:set>
                                      <p:cBhvr>
                                        <p:cTn id="118" dur="100" fill="hold"/>
                                        <p:tgtEl>
                                          <p:spTgt spid="4170"/>
                                        </p:tgtEl>
                                        <p:attrNameLst>
                                          <p:attrName>fill.type</p:attrName>
                                        </p:attrNameLst>
                                      </p:cBhvr>
                                      <p:to>
                                        <p:strVal val="solid"/>
                                      </p:to>
                                    </p:set>
                                    <p:set>
                                      <p:cBhvr>
                                        <p:cTn id="119" dur="100" fill="hold"/>
                                        <p:tgtEl>
                                          <p:spTgt spid="4170"/>
                                        </p:tgtEl>
                                        <p:attrNameLst>
                                          <p:attrName>fill.on</p:attrName>
                                        </p:attrNameLst>
                                      </p:cBhvr>
                                      <p:to>
                                        <p:strVal val="true"/>
                                      </p:to>
                                    </p:set>
                                    <p:animRot by="120000">
                                      <p:cBhvr>
                                        <p:cTn id="120" dur="100" fill="hold">
                                          <p:stCondLst>
                                            <p:cond delay="0"/>
                                          </p:stCondLst>
                                        </p:cTn>
                                        <p:tgtEl>
                                          <p:spTgt spid="4170"/>
                                        </p:tgtEl>
                                        <p:attrNameLst>
                                          <p:attrName>r</p:attrName>
                                        </p:attrNameLst>
                                      </p:cBhvr>
                                    </p:animRot>
                                    <p:animRot by="-239880">
                                      <p:cBhvr>
                                        <p:cTn id="121" dur="200" fill="hold">
                                          <p:stCondLst>
                                            <p:cond delay="200"/>
                                          </p:stCondLst>
                                        </p:cTn>
                                        <p:tgtEl>
                                          <p:spTgt spid="4170"/>
                                        </p:tgtEl>
                                        <p:attrNameLst>
                                          <p:attrName>r</p:attrName>
                                        </p:attrNameLst>
                                      </p:cBhvr>
                                    </p:animRot>
                                    <p:animRot by="240000">
                                      <p:cBhvr>
                                        <p:cTn id="122" dur="200" fill="hold">
                                          <p:stCondLst>
                                            <p:cond delay="400"/>
                                          </p:stCondLst>
                                        </p:cTn>
                                        <p:tgtEl>
                                          <p:spTgt spid="4170"/>
                                        </p:tgtEl>
                                        <p:attrNameLst>
                                          <p:attrName>r</p:attrName>
                                        </p:attrNameLst>
                                      </p:cBhvr>
                                    </p:animRot>
                                    <p:animRot by="-239880">
                                      <p:cBhvr>
                                        <p:cTn id="123" dur="200" fill="hold">
                                          <p:stCondLst>
                                            <p:cond delay="600"/>
                                          </p:stCondLst>
                                        </p:cTn>
                                        <p:tgtEl>
                                          <p:spTgt spid="4170"/>
                                        </p:tgtEl>
                                        <p:attrNameLst>
                                          <p:attrName>r</p:attrName>
                                        </p:attrNameLst>
                                      </p:cBhvr>
                                    </p:animRot>
                                    <p:animRot by="120000">
                                      <p:cBhvr>
                                        <p:cTn id="124" dur="200" fill="hold">
                                          <p:stCondLst>
                                            <p:cond delay="800"/>
                                          </p:stCondLst>
                                        </p:cTn>
                                        <p:tgtEl>
                                          <p:spTgt spid="4170"/>
                                        </p:tgtEl>
                                        <p:attrNameLst>
                                          <p:attrName>r</p:attrName>
                                        </p:attrNameLst>
                                      </p:cBhvr>
                                    </p:animRot>
                                  </p:childTnLst>
                                </p:cTn>
                              </p:par>
                              <p:par>
                                <p:cTn id="125" presetID="53" presetClass="entr" presetSubtype="16" fill="hold" nodeType="withEffect">
                                  <p:stCondLst>
                                    <p:cond delay="1500"/>
                                  </p:stCondLst>
                                  <p:childTnLst>
                                    <p:set>
                                      <p:cBhvr>
                                        <p:cTn id="126" dur="1" fill="hold">
                                          <p:stCondLst>
                                            <p:cond delay="0"/>
                                          </p:stCondLst>
                                        </p:cTn>
                                        <p:tgtEl>
                                          <p:spTgt spid="4177"/>
                                        </p:tgtEl>
                                        <p:attrNameLst>
                                          <p:attrName>style.visibility</p:attrName>
                                        </p:attrNameLst>
                                      </p:cBhvr>
                                      <p:to>
                                        <p:strVal val="visible"/>
                                      </p:to>
                                    </p:set>
                                    <p:anim calcmode="lin" valueType="num">
                                      <p:cBhvr>
                                        <p:cTn id="127" dur="2000" fill="hold"/>
                                        <p:tgtEl>
                                          <p:spTgt spid="4177"/>
                                        </p:tgtEl>
                                        <p:attrNameLst>
                                          <p:attrName>ppt_w</p:attrName>
                                        </p:attrNameLst>
                                      </p:cBhvr>
                                      <p:tavLst>
                                        <p:tav tm="0">
                                          <p:val>
                                            <p:fltVal val="0.000000"/>
                                          </p:val>
                                        </p:tav>
                                        <p:tav tm="100000">
                                          <p:val>
                                            <p:strVal val="#ppt_w"/>
                                          </p:val>
                                        </p:tav>
                                      </p:tavLst>
                                    </p:anim>
                                    <p:anim calcmode="lin" valueType="num">
                                      <p:cBhvr>
                                        <p:cTn id="128" dur="2000" fill="hold"/>
                                        <p:tgtEl>
                                          <p:spTgt spid="4177"/>
                                        </p:tgtEl>
                                        <p:attrNameLst>
                                          <p:attrName>ppt_h</p:attrName>
                                        </p:attrNameLst>
                                      </p:cBhvr>
                                      <p:tavLst>
                                        <p:tav tm="0">
                                          <p:val>
                                            <p:fltVal val="0.000000"/>
                                          </p:val>
                                        </p:tav>
                                        <p:tav tm="100000">
                                          <p:val>
                                            <p:strVal val="#ppt_h"/>
                                          </p:val>
                                        </p:tav>
                                      </p:tavLst>
                                    </p:anim>
                                    <p:animEffect transition="in" filter="fade">
                                      <p:cBhvr>
                                        <p:cTn id="129" dur="2000"/>
                                        <p:tgtEl>
                                          <p:spTgt spid="4177"/>
                                        </p:tgtEl>
                                      </p:cBhvr>
                                    </p:animEffect>
                                  </p:childTnLst>
                                </p:cTn>
                              </p:par>
                              <p:par>
                                <p:cTn id="130" presetID="32" presetClass="emph" presetSubtype="0" repeatCount="indefinite" fill="hold" nodeType="withEffect">
                                  <p:stCondLst>
                                    <p:cond delay="1000"/>
                                  </p:stCondLst>
                                  <p:childTnLst>
                                    <p:animClr clrSpc="rgb" dir="cw">
                                      <p:cBhvr override="childStyle">
                                        <p:cTn id="131" dur="100" fill="hold"/>
                                        <p:tgtEl>
                                          <p:spTgt spid="4177"/>
                                        </p:tgtEl>
                                        <p:attrNameLst>
                                          <p:attrName>style.color</p:attrName>
                                        </p:attrNameLst>
                                      </p:cBhvr>
                                      <p:to>
                                        <a:schemeClr val="accent2"/>
                                      </p:to>
                                    </p:animClr>
                                    <p:animClr clrSpc="rgb" dir="cw">
                                      <p:cBhvr>
                                        <p:cTn id="132" dur="100" fill="hold"/>
                                        <p:tgtEl>
                                          <p:spTgt spid="4177"/>
                                        </p:tgtEl>
                                        <p:attrNameLst>
                                          <p:attrName>fillcolor</p:attrName>
                                        </p:attrNameLst>
                                      </p:cBhvr>
                                      <p:to>
                                        <a:schemeClr val="accent2"/>
                                      </p:to>
                                    </p:animClr>
                                    <p:set>
                                      <p:cBhvr>
                                        <p:cTn id="133" dur="100" fill="hold"/>
                                        <p:tgtEl>
                                          <p:spTgt spid="4177"/>
                                        </p:tgtEl>
                                        <p:attrNameLst>
                                          <p:attrName>fill.type</p:attrName>
                                        </p:attrNameLst>
                                      </p:cBhvr>
                                      <p:to>
                                        <p:strVal val="solid"/>
                                      </p:to>
                                    </p:set>
                                    <p:set>
                                      <p:cBhvr>
                                        <p:cTn id="134" dur="100" fill="hold"/>
                                        <p:tgtEl>
                                          <p:spTgt spid="4177"/>
                                        </p:tgtEl>
                                        <p:attrNameLst>
                                          <p:attrName>fill.on</p:attrName>
                                        </p:attrNameLst>
                                      </p:cBhvr>
                                      <p:to>
                                        <p:strVal val="true"/>
                                      </p:to>
                                    </p:set>
                                    <p:animRot by="120000">
                                      <p:cBhvr>
                                        <p:cTn id="135" dur="100" fill="hold">
                                          <p:stCondLst>
                                            <p:cond delay="0"/>
                                          </p:stCondLst>
                                        </p:cTn>
                                        <p:tgtEl>
                                          <p:spTgt spid="4177"/>
                                        </p:tgtEl>
                                        <p:attrNameLst>
                                          <p:attrName>r</p:attrName>
                                        </p:attrNameLst>
                                      </p:cBhvr>
                                    </p:animRot>
                                    <p:animRot by="-239880">
                                      <p:cBhvr>
                                        <p:cTn id="136" dur="200" fill="hold">
                                          <p:stCondLst>
                                            <p:cond delay="200"/>
                                          </p:stCondLst>
                                        </p:cTn>
                                        <p:tgtEl>
                                          <p:spTgt spid="4177"/>
                                        </p:tgtEl>
                                        <p:attrNameLst>
                                          <p:attrName>r</p:attrName>
                                        </p:attrNameLst>
                                      </p:cBhvr>
                                    </p:animRot>
                                    <p:animRot by="240000">
                                      <p:cBhvr>
                                        <p:cTn id="137" dur="200" fill="hold">
                                          <p:stCondLst>
                                            <p:cond delay="400"/>
                                          </p:stCondLst>
                                        </p:cTn>
                                        <p:tgtEl>
                                          <p:spTgt spid="4177"/>
                                        </p:tgtEl>
                                        <p:attrNameLst>
                                          <p:attrName>r</p:attrName>
                                        </p:attrNameLst>
                                      </p:cBhvr>
                                    </p:animRot>
                                    <p:animRot by="-239880">
                                      <p:cBhvr>
                                        <p:cTn id="138" dur="200" fill="hold">
                                          <p:stCondLst>
                                            <p:cond delay="600"/>
                                          </p:stCondLst>
                                        </p:cTn>
                                        <p:tgtEl>
                                          <p:spTgt spid="4177"/>
                                        </p:tgtEl>
                                        <p:attrNameLst>
                                          <p:attrName>r</p:attrName>
                                        </p:attrNameLst>
                                      </p:cBhvr>
                                    </p:animRot>
                                    <p:animRot by="120000">
                                      <p:cBhvr>
                                        <p:cTn id="139" dur="200" fill="hold">
                                          <p:stCondLst>
                                            <p:cond delay="800"/>
                                          </p:stCondLst>
                                        </p:cTn>
                                        <p:tgtEl>
                                          <p:spTgt spid="4177"/>
                                        </p:tgtEl>
                                        <p:attrNameLst>
                                          <p:attrName>r</p:attrName>
                                        </p:attrNameLst>
                                      </p:cBhvr>
                                    </p:animRot>
                                  </p:childTnLst>
                                </p:cTn>
                              </p:par>
                              <p:par>
                                <p:cTn id="140" presetID="53" presetClass="entr" presetSubtype="16" fill="hold" nodeType="withEffect">
                                  <p:stCondLst>
                                    <p:cond delay="1100"/>
                                  </p:stCondLst>
                                  <p:childTnLst>
                                    <p:set>
                                      <p:cBhvr>
                                        <p:cTn id="141" dur="1" fill="hold">
                                          <p:stCondLst>
                                            <p:cond delay="0"/>
                                          </p:stCondLst>
                                        </p:cTn>
                                        <p:tgtEl>
                                          <p:spTgt spid="4184"/>
                                        </p:tgtEl>
                                        <p:attrNameLst>
                                          <p:attrName>style.visibility</p:attrName>
                                        </p:attrNameLst>
                                      </p:cBhvr>
                                      <p:to>
                                        <p:strVal val="visible"/>
                                      </p:to>
                                    </p:set>
                                    <p:anim calcmode="lin" valueType="num">
                                      <p:cBhvr>
                                        <p:cTn id="142" dur="900" fill="hold"/>
                                        <p:tgtEl>
                                          <p:spTgt spid="4184"/>
                                        </p:tgtEl>
                                        <p:attrNameLst>
                                          <p:attrName>ppt_w</p:attrName>
                                        </p:attrNameLst>
                                      </p:cBhvr>
                                      <p:tavLst>
                                        <p:tav tm="0">
                                          <p:val>
                                            <p:fltVal val="0.000000"/>
                                          </p:val>
                                        </p:tav>
                                        <p:tav tm="100000">
                                          <p:val>
                                            <p:strVal val="#ppt_w"/>
                                          </p:val>
                                        </p:tav>
                                      </p:tavLst>
                                    </p:anim>
                                    <p:anim calcmode="lin" valueType="num">
                                      <p:cBhvr>
                                        <p:cTn id="143" dur="900" fill="hold"/>
                                        <p:tgtEl>
                                          <p:spTgt spid="4184"/>
                                        </p:tgtEl>
                                        <p:attrNameLst>
                                          <p:attrName>ppt_h</p:attrName>
                                        </p:attrNameLst>
                                      </p:cBhvr>
                                      <p:tavLst>
                                        <p:tav tm="0">
                                          <p:val>
                                            <p:fltVal val="0.000000"/>
                                          </p:val>
                                        </p:tav>
                                        <p:tav tm="100000">
                                          <p:val>
                                            <p:strVal val="#ppt_h"/>
                                          </p:val>
                                        </p:tav>
                                      </p:tavLst>
                                    </p:anim>
                                    <p:animEffect transition="in" filter="fade">
                                      <p:cBhvr>
                                        <p:cTn id="144" dur="900"/>
                                        <p:tgtEl>
                                          <p:spTgt spid="4184"/>
                                        </p:tgtEl>
                                      </p:cBhvr>
                                    </p:animEffect>
                                  </p:childTnLst>
                                </p:cTn>
                              </p:par>
                              <p:par>
                                <p:cTn id="145" presetID="32" presetClass="emph" presetSubtype="0" repeatCount="indefinite" fill="hold" nodeType="withEffect">
                                  <p:stCondLst>
                                    <p:cond delay="1100"/>
                                  </p:stCondLst>
                                  <p:childTnLst>
                                    <p:animClr clrSpc="rgb" dir="cw">
                                      <p:cBhvr override="childStyle">
                                        <p:cTn id="146" dur="100" fill="hold"/>
                                        <p:tgtEl>
                                          <p:spTgt spid="4184"/>
                                        </p:tgtEl>
                                        <p:attrNameLst>
                                          <p:attrName>style.color</p:attrName>
                                        </p:attrNameLst>
                                      </p:cBhvr>
                                      <p:to>
                                        <a:schemeClr val="accent2"/>
                                      </p:to>
                                    </p:animClr>
                                    <p:animClr clrSpc="rgb" dir="cw">
                                      <p:cBhvr>
                                        <p:cTn id="147" dur="100" fill="hold"/>
                                        <p:tgtEl>
                                          <p:spTgt spid="4184"/>
                                        </p:tgtEl>
                                        <p:attrNameLst>
                                          <p:attrName>fillcolor</p:attrName>
                                        </p:attrNameLst>
                                      </p:cBhvr>
                                      <p:to>
                                        <a:schemeClr val="accent2"/>
                                      </p:to>
                                    </p:animClr>
                                    <p:set>
                                      <p:cBhvr>
                                        <p:cTn id="148" dur="100" fill="hold"/>
                                        <p:tgtEl>
                                          <p:spTgt spid="4184"/>
                                        </p:tgtEl>
                                        <p:attrNameLst>
                                          <p:attrName>fill.type</p:attrName>
                                        </p:attrNameLst>
                                      </p:cBhvr>
                                      <p:to>
                                        <p:strVal val="solid"/>
                                      </p:to>
                                    </p:set>
                                    <p:set>
                                      <p:cBhvr>
                                        <p:cTn id="149" dur="100" fill="hold"/>
                                        <p:tgtEl>
                                          <p:spTgt spid="4184"/>
                                        </p:tgtEl>
                                        <p:attrNameLst>
                                          <p:attrName>fill.on</p:attrName>
                                        </p:attrNameLst>
                                      </p:cBhvr>
                                      <p:to>
                                        <p:strVal val="true"/>
                                      </p:to>
                                    </p:set>
                                    <p:animRot by="120000">
                                      <p:cBhvr>
                                        <p:cTn id="150" dur="100" fill="hold">
                                          <p:stCondLst>
                                            <p:cond delay="0"/>
                                          </p:stCondLst>
                                        </p:cTn>
                                        <p:tgtEl>
                                          <p:spTgt spid="4184"/>
                                        </p:tgtEl>
                                        <p:attrNameLst>
                                          <p:attrName>r</p:attrName>
                                        </p:attrNameLst>
                                      </p:cBhvr>
                                    </p:animRot>
                                    <p:animRot by="-239880">
                                      <p:cBhvr>
                                        <p:cTn id="151" dur="200" fill="hold">
                                          <p:stCondLst>
                                            <p:cond delay="200"/>
                                          </p:stCondLst>
                                        </p:cTn>
                                        <p:tgtEl>
                                          <p:spTgt spid="4184"/>
                                        </p:tgtEl>
                                        <p:attrNameLst>
                                          <p:attrName>r</p:attrName>
                                        </p:attrNameLst>
                                      </p:cBhvr>
                                    </p:animRot>
                                    <p:animRot by="240000">
                                      <p:cBhvr>
                                        <p:cTn id="152" dur="200" fill="hold">
                                          <p:stCondLst>
                                            <p:cond delay="400"/>
                                          </p:stCondLst>
                                        </p:cTn>
                                        <p:tgtEl>
                                          <p:spTgt spid="4184"/>
                                        </p:tgtEl>
                                        <p:attrNameLst>
                                          <p:attrName>r</p:attrName>
                                        </p:attrNameLst>
                                      </p:cBhvr>
                                    </p:animRot>
                                    <p:animRot by="-239880">
                                      <p:cBhvr>
                                        <p:cTn id="153" dur="200" fill="hold">
                                          <p:stCondLst>
                                            <p:cond delay="600"/>
                                          </p:stCondLst>
                                        </p:cTn>
                                        <p:tgtEl>
                                          <p:spTgt spid="4184"/>
                                        </p:tgtEl>
                                        <p:attrNameLst>
                                          <p:attrName>r</p:attrName>
                                        </p:attrNameLst>
                                      </p:cBhvr>
                                    </p:animRot>
                                    <p:animRot by="120000">
                                      <p:cBhvr>
                                        <p:cTn id="154" dur="200" fill="hold">
                                          <p:stCondLst>
                                            <p:cond delay="800"/>
                                          </p:stCondLst>
                                        </p:cTn>
                                        <p:tgtEl>
                                          <p:spTgt spid="4184"/>
                                        </p:tgtEl>
                                        <p:attrNameLst>
                                          <p:attrName>r</p:attrName>
                                        </p:attrNameLst>
                                      </p:cBhvr>
                                    </p:animRot>
                                  </p:childTnLst>
                                </p:cTn>
                              </p:par>
                              <p:par>
                                <p:cTn id="155" presetID="53" presetClass="entr" presetSubtype="16" fill="hold" nodeType="withEffect">
                                  <p:stCondLst>
                                    <p:cond delay="900"/>
                                  </p:stCondLst>
                                  <p:childTnLst>
                                    <p:set>
                                      <p:cBhvr>
                                        <p:cTn id="156" dur="1" fill="hold">
                                          <p:stCondLst>
                                            <p:cond delay="0"/>
                                          </p:stCondLst>
                                        </p:cTn>
                                        <p:tgtEl>
                                          <p:spTgt spid="4191"/>
                                        </p:tgtEl>
                                        <p:attrNameLst>
                                          <p:attrName>style.visibility</p:attrName>
                                        </p:attrNameLst>
                                      </p:cBhvr>
                                      <p:to>
                                        <p:strVal val="visible"/>
                                      </p:to>
                                    </p:set>
                                    <p:anim calcmode="lin" valueType="num">
                                      <p:cBhvr>
                                        <p:cTn id="157" dur="1200" fill="hold"/>
                                        <p:tgtEl>
                                          <p:spTgt spid="4191"/>
                                        </p:tgtEl>
                                        <p:attrNameLst>
                                          <p:attrName>ppt_w</p:attrName>
                                        </p:attrNameLst>
                                      </p:cBhvr>
                                      <p:tavLst>
                                        <p:tav tm="0">
                                          <p:val>
                                            <p:fltVal val="0.000000"/>
                                          </p:val>
                                        </p:tav>
                                        <p:tav tm="100000">
                                          <p:val>
                                            <p:strVal val="#ppt_w"/>
                                          </p:val>
                                        </p:tav>
                                      </p:tavLst>
                                    </p:anim>
                                    <p:anim calcmode="lin" valueType="num">
                                      <p:cBhvr>
                                        <p:cTn id="158" dur="1200" fill="hold"/>
                                        <p:tgtEl>
                                          <p:spTgt spid="4191"/>
                                        </p:tgtEl>
                                        <p:attrNameLst>
                                          <p:attrName>ppt_h</p:attrName>
                                        </p:attrNameLst>
                                      </p:cBhvr>
                                      <p:tavLst>
                                        <p:tav tm="0">
                                          <p:val>
                                            <p:fltVal val="0.000000"/>
                                          </p:val>
                                        </p:tav>
                                        <p:tav tm="100000">
                                          <p:val>
                                            <p:strVal val="#ppt_h"/>
                                          </p:val>
                                        </p:tav>
                                      </p:tavLst>
                                    </p:anim>
                                    <p:animEffect transition="in" filter="fade">
                                      <p:cBhvr>
                                        <p:cTn id="159" dur="1200"/>
                                        <p:tgtEl>
                                          <p:spTgt spid="4191"/>
                                        </p:tgtEl>
                                      </p:cBhvr>
                                    </p:animEffect>
                                  </p:childTnLst>
                                </p:cTn>
                              </p:par>
                              <p:par>
                                <p:cTn id="160" presetID="32" presetClass="emph" presetSubtype="0" repeatCount="indefinite" fill="hold" nodeType="withEffect">
                                  <p:stCondLst>
                                    <p:cond delay="900"/>
                                  </p:stCondLst>
                                  <p:childTnLst>
                                    <p:animClr clrSpc="rgb" dir="cw">
                                      <p:cBhvr override="childStyle">
                                        <p:cTn id="161" dur="100" fill="hold"/>
                                        <p:tgtEl>
                                          <p:spTgt spid="4191"/>
                                        </p:tgtEl>
                                        <p:attrNameLst>
                                          <p:attrName>style.color</p:attrName>
                                        </p:attrNameLst>
                                      </p:cBhvr>
                                      <p:to>
                                        <a:schemeClr val="accent2"/>
                                      </p:to>
                                    </p:animClr>
                                    <p:animClr clrSpc="rgb" dir="cw">
                                      <p:cBhvr>
                                        <p:cTn id="162" dur="100" fill="hold"/>
                                        <p:tgtEl>
                                          <p:spTgt spid="4191"/>
                                        </p:tgtEl>
                                        <p:attrNameLst>
                                          <p:attrName>fillcolor</p:attrName>
                                        </p:attrNameLst>
                                      </p:cBhvr>
                                      <p:to>
                                        <a:schemeClr val="accent2"/>
                                      </p:to>
                                    </p:animClr>
                                    <p:set>
                                      <p:cBhvr>
                                        <p:cTn id="163" dur="100" fill="hold"/>
                                        <p:tgtEl>
                                          <p:spTgt spid="4191"/>
                                        </p:tgtEl>
                                        <p:attrNameLst>
                                          <p:attrName>fill.type</p:attrName>
                                        </p:attrNameLst>
                                      </p:cBhvr>
                                      <p:to>
                                        <p:strVal val="solid"/>
                                      </p:to>
                                    </p:set>
                                    <p:set>
                                      <p:cBhvr>
                                        <p:cTn id="164" dur="100" fill="hold"/>
                                        <p:tgtEl>
                                          <p:spTgt spid="4191"/>
                                        </p:tgtEl>
                                        <p:attrNameLst>
                                          <p:attrName>fill.on</p:attrName>
                                        </p:attrNameLst>
                                      </p:cBhvr>
                                      <p:to>
                                        <p:strVal val="true"/>
                                      </p:to>
                                    </p:set>
                                    <p:animRot by="120000">
                                      <p:cBhvr>
                                        <p:cTn id="165" dur="100" fill="hold">
                                          <p:stCondLst>
                                            <p:cond delay="0"/>
                                          </p:stCondLst>
                                        </p:cTn>
                                        <p:tgtEl>
                                          <p:spTgt spid="4191"/>
                                        </p:tgtEl>
                                        <p:attrNameLst>
                                          <p:attrName>r</p:attrName>
                                        </p:attrNameLst>
                                      </p:cBhvr>
                                    </p:animRot>
                                    <p:animRot by="-239880">
                                      <p:cBhvr>
                                        <p:cTn id="166" dur="200" fill="hold">
                                          <p:stCondLst>
                                            <p:cond delay="200"/>
                                          </p:stCondLst>
                                        </p:cTn>
                                        <p:tgtEl>
                                          <p:spTgt spid="4191"/>
                                        </p:tgtEl>
                                        <p:attrNameLst>
                                          <p:attrName>r</p:attrName>
                                        </p:attrNameLst>
                                      </p:cBhvr>
                                    </p:animRot>
                                    <p:animRot by="240000">
                                      <p:cBhvr>
                                        <p:cTn id="167" dur="200" fill="hold">
                                          <p:stCondLst>
                                            <p:cond delay="400"/>
                                          </p:stCondLst>
                                        </p:cTn>
                                        <p:tgtEl>
                                          <p:spTgt spid="4191"/>
                                        </p:tgtEl>
                                        <p:attrNameLst>
                                          <p:attrName>r</p:attrName>
                                        </p:attrNameLst>
                                      </p:cBhvr>
                                    </p:animRot>
                                    <p:animRot by="-239880">
                                      <p:cBhvr>
                                        <p:cTn id="168" dur="200" fill="hold">
                                          <p:stCondLst>
                                            <p:cond delay="600"/>
                                          </p:stCondLst>
                                        </p:cTn>
                                        <p:tgtEl>
                                          <p:spTgt spid="4191"/>
                                        </p:tgtEl>
                                        <p:attrNameLst>
                                          <p:attrName>r</p:attrName>
                                        </p:attrNameLst>
                                      </p:cBhvr>
                                    </p:animRot>
                                    <p:animRot by="120000">
                                      <p:cBhvr>
                                        <p:cTn id="169" dur="200" fill="hold">
                                          <p:stCondLst>
                                            <p:cond delay="800"/>
                                          </p:stCondLst>
                                        </p:cTn>
                                        <p:tgtEl>
                                          <p:spTgt spid="4191"/>
                                        </p:tgtEl>
                                        <p:attrNameLst>
                                          <p:attrName>r</p:attrName>
                                        </p:attrNameLst>
                                      </p:cBhvr>
                                    </p:animRot>
                                  </p:childTnLst>
                                </p:cTn>
                              </p:par>
                              <p:par>
                                <p:cTn id="170" presetID="53" presetClass="entr" presetSubtype="16" fill="hold" nodeType="withEffect">
                                  <p:stCondLst>
                                    <p:cond delay="600"/>
                                  </p:stCondLst>
                                  <p:childTnLst>
                                    <p:set>
                                      <p:cBhvr>
                                        <p:cTn id="171" dur="1" fill="hold">
                                          <p:stCondLst>
                                            <p:cond delay="0"/>
                                          </p:stCondLst>
                                        </p:cTn>
                                        <p:tgtEl>
                                          <p:spTgt spid="4198"/>
                                        </p:tgtEl>
                                        <p:attrNameLst>
                                          <p:attrName>style.visibility</p:attrName>
                                        </p:attrNameLst>
                                      </p:cBhvr>
                                      <p:to>
                                        <p:strVal val="visible"/>
                                      </p:to>
                                    </p:set>
                                    <p:anim calcmode="lin" valueType="num">
                                      <p:cBhvr>
                                        <p:cTn id="172" dur="2000" fill="hold"/>
                                        <p:tgtEl>
                                          <p:spTgt spid="4198"/>
                                        </p:tgtEl>
                                        <p:attrNameLst>
                                          <p:attrName>ppt_w</p:attrName>
                                        </p:attrNameLst>
                                      </p:cBhvr>
                                      <p:tavLst>
                                        <p:tav tm="0">
                                          <p:val>
                                            <p:fltVal val="0.000000"/>
                                          </p:val>
                                        </p:tav>
                                        <p:tav tm="100000">
                                          <p:val>
                                            <p:strVal val="#ppt_w"/>
                                          </p:val>
                                        </p:tav>
                                      </p:tavLst>
                                    </p:anim>
                                    <p:anim calcmode="lin" valueType="num">
                                      <p:cBhvr>
                                        <p:cTn id="173" dur="2000" fill="hold"/>
                                        <p:tgtEl>
                                          <p:spTgt spid="4198"/>
                                        </p:tgtEl>
                                        <p:attrNameLst>
                                          <p:attrName>ppt_h</p:attrName>
                                        </p:attrNameLst>
                                      </p:cBhvr>
                                      <p:tavLst>
                                        <p:tav tm="0">
                                          <p:val>
                                            <p:fltVal val="0.000000"/>
                                          </p:val>
                                        </p:tav>
                                        <p:tav tm="100000">
                                          <p:val>
                                            <p:strVal val="#ppt_h"/>
                                          </p:val>
                                        </p:tav>
                                      </p:tavLst>
                                    </p:anim>
                                    <p:animEffect transition="in" filter="fade">
                                      <p:cBhvr>
                                        <p:cTn id="174" dur="2000"/>
                                        <p:tgtEl>
                                          <p:spTgt spid="4198"/>
                                        </p:tgtEl>
                                      </p:cBhvr>
                                    </p:animEffect>
                                  </p:childTnLst>
                                </p:cTn>
                              </p:par>
                              <p:par>
                                <p:cTn id="175" presetID="32" presetClass="emph" presetSubtype="0" repeatCount="indefinite" fill="hold" nodeType="withEffect">
                                  <p:stCondLst>
                                    <p:cond delay="600"/>
                                  </p:stCondLst>
                                  <p:childTnLst>
                                    <p:animClr clrSpc="rgb" dir="cw">
                                      <p:cBhvr override="childStyle">
                                        <p:cTn id="176" dur="100" fill="hold"/>
                                        <p:tgtEl>
                                          <p:spTgt spid="4198"/>
                                        </p:tgtEl>
                                        <p:attrNameLst>
                                          <p:attrName>style.color</p:attrName>
                                        </p:attrNameLst>
                                      </p:cBhvr>
                                      <p:to>
                                        <a:schemeClr val="accent2"/>
                                      </p:to>
                                    </p:animClr>
                                    <p:animClr clrSpc="rgb" dir="cw">
                                      <p:cBhvr>
                                        <p:cTn id="177" dur="100" fill="hold"/>
                                        <p:tgtEl>
                                          <p:spTgt spid="4198"/>
                                        </p:tgtEl>
                                        <p:attrNameLst>
                                          <p:attrName>fillcolor</p:attrName>
                                        </p:attrNameLst>
                                      </p:cBhvr>
                                      <p:to>
                                        <a:schemeClr val="accent2"/>
                                      </p:to>
                                    </p:animClr>
                                    <p:set>
                                      <p:cBhvr>
                                        <p:cTn id="178" dur="100" fill="hold"/>
                                        <p:tgtEl>
                                          <p:spTgt spid="4198"/>
                                        </p:tgtEl>
                                        <p:attrNameLst>
                                          <p:attrName>fill.type</p:attrName>
                                        </p:attrNameLst>
                                      </p:cBhvr>
                                      <p:to>
                                        <p:strVal val="solid"/>
                                      </p:to>
                                    </p:set>
                                    <p:set>
                                      <p:cBhvr>
                                        <p:cTn id="179" dur="100" fill="hold"/>
                                        <p:tgtEl>
                                          <p:spTgt spid="4198"/>
                                        </p:tgtEl>
                                        <p:attrNameLst>
                                          <p:attrName>fill.on</p:attrName>
                                        </p:attrNameLst>
                                      </p:cBhvr>
                                      <p:to>
                                        <p:strVal val="true"/>
                                      </p:to>
                                    </p:set>
                                    <p:animRot by="120000">
                                      <p:cBhvr>
                                        <p:cTn id="180" dur="100" fill="hold">
                                          <p:stCondLst>
                                            <p:cond delay="0"/>
                                          </p:stCondLst>
                                        </p:cTn>
                                        <p:tgtEl>
                                          <p:spTgt spid="4198"/>
                                        </p:tgtEl>
                                        <p:attrNameLst>
                                          <p:attrName>r</p:attrName>
                                        </p:attrNameLst>
                                      </p:cBhvr>
                                    </p:animRot>
                                    <p:animRot by="-239880">
                                      <p:cBhvr>
                                        <p:cTn id="181" dur="200" fill="hold">
                                          <p:stCondLst>
                                            <p:cond delay="200"/>
                                          </p:stCondLst>
                                        </p:cTn>
                                        <p:tgtEl>
                                          <p:spTgt spid="4198"/>
                                        </p:tgtEl>
                                        <p:attrNameLst>
                                          <p:attrName>r</p:attrName>
                                        </p:attrNameLst>
                                      </p:cBhvr>
                                    </p:animRot>
                                    <p:animRot by="240000">
                                      <p:cBhvr>
                                        <p:cTn id="182" dur="200" fill="hold">
                                          <p:stCondLst>
                                            <p:cond delay="400"/>
                                          </p:stCondLst>
                                        </p:cTn>
                                        <p:tgtEl>
                                          <p:spTgt spid="4198"/>
                                        </p:tgtEl>
                                        <p:attrNameLst>
                                          <p:attrName>r</p:attrName>
                                        </p:attrNameLst>
                                      </p:cBhvr>
                                    </p:animRot>
                                    <p:animRot by="-239880">
                                      <p:cBhvr>
                                        <p:cTn id="183" dur="200" fill="hold">
                                          <p:stCondLst>
                                            <p:cond delay="600"/>
                                          </p:stCondLst>
                                        </p:cTn>
                                        <p:tgtEl>
                                          <p:spTgt spid="4198"/>
                                        </p:tgtEl>
                                        <p:attrNameLst>
                                          <p:attrName>r</p:attrName>
                                        </p:attrNameLst>
                                      </p:cBhvr>
                                    </p:animRot>
                                    <p:animRot by="120000">
                                      <p:cBhvr>
                                        <p:cTn id="184" dur="200" fill="hold">
                                          <p:stCondLst>
                                            <p:cond delay="800"/>
                                          </p:stCondLst>
                                        </p:cTn>
                                        <p:tgtEl>
                                          <p:spTgt spid="4198"/>
                                        </p:tgtEl>
                                        <p:attrNameLst>
                                          <p:attrName>r</p:attrName>
                                        </p:attrNameLst>
                                      </p:cBhvr>
                                    </p:animRot>
                                  </p:childTnLst>
                                </p:cTn>
                              </p:par>
                              <p:par>
                                <p:cTn id="185" presetID="53" presetClass="entr" presetSubtype="16" fill="hold" nodeType="withEffect">
                                  <p:stCondLst>
                                    <p:cond delay="1100"/>
                                  </p:stCondLst>
                                  <p:childTnLst>
                                    <p:set>
                                      <p:cBhvr>
                                        <p:cTn id="186" dur="1" fill="hold">
                                          <p:stCondLst>
                                            <p:cond delay="0"/>
                                          </p:stCondLst>
                                        </p:cTn>
                                        <p:tgtEl>
                                          <p:spTgt spid="4205"/>
                                        </p:tgtEl>
                                        <p:attrNameLst>
                                          <p:attrName>style.visibility</p:attrName>
                                        </p:attrNameLst>
                                      </p:cBhvr>
                                      <p:to>
                                        <p:strVal val="visible"/>
                                      </p:to>
                                    </p:set>
                                    <p:anim calcmode="lin" valueType="num">
                                      <p:cBhvr>
                                        <p:cTn id="187" dur="1400" fill="hold"/>
                                        <p:tgtEl>
                                          <p:spTgt spid="4205"/>
                                        </p:tgtEl>
                                        <p:attrNameLst>
                                          <p:attrName>ppt_w</p:attrName>
                                        </p:attrNameLst>
                                      </p:cBhvr>
                                      <p:tavLst>
                                        <p:tav tm="0">
                                          <p:val>
                                            <p:fltVal val="0.000000"/>
                                          </p:val>
                                        </p:tav>
                                        <p:tav tm="100000">
                                          <p:val>
                                            <p:strVal val="#ppt_w"/>
                                          </p:val>
                                        </p:tav>
                                      </p:tavLst>
                                    </p:anim>
                                    <p:anim calcmode="lin" valueType="num">
                                      <p:cBhvr>
                                        <p:cTn id="188" dur="1400" fill="hold"/>
                                        <p:tgtEl>
                                          <p:spTgt spid="4205"/>
                                        </p:tgtEl>
                                        <p:attrNameLst>
                                          <p:attrName>ppt_h</p:attrName>
                                        </p:attrNameLst>
                                      </p:cBhvr>
                                      <p:tavLst>
                                        <p:tav tm="0">
                                          <p:val>
                                            <p:fltVal val="0.000000"/>
                                          </p:val>
                                        </p:tav>
                                        <p:tav tm="100000">
                                          <p:val>
                                            <p:strVal val="#ppt_h"/>
                                          </p:val>
                                        </p:tav>
                                      </p:tavLst>
                                    </p:anim>
                                    <p:animEffect transition="in" filter="fade">
                                      <p:cBhvr>
                                        <p:cTn id="189" dur="1400"/>
                                        <p:tgtEl>
                                          <p:spTgt spid="4205"/>
                                        </p:tgtEl>
                                      </p:cBhvr>
                                    </p:animEffect>
                                  </p:childTnLst>
                                </p:cTn>
                              </p:par>
                              <p:par>
                                <p:cTn id="190" presetID="32" presetClass="emph" presetSubtype="0" repeatCount="indefinite" fill="hold" nodeType="withEffect">
                                  <p:stCondLst>
                                    <p:cond delay="1100"/>
                                  </p:stCondLst>
                                  <p:childTnLst>
                                    <p:animClr clrSpc="rgb" dir="cw">
                                      <p:cBhvr override="childStyle">
                                        <p:cTn id="191" dur="100" fill="hold"/>
                                        <p:tgtEl>
                                          <p:spTgt spid="4205"/>
                                        </p:tgtEl>
                                        <p:attrNameLst>
                                          <p:attrName>style.color</p:attrName>
                                        </p:attrNameLst>
                                      </p:cBhvr>
                                      <p:to>
                                        <a:schemeClr val="accent2"/>
                                      </p:to>
                                    </p:animClr>
                                    <p:animClr clrSpc="rgb" dir="cw">
                                      <p:cBhvr>
                                        <p:cTn id="192" dur="100" fill="hold"/>
                                        <p:tgtEl>
                                          <p:spTgt spid="4205"/>
                                        </p:tgtEl>
                                        <p:attrNameLst>
                                          <p:attrName>fillcolor</p:attrName>
                                        </p:attrNameLst>
                                      </p:cBhvr>
                                      <p:to>
                                        <a:schemeClr val="accent2"/>
                                      </p:to>
                                    </p:animClr>
                                    <p:set>
                                      <p:cBhvr>
                                        <p:cTn id="193" dur="100" fill="hold"/>
                                        <p:tgtEl>
                                          <p:spTgt spid="4205"/>
                                        </p:tgtEl>
                                        <p:attrNameLst>
                                          <p:attrName>fill.type</p:attrName>
                                        </p:attrNameLst>
                                      </p:cBhvr>
                                      <p:to>
                                        <p:strVal val="solid"/>
                                      </p:to>
                                    </p:set>
                                    <p:set>
                                      <p:cBhvr>
                                        <p:cTn id="194" dur="100" fill="hold"/>
                                        <p:tgtEl>
                                          <p:spTgt spid="4205"/>
                                        </p:tgtEl>
                                        <p:attrNameLst>
                                          <p:attrName>fill.on</p:attrName>
                                        </p:attrNameLst>
                                      </p:cBhvr>
                                      <p:to>
                                        <p:strVal val="true"/>
                                      </p:to>
                                    </p:set>
                                    <p:animRot by="120000">
                                      <p:cBhvr>
                                        <p:cTn id="195" dur="100" fill="hold">
                                          <p:stCondLst>
                                            <p:cond delay="0"/>
                                          </p:stCondLst>
                                        </p:cTn>
                                        <p:tgtEl>
                                          <p:spTgt spid="4205"/>
                                        </p:tgtEl>
                                        <p:attrNameLst>
                                          <p:attrName>r</p:attrName>
                                        </p:attrNameLst>
                                      </p:cBhvr>
                                    </p:animRot>
                                    <p:animRot by="-239880">
                                      <p:cBhvr>
                                        <p:cTn id="196" dur="200" fill="hold">
                                          <p:stCondLst>
                                            <p:cond delay="200"/>
                                          </p:stCondLst>
                                        </p:cTn>
                                        <p:tgtEl>
                                          <p:spTgt spid="4205"/>
                                        </p:tgtEl>
                                        <p:attrNameLst>
                                          <p:attrName>r</p:attrName>
                                        </p:attrNameLst>
                                      </p:cBhvr>
                                    </p:animRot>
                                    <p:animRot by="240000">
                                      <p:cBhvr>
                                        <p:cTn id="197" dur="200" fill="hold">
                                          <p:stCondLst>
                                            <p:cond delay="400"/>
                                          </p:stCondLst>
                                        </p:cTn>
                                        <p:tgtEl>
                                          <p:spTgt spid="4205"/>
                                        </p:tgtEl>
                                        <p:attrNameLst>
                                          <p:attrName>r</p:attrName>
                                        </p:attrNameLst>
                                      </p:cBhvr>
                                    </p:animRot>
                                    <p:animRot by="-239880">
                                      <p:cBhvr>
                                        <p:cTn id="198" dur="200" fill="hold">
                                          <p:stCondLst>
                                            <p:cond delay="600"/>
                                          </p:stCondLst>
                                        </p:cTn>
                                        <p:tgtEl>
                                          <p:spTgt spid="4205"/>
                                        </p:tgtEl>
                                        <p:attrNameLst>
                                          <p:attrName>r</p:attrName>
                                        </p:attrNameLst>
                                      </p:cBhvr>
                                    </p:animRot>
                                    <p:animRot by="120000">
                                      <p:cBhvr>
                                        <p:cTn id="199" dur="200" fill="hold">
                                          <p:stCondLst>
                                            <p:cond delay="800"/>
                                          </p:stCondLst>
                                        </p:cTn>
                                        <p:tgtEl>
                                          <p:spTgt spid="4205"/>
                                        </p:tgtEl>
                                        <p:attrNameLst>
                                          <p:attrName>r</p:attrName>
                                        </p:attrNameLst>
                                      </p:cBhvr>
                                    </p:animRot>
                                  </p:childTnLst>
                                </p:cTn>
                              </p:par>
                              <p:par>
                                <p:cTn id="200" presetID="53" presetClass="entr" presetSubtype="16" fill="hold" nodeType="withEffect">
                                  <p:stCondLst>
                                    <p:cond delay="0"/>
                                  </p:stCondLst>
                                  <p:childTnLst>
                                    <p:set>
                                      <p:cBhvr>
                                        <p:cTn id="201" dur="1" fill="hold">
                                          <p:stCondLst>
                                            <p:cond delay="0"/>
                                          </p:stCondLst>
                                        </p:cTn>
                                        <p:tgtEl>
                                          <p:spTgt spid="4098"/>
                                        </p:tgtEl>
                                        <p:attrNameLst>
                                          <p:attrName>style.visibility</p:attrName>
                                        </p:attrNameLst>
                                      </p:cBhvr>
                                      <p:to>
                                        <p:strVal val="visible"/>
                                      </p:to>
                                    </p:set>
                                    <p:anim calcmode="lin" valueType="num">
                                      <p:cBhvr>
                                        <p:cTn id="202" dur="1400" fill="hold"/>
                                        <p:tgtEl>
                                          <p:spTgt spid="4098"/>
                                        </p:tgtEl>
                                        <p:attrNameLst>
                                          <p:attrName>ppt_w</p:attrName>
                                        </p:attrNameLst>
                                      </p:cBhvr>
                                      <p:tavLst>
                                        <p:tav tm="0">
                                          <p:val>
                                            <p:fltVal val="0.000000"/>
                                          </p:val>
                                        </p:tav>
                                        <p:tav tm="100000">
                                          <p:val>
                                            <p:strVal val="#ppt_w"/>
                                          </p:val>
                                        </p:tav>
                                      </p:tavLst>
                                    </p:anim>
                                    <p:anim calcmode="lin" valueType="num">
                                      <p:cBhvr>
                                        <p:cTn id="203" dur="1400" fill="hold"/>
                                        <p:tgtEl>
                                          <p:spTgt spid="4098"/>
                                        </p:tgtEl>
                                        <p:attrNameLst>
                                          <p:attrName>ppt_h</p:attrName>
                                        </p:attrNameLst>
                                      </p:cBhvr>
                                      <p:tavLst>
                                        <p:tav tm="0">
                                          <p:val>
                                            <p:fltVal val="0.000000"/>
                                          </p:val>
                                        </p:tav>
                                        <p:tav tm="100000">
                                          <p:val>
                                            <p:strVal val="#ppt_h"/>
                                          </p:val>
                                        </p:tav>
                                      </p:tavLst>
                                    </p:anim>
                                    <p:animEffect transition="in" filter="fade">
                                      <p:cBhvr>
                                        <p:cTn id="204" dur="1400"/>
                                        <p:tgtEl>
                                          <p:spTgt spid="4098"/>
                                        </p:tgtEl>
                                      </p:cBhvr>
                                    </p:animEffect>
                                  </p:childTnLst>
                                </p:cTn>
                              </p:par>
                              <p:par>
                                <p:cTn id="205" presetID="53" presetClass="exit" presetSubtype="16" fill="hold" nodeType="withEffect">
                                  <p:stCondLst>
                                    <p:cond delay="0"/>
                                  </p:stCondLst>
                                  <p:childTnLst>
                                    <p:anim calcmode="lin" valueType="num">
                                      <p:cBhvr>
                                        <p:cTn id="206" dur="700"/>
                                        <p:tgtEl>
                                          <p:spTgt spid="4123"/>
                                        </p:tgtEl>
                                        <p:attrNameLst>
                                          <p:attrName>ppt_w</p:attrName>
                                        </p:attrNameLst>
                                      </p:cBhvr>
                                      <p:tavLst>
                                        <p:tav tm="0">
                                          <p:val>
                                            <p:strVal val="ppt_w"/>
                                          </p:val>
                                        </p:tav>
                                        <p:tav tm="100000">
                                          <p:val>
                                            <p:fltVal val="0.000000"/>
                                          </p:val>
                                        </p:tav>
                                      </p:tavLst>
                                    </p:anim>
                                    <p:anim calcmode="lin" valueType="num">
                                      <p:cBhvr>
                                        <p:cTn id="207" dur="700"/>
                                        <p:tgtEl>
                                          <p:spTgt spid="4123"/>
                                        </p:tgtEl>
                                        <p:attrNameLst>
                                          <p:attrName>ppt_h</p:attrName>
                                        </p:attrNameLst>
                                      </p:cBhvr>
                                      <p:tavLst>
                                        <p:tav tm="0">
                                          <p:val>
                                            <p:strVal val="ppt_h"/>
                                          </p:val>
                                        </p:tav>
                                        <p:tav tm="100000">
                                          <p:val>
                                            <p:fltVal val="0.000000"/>
                                          </p:val>
                                        </p:tav>
                                      </p:tavLst>
                                    </p:anim>
                                    <p:animEffect transition="out" filter="fade">
                                      <p:cBhvr>
                                        <p:cTn id="208" dur="700"/>
                                        <p:tgtEl>
                                          <p:spTgt spid="4123"/>
                                        </p:tgtEl>
                                      </p:cBhvr>
                                    </p:animEffect>
                                    <p:set>
                                      <p:cBhvr>
                                        <p:cTn id="209" dur="1" fill="hold">
                                          <p:stCondLst>
                                            <p:cond delay="699"/>
                                          </p:stCondLst>
                                        </p:cTn>
                                        <p:tgtEl>
                                          <p:spTgt spid="4123"/>
                                        </p:tgtEl>
                                        <p:attrNameLst>
                                          <p:attrName>style.visibility</p:attrName>
                                        </p:attrNameLst>
                                      </p:cBhvr>
                                      <p:to>
                                        <p:strVal val="hidden"/>
                                      </p:to>
                                    </p:set>
                                  </p:childTnLst>
                                </p:cTn>
                              </p:par>
                              <p:par>
                                <p:cTn id="210" presetID="53" presetClass="exit" presetSubtype="16" fill="hold" nodeType="withEffect">
                                  <p:stCondLst>
                                    <p:cond delay="200"/>
                                  </p:stCondLst>
                                  <p:childTnLst>
                                    <p:anim calcmode="lin" valueType="num">
                                      <p:cBhvr>
                                        <p:cTn id="211" dur="500"/>
                                        <p:tgtEl>
                                          <p:spTgt spid="4150"/>
                                        </p:tgtEl>
                                        <p:attrNameLst>
                                          <p:attrName>ppt_w</p:attrName>
                                        </p:attrNameLst>
                                      </p:cBhvr>
                                      <p:tavLst>
                                        <p:tav tm="0">
                                          <p:val>
                                            <p:strVal val="ppt_w"/>
                                          </p:val>
                                        </p:tav>
                                        <p:tav tm="100000">
                                          <p:val>
                                            <p:fltVal val="0.000000"/>
                                          </p:val>
                                        </p:tav>
                                      </p:tavLst>
                                    </p:anim>
                                    <p:anim calcmode="lin" valueType="num">
                                      <p:cBhvr>
                                        <p:cTn id="212" dur="500"/>
                                        <p:tgtEl>
                                          <p:spTgt spid="4150"/>
                                        </p:tgtEl>
                                        <p:attrNameLst>
                                          <p:attrName>ppt_h</p:attrName>
                                        </p:attrNameLst>
                                      </p:cBhvr>
                                      <p:tavLst>
                                        <p:tav tm="0">
                                          <p:val>
                                            <p:strVal val="ppt_h"/>
                                          </p:val>
                                        </p:tav>
                                        <p:tav tm="100000">
                                          <p:val>
                                            <p:fltVal val="0.000000"/>
                                          </p:val>
                                        </p:tav>
                                      </p:tavLst>
                                    </p:anim>
                                    <p:animEffect transition="out" filter="fade">
                                      <p:cBhvr>
                                        <p:cTn id="213" dur="500"/>
                                        <p:tgtEl>
                                          <p:spTgt spid="4150"/>
                                        </p:tgtEl>
                                      </p:cBhvr>
                                    </p:animEffect>
                                    <p:set>
                                      <p:cBhvr>
                                        <p:cTn id="214" dur="1" fill="hold">
                                          <p:stCondLst>
                                            <p:cond delay="499"/>
                                          </p:stCondLst>
                                        </p:cTn>
                                        <p:tgtEl>
                                          <p:spTgt spid="4150"/>
                                        </p:tgtEl>
                                        <p:attrNameLst>
                                          <p:attrName>style.visibility</p:attrName>
                                        </p:attrNameLst>
                                      </p:cBhvr>
                                      <p:to>
                                        <p:strVal val="hidden"/>
                                      </p:to>
                                    </p:set>
                                  </p:childTnLst>
                                </p:cTn>
                              </p:par>
                              <p:par>
                                <p:cTn id="215" presetID="53" presetClass="exit" presetSubtype="16" fill="hold" nodeType="withEffect">
                                  <p:stCondLst>
                                    <p:cond delay="300"/>
                                  </p:stCondLst>
                                  <p:childTnLst>
                                    <p:anim calcmode="lin" valueType="num">
                                      <p:cBhvr>
                                        <p:cTn id="216" dur="700"/>
                                        <p:tgtEl>
                                          <p:spTgt spid="4144"/>
                                        </p:tgtEl>
                                        <p:attrNameLst>
                                          <p:attrName>ppt_w</p:attrName>
                                        </p:attrNameLst>
                                      </p:cBhvr>
                                      <p:tavLst>
                                        <p:tav tm="0">
                                          <p:val>
                                            <p:strVal val="ppt_w"/>
                                          </p:val>
                                        </p:tav>
                                        <p:tav tm="100000">
                                          <p:val>
                                            <p:fltVal val="0.000000"/>
                                          </p:val>
                                        </p:tav>
                                      </p:tavLst>
                                    </p:anim>
                                    <p:anim calcmode="lin" valueType="num">
                                      <p:cBhvr>
                                        <p:cTn id="217" dur="700"/>
                                        <p:tgtEl>
                                          <p:spTgt spid="4144"/>
                                        </p:tgtEl>
                                        <p:attrNameLst>
                                          <p:attrName>ppt_h</p:attrName>
                                        </p:attrNameLst>
                                      </p:cBhvr>
                                      <p:tavLst>
                                        <p:tav tm="0">
                                          <p:val>
                                            <p:strVal val="ppt_h"/>
                                          </p:val>
                                        </p:tav>
                                        <p:tav tm="100000">
                                          <p:val>
                                            <p:fltVal val="0.000000"/>
                                          </p:val>
                                        </p:tav>
                                      </p:tavLst>
                                    </p:anim>
                                    <p:animEffect transition="out" filter="fade">
                                      <p:cBhvr>
                                        <p:cTn id="218" dur="700"/>
                                        <p:tgtEl>
                                          <p:spTgt spid="4144"/>
                                        </p:tgtEl>
                                      </p:cBhvr>
                                    </p:animEffect>
                                    <p:set>
                                      <p:cBhvr>
                                        <p:cTn id="219" dur="1" fill="hold">
                                          <p:stCondLst>
                                            <p:cond delay="699"/>
                                          </p:stCondLst>
                                        </p:cTn>
                                        <p:tgtEl>
                                          <p:spTgt spid="4144"/>
                                        </p:tgtEl>
                                        <p:attrNameLst>
                                          <p:attrName>style.visibility</p:attrName>
                                        </p:attrNameLst>
                                      </p:cBhvr>
                                      <p:to>
                                        <p:strVal val="hidden"/>
                                      </p:to>
                                    </p:set>
                                  </p:childTnLst>
                                </p:cTn>
                              </p:par>
                              <p:par>
                                <p:cTn id="220" presetID="53" presetClass="exit" presetSubtype="16" fill="hold" nodeType="withEffect">
                                  <p:stCondLst>
                                    <p:cond delay="200"/>
                                  </p:stCondLst>
                                  <p:childTnLst>
                                    <p:anim calcmode="lin" valueType="num">
                                      <p:cBhvr>
                                        <p:cTn id="221" dur="900"/>
                                        <p:tgtEl>
                                          <p:spTgt spid="4147"/>
                                        </p:tgtEl>
                                        <p:attrNameLst>
                                          <p:attrName>ppt_w</p:attrName>
                                        </p:attrNameLst>
                                      </p:cBhvr>
                                      <p:tavLst>
                                        <p:tav tm="0">
                                          <p:val>
                                            <p:strVal val="ppt_w"/>
                                          </p:val>
                                        </p:tav>
                                        <p:tav tm="100000">
                                          <p:val>
                                            <p:fltVal val="0.000000"/>
                                          </p:val>
                                        </p:tav>
                                      </p:tavLst>
                                    </p:anim>
                                    <p:anim calcmode="lin" valueType="num">
                                      <p:cBhvr>
                                        <p:cTn id="222" dur="900"/>
                                        <p:tgtEl>
                                          <p:spTgt spid="4147"/>
                                        </p:tgtEl>
                                        <p:attrNameLst>
                                          <p:attrName>ppt_h</p:attrName>
                                        </p:attrNameLst>
                                      </p:cBhvr>
                                      <p:tavLst>
                                        <p:tav tm="0">
                                          <p:val>
                                            <p:strVal val="ppt_h"/>
                                          </p:val>
                                        </p:tav>
                                        <p:tav tm="100000">
                                          <p:val>
                                            <p:fltVal val="0.000000"/>
                                          </p:val>
                                        </p:tav>
                                      </p:tavLst>
                                    </p:anim>
                                    <p:animEffect transition="out" filter="fade">
                                      <p:cBhvr>
                                        <p:cTn id="223" dur="900"/>
                                        <p:tgtEl>
                                          <p:spTgt spid="4147"/>
                                        </p:tgtEl>
                                      </p:cBhvr>
                                    </p:animEffect>
                                    <p:set>
                                      <p:cBhvr>
                                        <p:cTn id="224" dur="1" fill="hold">
                                          <p:stCondLst>
                                            <p:cond delay="899"/>
                                          </p:stCondLst>
                                        </p:cTn>
                                        <p:tgtEl>
                                          <p:spTgt spid="4147"/>
                                        </p:tgtEl>
                                        <p:attrNameLst>
                                          <p:attrName>style.visibility</p:attrName>
                                        </p:attrNameLst>
                                      </p:cBhvr>
                                      <p:to>
                                        <p:strVal val="hidden"/>
                                      </p:to>
                                    </p:set>
                                  </p:childTnLst>
                                </p:cTn>
                              </p:par>
                              <p:par>
                                <p:cTn id="225" presetID="53" presetClass="exit" presetSubtype="16" fill="hold" nodeType="withEffect">
                                  <p:stCondLst>
                                    <p:cond delay="400"/>
                                  </p:stCondLst>
                                  <p:childTnLst>
                                    <p:anim calcmode="lin" valueType="num">
                                      <p:cBhvr>
                                        <p:cTn id="226" dur="800"/>
                                        <p:tgtEl>
                                          <p:spTgt spid="4126"/>
                                        </p:tgtEl>
                                        <p:attrNameLst>
                                          <p:attrName>ppt_w</p:attrName>
                                        </p:attrNameLst>
                                      </p:cBhvr>
                                      <p:tavLst>
                                        <p:tav tm="0">
                                          <p:val>
                                            <p:strVal val="ppt_w"/>
                                          </p:val>
                                        </p:tav>
                                        <p:tav tm="100000">
                                          <p:val>
                                            <p:fltVal val="0.000000"/>
                                          </p:val>
                                        </p:tav>
                                      </p:tavLst>
                                    </p:anim>
                                    <p:anim calcmode="lin" valueType="num">
                                      <p:cBhvr>
                                        <p:cTn id="227" dur="800"/>
                                        <p:tgtEl>
                                          <p:spTgt spid="4126"/>
                                        </p:tgtEl>
                                        <p:attrNameLst>
                                          <p:attrName>ppt_h</p:attrName>
                                        </p:attrNameLst>
                                      </p:cBhvr>
                                      <p:tavLst>
                                        <p:tav tm="0">
                                          <p:val>
                                            <p:strVal val="ppt_h"/>
                                          </p:val>
                                        </p:tav>
                                        <p:tav tm="100000">
                                          <p:val>
                                            <p:fltVal val="0.000000"/>
                                          </p:val>
                                        </p:tav>
                                      </p:tavLst>
                                    </p:anim>
                                    <p:animEffect transition="out" filter="fade">
                                      <p:cBhvr>
                                        <p:cTn id="228" dur="800"/>
                                        <p:tgtEl>
                                          <p:spTgt spid="4126"/>
                                        </p:tgtEl>
                                      </p:cBhvr>
                                    </p:animEffect>
                                    <p:set>
                                      <p:cBhvr>
                                        <p:cTn id="229" dur="1" fill="hold">
                                          <p:stCondLst>
                                            <p:cond delay="799"/>
                                          </p:stCondLst>
                                        </p:cTn>
                                        <p:tgtEl>
                                          <p:spTgt spid="4126"/>
                                        </p:tgtEl>
                                        <p:attrNameLst>
                                          <p:attrName>style.visibility</p:attrName>
                                        </p:attrNameLst>
                                      </p:cBhvr>
                                      <p:to>
                                        <p:strVal val="hidden"/>
                                      </p:to>
                                    </p:set>
                                  </p:childTnLst>
                                </p:cTn>
                              </p:par>
                              <p:par>
                                <p:cTn id="230" presetID="53" presetClass="exit" presetSubtype="16" fill="hold" nodeType="withEffect">
                                  <p:stCondLst>
                                    <p:cond delay="300"/>
                                  </p:stCondLst>
                                  <p:childTnLst>
                                    <p:anim calcmode="lin" valueType="num">
                                      <p:cBhvr>
                                        <p:cTn id="231" dur="600"/>
                                        <p:tgtEl>
                                          <p:spTgt spid="4153"/>
                                        </p:tgtEl>
                                        <p:attrNameLst>
                                          <p:attrName>ppt_w</p:attrName>
                                        </p:attrNameLst>
                                      </p:cBhvr>
                                      <p:tavLst>
                                        <p:tav tm="0">
                                          <p:val>
                                            <p:strVal val="ppt_w"/>
                                          </p:val>
                                        </p:tav>
                                        <p:tav tm="100000">
                                          <p:val>
                                            <p:fltVal val="0.000000"/>
                                          </p:val>
                                        </p:tav>
                                      </p:tavLst>
                                    </p:anim>
                                    <p:anim calcmode="lin" valueType="num">
                                      <p:cBhvr>
                                        <p:cTn id="232" dur="600"/>
                                        <p:tgtEl>
                                          <p:spTgt spid="4153"/>
                                        </p:tgtEl>
                                        <p:attrNameLst>
                                          <p:attrName>ppt_h</p:attrName>
                                        </p:attrNameLst>
                                      </p:cBhvr>
                                      <p:tavLst>
                                        <p:tav tm="0">
                                          <p:val>
                                            <p:strVal val="ppt_h"/>
                                          </p:val>
                                        </p:tav>
                                        <p:tav tm="100000">
                                          <p:val>
                                            <p:fltVal val="0.000000"/>
                                          </p:val>
                                        </p:tav>
                                      </p:tavLst>
                                    </p:anim>
                                    <p:animEffect transition="out" filter="fade">
                                      <p:cBhvr>
                                        <p:cTn id="233" dur="600"/>
                                        <p:tgtEl>
                                          <p:spTgt spid="4153"/>
                                        </p:tgtEl>
                                      </p:cBhvr>
                                    </p:animEffect>
                                    <p:set>
                                      <p:cBhvr>
                                        <p:cTn id="234" dur="1" fill="hold">
                                          <p:stCondLst>
                                            <p:cond delay="599"/>
                                          </p:stCondLst>
                                        </p:cTn>
                                        <p:tgtEl>
                                          <p:spTgt spid="4153"/>
                                        </p:tgtEl>
                                        <p:attrNameLst>
                                          <p:attrName>style.visibility</p:attrName>
                                        </p:attrNameLst>
                                      </p:cBhvr>
                                      <p:to>
                                        <p:strVal val="hidden"/>
                                      </p:to>
                                    </p:set>
                                  </p:childTnLst>
                                </p:cTn>
                              </p:par>
                              <p:par>
                                <p:cTn id="235" presetID="53" presetClass="exit" presetSubtype="16" fill="hold" nodeType="withEffect">
                                  <p:stCondLst>
                                    <p:cond delay="600"/>
                                  </p:stCondLst>
                                  <p:childTnLst>
                                    <p:anim calcmode="lin" valueType="num">
                                      <p:cBhvr>
                                        <p:cTn id="236" dur="500"/>
                                        <p:tgtEl>
                                          <p:spTgt spid="4111"/>
                                        </p:tgtEl>
                                        <p:attrNameLst>
                                          <p:attrName>ppt_w</p:attrName>
                                        </p:attrNameLst>
                                      </p:cBhvr>
                                      <p:tavLst>
                                        <p:tav tm="0">
                                          <p:val>
                                            <p:strVal val="ppt_w"/>
                                          </p:val>
                                        </p:tav>
                                        <p:tav tm="100000">
                                          <p:val>
                                            <p:fltVal val="0.000000"/>
                                          </p:val>
                                        </p:tav>
                                      </p:tavLst>
                                    </p:anim>
                                    <p:anim calcmode="lin" valueType="num">
                                      <p:cBhvr>
                                        <p:cTn id="237" dur="500"/>
                                        <p:tgtEl>
                                          <p:spTgt spid="4111"/>
                                        </p:tgtEl>
                                        <p:attrNameLst>
                                          <p:attrName>ppt_h</p:attrName>
                                        </p:attrNameLst>
                                      </p:cBhvr>
                                      <p:tavLst>
                                        <p:tav tm="0">
                                          <p:val>
                                            <p:strVal val="ppt_h"/>
                                          </p:val>
                                        </p:tav>
                                        <p:tav tm="100000">
                                          <p:val>
                                            <p:fltVal val="0.000000"/>
                                          </p:val>
                                        </p:tav>
                                      </p:tavLst>
                                    </p:anim>
                                    <p:animEffect transition="out" filter="fade">
                                      <p:cBhvr>
                                        <p:cTn id="238" dur="500"/>
                                        <p:tgtEl>
                                          <p:spTgt spid="4111"/>
                                        </p:tgtEl>
                                      </p:cBhvr>
                                    </p:animEffect>
                                    <p:set>
                                      <p:cBhvr>
                                        <p:cTn id="239" dur="1" fill="hold">
                                          <p:stCondLst>
                                            <p:cond delay="499"/>
                                          </p:stCondLst>
                                        </p:cTn>
                                        <p:tgtEl>
                                          <p:spTgt spid="4111"/>
                                        </p:tgtEl>
                                        <p:attrNameLst>
                                          <p:attrName>style.visibility</p:attrName>
                                        </p:attrNameLst>
                                      </p:cBhvr>
                                      <p:to>
                                        <p:strVal val="hidden"/>
                                      </p:to>
                                    </p:set>
                                  </p:childTnLst>
                                </p:cTn>
                              </p:par>
                              <p:par>
                                <p:cTn id="240" presetID="53" presetClass="exit" presetSubtype="16" fill="hold" nodeType="withEffect">
                                  <p:stCondLst>
                                    <p:cond delay="200"/>
                                  </p:stCondLst>
                                  <p:childTnLst>
                                    <p:anim calcmode="lin" valueType="num">
                                      <p:cBhvr>
                                        <p:cTn id="241" dur="800"/>
                                        <p:tgtEl>
                                          <p:spTgt spid="4129"/>
                                        </p:tgtEl>
                                        <p:attrNameLst>
                                          <p:attrName>ppt_w</p:attrName>
                                        </p:attrNameLst>
                                      </p:cBhvr>
                                      <p:tavLst>
                                        <p:tav tm="0">
                                          <p:val>
                                            <p:strVal val="ppt_w"/>
                                          </p:val>
                                        </p:tav>
                                        <p:tav tm="100000">
                                          <p:val>
                                            <p:fltVal val="0.000000"/>
                                          </p:val>
                                        </p:tav>
                                      </p:tavLst>
                                    </p:anim>
                                    <p:anim calcmode="lin" valueType="num">
                                      <p:cBhvr>
                                        <p:cTn id="242" dur="800"/>
                                        <p:tgtEl>
                                          <p:spTgt spid="4129"/>
                                        </p:tgtEl>
                                        <p:attrNameLst>
                                          <p:attrName>ppt_h</p:attrName>
                                        </p:attrNameLst>
                                      </p:cBhvr>
                                      <p:tavLst>
                                        <p:tav tm="0">
                                          <p:val>
                                            <p:strVal val="ppt_h"/>
                                          </p:val>
                                        </p:tav>
                                        <p:tav tm="100000">
                                          <p:val>
                                            <p:fltVal val="0.000000"/>
                                          </p:val>
                                        </p:tav>
                                      </p:tavLst>
                                    </p:anim>
                                    <p:animEffect transition="out" filter="fade">
                                      <p:cBhvr>
                                        <p:cTn id="243" dur="800"/>
                                        <p:tgtEl>
                                          <p:spTgt spid="4129"/>
                                        </p:tgtEl>
                                      </p:cBhvr>
                                    </p:animEffect>
                                    <p:set>
                                      <p:cBhvr>
                                        <p:cTn id="244" dur="1" fill="hold">
                                          <p:stCondLst>
                                            <p:cond delay="799"/>
                                          </p:stCondLst>
                                        </p:cTn>
                                        <p:tgtEl>
                                          <p:spTgt spid="4129"/>
                                        </p:tgtEl>
                                        <p:attrNameLst>
                                          <p:attrName>style.visibility</p:attrName>
                                        </p:attrNameLst>
                                      </p:cBhvr>
                                      <p:to>
                                        <p:strVal val="hidden"/>
                                      </p:to>
                                    </p:set>
                                  </p:childTnLst>
                                </p:cTn>
                              </p:par>
                              <p:par>
                                <p:cTn id="245" presetID="53" presetClass="exit" presetSubtype="16" fill="hold" nodeType="withEffect">
                                  <p:stCondLst>
                                    <p:cond delay="500"/>
                                  </p:stCondLst>
                                  <p:childTnLst>
                                    <p:anim calcmode="lin" valueType="num">
                                      <p:cBhvr>
                                        <p:cTn id="246" dur="600"/>
                                        <p:tgtEl>
                                          <p:spTgt spid="4114"/>
                                        </p:tgtEl>
                                        <p:attrNameLst>
                                          <p:attrName>ppt_w</p:attrName>
                                        </p:attrNameLst>
                                      </p:cBhvr>
                                      <p:tavLst>
                                        <p:tav tm="0">
                                          <p:val>
                                            <p:strVal val="ppt_w"/>
                                          </p:val>
                                        </p:tav>
                                        <p:tav tm="100000">
                                          <p:val>
                                            <p:fltVal val="0.000000"/>
                                          </p:val>
                                        </p:tav>
                                      </p:tavLst>
                                    </p:anim>
                                    <p:anim calcmode="lin" valueType="num">
                                      <p:cBhvr>
                                        <p:cTn id="247" dur="600"/>
                                        <p:tgtEl>
                                          <p:spTgt spid="4114"/>
                                        </p:tgtEl>
                                        <p:attrNameLst>
                                          <p:attrName>ppt_h</p:attrName>
                                        </p:attrNameLst>
                                      </p:cBhvr>
                                      <p:tavLst>
                                        <p:tav tm="0">
                                          <p:val>
                                            <p:strVal val="ppt_h"/>
                                          </p:val>
                                        </p:tav>
                                        <p:tav tm="100000">
                                          <p:val>
                                            <p:fltVal val="0.000000"/>
                                          </p:val>
                                        </p:tav>
                                      </p:tavLst>
                                    </p:anim>
                                    <p:animEffect transition="out" filter="fade">
                                      <p:cBhvr>
                                        <p:cTn id="248" dur="600"/>
                                        <p:tgtEl>
                                          <p:spTgt spid="4114"/>
                                        </p:tgtEl>
                                      </p:cBhvr>
                                    </p:animEffect>
                                    <p:set>
                                      <p:cBhvr>
                                        <p:cTn id="249" dur="1" fill="hold">
                                          <p:stCondLst>
                                            <p:cond delay="599"/>
                                          </p:stCondLst>
                                        </p:cTn>
                                        <p:tgtEl>
                                          <p:spTgt spid="4114"/>
                                        </p:tgtEl>
                                        <p:attrNameLst>
                                          <p:attrName>style.visibility</p:attrName>
                                        </p:attrNameLst>
                                      </p:cBhvr>
                                      <p:to>
                                        <p:strVal val="hidden"/>
                                      </p:to>
                                    </p:set>
                                  </p:childTnLst>
                                </p:cTn>
                              </p:par>
                              <p:par>
                                <p:cTn id="250" presetID="53" presetClass="exit" presetSubtype="16" fill="hold" nodeType="withEffect">
                                  <p:stCondLst>
                                    <p:cond delay="300"/>
                                  </p:stCondLst>
                                  <p:childTnLst>
                                    <p:anim calcmode="lin" valueType="num">
                                      <p:cBhvr>
                                        <p:cTn id="251" dur="800"/>
                                        <p:tgtEl>
                                          <p:spTgt spid="4132"/>
                                        </p:tgtEl>
                                        <p:attrNameLst>
                                          <p:attrName>ppt_w</p:attrName>
                                        </p:attrNameLst>
                                      </p:cBhvr>
                                      <p:tavLst>
                                        <p:tav tm="0">
                                          <p:val>
                                            <p:strVal val="ppt_w"/>
                                          </p:val>
                                        </p:tav>
                                        <p:tav tm="100000">
                                          <p:val>
                                            <p:fltVal val="0.000000"/>
                                          </p:val>
                                        </p:tav>
                                      </p:tavLst>
                                    </p:anim>
                                    <p:anim calcmode="lin" valueType="num">
                                      <p:cBhvr>
                                        <p:cTn id="252" dur="800"/>
                                        <p:tgtEl>
                                          <p:spTgt spid="4132"/>
                                        </p:tgtEl>
                                        <p:attrNameLst>
                                          <p:attrName>ppt_h</p:attrName>
                                        </p:attrNameLst>
                                      </p:cBhvr>
                                      <p:tavLst>
                                        <p:tav tm="0">
                                          <p:val>
                                            <p:strVal val="ppt_h"/>
                                          </p:val>
                                        </p:tav>
                                        <p:tav tm="100000">
                                          <p:val>
                                            <p:fltVal val="0.000000"/>
                                          </p:val>
                                        </p:tav>
                                      </p:tavLst>
                                    </p:anim>
                                    <p:animEffect transition="out" filter="fade">
                                      <p:cBhvr>
                                        <p:cTn id="253" dur="800"/>
                                        <p:tgtEl>
                                          <p:spTgt spid="4132"/>
                                        </p:tgtEl>
                                      </p:cBhvr>
                                    </p:animEffect>
                                    <p:set>
                                      <p:cBhvr>
                                        <p:cTn id="254" dur="1" fill="hold">
                                          <p:stCondLst>
                                            <p:cond delay="799"/>
                                          </p:stCondLst>
                                        </p:cTn>
                                        <p:tgtEl>
                                          <p:spTgt spid="4132"/>
                                        </p:tgtEl>
                                        <p:attrNameLst>
                                          <p:attrName>style.visibility</p:attrName>
                                        </p:attrNameLst>
                                      </p:cBhvr>
                                      <p:to>
                                        <p:strVal val="hidden"/>
                                      </p:to>
                                    </p:set>
                                  </p:childTnLst>
                                </p:cTn>
                              </p:par>
                              <p:par>
                                <p:cTn id="255" presetID="53" presetClass="exit" presetSubtype="16" fill="hold" nodeType="withEffect">
                                  <p:stCondLst>
                                    <p:cond delay="300"/>
                                  </p:stCondLst>
                                  <p:childTnLst>
                                    <p:anim calcmode="lin" valueType="num">
                                      <p:cBhvr>
                                        <p:cTn id="256" dur="500"/>
                                        <p:tgtEl>
                                          <p:spTgt spid="4117"/>
                                        </p:tgtEl>
                                        <p:attrNameLst>
                                          <p:attrName>ppt_w</p:attrName>
                                        </p:attrNameLst>
                                      </p:cBhvr>
                                      <p:tavLst>
                                        <p:tav tm="0">
                                          <p:val>
                                            <p:strVal val="ppt_w"/>
                                          </p:val>
                                        </p:tav>
                                        <p:tav tm="100000">
                                          <p:val>
                                            <p:fltVal val="0.000000"/>
                                          </p:val>
                                        </p:tav>
                                      </p:tavLst>
                                    </p:anim>
                                    <p:anim calcmode="lin" valueType="num">
                                      <p:cBhvr>
                                        <p:cTn id="257" dur="500"/>
                                        <p:tgtEl>
                                          <p:spTgt spid="4117"/>
                                        </p:tgtEl>
                                        <p:attrNameLst>
                                          <p:attrName>ppt_h</p:attrName>
                                        </p:attrNameLst>
                                      </p:cBhvr>
                                      <p:tavLst>
                                        <p:tav tm="0">
                                          <p:val>
                                            <p:strVal val="ppt_h"/>
                                          </p:val>
                                        </p:tav>
                                        <p:tav tm="100000">
                                          <p:val>
                                            <p:fltVal val="0.000000"/>
                                          </p:val>
                                        </p:tav>
                                      </p:tavLst>
                                    </p:anim>
                                    <p:animEffect transition="out" filter="fade">
                                      <p:cBhvr>
                                        <p:cTn id="258" dur="500"/>
                                        <p:tgtEl>
                                          <p:spTgt spid="4117"/>
                                        </p:tgtEl>
                                      </p:cBhvr>
                                    </p:animEffect>
                                    <p:set>
                                      <p:cBhvr>
                                        <p:cTn id="259" dur="1" fill="hold">
                                          <p:stCondLst>
                                            <p:cond delay="499"/>
                                          </p:stCondLst>
                                        </p:cTn>
                                        <p:tgtEl>
                                          <p:spTgt spid="4117"/>
                                        </p:tgtEl>
                                        <p:attrNameLst>
                                          <p:attrName>style.visibility</p:attrName>
                                        </p:attrNameLst>
                                      </p:cBhvr>
                                      <p:to>
                                        <p:strVal val="hidden"/>
                                      </p:to>
                                    </p:set>
                                  </p:childTnLst>
                                </p:cTn>
                              </p:par>
                              <p:par>
                                <p:cTn id="260" presetID="53" presetClass="exit" presetSubtype="16" fill="hold" nodeType="withEffect">
                                  <p:stCondLst>
                                    <p:cond delay="0"/>
                                  </p:stCondLst>
                                  <p:childTnLst>
                                    <p:anim calcmode="lin" valueType="num">
                                      <p:cBhvr>
                                        <p:cTn id="261" dur="1100"/>
                                        <p:tgtEl>
                                          <p:spTgt spid="4135"/>
                                        </p:tgtEl>
                                        <p:attrNameLst>
                                          <p:attrName>ppt_w</p:attrName>
                                        </p:attrNameLst>
                                      </p:cBhvr>
                                      <p:tavLst>
                                        <p:tav tm="0">
                                          <p:val>
                                            <p:strVal val="ppt_w"/>
                                          </p:val>
                                        </p:tav>
                                        <p:tav tm="100000">
                                          <p:val>
                                            <p:fltVal val="0.000000"/>
                                          </p:val>
                                        </p:tav>
                                      </p:tavLst>
                                    </p:anim>
                                    <p:anim calcmode="lin" valueType="num">
                                      <p:cBhvr>
                                        <p:cTn id="262" dur="1100"/>
                                        <p:tgtEl>
                                          <p:spTgt spid="4135"/>
                                        </p:tgtEl>
                                        <p:attrNameLst>
                                          <p:attrName>ppt_h</p:attrName>
                                        </p:attrNameLst>
                                      </p:cBhvr>
                                      <p:tavLst>
                                        <p:tav tm="0">
                                          <p:val>
                                            <p:strVal val="ppt_h"/>
                                          </p:val>
                                        </p:tav>
                                        <p:tav tm="100000">
                                          <p:val>
                                            <p:fltVal val="0.000000"/>
                                          </p:val>
                                        </p:tav>
                                      </p:tavLst>
                                    </p:anim>
                                    <p:animEffect transition="out" filter="fade">
                                      <p:cBhvr>
                                        <p:cTn id="263" dur="1100"/>
                                        <p:tgtEl>
                                          <p:spTgt spid="4135"/>
                                        </p:tgtEl>
                                      </p:cBhvr>
                                    </p:animEffect>
                                    <p:set>
                                      <p:cBhvr>
                                        <p:cTn id="264" dur="1" fill="hold">
                                          <p:stCondLst>
                                            <p:cond delay="1099"/>
                                          </p:stCondLst>
                                        </p:cTn>
                                        <p:tgtEl>
                                          <p:spTgt spid="4135"/>
                                        </p:tgtEl>
                                        <p:attrNameLst>
                                          <p:attrName>style.visibility</p:attrName>
                                        </p:attrNameLst>
                                      </p:cBhvr>
                                      <p:to>
                                        <p:strVal val="hidden"/>
                                      </p:to>
                                    </p:set>
                                  </p:childTnLst>
                                </p:cTn>
                              </p:par>
                              <p:par>
                                <p:cTn id="265" presetID="53" presetClass="exit" presetSubtype="16" fill="hold" nodeType="withEffect">
                                  <p:stCondLst>
                                    <p:cond delay="200"/>
                                  </p:stCondLst>
                                  <p:childTnLst>
                                    <p:anim calcmode="lin" valueType="num">
                                      <p:cBhvr>
                                        <p:cTn id="266" dur="700"/>
                                        <p:tgtEl>
                                          <p:spTgt spid="4120"/>
                                        </p:tgtEl>
                                        <p:attrNameLst>
                                          <p:attrName>ppt_w</p:attrName>
                                        </p:attrNameLst>
                                      </p:cBhvr>
                                      <p:tavLst>
                                        <p:tav tm="0">
                                          <p:val>
                                            <p:strVal val="ppt_w"/>
                                          </p:val>
                                        </p:tav>
                                        <p:tav tm="100000">
                                          <p:val>
                                            <p:fltVal val="0.000000"/>
                                          </p:val>
                                        </p:tav>
                                      </p:tavLst>
                                    </p:anim>
                                    <p:anim calcmode="lin" valueType="num">
                                      <p:cBhvr>
                                        <p:cTn id="267" dur="700"/>
                                        <p:tgtEl>
                                          <p:spTgt spid="4120"/>
                                        </p:tgtEl>
                                        <p:attrNameLst>
                                          <p:attrName>ppt_h</p:attrName>
                                        </p:attrNameLst>
                                      </p:cBhvr>
                                      <p:tavLst>
                                        <p:tav tm="0">
                                          <p:val>
                                            <p:strVal val="ppt_h"/>
                                          </p:val>
                                        </p:tav>
                                        <p:tav tm="100000">
                                          <p:val>
                                            <p:fltVal val="0.000000"/>
                                          </p:val>
                                        </p:tav>
                                      </p:tavLst>
                                    </p:anim>
                                    <p:animEffect transition="out" filter="fade">
                                      <p:cBhvr>
                                        <p:cTn id="268" dur="700"/>
                                        <p:tgtEl>
                                          <p:spTgt spid="4120"/>
                                        </p:tgtEl>
                                      </p:cBhvr>
                                    </p:animEffect>
                                    <p:set>
                                      <p:cBhvr>
                                        <p:cTn id="269" dur="1" fill="hold">
                                          <p:stCondLst>
                                            <p:cond delay="699"/>
                                          </p:stCondLst>
                                        </p:cTn>
                                        <p:tgtEl>
                                          <p:spTgt spid="4120"/>
                                        </p:tgtEl>
                                        <p:attrNameLst>
                                          <p:attrName>style.visibility</p:attrName>
                                        </p:attrNameLst>
                                      </p:cBhvr>
                                      <p:to>
                                        <p:strVal val="hidden"/>
                                      </p:to>
                                    </p:set>
                                  </p:childTnLst>
                                </p:cTn>
                              </p:par>
                              <p:par>
                                <p:cTn id="270" presetID="53" presetClass="exit" presetSubtype="16" fill="hold" nodeType="withEffect">
                                  <p:stCondLst>
                                    <p:cond delay="300"/>
                                  </p:stCondLst>
                                  <p:childTnLst>
                                    <p:anim calcmode="lin" valueType="num">
                                      <p:cBhvr>
                                        <p:cTn id="271" dur="500"/>
                                        <p:tgtEl>
                                          <p:spTgt spid="4138"/>
                                        </p:tgtEl>
                                        <p:attrNameLst>
                                          <p:attrName>ppt_w</p:attrName>
                                        </p:attrNameLst>
                                      </p:cBhvr>
                                      <p:tavLst>
                                        <p:tav tm="0">
                                          <p:val>
                                            <p:strVal val="ppt_w"/>
                                          </p:val>
                                        </p:tav>
                                        <p:tav tm="100000">
                                          <p:val>
                                            <p:fltVal val="0.000000"/>
                                          </p:val>
                                        </p:tav>
                                      </p:tavLst>
                                    </p:anim>
                                    <p:anim calcmode="lin" valueType="num">
                                      <p:cBhvr>
                                        <p:cTn id="272" dur="500"/>
                                        <p:tgtEl>
                                          <p:spTgt spid="4138"/>
                                        </p:tgtEl>
                                        <p:attrNameLst>
                                          <p:attrName>ppt_h</p:attrName>
                                        </p:attrNameLst>
                                      </p:cBhvr>
                                      <p:tavLst>
                                        <p:tav tm="0">
                                          <p:val>
                                            <p:strVal val="ppt_h"/>
                                          </p:val>
                                        </p:tav>
                                        <p:tav tm="100000">
                                          <p:val>
                                            <p:fltVal val="0.000000"/>
                                          </p:val>
                                        </p:tav>
                                      </p:tavLst>
                                    </p:anim>
                                    <p:animEffect transition="out" filter="fade">
                                      <p:cBhvr>
                                        <p:cTn id="273" dur="500"/>
                                        <p:tgtEl>
                                          <p:spTgt spid="4138"/>
                                        </p:tgtEl>
                                      </p:cBhvr>
                                    </p:animEffect>
                                    <p:set>
                                      <p:cBhvr>
                                        <p:cTn id="274" dur="1" fill="hold">
                                          <p:stCondLst>
                                            <p:cond delay="499"/>
                                          </p:stCondLst>
                                        </p:cTn>
                                        <p:tgtEl>
                                          <p:spTgt spid="4138"/>
                                        </p:tgtEl>
                                        <p:attrNameLst>
                                          <p:attrName>style.visibility</p:attrName>
                                        </p:attrNameLst>
                                      </p:cBhvr>
                                      <p:to>
                                        <p:strVal val="hidden"/>
                                      </p:to>
                                    </p:set>
                                  </p:childTnLst>
                                </p:cTn>
                              </p:par>
                              <p:par>
                                <p:cTn id="275" presetID="53" presetClass="exit" presetSubtype="16" fill="hold" nodeType="withEffect">
                                  <p:stCondLst>
                                    <p:cond delay="200"/>
                                  </p:stCondLst>
                                  <p:childTnLst>
                                    <p:anim calcmode="lin" valueType="num">
                                      <p:cBhvr>
                                        <p:cTn id="276" dur="700"/>
                                        <p:tgtEl>
                                          <p:spTgt spid="4141"/>
                                        </p:tgtEl>
                                        <p:attrNameLst>
                                          <p:attrName>ppt_w</p:attrName>
                                        </p:attrNameLst>
                                      </p:cBhvr>
                                      <p:tavLst>
                                        <p:tav tm="0">
                                          <p:val>
                                            <p:strVal val="ppt_w"/>
                                          </p:val>
                                        </p:tav>
                                        <p:tav tm="100000">
                                          <p:val>
                                            <p:fltVal val="0.000000"/>
                                          </p:val>
                                        </p:tav>
                                      </p:tavLst>
                                    </p:anim>
                                    <p:anim calcmode="lin" valueType="num">
                                      <p:cBhvr>
                                        <p:cTn id="277" dur="700"/>
                                        <p:tgtEl>
                                          <p:spTgt spid="4141"/>
                                        </p:tgtEl>
                                        <p:attrNameLst>
                                          <p:attrName>ppt_h</p:attrName>
                                        </p:attrNameLst>
                                      </p:cBhvr>
                                      <p:tavLst>
                                        <p:tav tm="0">
                                          <p:val>
                                            <p:strVal val="ppt_h"/>
                                          </p:val>
                                        </p:tav>
                                        <p:tav tm="100000">
                                          <p:val>
                                            <p:fltVal val="0.000000"/>
                                          </p:val>
                                        </p:tav>
                                      </p:tavLst>
                                    </p:anim>
                                    <p:animEffect transition="out" filter="fade">
                                      <p:cBhvr>
                                        <p:cTn id="278" dur="700"/>
                                        <p:tgtEl>
                                          <p:spTgt spid="4141"/>
                                        </p:tgtEl>
                                      </p:cBhvr>
                                    </p:animEffect>
                                    <p:set>
                                      <p:cBhvr>
                                        <p:cTn id="279" dur="1" fill="hold">
                                          <p:stCondLst>
                                            <p:cond delay="699"/>
                                          </p:stCondLst>
                                        </p:cTn>
                                        <p:tgtEl>
                                          <p:spTgt spid="4141"/>
                                        </p:tgtEl>
                                        <p:attrNameLst>
                                          <p:attrName>style.visibility</p:attrName>
                                        </p:attrNameLst>
                                      </p:cBhvr>
                                      <p:to>
                                        <p:strVal val="hidden"/>
                                      </p:to>
                                    </p:set>
                                  </p:childTnLst>
                                </p:cTn>
                              </p:par>
                              <p:par>
                                <p:cTn id="280" presetID="0" presetClass="path" presetSubtype="0" fill="hold" nodeType="withEffect">
                                  <p:stCondLst>
                                    <p:cond delay="400"/>
                                  </p:stCondLst>
                                  <p:childTnLst>
                                    <p:animMotion origin="layout" path="M -3.61111E-6 -1.11111E-6 L -0.11024 -0.40972 " pathEditMode="relative" ptsTypes="AA">
                                      <p:cBhvr>
                                        <p:cTn id="281" dur="2500" fill="hold"/>
                                        <p:tgtEl>
                                          <p:spTgt spid="4099"/>
                                        </p:tgtEl>
                                        <p:attrNameLst>
                                          <p:attrName>ppt_x</p:attrName>
                                          <p:attrName>ppt_y</p:attrName>
                                        </p:attrNameLst>
                                      </p:cBhvr>
                                    </p:animMotion>
                                  </p:childTnLst>
                                </p:cTn>
                              </p:par>
                              <p:par>
                                <p:cTn id="282" presetID="0" presetClass="path" presetSubtype="0" fill="hold" nodeType="withEffect">
                                  <p:stCondLst>
                                    <p:cond delay="600"/>
                                  </p:stCondLst>
                                  <p:childTnLst>
                                    <p:animMotion origin="layout" path="M 5.83333E-6 3.7037E-7 L 0.23629 -0.45162 " pathEditMode="relative" ptsTypes="AA">
                                      <p:cBhvr>
                                        <p:cTn id="283" dur="1900" fill="hold"/>
                                        <p:tgtEl>
                                          <p:spTgt spid="4163"/>
                                        </p:tgtEl>
                                        <p:attrNameLst>
                                          <p:attrName>ppt_x</p:attrName>
                                          <p:attrName>ppt_y</p:attrName>
                                        </p:attrNameLst>
                                      </p:cBhvr>
                                    </p:animMotion>
                                  </p:childTnLst>
                                </p:cTn>
                              </p:par>
                              <p:par>
                                <p:cTn id="284" presetID="0" presetClass="path" presetSubtype="0" fill="hold" nodeType="withEffect">
                                  <p:stCondLst>
                                    <p:cond delay="400"/>
                                  </p:stCondLst>
                                  <p:childTnLst>
                                    <p:animMotion origin="layout" path="M 6.38889E-6 4.07407E-6 L 0.27952 -0.25185 " pathEditMode="relative" ptsTypes="AA">
                                      <p:cBhvr>
                                        <p:cTn id="285" dur="2600" fill="hold"/>
                                        <p:tgtEl>
                                          <p:spTgt spid="4170"/>
                                        </p:tgtEl>
                                        <p:attrNameLst>
                                          <p:attrName>ppt_x</p:attrName>
                                          <p:attrName>ppt_y</p:attrName>
                                        </p:attrNameLst>
                                      </p:cBhvr>
                                    </p:animMotion>
                                  </p:childTnLst>
                                </p:cTn>
                              </p:par>
                              <p:par>
                                <p:cTn id="286" presetID="0" presetClass="path" presetSubtype="0" fill="hold" nodeType="withEffect">
                                  <p:stCondLst>
                                    <p:cond delay="600"/>
                                  </p:stCondLst>
                                  <p:childTnLst>
                                    <p:animMotion origin="layout" path="M 3.88889E-6 -3.7037E-6 L -0.0158 -0.53541 " pathEditMode="relative" ptsTypes="AA">
                                      <p:cBhvr>
                                        <p:cTn id="287" dur="1500" fill="hold"/>
                                        <p:tgtEl>
                                          <p:spTgt spid="4177"/>
                                        </p:tgtEl>
                                        <p:attrNameLst>
                                          <p:attrName>ppt_x</p:attrName>
                                          <p:attrName>ppt_y</p:attrName>
                                        </p:attrNameLst>
                                      </p:cBhvr>
                                    </p:animMotion>
                                  </p:childTnLst>
                                </p:cTn>
                              </p:par>
                              <p:par>
                                <p:cTn id="288" presetID="0" presetClass="path" presetSubtype="0" fill="hold" nodeType="withEffect">
                                  <p:stCondLst>
                                    <p:cond delay="400"/>
                                  </p:stCondLst>
                                  <p:childTnLst>
                                    <p:animMotion origin="layout" path="M -5.83333E-6 5.55556E-6 L 0.33871 -0.09444 " pathEditMode="relative" ptsTypes="AA">
                                      <p:cBhvr>
                                        <p:cTn id="289" dur="2200" fill="hold"/>
                                        <p:tgtEl>
                                          <p:spTgt spid="4198"/>
                                        </p:tgtEl>
                                        <p:attrNameLst>
                                          <p:attrName>ppt_x</p:attrName>
                                          <p:attrName>ppt_y</p:attrName>
                                        </p:attrNameLst>
                                      </p:cBhvr>
                                    </p:animMotion>
                                  </p:childTnLst>
                                </p:cTn>
                              </p:par>
                              <p:par>
                                <p:cTn id="290" presetID="0" presetClass="path" presetSubtype="0" fill="hold" nodeType="withEffect">
                                  <p:stCondLst>
                                    <p:cond delay="500"/>
                                  </p:stCondLst>
                                  <p:childTnLst>
                                    <p:animMotion origin="layout" path="M 8.61111E-6 -8.51852E-6 L 0.35435 0.26249 " pathEditMode="relative" ptsTypes="AA">
                                      <p:cBhvr>
                                        <p:cTn id="291" dur="1500" fill="hold"/>
                                        <p:tgtEl>
                                          <p:spTgt spid="4191"/>
                                        </p:tgtEl>
                                        <p:attrNameLst>
                                          <p:attrName>ppt_x</p:attrName>
                                          <p:attrName>ppt_y</p:attrName>
                                        </p:attrNameLst>
                                      </p:cBhvr>
                                    </p:animMotion>
                                  </p:childTnLst>
                                </p:cTn>
                              </p:par>
                              <p:par>
                                <p:cTn id="292" presetID="0" presetClass="path" presetSubtype="0" fill="hold" nodeType="withEffect">
                                  <p:stCondLst>
                                    <p:cond delay="800"/>
                                  </p:stCondLst>
                                  <p:childTnLst>
                                    <p:animMotion origin="layout" path="M -3.61111E-6 6.2963E-6 L 0.10226 0.47269 " pathEditMode="relative" ptsTypes="AA">
                                      <p:cBhvr>
                                        <p:cTn id="293" dur="2000" fill="hold"/>
                                        <p:tgtEl>
                                          <p:spTgt spid="4205"/>
                                        </p:tgtEl>
                                        <p:attrNameLst>
                                          <p:attrName>ppt_x</p:attrName>
                                          <p:attrName>ppt_y</p:attrName>
                                        </p:attrNameLst>
                                      </p:cBhvr>
                                    </p:animMotion>
                                  </p:childTnLst>
                                </p:cTn>
                              </p:par>
                              <p:par>
                                <p:cTn id="294" presetID="0" presetClass="path" presetSubtype="0" fill="hold" nodeType="withEffect">
                                  <p:stCondLst>
                                    <p:cond delay="600"/>
                                  </p:stCondLst>
                                  <p:childTnLst>
                                    <p:animMotion origin="layout" path="M -1.38889E-6 9.62963E-6 L -0.40173 0.45163 " pathEditMode="relative" ptsTypes="AA">
                                      <p:cBhvr>
                                        <p:cTn id="295" dur="1800" fill="hold"/>
                                        <p:tgtEl>
                                          <p:spTgt spid="418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立方体 71681"/>
          <p:cNvSpPr/>
          <p:nvPr/>
        </p:nvSpPr>
        <p:spPr>
          <a:xfrm>
            <a:off x="766763" y="1143000"/>
            <a:ext cx="8229600" cy="5486400"/>
          </a:xfrm>
          <a:prstGeom prst="cube">
            <a:avLst>
              <a:gd name="adj" fmla="val 6718"/>
            </a:avLst>
          </a:prstGeom>
          <a:gradFill rotWithShape="1">
            <a:gsLst>
              <a:gs pos="0">
                <a:srgbClr val="4D5031"/>
              </a:gs>
              <a:gs pos="100000">
                <a:srgbClr val="A7AD69"/>
              </a:gs>
            </a:gsLst>
            <a:lin ang="2700000" scaled="1"/>
            <a:tileRect/>
          </a:gradFill>
          <a:ln w="9525">
            <a:noFill/>
          </a:ln>
        </p:spPr>
        <p:txBody>
          <a:bodyPr wrap="none" lIns="360000" anchor="t" anchorCtr="0"/>
          <a:p>
            <a:pPr eaLnBrk="0" hangingPunct="0">
              <a:spcBef>
                <a:spcPct val="50000"/>
              </a:spcBef>
              <a:buFont typeface="Wingdings" panose="05000000000000000000" pitchFamily="2" charset="2"/>
              <a:buChar char="q"/>
            </a:pPr>
            <a:endParaRPr lang="ko-KR" altLang="en-US" sz="1200" b="1" dirty="0">
              <a:solidFill>
                <a:srgbClr val="FFFFFF"/>
              </a:solidFill>
              <a:latin typeface="微软雅黑" panose="020B0503020204020204" pitchFamily="34" charset="-122"/>
              <a:ea typeface="微软雅黑" panose="020B0503020204020204" pitchFamily="34" charset="-122"/>
            </a:endParaRPr>
          </a:p>
        </p:txBody>
      </p:sp>
      <p:sp>
        <p:nvSpPr>
          <p:cNvPr id="31746" name="文本框 71682"/>
          <p:cNvSpPr txBox="1"/>
          <p:nvPr/>
        </p:nvSpPr>
        <p:spPr>
          <a:xfrm>
            <a:off x="766763" y="1524000"/>
            <a:ext cx="7848600" cy="4492625"/>
          </a:xfrm>
          <a:prstGeom prst="rect">
            <a:avLst/>
          </a:prstGeom>
          <a:noFill/>
          <a:ln w="9525">
            <a:noFill/>
          </a:ln>
        </p:spPr>
        <p:txBody>
          <a:bodyPr anchor="t" anchorCtr="0">
            <a:spAutoFit/>
          </a:bodyPr>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进入实验室必须佩戴安全防护眼镜、穿工作服，进行操作时必须戴防护手套</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实验室不得穿短裤、裙子、凉鞋、拖鞋、高跟鞋等</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出实验室时必须摘下手套</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当反应具有潜在的危险性时，必须采取进一步的防护措施，如口罩、防毒面具、有机玻璃防爆面罩及防爆板等，有毒性气体产生时要做好尾气吸收处理工作</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进行与硅胶有关的操作时一定要戴好口罩，废弃硅胶要盛放到密闭体系中，禁止直接倒入垃圾桶中</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任何化学试剂、溶剂样品运输或转移时必须使用手提塑料桶等二次容器</a:t>
            </a:r>
            <a:endParaRPr lang="zh-CN" altLang="en-US" u="sng"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ct val="50000"/>
              </a:spcBef>
            </a:pPr>
            <a:r>
              <a:rPr lang="zh-CN" altLang="en-US" u="sng" dirty="0">
                <a:solidFill>
                  <a:schemeClr val="bg1"/>
                </a:solidFill>
                <a:latin typeface="微软雅黑" panose="020B0503020204020204" pitchFamily="34" charset="-122"/>
                <a:ea typeface="微软雅黑" panose="020B0503020204020204" pitchFamily="34" charset="-122"/>
              </a:rPr>
              <a:t>送废液时应穿实验服，旋紧废液桶盖（加内盖），注意不要污染公共设施</a:t>
            </a:r>
            <a:endParaRPr lang="zh-CN" altLang="en-US" u="sng" dirty="0">
              <a:solidFill>
                <a:schemeClr val="bg1"/>
              </a:solidFill>
              <a:latin typeface="微软雅黑" panose="020B0503020204020204" pitchFamily="34" charset="-122"/>
              <a:ea typeface="微软雅黑" panose="020B0503020204020204" pitchFamily="34" charset="-122"/>
            </a:endParaRPr>
          </a:p>
        </p:txBody>
      </p:sp>
      <p:sp>
        <p:nvSpPr>
          <p:cNvPr id="31747" name="文本框 71683"/>
          <p:cNvSpPr txBox="1"/>
          <p:nvPr/>
        </p:nvSpPr>
        <p:spPr>
          <a:xfrm>
            <a:off x="1828800" y="152400"/>
            <a:ext cx="57150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chemeClr val="folHlink"/>
                </a:solidFill>
                <a:latin typeface="微软雅黑" panose="020B0503020204020204" pitchFamily="34" charset="-122"/>
                <a:ea typeface="微软雅黑" panose="020B0503020204020204" pitchFamily="34" charset="-122"/>
              </a:rPr>
              <a:t>安全防护应注意什么</a:t>
            </a:r>
            <a:endParaRPr lang="zh-CN" altLang="en-US" sz="4800" b="1" dirty="0">
              <a:solidFill>
                <a:srgbClr val="FF6600"/>
              </a:solidFill>
              <a:latin typeface="微软雅黑" panose="020B0503020204020204" pitchFamily="34" charset="-122"/>
              <a:ea typeface="微软雅黑" panose="020B0503020204020204" pitchFamily="34" charset="-122"/>
            </a:endParaRPr>
          </a:p>
        </p:txBody>
      </p:sp>
      <p:grpSp>
        <p:nvGrpSpPr>
          <p:cNvPr id="31748" name="组合 71684"/>
          <p:cNvGrpSpPr/>
          <p:nvPr/>
        </p:nvGrpSpPr>
        <p:grpSpPr>
          <a:xfrm>
            <a:off x="76200" y="2963863"/>
            <a:ext cx="609600" cy="609600"/>
            <a:chOff x="816" y="1872"/>
            <a:chExt cx="384" cy="384"/>
          </a:xfrm>
        </p:grpSpPr>
        <p:sp>
          <p:nvSpPr>
            <p:cNvPr id="31749" name="椭圆 71685"/>
            <p:cNvSpPr/>
            <p:nvPr/>
          </p:nvSpPr>
          <p:spPr>
            <a:xfrm>
              <a:off x="816" y="1872"/>
              <a:ext cx="384" cy="384"/>
            </a:xfrm>
            <a:prstGeom prst="ellipse">
              <a:avLst/>
            </a:prstGeom>
            <a:gradFill rotWithShape="1">
              <a:gsLst>
                <a:gs pos="0">
                  <a:srgbClr val="FFFFFF"/>
                </a:gs>
                <a:gs pos="50000">
                  <a:schemeClr val="accent2"/>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0" name="椭圆 71686"/>
            <p:cNvSpPr/>
            <p:nvPr/>
          </p:nvSpPr>
          <p:spPr>
            <a:xfrm>
              <a:off x="816" y="1872"/>
              <a:ext cx="384" cy="384"/>
            </a:xfrm>
            <a:prstGeom prst="ellipse">
              <a:avLst/>
            </a:prstGeom>
            <a:gradFill rotWithShape="1">
              <a:gsLst>
                <a:gs pos="0">
                  <a:schemeClr val="accent2">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1" name="椭圆 71687"/>
            <p:cNvSpPr/>
            <p:nvPr/>
          </p:nvSpPr>
          <p:spPr>
            <a:xfrm>
              <a:off x="841" y="1897"/>
              <a:ext cx="334" cy="334"/>
            </a:xfrm>
            <a:prstGeom prst="ellipse">
              <a:avLst/>
            </a:prstGeom>
            <a:gradFill rotWithShape="1">
              <a:gsLst>
                <a:gs pos="0">
                  <a:srgbClr val="1C1C53"/>
                </a:gs>
                <a:gs pos="50000">
                  <a:schemeClr val="accent2"/>
                </a:gs>
                <a:gs pos="100000">
                  <a:srgbClr val="1C1C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2" name="椭圆 71688"/>
            <p:cNvSpPr/>
            <p:nvPr/>
          </p:nvSpPr>
          <p:spPr>
            <a:xfrm>
              <a:off x="866" y="1922"/>
              <a:ext cx="334" cy="334"/>
            </a:xfrm>
            <a:prstGeom prst="ellipse">
              <a:avLst/>
            </a:prstGeom>
            <a:gradFill rotWithShape="1">
              <a:gsLst>
                <a:gs pos="0">
                  <a:srgbClr val="202061"/>
                </a:gs>
                <a:gs pos="100000">
                  <a:schemeClr val="accent2">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3" name="椭圆 71689"/>
            <p:cNvSpPr/>
            <p:nvPr/>
          </p:nvSpPr>
          <p:spPr>
            <a:xfrm>
              <a:off x="859" y="1914"/>
              <a:ext cx="300" cy="3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4" name="椭圆 71690"/>
            <p:cNvSpPr/>
            <p:nvPr/>
          </p:nvSpPr>
          <p:spPr>
            <a:xfrm>
              <a:off x="864" y="1919"/>
              <a:ext cx="291" cy="291"/>
            </a:xfrm>
            <a:prstGeom prst="ellipse">
              <a:avLst/>
            </a:prstGeom>
            <a:gradFill rotWithShape="1">
              <a:gsLst>
                <a:gs pos="0">
                  <a:srgbClr val="595959"/>
                </a:gs>
                <a:gs pos="100000">
                  <a:srgbClr val="C0C0C0"/>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5" name="椭圆 71691"/>
            <p:cNvSpPr/>
            <p:nvPr/>
          </p:nvSpPr>
          <p:spPr>
            <a:xfrm>
              <a:off x="868" y="192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6" name="椭圆 71692"/>
            <p:cNvSpPr/>
            <p:nvPr/>
          </p:nvSpPr>
          <p:spPr>
            <a:xfrm>
              <a:off x="871" y="192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57" name="椭圆 71693"/>
            <p:cNvSpPr/>
            <p:nvPr/>
          </p:nvSpPr>
          <p:spPr>
            <a:xfrm>
              <a:off x="886" y="1931"/>
              <a:ext cx="240" cy="215"/>
            </a:xfrm>
            <a:prstGeom prst="ellipse">
              <a:avLst/>
            </a:prstGeom>
            <a:gradFill rotWithShape="1">
              <a:gsLst>
                <a:gs pos="0">
                  <a:srgbClr val="FFFFFF"/>
                </a:gs>
                <a:gs pos="100000">
                  <a:srgbClr val="C0C0C0">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1758" name="文本框 71694"/>
          <p:cNvSpPr txBox="1"/>
          <p:nvPr/>
        </p:nvSpPr>
        <p:spPr>
          <a:xfrm>
            <a:off x="204788" y="3048000"/>
            <a:ext cx="354012" cy="457200"/>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2</a:t>
            </a:r>
            <a:endParaRPr lang="en-US" altLang="zh-CN" sz="2400" b="1">
              <a:solidFill>
                <a:srgbClr val="000000"/>
              </a:solidFill>
              <a:latin typeface="微软雅黑" panose="020B0503020204020204" pitchFamily="34" charset="-122"/>
              <a:ea typeface="微软雅黑" panose="020B0503020204020204" pitchFamily="34" charset="-122"/>
            </a:endParaRPr>
          </a:p>
        </p:txBody>
      </p:sp>
      <p:grpSp>
        <p:nvGrpSpPr>
          <p:cNvPr id="31759" name="组合 71695"/>
          <p:cNvGrpSpPr/>
          <p:nvPr/>
        </p:nvGrpSpPr>
        <p:grpSpPr>
          <a:xfrm>
            <a:off x="95250" y="5494338"/>
            <a:ext cx="609600" cy="609600"/>
            <a:chOff x="816" y="1872"/>
            <a:chExt cx="384" cy="384"/>
          </a:xfrm>
        </p:grpSpPr>
        <p:sp>
          <p:nvSpPr>
            <p:cNvPr id="31760" name="椭圆 71696"/>
            <p:cNvSpPr/>
            <p:nvPr/>
          </p:nvSpPr>
          <p:spPr>
            <a:xfrm>
              <a:off x="816" y="1872"/>
              <a:ext cx="384" cy="384"/>
            </a:xfrm>
            <a:prstGeom prst="ellipse">
              <a:avLst/>
            </a:prstGeom>
            <a:gradFill rotWithShape="1">
              <a:gsLst>
                <a:gs pos="0">
                  <a:srgbClr val="FFFFFF"/>
                </a:gs>
                <a:gs pos="50000">
                  <a:schemeClr val="accent2"/>
                </a:gs>
                <a:gs pos="100000">
                  <a:srgbClr val="FFFFFF"/>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1" name="椭圆 71697"/>
            <p:cNvSpPr/>
            <p:nvPr/>
          </p:nvSpPr>
          <p:spPr>
            <a:xfrm>
              <a:off x="816" y="1872"/>
              <a:ext cx="384" cy="384"/>
            </a:xfrm>
            <a:prstGeom prst="ellipse">
              <a:avLst/>
            </a:prstGeom>
            <a:gradFill rotWithShape="1">
              <a:gsLst>
                <a:gs pos="0">
                  <a:schemeClr val="accent2">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2" name="椭圆 71698"/>
            <p:cNvSpPr/>
            <p:nvPr/>
          </p:nvSpPr>
          <p:spPr>
            <a:xfrm>
              <a:off x="841" y="1897"/>
              <a:ext cx="334" cy="334"/>
            </a:xfrm>
            <a:prstGeom prst="ellipse">
              <a:avLst/>
            </a:prstGeom>
            <a:gradFill rotWithShape="1">
              <a:gsLst>
                <a:gs pos="0">
                  <a:srgbClr val="1C1C53"/>
                </a:gs>
                <a:gs pos="50000">
                  <a:schemeClr val="accent2"/>
                </a:gs>
                <a:gs pos="100000">
                  <a:srgbClr val="1C1C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3" name="椭圆 71699"/>
            <p:cNvSpPr/>
            <p:nvPr/>
          </p:nvSpPr>
          <p:spPr>
            <a:xfrm>
              <a:off x="866" y="1922"/>
              <a:ext cx="334" cy="334"/>
            </a:xfrm>
            <a:prstGeom prst="ellipse">
              <a:avLst/>
            </a:prstGeom>
            <a:gradFill rotWithShape="1">
              <a:gsLst>
                <a:gs pos="0">
                  <a:srgbClr val="202061"/>
                </a:gs>
                <a:gs pos="100000">
                  <a:schemeClr val="accent2">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4" name="椭圆 71700"/>
            <p:cNvSpPr/>
            <p:nvPr/>
          </p:nvSpPr>
          <p:spPr>
            <a:xfrm>
              <a:off x="859" y="1914"/>
              <a:ext cx="300" cy="3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5" name="椭圆 71701"/>
            <p:cNvSpPr/>
            <p:nvPr/>
          </p:nvSpPr>
          <p:spPr>
            <a:xfrm>
              <a:off x="864" y="1919"/>
              <a:ext cx="291" cy="291"/>
            </a:xfrm>
            <a:prstGeom prst="ellipse">
              <a:avLst/>
            </a:prstGeom>
            <a:gradFill rotWithShape="1">
              <a:gsLst>
                <a:gs pos="0">
                  <a:srgbClr val="595959"/>
                </a:gs>
                <a:gs pos="100000">
                  <a:srgbClr val="C0C0C0"/>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6" name="椭圆 71702"/>
            <p:cNvSpPr/>
            <p:nvPr/>
          </p:nvSpPr>
          <p:spPr>
            <a:xfrm>
              <a:off x="868" y="192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7" name="椭圆 71703"/>
            <p:cNvSpPr/>
            <p:nvPr/>
          </p:nvSpPr>
          <p:spPr>
            <a:xfrm>
              <a:off x="871" y="192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68" name="椭圆 71704"/>
            <p:cNvSpPr/>
            <p:nvPr/>
          </p:nvSpPr>
          <p:spPr>
            <a:xfrm>
              <a:off x="886" y="1931"/>
              <a:ext cx="240" cy="215"/>
            </a:xfrm>
            <a:prstGeom prst="ellipse">
              <a:avLst/>
            </a:prstGeom>
            <a:gradFill rotWithShape="1">
              <a:gsLst>
                <a:gs pos="0">
                  <a:srgbClr val="FFFFFF"/>
                </a:gs>
                <a:gs pos="100000">
                  <a:srgbClr val="C0C0C0">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1769" name="文本框 71705"/>
          <p:cNvSpPr txBox="1"/>
          <p:nvPr/>
        </p:nvSpPr>
        <p:spPr>
          <a:xfrm>
            <a:off x="233363" y="5562600"/>
            <a:ext cx="354012" cy="457200"/>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4</a:t>
            </a:r>
            <a:endParaRPr lang="en-US" altLang="zh-CN" sz="2400" b="1">
              <a:solidFill>
                <a:srgbClr val="000000"/>
              </a:solidFill>
              <a:latin typeface="微软雅黑" panose="020B0503020204020204" pitchFamily="34" charset="-122"/>
              <a:ea typeface="微软雅黑" panose="020B0503020204020204" pitchFamily="34" charset="-122"/>
            </a:endParaRPr>
          </a:p>
        </p:txBody>
      </p:sp>
      <p:grpSp>
        <p:nvGrpSpPr>
          <p:cNvPr id="31770" name="组合 71706"/>
          <p:cNvGrpSpPr/>
          <p:nvPr/>
        </p:nvGrpSpPr>
        <p:grpSpPr>
          <a:xfrm>
            <a:off x="80963" y="1524000"/>
            <a:ext cx="609600" cy="609600"/>
            <a:chOff x="1248" y="1200"/>
            <a:chExt cx="384" cy="384"/>
          </a:xfrm>
        </p:grpSpPr>
        <p:grpSp>
          <p:nvGrpSpPr>
            <p:cNvPr id="31771" name="组合 71707"/>
            <p:cNvGrpSpPr/>
            <p:nvPr/>
          </p:nvGrpSpPr>
          <p:grpSpPr>
            <a:xfrm>
              <a:off x="1248" y="1200"/>
              <a:ext cx="384" cy="384"/>
              <a:chOff x="2016" y="912"/>
              <a:chExt cx="384" cy="384"/>
            </a:xfrm>
          </p:grpSpPr>
          <p:sp>
            <p:nvSpPr>
              <p:cNvPr id="31772" name="文本框 71708"/>
              <p:cNvSpPr txBox="1"/>
              <p:nvPr/>
            </p:nvSpPr>
            <p:spPr>
              <a:xfrm>
                <a:off x="2094" y="960"/>
                <a:ext cx="223" cy="288"/>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3</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31773" name="椭圆 71709"/>
              <p:cNvSpPr/>
              <p:nvPr/>
            </p:nvSpPr>
            <p:spPr>
              <a:xfrm>
                <a:off x="2016" y="912"/>
                <a:ext cx="384" cy="384"/>
              </a:xfrm>
              <a:prstGeom prst="ellipse">
                <a:avLst/>
              </a:prstGeom>
              <a:gradFill rotWithShape="1">
                <a:gsLst>
                  <a:gs pos="0">
                    <a:schemeClr val="hlink"/>
                  </a:gs>
                  <a:gs pos="100000">
                    <a:srgbClr val="004747"/>
                  </a:gs>
                </a:gsLst>
                <a:lin ang="54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4" name="椭圆 71710"/>
              <p:cNvSpPr/>
              <p:nvPr/>
            </p:nvSpPr>
            <p:spPr>
              <a:xfrm>
                <a:off x="2016" y="912"/>
                <a:ext cx="384" cy="384"/>
              </a:xfrm>
              <a:prstGeom prst="ellipse">
                <a:avLst/>
              </a:prstGeom>
              <a:gradFill rotWithShape="1">
                <a:gsLst>
                  <a:gs pos="0">
                    <a:schemeClr val="hlink">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5" name="椭圆 71711"/>
              <p:cNvSpPr/>
              <p:nvPr/>
            </p:nvSpPr>
            <p:spPr>
              <a:xfrm>
                <a:off x="2034" y="918"/>
                <a:ext cx="334" cy="334"/>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6" name="椭圆 71712"/>
              <p:cNvSpPr/>
              <p:nvPr/>
            </p:nvSpPr>
            <p:spPr>
              <a:xfrm>
                <a:off x="2040" y="936"/>
                <a:ext cx="334" cy="334"/>
              </a:xfrm>
              <a:prstGeom prst="ellipse">
                <a:avLst/>
              </a:prstGeom>
              <a:gradFill rotWithShape="1">
                <a:gsLst>
                  <a:gs pos="0">
                    <a:srgbClr val="006161"/>
                  </a:gs>
                  <a:gs pos="100000">
                    <a:schemeClr val="hlink">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7" name="椭圆 71713"/>
              <p:cNvSpPr/>
              <p:nvPr/>
            </p:nvSpPr>
            <p:spPr>
              <a:xfrm>
                <a:off x="2052" y="948"/>
                <a:ext cx="300" cy="3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8" name="椭圆 71714"/>
              <p:cNvSpPr/>
              <p:nvPr/>
            </p:nvSpPr>
            <p:spPr>
              <a:xfrm>
                <a:off x="2064" y="959"/>
                <a:ext cx="291" cy="291"/>
              </a:xfrm>
              <a:prstGeom prst="ellipse">
                <a:avLst/>
              </a:prstGeom>
              <a:gradFill rotWithShape="1">
                <a:gsLst>
                  <a:gs pos="0">
                    <a:srgbClr val="595959"/>
                  </a:gs>
                  <a:gs pos="100000">
                    <a:srgbClr val="C0C0C0"/>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79" name="椭圆 71715"/>
              <p:cNvSpPr/>
              <p:nvPr/>
            </p:nvSpPr>
            <p:spPr>
              <a:xfrm>
                <a:off x="2068" y="96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80" name="椭圆 71716"/>
              <p:cNvSpPr/>
              <p:nvPr/>
            </p:nvSpPr>
            <p:spPr>
              <a:xfrm>
                <a:off x="2071" y="96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81" name="椭圆 71717"/>
              <p:cNvSpPr/>
              <p:nvPr/>
            </p:nvSpPr>
            <p:spPr>
              <a:xfrm>
                <a:off x="2086" y="971"/>
                <a:ext cx="240" cy="215"/>
              </a:xfrm>
              <a:prstGeom prst="ellipse">
                <a:avLst/>
              </a:prstGeom>
              <a:gradFill rotWithShape="1">
                <a:gsLst>
                  <a:gs pos="0">
                    <a:srgbClr val="FFFFFF"/>
                  </a:gs>
                  <a:gs pos="100000">
                    <a:srgbClr val="C0C0C0">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1782" name="文本框 71718"/>
            <p:cNvSpPr txBox="1"/>
            <p:nvPr/>
          </p:nvSpPr>
          <p:spPr>
            <a:xfrm>
              <a:off x="1326" y="1248"/>
              <a:ext cx="223" cy="288"/>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1</a:t>
              </a:r>
              <a:endParaRPr lang="en-US" altLang="zh-CN" sz="2400" b="1">
                <a:solidFill>
                  <a:srgbClr val="000000"/>
                </a:solidFill>
                <a:latin typeface="微软雅黑" panose="020B0503020204020204" pitchFamily="34" charset="-122"/>
                <a:ea typeface="微软雅黑" panose="020B0503020204020204" pitchFamily="34" charset="-122"/>
              </a:endParaRPr>
            </a:p>
          </p:txBody>
        </p:sp>
      </p:grpSp>
      <p:grpSp>
        <p:nvGrpSpPr>
          <p:cNvPr id="31783" name="组合 71719"/>
          <p:cNvGrpSpPr/>
          <p:nvPr/>
        </p:nvGrpSpPr>
        <p:grpSpPr>
          <a:xfrm>
            <a:off x="80963" y="4267200"/>
            <a:ext cx="609600" cy="609600"/>
            <a:chOff x="1248" y="1200"/>
            <a:chExt cx="384" cy="384"/>
          </a:xfrm>
        </p:grpSpPr>
        <p:grpSp>
          <p:nvGrpSpPr>
            <p:cNvPr id="31784" name="组合 71720"/>
            <p:cNvGrpSpPr/>
            <p:nvPr/>
          </p:nvGrpSpPr>
          <p:grpSpPr>
            <a:xfrm>
              <a:off x="1248" y="1200"/>
              <a:ext cx="384" cy="384"/>
              <a:chOff x="2016" y="912"/>
              <a:chExt cx="384" cy="384"/>
            </a:xfrm>
          </p:grpSpPr>
          <p:sp>
            <p:nvSpPr>
              <p:cNvPr id="31785" name="文本框 71721"/>
              <p:cNvSpPr txBox="1"/>
              <p:nvPr/>
            </p:nvSpPr>
            <p:spPr>
              <a:xfrm>
                <a:off x="2094" y="960"/>
                <a:ext cx="223" cy="288"/>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3</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31786" name="椭圆 71722"/>
              <p:cNvSpPr/>
              <p:nvPr/>
            </p:nvSpPr>
            <p:spPr>
              <a:xfrm>
                <a:off x="2016" y="912"/>
                <a:ext cx="384" cy="384"/>
              </a:xfrm>
              <a:prstGeom prst="ellipse">
                <a:avLst/>
              </a:prstGeom>
              <a:gradFill rotWithShape="1">
                <a:gsLst>
                  <a:gs pos="0">
                    <a:schemeClr val="hlink"/>
                  </a:gs>
                  <a:gs pos="100000">
                    <a:srgbClr val="004747"/>
                  </a:gs>
                </a:gsLst>
                <a:lin ang="54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87" name="椭圆 71723"/>
              <p:cNvSpPr/>
              <p:nvPr/>
            </p:nvSpPr>
            <p:spPr>
              <a:xfrm>
                <a:off x="2016" y="912"/>
                <a:ext cx="384" cy="384"/>
              </a:xfrm>
              <a:prstGeom prst="ellipse">
                <a:avLst/>
              </a:prstGeom>
              <a:gradFill rotWithShape="1">
                <a:gsLst>
                  <a:gs pos="0">
                    <a:schemeClr val="hlink">
                      <a:alpha val="32001"/>
                    </a:schemeClr>
                  </a:gs>
                  <a:gs pos="100000">
                    <a:srgbClr val="000000">
                      <a:alpha val="89999"/>
                    </a:srgb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88" name="椭圆 71724"/>
              <p:cNvSpPr/>
              <p:nvPr/>
            </p:nvSpPr>
            <p:spPr>
              <a:xfrm>
                <a:off x="2034" y="918"/>
                <a:ext cx="334" cy="334"/>
              </a:xfrm>
              <a:prstGeom prst="ellipse">
                <a:avLst/>
              </a:prstGeom>
              <a:gradFill rotWithShape="1">
                <a:gsLst>
                  <a:gs pos="0">
                    <a:srgbClr val="005353"/>
                  </a:gs>
                  <a:gs pos="50000">
                    <a:schemeClr val="hlink"/>
                  </a:gs>
                  <a:gs pos="100000">
                    <a:srgbClr val="005353"/>
                  </a:gs>
                </a:gsLst>
                <a:lin ang="189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89" name="椭圆 71725"/>
              <p:cNvSpPr/>
              <p:nvPr/>
            </p:nvSpPr>
            <p:spPr>
              <a:xfrm>
                <a:off x="2040" y="936"/>
                <a:ext cx="334" cy="334"/>
              </a:xfrm>
              <a:prstGeom prst="ellipse">
                <a:avLst/>
              </a:prstGeom>
              <a:gradFill rotWithShape="1">
                <a:gsLst>
                  <a:gs pos="0">
                    <a:srgbClr val="006161"/>
                  </a:gs>
                  <a:gs pos="100000">
                    <a:schemeClr val="hlink">
                      <a:alpha val="0"/>
                    </a:schemeClr>
                  </a:gs>
                </a:gsLst>
                <a:lin ang="2700000" scaled="1"/>
                <a:tileRect/>
              </a:gra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90" name="椭圆 71726"/>
              <p:cNvSpPr/>
              <p:nvPr/>
            </p:nvSpPr>
            <p:spPr>
              <a:xfrm>
                <a:off x="2052" y="948"/>
                <a:ext cx="300" cy="300"/>
              </a:xfrm>
              <a:prstGeom prst="ellipse">
                <a:avLst/>
              </a:prstGeom>
              <a:solidFill>
                <a:srgbClr val="333333"/>
              </a:solidFill>
              <a:ln w="38100">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91" name="椭圆 71727"/>
              <p:cNvSpPr/>
              <p:nvPr/>
            </p:nvSpPr>
            <p:spPr>
              <a:xfrm>
                <a:off x="2064" y="959"/>
                <a:ext cx="291" cy="291"/>
              </a:xfrm>
              <a:prstGeom prst="ellipse">
                <a:avLst/>
              </a:prstGeom>
              <a:gradFill rotWithShape="1">
                <a:gsLst>
                  <a:gs pos="0">
                    <a:srgbClr val="595959"/>
                  </a:gs>
                  <a:gs pos="100000">
                    <a:srgbClr val="C0C0C0"/>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92" name="椭圆 71728"/>
              <p:cNvSpPr/>
              <p:nvPr/>
            </p:nvSpPr>
            <p:spPr>
              <a:xfrm>
                <a:off x="2068" y="961"/>
                <a:ext cx="283" cy="283"/>
              </a:xfrm>
              <a:prstGeom prst="ellipse">
                <a:avLst/>
              </a:prstGeom>
              <a:gradFill rotWithShape="1">
                <a:gsLst>
                  <a:gs pos="0">
                    <a:srgbClr val="C0C0C0">
                      <a:alpha val="0"/>
                    </a:srgbClr>
                  </a:gs>
                  <a:gs pos="100000">
                    <a:srgbClr val="E9E9E9"/>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93" name="椭圆 71729"/>
              <p:cNvSpPr/>
              <p:nvPr/>
            </p:nvSpPr>
            <p:spPr>
              <a:xfrm>
                <a:off x="2071" y="963"/>
                <a:ext cx="270" cy="265"/>
              </a:xfrm>
              <a:prstGeom prst="ellipse">
                <a:avLst/>
              </a:prstGeom>
              <a:gradFill rotWithShape="1">
                <a:gsLst>
                  <a:gs pos="0">
                    <a:srgbClr val="989898"/>
                  </a:gs>
                  <a:gs pos="100000">
                    <a:srgbClr val="C0C0C0">
                      <a:alpha val="4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1794" name="椭圆 71730"/>
              <p:cNvSpPr/>
              <p:nvPr/>
            </p:nvSpPr>
            <p:spPr>
              <a:xfrm>
                <a:off x="2086" y="971"/>
                <a:ext cx="240" cy="215"/>
              </a:xfrm>
              <a:prstGeom prst="ellipse">
                <a:avLst/>
              </a:prstGeom>
              <a:gradFill rotWithShape="1">
                <a:gsLst>
                  <a:gs pos="0">
                    <a:srgbClr val="FFFFFF"/>
                  </a:gs>
                  <a:gs pos="100000">
                    <a:srgbClr val="C0C0C0">
                      <a:alpha val="38000"/>
                    </a:srgbClr>
                  </a:gs>
                </a:gsLst>
                <a:lin ang="5400000" scaled="1"/>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sp>
          <p:nvSpPr>
            <p:cNvPr id="31795" name="文本框 71731"/>
            <p:cNvSpPr txBox="1"/>
            <p:nvPr/>
          </p:nvSpPr>
          <p:spPr>
            <a:xfrm>
              <a:off x="1326" y="1248"/>
              <a:ext cx="223" cy="288"/>
            </a:xfrm>
            <a:prstGeom prst="rect">
              <a:avLst/>
            </a:prstGeom>
            <a:noFill/>
            <a:ln w="9525">
              <a:noFill/>
            </a:ln>
          </p:spPr>
          <p:txBody>
            <a:bodyPr wrap="none" anchor="t" anchorCtr="0">
              <a:spAutoFit/>
            </a:bodyPr>
            <a:p>
              <a:pPr algn="ctr" eaLnBrk="0" hangingPunct="0"/>
              <a:r>
                <a:rPr lang="en-US" altLang="zh-CN" sz="2400" b="1">
                  <a:solidFill>
                    <a:srgbClr val="000000"/>
                  </a:solidFill>
                  <a:latin typeface="微软雅黑" panose="020B0503020204020204" pitchFamily="34" charset="-122"/>
                  <a:ea typeface="微软雅黑" panose="020B0503020204020204" pitchFamily="34" charset="-122"/>
                </a:rPr>
                <a:t>3</a:t>
              </a:r>
              <a:endParaRPr lang="en-US" altLang="zh-CN" sz="2400" b="1">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27649"/>
          <p:cNvGrpSpPr/>
          <p:nvPr/>
        </p:nvGrpSpPr>
        <p:grpSpPr>
          <a:xfrm>
            <a:off x="0" y="1828800"/>
            <a:ext cx="9144000" cy="3876675"/>
            <a:chOff x="0" y="1152"/>
            <a:chExt cx="5760" cy="2442"/>
          </a:xfrm>
        </p:grpSpPr>
        <p:sp>
          <p:nvSpPr>
            <p:cNvPr id="32770" name="椭圆 27650"/>
            <p:cNvSpPr/>
            <p:nvPr/>
          </p:nvSpPr>
          <p:spPr>
            <a:xfrm>
              <a:off x="0" y="1502"/>
              <a:ext cx="5760" cy="2092"/>
            </a:xfrm>
            <a:prstGeom prst="ellipse">
              <a:avLst/>
            </a:prstGeom>
            <a:gradFill rotWithShape="1">
              <a:gsLst>
                <a:gs pos="0">
                  <a:srgbClr val="CCFF33"/>
                </a:gs>
                <a:gs pos="100000">
                  <a:srgbClr val="5E7618">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2771" name="立方体 27651"/>
            <p:cNvSpPr/>
            <p:nvPr/>
          </p:nvSpPr>
          <p:spPr>
            <a:xfrm>
              <a:off x="2969" y="1152"/>
              <a:ext cx="1305" cy="1435"/>
            </a:xfrm>
            <a:prstGeom prst="cube">
              <a:avLst>
                <a:gd name="adj" fmla="val 25000"/>
              </a:avLst>
            </a:prstGeom>
            <a:gradFill rotWithShape="1">
              <a:gsLst>
                <a:gs pos="0">
                  <a:srgbClr val="00475E"/>
                </a:gs>
                <a:gs pos="100000">
                  <a:srgbClr val="0099CC">
                    <a:alpha val="70000"/>
                  </a:srgbClr>
                </a:gs>
              </a:gsLst>
              <a:lin ang="5400000" scaled="1"/>
              <a:tileRect/>
            </a:gradFill>
            <a:ln w="9525">
              <a:noFill/>
            </a:ln>
          </p:spPr>
          <p:txBody>
            <a:bodyPr wrap="none" anchor="ctr" anchorCtr="1"/>
            <a:p>
              <a:pPr algn="ctr" latinLnBrk="1"/>
              <a:r>
                <a:rPr lang="zh-CN" altLang="en-US" sz="6600" b="1" dirty="0">
                  <a:solidFill>
                    <a:srgbClr val="000000"/>
                  </a:solidFill>
                  <a:latin typeface="微软雅黑" panose="020B0503020204020204" pitchFamily="34" charset="-122"/>
                  <a:ea typeface="微软雅黑" panose="020B0503020204020204" pitchFamily="34" charset="-122"/>
                </a:rPr>
                <a:t>教</a:t>
              </a:r>
              <a:endParaRPr lang="zh-CN" altLang="en-US" sz="6600" b="1" dirty="0">
                <a:solidFill>
                  <a:srgbClr val="000000"/>
                </a:solidFill>
                <a:latin typeface="微软雅黑" panose="020B0503020204020204" pitchFamily="34" charset="-122"/>
                <a:ea typeface="微软雅黑" panose="020B0503020204020204" pitchFamily="34" charset="-122"/>
              </a:endParaRPr>
            </a:p>
          </p:txBody>
        </p:sp>
        <p:sp>
          <p:nvSpPr>
            <p:cNvPr id="32772" name="立方体 27652"/>
            <p:cNvSpPr/>
            <p:nvPr/>
          </p:nvSpPr>
          <p:spPr>
            <a:xfrm>
              <a:off x="4242" y="1152"/>
              <a:ext cx="1305" cy="1435"/>
            </a:xfrm>
            <a:prstGeom prst="cube">
              <a:avLst>
                <a:gd name="adj" fmla="val 25000"/>
              </a:avLst>
            </a:prstGeom>
            <a:solidFill>
              <a:srgbClr val="99CCFF">
                <a:alpha val="30000"/>
              </a:srgbClr>
            </a:solidFill>
            <a:ln w="9525">
              <a:noFill/>
            </a:ln>
          </p:spPr>
          <p:txBody>
            <a:bodyPr wrap="none" anchor="ctr" anchorCtr="0"/>
            <a:p>
              <a:pPr algn="ctr" latinLnBrk="1"/>
              <a:r>
                <a:rPr lang="zh-CN" altLang="en-US" sz="6600" b="1" dirty="0">
                  <a:solidFill>
                    <a:srgbClr val="000000"/>
                  </a:solidFill>
                  <a:latin typeface="微软雅黑" panose="020B0503020204020204" pitchFamily="34" charset="-122"/>
                  <a:ea typeface="微软雅黑" panose="020B0503020204020204" pitchFamily="34" charset="-122"/>
                </a:rPr>
                <a:t>训</a:t>
              </a:r>
              <a:endParaRPr lang="zh-CN" altLang="en-US" sz="6600" b="1" dirty="0">
                <a:solidFill>
                  <a:srgbClr val="000000"/>
                </a:solidFill>
                <a:latin typeface="微软雅黑" panose="020B0503020204020204" pitchFamily="34" charset="-122"/>
                <a:ea typeface="微软雅黑" panose="020B0503020204020204" pitchFamily="34" charset="-122"/>
              </a:endParaRPr>
            </a:p>
          </p:txBody>
        </p:sp>
        <p:sp>
          <p:nvSpPr>
            <p:cNvPr id="32773" name="立方体 27653"/>
            <p:cNvSpPr/>
            <p:nvPr/>
          </p:nvSpPr>
          <p:spPr>
            <a:xfrm>
              <a:off x="424" y="1152"/>
              <a:ext cx="1304" cy="1435"/>
            </a:xfrm>
            <a:prstGeom prst="cube">
              <a:avLst>
                <a:gd name="adj" fmla="val 25000"/>
              </a:avLst>
            </a:prstGeom>
            <a:gradFill rotWithShape="1">
              <a:gsLst>
                <a:gs pos="0">
                  <a:srgbClr val="477618"/>
                </a:gs>
                <a:gs pos="100000">
                  <a:srgbClr val="99FF33">
                    <a:alpha val="70000"/>
                  </a:srgbClr>
                </a:gs>
              </a:gsLst>
              <a:lin ang="5400000" scaled="1"/>
              <a:tileRect/>
            </a:gradFill>
            <a:ln w="9525">
              <a:noFill/>
            </a:ln>
          </p:spPr>
          <p:txBody>
            <a:bodyPr wrap="none" anchor="ctr" anchorCtr="1"/>
            <a:p>
              <a:pPr latinLnBrk="1"/>
              <a:r>
                <a:rPr lang="zh-CN" altLang="en-US" sz="6600" b="1" dirty="0">
                  <a:solidFill>
                    <a:srgbClr val="000000"/>
                  </a:solidFill>
                  <a:latin typeface="微软雅黑" panose="020B0503020204020204" pitchFamily="34" charset="-122"/>
                  <a:ea typeface="微软雅黑" panose="020B0503020204020204" pitchFamily="34" charset="-122"/>
                </a:rPr>
                <a:t>安</a:t>
              </a:r>
              <a:endParaRPr lang="zh-CN" altLang="en-US" sz="6600" b="1" dirty="0">
                <a:solidFill>
                  <a:srgbClr val="000000"/>
                </a:solidFill>
                <a:latin typeface="微软雅黑" panose="020B0503020204020204" pitchFamily="34" charset="-122"/>
                <a:ea typeface="微软雅黑" panose="020B0503020204020204" pitchFamily="34" charset="-122"/>
              </a:endParaRPr>
            </a:p>
          </p:txBody>
        </p:sp>
        <p:sp>
          <p:nvSpPr>
            <p:cNvPr id="32774" name="立方体 27654"/>
            <p:cNvSpPr/>
            <p:nvPr/>
          </p:nvSpPr>
          <p:spPr>
            <a:xfrm>
              <a:off x="1697" y="1152"/>
              <a:ext cx="1303" cy="1435"/>
            </a:xfrm>
            <a:prstGeom prst="cube">
              <a:avLst>
                <a:gd name="adj" fmla="val 25000"/>
              </a:avLst>
            </a:prstGeom>
            <a:solidFill>
              <a:srgbClr val="99FF33">
                <a:alpha val="30000"/>
              </a:srgbClr>
            </a:solidFill>
            <a:ln w="9525">
              <a:noFill/>
            </a:ln>
          </p:spPr>
          <p:txBody>
            <a:bodyPr wrap="none" anchor="ctr" anchorCtr="0"/>
            <a:p>
              <a:pPr algn="ctr" latinLnBrk="1"/>
              <a:r>
                <a:rPr lang="zh-CN" altLang="en-US" sz="6600" b="1" dirty="0">
                  <a:solidFill>
                    <a:srgbClr val="000000"/>
                  </a:solidFill>
                  <a:latin typeface="微软雅黑" panose="020B0503020204020204" pitchFamily="34" charset="-122"/>
                  <a:ea typeface="微软雅黑" panose="020B0503020204020204" pitchFamily="34" charset="-122"/>
                </a:rPr>
                <a:t>全</a:t>
              </a:r>
              <a:endParaRPr lang="zh-CN" altLang="en-US" sz="6600" b="1"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Picture 4"/>
          <p:cNvPicPr>
            <a:picLocks noChangeAspect="1"/>
          </p:cNvPicPr>
          <p:nvPr/>
        </p:nvPicPr>
        <p:blipFill>
          <a:blip r:embed="rId1"/>
          <a:stretch>
            <a:fillRect/>
          </a:stretch>
        </p:blipFill>
        <p:spPr>
          <a:xfrm>
            <a:off x="7308850" y="4005263"/>
            <a:ext cx="1562100" cy="2085975"/>
          </a:xfrm>
          <a:prstGeom prst="rect">
            <a:avLst/>
          </a:prstGeom>
          <a:noFill/>
          <a:ln w="9525">
            <a:noFill/>
          </a:ln>
        </p:spPr>
      </p:pic>
      <p:sp>
        <p:nvSpPr>
          <p:cNvPr id="33794" name="AutoShape 5"/>
          <p:cNvSpPr/>
          <p:nvPr/>
        </p:nvSpPr>
        <p:spPr>
          <a:xfrm>
            <a:off x="2916238" y="260350"/>
            <a:ext cx="5040312"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3600" b="1" dirty="0">
                <a:solidFill>
                  <a:schemeClr val="bg2"/>
                </a:solidFill>
                <a:latin typeface="微软雅黑" panose="020B0503020204020204" pitchFamily="34" charset="-122"/>
                <a:ea typeface="微软雅黑" panose="020B0503020204020204" pitchFamily="34" charset="-122"/>
              </a:rPr>
              <a:t>核 磁 管 断 裂</a:t>
            </a:r>
            <a:endParaRPr lang="zh-CN" altLang="en-US" sz="3600" b="1" dirty="0">
              <a:solidFill>
                <a:schemeClr val="bg2"/>
              </a:solidFill>
              <a:latin typeface="微软雅黑" panose="020B0503020204020204" pitchFamily="34" charset="-122"/>
              <a:ea typeface="微软雅黑" panose="020B0503020204020204" pitchFamily="34" charset="-122"/>
            </a:endParaRPr>
          </a:p>
        </p:txBody>
      </p:sp>
      <p:pic>
        <p:nvPicPr>
          <p:cNvPr id="33795" name="Picture 6"/>
          <p:cNvPicPr>
            <a:picLocks noChangeAspect="1"/>
          </p:cNvPicPr>
          <p:nvPr/>
        </p:nvPicPr>
        <p:blipFill>
          <a:blip r:embed="rId2"/>
          <a:stretch>
            <a:fillRect/>
          </a:stretch>
        </p:blipFill>
        <p:spPr>
          <a:xfrm>
            <a:off x="0" y="0"/>
            <a:ext cx="2559050" cy="2565400"/>
          </a:xfrm>
          <a:prstGeom prst="rect">
            <a:avLst/>
          </a:prstGeom>
          <a:noFill/>
          <a:ln w="9525">
            <a:noFill/>
          </a:ln>
        </p:spPr>
      </p:pic>
      <p:sp>
        <p:nvSpPr>
          <p:cNvPr id="33796" name="Text Box 7"/>
          <p:cNvSpPr txBox="1"/>
          <p:nvPr/>
        </p:nvSpPr>
        <p:spPr>
          <a:xfrm>
            <a:off x="2319338" y="1562100"/>
            <a:ext cx="184150" cy="366713"/>
          </a:xfrm>
          <a:prstGeom prst="rect">
            <a:avLst/>
          </a:prstGeom>
          <a:noFill/>
          <a:ln w="9525">
            <a:noFill/>
          </a:ln>
        </p:spPr>
        <p:txBody>
          <a:bodyPr wrap="none" anchor="t" anchorCtr="0">
            <a:spAutoFit/>
          </a:bodyPr>
          <a:p>
            <a:endParaRPr lang="zh-CN" altLang="zh-CN" dirty="0">
              <a:latin typeface="微软雅黑" panose="020B0503020204020204" pitchFamily="34" charset="-122"/>
              <a:ea typeface="微软雅黑" panose="020B0503020204020204" pitchFamily="34" charset="-122"/>
            </a:endParaRPr>
          </a:p>
        </p:txBody>
      </p:sp>
      <p:sp>
        <p:nvSpPr>
          <p:cNvPr id="2057" name="Text Box 9"/>
          <p:cNvSpPr txBox="1">
            <a:spLocks noChangeArrowheads="1"/>
          </p:cNvSpPr>
          <p:nvPr/>
        </p:nvSpPr>
        <p:spPr bwMode="auto">
          <a:xfrm>
            <a:off x="323850" y="2997200"/>
            <a:ext cx="6588125" cy="3224213"/>
          </a:xfrm>
          <a:prstGeom prst="rect">
            <a:avLst/>
          </a:prstGeom>
          <a:noFill/>
          <a:ln w="9525">
            <a:noFill/>
            <a:miter lim="800000"/>
          </a:ln>
          <a:effectLst/>
        </p:spPr>
        <p:txBody>
          <a:bodyPr>
            <a:spAutoFit/>
          </a:bodyPr>
          <a:p>
            <a:pPr>
              <a:spcBef>
                <a:spcPct val="30000"/>
              </a:spcBef>
              <a:buFont typeface="Wingdings" panose="05000000000000000000" pitchFamily="2" charset="2"/>
              <a:buChar char="ü"/>
            </a:pPr>
            <a:r>
              <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事故原因：</a:t>
            </a:r>
            <a:endPar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Bef>
                <a:spcPct val="30000"/>
              </a:spcBef>
            </a:pPr>
            <a:r>
              <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核磁管多次使用后，有细小裂纹未被及时发现，导致该次事故发生。因此在使用各种玻璃器皿前都应仔细检查是否有细微裂纹或破损。避免不必要的人身伤害</a:t>
            </a:r>
            <a:endPar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8" name="Text Box 10"/>
          <p:cNvSpPr txBox="1">
            <a:spLocks noChangeArrowheads="1"/>
          </p:cNvSpPr>
          <p:nvPr/>
        </p:nvSpPr>
        <p:spPr bwMode="auto">
          <a:xfrm>
            <a:off x="2700338" y="1341438"/>
            <a:ext cx="6443663" cy="1066800"/>
          </a:xfrm>
          <a:prstGeom prst="rect">
            <a:avLst/>
          </a:prstGeom>
          <a:noFill/>
          <a:ln w="9525">
            <a:noFill/>
            <a:miter lim="800000"/>
          </a:ln>
          <a:effectLst/>
        </p:spPr>
        <p:txBody>
          <a:bodyPr>
            <a:spAutoFit/>
          </a:bodyPr>
          <a:p>
            <a:pPr algn="ctr"/>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某学生在装取药品送核磁时，由于核磁管断裂，致使左手食指划伤</a:t>
            </a:r>
            <a:endPar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7"/>
                                        </p:tgtEl>
                                        <p:attrNameLst>
                                          <p:attrName>style.visibility</p:attrName>
                                        </p:attrNameLst>
                                      </p:cBhvr>
                                      <p:to>
                                        <p:strVal val="visible"/>
                                      </p:to>
                                    </p:set>
                                    <p:anim calcmode="discrete" valueType="clr">
                                      <p:cBhvr override="childStyle">
                                        <p:cTn id="7" dur="500"/>
                                        <p:tgtEl>
                                          <p:spTgt spid="205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057"/>
                                        </p:tgtEl>
                                        <p:attrNameLst>
                                          <p:attrName>fillcolor</p:attrName>
                                        </p:attrNameLst>
                                      </p:cBhvr>
                                      <p:tavLst>
                                        <p:tav tm="0">
                                          <p:val>
                                            <p:clrVal>
                                              <a:schemeClr val="accent2"/>
                                            </p:clrVal>
                                          </p:val>
                                        </p:tav>
                                        <p:tav tm="50000">
                                          <p:val>
                                            <p:clrVal>
                                              <a:schemeClr val="hlink"/>
                                            </p:clrVal>
                                          </p:val>
                                        </p:tav>
                                      </p:tavLst>
                                    </p:anim>
                                    <p:set>
                                      <p:cBhvr>
                                        <p:cTn id="9" dur="500"/>
                                        <p:tgtEl>
                                          <p:spTgt spid="20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AutoShape 4"/>
          <p:cNvSpPr/>
          <p:nvPr/>
        </p:nvSpPr>
        <p:spPr>
          <a:xfrm>
            <a:off x="395288" y="333375"/>
            <a:ext cx="6481762"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3600" b="1" dirty="0">
                <a:solidFill>
                  <a:schemeClr val="bg2"/>
                </a:solidFill>
                <a:latin typeface="微软雅黑" panose="020B0503020204020204" pitchFamily="34" charset="-122"/>
                <a:ea typeface="微软雅黑" panose="020B0503020204020204" pitchFamily="34" charset="-122"/>
              </a:rPr>
              <a:t>针  头  脱  落</a:t>
            </a:r>
            <a:endParaRPr lang="zh-CN" altLang="en-US" sz="3600" b="1" dirty="0">
              <a:solidFill>
                <a:schemeClr val="bg2"/>
              </a:solidFill>
              <a:latin typeface="微软雅黑" panose="020B0503020204020204" pitchFamily="34" charset="-122"/>
              <a:ea typeface="微软雅黑" panose="020B0503020204020204" pitchFamily="34" charset="-122"/>
            </a:endParaRPr>
          </a:p>
        </p:txBody>
      </p:sp>
      <p:sp>
        <p:nvSpPr>
          <p:cNvPr id="3077" name="Text Box 5"/>
          <p:cNvSpPr txBox="1">
            <a:spLocks noChangeArrowheads="1"/>
          </p:cNvSpPr>
          <p:nvPr/>
        </p:nvSpPr>
        <p:spPr bwMode="auto">
          <a:xfrm>
            <a:off x="468313" y="1916113"/>
            <a:ext cx="4608513" cy="2041525"/>
          </a:xfrm>
          <a:prstGeom prst="rect">
            <a:avLst/>
          </a:prstGeom>
          <a:noFill/>
          <a:ln w="9525">
            <a:noFill/>
            <a:miter lim="800000"/>
          </a:ln>
          <a:effectLst/>
        </p:spPr>
        <p:txBody>
          <a:bodyPr>
            <a:spAutoFit/>
          </a:bodyPr>
          <a:p>
            <a:pPr algn="just"/>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某学生在投料异丁基锂时，抽取异丁基锂的针头脱落，异丁基锂溶液泄漏，造成起火</a:t>
            </a:r>
            <a:endPar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8" name="Text Box 6"/>
          <p:cNvSpPr txBox="1">
            <a:spLocks noChangeArrowheads="1"/>
          </p:cNvSpPr>
          <p:nvPr/>
        </p:nvSpPr>
        <p:spPr bwMode="auto">
          <a:xfrm>
            <a:off x="611188" y="4724400"/>
            <a:ext cx="7993063" cy="1762125"/>
          </a:xfrm>
          <a:prstGeom prst="rect">
            <a:avLst/>
          </a:prstGeom>
          <a:noFill/>
          <a:ln w="9525">
            <a:noFill/>
            <a:miter lim="800000"/>
          </a:ln>
          <a:effectLst/>
        </p:spPr>
        <p:txBody>
          <a:bodyPr>
            <a:spAutoFit/>
          </a:bodyPr>
          <a:p>
            <a:pPr>
              <a:spcBef>
                <a:spcPct val="30000"/>
              </a:spcBef>
              <a:buFont typeface="Wingdings" panose="05000000000000000000" pitchFamily="2" charset="2"/>
              <a:buChar char="ü"/>
            </a:pPr>
            <a:r>
              <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事故原因：</a:t>
            </a:r>
            <a:endPar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Bef>
                <a:spcPct val="30000"/>
              </a:spcBef>
            </a:pPr>
            <a:r>
              <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抽取液体时针头未拧紧，南方天气炎热，异丁基锂极易燃烧</a:t>
            </a:r>
            <a:endPar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20" name="图片 41988"/>
          <p:cNvPicPr>
            <a:picLocks noChangeAspect="1"/>
          </p:cNvPicPr>
          <p:nvPr/>
        </p:nvPicPr>
        <p:blipFill>
          <a:blip r:embed="rId1"/>
          <a:stretch>
            <a:fillRect/>
          </a:stretch>
        </p:blipFill>
        <p:spPr>
          <a:xfrm>
            <a:off x="5508625" y="1484313"/>
            <a:ext cx="3438525" cy="2990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8"/>
                                        </p:tgtEl>
                                        <p:attrNameLst>
                                          <p:attrName>style.visibility</p:attrName>
                                        </p:attrNameLst>
                                      </p:cBhvr>
                                      <p:to>
                                        <p:strVal val="visible"/>
                                      </p:to>
                                    </p:set>
                                    <p:anim calcmode="discrete" valueType="clr">
                                      <p:cBhvr override="childStyle">
                                        <p:cTn id="7" dur="50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078"/>
                                        </p:tgtEl>
                                        <p:attrNameLst>
                                          <p:attrName>fillcolor</p:attrName>
                                        </p:attrNameLst>
                                      </p:cBhvr>
                                      <p:tavLst>
                                        <p:tav tm="0">
                                          <p:val>
                                            <p:clrVal>
                                              <a:schemeClr val="accent2"/>
                                            </p:clrVal>
                                          </p:val>
                                        </p:tav>
                                        <p:tav tm="50000">
                                          <p:val>
                                            <p:clrVal>
                                              <a:schemeClr val="hlink"/>
                                            </p:clrVal>
                                          </p:val>
                                        </p:tav>
                                      </p:tavLst>
                                    </p:anim>
                                    <p:set>
                                      <p:cBhvr>
                                        <p:cTn id="9" dur="500"/>
                                        <p:tgtEl>
                                          <p:spTgt spid="3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AutoShape 4"/>
          <p:cNvSpPr/>
          <p:nvPr/>
        </p:nvSpPr>
        <p:spPr>
          <a:xfrm>
            <a:off x="395288" y="333375"/>
            <a:ext cx="4897437"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3600" b="1" dirty="0">
                <a:solidFill>
                  <a:schemeClr val="bg2"/>
                </a:solidFill>
                <a:latin typeface="微软雅黑" panose="020B0503020204020204" pitchFamily="34" charset="-122"/>
                <a:ea typeface="微软雅黑" panose="020B0503020204020204" pitchFamily="34" charset="-122"/>
              </a:rPr>
              <a:t>剧  毒  品  过  敏</a:t>
            </a:r>
            <a:endParaRPr lang="zh-CN" altLang="en-US" sz="3600" b="1" dirty="0">
              <a:solidFill>
                <a:schemeClr val="bg2"/>
              </a:solidFill>
              <a:latin typeface="微软雅黑" panose="020B0503020204020204" pitchFamily="34" charset="-122"/>
              <a:ea typeface="微软雅黑" panose="020B0503020204020204" pitchFamily="34" charset="-122"/>
            </a:endParaRPr>
          </a:p>
        </p:txBody>
      </p:sp>
      <p:sp>
        <p:nvSpPr>
          <p:cNvPr id="4101" name="Text Box 5"/>
          <p:cNvSpPr txBox="1">
            <a:spLocks noChangeArrowheads="1"/>
          </p:cNvSpPr>
          <p:nvPr/>
        </p:nvSpPr>
        <p:spPr bwMode="auto">
          <a:xfrm>
            <a:off x="409575" y="1755775"/>
            <a:ext cx="4968875" cy="2528888"/>
          </a:xfrm>
          <a:prstGeom prst="rect">
            <a:avLst/>
          </a:prstGeom>
          <a:noFill/>
          <a:ln w="9525">
            <a:noFill/>
            <a:miter lim="800000"/>
          </a:ln>
          <a:effectLst/>
        </p:spPr>
        <p:txBody>
          <a:bodyPr>
            <a:spAutoFit/>
          </a:bodyPr>
          <a:p>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某某在做实验时接触到部分剧毒品胺及氯乙醛发生严重过敏反应。双手出现大面积的</a:t>
            </a:r>
            <a:r>
              <a:rPr lang="en-US" altLang="zh-CN"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，并且有灼烧的粘痛感</a:t>
            </a:r>
            <a:endPar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02" name="Text Box 6"/>
          <p:cNvSpPr txBox="1">
            <a:spLocks noChangeArrowheads="1"/>
          </p:cNvSpPr>
          <p:nvPr/>
        </p:nvSpPr>
        <p:spPr bwMode="auto">
          <a:xfrm>
            <a:off x="2124075" y="4837113"/>
            <a:ext cx="6769100" cy="1762125"/>
          </a:xfrm>
          <a:prstGeom prst="rect">
            <a:avLst/>
          </a:prstGeom>
          <a:noFill/>
          <a:ln w="9525">
            <a:noFill/>
            <a:miter lim="800000"/>
          </a:ln>
          <a:effectLst/>
        </p:spPr>
        <p:txBody>
          <a:bodyPr>
            <a:spAutoFit/>
          </a:bodyPr>
          <a:p>
            <a:pPr algn="just">
              <a:spcBef>
                <a:spcPct val="30000"/>
              </a:spcBef>
              <a:buFont typeface="Wingdings" panose="05000000000000000000" pitchFamily="2" charset="2"/>
              <a:buChar char="ü"/>
            </a:pPr>
            <a:r>
              <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事故原因：</a:t>
            </a:r>
            <a:endPar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Bef>
                <a:spcPct val="30000"/>
              </a:spcBef>
            </a:pPr>
            <a:r>
              <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不注意个人防护，对于具有潜在危险以及性质不明的试剂尤其要注意</a:t>
            </a:r>
            <a:endPar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5844" name="图片 43012"/>
          <p:cNvPicPr>
            <a:picLocks noChangeAspect="1"/>
          </p:cNvPicPr>
          <p:nvPr/>
        </p:nvPicPr>
        <p:blipFill>
          <a:blip r:embed="rId1"/>
          <a:stretch>
            <a:fillRect/>
          </a:stretch>
        </p:blipFill>
        <p:spPr>
          <a:xfrm>
            <a:off x="5653088" y="0"/>
            <a:ext cx="3490912" cy="4943475"/>
          </a:xfrm>
          <a:prstGeom prst="rect">
            <a:avLst/>
          </a:prstGeom>
          <a:noFill/>
          <a:ln w="9525">
            <a:noFill/>
          </a:ln>
        </p:spPr>
      </p:pic>
      <p:pic>
        <p:nvPicPr>
          <p:cNvPr id="35845" name="图片 43013"/>
          <p:cNvPicPr>
            <a:picLocks noChangeAspect="1"/>
          </p:cNvPicPr>
          <p:nvPr/>
        </p:nvPicPr>
        <p:blipFill>
          <a:blip r:embed="rId2"/>
          <a:stretch>
            <a:fillRect/>
          </a:stretch>
        </p:blipFill>
        <p:spPr>
          <a:xfrm>
            <a:off x="395288" y="4797425"/>
            <a:ext cx="1312862" cy="1844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2"/>
                                        </p:tgtEl>
                                        <p:attrNameLst>
                                          <p:attrName>style.visibility</p:attrName>
                                        </p:attrNameLst>
                                      </p:cBhvr>
                                      <p:to>
                                        <p:strVal val="visible"/>
                                      </p:to>
                                    </p:set>
                                    <p:anim calcmode="discrete" valueType="clr">
                                      <p:cBhvr override="childStyle">
                                        <p:cTn id="7" dur="50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102"/>
                                        </p:tgtEl>
                                        <p:attrNameLst>
                                          <p:attrName>fillcolor</p:attrName>
                                        </p:attrNameLst>
                                      </p:cBhvr>
                                      <p:tavLst>
                                        <p:tav tm="0">
                                          <p:val>
                                            <p:clrVal>
                                              <a:schemeClr val="accent2"/>
                                            </p:clrVal>
                                          </p:val>
                                        </p:tav>
                                        <p:tav tm="50000">
                                          <p:val>
                                            <p:clrVal>
                                              <a:schemeClr val="hlink"/>
                                            </p:clrVal>
                                          </p:val>
                                        </p:tav>
                                      </p:tavLst>
                                    </p:anim>
                                    <p:set>
                                      <p:cBhvr>
                                        <p:cTn id="9" dur="500"/>
                                        <p:tgtEl>
                                          <p:spTgt spid="41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AutoShape 4"/>
          <p:cNvSpPr/>
          <p:nvPr/>
        </p:nvSpPr>
        <p:spPr>
          <a:xfrm>
            <a:off x="395288" y="333375"/>
            <a:ext cx="4968875"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3600" b="1" dirty="0">
                <a:solidFill>
                  <a:schemeClr val="bg2"/>
                </a:solidFill>
                <a:latin typeface="微软雅黑" panose="020B0503020204020204" pitchFamily="34" charset="-122"/>
                <a:ea typeface="微软雅黑" panose="020B0503020204020204" pitchFamily="34" charset="-122"/>
              </a:rPr>
              <a:t>橡  皮  管  老  化</a:t>
            </a:r>
            <a:endParaRPr lang="zh-CN" altLang="en-US" sz="3600" b="1" dirty="0">
              <a:solidFill>
                <a:schemeClr val="bg2"/>
              </a:solidFill>
              <a:latin typeface="微软雅黑" panose="020B0503020204020204" pitchFamily="34" charset="-122"/>
              <a:ea typeface="微软雅黑" panose="020B0503020204020204" pitchFamily="34" charset="-122"/>
            </a:endParaRPr>
          </a:p>
        </p:txBody>
      </p:sp>
      <p:sp>
        <p:nvSpPr>
          <p:cNvPr id="6149" name="Text Box 5"/>
          <p:cNvSpPr txBox="1">
            <a:spLocks noChangeArrowheads="1"/>
          </p:cNvSpPr>
          <p:nvPr/>
        </p:nvSpPr>
        <p:spPr bwMode="auto">
          <a:xfrm>
            <a:off x="0" y="1196975"/>
            <a:ext cx="6011863" cy="3016250"/>
          </a:xfrm>
          <a:prstGeom prst="rect">
            <a:avLst/>
          </a:prstGeom>
          <a:noFill/>
          <a:ln w="9525">
            <a:noFill/>
            <a:miter lim="800000"/>
          </a:ln>
          <a:effectLst/>
        </p:spPr>
        <p:txBody>
          <a:bodyPr>
            <a:spAutoFit/>
          </a:bodyPr>
          <a:p>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某某开反应，由于反应时间在</a:t>
            </a:r>
            <a:r>
              <a:rPr lang="en-US" altLang="zh-CN"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小时左右，反应温度在</a:t>
            </a:r>
            <a:r>
              <a:rPr lang="en-US" altLang="zh-CN"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85℃</a:t>
            </a:r>
            <a:r>
              <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。反应进行中人在睡觉。由于橡胶管（冷凝回流管循环水）老化撕裂造成水大量流出。这样的情况在有机实验室里是很危险的</a:t>
            </a:r>
            <a:endParaRPr lang="zh-CN" altLang="en-US" sz="32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50" name="Text Box 6"/>
          <p:cNvSpPr txBox="1">
            <a:spLocks noChangeArrowheads="1"/>
          </p:cNvSpPr>
          <p:nvPr/>
        </p:nvSpPr>
        <p:spPr bwMode="auto">
          <a:xfrm>
            <a:off x="4283075" y="4616450"/>
            <a:ext cx="4537075" cy="1908175"/>
          </a:xfrm>
          <a:prstGeom prst="rect">
            <a:avLst/>
          </a:prstGeom>
          <a:noFill/>
          <a:ln w="9525">
            <a:noFill/>
            <a:miter lim="800000"/>
          </a:ln>
          <a:effectLst/>
        </p:spPr>
        <p:txBody>
          <a:bodyPr>
            <a:spAutoFit/>
          </a:bodyPr>
          <a:p>
            <a:pPr marL="342900" indent="-342900">
              <a:spcBef>
                <a:spcPct val="30000"/>
              </a:spcBef>
              <a:buFont typeface="Wingdings" panose="05000000000000000000" pitchFamily="2" charset="2"/>
              <a:buChar char="ü"/>
            </a:pPr>
            <a:r>
              <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事故原因：</a:t>
            </a:r>
            <a:endParaRPr lang="zh-CN" altLang="en-US" sz="3600" b="1" noProof="1" dirty="0">
              <a:solidFill>
                <a:srgbClr val="CC00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spcBef>
                <a:spcPct val="30000"/>
              </a:spcBef>
              <a:buAutoNum type="arabicPeriod"/>
            </a:pPr>
            <a:r>
              <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应及时更换橡皮管</a:t>
            </a:r>
            <a:endPar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spcBef>
                <a:spcPct val="30000"/>
              </a:spcBef>
              <a:buAutoNum type="arabicPeriod"/>
            </a:pPr>
            <a:r>
              <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可能水流太大</a:t>
            </a:r>
            <a:endParaRPr lang="zh-CN" altLang="en-US" sz="3200" b="1" noProof="1" dirty="0">
              <a:solidFill>
                <a:srgbClr val="6666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6868" name="图片 44036"/>
          <p:cNvPicPr>
            <a:picLocks noChangeAspect="1"/>
          </p:cNvPicPr>
          <p:nvPr/>
        </p:nvPicPr>
        <p:blipFill>
          <a:blip r:embed="rId1"/>
          <a:stretch>
            <a:fillRect/>
          </a:stretch>
        </p:blipFill>
        <p:spPr>
          <a:xfrm>
            <a:off x="5984875" y="935038"/>
            <a:ext cx="2952750" cy="2938462"/>
          </a:xfrm>
          <a:prstGeom prst="rect">
            <a:avLst/>
          </a:prstGeom>
          <a:noFill/>
          <a:ln w="9525">
            <a:noFill/>
          </a:ln>
        </p:spPr>
      </p:pic>
      <p:pic>
        <p:nvPicPr>
          <p:cNvPr id="36869" name="图片 44037"/>
          <p:cNvPicPr>
            <a:picLocks noChangeAspect="1"/>
          </p:cNvPicPr>
          <p:nvPr/>
        </p:nvPicPr>
        <p:blipFill>
          <a:blip r:embed="rId2"/>
          <a:stretch>
            <a:fillRect/>
          </a:stretch>
        </p:blipFill>
        <p:spPr>
          <a:xfrm>
            <a:off x="266700" y="4318000"/>
            <a:ext cx="3552825" cy="2476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0"/>
                                        </p:tgtEl>
                                        <p:attrNameLst>
                                          <p:attrName>style.visibility</p:attrName>
                                        </p:attrNameLst>
                                      </p:cBhvr>
                                      <p:to>
                                        <p:strVal val="visible"/>
                                      </p:to>
                                    </p:set>
                                    <p:anim calcmode="discrete" valueType="clr">
                                      <p:cBhvr override="childStyle">
                                        <p:cTn id="7" dur="500"/>
                                        <p:tgtEl>
                                          <p:spTgt spid="615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150"/>
                                        </p:tgtEl>
                                        <p:attrNameLst>
                                          <p:attrName>fillcolor</p:attrName>
                                        </p:attrNameLst>
                                      </p:cBhvr>
                                      <p:tavLst>
                                        <p:tav tm="0">
                                          <p:val>
                                            <p:clrVal>
                                              <a:schemeClr val="accent2"/>
                                            </p:clrVal>
                                          </p:val>
                                        </p:tav>
                                        <p:tav tm="50000">
                                          <p:val>
                                            <p:clrVal>
                                              <a:schemeClr val="hlink"/>
                                            </p:clrVal>
                                          </p:val>
                                        </p:tav>
                                      </p:tavLst>
                                    </p:anim>
                                    <p:set>
                                      <p:cBhvr>
                                        <p:cTn id="9" dur="500"/>
                                        <p:tgtEl>
                                          <p:spTgt spid="61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45057"/>
          <p:cNvPicPr>
            <a:picLocks noChangeAspect="1"/>
          </p:cNvPicPr>
          <p:nvPr/>
        </p:nvPicPr>
        <p:blipFill>
          <a:blip r:embed="rId1"/>
          <a:stretch>
            <a:fillRect/>
          </a:stretch>
        </p:blipFill>
        <p:spPr>
          <a:xfrm>
            <a:off x="304800" y="1905000"/>
            <a:ext cx="5029200" cy="3962400"/>
          </a:xfrm>
          <a:prstGeom prst="rect">
            <a:avLst/>
          </a:prstGeom>
          <a:noFill/>
          <a:ln w="9525">
            <a:noFill/>
          </a:ln>
        </p:spPr>
      </p:pic>
      <p:sp>
        <p:nvSpPr>
          <p:cNvPr id="37890" name="文本框 45058"/>
          <p:cNvSpPr txBox="1"/>
          <p:nvPr/>
        </p:nvSpPr>
        <p:spPr>
          <a:xfrm>
            <a:off x="228600" y="381000"/>
            <a:ext cx="8686800" cy="579438"/>
          </a:xfrm>
          <a:prstGeom prst="rect">
            <a:avLst/>
          </a:prstGeom>
          <a:solidFill>
            <a:schemeClr val="accent2"/>
          </a:solidFill>
          <a:ln w="9525">
            <a:noFill/>
          </a:ln>
        </p:spPr>
        <p:txBody>
          <a:bodyPr anchor="t" anchorCtr="0">
            <a:spAutoFit/>
          </a:bodyPr>
          <a:p>
            <a:pPr algn="ct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自由基的溶剂（</a:t>
            </a:r>
            <a:r>
              <a:rPr lang="en-US" altLang="zh-CN" sz="3200" b="1" dirty="0">
                <a:solidFill>
                  <a:schemeClr val="bg1"/>
                </a:solidFill>
                <a:latin typeface="微软雅黑" panose="020B0503020204020204" pitchFamily="34" charset="-122"/>
                <a:ea typeface="微软雅黑" panose="020B0503020204020204" pitchFamily="34" charset="-122"/>
              </a:rPr>
              <a:t>THF</a:t>
            </a:r>
            <a:r>
              <a:rPr lang="zh-CN" altLang="en-US" sz="3200" b="1" dirty="0">
                <a:solidFill>
                  <a:schemeClr val="bg1"/>
                </a:solidFill>
                <a:latin typeface="微软雅黑" panose="020B0503020204020204" pitchFamily="34" charset="-122"/>
                <a:ea typeface="微软雅黑" panose="020B0503020204020204" pitchFamily="34" charset="-122"/>
              </a:rPr>
              <a:t>等）如果含有过氧化物</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7891" name="文本框 45059"/>
          <p:cNvSpPr txBox="1"/>
          <p:nvPr/>
        </p:nvSpPr>
        <p:spPr>
          <a:xfrm>
            <a:off x="5334000" y="2438400"/>
            <a:ext cx="3505200" cy="1611313"/>
          </a:xfrm>
          <a:prstGeom prst="rect">
            <a:avLst/>
          </a:prstGeom>
          <a:noFill/>
          <a:ln w="57150" cap="flat" cmpd="thickThin">
            <a:solidFill>
              <a:srgbClr val="993366"/>
            </a:solidFill>
            <a:prstDash val="solid"/>
            <a:miter/>
            <a:headEnd type="none" w="med" len="med"/>
            <a:tailEnd type="none" w="med" len="med"/>
          </a:ln>
        </p:spPr>
        <p:txBody>
          <a:bodyPr anchor="t" anchorCtr="0">
            <a:spAutoFit/>
          </a:bodyPr>
          <a:p>
            <a:r>
              <a:rPr lang="zh-CN" altLang="en-US" sz="3200" b="1" dirty="0">
                <a:solidFill>
                  <a:srgbClr val="CC0066"/>
                </a:solidFill>
                <a:latin typeface="微软雅黑" panose="020B0503020204020204" pitchFamily="34" charset="-122"/>
                <a:ea typeface="微软雅黑" panose="020B0503020204020204" pitchFamily="34" charset="-122"/>
              </a:rPr>
              <a:t>当醚类溶剂与空气混合达到一定比例时，极易发生爆炸</a:t>
            </a:r>
            <a:endParaRPr lang="zh-CN" altLang="en-US" sz="3200" b="1" dirty="0">
              <a:solidFill>
                <a:srgbClr val="CC0066"/>
              </a:solidFill>
              <a:latin typeface="微软雅黑" panose="020B0503020204020204" pitchFamily="34" charset="-122"/>
              <a:ea typeface="微软雅黑" panose="020B0503020204020204" pitchFamily="34" charset="-122"/>
            </a:endParaRPr>
          </a:p>
        </p:txBody>
      </p:sp>
      <p:sp>
        <p:nvSpPr>
          <p:cNvPr id="37892" name="左箭头 45060"/>
          <p:cNvSpPr/>
          <p:nvPr/>
        </p:nvSpPr>
        <p:spPr>
          <a:xfrm rot="2978374">
            <a:off x="4610100" y="5295900"/>
            <a:ext cx="1676400" cy="228600"/>
          </a:xfrm>
          <a:prstGeom prst="leftArrow">
            <a:avLst>
              <a:gd name="adj1" fmla="val 27666"/>
              <a:gd name="adj2" fmla="val 95774"/>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7893" name="文本框 45061"/>
          <p:cNvSpPr txBox="1"/>
          <p:nvPr/>
        </p:nvSpPr>
        <p:spPr>
          <a:xfrm>
            <a:off x="3276600" y="6019800"/>
            <a:ext cx="6553200" cy="579438"/>
          </a:xfrm>
          <a:prstGeom prst="rect">
            <a:avLst/>
          </a:prstGeom>
          <a:noFill/>
          <a:ln w="9525">
            <a:noFill/>
          </a:ln>
        </p:spPr>
        <p:txBody>
          <a:bodyPr anchor="t" anchorCtr="0">
            <a:spAutoFit/>
          </a:bodyPr>
          <a:p>
            <a:r>
              <a:rPr lang="zh-CN" altLang="en-US" sz="3200" b="1" dirty="0">
                <a:latin typeface="微软雅黑" panose="020B0503020204020204" pitchFamily="34" charset="-122"/>
                <a:ea typeface="微软雅黑" panose="020B0503020204020204" pitchFamily="34" charset="-122"/>
              </a:rPr>
              <a:t>回流装置被炸得无影无踪！！！</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图片 46081"/>
          <p:cNvPicPr>
            <a:picLocks noChangeAspect="1"/>
          </p:cNvPicPr>
          <p:nvPr/>
        </p:nvPicPr>
        <p:blipFill>
          <a:blip r:embed="rId1"/>
          <a:stretch>
            <a:fillRect/>
          </a:stretch>
        </p:blipFill>
        <p:spPr>
          <a:xfrm>
            <a:off x="114300" y="90488"/>
            <a:ext cx="8915400" cy="667702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47105"/>
          <p:cNvPicPr>
            <a:picLocks noChangeAspect="1"/>
          </p:cNvPicPr>
          <p:nvPr/>
        </p:nvPicPr>
        <p:blipFill>
          <a:blip r:embed="rId1"/>
          <a:stretch>
            <a:fillRect/>
          </a:stretch>
        </p:blipFill>
        <p:spPr>
          <a:xfrm>
            <a:off x="228600" y="2057400"/>
            <a:ext cx="4876800" cy="3419475"/>
          </a:xfrm>
          <a:prstGeom prst="rect">
            <a:avLst/>
          </a:prstGeom>
          <a:noFill/>
          <a:ln w="9525">
            <a:noFill/>
          </a:ln>
        </p:spPr>
      </p:pic>
      <p:sp>
        <p:nvSpPr>
          <p:cNvPr id="39938" name="文本框 47106"/>
          <p:cNvSpPr txBox="1"/>
          <p:nvPr/>
        </p:nvSpPr>
        <p:spPr>
          <a:xfrm>
            <a:off x="0" y="381000"/>
            <a:ext cx="9144000" cy="579438"/>
          </a:xfrm>
          <a:prstGeom prst="rect">
            <a:avLst/>
          </a:prstGeom>
          <a:solidFill>
            <a:schemeClr val="accent2"/>
          </a:solidFill>
          <a:ln w="9525">
            <a:noFill/>
          </a:ln>
        </p:spPr>
        <p:txBody>
          <a:bodyPr anchor="t" anchorCtr="0">
            <a:spAutoFit/>
          </a:bodyPr>
          <a:p>
            <a:pPr algn="ct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钯碳（</a:t>
            </a:r>
            <a:r>
              <a:rPr lang="en-US" altLang="zh-CN" sz="3200" b="1" dirty="0">
                <a:solidFill>
                  <a:schemeClr val="bg1"/>
                </a:solidFill>
                <a:latin typeface="微软雅黑" panose="020B0503020204020204" pitchFamily="34" charset="-122"/>
                <a:ea typeface="微软雅黑" panose="020B0503020204020204" pitchFamily="34" charset="-122"/>
              </a:rPr>
              <a:t>Pd/C</a:t>
            </a:r>
            <a:r>
              <a:rPr lang="zh-CN" altLang="en-US" sz="3200" b="1" dirty="0">
                <a:solidFill>
                  <a:schemeClr val="bg1"/>
                </a:solidFill>
                <a:latin typeface="微软雅黑" panose="020B0503020204020204" pitchFamily="34" charset="-122"/>
                <a:ea typeface="微软雅黑" panose="020B0503020204020204" pitchFamily="34" charset="-122"/>
              </a:rPr>
              <a:t>）如果不正确处理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9939" name="文本框 47107"/>
          <p:cNvSpPr txBox="1"/>
          <p:nvPr/>
        </p:nvSpPr>
        <p:spPr>
          <a:xfrm>
            <a:off x="5638800" y="2514600"/>
            <a:ext cx="2819400" cy="2586038"/>
          </a:xfrm>
          <a:prstGeom prst="rect">
            <a:avLst/>
          </a:prstGeom>
          <a:noFill/>
          <a:ln w="57150" cap="flat" cmpd="thickThin">
            <a:solidFill>
              <a:srgbClr val="993366"/>
            </a:solidFill>
            <a:prstDash val="solid"/>
            <a:miter/>
            <a:headEnd type="none" w="med" len="med"/>
            <a:tailEnd type="none" w="med" len="med"/>
          </a:ln>
        </p:spPr>
        <p:txBody>
          <a:bodyPr anchor="t" anchorCtr="0">
            <a:spAutoFit/>
          </a:bodyPr>
          <a:p>
            <a:pPr algn="just"/>
            <a:r>
              <a:rPr lang="zh-CN" altLang="en-US" sz="3200" b="1" dirty="0">
                <a:solidFill>
                  <a:srgbClr val="CC0066"/>
                </a:solidFill>
                <a:latin typeface="微软雅黑" panose="020B0503020204020204" pitchFamily="34" charset="-122"/>
                <a:ea typeface="微软雅黑" panose="020B0503020204020204" pitchFamily="34" charset="-122"/>
              </a:rPr>
              <a:t>做完常压氢化实验后，将过滤掉的</a:t>
            </a:r>
            <a:r>
              <a:rPr lang="en-US" altLang="zh-CN" sz="3200" b="1" dirty="0">
                <a:solidFill>
                  <a:srgbClr val="CC0066"/>
                </a:solidFill>
                <a:latin typeface="微软雅黑" panose="020B0503020204020204" pitchFamily="34" charset="-122"/>
                <a:ea typeface="微软雅黑" panose="020B0503020204020204" pitchFamily="34" charset="-122"/>
              </a:rPr>
              <a:t>Pd/C</a:t>
            </a:r>
            <a:r>
              <a:rPr lang="zh-CN" altLang="en-US" sz="3200" b="1" dirty="0">
                <a:solidFill>
                  <a:srgbClr val="CC0066"/>
                </a:solidFill>
                <a:latin typeface="微软雅黑" panose="020B0503020204020204" pitchFamily="34" charset="-122"/>
                <a:ea typeface="微软雅黑" panose="020B0503020204020204" pitchFamily="34" charset="-122"/>
              </a:rPr>
              <a:t>随手扔进垃圾桶！</a:t>
            </a:r>
            <a:endParaRPr lang="zh-CN" altLang="en-US" sz="3200" b="1" dirty="0">
              <a:solidFill>
                <a:srgbClr val="CC0066"/>
              </a:solidFill>
              <a:latin typeface="微软雅黑" panose="020B0503020204020204" pitchFamily="34" charset="-122"/>
              <a:ea typeface="微软雅黑" panose="020B0503020204020204" pitchFamily="34" charset="-122"/>
            </a:endParaRPr>
          </a:p>
        </p:txBody>
      </p:sp>
      <p:sp>
        <p:nvSpPr>
          <p:cNvPr id="39940" name="左箭头 47108"/>
          <p:cNvSpPr/>
          <p:nvPr/>
        </p:nvSpPr>
        <p:spPr>
          <a:xfrm rot="2978374">
            <a:off x="1790700" y="5295900"/>
            <a:ext cx="1676400" cy="228600"/>
          </a:xfrm>
          <a:prstGeom prst="leftArrow">
            <a:avLst>
              <a:gd name="adj1" fmla="val 27666"/>
              <a:gd name="adj2" fmla="val 95774"/>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39941" name="文本框 47109"/>
          <p:cNvSpPr txBox="1"/>
          <p:nvPr/>
        </p:nvSpPr>
        <p:spPr>
          <a:xfrm>
            <a:off x="1219200" y="6019800"/>
            <a:ext cx="7499350" cy="579438"/>
          </a:xfrm>
          <a:prstGeom prst="rect">
            <a:avLst/>
          </a:prstGeom>
          <a:noFill/>
          <a:ln w="9525">
            <a:noFill/>
          </a:ln>
        </p:spPr>
        <p:txBody>
          <a:bodyPr wrap="none" anchor="t" anchorCtr="0">
            <a:spAutoFit/>
          </a:bodyPr>
          <a:p>
            <a:r>
              <a:rPr lang="zh-CN" altLang="en-US" sz="3200" b="1" dirty="0">
                <a:latin typeface="微软雅黑" panose="020B0503020204020204" pitchFamily="34" charset="-122"/>
                <a:ea typeface="微软雅黑" panose="020B0503020204020204" pitchFamily="34" charset="-122"/>
              </a:rPr>
              <a:t>所幸有人及时发现，并用灭火器当即灭火</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48129"/>
          <p:cNvSpPr txBox="1"/>
          <p:nvPr/>
        </p:nvSpPr>
        <p:spPr>
          <a:xfrm>
            <a:off x="381000" y="685800"/>
            <a:ext cx="2286000" cy="701675"/>
          </a:xfrm>
          <a:prstGeom prst="rect">
            <a:avLst/>
          </a:prstGeom>
          <a:noFill/>
          <a:ln w="9525">
            <a:noFill/>
          </a:ln>
        </p:spPr>
        <p:txBody>
          <a:bodyPr anchor="t" anchorCtr="0">
            <a:spAutoFit/>
          </a:bodyPr>
          <a:p>
            <a:pPr>
              <a:spcBef>
                <a:spcPct val="50000"/>
              </a:spcBef>
            </a:pPr>
            <a:r>
              <a:rPr lang="zh-CN" altLang="en-US" sz="4000" b="1" dirty="0">
                <a:solidFill>
                  <a:srgbClr val="0000CC"/>
                </a:solidFill>
                <a:latin typeface="微软雅黑" panose="020B0503020204020204" pitchFamily="34" charset="-122"/>
                <a:ea typeface="微软雅黑" panose="020B0503020204020204" pitchFamily="34" charset="-122"/>
              </a:rPr>
              <a:t>经验教训：</a:t>
            </a:r>
            <a:endParaRPr lang="zh-CN" altLang="en-US" sz="4000" b="1" dirty="0">
              <a:solidFill>
                <a:srgbClr val="0000CC"/>
              </a:solidFill>
              <a:latin typeface="微软雅黑" panose="020B0503020204020204" pitchFamily="34" charset="-122"/>
              <a:ea typeface="微软雅黑" panose="020B0503020204020204" pitchFamily="34" charset="-122"/>
            </a:endParaRPr>
          </a:p>
        </p:txBody>
      </p:sp>
      <p:sp>
        <p:nvSpPr>
          <p:cNvPr id="40962" name="文本框 48130"/>
          <p:cNvSpPr txBox="1"/>
          <p:nvPr/>
        </p:nvSpPr>
        <p:spPr>
          <a:xfrm>
            <a:off x="990600" y="1600200"/>
            <a:ext cx="7772400" cy="4211638"/>
          </a:xfrm>
          <a:prstGeom prst="rect">
            <a:avLst/>
          </a:prstGeom>
          <a:noFill/>
          <a:ln w="9525">
            <a:noFill/>
          </a:ln>
        </p:spPr>
        <p:txBody>
          <a:bodyPr anchor="t" anchorCtr="0">
            <a:spAutoFit/>
          </a:bodyPr>
          <a:p>
            <a:pPr>
              <a:spcBef>
                <a:spcPct val="50000"/>
              </a:spcBef>
            </a:pPr>
            <a:r>
              <a:rPr lang="zh-CN" altLang="en-US" sz="3600" b="1" dirty="0">
                <a:solidFill>
                  <a:schemeClr val="tx2"/>
                </a:solidFill>
                <a:latin typeface="微软雅黑" panose="020B0503020204020204" pitchFamily="34" charset="-122"/>
                <a:ea typeface="微软雅黑" panose="020B0503020204020204" pitchFamily="34" charset="-122"/>
              </a:rPr>
              <a:t>这是极为严重的违规操作！如果没有及时发现，后果将不堪设想！使用过的氢化催化剂</a:t>
            </a:r>
            <a:r>
              <a:rPr lang="zh-CN" altLang="en-US" sz="3600" b="1" dirty="0">
                <a:solidFill>
                  <a:srgbClr val="FF0066"/>
                </a:solidFill>
                <a:latin typeface="微软雅黑" panose="020B0503020204020204" pitchFamily="34" charset="-122"/>
                <a:ea typeface="微软雅黑" panose="020B0503020204020204" pitchFamily="34" charset="-122"/>
              </a:rPr>
              <a:t>不能随意乱丢</a:t>
            </a:r>
            <a:r>
              <a:rPr lang="zh-CN" altLang="en-US" sz="3600" b="1" dirty="0">
                <a:solidFill>
                  <a:schemeClr val="tx2"/>
                </a:solidFill>
                <a:latin typeface="微软雅黑" panose="020B0503020204020204" pitchFamily="34" charset="-122"/>
                <a:ea typeface="微软雅黑" panose="020B0503020204020204" pitchFamily="34" charset="-122"/>
              </a:rPr>
              <a:t>，必须加入指定的塑料试剂瓶中，</a:t>
            </a:r>
            <a:r>
              <a:rPr lang="zh-CN" altLang="en-US" sz="3600" b="1" dirty="0">
                <a:solidFill>
                  <a:srgbClr val="FF0066"/>
                </a:solidFill>
                <a:latin typeface="微软雅黑" panose="020B0503020204020204" pitchFamily="34" charset="-122"/>
                <a:ea typeface="微软雅黑" panose="020B0503020204020204" pitchFamily="34" charset="-122"/>
              </a:rPr>
              <a:t>并用高于固体</a:t>
            </a:r>
            <a:r>
              <a:rPr lang="en-US" altLang="zh-CN" sz="3600" b="1" dirty="0">
                <a:solidFill>
                  <a:srgbClr val="FF0066"/>
                </a:solidFill>
                <a:latin typeface="微软雅黑" panose="020B0503020204020204" pitchFamily="34" charset="-122"/>
                <a:ea typeface="微软雅黑" panose="020B0503020204020204" pitchFamily="34" charset="-122"/>
              </a:rPr>
              <a:t>5cm</a:t>
            </a:r>
            <a:r>
              <a:rPr lang="zh-CN" altLang="en-US" sz="3600" b="1" dirty="0">
                <a:solidFill>
                  <a:srgbClr val="FF0066"/>
                </a:solidFill>
                <a:latin typeface="微软雅黑" panose="020B0503020204020204" pitchFamily="34" charset="-122"/>
                <a:ea typeface="微软雅黑" panose="020B0503020204020204" pitchFamily="34" charset="-122"/>
              </a:rPr>
              <a:t>的水密封。</a:t>
            </a:r>
            <a:endParaRPr lang="zh-CN" altLang="en-US" sz="3600" b="1" dirty="0">
              <a:solidFill>
                <a:srgbClr val="FF0066"/>
              </a:solidFill>
              <a:latin typeface="微软雅黑" panose="020B0503020204020204" pitchFamily="34" charset="-122"/>
              <a:ea typeface="微软雅黑" panose="020B0503020204020204" pitchFamily="34" charset="-122"/>
            </a:endParaRPr>
          </a:p>
          <a:p>
            <a:pPr>
              <a:spcBef>
                <a:spcPct val="50000"/>
              </a:spcBef>
            </a:pPr>
            <a:r>
              <a:rPr lang="zh-CN" altLang="en-US" sz="3600" b="1" dirty="0">
                <a:latin typeface="微软雅黑" panose="020B0503020204020204" pitchFamily="34" charset="-122"/>
                <a:ea typeface="微软雅黑" panose="020B0503020204020204" pitchFamily="34" charset="-122"/>
              </a:rPr>
              <a:t>对于其他废料也是如此，必须放置于固定容器中储存并定期处理</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5121"/>
          <p:cNvPicPr>
            <a:picLocks noChangeAspect="1"/>
          </p:cNvPicPr>
          <p:nvPr/>
        </p:nvPicPr>
        <p:blipFill>
          <a:blip r:embed="rId1"/>
          <a:stretch>
            <a:fillRect/>
          </a:stretch>
        </p:blipFill>
        <p:spPr>
          <a:xfrm>
            <a:off x="0" y="0"/>
            <a:ext cx="9144000" cy="6867525"/>
          </a:xfrm>
          <a:prstGeom prst="rect">
            <a:avLst/>
          </a:prstGeom>
          <a:noFill/>
          <a:ln w="9525">
            <a:noFill/>
          </a:ln>
        </p:spPr>
      </p:pic>
      <p:sp>
        <p:nvSpPr>
          <p:cNvPr id="5123" name="文本框 5122"/>
          <p:cNvSpPr txBox="1"/>
          <p:nvPr/>
        </p:nvSpPr>
        <p:spPr>
          <a:xfrm>
            <a:off x="381000" y="685800"/>
            <a:ext cx="6172200" cy="5026025"/>
          </a:xfrm>
          <a:prstGeom prst="rect">
            <a:avLst/>
          </a:prstGeom>
          <a:noFill/>
          <a:ln w="9525">
            <a:noFill/>
          </a:ln>
        </p:spPr>
        <p:txBody>
          <a:bodyPr>
            <a:spAutoFit/>
          </a:bodyPr>
          <a:p>
            <a:pPr algn="ctr"/>
            <a:r>
              <a:rPr lang="zh-CN" altLang="en-US" sz="60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感 言</a:t>
            </a:r>
            <a:endParaRPr lang="zh-CN" altLang="en-US" sz="60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44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安全科研关系到广大职工和研究生的健康和生命，也关系到国家财产的安全</a:t>
            </a:r>
            <a:r>
              <a:rPr lang="en-US" altLang="zh-CN" sz="44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4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因此，实验室的安全工作实乃重中之重！</a:t>
            </a:r>
            <a:endParaRPr lang="zh-CN" altLang="en-US" sz="4400" b="1" noProof="1" dirty="0">
              <a:solidFill>
                <a:srgbClr val="FF99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23"/>
                                        </p:tgtEl>
                                        <p:attrNameLst>
                                          <p:attrName>style.visibility</p:attrName>
                                        </p:attrNameLst>
                                      </p:cBhvr>
                                      <p:to>
                                        <p:strVal val="visible"/>
                                      </p:to>
                                    </p:set>
                                    <p:anim calcmode="discrete" valueType="clr">
                                      <p:cBhvr override="childStyle">
                                        <p:cTn id="7" dur="500"/>
                                        <p:tgtEl>
                                          <p:spTgt spid="512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123"/>
                                        </p:tgtEl>
                                        <p:attrNameLst>
                                          <p:attrName>fillcolor</p:attrName>
                                        </p:attrNameLst>
                                      </p:cBhvr>
                                      <p:tavLst>
                                        <p:tav tm="0">
                                          <p:val>
                                            <p:clrVal>
                                              <a:schemeClr val="accent2"/>
                                            </p:clrVal>
                                          </p:val>
                                        </p:tav>
                                        <p:tav tm="50000">
                                          <p:val>
                                            <p:clrVal>
                                              <a:schemeClr val="hlink"/>
                                            </p:clrVal>
                                          </p:val>
                                        </p:tav>
                                      </p:tavLst>
                                    </p:anim>
                                    <p:set>
                                      <p:cBhvr>
                                        <p:cTn id="9" dur="500"/>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图片 49153"/>
          <p:cNvPicPr>
            <a:picLocks noChangeAspect="1"/>
          </p:cNvPicPr>
          <p:nvPr/>
        </p:nvPicPr>
        <p:blipFill>
          <a:blip r:embed="rId1"/>
          <a:stretch>
            <a:fillRect/>
          </a:stretch>
        </p:blipFill>
        <p:spPr>
          <a:xfrm>
            <a:off x="381000" y="1905000"/>
            <a:ext cx="5181600" cy="3581400"/>
          </a:xfrm>
          <a:prstGeom prst="rect">
            <a:avLst/>
          </a:prstGeom>
          <a:noFill/>
          <a:ln w="9525">
            <a:noFill/>
          </a:ln>
        </p:spPr>
      </p:pic>
      <p:sp>
        <p:nvSpPr>
          <p:cNvPr id="41986" name="文本框 49154"/>
          <p:cNvSpPr txBox="1"/>
          <p:nvPr/>
        </p:nvSpPr>
        <p:spPr>
          <a:xfrm>
            <a:off x="0" y="533400"/>
            <a:ext cx="9144000" cy="579438"/>
          </a:xfrm>
          <a:prstGeom prst="rect">
            <a:avLst/>
          </a:prstGeom>
          <a:solidFill>
            <a:schemeClr val="accent2"/>
          </a:solidFill>
          <a:ln w="9525">
            <a:noFill/>
          </a:ln>
        </p:spPr>
        <p:txBody>
          <a:bodyPr anchor="t" anchorCtr="0">
            <a:spAutoFit/>
          </a:bodyPr>
          <a:p>
            <a:pPr algn="ctr">
              <a:spcBef>
                <a:spcPct val="50000"/>
              </a:spcBef>
            </a:pPr>
            <a:r>
              <a:rPr lang="zh-CN" altLang="en-US" sz="3200" b="1" dirty="0">
                <a:solidFill>
                  <a:schemeClr val="bg1"/>
                </a:solidFill>
                <a:latin typeface="微软雅黑" panose="020B0503020204020204" pitchFamily="34" charset="-122"/>
                <a:ea typeface="微软雅黑" panose="020B0503020204020204" pitchFamily="34" charset="-122"/>
              </a:rPr>
              <a:t>金属钠爆炸</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1987" name="文本框 49155"/>
          <p:cNvSpPr txBox="1"/>
          <p:nvPr/>
        </p:nvSpPr>
        <p:spPr>
          <a:xfrm>
            <a:off x="5943600" y="2057400"/>
            <a:ext cx="2819400" cy="3073400"/>
          </a:xfrm>
          <a:prstGeom prst="rect">
            <a:avLst/>
          </a:prstGeom>
          <a:noFill/>
          <a:ln w="57150" cap="flat" cmpd="thickThin">
            <a:solidFill>
              <a:srgbClr val="993366"/>
            </a:solidFill>
            <a:prstDash val="solid"/>
            <a:miter/>
            <a:headEnd type="none" w="med" len="med"/>
            <a:tailEnd type="none" w="med" len="med"/>
          </a:ln>
        </p:spPr>
        <p:txBody>
          <a:bodyPr anchor="t" anchorCtr="0">
            <a:spAutoFit/>
          </a:bodyPr>
          <a:p>
            <a:pPr algn="just"/>
            <a:r>
              <a:rPr lang="zh-CN" altLang="en-US" sz="3200" b="1" dirty="0">
                <a:solidFill>
                  <a:srgbClr val="CC0066"/>
                </a:solidFill>
                <a:latin typeface="微软雅黑" panose="020B0503020204020204" pitchFamily="34" charset="-122"/>
                <a:ea typeface="微软雅黑" panose="020B0503020204020204" pitchFamily="34" charset="-122"/>
              </a:rPr>
              <a:t>结束完一天的忙碌实验，用水冲洗反应瓶（里面有一些白色粉末），试剂瓶炸碎</a:t>
            </a:r>
            <a:endParaRPr lang="zh-CN" altLang="en-US" sz="3200" b="1" dirty="0">
              <a:solidFill>
                <a:srgbClr val="CC0066"/>
              </a:solidFill>
              <a:latin typeface="微软雅黑" panose="020B0503020204020204" pitchFamily="34" charset="-122"/>
              <a:ea typeface="微软雅黑" panose="020B0503020204020204" pitchFamily="34" charset="-122"/>
            </a:endParaRPr>
          </a:p>
        </p:txBody>
      </p:sp>
      <p:sp>
        <p:nvSpPr>
          <p:cNvPr id="41988" name="左箭头 49156"/>
          <p:cNvSpPr/>
          <p:nvPr/>
        </p:nvSpPr>
        <p:spPr>
          <a:xfrm rot="2978374">
            <a:off x="2498725" y="5106988"/>
            <a:ext cx="1981200" cy="228600"/>
          </a:xfrm>
          <a:prstGeom prst="leftArrow">
            <a:avLst>
              <a:gd name="adj1" fmla="val 27666"/>
              <a:gd name="adj2" fmla="val 113188"/>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1989" name="文本框 49157"/>
          <p:cNvSpPr txBox="1"/>
          <p:nvPr/>
        </p:nvSpPr>
        <p:spPr>
          <a:xfrm>
            <a:off x="1219200" y="5867400"/>
            <a:ext cx="7527925" cy="579438"/>
          </a:xfrm>
          <a:prstGeom prst="rect">
            <a:avLst/>
          </a:prstGeom>
          <a:noFill/>
          <a:ln w="9525">
            <a:noFill/>
          </a:ln>
        </p:spPr>
        <p:txBody>
          <a:bodyPr wrap="none" anchor="t" anchorCtr="0">
            <a:spAutoFit/>
          </a:bodyPr>
          <a:p>
            <a:r>
              <a:rPr lang="zh-CN" altLang="en-US" sz="3200" b="1" dirty="0">
                <a:latin typeface="微软雅黑" panose="020B0503020204020204" pitchFamily="34" charset="-122"/>
                <a:ea typeface="微软雅黑" panose="020B0503020204020204" pitchFamily="34" charset="-122"/>
              </a:rPr>
              <a:t>瓶内的白色粉末是金属钠氧化水解后产物</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50177"/>
          <p:cNvSpPr txBox="1"/>
          <p:nvPr/>
        </p:nvSpPr>
        <p:spPr>
          <a:xfrm>
            <a:off x="381000" y="685800"/>
            <a:ext cx="4114800" cy="701675"/>
          </a:xfrm>
          <a:prstGeom prst="rect">
            <a:avLst/>
          </a:prstGeom>
          <a:noFill/>
          <a:ln w="9525">
            <a:noFill/>
          </a:ln>
        </p:spPr>
        <p:txBody>
          <a:bodyPr anchor="t" anchorCtr="0">
            <a:spAutoFit/>
          </a:bodyPr>
          <a:p>
            <a:pPr>
              <a:spcBef>
                <a:spcPct val="50000"/>
              </a:spcBef>
            </a:pPr>
            <a:r>
              <a:rPr lang="zh-CN" altLang="en-US" sz="4000" b="1" dirty="0">
                <a:solidFill>
                  <a:srgbClr val="0000CC"/>
                </a:solidFill>
                <a:latin typeface="微软雅黑" panose="020B0503020204020204" pitchFamily="34" charset="-122"/>
                <a:ea typeface="微软雅黑" panose="020B0503020204020204" pitchFamily="34" charset="-122"/>
              </a:rPr>
              <a:t>经验教训：</a:t>
            </a:r>
            <a:endParaRPr lang="zh-CN" altLang="en-US" sz="4000" b="1" dirty="0">
              <a:solidFill>
                <a:srgbClr val="0000CC"/>
              </a:solidFill>
              <a:latin typeface="微软雅黑" panose="020B0503020204020204" pitchFamily="34" charset="-122"/>
              <a:ea typeface="微软雅黑" panose="020B0503020204020204" pitchFamily="34" charset="-122"/>
            </a:endParaRPr>
          </a:p>
        </p:txBody>
      </p:sp>
      <p:sp>
        <p:nvSpPr>
          <p:cNvPr id="43010" name="文本框 50178"/>
          <p:cNvSpPr txBox="1"/>
          <p:nvPr/>
        </p:nvSpPr>
        <p:spPr>
          <a:xfrm>
            <a:off x="990600" y="1600200"/>
            <a:ext cx="7772400" cy="4760913"/>
          </a:xfrm>
          <a:prstGeom prst="rect">
            <a:avLst/>
          </a:prstGeom>
          <a:noFill/>
          <a:ln w="9525">
            <a:noFill/>
          </a:ln>
        </p:spPr>
        <p:txBody>
          <a:bodyPr anchor="t" anchorCtr="0">
            <a:spAutoFit/>
          </a:bodyPr>
          <a:p>
            <a:pPr algn="just">
              <a:spcBef>
                <a:spcPct val="50000"/>
              </a:spcBef>
            </a:pPr>
            <a:r>
              <a:rPr lang="zh-CN" altLang="en-US" sz="3600" b="1" dirty="0">
                <a:solidFill>
                  <a:schemeClr val="tx2"/>
                </a:solidFill>
                <a:latin typeface="微软雅黑" panose="020B0503020204020204" pitchFamily="34" charset="-122"/>
                <a:ea typeface="微软雅黑" panose="020B0503020204020204" pitchFamily="34" charset="-122"/>
              </a:rPr>
              <a:t>尽管钠的表面已经反应掉，里面还有一些没有反应掉，</a:t>
            </a:r>
            <a:r>
              <a:rPr lang="zh-CN" altLang="en-US" sz="3600" b="1" dirty="0">
                <a:solidFill>
                  <a:srgbClr val="FF0066"/>
                </a:solidFill>
                <a:latin typeface="微软雅黑" panose="020B0503020204020204" pitchFamily="34" charset="-122"/>
                <a:ea typeface="微软雅黑" panose="020B0503020204020204" pitchFamily="34" charset="-122"/>
              </a:rPr>
              <a:t>仍保持钠的活性</a:t>
            </a:r>
            <a:r>
              <a:rPr lang="zh-CN" altLang="en-US" sz="3600" b="1" dirty="0">
                <a:solidFill>
                  <a:schemeClr val="tx2"/>
                </a:solidFill>
                <a:latin typeface="微软雅黑" panose="020B0503020204020204" pitchFamily="34" charset="-122"/>
                <a:ea typeface="微软雅黑" panose="020B0503020204020204" pitchFamily="34" charset="-122"/>
              </a:rPr>
              <a:t>，用水冲洗非常危险！</a:t>
            </a:r>
            <a:endParaRPr lang="zh-CN" altLang="en-US" sz="3600" b="1" dirty="0">
              <a:solidFill>
                <a:schemeClr val="tx2"/>
              </a:solidFill>
              <a:latin typeface="微软雅黑" panose="020B0503020204020204" pitchFamily="34" charset="-122"/>
              <a:ea typeface="微软雅黑" panose="020B0503020204020204" pitchFamily="34" charset="-122"/>
            </a:endParaRPr>
          </a:p>
          <a:p>
            <a:pPr algn="just">
              <a:spcBef>
                <a:spcPct val="50000"/>
              </a:spcBef>
            </a:pPr>
            <a:r>
              <a:rPr lang="zh-CN" altLang="en-US" sz="3600" b="1" dirty="0">
                <a:solidFill>
                  <a:schemeClr val="tx2"/>
                </a:solidFill>
                <a:latin typeface="微软雅黑" panose="020B0503020204020204" pitchFamily="34" charset="-122"/>
                <a:ea typeface="微软雅黑" panose="020B0503020204020204" pitchFamily="34" charset="-122"/>
              </a:rPr>
              <a:t>钠反应后废料应</a:t>
            </a:r>
            <a:r>
              <a:rPr lang="zh-CN" altLang="en-US" sz="3600" b="1" dirty="0">
                <a:solidFill>
                  <a:srgbClr val="FF0066"/>
                </a:solidFill>
                <a:latin typeface="微软雅黑" panose="020B0503020204020204" pitchFamily="34" charset="-122"/>
                <a:ea typeface="微软雅黑" panose="020B0503020204020204" pitchFamily="34" charset="-122"/>
              </a:rPr>
              <a:t>分批缓慢</a:t>
            </a:r>
            <a:r>
              <a:rPr lang="zh-CN" altLang="en-US" sz="3600" b="1" dirty="0">
                <a:solidFill>
                  <a:schemeClr val="tx2"/>
                </a:solidFill>
                <a:latin typeface="微软雅黑" panose="020B0503020204020204" pitchFamily="34" charset="-122"/>
                <a:ea typeface="微软雅黑" panose="020B0503020204020204" pitchFamily="34" charset="-122"/>
              </a:rPr>
              <a:t>加入乙醇中，直到固体形态全部消失，过夜令其充分反应；隔天倒入碱缸或用水冲洗，但在</a:t>
            </a:r>
            <a:r>
              <a:rPr lang="zh-CN" altLang="en-US" sz="3600" b="1" dirty="0">
                <a:solidFill>
                  <a:srgbClr val="FF0066"/>
                </a:solidFill>
                <a:latin typeface="微软雅黑" panose="020B0503020204020204" pitchFamily="34" charset="-122"/>
                <a:ea typeface="微软雅黑" panose="020B0503020204020204" pitchFamily="34" charset="-122"/>
              </a:rPr>
              <a:t>处理前务必小量试探，确认安全后方可全部处理</a:t>
            </a:r>
            <a:endParaRPr lang="zh-CN" altLang="en-US" sz="3600" b="1" dirty="0">
              <a:solidFill>
                <a:srgbClr val="FF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51201"/>
          <p:cNvPicPr>
            <a:picLocks noChangeAspect="1"/>
          </p:cNvPicPr>
          <p:nvPr/>
        </p:nvPicPr>
        <p:blipFill>
          <a:blip r:embed="rId1"/>
          <a:stretch>
            <a:fillRect/>
          </a:stretch>
        </p:blipFill>
        <p:spPr>
          <a:xfrm>
            <a:off x="123825" y="252413"/>
            <a:ext cx="8896350" cy="6353175"/>
          </a:xfrm>
          <a:prstGeom prst="rect">
            <a:avLst/>
          </a:prstGeom>
          <a:noFill/>
          <a:ln w="9525">
            <a:noFill/>
          </a:ln>
        </p:spPr>
      </p:pic>
      <p:sp>
        <p:nvSpPr>
          <p:cNvPr id="44034" name="文本框 51202"/>
          <p:cNvSpPr txBox="1"/>
          <p:nvPr/>
        </p:nvSpPr>
        <p:spPr>
          <a:xfrm>
            <a:off x="4938713" y="5624513"/>
            <a:ext cx="3581400" cy="366712"/>
          </a:xfrm>
          <a:prstGeom prst="rect">
            <a:avLst/>
          </a:prstGeom>
          <a:solidFill>
            <a:schemeClr val="bg1"/>
          </a:solidFill>
          <a:ln w="9525">
            <a:noFill/>
          </a:ln>
        </p:spPr>
        <p:txBody>
          <a:bodyPr anchor="t" anchorCtr="0">
            <a:spAutoFit/>
          </a:bodyPr>
          <a:p>
            <a:pPr>
              <a:spcBef>
                <a:spcPct val="50000"/>
              </a:spcBef>
            </a:pPr>
            <a:endParaRPr lang="zh-CN" dirty="0">
              <a:latin typeface="微软雅黑" panose="020B0503020204020204" pitchFamily="34" charset="-122"/>
              <a:ea typeface="微软雅黑" panose="020B0503020204020204" pitchFamily="34" charset="-122"/>
            </a:endParaRPr>
          </a:p>
        </p:txBody>
      </p:sp>
      <p:sp>
        <p:nvSpPr>
          <p:cNvPr id="44035" name="文本框 51203"/>
          <p:cNvSpPr txBox="1"/>
          <p:nvPr/>
        </p:nvSpPr>
        <p:spPr>
          <a:xfrm>
            <a:off x="5867400" y="5410200"/>
            <a:ext cx="2971800" cy="1006475"/>
          </a:xfrm>
          <a:prstGeom prst="rect">
            <a:avLst/>
          </a:prstGeom>
          <a:noFill/>
          <a:ln w="9525">
            <a:noFill/>
          </a:ln>
        </p:spPr>
        <p:txBody>
          <a:bodyPr anchor="t" anchorCtr="0">
            <a:spAutoFit/>
          </a:bodyPr>
          <a:p>
            <a:pPr>
              <a:spcBef>
                <a:spcPct val="50000"/>
              </a:spcBef>
            </a:pPr>
            <a:r>
              <a:rPr lang="zh-CN" altLang="en-US" sz="3000" b="1" dirty="0">
                <a:latin typeface="微软雅黑" panose="020B0503020204020204" pitchFamily="34" charset="-122"/>
                <a:ea typeface="微软雅黑" panose="020B0503020204020204" pitchFamily="34" charset="-122"/>
              </a:rPr>
              <a:t>高活性化学试剂一定要慎重对待</a:t>
            </a:r>
            <a:endParaRPr lang="zh-CN" altLang="en-US" sz="3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52225"/>
          <p:cNvSpPr txBox="1"/>
          <p:nvPr/>
        </p:nvSpPr>
        <p:spPr>
          <a:xfrm>
            <a:off x="381000" y="685800"/>
            <a:ext cx="4114800" cy="762000"/>
          </a:xfrm>
          <a:prstGeom prst="rect">
            <a:avLst/>
          </a:prstGeom>
          <a:noFill/>
          <a:ln w="9525">
            <a:noFill/>
          </a:ln>
        </p:spPr>
        <p:txBody>
          <a:bodyPr anchor="t" anchorCtr="0">
            <a:spAutoFit/>
          </a:bodyPr>
          <a:p>
            <a:pPr>
              <a:spcBef>
                <a:spcPct val="50000"/>
              </a:spcBef>
            </a:pPr>
            <a:r>
              <a:rPr lang="zh-CN" altLang="en-US" sz="4400" b="1" u="sng" dirty="0">
                <a:solidFill>
                  <a:srgbClr val="0000CC"/>
                </a:solidFill>
                <a:latin typeface="微软雅黑" panose="020B0503020204020204" pitchFamily="34" charset="-122"/>
                <a:ea typeface="微软雅黑" panose="020B0503020204020204" pitchFamily="34" charset="-122"/>
              </a:rPr>
              <a:t>经验教训：</a:t>
            </a:r>
            <a:endParaRPr lang="zh-CN" altLang="en-US" sz="4400" b="1" u="sng" dirty="0">
              <a:solidFill>
                <a:srgbClr val="0000CC"/>
              </a:solidFill>
              <a:latin typeface="微软雅黑" panose="020B0503020204020204" pitchFamily="34" charset="-122"/>
              <a:ea typeface="微软雅黑" panose="020B0503020204020204" pitchFamily="34" charset="-122"/>
            </a:endParaRPr>
          </a:p>
        </p:txBody>
      </p:sp>
      <p:sp>
        <p:nvSpPr>
          <p:cNvPr id="45058" name="文本框 52226"/>
          <p:cNvSpPr txBox="1"/>
          <p:nvPr/>
        </p:nvSpPr>
        <p:spPr>
          <a:xfrm>
            <a:off x="1219200" y="1828800"/>
            <a:ext cx="6934200" cy="4054475"/>
          </a:xfrm>
          <a:prstGeom prst="rect">
            <a:avLst/>
          </a:prstGeom>
          <a:noFill/>
          <a:ln w="9525">
            <a:noFill/>
          </a:ln>
        </p:spPr>
        <p:txBody>
          <a:bodyPr anchor="t" anchorCtr="0">
            <a:spAutoFit/>
          </a:bodyPr>
          <a:p>
            <a:pPr algn="just">
              <a:spcBef>
                <a:spcPct val="50000"/>
              </a:spcBef>
            </a:pPr>
            <a:r>
              <a:rPr lang="zh-CN" altLang="en-US" sz="4000" b="1" dirty="0">
                <a:solidFill>
                  <a:schemeClr val="tx2"/>
                </a:solidFill>
                <a:latin typeface="微软雅黑" panose="020B0503020204020204" pitchFamily="34" charset="-122"/>
                <a:ea typeface="微软雅黑" panose="020B0503020204020204" pitchFamily="34" charset="-122"/>
              </a:rPr>
              <a:t>加强安全意识培养，养成良好的实验习惯</a:t>
            </a:r>
            <a:endParaRPr lang="zh-CN" altLang="en-US" sz="4000" b="1" dirty="0">
              <a:solidFill>
                <a:schemeClr val="tx2"/>
              </a:solidFill>
              <a:latin typeface="微软雅黑" panose="020B0503020204020204" pitchFamily="34" charset="-122"/>
              <a:ea typeface="微软雅黑" panose="020B0503020204020204" pitchFamily="34" charset="-122"/>
            </a:endParaRPr>
          </a:p>
          <a:p>
            <a:pPr algn="just">
              <a:spcBef>
                <a:spcPct val="50000"/>
              </a:spcBef>
            </a:pPr>
            <a:r>
              <a:rPr lang="zh-CN" altLang="en-US" sz="4000" b="1" dirty="0">
                <a:solidFill>
                  <a:schemeClr val="tx2"/>
                </a:solidFill>
                <a:latin typeface="微软雅黑" panose="020B0503020204020204" pitchFamily="34" charset="-122"/>
                <a:ea typeface="微软雅黑" panose="020B0503020204020204" pitchFamily="34" charset="-122"/>
              </a:rPr>
              <a:t>使用高活性化学物质时，一定要熟悉其物化性质和毒理学特性，知己知彼百战不殆，将事故扼杀在摇篮中</a:t>
            </a:r>
            <a:endParaRPr lang="zh-CN" altLang="en-US" sz="4000" b="1" dirty="0">
              <a:solidFill>
                <a:srgbClr val="FF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DRAWING2STR_FREEFORM 54273"/>
          <p:cNvSpPr/>
          <p:nvPr/>
        </p:nvSpPr>
        <p:spPr>
          <a:xfrm rot="-2700000">
            <a:off x="3222625" y="2616200"/>
            <a:ext cx="2454275" cy="2455863"/>
          </a:xfrm>
          <a:custGeom>
            <a:avLst/>
            <a:gdLst/>
            <a:ahLst/>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sp>
        <p:nvSpPr>
          <p:cNvPr id="46082" name="矩形 54274"/>
          <p:cNvSpPr/>
          <p:nvPr/>
        </p:nvSpPr>
        <p:spPr>
          <a:xfrm>
            <a:off x="533400" y="2057400"/>
            <a:ext cx="1778000" cy="1465263"/>
          </a:xfrm>
          <a:prstGeom prst="rect">
            <a:avLst/>
          </a:prstGeom>
          <a:noFill/>
          <a:ln w="9525">
            <a:noFill/>
          </a:ln>
        </p:spPr>
        <p:txBody>
          <a:bodyPr anchor="t" anchorCtr="0">
            <a:spAutoFit/>
          </a:bodyPr>
          <a:p>
            <a:pPr algn="just"/>
            <a:r>
              <a:rPr lang="zh-CN" altLang="en-US" b="1" dirty="0">
                <a:solidFill>
                  <a:srgbClr val="666699"/>
                </a:solidFill>
                <a:latin typeface="微软雅黑" panose="020B0503020204020204" pitchFamily="34" charset="-122"/>
                <a:ea typeface="微软雅黑" panose="020B0503020204020204" pitchFamily="34" charset="-122"/>
              </a:rPr>
              <a:t>比水轻的易燃液体，如汽油、笨、丙酮等着火，可用泡沫灭火器 </a:t>
            </a:r>
            <a:endParaRPr lang="zh-CN" altLang="en-US" b="1">
              <a:solidFill>
                <a:srgbClr val="666699"/>
              </a:solidFill>
              <a:latin typeface="微软雅黑" panose="020B0503020204020204" pitchFamily="34" charset="-122"/>
              <a:ea typeface="微软雅黑" panose="020B0503020204020204" pitchFamily="34" charset="-122"/>
            </a:endParaRPr>
          </a:p>
        </p:txBody>
      </p:sp>
      <p:sp>
        <p:nvSpPr>
          <p:cNvPr id="46083" name="矩形 54275"/>
          <p:cNvSpPr/>
          <p:nvPr/>
        </p:nvSpPr>
        <p:spPr>
          <a:xfrm>
            <a:off x="6429375" y="4700588"/>
            <a:ext cx="1952625" cy="1465262"/>
          </a:xfrm>
          <a:prstGeom prst="rect">
            <a:avLst/>
          </a:prstGeom>
          <a:noFill/>
          <a:ln w="9525">
            <a:noFill/>
          </a:ln>
        </p:spPr>
        <p:txBody>
          <a:bodyPr anchor="t" anchorCtr="0">
            <a:spAutoFit/>
          </a:bodyPr>
          <a:p>
            <a:pPr algn="just"/>
            <a:r>
              <a:rPr lang="zh-CN" altLang="en-US" b="1" dirty="0">
                <a:solidFill>
                  <a:srgbClr val="666699"/>
                </a:solidFill>
                <a:latin typeface="微软雅黑" panose="020B0503020204020204" pitchFamily="34" charset="-122"/>
                <a:ea typeface="微软雅黑" panose="020B0503020204020204" pitchFamily="34" charset="-122"/>
              </a:rPr>
              <a:t>电器设备或带电系统着火，可用二氧化碳灭火器或四氯化碳灭火器 </a:t>
            </a:r>
            <a:endParaRPr lang="zh-CN" altLang="en-US" b="1">
              <a:solidFill>
                <a:srgbClr val="666699"/>
              </a:solidFill>
              <a:latin typeface="微软雅黑" panose="020B0503020204020204" pitchFamily="34" charset="-122"/>
              <a:ea typeface="微软雅黑" panose="020B0503020204020204" pitchFamily="34" charset="-122"/>
            </a:endParaRPr>
          </a:p>
        </p:txBody>
      </p:sp>
      <p:sp>
        <p:nvSpPr>
          <p:cNvPr id="46084" name="矩形 54276"/>
          <p:cNvSpPr/>
          <p:nvPr/>
        </p:nvSpPr>
        <p:spPr>
          <a:xfrm>
            <a:off x="533400" y="4735513"/>
            <a:ext cx="1925638" cy="1190625"/>
          </a:xfrm>
          <a:prstGeom prst="rect">
            <a:avLst/>
          </a:prstGeom>
          <a:noFill/>
          <a:ln w="9525">
            <a:noFill/>
          </a:ln>
        </p:spPr>
        <p:txBody>
          <a:bodyPr anchor="t" anchorCtr="0">
            <a:spAutoFit/>
          </a:bodyPr>
          <a:p>
            <a:pPr algn="just"/>
            <a:r>
              <a:rPr lang="zh-CN" altLang="en-US" b="1" dirty="0">
                <a:solidFill>
                  <a:srgbClr val="666699"/>
                </a:solidFill>
                <a:latin typeface="微软雅黑" panose="020B0503020204020204" pitchFamily="34" charset="-122"/>
                <a:ea typeface="微软雅黑" panose="020B0503020204020204" pitchFamily="34" charset="-122"/>
              </a:rPr>
              <a:t>有灼烧的金属或熔融物的地方着火时，应用干沙或干粉灭火器 </a:t>
            </a:r>
            <a:endParaRPr lang="zh-CN" altLang="en-US" b="1">
              <a:solidFill>
                <a:srgbClr val="666699"/>
              </a:solidFill>
              <a:latin typeface="微软雅黑" panose="020B0503020204020204" pitchFamily="34" charset="-122"/>
              <a:ea typeface="微软雅黑" panose="020B0503020204020204" pitchFamily="34" charset="-122"/>
            </a:endParaRPr>
          </a:p>
        </p:txBody>
      </p:sp>
      <p:sp>
        <p:nvSpPr>
          <p:cNvPr id="46085" name="矩形 54277"/>
          <p:cNvSpPr/>
          <p:nvPr/>
        </p:nvSpPr>
        <p:spPr>
          <a:xfrm>
            <a:off x="6421438" y="2055813"/>
            <a:ext cx="2189162" cy="1190625"/>
          </a:xfrm>
          <a:prstGeom prst="rect">
            <a:avLst/>
          </a:prstGeom>
          <a:noFill/>
          <a:ln w="9525">
            <a:noFill/>
          </a:ln>
        </p:spPr>
        <p:txBody>
          <a:bodyPr anchor="t" anchorCtr="0">
            <a:spAutoFit/>
          </a:bodyPr>
          <a:p>
            <a:pPr algn="just"/>
            <a:r>
              <a:rPr lang="zh-CN" altLang="en-US" b="1" dirty="0">
                <a:solidFill>
                  <a:srgbClr val="666699"/>
                </a:solidFill>
                <a:latin typeface="微软雅黑" panose="020B0503020204020204" pitchFamily="34" charset="-122"/>
                <a:ea typeface="微软雅黑" panose="020B0503020204020204" pitchFamily="34" charset="-122"/>
              </a:rPr>
              <a:t>金属钠、钾、镁、铝粉、电石、过氧化钠着火，应用干沙灭火</a:t>
            </a:r>
            <a:r>
              <a:rPr lang="zh-CN" altLang="en-US" dirty="0">
                <a:solidFill>
                  <a:srgbClr val="666699"/>
                </a:solidFill>
                <a:latin typeface="微软雅黑" panose="020B0503020204020204" pitchFamily="34" charset="-122"/>
                <a:ea typeface="微软雅黑" panose="020B0503020204020204" pitchFamily="34" charset="-122"/>
              </a:rPr>
              <a:t> </a:t>
            </a:r>
            <a:endParaRPr lang="zh-CN" altLang="en-US">
              <a:solidFill>
                <a:srgbClr val="666699"/>
              </a:solidFill>
              <a:latin typeface="微软雅黑" panose="020B0503020204020204" pitchFamily="34" charset="-122"/>
              <a:ea typeface="微软雅黑" panose="020B0503020204020204" pitchFamily="34" charset="-122"/>
            </a:endParaRPr>
          </a:p>
        </p:txBody>
      </p:sp>
      <p:pic>
        <p:nvPicPr>
          <p:cNvPr id="46086" name="图片 54278" descr="circuler_1"/>
          <p:cNvPicPr>
            <a:picLocks noChangeAspect="1"/>
          </p:cNvPicPr>
          <p:nvPr/>
        </p:nvPicPr>
        <p:blipFill>
          <a:blip r:embed="rId1"/>
          <a:stretch>
            <a:fillRect/>
          </a:stretch>
        </p:blipFill>
        <p:spPr>
          <a:xfrm>
            <a:off x="2459038" y="1920875"/>
            <a:ext cx="1222375" cy="1225550"/>
          </a:xfrm>
          <a:prstGeom prst="rect">
            <a:avLst/>
          </a:prstGeom>
          <a:noFill/>
          <a:ln w="9525">
            <a:noFill/>
          </a:ln>
        </p:spPr>
      </p:pic>
      <p:sp>
        <p:nvSpPr>
          <p:cNvPr id="46087" name="椭圆 54279"/>
          <p:cNvSpPr/>
          <p:nvPr/>
        </p:nvSpPr>
        <p:spPr>
          <a:xfrm>
            <a:off x="2459038" y="1917700"/>
            <a:ext cx="1214437" cy="1233488"/>
          </a:xfrm>
          <a:prstGeom prst="ellipse">
            <a:avLst/>
          </a:prstGeom>
          <a:solidFill>
            <a:schemeClr val="accent1">
              <a:alpha val="50000"/>
            </a:scheme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pic>
        <p:nvPicPr>
          <p:cNvPr id="46088" name="图片 54280" descr="circuler_1"/>
          <p:cNvPicPr>
            <a:picLocks noChangeAspect="1"/>
          </p:cNvPicPr>
          <p:nvPr/>
        </p:nvPicPr>
        <p:blipFill>
          <a:blip r:embed="rId1"/>
          <a:stretch>
            <a:fillRect/>
          </a:stretch>
        </p:blipFill>
        <p:spPr>
          <a:xfrm>
            <a:off x="2460625" y="4546600"/>
            <a:ext cx="1220788" cy="1225550"/>
          </a:xfrm>
          <a:prstGeom prst="rect">
            <a:avLst/>
          </a:prstGeom>
          <a:noFill/>
          <a:ln w="9525">
            <a:noFill/>
          </a:ln>
        </p:spPr>
      </p:pic>
      <p:sp>
        <p:nvSpPr>
          <p:cNvPr id="46089" name="椭圆 54281"/>
          <p:cNvSpPr/>
          <p:nvPr/>
        </p:nvSpPr>
        <p:spPr>
          <a:xfrm>
            <a:off x="2460625" y="4543425"/>
            <a:ext cx="1216025" cy="1233488"/>
          </a:xfrm>
          <a:prstGeom prst="ellipse">
            <a:avLst/>
          </a:prstGeom>
          <a:solidFill>
            <a:schemeClr val="hlink">
              <a:alpha val="50000"/>
            </a:scheme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pic>
        <p:nvPicPr>
          <p:cNvPr id="46090" name="图片 54282" descr="circuler_1"/>
          <p:cNvPicPr>
            <a:picLocks noChangeAspect="1"/>
          </p:cNvPicPr>
          <p:nvPr/>
        </p:nvPicPr>
        <p:blipFill>
          <a:blip r:embed="rId1"/>
          <a:stretch>
            <a:fillRect/>
          </a:stretch>
        </p:blipFill>
        <p:spPr>
          <a:xfrm>
            <a:off x="5205413" y="4535488"/>
            <a:ext cx="1222375" cy="1225550"/>
          </a:xfrm>
          <a:prstGeom prst="rect">
            <a:avLst/>
          </a:prstGeom>
          <a:noFill/>
          <a:ln w="9525">
            <a:noFill/>
          </a:ln>
        </p:spPr>
      </p:pic>
      <p:sp>
        <p:nvSpPr>
          <p:cNvPr id="46091" name="椭圆 54283"/>
          <p:cNvSpPr/>
          <p:nvPr/>
        </p:nvSpPr>
        <p:spPr>
          <a:xfrm>
            <a:off x="5205413" y="4522788"/>
            <a:ext cx="1216025" cy="1233487"/>
          </a:xfrm>
          <a:prstGeom prst="ellipse">
            <a:avLst/>
          </a:prstGeom>
          <a:solidFill>
            <a:schemeClr val="accent1">
              <a:alpha val="50000"/>
            </a:scheme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pic>
        <p:nvPicPr>
          <p:cNvPr id="46092" name="图片 54284" descr="circuler_1"/>
          <p:cNvPicPr>
            <a:picLocks noChangeAspect="1"/>
          </p:cNvPicPr>
          <p:nvPr/>
        </p:nvPicPr>
        <p:blipFill>
          <a:blip r:embed="rId1"/>
          <a:stretch>
            <a:fillRect/>
          </a:stretch>
        </p:blipFill>
        <p:spPr>
          <a:xfrm>
            <a:off x="5205413" y="1906588"/>
            <a:ext cx="1220787" cy="1227137"/>
          </a:xfrm>
          <a:prstGeom prst="rect">
            <a:avLst/>
          </a:prstGeom>
          <a:noFill/>
          <a:ln w="9525">
            <a:noFill/>
          </a:ln>
        </p:spPr>
      </p:pic>
      <p:sp>
        <p:nvSpPr>
          <p:cNvPr id="46093" name="椭圆 54285"/>
          <p:cNvSpPr/>
          <p:nvPr/>
        </p:nvSpPr>
        <p:spPr>
          <a:xfrm>
            <a:off x="5205413" y="1905000"/>
            <a:ext cx="1216025" cy="1233488"/>
          </a:xfrm>
          <a:prstGeom prst="ellipse">
            <a:avLst/>
          </a:prstGeom>
          <a:solidFill>
            <a:schemeClr val="hlink">
              <a:alpha val="50000"/>
            </a:schemeClr>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6094" name="文本框 54286"/>
          <p:cNvSpPr txBox="1"/>
          <p:nvPr/>
        </p:nvSpPr>
        <p:spPr>
          <a:xfrm>
            <a:off x="4049713" y="3436938"/>
            <a:ext cx="796925" cy="822325"/>
          </a:xfrm>
          <a:prstGeom prst="rect">
            <a:avLst/>
          </a:prstGeom>
          <a:noFill/>
          <a:ln w="9525">
            <a:noFill/>
          </a:ln>
        </p:spPr>
        <p:txBody>
          <a:bodyPr wrap="none" anchor="t" anchorCtr="0">
            <a:spAutoFit/>
          </a:bodyPr>
          <a:p>
            <a:pPr algn="ctr" eaLnBrk="0" hangingPunct="0"/>
            <a:r>
              <a:rPr lang="zh-CN" altLang="en-US" sz="2400" b="1" dirty="0">
                <a:solidFill>
                  <a:srgbClr val="D60093"/>
                </a:solidFill>
                <a:latin typeface="微软雅黑" panose="020B0503020204020204" pitchFamily="34" charset="-122"/>
                <a:ea typeface="微软雅黑" panose="020B0503020204020204" pitchFamily="34" charset="-122"/>
              </a:rPr>
              <a:t>水火</a:t>
            </a:r>
            <a:endParaRPr lang="zh-CN" altLang="en-US" sz="2400" b="1" dirty="0">
              <a:solidFill>
                <a:srgbClr val="D60093"/>
              </a:solidFill>
              <a:latin typeface="微软雅黑" panose="020B0503020204020204" pitchFamily="34" charset="-122"/>
              <a:ea typeface="微软雅黑" panose="020B0503020204020204" pitchFamily="34" charset="-122"/>
            </a:endParaRPr>
          </a:p>
          <a:p>
            <a:pPr algn="ctr" eaLnBrk="0" hangingPunct="0"/>
            <a:r>
              <a:rPr lang="zh-CN" altLang="en-US" sz="2400" b="1" dirty="0">
                <a:solidFill>
                  <a:srgbClr val="D60093"/>
                </a:solidFill>
                <a:latin typeface="微软雅黑" panose="020B0503020204020204" pitchFamily="34" charset="-122"/>
                <a:ea typeface="微软雅黑" panose="020B0503020204020204" pitchFamily="34" charset="-122"/>
              </a:rPr>
              <a:t>可容</a:t>
            </a:r>
            <a:endParaRPr lang="zh-CN" altLang="en-US" sz="1400" dirty="0">
              <a:solidFill>
                <a:srgbClr val="D60093"/>
              </a:solidFill>
              <a:latin typeface="微软雅黑" panose="020B0503020204020204" pitchFamily="34" charset="-122"/>
              <a:ea typeface="微软雅黑" panose="020B0503020204020204" pitchFamily="34" charset="-122"/>
            </a:endParaRPr>
          </a:p>
        </p:txBody>
      </p:sp>
      <p:sp>
        <p:nvSpPr>
          <p:cNvPr id="46095" name="文本框 54287"/>
          <p:cNvSpPr txBox="1"/>
          <p:nvPr/>
        </p:nvSpPr>
        <p:spPr>
          <a:xfrm>
            <a:off x="304800" y="304800"/>
            <a:ext cx="8458200" cy="833438"/>
          </a:xfrm>
          <a:prstGeom prst="rect">
            <a:avLst/>
          </a:prstGeom>
          <a:noFill/>
          <a:ln w="9525" cap="flat" cmpd="sng">
            <a:solidFill>
              <a:srgbClr val="808080"/>
            </a:solidFill>
            <a:prstDash val="dash"/>
            <a:miter/>
            <a:headEnd type="none" w="med" len="med"/>
            <a:tailEnd type="none" w="med" len="med"/>
          </a:ln>
        </p:spPr>
        <p:txBody>
          <a:bodyPr anchor="t" anchorCtr="0">
            <a:spAutoFit/>
          </a:bodyPr>
          <a:p>
            <a:pPr algn="ctr">
              <a:spcBef>
                <a:spcPct val="50000"/>
              </a:spcBef>
            </a:pPr>
            <a:r>
              <a:rPr lang="zh-CN" altLang="en-US" sz="4800" b="1" dirty="0">
                <a:solidFill>
                  <a:srgbClr val="6666FF"/>
                </a:solidFill>
                <a:latin typeface="微软雅黑" panose="020B0503020204020204" pitchFamily="34" charset="-122"/>
                <a:ea typeface="微软雅黑" panose="020B0503020204020204" pitchFamily="34" charset="-122"/>
              </a:rPr>
              <a:t>有机实验室</a:t>
            </a:r>
            <a:r>
              <a:rPr lang="en-US" altLang="zh-CN" sz="4800" dirty="0">
                <a:solidFill>
                  <a:srgbClr val="6666FF"/>
                </a:solidFill>
                <a:latin typeface="微软雅黑" panose="020B0503020204020204" pitchFamily="34" charset="-122"/>
                <a:ea typeface="微软雅黑" panose="020B0503020204020204" pitchFamily="34" charset="-122"/>
              </a:rPr>
              <a:t>——</a:t>
            </a:r>
            <a:r>
              <a:rPr lang="zh-CN" altLang="en-US" sz="4800" b="1" dirty="0">
                <a:solidFill>
                  <a:srgbClr val="6666FF"/>
                </a:solidFill>
                <a:latin typeface="微软雅黑" panose="020B0503020204020204" pitchFamily="34" charset="-122"/>
                <a:ea typeface="微软雅黑" panose="020B0503020204020204" pitchFamily="34" charset="-122"/>
              </a:rPr>
              <a:t>谨慎用水灭火</a:t>
            </a:r>
            <a:endParaRPr lang="zh-CN" altLang="en-US" sz="4800" b="1" dirty="0">
              <a:solidFill>
                <a:srgbClr val="6666FF"/>
              </a:solidFill>
              <a:latin typeface="微软雅黑" panose="020B0503020204020204" pitchFamily="34" charset="-122"/>
              <a:ea typeface="微软雅黑" panose="020B0503020204020204" pitchFamily="34" charset="-122"/>
            </a:endParaRPr>
          </a:p>
        </p:txBody>
      </p:sp>
      <p:sp>
        <p:nvSpPr>
          <p:cNvPr id="46096" name="文本框 54288"/>
          <p:cNvSpPr txBox="1"/>
          <p:nvPr/>
        </p:nvSpPr>
        <p:spPr>
          <a:xfrm>
            <a:off x="2667000" y="2286000"/>
            <a:ext cx="914400" cy="457200"/>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pitchFamily="34" charset="-122"/>
                <a:ea typeface="微软雅黑" panose="020B0503020204020204" pitchFamily="34" charset="-122"/>
              </a:rPr>
              <a:t>No.1</a:t>
            </a:r>
            <a:endParaRPr lang="en-US" altLang="zh-CN" sz="2400" b="1" dirty="0">
              <a:latin typeface="微软雅黑" panose="020B0503020204020204" pitchFamily="34" charset="-122"/>
              <a:ea typeface="微软雅黑" panose="020B0503020204020204" pitchFamily="34" charset="-122"/>
            </a:endParaRPr>
          </a:p>
        </p:txBody>
      </p:sp>
      <p:sp>
        <p:nvSpPr>
          <p:cNvPr id="46097" name="文本框 54289"/>
          <p:cNvSpPr txBox="1"/>
          <p:nvPr/>
        </p:nvSpPr>
        <p:spPr>
          <a:xfrm>
            <a:off x="5334000" y="2286000"/>
            <a:ext cx="914400" cy="457200"/>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pitchFamily="34" charset="-122"/>
                <a:ea typeface="微软雅黑" panose="020B0503020204020204" pitchFamily="34" charset="-122"/>
              </a:rPr>
              <a:t>No.2</a:t>
            </a:r>
            <a:endParaRPr lang="en-US" altLang="zh-CN" sz="2400" b="1" dirty="0">
              <a:latin typeface="微软雅黑" panose="020B0503020204020204" pitchFamily="34" charset="-122"/>
              <a:ea typeface="微软雅黑" panose="020B0503020204020204" pitchFamily="34" charset="-122"/>
            </a:endParaRPr>
          </a:p>
        </p:txBody>
      </p:sp>
      <p:sp>
        <p:nvSpPr>
          <p:cNvPr id="46098" name="文本框 54290"/>
          <p:cNvSpPr txBox="1"/>
          <p:nvPr/>
        </p:nvSpPr>
        <p:spPr>
          <a:xfrm>
            <a:off x="2590800" y="4953000"/>
            <a:ext cx="914400" cy="457200"/>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pitchFamily="34" charset="-122"/>
                <a:ea typeface="微软雅黑" panose="020B0503020204020204" pitchFamily="34" charset="-122"/>
              </a:rPr>
              <a:t>No.3</a:t>
            </a:r>
            <a:endParaRPr lang="en-US" altLang="zh-CN" sz="2400" b="1" dirty="0">
              <a:latin typeface="微软雅黑" panose="020B0503020204020204" pitchFamily="34" charset="-122"/>
              <a:ea typeface="微软雅黑" panose="020B0503020204020204" pitchFamily="34" charset="-122"/>
            </a:endParaRPr>
          </a:p>
        </p:txBody>
      </p:sp>
      <p:sp>
        <p:nvSpPr>
          <p:cNvPr id="46099" name="文本框 54291"/>
          <p:cNvSpPr txBox="1"/>
          <p:nvPr/>
        </p:nvSpPr>
        <p:spPr>
          <a:xfrm>
            <a:off x="5362575" y="4953000"/>
            <a:ext cx="914400" cy="457200"/>
          </a:xfrm>
          <a:prstGeom prst="rect">
            <a:avLst/>
          </a:prstGeom>
          <a:noFill/>
          <a:ln w="9525">
            <a:noFill/>
          </a:ln>
        </p:spPr>
        <p:txBody>
          <a:bodyPr anchor="t" anchorCtr="0">
            <a:spAutoFit/>
          </a:bodyPr>
          <a:p>
            <a:pPr>
              <a:spcBef>
                <a:spcPct val="50000"/>
              </a:spcBef>
            </a:pPr>
            <a:r>
              <a:rPr lang="en-US" altLang="zh-CN" sz="2400" b="1" dirty="0">
                <a:latin typeface="微软雅黑" panose="020B0503020204020204" pitchFamily="34" charset="-122"/>
                <a:ea typeface="微软雅黑" panose="020B0503020204020204" pitchFamily="34" charset="-122"/>
              </a:rPr>
              <a:t>No.4</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AutoShape 3"/>
          <p:cNvSpPr/>
          <p:nvPr/>
        </p:nvSpPr>
        <p:spPr>
          <a:xfrm>
            <a:off x="1997075" y="1630363"/>
            <a:ext cx="5967413" cy="1028700"/>
          </a:xfrm>
          <a:prstGeom prst="roundRect">
            <a:avLst>
              <a:gd name="adj" fmla="val 27681"/>
            </a:avLst>
          </a:prstGeom>
          <a:gradFill rotWithShape="1">
            <a:gsLst>
              <a:gs pos="0">
                <a:srgbClr val="576869"/>
              </a:gs>
              <a:gs pos="50000">
                <a:schemeClr val="accent1"/>
              </a:gs>
              <a:gs pos="100000">
                <a:srgbClr val="576869"/>
              </a:gs>
            </a:gsLst>
            <a:lin ang="5400000" scaled="1"/>
            <a:tileRect/>
          </a:gradFill>
          <a:ln w="38100" cap="flat" cmpd="sng">
            <a:solidFill>
              <a:schemeClr val="bg1"/>
            </a:solidFill>
            <a:prstDash val="solid"/>
            <a:roun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zh-CN" sz="2000" b="1" dirty="0">
                <a:solidFill>
                  <a:srgbClr val="FF6600"/>
                </a:solidFill>
                <a:latin typeface="微软雅黑" panose="020B0503020204020204" pitchFamily="34" charset="-122"/>
                <a:ea typeface="微软雅黑" panose="020B0503020204020204" pitchFamily="34" charset="-122"/>
              </a:rPr>
              <a:t>     </a:t>
            </a:r>
            <a:r>
              <a:rPr lang="zh-CN" altLang="en-US" sz="2000" b="1" dirty="0">
                <a:solidFill>
                  <a:srgbClr val="FF6600"/>
                </a:solidFill>
                <a:latin typeface="微软雅黑" panose="020B0503020204020204" pitchFamily="34" charset="-122"/>
                <a:ea typeface="微软雅黑" panose="020B0503020204020204" pitchFamily="34" charset="-122"/>
              </a:rPr>
              <a:t>现场立即安排救治（实验室应配有急救箱）</a:t>
            </a:r>
            <a:endParaRPr lang="zh-CN" altLang="en-US" sz="2000" b="1" dirty="0">
              <a:solidFill>
                <a:srgbClr val="FF6600"/>
              </a:solidFill>
              <a:latin typeface="微软雅黑" panose="020B0503020204020204" pitchFamily="34" charset="-122"/>
              <a:ea typeface="微软雅黑" panose="020B0503020204020204" pitchFamily="34" charset="-122"/>
            </a:endParaRPr>
          </a:p>
        </p:txBody>
      </p:sp>
      <p:sp>
        <p:nvSpPr>
          <p:cNvPr id="47106" name="AutoShape 4"/>
          <p:cNvSpPr/>
          <p:nvPr/>
        </p:nvSpPr>
        <p:spPr>
          <a:xfrm>
            <a:off x="1997075" y="2735263"/>
            <a:ext cx="5967413" cy="1028700"/>
          </a:xfrm>
          <a:prstGeom prst="roundRect">
            <a:avLst>
              <a:gd name="adj" fmla="val 25597"/>
            </a:avLst>
          </a:prstGeom>
          <a:gradFill rotWithShape="1">
            <a:gsLst>
              <a:gs pos="0">
                <a:srgbClr val="181847"/>
              </a:gs>
              <a:gs pos="50000">
                <a:schemeClr val="accent2"/>
              </a:gs>
              <a:gs pos="100000">
                <a:srgbClr val="181847"/>
              </a:gs>
            </a:gsLst>
            <a:lin ang="5400000" scaled="1"/>
            <a:tileRect/>
          </a:gradFill>
          <a:ln w="38100" cap="flat" cmpd="sng">
            <a:solidFill>
              <a:schemeClr val="bg1"/>
            </a:solidFill>
            <a:prstDash val="solid"/>
            <a:round/>
            <a:headEnd type="none" w="med" len="med"/>
            <a:tailEnd type="none" w="med" len="med"/>
          </a:ln>
          <a:effectLst>
            <a:outerShdw dist="107763" dir="2699999" algn="ctr" rotWithShape="0">
              <a:schemeClr val="bg2">
                <a:alpha val="50000"/>
              </a:schemeClr>
            </a:outerShdw>
          </a:effectLst>
        </p:spPr>
        <p:txBody>
          <a:bodyPr wrap="none" anchor="ctr" anchorCtr="0"/>
          <a:p>
            <a:pPr algn="ctr" eaLnBrk="0" hangingPunct="0">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报告安全员和课题组长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107" name="AutoShape 5"/>
          <p:cNvSpPr/>
          <p:nvPr/>
        </p:nvSpPr>
        <p:spPr>
          <a:xfrm>
            <a:off x="1997075" y="3857625"/>
            <a:ext cx="5967413" cy="1028700"/>
          </a:xfrm>
          <a:prstGeom prst="roundRect">
            <a:avLst>
              <a:gd name="adj" fmla="val 21431"/>
            </a:avLst>
          </a:prstGeom>
          <a:gradFill rotWithShape="1">
            <a:gsLst>
              <a:gs pos="0">
                <a:srgbClr val="004747"/>
              </a:gs>
              <a:gs pos="50000">
                <a:schemeClr val="hlink"/>
              </a:gs>
              <a:gs pos="100000">
                <a:srgbClr val="004747"/>
              </a:gs>
            </a:gsLst>
            <a:lin ang="5400000" scaled="1"/>
            <a:tileRect/>
          </a:gradFill>
          <a:ln w="38100" cap="flat" cmpd="sng">
            <a:solidFill>
              <a:schemeClr val="bg1"/>
            </a:solidFill>
            <a:prstDash val="solid"/>
            <a:round/>
            <a:headEnd type="none" w="med" len="med"/>
            <a:tailEnd type="none" w="med" len="med"/>
          </a:ln>
          <a:effectLst>
            <a:outerShdw dist="107763" dir="2699999" algn="ctr" rotWithShape="0">
              <a:schemeClr val="bg2">
                <a:alpha val="50000"/>
              </a:schemeClr>
            </a:outerShdw>
          </a:effectLst>
        </p:spPr>
        <p:txBody>
          <a:bodyPr wrap="none" anchor="ctr" anchorCtr="0"/>
          <a:p>
            <a:pPr algn="ctr" eaLnBrk="0" hangingPunct="0">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所急救电话</a:t>
            </a:r>
            <a:r>
              <a:rPr lang="en-US" altLang="zh-CN" b="1" dirty="0">
                <a:solidFill>
                  <a:schemeClr val="bg1"/>
                </a:solidFill>
                <a:latin typeface="微软雅黑" panose="020B0503020204020204" pitchFamily="34" charset="-122"/>
                <a:ea typeface="微软雅黑" panose="020B0503020204020204" pitchFamily="34" charset="-122"/>
              </a:rPr>
              <a:t>(9999)</a:t>
            </a:r>
            <a:r>
              <a:rPr lang="zh-CN" altLang="en-US" b="1" dirty="0">
                <a:solidFill>
                  <a:schemeClr val="bg1"/>
                </a:solidFill>
                <a:latin typeface="微软雅黑" panose="020B0503020204020204" pitchFamily="34" charset="-122"/>
                <a:ea typeface="微软雅黑" panose="020B0503020204020204" pitchFamily="34" charset="-122"/>
              </a:rPr>
              <a:t>，质安处电话</a:t>
            </a:r>
            <a:r>
              <a:rPr lang="en-US" altLang="zh-CN" b="1" dirty="0">
                <a:solidFill>
                  <a:schemeClr val="bg1"/>
                </a:solidFill>
                <a:latin typeface="微软雅黑" panose="020B0503020204020204" pitchFamily="34" charset="-122"/>
                <a:ea typeface="微软雅黑" panose="020B0503020204020204" pitchFamily="34" charset="-122"/>
              </a:rPr>
              <a:t>(8714)</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7108" name="AutoShape 6"/>
          <p:cNvSpPr/>
          <p:nvPr/>
        </p:nvSpPr>
        <p:spPr>
          <a:xfrm>
            <a:off x="1997075" y="5010150"/>
            <a:ext cx="5967413" cy="1028700"/>
          </a:xfrm>
          <a:prstGeom prst="roundRect">
            <a:avLst>
              <a:gd name="adj" fmla="val 25296"/>
            </a:avLst>
          </a:prstGeom>
          <a:gradFill rotWithShape="1">
            <a:gsLst>
              <a:gs pos="0">
                <a:srgbClr val="475E00"/>
              </a:gs>
              <a:gs pos="50000">
                <a:schemeClr val="folHlink"/>
              </a:gs>
              <a:gs pos="100000">
                <a:srgbClr val="475E00"/>
              </a:gs>
            </a:gsLst>
            <a:lin ang="5400000" scaled="1"/>
            <a:tileRect/>
          </a:gradFill>
          <a:ln w="38100" cap="flat" cmpd="sng">
            <a:solidFill>
              <a:schemeClr val="bg1"/>
            </a:solidFill>
            <a:prstDash val="solid"/>
            <a:round/>
            <a:headEnd type="none" w="med" len="med"/>
            <a:tailEnd type="none" w="med" len="med"/>
          </a:ln>
          <a:effectLst>
            <a:outerShdw dist="107763" dir="2699999" algn="ctr" rotWithShape="0">
              <a:schemeClr val="bg2">
                <a:alpha val="50000"/>
              </a:schemeClr>
            </a:outerShdw>
          </a:effectLst>
        </p:spPr>
        <p:txBody>
          <a:bodyPr wrap="none" anchor="ctr" anchorCtr="0"/>
          <a:p>
            <a:pPr algn="ctr" eaLnBrk="0" hangingPunct="0">
              <a:spcBef>
                <a:spcPct val="50000"/>
              </a:spcBef>
            </a:pPr>
            <a:r>
              <a:rPr lang="zh-CN" altLang="en-US" b="1" dirty="0">
                <a:solidFill>
                  <a:schemeClr val="bg1"/>
                </a:solidFill>
                <a:latin typeface="微软雅黑" panose="020B0503020204020204" pitchFamily="34" charset="-122"/>
                <a:ea typeface="微软雅黑" panose="020B0503020204020204" pitchFamily="34" charset="-122"/>
              </a:rPr>
              <a:t>必要时拨打所医务室急救</a:t>
            </a:r>
            <a:r>
              <a:rPr lang="en-US" altLang="zh-CN" b="1" dirty="0">
                <a:solidFill>
                  <a:schemeClr val="bg1"/>
                </a:solidFill>
                <a:latin typeface="微软雅黑" panose="020B0503020204020204" pitchFamily="34" charset="-122"/>
                <a:ea typeface="微软雅黑" panose="020B0503020204020204" pitchFamily="34" charset="-122"/>
              </a:rPr>
              <a:t>, 119</a:t>
            </a:r>
            <a:r>
              <a:rPr lang="zh-CN" altLang="en-US" b="1" dirty="0">
                <a:solidFill>
                  <a:schemeClr val="bg1"/>
                </a:solidFill>
                <a:latin typeface="微软雅黑" panose="020B0503020204020204" pitchFamily="34" charset="-122"/>
                <a:ea typeface="微软雅黑" panose="020B0503020204020204" pitchFamily="34" charset="-122"/>
              </a:rPr>
              <a:t>火警</a:t>
            </a:r>
            <a:r>
              <a:rPr lang="en-US" altLang="zh-CN" b="1" dirty="0">
                <a:solidFill>
                  <a:schemeClr val="bg1"/>
                </a:solidFill>
                <a:latin typeface="微软雅黑" panose="020B0503020204020204" pitchFamily="34" charset="-122"/>
                <a:ea typeface="微软雅黑" panose="020B0503020204020204" pitchFamily="34" charset="-122"/>
              </a:rPr>
              <a:t>, 120</a:t>
            </a:r>
            <a:r>
              <a:rPr lang="zh-CN" altLang="en-US" b="1" dirty="0">
                <a:solidFill>
                  <a:schemeClr val="bg1"/>
                </a:solidFill>
                <a:latin typeface="微软雅黑" panose="020B0503020204020204" pitchFamily="34" charset="-122"/>
                <a:ea typeface="微软雅黑" panose="020B0503020204020204" pitchFamily="34" charset="-122"/>
              </a:rPr>
              <a:t>救护</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109" name="DRAWING2STR_FREEFORM 33797"/>
          <p:cNvSpPr/>
          <p:nvPr/>
        </p:nvSpPr>
        <p:spPr>
          <a:xfrm rot="5400000">
            <a:off x="-977900" y="3568700"/>
            <a:ext cx="4718050" cy="476250"/>
          </a:xfrm>
          <a:custGeom>
            <a:avLst/>
            <a:gdLst/>
            <a:ahLst/>
            <a:cxnLst>
              <a:cxn ang="270">
                <a:pos x="16200" y="0"/>
              </a:cxn>
              <a:cxn ang="180">
                <a:pos x="0" y="10800"/>
              </a:cxn>
              <a:cxn ang="90">
                <a:pos x="16200" y="21600"/>
              </a:cxn>
              <a:cxn ang="0">
                <a:pos x="21600" y="10800"/>
              </a:cxn>
            </a:cxnLst>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50800" cap="flat" cmpd="sng">
            <a:solidFill>
              <a:srgbClr val="800000"/>
            </a:solidFill>
            <a:prstDash val="solid"/>
            <a:miter/>
            <a:headEnd type="none" w="med" len="med"/>
            <a:tailEnd type="none" w="med" len="med"/>
          </a:ln>
        </p:spPr>
        <p:txBody>
          <a:bodyPr/>
          <a:p>
            <a:endParaRPr lang="zh-CN" altLang="en-US"/>
          </a:p>
        </p:txBody>
      </p:sp>
      <p:sp>
        <p:nvSpPr>
          <p:cNvPr id="47110" name="矩形 33798"/>
          <p:cNvSpPr/>
          <p:nvPr/>
        </p:nvSpPr>
        <p:spPr>
          <a:xfrm>
            <a:off x="195263" y="152400"/>
            <a:ext cx="4681537" cy="579438"/>
          </a:xfrm>
          <a:prstGeom prst="rect">
            <a:avLst/>
          </a:prstGeom>
          <a:noFill/>
          <a:ln w="9525">
            <a:noFill/>
          </a:ln>
        </p:spPr>
        <p:txBody>
          <a:bodyPr anchor="t" anchorCtr="0">
            <a:spAutoFit/>
          </a:bodyPr>
          <a:p>
            <a:pPr latinLnBrk="1">
              <a:buFont typeface="Wingdings" panose="05000000000000000000" pitchFamily="2" charset="2"/>
              <a:buChar char="§"/>
            </a:pPr>
            <a:r>
              <a:rPr lang="ko-KR" altLang="en-US" sz="3200" b="1">
                <a:solidFill>
                  <a:srgbClr val="666699"/>
                </a:solidFill>
                <a:latin typeface="微软雅黑" panose="020B0503020204020204" pitchFamily="34" charset="-122"/>
                <a:ea typeface="微软雅黑" panose="020B0503020204020204" pitchFamily="34" charset="-122"/>
              </a:rPr>
              <a:t> </a:t>
            </a:r>
            <a:r>
              <a:rPr lang="zh-CN" altLang="en-US" sz="3200" b="1" dirty="0">
                <a:solidFill>
                  <a:srgbClr val="666699"/>
                </a:solidFill>
                <a:latin typeface="微软雅黑" panose="020B0503020204020204" pitchFamily="34" charset="-122"/>
                <a:ea typeface="微软雅黑" panose="020B0503020204020204" pitchFamily="34" charset="-122"/>
              </a:rPr>
              <a:t>安全事故紧急处理程序</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47111" name="直接连接符 33799"/>
          <p:cNvSpPr/>
          <p:nvPr/>
        </p:nvSpPr>
        <p:spPr>
          <a:xfrm>
            <a:off x="-25400" y="8016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圆角矩形 34817"/>
          <p:cNvSpPr/>
          <p:nvPr/>
        </p:nvSpPr>
        <p:spPr>
          <a:xfrm>
            <a:off x="566738" y="1104900"/>
            <a:ext cx="8077200" cy="1228725"/>
          </a:xfrm>
          <a:prstGeom prst="roundRect">
            <a:avLst>
              <a:gd name="adj" fmla="val 10889"/>
            </a:avLst>
          </a:prstGeom>
          <a:gradFill rotWithShape="1">
            <a:gsLst>
              <a:gs pos="0">
                <a:srgbClr val="EEEEEE"/>
              </a:gs>
              <a:gs pos="100000">
                <a:srgbClr val="DDDDDD"/>
              </a:gs>
            </a:gsLst>
            <a:lin ang="2700000" scaled="1"/>
            <a:tileRect/>
          </a:gradFill>
          <a:ln w="38100" cap="flat" cmpd="sng">
            <a:solidFill>
              <a:srgbClr val="FFFFFF"/>
            </a:solidFill>
            <a:prstDash val="solid"/>
            <a:round/>
            <a:headEnd type="none" w="med" len="med"/>
            <a:tailEnd type="none" w="med" len="med"/>
          </a:ln>
          <a:effectLst>
            <a:outerShdw dist="135001" dir="2928846" algn="ctr" rotWithShape="0">
              <a:srgbClr val="00000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30" name="圆角矩形 34818"/>
          <p:cNvSpPr/>
          <p:nvPr/>
        </p:nvSpPr>
        <p:spPr>
          <a:xfrm>
            <a:off x="744538" y="1219200"/>
            <a:ext cx="1193800" cy="1004888"/>
          </a:xfrm>
          <a:prstGeom prst="roundRect">
            <a:avLst>
              <a:gd name="adj" fmla="val 11921"/>
            </a:avLst>
          </a:prstGeom>
          <a:gradFill rotWithShape="1">
            <a:gsLst>
              <a:gs pos="0">
                <a:schemeClr val="accent1"/>
              </a:gs>
              <a:gs pos="100000">
                <a:srgbClr val="839C9E"/>
              </a:gs>
            </a:gsLst>
            <a:lin ang="5400000" scaled="1"/>
            <a:tileRect/>
          </a:gradFill>
          <a:ln w="38100" cap="flat" cmpd="sng">
            <a:solidFill>
              <a:schemeClr val="bg1"/>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31" name="DRAWING2STR_FREEFORM 34819"/>
          <p:cNvSpPr/>
          <p:nvPr/>
        </p:nvSpPr>
        <p:spPr>
          <a:xfrm>
            <a:off x="839788" y="1282700"/>
            <a:ext cx="777875" cy="50323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tileRect/>
          </a:gradFill>
          <a:ln w="0">
            <a:noFill/>
          </a:ln>
        </p:spPr>
        <p:txBody>
          <a:bodyPr/>
          <a:p>
            <a:endParaRPr lang="zh-CN" altLang="en-US"/>
          </a:p>
        </p:txBody>
      </p:sp>
      <p:sp>
        <p:nvSpPr>
          <p:cNvPr id="34821" name="文本框 34820"/>
          <p:cNvSpPr txBox="1"/>
          <p:nvPr/>
        </p:nvSpPr>
        <p:spPr>
          <a:xfrm>
            <a:off x="1176338" y="1492250"/>
            <a:ext cx="382588" cy="519113"/>
          </a:xfrm>
          <a:prstGeom prst="rect">
            <a:avLst/>
          </a:prstGeom>
          <a:noFill/>
          <a:ln w="9525">
            <a:noFill/>
          </a:ln>
        </p:spPr>
        <p:txBody>
          <a:bodyPr wrap="none" anchor="t">
            <a:spAutoFit/>
          </a:bodyPr>
          <a:p>
            <a:pPr algn="ctr" eaLnBrk="0" hangingPunct="0"/>
            <a:r>
              <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3" name="文本框 34821"/>
          <p:cNvSpPr txBox="1"/>
          <p:nvPr/>
        </p:nvSpPr>
        <p:spPr>
          <a:xfrm>
            <a:off x="2514600" y="1295400"/>
            <a:ext cx="5934075" cy="822325"/>
          </a:xfrm>
          <a:prstGeom prst="rect">
            <a:avLst/>
          </a:prstGeom>
          <a:noFill/>
          <a:ln w="9525">
            <a:noFill/>
          </a:ln>
        </p:spPr>
        <p:txBody>
          <a:bodyPr anchor="t" anchorCtr="0">
            <a:spAutoFit/>
          </a:bodyPr>
          <a:p>
            <a:pPr eaLnBrk="0" hangingPunct="0"/>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课题组常备</a:t>
            </a:r>
            <a:r>
              <a:rPr lang="zh-CN" altLang="en-US" sz="2400" b="1" dirty="0">
                <a:solidFill>
                  <a:srgbClr val="FF0066"/>
                </a:solidFill>
                <a:latin typeface="微软雅黑" panose="020B0503020204020204" pitchFamily="34" charset="-122"/>
                <a:ea typeface="微软雅黑" panose="020B0503020204020204" pitchFamily="34" charset="-122"/>
                <a:sym typeface="Wingdings" panose="05000000000000000000" pitchFamily="2" charset="2"/>
              </a:rPr>
              <a:t>现金或信用卡</a:t>
            </a:r>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，以免紧急时候（送医院的时候）忙中出错，贻误时机</a:t>
            </a:r>
            <a:endParaRPr lang="zh-CN" altLang="en-US" sz="2400" b="1">
              <a:solidFill>
                <a:srgbClr val="000000"/>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48134" name="圆角矩形 34822"/>
          <p:cNvSpPr/>
          <p:nvPr/>
        </p:nvSpPr>
        <p:spPr>
          <a:xfrm>
            <a:off x="566738" y="2463800"/>
            <a:ext cx="8077200" cy="1228725"/>
          </a:xfrm>
          <a:prstGeom prst="roundRect">
            <a:avLst>
              <a:gd name="adj" fmla="val 10889"/>
            </a:avLst>
          </a:prstGeom>
          <a:gradFill rotWithShape="1">
            <a:gsLst>
              <a:gs pos="0">
                <a:srgbClr val="EEEEEE"/>
              </a:gs>
              <a:gs pos="100000">
                <a:srgbClr val="DDDDDD"/>
              </a:gs>
            </a:gsLst>
            <a:lin ang="2700000" scaled="1"/>
            <a:tileRect/>
          </a:gradFill>
          <a:ln w="38100" cap="flat" cmpd="sng">
            <a:solidFill>
              <a:srgbClr val="FFFFFF"/>
            </a:solidFill>
            <a:prstDash val="solid"/>
            <a:round/>
            <a:headEnd type="none" w="med" len="med"/>
            <a:tailEnd type="none" w="med" len="med"/>
          </a:ln>
          <a:effectLst>
            <a:outerShdw dist="135001" dir="2928846" algn="ctr" rotWithShape="0">
              <a:srgbClr val="00000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35" name="圆角矩形 34823"/>
          <p:cNvSpPr/>
          <p:nvPr/>
        </p:nvSpPr>
        <p:spPr>
          <a:xfrm>
            <a:off x="744538" y="2576513"/>
            <a:ext cx="1193800" cy="1004887"/>
          </a:xfrm>
          <a:prstGeom prst="roundRect">
            <a:avLst>
              <a:gd name="adj" fmla="val 11921"/>
            </a:avLst>
          </a:prstGeom>
          <a:gradFill rotWithShape="1">
            <a:gsLst>
              <a:gs pos="0">
                <a:schemeClr val="folHlink"/>
              </a:gs>
              <a:gs pos="100000">
                <a:srgbClr val="6B8E00"/>
              </a:gs>
            </a:gsLst>
            <a:lin ang="5400000" scaled="1"/>
            <a:tileRect/>
          </a:gradFill>
          <a:ln w="38100" cap="flat" cmpd="sng">
            <a:solidFill>
              <a:schemeClr val="bg1"/>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36" name="DRAWING2STR_FREEFORM 34824"/>
          <p:cNvSpPr/>
          <p:nvPr/>
        </p:nvSpPr>
        <p:spPr>
          <a:xfrm>
            <a:off x="839788" y="2641600"/>
            <a:ext cx="777875" cy="501650"/>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4E993"/>
              </a:gs>
              <a:gs pos="100000">
                <a:schemeClr val="folHlink">
                  <a:alpha val="0"/>
                </a:schemeClr>
              </a:gs>
            </a:gsLst>
            <a:lin ang="2700000" scaled="1"/>
            <a:tileRect/>
          </a:gradFill>
          <a:ln w="0">
            <a:noFill/>
          </a:ln>
        </p:spPr>
        <p:txBody>
          <a:bodyPr/>
          <a:p>
            <a:endParaRPr lang="zh-CN" altLang="en-US"/>
          </a:p>
        </p:txBody>
      </p:sp>
      <p:sp>
        <p:nvSpPr>
          <p:cNvPr id="34826" name="文本框 34825"/>
          <p:cNvSpPr txBox="1"/>
          <p:nvPr/>
        </p:nvSpPr>
        <p:spPr>
          <a:xfrm>
            <a:off x="1176338" y="2852738"/>
            <a:ext cx="382588" cy="519113"/>
          </a:xfrm>
          <a:prstGeom prst="rect">
            <a:avLst/>
          </a:prstGeom>
          <a:noFill/>
          <a:ln w="9525">
            <a:noFill/>
          </a:ln>
        </p:spPr>
        <p:txBody>
          <a:bodyPr wrap="none" anchor="t">
            <a:spAutoFit/>
          </a:bodyPr>
          <a:p>
            <a:pPr algn="ctr" eaLnBrk="0" hangingPunct="0"/>
            <a:r>
              <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8" name="文本框 34826"/>
          <p:cNvSpPr txBox="1"/>
          <p:nvPr/>
        </p:nvSpPr>
        <p:spPr>
          <a:xfrm>
            <a:off x="2514600" y="2471738"/>
            <a:ext cx="5934075" cy="1187450"/>
          </a:xfrm>
          <a:prstGeom prst="rect">
            <a:avLst/>
          </a:prstGeom>
          <a:noFill/>
          <a:ln w="9525">
            <a:noFill/>
          </a:ln>
        </p:spPr>
        <p:txBody>
          <a:bodyPr anchor="t" anchorCtr="0">
            <a:spAutoFit/>
          </a:bodyPr>
          <a:p>
            <a:pPr eaLnBrk="0" hangingPunct="0"/>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课题组注意更新补充</a:t>
            </a:r>
            <a:r>
              <a:rPr lang="zh-CN" altLang="en-US" sz="2400" b="1" dirty="0">
                <a:solidFill>
                  <a:srgbClr val="FF0066"/>
                </a:solidFill>
                <a:latin typeface="微软雅黑" panose="020B0503020204020204" pitchFamily="34" charset="-122"/>
                <a:ea typeface="微软雅黑" panose="020B0503020204020204" pitchFamily="34" charset="-122"/>
                <a:sym typeface="Wingdings" panose="05000000000000000000" pitchFamily="2" charset="2"/>
              </a:rPr>
              <a:t>急救箱</a:t>
            </a:r>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里的急救药品。没有配急救箱的注意尽快配置。急救箱应放在显眼位置</a:t>
            </a:r>
            <a:endParaRPr lang="zh-CN" altLang="en-US" sz="2400" b="1">
              <a:solidFill>
                <a:srgbClr val="000000"/>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48139" name="圆角矩形 34827"/>
          <p:cNvSpPr/>
          <p:nvPr/>
        </p:nvSpPr>
        <p:spPr>
          <a:xfrm>
            <a:off x="566738" y="3838575"/>
            <a:ext cx="8077200" cy="1228725"/>
          </a:xfrm>
          <a:prstGeom prst="roundRect">
            <a:avLst>
              <a:gd name="adj" fmla="val 10889"/>
            </a:avLst>
          </a:prstGeom>
          <a:gradFill rotWithShape="1">
            <a:gsLst>
              <a:gs pos="0">
                <a:srgbClr val="EEEEEE"/>
              </a:gs>
              <a:gs pos="100000">
                <a:srgbClr val="DDDDDD"/>
              </a:gs>
            </a:gsLst>
            <a:lin ang="2700000" scaled="1"/>
            <a:tileRect/>
          </a:gradFill>
          <a:ln w="38100" cap="flat" cmpd="sng">
            <a:solidFill>
              <a:srgbClr val="FFFFFF"/>
            </a:solidFill>
            <a:prstDash val="solid"/>
            <a:round/>
            <a:headEnd type="none" w="med" len="med"/>
            <a:tailEnd type="none" w="med" len="med"/>
          </a:ln>
          <a:effectLst>
            <a:outerShdw dist="135001" dir="2928846" algn="ctr" rotWithShape="0">
              <a:srgbClr val="00000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40" name="圆角矩形 34828"/>
          <p:cNvSpPr/>
          <p:nvPr/>
        </p:nvSpPr>
        <p:spPr>
          <a:xfrm>
            <a:off x="744538" y="3951288"/>
            <a:ext cx="1193800" cy="1004887"/>
          </a:xfrm>
          <a:prstGeom prst="roundRect">
            <a:avLst>
              <a:gd name="adj" fmla="val 11921"/>
            </a:avLst>
          </a:prstGeom>
          <a:gradFill rotWithShape="1">
            <a:gsLst>
              <a:gs pos="0">
                <a:schemeClr val="hlink"/>
              </a:gs>
              <a:gs pos="100000">
                <a:srgbClr val="006B6B"/>
              </a:gs>
            </a:gsLst>
            <a:lin ang="5400000" scaled="1"/>
            <a:tileRect/>
          </a:gradFill>
          <a:ln w="38100" cap="flat" cmpd="sng">
            <a:solidFill>
              <a:schemeClr val="bg1"/>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41" name="DRAWING2STR_FREEFORM 34829"/>
          <p:cNvSpPr/>
          <p:nvPr/>
        </p:nvSpPr>
        <p:spPr>
          <a:xfrm>
            <a:off x="839788" y="4016375"/>
            <a:ext cx="777875" cy="50323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3CDCD"/>
              </a:gs>
              <a:gs pos="100000">
                <a:schemeClr val="hlink">
                  <a:alpha val="0"/>
                </a:schemeClr>
              </a:gs>
            </a:gsLst>
            <a:lin ang="2700000" scaled="1"/>
            <a:tileRect/>
          </a:gradFill>
          <a:ln w="0">
            <a:noFill/>
          </a:ln>
        </p:spPr>
        <p:txBody>
          <a:bodyPr/>
          <a:p>
            <a:endParaRPr lang="zh-CN" altLang="en-US"/>
          </a:p>
        </p:txBody>
      </p:sp>
      <p:sp>
        <p:nvSpPr>
          <p:cNvPr id="34831" name="文本框 34830"/>
          <p:cNvSpPr txBox="1"/>
          <p:nvPr/>
        </p:nvSpPr>
        <p:spPr>
          <a:xfrm>
            <a:off x="1176338" y="4225925"/>
            <a:ext cx="382588" cy="519113"/>
          </a:xfrm>
          <a:prstGeom prst="rect">
            <a:avLst/>
          </a:prstGeom>
          <a:noFill/>
          <a:ln w="9525">
            <a:noFill/>
          </a:ln>
        </p:spPr>
        <p:txBody>
          <a:bodyPr wrap="none" anchor="t">
            <a:spAutoFit/>
          </a:bodyPr>
          <a:p>
            <a:pPr algn="ctr" eaLnBrk="0" hangingPunct="0"/>
            <a:r>
              <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43" name="文本框 34831"/>
          <p:cNvSpPr txBox="1"/>
          <p:nvPr/>
        </p:nvSpPr>
        <p:spPr>
          <a:xfrm>
            <a:off x="2514600" y="3838575"/>
            <a:ext cx="5934075" cy="1187450"/>
          </a:xfrm>
          <a:prstGeom prst="rect">
            <a:avLst/>
          </a:prstGeom>
          <a:noFill/>
          <a:ln w="9525">
            <a:noFill/>
          </a:ln>
        </p:spPr>
        <p:txBody>
          <a:bodyPr anchor="t" anchorCtr="0">
            <a:spAutoFit/>
          </a:bodyPr>
          <a:p>
            <a:pPr eaLnBrk="0" hangingPunct="0"/>
            <a:r>
              <a:rPr lang="zh-CN" altLang="en-US" sz="2400" b="1" dirty="0">
                <a:solidFill>
                  <a:srgbClr val="333333"/>
                </a:solidFill>
                <a:latin typeface="微软雅黑" panose="020B0503020204020204" pitchFamily="34" charset="-122"/>
                <a:ea typeface="微软雅黑" panose="020B0503020204020204" pitchFamily="34" charset="-122"/>
              </a:rPr>
              <a:t>注意培养</a:t>
            </a:r>
            <a:r>
              <a:rPr lang="zh-CN" altLang="en-US" sz="2400" b="1" dirty="0">
                <a:solidFill>
                  <a:srgbClr val="FF0066"/>
                </a:solidFill>
                <a:latin typeface="微软雅黑" panose="020B0503020204020204" pitchFamily="34" charset="-122"/>
                <a:ea typeface="微软雅黑" panose="020B0503020204020204" pitchFamily="34" charset="-122"/>
              </a:rPr>
              <a:t>每一个成员</a:t>
            </a:r>
            <a:r>
              <a:rPr lang="zh-CN" altLang="en-US" sz="2400" b="1" dirty="0">
                <a:solidFill>
                  <a:srgbClr val="333333"/>
                </a:solidFill>
                <a:latin typeface="微软雅黑" panose="020B0503020204020204" pitchFamily="34" charset="-122"/>
                <a:ea typeface="微软雅黑" panose="020B0503020204020204" pitchFamily="34" charset="-122"/>
              </a:rPr>
              <a:t>的安全意识和应急救援能力，以免课题组长和安全员都不在岗时不知所措</a:t>
            </a:r>
            <a:endParaRPr lang="zh-CN" altLang="en-US" sz="2400" b="1">
              <a:solidFill>
                <a:srgbClr val="333333"/>
              </a:solidFill>
              <a:latin typeface="微软雅黑" panose="020B0503020204020204" pitchFamily="34" charset="-122"/>
              <a:ea typeface="微软雅黑" panose="020B0503020204020204" pitchFamily="34" charset="-122"/>
            </a:endParaRPr>
          </a:p>
        </p:txBody>
      </p:sp>
      <p:sp>
        <p:nvSpPr>
          <p:cNvPr id="48144" name="圆角矩形 34832"/>
          <p:cNvSpPr/>
          <p:nvPr/>
        </p:nvSpPr>
        <p:spPr>
          <a:xfrm>
            <a:off x="585788" y="5219700"/>
            <a:ext cx="8077200" cy="1228725"/>
          </a:xfrm>
          <a:prstGeom prst="roundRect">
            <a:avLst>
              <a:gd name="adj" fmla="val 10889"/>
            </a:avLst>
          </a:prstGeom>
          <a:gradFill rotWithShape="1">
            <a:gsLst>
              <a:gs pos="0">
                <a:srgbClr val="EEEEEE"/>
              </a:gs>
              <a:gs pos="100000">
                <a:srgbClr val="DDDDDD"/>
              </a:gs>
            </a:gsLst>
            <a:lin ang="2700000" scaled="1"/>
            <a:tileRect/>
          </a:gradFill>
          <a:ln w="38100" cap="flat" cmpd="sng">
            <a:solidFill>
              <a:srgbClr val="FFFFFF"/>
            </a:solidFill>
            <a:prstDash val="solid"/>
            <a:round/>
            <a:headEnd type="none" w="med" len="med"/>
            <a:tailEnd type="none" w="med" len="med"/>
          </a:ln>
          <a:effectLst>
            <a:outerShdw dist="135001" dir="2928846" algn="ctr" rotWithShape="0">
              <a:srgbClr val="000000">
                <a:alpha val="50000"/>
              </a:srgbClr>
            </a:outerShdw>
          </a:effectLst>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45" name="圆角矩形 34833"/>
          <p:cNvSpPr/>
          <p:nvPr/>
        </p:nvSpPr>
        <p:spPr>
          <a:xfrm>
            <a:off x="763588" y="5334000"/>
            <a:ext cx="1193800" cy="1004888"/>
          </a:xfrm>
          <a:prstGeom prst="roundRect">
            <a:avLst>
              <a:gd name="adj" fmla="val 11921"/>
            </a:avLst>
          </a:prstGeom>
          <a:gradFill rotWithShape="1">
            <a:gsLst>
              <a:gs pos="0">
                <a:srgbClr val="FF6600"/>
              </a:gs>
              <a:gs pos="100000">
                <a:srgbClr val="B24700"/>
              </a:gs>
            </a:gsLst>
            <a:lin ang="5400000" scaled="1"/>
            <a:tileRect/>
          </a:gradFill>
          <a:ln w="38100" cap="flat" cmpd="sng">
            <a:solidFill>
              <a:schemeClr val="bg1"/>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8146" name="DRAWING2STR_FREEFORM 34834"/>
          <p:cNvSpPr/>
          <p:nvPr/>
        </p:nvSpPr>
        <p:spPr>
          <a:xfrm>
            <a:off x="858838" y="5397500"/>
            <a:ext cx="777875" cy="503238"/>
          </a:xfrm>
          <a:custGeom>
            <a:avLst/>
            <a:gdLst/>
            <a:ahLst/>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tileRect/>
          </a:gradFill>
          <a:ln w="0">
            <a:noFill/>
          </a:ln>
        </p:spPr>
        <p:txBody>
          <a:bodyPr/>
          <a:p>
            <a:endParaRPr lang="zh-CN" altLang="en-US"/>
          </a:p>
        </p:txBody>
      </p:sp>
      <p:sp>
        <p:nvSpPr>
          <p:cNvPr id="34836" name="文本框 34835"/>
          <p:cNvSpPr txBox="1"/>
          <p:nvPr/>
        </p:nvSpPr>
        <p:spPr>
          <a:xfrm>
            <a:off x="1195388" y="5607050"/>
            <a:ext cx="382588" cy="519113"/>
          </a:xfrm>
          <a:prstGeom prst="rect">
            <a:avLst/>
          </a:prstGeom>
          <a:noFill/>
          <a:ln w="9525">
            <a:noFill/>
          </a:ln>
        </p:spPr>
        <p:txBody>
          <a:bodyPr wrap="none" anchor="t">
            <a:spAutoFit/>
          </a:bodyPr>
          <a:p>
            <a:pPr algn="ctr" eaLnBrk="0" hangingPunct="0"/>
            <a:r>
              <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2800"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48" name="文本框 34836"/>
          <p:cNvSpPr txBox="1"/>
          <p:nvPr/>
        </p:nvSpPr>
        <p:spPr>
          <a:xfrm>
            <a:off x="2533650" y="5410200"/>
            <a:ext cx="5934075" cy="822325"/>
          </a:xfrm>
          <a:prstGeom prst="rect">
            <a:avLst/>
          </a:prstGeom>
          <a:noFill/>
          <a:ln w="9525">
            <a:noFill/>
          </a:ln>
        </p:spPr>
        <p:txBody>
          <a:bodyPr anchor="t" anchorCtr="0">
            <a:spAutoFit/>
          </a:bodyPr>
          <a:p>
            <a:pPr eaLnBrk="0" hangingPunct="0"/>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小事故发生后，注意防范由于人员慌乱</a:t>
            </a:r>
            <a:r>
              <a:rPr lang="en-US" altLang="zh-CN"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2400" b="1" dirty="0">
                <a:solidFill>
                  <a:srgbClr val="000000"/>
                </a:solidFill>
                <a:latin typeface="微软雅黑" panose="020B0503020204020204" pitchFamily="34" charset="-122"/>
                <a:ea typeface="微软雅黑" panose="020B0503020204020204" pitchFamily="34" charset="-122"/>
                <a:sym typeface="Wingdings" panose="05000000000000000000" pitchFamily="2" charset="2"/>
              </a:rPr>
              <a:t>离岗等引起</a:t>
            </a:r>
            <a:r>
              <a:rPr lang="zh-CN" altLang="en-US" sz="2400" b="1" dirty="0">
                <a:solidFill>
                  <a:srgbClr val="FF0066"/>
                </a:solidFill>
                <a:latin typeface="微软雅黑" panose="020B0503020204020204" pitchFamily="34" charset="-122"/>
                <a:ea typeface="微软雅黑" panose="020B0503020204020204" pitchFamily="34" charset="-122"/>
                <a:sym typeface="Wingdings" panose="05000000000000000000" pitchFamily="2" charset="2"/>
              </a:rPr>
              <a:t>次生事故</a:t>
            </a:r>
            <a:endParaRPr lang="zh-CN" altLang="en-US" sz="2400" b="1">
              <a:solidFill>
                <a:srgbClr val="FF0066"/>
              </a:solidFill>
              <a:latin typeface="微软雅黑" panose="020B0503020204020204" pitchFamily="34" charset="-122"/>
              <a:ea typeface="微软雅黑" panose="020B0503020204020204" pitchFamily="34" charset="-122"/>
              <a:sym typeface="Wingdings" panose="05000000000000000000" pitchFamily="2" charset="2"/>
            </a:endParaRPr>
          </a:p>
        </p:txBody>
      </p:sp>
      <p:sp>
        <p:nvSpPr>
          <p:cNvPr id="48149" name="矩形 34837"/>
          <p:cNvSpPr/>
          <p:nvPr/>
        </p:nvSpPr>
        <p:spPr>
          <a:xfrm>
            <a:off x="195263" y="152400"/>
            <a:ext cx="4376737" cy="579438"/>
          </a:xfrm>
          <a:prstGeom prst="rect">
            <a:avLst/>
          </a:prstGeom>
          <a:noFill/>
          <a:ln w="9525">
            <a:noFill/>
          </a:ln>
        </p:spPr>
        <p:txBody>
          <a:bodyPr anchor="t" anchorCtr="0">
            <a:spAutoFit/>
          </a:bodyPr>
          <a:p>
            <a:pPr latinLnBrk="1">
              <a:buFont typeface="Wingdings" panose="05000000000000000000" pitchFamily="2" charset="2"/>
              <a:buChar char="§"/>
            </a:pPr>
            <a:r>
              <a:rPr lang="ko-KR" altLang="en-US" sz="3200" b="1">
                <a:solidFill>
                  <a:srgbClr val="666699"/>
                </a:solidFill>
                <a:latin typeface="微软雅黑" panose="020B0503020204020204" pitchFamily="34" charset="-122"/>
                <a:ea typeface="微软雅黑" panose="020B0503020204020204" pitchFamily="34" charset="-122"/>
              </a:rPr>
              <a:t> </a:t>
            </a:r>
            <a:r>
              <a:rPr lang="zh-CN" altLang="en-US" sz="3200" b="1" dirty="0">
                <a:solidFill>
                  <a:srgbClr val="666699"/>
                </a:solidFill>
                <a:latin typeface="微软雅黑" panose="020B0503020204020204" pitchFamily="34" charset="-122"/>
                <a:ea typeface="微软雅黑" panose="020B0503020204020204" pitchFamily="34" charset="-122"/>
              </a:rPr>
              <a:t>应急救援注意事项</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48150" name="直接连接符 34838"/>
          <p:cNvSpPr/>
          <p:nvPr/>
        </p:nvSpPr>
        <p:spPr>
          <a:xfrm>
            <a:off x="-25400" y="8016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3" name="组合 55297"/>
          <p:cNvGrpSpPr/>
          <p:nvPr/>
        </p:nvGrpSpPr>
        <p:grpSpPr>
          <a:xfrm rot="688583">
            <a:off x="-304800" y="0"/>
            <a:ext cx="9658350" cy="6964363"/>
            <a:chOff x="4548" y="823"/>
            <a:chExt cx="528" cy="395"/>
          </a:xfrm>
        </p:grpSpPr>
        <p:grpSp>
          <p:nvGrpSpPr>
            <p:cNvPr id="49154" name="组合 55298"/>
            <p:cNvGrpSpPr/>
            <p:nvPr/>
          </p:nvGrpSpPr>
          <p:grpSpPr>
            <a:xfrm>
              <a:off x="4548" y="823"/>
              <a:ext cx="518" cy="395"/>
              <a:chOff x="4548" y="823"/>
              <a:chExt cx="518" cy="395"/>
            </a:xfrm>
          </p:grpSpPr>
          <p:sp>
            <p:nvSpPr>
              <p:cNvPr id="49155" name="DRAWING2STR_FREEFORM 55299"/>
              <p:cNvSpPr/>
              <p:nvPr/>
            </p:nvSpPr>
            <p:spPr>
              <a:xfrm>
                <a:off x="4671" y="1175"/>
                <a:ext cx="76" cy="43"/>
              </a:xfrm>
              <a:custGeom>
                <a:avLst/>
                <a:gdLst/>
                <a:ahLst/>
                <a:cxnLst/>
                <a:pathLst>
                  <a:path w="76" h="43">
                    <a:moveTo>
                      <a:pt x="46" y="4"/>
                    </a:moveTo>
                    <a:lnTo>
                      <a:pt x="6" y="14"/>
                    </a:lnTo>
                    <a:lnTo>
                      <a:pt x="3" y="16"/>
                    </a:lnTo>
                    <a:lnTo>
                      <a:pt x="2" y="19"/>
                    </a:lnTo>
                    <a:lnTo>
                      <a:pt x="0" y="22"/>
                    </a:lnTo>
                    <a:lnTo>
                      <a:pt x="0" y="27"/>
                    </a:lnTo>
                    <a:lnTo>
                      <a:pt x="1" y="33"/>
                    </a:lnTo>
                    <a:lnTo>
                      <a:pt x="4" y="35"/>
                    </a:lnTo>
                    <a:lnTo>
                      <a:pt x="7" y="37"/>
                    </a:lnTo>
                    <a:lnTo>
                      <a:pt x="13" y="40"/>
                    </a:lnTo>
                    <a:lnTo>
                      <a:pt x="18" y="41"/>
                    </a:lnTo>
                    <a:lnTo>
                      <a:pt x="24" y="42"/>
                    </a:lnTo>
                    <a:lnTo>
                      <a:pt x="27" y="42"/>
                    </a:lnTo>
                    <a:lnTo>
                      <a:pt x="33" y="41"/>
                    </a:lnTo>
                    <a:lnTo>
                      <a:pt x="64" y="34"/>
                    </a:lnTo>
                    <a:lnTo>
                      <a:pt x="75" y="0"/>
                    </a:lnTo>
                    <a:lnTo>
                      <a:pt x="46" y="4"/>
                    </a:lnTo>
                  </a:path>
                </a:pathLst>
              </a:custGeom>
              <a:solidFill>
                <a:schemeClr val="folHlink"/>
              </a:solidFill>
              <a:ln w="12700" cap="rnd" cmpd="sng">
                <a:solidFill>
                  <a:srgbClr val="000000"/>
                </a:solidFill>
                <a:prstDash val="solid"/>
                <a:round/>
                <a:headEnd type="none" w="med" len="med"/>
                <a:tailEnd type="none" w="med" len="med"/>
              </a:ln>
            </p:spPr>
            <p:txBody>
              <a:bodyPr/>
              <a:p>
                <a:endParaRPr lang="zh-CN" altLang="en-US"/>
              </a:p>
            </p:txBody>
          </p:sp>
          <p:sp>
            <p:nvSpPr>
              <p:cNvPr id="49156" name="DRAWING2STR_FREEFORM 55300"/>
              <p:cNvSpPr/>
              <p:nvPr/>
            </p:nvSpPr>
            <p:spPr>
              <a:xfrm>
                <a:off x="4548" y="826"/>
                <a:ext cx="518" cy="391"/>
              </a:xfrm>
              <a:custGeom>
                <a:avLst/>
                <a:gdLst/>
                <a:ahLst/>
                <a:cxnLst/>
                <a:pathLst>
                  <a:path w="518" h="391">
                    <a:moveTo>
                      <a:pt x="20" y="49"/>
                    </a:moveTo>
                    <a:lnTo>
                      <a:pt x="17" y="49"/>
                    </a:lnTo>
                    <a:lnTo>
                      <a:pt x="13" y="52"/>
                    </a:lnTo>
                    <a:lnTo>
                      <a:pt x="8" y="55"/>
                    </a:lnTo>
                    <a:lnTo>
                      <a:pt x="4" y="61"/>
                    </a:lnTo>
                    <a:lnTo>
                      <a:pt x="2" y="67"/>
                    </a:lnTo>
                    <a:lnTo>
                      <a:pt x="0" y="73"/>
                    </a:lnTo>
                    <a:lnTo>
                      <a:pt x="1" y="77"/>
                    </a:lnTo>
                    <a:lnTo>
                      <a:pt x="2" y="84"/>
                    </a:lnTo>
                    <a:lnTo>
                      <a:pt x="3" y="90"/>
                    </a:lnTo>
                    <a:lnTo>
                      <a:pt x="5" y="94"/>
                    </a:lnTo>
                    <a:lnTo>
                      <a:pt x="8" y="99"/>
                    </a:lnTo>
                    <a:lnTo>
                      <a:pt x="10" y="104"/>
                    </a:lnTo>
                    <a:lnTo>
                      <a:pt x="19" y="115"/>
                    </a:lnTo>
                    <a:lnTo>
                      <a:pt x="28" y="127"/>
                    </a:lnTo>
                    <a:lnTo>
                      <a:pt x="42" y="140"/>
                    </a:lnTo>
                    <a:lnTo>
                      <a:pt x="57" y="155"/>
                    </a:lnTo>
                    <a:lnTo>
                      <a:pt x="70" y="168"/>
                    </a:lnTo>
                    <a:lnTo>
                      <a:pt x="83" y="181"/>
                    </a:lnTo>
                    <a:lnTo>
                      <a:pt x="96" y="197"/>
                    </a:lnTo>
                    <a:lnTo>
                      <a:pt x="111" y="218"/>
                    </a:lnTo>
                    <a:lnTo>
                      <a:pt x="122" y="237"/>
                    </a:lnTo>
                    <a:lnTo>
                      <a:pt x="134" y="260"/>
                    </a:lnTo>
                    <a:lnTo>
                      <a:pt x="145" y="285"/>
                    </a:lnTo>
                    <a:lnTo>
                      <a:pt x="155" y="308"/>
                    </a:lnTo>
                    <a:lnTo>
                      <a:pt x="158" y="320"/>
                    </a:lnTo>
                    <a:lnTo>
                      <a:pt x="164" y="337"/>
                    </a:lnTo>
                    <a:lnTo>
                      <a:pt x="167" y="347"/>
                    </a:lnTo>
                    <a:lnTo>
                      <a:pt x="169" y="357"/>
                    </a:lnTo>
                    <a:lnTo>
                      <a:pt x="167" y="368"/>
                    </a:lnTo>
                    <a:lnTo>
                      <a:pt x="166" y="375"/>
                    </a:lnTo>
                    <a:lnTo>
                      <a:pt x="165" y="381"/>
                    </a:lnTo>
                    <a:lnTo>
                      <a:pt x="161" y="385"/>
                    </a:lnTo>
                    <a:lnTo>
                      <a:pt x="158" y="387"/>
                    </a:lnTo>
                    <a:lnTo>
                      <a:pt x="157" y="390"/>
                    </a:lnTo>
                    <a:lnTo>
                      <a:pt x="195" y="381"/>
                    </a:lnTo>
                    <a:lnTo>
                      <a:pt x="270" y="362"/>
                    </a:lnTo>
                    <a:lnTo>
                      <a:pt x="329" y="347"/>
                    </a:lnTo>
                    <a:lnTo>
                      <a:pt x="400" y="329"/>
                    </a:lnTo>
                    <a:lnTo>
                      <a:pt x="453" y="319"/>
                    </a:lnTo>
                    <a:lnTo>
                      <a:pt x="494" y="314"/>
                    </a:lnTo>
                    <a:lnTo>
                      <a:pt x="504" y="313"/>
                    </a:lnTo>
                    <a:lnTo>
                      <a:pt x="512" y="310"/>
                    </a:lnTo>
                    <a:lnTo>
                      <a:pt x="515" y="305"/>
                    </a:lnTo>
                    <a:lnTo>
                      <a:pt x="516" y="299"/>
                    </a:lnTo>
                    <a:lnTo>
                      <a:pt x="517" y="291"/>
                    </a:lnTo>
                    <a:lnTo>
                      <a:pt x="517" y="281"/>
                    </a:lnTo>
                    <a:lnTo>
                      <a:pt x="515" y="272"/>
                    </a:lnTo>
                    <a:lnTo>
                      <a:pt x="511" y="258"/>
                    </a:lnTo>
                    <a:lnTo>
                      <a:pt x="507" y="248"/>
                    </a:lnTo>
                    <a:lnTo>
                      <a:pt x="502" y="231"/>
                    </a:lnTo>
                    <a:lnTo>
                      <a:pt x="492" y="214"/>
                    </a:lnTo>
                    <a:lnTo>
                      <a:pt x="479" y="190"/>
                    </a:lnTo>
                    <a:lnTo>
                      <a:pt x="466" y="171"/>
                    </a:lnTo>
                    <a:lnTo>
                      <a:pt x="453" y="153"/>
                    </a:lnTo>
                    <a:lnTo>
                      <a:pt x="436" y="133"/>
                    </a:lnTo>
                    <a:lnTo>
                      <a:pt x="418" y="115"/>
                    </a:lnTo>
                    <a:lnTo>
                      <a:pt x="405" y="99"/>
                    </a:lnTo>
                    <a:lnTo>
                      <a:pt x="383" y="74"/>
                    </a:lnTo>
                    <a:lnTo>
                      <a:pt x="369" y="61"/>
                    </a:lnTo>
                    <a:lnTo>
                      <a:pt x="362" y="52"/>
                    </a:lnTo>
                    <a:lnTo>
                      <a:pt x="357" y="43"/>
                    </a:lnTo>
                    <a:lnTo>
                      <a:pt x="353" y="36"/>
                    </a:lnTo>
                    <a:lnTo>
                      <a:pt x="351" y="30"/>
                    </a:lnTo>
                    <a:lnTo>
                      <a:pt x="351" y="5"/>
                    </a:lnTo>
                    <a:lnTo>
                      <a:pt x="351" y="0"/>
                    </a:lnTo>
                    <a:lnTo>
                      <a:pt x="24" y="48"/>
                    </a:lnTo>
                    <a:lnTo>
                      <a:pt x="20" y="49"/>
                    </a:lnTo>
                  </a:path>
                </a:pathLst>
              </a:custGeom>
              <a:solidFill>
                <a:schemeClr val="folHlink"/>
              </a:solidFill>
              <a:ln w="12700" cap="rnd" cmpd="sng">
                <a:solidFill>
                  <a:srgbClr val="000000"/>
                </a:solidFill>
                <a:prstDash val="solid"/>
                <a:round/>
                <a:headEnd type="none" w="med" len="med"/>
                <a:tailEnd type="none" w="med" len="med"/>
              </a:ln>
            </p:spPr>
            <p:txBody>
              <a:bodyPr/>
              <a:p>
                <a:endParaRPr lang="zh-CN" altLang="en-US"/>
              </a:p>
            </p:txBody>
          </p:sp>
          <p:sp>
            <p:nvSpPr>
              <p:cNvPr id="49157" name="DRAWING2STR_FREEFORM 55301"/>
              <p:cNvSpPr/>
              <p:nvPr/>
            </p:nvSpPr>
            <p:spPr>
              <a:xfrm>
                <a:off x="4570" y="885"/>
                <a:ext cx="35" cy="27"/>
              </a:xfrm>
              <a:custGeom>
                <a:avLst/>
                <a:gdLst/>
                <a:ahLst/>
                <a:cxnLst/>
                <a:pathLst>
                  <a:path w="35" h="27">
                    <a:moveTo>
                      <a:pt x="34" y="0"/>
                    </a:moveTo>
                    <a:lnTo>
                      <a:pt x="32" y="21"/>
                    </a:lnTo>
                    <a:lnTo>
                      <a:pt x="22" y="25"/>
                    </a:lnTo>
                    <a:lnTo>
                      <a:pt x="17" y="26"/>
                    </a:lnTo>
                    <a:lnTo>
                      <a:pt x="13" y="25"/>
                    </a:lnTo>
                    <a:lnTo>
                      <a:pt x="9" y="24"/>
                    </a:lnTo>
                    <a:lnTo>
                      <a:pt x="5" y="22"/>
                    </a:lnTo>
                    <a:lnTo>
                      <a:pt x="3" y="19"/>
                    </a:lnTo>
                    <a:lnTo>
                      <a:pt x="1" y="17"/>
                    </a:lnTo>
                    <a:lnTo>
                      <a:pt x="0" y="13"/>
                    </a:lnTo>
                    <a:lnTo>
                      <a:pt x="1" y="9"/>
                    </a:lnTo>
                    <a:lnTo>
                      <a:pt x="3" y="8"/>
                    </a:lnTo>
                    <a:lnTo>
                      <a:pt x="6" y="6"/>
                    </a:lnTo>
                    <a:lnTo>
                      <a:pt x="10" y="4"/>
                    </a:lnTo>
                    <a:lnTo>
                      <a:pt x="13" y="3"/>
                    </a:lnTo>
                    <a:lnTo>
                      <a:pt x="17" y="2"/>
                    </a:lnTo>
                    <a:lnTo>
                      <a:pt x="20" y="1"/>
                    </a:lnTo>
                    <a:lnTo>
                      <a:pt x="23" y="1"/>
                    </a:lnTo>
                    <a:lnTo>
                      <a:pt x="34" y="0"/>
                    </a:lnTo>
                  </a:path>
                </a:pathLst>
              </a:custGeom>
              <a:solidFill>
                <a:schemeClr val="folHlink"/>
              </a:solidFill>
              <a:ln w="12700" cap="rnd" cmpd="sng">
                <a:solidFill>
                  <a:srgbClr val="000000"/>
                </a:solidFill>
                <a:prstDash val="solid"/>
                <a:round/>
                <a:headEnd type="none" w="med" len="med"/>
                <a:tailEnd type="none" w="med" len="med"/>
              </a:ln>
            </p:spPr>
            <p:txBody>
              <a:bodyPr/>
              <a:p>
                <a:endParaRPr lang="zh-CN" altLang="en-US"/>
              </a:p>
            </p:txBody>
          </p:sp>
          <p:sp>
            <p:nvSpPr>
              <p:cNvPr id="49158" name="DRAWING2STR_FREEFORM 55302"/>
              <p:cNvSpPr/>
              <p:nvPr/>
            </p:nvSpPr>
            <p:spPr>
              <a:xfrm>
                <a:off x="4583" y="883"/>
                <a:ext cx="29" cy="23"/>
              </a:xfrm>
              <a:custGeom>
                <a:avLst/>
                <a:gdLst/>
                <a:ahLst/>
                <a:cxnLst/>
                <a:pathLst>
                  <a:path w="29" h="23">
                    <a:moveTo>
                      <a:pt x="0" y="6"/>
                    </a:moveTo>
                    <a:lnTo>
                      <a:pt x="5" y="8"/>
                    </a:lnTo>
                    <a:lnTo>
                      <a:pt x="9" y="9"/>
                    </a:lnTo>
                    <a:lnTo>
                      <a:pt x="10" y="12"/>
                    </a:lnTo>
                    <a:lnTo>
                      <a:pt x="11" y="15"/>
                    </a:lnTo>
                    <a:lnTo>
                      <a:pt x="11" y="18"/>
                    </a:lnTo>
                    <a:lnTo>
                      <a:pt x="9" y="22"/>
                    </a:lnTo>
                    <a:lnTo>
                      <a:pt x="28" y="16"/>
                    </a:lnTo>
                    <a:lnTo>
                      <a:pt x="22" y="0"/>
                    </a:lnTo>
                    <a:lnTo>
                      <a:pt x="0" y="6"/>
                    </a:lnTo>
                  </a:path>
                </a:pathLst>
              </a:custGeom>
              <a:solidFill>
                <a:schemeClr val="folHlink"/>
              </a:solidFill>
              <a:ln w="12700" cap="rnd" cmpd="sng">
                <a:solidFill>
                  <a:srgbClr val="000000"/>
                </a:solidFill>
                <a:prstDash val="solid"/>
                <a:round/>
                <a:headEnd type="none" w="med" len="med"/>
                <a:tailEnd type="none" w="med" len="med"/>
              </a:ln>
            </p:spPr>
            <p:txBody>
              <a:bodyPr/>
              <a:p>
                <a:endParaRPr lang="zh-CN" altLang="en-US"/>
              </a:p>
            </p:txBody>
          </p:sp>
          <p:sp>
            <p:nvSpPr>
              <p:cNvPr id="49159" name="DRAWING2STR_FREEFORM 55303"/>
              <p:cNvSpPr/>
              <p:nvPr/>
            </p:nvSpPr>
            <p:spPr>
              <a:xfrm>
                <a:off x="4570" y="823"/>
                <a:ext cx="377" cy="89"/>
              </a:xfrm>
              <a:custGeom>
                <a:avLst/>
                <a:gdLst/>
                <a:ahLst/>
                <a:cxnLst/>
                <a:pathLst>
                  <a:path w="377" h="89">
                    <a:moveTo>
                      <a:pt x="349" y="0"/>
                    </a:moveTo>
                    <a:lnTo>
                      <a:pt x="0" y="51"/>
                    </a:lnTo>
                    <a:lnTo>
                      <a:pt x="11" y="50"/>
                    </a:lnTo>
                    <a:lnTo>
                      <a:pt x="14" y="51"/>
                    </a:lnTo>
                    <a:lnTo>
                      <a:pt x="18" y="51"/>
                    </a:lnTo>
                    <a:lnTo>
                      <a:pt x="21" y="53"/>
                    </a:lnTo>
                    <a:lnTo>
                      <a:pt x="25" y="55"/>
                    </a:lnTo>
                    <a:lnTo>
                      <a:pt x="27" y="58"/>
                    </a:lnTo>
                    <a:lnTo>
                      <a:pt x="28" y="60"/>
                    </a:lnTo>
                    <a:lnTo>
                      <a:pt x="29" y="64"/>
                    </a:lnTo>
                    <a:lnTo>
                      <a:pt x="32" y="66"/>
                    </a:lnTo>
                    <a:lnTo>
                      <a:pt x="32" y="71"/>
                    </a:lnTo>
                    <a:lnTo>
                      <a:pt x="32" y="75"/>
                    </a:lnTo>
                    <a:lnTo>
                      <a:pt x="30" y="79"/>
                    </a:lnTo>
                    <a:lnTo>
                      <a:pt x="27" y="83"/>
                    </a:lnTo>
                    <a:lnTo>
                      <a:pt x="24" y="85"/>
                    </a:lnTo>
                    <a:lnTo>
                      <a:pt x="20" y="88"/>
                    </a:lnTo>
                    <a:lnTo>
                      <a:pt x="42" y="82"/>
                    </a:lnTo>
                    <a:lnTo>
                      <a:pt x="67" y="77"/>
                    </a:lnTo>
                    <a:lnTo>
                      <a:pt x="107" y="68"/>
                    </a:lnTo>
                    <a:lnTo>
                      <a:pt x="139" y="61"/>
                    </a:lnTo>
                    <a:lnTo>
                      <a:pt x="179" y="55"/>
                    </a:lnTo>
                    <a:lnTo>
                      <a:pt x="223" y="49"/>
                    </a:lnTo>
                    <a:lnTo>
                      <a:pt x="278" y="42"/>
                    </a:lnTo>
                    <a:lnTo>
                      <a:pt x="331" y="36"/>
                    </a:lnTo>
                    <a:lnTo>
                      <a:pt x="354" y="36"/>
                    </a:lnTo>
                    <a:lnTo>
                      <a:pt x="359" y="36"/>
                    </a:lnTo>
                    <a:lnTo>
                      <a:pt x="365" y="35"/>
                    </a:lnTo>
                    <a:lnTo>
                      <a:pt x="370" y="33"/>
                    </a:lnTo>
                    <a:lnTo>
                      <a:pt x="373" y="30"/>
                    </a:lnTo>
                    <a:lnTo>
                      <a:pt x="374" y="26"/>
                    </a:lnTo>
                    <a:lnTo>
                      <a:pt x="376" y="23"/>
                    </a:lnTo>
                    <a:lnTo>
                      <a:pt x="374" y="19"/>
                    </a:lnTo>
                    <a:lnTo>
                      <a:pt x="372" y="13"/>
                    </a:lnTo>
                    <a:lnTo>
                      <a:pt x="369" y="10"/>
                    </a:lnTo>
                    <a:lnTo>
                      <a:pt x="365" y="6"/>
                    </a:lnTo>
                    <a:lnTo>
                      <a:pt x="361" y="4"/>
                    </a:lnTo>
                    <a:lnTo>
                      <a:pt x="358" y="2"/>
                    </a:lnTo>
                    <a:lnTo>
                      <a:pt x="355" y="0"/>
                    </a:lnTo>
                    <a:lnTo>
                      <a:pt x="349" y="0"/>
                    </a:lnTo>
                  </a:path>
                </a:pathLst>
              </a:custGeom>
              <a:solidFill>
                <a:schemeClr val="folHlink"/>
              </a:solidFill>
              <a:ln w="12700" cap="rnd" cmpd="sng">
                <a:solidFill>
                  <a:srgbClr val="000000"/>
                </a:solidFill>
                <a:prstDash val="solid"/>
                <a:round/>
                <a:headEnd type="none" w="med" len="med"/>
                <a:tailEnd type="none" w="med" len="med"/>
              </a:ln>
            </p:spPr>
            <p:txBody>
              <a:bodyPr/>
              <a:p>
                <a:endParaRPr lang="zh-CN" altLang="en-US"/>
              </a:p>
            </p:txBody>
          </p:sp>
        </p:grpSp>
        <p:grpSp>
          <p:nvGrpSpPr>
            <p:cNvPr id="49160" name="组合 55304"/>
            <p:cNvGrpSpPr/>
            <p:nvPr/>
          </p:nvGrpSpPr>
          <p:grpSpPr>
            <a:xfrm>
              <a:off x="4958" y="1067"/>
              <a:ext cx="118" cy="139"/>
              <a:chOff x="4958" y="1067"/>
              <a:chExt cx="118" cy="139"/>
            </a:xfrm>
          </p:grpSpPr>
          <p:sp>
            <p:nvSpPr>
              <p:cNvPr id="49161" name="DRAWING2STR_FREEFORM 55305"/>
              <p:cNvSpPr/>
              <p:nvPr/>
            </p:nvSpPr>
            <p:spPr>
              <a:xfrm>
                <a:off x="4958" y="1097"/>
                <a:ext cx="118" cy="109"/>
              </a:xfrm>
              <a:custGeom>
                <a:avLst/>
                <a:gdLst/>
                <a:ahLst/>
                <a:cxnLst/>
                <a:pathLst>
                  <a:path w="118" h="109">
                    <a:moveTo>
                      <a:pt x="15" y="13"/>
                    </a:moveTo>
                    <a:lnTo>
                      <a:pt x="12" y="46"/>
                    </a:lnTo>
                    <a:lnTo>
                      <a:pt x="7" y="75"/>
                    </a:lnTo>
                    <a:lnTo>
                      <a:pt x="0" y="108"/>
                    </a:lnTo>
                    <a:lnTo>
                      <a:pt x="13" y="100"/>
                    </a:lnTo>
                    <a:lnTo>
                      <a:pt x="25" y="91"/>
                    </a:lnTo>
                    <a:lnTo>
                      <a:pt x="33" y="86"/>
                    </a:lnTo>
                    <a:lnTo>
                      <a:pt x="38" y="84"/>
                    </a:lnTo>
                    <a:lnTo>
                      <a:pt x="45" y="81"/>
                    </a:lnTo>
                    <a:lnTo>
                      <a:pt x="52" y="79"/>
                    </a:lnTo>
                    <a:lnTo>
                      <a:pt x="60" y="78"/>
                    </a:lnTo>
                    <a:lnTo>
                      <a:pt x="52" y="68"/>
                    </a:lnTo>
                    <a:lnTo>
                      <a:pt x="58" y="65"/>
                    </a:lnTo>
                    <a:lnTo>
                      <a:pt x="66" y="66"/>
                    </a:lnTo>
                    <a:lnTo>
                      <a:pt x="75" y="68"/>
                    </a:lnTo>
                    <a:lnTo>
                      <a:pt x="81" y="69"/>
                    </a:lnTo>
                    <a:lnTo>
                      <a:pt x="87" y="72"/>
                    </a:lnTo>
                    <a:lnTo>
                      <a:pt x="95" y="75"/>
                    </a:lnTo>
                    <a:lnTo>
                      <a:pt x="105" y="79"/>
                    </a:lnTo>
                    <a:lnTo>
                      <a:pt x="117" y="83"/>
                    </a:lnTo>
                    <a:lnTo>
                      <a:pt x="110" y="62"/>
                    </a:lnTo>
                    <a:lnTo>
                      <a:pt x="99" y="48"/>
                    </a:lnTo>
                    <a:lnTo>
                      <a:pt x="87" y="30"/>
                    </a:lnTo>
                    <a:lnTo>
                      <a:pt x="79" y="18"/>
                    </a:lnTo>
                    <a:lnTo>
                      <a:pt x="73" y="7"/>
                    </a:lnTo>
                    <a:lnTo>
                      <a:pt x="69" y="0"/>
                    </a:lnTo>
                    <a:lnTo>
                      <a:pt x="15" y="13"/>
                    </a:lnTo>
                  </a:path>
                </a:pathLst>
              </a:custGeom>
              <a:solidFill>
                <a:srgbClr val="FF0000"/>
              </a:solidFill>
              <a:ln w="12700" cap="rnd" cmpd="sng">
                <a:solidFill>
                  <a:srgbClr val="000000"/>
                </a:solidFill>
                <a:prstDash val="solid"/>
                <a:round/>
                <a:headEnd type="none" w="med" len="med"/>
                <a:tailEnd type="none" w="med" len="med"/>
              </a:ln>
            </p:spPr>
            <p:txBody>
              <a:bodyPr/>
              <a:p>
                <a:endParaRPr lang="zh-CN" altLang="en-US"/>
              </a:p>
            </p:txBody>
          </p:sp>
          <p:sp>
            <p:nvSpPr>
              <p:cNvPr id="49162" name="椭圆 55306"/>
              <p:cNvSpPr/>
              <p:nvPr/>
            </p:nvSpPr>
            <p:spPr>
              <a:xfrm rot="-720000">
                <a:off x="4962" y="1071"/>
                <a:ext cx="65" cy="42"/>
              </a:xfrm>
              <a:prstGeom prst="ellipse">
                <a:avLst/>
              </a:prstGeom>
              <a:solidFill>
                <a:schemeClr val="folHlink"/>
              </a:solidFill>
              <a:ln w="12700" cap="flat" cmpd="sng">
                <a:solidFill>
                  <a:srgbClr val="000000"/>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9163" name="DRAWING2STR_FREEFORM 55307"/>
              <p:cNvSpPr/>
              <p:nvPr/>
            </p:nvSpPr>
            <p:spPr>
              <a:xfrm>
                <a:off x="4961" y="1067"/>
                <a:ext cx="69" cy="51"/>
              </a:xfrm>
              <a:custGeom>
                <a:avLst/>
                <a:gdLst/>
                <a:ahLst/>
                <a:cxnLst/>
                <a:pathLst>
                  <a:path w="69" h="51">
                    <a:moveTo>
                      <a:pt x="28" y="0"/>
                    </a:moveTo>
                    <a:lnTo>
                      <a:pt x="28" y="10"/>
                    </a:lnTo>
                    <a:lnTo>
                      <a:pt x="19" y="3"/>
                    </a:lnTo>
                    <a:lnTo>
                      <a:pt x="23" y="12"/>
                    </a:lnTo>
                    <a:lnTo>
                      <a:pt x="12" y="6"/>
                    </a:lnTo>
                    <a:lnTo>
                      <a:pt x="18" y="15"/>
                    </a:lnTo>
                    <a:lnTo>
                      <a:pt x="7" y="11"/>
                    </a:lnTo>
                    <a:lnTo>
                      <a:pt x="14" y="18"/>
                    </a:lnTo>
                    <a:lnTo>
                      <a:pt x="2" y="17"/>
                    </a:lnTo>
                    <a:lnTo>
                      <a:pt x="12" y="23"/>
                    </a:lnTo>
                    <a:lnTo>
                      <a:pt x="0" y="23"/>
                    </a:lnTo>
                    <a:lnTo>
                      <a:pt x="12" y="26"/>
                    </a:lnTo>
                    <a:lnTo>
                      <a:pt x="0" y="30"/>
                    </a:lnTo>
                    <a:lnTo>
                      <a:pt x="13" y="30"/>
                    </a:lnTo>
                    <a:lnTo>
                      <a:pt x="3" y="35"/>
                    </a:lnTo>
                    <a:lnTo>
                      <a:pt x="15" y="34"/>
                    </a:lnTo>
                    <a:lnTo>
                      <a:pt x="8" y="42"/>
                    </a:lnTo>
                    <a:lnTo>
                      <a:pt x="20" y="37"/>
                    </a:lnTo>
                    <a:lnTo>
                      <a:pt x="15" y="45"/>
                    </a:lnTo>
                    <a:lnTo>
                      <a:pt x="25" y="39"/>
                    </a:lnTo>
                    <a:lnTo>
                      <a:pt x="24" y="48"/>
                    </a:lnTo>
                    <a:lnTo>
                      <a:pt x="30" y="41"/>
                    </a:lnTo>
                    <a:lnTo>
                      <a:pt x="32" y="50"/>
                    </a:lnTo>
                    <a:lnTo>
                      <a:pt x="35" y="41"/>
                    </a:lnTo>
                    <a:lnTo>
                      <a:pt x="41" y="49"/>
                    </a:lnTo>
                    <a:lnTo>
                      <a:pt x="42" y="41"/>
                    </a:lnTo>
                    <a:lnTo>
                      <a:pt x="47" y="48"/>
                    </a:lnTo>
                    <a:lnTo>
                      <a:pt x="47" y="39"/>
                    </a:lnTo>
                    <a:lnTo>
                      <a:pt x="56" y="45"/>
                    </a:lnTo>
                    <a:lnTo>
                      <a:pt x="50" y="36"/>
                    </a:lnTo>
                    <a:lnTo>
                      <a:pt x="62" y="40"/>
                    </a:lnTo>
                    <a:lnTo>
                      <a:pt x="55" y="32"/>
                    </a:lnTo>
                    <a:lnTo>
                      <a:pt x="66" y="34"/>
                    </a:lnTo>
                    <a:lnTo>
                      <a:pt x="57" y="28"/>
                    </a:lnTo>
                    <a:lnTo>
                      <a:pt x="68" y="26"/>
                    </a:lnTo>
                    <a:lnTo>
                      <a:pt x="57" y="24"/>
                    </a:lnTo>
                    <a:lnTo>
                      <a:pt x="68" y="19"/>
                    </a:lnTo>
                    <a:lnTo>
                      <a:pt x="56" y="19"/>
                    </a:lnTo>
                    <a:lnTo>
                      <a:pt x="66" y="15"/>
                    </a:lnTo>
                    <a:lnTo>
                      <a:pt x="54" y="15"/>
                    </a:lnTo>
                    <a:lnTo>
                      <a:pt x="63" y="9"/>
                    </a:lnTo>
                    <a:lnTo>
                      <a:pt x="50" y="12"/>
                    </a:lnTo>
                    <a:lnTo>
                      <a:pt x="56" y="5"/>
                    </a:lnTo>
                    <a:lnTo>
                      <a:pt x="45" y="10"/>
                    </a:lnTo>
                    <a:lnTo>
                      <a:pt x="47" y="2"/>
                    </a:lnTo>
                    <a:lnTo>
                      <a:pt x="40" y="8"/>
                    </a:lnTo>
                    <a:lnTo>
                      <a:pt x="39" y="0"/>
                    </a:lnTo>
                    <a:lnTo>
                      <a:pt x="35" y="8"/>
                    </a:lnTo>
                    <a:lnTo>
                      <a:pt x="28" y="0"/>
                    </a:lnTo>
                  </a:path>
                </a:pathLst>
              </a:custGeom>
              <a:solidFill>
                <a:srgbClr val="FFCC00"/>
              </a:solidFill>
              <a:ln w="12700" cap="rnd" cmpd="sng">
                <a:solidFill>
                  <a:srgbClr val="000000"/>
                </a:solidFill>
                <a:prstDash val="solid"/>
                <a:round/>
                <a:headEnd type="none" w="med" len="med"/>
                <a:tailEnd type="none" w="med" len="med"/>
              </a:ln>
            </p:spPr>
            <p:txBody>
              <a:bodyPr/>
              <a:p>
                <a:endParaRPr lang="zh-CN" altLang="en-US"/>
              </a:p>
            </p:txBody>
          </p:sp>
          <p:sp>
            <p:nvSpPr>
              <p:cNvPr id="49164" name="椭圆 55308"/>
              <p:cNvSpPr/>
              <p:nvPr/>
            </p:nvSpPr>
            <p:spPr>
              <a:xfrm rot="-720000">
                <a:off x="4975" y="1078"/>
                <a:ext cx="41" cy="28"/>
              </a:xfrm>
              <a:prstGeom prst="ellipse">
                <a:avLst/>
              </a:prstGeom>
              <a:solidFill>
                <a:schemeClr val="bg1"/>
              </a:solidFill>
              <a:ln w="12700" cap="flat" cmpd="sng">
                <a:solidFill>
                  <a:srgbClr val="FFFF00"/>
                </a:solidFill>
                <a:prstDash val="solid"/>
                <a:round/>
                <a:headEnd type="none" w="med" len="med"/>
                <a:tailEnd type="none" w="med" len="med"/>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49165" name="DRAWING2STR_FREEFORM 55309"/>
              <p:cNvSpPr/>
              <p:nvPr/>
            </p:nvSpPr>
            <p:spPr>
              <a:xfrm>
                <a:off x="4996" y="1117"/>
                <a:ext cx="14" cy="53"/>
              </a:xfrm>
              <a:custGeom>
                <a:avLst/>
                <a:gdLst/>
                <a:ahLst/>
                <a:cxnLst/>
                <a:pathLst>
                  <a:path w="14" h="53">
                    <a:moveTo>
                      <a:pt x="13" y="46"/>
                    </a:moveTo>
                    <a:lnTo>
                      <a:pt x="8" y="49"/>
                    </a:lnTo>
                    <a:lnTo>
                      <a:pt x="5" y="52"/>
                    </a:lnTo>
                    <a:lnTo>
                      <a:pt x="0" y="0"/>
                    </a:lnTo>
                  </a:path>
                </a:pathLst>
              </a:custGeom>
              <a:solidFill>
                <a:schemeClr val="bg1"/>
              </a:solidFill>
              <a:ln w="12700" cap="rnd" cmpd="sng">
                <a:solidFill>
                  <a:srgbClr val="000000"/>
                </a:solidFill>
                <a:prstDash val="solid"/>
                <a:round/>
                <a:headEnd type="none" w="med" len="med"/>
                <a:tailEnd type="none" w="med" len="med"/>
              </a:ln>
            </p:spPr>
            <p:txBody>
              <a:bodyPr/>
              <a:p>
                <a:endParaRPr lang="zh-CN" altLang="en-US"/>
              </a:p>
            </p:txBody>
          </p:sp>
        </p:grpSp>
      </p:grpSp>
      <p:sp>
        <p:nvSpPr>
          <p:cNvPr id="55311" name="文本框 55310"/>
          <p:cNvSpPr txBox="1"/>
          <p:nvPr/>
        </p:nvSpPr>
        <p:spPr>
          <a:xfrm rot="-729315">
            <a:off x="2286000" y="990600"/>
            <a:ext cx="5105400" cy="6375400"/>
          </a:xfrm>
          <a:prstGeom prst="rect">
            <a:avLst/>
          </a:prstGeom>
          <a:noFill/>
          <a:ln w="9525">
            <a:noFill/>
          </a:ln>
        </p:spPr>
        <p:txBody>
          <a:bodyPr>
            <a:spAutoFit/>
          </a:bodyPr>
          <a:p>
            <a:pPr algn="ctr"/>
            <a:r>
              <a:rPr lang="zh-CN" altLang="en-US" sz="48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结 语</a:t>
            </a:r>
            <a:endParaRPr lang="zh-CN" altLang="en-US" sz="48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实验室安全是一切工作的前提，所以我们应当</a:t>
            </a:r>
            <a:endPar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转变观念，重视安全，由“要我安全”转为“我要安全”。安全工作并非朝夕之功，安全来自于“长期警惕”！</a:t>
            </a:r>
            <a:endPar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600" b="1" noProof="1" dirty="0">
              <a:solidFill>
                <a:srgbClr val="333399"/>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5311"/>
                                        </p:tgtEl>
                                        <p:attrNameLst>
                                          <p:attrName>style.visibility</p:attrName>
                                        </p:attrNameLst>
                                      </p:cBhvr>
                                      <p:to>
                                        <p:strVal val="visible"/>
                                      </p:to>
                                    </p:set>
                                    <p:anim calcmode="discrete" valueType="clr">
                                      <p:cBhvr override="childStyle">
                                        <p:cTn id="7" dur="500"/>
                                        <p:tgtEl>
                                          <p:spTgt spid="5531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5311"/>
                                        </p:tgtEl>
                                        <p:attrNameLst>
                                          <p:attrName>fillcolor</p:attrName>
                                        </p:attrNameLst>
                                      </p:cBhvr>
                                      <p:tavLst>
                                        <p:tav tm="0">
                                          <p:val>
                                            <p:clrVal>
                                              <a:schemeClr val="accent2"/>
                                            </p:clrVal>
                                          </p:val>
                                        </p:tav>
                                        <p:tav tm="50000">
                                          <p:val>
                                            <p:clrVal>
                                              <a:schemeClr val="hlink"/>
                                            </p:clrVal>
                                          </p:val>
                                        </p:tav>
                                      </p:tavLst>
                                    </p:anim>
                                    <p:set>
                                      <p:cBhvr>
                                        <p:cTn id="9" dur="500"/>
                                        <p:tgtEl>
                                          <p:spTgt spid="55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DRAWING2STR_FREEFORM 53249"/>
          <p:cNvSpPr/>
          <p:nvPr/>
        </p:nvSpPr>
        <p:spPr>
          <a:xfrm>
            <a:off x="457200" y="2057400"/>
            <a:ext cx="7991475" cy="3409950"/>
          </a:xfrm>
          <a:custGeom>
            <a:avLst/>
            <a:gdLst/>
            <a:ahLst/>
            <a:cxnLst/>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tileRect/>
          </a:gradFill>
          <a:ln w="9525">
            <a:noFill/>
          </a:ln>
        </p:spPr>
        <p:txBody>
          <a:bodyPr/>
          <a:p>
            <a:endParaRPr lang="zh-CN" altLang="en-US"/>
          </a:p>
        </p:txBody>
      </p:sp>
      <p:sp>
        <p:nvSpPr>
          <p:cNvPr id="6146" name="圆角矩形 53250"/>
          <p:cNvSpPr/>
          <p:nvPr/>
        </p:nvSpPr>
        <p:spPr>
          <a:xfrm>
            <a:off x="1752600" y="1219200"/>
            <a:ext cx="5543550" cy="768350"/>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nchorCtr="0"/>
          <a:p>
            <a:pPr algn="ctr" latinLnBrk="1">
              <a:buFont typeface="Wingdings" panose="05000000000000000000" pitchFamily="2" charset="2"/>
            </a:pPr>
            <a:r>
              <a:rPr lang="zh-CN" altLang="en-US" sz="3200" b="1" dirty="0">
                <a:solidFill>
                  <a:srgbClr val="FFFFFF"/>
                </a:solidFill>
                <a:latin typeface="微软雅黑" panose="020B0503020204020204" pitchFamily="34" charset="-122"/>
                <a:ea typeface="微软雅黑" panose="020B0503020204020204" pitchFamily="34" charset="-122"/>
              </a:rPr>
              <a:t>实验室工作的安全体系</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6147" name="椭圆 53251"/>
          <p:cNvSpPr/>
          <p:nvPr/>
        </p:nvSpPr>
        <p:spPr>
          <a:xfrm>
            <a:off x="512763" y="4054475"/>
            <a:ext cx="1474787" cy="1473200"/>
          </a:xfrm>
          <a:prstGeom prst="ellipse">
            <a:avLst/>
          </a:prstGeom>
          <a:gradFill rotWithShape="1">
            <a:gsLst>
              <a:gs pos="0">
                <a:srgbClr val="99CC00"/>
              </a:gs>
              <a:gs pos="100000">
                <a:srgbClr val="283600"/>
              </a:gs>
            </a:gsLst>
            <a:path path="rect">
              <a:fillToRect r="100000" b="100000"/>
            </a:path>
            <a:tileRect/>
          </a:gradFill>
          <a:ln w="28575">
            <a:noFill/>
          </a:ln>
        </p:spPr>
        <p:txBody>
          <a:bodyPr wrap="none" anchor="ctr" anchorCtr="0"/>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安全防护</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6148" name="椭圆 53252"/>
          <p:cNvSpPr/>
          <p:nvPr/>
        </p:nvSpPr>
        <p:spPr>
          <a:xfrm>
            <a:off x="3741738" y="4054475"/>
            <a:ext cx="1474787" cy="14732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nchorCtr="0"/>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实验室仪器</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设备的</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正确使用</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6149" name="椭圆 53253"/>
          <p:cNvSpPr/>
          <p:nvPr/>
        </p:nvSpPr>
        <p:spPr>
          <a:xfrm>
            <a:off x="2089150" y="4054475"/>
            <a:ext cx="1474788" cy="1473200"/>
          </a:xfrm>
          <a:prstGeom prst="ellipse">
            <a:avLst/>
          </a:prstGeom>
          <a:gradFill rotWithShape="1">
            <a:gsLst>
              <a:gs pos="0">
                <a:srgbClr val="99CCFF"/>
              </a:gs>
              <a:gs pos="100000">
                <a:srgbClr val="283643"/>
              </a:gs>
            </a:gsLst>
            <a:path path="rect">
              <a:fillToRect r="100000" b="100000"/>
            </a:path>
            <a:tileRect/>
          </a:gradFill>
          <a:ln w="28575">
            <a:noFill/>
          </a:ln>
        </p:spPr>
        <p:txBody>
          <a:bodyPr wrap="none" anchor="ctr" anchorCtr="0"/>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危险意识</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培养</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6150" name="椭圆 53254"/>
          <p:cNvSpPr/>
          <p:nvPr/>
        </p:nvSpPr>
        <p:spPr>
          <a:xfrm>
            <a:off x="5392738" y="4054475"/>
            <a:ext cx="1474787" cy="14732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nchorCtr="0"/>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剧毒品与</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废物处理</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6151" name="椭圆 53255"/>
          <p:cNvSpPr/>
          <p:nvPr/>
        </p:nvSpPr>
        <p:spPr>
          <a:xfrm>
            <a:off x="7058025" y="4054475"/>
            <a:ext cx="1474788" cy="1473200"/>
          </a:xfrm>
          <a:prstGeom prst="ellipse">
            <a:avLst/>
          </a:prstGeom>
          <a:gradFill rotWithShape="1">
            <a:gsLst>
              <a:gs pos="0">
                <a:srgbClr val="FF6600"/>
              </a:gs>
              <a:gs pos="100000">
                <a:srgbClr val="431B00"/>
              </a:gs>
            </a:gsLst>
            <a:path path="rect">
              <a:fillToRect r="100000" b="100000"/>
            </a:path>
            <a:tileRect/>
          </a:gradFill>
          <a:ln w="28575">
            <a:noFill/>
          </a:ln>
        </p:spPr>
        <p:txBody>
          <a:bodyPr wrap="none" anchor="ctr" anchorCtr="0"/>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安全事故</a:t>
            </a:r>
            <a:endParaRPr lang="zh-CN" altLang="en-US" sz="16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1600" b="1" dirty="0">
                <a:solidFill>
                  <a:srgbClr val="FFFFFF"/>
                </a:solidFill>
                <a:latin typeface="微软雅黑" panose="020B0503020204020204" pitchFamily="34" charset="-122"/>
                <a:ea typeface="微软雅黑" panose="020B0503020204020204" pitchFamily="34" charset="-122"/>
              </a:rPr>
              <a:t>紧急处理</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sp>
        <p:nvSpPr>
          <p:cNvPr id="6152" name="椭圆 53256"/>
          <p:cNvSpPr/>
          <p:nvPr/>
        </p:nvSpPr>
        <p:spPr>
          <a:xfrm>
            <a:off x="512763" y="5673725"/>
            <a:ext cx="1474787" cy="395288"/>
          </a:xfrm>
          <a:prstGeom prst="ellipse">
            <a:avLst/>
          </a:prstGeom>
          <a:gradFill rotWithShape="1">
            <a:gsLst>
              <a:gs pos="0">
                <a:srgbClr val="3333CC">
                  <a:alpha val="30000"/>
                </a:srgbClr>
              </a:gs>
              <a:gs pos="100000">
                <a:srgbClr val="18185E">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6153" name="椭圆 53257"/>
          <p:cNvSpPr/>
          <p:nvPr/>
        </p:nvSpPr>
        <p:spPr>
          <a:xfrm>
            <a:off x="2025650" y="5673725"/>
            <a:ext cx="1474788" cy="395288"/>
          </a:xfrm>
          <a:prstGeom prst="ellipse">
            <a:avLst/>
          </a:prstGeom>
          <a:gradFill rotWithShape="1">
            <a:gsLst>
              <a:gs pos="0">
                <a:srgbClr val="3333CC">
                  <a:alpha val="30000"/>
                </a:srgbClr>
              </a:gs>
              <a:gs pos="100000">
                <a:srgbClr val="18185E">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6154" name="椭圆 53258"/>
          <p:cNvSpPr/>
          <p:nvPr/>
        </p:nvSpPr>
        <p:spPr>
          <a:xfrm>
            <a:off x="3757613" y="5673725"/>
            <a:ext cx="1474787" cy="395288"/>
          </a:xfrm>
          <a:prstGeom prst="ellipse">
            <a:avLst/>
          </a:prstGeom>
          <a:gradFill rotWithShape="1">
            <a:gsLst>
              <a:gs pos="0">
                <a:srgbClr val="3333CC">
                  <a:alpha val="30000"/>
                </a:srgbClr>
              </a:gs>
              <a:gs pos="100000">
                <a:srgbClr val="18185E">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6155" name="椭圆 53259"/>
          <p:cNvSpPr/>
          <p:nvPr/>
        </p:nvSpPr>
        <p:spPr>
          <a:xfrm>
            <a:off x="5384800" y="5673725"/>
            <a:ext cx="1474788" cy="395288"/>
          </a:xfrm>
          <a:prstGeom prst="ellipse">
            <a:avLst/>
          </a:prstGeom>
          <a:gradFill rotWithShape="1">
            <a:gsLst>
              <a:gs pos="0">
                <a:srgbClr val="3333CC">
                  <a:alpha val="30000"/>
                </a:srgbClr>
              </a:gs>
              <a:gs pos="100000">
                <a:srgbClr val="18185E">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6156" name="椭圆 53260"/>
          <p:cNvSpPr/>
          <p:nvPr/>
        </p:nvSpPr>
        <p:spPr>
          <a:xfrm>
            <a:off x="7050088" y="5673725"/>
            <a:ext cx="1474787" cy="395288"/>
          </a:xfrm>
          <a:prstGeom prst="ellipse">
            <a:avLst/>
          </a:prstGeom>
          <a:gradFill rotWithShape="1">
            <a:gsLst>
              <a:gs pos="0">
                <a:srgbClr val="3333CC">
                  <a:alpha val="30000"/>
                </a:srgbClr>
              </a:gs>
              <a:gs pos="100000">
                <a:srgbClr val="18185E">
                  <a:alpha val="0"/>
                </a:srgbClr>
              </a:gs>
            </a:gsLst>
            <a:path path="shape">
              <a:fillToRect l="50000" t="50000" r="50000" b="50000"/>
            </a:path>
            <a:tileRect/>
          </a:gra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6157" name="矩形 53261"/>
          <p:cNvSpPr/>
          <p:nvPr/>
        </p:nvSpPr>
        <p:spPr>
          <a:xfrm>
            <a:off x="2819400" y="3352800"/>
            <a:ext cx="3328988" cy="403225"/>
          </a:xfrm>
          <a:prstGeom prst="rect">
            <a:avLst/>
          </a:prstGeom>
        </p:spPr>
        <p:txBody>
          <a:bodyPr wrap="none" fromWordArt="1">
            <a:prstTxWarp prst="textFadeUp">
              <a:avLst>
                <a:gd name="adj" fmla="val 9903"/>
              </a:avLst>
            </a:prstTxWarp>
            <a:normAutofit/>
          </a:bodyPr>
          <a:p>
            <a:pPr algn="ctr"/>
            <a:r>
              <a:rPr lang="zh-CN" altLang="en-US" sz="3600" b="1">
                <a:solidFill>
                  <a:srgbClr val="FFFFFF"/>
                </a:solidFill>
                <a:effectLst>
                  <a:outerShdw dist="35921" dir="2699999" algn="ctr" rotWithShape="0">
                    <a:srgbClr val="3333CC">
                      <a:alpha val="50000"/>
                    </a:srgbClr>
                  </a:outerShdw>
                </a:effectLst>
                <a:latin typeface="微软雅黑" panose="020B0503020204020204" pitchFamily="34" charset="-122"/>
                <a:ea typeface="微软雅黑" panose="020B0503020204020204" pitchFamily="34" charset="-122"/>
              </a:rPr>
              <a:t>Health &amp; Safety</a:t>
            </a:r>
            <a:endParaRPr lang="zh-CN" altLang="en-US" sz="3600" b="1">
              <a:solidFill>
                <a:srgbClr val="FFFFFF"/>
              </a:solidFill>
              <a:effectLst>
                <a:outerShdw dist="35921" dir="2699999" algn="ctr" rotWithShape="0">
                  <a:srgbClr val="3333CC">
                    <a:alpha val="50000"/>
                  </a:srgbClr>
                </a:outerShdw>
              </a:effectLst>
              <a:latin typeface="微软雅黑" panose="020B0503020204020204" pitchFamily="34" charset="-122"/>
              <a:ea typeface="微软雅黑" panose="020B0503020204020204" pitchFamily="34" charset="-122"/>
            </a:endParaRPr>
          </a:p>
        </p:txBody>
      </p:sp>
      <p:sp>
        <p:nvSpPr>
          <p:cNvPr id="6158" name="矩形 53262"/>
          <p:cNvSpPr/>
          <p:nvPr/>
        </p:nvSpPr>
        <p:spPr>
          <a:xfrm>
            <a:off x="195263" y="152400"/>
            <a:ext cx="5062537" cy="579438"/>
          </a:xfrm>
          <a:prstGeom prst="rect">
            <a:avLst/>
          </a:prstGeom>
          <a:noFill/>
          <a:ln w="9525">
            <a:noFill/>
          </a:ln>
        </p:spPr>
        <p:txBody>
          <a:bodyPr wrap="none" anchor="t" anchorCtr="0">
            <a:spAutoFit/>
          </a:bodyPr>
          <a:p>
            <a:pPr latinLnBrk="1">
              <a:buFont typeface="Wingdings" panose="05000000000000000000" pitchFamily="2" charset="2"/>
              <a:buChar char="§"/>
            </a:pPr>
            <a:r>
              <a:rPr lang="ko-KR" altLang="en-US" sz="3200" b="1">
                <a:solidFill>
                  <a:srgbClr val="666699"/>
                </a:solidFill>
                <a:latin typeface="微软雅黑" panose="020B0503020204020204" pitchFamily="34" charset="-122"/>
                <a:ea typeface="微软雅黑" panose="020B0503020204020204" pitchFamily="34" charset="-122"/>
              </a:rPr>
              <a:t> </a:t>
            </a:r>
            <a:r>
              <a:rPr lang="zh-CN" altLang="en-US" sz="3200" b="1" dirty="0">
                <a:solidFill>
                  <a:srgbClr val="666699"/>
                </a:solidFill>
                <a:latin typeface="微软雅黑" panose="020B0503020204020204" pitchFamily="34" charset="-122"/>
                <a:ea typeface="微软雅黑" panose="020B0503020204020204" pitchFamily="34" charset="-122"/>
              </a:rPr>
              <a:t>安全体系的重要组成部分</a:t>
            </a:r>
            <a:endParaRPr lang="zh-CN" altLang="en-US" sz="3200" b="1" dirty="0">
              <a:solidFill>
                <a:srgbClr val="666699"/>
              </a:solidFill>
              <a:latin typeface="微软雅黑" panose="020B0503020204020204" pitchFamily="34" charset="-122"/>
              <a:ea typeface="微软雅黑" panose="020B0503020204020204" pitchFamily="34" charset="-122"/>
            </a:endParaRPr>
          </a:p>
        </p:txBody>
      </p:sp>
      <p:sp>
        <p:nvSpPr>
          <p:cNvPr id="6159" name="直接连接符 53263"/>
          <p:cNvSpPr/>
          <p:nvPr/>
        </p:nvSpPr>
        <p:spPr>
          <a:xfrm>
            <a:off x="-25400" y="801688"/>
            <a:ext cx="9144000" cy="0"/>
          </a:xfrm>
          <a:prstGeom prst="line">
            <a:avLst/>
          </a:prstGeom>
          <a:ln w="9525" cap="flat" cmpd="sng">
            <a:solidFill>
              <a:srgbClr val="C0C0C0"/>
            </a:solidFill>
            <a:prstDash val="solid"/>
            <a:roun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7193"/>
          <p:cNvSpPr/>
          <p:nvPr/>
        </p:nvSpPr>
        <p:spPr>
          <a:xfrm>
            <a:off x="0" y="0"/>
            <a:ext cx="9144000" cy="6858000"/>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7170" name="DRAWING2STR_FREEFORM 7169"/>
          <p:cNvSpPr/>
          <p:nvPr/>
        </p:nvSpPr>
        <p:spPr>
          <a:xfrm>
            <a:off x="5748338" y="4151313"/>
            <a:ext cx="2312987" cy="2284412"/>
          </a:xfrm>
          <a:custGeom>
            <a:avLst/>
            <a:gdLst/>
            <a:ahLst/>
            <a:cxnLst/>
            <a:pathLst>
              <a:path w="3200" h="3413">
                <a:moveTo>
                  <a:pt x="0" y="136"/>
                </a:moveTo>
                <a:lnTo>
                  <a:pt x="0" y="3413"/>
                </a:lnTo>
                <a:cubicBezTo>
                  <a:pt x="1767" y="3413"/>
                  <a:pt x="3200" y="1885"/>
                  <a:pt x="3200" y="0"/>
                </a:cubicBezTo>
                <a:cubicBezTo>
                  <a:pt x="3200" y="0"/>
                  <a:pt x="3200" y="0"/>
                  <a:pt x="3200" y="0"/>
                </a:cubicBezTo>
                <a:lnTo>
                  <a:pt x="3200" y="0"/>
                </a:lnTo>
                <a:lnTo>
                  <a:pt x="128" y="0"/>
                </a:lnTo>
                <a:cubicBezTo>
                  <a:pt x="128" y="75"/>
                  <a:pt x="70" y="136"/>
                  <a:pt x="0" y="136"/>
                </a:cubicBezTo>
                <a:cubicBezTo>
                  <a:pt x="0" y="136"/>
                  <a:pt x="0" y="136"/>
                  <a:pt x="0" y="136"/>
                </a:cubicBezTo>
                <a:close/>
              </a:path>
            </a:pathLst>
          </a:custGeom>
          <a:gradFill rotWithShape="1">
            <a:gsLst>
              <a:gs pos="0">
                <a:srgbClr val="6666FF"/>
              </a:gs>
              <a:gs pos="100000">
                <a:srgbClr val="2F2F76"/>
              </a:gs>
            </a:gsLst>
            <a:lin ang="5400000" scaled="1"/>
            <a:tileRect/>
          </a:gradFill>
          <a:ln w="0"/>
          <a:scene3d>
            <a:camera prst="legacyObliqueTopRight">
              <a:rot lat="0" lon="0" rev="0"/>
            </a:camera>
            <a:lightRig rig="legacyFlat3" dir="b"/>
          </a:scene3d>
          <a:sp3d extrusionH="430200" prstMaterial="legacyMatte">
            <a:bevelT w="13500" h="13500" prst="angle"/>
            <a:bevelB w="13500" h="13500" prst="angle"/>
            <a:extrusionClr>
              <a:srgbClr val="6666FF"/>
            </a:extrusionClr>
          </a:sp3d>
        </p:spPr>
        <p:txBody>
          <a:bodyPr/>
          <a:p>
            <a:endParaRPr lang="zh-CN" altLang="en-US"/>
          </a:p>
        </p:txBody>
      </p:sp>
      <p:sp>
        <p:nvSpPr>
          <p:cNvPr id="7171" name="DRAWING2STR_FREEFORM 7170"/>
          <p:cNvSpPr/>
          <p:nvPr/>
        </p:nvSpPr>
        <p:spPr>
          <a:xfrm rot="-6473083">
            <a:off x="2151063" y="1104900"/>
            <a:ext cx="6432550" cy="5988050"/>
          </a:xfrm>
          <a:custGeom>
            <a:avLst/>
            <a:gdLst/>
            <a:ahLst/>
            <a:cxnLst>
              <a:cxn ang="270">
                <a:pos x="10800" y="0"/>
              </a:cxn>
              <a:cxn ang="270">
                <a:pos x="8849" y="4891"/>
              </a:cxn>
              <a:cxn ang="270">
                <a:pos x="10800" y="9155"/>
              </a:cxn>
              <a:cxn ang="270">
                <a:pos x="12750" y="4891"/>
              </a:cxn>
            </a:cxnLst>
            <a:pathLst>
              <a:path w="21600" h="21600">
                <a:moveTo>
                  <a:pt x="10284" y="9237"/>
                </a:moveTo>
                <a:cubicBezTo>
                  <a:pt x="10446" y="9183"/>
                  <a:pt x="10620" y="9154"/>
                  <a:pt x="10800" y="9154"/>
                </a:cubicBezTo>
                <a:cubicBezTo>
                  <a:pt x="10980" y="9154"/>
                  <a:pt x="11154" y="9183"/>
                  <a:pt x="11316" y="9237"/>
                </a:cubicBezTo>
                <a:lnTo>
                  <a:pt x="14185" y="544"/>
                </a:lnTo>
                <a:cubicBezTo>
                  <a:pt x="13122" y="190"/>
                  <a:pt x="11983" y="0"/>
                  <a:pt x="10799" y="0"/>
                </a:cubicBezTo>
                <a:cubicBezTo>
                  <a:pt x="9615" y="0"/>
                  <a:pt x="8475" y="191"/>
                  <a:pt x="7409" y="543"/>
                </a:cubicBezTo>
                <a:close/>
              </a:path>
            </a:pathLst>
          </a:custGeom>
          <a:solidFill>
            <a:srgbClr val="FF3399">
              <a:alpha val="50000"/>
            </a:srgbClr>
          </a:solidFill>
          <a:ln w="9525">
            <a:noFill/>
          </a:ln>
        </p:spPr>
        <p:txBody>
          <a:bodyPr/>
          <a:p>
            <a:endParaRPr lang="zh-CN" altLang="en-US"/>
          </a:p>
        </p:txBody>
      </p:sp>
      <p:sp>
        <p:nvSpPr>
          <p:cNvPr id="7172" name="直接连接符 7172"/>
          <p:cNvSpPr/>
          <p:nvPr/>
        </p:nvSpPr>
        <p:spPr>
          <a:xfrm>
            <a:off x="3175" y="838200"/>
            <a:ext cx="9144000" cy="0"/>
          </a:xfrm>
          <a:prstGeom prst="line">
            <a:avLst/>
          </a:prstGeom>
          <a:ln w="9525" cap="flat" cmpd="sng">
            <a:solidFill>
              <a:srgbClr val="C0C0C0"/>
            </a:solidFill>
            <a:prstDash val="solid"/>
            <a:round/>
            <a:headEnd type="none" w="med" len="med"/>
            <a:tailEnd type="none" w="med" len="med"/>
          </a:ln>
        </p:spPr>
      </p:sp>
      <p:sp>
        <p:nvSpPr>
          <p:cNvPr id="7173" name="DRAWING2STR_FREEFORM 7174"/>
          <p:cNvSpPr/>
          <p:nvPr/>
        </p:nvSpPr>
        <p:spPr>
          <a:xfrm>
            <a:off x="3300413" y="4016375"/>
            <a:ext cx="2447925" cy="2419350"/>
          </a:xfrm>
          <a:custGeom>
            <a:avLst/>
            <a:gdLst/>
            <a:ahLst/>
            <a:cxnLst/>
            <a:pathLst>
              <a:path w="3200" h="3413">
                <a:moveTo>
                  <a:pt x="3072" y="0"/>
                </a:moveTo>
                <a:lnTo>
                  <a:pt x="0" y="0"/>
                </a:lnTo>
                <a:cubicBezTo>
                  <a:pt x="0" y="1885"/>
                  <a:pt x="1432" y="3413"/>
                  <a:pt x="3200" y="3413"/>
                </a:cubicBezTo>
                <a:cubicBezTo>
                  <a:pt x="3200" y="3413"/>
                  <a:pt x="3200" y="3413"/>
                  <a:pt x="3200" y="3413"/>
                </a:cubicBezTo>
                <a:lnTo>
                  <a:pt x="3200" y="3413"/>
                </a:lnTo>
                <a:lnTo>
                  <a:pt x="3200" y="136"/>
                </a:lnTo>
                <a:cubicBezTo>
                  <a:pt x="3129" y="136"/>
                  <a:pt x="3072" y="75"/>
                  <a:pt x="3072" y="0"/>
                </a:cubicBezTo>
                <a:cubicBezTo>
                  <a:pt x="3072" y="0"/>
                  <a:pt x="3072" y="0"/>
                  <a:pt x="3072" y="0"/>
                </a:cubicBezTo>
                <a:close/>
              </a:path>
            </a:pathLst>
          </a:custGeom>
          <a:solidFill>
            <a:srgbClr val="FF3399">
              <a:alpha val="30000"/>
            </a:srgbClr>
          </a:solidFill>
          <a:ln w="0">
            <a:noFill/>
          </a:ln>
        </p:spPr>
        <p:txBody>
          <a:bodyPr/>
          <a:p>
            <a:endParaRPr lang="zh-CN" altLang="en-US"/>
          </a:p>
        </p:txBody>
      </p:sp>
      <p:sp>
        <p:nvSpPr>
          <p:cNvPr id="7174" name="DRAWING2STR_FREEFORM 7175"/>
          <p:cNvSpPr/>
          <p:nvPr/>
        </p:nvSpPr>
        <p:spPr>
          <a:xfrm>
            <a:off x="5748338" y="1768475"/>
            <a:ext cx="2312987" cy="2286000"/>
          </a:xfrm>
          <a:custGeom>
            <a:avLst/>
            <a:gdLst/>
            <a:ahLst/>
            <a:cxnLst/>
            <a:pathLst>
              <a:path w="3200" h="3414">
                <a:moveTo>
                  <a:pt x="128" y="3414"/>
                </a:moveTo>
                <a:lnTo>
                  <a:pt x="3200" y="3414"/>
                </a:lnTo>
                <a:cubicBezTo>
                  <a:pt x="3200" y="1529"/>
                  <a:pt x="1767" y="0"/>
                  <a:pt x="0" y="0"/>
                </a:cubicBezTo>
                <a:cubicBezTo>
                  <a:pt x="0" y="0"/>
                  <a:pt x="0" y="0"/>
                  <a:pt x="0" y="0"/>
                </a:cubicBezTo>
                <a:lnTo>
                  <a:pt x="0" y="0"/>
                </a:lnTo>
                <a:lnTo>
                  <a:pt x="0" y="3277"/>
                </a:lnTo>
                <a:cubicBezTo>
                  <a:pt x="70" y="3277"/>
                  <a:pt x="128" y="3338"/>
                  <a:pt x="128" y="3414"/>
                </a:cubicBezTo>
                <a:cubicBezTo>
                  <a:pt x="128" y="3414"/>
                  <a:pt x="128" y="3414"/>
                  <a:pt x="128" y="3414"/>
                </a:cubicBezTo>
                <a:close/>
              </a:path>
            </a:pathLst>
          </a:custGeom>
          <a:gradFill rotWithShape="1">
            <a:gsLst>
              <a:gs pos="0">
                <a:srgbClr val="00CCFF"/>
              </a:gs>
              <a:gs pos="100000">
                <a:srgbClr val="005E76"/>
              </a:gs>
            </a:gsLst>
            <a:lin ang="5400000" scaled="1"/>
            <a:tileRect/>
          </a:gradFill>
          <a:ln w="0"/>
          <a:scene3d>
            <a:camera prst="legacyObliqueTopRight">
              <a:rot lat="0" lon="0" rev="0"/>
            </a:camera>
            <a:lightRig rig="legacyFlat3" dir="b"/>
          </a:scene3d>
          <a:sp3d extrusionH="430200" prstMaterial="legacyMatte">
            <a:bevelT w="13500" h="13500" prst="angle"/>
            <a:bevelB w="13500" h="13500" prst="angle"/>
            <a:extrusionClr>
              <a:srgbClr val="00CCFF"/>
            </a:extrusionClr>
          </a:sp3d>
        </p:spPr>
        <p:txBody>
          <a:bodyPr/>
          <a:p>
            <a:endParaRPr lang="zh-CN" altLang="en-US"/>
          </a:p>
        </p:txBody>
      </p:sp>
      <p:sp>
        <p:nvSpPr>
          <p:cNvPr id="7175" name="DRAWING2STR_FREEFORM 7176"/>
          <p:cNvSpPr/>
          <p:nvPr/>
        </p:nvSpPr>
        <p:spPr>
          <a:xfrm>
            <a:off x="3919538" y="2355850"/>
            <a:ext cx="1676400" cy="1658938"/>
          </a:xfrm>
          <a:custGeom>
            <a:avLst/>
            <a:gdLst/>
            <a:ahLst/>
            <a:cxnLst/>
            <a:pathLst>
              <a:path w="3200" h="3414">
                <a:moveTo>
                  <a:pt x="3200" y="3277"/>
                </a:moveTo>
                <a:lnTo>
                  <a:pt x="3200" y="0"/>
                </a:lnTo>
                <a:cubicBezTo>
                  <a:pt x="1432" y="0"/>
                  <a:pt x="0" y="1529"/>
                  <a:pt x="0" y="3414"/>
                </a:cubicBezTo>
                <a:cubicBezTo>
                  <a:pt x="0" y="3414"/>
                  <a:pt x="0" y="3414"/>
                  <a:pt x="0" y="3414"/>
                </a:cubicBezTo>
                <a:lnTo>
                  <a:pt x="0" y="3414"/>
                </a:lnTo>
                <a:lnTo>
                  <a:pt x="3072" y="3414"/>
                </a:lnTo>
                <a:cubicBezTo>
                  <a:pt x="3072" y="3338"/>
                  <a:pt x="3129" y="3277"/>
                  <a:pt x="3200" y="3277"/>
                </a:cubicBezTo>
                <a:cubicBezTo>
                  <a:pt x="3200" y="3277"/>
                  <a:pt x="3200" y="3277"/>
                  <a:pt x="3200" y="3277"/>
                </a:cubicBezTo>
                <a:close/>
              </a:path>
            </a:pathLst>
          </a:custGeom>
          <a:gradFill rotWithShape="1">
            <a:gsLst>
              <a:gs pos="0">
                <a:srgbClr val="99CC00"/>
              </a:gs>
              <a:gs pos="100000">
                <a:srgbClr val="475E00"/>
              </a:gs>
            </a:gsLst>
            <a:lin ang="5400000" scaled="1"/>
            <a:tileRect/>
          </a:gradFill>
          <a:ln w="0"/>
          <a:scene3d>
            <a:camera prst="legacyObliqueTopRight">
              <a:rot lat="0" lon="0" rev="0"/>
            </a:camera>
            <a:lightRig rig="legacyFlat3" dir="b"/>
          </a:scene3d>
          <a:sp3d extrusionH="430200" prstMaterial="legacyMatte">
            <a:bevelT w="13500" h="13500" prst="angle"/>
            <a:bevelB w="13500" h="13500" prst="angle"/>
            <a:extrusionClr>
              <a:srgbClr val="99CC00"/>
            </a:extrusionClr>
          </a:sp3d>
        </p:spPr>
        <p:txBody>
          <a:bodyPr/>
          <a:p>
            <a:endParaRPr lang="zh-CN" altLang="en-US"/>
          </a:p>
        </p:txBody>
      </p:sp>
      <p:sp>
        <p:nvSpPr>
          <p:cNvPr id="7176" name="直接连接符 7177"/>
          <p:cNvSpPr/>
          <p:nvPr/>
        </p:nvSpPr>
        <p:spPr>
          <a:xfrm>
            <a:off x="723900" y="3540125"/>
            <a:ext cx="3248025" cy="0"/>
          </a:xfrm>
          <a:prstGeom prst="line">
            <a:avLst/>
          </a:prstGeom>
          <a:ln w="9525" cap="flat" cmpd="sng">
            <a:solidFill>
              <a:schemeClr val="bg2"/>
            </a:solidFill>
            <a:prstDash val="solid"/>
            <a:round/>
            <a:headEnd type="none" w="med" len="med"/>
            <a:tailEnd type="none" w="med" len="med"/>
          </a:ln>
        </p:spPr>
      </p:sp>
      <p:sp>
        <p:nvSpPr>
          <p:cNvPr id="7177" name="文本框 7178"/>
          <p:cNvSpPr txBox="1"/>
          <p:nvPr/>
        </p:nvSpPr>
        <p:spPr>
          <a:xfrm>
            <a:off x="4371975" y="2847975"/>
            <a:ext cx="796925" cy="822325"/>
          </a:xfrm>
          <a:prstGeom prst="rect">
            <a:avLst/>
          </a:prstGeom>
          <a:noFill/>
          <a:ln w="9525">
            <a:noFill/>
          </a:ln>
        </p:spPr>
        <p:txBody>
          <a:bodyPr wrap="none" anchor="t" anchorCtr="0">
            <a:spAutoFit/>
          </a:bodyPr>
          <a:p>
            <a:pPr latinLnBrk="1"/>
            <a:r>
              <a:rPr lang="zh-CN" altLang="en-US" sz="2400" b="1" dirty="0">
                <a:solidFill>
                  <a:srgbClr val="FFFFFF"/>
                </a:solidFill>
                <a:latin typeface="微软雅黑" panose="020B0503020204020204" pitchFamily="34" charset="-122"/>
                <a:ea typeface="微软雅黑" panose="020B0503020204020204" pitchFamily="34" charset="-122"/>
              </a:rPr>
              <a:t>实验</a:t>
            </a:r>
            <a:endParaRPr lang="zh-CN" altLang="en-US" sz="2400" b="1" dirty="0">
              <a:solidFill>
                <a:srgbClr val="FFFFFF"/>
              </a:solidFill>
              <a:latin typeface="微软雅黑" panose="020B0503020204020204" pitchFamily="34" charset="-122"/>
              <a:ea typeface="微软雅黑" panose="020B0503020204020204" pitchFamily="34" charset="-122"/>
            </a:endParaRPr>
          </a:p>
          <a:p>
            <a:pPr latinLnBrk="1"/>
            <a:r>
              <a:rPr lang="zh-CN" altLang="en-US" sz="2400" b="1" dirty="0">
                <a:solidFill>
                  <a:srgbClr val="FFFFFF"/>
                </a:solidFill>
                <a:latin typeface="微软雅黑" panose="020B0503020204020204" pitchFamily="34" charset="-122"/>
                <a:ea typeface="微软雅黑" panose="020B0503020204020204" pitchFamily="34" charset="-122"/>
              </a:rPr>
              <a:t>操作</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7178" name="DRAWING2STR_FREEFORM 7179"/>
          <p:cNvSpPr/>
          <p:nvPr/>
        </p:nvSpPr>
        <p:spPr>
          <a:xfrm rot="-8743747">
            <a:off x="2574925" y="2833688"/>
            <a:ext cx="2806700" cy="3221037"/>
          </a:xfrm>
          <a:custGeom>
            <a:avLst/>
            <a:gdLst/>
            <a:ahLst/>
            <a:cxnLst>
              <a:cxn ang="270">
                <a:pos x="8462" y="0"/>
              </a:cxn>
              <a:cxn ang="0">
                <a:pos x="17315" y="6960"/>
              </a:cxn>
              <a:cxn ang="180">
                <a:pos x="0" y="19873"/>
              </a:cxn>
            </a:cxnLst>
            <a:pathLst>
              <a:path w="17316" h="19873" fill="none">
                <a:moveTo>
                  <a:pt x="8462" y="0"/>
                </a:moveTo>
                <a:cubicBezTo>
                  <a:pt x="12000" y="1503"/>
                  <a:pt x="15048" y="3923"/>
                  <a:pt x="17316" y="6959"/>
                </a:cubicBezTo>
              </a:path>
              <a:path w="17316" h="19873" stroke="0">
                <a:moveTo>
                  <a:pt x="8462" y="0"/>
                </a:moveTo>
                <a:cubicBezTo>
                  <a:pt x="12000" y="1503"/>
                  <a:pt x="15048" y="3923"/>
                  <a:pt x="17316" y="6959"/>
                </a:cubicBezTo>
                <a:lnTo>
                  <a:pt x="0" y="19873"/>
                </a:lnTo>
                <a:close/>
              </a:path>
            </a:pathLst>
          </a:custGeom>
          <a:noFill/>
          <a:ln w="28575" cap="flat" cmpd="sng">
            <a:solidFill>
              <a:srgbClr val="FF6600"/>
            </a:solidFill>
            <a:prstDash val="solid"/>
            <a:round/>
            <a:headEnd type="triangle" w="med" len="med"/>
            <a:tailEnd type="triangle" w="med" len="med"/>
          </a:ln>
        </p:spPr>
        <p:txBody>
          <a:bodyPr/>
          <a:p>
            <a:endParaRPr lang="zh-CN" altLang="en-US"/>
          </a:p>
        </p:txBody>
      </p:sp>
      <p:sp>
        <p:nvSpPr>
          <p:cNvPr id="7179" name="DRAWING2STR_FREEFORM 7180"/>
          <p:cNvSpPr/>
          <p:nvPr/>
        </p:nvSpPr>
        <p:spPr>
          <a:xfrm>
            <a:off x="3548063" y="4117975"/>
            <a:ext cx="2047875" cy="2022475"/>
          </a:xfrm>
          <a:custGeom>
            <a:avLst/>
            <a:gdLst/>
            <a:ahLst/>
            <a:cxnLst/>
            <a:pathLst>
              <a:path w="3200" h="3413">
                <a:moveTo>
                  <a:pt x="3072" y="0"/>
                </a:moveTo>
                <a:lnTo>
                  <a:pt x="0" y="0"/>
                </a:lnTo>
                <a:cubicBezTo>
                  <a:pt x="0" y="1885"/>
                  <a:pt x="1432" y="3413"/>
                  <a:pt x="3200" y="3413"/>
                </a:cubicBezTo>
                <a:cubicBezTo>
                  <a:pt x="3200" y="3413"/>
                  <a:pt x="3200" y="3413"/>
                  <a:pt x="3200" y="3413"/>
                </a:cubicBezTo>
                <a:lnTo>
                  <a:pt x="3200" y="3413"/>
                </a:lnTo>
                <a:lnTo>
                  <a:pt x="3200" y="136"/>
                </a:lnTo>
                <a:cubicBezTo>
                  <a:pt x="3129" y="136"/>
                  <a:pt x="3072" y="75"/>
                  <a:pt x="3072" y="0"/>
                </a:cubicBezTo>
                <a:cubicBezTo>
                  <a:pt x="3072" y="0"/>
                  <a:pt x="3072" y="0"/>
                  <a:pt x="3072" y="0"/>
                </a:cubicBezTo>
                <a:close/>
              </a:path>
            </a:pathLst>
          </a:custGeom>
          <a:gradFill rotWithShape="1">
            <a:gsLst>
              <a:gs pos="0">
                <a:srgbClr val="FF0066"/>
              </a:gs>
              <a:gs pos="100000">
                <a:srgbClr val="76002F"/>
              </a:gs>
            </a:gsLst>
            <a:lin ang="5400000" scaled="1"/>
            <a:tileRect/>
          </a:gradFill>
          <a:ln w="0"/>
          <a:scene3d>
            <a:camera prst="legacyObliqueTopRight">
              <a:rot lat="0" lon="0" rev="0"/>
            </a:camera>
            <a:lightRig rig="legacyFlat3" dir="b"/>
          </a:scene3d>
          <a:sp3d extrusionH="430200" prstMaterial="legacyMatte">
            <a:bevelT w="13500" h="13500" prst="angle"/>
            <a:bevelB w="13500" h="13500" prst="angle"/>
            <a:extrusionClr>
              <a:srgbClr val="FF0066"/>
            </a:extrusionClr>
          </a:sp3d>
        </p:spPr>
        <p:txBody>
          <a:bodyPr/>
          <a:p>
            <a:endParaRPr lang="zh-CN" altLang="en-US"/>
          </a:p>
        </p:txBody>
      </p:sp>
      <p:sp>
        <p:nvSpPr>
          <p:cNvPr id="7180" name="文本框 7181"/>
          <p:cNvSpPr txBox="1"/>
          <p:nvPr/>
        </p:nvSpPr>
        <p:spPr>
          <a:xfrm>
            <a:off x="6173788" y="4791075"/>
            <a:ext cx="1409700" cy="457200"/>
          </a:xfrm>
          <a:prstGeom prst="rect">
            <a:avLst/>
          </a:prstGeom>
          <a:noFill/>
          <a:ln w="9525">
            <a:noFill/>
          </a:ln>
        </p:spPr>
        <p:txBody>
          <a:bodyPr wrap="none" anchor="t" anchorCtr="0">
            <a:spAutoFit/>
          </a:bodyPr>
          <a:p>
            <a:pPr latinLnBrk="1"/>
            <a:r>
              <a:rPr lang="zh-CN" altLang="en-US" sz="2400" b="1" dirty="0">
                <a:solidFill>
                  <a:srgbClr val="FFFFFF"/>
                </a:solidFill>
                <a:latin typeface="微软雅黑" panose="020B0503020204020204" pitchFamily="34" charset="-122"/>
                <a:ea typeface="微软雅黑" panose="020B0503020204020204" pitchFamily="34" charset="-122"/>
              </a:rPr>
              <a:t>仪器使用</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7181" name="直接连接符 7182"/>
          <p:cNvSpPr/>
          <p:nvPr/>
        </p:nvSpPr>
        <p:spPr>
          <a:xfrm flipH="1">
            <a:off x="2160588" y="1943100"/>
            <a:ext cx="6297612" cy="4543425"/>
          </a:xfrm>
          <a:prstGeom prst="line">
            <a:avLst/>
          </a:prstGeom>
          <a:ln w="9525" cap="flat" cmpd="sng">
            <a:solidFill>
              <a:srgbClr val="FFFFFF"/>
            </a:solidFill>
            <a:prstDash val="solid"/>
            <a:round/>
            <a:headEnd type="none" w="med" len="med"/>
            <a:tailEnd type="none" w="med" len="med"/>
          </a:ln>
        </p:spPr>
      </p:sp>
      <p:sp>
        <p:nvSpPr>
          <p:cNvPr id="7182" name="DRAWING2STR_FREEFORM 7183"/>
          <p:cNvSpPr/>
          <p:nvPr/>
        </p:nvSpPr>
        <p:spPr>
          <a:xfrm>
            <a:off x="5053013" y="3286125"/>
            <a:ext cx="1665287" cy="1644650"/>
          </a:xfrm>
          <a:custGeom>
            <a:avLst/>
            <a:gdLst/>
            <a:ahLst/>
            <a:cxnLst/>
            <a:pathLst>
              <a:path w="936" h="929">
                <a:moveTo>
                  <a:pt x="0" y="465"/>
                </a:moveTo>
                <a:cubicBezTo>
                  <a:pt x="0" y="208"/>
                  <a:pt x="210" y="0"/>
                  <a:pt x="468" y="0"/>
                </a:cubicBezTo>
                <a:cubicBezTo>
                  <a:pt x="726" y="0"/>
                  <a:pt x="936" y="208"/>
                  <a:pt x="936" y="465"/>
                </a:cubicBezTo>
                <a:cubicBezTo>
                  <a:pt x="936" y="465"/>
                  <a:pt x="936" y="465"/>
                  <a:pt x="936" y="465"/>
                </a:cubicBezTo>
                <a:cubicBezTo>
                  <a:pt x="936" y="721"/>
                  <a:pt x="726" y="929"/>
                  <a:pt x="468" y="929"/>
                </a:cubicBezTo>
                <a:cubicBezTo>
                  <a:pt x="210" y="929"/>
                  <a:pt x="0" y="721"/>
                  <a:pt x="0" y="465"/>
                </a:cubicBezTo>
              </a:path>
            </a:pathLst>
          </a:custGeom>
          <a:gradFill rotWithShape="0">
            <a:gsLst>
              <a:gs pos="0">
                <a:srgbClr val="DDDDDD"/>
              </a:gs>
              <a:gs pos="100000">
                <a:srgbClr val="A8A8A8"/>
              </a:gs>
            </a:gsLst>
            <a:path path="rect">
              <a:fillToRect r="100000" b="100000"/>
            </a:path>
            <a:tileRect/>
          </a:gradFill>
          <a:ln w="3175">
            <a:noFill/>
          </a:ln>
          <a:effectLst>
            <a:outerShdw dist="85194" dir="3806096" algn="ctr" rotWithShape="0">
              <a:srgbClr val="000000">
                <a:alpha val="30000"/>
              </a:srgbClr>
            </a:outerShdw>
          </a:effectLst>
        </p:spPr>
        <p:txBody>
          <a:bodyPr/>
          <a:p>
            <a:endParaRPr lang="zh-CN" altLang="en-US"/>
          </a:p>
        </p:txBody>
      </p:sp>
      <p:sp>
        <p:nvSpPr>
          <p:cNvPr id="7183" name="文本框 7184"/>
          <p:cNvSpPr txBox="1"/>
          <p:nvPr/>
        </p:nvSpPr>
        <p:spPr>
          <a:xfrm>
            <a:off x="5376863" y="3852863"/>
            <a:ext cx="996950" cy="579437"/>
          </a:xfrm>
          <a:prstGeom prst="rect">
            <a:avLst/>
          </a:prstGeom>
          <a:noFill/>
          <a:ln w="9525">
            <a:noFill/>
          </a:ln>
          <a:effectLst>
            <a:outerShdw dist="17961" dir="2699999" algn="ctr" rotWithShape="0">
              <a:srgbClr val="DDDDDD"/>
            </a:outerShdw>
          </a:effectLst>
        </p:spPr>
        <p:txBody>
          <a:bodyPr wrap="none" anchor="t" anchorCtr="0">
            <a:spAutoFit/>
          </a:bodyPr>
          <a:p>
            <a:pPr algn="ctr" latinLnBrk="1"/>
            <a:r>
              <a:rPr lang="en-US" altLang="ko-KR" sz="3200" dirty="0">
                <a:solidFill>
                  <a:srgbClr val="000000"/>
                </a:solidFill>
                <a:latin typeface="微软雅黑" panose="020B0503020204020204" pitchFamily="34" charset="-122"/>
                <a:ea typeface="微软雅黑" panose="020B0503020204020204" pitchFamily="34" charset="-122"/>
              </a:rPr>
              <a:t>20</a:t>
            </a:r>
            <a:r>
              <a:rPr lang="en-US" altLang="zh-CN" sz="3200" dirty="0">
                <a:solidFill>
                  <a:srgbClr val="000000"/>
                </a:solidFill>
                <a:latin typeface="微软雅黑" panose="020B0503020204020204" pitchFamily="34" charset="-122"/>
                <a:ea typeface="微软雅黑" panose="020B0503020204020204" pitchFamily="34" charset="-122"/>
              </a:rPr>
              <a:t>11</a:t>
            </a:r>
            <a:endParaRPr lang="en-US" altLang="ko-KR" sz="3200">
              <a:solidFill>
                <a:srgbClr val="000000"/>
              </a:solidFill>
              <a:latin typeface="微软雅黑" panose="020B0503020204020204" pitchFamily="34" charset="-122"/>
              <a:ea typeface="微软雅黑" panose="020B0503020204020204" pitchFamily="34" charset="-122"/>
            </a:endParaRPr>
          </a:p>
        </p:txBody>
      </p:sp>
      <p:sp>
        <p:nvSpPr>
          <p:cNvPr id="7184" name="文本框 7185"/>
          <p:cNvSpPr txBox="1"/>
          <p:nvPr/>
        </p:nvSpPr>
        <p:spPr>
          <a:xfrm>
            <a:off x="3949700" y="4776788"/>
            <a:ext cx="1409700" cy="457200"/>
          </a:xfrm>
          <a:prstGeom prst="rect">
            <a:avLst/>
          </a:prstGeom>
          <a:noFill/>
          <a:ln w="9525">
            <a:noFill/>
          </a:ln>
        </p:spPr>
        <p:txBody>
          <a:bodyPr wrap="none" anchor="t" anchorCtr="0">
            <a:spAutoFit/>
          </a:bodyPr>
          <a:p>
            <a:pPr latinLnBrk="1"/>
            <a:r>
              <a:rPr lang="zh-CN" altLang="en-US" sz="2400" b="1" dirty="0">
                <a:solidFill>
                  <a:srgbClr val="FFFFFF"/>
                </a:solidFill>
                <a:latin typeface="微软雅黑" panose="020B0503020204020204" pitchFamily="34" charset="-122"/>
                <a:ea typeface="微软雅黑" panose="020B0503020204020204" pitchFamily="34" charset="-122"/>
              </a:rPr>
              <a:t>安全意识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7185" name="文本框 7187"/>
          <p:cNvSpPr txBox="1"/>
          <p:nvPr/>
        </p:nvSpPr>
        <p:spPr>
          <a:xfrm>
            <a:off x="6400800" y="2606675"/>
            <a:ext cx="1103313" cy="822325"/>
          </a:xfrm>
          <a:prstGeom prst="rect">
            <a:avLst/>
          </a:prstGeom>
          <a:noFill/>
          <a:ln w="9525">
            <a:noFill/>
          </a:ln>
        </p:spPr>
        <p:txBody>
          <a:bodyPr wrap="none" anchor="t" anchorCtr="0">
            <a:spAutoFit/>
          </a:bodyPr>
          <a:p>
            <a:pPr algn="ctr" latinLnBrk="1"/>
            <a:r>
              <a:rPr lang="zh-CN" altLang="en-US" sz="2400" b="1" dirty="0">
                <a:solidFill>
                  <a:srgbClr val="FFFFFF"/>
                </a:solidFill>
                <a:latin typeface="微软雅黑" panose="020B0503020204020204" pitchFamily="34" charset="-122"/>
                <a:ea typeface="微软雅黑" panose="020B0503020204020204" pitchFamily="34" charset="-122"/>
              </a:rPr>
              <a:t>废物</a:t>
            </a:r>
            <a:endParaRPr lang="zh-CN" altLang="en-US" sz="2400" b="1" dirty="0">
              <a:solidFill>
                <a:srgbClr val="FFFFFF"/>
              </a:solidFill>
              <a:latin typeface="微软雅黑" panose="020B0503020204020204" pitchFamily="34" charset="-122"/>
              <a:ea typeface="微软雅黑" panose="020B0503020204020204" pitchFamily="34" charset="-122"/>
            </a:endParaRPr>
          </a:p>
          <a:p>
            <a:pPr algn="ctr" latinLnBrk="1"/>
            <a:r>
              <a:rPr lang="zh-CN" altLang="en-US" sz="2400" b="1" dirty="0">
                <a:solidFill>
                  <a:srgbClr val="FFFFFF"/>
                </a:solidFill>
                <a:latin typeface="微软雅黑" panose="020B0503020204020204" pitchFamily="34" charset="-122"/>
                <a:ea typeface="微软雅黑" panose="020B0503020204020204" pitchFamily="34" charset="-122"/>
              </a:rPr>
              <a:t>后处理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7186" name="文本框 7188"/>
          <p:cNvSpPr txBox="1"/>
          <p:nvPr/>
        </p:nvSpPr>
        <p:spPr>
          <a:xfrm>
            <a:off x="1882775" y="100013"/>
            <a:ext cx="5280025" cy="701675"/>
          </a:xfrm>
          <a:prstGeom prst="rect">
            <a:avLst/>
          </a:prstGeom>
          <a:noFill/>
          <a:ln w="9525">
            <a:noFill/>
          </a:ln>
        </p:spPr>
        <p:txBody>
          <a:bodyPr wrap="none" anchor="t" anchorCtr="0">
            <a:spAutoFit/>
          </a:bodyPr>
          <a:p>
            <a:r>
              <a:rPr lang="zh-CN" altLang="en-US" sz="4000" b="1" dirty="0">
                <a:solidFill>
                  <a:srgbClr val="6666FF"/>
                </a:solidFill>
                <a:latin typeface="微软雅黑" panose="020B0503020204020204" pitchFamily="34" charset="-122"/>
                <a:ea typeface="微软雅黑" panose="020B0503020204020204" pitchFamily="34" charset="-122"/>
              </a:rPr>
              <a:t>实验室主要不安全因素</a:t>
            </a:r>
            <a:endParaRPr lang="zh-CN" altLang="en-US" sz="4000" dirty="0">
              <a:latin typeface="微软雅黑" panose="020B0503020204020204" pitchFamily="34" charset="-122"/>
              <a:ea typeface="微软雅黑" panose="020B0503020204020204" pitchFamily="34" charset="-122"/>
            </a:endParaRPr>
          </a:p>
        </p:txBody>
      </p:sp>
      <p:sp>
        <p:nvSpPr>
          <p:cNvPr id="7190" name="文本框 7189"/>
          <p:cNvSpPr txBox="1"/>
          <p:nvPr/>
        </p:nvSpPr>
        <p:spPr>
          <a:xfrm>
            <a:off x="228600" y="1524000"/>
            <a:ext cx="3733800" cy="1917700"/>
          </a:xfrm>
          <a:prstGeom prst="rect">
            <a:avLst/>
          </a:prstGeom>
          <a:noFill/>
          <a:ln w="9525">
            <a:noFill/>
          </a:ln>
        </p:spPr>
        <p:txBody>
          <a:bodyPr>
            <a:spAutoFit/>
          </a:bodyPr>
          <a:p>
            <a:r>
              <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健康、安全、环境在实验过程中占有重要地位。加强安全意识以及培养良好的实验习惯是避免实验事故发生的关键因素</a:t>
            </a:r>
            <a:endParaRPr lang="zh-CN" altLang="en-US" sz="2400" b="1" noProof="1" dirty="0">
              <a:solidFill>
                <a:srgbClr val="4D4D4D"/>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矩形 9217"/>
          <p:cNvSpPr/>
          <p:nvPr/>
        </p:nvSpPr>
        <p:spPr>
          <a:xfrm>
            <a:off x="323850" y="2130425"/>
            <a:ext cx="8670925" cy="692150"/>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4" name="矩形 9218"/>
          <p:cNvSpPr/>
          <p:nvPr/>
        </p:nvSpPr>
        <p:spPr>
          <a:xfrm>
            <a:off x="319088" y="1247775"/>
            <a:ext cx="8670925" cy="695325"/>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5" name="矩形 9219"/>
          <p:cNvSpPr/>
          <p:nvPr/>
        </p:nvSpPr>
        <p:spPr>
          <a:xfrm>
            <a:off x="301625" y="3948113"/>
            <a:ext cx="8670925" cy="693737"/>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6" name="矩形 9220"/>
          <p:cNvSpPr/>
          <p:nvPr/>
        </p:nvSpPr>
        <p:spPr>
          <a:xfrm>
            <a:off x="339725" y="3051175"/>
            <a:ext cx="8670925" cy="693738"/>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7" name="矩形 9221"/>
          <p:cNvSpPr/>
          <p:nvPr/>
        </p:nvSpPr>
        <p:spPr>
          <a:xfrm>
            <a:off x="311150" y="5821363"/>
            <a:ext cx="8670925" cy="695325"/>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8" name="矩形 9222"/>
          <p:cNvSpPr/>
          <p:nvPr/>
        </p:nvSpPr>
        <p:spPr>
          <a:xfrm>
            <a:off x="306388" y="4887913"/>
            <a:ext cx="8670925" cy="693737"/>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sp>
        <p:nvSpPr>
          <p:cNvPr id="8199" name="直接连接符 9223"/>
          <p:cNvSpPr/>
          <p:nvPr/>
        </p:nvSpPr>
        <p:spPr>
          <a:xfrm>
            <a:off x="0" y="6529388"/>
            <a:ext cx="9101138" cy="0"/>
          </a:xfrm>
          <a:prstGeom prst="line">
            <a:avLst/>
          </a:prstGeom>
          <a:ln w="9525" cap="flat" cmpd="sng">
            <a:solidFill>
              <a:srgbClr val="FFFFFF"/>
            </a:solidFill>
            <a:prstDash val="solid"/>
            <a:round/>
            <a:headEnd type="none" w="med" len="med"/>
            <a:tailEnd type="none" w="med" len="med"/>
          </a:ln>
        </p:spPr>
      </p:sp>
      <p:sp>
        <p:nvSpPr>
          <p:cNvPr id="8200" name="直接连接符 9224"/>
          <p:cNvSpPr/>
          <p:nvPr/>
        </p:nvSpPr>
        <p:spPr>
          <a:xfrm>
            <a:off x="15875" y="5588000"/>
            <a:ext cx="9128125" cy="0"/>
          </a:xfrm>
          <a:prstGeom prst="line">
            <a:avLst/>
          </a:prstGeom>
          <a:ln w="9525" cap="flat" cmpd="sng">
            <a:solidFill>
              <a:srgbClr val="FFFFFF"/>
            </a:solidFill>
            <a:prstDash val="solid"/>
            <a:round/>
            <a:headEnd type="none" w="med" len="med"/>
            <a:tailEnd type="none" w="med" len="med"/>
          </a:ln>
        </p:spPr>
      </p:sp>
      <p:sp>
        <p:nvSpPr>
          <p:cNvPr id="8201" name="直接连接符 9225"/>
          <p:cNvSpPr/>
          <p:nvPr/>
        </p:nvSpPr>
        <p:spPr>
          <a:xfrm>
            <a:off x="17463" y="4654550"/>
            <a:ext cx="9104312" cy="0"/>
          </a:xfrm>
          <a:prstGeom prst="line">
            <a:avLst/>
          </a:prstGeom>
          <a:ln w="9525" cap="flat" cmpd="sng">
            <a:solidFill>
              <a:srgbClr val="FFFFFF"/>
            </a:solidFill>
            <a:prstDash val="solid"/>
            <a:round/>
            <a:headEnd type="none" w="med" len="med"/>
            <a:tailEnd type="none" w="med" len="med"/>
          </a:ln>
        </p:spPr>
      </p:sp>
      <p:sp>
        <p:nvSpPr>
          <p:cNvPr id="8202" name="直接连接符 9226"/>
          <p:cNvSpPr/>
          <p:nvPr/>
        </p:nvSpPr>
        <p:spPr>
          <a:xfrm>
            <a:off x="19050" y="2819400"/>
            <a:ext cx="9059863" cy="0"/>
          </a:xfrm>
          <a:prstGeom prst="line">
            <a:avLst/>
          </a:prstGeom>
          <a:ln w="9525" cap="flat" cmpd="sng">
            <a:solidFill>
              <a:srgbClr val="FFFFFF"/>
            </a:solidFill>
            <a:prstDash val="solid"/>
            <a:round/>
            <a:headEnd type="none" w="med" len="med"/>
            <a:tailEnd type="none" w="med" len="med"/>
          </a:ln>
        </p:spPr>
      </p:sp>
      <p:sp>
        <p:nvSpPr>
          <p:cNvPr id="9228" name="棱台 9227"/>
          <p:cNvSpPr/>
          <p:nvPr/>
        </p:nvSpPr>
        <p:spPr>
          <a:xfrm>
            <a:off x="212725" y="3140075"/>
            <a:ext cx="2495550" cy="592138"/>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3</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29" name="棱台 9228"/>
          <p:cNvSpPr/>
          <p:nvPr/>
        </p:nvSpPr>
        <p:spPr>
          <a:xfrm>
            <a:off x="214313" y="2212975"/>
            <a:ext cx="2495550" cy="592138"/>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2</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30" name="棱台 9229"/>
          <p:cNvSpPr/>
          <p:nvPr/>
        </p:nvSpPr>
        <p:spPr>
          <a:xfrm>
            <a:off x="204788" y="4062413"/>
            <a:ext cx="2497138" cy="592138"/>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4</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31" name="棱台 9230"/>
          <p:cNvSpPr/>
          <p:nvPr/>
        </p:nvSpPr>
        <p:spPr>
          <a:xfrm>
            <a:off x="217488" y="4981575"/>
            <a:ext cx="2497138" cy="590550"/>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5</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32" name="棱台 9231"/>
          <p:cNvSpPr/>
          <p:nvPr/>
        </p:nvSpPr>
        <p:spPr>
          <a:xfrm>
            <a:off x="209550" y="5924550"/>
            <a:ext cx="2495550" cy="592138"/>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6</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8" name="直接连接符 9232"/>
          <p:cNvSpPr/>
          <p:nvPr/>
        </p:nvSpPr>
        <p:spPr>
          <a:xfrm>
            <a:off x="19050" y="1952625"/>
            <a:ext cx="9059863" cy="0"/>
          </a:xfrm>
          <a:prstGeom prst="line">
            <a:avLst/>
          </a:prstGeom>
          <a:ln w="9525" cap="flat" cmpd="sng">
            <a:solidFill>
              <a:srgbClr val="FFFFFF"/>
            </a:solidFill>
            <a:prstDash val="solid"/>
            <a:round/>
            <a:headEnd type="none" w="med" len="med"/>
            <a:tailEnd type="none" w="med" len="med"/>
          </a:ln>
        </p:spPr>
      </p:sp>
      <p:sp>
        <p:nvSpPr>
          <p:cNvPr id="8209" name="直接连接符 9233"/>
          <p:cNvSpPr/>
          <p:nvPr/>
        </p:nvSpPr>
        <p:spPr>
          <a:xfrm>
            <a:off x="19050" y="3724275"/>
            <a:ext cx="9059863" cy="0"/>
          </a:xfrm>
          <a:prstGeom prst="line">
            <a:avLst/>
          </a:prstGeom>
          <a:ln w="9525" cap="flat" cmpd="sng">
            <a:solidFill>
              <a:srgbClr val="FFFFFF"/>
            </a:solidFill>
            <a:prstDash val="solid"/>
            <a:round/>
            <a:headEnd type="none" w="med" len="med"/>
            <a:tailEnd type="none" w="med" len="med"/>
          </a:ln>
        </p:spPr>
      </p:sp>
      <p:sp>
        <p:nvSpPr>
          <p:cNvPr id="8210" name="直接连接符 9234"/>
          <p:cNvSpPr/>
          <p:nvPr/>
        </p:nvSpPr>
        <p:spPr>
          <a:xfrm>
            <a:off x="11113" y="1946275"/>
            <a:ext cx="0" cy="4591050"/>
          </a:xfrm>
          <a:prstGeom prst="line">
            <a:avLst/>
          </a:prstGeom>
          <a:ln w="9525" cap="flat" cmpd="sng">
            <a:solidFill>
              <a:srgbClr val="FFFFFF"/>
            </a:solidFill>
            <a:prstDash val="solid"/>
            <a:round/>
            <a:headEnd type="none" w="med" len="med"/>
            <a:tailEnd type="none" w="med" len="med"/>
          </a:ln>
        </p:spPr>
      </p:sp>
      <p:sp>
        <p:nvSpPr>
          <p:cNvPr id="9236" name="棱台 9235"/>
          <p:cNvSpPr/>
          <p:nvPr/>
        </p:nvSpPr>
        <p:spPr>
          <a:xfrm>
            <a:off x="217488" y="1350963"/>
            <a:ext cx="2497138" cy="592138"/>
          </a:xfrm>
          <a:prstGeom prst="bevel">
            <a:avLst>
              <a:gd name="adj" fmla="val 12500"/>
            </a:avLst>
          </a:prstGeom>
          <a:gradFill rotWithShape="1">
            <a:gsLst>
              <a:gs pos="0">
                <a:srgbClr val="33CCFF"/>
              </a:gs>
              <a:gs pos="100000">
                <a:srgbClr val="33CCFF">
                  <a:gamma/>
                  <a:shade val="45882"/>
                  <a:invGamma/>
                </a:srgbClr>
              </a:gs>
            </a:gsLst>
            <a:lin ang="5400000" scaled="1"/>
            <a:tileRect/>
          </a:gradFill>
          <a:ln w="9525">
            <a:noFill/>
          </a:ln>
        </p:spPr>
        <p:txBody>
          <a:bodyPr wrap="none" anchor="ctr"/>
          <a:p>
            <a:pPr lvl="0" fontAlgn="base" latinLnBrk="1">
              <a:buClr>
                <a:srgbClr val="000000"/>
              </a:buClr>
            </a:pPr>
            <a:r>
              <a:rPr lang="ko-KR" altLang="en-US" sz="2800" b="1" strike="noStrike" noProof="1">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No. 1</a:t>
            </a:r>
            <a:endParaRPr lang="en-US" altLang="zh-CN" sz="2800" b="1" strike="noStrike" noProof="1" dirty="0">
              <a:solidFill>
                <a:srgbClr val="FF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12" name="矩形 9236"/>
          <p:cNvSpPr/>
          <p:nvPr/>
        </p:nvSpPr>
        <p:spPr>
          <a:xfrm>
            <a:off x="2836863" y="1219200"/>
            <a:ext cx="4783137" cy="841375"/>
          </a:xfrm>
          <a:prstGeom prst="rect">
            <a:avLst/>
          </a:prstGeom>
          <a:noFill/>
          <a:ln w="9525">
            <a:noFill/>
          </a:ln>
          <a:effectLst>
            <a:outerShdw dist="17961" dir="13499999" algn="ctr" rotWithShape="0">
              <a:schemeClr val="bg1"/>
            </a:outerShdw>
          </a:effectLst>
        </p:spPr>
        <p:txBody>
          <a:bodyPr wrap="none" anchor="ctr" anchorCtr="0"/>
          <a:p>
            <a:pPr latinLnBrk="1"/>
            <a:endParaRPr lang="ko-KR" altLang="en-US" sz="1600" dirty="0">
              <a:solidFill>
                <a:srgbClr val="003366"/>
              </a:solidFill>
              <a:latin typeface="微软雅黑" panose="020B0503020204020204" pitchFamily="34" charset="-122"/>
              <a:ea typeface="微软雅黑" panose="020B0503020204020204" pitchFamily="34" charset="-122"/>
            </a:endParaRPr>
          </a:p>
        </p:txBody>
      </p:sp>
      <p:sp>
        <p:nvSpPr>
          <p:cNvPr id="9238" name="文本框 9237"/>
          <p:cNvSpPr txBox="1"/>
          <p:nvPr/>
        </p:nvSpPr>
        <p:spPr>
          <a:xfrm>
            <a:off x="2895600" y="13716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不要熬夜和过疲劳工作，合理安排时间</a:t>
            </a:r>
            <a:endPar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39" name="文本框 9238"/>
          <p:cNvSpPr txBox="1"/>
          <p:nvPr/>
        </p:nvSpPr>
        <p:spPr>
          <a:xfrm>
            <a:off x="2928938" y="22860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实验过程不得擅自脱离岗位</a:t>
            </a:r>
            <a:endPar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40" name="文本框 9239"/>
          <p:cNvSpPr txBox="1"/>
          <p:nvPr/>
        </p:nvSpPr>
        <p:spPr>
          <a:xfrm>
            <a:off x="2971800" y="32004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遵守实验室管理制度和安全防护制度</a:t>
            </a:r>
            <a:endPar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41" name="文本框 9240"/>
          <p:cNvSpPr txBox="1"/>
          <p:nvPr/>
        </p:nvSpPr>
        <p:spPr>
          <a:xfrm>
            <a:off x="2971800" y="41148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不要带情绪工作，</a:t>
            </a:r>
            <a:r>
              <a:rPr lang="zh-CN" altLang="en-US" sz="2400" b="1" noProof="1" dirty="0">
                <a:solidFill>
                  <a:schemeClr val="tx2"/>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冲动是惩罚者</a:t>
            </a:r>
            <a:endParaRPr lang="zh-CN" altLang="en-US" sz="2400" b="1" noProof="1" dirty="0">
              <a:solidFill>
                <a:schemeClr val="tx2"/>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42" name="文本框 9241"/>
          <p:cNvSpPr txBox="1"/>
          <p:nvPr/>
        </p:nvSpPr>
        <p:spPr>
          <a:xfrm>
            <a:off x="2971800" y="50292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严格有毒、有害试剂的管理和使用</a:t>
            </a:r>
            <a:endPar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43" name="文本框 9242"/>
          <p:cNvSpPr txBox="1"/>
          <p:nvPr/>
        </p:nvSpPr>
        <p:spPr>
          <a:xfrm>
            <a:off x="2971800" y="6019800"/>
            <a:ext cx="5791200" cy="457200"/>
          </a:xfrm>
          <a:prstGeom prst="rect">
            <a:avLst/>
          </a:prstGeom>
          <a:noFill/>
          <a:ln w="9525">
            <a:noFill/>
          </a:ln>
        </p:spPr>
        <p:txBody>
          <a:bodyPr>
            <a:spAutoFit/>
          </a:bodyPr>
          <a:p>
            <a:pPr>
              <a:spcBef>
                <a:spcPct val="50000"/>
              </a:spcBef>
            </a:pPr>
            <a:r>
              <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严格遵守废液、废固的处理规程</a:t>
            </a:r>
            <a:endParaRPr lang="zh-CN" altLang="en-US" sz="2400" b="1" noProof="1" dirty="0">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19" name="文本框 9243"/>
          <p:cNvSpPr txBox="1"/>
          <p:nvPr/>
        </p:nvSpPr>
        <p:spPr>
          <a:xfrm>
            <a:off x="1676400" y="228600"/>
            <a:ext cx="5715000" cy="823913"/>
          </a:xfrm>
          <a:prstGeom prst="rect">
            <a:avLst/>
          </a:prstGeom>
          <a:noFill/>
          <a:ln w="9525">
            <a:noFill/>
          </a:ln>
        </p:spPr>
        <p:txBody>
          <a:bodyPr anchor="t" anchorCtr="0">
            <a:spAutoFit/>
          </a:bodyPr>
          <a:p>
            <a:pPr algn="ctr">
              <a:spcBef>
                <a:spcPct val="50000"/>
              </a:spcBef>
            </a:pPr>
            <a:r>
              <a:rPr lang="zh-CN" altLang="en-US" sz="4800" b="1" dirty="0">
                <a:solidFill>
                  <a:srgbClr val="6666FF"/>
                </a:solidFill>
                <a:latin typeface="微软雅黑" panose="020B0503020204020204" pitchFamily="34" charset="-122"/>
                <a:ea typeface="微软雅黑" panose="020B0503020204020204" pitchFamily="34" charset="-122"/>
              </a:rPr>
              <a:t>安全意识</a:t>
            </a:r>
            <a:endParaRPr lang="zh-CN" altLang="en-US" sz="4800" b="1" dirty="0">
              <a:solidFill>
                <a:srgbClr val="6666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矩形 30775"/>
          <p:cNvSpPr/>
          <p:nvPr/>
        </p:nvSpPr>
        <p:spPr>
          <a:xfrm>
            <a:off x="0" y="0"/>
            <a:ext cx="9144000" cy="6858000"/>
          </a:xfrm>
          <a:prstGeom prst="rect">
            <a:avLst/>
          </a:prstGeom>
          <a:gradFill rotWithShape="0">
            <a:gsLst>
              <a:gs pos="0">
                <a:srgbClr val="33CCFF">
                  <a:alpha val="39999"/>
                </a:srgbClr>
              </a:gs>
              <a:gs pos="100000">
                <a:srgbClr val="FFFFFF">
                  <a:alpha val="89999"/>
                </a:srgbClr>
              </a:gs>
            </a:gsLst>
            <a:lin ang="2700000" scaled="1"/>
            <a:tileRect/>
          </a:gradFill>
          <a:ln w="9525"/>
          <a:scene3d>
            <a:camera prst="legacyObliqueTopRight">
              <a:rot lat="0" lon="0" rev="0"/>
            </a:camera>
            <a:lightRig rig="legacyFlat4" dir="b"/>
          </a:scene3d>
          <a:sp3d extrusionH="100000" prstMaterial="legacyMatte">
            <a:bevelT w="13500" h="13500" prst="angle"/>
            <a:bevelB w="13500" h="13500" prst="angle"/>
            <a:extrusionClr>
              <a:srgbClr val="66CCFF"/>
            </a:extrusionClr>
          </a:sp3d>
        </p:spPr>
        <p:txBody>
          <a:bodyPr anchor="t" anchorCtr="0">
            <a:flatTx/>
          </a:bodyPr>
          <a:p>
            <a:endParaRPr lang="zh-CN" altLang="en-US">
              <a:latin typeface="微软雅黑" panose="020B0503020204020204" pitchFamily="34" charset="-122"/>
              <a:ea typeface="微软雅黑" panose="020B0503020204020204" pitchFamily="34" charset="-122"/>
            </a:endParaRPr>
          </a:p>
        </p:txBody>
      </p:sp>
      <p:grpSp>
        <p:nvGrpSpPr>
          <p:cNvPr id="9218" name="组合 30774"/>
          <p:cNvGrpSpPr/>
          <p:nvPr/>
        </p:nvGrpSpPr>
        <p:grpSpPr>
          <a:xfrm>
            <a:off x="173038" y="1752600"/>
            <a:ext cx="8742362" cy="4346575"/>
            <a:chOff x="109" y="1104"/>
            <a:chExt cx="5507" cy="2738"/>
          </a:xfrm>
        </p:grpSpPr>
        <p:grpSp>
          <p:nvGrpSpPr>
            <p:cNvPr id="9219" name="Group 4"/>
            <p:cNvGrpSpPr/>
            <p:nvPr/>
          </p:nvGrpSpPr>
          <p:grpSpPr>
            <a:xfrm rot="-5400000">
              <a:off x="602" y="1973"/>
              <a:ext cx="2590" cy="1007"/>
              <a:chOff x="564" y="1992"/>
              <a:chExt cx="2658" cy="984"/>
            </a:xfrm>
          </p:grpSpPr>
          <p:sp>
            <p:nvSpPr>
              <p:cNvPr id="9220" name="Freeform 5"/>
              <p:cNvSpPr/>
              <p:nvPr/>
            </p:nvSpPr>
            <p:spPr>
              <a:xfrm>
                <a:off x="564"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sp>
            <p:nvSpPr>
              <p:cNvPr id="9221" name="Freeform 6"/>
              <p:cNvSpPr/>
              <p:nvPr/>
            </p:nvSpPr>
            <p:spPr>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sp>
            <p:nvSpPr>
              <p:cNvPr id="9222" name="Freeform 7"/>
              <p:cNvSpPr/>
              <p:nvPr/>
            </p:nvSpPr>
            <p:spPr>
              <a:xfrm flipH="1">
                <a:off x="2025"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grpSp>
        <p:grpSp>
          <p:nvGrpSpPr>
            <p:cNvPr id="9223" name="Group 8"/>
            <p:cNvGrpSpPr/>
            <p:nvPr/>
          </p:nvGrpSpPr>
          <p:grpSpPr>
            <a:xfrm rot="5400000" flipH="1">
              <a:off x="2559" y="1961"/>
              <a:ext cx="2590" cy="1036"/>
              <a:chOff x="564" y="1992"/>
              <a:chExt cx="2658" cy="984"/>
            </a:xfrm>
          </p:grpSpPr>
          <p:sp>
            <p:nvSpPr>
              <p:cNvPr id="9224" name="Freeform 9"/>
              <p:cNvSpPr/>
              <p:nvPr/>
            </p:nvSpPr>
            <p:spPr>
              <a:xfrm>
                <a:off x="564"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sp>
            <p:nvSpPr>
              <p:cNvPr id="9225" name="Freeform 10"/>
              <p:cNvSpPr/>
              <p:nvPr/>
            </p:nvSpPr>
            <p:spPr>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sp>
            <p:nvSpPr>
              <p:cNvPr id="9226" name="Freeform 11"/>
              <p:cNvSpPr/>
              <p:nvPr/>
            </p:nvSpPr>
            <p:spPr>
              <a:xfrm flipH="1">
                <a:off x="2025"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C0C0C0"/>
                  </a:gs>
                </a:gsLst>
                <a:lin ang="5400000" scaled="1"/>
                <a:tileRect/>
              </a:gradFill>
              <a:ln w="9525">
                <a:noFill/>
              </a:ln>
            </p:spPr>
            <p:txBody>
              <a:bodyPr/>
              <a:p>
                <a:endParaRPr lang="zh-CN" altLang="en-US"/>
              </a:p>
            </p:txBody>
          </p:sp>
        </p:grpSp>
        <p:grpSp>
          <p:nvGrpSpPr>
            <p:cNvPr id="9227" name="Group 12"/>
            <p:cNvGrpSpPr/>
            <p:nvPr/>
          </p:nvGrpSpPr>
          <p:grpSpPr>
            <a:xfrm>
              <a:off x="2337" y="1949"/>
              <a:ext cx="1046" cy="1016"/>
              <a:chOff x="2457" y="2000"/>
              <a:chExt cx="901" cy="888"/>
            </a:xfrm>
          </p:grpSpPr>
          <p:pic>
            <p:nvPicPr>
              <p:cNvPr id="9228" name="Picture 13" descr="circuler_1"/>
              <p:cNvPicPr>
                <a:picLocks noChangeAspect="1"/>
              </p:cNvPicPr>
              <p:nvPr/>
            </p:nvPicPr>
            <p:blipFill>
              <a:blip r:embed="rId1"/>
              <a:stretch>
                <a:fillRect/>
              </a:stretch>
            </p:blipFill>
            <p:spPr>
              <a:xfrm>
                <a:off x="2457" y="2000"/>
                <a:ext cx="901" cy="886"/>
              </a:xfrm>
              <a:prstGeom prst="rect">
                <a:avLst/>
              </a:prstGeom>
              <a:noFill/>
              <a:ln w="9525">
                <a:noFill/>
              </a:ln>
            </p:spPr>
          </p:pic>
          <p:sp>
            <p:nvSpPr>
              <p:cNvPr id="9229" name="Oval 14"/>
              <p:cNvSpPr/>
              <p:nvPr/>
            </p:nvSpPr>
            <p:spPr>
              <a:xfrm>
                <a:off x="2457" y="2000"/>
                <a:ext cx="895" cy="888"/>
              </a:xfrm>
              <a:prstGeom prst="ellipse">
                <a:avLst/>
              </a:prstGeom>
              <a:gradFill rotWithShape="1">
                <a:gsLst>
                  <a:gs pos="0">
                    <a:srgbClr val="414141">
                      <a:alpha val="89998"/>
                    </a:srgbClr>
                  </a:gs>
                  <a:gs pos="50000">
                    <a:srgbClr val="F8F8F8">
                      <a:alpha val="45000"/>
                    </a:srgbClr>
                  </a:gs>
                  <a:gs pos="100000">
                    <a:srgbClr val="414141">
                      <a:alpha val="89998"/>
                    </a:srgbClr>
                  </a:gs>
                </a:gsLst>
                <a:lin ang="5400000" scaled="1"/>
                <a:tileRect/>
              </a:gra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30" name="Freeform 15"/>
              <p:cNvSpPr/>
              <p:nvPr/>
            </p:nvSpPr>
            <p:spPr>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tileRect/>
              </a:gradFill>
              <a:ln w="0">
                <a:noFill/>
              </a:ln>
            </p:spPr>
            <p:txBody>
              <a:bodyPr/>
              <a:p>
                <a:endParaRPr lang="zh-CN" altLang="en-US"/>
              </a:p>
            </p:txBody>
          </p:sp>
          <p:grpSp>
            <p:nvGrpSpPr>
              <p:cNvPr id="9231" name="Group 16"/>
              <p:cNvGrpSpPr/>
              <p:nvPr/>
            </p:nvGrpSpPr>
            <p:grpSpPr>
              <a:xfrm rot="-1297425" flipH="1" flipV="1">
                <a:off x="2525" y="2693"/>
                <a:ext cx="781" cy="188"/>
                <a:chOff x="2532" y="1051"/>
                <a:chExt cx="893" cy="246"/>
              </a:xfrm>
            </p:grpSpPr>
            <p:grpSp>
              <p:nvGrpSpPr>
                <p:cNvPr id="9232" name="Group 17"/>
                <p:cNvGrpSpPr/>
                <p:nvPr/>
              </p:nvGrpSpPr>
              <p:grpSpPr>
                <a:xfrm>
                  <a:off x="2532" y="1051"/>
                  <a:ext cx="743" cy="185"/>
                  <a:chOff x="1565" y="2568"/>
                  <a:chExt cx="1118" cy="279"/>
                </a:xfrm>
              </p:grpSpPr>
              <p:sp>
                <p:nvSpPr>
                  <p:cNvPr id="9233" name="AutoShape 18"/>
                  <p:cNvSpPr/>
                  <p:nvPr/>
                </p:nvSpPr>
                <p:spPr>
                  <a:xfrm rot="5263131">
                    <a:off x="1856" y="2270"/>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34" name="AutoShape 19"/>
                  <p:cNvSpPr/>
                  <p:nvPr/>
                </p:nvSpPr>
                <p:spPr>
                  <a:xfrm rot="6078281">
                    <a:off x="1992" y="2270"/>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35" name="AutoShape 20"/>
                  <p:cNvSpPr/>
                  <p:nvPr/>
                </p:nvSpPr>
                <p:spPr>
                  <a:xfrm rot="6373927">
                    <a:off x="2068" y="2292"/>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36" name="AutoShape 21"/>
                  <p:cNvSpPr/>
                  <p:nvPr/>
                </p:nvSpPr>
                <p:spPr>
                  <a:xfrm rot="6906313">
                    <a:off x="2158" y="2322"/>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grpSp>
            <p:grpSp>
              <p:nvGrpSpPr>
                <p:cNvPr id="9237" name="Group 22"/>
                <p:cNvGrpSpPr/>
                <p:nvPr/>
              </p:nvGrpSpPr>
              <p:grpSpPr>
                <a:xfrm rot="1353540">
                  <a:off x="2682" y="1111"/>
                  <a:ext cx="743" cy="186"/>
                  <a:chOff x="1565" y="2568"/>
                  <a:chExt cx="1118" cy="279"/>
                </a:xfrm>
              </p:grpSpPr>
              <p:sp>
                <p:nvSpPr>
                  <p:cNvPr id="9238" name="AutoShape 23"/>
                  <p:cNvSpPr/>
                  <p:nvPr/>
                </p:nvSpPr>
                <p:spPr>
                  <a:xfrm rot="5263131">
                    <a:off x="1856" y="2270"/>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39" name="AutoShape 24"/>
                  <p:cNvSpPr/>
                  <p:nvPr/>
                </p:nvSpPr>
                <p:spPr>
                  <a:xfrm rot="6078281">
                    <a:off x="1992" y="2270"/>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40" name="AutoShape 25"/>
                  <p:cNvSpPr/>
                  <p:nvPr/>
                </p:nvSpPr>
                <p:spPr>
                  <a:xfrm rot="6373927">
                    <a:off x="2068" y="2292"/>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sp>
                <p:nvSpPr>
                  <p:cNvPr id="9241" name="AutoShape 26"/>
                  <p:cNvSpPr/>
                  <p:nvPr/>
                </p:nvSpPr>
                <p:spPr>
                  <a:xfrm rot="6906313">
                    <a:off x="2158" y="2322"/>
                    <a:ext cx="227" cy="816"/>
                  </a:xfrm>
                  <a:prstGeom prst="moon">
                    <a:avLst>
                      <a:gd name="adj" fmla="val 49773"/>
                    </a:avLst>
                  </a:prstGeom>
                  <a:solidFill>
                    <a:srgbClr val="F8F8F8">
                      <a:alpha val="3922"/>
                    </a:srgbClr>
                  </a:solidFill>
                  <a:ln w="9525">
                    <a:noFill/>
                  </a:ln>
                </p:spPr>
                <p:txBody>
                  <a:bodyPr vert="eaVert" wrap="none" anchor="ctr" anchorCtr="0"/>
                  <a:p>
                    <a:endParaRPr lang="zh-CN" dirty="0">
                      <a:latin typeface="微软雅黑" panose="020B0503020204020204" pitchFamily="34" charset="-122"/>
                      <a:ea typeface="微软雅黑" panose="020B0503020204020204" pitchFamily="34" charset="-122"/>
                    </a:endParaRPr>
                  </a:p>
                </p:txBody>
              </p:sp>
            </p:grpSp>
          </p:grpSp>
        </p:grpSp>
        <p:grpSp>
          <p:nvGrpSpPr>
            <p:cNvPr id="9242" name="Group 27"/>
            <p:cNvGrpSpPr/>
            <p:nvPr/>
          </p:nvGrpSpPr>
          <p:grpSpPr>
            <a:xfrm>
              <a:off x="109" y="1104"/>
              <a:ext cx="1360" cy="833"/>
              <a:chOff x="4320" y="1152"/>
              <a:chExt cx="414" cy="402"/>
            </a:xfrm>
          </p:grpSpPr>
          <p:sp>
            <p:nvSpPr>
              <p:cNvPr id="9243" name="AutoShape 28"/>
              <p:cNvSpPr/>
              <p:nvPr/>
            </p:nvSpPr>
            <p:spPr>
              <a:xfrm>
                <a:off x="4320" y="1152"/>
                <a:ext cx="414" cy="402"/>
              </a:xfrm>
              <a:prstGeom prst="roundRect">
                <a:avLst>
                  <a:gd name="adj" fmla="val 11921"/>
                </a:avLst>
              </a:prstGeom>
              <a:gradFill rotWithShape="1">
                <a:gsLst>
                  <a:gs pos="0">
                    <a:schemeClr val="accent1"/>
                  </a:gs>
                  <a:gs pos="100000">
                    <a:srgbClr val="839C9E"/>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44" name="Freeform 29"/>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EF0F1"/>
                  </a:gs>
                  <a:gs pos="50000">
                    <a:schemeClr val="accent1">
                      <a:alpha val="0"/>
                    </a:schemeClr>
                  </a:gs>
                  <a:gs pos="100000">
                    <a:srgbClr val="DEF0F1"/>
                  </a:gs>
                </a:gsLst>
                <a:lin ang="2700000" scaled="1"/>
                <a:tileRect/>
              </a:gradFill>
              <a:ln w="0">
                <a:noFill/>
              </a:ln>
            </p:spPr>
            <p:txBody>
              <a:bodyPr/>
              <a:p>
                <a:endParaRPr lang="zh-CN" altLang="en-US"/>
              </a:p>
            </p:txBody>
          </p:sp>
        </p:grpSp>
        <p:grpSp>
          <p:nvGrpSpPr>
            <p:cNvPr id="9245" name="Group 30"/>
            <p:cNvGrpSpPr/>
            <p:nvPr/>
          </p:nvGrpSpPr>
          <p:grpSpPr>
            <a:xfrm>
              <a:off x="123" y="2050"/>
              <a:ext cx="1360" cy="833"/>
              <a:chOff x="4320" y="1152"/>
              <a:chExt cx="414" cy="402"/>
            </a:xfrm>
          </p:grpSpPr>
          <p:sp>
            <p:nvSpPr>
              <p:cNvPr id="9246" name="AutoShape 31"/>
              <p:cNvSpPr/>
              <p:nvPr/>
            </p:nvSpPr>
            <p:spPr>
              <a:xfrm>
                <a:off x="4320" y="1152"/>
                <a:ext cx="414" cy="402"/>
              </a:xfrm>
              <a:prstGeom prst="roundRect">
                <a:avLst>
                  <a:gd name="adj" fmla="val 11921"/>
                </a:avLst>
              </a:prstGeom>
              <a:gradFill rotWithShape="1">
                <a:gsLst>
                  <a:gs pos="0">
                    <a:schemeClr val="accent2"/>
                  </a:gs>
                  <a:gs pos="100000">
                    <a:srgbClr val="24246B"/>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47" name="Freeform 32"/>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9CCD"/>
                  </a:gs>
                  <a:gs pos="50000">
                    <a:schemeClr val="accent2">
                      <a:alpha val="0"/>
                    </a:schemeClr>
                  </a:gs>
                  <a:gs pos="100000">
                    <a:srgbClr val="9C9CCD"/>
                  </a:gs>
                </a:gsLst>
                <a:lin ang="2700000" scaled="1"/>
                <a:tileRect/>
              </a:gradFill>
              <a:ln w="0">
                <a:noFill/>
              </a:ln>
            </p:spPr>
            <p:txBody>
              <a:bodyPr/>
              <a:p>
                <a:endParaRPr lang="zh-CN" altLang="en-US"/>
              </a:p>
            </p:txBody>
          </p:sp>
        </p:grpSp>
        <p:grpSp>
          <p:nvGrpSpPr>
            <p:cNvPr id="9248" name="Group 33"/>
            <p:cNvGrpSpPr/>
            <p:nvPr/>
          </p:nvGrpSpPr>
          <p:grpSpPr>
            <a:xfrm>
              <a:off x="132" y="3009"/>
              <a:ext cx="1360" cy="833"/>
              <a:chOff x="4320" y="1152"/>
              <a:chExt cx="414" cy="402"/>
            </a:xfrm>
          </p:grpSpPr>
          <p:sp>
            <p:nvSpPr>
              <p:cNvPr id="9249" name="AutoShape 34"/>
              <p:cNvSpPr/>
              <p:nvPr/>
            </p:nvSpPr>
            <p:spPr>
              <a:xfrm>
                <a:off x="4320" y="1152"/>
                <a:ext cx="414" cy="402"/>
              </a:xfrm>
              <a:prstGeom prst="roundRect">
                <a:avLst>
                  <a:gd name="adj" fmla="val 11921"/>
                </a:avLst>
              </a:prstGeom>
              <a:gradFill rotWithShape="1">
                <a:gsLst>
                  <a:gs pos="0">
                    <a:schemeClr val="folHlink"/>
                  </a:gs>
                  <a:gs pos="100000">
                    <a:srgbClr val="6B8E00"/>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50" name="Freeform 35"/>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E683"/>
                  </a:gs>
                  <a:gs pos="50000">
                    <a:schemeClr val="folHlink">
                      <a:alpha val="0"/>
                    </a:schemeClr>
                  </a:gs>
                  <a:gs pos="100000">
                    <a:srgbClr val="CDE683"/>
                  </a:gs>
                </a:gsLst>
                <a:lin ang="2700000" scaled="1"/>
                <a:tileRect/>
              </a:gradFill>
              <a:ln w="0">
                <a:noFill/>
              </a:ln>
            </p:spPr>
            <p:txBody>
              <a:bodyPr/>
              <a:p>
                <a:endParaRPr lang="zh-CN" altLang="en-US"/>
              </a:p>
            </p:txBody>
          </p:sp>
        </p:grpSp>
        <p:grpSp>
          <p:nvGrpSpPr>
            <p:cNvPr id="9251" name="Group 36"/>
            <p:cNvGrpSpPr/>
            <p:nvPr/>
          </p:nvGrpSpPr>
          <p:grpSpPr>
            <a:xfrm>
              <a:off x="4233" y="1104"/>
              <a:ext cx="1360" cy="833"/>
              <a:chOff x="4320" y="1152"/>
              <a:chExt cx="414" cy="402"/>
            </a:xfrm>
          </p:grpSpPr>
          <p:sp>
            <p:nvSpPr>
              <p:cNvPr id="9252" name="AutoShape 37"/>
              <p:cNvSpPr/>
              <p:nvPr/>
            </p:nvSpPr>
            <p:spPr>
              <a:xfrm>
                <a:off x="4320" y="1152"/>
                <a:ext cx="414" cy="402"/>
              </a:xfrm>
              <a:prstGeom prst="roundRect">
                <a:avLst>
                  <a:gd name="adj" fmla="val 11921"/>
                </a:avLst>
              </a:prstGeom>
              <a:gradFill rotWithShape="1">
                <a:gsLst>
                  <a:gs pos="0">
                    <a:schemeClr val="accent1"/>
                  </a:gs>
                  <a:gs pos="100000">
                    <a:srgbClr val="839C9E"/>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53" name="Freeform 38"/>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EF0F1"/>
                  </a:gs>
                  <a:gs pos="50000">
                    <a:schemeClr val="accent1">
                      <a:alpha val="0"/>
                    </a:schemeClr>
                  </a:gs>
                  <a:gs pos="100000">
                    <a:srgbClr val="DEF0F1"/>
                  </a:gs>
                </a:gsLst>
                <a:lin ang="2700000" scaled="1"/>
                <a:tileRect/>
              </a:gradFill>
              <a:ln w="0">
                <a:noFill/>
              </a:ln>
            </p:spPr>
            <p:txBody>
              <a:bodyPr/>
              <a:p>
                <a:endParaRPr lang="zh-CN" altLang="en-US"/>
              </a:p>
            </p:txBody>
          </p:sp>
        </p:grpSp>
        <p:grpSp>
          <p:nvGrpSpPr>
            <p:cNvPr id="9254" name="Group 39"/>
            <p:cNvGrpSpPr/>
            <p:nvPr/>
          </p:nvGrpSpPr>
          <p:grpSpPr>
            <a:xfrm>
              <a:off x="4247" y="2050"/>
              <a:ext cx="1360" cy="833"/>
              <a:chOff x="4320" y="1152"/>
              <a:chExt cx="414" cy="402"/>
            </a:xfrm>
          </p:grpSpPr>
          <p:sp>
            <p:nvSpPr>
              <p:cNvPr id="9255" name="AutoShape 40"/>
              <p:cNvSpPr/>
              <p:nvPr/>
            </p:nvSpPr>
            <p:spPr>
              <a:xfrm>
                <a:off x="4320" y="1152"/>
                <a:ext cx="414" cy="402"/>
              </a:xfrm>
              <a:prstGeom prst="roundRect">
                <a:avLst>
                  <a:gd name="adj" fmla="val 11921"/>
                </a:avLst>
              </a:prstGeom>
              <a:gradFill rotWithShape="1">
                <a:gsLst>
                  <a:gs pos="0">
                    <a:schemeClr val="accent2"/>
                  </a:gs>
                  <a:gs pos="100000">
                    <a:srgbClr val="24246B"/>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56" name="Freeform 41"/>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9CCD"/>
                  </a:gs>
                  <a:gs pos="50000">
                    <a:schemeClr val="accent2">
                      <a:alpha val="0"/>
                    </a:schemeClr>
                  </a:gs>
                  <a:gs pos="100000">
                    <a:srgbClr val="9C9CCD"/>
                  </a:gs>
                </a:gsLst>
                <a:lin ang="2700000" scaled="1"/>
                <a:tileRect/>
              </a:gradFill>
              <a:ln w="0">
                <a:noFill/>
              </a:ln>
            </p:spPr>
            <p:txBody>
              <a:bodyPr/>
              <a:p>
                <a:endParaRPr lang="zh-CN" altLang="en-US"/>
              </a:p>
            </p:txBody>
          </p:sp>
        </p:grpSp>
        <p:grpSp>
          <p:nvGrpSpPr>
            <p:cNvPr id="9257" name="Group 42"/>
            <p:cNvGrpSpPr/>
            <p:nvPr/>
          </p:nvGrpSpPr>
          <p:grpSpPr>
            <a:xfrm>
              <a:off x="4256" y="3009"/>
              <a:ext cx="1360" cy="833"/>
              <a:chOff x="4320" y="1152"/>
              <a:chExt cx="414" cy="402"/>
            </a:xfrm>
          </p:grpSpPr>
          <p:sp>
            <p:nvSpPr>
              <p:cNvPr id="9258" name="AutoShape 43"/>
              <p:cNvSpPr/>
              <p:nvPr/>
            </p:nvSpPr>
            <p:spPr>
              <a:xfrm>
                <a:off x="4320" y="1152"/>
                <a:ext cx="414" cy="402"/>
              </a:xfrm>
              <a:prstGeom prst="roundRect">
                <a:avLst>
                  <a:gd name="adj" fmla="val 11921"/>
                </a:avLst>
              </a:prstGeom>
              <a:gradFill rotWithShape="1">
                <a:gsLst>
                  <a:gs pos="0">
                    <a:schemeClr val="folHlink"/>
                  </a:gs>
                  <a:gs pos="100000">
                    <a:srgbClr val="6B8E00"/>
                  </a:gs>
                </a:gsLst>
                <a:lin ang="5400000" scaled="1"/>
                <a:tileRect/>
              </a:gradFill>
              <a:ln w="25400" cap="flat" cmpd="sng">
                <a:solidFill>
                  <a:srgbClr val="FEFEFE"/>
                </a:solidFill>
                <a:prstDash val="solid"/>
                <a:round/>
                <a:headEnd type="none" w="med" len="med"/>
                <a:tailEnd type="none" w="med" len="med"/>
              </a:ln>
              <a:effectLst>
                <a:outerShdw dist="53882" dir="2699999" algn="ctr" rotWithShape="0">
                  <a:srgbClr val="000000">
                    <a:alpha val="50000"/>
                  </a:srgbClr>
                </a:outerShdw>
              </a:effectLst>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9259" name="Freeform 44"/>
              <p:cNvSpPr/>
              <p:nvPr/>
            </p:nvSpPr>
            <p:spPr>
              <a:xfrm>
                <a:off x="4346" y="1178"/>
                <a:ext cx="206" cy="201"/>
              </a:xfrm>
              <a:custGeom>
                <a:avLst/>
                <a:gdLst/>
                <a:ahLst/>
                <a:cxnLst>
                  <a:cxn ang="0">
                    <a:pos x="118" y="0"/>
                  </a:cxn>
                  <a:cxn ang="0">
                    <a:pos x="0" y="118"/>
                  </a:cxn>
                  <a:cxn ang="0">
                    <a:pos x="0" y="589"/>
                  </a:cxn>
                  <a:cxn ang="0">
                    <a:pos x="161" y="174"/>
                  </a:cxn>
                  <a:cxn ang="0">
                    <a:pos x="589" y="0"/>
                  </a:cxn>
                  <a:cxn ang="0">
                    <a:pos x="118"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E683"/>
                  </a:gs>
                  <a:gs pos="50000">
                    <a:schemeClr val="folHlink">
                      <a:alpha val="0"/>
                    </a:schemeClr>
                  </a:gs>
                  <a:gs pos="100000">
                    <a:srgbClr val="CDE683"/>
                  </a:gs>
                </a:gsLst>
                <a:lin ang="2700000" scaled="1"/>
                <a:tileRect/>
              </a:gradFill>
              <a:ln w="0">
                <a:noFill/>
              </a:ln>
            </p:spPr>
            <p:txBody>
              <a:bodyPr/>
              <a:p>
                <a:endParaRPr lang="zh-CN" altLang="en-US"/>
              </a:p>
            </p:txBody>
          </p:sp>
        </p:grpSp>
        <p:sp>
          <p:nvSpPr>
            <p:cNvPr id="9261" name="Rectangle 45"/>
            <p:cNvSpPr>
              <a:spLocks noChangeArrowheads="1"/>
            </p:cNvSpPr>
            <p:nvPr/>
          </p:nvSpPr>
          <p:spPr bwMode="auto">
            <a:xfrm>
              <a:off x="244" y="1200"/>
              <a:ext cx="1081" cy="634"/>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反应残液绝对不可以直接倒入水槽</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62" name="Rectangle 46"/>
            <p:cNvSpPr>
              <a:spLocks noChangeArrowheads="1"/>
            </p:cNvSpPr>
            <p:nvPr/>
          </p:nvSpPr>
          <p:spPr bwMode="auto">
            <a:xfrm>
              <a:off x="282" y="2159"/>
              <a:ext cx="1036" cy="634"/>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正在使用的废液桶必须放在通风橱</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63" name="Rectangle 47"/>
            <p:cNvSpPr>
              <a:spLocks noChangeArrowheads="1"/>
            </p:cNvSpPr>
            <p:nvPr/>
          </p:nvSpPr>
          <p:spPr bwMode="auto">
            <a:xfrm>
              <a:off x="226" y="3120"/>
              <a:ext cx="1152" cy="634"/>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有害化学品不得直接倒入垃圾桶</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64" name="Rectangle 48"/>
            <p:cNvSpPr>
              <a:spLocks noChangeArrowheads="1"/>
            </p:cNvSpPr>
            <p:nvPr/>
          </p:nvSpPr>
          <p:spPr bwMode="auto">
            <a:xfrm>
              <a:off x="4364" y="1108"/>
              <a:ext cx="1133" cy="826"/>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戴实验手套不可以直接接触门把、电梯按钮等</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65" name="Rectangle 49"/>
            <p:cNvSpPr>
              <a:spLocks noChangeArrowheads="1"/>
            </p:cNvSpPr>
            <p:nvPr/>
          </p:nvSpPr>
          <p:spPr bwMode="auto">
            <a:xfrm>
              <a:off x="4290" y="2059"/>
              <a:ext cx="1291" cy="826"/>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不可以拿着反应瓶到处乱走，转移反应瓶要在专门的桶里进行</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66" name="Rectangle 50"/>
            <p:cNvSpPr>
              <a:spLocks noChangeArrowheads="1"/>
            </p:cNvSpPr>
            <p:nvPr/>
          </p:nvSpPr>
          <p:spPr bwMode="auto">
            <a:xfrm>
              <a:off x="4320" y="3118"/>
              <a:ext cx="1223" cy="634"/>
            </a:xfrm>
            <a:prstGeom prst="rect">
              <a:avLst/>
            </a:prstGeom>
            <a:noFill/>
            <a:ln w="9525">
              <a:noFill/>
              <a:miter lim="800000"/>
            </a:ln>
            <a:effectLst/>
          </p:spPr>
          <p:txBody>
            <a:bodyPr>
              <a:spAutoFit/>
            </a:bodyPr>
            <a:p>
              <a:pPr algn="ctr" fontAlgn="base"/>
              <a:r>
                <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Arial" panose="020B0604020202020204" pitchFamily="34" charset="0"/>
                </a:rPr>
                <a:t>实验操作结束必须拉下通风厨门</a:t>
              </a:r>
              <a:endParaRPr lang="zh-CN" altLang="en-US" sz="2000" b="1" strike="noStrike" noProof="1" dirty="0">
                <a:solidFill>
                  <a:srgbClr val="FEFFFF"/>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72" name="Rectangle 52"/>
            <p:cNvSpPr/>
            <p:nvPr/>
          </p:nvSpPr>
          <p:spPr>
            <a:xfrm>
              <a:off x="2307" y="2278"/>
              <a:ext cx="1105" cy="327"/>
            </a:xfrm>
            <a:prstGeom prst="rect">
              <a:avLst/>
            </a:prstGeom>
            <a:noFill/>
            <a:ln w="9525">
              <a:noFill/>
            </a:ln>
          </p:spPr>
          <p:txBody>
            <a:bodyPr>
              <a:spAutoFit/>
            </a:bodyPr>
            <a:p>
              <a:pPr lvl="0" algn="ctr" fontAlgn="base"/>
              <a:r>
                <a:rPr lang="zh-CN" altLang="en-US" sz="2800" b="1" strike="noStrike" noProof="1" dirty="0">
                  <a:solidFill>
                    <a:srgbClr val="080808"/>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不良习惯</a:t>
              </a:r>
              <a:endParaRPr lang="zh-CN" altLang="en-US" sz="2800" b="1" strike="noStrike" noProof="1" dirty="0">
                <a:solidFill>
                  <a:srgbClr val="080808"/>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267" name="AutoShape 51"/>
          <p:cNvSpPr/>
          <p:nvPr/>
        </p:nvSpPr>
        <p:spPr>
          <a:xfrm>
            <a:off x="1439863" y="428625"/>
            <a:ext cx="6408737"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4000" b="1" dirty="0">
                <a:solidFill>
                  <a:schemeClr val="bg2"/>
                </a:solidFill>
                <a:latin typeface="微软雅黑" panose="020B0503020204020204" pitchFamily="34" charset="-122"/>
                <a:ea typeface="微软雅黑" panose="020B0503020204020204" pitchFamily="34" charset="-122"/>
              </a:rPr>
              <a:t>有机实验当中的不良习惯</a:t>
            </a:r>
            <a:endParaRPr lang="zh-CN" altLang="en-US" sz="40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p:nvPr/>
        </p:nvSpPr>
        <p:spPr>
          <a:xfrm>
            <a:off x="2320925" y="1773238"/>
            <a:ext cx="4600575" cy="922337"/>
          </a:xfrm>
          <a:prstGeom prst="rect">
            <a:avLst/>
          </a:prstGeom>
          <a:gradFill rotWithShape="1">
            <a:gsLst>
              <a:gs pos="0">
                <a:srgbClr val="33CCFF">
                  <a:alpha val="50000"/>
                </a:srgbClr>
              </a:gs>
              <a:gs pos="100000">
                <a:srgbClr val="185E76">
                  <a:alpha val="0"/>
                </a:srgbClr>
              </a:gs>
            </a:gsLst>
            <a:lin ang="0" scaled="1"/>
            <a:tileRect/>
          </a:gra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10242" name="Rectangle 3"/>
          <p:cNvSpPr/>
          <p:nvPr/>
        </p:nvSpPr>
        <p:spPr>
          <a:xfrm>
            <a:off x="2547938" y="2695575"/>
            <a:ext cx="4600575" cy="944563"/>
          </a:xfrm>
          <a:prstGeom prst="rect">
            <a:avLst/>
          </a:prstGeom>
          <a:gradFill rotWithShape="1">
            <a:gsLst>
              <a:gs pos="0">
                <a:srgbClr val="33CCFF">
                  <a:alpha val="70000"/>
                </a:srgbClr>
              </a:gs>
              <a:gs pos="100000">
                <a:srgbClr val="185E76">
                  <a:alpha val="0"/>
                </a:srgbClr>
              </a:gs>
            </a:gsLst>
            <a:lin ang="0" scaled="1"/>
            <a:tileRect/>
          </a:gra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10243" name="Rectangle 4"/>
          <p:cNvSpPr/>
          <p:nvPr/>
        </p:nvSpPr>
        <p:spPr>
          <a:xfrm>
            <a:off x="3327400" y="3633788"/>
            <a:ext cx="4600575" cy="917575"/>
          </a:xfrm>
          <a:prstGeom prst="rect">
            <a:avLst/>
          </a:prstGeom>
          <a:gradFill rotWithShape="1">
            <a:gsLst>
              <a:gs pos="0">
                <a:srgbClr val="00ABE8">
                  <a:alpha val="89998"/>
                </a:srgbClr>
              </a:gs>
              <a:gs pos="100000">
                <a:srgbClr val="004F6B">
                  <a:alpha val="0"/>
                </a:srgbClr>
              </a:gs>
            </a:gsLst>
            <a:lin ang="0" scaled="1"/>
            <a:tileRect/>
          </a:gradFill>
          <a:ln w="9525">
            <a:noFill/>
          </a:ln>
        </p:spPr>
        <p:txBody>
          <a:bodyPr wrap="none" anchor="ctr" anchorCtr="0"/>
          <a:p>
            <a:endParaRPr lang="zh-CN" dirty="0">
              <a:latin typeface="微软雅黑" panose="020B0503020204020204" pitchFamily="34" charset="-122"/>
              <a:ea typeface="微软雅黑" panose="020B0503020204020204" pitchFamily="34" charset="-122"/>
            </a:endParaRPr>
          </a:p>
        </p:txBody>
      </p:sp>
      <p:sp>
        <p:nvSpPr>
          <p:cNvPr id="10244" name="Rectangle 5"/>
          <p:cNvSpPr/>
          <p:nvPr/>
        </p:nvSpPr>
        <p:spPr>
          <a:xfrm>
            <a:off x="4254500" y="4551363"/>
            <a:ext cx="3962400" cy="1524000"/>
          </a:xfrm>
          <a:prstGeom prst="rect">
            <a:avLst/>
          </a:prstGeom>
          <a:gradFill rotWithShape="1">
            <a:gsLst>
              <a:gs pos="0">
                <a:srgbClr val="00A4DE"/>
              </a:gs>
              <a:gs pos="100000">
                <a:srgbClr val="004C67">
                  <a:alpha val="0"/>
                </a:srgbClr>
              </a:gs>
            </a:gsLst>
            <a:lin ang="0" scaled="1"/>
            <a:tileRect/>
          </a:gradFill>
          <a:ln w="9525">
            <a:noFill/>
          </a:ln>
        </p:spPr>
        <p:txBody>
          <a:bodyPr wrap="none" anchor="ctr" anchorCtr="0"/>
          <a:p>
            <a:pPr algn="ctr"/>
            <a:endParaRPr lang="zh-CN" altLang="zh-CN" dirty="0">
              <a:latin typeface="微软雅黑" panose="020B0503020204020204" pitchFamily="34" charset="-122"/>
              <a:ea typeface="微软雅黑" panose="020B0503020204020204" pitchFamily="34" charset="-122"/>
            </a:endParaRPr>
          </a:p>
        </p:txBody>
      </p:sp>
      <p:sp>
        <p:nvSpPr>
          <p:cNvPr id="10245" name="Line 6"/>
          <p:cNvSpPr/>
          <p:nvPr/>
        </p:nvSpPr>
        <p:spPr>
          <a:xfrm>
            <a:off x="0" y="6088063"/>
            <a:ext cx="8216900" cy="0"/>
          </a:xfrm>
          <a:prstGeom prst="line">
            <a:avLst/>
          </a:prstGeom>
          <a:ln w="12700" cap="flat" cmpd="sng">
            <a:solidFill>
              <a:srgbClr val="000000"/>
            </a:solidFill>
            <a:prstDash val="sysDot"/>
            <a:round/>
            <a:headEnd type="none" w="med" len="med"/>
            <a:tailEnd type="none" w="med" len="med"/>
          </a:ln>
        </p:spPr>
      </p:sp>
      <p:sp>
        <p:nvSpPr>
          <p:cNvPr id="10246" name="Line 7"/>
          <p:cNvSpPr/>
          <p:nvPr/>
        </p:nvSpPr>
        <p:spPr>
          <a:xfrm>
            <a:off x="742950" y="4564063"/>
            <a:ext cx="6786563" cy="0"/>
          </a:xfrm>
          <a:prstGeom prst="line">
            <a:avLst/>
          </a:prstGeom>
          <a:ln w="12700" cap="flat" cmpd="sng">
            <a:solidFill>
              <a:srgbClr val="B28C2C"/>
            </a:solidFill>
            <a:prstDash val="sysDot"/>
            <a:round/>
            <a:headEnd type="none" w="med" len="med"/>
            <a:tailEnd type="none" w="med" len="med"/>
          </a:ln>
        </p:spPr>
      </p:sp>
      <p:sp>
        <p:nvSpPr>
          <p:cNvPr id="10247" name="Line 8"/>
          <p:cNvSpPr/>
          <p:nvPr/>
        </p:nvSpPr>
        <p:spPr>
          <a:xfrm>
            <a:off x="1136650" y="3640138"/>
            <a:ext cx="5803900" cy="0"/>
          </a:xfrm>
          <a:prstGeom prst="line">
            <a:avLst/>
          </a:prstGeom>
          <a:ln w="12700" cap="flat" cmpd="sng">
            <a:solidFill>
              <a:srgbClr val="B28C2C"/>
            </a:solidFill>
            <a:prstDash val="sysDot"/>
            <a:round/>
            <a:headEnd type="none" w="med" len="med"/>
            <a:tailEnd type="none" w="med" len="med"/>
          </a:ln>
        </p:spPr>
      </p:sp>
      <p:sp>
        <p:nvSpPr>
          <p:cNvPr id="10248" name="Line 9"/>
          <p:cNvSpPr/>
          <p:nvPr/>
        </p:nvSpPr>
        <p:spPr>
          <a:xfrm>
            <a:off x="1603375" y="2697163"/>
            <a:ext cx="4765675" cy="0"/>
          </a:xfrm>
          <a:prstGeom prst="line">
            <a:avLst/>
          </a:prstGeom>
          <a:ln w="12700" cap="flat" cmpd="sng">
            <a:solidFill>
              <a:srgbClr val="B28C2C"/>
            </a:solidFill>
            <a:prstDash val="sysDot"/>
            <a:round/>
            <a:headEnd type="none" w="med" len="med"/>
            <a:tailEnd type="none" w="med" len="med"/>
          </a:ln>
        </p:spPr>
      </p:sp>
      <p:sp>
        <p:nvSpPr>
          <p:cNvPr id="10249" name="Freeform 10"/>
          <p:cNvSpPr/>
          <p:nvPr/>
        </p:nvSpPr>
        <p:spPr>
          <a:xfrm>
            <a:off x="742950" y="4551363"/>
            <a:ext cx="3687763" cy="549275"/>
          </a:xfrm>
          <a:custGeom>
            <a:avLst/>
            <a:gdLst/>
            <a:ahLst/>
            <a:cxnLst>
              <a:cxn ang="0">
                <a:pos x="0" y="298"/>
              </a:cxn>
              <a:cxn ang="0">
                <a:pos x="1979" y="302"/>
              </a:cxn>
              <a:cxn ang="0">
                <a:pos x="2207" y="0"/>
              </a:cxn>
              <a:cxn ang="0">
                <a:pos x="690" y="28"/>
              </a:cxn>
              <a:cxn ang="0">
                <a:pos x="0" y="298"/>
              </a:cxn>
            </a:cxnLst>
            <a:pathLst>
              <a:path w="2208" h="303">
                <a:moveTo>
                  <a:pt x="0" y="298"/>
                </a:moveTo>
                <a:lnTo>
                  <a:pt x="1979" y="302"/>
                </a:lnTo>
                <a:lnTo>
                  <a:pt x="2207" y="0"/>
                </a:lnTo>
                <a:lnTo>
                  <a:pt x="690" y="28"/>
                </a:lnTo>
                <a:lnTo>
                  <a:pt x="0" y="298"/>
                </a:lnTo>
              </a:path>
            </a:pathLst>
          </a:custGeom>
          <a:gradFill rotWithShape="1">
            <a:gsLst>
              <a:gs pos="0">
                <a:srgbClr val="009999"/>
              </a:gs>
              <a:gs pos="50000">
                <a:srgbClr val="004747"/>
              </a:gs>
              <a:gs pos="100000">
                <a:srgbClr val="009999"/>
              </a:gs>
            </a:gsLst>
            <a:lin ang="2700000" scaled="1"/>
            <a:tileRect/>
          </a:gradFill>
          <a:ln w="12700">
            <a:noFill/>
          </a:ln>
        </p:spPr>
        <p:txBody>
          <a:bodyPr/>
          <a:p>
            <a:endParaRPr lang="zh-CN" altLang="en-US"/>
          </a:p>
        </p:txBody>
      </p:sp>
      <p:sp>
        <p:nvSpPr>
          <p:cNvPr id="10250" name="Freeform 11"/>
          <p:cNvSpPr/>
          <p:nvPr/>
        </p:nvSpPr>
        <p:spPr>
          <a:xfrm>
            <a:off x="3481388" y="3624263"/>
            <a:ext cx="863600" cy="1330325"/>
          </a:xfrm>
          <a:custGeom>
            <a:avLst/>
            <a:gdLst/>
            <a:ahLst/>
            <a:cxnLst>
              <a:cxn ang="0">
                <a:pos x="0" y="201"/>
              </a:cxn>
              <a:cxn ang="0">
                <a:pos x="294" y="731"/>
              </a:cxn>
              <a:cxn ang="0">
                <a:pos x="515" y="444"/>
              </a:cxn>
              <a:cxn ang="0">
                <a:pos x="156" y="0"/>
              </a:cxn>
              <a:cxn ang="0">
                <a:pos x="0" y="201"/>
              </a:cxn>
            </a:cxnLst>
            <a:pathLst>
              <a:path w="516" h="732">
                <a:moveTo>
                  <a:pt x="0" y="201"/>
                </a:moveTo>
                <a:lnTo>
                  <a:pt x="294" y="731"/>
                </a:lnTo>
                <a:lnTo>
                  <a:pt x="515" y="444"/>
                </a:lnTo>
                <a:lnTo>
                  <a:pt x="156" y="0"/>
                </a:lnTo>
                <a:lnTo>
                  <a:pt x="0" y="201"/>
                </a:lnTo>
              </a:path>
            </a:pathLst>
          </a:custGeom>
          <a:solidFill>
            <a:srgbClr val="33CCCC"/>
          </a:solidFill>
          <a:ln w="12700">
            <a:noFill/>
          </a:ln>
        </p:spPr>
        <p:txBody>
          <a:bodyPr/>
          <a:p>
            <a:endParaRPr lang="zh-CN" altLang="en-US"/>
          </a:p>
        </p:txBody>
      </p:sp>
      <p:sp>
        <p:nvSpPr>
          <p:cNvPr id="10251" name="Freeform 12"/>
          <p:cNvSpPr/>
          <p:nvPr/>
        </p:nvSpPr>
        <p:spPr>
          <a:xfrm>
            <a:off x="1270000" y="3633788"/>
            <a:ext cx="2471738" cy="358775"/>
          </a:xfrm>
          <a:custGeom>
            <a:avLst/>
            <a:gdLst/>
            <a:ahLst/>
            <a:cxnLst>
              <a:cxn ang="0">
                <a:pos x="0" y="196"/>
              </a:cxn>
              <a:cxn ang="0">
                <a:pos x="1329" y="196"/>
              </a:cxn>
              <a:cxn ang="0">
                <a:pos x="1480" y="0"/>
              </a:cxn>
              <a:cxn ang="0">
                <a:pos x="367" y="3"/>
              </a:cxn>
              <a:cxn ang="0">
                <a:pos x="0" y="196"/>
              </a:cxn>
            </a:cxnLst>
            <a:pathLst>
              <a:path w="1481" h="197">
                <a:moveTo>
                  <a:pt x="0" y="196"/>
                </a:moveTo>
                <a:lnTo>
                  <a:pt x="1329" y="196"/>
                </a:lnTo>
                <a:lnTo>
                  <a:pt x="1480" y="0"/>
                </a:lnTo>
                <a:lnTo>
                  <a:pt x="367" y="3"/>
                </a:lnTo>
                <a:lnTo>
                  <a:pt x="0" y="196"/>
                </a:lnTo>
              </a:path>
            </a:pathLst>
          </a:custGeom>
          <a:gradFill rotWithShape="1">
            <a:gsLst>
              <a:gs pos="0">
                <a:srgbClr val="009999"/>
              </a:gs>
              <a:gs pos="50000">
                <a:srgbClr val="004747"/>
              </a:gs>
              <a:gs pos="100000">
                <a:srgbClr val="009999"/>
              </a:gs>
            </a:gsLst>
            <a:lin ang="2700000" scaled="1"/>
            <a:tileRect/>
          </a:gradFill>
          <a:ln w="12700">
            <a:noFill/>
          </a:ln>
        </p:spPr>
        <p:txBody>
          <a:bodyPr/>
          <a:p>
            <a:endParaRPr lang="zh-CN" altLang="en-US"/>
          </a:p>
        </p:txBody>
      </p:sp>
      <p:sp>
        <p:nvSpPr>
          <p:cNvPr id="10252" name="Freeform 13"/>
          <p:cNvSpPr/>
          <p:nvPr/>
        </p:nvSpPr>
        <p:spPr>
          <a:xfrm>
            <a:off x="809625" y="3983038"/>
            <a:ext cx="3181350" cy="963612"/>
          </a:xfrm>
          <a:custGeom>
            <a:avLst/>
            <a:gdLst/>
            <a:ahLst/>
            <a:cxnLst>
              <a:cxn ang="0">
                <a:pos x="0" y="529"/>
              </a:cxn>
              <a:cxn ang="0">
                <a:pos x="1905" y="529"/>
              </a:cxn>
              <a:cxn ang="0">
                <a:pos x="1606" y="0"/>
              </a:cxn>
              <a:cxn ang="0">
                <a:pos x="282" y="0"/>
              </a:cxn>
              <a:cxn ang="0">
                <a:pos x="0" y="529"/>
              </a:cxn>
            </a:cxnLst>
            <a:pathLst>
              <a:path w="1906" h="530">
                <a:moveTo>
                  <a:pt x="0" y="529"/>
                </a:moveTo>
                <a:lnTo>
                  <a:pt x="1905" y="529"/>
                </a:lnTo>
                <a:lnTo>
                  <a:pt x="1606" y="0"/>
                </a:lnTo>
                <a:lnTo>
                  <a:pt x="282" y="0"/>
                </a:lnTo>
                <a:lnTo>
                  <a:pt x="0" y="529"/>
                </a:lnTo>
              </a:path>
            </a:pathLst>
          </a:custGeom>
          <a:gradFill rotWithShape="1">
            <a:gsLst>
              <a:gs pos="0">
                <a:srgbClr val="33CCCC"/>
              </a:gs>
              <a:gs pos="100000">
                <a:srgbClr val="185E5E"/>
              </a:gs>
            </a:gsLst>
            <a:lin ang="2700000" scaled="1"/>
            <a:tileRect/>
          </a:gradFill>
          <a:ln w="12700">
            <a:noFill/>
          </a:ln>
        </p:spPr>
        <p:txBody>
          <a:bodyPr/>
          <a:p>
            <a:endParaRPr lang="zh-CN" altLang="en-US"/>
          </a:p>
        </p:txBody>
      </p:sp>
      <p:sp>
        <p:nvSpPr>
          <p:cNvPr id="10253" name="Freeform 14"/>
          <p:cNvSpPr/>
          <p:nvPr/>
        </p:nvSpPr>
        <p:spPr>
          <a:xfrm>
            <a:off x="1820863" y="2703513"/>
            <a:ext cx="1220787" cy="187325"/>
          </a:xfrm>
          <a:custGeom>
            <a:avLst/>
            <a:gdLst/>
            <a:ahLst/>
            <a:cxnLst>
              <a:cxn ang="0">
                <a:pos x="0" y="100"/>
              </a:cxn>
              <a:cxn ang="0">
                <a:pos x="652" y="103"/>
              </a:cxn>
              <a:cxn ang="0">
                <a:pos x="733" y="0"/>
              </a:cxn>
              <a:cxn ang="0">
                <a:pos x="180" y="0"/>
              </a:cxn>
              <a:cxn ang="0">
                <a:pos x="0" y="100"/>
              </a:cxn>
            </a:cxnLst>
            <a:pathLst>
              <a:path w="734" h="104">
                <a:moveTo>
                  <a:pt x="0" y="100"/>
                </a:moveTo>
                <a:lnTo>
                  <a:pt x="652" y="103"/>
                </a:lnTo>
                <a:lnTo>
                  <a:pt x="733" y="0"/>
                </a:lnTo>
                <a:lnTo>
                  <a:pt x="180" y="0"/>
                </a:lnTo>
                <a:lnTo>
                  <a:pt x="0" y="100"/>
                </a:lnTo>
              </a:path>
            </a:pathLst>
          </a:custGeom>
          <a:gradFill rotWithShape="1">
            <a:gsLst>
              <a:gs pos="0">
                <a:srgbClr val="009999"/>
              </a:gs>
              <a:gs pos="50000">
                <a:srgbClr val="004747"/>
              </a:gs>
              <a:gs pos="100000">
                <a:srgbClr val="009999"/>
              </a:gs>
            </a:gsLst>
            <a:lin ang="2700000" scaled="1"/>
            <a:tileRect/>
          </a:gradFill>
          <a:ln w="12700">
            <a:noFill/>
          </a:ln>
        </p:spPr>
        <p:txBody>
          <a:bodyPr/>
          <a:p>
            <a:endParaRPr lang="zh-CN" altLang="en-US"/>
          </a:p>
        </p:txBody>
      </p:sp>
      <p:sp>
        <p:nvSpPr>
          <p:cNvPr id="10254" name="Freeform 15"/>
          <p:cNvSpPr/>
          <p:nvPr/>
        </p:nvSpPr>
        <p:spPr>
          <a:xfrm>
            <a:off x="1335088" y="2886075"/>
            <a:ext cx="2068512" cy="979488"/>
          </a:xfrm>
          <a:custGeom>
            <a:avLst/>
            <a:gdLst/>
            <a:ahLst/>
            <a:cxnLst>
              <a:cxn ang="0">
                <a:pos x="0" y="537"/>
              </a:cxn>
              <a:cxn ang="0">
                <a:pos x="1238" y="537"/>
              </a:cxn>
              <a:cxn ang="0">
                <a:pos x="950" y="0"/>
              </a:cxn>
              <a:cxn ang="0">
                <a:pos x="288" y="0"/>
              </a:cxn>
              <a:cxn ang="0">
                <a:pos x="0" y="537"/>
              </a:cxn>
            </a:cxnLst>
            <a:pathLst>
              <a:path w="1239" h="538">
                <a:moveTo>
                  <a:pt x="0" y="537"/>
                </a:moveTo>
                <a:lnTo>
                  <a:pt x="1238" y="537"/>
                </a:lnTo>
                <a:lnTo>
                  <a:pt x="950" y="0"/>
                </a:lnTo>
                <a:lnTo>
                  <a:pt x="288" y="0"/>
                </a:lnTo>
                <a:lnTo>
                  <a:pt x="0" y="537"/>
                </a:lnTo>
              </a:path>
            </a:pathLst>
          </a:custGeom>
          <a:gradFill rotWithShape="1">
            <a:gsLst>
              <a:gs pos="0">
                <a:srgbClr val="33CCCC"/>
              </a:gs>
              <a:gs pos="100000">
                <a:srgbClr val="185E5E"/>
              </a:gs>
            </a:gsLst>
            <a:lin ang="2700000" scaled="1"/>
            <a:tileRect/>
          </a:gradFill>
          <a:ln w="12700">
            <a:noFill/>
          </a:ln>
        </p:spPr>
        <p:txBody>
          <a:bodyPr/>
          <a:p>
            <a:endParaRPr lang="zh-CN" altLang="en-US"/>
          </a:p>
        </p:txBody>
      </p:sp>
      <p:sp>
        <p:nvSpPr>
          <p:cNvPr id="10255" name="Freeform 16"/>
          <p:cNvSpPr/>
          <p:nvPr/>
        </p:nvSpPr>
        <p:spPr>
          <a:xfrm>
            <a:off x="1876425" y="1773238"/>
            <a:ext cx="982663" cy="977900"/>
          </a:xfrm>
          <a:custGeom>
            <a:avLst/>
            <a:gdLst/>
            <a:ahLst/>
            <a:cxnLst>
              <a:cxn ang="0">
                <a:pos x="0" y="533"/>
              </a:cxn>
              <a:cxn ang="0">
                <a:pos x="586" y="536"/>
              </a:cxn>
              <a:cxn ang="0">
                <a:pos x="283" y="0"/>
              </a:cxn>
              <a:cxn ang="0">
                <a:pos x="0" y="533"/>
              </a:cxn>
            </a:cxnLst>
            <a:pathLst>
              <a:path w="587" h="537">
                <a:moveTo>
                  <a:pt x="0" y="533"/>
                </a:moveTo>
                <a:lnTo>
                  <a:pt x="586" y="536"/>
                </a:lnTo>
                <a:lnTo>
                  <a:pt x="283" y="0"/>
                </a:lnTo>
                <a:lnTo>
                  <a:pt x="0" y="533"/>
                </a:lnTo>
              </a:path>
            </a:pathLst>
          </a:custGeom>
          <a:gradFill rotWithShape="1">
            <a:gsLst>
              <a:gs pos="0">
                <a:srgbClr val="33CCCC"/>
              </a:gs>
              <a:gs pos="100000">
                <a:srgbClr val="185E5E"/>
              </a:gs>
            </a:gsLst>
            <a:lin ang="2700000" scaled="1"/>
            <a:tileRect/>
          </a:gradFill>
          <a:ln w="12700">
            <a:noFill/>
          </a:ln>
        </p:spPr>
        <p:txBody>
          <a:bodyPr/>
          <a:p>
            <a:endParaRPr lang="zh-CN" altLang="en-US"/>
          </a:p>
        </p:txBody>
      </p:sp>
      <p:sp>
        <p:nvSpPr>
          <p:cNvPr id="10256" name="Freeform 17"/>
          <p:cNvSpPr/>
          <p:nvPr/>
        </p:nvSpPr>
        <p:spPr>
          <a:xfrm>
            <a:off x="2911475" y="2695575"/>
            <a:ext cx="733425" cy="1162050"/>
          </a:xfrm>
          <a:custGeom>
            <a:avLst/>
            <a:gdLst/>
            <a:ahLst/>
            <a:cxnLst>
              <a:cxn ang="0">
                <a:pos x="289" y="637"/>
              </a:cxn>
              <a:cxn ang="0">
                <a:pos x="438" y="441"/>
              </a:cxn>
              <a:cxn ang="0">
                <a:pos x="79" y="0"/>
              </a:cxn>
              <a:cxn ang="0">
                <a:pos x="0" y="96"/>
              </a:cxn>
              <a:cxn ang="0">
                <a:pos x="289" y="637"/>
              </a:cxn>
            </a:cxnLst>
            <a:pathLst>
              <a:path w="439" h="638">
                <a:moveTo>
                  <a:pt x="289" y="637"/>
                </a:moveTo>
                <a:lnTo>
                  <a:pt x="438" y="441"/>
                </a:lnTo>
                <a:lnTo>
                  <a:pt x="79" y="0"/>
                </a:lnTo>
                <a:lnTo>
                  <a:pt x="0" y="96"/>
                </a:lnTo>
                <a:lnTo>
                  <a:pt x="289" y="637"/>
                </a:lnTo>
              </a:path>
            </a:pathLst>
          </a:custGeom>
          <a:solidFill>
            <a:srgbClr val="33CCCC"/>
          </a:solidFill>
          <a:ln w="12700">
            <a:noFill/>
          </a:ln>
        </p:spPr>
        <p:txBody>
          <a:bodyPr/>
          <a:p>
            <a:endParaRPr lang="zh-CN" altLang="en-US"/>
          </a:p>
        </p:txBody>
      </p:sp>
      <p:sp>
        <p:nvSpPr>
          <p:cNvPr id="10257" name="Freeform 18"/>
          <p:cNvSpPr/>
          <p:nvPr/>
        </p:nvSpPr>
        <p:spPr>
          <a:xfrm>
            <a:off x="266700" y="5095875"/>
            <a:ext cx="4268788" cy="979488"/>
          </a:xfrm>
          <a:custGeom>
            <a:avLst/>
            <a:gdLst/>
            <a:ahLst/>
            <a:cxnLst>
              <a:cxn ang="0">
                <a:pos x="0" y="537"/>
              </a:cxn>
              <a:cxn ang="0">
                <a:pos x="2556" y="536"/>
              </a:cxn>
              <a:cxn ang="0">
                <a:pos x="2262" y="1"/>
              </a:cxn>
              <a:cxn ang="0">
                <a:pos x="288" y="0"/>
              </a:cxn>
              <a:cxn ang="0">
                <a:pos x="0" y="537"/>
              </a:cxn>
            </a:cxnLst>
            <a:pathLst>
              <a:path w="2557" h="538">
                <a:moveTo>
                  <a:pt x="0" y="537"/>
                </a:moveTo>
                <a:lnTo>
                  <a:pt x="2556" y="536"/>
                </a:lnTo>
                <a:lnTo>
                  <a:pt x="2262" y="1"/>
                </a:lnTo>
                <a:lnTo>
                  <a:pt x="288" y="0"/>
                </a:lnTo>
                <a:lnTo>
                  <a:pt x="0" y="537"/>
                </a:lnTo>
              </a:path>
            </a:pathLst>
          </a:custGeom>
          <a:gradFill rotWithShape="1">
            <a:gsLst>
              <a:gs pos="0">
                <a:srgbClr val="33CCCC"/>
              </a:gs>
              <a:gs pos="100000">
                <a:srgbClr val="185E5E"/>
              </a:gs>
            </a:gsLst>
            <a:lin ang="2700000" scaled="1"/>
            <a:tileRect/>
          </a:gradFill>
          <a:ln w="12700">
            <a:noFill/>
          </a:ln>
        </p:spPr>
        <p:txBody>
          <a:bodyPr/>
          <a:p>
            <a:endParaRPr lang="zh-CN" altLang="en-US"/>
          </a:p>
        </p:txBody>
      </p:sp>
      <p:sp>
        <p:nvSpPr>
          <p:cNvPr id="10258" name="Freeform 19"/>
          <p:cNvSpPr/>
          <p:nvPr/>
        </p:nvSpPr>
        <p:spPr>
          <a:xfrm>
            <a:off x="4033838" y="4560888"/>
            <a:ext cx="1020762" cy="1519237"/>
          </a:xfrm>
          <a:custGeom>
            <a:avLst/>
            <a:gdLst/>
            <a:ahLst/>
            <a:cxnLst>
              <a:cxn ang="0">
                <a:pos x="302" y="835"/>
              </a:cxn>
              <a:cxn ang="0">
                <a:pos x="611" y="476"/>
              </a:cxn>
              <a:cxn ang="0">
                <a:pos x="226" y="0"/>
              </a:cxn>
              <a:cxn ang="0">
                <a:pos x="0" y="302"/>
              </a:cxn>
              <a:cxn ang="0">
                <a:pos x="302" y="835"/>
              </a:cxn>
            </a:cxnLst>
            <a:pathLst>
              <a:path w="612" h="836">
                <a:moveTo>
                  <a:pt x="302" y="835"/>
                </a:moveTo>
                <a:lnTo>
                  <a:pt x="611" y="476"/>
                </a:lnTo>
                <a:lnTo>
                  <a:pt x="226" y="0"/>
                </a:lnTo>
                <a:lnTo>
                  <a:pt x="0" y="302"/>
                </a:lnTo>
                <a:lnTo>
                  <a:pt x="302" y="835"/>
                </a:lnTo>
              </a:path>
            </a:pathLst>
          </a:custGeom>
          <a:solidFill>
            <a:srgbClr val="33CCCC"/>
          </a:solidFill>
          <a:ln w="12700">
            <a:noFill/>
          </a:ln>
        </p:spPr>
        <p:txBody>
          <a:bodyPr/>
          <a:p>
            <a:endParaRPr lang="zh-CN" altLang="en-US"/>
          </a:p>
        </p:txBody>
      </p:sp>
      <p:sp>
        <p:nvSpPr>
          <p:cNvPr id="10259" name="Freeform 20"/>
          <p:cNvSpPr/>
          <p:nvPr/>
        </p:nvSpPr>
        <p:spPr>
          <a:xfrm>
            <a:off x="2344738" y="1773238"/>
            <a:ext cx="604837" cy="973137"/>
          </a:xfrm>
          <a:custGeom>
            <a:avLst/>
            <a:gdLst/>
            <a:ahLst/>
            <a:cxnLst>
              <a:cxn ang="0">
                <a:pos x="296" y="534"/>
              </a:cxn>
              <a:cxn ang="0">
                <a:pos x="363" y="445"/>
              </a:cxn>
              <a:cxn ang="0">
                <a:pos x="0" y="0"/>
              </a:cxn>
              <a:cxn ang="0">
                <a:pos x="296" y="534"/>
              </a:cxn>
            </a:cxnLst>
            <a:pathLst>
              <a:path w="364" h="535">
                <a:moveTo>
                  <a:pt x="296" y="534"/>
                </a:moveTo>
                <a:lnTo>
                  <a:pt x="363" y="445"/>
                </a:lnTo>
                <a:lnTo>
                  <a:pt x="0" y="0"/>
                </a:lnTo>
                <a:lnTo>
                  <a:pt x="296" y="534"/>
                </a:lnTo>
              </a:path>
            </a:pathLst>
          </a:custGeom>
          <a:solidFill>
            <a:srgbClr val="33CCCC"/>
          </a:solidFill>
          <a:ln w="12700">
            <a:noFill/>
          </a:ln>
        </p:spPr>
        <p:txBody>
          <a:bodyPr/>
          <a:p>
            <a:endParaRPr lang="zh-CN" altLang="en-US"/>
          </a:p>
        </p:txBody>
      </p:sp>
      <p:sp>
        <p:nvSpPr>
          <p:cNvPr id="10260" name="Line 31"/>
          <p:cNvSpPr/>
          <p:nvPr/>
        </p:nvSpPr>
        <p:spPr>
          <a:xfrm flipV="1">
            <a:off x="0" y="1773238"/>
            <a:ext cx="2041525" cy="4314825"/>
          </a:xfrm>
          <a:prstGeom prst="line">
            <a:avLst/>
          </a:prstGeom>
          <a:ln w="9525" cap="flat" cmpd="sng">
            <a:solidFill>
              <a:srgbClr val="5F5F5F"/>
            </a:solidFill>
            <a:prstDash val="solid"/>
            <a:round/>
            <a:headEnd type="none" w="med" len="med"/>
            <a:tailEnd type="triangle" w="sm" len="lg"/>
          </a:ln>
        </p:spPr>
      </p:sp>
      <p:sp>
        <p:nvSpPr>
          <p:cNvPr id="28694" name="Text Box 32"/>
          <p:cNvSpPr txBox="1"/>
          <p:nvPr/>
        </p:nvSpPr>
        <p:spPr>
          <a:xfrm>
            <a:off x="1547813" y="5426075"/>
            <a:ext cx="1409700" cy="457200"/>
          </a:xfrm>
          <a:prstGeom prst="rect">
            <a:avLst/>
          </a:prstGeom>
          <a:noFill/>
          <a:ln w="9525">
            <a:noFill/>
          </a:ln>
        </p:spPr>
        <p:txBody>
          <a:bodyPr wrap="none">
            <a:spAutoFit/>
          </a:bodyPr>
          <a:p>
            <a:r>
              <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阅读文献</a:t>
            </a:r>
            <a:endPar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95" name="Text Box 33"/>
          <p:cNvSpPr txBox="1"/>
          <p:nvPr/>
        </p:nvSpPr>
        <p:spPr>
          <a:xfrm>
            <a:off x="1585913" y="4275138"/>
            <a:ext cx="1409700" cy="457200"/>
          </a:xfrm>
          <a:prstGeom prst="rect">
            <a:avLst/>
          </a:prstGeom>
          <a:noFill/>
          <a:ln w="9525">
            <a:noFill/>
          </a:ln>
        </p:spPr>
        <p:txBody>
          <a:bodyPr wrap="none">
            <a:spAutoFit/>
          </a:bodyPr>
          <a:p>
            <a:r>
              <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试剂性质</a:t>
            </a:r>
            <a:endPar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96" name="Text Box 34"/>
          <p:cNvSpPr txBox="1"/>
          <p:nvPr/>
        </p:nvSpPr>
        <p:spPr>
          <a:xfrm>
            <a:off x="1662113" y="3267075"/>
            <a:ext cx="1409700" cy="457200"/>
          </a:xfrm>
          <a:prstGeom prst="rect">
            <a:avLst/>
          </a:prstGeom>
          <a:noFill/>
          <a:ln w="9525">
            <a:noFill/>
          </a:ln>
        </p:spPr>
        <p:txBody>
          <a:bodyPr wrap="none">
            <a:spAutoFit/>
          </a:bodyPr>
          <a:p>
            <a:r>
              <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注意事项</a:t>
            </a:r>
            <a:endPar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97" name="Text Box 35"/>
          <p:cNvSpPr txBox="1"/>
          <p:nvPr/>
        </p:nvSpPr>
        <p:spPr>
          <a:xfrm>
            <a:off x="1981200" y="1939925"/>
            <a:ext cx="796925" cy="822325"/>
          </a:xfrm>
          <a:prstGeom prst="rect">
            <a:avLst/>
          </a:prstGeom>
          <a:noFill/>
          <a:ln w="9525">
            <a:noFill/>
          </a:ln>
        </p:spPr>
        <p:txBody>
          <a:bodyPr wrap="none">
            <a:spAutoFit/>
          </a:bodyPr>
          <a:p>
            <a:r>
              <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全面</a:t>
            </a:r>
            <a:endPar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防护</a:t>
            </a:r>
            <a:endParaRPr lang="zh-CN" altLang="en-US" sz="2400" b="1" noProof="1" dirty="0">
              <a:solidFill>
                <a:srgbClr val="333333"/>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29" name="Text Box 37"/>
          <p:cNvSpPr txBox="1">
            <a:spLocks noChangeArrowheads="1"/>
          </p:cNvSpPr>
          <p:nvPr/>
        </p:nvSpPr>
        <p:spPr bwMode="auto">
          <a:xfrm>
            <a:off x="4846638" y="4752975"/>
            <a:ext cx="4297363" cy="1190625"/>
          </a:xfrm>
          <a:prstGeom prst="rect">
            <a:avLst/>
          </a:prstGeom>
          <a:noFill/>
          <a:ln w="9525">
            <a:noFill/>
            <a:miter lim="800000"/>
          </a:ln>
          <a:effectLst/>
        </p:spPr>
        <p:txBody>
          <a:bodyPr>
            <a:spAutoFit/>
          </a:bodyPr>
          <a:p>
            <a:pPr algn="just"/>
            <a:r>
              <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对于有文献报道的，实验前一定要仔细阅读文献，弄清实验中要注意的事项，如：是否易燃、易爆；温度、搅拌、加料顺序、各反应物用量有无特殊要求</a:t>
            </a:r>
            <a:endPar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30" name="Text Box 38"/>
          <p:cNvSpPr txBox="1">
            <a:spLocks noChangeArrowheads="1"/>
          </p:cNvSpPr>
          <p:nvPr/>
        </p:nvSpPr>
        <p:spPr bwMode="auto">
          <a:xfrm>
            <a:off x="4337050" y="3789363"/>
            <a:ext cx="4578350" cy="641350"/>
          </a:xfrm>
          <a:prstGeom prst="rect">
            <a:avLst/>
          </a:prstGeom>
          <a:noFill/>
          <a:ln w="9525">
            <a:noFill/>
            <a:miter lim="800000"/>
          </a:ln>
          <a:effectLst/>
        </p:spPr>
        <p:txBody>
          <a:bodyPr>
            <a:spAutoFit/>
          </a:bodyPr>
          <a:p>
            <a:r>
              <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对实验中用到的不了解或了解不详细的试剂或溶剂一定要先弄清其理化性质</a:t>
            </a:r>
            <a:endPar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31" name="Text Box 39"/>
          <p:cNvSpPr txBox="1">
            <a:spLocks noChangeArrowheads="1"/>
          </p:cNvSpPr>
          <p:nvPr/>
        </p:nvSpPr>
        <p:spPr bwMode="auto">
          <a:xfrm>
            <a:off x="3619500" y="2852738"/>
            <a:ext cx="4686300" cy="641350"/>
          </a:xfrm>
          <a:prstGeom prst="rect">
            <a:avLst/>
          </a:prstGeom>
          <a:noFill/>
          <a:ln w="9525">
            <a:noFill/>
            <a:miter lim="800000"/>
          </a:ln>
          <a:effectLst/>
        </p:spPr>
        <p:txBody>
          <a:bodyPr>
            <a:spAutoFit/>
          </a:bodyPr>
          <a:p>
            <a:r>
              <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向做过类似反应的有经验的 </a:t>
            </a:r>
            <a:r>
              <a:rPr lang="en-US" altLang="zh-CN"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XDJM </a:t>
            </a:r>
            <a:r>
              <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请教，详细了解相关注意事项</a:t>
            </a:r>
            <a:endPar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32" name="Text Box 40"/>
          <p:cNvSpPr txBox="1">
            <a:spLocks noChangeArrowheads="1"/>
          </p:cNvSpPr>
          <p:nvPr/>
        </p:nvSpPr>
        <p:spPr bwMode="auto">
          <a:xfrm>
            <a:off x="2971800" y="1773238"/>
            <a:ext cx="4800600" cy="915988"/>
          </a:xfrm>
          <a:prstGeom prst="rect">
            <a:avLst/>
          </a:prstGeom>
          <a:noFill/>
          <a:ln w="9525">
            <a:noFill/>
            <a:miter lim="800000"/>
          </a:ln>
          <a:effectLst/>
        </p:spPr>
        <p:txBody>
          <a:bodyPr>
            <a:spAutoFit/>
          </a:bodyPr>
          <a:p>
            <a:r>
              <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在实验操作中对自身做好严格全面的防护，并设想好发生情况时要采取的应对措施，最好请有经验的同事在一旁指导</a:t>
            </a:r>
            <a:endParaRPr lang="zh-CN" altLang="en-US" b="1" noProof="1" dirty="0">
              <a:solidFill>
                <a:srgbClr val="993300"/>
              </a:solidFill>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9" name="AutoShape 51"/>
          <p:cNvSpPr/>
          <p:nvPr/>
        </p:nvSpPr>
        <p:spPr>
          <a:xfrm>
            <a:off x="395288" y="333375"/>
            <a:ext cx="6408737" cy="762000"/>
          </a:xfrm>
          <a:prstGeom prst="roundRect">
            <a:avLst>
              <a:gd name="adj" fmla="val 7574"/>
            </a:avLst>
          </a:prstGeom>
          <a:solidFill>
            <a:schemeClr val="bg1"/>
          </a:solidFill>
          <a:ln w="28575" cap="rnd" cmpd="sng">
            <a:solidFill>
              <a:schemeClr val="bg2"/>
            </a:solidFill>
            <a:prstDash val="sysDot"/>
            <a:round/>
            <a:headEnd type="none" w="med" len="med"/>
            <a:tailEnd type="none" w="med" len="med"/>
          </a:ln>
        </p:spPr>
        <p:txBody>
          <a:bodyPr wrap="none" anchor="ctr" anchorCtr="0"/>
          <a:p>
            <a:pPr algn="ctr" eaLnBrk="0" hangingPunct="0">
              <a:buFont typeface="Wingdings" panose="05000000000000000000" pitchFamily="2" charset="2"/>
            </a:pPr>
            <a:r>
              <a:rPr lang="zh-CN" altLang="en-US" sz="4000" b="1" dirty="0">
                <a:solidFill>
                  <a:schemeClr val="bg2"/>
                </a:solidFill>
                <a:latin typeface="微软雅黑" panose="020B0503020204020204" pitchFamily="34" charset="-122"/>
                <a:ea typeface="微软雅黑" panose="020B0503020204020204" pitchFamily="34" charset="-122"/>
              </a:rPr>
              <a:t>无经验实验推荐程序</a:t>
            </a:r>
            <a:endParaRPr lang="zh-CN" altLang="en-US" sz="40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5930</Words>
  <Application>WPS 演示</Application>
  <PresentationFormat>在屏幕上显示</PresentationFormat>
  <Paragraphs>658</Paragraphs>
  <Slides>48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48</vt:i4>
      </vt:variant>
    </vt:vector>
  </HeadingPairs>
  <TitlesOfParts>
    <vt:vector size="57" baseType="lpstr">
      <vt:lpstr>Arial</vt:lpstr>
      <vt:lpstr>宋体</vt:lpstr>
      <vt:lpstr>Wingdings</vt:lpstr>
      <vt:lpstr>微软雅黑</vt:lpstr>
      <vt:lpstr>汉仪旗黑-85S</vt:lpstr>
      <vt:lpstr>黑体</vt:lpstr>
      <vt:lpstr>楷体</vt:lpstr>
      <vt:lpstr>Arial Unicode MS</vt:lpstr>
      <vt:lpstr>默认设计模板</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玲俐</cp:lastModifiedBy>
  <cp:revision>59</cp:revision>
  <dcterms:created xsi:type="dcterms:W3CDTF">2018-07-31T21:13:00Z</dcterms:created>
  <dcterms:modified xsi:type="dcterms:W3CDTF">2024-06-28T06:04:49Z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EAFA48951089434F8A18F73512E14B7F_13</vt:lpwstr>
  </property>
</Properties>
</file>