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bin" ContentType="application/vnd.openxmlformats-officedocument.oleObject"/>
  <Default Extension="wav" ContentType="audio/x-wav"/>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49"/>
  </p:handoutMasterIdLst>
  <p:sldIdLst>
    <p:sldId id="364" r:id="rId3"/>
    <p:sldId id="365" r:id="rId4"/>
    <p:sldId id="261" r:id="rId5"/>
    <p:sldId id="262" r:id="rId6"/>
    <p:sldId id="264" r:id="rId8"/>
    <p:sldId id="325" r:id="rId9"/>
    <p:sldId id="326" r:id="rId10"/>
    <p:sldId id="263" r:id="rId11"/>
    <p:sldId id="309" r:id="rId12"/>
    <p:sldId id="269" r:id="rId13"/>
    <p:sldId id="271" r:id="rId14"/>
    <p:sldId id="270" r:id="rId15"/>
    <p:sldId id="329" r:id="rId16"/>
    <p:sldId id="302" r:id="rId17"/>
    <p:sldId id="268" r:id="rId18"/>
    <p:sldId id="307" r:id="rId19"/>
    <p:sldId id="327" r:id="rId20"/>
    <p:sldId id="308" r:id="rId21"/>
    <p:sldId id="311" r:id="rId22"/>
    <p:sldId id="274" r:id="rId23"/>
    <p:sldId id="275" r:id="rId24"/>
    <p:sldId id="277" r:id="rId25"/>
    <p:sldId id="282" r:id="rId26"/>
    <p:sldId id="279" r:id="rId27"/>
    <p:sldId id="280" r:id="rId28"/>
    <p:sldId id="285" r:id="rId29"/>
    <p:sldId id="286" r:id="rId30"/>
    <p:sldId id="287" r:id="rId31"/>
    <p:sldId id="314" r:id="rId32"/>
    <p:sldId id="332" r:id="rId33"/>
    <p:sldId id="289" r:id="rId34"/>
    <p:sldId id="316" r:id="rId35"/>
    <p:sldId id="323" r:id="rId36"/>
    <p:sldId id="318" r:id="rId37"/>
    <p:sldId id="320" r:id="rId38"/>
    <p:sldId id="321" r:id="rId39"/>
    <p:sldId id="324" r:id="rId40"/>
    <p:sldId id="291" r:id="rId41"/>
    <p:sldId id="290" r:id="rId42"/>
    <p:sldId id="294" r:id="rId43"/>
    <p:sldId id="297" r:id="rId44"/>
    <p:sldId id="298" r:id="rId45"/>
    <p:sldId id="312" r:id="rId46"/>
    <p:sldId id="333" r:id="rId47"/>
    <p:sldId id="366" r:id="rId48"/>
  </p:sldIdLst>
  <p:sldSz cx="9144000" cy="6858000" type="screen4x3"/>
  <p:notesSz cx="6781800" cy="9918700"/>
  <p:custDataLst>
    <p:tags r:id="rId54"/>
  </p:custDataLst>
  <p:defaultTextStyle>
    <a:defPPr>
      <a:defRPr lang="zh-CN"/>
    </a:defPPr>
    <a:lvl1pPr algn="l" rtl="0" fontAlgn="base">
      <a:spcBef>
        <a:spcPct val="0"/>
      </a:spcBef>
      <a:spcAft>
        <a:spcPct val="0"/>
      </a:spcAft>
      <a:defRPr sz="3200" b="1" i="1" kern="1200">
        <a:solidFill>
          <a:schemeClr val="bg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3200" b="1" i="1" kern="1200">
        <a:solidFill>
          <a:schemeClr val="bg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3200" b="1" i="1" kern="1200">
        <a:solidFill>
          <a:schemeClr val="bg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3200" b="1" i="1" kern="1200">
        <a:solidFill>
          <a:schemeClr val="bg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3200" b="1" i="1" kern="1200">
        <a:solidFill>
          <a:schemeClr val="bg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b="1" i="1" kern="1200">
        <a:solidFill>
          <a:schemeClr val="bg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b="1" i="1" kern="1200">
        <a:solidFill>
          <a:schemeClr val="bg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b="1" i="1" kern="1200">
        <a:solidFill>
          <a:schemeClr val="bg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b="1" i="1" kern="120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00FF"/>
    <a:srgbClr val="006600"/>
    <a:srgbClr val="008000"/>
    <a:srgbClr val="009900"/>
    <a:srgbClr val="5D8ED5"/>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7" autoAdjust="0"/>
    <p:restoredTop sz="97453" autoAdjust="0"/>
  </p:normalViewPr>
  <p:slideViewPr>
    <p:cSldViewPr showGuides="1">
      <p:cViewPr>
        <p:scale>
          <a:sx n="66" d="100"/>
          <a:sy n="66" d="100"/>
        </p:scale>
        <p:origin x="-811" y="4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470" y="-96"/>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4" Type="http://schemas.openxmlformats.org/officeDocument/2006/relationships/tags" Target="tags/tag21.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3.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i="0">
                <a:solidFill>
                  <a:schemeClr val="tx1"/>
                </a:solidFill>
                <a:ea typeface="宋体" panose="02010600030101010101" pitchFamily="2" charset="-122"/>
              </a:defRPr>
            </a:lvl1pPr>
          </a:lstStyle>
          <a:p>
            <a:pPr>
              <a:defRPr/>
            </a:pPr>
            <a:endParaRPr lang="en-US" altLang="zh-CN"/>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i="0">
                <a:solidFill>
                  <a:schemeClr val="tx1"/>
                </a:solidFill>
                <a:ea typeface="宋体" panose="02010600030101010101" pitchFamily="2" charset="-122"/>
              </a:defRPr>
            </a:lvl1pPr>
          </a:lstStyle>
          <a:p>
            <a:pPr>
              <a:defRPr/>
            </a:pPr>
            <a:fld id="{BB3FE892-4817-4CCF-9EFA-8CB3596BA4BF}" type="datetime1">
              <a:rPr lang="zh-CN" altLang="en-US"/>
            </a:fld>
            <a:endParaRPr lang="en-US" altLang="zh-CN"/>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i="0">
                <a:solidFill>
                  <a:schemeClr val="tx1"/>
                </a:solidFill>
                <a:ea typeface="宋体" panose="02010600030101010101" pitchFamily="2" charset="-122"/>
              </a:defRPr>
            </a:lvl1pPr>
          </a:lstStyle>
          <a:p>
            <a:pPr>
              <a:defRPr/>
            </a:pPr>
            <a:endParaRPr lang="en-US" altLang="zh-CN"/>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r">
              <a:defRPr sz="1200" b="0" i="0">
                <a:solidFill>
                  <a:schemeClr val="tx1"/>
                </a:solidFill>
                <a:ea typeface="宋体" panose="02010600030101010101" pitchFamily="2" charset="-122"/>
              </a:defRPr>
            </a:lvl1pPr>
          </a:lstStyle>
          <a:p>
            <a:pPr>
              <a:defRPr/>
            </a:pPr>
            <a:fld id="{BD85775E-50E3-4839-88F1-F8D6369EE99C}"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i="0">
                <a:solidFill>
                  <a:schemeClr val="tx1"/>
                </a:solidFill>
                <a:ea typeface="宋体" panose="02010600030101010101" pitchFamily="2" charset="-122"/>
              </a:defRPr>
            </a:lvl1pPr>
          </a:lstStyle>
          <a:p>
            <a:pPr>
              <a:defRPr/>
            </a:pPr>
            <a:endParaRPr lang="en-US" altLang="zh-CN"/>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i="0">
                <a:solidFill>
                  <a:schemeClr val="tx1"/>
                </a:solidFill>
                <a:ea typeface="宋体" panose="02010600030101010101" pitchFamily="2" charset="-122"/>
              </a:defRPr>
            </a:lvl1pPr>
          </a:lstStyle>
          <a:p>
            <a:pPr>
              <a:defRPr/>
            </a:pPr>
            <a:fld id="{3E5911C5-FBBE-4E94-AB49-706833E1AB14}" type="datetime1">
              <a:rPr lang="zh-CN" altLang="en-US"/>
            </a:fld>
            <a:endParaRPr lang="en-US" altLang="zh-CN"/>
          </a:p>
        </p:txBody>
      </p:sp>
      <p:sp>
        <p:nvSpPr>
          <p:cNvPr id="46084"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i="0">
                <a:solidFill>
                  <a:schemeClr val="tx1"/>
                </a:solidFill>
                <a:ea typeface="宋体" panose="02010600030101010101" pitchFamily="2" charset="-122"/>
              </a:defRPr>
            </a:lvl1pPr>
          </a:lstStyle>
          <a:p>
            <a:pPr>
              <a:defRPr/>
            </a:pPr>
            <a:endParaRPr lang="en-US" altLang="zh-CN"/>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r">
              <a:defRPr sz="1200" b="0" i="0">
                <a:solidFill>
                  <a:schemeClr val="tx1"/>
                </a:solidFill>
                <a:ea typeface="宋体" panose="02010600030101010101" pitchFamily="2" charset="-122"/>
              </a:defRPr>
            </a:lvl1pPr>
          </a:lstStyle>
          <a:p>
            <a:pPr>
              <a:defRPr/>
            </a:pPr>
            <a:fld id="{2D56D61E-9C4C-4C39-BC31-58612D1EA95E}"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47725" y="549275"/>
            <a:ext cx="5086350" cy="3814763"/>
          </a:xfrm>
        </p:spPr>
      </p:sp>
      <p:sp>
        <p:nvSpPr>
          <p:cNvPr id="47107"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847725" y="549275"/>
            <a:ext cx="5086350" cy="3814763"/>
          </a:xfrm>
        </p:spPr>
      </p:sp>
      <p:sp>
        <p:nvSpPr>
          <p:cNvPr id="56323"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847725" y="549275"/>
            <a:ext cx="5086350" cy="3814763"/>
          </a:xfrm>
        </p:spPr>
      </p:sp>
      <p:sp>
        <p:nvSpPr>
          <p:cNvPr id="57347"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847725" y="549275"/>
            <a:ext cx="5086350" cy="3814763"/>
          </a:xfrm>
        </p:spPr>
      </p:sp>
      <p:sp>
        <p:nvSpPr>
          <p:cNvPr id="58371"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847725" y="549275"/>
            <a:ext cx="5086350" cy="3814763"/>
          </a:xfrm>
        </p:spPr>
      </p:sp>
      <p:sp>
        <p:nvSpPr>
          <p:cNvPr id="59395"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847725" y="549275"/>
            <a:ext cx="5086350" cy="3814763"/>
          </a:xfrm>
        </p:spPr>
      </p:sp>
      <p:sp>
        <p:nvSpPr>
          <p:cNvPr id="60419"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847725" y="549275"/>
            <a:ext cx="5086350" cy="3814763"/>
          </a:xfrm>
        </p:spPr>
      </p:sp>
      <p:sp>
        <p:nvSpPr>
          <p:cNvPr id="61443"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847725" y="549275"/>
            <a:ext cx="5086350" cy="3814763"/>
          </a:xfrm>
        </p:spPr>
      </p:sp>
      <p:sp>
        <p:nvSpPr>
          <p:cNvPr id="62467"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847725" y="549275"/>
            <a:ext cx="5086350" cy="3814763"/>
          </a:xfrm>
        </p:spPr>
      </p:sp>
      <p:sp>
        <p:nvSpPr>
          <p:cNvPr id="63491"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47725" y="549275"/>
            <a:ext cx="5086350" cy="3814763"/>
          </a:xfrm>
        </p:spPr>
      </p:sp>
      <p:sp>
        <p:nvSpPr>
          <p:cNvPr id="64515"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847725" y="549275"/>
            <a:ext cx="5086350" cy="3814763"/>
          </a:xfrm>
        </p:spPr>
      </p:sp>
      <p:sp>
        <p:nvSpPr>
          <p:cNvPr id="65539"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847725" y="549275"/>
            <a:ext cx="5086350" cy="3814763"/>
          </a:xfrm>
        </p:spPr>
      </p:sp>
      <p:sp>
        <p:nvSpPr>
          <p:cNvPr id="48131"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847725" y="549275"/>
            <a:ext cx="5086350" cy="3814763"/>
          </a:xfrm>
        </p:spPr>
      </p:sp>
      <p:sp>
        <p:nvSpPr>
          <p:cNvPr id="66563"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847725" y="549275"/>
            <a:ext cx="5086350" cy="3814763"/>
          </a:xfrm>
        </p:spPr>
      </p:sp>
      <p:sp>
        <p:nvSpPr>
          <p:cNvPr id="67587"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847725" y="549275"/>
            <a:ext cx="5086350" cy="3814763"/>
          </a:xfrm>
        </p:spPr>
      </p:sp>
      <p:sp>
        <p:nvSpPr>
          <p:cNvPr id="68611"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847725" y="549275"/>
            <a:ext cx="5086350" cy="3814763"/>
          </a:xfrm>
        </p:spPr>
      </p:sp>
      <p:sp>
        <p:nvSpPr>
          <p:cNvPr id="69635"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847725" y="549275"/>
            <a:ext cx="5086350" cy="3814763"/>
          </a:xfrm>
        </p:spPr>
      </p:sp>
      <p:sp>
        <p:nvSpPr>
          <p:cNvPr id="70659"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12813" y="744538"/>
            <a:ext cx="4957762" cy="3717925"/>
          </a:xfrm>
        </p:spPr>
      </p:sp>
      <p:sp>
        <p:nvSpPr>
          <p:cNvPr id="71683" name="Rectangle 3"/>
          <p:cNvSpPr>
            <a:spLocks noGrp="1" noChangeArrowheads="1"/>
          </p:cNvSpPr>
          <p:nvPr>
            <p:ph type="body" idx="1"/>
          </p:nvPr>
        </p:nvSpPr>
        <p:spPr>
          <a:xfrm>
            <a:off x="904875" y="4710113"/>
            <a:ext cx="4972050" cy="4464050"/>
          </a:xfrm>
          <a:noFill/>
        </p:spPr>
        <p:txBody>
          <a:bodyPr/>
          <a:lstStyle/>
          <a:p>
            <a:r>
              <a:rPr lang="zh-CN" altLang="en-US" smtClean="0"/>
              <a:t>先分两组讨论“水泥磨机维修”的工作危险分析</a:t>
            </a:r>
            <a:r>
              <a:rPr lang="en-US" altLang="zh-CN" smtClean="0"/>
              <a:t>(10‘+5’+5‘)</a:t>
            </a:r>
            <a:r>
              <a:rPr lang="zh-CN" altLang="en-US" smtClean="0"/>
              <a:t>，然后再让</a:t>
            </a:r>
            <a:endParaRPr lang="zh-CN" altLang="en-US" smtClean="0"/>
          </a:p>
          <a:p>
            <a:r>
              <a:rPr lang="zh-CN" altLang="en-US" smtClean="0"/>
              <a:t>一个人（主动或请一个人</a:t>
            </a:r>
            <a:r>
              <a:rPr lang="en-US" altLang="zh-CN" smtClean="0"/>
              <a:t>)</a:t>
            </a:r>
            <a:r>
              <a:rPr lang="zh-CN" altLang="en-US" smtClean="0"/>
              <a:t>单独到台上去讲</a:t>
            </a:r>
            <a:r>
              <a:rPr lang="en-US" altLang="zh-CN" smtClean="0"/>
              <a:t>(10‘)</a:t>
            </a:r>
            <a:r>
              <a:rPr lang="zh-CN" altLang="en-US" smtClean="0"/>
              <a:t>某一个工作的工作危险分析，</a:t>
            </a:r>
            <a:endParaRPr lang="zh-CN" altLang="en-US" smtClean="0"/>
          </a:p>
          <a:p>
            <a:r>
              <a:rPr lang="zh-CN" altLang="en-US" smtClean="0"/>
              <a:t>大家一起分析补充最后以电铲</a:t>
            </a:r>
            <a:r>
              <a:rPr lang="en-US" altLang="zh-CN" smtClean="0"/>
              <a:t>JRA</a:t>
            </a:r>
            <a:r>
              <a:rPr lang="zh-CN" altLang="en-US" smtClean="0"/>
              <a:t>为总结</a:t>
            </a:r>
            <a:r>
              <a:rPr lang="en-US" altLang="zh-CN" smtClean="0"/>
              <a:t>(5‘)</a:t>
            </a:r>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47725" y="549275"/>
            <a:ext cx="5086350" cy="3814763"/>
          </a:xfrm>
        </p:spPr>
      </p:sp>
      <p:sp>
        <p:nvSpPr>
          <p:cNvPr id="49155"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47725" y="549275"/>
            <a:ext cx="5086350" cy="3814763"/>
          </a:xfrm>
        </p:spPr>
      </p:sp>
      <p:sp>
        <p:nvSpPr>
          <p:cNvPr id="50179"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847725" y="549275"/>
            <a:ext cx="5086350" cy="3814763"/>
          </a:xfrm>
        </p:spPr>
      </p:sp>
      <p:sp>
        <p:nvSpPr>
          <p:cNvPr id="51203"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847725" y="549275"/>
            <a:ext cx="5086350" cy="3814763"/>
          </a:xfrm>
        </p:spPr>
      </p:sp>
      <p:sp>
        <p:nvSpPr>
          <p:cNvPr id="52227"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847725" y="549275"/>
            <a:ext cx="5086350" cy="3814763"/>
          </a:xfrm>
        </p:spPr>
      </p:sp>
      <p:sp>
        <p:nvSpPr>
          <p:cNvPr id="53251"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47725" y="549275"/>
            <a:ext cx="5086350" cy="3814763"/>
          </a:xfrm>
        </p:spPr>
      </p:sp>
      <p:sp>
        <p:nvSpPr>
          <p:cNvPr id="54275"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847725" y="549275"/>
            <a:ext cx="5086350" cy="3814763"/>
          </a:xfrm>
        </p:spPr>
      </p:sp>
      <p:sp>
        <p:nvSpPr>
          <p:cNvPr id="55299" name="Rectangle 3"/>
          <p:cNvSpPr>
            <a:spLocks noGrp="1" noChangeArrowheads="1"/>
          </p:cNvSpPr>
          <p:nvPr>
            <p:ph type="body" idx="1"/>
          </p:nvPr>
        </p:nvSpPr>
        <p:spPr>
          <a:xfrm>
            <a:off x="998538" y="5095875"/>
            <a:ext cx="4970462" cy="4238625"/>
          </a:xfrm>
          <a:noFill/>
        </p:spPr>
        <p:txBody>
          <a:bodyPr/>
          <a:lstStyle/>
          <a:p>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4" name="Picture 22" descr="IMG_2234"/>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schemeClr val="tx1"/>
              </a:solidFill>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r>
              <a:rPr lang="zh-CN" altLang="en-US"/>
              <a:t>单击此处编辑母版标题样式</a:t>
            </a:r>
            <a:endParaRPr lang="zh-CN" altLang="en-US"/>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endParaRPr lang="zh-CN" altLang="zh-CN"/>
          </a:p>
        </p:txBody>
      </p:sp>
      <p:sp>
        <p:nvSpPr>
          <p:cNvPr id="7" name="Rectangle 7"/>
          <p:cNvSpPr>
            <a:spLocks noGrp="1" noChangeArrowheads="1"/>
          </p:cNvSpPr>
          <p:nvPr>
            <p:ph type="dt" sz="quarter" idx="10"/>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lgn="ctr">
              <a:defRPr sz="2400" i="0">
                <a:latin typeface="Arial Narrow" panose="020B0606020202030204" pitchFamily="34" charset="0"/>
                <a:ea typeface="宋体" panose="02010600030101010101" pitchFamily="2" charset="-122"/>
              </a:defRPr>
            </a:lvl1pPr>
          </a:lstStyle>
          <a:p>
            <a:pPr>
              <a:defRPr/>
            </a:pPr>
            <a:fld id="{B0352705-D814-45FD-BCA5-48664F61F0DF}" type="datetime1">
              <a:rPr lang="zh-CN" altLang="en-US"/>
            </a:fld>
            <a:endParaRPr lang="en-US" altLang="zh-CN"/>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1"/>
          <p:cNvSpPr>
            <a:spLocks noGrp="1" noChangeArrowheads="1"/>
          </p:cNvSpPr>
          <p:nvPr>
            <p:ph type="sldNum" sz="quarter" idx="10"/>
          </p:nvPr>
        </p:nvSpPr>
        <p:spPr/>
        <p:txBody>
          <a:bodyPr/>
          <a:lstStyle>
            <a:lvl1pPr>
              <a:defRPr/>
            </a:lvl1pPr>
          </a:lstStyle>
          <a:p>
            <a:pPr>
              <a:defRPr/>
            </a:pPr>
            <a:fld id="{012ADEB9-171A-44C1-B980-58C80A6B9AFE}" type="slidenum">
              <a:rPr lang="en-US" altLang="zh-CN"/>
            </a:fld>
            <a:endParaRPr lang="en-US" altLang="zh-CN"/>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228600"/>
            <a:ext cx="6019800" cy="56689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1"/>
          <p:cNvSpPr>
            <a:spLocks noGrp="1" noChangeArrowheads="1"/>
          </p:cNvSpPr>
          <p:nvPr>
            <p:ph type="sldNum" sz="quarter" idx="10"/>
          </p:nvPr>
        </p:nvSpPr>
        <p:spPr/>
        <p:txBody>
          <a:bodyPr/>
          <a:lstStyle>
            <a:lvl1pPr>
              <a:defRPr/>
            </a:lvl1pPr>
          </a:lstStyle>
          <a:p>
            <a:pPr>
              <a:defRPr/>
            </a:pPr>
            <a:fld id="{9BEE0F63-D7C6-4D88-98A8-C2BEBD4E51AD}" type="slidenum">
              <a:rPr lang="en-US" altLang="zh-CN"/>
            </a:fld>
            <a:endParaRPr lang="en-US" altLang="zh-CN"/>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600200" y="228600"/>
            <a:ext cx="6477000" cy="71596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533400" y="13716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4724400" y="1371600"/>
            <a:ext cx="4038600" cy="4525963"/>
          </a:xfrm>
        </p:spPr>
        <p:txBody>
          <a:bodyPr/>
          <a:lstStyle/>
          <a:p>
            <a:pPr lvl="0"/>
            <a:endParaRPr lang="zh-CN" altLang="en-US" noProof="0"/>
          </a:p>
        </p:txBody>
      </p:sp>
      <p:sp>
        <p:nvSpPr>
          <p:cNvPr id="5" name="Rectangle 21"/>
          <p:cNvSpPr>
            <a:spLocks noGrp="1" noChangeArrowheads="1"/>
          </p:cNvSpPr>
          <p:nvPr>
            <p:ph type="sldNum" sz="quarter" idx="10"/>
          </p:nvPr>
        </p:nvSpPr>
        <p:spPr/>
        <p:txBody>
          <a:bodyPr/>
          <a:lstStyle>
            <a:lvl1pPr>
              <a:defRPr/>
            </a:lvl1pPr>
          </a:lstStyle>
          <a:p>
            <a:pPr>
              <a:defRPr/>
            </a:pPr>
            <a:fld id="{36DA4FA2-B7DD-46D0-A250-8B868734E6B5}" type="slidenum">
              <a:rPr lang="en-US" altLang="zh-CN"/>
            </a:fld>
            <a:endParaRPr lang="en-US" altLang="zh-CN"/>
          </a:p>
        </p:txBody>
      </p:sp>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33400" y="228600"/>
            <a:ext cx="8229600" cy="5668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21"/>
          <p:cNvSpPr>
            <a:spLocks noGrp="1" noChangeArrowheads="1"/>
          </p:cNvSpPr>
          <p:nvPr>
            <p:ph type="sldNum" sz="quarter" idx="10"/>
          </p:nvPr>
        </p:nvSpPr>
        <p:spPr/>
        <p:txBody>
          <a:bodyPr/>
          <a:lstStyle>
            <a:lvl1pPr>
              <a:defRPr/>
            </a:lvl1pPr>
          </a:lstStyle>
          <a:p>
            <a:pPr>
              <a:defRPr/>
            </a:pPr>
            <a:fld id="{3C72A257-FF0C-451E-A9C4-A7CE6DD443E0}" type="slidenum">
              <a:rPr lang="en-US" altLang="zh-CN"/>
            </a:fld>
            <a:endParaRPr lang="en-US" altLang="zh-CN"/>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21"/>
          <p:cNvSpPr>
            <a:spLocks noGrp="1" noChangeArrowheads="1"/>
          </p:cNvSpPr>
          <p:nvPr>
            <p:ph type="sldNum" sz="quarter" idx="10"/>
          </p:nvPr>
        </p:nvSpPr>
        <p:spPr/>
        <p:txBody>
          <a:bodyPr/>
          <a:lstStyle>
            <a:lvl1pPr>
              <a:defRPr/>
            </a:lvl1pPr>
          </a:lstStyle>
          <a:p>
            <a:pPr>
              <a:defRPr/>
            </a:pPr>
            <a:fld id="{A88775FE-B23F-4797-92BF-32DCCDF1B9AB}" type="slidenum">
              <a:rPr lang="en-US" altLang="zh-CN"/>
            </a:fld>
            <a:endParaRPr lang="en-US" altLang="zh-CN"/>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21"/>
          <p:cNvSpPr>
            <a:spLocks noGrp="1" noChangeArrowheads="1"/>
          </p:cNvSpPr>
          <p:nvPr>
            <p:ph type="sldNum" sz="quarter" idx="10"/>
          </p:nvPr>
        </p:nvSpPr>
        <p:spPr/>
        <p:txBody>
          <a:bodyPr/>
          <a:lstStyle>
            <a:lvl1pPr>
              <a:defRPr/>
            </a:lvl1pPr>
          </a:lstStyle>
          <a:p>
            <a:pPr>
              <a:defRPr/>
            </a:pPr>
            <a:fld id="{DD4746FA-506E-427D-B760-2BA171658D2C}" type="slidenum">
              <a:rPr lang="en-US" altLang="zh-CN"/>
            </a:fld>
            <a:endParaRPr lang="en-US" altLang="zh-CN"/>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21"/>
          <p:cNvSpPr>
            <a:spLocks noGrp="1" noChangeArrowheads="1"/>
          </p:cNvSpPr>
          <p:nvPr>
            <p:ph type="sldNum" sz="quarter" idx="10"/>
          </p:nvPr>
        </p:nvSpPr>
        <p:spPr/>
        <p:txBody>
          <a:bodyPr/>
          <a:lstStyle>
            <a:lvl1pPr>
              <a:defRPr/>
            </a:lvl1pPr>
          </a:lstStyle>
          <a:p>
            <a:pPr>
              <a:defRPr/>
            </a:pPr>
            <a:fld id="{E988E187-CFA6-4EB6-8C4A-6B92A119C772}" type="slidenum">
              <a:rPr lang="en-US" altLang="zh-CN"/>
            </a:fld>
            <a:endParaRPr lang="en-US" altLang="zh-CN"/>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21"/>
          <p:cNvSpPr>
            <a:spLocks noGrp="1" noChangeArrowheads="1"/>
          </p:cNvSpPr>
          <p:nvPr>
            <p:ph type="sldNum" sz="quarter" idx="10"/>
          </p:nvPr>
        </p:nvSpPr>
        <p:spPr/>
        <p:txBody>
          <a:bodyPr/>
          <a:lstStyle>
            <a:lvl1pPr>
              <a:defRPr/>
            </a:lvl1pPr>
          </a:lstStyle>
          <a:p>
            <a:pPr>
              <a:defRPr/>
            </a:pPr>
            <a:fld id="{3CB9EDDA-6BB3-490C-BC06-320FEFFB4807}" type="slidenum">
              <a:rPr lang="en-US" altLang="zh-CN"/>
            </a:fld>
            <a:endParaRPr lang="en-US" altLang="zh-CN"/>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1"/>
          <p:cNvSpPr>
            <a:spLocks noGrp="1" noChangeArrowheads="1"/>
          </p:cNvSpPr>
          <p:nvPr>
            <p:ph type="sldNum" sz="quarter" idx="10"/>
          </p:nvPr>
        </p:nvSpPr>
        <p:spPr/>
        <p:txBody>
          <a:bodyPr/>
          <a:lstStyle>
            <a:lvl1pPr>
              <a:defRPr/>
            </a:lvl1pPr>
          </a:lstStyle>
          <a:p>
            <a:pPr>
              <a:defRPr/>
            </a:pPr>
            <a:fld id="{052599EB-F7E6-483C-9486-F3FD0CF004E3}" type="slidenum">
              <a:rPr lang="en-US" altLang="zh-CN"/>
            </a:fld>
            <a:endParaRPr lang="en-US" altLang="zh-CN"/>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p:txBody>
          <a:bodyPr/>
          <a:lstStyle>
            <a:lvl1pPr>
              <a:defRPr/>
            </a:lvl1pPr>
          </a:lstStyle>
          <a:p>
            <a:pPr>
              <a:defRPr/>
            </a:pPr>
            <a:fld id="{01C676CF-F78D-4F47-ADB9-4637804A6750}" type="slidenum">
              <a:rPr lang="en-US" altLang="zh-CN"/>
            </a:fld>
            <a:endParaRPr lang="en-US" altLang="zh-CN"/>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21"/>
          <p:cNvSpPr>
            <a:spLocks noGrp="1" noChangeArrowheads="1"/>
          </p:cNvSpPr>
          <p:nvPr>
            <p:ph type="sldNum" sz="quarter" idx="10"/>
          </p:nvPr>
        </p:nvSpPr>
        <p:spPr/>
        <p:txBody>
          <a:bodyPr/>
          <a:lstStyle>
            <a:lvl1pPr>
              <a:defRPr/>
            </a:lvl1pPr>
          </a:lstStyle>
          <a:p>
            <a:pPr>
              <a:defRPr/>
            </a:pPr>
            <a:fld id="{24B6ED70-AD34-47D5-B4DB-97889B79472F}" type="slidenum">
              <a:rPr lang="en-US" altLang="zh-CN"/>
            </a:fld>
            <a:endParaRPr lang="en-US" altLang="zh-CN"/>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21"/>
          <p:cNvSpPr>
            <a:spLocks noGrp="1" noChangeArrowheads="1"/>
          </p:cNvSpPr>
          <p:nvPr>
            <p:ph type="sldNum" sz="quarter" idx="10"/>
          </p:nvPr>
        </p:nvSpPr>
        <p:spPr/>
        <p:txBody>
          <a:bodyPr/>
          <a:lstStyle>
            <a:lvl1pPr>
              <a:defRPr/>
            </a:lvl1pPr>
          </a:lstStyle>
          <a:p>
            <a:pPr>
              <a:defRPr/>
            </a:pPr>
            <a:fld id="{413D7D05-BF85-4391-A1D1-EC94D3E55B00}" type="slidenum">
              <a:rPr lang="en-US" altLang="zh-CN"/>
            </a:fld>
            <a:endParaRPr lang="en-US" altLang="zh-CN"/>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7"/>
          <p:cNvSpPr>
            <a:spLocks noGrp="1" noChangeArrowheads="1"/>
          </p:cNvSpPr>
          <p:nvPr>
            <p:ph type="title"/>
          </p:nvPr>
        </p:nvSpPr>
        <p:spPr bwMode="auto">
          <a:xfrm>
            <a:off x="1600200" y="228600"/>
            <a:ext cx="6477000" cy="7159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5123" name="Rectangle 18"/>
          <p:cNvSpPr>
            <a:spLocks noGrp="1" noChangeArrowheads="1"/>
          </p:cNvSpPr>
          <p:nvPr>
            <p:ph type="body" idx="1"/>
          </p:nvPr>
        </p:nvSpPr>
        <p:spPr bwMode="auto">
          <a:xfrm>
            <a:off x="533400" y="13716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i="0">
                <a:solidFill>
                  <a:schemeClr val="tx1"/>
                </a:solidFill>
                <a:latin typeface="Arial Narrow" panose="020B0606020202030204" pitchFamily="34" charset="0"/>
                <a:ea typeface="宋体" panose="02010600030101010101" pitchFamily="2" charset="-122"/>
              </a:defRPr>
            </a:lvl1pPr>
          </a:lstStyle>
          <a:p>
            <a:pPr>
              <a:defRPr/>
            </a:pPr>
            <a:fld id="{2CFB80AB-E839-4AEE-84DE-285C57480D35}" type="slidenum">
              <a:rPr lang="en-US" altLang="zh-CN"/>
            </a:fld>
            <a:endParaRPr lang="en-US" altLang="zh-CN"/>
          </a:p>
        </p:txBody>
      </p:sp>
      <p:cxnSp>
        <p:nvCxnSpPr>
          <p:cNvPr id="5125" name="Connecteur droit 6"/>
          <p:cNvCxnSpPr>
            <a:cxnSpLocks noChangeShapeType="1"/>
          </p:cNvCxnSpPr>
          <p:nvPr userDrawn="1"/>
        </p:nvCxnSpPr>
        <p:spPr bwMode="auto">
          <a:xfrm>
            <a:off x="304800" y="990600"/>
            <a:ext cx="8443913" cy="0"/>
          </a:xfrm>
          <a:prstGeom prst="line">
            <a:avLst/>
          </a:prstGeom>
          <a:noFill/>
          <a:ln w="19050" algn="ctr">
            <a:solidFill>
              <a:srgbClr val="339933"/>
            </a:solidFill>
            <a:round/>
          </a:ln>
        </p:spPr>
      </p:cxnSp>
      <p:pic>
        <p:nvPicPr>
          <p:cNvPr id="8" name="图片 7" descr="09.02.1(1)"/>
          <p:cNvPicPr>
            <a:picLocks noChangeAspect="1"/>
          </p:cNvPicPr>
          <p:nvPr userDrawn="1"/>
        </p:nvPicPr>
        <p:blipFill>
          <a:blip r:embed="rId15"/>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push dir="u"/>
  </p:transition>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hyperlink" Target="http://www.speedysigns.com/decals/graphic_decal_13287.ht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image" Target="../media/image35.jpeg"/><Relationship Id="rId1" Type="http://schemas.openxmlformats.org/officeDocument/2006/relationships/image" Target="../media/image34.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36.wmf"/><Relationship Id="rId1" Type="http://schemas.openxmlformats.org/officeDocument/2006/relationships/oleObject" Target="../embeddings/Workbook1.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8.png"/><Relationship Id="rId3" Type="http://schemas.openxmlformats.org/officeDocument/2006/relationships/hyperlink" Target="http://www.speedysigns.com/decals/graphic_colordecal_9984.htm" TargetMode="External"/><Relationship Id="rId2" Type="http://schemas.openxmlformats.org/officeDocument/2006/relationships/image" Target="../media/image37.png"/><Relationship Id="rId1" Type="http://schemas.openxmlformats.org/officeDocument/2006/relationships/hyperlink" Target="http://www.speedysigns.com/decals/graphic_decal_5597.ht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em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jpeg"/><Relationship Id="rId1"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42.jpe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image" Target="../media/image44.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image" Target="../media/image5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2.xml"/><Relationship Id="rId3" Type="http://schemas.openxmlformats.org/officeDocument/2006/relationships/image" Target="../media/image53.wmf"/><Relationship Id="rId2" Type="http://schemas.openxmlformats.org/officeDocument/2006/relationships/oleObject" Target="../embeddings/Workbook2.xls"/><Relationship Id="rId1" Type="http://schemas.openxmlformats.org/officeDocument/2006/relationships/image" Target="../media/image52.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54.wmf"/><Relationship Id="rId1" Type="http://schemas.openxmlformats.org/officeDocument/2006/relationships/oleObject" Target="file:///D:\H&amp;S MS\TRAINING\Materials\JHA\&#27700;&#27877;&#30952;&#20869;&#26356;&#25442;&#34924;&#26495;&#26816;&#20462;8.xls"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57.jpeg"/><Relationship Id="rId4" Type="http://schemas.openxmlformats.org/officeDocument/2006/relationships/tags" Target="../tags/tag18.xml"/><Relationship Id="rId3" Type="http://schemas.openxmlformats.org/officeDocument/2006/relationships/image" Target="../media/image56.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12.w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工作风险分析</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全面</a:t>
            </a:r>
            <a:endParaRPr lang="zh-CN" altLang="en-US" sz="24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专业</a:t>
            </a:r>
            <a:endParaRPr lang="zh-CN" altLang="en-US" sz="24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400" b="1">
                <a:solidFill>
                  <a:schemeClr val="dk1">
                    <a:lumMod val="85000"/>
                    <a:lumOff val="15000"/>
                  </a:schemeClr>
                </a:solidFill>
              </a:rPr>
              <a:t>实用</a:t>
            </a:r>
            <a:endParaRPr lang="zh-CN" altLang="en-US" sz="24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09600" y="2057400"/>
            <a:ext cx="7966075" cy="3660775"/>
          </a:xfrm>
          <a:prstGeom prst="rect">
            <a:avLst/>
          </a:prstGeom>
          <a:noFill/>
          <a:ln w="9525">
            <a:noFill/>
            <a:miter lim="800000"/>
          </a:ln>
          <a:effectLst/>
        </p:spPr>
        <p:txBody>
          <a:bodyPr lIns="0" tIns="36000" rIns="0" bIns="36000">
            <a:spAutoFit/>
          </a:bodyPr>
          <a:lstStyle/>
          <a:p>
            <a:pPr eaLnBrk="0" hangingPunct="0">
              <a:lnSpc>
                <a:spcPct val="110000"/>
              </a:lnSpc>
              <a:tabLst>
                <a:tab pos="365125" algn="l"/>
              </a:tabLst>
              <a:defRPr/>
            </a:pPr>
            <a:r>
              <a:rPr lang="zh-CN" altLang="en-GB" sz="2800" dirty="0">
                <a:solidFill>
                  <a:srgbClr val="FC2110"/>
                </a:solidFill>
                <a:effectLst>
                  <a:outerShdw blurRad="38100" dist="38100" dir="2700000" algn="tl">
                    <a:srgbClr val="C0C0C0"/>
                  </a:outerShdw>
                </a:effectLst>
                <a:ea typeface="华文隶书" panose="02010800040101010101" pitchFamily="2" charset="-122"/>
              </a:rPr>
              <a:t>  </a:t>
            </a:r>
            <a:r>
              <a:rPr lang="zh-CN" altLang="en-GB" sz="2800" i="0" dirty="0">
                <a:solidFill>
                  <a:srgbClr val="FC2110"/>
                </a:solidFill>
                <a:effectLst>
                  <a:outerShdw blurRad="38100" dist="38100" dir="2700000" algn="tl">
                    <a:srgbClr val="C0C0C0"/>
                  </a:outerShdw>
                </a:effectLst>
                <a:ea typeface="华文隶书" panose="02010800040101010101" pitchFamily="2" charset="-122"/>
              </a:rPr>
              <a:t>参加人员 ：</a:t>
            </a:r>
            <a:r>
              <a:rPr lang="zh-CN" altLang="en-GB" sz="2400" i="0" dirty="0">
                <a:solidFill>
                  <a:srgbClr val="000000"/>
                </a:solidFill>
                <a:latin typeface="宋体" panose="02010600030101010101" pitchFamily="2" charset="-122"/>
              </a:rPr>
              <a:t>具体工作负责人、参加该项作业的所有人员</a:t>
            </a:r>
            <a:endParaRPr lang="zh-CN" altLang="en-GB" sz="2400" i="0" dirty="0">
              <a:solidFill>
                <a:srgbClr val="000000"/>
              </a:solidFill>
              <a:latin typeface="宋体" panose="02010600030101010101" pitchFamily="2" charset="-122"/>
            </a:endParaRPr>
          </a:p>
          <a:p>
            <a:pPr eaLnBrk="0" hangingPunct="0">
              <a:lnSpc>
                <a:spcPct val="110000"/>
              </a:lnSpc>
              <a:buFont typeface="Wingdings" panose="05000000000000000000" pitchFamily="2" charset="2"/>
              <a:buNone/>
              <a:tabLst>
                <a:tab pos="365125" algn="l"/>
              </a:tabLst>
              <a:defRPr/>
            </a:pPr>
            <a:endParaRPr lang="zh-CN" altLang="en-GB" sz="24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r>
              <a:rPr lang="zh-CN" altLang="en-GB" sz="2000" i="0" dirty="0">
                <a:solidFill>
                  <a:srgbClr val="000000"/>
                </a:solidFill>
                <a:latin typeface="宋体" panose="02010600030101010101" pitchFamily="2" charset="-122"/>
              </a:rPr>
              <a:t> 工作负责人：带领所有作业人员进行工作风险分析，找出风险及相应预防措施，完成</a:t>
            </a:r>
            <a:r>
              <a:rPr lang="en-GB" altLang="zh-CN" sz="2000" i="0" dirty="0">
                <a:solidFill>
                  <a:srgbClr val="000000"/>
                </a:solidFill>
                <a:latin typeface="宋体" panose="02010600030101010101" pitchFamily="2" charset="-122"/>
              </a:rPr>
              <a:t>JHA</a:t>
            </a:r>
            <a:r>
              <a:rPr lang="zh-CN" altLang="en-GB" sz="2000" i="0" dirty="0">
                <a:solidFill>
                  <a:srgbClr val="000000"/>
                </a:solidFill>
                <a:latin typeface="宋体" panose="02010600030101010101" pitchFamily="2" charset="-122"/>
              </a:rPr>
              <a:t>表格。</a:t>
            </a:r>
            <a:endParaRPr lang="zh-CN" altLang="en-GB" sz="20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endParaRPr lang="zh-CN" altLang="en-GB" sz="20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r>
              <a:rPr lang="zh-CN" altLang="en-GB" sz="2000" i="0" dirty="0">
                <a:solidFill>
                  <a:srgbClr val="000000"/>
                </a:solidFill>
                <a:latin typeface="宋体" panose="02010600030101010101" pitchFamily="2" charset="-122"/>
              </a:rPr>
              <a:t> 工作参加人员：积极参与</a:t>
            </a:r>
            <a:r>
              <a:rPr lang="en-GB" altLang="zh-CN" sz="2000" i="0" dirty="0">
                <a:solidFill>
                  <a:srgbClr val="000000"/>
                </a:solidFill>
                <a:latin typeface="宋体" panose="02010600030101010101" pitchFamily="2" charset="-122"/>
              </a:rPr>
              <a:t>JHA</a:t>
            </a:r>
            <a:r>
              <a:rPr lang="zh-CN" altLang="en-GB" sz="2000" i="0" dirty="0">
                <a:solidFill>
                  <a:srgbClr val="000000"/>
                </a:solidFill>
                <a:latin typeface="宋体" panose="02010600030101010101" pitchFamily="2" charset="-122"/>
              </a:rPr>
              <a:t>活动，掌握作业风险及预防措施。</a:t>
            </a:r>
            <a:endParaRPr lang="zh-CN" altLang="en-GB" sz="20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endParaRPr lang="zh-CN" altLang="en-GB" sz="20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r>
              <a:rPr lang="zh-CN" altLang="en-GB" sz="2000" i="0" dirty="0">
                <a:solidFill>
                  <a:srgbClr val="000000"/>
                </a:solidFill>
                <a:latin typeface="宋体" panose="02010600030101010101" pitchFamily="2" charset="-122"/>
              </a:rPr>
              <a:t> 部门</a:t>
            </a:r>
            <a:r>
              <a:rPr lang="zh-CN" altLang="en-US" sz="2000" i="0" dirty="0">
                <a:solidFill>
                  <a:srgbClr val="000000"/>
                </a:solidFill>
                <a:latin typeface="宋体" panose="02010600030101010101" pitchFamily="2" charset="-122"/>
              </a:rPr>
              <a:t>管理人员</a:t>
            </a:r>
            <a:r>
              <a:rPr lang="zh-CN" altLang="en-GB" sz="2000" i="0" dirty="0">
                <a:solidFill>
                  <a:srgbClr val="000000"/>
                </a:solidFill>
                <a:latin typeface="宋体" panose="02010600030101010101" pitchFamily="2" charset="-122"/>
              </a:rPr>
              <a:t>：对</a:t>
            </a:r>
            <a:r>
              <a:rPr lang="en-GB" altLang="zh-CN" sz="2000" i="0" dirty="0">
                <a:solidFill>
                  <a:srgbClr val="000000"/>
                </a:solidFill>
                <a:latin typeface="宋体" panose="02010600030101010101" pitchFamily="2" charset="-122"/>
              </a:rPr>
              <a:t>JHA</a:t>
            </a:r>
            <a:r>
              <a:rPr lang="zh-CN" altLang="en-GB" sz="2000" i="0" dirty="0">
                <a:solidFill>
                  <a:srgbClr val="000000"/>
                </a:solidFill>
                <a:latin typeface="宋体" panose="02010600030101010101" pitchFamily="2" charset="-122"/>
              </a:rPr>
              <a:t>结果进行审核。</a:t>
            </a:r>
            <a:endParaRPr lang="zh-CN" altLang="en-GB" sz="20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endParaRPr lang="zh-CN" altLang="en-GB" sz="2000" i="0" dirty="0">
              <a:solidFill>
                <a:srgbClr val="000000"/>
              </a:solidFill>
              <a:latin typeface="宋体" panose="02010600030101010101" pitchFamily="2" charset="-122"/>
            </a:endParaRPr>
          </a:p>
          <a:p>
            <a:pPr lvl="1" eaLnBrk="0" hangingPunct="0">
              <a:lnSpc>
                <a:spcPct val="110000"/>
              </a:lnSpc>
              <a:buClr>
                <a:schemeClr val="tx2"/>
              </a:buClr>
              <a:buFont typeface="Wingdings" panose="05000000000000000000" pitchFamily="2" charset="2"/>
              <a:buChar char="n"/>
              <a:tabLst>
                <a:tab pos="365125" algn="l"/>
              </a:tabLst>
              <a:defRPr/>
            </a:pPr>
            <a:r>
              <a:rPr lang="zh-CN" altLang="en-GB" sz="2000" i="0" dirty="0">
                <a:solidFill>
                  <a:srgbClr val="000000"/>
                </a:solidFill>
                <a:latin typeface="宋体" panose="02010600030101010101" pitchFamily="2" charset="-122"/>
              </a:rPr>
              <a:t> 安全人员：帮助、协助部门开展</a:t>
            </a:r>
            <a:r>
              <a:rPr lang="en-GB" altLang="zh-CN" sz="2000" i="0" dirty="0">
                <a:solidFill>
                  <a:srgbClr val="000000"/>
                </a:solidFill>
                <a:latin typeface="宋体" panose="02010600030101010101" pitchFamily="2" charset="-122"/>
              </a:rPr>
              <a:t>JHA</a:t>
            </a:r>
            <a:r>
              <a:rPr lang="zh-CN" altLang="en-GB" sz="2000" i="0" dirty="0">
                <a:solidFill>
                  <a:srgbClr val="000000"/>
                </a:solidFill>
                <a:latin typeface="宋体" panose="02010600030101010101" pitchFamily="2" charset="-122"/>
              </a:rPr>
              <a:t>活动。</a:t>
            </a:r>
            <a:r>
              <a:rPr lang="en-GB" altLang="zh-CN" sz="2000" i="0" dirty="0">
                <a:solidFill>
                  <a:srgbClr val="0033CC"/>
                </a:solidFill>
                <a:latin typeface="宋体" panose="02010600030101010101" pitchFamily="2" charset="-122"/>
              </a:rPr>
              <a:t>  </a:t>
            </a:r>
            <a:endParaRPr lang="zh-CN" altLang="en-US" sz="2400" dirty="0">
              <a:solidFill>
                <a:srgbClr val="0033CC"/>
              </a:solidFill>
              <a:effectLst>
                <a:outerShdw blurRad="38100" dist="38100" dir="2700000" algn="tl">
                  <a:srgbClr val="C0C0C0"/>
                </a:outerShdw>
              </a:effectLst>
              <a:ea typeface="华文隶书" panose="02010800040101010101" pitchFamily="2" charset="-122"/>
            </a:endParaRPr>
          </a:p>
        </p:txBody>
      </p:sp>
      <p:sp>
        <p:nvSpPr>
          <p:cNvPr id="14339" name="Rectangle 3"/>
          <p:cNvSpPr>
            <a:spLocks noChangeArrowheads="1"/>
          </p:cNvSpPr>
          <p:nvPr/>
        </p:nvSpPr>
        <p:spPr bwMode="auto">
          <a:xfrm>
            <a:off x="838200" y="1295400"/>
            <a:ext cx="4487863" cy="487363"/>
          </a:xfrm>
          <a:prstGeom prst="rect">
            <a:avLst/>
          </a:prstGeom>
          <a:noFill/>
          <a:ln w="9525">
            <a:noFill/>
            <a:miter lim="800000"/>
          </a:ln>
        </p:spPr>
        <p:txBody>
          <a:bodyPr wrap="none" lIns="0" tIns="36000" rIns="0" bIns="36000">
            <a:spAutoFit/>
          </a:bodyPr>
          <a:lstStyle/>
          <a:p>
            <a:pPr algn="ctr" eaLnBrk="0" hangingPunct="0">
              <a:lnSpc>
                <a:spcPct val="85000"/>
              </a:lnSpc>
            </a:pPr>
            <a:r>
              <a:rPr lang="zh-CN" altLang="en-US" i="0" dirty="0">
                <a:solidFill>
                  <a:schemeClr val="tx2"/>
                </a:solidFill>
              </a:rPr>
              <a:t>谁来进行工作风险分析？</a:t>
            </a:r>
            <a:endParaRPr lang="zh-CN" altLang="en-US" i="0" dirty="0">
              <a:solidFill>
                <a:schemeClr val="tx2"/>
              </a:solidFill>
            </a:endParaRPr>
          </a:p>
        </p:txBody>
      </p:sp>
      <p:sp>
        <p:nvSpPr>
          <p:cNvPr id="4" name="矩形 3"/>
          <p:cNvSpPr/>
          <p:nvPr/>
        </p:nvSpPr>
        <p:spPr>
          <a:xfrm>
            <a:off x="2362200" y="304800"/>
            <a:ext cx="4572000" cy="568325"/>
          </a:xfrm>
          <a:prstGeom prst="rect">
            <a:avLst/>
          </a:prstGeom>
        </p:spPr>
        <p:txBody>
          <a:bodyPr>
            <a:spAutoFit/>
          </a:bodyPr>
          <a:lstStyle/>
          <a:p>
            <a:pPr marL="1327150" indent="-514350" defTabSz="762000" eaLnBrk="0" hangingPunct="0">
              <a:lnSpc>
                <a:spcPct val="110000"/>
              </a:lnSpc>
              <a:defRPr/>
            </a:pPr>
            <a:r>
              <a:rPr lang="zh-CN" altLang="en-US" i="0" dirty="0">
                <a:solidFill>
                  <a:schemeClr val="tx1"/>
                </a:solidFill>
                <a:latin typeface="+mj-ea"/>
                <a:ea typeface="+mj-ea"/>
              </a:rPr>
              <a:t>工作风险分析特点</a:t>
            </a:r>
            <a:endParaRPr lang="en-US" altLang="zh-CN" i="0" dirty="0">
              <a:solidFill>
                <a:schemeClr val="tx1"/>
              </a:solidFill>
              <a:latin typeface="+mj-ea"/>
              <a:ea typeface="+mj-ea"/>
            </a:endParaRPr>
          </a:p>
        </p:txBody>
      </p:sp>
    </p:spTree>
  </p:cSld>
  <p:clrMapOvr>
    <a:masterClrMapping/>
  </p:clrMapOvr>
  <p:transition>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066800"/>
            <a:ext cx="6281738" cy="655638"/>
          </a:xfrm>
        </p:spPr>
        <p:txBody>
          <a:bodyPr/>
          <a:lstStyle/>
          <a:p>
            <a:r>
              <a:rPr lang="zh-CN" altLang="en-US" sz="3000" smtClean="0"/>
              <a:t>什么时间进行工作风险分析？</a:t>
            </a:r>
            <a:endParaRPr lang="zh-CN" altLang="en-US" sz="3000" smtClean="0"/>
          </a:p>
        </p:txBody>
      </p:sp>
      <p:sp>
        <p:nvSpPr>
          <p:cNvPr id="15363" name="Rectangle 3"/>
          <p:cNvSpPr>
            <a:spLocks noGrp="1" noChangeArrowheads="1"/>
          </p:cNvSpPr>
          <p:nvPr>
            <p:ph type="body" idx="1"/>
          </p:nvPr>
        </p:nvSpPr>
        <p:spPr>
          <a:xfrm>
            <a:off x="685800" y="1600200"/>
            <a:ext cx="7905750" cy="3890963"/>
          </a:xfrm>
        </p:spPr>
        <p:txBody>
          <a:bodyPr/>
          <a:lstStyle/>
          <a:p>
            <a:pPr>
              <a:buFont typeface="Wingdings" panose="05000000000000000000" pitchFamily="2" charset="2"/>
              <a:buChar char="n"/>
            </a:pPr>
            <a:r>
              <a:rPr lang="zh-CN" altLang="en-US" sz="2400" b="1" smtClean="0">
                <a:solidFill>
                  <a:srgbClr val="000000"/>
                </a:solidFill>
              </a:rPr>
              <a:t>对每天都进行相同的例行工作</a:t>
            </a:r>
            <a:endParaRPr lang="zh-CN" altLang="en-US" sz="2400" b="1" smtClean="0">
              <a:solidFill>
                <a:srgbClr val="000000"/>
              </a:solidFill>
            </a:endParaRPr>
          </a:p>
          <a:p>
            <a:pPr lvl="1">
              <a:buFont typeface="Wingdings" panose="05000000000000000000" pitchFamily="2" charset="2"/>
              <a:buChar char="Ø"/>
            </a:pPr>
            <a:r>
              <a:rPr lang="zh-CN" altLang="en-US" sz="2400" b="1" smtClean="0">
                <a:solidFill>
                  <a:srgbClr val="000000"/>
                </a:solidFill>
              </a:rPr>
              <a:t>要求每周至少进行一次工作风险再分析和总结。</a:t>
            </a:r>
            <a:endParaRPr lang="zh-CN" altLang="en-US" sz="2400" b="1" smtClean="0">
              <a:solidFill>
                <a:srgbClr val="000000"/>
              </a:solidFill>
            </a:endParaRPr>
          </a:p>
          <a:p>
            <a:pPr lvl="1">
              <a:buFont typeface="Wingdings" panose="05000000000000000000" pitchFamily="2" charset="2"/>
              <a:buChar char="Ø"/>
            </a:pPr>
            <a:r>
              <a:rPr lang="zh-CN" altLang="en-US" sz="2400" b="1" smtClean="0">
                <a:solidFill>
                  <a:srgbClr val="000000"/>
                </a:solidFill>
              </a:rPr>
              <a:t>在每次作业前，负责人必须提醒传达本工作的风险和防范措施，并检查落实情况。</a:t>
            </a:r>
            <a:endParaRPr lang="zh-CN" altLang="en-US" sz="2400" b="1" smtClean="0">
              <a:solidFill>
                <a:srgbClr val="000000"/>
              </a:solidFill>
            </a:endParaRPr>
          </a:p>
          <a:p>
            <a:pPr lvl="1">
              <a:buFont typeface="Wingdings" panose="05000000000000000000" pitchFamily="2" charset="2"/>
              <a:buChar char="Ø"/>
            </a:pPr>
            <a:endParaRPr lang="zh-CN" altLang="en-US" sz="2400" b="1" smtClean="0">
              <a:solidFill>
                <a:srgbClr val="000000"/>
              </a:solidFill>
            </a:endParaRPr>
          </a:p>
          <a:p>
            <a:pPr>
              <a:buFont typeface="Wingdings" panose="05000000000000000000" pitchFamily="2" charset="2"/>
              <a:buChar char="n"/>
            </a:pPr>
            <a:r>
              <a:rPr lang="zh-CN" altLang="en-US" sz="2400" b="1" smtClean="0">
                <a:solidFill>
                  <a:srgbClr val="000000"/>
                </a:solidFill>
              </a:rPr>
              <a:t>以下工作，工作前必须进行工作风险分析。</a:t>
            </a:r>
            <a:endParaRPr lang="zh-CN" altLang="en-US" sz="2400" b="1" smtClean="0">
              <a:solidFill>
                <a:srgbClr val="000000"/>
              </a:solidFill>
            </a:endParaRPr>
          </a:p>
          <a:p>
            <a:pPr lvl="1">
              <a:buFont typeface="Wingdings" panose="05000000000000000000" pitchFamily="2" charset="2"/>
              <a:buChar char="Ø"/>
            </a:pPr>
            <a:r>
              <a:rPr lang="zh-CN" altLang="en-US" sz="2400" b="1" smtClean="0">
                <a:solidFill>
                  <a:srgbClr val="000000"/>
                </a:solidFill>
              </a:rPr>
              <a:t>新开的工作</a:t>
            </a:r>
            <a:endParaRPr lang="zh-CN" altLang="en-US" sz="2400" b="1" smtClean="0">
              <a:solidFill>
                <a:srgbClr val="000000"/>
              </a:solidFill>
            </a:endParaRPr>
          </a:p>
          <a:p>
            <a:pPr lvl="1">
              <a:buFont typeface="Wingdings" panose="05000000000000000000" pitchFamily="2" charset="2"/>
              <a:buChar char="Ø"/>
            </a:pPr>
            <a:r>
              <a:rPr lang="zh-CN" altLang="en-US" sz="2400" b="1" smtClean="0">
                <a:solidFill>
                  <a:srgbClr val="000000"/>
                </a:solidFill>
              </a:rPr>
              <a:t>高危险作业（如：高空作业、需能量锁定作业、交叉作业、进入受限空间作业等）</a:t>
            </a:r>
            <a:endParaRPr lang="zh-CN" altLang="en-US" sz="2400" b="1" smtClean="0">
              <a:solidFill>
                <a:srgbClr val="000000"/>
              </a:solidFill>
            </a:endParaRPr>
          </a:p>
          <a:p>
            <a:pPr lvl="1">
              <a:buFont typeface="Wingdings" panose="05000000000000000000" pitchFamily="2" charset="2"/>
              <a:buChar char="Ø"/>
            </a:pPr>
            <a:r>
              <a:rPr lang="zh-CN" altLang="en-US" sz="2400" b="1" smtClean="0">
                <a:solidFill>
                  <a:srgbClr val="000000"/>
                </a:solidFill>
              </a:rPr>
              <a:t>现场情况发生变化时（如人、环境、设备、程序、材料等）</a:t>
            </a:r>
            <a:endParaRPr lang="zh-CN" altLang="en-US" sz="2400" b="1" smtClean="0">
              <a:solidFill>
                <a:srgbClr val="000000"/>
              </a:solidFill>
            </a:endParaRPr>
          </a:p>
          <a:p>
            <a:pPr lvl="1">
              <a:buFont typeface="Wingdings" panose="05000000000000000000" pitchFamily="2" charset="2"/>
              <a:buChar char="Ø"/>
            </a:pPr>
            <a:r>
              <a:rPr lang="zh-CN" altLang="en-US" sz="2400" b="1" smtClean="0">
                <a:solidFill>
                  <a:srgbClr val="000000"/>
                </a:solidFill>
              </a:rPr>
              <a:t>偶尔做一次的工作</a:t>
            </a:r>
            <a:endParaRPr lang="zh-CN" altLang="en-US" sz="2400" b="1" smtClean="0">
              <a:solidFill>
                <a:srgbClr val="000000"/>
              </a:solidFill>
            </a:endParaRPr>
          </a:p>
        </p:txBody>
      </p:sp>
      <p:sp>
        <p:nvSpPr>
          <p:cNvPr id="4" name="矩形 3"/>
          <p:cNvSpPr/>
          <p:nvPr/>
        </p:nvSpPr>
        <p:spPr>
          <a:xfrm>
            <a:off x="2362200" y="304800"/>
            <a:ext cx="4572000" cy="568325"/>
          </a:xfrm>
          <a:prstGeom prst="rect">
            <a:avLst/>
          </a:prstGeom>
        </p:spPr>
        <p:txBody>
          <a:bodyPr>
            <a:spAutoFit/>
          </a:bodyPr>
          <a:lstStyle/>
          <a:p>
            <a:pPr marL="1327150" indent="-514350" defTabSz="762000" eaLnBrk="0" hangingPunct="0">
              <a:lnSpc>
                <a:spcPct val="110000"/>
              </a:lnSpc>
              <a:defRPr/>
            </a:pPr>
            <a:r>
              <a:rPr lang="zh-CN" altLang="en-US" i="0" dirty="0">
                <a:solidFill>
                  <a:schemeClr val="tx1"/>
                </a:solidFill>
                <a:latin typeface="+mn-ea"/>
              </a:rPr>
              <a:t>工作风险分析特点</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609600" y="4267200"/>
            <a:ext cx="7958138" cy="387350"/>
          </a:xfrm>
          <a:prstGeom prst="rect">
            <a:avLst/>
          </a:prstGeom>
          <a:noFill/>
          <a:ln w="9525">
            <a:noFill/>
            <a:miter lim="800000"/>
          </a:ln>
          <a:effectLst/>
        </p:spPr>
        <p:txBody>
          <a:bodyPr lIns="0" tIns="36000" rIns="0" bIns="36000">
            <a:spAutoFit/>
          </a:bodyPr>
          <a:lstStyle/>
          <a:p>
            <a:pPr algn="ctr" eaLnBrk="0" hangingPunct="0">
              <a:lnSpc>
                <a:spcPct val="85000"/>
              </a:lnSpc>
              <a:defRPr/>
            </a:pPr>
            <a:r>
              <a:rPr lang="en-GB" altLang="zh-CN" sz="2400" i="0" dirty="0">
                <a:solidFill>
                  <a:srgbClr val="FF0000"/>
                </a:solidFill>
                <a:effectLst>
                  <a:outerShdw blurRad="38100" dist="38100" dir="2700000" algn="tl">
                    <a:srgbClr val="C0C0C0"/>
                  </a:outerShdw>
                </a:effectLst>
                <a:latin typeface="+mn-ea"/>
                <a:ea typeface="+mn-ea"/>
                <a:cs typeface="Arial Unicode MS" panose="020B0604020202020204" pitchFamily="34" charset="-122"/>
              </a:rPr>
              <a:t>JHA</a:t>
            </a:r>
            <a:r>
              <a:rPr lang="zh-CN" altLang="en-US" sz="2400" i="0" dirty="0">
                <a:solidFill>
                  <a:srgbClr val="FF0000"/>
                </a:solidFill>
                <a:effectLst>
                  <a:outerShdw blurRad="38100" dist="38100" dir="2700000" algn="tl">
                    <a:srgbClr val="C0C0C0"/>
                  </a:outerShdw>
                </a:effectLst>
                <a:latin typeface="+mn-ea"/>
                <a:ea typeface="+mn-ea"/>
                <a:cs typeface="Arial Unicode MS" panose="020B0604020202020204" pitchFamily="34" charset="-122"/>
              </a:rPr>
              <a:t>必须由作业人员进行，</a:t>
            </a:r>
            <a:r>
              <a:rPr lang="zh-CN" altLang="en-GB" sz="2400" i="0" dirty="0">
                <a:solidFill>
                  <a:srgbClr val="FF0000"/>
                </a:solidFill>
                <a:effectLst>
                  <a:outerShdw blurRad="38100" dist="38100" dir="2700000" algn="tl">
                    <a:srgbClr val="C0C0C0"/>
                  </a:outerShdw>
                </a:effectLst>
                <a:latin typeface="+mn-ea"/>
                <a:ea typeface="+mn-ea"/>
                <a:cs typeface="Arial Unicode MS" panose="020B0604020202020204" pitchFamily="34" charset="-122"/>
              </a:rPr>
              <a:t>不能由少数管理人员代替进行！</a:t>
            </a:r>
            <a:endParaRPr lang="zh-CN" altLang="en-US" sz="2400" i="0" dirty="0">
              <a:solidFill>
                <a:srgbClr val="FF0000"/>
              </a:solidFill>
              <a:effectLst>
                <a:outerShdw blurRad="38100" dist="38100" dir="2700000" algn="tl">
                  <a:srgbClr val="C0C0C0"/>
                </a:outerShdw>
              </a:effectLst>
              <a:latin typeface="+mn-ea"/>
              <a:ea typeface="+mn-ea"/>
              <a:cs typeface="Arial Unicode MS" panose="020B0604020202020204" pitchFamily="34" charset="-122"/>
            </a:endParaRPr>
          </a:p>
        </p:txBody>
      </p:sp>
      <p:sp>
        <p:nvSpPr>
          <p:cNvPr id="16387" name="Rectangle 3"/>
          <p:cNvSpPr>
            <a:spLocks noChangeArrowheads="1"/>
          </p:cNvSpPr>
          <p:nvPr/>
        </p:nvSpPr>
        <p:spPr bwMode="auto">
          <a:xfrm>
            <a:off x="1035050" y="2209800"/>
            <a:ext cx="6492875" cy="804863"/>
          </a:xfrm>
          <a:prstGeom prst="rect">
            <a:avLst/>
          </a:prstGeom>
          <a:noFill/>
          <a:ln w="9525">
            <a:noFill/>
            <a:miter lim="800000"/>
          </a:ln>
        </p:spPr>
        <p:txBody>
          <a:bodyPr wrap="none" lIns="0" tIns="36000" rIns="0" bIns="36000">
            <a:spAutoFit/>
          </a:bodyPr>
          <a:lstStyle/>
          <a:p>
            <a:pPr algn="ctr" eaLnBrk="0" hangingPunct="0">
              <a:lnSpc>
                <a:spcPct val="85000"/>
              </a:lnSpc>
            </a:pPr>
            <a:endParaRPr lang="en-US" altLang="zh-CN" sz="2800" i="0" dirty="0">
              <a:solidFill>
                <a:schemeClr val="tx2"/>
              </a:solidFill>
              <a:latin typeface="宋体" panose="02010600030101010101" pitchFamily="2" charset="-122"/>
              <a:ea typeface="Arial Unicode MS" panose="020B0604020202020204" pitchFamily="34" charset="-122"/>
              <a:cs typeface="Arial Unicode MS" panose="020B0604020202020204" pitchFamily="34" charset="-122"/>
            </a:endParaRPr>
          </a:p>
          <a:p>
            <a:pPr algn="ctr" eaLnBrk="0" hangingPunct="0">
              <a:lnSpc>
                <a:spcPct val="85000"/>
              </a:lnSpc>
            </a:pPr>
            <a:r>
              <a:rPr lang="zh-CN" altLang="en-US" sz="2800" i="0" dirty="0">
                <a:solidFill>
                  <a:schemeClr val="tx2"/>
                </a:solidFill>
                <a:latin typeface="+mn-ea"/>
                <a:ea typeface="+mn-ea"/>
                <a:cs typeface="Arial Unicode MS" panose="020B0604020202020204" pitchFamily="34" charset="-122"/>
              </a:rPr>
              <a:t>工作风险分析对象：</a:t>
            </a:r>
            <a:r>
              <a:rPr lang="zh-CN" altLang="en-US" sz="2800" i="0" dirty="0">
                <a:solidFill>
                  <a:srgbClr val="FF0000"/>
                </a:solidFill>
                <a:latin typeface="+mn-ea"/>
                <a:ea typeface="+mn-ea"/>
                <a:cs typeface="Arial Unicode MS" panose="020B0604020202020204" pitchFamily="34" charset="-122"/>
              </a:rPr>
              <a:t>工作范围内所有风险</a:t>
            </a:r>
            <a:endParaRPr lang="zh-CN" altLang="en-US" sz="2800" i="0" dirty="0">
              <a:solidFill>
                <a:srgbClr val="FF0000"/>
              </a:solidFill>
              <a:latin typeface="+mn-ea"/>
              <a:ea typeface="+mn-ea"/>
              <a:cs typeface="Arial Unicode MS" panose="020B0604020202020204" pitchFamily="34" charset="-122"/>
            </a:endParaRPr>
          </a:p>
        </p:txBody>
      </p:sp>
      <p:sp>
        <p:nvSpPr>
          <p:cNvPr id="16388" name="Text Box 4"/>
          <p:cNvSpPr txBox="1">
            <a:spLocks noChangeArrowheads="1"/>
          </p:cNvSpPr>
          <p:nvPr/>
        </p:nvSpPr>
        <p:spPr bwMode="auto">
          <a:xfrm>
            <a:off x="609600" y="1219200"/>
            <a:ext cx="4191000" cy="641350"/>
          </a:xfrm>
          <a:prstGeom prst="rect">
            <a:avLst/>
          </a:prstGeom>
          <a:noFill/>
          <a:ln w="9525">
            <a:noFill/>
            <a:miter lim="800000"/>
          </a:ln>
        </p:spPr>
        <p:txBody>
          <a:bodyPr>
            <a:spAutoFit/>
          </a:bodyPr>
          <a:lstStyle/>
          <a:p>
            <a:pPr>
              <a:spcBef>
                <a:spcPct val="50000"/>
              </a:spcBef>
            </a:pPr>
            <a:r>
              <a:rPr lang="zh-CN" altLang="en-US" sz="3600" i="0">
                <a:solidFill>
                  <a:schemeClr val="tx1"/>
                </a:solidFill>
              </a:rPr>
              <a:t>工作风险分析对象</a:t>
            </a:r>
            <a:endParaRPr lang="zh-CN" altLang="en-US" sz="3600" i="0">
              <a:solidFill>
                <a:schemeClr val="tx1"/>
              </a:solidFill>
            </a:endParaRPr>
          </a:p>
        </p:txBody>
      </p:sp>
      <p:sp>
        <p:nvSpPr>
          <p:cNvPr id="5" name="矩形 4"/>
          <p:cNvSpPr/>
          <p:nvPr/>
        </p:nvSpPr>
        <p:spPr>
          <a:xfrm>
            <a:off x="2362200" y="304800"/>
            <a:ext cx="4572000" cy="568325"/>
          </a:xfrm>
          <a:prstGeom prst="rect">
            <a:avLst/>
          </a:prstGeom>
        </p:spPr>
        <p:txBody>
          <a:bodyPr>
            <a:spAutoFit/>
          </a:bodyPr>
          <a:lstStyle/>
          <a:p>
            <a:pPr marL="1327150" indent="-514350" defTabSz="762000" eaLnBrk="0" hangingPunct="0">
              <a:lnSpc>
                <a:spcPct val="110000"/>
              </a:lnSpc>
              <a:defRPr/>
            </a:pPr>
            <a:r>
              <a:rPr lang="zh-CN" altLang="en-US" i="0" dirty="0">
                <a:solidFill>
                  <a:schemeClr val="tx1"/>
                </a:solidFill>
                <a:latin typeface="+mj-ea"/>
                <a:ea typeface="+mj-ea"/>
              </a:rPr>
              <a:t>工作风险分析特点</a:t>
            </a:r>
            <a:endParaRPr lang="en-US" altLang="zh-CN" i="0" dirty="0">
              <a:solidFill>
                <a:schemeClr val="tx1"/>
              </a:solidFill>
              <a:latin typeface="+mj-ea"/>
              <a:ea typeface="+mj-ea"/>
            </a:endParaRPr>
          </a:p>
        </p:txBody>
      </p:sp>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838200" y="1066800"/>
            <a:ext cx="3473450" cy="487363"/>
          </a:xfrm>
          <a:prstGeom prst="rect">
            <a:avLst/>
          </a:prstGeom>
          <a:noFill/>
          <a:ln w="9525">
            <a:noFill/>
            <a:miter lim="800000"/>
          </a:ln>
          <a:effectLst/>
        </p:spPr>
        <p:txBody>
          <a:bodyPr lIns="0" tIns="36000" rIns="0" bIns="36000">
            <a:spAutoFit/>
          </a:bodyPr>
          <a:lstStyle/>
          <a:p>
            <a:pPr algn="ctr" eaLnBrk="0" hangingPunct="0">
              <a:lnSpc>
                <a:spcPct val="85000"/>
              </a:lnSpc>
              <a:defRPr/>
            </a:pPr>
            <a:r>
              <a:rPr lang="zh-CN" altLang="en-GB" i="0" dirty="0">
                <a:solidFill>
                  <a:schemeClr val="tx2"/>
                </a:solidFill>
                <a:effectLst>
                  <a:outerShdw blurRad="38100" dist="38100" dir="2700000" algn="tl">
                    <a:srgbClr val="C0C0C0"/>
                  </a:outerShdw>
                </a:effectLst>
                <a:latin typeface="宋体" panose="02010600030101010101" pitchFamily="2" charset="-122"/>
              </a:rPr>
              <a:t>现场</a:t>
            </a:r>
            <a:r>
              <a:rPr lang="en-GB" altLang="zh-CN" i="0" dirty="0">
                <a:solidFill>
                  <a:schemeClr val="tx2"/>
                </a:solidFill>
                <a:effectLst>
                  <a:outerShdw blurRad="38100" dist="38100" dir="2700000" algn="tl">
                    <a:srgbClr val="C0C0C0"/>
                  </a:outerShdw>
                </a:effectLst>
                <a:latin typeface="宋体" panose="02010600030101010101" pitchFamily="2" charset="-122"/>
              </a:rPr>
              <a:t>JHA</a:t>
            </a:r>
            <a:r>
              <a:rPr lang="zh-CN" altLang="en-GB" i="0" dirty="0">
                <a:solidFill>
                  <a:schemeClr val="tx2"/>
                </a:solidFill>
                <a:effectLst>
                  <a:outerShdw blurRad="38100" dist="38100" dir="2700000" algn="tl">
                    <a:srgbClr val="C0C0C0"/>
                  </a:outerShdw>
                </a:effectLst>
                <a:latin typeface="宋体" panose="02010600030101010101" pitchFamily="2" charset="-122"/>
              </a:rPr>
              <a:t>实施流程</a:t>
            </a:r>
            <a:endParaRPr lang="zh-CN" altLang="en-US" i="0" dirty="0">
              <a:solidFill>
                <a:schemeClr val="tx2"/>
              </a:solidFill>
              <a:effectLst>
                <a:outerShdw blurRad="38100" dist="38100" dir="2700000" algn="tl">
                  <a:srgbClr val="C0C0C0"/>
                </a:outerShdw>
              </a:effectLst>
              <a:latin typeface="宋体" panose="02010600030101010101" pitchFamily="2" charset="-122"/>
            </a:endParaRPr>
          </a:p>
        </p:txBody>
      </p:sp>
      <p:grpSp>
        <p:nvGrpSpPr>
          <p:cNvPr id="17411" name="Group 13"/>
          <p:cNvGrpSpPr/>
          <p:nvPr/>
        </p:nvGrpSpPr>
        <p:grpSpPr bwMode="auto">
          <a:xfrm>
            <a:off x="838200" y="2895600"/>
            <a:ext cx="7815263" cy="2263775"/>
            <a:chOff x="469" y="1389"/>
            <a:chExt cx="4923" cy="1426"/>
          </a:xfrm>
        </p:grpSpPr>
        <p:sp>
          <p:nvSpPr>
            <p:cNvPr id="17414" name="Rectangle 3"/>
            <p:cNvSpPr>
              <a:spLocks noChangeArrowheads="1"/>
            </p:cNvSpPr>
            <p:nvPr/>
          </p:nvSpPr>
          <p:spPr bwMode="auto">
            <a:xfrm>
              <a:off x="469" y="1389"/>
              <a:ext cx="1491" cy="474"/>
            </a:xfrm>
            <a:prstGeom prst="rect">
              <a:avLst/>
            </a:prstGeom>
            <a:noFill/>
            <a:ln w="9525">
              <a:solidFill>
                <a:schemeClr val="tx2"/>
              </a:solidFill>
              <a:miter lim="800000"/>
            </a:ln>
          </p:spPr>
          <p:txBody>
            <a:bodyPr lIns="0" tIns="36000" rIns="0" bIns="36000">
              <a:spAutoFit/>
            </a:bodyPr>
            <a:lstStyle/>
            <a:p>
              <a:pPr algn="ctr" eaLnBrk="0" hangingPunct="0">
                <a:lnSpc>
                  <a:spcPct val="110000"/>
                </a:lnSpc>
              </a:pPr>
              <a:r>
                <a:rPr lang="zh-CN" altLang="en-GB" sz="2000" i="0">
                  <a:solidFill>
                    <a:srgbClr val="000000"/>
                  </a:solidFill>
                  <a:latin typeface="宋体" panose="02010600030101010101" pitchFamily="2" charset="-122"/>
                </a:rPr>
                <a:t>具体工作负责人带领进行工作风险分析</a:t>
              </a:r>
              <a:endParaRPr lang="zh-CN" altLang="en-US" sz="2000" i="0">
                <a:solidFill>
                  <a:srgbClr val="000000"/>
                </a:solidFill>
                <a:latin typeface="宋体" panose="02010600030101010101" pitchFamily="2" charset="-122"/>
              </a:endParaRPr>
            </a:p>
          </p:txBody>
        </p:sp>
        <p:sp>
          <p:nvSpPr>
            <p:cNvPr id="17415" name="Rectangle 4"/>
            <p:cNvSpPr>
              <a:spLocks noChangeArrowheads="1"/>
            </p:cNvSpPr>
            <p:nvPr/>
          </p:nvSpPr>
          <p:spPr bwMode="auto">
            <a:xfrm>
              <a:off x="2210" y="1389"/>
              <a:ext cx="1382" cy="474"/>
            </a:xfrm>
            <a:prstGeom prst="rect">
              <a:avLst/>
            </a:prstGeom>
            <a:noFill/>
            <a:ln w="9525">
              <a:solidFill>
                <a:schemeClr val="tx2"/>
              </a:solidFill>
              <a:miter lim="800000"/>
            </a:ln>
          </p:spPr>
          <p:txBody>
            <a:bodyPr lIns="0" tIns="36000" rIns="0" bIns="36000">
              <a:spAutoFit/>
            </a:bodyPr>
            <a:lstStyle/>
            <a:p>
              <a:pPr algn="ctr" eaLnBrk="0" hangingPunct="0">
                <a:lnSpc>
                  <a:spcPct val="110000"/>
                </a:lnSpc>
              </a:pPr>
              <a:r>
                <a:rPr lang="zh-CN" altLang="en-US" sz="2000" i="0">
                  <a:solidFill>
                    <a:srgbClr val="000000"/>
                  </a:solidFill>
                  <a:latin typeface="宋体" panose="02010600030101010101" pitchFamily="2" charset="-122"/>
                </a:rPr>
                <a:t>负责人组织参加工作人员学习</a:t>
              </a:r>
              <a:r>
                <a:rPr lang="en-US" altLang="zh-CN" sz="2000" i="0">
                  <a:solidFill>
                    <a:srgbClr val="000000"/>
                  </a:solidFill>
                  <a:latin typeface="宋体" panose="02010600030101010101" pitchFamily="2" charset="-122"/>
                </a:rPr>
                <a:t>JHA</a:t>
              </a:r>
              <a:r>
                <a:rPr lang="zh-CN" altLang="en-US" sz="2000" i="0">
                  <a:solidFill>
                    <a:srgbClr val="000000"/>
                  </a:solidFill>
                  <a:latin typeface="宋体" panose="02010600030101010101" pitchFamily="2" charset="-122"/>
                </a:rPr>
                <a:t>结果</a:t>
              </a:r>
              <a:endParaRPr lang="zh-CN" altLang="en-US" sz="2000" i="0">
                <a:solidFill>
                  <a:srgbClr val="000000"/>
                </a:solidFill>
                <a:latin typeface="宋体" panose="02010600030101010101" pitchFamily="2" charset="-122"/>
              </a:endParaRPr>
            </a:p>
          </p:txBody>
        </p:sp>
        <p:sp>
          <p:nvSpPr>
            <p:cNvPr id="17416" name="Rectangle 5"/>
            <p:cNvSpPr>
              <a:spLocks noChangeArrowheads="1"/>
            </p:cNvSpPr>
            <p:nvPr/>
          </p:nvSpPr>
          <p:spPr bwMode="auto">
            <a:xfrm>
              <a:off x="3843" y="1389"/>
              <a:ext cx="1299" cy="474"/>
            </a:xfrm>
            <a:prstGeom prst="rect">
              <a:avLst/>
            </a:prstGeom>
            <a:noFill/>
            <a:ln w="9525">
              <a:solidFill>
                <a:schemeClr val="tx2"/>
              </a:solidFill>
              <a:miter lim="800000"/>
            </a:ln>
          </p:spPr>
          <p:txBody>
            <a:bodyPr lIns="0" tIns="36000" rIns="0" bIns="36000">
              <a:spAutoFit/>
            </a:bodyPr>
            <a:lstStyle/>
            <a:p>
              <a:pPr algn="ctr" eaLnBrk="0" hangingPunct="0">
                <a:lnSpc>
                  <a:spcPct val="110000"/>
                </a:lnSpc>
              </a:pPr>
              <a:r>
                <a:rPr lang="zh-CN" altLang="en-US" sz="2000" i="0">
                  <a:solidFill>
                    <a:srgbClr val="000000"/>
                  </a:solidFill>
                  <a:latin typeface="宋体" panose="02010600030101010101" pitchFamily="2" charset="-122"/>
                </a:rPr>
                <a:t>所有人员在表格</a:t>
              </a:r>
              <a:endParaRPr lang="zh-CN" altLang="en-US" sz="2000" i="0">
                <a:solidFill>
                  <a:srgbClr val="000000"/>
                </a:solidFill>
                <a:latin typeface="宋体" panose="02010600030101010101" pitchFamily="2" charset="-122"/>
              </a:endParaRPr>
            </a:p>
            <a:p>
              <a:pPr algn="ctr" eaLnBrk="0" hangingPunct="0">
                <a:lnSpc>
                  <a:spcPct val="110000"/>
                </a:lnSpc>
              </a:pPr>
              <a:r>
                <a:rPr lang="zh-CN" altLang="en-US" sz="2000" i="0">
                  <a:solidFill>
                    <a:srgbClr val="000000"/>
                  </a:solidFill>
                  <a:latin typeface="宋体" panose="02010600030101010101" pitchFamily="2" charset="-122"/>
                </a:rPr>
                <a:t>上签字</a:t>
              </a:r>
              <a:endParaRPr lang="zh-CN" altLang="en-US" sz="2000" i="0">
                <a:solidFill>
                  <a:srgbClr val="000000"/>
                </a:solidFill>
                <a:latin typeface="宋体" panose="02010600030101010101" pitchFamily="2" charset="-122"/>
              </a:endParaRPr>
            </a:p>
          </p:txBody>
        </p:sp>
        <p:sp>
          <p:nvSpPr>
            <p:cNvPr id="17417" name="Rectangle 6"/>
            <p:cNvSpPr>
              <a:spLocks noChangeArrowheads="1"/>
            </p:cNvSpPr>
            <p:nvPr/>
          </p:nvSpPr>
          <p:spPr bwMode="auto">
            <a:xfrm>
              <a:off x="786" y="2341"/>
              <a:ext cx="1424" cy="474"/>
            </a:xfrm>
            <a:prstGeom prst="rect">
              <a:avLst/>
            </a:prstGeom>
            <a:noFill/>
            <a:ln w="9525">
              <a:solidFill>
                <a:schemeClr val="tx2"/>
              </a:solidFill>
              <a:miter lim="800000"/>
            </a:ln>
          </p:spPr>
          <p:txBody>
            <a:bodyPr lIns="0" tIns="36000" rIns="0" bIns="36000">
              <a:spAutoFit/>
            </a:bodyPr>
            <a:lstStyle/>
            <a:p>
              <a:pPr algn="ctr" eaLnBrk="0" hangingPunct="0">
                <a:lnSpc>
                  <a:spcPct val="110000"/>
                </a:lnSpc>
              </a:pPr>
              <a:r>
                <a:rPr lang="zh-CN" altLang="en-US" sz="2000" i="0">
                  <a:solidFill>
                    <a:srgbClr val="000000"/>
                  </a:solidFill>
                  <a:latin typeface="宋体" panose="02010600030101010101" pitchFamily="2" charset="-122"/>
                </a:rPr>
                <a:t>将</a:t>
              </a:r>
              <a:r>
                <a:rPr lang="en-US" altLang="zh-CN" sz="2000" i="0">
                  <a:solidFill>
                    <a:srgbClr val="000000"/>
                  </a:solidFill>
                  <a:latin typeface="宋体" panose="02010600030101010101" pitchFamily="2" charset="-122"/>
                </a:rPr>
                <a:t>JHA</a:t>
              </a:r>
              <a:r>
                <a:rPr lang="zh-CN" altLang="en-US" sz="2000" i="0">
                  <a:solidFill>
                    <a:srgbClr val="000000"/>
                  </a:solidFill>
                  <a:latin typeface="宋体" panose="02010600030101010101" pitchFamily="2" charset="-122"/>
                </a:rPr>
                <a:t>结果展示在工</a:t>
              </a:r>
              <a:endParaRPr lang="zh-CN" altLang="en-US" sz="2000" i="0">
                <a:solidFill>
                  <a:srgbClr val="000000"/>
                </a:solidFill>
                <a:latin typeface="宋体" panose="02010600030101010101" pitchFamily="2" charset="-122"/>
              </a:endParaRPr>
            </a:p>
            <a:p>
              <a:pPr algn="ctr" eaLnBrk="0" hangingPunct="0">
                <a:lnSpc>
                  <a:spcPct val="110000"/>
                </a:lnSpc>
              </a:pPr>
              <a:r>
                <a:rPr lang="zh-CN" altLang="en-US" sz="2000" i="0">
                  <a:solidFill>
                    <a:srgbClr val="000000"/>
                  </a:solidFill>
                  <a:latin typeface="宋体" panose="02010600030101010101" pitchFamily="2" charset="-122"/>
                </a:rPr>
                <a:t>作现场（悬张贴）</a:t>
              </a:r>
              <a:endParaRPr lang="zh-CN" altLang="en-US" sz="2000" i="0">
                <a:solidFill>
                  <a:srgbClr val="000000"/>
                </a:solidFill>
                <a:latin typeface="宋体" panose="02010600030101010101" pitchFamily="2" charset="-122"/>
              </a:endParaRPr>
            </a:p>
          </p:txBody>
        </p:sp>
        <p:sp>
          <p:nvSpPr>
            <p:cNvPr id="17418" name="Rectangle 7"/>
            <p:cNvSpPr>
              <a:spLocks noChangeArrowheads="1"/>
            </p:cNvSpPr>
            <p:nvPr/>
          </p:nvSpPr>
          <p:spPr bwMode="auto">
            <a:xfrm>
              <a:off x="2461" y="2341"/>
              <a:ext cx="1536" cy="474"/>
            </a:xfrm>
            <a:prstGeom prst="rect">
              <a:avLst/>
            </a:prstGeom>
            <a:noFill/>
            <a:ln w="9525">
              <a:solidFill>
                <a:schemeClr val="tx2"/>
              </a:solidFill>
              <a:miter lim="800000"/>
            </a:ln>
          </p:spPr>
          <p:txBody>
            <a:bodyPr lIns="0" tIns="36000" rIns="0" bIns="36000">
              <a:spAutoFit/>
            </a:bodyPr>
            <a:lstStyle/>
            <a:p>
              <a:pPr algn="ctr" eaLnBrk="0" hangingPunct="0">
                <a:lnSpc>
                  <a:spcPct val="110000"/>
                </a:lnSpc>
              </a:pPr>
              <a:r>
                <a:rPr lang="zh-CN" altLang="en-US" sz="2000" i="0">
                  <a:solidFill>
                    <a:srgbClr val="000000"/>
                  </a:solidFill>
                  <a:latin typeface="宋体" panose="02010600030101010101" pitchFamily="2" charset="-122"/>
                </a:rPr>
                <a:t>定期回顾、更新工作的</a:t>
              </a:r>
              <a:r>
                <a:rPr lang="en-US" altLang="zh-CN" sz="2000" i="0">
                  <a:solidFill>
                    <a:srgbClr val="000000"/>
                  </a:solidFill>
                  <a:latin typeface="宋体" panose="02010600030101010101" pitchFamily="2" charset="-122"/>
                </a:rPr>
                <a:t>JHA</a:t>
              </a:r>
              <a:r>
                <a:rPr lang="zh-CN" altLang="en-US" sz="2000" i="0">
                  <a:solidFill>
                    <a:srgbClr val="000000"/>
                  </a:solidFill>
                  <a:latin typeface="宋体" panose="02010600030101010101" pitchFamily="2" charset="-122"/>
                </a:rPr>
                <a:t>内容</a:t>
              </a:r>
              <a:endParaRPr lang="zh-CN" altLang="en-US" sz="2000" i="0">
                <a:solidFill>
                  <a:srgbClr val="000000"/>
                </a:solidFill>
                <a:latin typeface="宋体" panose="02010600030101010101" pitchFamily="2" charset="-122"/>
              </a:endParaRPr>
            </a:p>
          </p:txBody>
        </p:sp>
        <p:sp>
          <p:nvSpPr>
            <p:cNvPr id="17419" name="AutoShape 8"/>
            <p:cNvSpPr>
              <a:spLocks noChangeArrowheads="1"/>
            </p:cNvSpPr>
            <p:nvPr/>
          </p:nvSpPr>
          <p:spPr bwMode="auto">
            <a:xfrm>
              <a:off x="1959" y="1570"/>
              <a:ext cx="251" cy="136"/>
            </a:xfrm>
            <a:prstGeom prst="rightArrow">
              <a:avLst>
                <a:gd name="adj1" fmla="val 50000"/>
                <a:gd name="adj2" fmla="val 46140"/>
              </a:avLst>
            </a:prstGeom>
            <a:solidFill>
              <a:schemeClr val="tx2"/>
            </a:solidFill>
            <a:ln w="9525">
              <a:noFill/>
              <a:miter lim="800000"/>
            </a:ln>
          </p:spPr>
          <p:txBody>
            <a:bodyPr wrap="none" lIns="0" tIns="36000" rIns="0" bIns="36000" anchor="ctr">
              <a:spAutoFit/>
            </a:bodyPr>
            <a:lstStyle/>
            <a:p>
              <a:endParaRPr lang="zh-CN" altLang="en-US"/>
            </a:p>
          </p:txBody>
        </p:sp>
        <p:sp>
          <p:nvSpPr>
            <p:cNvPr id="17420" name="AutoShape 9"/>
            <p:cNvSpPr>
              <a:spLocks noChangeArrowheads="1"/>
            </p:cNvSpPr>
            <p:nvPr/>
          </p:nvSpPr>
          <p:spPr bwMode="auto">
            <a:xfrm>
              <a:off x="3592" y="1570"/>
              <a:ext cx="251" cy="136"/>
            </a:xfrm>
            <a:prstGeom prst="rightArrow">
              <a:avLst>
                <a:gd name="adj1" fmla="val 50000"/>
                <a:gd name="adj2" fmla="val 46140"/>
              </a:avLst>
            </a:prstGeom>
            <a:solidFill>
              <a:schemeClr val="tx2"/>
            </a:solidFill>
            <a:ln w="9525">
              <a:noFill/>
              <a:miter lim="800000"/>
            </a:ln>
          </p:spPr>
          <p:txBody>
            <a:bodyPr wrap="none" lIns="0" tIns="36000" rIns="0" bIns="36000" anchor="ctr">
              <a:spAutoFit/>
            </a:bodyPr>
            <a:lstStyle/>
            <a:p>
              <a:endParaRPr lang="zh-CN" altLang="en-US"/>
            </a:p>
          </p:txBody>
        </p:sp>
        <p:sp>
          <p:nvSpPr>
            <p:cNvPr id="17421" name="AutoShape 10"/>
            <p:cNvSpPr>
              <a:spLocks noChangeArrowheads="1"/>
            </p:cNvSpPr>
            <p:nvPr/>
          </p:nvSpPr>
          <p:spPr bwMode="auto">
            <a:xfrm>
              <a:off x="2210" y="2523"/>
              <a:ext cx="251" cy="136"/>
            </a:xfrm>
            <a:prstGeom prst="rightArrow">
              <a:avLst>
                <a:gd name="adj1" fmla="val 50000"/>
                <a:gd name="adj2" fmla="val 46140"/>
              </a:avLst>
            </a:prstGeom>
            <a:solidFill>
              <a:schemeClr val="tx2"/>
            </a:solidFill>
            <a:ln w="9525">
              <a:noFill/>
              <a:miter lim="800000"/>
            </a:ln>
          </p:spPr>
          <p:txBody>
            <a:bodyPr wrap="none" lIns="0" tIns="36000" rIns="0" bIns="36000" anchor="ctr">
              <a:spAutoFit/>
            </a:bodyPr>
            <a:lstStyle/>
            <a:p>
              <a:endParaRPr lang="zh-CN" altLang="en-US"/>
            </a:p>
          </p:txBody>
        </p:sp>
        <p:sp>
          <p:nvSpPr>
            <p:cNvPr id="17422" name="AutoShape 11"/>
            <p:cNvSpPr>
              <a:spLocks noChangeArrowheads="1"/>
            </p:cNvSpPr>
            <p:nvPr/>
          </p:nvSpPr>
          <p:spPr bwMode="auto">
            <a:xfrm>
              <a:off x="5141" y="1570"/>
              <a:ext cx="251" cy="136"/>
            </a:xfrm>
            <a:prstGeom prst="rightArrow">
              <a:avLst>
                <a:gd name="adj1" fmla="val 50000"/>
                <a:gd name="adj2" fmla="val 46140"/>
              </a:avLst>
            </a:prstGeom>
            <a:solidFill>
              <a:schemeClr val="tx2"/>
            </a:solidFill>
            <a:ln w="9525">
              <a:noFill/>
              <a:miter lim="800000"/>
            </a:ln>
          </p:spPr>
          <p:txBody>
            <a:bodyPr wrap="none" lIns="0" tIns="36000" rIns="0" bIns="36000" anchor="ctr">
              <a:spAutoFit/>
            </a:bodyPr>
            <a:lstStyle/>
            <a:p>
              <a:endParaRPr lang="zh-CN" altLang="en-US"/>
            </a:p>
          </p:txBody>
        </p:sp>
        <p:sp>
          <p:nvSpPr>
            <p:cNvPr id="17423" name="AutoShape 12"/>
            <p:cNvSpPr>
              <a:spLocks noChangeArrowheads="1"/>
            </p:cNvSpPr>
            <p:nvPr/>
          </p:nvSpPr>
          <p:spPr bwMode="auto">
            <a:xfrm>
              <a:off x="535" y="2523"/>
              <a:ext cx="251" cy="136"/>
            </a:xfrm>
            <a:prstGeom prst="rightArrow">
              <a:avLst>
                <a:gd name="adj1" fmla="val 50000"/>
                <a:gd name="adj2" fmla="val 46140"/>
              </a:avLst>
            </a:prstGeom>
            <a:solidFill>
              <a:schemeClr val="tx2"/>
            </a:solidFill>
            <a:ln w="9525">
              <a:noFill/>
              <a:miter lim="800000"/>
            </a:ln>
          </p:spPr>
          <p:txBody>
            <a:bodyPr wrap="none" lIns="0" tIns="36000" rIns="0" bIns="36000" anchor="ctr">
              <a:spAutoFit/>
            </a:bodyPr>
            <a:lstStyle/>
            <a:p>
              <a:endParaRPr lang="zh-CN" altLang="en-US"/>
            </a:p>
          </p:txBody>
        </p:sp>
      </p:grpSp>
      <p:sp>
        <p:nvSpPr>
          <p:cNvPr id="15" name="矩形 14"/>
          <p:cNvSpPr/>
          <p:nvPr/>
        </p:nvSpPr>
        <p:spPr>
          <a:xfrm>
            <a:off x="2362200" y="304800"/>
            <a:ext cx="4572000" cy="568325"/>
          </a:xfrm>
          <a:prstGeom prst="rect">
            <a:avLst/>
          </a:prstGeom>
        </p:spPr>
        <p:txBody>
          <a:bodyPr>
            <a:spAutoFit/>
          </a:bodyPr>
          <a:lstStyle/>
          <a:p>
            <a:pPr marL="1327150" indent="-514350" defTabSz="762000" eaLnBrk="0" hangingPunct="0">
              <a:lnSpc>
                <a:spcPct val="110000"/>
              </a:lnSpc>
              <a:defRPr/>
            </a:pPr>
            <a:r>
              <a:rPr lang="zh-CN" altLang="en-US" i="0" dirty="0">
                <a:solidFill>
                  <a:schemeClr val="tx1"/>
                </a:solidFill>
                <a:latin typeface="+mn-ea"/>
              </a:rPr>
              <a:t>工作风险分析特点</a:t>
            </a:r>
            <a:endParaRPr lang="en-US" altLang="zh-CN" i="0" dirty="0">
              <a:solidFill>
                <a:schemeClr val="tx1"/>
              </a:solidFill>
              <a:latin typeface="+mn-ea"/>
            </a:endParaRPr>
          </a:p>
        </p:txBody>
      </p:sp>
      <p:sp>
        <p:nvSpPr>
          <p:cNvPr id="17413" name="Text Box 14"/>
          <p:cNvSpPr txBox="1">
            <a:spLocks noChangeArrowheads="1"/>
          </p:cNvSpPr>
          <p:nvPr/>
        </p:nvSpPr>
        <p:spPr bwMode="auto">
          <a:xfrm>
            <a:off x="1066800" y="1905000"/>
            <a:ext cx="6858000" cy="641350"/>
          </a:xfrm>
          <a:prstGeom prst="rect">
            <a:avLst/>
          </a:prstGeom>
          <a:solidFill>
            <a:srgbClr val="FFFF00"/>
          </a:solidFill>
          <a:ln w="9525">
            <a:noFill/>
            <a:miter lim="800000"/>
          </a:ln>
        </p:spPr>
        <p:txBody>
          <a:bodyPr>
            <a:spAutoFit/>
          </a:bodyPr>
          <a:lstStyle/>
          <a:p>
            <a:pPr>
              <a:spcBef>
                <a:spcPct val="50000"/>
              </a:spcBef>
            </a:pPr>
            <a:r>
              <a:rPr lang="zh-CN" altLang="en-US" sz="3600">
                <a:solidFill>
                  <a:srgbClr val="FF0000"/>
                </a:solidFill>
              </a:rPr>
              <a:t>所有工作风险分析必须在现场</a:t>
            </a:r>
            <a:endParaRPr lang="zh-CN" altLang="en-US" sz="3600">
              <a:solidFill>
                <a:srgbClr val="FF0000"/>
              </a:solidFill>
            </a:endParaRPr>
          </a:p>
        </p:txBody>
      </p:sp>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533400" y="1219200"/>
            <a:ext cx="8229600" cy="1066800"/>
          </a:xfrm>
        </p:spPr>
        <p:txBody>
          <a:bodyPr/>
          <a:lstStyle/>
          <a:p>
            <a:r>
              <a:rPr lang="zh-CN" altLang="en-US" b="1" smtClean="0"/>
              <a:t>危害－－</a:t>
            </a:r>
            <a:r>
              <a:rPr lang="zh-CN" altLang="en-US" sz="2800" smtClean="0"/>
              <a:t>是在一定条件下能够引起伤害的事物、行为或情境</a:t>
            </a:r>
            <a:endParaRPr lang="zh-CN" altLang="en-US" sz="2800" smtClean="0"/>
          </a:p>
        </p:txBody>
      </p:sp>
      <p:pic>
        <p:nvPicPr>
          <p:cNvPr id="129028" name="Picture 4" descr="2012-10-16_153734"/>
          <p:cNvPicPr>
            <a:picLocks noChangeAspect="1" noChangeArrowheads="1"/>
          </p:cNvPicPr>
          <p:nvPr/>
        </p:nvPicPr>
        <p:blipFill>
          <a:blip r:embed="rId1" cstate="print"/>
          <a:srcRect/>
          <a:stretch>
            <a:fillRect/>
          </a:stretch>
        </p:blipFill>
        <p:spPr bwMode="auto">
          <a:xfrm>
            <a:off x="838200" y="2514600"/>
            <a:ext cx="3200400" cy="2259013"/>
          </a:xfrm>
          <a:prstGeom prst="rect">
            <a:avLst/>
          </a:prstGeom>
          <a:noFill/>
          <a:ln w="9525">
            <a:noFill/>
            <a:miter lim="800000"/>
            <a:headEnd/>
            <a:tailEnd/>
          </a:ln>
        </p:spPr>
      </p:pic>
      <p:pic>
        <p:nvPicPr>
          <p:cNvPr id="129029" name="Picture 5"/>
          <p:cNvPicPr>
            <a:picLocks noChangeAspect="1" noChangeArrowheads="1"/>
          </p:cNvPicPr>
          <p:nvPr/>
        </p:nvPicPr>
        <p:blipFill>
          <a:blip r:embed="rId2" cstate="print"/>
          <a:srcRect/>
          <a:stretch>
            <a:fillRect/>
          </a:stretch>
        </p:blipFill>
        <p:spPr bwMode="auto">
          <a:xfrm>
            <a:off x="4114800" y="2590800"/>
            <a:ext cx="2971800" cy="2255838"/>
          </a:xfrm>
          <a:prstGeom prst="rect">
            <a:avLst/>
          </a:prstGeom>
          <a:noFill/>
          <a:ln w="9525">
            <a:noFill/>
            <a:miter lim="800000"/>
            <a:headEnd/>
            <a:tailEnd/>
          </a:ln>
        </p:spPr>
      </p:pic>
      <p:pic>
        <p:nvPicPr>
          <p:cNvPr id="129030" name="Picture 6"/>
          <p:cNvPicPr>
            <a:picLocks noChangeAspect="1" noChangeArrowheads="1"/>
          </p:cNvPicPr>
          <p:nvPr/>
        </p:nvPicPr>
        <p:blipFill>
          <a:blip r:embed="rId3" cstate="print"/>
          <a:srcRect/>
          <a:stretch>
            <a:fillRect/>
          </a:stretch>
        </p:blipFill>
        <p:spPr bwMode="auto">
          <a:xfrm>
            <a:off x="3200400" y="4973638"/>
            <a:ext cx="3276600" cy="1884362"/>
          </a:xfrm>
          <a:prstGeom prst="rect">
            <a:avLst/>
          </a:prstGeom>
          <a:noFill/>
          <a:ln w="9525">
            <a:noFill/>
            <a:miter lim="800000"/>
            <a:headEnd/>
            <a:tailEnd/>
          </a:ln>
        </p:spPr>
      </p:pic>
      <p:sp>
        <p:nvSpPr>
          <p:cNvPr id="129031" name="Text Box 7"/>
          <p:cNvSpPr txBox="1">
            <a:spLocks noChangeArrowheads="1"/>
          </p:cNvSpPr>
          <p:nvPr/>
        </p:nvSpPr>
        <p:spPr bwMode="auto">
          <a:xfrm>
            <a:off x="1219200" y="5715000"/>
            <a:ext cx="1219200" cy="641350"/>
          </a:xfrm>
          <a:prstGeom prst="rect">
            <a:avLst/>
          </a:prstGeom>
          <a:solidFill>
            <a:srgbClr val="FFFF00"/>
          </a:solidFill>
          <a:ln w="9525">
            <a:noFill/>
            <a:miter lim="800000"/>
          </a:ln>
        </p:spPr>
        <p:txBody>
          <a:bodyPr>
            <a:spAutoFit/>
          </a:bodyPr>
          <a:lstStyle/>
          <a:p>
            <a:pPr>
              <a:spcBef>
                <a:spcPct val="50000"/>
              </a:spcBef>
            </a:pPr>
            <a:r>
              <a:rPr lang="zh-CN" altLang="en-US" sz="3600" i="0">
                <a:solidFill>
                  <a:schemeClr val="tx1"/>
                </a:solidFill>
              </a:rPr>
              <a:t>危害</a:t>
            </a:r>
            <a:endParaRPr lang="zh-CN" altLang="en-US" sz="3600" i="0">
              <a:solidFill>
                <a:schemeClr val="tx1"/>
              </a:solidFill>
            </a:endParaRPr>
          </a:p>
        </p:txBody>
      </p:sp>
      <p:sp>
        <p:nvSpPr>
          <p:cNvPr id="129032" name="Line 8"/>
          <p:cNvSpPr>
            <a:spLocks noChangeShapeType="1"/>
          </p:cNvSpPr>
          <p:nvPr/>
        </p:nvSpPr>
        <p:spPr bwMode="auto">
          <a:xfrm flipV="1">
            <a:off x="1828800" y="4800600"/>
            <a:ext cx="0" cy="685800"/>
          </a:xfrm>
          <a:prstGeom prst="line">
            <a:avLst/>
          </a:prstGeom>
          <a:noFill/>
          <a:ln w="57150">
            <a:solidFill>
              <a:srgbClr val="FFFF00"/>
            </a:solidFill>
            <a:round/>
            <a:tailEnd type="triangle" w="med" len="med"/>
          </a:ln>
        </p:spPr>
        <p:txBody>
          <a:bodyPr/>
          <a:lstStyle/>
          <a:p>
            <a:endParaRPr lang="zh-CN" altLang="en-US"/>
          </a:p>
        </p:txBody>
      </p:sp>
      <p:sp>
        <p:nvSpPr>
          <p:cNvPr id="129033" name="Text Box 9"/>
          <p:cNvSpPr txBox="1">
            <a:spLocks noChangeArrowheads="1"/>
          </p:cNvSpPr>
          <p:nvPr/>
        </p:nvSpPr>
        <p:spPr bwMode="auto">
          <a:xfrm>
            <a:off x="7620000" y="3352800"/>
            <a:ext cx="1219200" cy="641350"/>
          </a:xfrm>
          <a:prstGeom prst="rect">
            <a:avLst/>
          </a:prstGeom>
          <a:solidFill>
            <a:srgbClr val="FF0000"/>
          </a:solidFill>
          <a:ln w="9525">
            <a:noFill/>
            <a:miter lim="800000"/>
          </a:ln>
        </p:spPr>
        <p:txBody>
          <a:bodyPr>
            <a:spAutoFit/>
          </a:bodyPr>
          <a:lstStyle/>
          <a:p>
            <a:pPr>
              <a:spcBef>
                <a:spcPct val="50000"/>
              </a:spcBef>
            </a:pPr>
            <a:r>
              <a:rPr lang="zh-CN" altLang="en-US" sz="3600" i="0">
                <a:solidFill>
                  <a:srgbClr val="FFFF00"/>
                </a:solidFill>
              </a:rPr>
              <a:t>条件</a:t>
            </a:r>
            <a:endParaRPr lang="zh-CN" altLang="en-US" sz="3600" i="0">
              <a:solidFill>
                <a:srgbClr val="FFFF00"/>
              </a:solidFill>
            </a:endParaRPr>
          </a:p>
        </p:txBody>
      </p:sp>
      <p:sp>
        <p:nvSpPr>
          <p:cNvPr id="129034" name="Line 10"/>
          <p:cNvSpPr>
            <a:spLocks noChangeShapeType="1"/>
          </p:cNvSpPr>
          <p:nvPr/>
        </p:nvSpPr>
        <p:spPr bwMode="auto">
          <a:xfrm flipH="1" flipV="1">
            <a:off x="7010400" y="3657600"/>
            <a:ext cx="533400" cy="0"/>
          </a:xfrm>
          <a:prstGeom prst="line">
            <a:avLst/>
          </a:prstGeom>
          <a:noFill/>
          <a:ln w="57150">
            <a:solidFill>
              <a:srgbClr val="FF0000"/>
            </a:solidFill>
            <a:round/>
            <a:tailEnd type="triangle" w="med" len="med"/>
          </a:ln>
        </p:spPr>
        <p:txBody>
          <a:bodyPr/>
          <a:lstStyle/>
          <a:p>
            <a:endParaRPr lang="zh-CN" altLang="en-US"/>
          </a:p>
        </p:txBody>
      </p:sp>
      <p:sp>
        <p:nvSpPr>
          <p:cNvPr id="129035" name="Text Box 11"/>
          <p:cNvSpPr txBox="1">
            <a:spLocks noChangeArrowheads="1"/>
          </p:cNvSpPr>
          <p:nvPr/>
        </p:nvSpPr>
        <p:spPr bwMode="auto">
          <a:xfrm>
            <a:off x="6934200" y="5562600"/>
            <a:ext cx="1219200" cy="641350"/>
          </a:xfrm>
          <a:prstGeom prst="rect">
            <a:avLst/>
          </a:prstGeom>
          <a:solidFill>
            <a:schemeClr val="tx1"/>
          </a:solidFill>
          <a:ln w="9525">
            <a:noFill/>
            <a:miter lim="800000"/>
          </a:ln>
        </p:spPr>
        <p:txBody>
          <a:bodyPr>
            <a:spAutoFit/>
          </a:bodyPr>
          <a:lstStyle/>
          <a:p>
            <a:pPr>
              <a:spcBef>
                <a:spcPct val="50000"/>
              </a:spcBef>
            </a:pPr>
            <a:r>
              <a:rPr lang="zh-CN" altLang="en-US" sz="3600" i="0">
                <a:solidFill>
                  <a:srgbClr val="FF0000"/>
                </a:solidFill>
              </a:rPr>
              <a:t>后果</a:t>
            </a:r>
            <a:endParaRPr lang="zh-CN" altLang="en-US" sz="3600" i="0">
              <a:solidFill>
                <a:srgbClr val="FF0000"/>
              </a:solidFill>
            </a:endParaRPr>
          </a:p>
        </p:txBody>
      </p:sp>
      <p:sp>
        <p:nvSpPr>
          <p:cNvPr id="129036" name="Line 12"/>
          <p:cNvSpPr>
            <a:spLocks noChangeShapeType="1"/>
          </p:cNvSpPr>
          <p:nvPr/>
        </p:nvSpPr>
        <p:spPr bwMode="auto">
          <a:xfrm flipH="1" flipV="1">
            <a:off x="6248400" y="5867400"/>
            <a:ext cx="533400" cy="0"/>
          </a:xfrm>
          <a:prstGeom prst="line">
            <a:avLst/>
          </a:prstGeom>
          <a:noFill/>
          <a:ln w="57150">
            <a:solidFill>
              <a:schemeClr val="tx1"/>
            </a:solidFill>
            <a:round/>
            <a:tailEnd type="triangle" w="med" len="med"/>
          </a:ln>
        </p:spPr>
        <p:txBody>
          <a:bodyPr/>
          <a:lstStyle/>
          <a:p>
            <a:endParaRPr lang="zh-CN" altLang="en-US"/>
          </a:p>
        </p:txBody>
      </p:sp>
      <p:sp>
        <p:nvSpPr>
          <p:cNvPr id="14" name="矩形 13"/>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8"/>
                                        </p:tgtEl>
                                        <p:attrNameLst>
                                          <p:attrName>style.visibility</p:attrName>
                                        </p:attrNameLst>
                                      </p:cBhvr>
                                      <p:to>
                                        <p:strVal val="visible"/>
                                      </p:to>
                                    </p:set>
                                    <p:anim calcmode="lin" valueType="num">
                                      <p:cBhvr additive="base">
                                        <p:cTn id="7" dur="500" fill="hold"/>
                                        <p:tgtEl>
                                          <p:spTgt spid="129028"/>
                                        </p:tgtEl>
                                        <p:attrNameLst>
                                          <p:attrName>ppt_x</p:attrName>
                                        </p:attrNameLst>
                                      </p:cBhvr>
                                      <p:tavLst>
                                        <p:tav tm="0">
                                          <p:val>
                                            <p:strVal val="#ppt_x"/>
                                          </p:val>
                                        </p:tav>
                                        <p:tav tm="100000">
                                          <p:val>
                                            <p:strVal val="#ppt_x"/>
                                          </p:val>
                                        </p:tav>
                                      </p:tavLst>
                                    </p:anim>
                                    <p:anim calcmode="lin" valueType="num">
                                      <p:cBhvr additive="base">
                                        <p:cTn id="8"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29029"/>
                                        </p:tgtEl>
                                        <p:attrNameLst>
                                          <p:attrName>style.visibility</p:attrName>
                                        </p:attrNameLst>
                                      </p:cBhvr>
                                      <p:to>
                                        <p:strVal val="visible"/>
                                      </p:to>
                                    </p:set>
                                    <p:anim calcmode="lin" valueType="num">
                                      <p:cBhvr>
                                        <p:cTn id="13" dur="1000" fill="hold"/>
                                        <p:tgtEl>
                                          <p:spTgt spid="129029"/>
                                        </p:tgtEl>
                                        <p:attrNameLst>
                                          <p:attrName>ppt_w</p:attrName>
                                        </p:attrNameLst>
                                      </p:cBhvr>
                                      <p:tavLst>
                                        <p:tav tm="0">
                                          <p:val>
                                            <p:strVal val="#ppt_w*0.70"/>
                                          </p:val>
                                        </p:tav>
                                        <p:tav tm="100000">
                                          <p:val>
                                            <p:strVal val="#ppt_w"/>
                                          </p:val>
                                        </p:tav>
                                      </p:tavLst>
                                    </p:anim>
                                    <p:anim calcmode="lin" valueType="num">
                                      <p:cBhvr>
                                        <p:cTn id="14" dur="1000" fill="hold"/>
                                        <p:tgtEl>
                                          <p:spTgt spid="129029"/>
                                        </p:tgtEl>
                                        <p:attrNameLst>
                                          <p:attrName>ppt_h</p:attrName>
                                        </p:attrNameLst>
                                      </p:cBhvr>
                                      <p:tavLst>
                                        <p:tav tm="0">
                                          <p:val>
                                            <p:strVal val="#ppt_h"/>
                                          </p:val>
                                        </p:tav>
                                        <p:tav tm="100000">
                                          <p:val>
                                            <p:strVal val="#ppt_h"/>
                                          </p:val>
                                        </p:tav>
                                      </p:tavLst>
                                    </p:anim>
                                    <p:animEffect transition="in" filter="fade">
                                      <p:cBhvr>
                                        <p:cTn id="15" dur="1000"/>
                                        <p:tgtEl>
                                          <p:spTgt spid="129029"/>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129030"/>
                                        </p:tgtEl>
                                        <p:attrNameLst>
                                          <p:attrName>style.visibility</p:attrName>
                                        </p:attrNameLst>
                                      </p:cBhvr>
                                      <p:to>
                                        <p:strVal val="visible"/>
                                      </p:to>
                                    </p:set>
                                    <p:anim calcmode="lin" valueType="num">
                                      <p:cBhvr>
                                        <p:cTn id="20" dur="1000" fill="hold"/>
                                        <p:tgtEl>
                                          <p:spTgt spid="129030"/>
                                        </p:tgtEl>
                                        <p:attrNameLst>
                                          <p:attrName>ppt_w</p:attrName>
                                        </p:attrNameLst>
                                      </p:cBhvr>
                                      <p:tavLst>
                                        <p:tav tm="0">
                                          <p:val>
                                            <p:strVal val="#ppt_w*0.70"/>
                                          </p:val>
                                        </p:tav>
                                        <p:tav tm="100000">
                                          <p:val>
                                            <p:strVal val="#ppt_w"/>
                                          </p:val>
                                        </p:tav>
                                      </p:tavLst>
                                    </p:anim>
                                    <p:anim calcmode="lin" valueType="num">
                                      <p:cBhvr>
                                        <p:cTn id="21" dur="1000" fill="hold"/>
                                        <p:tgtEl>
                                          <p:spTgt spid="129030"/>
                                        </p:tgtEl>
                                        <p:attrNameLst>
                                          <p:attrName>ppt_h</p:attrName>
                                        </p:attrNameLst>
                                      </p:cBhvr>
                                      <p:tavLst>
                                        <p:tav tm="0">
                                          <p:val>
                                            <p:strVal val="#ppt_h"/>
                                          </p:val>
                                        </p:tav>
                                        <p:tav tm="100000">
                                          <p:val>
                                            <p:strVal val="#ppt_h"/>
                                          </p:val>
                                        </p:tav>
                                      </p:tavLst>
                                    </p:anim>
                                    <p:animEffect transition="in" filter="fade">
                                      <p:cBhvr>
                                        <p:cTn id="22" dur="1000"/>
                                        <p:tgtEl>
                                          <p:spTgt spid="12903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9031"/>
                                        </p:tgtEl>
                                        <p:attrNameLst>
                                          <p:attrName>style.visibility</p:attrName>
                                        </p:attrNameLst>
                                      </p:cBhvr>
                                      <p:to>
                                        <p:strVal val="visible"/>
                                      </p:to>
                                    </p:set>
                                    <p:anim calcmode="lin" valueType="num">
                                      <p:cBhvr additive="base">
                                        <p:cTn id="27" dur="500" fill="hold"/>
                                        <p:tgtEl>
                                          <p:spTgt spid="129031"/>
                                        </p:tgtEl>
                                        <p:attrNameLst>
                                          <p:attrName>ppt_x</p:attrName>
                                        </p:attrNameLst>
                                      </p:cBhvr>
                                      <p:tavLst>
                                        <p:tav tm="0">
                                          <p:val>
                                            <p:strVal val="#ppt_x"/>
                                          </p:val>
                                        </p:tav>
                                        <p:tav tm="100000">
                                          <p:val>
                                            <p:strVal val="#ppt_x"/>
                                          </p:val>
                                        </p:tav>
                                      </p:tavLst>
                                    </p:anim>
                                    <p:anim calcmode="lin" valueType="num">
                                      <p:cBhvr additive="base">
                                        <p:cTn id="28" dur="500" fill="hold"/>
                                        <p:tgtEl>
                                          <p:spTgt spid="1290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9032"/>
                                        </p:tgtEl>
                                        <p:attrNameLst>
                                          <p:attrName>style.visibility</p:attrName>
                                        </p:attrNameLst>
                                      </p:cBhvr>
                                      <p:to>
                                        <p:strVal val="visible"/>
                                      </p:to>
                                    </p:set>
                                    <p:anim calcmode="lin" valueType="num">
                                      <p:cBhvr additive="base">
                                        <p:cTn id="31" dur="500" fill="hold"/>
                                        <p:tgtEl>
                                          <p:spTgt spid="129032"/>
                                        </p:tgtEl>
                                        <p:attrNameLst>
                                          <p:attrName>ppt_x</p:attrName>
                                        </p:attrNameLst>
                                      </p:cBhvr>
                                      <p:tavLst>
                                        <p:tav tm="0">
                                          <p:val>
                                            <p:strVal val="#ppt_x"/>
                                          </p:val>
                                        </p:tav>
                                        <p:tav tm="100000">
                                          <p:val>
                                            <p:strVal val="#ppt_x"/>
                                          </p:val>
                                        </p:tav>
                                      </p:tavLst>
                                    </p:anim>
                                    <p:anim calcmode="lin" valueType="num">
                                      <p:cBhvr additive="base">
                                        <p:cTn id="32" dur="500" fill="hold"/>
                                        <p:tgtEl>
                                          <p:spTgt spid="129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9033"/>
                                        </p:tgtEl>
                                        <p:attrNameLst>
                                          <p:attrName>style.visibility</p:attrName>
                                        </p:attrNameLst>
                                      </p:cBhvr>
                                      <p:to>
                                        <p:strVal val="visible"/>
                                      </p:to>
                                    </p:set>
                                    <p:anim calcmode="lin" valueType="num">
                                      <p:cBhvr additive="base">
                                        <p:cTn id="37" dur="500" fill="hold"/>
                                        <p:tgtEl>
                                          <p:spTgt spid="129033"/>
                                        </p:tgtEl>
                                        <p:attrNameLst>
                                          <p:attrName>ppt_x</p:attrName>
                                        </p:attrNameLst>
                                      </p:cBhvr>
                                      <p:tavLst>
                                        <p:tav tm="0">
                                          <p:val>
                                            <p:strVal val="#ppt_x"/>
                                          </p:val>
                                        </p:tav>
                                        <p:tav tm="100000">
                                          <p:val>
                                            <p:strVal val="#ppt_x"/>
                                          </p:val>
                                        </p:tav>
                                      </p:tavLst>
                                    </p:anim>
                                    <p:anim calcmode="lin" valueType="num">
                                      <p:cBhvr additive="base">
                                        <p:cTn id="38" dur="500" fill="hold"/>
                                        <p:tgtEl>
                                          <p:spTgt spid="1290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9034"/>
                                        </p:tgtEl>
                                        <p:attrNameLst>
                                          <p:attrName>style.visibility</p:attrName>
                                        </p:attrNameLst>
                                      </p:cBhvr>
                                      <p:to>
                                        <p:strVal val="visible"/>
                                      </p:to>
                                    </p:set>
                                    <p:anim calcmode="lin" valueType="num">
                                      <p:cBhvr additive="base">
                                        <p:cTn id="41" dur="500" fill="hold"/>
                                        <p:tgtEl>
                                          <p:spTgt spid="129034"/>
                                        </p:tgtEl>
                                        <p:attrNameLst>
                                          <p:attrName>ppt_x</p:attrName>
                                        </p:attrNameLst>
                                      </p:cBhvr>
                                      <p:tavLst>
                                        <p:tav tm="0">
                                          <p:val>
                                            <p:strVal val="#ppt_x"/>
                                          </p:val>
                                        </p:tav>
                                        <p:tav tm="100000">
                                          <p:val>
                                            <p:strVal val="#ppt_x"/>
                                          </p:val>
                                        </p:tav>
                                      </p:tavLst>
                                    </p:anim>
                                    <p:anim calcmode="lin" valueType="num">
                                      <p:cBhvr additive="base">
                                        <p:cTn id="42" dur="500" fill="hold"/>
                                        <p:tgtEl>
                                          <p:spTgt spid="12903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9035"/>
                                        </p:tgtEl>
                                        <p:attrNameLst>
                                          <p:attrName>style.visibility</p:attrName>
                                        </p:attrNameLst>
                                      </p:cBhvr>
                                      <p:to>
                                        <p:strVal val="visible"/>
                                      </p:to>
                                    </p:set>
                                    <p:anim calcmode="lin" valueType="num">
                                      <p:cBhvr additive="base">
                                        <p:cTn id="47" dur="500" fill="hold"/>
                                        <p:tgtEl>
                                          <p:spTgt spid="129035"/>
                                        </p:tgtEl>
                                        <p:attrNameLst>
                                          <p:attrName>ppt_x</p:attrName>
                                        </p:attrNameLst>
                                      </p:cBhvr>
                                      <p:tavLst>
                                        <p:tav tm="0">
                                          <p:val>
                                            <p:strVal val="#ppt_x"/>
                                          </p:val>
                                        </p:tav>
                                        <p:tav tm="100000">
                                          <p:val>
                                            <p:strVal val="#ppt_x"/>
                                          </p:val>
                                        </p:tav>
                                      </p:tavLst>
                                    </p:anim>
                                    <p:anim calcmode="lin" valueType="num">
                                      <p:cBhvr additive="base">
                                        <p:cTn id="48" dur="500" fill="hold"/>
                                        <p:tgtEl>
                                          <p:spTgt spid="12903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9036"/>
                                        </p:tgtEl>
                                        <p:attrNameLst>
                                          <p:attrName>style.visibility</p:attrName>
                                        </p:attrNameLst>
                                      </p:cBhvr>
                                      <p:to>
                                        <p:strVal val="visible"/>
                                      </p:to>
                                    </p:set>
                                    <p:anim calcmode="lin" valueType="num">
                                      <p:cBhvr additive="base">
                                        <p:cTn id="51" dur="500" fill="hold"/>
                                        <p:tgtEl>
                                          <p:spTgt spid="129036"/>
                                        </p:tgtEl>
                                        <p:attrNameLst>
                                          <p:attrName>ppt_x</p:attrName>
                                        </p:attrNameLst>
                                      </p:cBhvr>
                                      <p:tavLst>
                                        <p:tav tm="0">
                                          <p:val>
                                            <p:strVal val="#ppt_x"/>
                                          </p:val>
                                        </p:tav>
                                        <p:tav tm="100000">
                                          <p:val>
                                            <p:strVal val="#ppt_x"/>
                                          </p:val>
                                        </p:tav>
                                      </p:tavLst>
                                    </p:anim>
                                    <p:anim calcmode="lin" valueType="num">
                                      <p:cBhvr additive="base">
                                        <p:cTn id="52" dur="500" fill="hold"/>
                                        <p:tgtEl>
                                          <p:spTgt spid="129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1" grpId="0" animBg="1"/>
      <p:bldP spid="129032" grpId="0" animBg="1"/>
      <p:bldP spid="129033" grpId="0" animBg="1"/>
      <p:bldP spid="129034" grpId="0" animBg="1"/>
      <p:bldP spid="129035" grpId="0" animBg="1"/>
      <p:bldP spid="1290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1981200"/>
            <a:ext cx="9144000" cy="0"/>
          </a:xfrm>
          <a:prstGeom prst="rect">
            <a:avLst/>
          </a:prstGeom>
          <a:noFill/>
          <a:ln w="9525">
            <a:noFill/>
            <a:miter lim="800000"/>
          </a:ln>
        </p:spPr>
        <p:txBody>
          <a:bodyPr wrap="none" lIns="0" tIns="36000" rIns="0" bIns="36000" anchor="ctr">
            <a:spAutoFit/>
          </a:bodyPr>
          <a:lstStyle/>
          <a:p>
            <a:endParaRPr lang="zh-CN" altLang="en-US"/>
          </a:p>
        </p:txBody>
      </p:sp>
      <p:sp>
        <p:nvSpPr>
          <p:cNvPr id="19459" name="Rectangle 3"/>
          <p:cNvSpPr>
            <a:spLocks noChangeArrowheads="1"/>
          </p:cNvSpPr>
          <p:nvPr/>
        </p:nvSpPr>
        <p:spPr bwMode="auto">
          <a:xfrm>
            <a:off x="0" y="1882775"/>
            <a:ext cx="9144000" cy="0"/>
          </a:xfrm>
          <a:prstGeom prst="rect">
            <a:avLst/>
          </a:prstGeom>
          <a:noFill/>
          <a:ln w="9525">
            <a:noFill/>
            <a:miter lim="800000"/>
          </a:ln>
        </p:spPr>
        <p:txBody>
          <a:bodyPr wrap="none" lIns="0" tIns="36000" rIns="0" bIns="36000" anchor="ctr">
            <a:spAutoFit/>
          </a:bodyPr>
          <a:lstStyle/>
          <a:p>
            <a:endParaRPr lang="zh-CN" altLang="en-US"/>
          </a:p>
        </p:txBody>
      </p:sp>
      <p:sp>
        <p:nvSpPr>
          <p:cNvPr id="19460" name="Rectangle 4"/>
          <p:cNvSpPr>
            <a:spLocks noChangeArrowheads="1"/>
          </p:cNvSpPr>
          <p:nvPr/>
        </p:nvSpPr>
        <p:spPr bwMode="auto">
          <a:xfrm>
            <a:off x="0" y="2125663"/>
            <a:ext cx="9144000" cy="0"/>
          </a:xfrm>
          <a:prstGeom prst="rect">
            <a:avLst/>
          </a:prstGeom>
          <a:noFill/>
          <a:ln w="9525">
            <a:noFill/>
            <a:miter lim="800000"/>
          </a:ln>
        </p:spPr>
        <p:txBody>
          <a:bodyPr wrap="none" lIns="0" tIns="36000" rIns="0" bIns="36000" anchor="ctr">
            <a:spAutoFit/>
          </a:bodyPr>
          <a:lstStyle/>
          <a:p>
            <a:endParaRPr lang="zh-CN" altLang="en-US"/>
          </a:p>
        </p:txBody>
      </p:sp>
      <p:sp>
        <p:nvSpPr>
          <p:cNvPr id="19461" name="Rectangle 5"/>
          <p:cNvSpPr>
            <a:spLocks noChangeArrowheads="1"/>
          </p:cNvSpPr>
          <p:nvPr/>
        </p:nvSpPr>
        <p:spPr bwMode="auto">
          <a:xfrm>
            <a:off x="0" y="1757363"/>
            <a:ext cx="9144000" cy="0"/>
          </a:xfrm>
          <a:prstGeom prst="rect">
            <a:avLst/>
          </a:prstGeom>
          <a:noFill/>
          <a:ln w="9525">
            <a:noFill/>
            <a:miter lim="800000"/>
          </a:ln>
        </p:spPr>
        <p:txBody>
          <a:bodyPr wrap="none" lIns="0" tIns="36000" rIns="0" bIns="36000" anchor="ctr">
            <a:spAutoFit/>
          </a:bodyPr>
          <a:lstStyle/>
          <a:p>
            <a:endParaRPr lang="zh-CN" altLang="en-US"/>
          </a:p>
        </p:txBody>
      </p:sp>
      <p:pic>
        <p:nvPicPr>
          <p:cNvPr id="19462" name="Picture 10" descr="2012-10-16_154611"/>
          <p:cNvPicPr>
            <a:picLocks noChangeAspect="1" noChangeArrowheads="1"/>
          </p:cNvPicPr>
          <p:nvPr/>
        </p:nvPicPr>
        <p:blipFill>
          <a:blip r:embed="rId1" cstate="print"/>
          <a:srcRect/>
          <a:stretch>
            <a:fillRect/>
          </a:stretch>
        </p:blipFill>
        <p:spPr bwMode="auto">
          <a:xfrm>
            <a:off x="609600" y="1143000"/>
            <a:ext cx="7772400" cy="4799013"/>
          </a:xfrm>
          <a:prstGeom prst="rect">
            <a:avLst/>
          </a:prstGeom>
          <a:noFill/>
          <a:ln w="9525">
            <a:noFill/>
            <a:miter lim="800000"/>
            <a:headEnd/>
            <a:tailEnd/>
          </a:ln>
        </p:spPr>
      </p:pic>
      <p:pic>
        <p:nvPicPr>
          <p:cNvPr id="66571" name="Picture 11" descr="2012-10-16_154640"/>
          <p:cNvPicPr>
            <a:picLocks noChangeAspect="1" noChangeArrowheads="1"/>
          </p:cNvPicPr>
          <p:nvPr/>
        </p:nvPicPr>
        <p:blipFill>
          <a:blip r:embed="rId2" cstate="print"/>
          <a:srcRect/>
          <a:stretch>
            <a:fillRect/>
          </a:stretch>
        </p:blipFill>
        <p:spPr bwMode="auto">
          <a:xfrm>
            <a:off x="3429000" y="1676400"/>
            <a:ext cx="1881188" cy="4191000"/>
          </a:xfrm>
          <a:prstGeom prst="rect">
            <a:avLst/>
          </a:prstGeom>
          <a:noFill/>
          <a:ln w="9525">
            <a:noFill/>
            <a:miter lim="800000"/>
            <a:headEnd/>
            <a:tailEnd/>
          </a:ln>
        </p:spPr>
      </p:pic>
      <p:pic>
        <p:nvPicPr>
          <p:cNvPr id="66572" name="Picture 12" descr="2012-10-16_154725"/>
          <p:cNvPicPr>
            <a:picLocks noChangeAspect="1" noChangeArrowheads="1"/>
          </p:cNvPicPr>
          <p:nvPr/>
        </p:nvPicPr>
        <p:blipFill>
          <a:blip r:embed="rId3" cstate="print"/>
          <a:srcRect/>
          <a:stretch>
            <a:fillRect/>
          </a:stretch>
        </p:blipFill>
        <p:spPr bwMode="auto">
          <a:xfrm>
            <a:off x="3581400" y="2286000"/>
            <a:ext cx="4419600" cy="3573463"/>
          </a:xfrm>
          <a:prstGeom prst="rect">
            <a:avLst/>
          </a:prstGeom>
          <a:noFill/>
          <a:ln w="9525">
            <a:noFill/>
            <a:miter lim="800000"/>
            <a:headEnd/>
            <a:tailEnd/>
          </a:ln>
        </p:spPr>
      </p:pic>
      <p:pic>
        <p:nvPicPr>
          <p:cNvPr id="66573" name="Picture 13" descr="2012-10-16_154747"/>
          <p:cNvPicPr>
            <a:picLocks noChangeAspect="1" noChangeArrowheads="1"/>
          </p:cNvPicPr>
          <p:nvPr/>
        </p:nvPicPr>
        <p:blipFill>
          <a:blip r:embed="rId4" cstate="print"/>
          <a:srcRect/>
          <a:stretch>
            <a:fillRect/>
          </a:stretch>
        </p:blipFill>
        <p:spPr bwMode="auto">
          <a:xfrm>
            <a:off x="3429000" y="1752600"/>
            <a:ext cx="4800600" cy="4114800"/>
          </a:xfrm>
          <a:prstGeom prst="rect">
            <a:avLst/>
          </a:prstGeom>
          <a:noFill/>
          <a:ln w="9525">
            <a:noFill/>
            <a:miter lim="800000"/>
            <a:headEnd/>
            <a:tailEnd/>
          </a:ln>
        </p:spPr>
      </p:pic>
      <p:pic>
        <p:nvPicPr>
          <p:cNvPr id="66574" name="Picture 14" descr="2012-10-16_154801"/>
          <p:cNvPicPr>
            <a:picLocks noChangeAspect="1" noChangeArrowheads="1"/>
          </p:cNvPicPr>
          <p:nvPr/>
        </p:nvPicPr>
        <p:blipFill>
          <a:blip r:embed="rId5" cstate="print"/>
          <a:srcRect/>
          <a:stretch>
            <a:fillRect/>
          </a:stretch>
        </p:blipFill>
        <p:spPr bwMode="auto">
          <a:xfrm>
            <a:off x="3429000" y="1600200"/>
            <a:ext cx="4953000" cy="4343400"/>
          </a:xfrm>
          <a:prstGeom prst="rect">
            <a:avLst/>
          </a:prstGeom>
          <a:noFill/>
          <a:ln w="9525">
            <a:noFill/>
            <a:miter lim="800000"/>
            <a:headEnd/>
            <a:tailEnd/>
          </a:ln>
        </p:spPr>
      </p:pic>
      <p:pic>
        <p:nvPicPr>
          <p:cNvPr id="66575" name="Picture 15" descr="2012-10-16_154812"/>
          <p:cNvPicPr>
            <a:picLocks noChangeAspect="1" noChangeArrowheads="1"/>
          </p:cNvPicPr>
          <p:nvPr/>
        </p:nvPicPr>
        <p:blipFill>
          <a:blip r:embed="rId6" cstate="print"/>
          <a:srcRect/>
          <a:stretch>
            <a:fillRect/>
          </a:stretch>
        </p:blipFill>
        <p:spPr bwMode="auto">
          <a:xfrm>
            <a:off x="533400" y="1371600"/>
            <a:ext cx="7924800" cy="4572000"/>
          </a:xfrm>
          <a:prstGeom prst="rect">
            <a:avLst/>
          </a:prstGeom>
          <a:noFill/>
          <a:ln w="9525">
            <a:noFill/>
            <a:miter lim="800000"/>
            <a:headEnd/>
            <a:tailEnd/>
          </a:ln>
        </p:spPr>
      </p:pic>
      <p:sp>
        <p:nvSpPr>
          <p:cNvPr id="66576" name="Text Box 16"/>
          <p:cNvSpPr txBox="1">
            <a:spLocks noChangeArrowheads="1"/>
          </p:cNvSpPr>
          <p:nvPr/>
        </p:nvSpPr>
        <p:spPr bwMode="auto">
          <a:xfrm>
            <a:off x="457200" y="1219200"/>
            <a:ext cx="8153400" cy="579438"/>
          </a:xfrm>
          <a:prstGeom prst="rect">
            <a:avLst/>
          </a:prstGeom>
          <a:noFill/>
          <a:ln w="9525">
            <a:noFill/>
            <a:miter lim="800000"/>
          </a:ln>
        </p:spPr>
        <p:txBody>
          <a:bodyPr>
            <a:spAutoFit/>
          </a:bodyPr>
          <a:lstStyle/>
          <a:p>
            <a:pPr>
              <a:spcBef>
                <a:spcPct val="50000"/>
              </a:spcBef>
            </a:pPr>
            <a:r>
              <a:rPr lang="zh-CN" altLang="en-US">
                <a:solidFill>
                  <a:srgbClr val="FF0000"/>
                </a:solidFill>
              </a:rPr>
              <a:t>因此　</a:t>
            </a:r>
            <a:r>
              <a:rPr lang="zh-CN" altLang="en-US" sz="2800">
                <a:solidFill>
                  <a:srgbClr val="FF0000"/>
                </a:solidFill>
              </a:rPr>
              <a:t>危害是任何可能产生伤害的因素</a:t>
            </a:r>
            <a:endParaRPr lang="zh-CN" altLang="en-US" sz="2800">
              <a:solidFill>
                <a:srgbClr val="FF0000"/>
              </a:solidFill>
            </a:endParaRPr>
          </a:p>
        </p:txBody>
      </p:sp>
      <p:sp>
        <p:nvSpPr>
          <p:cNvPr id="66578" name="Rectangle 18"/>
          <p:cNvSpPr>
            <a:spLocks noChangeArrowheads="1"/>
          </p:cNvSpPr>
          <p:nvPr/>
        </p:nvSpPr>
        <p:spPr bwMode="auto">
          <a:xfrm>
            <a:off x="762000" y="6172200"/>
            <a:ext cx="7416800" cy="457200"/>
          </a:xfrm>
          <a:prstGeom prst="rect">
            <a:avLst/>
          </a:prstGeom>
          <a:noFill/>
          <a:ln w="9525">
            <a:noFill/>
            <a:miter lim="800000"/>
          </a:ln>
        </p:spPr>
        <p:txBody>
          <a:bodyPr>
            <a:spAutoFit/>
          </a:bodyPr>
          <a:lstStyle/>
          <a:p>
            <a:pPr marL="342900" indent="-342900" algn="just" eaLnBrk="0" hangingPunct="0">
              <a:spcBef>
                <a:spcPct val="20000"/>
              </a:spcBef>
              <a:buClr>
                <a:srgbClr val="FF0000"/>
              </a:buClr>
              <a:buFont typeface="Wingdings" panose="05000000000000000000" pitchFamily="2" charset="2"/>
              <a:buChar char="ý"/>
              <a:defRPr/>
            </a:pPr>
            <a:r>
              <a:rPr lang="zh-CN" altLang="en-US" sz="2400" i="0" dirty="0">
                <a:solidFill>
                  <a:schemeClr val="tx1"/>
                </a:solidFill>
                <a:latin typeface="+mn-ea"/>
                <a:ea typeface="+mn-ea"/>
              </a:rPr>
              <a:t>危害的特点就是 </a:t>
            </a:r>
            <a:r>
              <a:rPr lang="en-US" altLang="zh-CN" sz="2400" i="0" dirty="0">
                <a:solidFill>
                  <a:schemeClr val="tx1"/>
                </a:solidFill>
                <a:latin typeface="+mn-ea"/>
                <a:ea typeface="+mn-ea"/>
              </a:rPr>
              <a:t>– </a:t>
            </a:r>
            <a:r>
              <a:rPr lang="zh-CN" altLang="en-US" sz="2400" i="0" dirty="0">
                <a:solidFill>
                  <a:srgbClr val="FF0000"/>
                </a:solidFill>
                <a:latin typeface="+mn-ea"/>
                <a:ea typeface="+mn-ea"/>
              </a:rPr>
              <a:t>潜藏的、隐性的</a:t>
            </a:r>
            <a:r>
              <a:rPr lang="en-US" altLang="zh-CN" sz="2400" i="0" dirty="0">
                <a:solidFill>
                  <a:srgbClr val="FF0000"/>
                </a:solidFill>
                <a:latin typeface="+mn-ea"/>
                <a:ea typeface="+mn-ea"/>
              </a:rPr>
              <a:t>!</a:t>
            </a:r>
            <a:endParaRPr lang="en-US" altLang="zh-CN" sz="2400" i="0" dirty="0">
              <a:solidFill>
                <a:srgbClr val="FF0000"/>
              </a:solidFill>
              <a:latin typeface="+mn-ea"/>
              <a:ea typeface="+mn-ea"/>
            </a:endParaRPr>
          </a:p>
        </p:txBody>
      </p:sp>
      <p:sp>
        <p:nvSpPr>
          <p:cNvPr id="15" name="矩形 14"/>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6571"/>
                                        </p:tgtEl>
                                        <p:attrNameLst>
                                          <p:attrName>style.visibility</p:attrName>
                                        </p:attrNameLst>
                                      </p:cBhvr>
                                      <p:to>
                                        <p:strVal val="visible"/>
                                      </p:to>
                                    </p:set>
                                    <p:anim calcmode="lin" valueType="num">
                                      <p:cBhvr>
                                        <p:cTn id="7" dur="1000" fill="hold"/>
                                        <p:tgtEl>
                                          <p:spTgt spid="66571"/>
                                        </p:tgtEl>
                                        <p:attrNameLst>
                                          <p:attrName>ppt_w</p:attrName>
                                        </p:attrNameLst>
                                      </p:cBhvr>
                                      <p:tavLst>
                                        <p:tav tm="0">
                                          <p:val>
                                            <p:strVal val="#ppt_w*0.70"/>
                                          </p:val>
                                        </p:tav>
                                        <p:tav tm="100000">
                                          <p:val>
                                            <p:strVal val="#ppt_w"/>
                                          </p:val>
                                        </p:tav>
                                      </p:tavLst>
                                    </p:anim>
                                    <p:anim calcmode="lin" valueType="num">
                                      <p:cBhvr>
                                        <p:cTn id="8" dur="1000" fill="hold"/>
                                        <p:tgtEl>
                                          <p:spTgt spid="66571"/>
                                        </p:tgtEl>
                                        <p:attrNameLst>
                                          <p:attrName>ppt_h</p:attrName>
                                        </p:attrNameLst>
                                      </p:cBhvr>
                                      <p:tavLst>
                                        <p:tav tm="0">
                                          <p:val>
                                            <p:strVal val="#ppt_h"/>
                                          </p:val>
                                        </p:tav>
                                        <p:tav tm="100000">
                                          <p:val>
                                            <p:strVal val="#ppt_h"/>
                                          </p:val>
                                        </p:tav>
                                      </p:tavLst>
                                    </p:anim>
                                    <p:animEffect transition="in" filter="fade">
                                      <p:cBhvr>
                                        <p:cTn id="9" dur="1000"/>
                                        <p:tgtEl>
                                          <p:spTgt spid="6657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6572"/>
                                        </p:tgtEl>
                                        <p:attrNameLst>
                                          <p:attrName>style.visibility</p:attrName>
                                        </p:attrNameLst>
                                      </p:cBhvr>
                                      <p:to>
                                        <p:strVal val="visible"/>
                                      </p:to>
                                    </p:set>
                                    <p:anim calcmode="lin" valueType="num">
                                      <p:cBhvr>
                                        <p:cTn id="14" dur="1000" fill="hold"/>
                                        <p:tgtEl>
                                          <p:spTgt spid="66572"/>
                                        </p:tgtEl>
                                        <p:attrNameLst>
                                          <p:attrName>ppt_w</p:attrName>
                                        </p:attrNameLst>
                                      </p:cBhvr>
                                      <p:tavLst>
                                        <p:tav tm="0">
                                          <p:val>
                                            <p:strVal val="#ppt_w*0.70"/>
                                          </p:val>
                                        </p:tav>
                                        <p:tav tm="100000">
                                          <p:val>
                                            <p:strVal val="#ppt_w"/>
                                          </p:val>
                                        </p:tav>
                                      </p:tavLst>
                                    </p:anim>
                                    <p:anim calcmode="lin" valueType="num">
                                      <p:cBhvr>
                                        <p:cTn id="15" dur="1000" fill="hold"/>
                                        <p:tgtEl>
                                          <p:spTgt spid="66572"/>
                                        </p:tgtEl>
                                        <p:attrNameLst>
                                          <p:attrName>ppt_h</p:attrName>
                                        </p:attrNameLst>
                                      </p:cBhvr>
                                      <p:tavLst>
                                        <p:tav tm="0">
                                          <p:val>
                                            <p:strVal val="#ppt_h"/>
                                          </p:val>
                                        </p:tav>
                                        <p:tav tm="100000">
                                          <p:val>
                                            <p:strVal val="#ppt_h"/>
                                          </p:val>
                                        </p:tav>
                                      </p:tavLst>
                                    </p:anim>
                                    <p:animEffect transition="in" filter="fade">
                                      <p:cBhvr>
                                        <p:cTn id="16" dur="1000"/>
                                        <p:tgtEl>
                                          <p:spTgt spid="6657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6573"/>
                                        </p:tgtEl>
                                        <p:attrNameLst>
                                          <p:attrName>style.visibility</p:attrName>
                                        </p:attrNameLst>
                                      </p:cBhvr>
                                      <p:to>
                                        <p:strVal val="visible"/>
                                      </p:to>
                                    </p:set>
                                    <p:anim calcmode="lin" valueType="num">
                                      <p:cBhvr>
                                        <p:cTn id="21" dur="1000" fill="hold"/>
                                        <p:tgtEl>
                                          <p:spTgt spid="66573"/>
                                        </p:tgtEl>
                                        <p:attrNameLst>
                                          <p:attrName>ppt_w</p:attrName>
                                        </p:attrNameLst>
                                      </p:cBhvr>
                                      <p:tavLst>
                                        <p:tav tm="0">
                                          <p:val>
                                            <p:strVal val="#ppt_w*0.70"/>
                                          </p:val>
                                        </p:tav>
                                        <p:tav tm="100000">
                                          <p:val>
                                            <p:strVal val="#ppt_w"/>
                                          </p:val>
                                        </p:tav>
                                      </p:tavLst>
                                    </p:anim>
                                    <p:anim calcmode="lin" valueType="num">
                                      <p:cBhvr>
                                        <p:cTn id="22" dur="1000" fill="hold"/>
                                        <p:tgtEl>
                                          <p:spTgt spid="66573"/>
                                        </p:tgtEl>
                                        <p:attrNameLst>
                                          <p:attrName>ppt_h</p:attrName>
                                        </p:attrNameLst>
                                      </p:cBhvr>
                                      <p:tavLst>
                                        <p:tav tm="0">
                                          <p:val>
                                            <p:strVal val="#ppt_h"/>
                                          </p:val>
                                        </p:tav>
                                        <p:tav tm="100000">
                                          <p:val>
                                            <p:strVal val="#ppt_h"/>
                                          </p:val>
                                        </p:tav>
                                      </p:tavLst>
                                    </p:anim>
                                    <p:animEffect transition="in" filter="fade">
                                      <p:cBhvr>
                                        <p:cTn id="23" dur="1000"/>
                                        <p:tgtEl>
                                          <p:spTgt spid="6657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6574"/>
                                        </p:tgtEl>
                                        <p:attrNameLst>
                                          <p:attrName>style.visibility</p:attrName>
                                        </p:attrNameLst>
                                      </p:cBhvr>
                                      <p:to>
                                        <p:strVal val="visible"/>
                                      </p:to>
                                    </p:set>
                                    <p:anim calcmode="lin" valueType="num">
                                      <p:cBhvr>
                                        <p:cTn id="28" dur="1000" fill="hold"/>
                                        <p:tgtEl>
                                          <p:spTgt spid="66574"/>
                                        </p:tgtEl>
                                        <p:attrNameLst>
                                          <p:attrName>ppt_w</p:attrName>
                                        </p:attrNameLst>
                                      </p:cBhvr>
                                      <p:tavLst>
                                        <p:tav tm="0">
                                          <p:val>
                                            <p:strVal val="#ppt_w*0.70"/>
                                          </p:val>
                                        </p:tav>
                                        <p:tav tm="100000">
                                          <p:val>
                                            <p:strVal val="#ppt_w"/>
                                          </p:val>
                                        </p:tav>
                                      </p:tavLst>
                                    </p:anim>
                                    <p:anim calcmode="lin" valueType="num">
                                      <p:cBhvr>
                                        <p:cTn id="29" dur="1000" fill="hold"/>
                                        <p:tgtEl>
                                          <p:spTgt spid="66574"/>
                                        </p:tgtEl>
                                        <p:attrNameLst>
                                          <p:attrName>ppt_h</p:attrName>
                                        </p:attrNameLst>
                                      </p:cBhvr>
                                      <p:tavLst>
                                        <p:tav tm="0">
                                          <p:val>
                                            <p:strVal val="#ppt_h"/>
                                          </p:val>
                                        </p:tav>
                                        <p:tav tm="100000">
                                          <p:val>
                                            <p:strVal val="#ppt_h"/>
                                          </p:val>
                                        </p:tav>
                                      </p:tavLst>
                                    </p:anim>
                                    <p:animEffect transition="in" filter="fade">
                                      <p:cBhvr>
                                        <p:cTn id="30" dur="1000"/>
                                        <p:tgtEl>
                                          <p:spTgt spid="6657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6575"/>
                                        </p:tgtEl>
                                        <p:attrNameLst>
                                          <p:attrName>style.visibility</p:attrName>
                                        </p:attrNameLst>
                                      </p:cBhvr>
                                      <p:to>
                                        <p:strVal val="visible"/>
                                      </p:to>
                                    </p:set>
                                    <p:anim calcmode="lin" valueType="num">
                                      <p:cBhvr>
                                        <p:cTn id="35" dur="1000" fill="hold"/>
                                        <p:tgtEl>
                                          <p:spTgt spid="66575"/>
                                        </p:tgtEl>
                                        <p:attrNameLst>
                                          <p:attrName>ppt_w</p:attrName>
                                        </p:attrNameLst>
                                      </p:cBhvr>
                                      <p:tavLst>
                                        <p:tav tm="0">
                                          <p:val>
                                            <p:strVal val="#ppt_w*0.70"/>
                                          </p:val>
                                        </p:tav>
                                        <p:tav tm="100000">
                                          <p:val>
                                            <p:strVal val="#ppt_w"/>
                                          </p:val>
                                        </p:tav>
                                      </p:tavLst>
                                    </p:anim>
                                    <p:anim calcmode="lin" valueType="num">
                                      <p:cBhvr>
                                        <p:cTn id="36" dur="1000" fill="hold"/>
                                        <p:tgtEl>
                                          <p:spTgt spid="66575"/>
                                        </p:tgtEl>
                                        <p:attrNameLst>
                                          <p:attrName>ppt_h</p:attrName>
                                        </p:attrNameLst>
                                      </p:cBhvr>
                                      <p:tavLst>
                                        <p:tav tm="0">
                                          <p:val>
                                            <p:strVal val="#ppt_h"/>
                                          </p:val>
                                        </p:tav>
                                        <p:tav tm="100000">
                                          <p:val>
                                            <p:strVal val="#ppt_h"/>
                                          </p:val>
                                        </p:tav>
                                      </p:tavLst>
                                    </p:anim>
                                    <p:animEffect transition="in" filter="fade">
                                      <p:cBhvr>
                                        <p:cTn id="37" dur="1000"/>
                                        <p:tgtEl>
                                          <p:spTgt spid="66575"/>
                                        </p:tgtEl>
                                      </p:cBhvr>
                                    </p:animEffect>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66576"/>
                                        </p:tgtEl>
                                        <p:attrNameLst>
                                          <p:attrName>style.visibility</p:attrName>
                                        </p:attrNameLst>
                                      </p:cBhvr>
                                      <p:to>
                                        <p:strVal val="visible"/>
                                      </p:to>
                                    </p:set>
                                    <p:animEffect transition="in" filter="fade">
                                      <p:cBhvr>
                                        <p:cTn id="42" dur="1000"/>
                                        <p:tgtEl>
                                          <p:spTgt spid="66576"/>
                                        </p:tgtEl>
                                      </p:cBhvr>
                                    </p:animEffect>
                                    <p:anim calcmode="lin" valueType="num">
                                      <p:cBhvr>
                                        <p:cTn id="43" dur="1000" fill="hold"/>
                                        <p:tgtEl>
                                          <p:spTgt spid="66576"/>
                                        </p:tgtEl>
                                        <p:attrNameLst>
                                          <p:attrName>ppt_x</p:attrName>
                                        </p:attrNameLst>
                                      </p:cBhvr>
                                      <p:tavLst>
                                        <p:tav tm="0">
                                          <p:val>
                                            <p:strVal val="#ppt_x-.1"/>
                                          </p:val>
                                        </p:tav>
                                        <p:tav tm="100000">
                                          <p:val>
                                            <p:strVal val="#ppt_x"/>
                                          </p:val>
                                        </p:tav>
                                      </p:tavLst>
                                    </p:anim>
                                    <p:anim calcmode="lin" valueType="num">
                                      <p:cBhvr>
                                        <p:cTn id="44" dur="1000" fill="hold"/>
                                        <p:tgtEl>
                                          <p:spTgt spid="6657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6578"/>
                                        </p:tgtEl>
                                        <p:attrNameLst>
                                          <p:attrName>style.visibility</p:attrName>
                                        </p:attrNameLst>
                                      </p:cBhvr>
                                      <p:to>
                                        <p:strVal val="visible"/>
                                      </p:to>
                                    </p:set>
                                    <p:anim calcmode="lin" valueType="num">
                                      <p:cBhvr additive="base">
                                        <p:cTn id="49" dur="500" fill="hold"/>
                                        <p:tgtEl>
                                          <p:spTgt spid="66578"/>
                                        </p:tgtEl>
                                        <p:attrNameLst>
                                          <p:attrName>ppt_x</p:attrName>
                                        </p:attrNameLst>
                                      </p:cBhvr>
                                      <p:tavLst>
                                        <p:tav tm="0">
                                          <p:val>
                                            <p:strVal val="#ppt_x"/>
                                          </p:val>
                                        </p:tav>
                                        <p:tav tm="100000">
                                          <p:val>
                                            <p:strVal val="#ppt_x"/>
                                          </p:val>
                                        </p:tav>
                                      </p:tavLst>
                                    </p:anim>
                                    <p:anim calcmode="lin" valueType="num">
                                      <p:cBhvr additive="base">
                                        <p:cTn id="50" dur="500" fill="hold"/>
                                        <p:tgtEl>
                                          <p:spTgt spid="66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p:bldP spid="665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3"/>
          <p:cNvGrpSpPr/>
          <p:nvPr/>
        </p:nvGrpSpPr>
        <p:grpSpPr bwMode="auto">
          <a:xfrm>
            <a:off x="609600" y="2819400"/>
            <a:ext cx="3481388" cy="2836863"/>
            <a:chOff x="3159" y="710"/>
            <a:chExt cx="2193" cy="1787"/>
          </a:xfrm>
        </p:grpSpPr>
        <p:grpSp>
          <p:nvGrpSpPr>
            <p:cNvPr id="20487" name="Group 4"/>
            <p:cNvGrpSpPr/>
            <p:nvPr/>
          </p:nvGrpSpPr>
          <p:grpSpPr bwMode="auto">
            <a:xfrm>
              <a:off x="3159" y="1518"/>
              <a:ext cx="1498" cy="979"/>
              <a:chOff x="3159" y="1518"/>
              <a:chExt cx="1498" cy="979"/>
            </a:xfrm>
          </p:grpSpPr>
          <p:sp>
            <p:nvSpPr>
              <p:cNvPr id="20489" name="Freeform 5"/>
              <p:cNvSpPr/>
              <p:nvPr/>
            </p:nvSpPr>
            <p:spPr bwMode="auto">
              <a:xfrm>
                <a:off x="4286" y="1794"/>
                <a:ext cx="371" cy="703"/>
              </a:xfrm>
              <a:custGeom>
                <a:avLst/>
                <a:gdLst>
                  <a:gd name="T0" fmla="*/ 1 w 653"/>
                  <a:gd name="T1" fmla="*/ 46 h 1033"/>
                  <a:gd name="T2" fmla="*/ 1 w 653"/>
                  <a:gd name="T3" fmla="*/ 45 h 1033"/>
                  <a:gd name="T4" fmla="*/ 2 w 653"/>
                  <a:gd name="T5" fmla="*/ 43 h 1033"/>
                  <a:gd name="T6" fmla="*/ 1 w 653"/>
                  <a:gd name="T7" fmla="*/ 43 h 1033"/>
                  <a:gd name="T8" fmla="*/ 2 w 653"/>
                  <a:gd name="T9" fmla="*/ 41 h 1033"/>
                  <a:gd name="T10" fmla="*/ 2 w 653"/>
                  <a:gd name="T11" fmla="*/ 40 h 1033"/>
                  <a:gd name="T12" fmla="*/ 2 w 653"/>
                  <a:gd name="T13" fmla="*/ 39 h 1033"/>
                  <a:gd name="T14" fmla="*/ 3 w 653"/>
                  <a:gd name="T15" fmla="*/ 37 h 1033"/>
                  <a:gd name="T16" fmla="*/ 2 w 653"/>
                  <a:gd name="T17" fmla="*/ 38 h 1033"/>
                  <a:gd name="T18" fmla="*/ 2 w 653"/>
                  <a:gd name="T19" fmla="*/ 37 h 1033"/>
                  <a:gd name="T20" fmla="*/ 3 w 653"/>
                  <a:gd name="T21" fmla="*/ 35 h 1033"/>
                  <a:gd name="T22" fmla="*/ 2 w 653"/>
                  <a:gd name="T23" fmla="*/ 35 h 1033"/>
                  <a:gd name="T24" fmla="*/ 3 w 653"/>
                  <a:gd name="T25" fmla="*/ 34 h 1033"/>
                  <a:gd name="T26" fmla="*/ 3 w 653"/>
                  <a:gd name="T27" fmla="*/ 33 h 1033"/>
                  <a:gd name="T28" fmla="*/ 2 w 653"/>
                  <a:gd name="T29" fmla="*/ 33 h 1033"/>
                  <a:gd name="T30" fmla="*/ 3 w 653"/>
                  <a:gd name="T31" fmla="*/ 29 h 1033"/>
                  <a:gd name="T32" fmla="*/ 3 w 653"/>
                  <a:gd name="T33" fmla="*/ 23 h 1033"/>
                  <a:gd name="T34" fmla="*/ 4 w 653"/>
                  <a:gd name="T35" fmla="*/ 16 h 1033"/>
                  <a:gd name="T36" fmla="*/ 5 w 653"/>
                  <a:gd name="T37" fmla="*/ 12 h 1033"/>
                  <a:gd name="T38" fmla="*/ 6 w 653"/>
                  <a:gd name="T39" fmla="*/ 11 h 1033"/>
                  <a:gd name="T40" fmla="*/ 6 w 653"/>
                  <a:gd name="T41" fmla="*/ 10 h 1033"/>
                  <a:gd name="T42" fmla="*/ 6 w 653"/>
                  <a:gd name="T43" fmla="*/ 10 h 1033"/>
                  <a:gd name="T44" fmla="*/ 6 w 653"/>
                  <a:gd name="T45" fmla="*/ 7 h 1033"/>
                  <a:gd name="T46" fmla="*/ 5 w 653"/>
                  <a:gd name="T47" fmla="*/ 10 h 1033"/>
                  <a:gd name="T48" fmla="*/ 5 w 653"/>
                  <a:gd name="T49" fmla="*/ 10 h 1033"/>
                  <a:gd name="T50" fmla="*/ 5 w 653"/>
                  <a:gd name="T51" fmla="*/ 5 h 1033"/>
                  <a:gd name="T52" fmla="*/ 5 w 653"/>
                  <a:gd name="T53" fmla="*/ 8 h 1033"/>
                  <a:gd name="T54" fmla="*/ 5 w 653"/>
                  <a:gd name="T55" fmla="*/ 8 h 1033"/>
                  <a:gd name="T56" fmla="*/ 4 w 653"/>
                  <a:gd name="T57" fmla="*/ 10 h 1033"/>
                  <a:gd name="T58" fmla="*/ 4 w 653"/>
                  <a:gd name="T59" fmla="*/ 8 h 1033"/>
                  <a:gd name="T60" fmla="*/ 5 w 653"/>
                  <a:gd name="T61" fmla="*/ 5 h 1033"/>
                  <a:gd name="T62" fmla="*/ 6 w 653"/>
                  <a:gd name="T63" fmla="*/ 1 h 1033"/>
                  <a:gd name="T64" fmla="*/ 7 w 653"/>
                  <a:gd name="T65" fmla="*/ 3 h 1033"/>
                  <a:gd name="T66" fmla="*/ 6 w 653"/>
                  <a:gd name="T67" fmla="*/ 15 h 1033"/>
                  <a:gd name="T68" fmla="*/ 6 w 653"/>
                  <a:gd name="T69" fmla="*/ 18 h 1033"/>
                  <a:gd name="T70" fmla="*/ 5 w 653"/>
                  <a:gd name="T71" fmla="*/ 22 h 1033"/>
                  <a:gd name="T72" fmla="*/ 6 w 653"/>
                  <a:gd name="T73" fmla="*/ 17 h 1033"/>
                  <a:gd name="T74" fmla="*/ 6 w 653"/>
                  <a:gd name="T75" fmla="*/ 17 h 1033"/>
                  <a:gd name="T76" fmla="*/ 6 w 653"/>
                  <a:gd name="T77" fmla="*/ 21 h 1033"/>
                  <a:gd name="T78" fmla="*/ 7 w 653"/>
                  <a:gd name="T79" fmla="*/ 18 h 1033"/>
                  <a:gd name="T80" fmla="*/ 6 w 653"/>
                  <a:gd name="T81" fmla="*/ 20 h 1033"/>
                  <a:gd name="T82" fmla="*/ 6 w 653"/>
                  <a:gd name="T83" fmla="*/ 21 h 1033"/>
                  <a:gd name="T84" fmla="*/ 6 w 653"/>
                  <a:gd name="T85" fmla="*/ 20 h 1033"/>
                  <a:gd name="T86" fmla="*/ 6 w 653"/>
                  <a:gd name="T87" fmla="*/ 22 h 1033"/>
                  <a:gd name="T88" fmla="*/ 6 w 653"/>
                  <a:gd name="T89" fmla="*/ 21 h 1033"/>
                  <a:gd name="T90" fmla="*/ 6 w 653"/>
                  <a:gd name="T91" fmla="*/ 23 h 1033"/>
                  <a:gd name="T92" fmla="*/ 6 w 653"/>
                  <a:gd name="T93" fmla="*/ 23 h 1033"/>
                  <a:gd name="T94" fmla="*/ 6 w 653"/>
                  <a:gd name="T95" fmla="*/ 24 h 1033"/>
                  <a:gd name="T96" fmla="*/ 6 w 653"/>
                  <a:gd name="T97" fmla="*/ 24 h 1033"/>
                  <a:gd name="T98" fmla="*/ 6 w 653"/>
                  <a:gd name="T99" fmla="*/ 31 h 1033"/>
                  <a:gd name="T100" fmla="*/ 6 w 653"/>
                  <a:gd name="T101" fmla="*/ 41 h 1033"/>
                  <a:gd name="T102" fmla="*/ 5 w 653"/>
                  <a:gd name="T103" fmla="*/ 43 h 1033"/>
                  <a:gd name="T104" fmla="*/ 3 w 653"/>
                  <a:gd name="T105" fmla="*/ 46 h 1033"/>
                  <a:gd name="T106" fmla="*/ 2 w 653"/>
                  <a:gd name="T107" fmla="*/ 47 h 1033"/>
                  <a:gd name="T108" fmla="*/ 1 w 653"/>
                  <a:gd name="T109" fmla="*/ 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3"/>
                  <a:gd name="T166" fmla="*/ 0 h 1033"/>
                  <a:gd name="T167" fmla="*/ 653 w 65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3" h="1033">
                    <a:moveTo>
                      <a:pt x="30" y="1033"/>
                    </a:moveTo>
                    <a:lnTo>
                      <a:pt x="23" y="1029"/>
                    </a:lnTo>
                    <a:lnTo>
                      <a:pt x="15" y="1028"/>
                    </a:lnTo>
                    <a:lnTo>
                      <a:pt x="8" y="1028"/>
                    </a:lnTo>
                    <a:lnTo>
                      <a:pt x="0" y="1029"/>
                    </a:lnTo>
                    <a:lnTo>
                      <a:pt x="1" y="1018"/>
                    </a:lnTo>
                    <a:lnTo>
                      <a:pt x="5" y="1009"/>
                    </a:lnTo>
                    <a:lnTo>
                      <a:pt x="9" y="999"/>
                    </a:lnTo>
                    <a:lnTo>
                      <a:pt x="15" y="991"/>
                    </a:lnTo>
                    <a:lnTo>
                      <a:pt x="21" y="985"/>
                    </a:lnTo>
                    <a:lnTo>
                      <a:pt x="28" y="978"/>
                    </a:lnTo>
                    <a:lnTo>
                      <a:pt x="36" y="974"/>
                    </a:lnTo>
                    <a:lnTo>
                      <a:pt x="44" y="969"/>
                    </a:lnTo>
                    <a:lnTo>
                      <a:pt x="59" y="969"/>
                    </a:lnTo>
                    <a:lnTo>
                      <a:pt x="75" y="967"/>
                    </a:lnTo>
                    <a:lnTo>
                      <a:pt x="93" y="966"/>
                    </a:lnTo>
                    <a:lnTo>
                      <a:pt x="110" y="964"/>
                    </a:lnTo>
                    <a:lnTo>
                      <a:pt x="127" y="961"/>
                    </a:lnTo>
                    <a:lnTo>
                      <a:pt x="145" y="956"/>
                    </a:lnTo>
                    <a:lnTo>
                      <a:pt x="160" y="950"/>
                    </a:lnTo>
                    <a:lnTo>
                      <a:pt x="172" y="942"/>
                    </a:lnTo>
                    <a:lnTo>
                      <a:pt x="164" y="942"/>
                    </a:lnTo>
                    <a:lnTo>
                      <a:pt x="150" y="942"/>
                    </a:lnTo>
                    <a:lnTo>
                      <a:pt x="134" y="940"/>
                    </a:lnTo>
                    <a:lnTo>
                      <a:pt x="118" y="939"/>
                    </a:lnTo>
                    <a:lnTo>
                      <a:pt x="101" y="939"/>
                    </a:lnTo>
                    <a:lnTo>
                      <a:pt x="87" y="937"/>
                    </a:lnTo>
                    <a:lnTo>
                      <a:pt x="76" y="935"/>
                    </a:lnTo>
                    <a:lnTo>
                      <a:pt x="72" y="935"/>
                    </a:lnTo>
                    <a:lnTo>
                      <a:pt x="95" y="915"/>
                    </a:lnTo>
                    <a:lnTo>
                      <a:pt x="119" y="903"/>
                    </a:lnTo>
                    <a:lnTo>
                      <a:pt x="145" y="896"/>
                    </a:lnTo>
                    <a:lnTo>
                      <a:pt x="170" y="892"/>
                    </a:lnTo>
                    <a:lnTo>
                      <a:pt x="194" y="888"/>
                    </a:lnTo>
                    <a:lnTo>
                      <a:pt x="219" y="883"/>
                    </a:lnTo>
                    <a:lnTo>
                      <a:pt x="241" y="875"/>
                    </a:lnTo>
                    <a:lnTo>
                      <a:pt x="263" y="859"/>
                    </a:lnTo>
                    <a:lnTo>
                      <a:pt x="251" y="859"/>
                    </a:lnTo>
                    <a:lnTo>
                      <a:pt x="229" y="862"/>
                    </a:lnTo>
                    <a:lnTo>
                      <a:pt x="204" y="865"/>
                    </a:lnTo>
                    <a:lnTo>
                      <a:pt x="176" y="870"/>
                    </a:lnTo>
                    <a:lnTo>
                      <a:pt x="149" y="875"/>
                    </a:lnTo>
                    <a:lnTo>
                      <a:pt x="127" y="878"/>
                    </a:lnTo>
                    <a:lnTo>
                      <a:pt x="113" y="878"/>
                    </a:lnTo>
                    <a:lnTo>
                      <a:pt x="110" y="875"/>
                    </a:lnTo>
                    <a:lnTo>
                      <a:pt x="118" y="870"/>
                    </a:lnTo>
                    <a:lnTo>
                      <a:pt x="127" y="865"/>
                    </a:lnTo>
                    <a:lnTo>
                      <a:pt x="135" y="860"/>
                    </a:lnTo>
                    <a:lnTo>
                      <a:pt x="143" y="856"/>
                    </a:lnTo>
                    <a:lnTo>
                      <a:pt x="160" y="851"/>
                    </a:lnTo>
                    <a:lnTo>
                      <a:pt x="176" y="844"/>
                    </a:lnTo>
                    <a:lnTo>
                      <a:pt x="192" y="837"/>
                    </a:lnTo>
                    <a:lnTo>
                      <a:pt x="209" y="829"/>
                    </a:lnTo>
                    <a:lnTo>
                      <a:pt x="225" y="822"/>
                    </a:lnTo>
                    <a:lnTo>
                      <a:pt x="241" y="814"/>
                    </a:lnTo>
                    <a:lnTo>
                      <a:pt x="257" y="808"/>
                    </a:lnTo>
                    <a:lnTo>
                      <a:pt x="273" y="801"/>
                    </a:lnTo>
                    <a:lnTo>
                      <a:pt x="264" y="803"/>
                    </a:lnTo>
                    <a:lnTo>
                      <a:pt x="248" y="805"/>
                    </a:lnTo>
                    <a:lnTo>
                      <a:pt x="228" y="809"/>
                    </a:lnTo>
                    <a:lnTo>
                      <a:pt x="208" y="813"/>
                    </a:lnTo>
                    <a:lnTo>
                      <a:pt x="186" y="817"/>
                    </a:lnTo>
                    <a:lnTo>
                      <a:pt x="169" y="822"/>
                    </a:lnTo>
                    <a:lnTo>
                      <a:pt x="157" y="824"/>
                    </a:lnTo>
                    <a:lnTo>
                      <a:pt x="153" y="825"/>
                    </a:lnTo>
                    <a:lnTo>
                      <a:pt x="161" y="817"/>
                    </a:lnTo>
                    <a:lnTo>
                      <a:pt x="169" y="809"/>
                    </a:lnTo>
                    <a:lnTo>
                      <a:pt x="178" y="803"/>
                    </a:lnTo>
                    <a:lnTo>
                      <a:pt x="188" y="798"/>
                    </a:lnTo>
                    <a:lnTo>
                      <a:pt x="197" y="795"/>
                    </a:lnTo>
                    <a:lnTo>
                      <a:pt x="210" y="790"/>
                    </a:lnTo>
                    <a:lnTo>
                      <a:pt x="228" y="784"/>
                    </a:lnTo>
                    <a:lnTo>
                      <a:pt x="247" y="778"/>
                    </a:lnTo>
                    <a:lnTo>
                      <a:pt x="265" y="771"/>
                    </a:lnTo>
                    <a:lnTo>
                      <a:pt x="282" y="765"/>
                    </a:lnTo>
                    <a:lnTo>
                      <a:pt x="292" y="760"/>
                    </a:lnTo>
                    <a:lnTo>
                      <a:pt x="299" y="754"/>
                    </a:lnTo>
                    <a:lnTo>
                      <a:pt x="291" y="755"/>
                    </a:lnTo>
                    <a:lnTo>
                      <a:pt x="278" y="757"/>
                    </a:lnTo>
                    <a:lnTo>
                      <a:pt x="260" y="760"/>
                    </a:lnTo>
                    <a:lnTo>
                      <a:pt x="240" y="765"/>
                    </a:lnTo>
                    <a:lnTo>
                      <a:pt x="221" y="768"/>
                    </a:lnTo>
                    <a:lnTo>
                      <a:pt x="205" y="771"/>
                    </a:lnTo>
                    <a:lnTo>
                      <a:pt x="193" y="773"/>
                    </a:lnTo>
                    <a:lnTo>
                      <a:pt x="189" y="773"/>
                    </a:lnTo>
                    <a:lnTo>
                      <a:pt x="192" y="766"/>
                    </a:lnTo>
                    <a:lnTo>
                      <a:pt x="194" y="763"/>
                    </a:lnTo>
                    <a:lnTo>
                      <a:pt x="197" y="760"/>
                    </a:lnTo>
                    <a:lnTo>
                      <a:pt x="201" y="754"/>
                    </a:lnTo>
                    <a:lnTo>
                      <a:pt x="214" y="749"/>
                    </a:lnTo>
                    <a:lnTo>
                      <a:pt x="228" y="744"/>
                    </a:lnTo>
                    <a:lnTo>
                      <a:pt x="241" y="739"/>
                    </a:lnTo>
                    <a:lnTo>
                      <a:pt x="256" y="734"/>
                    </a:lnTo>
                    <a:lnTo>
                      <a:pt x="269" y="730"/>
                    </a:lnTo>
                    <a:lnTo>
                      <a:pt x="283" y="725"/>
                    </a:lnTo>
                    <a:lnTo>
                      <a:pt x="296" y="722"/>
                    </a:lnTo>
                    <a:lnTo>
                      <a:pt x="310" y="717"/>
                    </a:lnTo>
                    <a:lnTo>
                      <a:pt x="303" y="719"/>
                    </a:lnTo>
                    <a:lnTo>
                      <a:pt x="291" y="720"/>
                    </a:lnTo>
                    <a:lnTo>
                      <a:pt x="275" y="723"/>
                    </a:lnTo>
                    <a:lnTo>
                      <a:pt x="257" y="727"/>
                    </a:lnTo>
                    <a:lnTo>
                      <a:pt x="241" y="728"/>
                    </a:lnTo>
                    <a:lnTo>
                      <a:pt x="228" y="730"/>
                    </a:lnTo>
                    <a:lnTo>
                      <a:pt x="220" y="730"/>
                    </a:lnTo>
                    <a:lnTo>
                      <a:pt x="220" y="727"/>
                    </a:lnTo>
                    <a:lnTo>
                      <a:pt x="239" y="690"/>
                    </a:lnTo>
                    <a:lnTo>
                      <a:pt x="249" y="669"/>
                    </a:lnTo>
                    <a:lnTo>
                      <a:pt x="255" y="658"/>
                    </a:lnTo>
                    <a:lnTo>
                      <a:pt x="259" y="648"/>
                    </a:lnTo>
                    <a:lnTo>
                      <a:pt x="282" y="644"/>
                    </a:lnTo>
                    <a:lnTo>
                      <a:pt x="295" y="634"/>
                    </a:lnTo>
                    <a:lnTo>
                      <a:pt x="303" y="621"/>
                    </a:lnTo>
                    <a:lnTo>
                      <a:pt x="306" y="605"/>
                    </a:lnTo>
                    <a:lnTo>
                      <a:pt x="307" y="588"/>
                    </a:lnTo>
                    <a:lnTo>
                      <a:pt x="308" y="569"/>
                    </a:lnTo>
                    <a:lnTo>
                      <a:pt x="310" y="551"/>
                    </a:lnTo>
                    <a:lnTo>
                      <a:pt x="316" y="535"/>
                    </a:lnTo>
                    <a:lnTo>
                      <a:pt x="323" y="516"/>
                    </a:lnTo>
                    <a:lnTo>
                      <a:pt x="331" y="497"/>
                    </a:lnTo>
                    <a:lnTo>
                      <a:pt x="338" y="478"/>
                    </a:lnTo>
                    <a:lnTo>
                      <a:pt x="345" y="459"/>
                    </a:lnTo>
                    <a:lnTo>
                      <a:pt x="353" y="433"/>
                    </a:lnTo>
                    <a:lnTo>
                      <a:pt x="361" y="408"/>
                    </a:lnTo>
                    <a:lnTo>
                      <a:pt x="367" y="385"/>
                    </a:lnTo>
                    <a:lnTo>
                      <a:pt x="375" y="365"/>
                    </a:lnTo>
                    <a:lnTo>
                      <a:pt x="385" y="344"/>
                    </a:lnTo>
                    <a:lnTo>
                      <a:pt x="395" y="325"/>
                    </a:lnTo>
                    <a:lnTo>
                      <a:pt x="410" y="304"/>
                    </a:lnTo>
                    <a:lnTo>
                      <a:pt x="428" y="283"/>
                    </a:lnTo>
                    <a:lnTo>
                      <a:pt x="441" y="275"/>
                    </a:lnTo>
                    <a:lnTo>
                      <a:pt x="453" y="269"/>
                    </a:lnTo>
                    <a:lnTo>
                      <a:pt x="464" y="263"/>
                    </a:lnTo>
                    <a:lnTo>
                      <a:pt x="476" y="256"/>
                    </a:lnTo>
                    <a:lnTo>
                      <a:pt x="487" y="251"/>
                    </a:lnTo>
                    <a:lnTo>
                      <a:pt x="499" y="248"/>
                    </a:lnTo>
                    <a:lnTo>
                      <a:pt x="512" y="243"/>
                    </a:lnTo>
                    <a:lnTo>
                      <a:pt x="527" y="240"/>
                    </a:lnTo>
                    <a:lnTo>
                      <a:pt x="534" y="240"/>
                    </a:lnTo>
                    <a:lnTo>
                      <a:pt x="544" y="240"/>
                    </a:lnTo>
                    <a:lnTo>
                      <a:pt x="556" y="240"/>
                    </a:lnTo>
                    <a:lnTo>
                      <a:pt x="568" y="239"/>
                    </a:lnTo>
                    <a:lnTo>
                      <a:pt x="580" y="239"/>
                    </a:lnTo>
                    <a:lnTo>
                      <a:pt x="590" y="235"/>
                    </a:lnTo>
                    <a:lnTo>
                      <a:pt x="597" y="231"/>
                    </a:lnTo>
                    <a:lnTo>
                      <a:pt x="599" y="224"/>
                    </a:lnTo>
                    <a:lnTo>
                      <a:pt x="593" y="218"/>
                    </a:lnTo>
                    <a:lnTo>
                      <a:pt x="580" y="213"/>
                    </a:lnTo>
                    <a:lnTo>
                      <a:pt x="564" y="212"/>
                    </a:lnTo>
                    <a:lnTo>
                      <a:pt x="548" y="210"/>
                    </a:lnTo>
                    <a:lnTo>
                      <a:pt x="531" y="210"/>
                    </a:lnTo>
                    <a:lnTo>
                      <a:pt x="517" y="210"/>
                    </a:lnTo>
                    <a:lnTo>
                      <a:pt x="507" y="210"/>
                    </a:lnTo>
                    <a:lnTo>
                      <a:pt x="504" y="207"/>
                    </a:lnTo>
                    <a:lnTo>
                      <a:pt x="511" y="202"/>
                    </a:lnTo>
                    <a:lnTo>
                      <a:pt x="520" y="197"/>
                    </a:lnTo>
                    <a:lnTo>
                      <a:pt x="530" y="192"/>
                    </a:lnTo>
                    <a:lnTo>
                      <a:pt x="539" y="188"/>
                    </a:lnTo>
                    <a:lnTo>
                      <a:pt x="548" y="181"/>
                    </a:lnTo>
                    <a:lnTo>
                      <a:pt x="555" y="175"/>
                    </a:lnTo>
                    <a:lnTo>
                      <a:pt x="560" y="167"/>
                    </a:lnTo>
                    <a:lnTo>
                      <a:pt x="560" y="159"/>
                    </a:lnTo>
                    <a:lnTo>
                      <a:pt x="554" y="159"/>
                    </a:lnTo>
                    <a:lnTo>
                      <a:pt x="543" y="162"/>
                    </a:lnTo>
                    <a:lnTo>
                      <a:pt x="530" y="169"/>
                    </a:lnTo>
                    <a:lnTo>
                      <a:pt x="515" y="177"/>
                    </a:lnTo>
                    <a:lnTo>
                      <a:pt x="500" y="186"/>
                    </a:lnTo>
                    <a:lnTo>
                      <a:pt x="485" y="194"/>
                    </a:lnTo>
                    <a:lnTo>
                      <a:pt x="473" y="202"/>
                    </a:lnTo>
                    <a:lnTo>
                      <a:pt x="465" y="208"/>
                    </a:lnTo>
                    <a:lnTo>
                      <a:pt x="456" y="215"/>
                    </a:lnTo>
                    <a:lnTo>
                      <a:pt x="444" y="226"/>
                    </a:lnTo>
                    <a:lnTo>
                      <a:pt x="432" y="234"/>
                    </a:lnTo>
                    <a:lnTo>
                      <a:pt x="426" y="232"/>
                    </a:lnTo>
                    <a:lnTo>
                      <a:pt x="430" y="221"/>
                    </a:lnTo>
                    <a:lnTo>
                      <a:pt x="437" y="207"/>
                    </a:lnTo>
                    <a:lnTo>
                      <a:pt x="445" y="191"/>
                    </a:lnTo>
                    <a:lnTo>
                      <a:pt x="454" y="175"/>
                    </a:lnTo>
                    <a:lnTo>
                      <a:pt x="462" y="159"/>
                    </a:lnTo>
                    <a:lnTo>
                      <a:pt x="469" y="145"/>
                    </a:lnTo>
                    <a:lnTo>
                      <a:pt x="473" y="132"/>
                    </a:lnTo>
                    <a:lnTo>
                      <a:pt x="475" y="124"/>
                    </a:lnTo>
                    <a:lnTo>
                      <a:pt x="469" y="122"/>
                    </a:lnTo>
                    <a:lnTo>
                      <a:pt x="462" y="124"/>
                    </a:lnTo>
                    <a:lnTo>
                      <a:pt x="453" y="130"/>
                    </a:lnTo>
                    <a:lnTo>
                      <a:pt x="445" y="140"/>
                    </a:lnTo>
                    <a:lnTo>
                      <a:pt x="437" y="149"/>
                    </a:lnTo>
                    <a:lnTo>
                      <a:pt x="429" y="159"/>
                    </a:lnTo>
                    <a:lnTo>
                      <a:pt x="424" y="167"/>
                    </a:lnTo>
                    <a:lnTo>
                      <a:pt x="420" y="172"/>
                    </a:lnTo>
                    <a:lnTo>
                      <a:pt x="413" y="188"/>
                    </a:lnTo>
                    <a:lnTo>
                      <a:pt x="401" y="212"/>
                    </a:lnTo>
                    <a:lnTo>
                      <a:pt x="389" y="234"/>
                    </a:lnTo>
                    <a:lnTo>
                      <a:pt x="382" y="237"/>
                    </a:lnTo>
                    <a:lnTo>
                      <a:pt x="387" y="223"/>
                    </a:lnTo>
                    <a:lnTo>
                      <a:pt x="394" y="202"/>
                    </a:lnTo>
                    <a:lnTo>
                      <a:pt x="401" y="181"/>
                    </a:lnTo>
                    <a:lnTo>
                      <a:pt x="402" y="169"/>
                    </a:lnTo>
                    <a:lnTo>
                      <a:pt x="394" y="170"/>
                    </a:lnTo>
                    <a:lnTo>
                      <a:pt x="386" y="177"/>
                    </a:lnTo>
                    <a:lnTo>
                      <a:pt x="381" y="186"/>
                    </a:lnTo>
                    <a:lnTo>
                      <a:pt x="375" y="197"/>
                    </a:lnTo>
                    <a:lnTo>
                      <a:pt x="371" y="210"/>
                    </a:lnTo>
                    <a:lnTo>
                      <a:pt x="367" y="221"/>
                    </a:lnTo>
                    <a:lnTo>
                      <a:pt x="363" y="232"/>
                    </a:lnTo>
                    <a:lnTo>
                      <a:pt x="359" y="240"/>
                    </a:lnTo>
                    <a:lnTo>
                      <a:pt x="359" y="221"/>
                    </a:lnTo>
                    <a:lnTo>
                      <a:pt x="361" y="205"/>
                    </a:lnTo>
                    <a:lnTo>
                      <a:pt x="363" y="194"/>
                    </a:lnTo>
                    <a:lnTo>
                      <a:pt x="369" y="186"/>
                    </a:lnTo>
                    <a:lnTo>
                      <a:pt x="374" y="178"/>
                    </a:lnTo>
                    <a:lnTo>
                      <a:pt x="382" y="169"/>
                    </a:lnTo>
                    <a:lnTo>
                      <a:pt x="391" y="157"/>
                    </a:lnTo>
                    <a:lnTo>
                      <a:pt x="402" y="143"/>
                    </a:lnTo>
                    <a:lnTo>
                      <a:pt x="412" y="137"/>
                    </a:lnTo>
                    <a:lnTo>
                      <a:pt x="424" y="127"/>
                    </a:lnTo>
                    <a:lnTo>
                      <a:pt x="437" y="118"/>
                    </a:lnTo>
                    <a:lnTo>
                      <a:pt x="453" y="106"/>
                    </a:lnTo>
                    <a:lnTo>
                      <a:pt x="468" y="94"/>
                    </a:lnTo>
                    <a:lnTo>
                      <a:pt x="485" y="82"/>
                    </a:lnTo>
                    <a:lnTo>
                      <a:pt x="503" y="70"/>
                    </a:lnTo>
                    <a:lnTo>
                      <a:pt x="520" y="57"/>
                    </a:lnTo>
                    <a:lnTo>
                      <a:pt x="538" y="44"/>
                    </a:lnTo>
                    <a:lnTo>
                      <a:pt x="554" y="33"/>
                    </a:lnTo>
                    <a:lnTo>
                      <a:pt x="570" y="23"/>
                    </a:lnTo>
                    <a:lnTo>
                      <a:pt x="586" y="15"/>
                    </a:lnTo>
                    <a:lnTo>
                      <a:pt x="599" y="8"/>
                    </a:lnTo>
                    <a:lnTo>
                      <a:pt x="611" y="3"/>
                    </a:lnTo>
                    <a:lnTo>
                      <a:pt x="621" y="0"/>
                    </a:lnTo>
                    <a:lnTo>
                      <a:pt x="629" y="0"/>
                    </a:lnTo>
                    <a:lnTo>
                      <a:pt x="634" y="31"/>
                    </a:lnTo>
                    <a:lnTo>
                      <a:pt x="641" y="71"/>
                    </a:lnTo>
                    <a:lnTo>
                      <a:pt x="646" y="118"/>
                    </a:lnTo>
                    <a:lnTo>
                      <a:pt x="650" y="167"/>
                    </a:lnTo>
                    <a:lnTo>
                      <a:pt x="653" y="216"/>
                    </a:lnTo>
                    <a:lnTo>
                      <a:pt x="652" y="263"/>
                    </a:lnTo>
                    <a:lnTo>
                      <a:pt x="646" y="301"/>
                    </a:lnTo>
                    <a:lnTo>
                      <a:pt x="635" y="330"/>
                    </a:lnTo>
                    <a:lnTo>
                      <a:pt x="618" y="336"/>
                    </a:lnTo>
                    <a:lnTo>
                      <a:pt x="601" y="342"/>
                    </a:lnTo>
                    <a:lnTo>
                      <a:pt x="586" y="349"/>
                    </a:lnTo>
                    <a:lnTo>
                      <a:pt x="570" y="357"/>
                    </a:lnTo>
                    <a:lnTo>
                      <a:pt x="555" y="365"/>
                    </a:lnTo>
                    <a:lnTo>
                      <a:pt x="540" y="374"/>
                    </a:lnTo>
                    <a:lnTo>
                      <a:pt x="524" y="384"/>
                    </a:lnTo>
                    <a:lnTo>
                      <a:pt x="509" y="395"/>
                    </a:lnTo>
                    <a:lnTo>
                      <a:pt x="503" y="401"/>
                    </a:lnTo>
                    <a:lnTo>
                      <a:pt x="492" y="411"/>
                    </a:lnTo>
                    <a:lnTo>
                      <a:pt x="479" y="425"/>
                    </a:lnTo>
                    <a:lnTo>
                      <a:pt x="464" y="440"/>
                    </a:lnTo>
                    <a:lnTo>
                      <a:pt x="449" y="455"/>
                    </a:lnTo>
                    <a:lnTo>
                      <a:pt x="437" y="470"/>
                    </a:lnTo>
                    <a:lnTo>
                      <a:pt x="430" y="483"/>
                    </a:lnTo>
                    <a:lnTo>
                      <a:pt x="429" y="491"/>
                    </a:lnTo>
                    <a:lnTo>
                      <a:pt x="445" y="471"/>
                    </a:lnTo>
                    <a:lnTo>
                      <a:pt x="468" y="451"/>
                    </a:lnTo>
                    <a:lnTo>
                      <a:pt x="495" y="428"/>
                    </a:lnTo>
                    <a:lnTo>
                      <a:pt x="524" y="408"/>
                    </a:lnTo>
                    <a:lnTo>
                      <a:pt x="554" y="389"/>
                    </a:lnTo>
                    <a:lnTo>
                      <a:pt x="583" y="374"/>
                    </a:lnTo>
                    <a:lnTo>
                      <a:pt x="610" y="363"/>
                    </a:lnTo>
                    <a:lnTo>
                      <a:pt x="631" y="357"/>
                    </a:lnTo>
                    <a:lnTo>
                      <a:pt x="630" y="358"/>
                    </a:lnTo>
                    <a:lnTo>
                      <a:pt x="630" y="361"/>
                    </a:lnTo>
                    <a:lnTo>
                      <a:pt x="630" y="363"/>
                    </a:lnTo>
                    <a:lnTo>
                      <a:pt x="630" y="366"/>
                    </a:lnTo>
                    <a:lnTo>
                      <a:pt x="609" y="373"/>
                    </a:lnTo>
                    <a:lnTo>
                      <a:pt x="590" y="381"/>
                    </a:lnTo>
                    <a:lnTo>
                      <a:pt x="572" y="392"/>
                    </a:lnTo>
                    <a:lnTo>
                      <a:pt x="556" y="403"/>
                    </a:lnTo>
                    <a:lnTo>
                      <a:pt x="540" y="416"/>
                    </a:lnTo>
                    <a:lnTo>
                      <a:pt x="525" y="430"/>
                    </a:lnTo>
                    <a:lnTo>
                      <a:pt x="511" y="446"/>
                    </a:lnTo>
                    <a:lnTo>
                      <a:pt x="496" y="463"/>
                    </a:lnTo>
                    <a:lnTo>
                      <a:pt x="504" y="455"/>
                    </a:lnTo>
                    <a:lnTo>
                      <a:pt x="520" y="443"/>
                    </a:lnTo>
                    <a:lnTo>
                      <a:pt x="543" y="428"/>
                    </a:lnTo>
                    <a:lnTo>
                      <a:pt x="567" y="412"/>
                    </a:lnTo>
                    <a:lnTo>
                      <a:pt x="591" y="400"/>
                    </a:lnTo>
                    <a:lnTo>
                      <a:pt x="611" y="390"/>
                    </a:lnTo>
                    <a:lnTo>
                      <a:pt x="623" y="389"/>
                    </a:lnTo>
                    <a:lnTo>
                      <a:pt x="626" y="395"/>
                    </a:lnTo>
                    <a:lnTo>
                      <a:pt x="623" y="397"/>
                    </a:lnTo>
                    <a:lnTo>
                      <a:pt x="621" y="401"/>
                    </a:lnTo>
                    <a:lnTo>
                      <a:pt x="618" y="406"/>
                    </a:lnTo>
                    <a:lnTo>
                      <a:pt x="615" y="409"/>
                    </a:lnTo>
                    <a:lnTo>
                      <a:pt x="609" y="412"/>
                    </a:lnTo>
                    <a:lnTo>
                      <a:pt x="597" y="420"/>
                    </a:lnTo>
                    <a:lnTo>
                      <a:pt x="579" y="430"/>
                    </a:lnTo>
                    <a:lnTo>
                      <a:pt x="563" y="441"/>
                    </a:lnTo>
                    <a:lnTo>
                      <a:pt x="547" y="452"/>
                    </a:lnTo>
                    <a:lnTo>
                      <a:pt x="536" y="462"/>
                    </a:lnTo>
                    <a:lnTo>
                      <a:pt x="532" y="470"/>
                    </a:lnTo>
                    <a:lnTo>
                      <a:pt x="538" y="473"/>
                    </a:lnTo>
                    <a:lnTo>
                      <a:pt x="548" y="468"/>
                    </a:lnTo>
                    <a:lnTo>
                      <a:pt x="558" y="460"/>
                    </a:lnTo>
                    <a:lnTo>
                      <a:pt x="568" y="454"/>
                    </a:lnTo>
                    <a:lnTo>
                      <a:pt x="578" y="446"/>
                    </a:lnTo>
                    <a:lnTo>
                      <a:pt x="587" y="438"/>
                    </a:lnTo>
                    <a:lnTo>
                      <a:pt x="597" y="432"/>
                    </a:lnTo>
                    <a:lnTo>
                      <a:pt x="607" y="425"/>
                    </a:lnTo>
                    <a:lnTo>
                      <a:pt x="618" y="422"/>
                    </a:lnTo>
                    <a:lnTo>
                      <a:pt x="611" y="433"/>
                    </a:lnTo>
                    <a:lnTo>
                      <a:pt x="602" y="444"/>
                    </a:lnTo>
                    <a:lnTo>
                      <a:pt x="590" y="452"/>
                    </a:lnTo>
                    <a:lnTo>
                      <a:pt x="578" y="460"/>
                    </a:lnTo>
                    <a:lnTo>
                      <a:pt x="566" y="468"/>
                    </a:lnTo>
                    <a:lnTo>
                      <a:pt x="555" y="476"/>
                    </a:lnTo>
                    <a:lnTo>
                      <a:pt x="547" y="486"/>
                    </a:lnTo>
                    <a:lnTo>
                      <a:pt x="543" y="497"/>
                    </a:lnTo>
                    <a:lnTo>
                      <a:pt x="551" y="495"/>
                    </a:lnTo>
                    <a:lnTo>
                      <a:pt x="562" y="489"/>
                    </a:lnTo>
                    <a:lnTo>
                      <a:pt x="575" y="483"/>
                    </a:lnTo>
                    <a:lnTo>
                      <a:pt x="589" y="476"/>
                    </a:lnTo>
                    <a:lnTo>
                      <a:pt x="601" y="468"/>
                    </a:lnTo>
                    <a:lnTo>
                      <a:pt x="611" y="463"/>
                    </a:lnTo>
                    <a:lnTo>
                      <a:pt x="618" y="460"/>
                    </a:lnTo>
                    <a:lnTo>
                      <a:pt x="619" y="460"/>
                    </a:lnTo>
                    <a:lnTo>
                      <a:pt x="615" y="470"/>
                    </a:lnTo>
                    <a:lnTo>
                      <a:pt x="609" y="478"/>
                    </a:lnTo>
                    <a:lnTo>
                      <a:pt x="599" y="484"/>
                    </a:lnTo>
                    <a:lnTo>
                      <a:pt x="591" y="491"/>
                    </a:lnTo>
                    <a:lnTo>
                      <a:pt x="582" y="497"/>
                    </a:lnTo>
                    <a:lnTo>
                      <a:pt x="575" y="502"/>
                    </a:lnTo>
                    <a:lnTo>
                      <a:pt x="570" y="508"/>
                    </a:lnTo>
                    <a:lnTo>
                      <a:pt x="567" y="514"/>
                    </a:lnTo>
                    <a:lnTo>
                      <a:pt x="572" y="513"/>
                    </a:lnTo>
                    <a:lnTo>
                      <a:pt x="580" y="510"/>
                    </a:lnTo>
                    <a:lnTo>
                      <a:pt x="589" y="505"/>
                    </a:lnTo>
                    <a:lnTo>
                      <a:pt x="598" y="500"/>
                    </a:lnTo>
                    <a:lnTo>
                      <a:pt x="606" y="497"/>
                    </a:lnTo>
                    <a:lnTo>
                      <a:pt x="613" y="494"/>
                    </a:lnTo>
                    <a:lnTo>
                      <a:pt x="617" y="494"/>
                    </a:lnTo>
                    <a:lnTo>
                      <a:pt x="617" y="497"/>
                    </a:lnTo>
                    <a:lnTo>
                      <a:pt x="607" y="503"/>
                    </a:lnTo>
                    <a:lnTo>
                      <a:pt x="595" y="514"/>
                    </a:lnTo>
                    <a:lnTo>
                      <a:pt x="586" y="527"/>
                    </a:lnTo>
                    <a:lnTo>
                      <a:pt x="582" y="540"/>
                    </a:lnTo>
                    <a:lnTo>
                      <a:pt x="589" y="540"/>
                    </a:lnTo>
                    <a:lnTo>
                      <a:pt x="594" y="538"/>
                    </a:lnTo>
                    <a:lnTo>
                      <a:pt x="599" y="535"/>
                    </a:lnTo>
                    <a:lnTo>
                      <a:pt x="605" y="534"/>
                    </a:lnTo>
                    <a:lnTo>
                      <a:pt x="609" y="530"/>
                    </a:lnTo>
                    <a:lnTo>
                      <a:pt x="613" y="527"/>
                    </a:lnTo>
                    <a:lnTo>
                      <a:pt x="618" y="526"/>
                    </a:lnTo>
                    <a:lnTo>
                      <a:pt x="623" y="524"/>
                    </a:lnTo>
                    <a:lnTo>
                      <a:pt x="618" y="551"/>
                    </a:lnTo>
                    <a:lnTo>
                      <a:pt x="611" y="580"/>
                    </a:lnTo>
                    <a:lnTo>
                      <a:pt x="605" y="609"/>
                    </a:lnTo>
                    <a:lnTo>
                      <a:pt x="602" y="637"/>
                    </a:lnTo>
                    <a:lnTo>
                      <a:pt x="603" y="672"/>
                    </a:lnTo>
                    <a:lnTo>
                      <a:pt x="605" y="709"/>
                    </a:lnTo>
                    <a:lnTo>
                      <a:pt x="606" y="744"/>
                    </a:lnTo>
                    <a:lnTo>
                      <a:pt x="607" y="781"/>
                    </a:lnTo>
                    <a:lnTo>
                      <a:pt x="601" y="821"/>
                    </a:lnTo>
                    <a:lnTo>
                      <a:pt x="593" y="848"/>
                    </a:lnTo>
                    <a:lnTo>
                      <a:pt x="584" y="865"/>
                    </a:lnTo>
                    <a:lnTo>
                      <a:pt x="572" y="878"/>
                    </a:lnTo>
                    <a:lnTo>
                      <a:pt x="558" y="888"/>
                    </a:lnTo>
                    <a:lnTo>
                      <a:pt x="540" y="897"/>
                    </a:lnTo>
                    <a:lnTo>
                      <a:pt x="516" y="910"/>
                    </a:lnTo>
                    <a:lnTo>
                      <a:pt x="488" y="927"/>
                    </a:lnTo>
                    <a:lnTo>
                      <a:pt x="481" y="931"/>
                    </a:lnTo>
                    <a:lnTo>
                      <a:pt x="475" y="934"/>
                    </a:lnTo>
                    <a:lnTo>
                      <a:pt x="465" y="937"/>
                    </a:lnTo>
                    <a:lnTo>
                      <a:pt x="453" y="942"/>
                    </a:lnTo>
                    <a:lnTo>
                      <a:pt x="437" y="948"/>
                    </a:lnTo>
                    <a:lnTo>
                      <a:pt x="413" y="958"/>
                    </a:lnTo>
                    <a:lnTo>
                      <a:pt x="383" y="970"/>
                    </a:lnTo>
                    <a:lnTo>
                      <a:pt x="343" y="986"/>
                    </a:lnTo>
                    <a:lnTo>
                      <a:pt x="322" y="991"/>
                    </a:lnTo>
                    <a:lnTo>
                      <a:pt x="300" y="996"/>
                    </a:lnTo>
                    <a:lnTo>
                      <a:pt x="282" y="999"/>
                    </a:lnTo>
                    <a:lnTo>
                      <a:pt x="261" y="1002"/>
                    </a:lnTo>
                    <a:lnTo>
                      <a:pt x="244" y="1007"/>
                    </a:lnTo>
                    <a:lnTo>
                      <a:pt x="225" y="1010"/>
                    </a:lnTo>
                    <a:lnTo>
                      <a:pt x="208" y="1013"/>
                    </a:lnTo>
                    <a:lnTo>
                      <a:pt x="190" y="1015"/>
                    </a:lnTo>
                    <a:lnTo>
                      <a:pt x="172" y="1018"/>
                    </a:lnTo>
                    <a:lnTo>
                      <a:pt x="154" y="1020"/>
                    </a:lnTo>
                    <a:lnTo>
                      <a:pt x="135" y="1023"/>
                    </a:lnTo>
                    <a:lnTo>
                      <a:pt x="117" y="1025"/>
                    </a:lnTo>
                    <a:lnTo>
                      <a:pt x="97" y="1026"/>
                    </a:lnTo>
                    <a:lnTo>
                      <a:pt x="75" y="1029"/>
                    </a:lnTo>
                    <a:lnTo>
                      <a:pt x="52" y="1031"/>
                    </a:lnTo>
                    <a:lnTo>
                      <a:pt x="30" y="1033"/>
                    </a:lnTo>
                    <a:close/>
                  </a:path>
                </a:pathLst>
              </a:custGeom>
              <a:solidFill>
                <a:srgbClr val="CC6633"/>
              </a:solidFill>
              <a:ln w="9525">
                <a:noFill/>
                <a:round/>
              </a:ln>
            </p:spPr>
            <p:txBody>
              <a:bodyPr/>
              <a:lstStyle/>
              <a:p>
                <a:endParaRPr lang="zh-CN" altLang="en-US"/>
              </a:p>
            </p:txBody>
          </p:sp>
          <p:sp>
            <p:nvSpPr>
              <p:cNvPr id="20490" name="Freeform 6"/>
              <p:cNvSpPr/>
              <p:nvPr/>
            </p:nvSpPr>
            <p:spPr bwMode="auto">
              <a:xfrm>
                <a:off x="3159" y="1675"/>
                <a:ext cx="1154" cy="773"/>
              </a:xfrm>
              <a:custGeom>
                <a:avLst/>
                <a:gdLst>
                  <a:gd name="T0" fmla="*/ 2 w 2028"/>
                  <a:gd name="T1" fmla="*/ 30 h 1137"/>
                  <a:gd name="T2" fmla="*/ 4 w 2028"/>
                  <a:gd name="T3" fmla="*/ 22 h 1137"/>
                  <a:gd name="T4" fmla="*/ 3 w 2028"/>
                  <a:gd name="T5" fmla="*/ 23 h 1137"/>
                  <a:gd name="T6" fmla="*/ 2 w 2028"/>
                  <a:gd name="T7" fmla="*/ 24 h 1137"/>
                  <a:gd name="T8" fmla="*/ 1 w 2028"/>
                  <a:gd name="T9" fmla="*/ 26 h 1137"/>
                  <a:gd name="T10" fmla="*/ 3 w 2028"/>
                  <a:gd name="T11" fmla="*/ 18 h 1137"/>
                  <a:gd name="T12" fmla="*/ 1 w 2028"/>
                  <a:gd name="T13" fmla="*/ 22 h 1137"/>
                  <a:gd name="T14" fmla="*/ 2 w 2028"/>
                  <a:gd name="T15" fmla="*/ 18 h 1137"/>
                  <a:gd name="T16" fmla="*/ 2 w 2028"/>
                  <a:gd name="T17" fmla="*/ 16 h 1137"/>
                  <a:gd name="T18" fmla="*/ 1 w 2028"/>
                  <a:gd name="T19" fmla="*/ 19 h 1137"/>
                  <a:gd name="T20" fmla="*/ 3 w 2028"/>
                  <a:gd name="T21" fmla="*/ 10 h 1137"/>
                  <a:gd name="T22" fmla="*/ 6 w 2028"/>
                  <a:gd name="T23" fmla="*/ 8 h 1137"/>
                  <a:gd name="T24" fmla="*/ 3 w 2028"/>
                  <a:gd name="T25" fmla="*/ 5 h 1137"/>
                  <a:gd name="T26" fmla="*/ 1 w 2028"/>
                  <a:gd name="T27" fmla="*/ 5 h 1137"/>
                  <a:gd name="T28" fmla="*/ 3 w 2028"/>
                  <a:gd name="T29" fmla="*/ 7 h 1137"/>
                  <a:gd name="T30" fmla="*/ 6 w 2028"/>
                  <a:gd name="T31" fmla="*/ 7 h 1137"/>
                  <a:gd name="T32" fmla="*/ 7 w 2028"/>
                  <a:gd name="T33" fmla="*/ 7 h 1137"/>
                  <a:gd name="T34" fmla="*/ 7 w 2028"/>
                  <a:gd name="T35" fmla="*/ 6 h 1137"/>
                  <a:gd name="T36" fmla="*/ 4 w 2028"/>
                  <a:gd name="T37" fmla="*/ 3 h 1137"/>
                  <a:gd name="T38" fmla="*/ 7 w 2028"/>
                  <a:gd name="T39" fmla="*/ 5 h 1137"/>
                  <a:gd name="T40" fmla="*/ 7 w 2028"/>
                  <a:gd name="T41" fmla="*/ 5 h 1137"/>
                  <a:gd name="T42" fmla="*/ 6 w 2028"/>
                  <a:gd name="T43" fmla="*/ 3 h 1137"/>
                  <a:gd name="T44" fmla="*/ 8 w 2028"/>
                  <a:gd name="T45" fmla="*/ 4 h 1137"/>
                  <a:gd name="T46" fmla="*/ 9 w 2028"/>
                  <a:gd name="T47" fmla="*/ 3 h 1137"/>
                  <a:gd name="T48" fmla="*/ 7 w 2028"/>
                  <a:gd name="T49" fmla="*/ 2 h 1137"/>
                  <a:gd name="T50" fmla="*/ 8 w 2028"/>
                  <a:gd name="T51" fmla="*/ 1 h 1137"/>
                  <a:gd name="T52" fmla="*/ 9 w 2028"/>
                  <a:gd name="T53" fmla="*/ 1 h 1137"/>
                  <a:gd name="T54" fmla="*/ 7 w 2028"/>
                  <a:gd name="T55" fmla="*/ 1 h 1137"/>
                  <a:gd name="T56" fmla="*/ 9 w 2028"/>
                  <a:gd name="T57" fmla="*/ 1 h 1137"/>
                  <a:gd name="T58" fmla="*/ 13 w 2028"/>
                  <a:gd name="T59" fmla="*/ 1 h 1137"/>
                  <a:gd name="T60" fmla="*/ 15 w 2028"/>
                  <a:gd name="T61" fmla="*/ 1 h 1137"/>
                  <a:gd name="T62" fmla="*/ 17 w 2028"/>
                  <a:gd name="T63" fmla="*/ 3 h 1137"/>
                  <a:gd name="T64" fmla="*/ 18 w 2028"/>
                  <a:gd name="T65" fmla="*/ 7 h 1137"/>
                  <a:gd name="T66" fmla="*/ 18 w 2028"/>
                  <a:gd name="T67" fmla="*/ 14 h 1137"/>
                  <a:gd name="T68" fmla="*/ 19 w 2028"/>
                  <a:gd name="T69" fmla="*/ 15 h 1137"/>
                  <a:gd name="T70" fmla="*/ 20 w 2028"/>
                  <a:gd name="T71" fmla="*/ 15 h 1137"/>
                  <a:gd name="T72" fmla="*/ 18 w 2028"/>
                  <a:gd name="T73" fmla="*/ 16 h 1137"/>
                  <a:gd name="T74" fmla="*/ 19 w 2028"/>
                  <a:gd name="T75" fmla="*/ 16 h 1137"/>
                  <a:gd name="T76" fmla="*/ 20 w 2028"/>
                  <a:gd name="T77" fmla="*/ 17 h 1137"/>
                  <a:gd name="T78" fmla="*/ 22 w 2028"/>
                  <a:gd name="T79" fmla="*/ 20 h 1137"/>
                  <a:gd name="T80" fmla="*/ 22 w 2028"/>
                  <a:gd name="T81" fmla="*/ 20 h 1137"/>
                  <a:gd name="T82" fmla="*/ 22 w 2028"/>
                  <a:gd name="T83" fmla="*/ 22 h 1137"/>
                  <a:gd name="T84" fmla="*/ 20 w 2028"/>
                  <a:gd name="T85" fmla="*/ 22 h 1137"/>
                  <a:gd name="T86" fmla="*/ 22 w 2028"/>
                  <a:gd name="T87" fmla="*/ 24 h 1137"/>
                  <a:gd name="T88" fmla="*/ 22 w 2028"/>
                  <a:gd name="T89" fmla="*/ 26 h 1137"/>
                  <a:gd name="T90" fmla="*/ 20 w 2028"/>
                  <a:gd name="T91" fmla="*/ 26 h 1137"/>
                  <a:gd name="T92" fmla="*/ 21 w 2028"/>
                  <a:gd name="T93" fmla="*/ 28 h 1137"/>
                  <a:gd name="T94" fmla="*/ 20 w 2028"/>
                  <a:gd name="T95" fmla="*/ 28 h 1137"/>
                  <a:gd name="T96" fmla="*/ 20 w 2028"/>
                  <a:gd name="T97" fmla="*/ 30 h 1137"/>
                  <a:gd name="T98" fmla="*/ 19 w 2028"/>
                  <a:gd name="T99" fmla="*/ 33 h 1137"/>
                  <a:gd name="T100" fmla="*/ 17 w 2028"/>
                  <a:gd name="T101" fmla="*/ 36 h 1137"/>
                  <a:gd name="T102" fmla="*/ 17 w 2028"/>
                  <a:gd name="T103" fmla="*/ 36 h 1137"/>
                  <a:gd name="T104" fmla="*/ 16 w 2028"/>
                  <a:gd name="T105" fmla="*/ 29 h 1137"/>
                  <a:gd name="T106" fmla="*/ 15 w 2028"/>
                  <a:gd name="T107" fmla="*/ 41 h 1137"/>
                  <a:gd name="T108" fmla="*/ 15 w 2028"/>
                  <a:gd name="T109" fmla="*/ 34 h 1137"/>
                  <a:gd name="T110" fmla="*/ 13 w 2028"/>
                  <a:gd name="T111" fmla="*/ 34 h 1137"/>
                  <a:gd name="T112" fmla="*/ 13 w 2028"/>
                  <a:gd name="T113" fmla="*/ 37 h 1137"/>
                  <a:gd name="T114" fmla="*/ 11 w 2028"/>
                  <a:gd name="T115" fmla="*/ 43 h 1137"/>
                  <a:gd name="T116" fmla="*/ 11 w 2028"/>
                  <a:gd name="T117" fmla="*/ 44 h 1137"/>
                  <a:gd name="T118" fmla="*/ 9 w 2028"/>
                  <a:gd name="T119" fmla="*/ 50 h 1137"/>
                  <a:gd name="T120" fmla="*/ 3 w 2028"/>
                  <a:gd name="T121" fmla="*/ 48 h 1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8"/>
                  <a:gd name="T184" fmla="*/ 0 h 1137"/>
                  <a:gd name="T185" fmla="*/ 2028 w 2028"/>
                  <a:gd name="T186" fmla="*/ 1137 h 11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8" h="1137">
                    <a:moveTo>
                      <a:pt x="264" y="1008"/>
                    </a:moveTo>
                    <a:lnTo>
                      <a:pt x="235" y="973"/>
                    </a:lnTo>
                    <a:lnTo>
                      <a:pt x="213" y="934"/>
                    </a:lnTo>
                    <a:lnTo>
                      <a:pt x="198" y="895"/>
                    </a:lnTo>
                    <a:lnTo>
                      <a:pt x="189" y="855"/>
                    </a:lnTo>
                    <a:lnTo>
                      <a:pt x="182" y="813"/>
                    </a:lnTo>
                    <a:lnTo>
                      <a:pt x="177" y="773"/>
                    </a:lnTo>
                    <a:lnTo>
                      <a:pt x="173" y="732"/>
                    </a:lnTo>
                    <a:lnTo>
                      <a:pt x="166" y="694"/>
                    </a:lnTo>
                    <a:lnTo>
                      <a:pt x="168" y="676"/>
                    </a:lnTo>
                    <a:lnTo>
                      <a:pt x="169" y="663"/>
                    </a:lnTo>
                    <a:lnTo>
                      <a:pt x="172" y="651"/>
                    </a:lnTo>
                    <a:lnTo>
                      <a:pt x="176" y="630"/>
                    </a:lnTo>
                    <a:lnTo>
                      <a:pt x="182" y="620"/>
                    </a:lnTo>
                    <a:lnTo>
                      <a:pt x="193" y="608"/>
                    </a:lnTo>
                    <a:lnTo>
                      <a:pt x="207" y="593"/>
                    </a:lnTo>
                    <a:lnTo>
                      <a:pt x="223" y="579"/>
                    </a:lnTo>
                    <a:lnTo>
                      <a:pt x="240" y="563"/>
                    </a:lnTo>
                    <a:lnTo>
                      <a:pt x="257" y="547"/>
                    </a:lnTo>
                    <a:lnTo>
                      <a:pt x="278" y="531"/>
                    </a:lnTo>
                    <a:lnTo>
                      <a:pt x="296" y="515"/>
                    </a:lnTo>
                    <a:lnTo>
                      <a:pt x="315" y="501"/>
                    </a:lnTo>
                    <a:lnTo>
                      <a:pt x="334" y="486"/>
                    </a:lnTo>
                    <a:lnTo>
                      <a:pt x="351" y="472"/>
                    </a:lnTo>
                    <a:lnTo>
                      <a:pt x="366" y="461"/>
                    </a:lnTo>
                    <a:lnTo>
                      <a:pt x="378" y="451"/>
                    </a:lnTo>
                    <a:lnTo>
                      <a:pt x="387" y="443"/>
                    </a:lnTo>
                    <a:lnTo>
                      <a:pt x="394" y="439"/>
                    </a:lnTo>
                    <a:lnTo>
                      <a:pt x="396" y="437"/>
                    </a:lnTo>
                    <a:lnTo>
                      <a:pt x="382" y="443"/>
                    </a:lnTo>
                    <a:lnTo>
                      <a:pt x="367" y="451"/>
                    </a:lnTo>
                    <a:lnTo>
                      <a:pt x="351" y="461"/>
                    </a:lnTo>
                    <a:lnTo>
                      <a:pt x="334" y="472"/>
                    </a:lnTo>
                    <a:lnTo>
                      <a:pt x="315" y="483"/>
                    </a:lnTo>
                    <a:lnTo>
                      <a:pt x="296" y="496"/>
                    </a:lnTo>
                    <a:lnTo>
                      <a:pt x="278" y="509"/>
                    </a:lnTo>
                    <a:lnTo>
                      <a:pt x="259" y="521"/>
                    </a:lnTo>
                    <a:lnTo>
                      <a:pt x="240" y="534"/>
                    </a:lnTo>
                    <a:lnTo>
                      <a:pt x="223" y="547"/>
                    </a:lnTo>
                    <a:lnTo>
                      <a:pt x="205" y="558"/>
                    </a:lnTo>
                    <a:lnTo>
                      <a:pt x="190" y="569"/>
                    </a:lnTo>
                    <a:lnTo>
                      <a:pt x="177" y="577"/>
                    </a:lnTo>
                    <a:lnTo>
                      <a:pt x="165" y="585"/>
                    </a:lnTo>
                    <a:lnTo>
                      <a:pt x="156" y="590"/>
                    </a:lnTo>
                    <a:lnTo>
                      <a:pt x="149" y="593"/>
                    </a:lnTo>
                    <a:lnTo>
                      <a:pt x="152" y="576"/>
                    </a:lnTo>
                    <a:lnTo>
                      <a:pt x="170" y="552"/>
                    </a:lnTo>
                    <a:lnTo>
                      <a:pt x="198" y="525"/>
                    </a:lnTo>
                    <a:lnTo>
                      <a:pt x="232" y="496"/>
                    </a:lnTo>
                    <a:lnTo>
                      <a:pt x="264" y="469"/>
                    </a:lnTo>
                    <a:lnTo>
                      <a:pt x="294" y="447"/>
                    </a:lnTo>
                    <a:lnTo>
                      <a:pt x="312" y="429"/>
                    </a:lnTo>
                    <a:lnTo>
                      <a:pt x="318" y="421"/>
                    </a:lnTo>
                    <a:lnTo>
                      <a:pt x="299" y="432"/>
                    </a:lnTo>
                    <a:lnTo>
                      <a:pt x="270" y="453"/>
                    </a:lnTo>
                    <a:lnTo>
                      <a:pt x="235" y="478"/>
                    </a:lnTo>
                    <a:lnTo>
                      <a:pt x="198" y="507"/>
                    </a:lnTo>
                    <a:lnTo>
                      <a:pt x="162" y="534"/>
                    </a:lnTo>
                    <a:lnTo>
                      <a:pt x="133" y="558"/>
                    </a:lnTo>
                    <a:lnTo>
                      <a:pt x="113" y="574"/>
                    </a:lnTo>
                    <a:lnTo>
                      <a:pt x="105" y="580"/>
                    </a:lnTo>
                    <a:lnTo>
                      <a:pt x="106" y="573"/>
                    </a:lnTo>
                    <a:lnTo>
                      <a:pt x="107" y="563"/>
                    </a:lnTo>
                    <a:lnTo>
                      <a:pt x="107" y="553"/>
                    </a:lnTo>
                    <a:lnTo>
                      <a:pt x="109" y="545"/>
                    </a:lnTo>
                    <a:lnTo>
                      <a:pt x="121" y="529"/>
                    </a:lnTo>
                    <a:lnTo>
                      <a:pt x="141" y="507"/>
                    </a:lnTo>
                    <a:lnTo>
                      <a:pt x="166" y="480"/>
                    </a:lnTo>
                    <a:lnTo>
                      <a:pt x="192" y="451"/>
                    </a:lnTo>
                    <a:lnTo>
                      <a:pt x="217" y="426"/>
                    </a:lnTo>
                    <a:lnTo>
                      <a:pt x="239" y="404"/>
                    </a:lnTo>
                    <a:lnTo>
                      <a:pt x="253" y="389"/>
                    </a:lnTo>
                    <a:lnTo>
                      <a:pt x="259" y="383"/>
                    </a:lnTo>
                    <a:lnTo>
                      <a:pt x="248" y="391"/>
                    </a:lnTo>
                    <a:lnTo>
                      <a:pt x="231" y="404"/>
                    </a:lnTo>
                    <a:lnTo>
                      <a:pt x="208" y="421"/>
                    </a:lnTo>
                    <a:lnTo>
                      <a:pt x="184" y="439"/>
                    </a:lnTo>
                    <a:lnTo>
                      <a:pt x="160" y="458"/>
                    </a:lnTo>
                    <a:lnTo>
                      <a:pt x="139" y="474"/>
                    </a:lnTo>
                    <a:lnTo>
                      <a:pt x="125" y="483"/>
                    </a:lnTo>
                    <a:lnTo>
                      <a:pt x="119" y="488"/>
                    </a:lnTo>
                    <a:lnTo>
                      <a:pt x="119" y="483"/>
                    </a:lnTo>
                    <a:lnTo>
                      <a:pt x="119" y="478"/>
                    </a:lnTo>
                    <a:lnTo>
                      <a:pt x="118" y="474"/>
                    </a:lnTo>
                    <a:lnTo>
                      <a:pt x="118" y="470"/>
                    </a:lnTo>
                    <a:lnTo>
                      <a:pt x="126" y="461"/>
                    </a:lnTo>
                    <a:lnTo>
                      <a:pt x="139" y="447"/>
                    </a:lnTo>
                    <a:lnTo>
                      <a:pt x="156" y="431"/>
                    </a:lnTo>
                    <a:lnTo>
                      <a:pt x="173" y="413"/>
                    </a:lnTo>
                    <a:lnTo>
                      <a:pt x="189" y="397"/>
                    </a:lnTo>
                    <a:lnTo>
                      <a:pt x="202" y="383"/>
                    </a:lnTo>
                    <a:lnTo>
                      <a:pt x="212" y="370"/>
                    </a:lnTo>
                    <a:lnTo>
                      <a:pt x="213" y="364"/>
                    </a:lnTo>
                    <a:lnTo>
                      <a:pt x="201" y="376"/>
                    </a:lnTo>
                    <a:lnTo>
                      <a:pt x="186" y="389"/>
                    </a:lnTo>
                    <a:lnTo>
                      <a:pt x="170" y="405"/>
                    </a:lnTo>
                    <a:lnTo>
                      <a:pt x="154" y="419"/>
                    </a:lnTo>
                    <a:lnTo>
                      <a:pt x="137" y="434"/>
                    </a:lnTo>
                    <a:lnTo>
                      <a:pt x="118" y="448"/>
                    </a:lnTo>
                    <a:lnTo>
                      <a:pt x="101" y="459"/>
                    </a:lnTo>
                    <a:lnTo>
                      <a:pt x="85" y="467"/>
                    </a:lnTo>
                    <a:lnTo>
                      <a:pt x="85" y="453"/>
                    </a:lnTo>
                    <a:lnTo>
                      <a:pt x="91" y="435"/>
                    </a:lnTo>
                    <a:lnTo>
                      <a:pt x="102" y="416"/>
                    </a:lnTo>
                    <a:lnTo>
                      <a:pt x="115" y="397"/>
                    </a:lnTo>
                    <a:lnTo>
                      <a:pt x="129" y="380"/>
                    </a:lnTo>
                    <a:lnTo>
                      <a:pt x="139" y="364"/>
                    </a:lnTo>
                    <a:lnTo>
                      <a:pt x="148" y="353"/>
                    </a:lnTo>
                    <a:lnTo>
                      <a:pt x="149" y="346"/>
                    </a:lnTo>
                    <a:lnTo>
                      <a:pt x="129" y="360"/>
                    </a:lnTo>
                    <a:lnTo>
                      <a:pt x="114" y="375"/>
                    </a:lnTo>
                    <a:lnTo>
                      <a:pt x="101" y="388"/>
                    </a:lnTo>
                    <a:lnTo>
                      <a:pt x="90" y="400"/>
                    </a:lnTo>
                    <a:lnTo>
                      <a:pt x="79" y="411"/>
                    </a:lnTo>
                    <a:lnTo>
                      <a:pt x="70" y="426"/>
                    </a:lnTo>
                    <a:lnTo>
                      <a:pt x="60" y="439"/>
                    </a:lnTo>
                    <a:lnTo>
                      <a:pt x="48" y="455"/>
                    </a:lnTo>
                    <a:lnTo>
                      <a:pt x="42" y="442"/>
                    </a:lnTo>
                    <a:lnTo>
                      <a:pt x="34" y="429"/>
                    </a:lnTo>
                    <a:lnTo>
                      <a:pt x="26" y="415"/>
                    </a:lnTo>
                    <a:lnTo>
                      <a:pt x="17" y="399"/>
                    </a:lnTo>
                    <a:lnTo>
                      <a:pt x="11" y="383"/>
                    </a:lnTo>
                    <a:lnTo>
                      <a:pt x="5" y="368"/>
                    </a:lnTo>
                    <a:lnTo>
                      <a:pt x="1" y="356"/>
                    </a:lnTo>
                    <a:lnTo>
                      <a:pt x="0" y="343"/>
                    </a:lnTo>
                    <a:lnTo>
                      <a:pt x="32" y="317"/>
                    </a:lnTo>
                    <a:lnTo>
                      <a:pt x="70" y="295"/>
                    </a:lnTo>
                    <a:lnTo>
                      <a:pt x="111" y="276"/>
                    </a:lnTo>
                    <a:lnTo>
                      <a:pt x="157" y="258"/>
                    </a:lnTo>
                    <a:lnTo>
                      <a:pt x="205" y="244"/>
                    </a:lnTo>
                    <a:lnTo>
                      <a:pt x="253" y="231"/>
                    </a:lnTo>
                    <a:lnTo>
                      <a:pt x="303" y="220"/>
                    </a:lnTo>
                    <a:lnTo>
                      <a:pt x="353" y="212"/>
                    </a:lnTo>
                    <a:lnTo>
                      <a:pt x="400" y="204"/>
                    </a:lnTo>
                    <a:lnTo>
                      <a:pt x="444" y="199"/>
                    </a:lnTo>
                    <a:lnTo>
                      <a:pt x="484" y="195"/>
                    </a:lnTo>
                    <a:lnTo>
                      <a:pt x="520" y="191"/>
                    </a:lnTo>
                    <a:lnTo>
                      <a:pt x="550" y="190"/>
                    </a:lnTo>
                    <a:lnTo>
                      <a:pt x="571" y="187"/>
                    </a:lnTo>
                    <a:lnTo>
                      <a:pt x="586" y="187"/>
                    </a:lnTo>
                    <a:lnTo>
                      <a:pt x="591" y="185"/>
                    </a:lnTo>
                    <a:lnTo>
                      <a:pt x="582" y="182"/>
                    </a:lnTo>
                    <a:lnTo>
                      <a:pt x="568" y="179"/>
                    </a:lnTo>
                    <a:lnTo>
                      <a:pt x="550" y="174"/>
                    </a:lnTo>
                    <a:lnTo>
                      <a:pt x="527" y="169"/>
                    </a:lnTo>
                    <a:lnTo>
                      <a:pt x="501" y="163"/>
                    </a:lnTo>
                    <a:lnTo>
                      <a:pt x="473" y="156"/>
                    </a:lnTo>
                    <a:lnTo>
                      <a:pt x="444" y="150"/>
                    </a:lnTo>
                    <a:lnTo>
                      <a:pt x="414" y="144"/>
                    </a:lnTo>
                    <a:lnTo>
                      <a:pt x="385" y="137"/>
                    </a:lnTo>
                    <a:lnTo>
                      <a:pt x="358" y="131"/>
                    </a:lnTo>
                    <a:lnTo>
                      <a:pt x="331" y="126"/>
                    </a:lnTo>
                    <a:lnTo>
                      <a:pt x="308" y="121"/>
                    </a:lnTo>
                    <a:lnTo>
                      <a:pt x="288" y="117"/>
                    </a:lnTo>
                    <a:lnTo>
                      <a:pt x="274" y="113"/>
                    </a:lnTo>
                    <a:lnTo>
                      <a:pt x="264" y="112"/>
                    </a:lnTo>
                    <a:lnTo>
                      <a:pt x="260" y="110"/>
                    </a:lnTo>
                    <a:lnTo>
                      <a:pt x="259" y="109"/>
                    </a:lnTo>
                    <a:lnTo>
                      <a:pt x="251" y="107"/>
                    </a:lnTo>
                    <a:lnTo>
                      <a:pt x="236" y="105"/>
                    </a:lnTo>
                    <a:lnTo>
                      <a:pt x="217" y="102"/>
                    </a:lnTo>
                    <a:lnTo>
                      <a:pt x="194" y="101"/>
                    </a:lnTo>
                    <a:lnTo>
                      <a:pt x="169" y="99"/>
                    </a:lnTo>
                    <a:lnTo>
                      <a:pt x="142" y="99"/>
                    </a:lnTo>
                    <a:lnTo>
                      <a:pt x="115" y="99"/>
                    </a:lnTo>
                    <a:lnTo>
                      <a:pt x="90" y="99"/>
                    </a:lnTo>
                    <a:lnTo>
                      <a:pt x="66" y="102"/>
                    </a:lnTo>
                    <a:lnTo>
                      <a:pt x="47" y="105"/>
                    </a:lnTo>
                    <a:lnTo>
                      <a:pt x="34" y="110"/>
                    </a:lnTo>
                    <a:lnTo>
                      <a:pt x="26" y="117"/>
                    </a:lnTo>
                    <a:lnTo>
                      <a:pt x="24" y="125"/>
                    </a:lnTo>
                    <a:lnTo>
                      <a:pt x="32" y="136"/>
                    </a:lnTo>
                    <a:lnTo>
                      <a:pt x="51" y="148"/>
                    </a:lnTo>
                    <a:lnTo>
                      <a:pt x="60" y="150"/>
                    </a:lnTo>
                    <a:lnTo>
                      <a:pt x="82" y="150"/>
                    </a:lnTo>
                    <a:lnTo>
                      <a:pt x="113" y="152"/>
                    </a:lnTo>
                    <a:lnTo>
                      <a:pt x="152" y="153"/>
                    </a:lnTo>
                    <a:lnTo>
                      <a:pt x="197" y="156"/>
                    </a:lnTo>
                    <a:lnTo>
                      <a:pt x="247" y="158"/>
                    </a:lnTo>
                    <a:lnTo>
                      <a:pt x="300" y="160"/>
                    </a:lnTo>
                    <a:lnTo>
                      <a:pt x="354" y="161"/>
                    </a:lnTo>
                    <a:lnTo>
                      <a:pt x="409" y="163"/>
                    </a:lnTo>
                    <a:lnTo>
                      <a:pt x="461" y="164"/>
                    </a:lnTo>
                    <a:lnTo>
                      <a:pt x="509" y="166"/>
                    </a:lnTo>
                    <a:lnTo>
                      <a:pt x="554" y="166"/>
                    </a:lnTo>
                    <a:lnTo>
                      <a:pt x="591" y="166"/>
                    </a:lnTo>
                    <a:lnTo>
                      <a:pt x="619" y="164"/>
                    </a:lnTo>
                    <a:lnTo>
                      <a:pt x="639" y="163"/>
                    </a:lnTo>
                    <a:lnTo>
                      <a:pt x="646" y="161"/>
                    </a:lnTo>
                    <a:lnTo>
                      <a:pt x="637" y="160"/>
                    </a:lnTo>
                    <a:lnTo>
                      <a:pt x="625" y="156"/>
                    </a:lnTo>
                    <a:lnTo>
                      <a:pt x="609" y="153"/>
                    </a:lnTo>
                    <a:lnTo>
                      <a:pt x="593" y="148"/>
                    </a:lnTo>
                    <a:lnTo>
                      <a:pt x="578" y="144"/>
                    </a:lnTo>
                    <a:lnTo>
                      <a:pt x="567" y="140"/>
                    </a:lnTo>
                    <a:lnTo>
                      <a:pt x="560" y="137"/>
                    </a:lnTo>
                    <a:lnTo>
                      <a:pt x="560" y="134"/>
                    </a:lnTo>
                    <a:lnTo>
                      <a:pt x="576" y="134"/>
                    </a:lnTo>
                    <a:lnTo>
                      <a:pt x="594" y="134"/>
                    </a:lnTo>
                    <a:lnTo>
                      <a:pt x="610" y="136"/>
                    </a:lnTo>
                    <a:lnTo>
                      <a:pt x="627" y="136"/>
                    </a:lnTo>
                    <a:lnTo>
                      <a:pt x="645" y="137"/>
                    </a:lnTo>
                    <a:lnTo>
                      <a:pt x="661" y="139"/>
                    </a:lnTo>
                    <a:lnTo>
                      <a:pt x="677" y="140"/>
                    </a:lnTo>
                    <a:lnTo>
                      <a:pt x="690" y="144"/>
                    </a:lnTo>
                    <a:lnTo>
                      <a:pt x="694" y="144"/>
                    </a:lnTo>
                    <a:lnTo>
                      <a:pt x="698" y="144"/>
                    </a:lnTo>
                    <a:lnTo>
                      <a:pt x="701" y="144"/>
                    </a:lnTo>
                    <a:lnTo>
                      <a:pt x="705" y="142"/>
                    </a:lnTo>
                    <a:lnTo>
                      <a:pt x="707" y="142"/>
                    </a:lnTo>
                    <a:lnTo>
                      <a:pt x="707" y="140"/>
                    </a:lnTo>
                    <a:lnTo>
                      <a:pt x="694" y="139"/>
                    </a:lnTo>
                    <a:lnTo>
                      <a:pt x="677" y="136"/>
                    </a:lnTo>
                    <a:lnTo>
                      <a:pt x="657" y="131"/>
                    </a:lnTo>
                    <a:lnTo>
                      <a:pt x="633" y="128"/>
                    </a:lnTo>
                    <a:lnTo>
                      <a:pt x="606" y="123"/>
                    </a:lnTo>
                    <a:lnTo>
                      <a:pt x="578" y="117"/>
                    </a:lnTo>
                    <a:lnTo>
                      <a:pt x="548" y="112"/>
                    </a:lnTo>
                    <a:lnTo>
                      <a:pt x="519" y="107"/>
                    </a:lnTo>
                    <a:lnTo>
                      <a:pt x="491" y="101"/>
                    </a:lnTo>
                    <a:lnTo>
                      <a:pt x="464" y="96"/>
                    </a:lnTo>
                    <a:lnTo>
                      <a:pt x="438" y="91"/>
                    </a:lnTo>
                    <a:lnTo>
                      <a:pt x="417" y="86"/>
                    </a:lnTo>
                    <a:lnTo>
                      <a:pt x="400" y="81"/>
                    </a:lnTo>
                    <a:lnTo>
                      <a:pt x="386" y="78"/>
                    </a:lnTo>
                    <a:lnTo>
                      <a:pt x="378" y="75"/>
                    </a:lnTo>
                    <a:lnTo>
                      <a:pt x="377" y="74"/>
                    </a:lnTo>
                    <a:lnTo>
                      <a:pt x="385" y="74"/>
                    </a:lnTo>
                    <a:lnTo>
                      <a:pt x="400" y="77"/>
                    </a:lnTo>
                    <a:lnTo>
                      <a:pt x="420" y="80"/>
                    </a:lnTo>
                    <a:lnTo>
                      <a:pt x="445" y="83"/>
                    </a:lnTo>
                    <a:lnTo>
                      <a:pt x="473" y="88"/>
                    </a:lnTo>
                    <a:lnTo>
                      <a:pt x="504" y="93"/>
                    </a:lnTo>
                    <a:lnTo>
                      <a:pt x="538" y="97"/>
                    </a:lnTo>
                    <a:lnTo>
                      <a:pt x="572" y="101"/>
                    </a:lnTo>
                    <a:lnTo>
                      <a:pt x="590" y="102"/>
                    </a:lnTo>
                    <a:lnTo>
                      <a:pt x="617" y="107"/>
                    </a:lnTo>
                    <a:lnTo>
                      <a:pt x="649" y="112"/>
                    </a:lnTo>
                    <a:lnTo>
                      <a:pt x="682" y="117"/>
                    </a:lnTo>
                    <a:lnTo>
                      <a:pt x="716" y="120"/>
                    </a:lnTo>
                    <a:lnTo>
                      <a:pt x="745" y="123"/>
                    </a:lnTo>
                    <a:lnTo>
                      <a:pt x="768" y="125"/>
                    </a:lnTo>
                    <a:lnTo>
                      <a:pt x="782" y="123"/>
                    </a:lnTo>
                    <a:lnTo>
                      <a:pt x="766" y="117"/>
                    </a:lnTo>
                    <a:lnTo>
                      <a:pt x="751" y="112"/>
                    </a:lnTo>
                    <a:lnTo>
                      <a:pt x="735" y="107"/>
                    </a:lnTo>
                    <a:lnTo>
                      <a:pt x="720" y="104"/>
                    </a:lnTo>
                    <a:lnTo>
                      <a:pt x="704" y="101"/>
                    </a:lnTo>
                    <a:lnTo>
                      <a:pt x="689" y="97"/>
                    </a:lnTo>
                    <a:lnTo>
                      <a:pt x="673" y="94"/>
                    </a:lnTo>
                    <a:lnTo>
                      <a:pt x="657" y="93"/>
                    </a:lnTo>
                    <a:lnTo>
                      <a:pt x="641" y="91"/>
                    </a:lnTo>
                    <a:lnTo>
                      <a:pt x="625" y="89"/>
                    </a:lnTo>
                    <a:lnTo>
                      <a:pt x="607" y="88"/>
                    </a:lnTo>
                    <a:lnTo>
                      <a:pt x="591" y="86"/>
                    </a:lnTo>
                    <a:lnTo>
                      <a:pt x="572" y="86"/>
                    </a:lnTo>
                    <a:lnTo>
                      <a:pt x="555" y="85"/>
                    </a:lnTo>
                    <a:lnTo>
                      <a:pt x="536" y="85"/>
                    </a:lnTo>
                    <a:lnTo>
                      <a:pt x="518" y="83"/>
                    </a:lnTo>
                    <a:lnTo>
                      <a:pt x="519" y="80"/>
                    </a:lnTo>
                    <a:lnTo>
                      <a:pt x="520" y="77"/>
                    </a:lnTo>
                    <a:lnTo>
                      <a:pt x="527" y="74"/>
                    </a:lnTo>
                    <a:lnTo>
                      <a:pt x="540" y="70"/>
                    </a:lnTo>
                    <a:lnTo>
                      <a:pt x="554" y="70"/>
                    </a:lnTo>
                    <a:lnTo>
                      <a:pt x="568" y="72"/>
                    </a:lnTo>
                    <a:lnTo>
                      <a:pt x="585" y="74"/>
                    </a:lnTo>
                    <a:lnTo>
                      <a:pt x="601" y="75"/>
                    </a:lnTo>
                    <a:lnTo>
                      <a:pt x="618" y="77"/>
                    </a:lnTo>
                    <a:lnTo>
                      <a:pt x="635" y="80"/>
                    </a:lnTo>
                    <a:lnTo>
                      <a:pt x="653" y="81"/>
                    </a:lnTo>
                    <a:lnTo>
                      <a:pt x="670" y="85"/>
                    </a:lnTo>
                    <a:lnTo>
                      <a:pt x="688" y="86"/>
                    </a:lnTo>
                    <a:lnTo>
                      <a:pt x="704" y="88"/>
                    </a:lnTo>
                    <a:lnTo>
                      <a:pt x="721" y="89"/>
                    </a:lnTo>
                    <a:lnTo>
                      <a:pt x="737" y="91"/>
                    </a:lnTo>
                    <a:lnTo>
                      <a:pt x="752" y="91"/>
                    </a:lnTo>
                    <a:lnTo>
                      <a:pt x="767" y="91"/>
                    </a:lnTo>
                    <a:lnTo>
                      <a:pt x="780" y="91"/>
                    </a:lnTo>
                    <a:lnTo>
                      <a:pt x="792" y="89"/>
                    </a:lnTo>
                    <a:lnTo>
                      <a:pt x="794" y="89"/>
                    </a:lnTo>
                    <a:lnTo>
                      <a:pt x="794" y="88"/>
                    </a:lnTo>
                    <a:lnTo>
                      <a:pt x="792" y="88"/>
                    </a:lnTo>
                    <a:lnTo>
                      <a:pt x="791" y="86"/>
                    </a:lnTo>
                    <a:lnTo>
                      <a:pt x="790" y="86"/>
                    </a:lnTo>
                    <a:lnTo>
                      <a:pt x="788" y="86"/>
                    </a:lnTo>
                    <a:lnTo>
                      <a:pt x="774" y="85"/>
                    </a:lnTo>
                    <a:lnTo>
                      <a:pt x="747" y="81"/>
                    </a:lnTo>
                    <a:lnTo>
                      <a:pt x="713" y="77"/>
                    </a:lnTo>
                    <a:lnTo>
                      <a:pt x="677" y="69"/>
                    </a:lnTo>
                    <a:lnTo>
                      <a:pt x="642" y="62"/>
                    </a:lnTo>
                    <a:lnTo>
                      <a:pt x="613" y="54"/>
                    </a:lnTo>
                    <a:lnTo>
                      <a:pt x="591" y="48"/>
                    </a:lnTo>
                    <a:lnTo>
                      <a:pt x="585" y="42"/>
                    </a:lnTo>
                    <a:lnTo>
                      <a:pt x="603" y="42"/>
                    </a:lnTo>
                    <a:lnTo>
                      <a:pt x="629" y="45"/>
                    </a:lnTo>
                    <a:lnTo>
                      <a:pt x="657" y="50"/>
                    </a:lnTo>
                    <a:lnTo>
                      <a:pt x="689" y="54"/>
                    </a:lnTo>
                    <a:lnTo>
                      <a:pt x="719" y="59"/>
                    </a:lnTo>
                    <a:lnTo>
                      <a:pt x="744" y="64"/>
                    </a:lnTo>
                    <a:lnTo>
                      <a:pt x="763" y="66"/>
                    </a:lnTo>
                    <a:lnTo>
                      <a:pt x="772" y="66"/>
                    </a:lnTo>
                    <a:lnTo>
                      <a:pt x="725" y="53"/>
                    </a:lnTo>
                    <a:lnTo>
                      <a:pt x="690" y="43"/>
                    </a:lnTo>
                    <a:lnTo>
                      <a:pt x="669" y="37"/>
                    </a:lnTo>
                    <a:lnTo>
                      <a:pt x="661" y="32"/>
                    </a:lnTo>
                    <a:lnTo>
                      <a:pt x="668" y="32"/>
                    </a:lnTo>
                    <a:lnTo>
                      <a:pt x="689" y="34"/>
                    </a:lnTo>
                    <a:lnTo>
                      <a:pt x="727" y="38"/>
                    </a:lnTo>
                    <a:lnTo>
                      <a:pt x="782" y="46"/>
                    </a:lnTo>
                    <a:lnTo>
                      <a:pt x="790" y="46"/>
                    </a:lnTo>
                    <a:lnTo>
                      <a:pt x="802" y="46"/>
                    </a:lnTo>
                    <a:lnTo>
                      <a:pt x="818" y="48"/>
                    </a:lnTo>
                    <a:lnTo>
                      <a:pt x="834" y="48"/>
                    </a:lnTo>
                    <a:lnTo>
                      <a:pt x="850" y="48"/>
                    </a:lnTo>
                    <a:lnTo>
                      <a:pt x="863" y="48"/>
                    </a:lnTo>
                    <a:lnTo>
                      <a:pt x="871" y="46"/>
                    </a:lnTo>
                    <a:lnTo>
                      <a:pt x="874" y="45"/>
                    </a:lnTo>
                    <a:lnTo>
                      <a:pt x="866" y="43"/>
                    </a:lnTo>
                    <a:lnTo>
                      <a:pt x="855" y="42"/>
                    </a:lnTo>
                    <a:lnTo>
                      <a:pt x="842" y="40"/>
                    </a:lnTo>
                    <a:lnTo>
                      <a:pt x="824" y="38"/>
                    </a:lnTo>
                    <a:lnTo>
                      <a:pt x="806" y="37"/>
                    </a:lnTo>
                    <a:lnTo>
                      <a:pt x="786" y="34"/>
                    </a:lnTo>
                    <a:lnTo>
                      <a:pt x="766" y="32"/>
                    </a:lnTo>
                    <a:lnTo>
                      <a:pt x="745" y="29"/>
                    </a:lnTo>
                    <a:lnTo>
                      <a:pt x="724" y="26"/>
                    </a:lnTo>
                    <a:lnTo>
                      <a:pt x="705" y="24"/>
                    </a:lnTo>
                    <a:lnTo>
                      <a:pt x="686" y="21"/>
                    </a:lnTo>
                    <a:lnTo>
                      <a:pt x="670" y="19"/>
                    </a:lnTo>
                    <a:lnTo>
                      <a:pt x="658" y="18"/>
                    </a:lnTo>
                    <a:lnTo>
                      <a:pt x="648" y="16"/>
                    </a:lnTo>
                    <a:lnTo>
                      <a:pt x="641" y="15"/>
                    </a:lnTo>
                    <a:lnTo>
                      <a:pt x="639" y="13"/>
                    </a:lnTo>
                    <a:lnTo>
                      <a:pt x="657" y="13"/>
                    </a:lnTo>
                    <a:lnTo>
                      <a:pt x="673" y="11"/>
                    </a:lnTo>
                    <a:lnTo>
                      <a:pt x="689" y="11"/>
                    </a:lnTo>
                    <a:lnTo>
                      <a:pt x="705" y="10"/>
                    </a:lnTo>
                    <a:lnTo>
                      <a:pt x="721" y="10"/>
                    </a:lnTo>
                    <a:lnTo>
                      <a:pt x="736" y="8"/>
                    </a:lnTo>
                    <a:lnTo>
                      <a:pt x="751" y="7"/>
                    </a:lnTo>
                    <a:lnTo>
                      <a:pt x="767" y="7"/>
                    </a:lnTo>
                    <a:lnTo>
                      <a:pt x="782" y="5"/>
                    </a:lnTo>
                    <a:lnTo>
                      <a:pt x="798" y="3"/>
                    </a:lnTo>
                    <a:lnTo>
                      <a:pt x="812" y="3"/>
                    </a:lnTo>
                    <a:lnTo>
                      <a:pt x="829" y="2"/>
                    </a:lnTo>
                    <a:lnTo>
                      <a:pt x="846" y="2"/>
                    </a:lnTo>
                    <a:lnTo>
                      <a:pt x="863" y="0"/>
                    </a:lnTo>
                    <a:lnTo>
                      <a:pt x="881" y="0"/>
                    </a:lnTo>
                    <a:lnTo>
                      <a:pt x="900" y="0"/>
                    </a:lnTo>
                    <a:lnTo>
                      <a:pt x="914" y="5"/>
                    </a:lnTo>
                    <a:lnTo>
                      <a:pt x="936" y="10"/>
                    </a:lnTo>
                    <a:lnTo>
                      <a:pt x="961" y="13"/>
                    </a:lnTo>
                    <a:lnTo>
                      <a:pt x="992" y="15"/>
                    </a:lnTo>
                    <a:lnTo>
                      <a:pt x="1027" y="16"/>
                    </a:lnTo>
                    <a:lnTo>
                      <a:pt x="1064" y="16"/>
                    </a:lnTo>
                    <a:lnTo>
                      <a:pt x="1105" y="16"/>
                    </a:lnTo>
                    <a:lnTo>
                      <a:pt x="1145" y="16"/>
                    </a:lnTo>
                    <a:lnTo>
                      <a:pt x="1185" y="16"/>
                    </a:lnTo>
                    <a:lnTo>
                      <a:pt x="1225" y="15"/>
                    </a:lnTo>
                    <a:lnTo>
                      <a:pt x="1264" y="15"/>
                    </a:lnTo>
                    <a:lnTo>
                      <a:pt x="1300" y="13"/>
                    </a:lnTo>
                    <a:lnTo>
                      <a:pt x="1333" y="13"/>
                    </a:lnTo>
                    <a:lnTo>
                      <a:pt x="1362" y="13"/>
                    </a:lnTo>
                    <a:lnTo>
                      <a:pt x="1386" y="13"/>
                    </a:lnTo>
                    <a:lnTo>
                      <a:pt x="1404" y="15"/>
                    </a:lnTo>
                    <a:lnTo>
                      <a:pt x="1408" y="24"/>
                    </a:lnTo>
                    <a:lnTo>
                      <a:pt x="1412" y="29"/>
                    </a:lnTo>
                    <a:lnTo>
                      <a:pt x="1414" y="32"/>
                    </a:lnTo>
                    <a:lnTo>
                      <a:pt x="1416" y="35"/>
                    </a:lnTo>
                    <a:lnTo>
                      <a:pt x="1424" y="40"/>
                    </a:lnTo>
                    <a:lnTo>
                      <a:pt x="1430" y="45"/>
                    </a:lnTo>
                    <a:lnTo>
                      <a:pt x="1438" y="48"/>
                    </a:lnTo>
                    <a:lnTo>
                      <a:pt x="1445" y="51"/>
                    </a:lnTo>
                    <a:lnTo>
                      <a:pt x="1452" y="54"/>
                    </a:lnTo>
                    <a:lnTo>
                      <a:pt x="1459" y="58"/>
                    </a:lnTo>
                    <a:lnTo>
                      <a:pt x="1465" y="61"/>
                    </a:lnTo>
                    <a:lnTo>
                      <a:pt x="1471" y="64"/>
                    </a:lnTo>
                    <a:lnTo>
                      <a:pt x="1477" y="64"/>
                    </a:lnTo>
                    <a:lnTo>
                      <a:pt x="1483" y="64"/>
                    </a:lnTo>
                    <a:lnTo>
                      <a:pt x="1487" y="62"/>
                    </a:lnTo>
                    <a:lnTo>
                      <a:pt x="1492" y="62"/>
                    </a:lnTo>
                    <a:lnTo>
                      <a:pt x="1496" y="62"/>
                    </a:lnTo>
                    <a:lnTo>
                      <a:pt x="1501" y="61"/>
                    </a:lnTo>
                    <a:lnTo>
                      <a:pt x="1507" y="61"/>
                    </a:lnTo>
                    <a:lnTo>
                      <a:pt x="1512" y="61"/>
                    </a:lnTo>
                    <a:lnTo>
                      <a:pt x="1531" y="72"/>
                    </a:lnTo>
                    <a:lnTo>
                      <a:pt x="1547" y="86"/>
                    </a:lnTo>
                    <a:lnTo>
                      <a:pt x="1562" y="102"/>
                    </a:lnTo>
                    <a:lnTo>
                      <a:pt x="1578" y="120"/>
                    </a:lnTo>
                    <a:lnTo>
                      <a:pt x="1593" y="137"/>
                    </a:lnTo>
                    <a:lnTo>
                      <a:pt x="1610" y="153"/>
                    </a:lnTo>
                    <a:lnTo>
                      <a:pt x="1629" y="164"/>
                    </a:lnTo>
                    <a:lnTo>
                      <a:pt x="1650" y="172"/>
                    </a:lnTo>
                    <a:lnTo>
                      <a:pt x="1650" y="179"/>
                    </a:lnTo>
                    <a:lnTo>
                      <a:pt x="1645" y="193"/>
                    </a:lnTo>
                    <a:lnTo>
                      <a:pt x="1637" y="212"/>
                    </a:lnTo>
                    <a:lnTo>
                      <a:pt x="1629" y="235"/>
                    </a:lnTo>
                    <a:lnTo>
                      <a:pt x="1621" y="257"/>
                    </a:lnTo>
                    <a:lnTo>
                      <a:pt x="1614" y="276"/>
                    </a:lnTo>
                    <a:lnTo>
                      <a:pt x="1611" y="292"/>
                    </a:lnTo>
                    <a:lnTo>
                      <a:pt x="1614" y="301"/>
                    </a:lnTo>
                    <a:lnTo>
                      <a:pt x="1625" y="306"/>
                    </a:lnTo>
                    <a:lnTo>
                      <a:pt x="1636" y="311"/>
                    </a:lnTo>
                    <a:lnTo>
                      <a:pt x="1645" y="314"/>
                    </a:lnTo>
                    <a:lnTo>
                      <a:pt x="1656" y="319"/>
                    </a:lnTo>
                    <a:lnTo>
                      <a:pt x="1665" y="322"/>
                    </a:lnTo>
                    <a:lnTo>
                      <a:pt x="1676" y="325"/>
                    </a:lnTo>
                    <a:lnTo>
                      <a:pt x="1686" y="330"/>
                    </a:lnTo>
                    <a:lnTo>
                      <a:pt x="1699" y="333"/>
                    </a:lnTo>
                    <a:lnTo>
                      <a:pt x="1712" y="333"/>
                    </a:lnTo>
                    <a:lnTo>
                      <a:pt x="1721" y="332"/>
                    </a:lnTo>
                    <a:lnTo>
                      <a:pt x="1728" y="332"/>
                    </a:lnTo>
                    <a:lnTo>
                      <a:pt x="1733" y="332"/>
                    </a:lnTo>
                    <a:lnTo>
                      <a:pt x="1736" y="332"/>
                    </a:lnTo>
                    <a:lnTo>
                      <a:pt x="1737" y="332"/>
                    </a:lnTo>
                    <a:lnTo>
                      <a:pt x="1739" y="330"/>
                    </a:lnTo>
                    <a:lnTo>
                      <a:pt x="1753" y="329"/>
                    </a:lnTo>
                    <a:lnTo>
                      <a:pt x="1766" y="327"/>
                    </a:lnTo>
                    <a:lnTo>
                      <a:pt x="1776" y="327"/>
                    </a:lnTo>
                    <a:lnTo>
                      <a:pt x="1784" y="327"/>
                    </a:lnTo>
                    <a:lnTo>
                      <a:pt x="1794" y="329"/>
                    </a:lnTo>
                    <a:lnTo>
                      <a:pt x="1803" y="332"/>
                    </a:lnTo>
                    <a:lnTo>
                      <a:pt x="1814" y="335"/>
                    </a:lnTo>
                    <a:lnTo>
                      <a:pt x="1826" y="338"/>
                    </a:lnTo>
                    <a:lnTo>
                      <a:pt x="1822" y="338"/>
                    </a:lnTo>
                    <a:lnTo>
                      <a:pt x="1812" y="338"/>
                    </a:lnTo>
                    <a:lnTo>
                      <a:pt x="1798" y="338"/>
                    </a:lnTo>
                    <a:lnTo>
                      <a:pt x="1780" y="338"/>
                    </a:lnTo>
                    <a:lnTo>
                      <a:pt x="1762" y="338"/>
                    </a:lnTo>
                    <a:lnTo>
                      <a:pt x="1740" y="338"/>
                    </a:lnTo>
                    <a:lnTo>
                      <a:pt x="1719" y="340"/>
                    </a:lnTo>
                    <a:lnTo>
                      <a:pt x="1699" y="340"/>
                    </a:lnTo>
                    <a:lnTo>
                      <a:pt x="1682" y="340"/>
                    </a:lnTo>
                    <a:lnTo>
                      <a:pt x="1668" y="340"/>
                    </a:lnTo>
                    <a:lnTo>
                      <a:pt x="1652" y="340"/>
                    </a:lnTo>
                    <a:lnTo>
                      <a:pt x="1637" y="341"/>
                    </a:lnTo>
                    <a:lnTo>
                      <a:pt x="1622" y="341"/>
                    </a:lnTo>
                    <a:lnTo>
                      <a:pt x="1606" y="343"/>
                    </a:lnTo>
                    <a:lnTo>
                      <a:pt x="1591" y="343"/>
                    </a:lnTo>
                    <a:lnTo>
                      <a:pt x="1575" y="345"/>
                    </a:lnTo>
                    <a:lnTo>
                      <a:pt x="1578" y="348"/>
                    </a:lnTo>
                    <a:lnTo>
                      <a:pt x="1583" y="349"/>
                    </a:lnTo>
                    <a:lnTo>
                      <a:pt x="1590" y="353"/>
                    </a:lnTo>
                    <a:lnTo>
                      <a:pt x="1598" y="356"/>
                    </a:lnTo>
                    <a:lnTo>
                      <a:pt x="1613" y="356"/>
                    </a:lnTo>
                    <a:lnTo>
                      <a:pt x="1629" y="357"/>
                    </a:lnTo>
                    <a:lnTo>
                      <a:pt x="1645" y="357"/>
                    </a:lnTo>
                    <a:lnTo>
                      <a:pt x="1662" y="359"/>
                    </a:lnTo>
                    <a:lnTo>
                      <a:pt x="1678" y="360"/>
                    </a:lnTo>
                    <a:lnTo>
                      <a:pt x="1696" y="362"/>
                    </a:lnTo>
                    <a:lnTo>
                      <a:pt x="1711" y="365"/>
                    </a:lnTo>
                    <a:lnTo>
                      <a:pt x="1724" y="367"/>
                    </a:lnTo>
                    <a:lnTo>
                      <a:pt x="1740" y="367"/>
                    </a:lnTo>
                    <a:lnTo>
                      <a:pt x="1756" y="368"/>
                    </a:lnTo>
                    <a:lnTo>
                      <a:pt x="1772" y="368"/>
                    </a:lnTo>
                    <a:lnTo>
                      <a:pt x="1787" y="370"/>
                    </a:lnTo>
                    <a:lnTo>
                      <a:pt x="1802" y="370"/>
                    </a:lnTo>
                    <a:lnTo>
                      <a:pt x="1818" y="372"/>
                    </a:lnTo>
                    <a:lnTo>
                      <a:pt x="1833" y="373"/>
                    </a:lnTo>
                    <a:lnTo>
                      <a:pt x="1847" y="373"/>
                    </a:lnTo>
                    <a:lnTo>
                      <a:pt x="1862" y="375"/>
                    </a:lnTo>
                    <a:lnTo>
                      <a:pt x="1877" y="376"/>
                    </a:lnTo>
                    <a:lnTo>
                      <a:pt x="1892" y="376"/>
                    </a:lnTo>
                    <a:lnTo>
                      <a:pt x="1906" y="378"/>
                    </a:lnTo>
                    <a:lnTo>
                      <a:pt x="1921" y="380"/>
                    </a:lnTo>
                    <a:lnTo>
                      <a:pt x="1937" y="381"/>
                    </a:lnTo>
                    <a:lnTo>
                      <a:pt x="1952" y="381"/>
                    </a:lnTo>
                    <a:lnTo>
                      <a:pt x="1968" y="383"/>
                    </a:lnTo>
                    <a:lnTo>
                      <a:pt x="1976" y="388"/>
                    </a:lnTo>
                    <a:lnTo>
                      <a:pt x="1987" y="394"/>
                    </a:lnTo>
                    <a:lnTo>
                      <a:pt x="1997" y="405"/>
                    </a:lnTo>
                    <a:lnTo>
                      <a:pt x="2010" y="416"/>
                    </a:lnTo>
                    <a:lnTo>
                      <a:pt x="2019" y="429"/>
                    </a:lnTo>
                    <a:lnTo>
                      <a:pt x="2026" y="439"/>
                    </a:lnTo>
                    <a:lnTo>
                      <a:pt x="2028" y="448"/>
                    </a:lnTo>
                    <a:lnTo>
                      <a:pt x="2026" y="453"/>
                    </a:lnTo>
                    <a:lnTo>
                      <a:pt x="2011" y="445"/>
                    </a:lnTo>
                    <a:lnTo>
                      <a:pt x="1995" y="439"/>
                    </a:lnTo>
                    <a:lnTo>
                      <a:pt x="1976" y="431"/>
                    </a:lnTo>
                    <a:lnTo>
                      <a:pt x="1957" y="424"/>
                    </a:lnTo>
                    <a:lnTo>
                      <a:pt x="1937" y="418"/>
                    </a:lnTo>
                    <a:lnTo>
                      <a:pt x="1917" y="413"/>
                    </a:lnTo>
                    <a:lnTo>
                      <a:pt x="1897" y="410"/>
                    </a:lnTo>
                    <a:lnTo>
                      <a:pt x="1878" y="410"/>
                    </a:lnTo>
                    <a:lnTo>
                      <a:pt x="1888" y="418"/>
                    </a:lnTo>
                    <a:lnTo>
                      <a:pt x="1906" y="431"/>
                    </a:lnTo>
                    <a:lnTo>
                      <a:pt x="1933" y="443"/>
                    </a:lnTo>
                    <a:lnTo>
                      <a:pt x="1963" y="458"/>
                    </a:lnTo>
                    <a:lnTo>
                      <a:pt x="1991" y="472"/>
                    </a:lnTo>
                    <a:lnTo>
                      <a:pt x="2014" y="485"/>
                    </a:lnTo>
                    <a:lnTo>
                      <a:pt x="2026" y="496"/>
                    </a:lnTo>
                    <a:lnTo>
                      <a:pt x="2026" y="502"/>
                    </a:lnTo>
                    <a:lnTo>
                      <a:pt x="2015" y="499"/>
                    </a:lnTo>
                    <a:lnTo>
                      <a:pt x="2003" y="496"/>
                    </a:lnTo>
                    <a:lnTo>
                      <a:pt x="1991" y="491"/>
                    </a:lnTo>
                    <a:lnTo>
                      <a:pt x="1977" y="488"/>
                    </a:lnTo>
                    <a:lnTo>
                      <a:pt x="1964" y="485"/>
                    </a:lnTo>
                    <a:lnTo>
                      <a:pt x="1951" y="480"/>
                    </a:lnTo>
                    <a:lnTo>
                      <a:pt x="1936" y="477"/>
                    </a:lnTo>
                    <a:lnTo>
                      <a:pt x="1921" y="474"/>
                    </a:lnTo>
                    <a:lnTo>
                      <a:pt x="1908" y="470"/>
                    </a:lnTo>
                    <a:lnTo>
                      <a:pt x="1893" y="467"/>
                    </a:lnTo>
                    <a:lnTo>
                      <a:pt x="1878" y="466"/>
                    </a:lnTo>
                    <a:lnTo>
                      <a:pt x="1863" y="464"/>
                    </a:lnTo>
                    <a:lnTo>
                      <a:pt x="1849" y="463"/>
                    </a:lnTo>
                    <a:lnTo>
                      <a:pt x="1835" y="463"/>
                    </a:lnTo>
                    <a:lnTo>
                      <a:pt x="1822" y="463"/>
                    </a:lnTo>
                    <a:lnTo>
                      <a:pt x="1808" y="464"/>
                    </a:lnTo>
                    <a:lnTo>
                      <a:pt x="1834" y="472"/>
                    </a:lnTo>
                    <a:lnTo>
                      <a:pt x="1859" y="480"/>
                    </a:lnTo>
                    <a:lnTo>
                      <a:pt x="1883" y="488"/>
                    </a:lnTo>
                    <a:lnTo>
                      <a:pt x="1909" y="496"/>
                    </a:lnTo>
                    <a:lnTo>
                      <a:pt x="1933" y="502"/>
                    </a:lnTo>
                    <a:lnTo>
                      <a:pt x="1957" y="510"/>
                    </a:lnTo>
                    <a:lnTo>
                      <a:pt x="1981" y="520"/>
                    </a:lnTo>
                    <a:lnTo>
                      <a:pt x="2005" y="528"/>
                    </a:lnTo>
                    <a:lnTo>
                      <a:pt x="2007" y="534"/>
                    </a:lnTo>
                    <a:lnTo>
                      <a:pt x="2010" y="544"/>
                    </a:lnTo>
                    <a:lnTo>
                      <a:pt x="2010" y="552"/>
                    </a:lnTo>
                    <a:lnTo>
                      <a:pt x="2007" y="557"/>
                    </a:lnTo>
                    <a:lnTo>
                      <a:pt x="1995" y="550"/>
                    </a:lnTo>
                    <a:lnTo>
                      <a:pt x="1979" y="542"/>
                    </a:lnTo>
                    <a:lnTo>
                      <a:pt x="1957" y="534"/>
                    </a:lnTo>
                    <a:lnTo>
                      <a:pt x="1934" y="525"/>
                    </a:lnTo>
                    <a:lnTo>
                      <a:pt x="1912" y="515"/>
                    </a:lnTo>
                    <a:lnTo>
                      <a:pt x="1889" y="509"/>
                    </a:lnTo>
                    <a:lnTo>
                      <a:pt x="1870" y="504"/>
                    </a:lnTo>
                    <a:lnTo>
                      <a:pt x="1855" y="504"/>
                    </a:lnTo>
                    <a:lnTo>
                      <a:pt x="1862" y="509"/>
                    </a:lnTo>
                    <a:lnTo>
                      <a:pt x="1875" y="517"/>
                    </a:lnTo>
                    <a:lnTo>
                      <a:pt x="1892" y="526"/>
                    </a:lnTo>
                    <a:lnTo>
                      <a:pt x="1909" y="537"/>
                    </a:lnTo>
                    <a:lnTo>
                      <a:pt x="1926" y="549"/>
                    </a:lnTo>
                    <a:lnTo>
                      <a:pt x="1941" y="557"/>
                    </a:lnTo>
                    <a:lnTo>
                      <a:pt x="1952" y="565"/>
                    </a:lnTo>
                    <a:lnTo>
                      <a:pt x="1955" y="568"/>
                    </a:lnTo>
                    <a:lnTo>
                      <a:pt x="1947" y="565"/>
                    </a:lnTo>
                    <a:lnTo>
                      <a:pt x="1933" y="560"/>
                    </a:lnTo>
                    <a:lnTo>
                      <a:pt x="1918" y="555"/>
                    </a:lnTo>
                    <a:lnTo>
                      <a:pt x="1901" y="549"/>
                    </a:lnTo>
                    <a:lnTo>
                      <a:pt x="1885" y="544"/>
                    </a:lnTo>
                    <a:lnTo>
                      <a:pt x="1869" y="541"/>
                    </a:lnTo>
                    <a:lnTo>
                      <a:pt x="1857" y="541"/>
                    </a:lnTo>
                    <a:lnTo>
                      <a:pt x="1847" y="542"/>
                    </a:lnTo>
                    <a:lnTo>
                      <a:pt x="1854" y="545"/>
                    </a:lnTo>
                    <a:lnTo>
                      <a:pt x="1869" y="552"/>
                    </a:lnTo>
                    <a:lnTo>
                      <a:pt x="1886" y="560"/>
                    </a:lnTo>
                    <a:lnTo>
                      <a:pt x="1906" y="569"/>
                    </a:lnTo>
                    <a:lnTo>
                      <a:pt x="1924" y="580"/>
                    </a:lnTo>
                    <a:lnTo>
                      <a:pt x="1937" y="590"/>
                    </a:lnTo>
                    <a:lnTo>
                      <a:pt x="1941" y="598"/>
                    </a:lnTo>
                    <a:lnTo>
                      <a:pt x="1936" y="603"/>
                    </a:lnTo>
                    <a:lnTo>
                      <a:pt x="1885" y="577"/>
                    </a:lnTo>
                    <a:lnTo>
                      <a:pt x="1861" y="566"/>
                    </a:lnTo>
                    <a:lnTo>
                      <a:pt x="1854" y="568"/>
                    </a:lnTo>
                    <a:lnTo>
                      <a:pt x="1861" y="577"/>
                    </a:lnTo>
                    <a:lnTo>
                      <a:pt x="1875" y="592"/>
                    </a:lnTo>
                    <a:lnTo>
                      <a:pt x="1890" y="608"/>
                    </a:lnTo>
                    <a:lnTo>
                      <a:pt x="1902" y="620"/>
                    </a:lnTo>
                    <a:lnTo>
                      <a:pt x="1902" y="628"/>
                    </a:lnTo>
                    <a:lnTo>
                      <a:pt x="1898" y="625"/>
                    </a:lnTo>
                    <a:lnTo>
                      <a:pt x="1892" y="622"/>
                    </a:lnTo>
                    <a:lnTo>
                      <a:pt x="1883" y="617"/>
                    </a:lnTo>
                    <a:lnTo>
                      <a:pt x="1874" y="612"/>
                    </a:lnTo>
                    <a:lnTo>
                      <a:pt x="1865" y="609"/>
                    </a:lnTo>
                    <a:lnTo>
                      <a:pt x="1855" y="606"/>
                    </a:lnTo>
                    <a:lnTo>
                      <a:pt x="1849" y="606"/>
                    </a:lnTo>
                    <a:lnTo>
                      <a:pt x="1842" y="609"/>
                    </a:lnTo>
                    <a:lnTo>
                      <a:pt x="1846" y="612"/>
                    </a:lnTo>
                    <a:lnTo>
                      <a:pt x="1854" y="619"/>
                    </a:lnTo>
                    <a:lnTo>
                      <a:pt x="1862" y="625"/>
                    </a:lnTo>
                    <a:lnTo>
                      <a:pt x="1870" y="633"/>
                    </a:lnTo>
                    <a:lnTo>
                      <a:pt x="1875" y="641"/>
                    </a:lnTo>
                    <a:lnTo>
                      <a:pt x="1878" y="647"/>
                    </a:lnTo>
                    <a:lnTo>
                      <a:pt x="1877" y="652"/>
                    </a:lnTo>
                    <a:lnTo>
                      <a:pt x="1870" y="654"/>
                    </a:lnTo>
                    <a:lnTo>
                      <a:pt x="1855" y="646"/>
                    </a:lnTo>
                    <a:lnTo>
                      <a:pt x="1842" y="639"/>
                    </a:lnTo>
                    <a:lnTo>
                      <a:pt x="1833" y="636"/>
                    </a:lnTo>
                    <a:lnTo>
                      <a:pt x="1825" y="635"/>
                    </a:lnTo>
                    <a:lnTo>
                      <a:pt x="1822" y="636"/>
                    </a:lnTo>
                    <a:lnTo>
                      <a:pt x="1822" y="641"/>
                    </a:lnTo>
                    <a:lnTo>
                      <a:pt x="1829" y="646"/>
                    </a:lnTo>
                    <a:lnTo>
                      <a:pt x="1841" y="655"/>
                    </a:lnTo>
                    <a:lnTo>
                      <a:pt x="1846" y="660"/>
                    </a:lnTo>
                    <a:lnTo>
                      <a:pt x="1851" y="663"/>
                    </a:lnTo>
                    <a:lnTo>
                      <a:pt x="1857" y="668"/>
                    </a:lnTo>
                    <a:lnTo>
                      <a:pt x="1858" y="673"/>
                    </a:lnTo>
                    <a:lnTo>
                      <a:pt x="1841" y="679"/>
                    </a:lnTo>
                    <a:lnTo>
                      <a:pt x="1823" y="686"/>
                    </a:lnTo>
                    <a:lnTo>
                      <a:pt x="1804" y="692"/>
                    </a:lnTo>
                    <a:lnTo>
                      <a:pt x="1786" y="698"/>
                    </a:lnTo>
                    <a:lnTo>
                      <a:pt x="1767" y="703"/>
                    </a:lnTo>
                    <a:lnTo>
                      <a:pt x="1748" y="710"/>
                    </a:lnTo>
                    <a:lnTo>
                      <a:pt x="1729" y="716"/>
                    </a:lnTo>
                    <a:lnTo>
                      <a:pt x="1711" y="721"/>
                    </a:lnTo>
                    <a:lnTo>
                      <a:pt x="1692" y="727"/>
                    </a:lnTo>
                    <a:lnTo>
                      <a:pt x="1673" y="732"/>
                    </a:lnTo>
                    <a:lnTo>
                      <a:pt x="1656" y="738"/>
                    </a:lnTo>
                    <a:lnTo>
                      <a:pt x="1637" y="745"/>
                    </a:lnTo>
                    <a:lnTo>
                      <a:pt x="1619" y="751"/>
                    </a:lnTo>
                    <a:lnTo>
                      <a:pt x="1602" y="757"/>
                    </a:lnTo>
                    <a:lnTo>
                      <a:pt x="1585" y="764"/>
                    </a:lnTo>
                    <a:lnTo>
                      <a:pt x="1568" y="770"/>
                    </a:lnTo>
                    <a:lnTo>
                      <a:pt x="1564" y="773"/>
                    </a:lnTo>
                    <a:lnTo>
                      <a:pt x="1558" y="780"/>
                    </a:lnTo>
                    <a:lnTo>
                      <a:pt x="1551" y="788"/>
                    </a:lnTo>
                    <a:lnTo>
                      <a:pt x="1542" y="796"/>
                    </a:lnTo>
                    <a:lnTo>
                      <a:pt x="1532" y="805"/>
                    </a:lnTo>
                    <a:lnTo>
                      <a:pt x="1524" y="813"/>
                    </a:lnTo>
                    <a:lnTo>
                      <a:pt x="1518" y="820"/>
                    </a:lnTo>
                    <a:lnTo>
                      <a:pt x="1512" y="823"/>
                    </a:lnTo>
                    <a:lnTo>
                      <a:pt x="1514" y="804"/>
                    </a:lnTo>
                    <a:lnTo>
                      <a:pt x="1515" y="778"/>
                    </a:lnTo>
                    <a:lnTo>
                      <a:pt x="1515" y="754"/>
                    </a:lnTo>
                    <a:lnTo>
                      <a:pt x="1511" y="738"/>
                    </a:lnTo>
                    <a:lnTo>
                      <a:pt x="1505" y="749"/>
                    </a:lnTo>
                    <a:lnTo>
                      <a:pt x="1500" y="767"/>
                    </a:lnTo>
                    <a:lnTo>
                      <a:pt x="1493" y="788"/>
                    </a:lnTo>
                    <a:lnTo>
                      <a:pt x="1485" y="810"/>
                    </a:lnTo>
                    <a:lnTo>
                      <a:pt x="1475" y="832"/>
                    </a:lnTo>
                    <a:lnTo>
                      <a:pt x="1464" y="852"/>
                    </a:lnTo>
                    <a:lnTo>
                      <a:pt x="1452" y="866"/>
                    </a:lnTo>
                    <a:lnTo>
                      <a:pt x="1438" y="872"/>
                    </a:lnTo>
                    <a:lnTo>
                      <a:pt x="1448" y="820"/>
                    </a:lnTo>
                    <a:lnTo>
                      <a:pt x="1457" y="769"/>
                    </a:lnTo>
                    <a:lnTo>
                      <a:pt x="1463" y="718"/>
                    </a:lnTo>
                    <a:lnTo>
                      <a:pt x="1459" y="663"/>
                    </a:lnTo>
                    <a:lnTo>
                      <a:pt x="1455" y="655"/>
                    </a:lnTo>
                    <a:lnTo>
                      <a:pt x="1451" y="643"/>
                    </a:lnTo>
                    <a:lnTo>
                      <a:pt x="1444" y="627"/>
                    </a:lnTo>
                    <a:lnTo>
                      <a:pt x="1438" y="611"/>
                    </a:lnTo>
                    <a:lnTo>
                      <a:pt x="1432" y="595"/>
                    </a:lnTo>
                    <a:lnTo>
                      <a:pt x="1424" y="580"/>
                    </a:lnTo>
                    <a:lnTo>
                      <a:pt x="1417" y="569"/>
                    </a:lnTo>
                    <a:lnTo>
                      <a:pt x="1410" y="563"/>
                    </a:lnTo>
                    <a:lnTo>
                      <a:pt x="1410" y="593"/>
                    </a:lnTo>
                    <a:lnTo>
                      <a:pt x="1410" y="638"/>
                    </a:lnTo>
                    <a:lnTo>
                      <a:pt x="1410" y="689"/>
                    </a:lnTo>
                    <a:lnTo>
                      <a:pt x="1406" y="745"/>
                    </a:lnTo>
                    <a:lnTo>
                      <a:pt x="1400" y="800"/>
                    </a:lnTo>
                    <a:lnTo>
                      <a:pt x="1390" y="850"/>
                    </a:lnTo>
                    <a:lnTo>
                      <a:pt x="1374" y="888"/>
                    </a:lnTo>
                    <a:lnTo>
                      <a:pt x="1354" y="914"/>
                    </a:lnTo>
                    <a:lnTo>
                      <a:pt x="1354" y="891"/>
                    </a:lnTo>
                    <a:lnTo>
                      <a:pt x="1354" y="855"/>
                    </a:lnTo>
                    <a:lnTo>
                      <a:pt x="1354" y="808"/>
                    </a:lnTo>
                    <a:lnTo>
                      <a:pt x="1353" y="759"/>
                    </a:lnTo>
                    <a:lnTo>
                      <a:pt x="1349" y="713"/>
                    </a:lnTo>
                    <a:lnTo>
                      <a:pt x="1342" y="676"/>
                    </a:lnTo>
                    <a:lnTo>
                      <a:pt x="1331" y="654"/>
                    </a:lnTo>
                    <a:lnTo>
                      <a:pt x="1315" y="651"/>
                    </a:lnTo>
                    <a:lnTo>
                      <a:pt x="1314" y="675"/>
                    </a:lnTo>
                    <a:lnTo>
                      <a:pt x="1314" y="710"/>
                    </a:lnTo>
                    <a:lnTo>
                      <a:pt x="1315" y="751"/>
                    </a:lnTo>
                    <a:lnTo>
                      <a:pt x="1314" y="796"/>
                    </a:lnTo>
                    <a:lnTo>
                      <a:pt x="1310" y="840"/>
                    </a:lnTo>
                    <a:lnTo>
                      <a:pt x="1299" y="879"/>
                    </a:lnTo>
                    <a:lnTo>
                      <a:pt x="1282" y="907"/>
                    </a:lnTo>
                    <a:lnTo>
                      <a:pt x="1253" y="925"/>
                    </a:lnTo>
                    <a:lnTo>
                      <a:pt x="1252" y="901"/>
                    </a:lnTo>
                    <a:lnTo>
                      <a:pt x="1248" y="875"/>
                    </a:lnTo>
                    <a:lnTo>
                      <a:pt x="1243" y="852"/>
                    </a:lnTo>
                    <a:lnTo>
                      <a:pt x="1236" y="828"/>
                    </a:lnTo>
                    <a:lnTo>
                      <a:pt x="1229" y="804"/>
                    </a:lnTo>
                    <a:lnTo>
                      <a:pt x="1220" y="780"/>
                    </a:lnTo>
                    <a:lnTo>
                      <a:pt x="1211" y="756"/>
                    </a:lnTo>
                    <a:lnTo>
                      <a:pt x="1201" y="732"/>
                    </a:lnTo>
                    <a:lnTo>
                      <a:pt x="1201" y="748"/>
                    </a:lnTo>
                    <a:lnTo>
                      <a:pt x="1203" y="773"/>
                    </a:lnTo>
                    <a:lnTo>
                      <a:pt x="1203" y="805"/>
                    </a:lnTo>
                    <a:lnTo>
                      <a:pt x="1201" y="839"/>
                    </a:lnTo>
                    <a:lnTo>
                      <a:pt x="1197" y="872"/>
                    </a:lnTo>
                    <a:lnTo>
                      <a:pt x="1190" y="901"/>
                    </a:lnTo>
                    <a:lnTo>
                      <a:pt x="1178" y="923"/>
                    </a:lnTo>
                    <a:lnTo>
                      <a:pt x="1162" y="933"/>
                    </a:lnTo>
                    <a:lnTo>
                      <a:pt x="1162" y="899"/>
                    </a:lnTo>
                    <a:lnTo>
                      <a:pt x="1165" y="859"/>
                    </a:lnTo>
                    <a:lnTo>
                      <a:pt x="1160" y="821"/>
                    </a:lnTo>
                    <a:lnTo>
                      <a:pt x="1144" y="794"/>
                    </a:lnTo>
                    <a:lnTo>
                      <a:pt x="1135" y="823"/>
                    </a:lnTo>
                    <a:lnTo>
                      <a:pt x="1130" y="853"/>
                    </a:lnTo>
                    <a:lnTo>
                      <a:pt x="1123" y="883"/>
                    </a:lnTo>
                    <a:lnTo>
                      <a:pt x="1110" y="910"/>
                    </a:lnTo>
                    <a:lnTo>
                      <a:pt x="1101" y="898"/>
                    </a:lnTo>
                    <a:lnTo>
                      <a:pt x="1094" y="883"/>
                    </a:lnTo>
                    <a:lnTo>
                      <a:pt x="1086" y="871"/>
                    </a:lnTo>
                    <a:lnTo>
                      <a:pt x="1075" y="858"/>
                    </a:lnTo>
                    <a:lnTo>
                      <a:pt x="1063" y="880"/>
                    </a:lnTo>
                    <a:lnTo>
                      <a:pt x="1058" y="904"/>
                    </a:lnTo>
                    <a:lnTo>
                      <a:pt x="1056" y="926"/>
                    </a:lnTo>
                    <a:lnTo>
                      <a:pt x="1058" y="946"/>
                    </a:lnTo>
                    <a:lnTo>
                      <a:pt x="1059" y="957"/>
                    </a:lnTo>
                    <a:lnTo>
                      <a:pt x="1056" y="957"/>
                    </a:lnTo>
                    <a:lnTo>
                      <a:pt x="1047" y="944"/>
                    </a:lnTo>
                    <a:lnTo>
                      <a:pt x="1030" y="914"/>
                    </a:lnTo>
                    <a:lnTo>
                      <a:pt x="1024" y="910"/>
                    </a:lnTo>
                    <a:lnTo>
                      <a:pt x="1022" y="907"/>
                    </a:lnTo>
                    <a:lnTo>
                      <a:pt x="1016" y="906"/>
                    </a:lnTo>
                    <a:lnTo>
                      <a:pt x="1007" y="904"/>
                    </a:lnTo>
                    <a:lnTo>
                      <a:pt x="1000" y="918"/>
                    </a:lnTo>
                    <a:lnTo>
                      <a:pt x="992" y="942"/>
                    </a:lnTo>
                    <a:lnTo>
                      <a:pt x="984" y="963"/>
                    </a:lnTo>
                    <a:lnTo>
                      <a:pt x="976" y="971"/>
                    </a:lnTo>
                    <a:lnTo>
                      <a:pt x="971" y="963"/>
                    </a:lnTo>
                    <a:lnTo>
                      <a:pt x="964" y="957"/>
                    </a:lnTo>
                    <a:lnTo>
                      <a:pt x="956" y="952"/>
                    </a:lnTo>
                    <a:lnTo>
                      <a:pt x="944" y="946"/>
                    </a:lnTo>
                    <a:lnTo>
                      <a:pt x="938" y="965"/>
                    </a:lnTo>
                    <a:lnTo>
                      <a:pt x="929" y="985"/>
                    </a:lnTo>
                    <a:lnTo>
                      <a:pt x="922" y="1006"/>
                    </a:lnTo>
                    <a:lnTo>
                      <a:pt x="918" y="1027"/>
                    </a:lnTo>
                    <a:lnTo>
                      <a:pt x="862" y="1051"/>
                    </a:lnTo>
                    <a:lnTo>
                      <a:pt x="810" y="1072"/>
                    </a:lnTo>
                    <a:lnTo>
                      <a:pt x="761" y="1089"/>
                    </a:lnTo>
                    <a:lnTo>
                      <a:pt x="717" y="1105"/>
                    </a:lnTo>
                    <a:lnTo>
                      <a:pt x="676" y="1118"/>
                    </a:lnTo>
                    <a:lnTo>
                      <a:pt x="635" y="1127"/>
                    </a:lnTo>
                    <a:lnTo>
                      <a:pt x="598" y="1135"/>
                    </a:lnTo>
                    <a:lnTo>
                      <a:pt x="562" y="1137"/>
                    </a:lnTo>
                    <a:lnTo>
                      <a:pt x="527" y="1137"/>
                    </a:lnTo>
                    <a:lnTo>
                      <a:pt x="492" y="1132"/>
                    </a:lnTo>
                    <a:lnTo>
                      <a:pt x="457" y="1123"/>
                    </a:lnTo>
                    <a:lnTo>
                      <a:pt x="422" y="1110"/>
                    </a:lnTo>
                    <a:lnTo>
                      <a:pt x="385" y="1092"/>
                    </a:lnTo>
                    <a:lnTo>
                      <a:pt x="347" y="1068"/>
                    </a:lnTo>
                    <a:lnTo>
                      <a:pt x="307" y="1041"/>
                    </a:lnTo>
                    <a:lnTo>
                      <a:pt x="264" y="1008"/>
                    </a:lnTo>
                    <a:close/>
                  </a:path>
                </a:pathLst>
              </a:custGeom>
              <a:solidFill>
                <a:srgbClr val="CC6633"/>
              </a:solidFill>
              <a:ln w="9525">
                <a:noFill/>
                <a:round/>
              </a:ln>
            </p:spPr>
            <p:txBody>
              <a:bodyPr/>
              <a:lstStyle/>
              <a:p>
                <a:endParaRPr lang="zh-CN" altLang="en-US"/>
              </a:p>
            </p:txBody>
          </p:sp>
          <p:sp>
            <p:nvSpPr>
              <p:cNvPr id="20491" name="Freeform 7"/>
              <p:cNvSpPr/>
              <p:nvPr/>
            </p:nvSpPr>
            <p:spPr bwMode="auto">
              <a:xfrm>
                <a:off x="4190" y="2199"/>
                <a:ext cx="145" cy="227"/>
              </a:xfrm>
              <a:custGeom>
                <a:avLst/>
                <a:gdLst>
                  <a:gd name="T0" fmla="*/ 1 w 255"/>
                  <a:gd name="T1" fmla="*/ 14 h 333"/>
                  <a:gd name="T2" fmla="*/ 1 w 255"/>
                  <a:gd name="T3" fmla="*/ 14 h 333"/>
                  <a:gd name="T4" fmla="*/ 1 w 255"/>
                  <a:gd name="T5" fmla="*/ 12 h 333"/>
                  <a:gd name="T6" fmla="*/ 1 w 255"/>
                  <a:gd name="T7" fmla="*/ 12 h 333"/>
                  <a:gd name="T8" fmla="*/ 1 w 255"/>
                  <a:gd name="T9" fmla="*/ 10 h 333"/>
                  <a:gd name="T10" fmla="*/ 1 w 255"/>
                  <a:gd name="T11" fmla="*/ 10 h 333"/>
                  <a:gd name="T12" fmla="*/ 0 w 255"/>
                  <a:gd name="T13" fmla="*/ 8 h 333"/>
                  <a:gd name="T14" fmla="*/ 0 w 255"/>
                  <a:gd name="T15" fmla="*/ 7 h 333"/>
                  <a:gd name="T16" fmla="*/ 1 w 255"/>
                  <a:gd name="T17" fmla="*/ 5 h 333"/>
                  <a:gd name="T18" fmla="*/ 1 w 255"/>
                  <a:gd name="T19" fmla="*/ 3 h 333"/>
                  <a:gd name="T20" fmla="*/ 1 w 255"/>
                  <a:gd name="T21" fmla="*/ 2 h 333"/>
                  <a:gd name="T22" fmla="*/ 1 w 255"/>
                  <a:gd name="T23" fmla="*/ 1 h 333"/>
                  <a:gd name="T24" fmla="*/ 1 w 255"/>
                  <a:gd name="T25" fmla="*/ 1 h 333"/>
                  <a:gd name="T26" fmla="*/ 1 w 255"/>
                  <a:gd name="T27" fmla="*/ 1 h 333"/>
                  <a:gd name="T28" fmla="*/ 1 w 255"/>
                  <a:gd name="T29" fmla="*/ 1 h 333"/>
                  <a:gd name="T30" fmla="*/ 1 w 255"/>
                  <a:gd name="T31" fmla="*/ 1 h 333"/>
                  <a:gd name="T32" fmla="*/ 1 w 255"/>
                  <a:gd name="T33" fmla="*/ 0 h 333"/>
                  <a:gd name="T34" fmla="*/ 1 w 255"/>
                  <a:gd name="T35" fmla="*/ 1 h 333"/>
                  <a:gd name="T36" fmla="*/ 2 w 255"/>
                  <a:gd name="T37" fmla="*/ 1 h 333"/>
                  <a:gd name="T38" fmla="*/ 2 w 255"/>
                  <a:gd name="T39" fmla="*/ 1 h 333"/>
                  <a:gd name="T40" fmla="*/ 2 w 255"/>
                  <a:gd name="T41" fmla="*/ 1 h 333"/>
                  <a:gd name="T42" fmla="*/ 2 w 255"/>
                  <a:gd name="T43" fmla="*/ 1 h 333"/>
                  <a:gd name="T44" fmla="*/ 2 w 255"/>
                  <a:gd name="T45" fmla="*/ 1 h 333"/>
                  <a:gd name="T46" fmla="*/ 2 w 255"/>
                  <a:gd name="T47" fmla="*/ 2 h 333"/>
                  <a:gd name="T48" fmla="*/ 3 w 255"/>
                  <a:gd name="T49" fmla="*/ 3 h 333"/>
                  <a:gd name="T50" fmla="*/ 3 w 255"/>
                  <a:gd name="T51" fmla="*/ 5 h 333"/>
                  <a:gd name="T52" fmla="*/ 3 w 255"/>
                  <a:gd name="T53" fmla="*/ 7 h 333"/>
                  <a:gd name="T54" fmla="*/ 3 w 255"/>
                  <a:gd name="T55" fmla="*/ 7 h 333"/>
                  <a:gd name="T56" fmla="*/ 3 w 255"/>
                  <a:gd name="T57" fmla="*/ 10 h 333"/>
                  <a:gd name="T58" fmla="*/ 3 w 255"/>
                  <a:gd name="T59" fmla="*/ 10 h 333"/>
                  <a:gd name="T60" fmla="*/ 3 w 255"/>
                  <a:gd name="T61" fmla="*/ 12 h 333"/>
                  <a:gd name="T62" fmla="*/ 3 w 255"/>
                  <a:gd name="T63" fmla="*/ 14 h 333"/>
                  <a:gd name="T64" fmla="*/ 2 w 255"/>
                  <a:gd name="T65" fmla="*/ 14 h 333"/>
                  <a:gd name="T66" fmla="*/ 2 w 255"/>
                  <a:gd name="T67" fmla="*/ 15 h 333"/>
                  <a:gd name="T68" fmla="*/ 2 w 255"/>
                  <a:gd name="T69" fmla="*/ 15 h 333"/>
                  <a:gd name="T70" fmla="*/ 2 w 255"/>
                  <a:gd name="T71" fmla="*/ 15 h 333"/>
                  <a:gd name="T72" fmla="*/ 2 w 255"/>
                  <a:gd name="T73" fmla="*/ 15 h 333"/>
                  <a:gd name="T74" fmla="*/ 2 w 255"/>
                  <a:gd name="T75" fmla="*/ 15 h 333"/>
                  <a:gd name="T76" fmla="*/ 1 w 255"/>
                  <a:gd name="T77" fmla="*/ 15 h 333"/>
                  <a:gd name="T78" fmla="*/ 1 w 255"/>
                  <a:gd name="T79" fmla="*/ 15 h 333"/>
                  <a:gd name="T80" fmla="*/ 1 w 255"/>
                  <a:gd name="T81" fmla="*/ 14 h 3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333"/>
                  <a:gd name="T125" fmla="*/ 255 w 255"/>
                  <a:gd name="T126" fmla="*/ 333 h 3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333">
                    <a:moveTo>
                      <a:pt x="85" y="311"/>
                    </a:moveTo>
                    <a:lnTo>
                      <a:pt x="61" y="292"/>
                    </a:lnTo>
                    <a:lnTo>
                      <a:pt x="41" y="273"/>
                    </a:lnTo>
                    <a:lnTo>
                      <a:pt x="25" y="250"/>
                    </a:lnTo>
                    <a:lnTo>
                      <a:pt x="13" y="227"/>
                    </a:lnTo>
                    <a:lnTo>
                      <a:pt x="4" y="201"/>
                    </a:lnTo>
                    <a:lnTo>
                      <a:pt x="0" y="172"/>
                    </a:lnTo>
                    <a:lnTo>
                      <a:pt x="0" y="140"/>
                    </a:lnTo>
                    <a:lnTo>
                      <a:pt x="4" y="105"/>
                    </a:lnTo>
                    <a:lnTo>
                      <a:pt x="11" y="77"/>
                    </a:lnTo>
                    <a:lnTo>
                      <a:pt x="18" y="53"/>
                    </a:lnTo>
                    <a:lnTo>
                      <a:pt x="25" y="35"/>
                    </a:lnTo>
                    <a:lnTo>
                      <a:pt x="34" y="21"/>
                    </a:lnTo>
                    <a:lnTo>
                      <a:pt x="45" y="11"/>
                    </a:lnTo>
                    <a:lnTo>
                      <a:pt x="58" y="5"/>
                    </a:lnTo>
                    <a:lnTo>
                      <a:pt x="77" y="2"/>
                    </a:lnTo>
                    <a:lnTo>
                      <a:pt x="102" y="0"/>
                    </a:lnTo>
                    <a:lnTo>
                      <a:pt x="121" y="3"/>
                    </a:lnTo>
                    <a:lnTo>
                      <a:pt x="140" y="8"/>
                    </a:lnTo>
                    <a:lnTo>
                      <a:pt x="157" y="13"/>
                    </a:lnTo>
                    <a:lnTo>
                      <a:pt x="175" y="19"/>
                    </a:lnTo>
                    <a:lnTo>
                      <a:pt x="191" y="27"/>
                    </a:lnTo>
                    <a:lnTo>
                      <a:pt x="207" y="38"/>
                    </a:lnTo>
                    <a:lnTo>
                      <a:pt x="222" y="51"/>
                    </a:lnTo>
                    <a:lnTo>
                      <a:pt x="235" y="69"/>
                    </a:lnTo>
                    <a:lnTo>
                      <a:pt x="246" y="101"/>
                    </a:lnTo>
                    <a:lnTo>
                      <a:pt x="251" y="133"/>
                    </a:lnTo>
                    <a:lnTo>
                      <a:pt x="255" y="163"/>
                    </a:lnTo>
                    <a:lnTo>
                      <a:pt x="254" y="193"/>
                    </a:lnTo>
                    <a:lnTo>
                      <a:pt x="250" y="222"/>
                    </a:lnTo>
                    <a:lnTo>
                      <a:pt x="242" y="252"/>
                    </a:lnTo>
                    <a:lnTo>
                      <a:pt x="230" y="281"/>
                    </a:lnTo>
                    <a:lnTo>
                      <a:pt x="215" y="309"/>
                    </a:lnTo>
                    <a:lnTo>
                      <a:pt x="195" y="319"/>
                    </a:lnTo>
                    <a:lnTo>
                      <a:pt x="179" y="325"/>
                    </a:lnTo>
                    <a:lnTo>
                      <a:pt x="165" y="330"/>
                    </a:lnTo>
                    <a:lnTo>
                      <a:pt x="152" y="333"/>
                    </a:lnTo>
                    <a:lnTo>
                      <a:pt x="139" y="333"/>
                    </a:lnTo>
                    <a:lnTo>
                      <a:pt x="124" y="329"/>
                    </a:lnTo>
                    <a:lnTo>
                      <a:pt x="106" y="322"/>
                    </a:lnTo>
                    <a:lnTo>
                      <a:pt x="85" y="311"/>
                    </a:lnTo>
                    <a:close/>
                  </a:path>
                </a:pathLst>
              </a:custGeom>
              <a:solidFill>
                <a:srgbClr val="969696"/>
              </a:solidFill>
              <a:ln w="9525">
                <a:noFill/>
                <a:round/>
              </a:ln>
            </p:spPr>
            <p:txBody>
              <a:bodyPr/>
              <a:lstStyle/>
              <a:p>
                <a:endParaRPr lang="zh-CN" altLang="en-US"/>
              </a:p>
            </p:txBody>
          </p:sp>
          <p:sp>
            <p:nvSpPr>
              <p:cNvPr id="20492" name="Freeform 8"/>
              <p:cNvSpPr/>
              <p:nvPr/>
            </p:nvSpPr>
            <p:spPr bwMode="auto">
              <a:xfrm>
                <a:off x="4199" y="2219"/>
                <a:ext cx="122" cy="196"/>
              </a:xfrm>
              <a:custGeom>
                <a:avLst/>
                <a:gdLst>
                  <a:gd name="T0" fmla="*/ 1 w 213"/>
                  <a:gd name="T1" fmla="*/ 14 h 287"/>
                  <a:gd name="T2" fmla="*/ 1 w 213"/>
                  <a:gd name="T3" fmla="*/ 14 h 287"/>
                  <a:gd name="T4" fmla="*/ 1 w 213"/>
                  <a:gd name="T5" fmla="*/ 14 h 287"/>
                  <a:gd name="T6" fmla="*/ 1 w 213"/>
                  <a:gd name="T7" fmla="*/ 14 h 287"/>
                  <a:gd name="T8" fmla="*/ 1 w 213"/>
                  <a:gd name="T9" fmla="*/ 12 h 287"/>
                  <a:gd name="T10" fmla="*/ 1 w 213"/>
                  <a:gd name="T11" fmla="*/ 12 h 287"/>
                  <a:gd name="T12" fmla="*/ 1 w 213"/>
                  <a:gd name="T13" fmla="*/ 12 h 287"/>
                  <a:gd name="T14" fmla="*/ 1 w 213"/>
                  <a:gd name="T15" fmla="*/ 12 h 287"/>
                  <a:gd name="T16" fmla="*/ 1 w 213"/>
                  <a:gd name="T17" fmla="*/ 12 h 287"/>
                  <a:gd name="T18" fmla="*/ 1 w 213"/>
                  <a:gd name="T19" fmla="*/ 12 h 287"/>
                  <a:gd name="T20" fmla="*/ 1 w 213"/>
                  <a:gd name="T21" fmla="*/ 12 h 287"/>
                  <a:gd name="T22" fmla="*/ 1 w 213"/>
                  <a:gd name="T23" fmla="*/ 11 h 287"/>
                  <a:gd name="T24" fmla="*/ 1 w 213"/>
                  <a:gd name="T25" fmla="*/ 10 h 287"/>
                  <a:gd name="T26" fmla="*/ 1 w 213"/>
                  <a:gd name="T27" fmla="*/ 8 h 287"/>
                  <a:gd name="T28" fmla="*/ 1 w 213"/>
                  <a:gd name="T29" fmla="*/ 8 h 287"/>
                  <a:gd name="T30" fmla="*/ 1 w 213"/>
                  <a:gd name="T31" fmla="*/ 7 h 287"/>
                  <a:gd name="T32" fmla="*/ 1 w 213"/>
                  <a:gd name="T33" fmla="*/ 5 h 287"/>
                  <a:gd name="T34" fmla="*/ 1 w 213"/>
                  <a:gd name="T35" fmla="*/ 5 h 287"/>
                  <a:gd name="T36" fmla="*/ 1 w 213"/>
                  <a:gd name="T37" fmla="*/ 3 h 287"/>
                  <a:gd name="T38" fmla="*/ 1 w 213"/>
                  <a:gd name="T39" fmla="*/ 3 h 287"/>
                  <a:gd name="T40" fmla="*/ 1 w 213"/>
                  <a:gd name="T41" fmla="*/ 2 h 287"/>
                  <a:gd name="T42" fmla="*/ 1 w 213"/>
                  <a:gd name="T43" fmla="*/ 2 h 287"/>
                  <a:gd name="T44" fmla="*/ 1 w 213"/>
                  <a:gd name="T45" fmla="*/ 1 h 287"/>
                  <a:gd name="T46" fmla="*/ 1 w 213"/>
                  <a:gd name="T47" fmla="*/ 1 h 287"/>
                  <a:gd name="T48" fmla="*/ 1 w 213"/>
                  <a:gd name="T49" fmla="*/ 1 h 287"/>
                  <a:gd name="T50" fmla="*/ 1 w 213"/>
                  <a:gd name="T51" fmla="*/ 1 h 287"/>
                  <a:gd name="T52" fmla="*/ 1 w 213"/>
                  <a:gd name="T53" fmla="*/ 1 h 287"/>
                  <a:gd name="T54" fmla="*/ 1 w 213"/>
                  <a:gd name="T55" fmla="*/ 1 h 287"/>
                  <a:gd name="T56" fmla="*/ 1 w 213"/>
                  <a:gd name="T57" fmla="*/ 0 h 287"/>
                  <a:gd name="T58" fmla="*/ 1 w 213"/>
                  <a:gd name="T59" fmla="*/ 0 h 287"/>
                  <a:gd name="T60" fmla="*/ 1 w 213"/>
                  <a:gd name="T61" fmla="*/ 1 h 287"/>
                  <a:gd name="T62" fmla="*/ 2 w 213"/>
                  <a:gd name="T63" fmla="*/ 1 h 287"/>
                  <a:gd name="T64" fmla="*/ 2 w 213"/>
                  <a:gd name="T65" fmla="*/ 1 h 287"/>
                  <a:gd name="T66" fmla="*/ 2 w 213"/>
                  <a:gd name="T67" fmla="*/ 1 h 287"/>
                  <a:gd name="T68" fmla="*/ 2 w 213"/>
                  <a:gd name="T69" fmla="*/ 1 h 287"/>
                  <a:gd name="T70" fmla="*/ 2 w 213"/>
                  <a:gd name="T71" fmla="*/ 2 h 287"/>
                  <a:gd name="T72" fmla="*/ 2 w 213"/>
                  <a:gd name="T73" fmla="*/ 2 h 287"/>
                  <a:gd name="T74" fmla="*/ 2 w 213"/>
                  <a:gd name="T75" fmla="*/ 2 h 287"/>
                  <a:gd name="T76" fmla="*/ 2 w 213"/>
                  <a:gd name="T77" fmla="*/ 2 h 287"/>
                  <a:gd name="T78" fmla="*/ 2 w 213"/>
                  <a:gd name="T79" fmla="*/ 3 h 287"/>
                  <a:gd name="T80" fmla="*/ 2 w 213"/>
                  <a:gd name="T81" fmla="*/ 3 h 287"/>
                  <a:gd name="T82" fmla="*/ 2 w 213"/>
                  <a:gd name="T83" fmla="*/ 3 h 287"/>
                  <a:gd name="T84" fmla="*/ 2 w 213"/>
                  <a:gd name="T85" fmla="*/ 5 h 287"/>
                  <a:gd name="T86" fmla="*/ 2 w 213"/>
                  <a:gd name="T87" fmla="*/ 7 h 287"/>
                  <a:gd name="T88" fmla="*/ 2 w 213"/>
                  <a:gd name="T89" fmla="*/ 8 h 287"/>
                  <a:gd name="T90" fmla="*/ 2 w 213"/>
                  <a:gd name="T91" fmla="*/ 8 h 287"/>
                  <a:gd name="T92" fmla="*/ 2 w 213"/>
                  <a:gd name="T93" fmla="*/ 10 h 287"/>
                  <a:gd name="T94" fmla="*/ 2 w 213"/>
                  <a:gd name="T95" fmla="*/ 10 h 287"/>
                  <a:gd name="T96" fmla="*/ 2 w 213"/>
                  <a:gd name="T97" fmla="*/ 10 h 287"/>
                  <a:gd name="T98" fmla="*/ 2 w 213"/>
                  <a:gd name="T99" fmla="*/ 10 h 287"/>
                  <a:gd name="T100" fmla="*/ 2 w 213"/>
                  <a:gd name="T101" fmla="*/ 10 h 287"/>
                  <a:gd name="T102" fmla="*/ 2 w 213"/>
                  <a:gd name="T103" fmla="*/ 11 h 287"/>
                  <a:gd name="T104" fmla="*/ 2 w 213"/>
                  <a:gd name="T105" fmla="*/ 11 h 287"/>
                  <a:gd name="T106" fmla="*/ 2 w 213"/>
                  <a:gd name="T107" fmla="*/ 11 h 287"/>
                  <a:gd name="T108" fmla="*/ 2 w 213"/>
                  <a:gd name="T109" fmla="*/ 12 h 287"/>
                  <a:gd name="T110" fmla="*/ 2 w 213"/>
                  <a:gd name="T111" fmla="*/ 12 h 287"/>
                  <a:gd name="T112" fmla="*/ 2 w 213"/>
                  <a:gd name="T113" fmla="*/ 12 h 287"/>
                  <a:gd name="T114" fmla="*/ 2 w 213"/>
                  <a:gd name="T115" fmla="*/ 12 h 287"/>
                  <a:gd name="T116" fmla="*/ 2 w 213"/>
                  <a:gd name="T117" fmla="*/ 14 h 287"/>
                  <a:gd name="T118" fmla="*/ 2 w 213"/>
                  <a:gd name="T119" fmla="*/ 14 h 287"/>
                  <a:gd name="T120" fmla="*/ 2 w 213"/>
                  <a:gd name="T121" fmla="*/ 14 h 287"/>
                  <a:gd name="T122" fmla="*/ 1 w 213"/>
                  <a:gd name="T123" fmla="*/ 14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
                  <a:gd name="T187" fmla="*/ 0 h 287"/>
                  <a:gd name="T188" fmla="*/ 213 w 213"/>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 h="287">
                    <a:moveTo>
                      <a:pt x="117" y="287"/>
                    </a:moveTo>
                    <a:lnTo>
                      <a:pt x="111" y="287"/>
                    </a:lnTo>
                    <a:lnTo>
                      <a:pt x="107" y="286"/>
                    </a:lnTo>
                    <a:lnTo>
                      <a:pt x="102" y="286"/>
                    </a:lnTo>
                    <a:lnTo>
                      <a:pt x="96" y="284"/>
                    </a:lnTo>
                    <a:lnTo>
                      <a:pt x="94" y="283"/>
                    </a:lnTo>
                    <a:lnTo>
                      <a:pt x="91" y="281"/>
                    </a:lnTo>
                    <a:lnTo>
                      <a:pt x="87" y="279"/>
                    </a:lnTo>
                    <a:lnTo>
                      <a:pt x="80" y="276"/>
                    </a:lnTo>
                    <a:lnTo>
                      <a:pt x="79" y="275"/>
                    </a:lnTo>
                    <a:lnTo>
                      <a:pt x="78" y="275"/>
                    </a:lnTo>
                    <a:lnTo>
                      <a:pt x="76" y="273"/>
                    </a:lnTo>
                    <a:lnTo>
                      <a:pt x="75" y="272"/>
                    </a:lnTo>
                    <a:lnTo>
                      <a:pt x="74" y="270"/>
                    </a:lnTo>
                    <a:lnTo>
                      <a:pt x="71" y="270"/>
                    </a:lnTo>
                    <a:lnTo>
                      <a:pt x="70" y="268"/>
                    </a:lnTo>
                    <a:lnTo>
                      <a:pt x="66" y="265"/>
                    </a:lnTo>
                    <a:lnTo>
                      <a:pt x="63" y="264"/>
                    </a:lnTo>
                    <a:lnTo>
                      <a:pt x="59" y="260"/>
                    </a:lnTo>
                    <a:lnTo>
                      <a:pt x="55" y="257"/>
                    </a:lnTo>
                    <a:lnTo>
                      <a:pt x="47" y="244"/>
                    </a:lnTo>
                    <a:lnTo>
                      <a:pt x="41" y="236"/>
                    </a:lnTo>
                    <a:lnTo>
                      <a:pt x="36" y="225"/>
                    </a:lnTo>
                    <a:lnTo>
                      <a:pt x="28" y="211"/>
                    </a:lnTo>
                    <a:lnTo>
                      <a:pt x="20" y="193"/>
                    </a:lnTo>
                    <a:lnTo>
                      <a:pt x="16" y="184"/>
                    </a:lnTo>
                    <a:lnTo>
                      <a:pt x="12" y="174"/>
                    </a:lnTo>
                    <a:lnTo>
                      <a:pt x="9" y="163"/>
                    </a:lnTo>
                    <a:lnTo>
                      <a:pt x="8" y="155"/>
                    </a:lnTo>
                    <a:lnTo>
                      <a:pt x="5" y="147"/>
                    </a:lnTo>
                    <a:lnTo>
                      <a:pt x="4" y="141"/>
                    </a:lnTo>
                    <a:lnTo>
                      <a:pt x="3" y="133"/>
                    </a:lnTo>
                    <a:lnTo>
                      <a:pt x="1" y="123"/>
                    </a:lnTo>
                    <a:lnTo>
                      <a:pt x="1" y="114"/>
                    </a:lnTo>
                    <a:lnTo>
                      <a:pt x="1" y="104"/>
                    </a:lnTo>
                    <a:lnTo>
                      <a:pt x="0" y="95"/>
                    </a:lnTo>
                    <a:lnTo>
                      <a:pt x="1" y="87"/>
                    </a:lnTo>
                    <a:lnTo>
                      <a:pt x="3" y="79"/>
                    </a:lnTo>
                    <a:lnTo>
                      <a:pt x="3" y="72"/>
                    </a:lnTo>
                    <a:lnTo>
                      <a:pt x="4" y="64"/>
                    </a:lnTo>
                    <a:lnTo>
                      <a:pt x="8" y="56"/>
                    </a:lnTo>
                    <a:lnTo>
                      <a:pt x="11" y="50"/>
                    </a:lnTo>
                    <a:lnTo>
                      <a:pt x="15" y="42"/>
                    </a:lnTo>
                    <a:lnTo>
                      <a:pt x="17" y="36"/>
                    </a:lnTo>
                    <a:lnTo>
                      <a:pt x="20" y="34"/>
                    </a:lnTo>
                    <a:lnTo>
                      <a:pt x="21" y="31"/>
                    </a:lnTo>
                    <a:lnTo>
                      <a:pt x="24" y="29"/>
                    </a:lnTo>
                    <a:lnTo>
                      <a:pt x="25" y="26"/>
                    </a:lnTo>
                    <a:lnTo>
                      <a:pt x="29" y="23"/>
                    </a:lnTo>
                    <a:lnTo>
                      <a:pt x="33" y="18"/>
                    </a:lnTo>
                    <a:lnTo>
                      <a:pt x="37" y="13"/>
                    </a:lnTo>
                    <a:lnTo>
                      <a:pt x="43" y="8"/>
                    </a:lnTo>
                    <a:lnTo>
                      <a:pt x="47" y="7"/>
                    </a:lnTo>
                    <a:lnTo>
                      <a:pt x="52" y="5"/>
                    </a:lnTo>
                    <a:lnTo>
                      <a:pt x="58" y="4"/>
                    </a:lnTo>
                    <a:lnTo>
                      <a:pt x="64" y="2"/>
                    </a:lnTo>
                    <a:lnTo>
                      <a:pt x="75" y="0"/>
                    </a:lnTo>
                    <a:lnTo>
                      <a:pt x="82" y="0"/>
                    </a:lnTo>
                    <a:lnTo>
                      <a:pt x="90" y="0"/>
                    </a:lnTo>
                    <a:lnTo>
                      <a:pt x="102" y="2"/>
                    </a:lnTo>
                    <a:lnTo>
                      <a:pt x="111" y="5"/>
                    </a:lnTo>
                    <a:lnTo>
                      <a:pt x="121" y="8"/>
                    </a:lnTo>
                    <a:lnTo>
                      <a:pt x="129" y="12"/>
                    </a:lnTo>
                    <a:lnTo>
                      <a:pt x="138" y="15"/>
                    </a:lnTo>
                    <a:lnTo>
                      <a:pt x="143" y="18"/>
                    </a:lnTo>
                    <a:lnTo>
                      <a:pt x="149" y="20"/>
                    </a:lnTo>
                    <a:lnTo>
                      <a:pt x="154" y="23"/>
                    </a:lnTo>
                    <a:lnTo>
                      <a:pt x="159" y="26"/>
                    </a:lnTo>
                    <a:lnTo>
                      <a:pt x="165" y="31"/>
                    </a:lnTo>
                    <a:lnTo>
                      <a:pt x="169" y="36"/>
                    </a:lnTo>
                    <a:lnTo>
                      <a:pt x="174" y="42"/>
                    </a:lnTo>
                    <a:lnTo>
                      <a:pt x="182" y="52"/>
                    </a:lnTo>
                    <a:lnTo>
                      <a:pt x="184" y="52"/>
                    </a:lnTo>
                    <a:lnTo>
                      <a:pt x="185" y="52"/>
                    </a:lnTo>
                    <a:lnTo>
                      <a:pt x="186" y="53"/>
                    </a:lnTo>
                    <a:lnTo>
                      <a:pt x="188" y="53"/>
                    </a:lnTo>
                    <a:lnTo>
                      <a:pt x="190" y="58"/>
                    </a:lnTo>
                    <a:lnTo>
                      <a:pt x="193" y="63"/>
                    </a:lnTo>
                    <a:lnTo>
                      <a:pt x="197" y="67"/>
                    </a:lnTo>
                    <a:lnTo>
                      <a:pt x="200" y="74"/>
                    </a:lnTo>
                    <a:lnTo>
                      <a:pt x="201" y="77"/>
                    </a:lnTo>
                    <a:lnTo>
                      <a:pt x="202" y="82"/>
                    </a:lnTo>
                    <a:lnTo>
                      <a:pt x="202" y="87"/>
                    </a:lnTo>
                    <a:lnTo>
                      <a:pt x="204" y="93"/>
                    </a:lnTo>
                    <a:lnTo>
                      <a:pt x="206" y="106"/>
                    </a:lnTo>
                    <a:lnTo>
                      <a:pt x="209" y="120"/>
                    </a:lnTo>
                    <a:lnTo>
                      <a:pt x="210" y="134"/>
                    </a:lnTo>
                    <a:lnTo>
                      <a:pt x="213" y="149"/>
                    </a:lnTo>
                    <a:lnTo>
                      <a:pt x="213" y="160"/>
                    </a:lnTo>
                    <a:lnTo>
                      <a:pt x="213" y="173"/>
                    </a:lnTo>
                    <a:lnTo>
                      <a:pt x="213" y="184"/>
                    </a:lnTo>
                    <a:lnTo>
                      <a:pt x="213" y="197"/>
                    </a:lnTo>
                    <a:lnTo>
                      <a:pt x="212" y="200"/>
                    </a:lnTo>
                    <a:lnTo>
                      <a:pt x="212" y="205"/>
                    </a:lnTo>
                    <a:lnTo>
                      <a:pt x="212" y="209"/>
                    </a:lnTo>
                    <a:lnTo>
                      <a:pt x="210" y="213"/>
                    </a:lnTo>
                    <a:lnTo>
                      <a:pt x="209" y="213"/>
                    </a:lnTo>
                    <a:lnTo>
                      <a:pt x="208" y="213"/>
                    </a:lnTo>
                    <a:lnTo>
                      <a:pt x="206" y="216"/>
                    </a:lnTo>
                    <a:lnTo>
                      <a:pt x="206" y="219"/>
                    </a:lnTo>
                    <a:lnTo>
                      <a:pt x="205" y="222"/>
                    </a:lnTo>
                    <a:lnTo>
                      <a:pt x="205" y="225"/>
                    </a:lnTo>
                    <a:lnTo>
                      <a:pt x="204" y="228"/>
                    </a:lnTo>
                    <a:lnTo>
                      <a:pt x="201" y="232"/>
                    </a:lnTo>
                    <a:lnTo>
                      <a:pt x="200" y="236"/>
                    </a:lnTo>
                    <a:lnTo>
                      <a:pt x="198" y="240"/>
                    </a:lnTo>
                    <a:lnTo>
                      <a:pt x="189" y="251"/>
                    </a:lnTo>
                    <a:lnTo>
                      <a:pt x="184" y="259"/>
                    </a:lnTo>
                    <a:lnTo>
                      <a:pt x="180" y="264"/>
                    </a:lnTo>
                    <a:lnTo>
                      <a:pt x="177" y="268"/>
                    </a:lnTo>
                    <a:lnTo>
                      <a:pt x="174" y="270"/>
                    </a:lnTo>
                    <a:lnTo>
                      <a:pt x="173" y="272"/>
                    </a:lnTo>
                    <a:lnTo>
                      <a:pt x="171" y="275"/>
                    </a:lnTo>
                    <a:lnTo>
                      <a:pt x="170" y="278"/>
                    </a:lnTo>
                    <a:lnTo>
                      <a:pt x="166" y="279"/>
                    </a:lnTo>
                    <a:lnTo>
                      <a:pt x="163" y="281"/>
                    </a:lnTo>
                    <a:lnTo>
                      <a:pt x="159" y="283"/>
                    </a:lnTo>
                    <a:lnTo>
                      <a:pt x="155" y="284"/>
                    </a:lnTo>
                    <a:lnTo>
                      <a:pt x="139" y="286"/>
                    </a:lnTo>
                    <a:lnTo>
                      <a:pt x="130" y="287"/>
                    </a:lnTo>
                    <a:lnTo>
                      <a:pt x="123" y="287"/>
                    </a:lnTo>
                    <a:lnTo>
                      <a:pt x="117" y="287"/>
                    </a:lnTo>
                    <a:close/>
                  </a:path>
                </a:pathLst>
              </a:custGeom>
              <a:solidFill>
                <a:srgbClr val="000000"/>
              </a:solidFill>
              <a:ln w="9525">
                <a:noFill/>
                <a:round/>
              </a:ln>
            </p:spPr>
            <p:txBody>
              <a:bodyPr/>
              <a:lstStyle/>
              <a:p>
                <a:endParaRPr lang="zh-CN" altLang="en-US"/>
              </a:p>
            </p:txBody>
          </p:sp>
          <p:sp>
            <p:nvSpPr>
              <p:cNvPr id="20493" name="Freeform 9"/>
              <p:cNvSpPr/>
              <p:nvPr/>
            </p:nvSpPr>
            <p:spPr bwMode="auto">
              <a:xfrm>
                <a:off x="4212" y="2240"/>
                <a:ext cx="83" cy="164"/>
              </a:xfrm>
              <a:custGeom>
                <a:avLst/>
                <a:gdLst>
                  <a:gd name="T0" fmla="*/ 1 w 145"/>
                  <a:gd name="T1" fmla="*/ 10 h 241"/>
                  <a:gd name="T2" fmla="*/ 1 w 145"/>
                  <a:gd name="T3" fmla="*/ 10 h 241"/>
                  <a:gd name="T4" fmla="*/ 1 w 145"/>
                  <a:gd name="T5" fmla="*/ 8 h 241"/>
                  <a:gd name="T6" fmla="*/ 1 w 145"/>
                  <a:gd name="T7" fmla="*/ 5 h 241"/>
                  <a:gd name="T8" fmla="*/ 1 w 145"/>
                  <a:gd name="T9" fmla="*/ 3 h 241"/>
                  <a:gd name="T10" fmla="*/ 1 w 145"/>
                  <a:gd name="T11" fmla="*/ 1 h 241"/>
                  <a:gd name="T12" fmla="*/ 1 w 145"/>
                  <a:gd name="T13" fmla="*/ 1 h 241"/>
                  <a:gd name="T14" fmla="*/ 1 w 145"/>
                  <a:gd name="T15" fmla="*/ 1 h 241"/>
                  <a:gd name="T16" fmla="*/ 1 w 145"/>
                  <a:gd name="T17" fmla="*/ 0 h 241"/>
                  <a:gd name="T18" fmla="*/ 1 w 145"/>
                  <a:gd name="T19" fmla="*/ 1 h 241"/>
                  <a:gd name="T20" fmla="*/ 1 w 145"/>
                  <a:gd name="T21" fmla="*/ 1 h 241"/>
                  <a:gd name="T22" fmla="*/ 1 w 145"/>
                  <a:gd name="T23" fmla="*/ 3 h 241"/>
                  <a:gd name="T24" fmla="*/ 1 w 145"/>
                  <a:gd name="T25" fmla="*/ 3 h 241"/>
                  <a:gd name="T26" fmla="*/ 1 w 145"/>
                  <a:gd name="T27" fmla="*/ 1 h 241"/>
                  <a:gd name="T28" fmla="*/ 1 w 145"/>
                  <a:gd name="T29" fmla="*/ 1 h 241"/>
                  <a:gd name="T30" fmla="*/ 1 w 145"/>
                  <a:gd name="T31" fmla="*/ 3 h 241"/>
                  <a:gd name="T32" fmla="*/ 1 w 145"/>
                  <a:gd name="T33" fmla="*/ 5 h 241"/>
                  <a:gd name="T34" fmla="*/ 1 w 145"/>
                  <a:gd name="T35" fmla="*/ 5 h 241"/>
                  <a:gd name="T36" fmla="*/ 1 w 145"/>
                  <a:gd name="T37" fmla="*/ 5 h 241"/>
                  <a:gd name="T38" fmla="*/ 1 w 145"/>
                  <a:gd name="T39" fmla="*/ 3 h 241"/>
                  <a:gd name="T40" fmla="*/ 1 w 145"/>
                  <a:gd name="T41" fmla="*/ 3 h 241"/>
                  <a:gd name="T42" fmla="*/ 1 w 145"/>
                  <a:gd name="T43" fmla="*/ 5 h 241"/>
                  <a:gd name="T44" fmla="*/ 1 w 145"/>
                  <a:gd name="T45" fmla="*/ 7 h 241"/>
                  <a:gd name="T46" fmla="*/ 1 w 145"/>
                  <a:gd name="T47" fmla="*/ 7 h 241"/>
                  <a:gd name="T48" fmla="*/ 1 w 145"/>
                  <a:gd name="T49" fmla="*/ 5 h 241"/>
                  <a:gd name="T50" fmla="*/ 1 w 145"/>
                  <a:gd name="T51" fmla="*/ 5 h 241"/>
                  <a:gd name="T52" fmla="*/ 1 w 145"/>
                  <a:gd name="T53" fmla="*/ 6 h 241"/>
                  <a:gd name="T54" fmla="*/ 1 w 145"/>
                  <a:gd name="T55" fmla="*/ 7 h 241"/>
                  <a:gd name="T56" fmla="*/ 1 w 145"/>
                  <a:gd name="T57" fmla="*/ 7 h 241"/>
                  <a:gd name="T58" fmla="*/ 1 w 145"/>
                  <a:gd name="T59" fmla="*/ 7 h 241"/>
                  <a:gd name="T60" fmla="*/ 2 w 145"/>
                  <a:gd name="T61" fmla="*/ 5 h 241"/>
                  <a:gd name="T62" fmla="*/ 2 w 145"/>
                  <a:gd name="T63" fmla="*/ 7 h 241"/>
                  <a:gd name="T64" fmla="*/ 1 w 145"/>
                  <a:gd name="T65" fmla="*/ 8 h 241"/>
                  <a:gd name="T66" fmla="*/ 1 w 145"/>
                  <a:gd name="T67" fmla="*/ 9 h 241"/>
                  <a:gd name="T68" fmla="*/ 2 w 145"/>
                  <a:gd name="T69" fmla="*/ 8 h 241"/>
                  <a:gd name="T70" fmla="*/ 2 w 145"/>
                  <a:gd name="T71" fmla="*/ 8 h 241"/>
                  <a:gd name="T72" fmla="*/ 2 w 145"/>
                  <a:gd name="T73" fmla="*/ 10 h 241"/>
                  <a:gd name="T74" fmla="*/ 1 w 145"/>
                  <a:gd name="T75" fmla="*/ 10 h 241"/>
                  <a:gd name="T76" fmla="*/ 1 w 145"/>
                  <a:gd name="T77" fmla="*/ 10 h 241"/>
                  <a:gd name="T78" fmla="*/ 2 w 145"/>
                  <a:gd name="T79" fmla="*/ 10 h 241"/>
                  <a:gd name="T80" fmla="*/ 2 w 145"/>
                  <a:gd name="T81" fmla="*/ 10 h 241"/>
                  <a:gd name="T82" fmla="*/ 1 w 145"/>
                  <a:gd name="T83" fmla="*/ 11 h 241"/>
                  <a:gd name="T84" fmla="*/ 1 w 145"/>
                  <a:gd name="T85" fmla="*/ 11 h 241"/>
                  <a:gd name="T86" fmla="*/ 1 w 145"/>
                  <a:gd name="T87" fmla="*/ 11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241"/>
                  <a:gd name="T134" fmla="*/ 145 w 145"/>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241">
                    <a:moveTo>
                      <a:pt x="86" y="237"/>
                    </a:moveTo>
                    <a:lnTo>
                      <a:pt x="78" y="233"/>
                    </a:lnTo>
                    <a:lnTo>
                      <a:pt x="73" y="229"/>
                    </a:lnTo>
                    <a:lnTo>
                      <a:pt x="66" y="226"/>
                    </a:lnTo>
                    <a:lnTo>
                      <a:pt x="55" y="220"/>
                    </a:lnTo>
                    <a:lnTo>
                      <a:pt x="42" y="209"/>
                    </a:lnTo>
                    <a:lnTo>
                      <a:pt x="31" y="197"/>
                    </a:lnTo>
                    <a:lnTo>
                      <a:pt x="22" y="185"/>
                    </a:lnTo>
                    <a:lnTo>
                      <a:pt x="14" y="172"/>
                    </a:lnTo>
                    <a:lnTo>
                      <a:pt x="8" y="158"/>
                    </a:lnTo>
                    <a:lnTo>
                      <a:pt x="3" y="142"/>
                    </a:lnTo>
                    <a:lnTo>
                      <a:pt x="2" y="124"/>
                    </a:lnTo>
                    <a:lnTo>
                      <a:pt x="0" y="103"/>
                    </a:lnTo>
                    <a:lnTo>
                      <a:pt x="3" y="92"/>
                    </a:lnTo>
                    <a:lnTo>
                      <a:pt x="3" y="78"/>
                    </a:lnTo>
                    <a:lnTo>
                      <a:pt x="3" y="65"/>
                    </a:lnTo>
                    <a:lnTo>
                      <a:pt x="3" y="51"/>
                    </a:lnTo>
                    <a:lnTo>
                      <a:pt x="4" y="38"/>
                    </a:lnTo>
                    <a:lnTo>
                      <a:pt x="8" y="27"/>
                    </a:lnTo>
                    <a:lnTo>
                      <a:pt x="16" y="17"/>
                    </a:lnTo>
                    <a:lnTo>
                      <a:pt x="28" y="11"/>
                    </a:lnTo>
                    <a:lnTo>
                      <a:pt x="37" y="6"/>
                    </a:lnTo>
                    <a:lnTo>
                      <a:pt x="41" y="3"/>
                    </a:lnTo>
                    <a:lnTo>
                      <a:pt x="43" y="1"/>
                    </a:lnTo>
                    <a:lnTo>
                      <a:pt x="46" y="0"/>
                    </a:lnTo>
                    <a:lnTo>
                      <a:pt x="50" y="0"/>
                    </a:lnTo>
                    <a:lnTo>
                      <a:pt x="54" y="0"/>
                    </a:lnTo>
                    <a:lnTo>
                      <a:pt x="58" y="0"/>
                    </a:lnTo>
                    <a:lnTo>
                      <a:pt x="63" y="0"/>
                    </a:lnTo>
                    <a:lnTo>
                      <a:pt x="63" y="5"/>
                    </a:lnTo>
                    <a:lnTo>
                      <a:pt x="63" y="9"/>
                    </a:lnTo>
                    <a:lnTo>
                      <a:pt x="63" y="14"/>
                    </a:lnTo>
                    <a:lnTo>
                      <a:pt x="63" y="21"/>
                    </a:lnTo>
                    <a:lnTo>
                      <a:pt x="59" y="43"/>
                    </a:lnTo>
                    <a:lnTo>
                      <a:pt x="55" y="59"/>
                    </a:lnTo>
                    <a:lnTo>
                      <a:pt x="49" y="73"/>
                    </a:lnTo>
                    <a:lnTo>
                      <a:pt x="42" y="91"/>
                    </a:lnTo>
                    <a:lnTo>
                      <a:pt x="53" y="87"/>
                    </a:lnTo>
                    <a:lnTo>
                      <a:pt x="62" y="78"/>
                    </a:lnTo>
                    <a:lnTo>
                      <a:pt x="70" y="67"/>
                    </a:lnTo>
                    <a:lnTo>
                      <a:pt x="77" y="52"/>
                    </a:lnTo>
                    <a:lnTo>
                      <a:pt x="82" y="38"/>
                    </a:lnTo>
                    <a:lnTo>
                      <a:pt x="87" y="25"/>
                    </a:lnTo>
                    <a:lnTo>
                      <a:pt x="90" y="17"/>
                    </a:lnTo>
                    <a:lnTo>
                      <a:pt x="93" y="14"/>
                    </a:lnTo>
                    <a:lnTo>
                      <a:pt x="96" y="32"/>
                    </a:lnTo>
                    <a:lnTo>
                      <a:pt x="93" y="48"/>
                    </a:lnTo>
                    <a:lnTo>
                      <a:pt x="85" y="62"/>
                    </a:lnTo>
                    <a:lnTo>
                      <a:pt x="74" y="76"/>
                    </a:lnTo>
                    <a:lnTo>
                      <a:pt x="62" y="91"/>
                    </a:lnTo>
                    <a:lnTo>
                      <a:pt x="51" y="102"/>
                    </a:lnTo>
                    <a:lnTo>
                      <a:pt x="43" y="113"/>
                    </a:lnTo>
                    <a:lnTo>
                      <a:pt x="39" y="123"/>
                    </a:lnTo>
                    <a:lnTo>
                      <a:pt x="51" y="121"/>
                    </a:lnTo>
                    <a:lnTo>
                      <a:pt x="61" y="115"/>
                    </a:lnTo>
                    <a:lnTo>
                      <a:pt x="70" y="107"/>
                    </a:lnTo>
                    <a:lnTo>
                      <a:pt x="79" y="95"/>
                    </a:lnTo>
                    <a:lnTo>
                      <a:pt x="87" y="86"/>
                    </a:lnTo>
                    <a:lnTo>
                      <a:pt x="94" y="76"/>
                    </a:lnTo>
                    <a:lnTo>
                      <a:pt x="102" y="70"/>
                    </a:lnTo>
                    <a:lnTo>
                      <a:pt x="110" y="65"/>
                    </a:lnTo>
                    <a:lnTo>
                      <a:pt x="110" y="67"/>
                    </a:lnTo>
                    <a:lnTo>
                      <a:pt x="110" y="70"/>
                    </a:lnTo>
                    <a:lnTo>
                      <a:pt x="108" y="76"/>
                    </a:lnTo>
                    <a:lnTo>
                      <a:pt x="105" y="89"/>
                    </a:lnTo>
                    <a:lnTo>
                      <a:pt x="98" y="103"/>
                    </a:lnTo>
                    <a:lnTo>
                      <a:pt x="91" y="118"/>
                    </a:lnTo>
                    <a:lnTo>
                      <a:pt x="85" y="132"/>
                    </a:lnTo>
                    <a:lnTo>
                      <a:pt x="77" y="146"/>
                    </a:lnTo>
                    <a:lnTo>
                      <a:pt x="71" y="151"/>
                    </a:lnTo>
                    <a:lnTo>
                      <a:pt x="71" y="150"/>
                    </a:lnTo>
                    <a:lnTo>
                      <a:pt x="78" y="145"/>
                    </a:lnTo>
                    <a:lnTo>
                      <a:pt x="87" y="137"/>
                    </a:lnTo>
                    <a:lnTo>
                      <a:pt x="98" y="129"/>
                    </a:lnTo>
                    <a:lnTo>
                      <a:pt x="109" y="121"/>
                    </a:lnTo>
                    <a:lnTo>
                      <a:pt x="118" y="115"/>
                    </a:lnTo>
                    <a:lnTo>
                      <a:pt x="124" y="111"/>
                    </a:lnTo>
                    <a:lnTo>
                      <a:pt x="122" y="118"/>
                    </a:lnTo>
                    <a:lnTo>
                      <a:pt x="121" y="123"/>
                    </a:lnTo>
                    <a:lnTo>
                      <a:pt x="120" y="126"/>
                    </a:lnTo>
                    <a:lnTo>
                      <a:pt x="118" y="129"/>
                    </a:lnTo>
                    <a:lnTo>
                      <a:pt x="112" y="137"/>
                    </a:lnTo>
                    <a:lnTo>
                      <a:pt x="104" y="150"/>
                    </a:lnTo>
                    <a:lnTo>
                      <a:pt x="94" y="164"/>
                    </a:lnTo>
                    <a:lnTo>
                      <a:pt x="91" y="174"/>
                    </a:lnTo>
                    <a:lnTo>
                      <a:pt x="96" y="169"/>
                    </a:lnTo>
                    <a:lnTo>
                      <a:pt x="102" y="162"/>
                    </a:lnTo>
                    <a:lnTo>
                      <a:pt x="109" y="154"/>
                    </a:lnTo>
                    <a:lnTo>
                      <a:pt x="117" y="145"/>
                    </a:lnTo>
                    <a:lnTo>
                      <a:pt x="125" y="137"/>
                    </a:lnTo>
                    <a:lnTo>
                      <a:pt x="133" y="131"/>
                    </a:lnTo>
                    <a:lnTo>
                      <a:pt x="140" y="126"/>
                    </a:lnTo>
                    <a:lnTo>
                      <a:pt x="144" y="123"/>
                    </a:lnTo>
                    <a:lnTo>
                      <a:pt x="142" y="126"/>
                    </a:lnTo>
                    <a:lnTo>
                      <a:pt x="142" y="129"/>
                    </a:lnTo>
                    <a:lnTo>
                      <a:pt x="142" y="134"/>
                    </a:lnTo>
                    <a:lnTo>
                      <a:pt x="141" y="137"/>
                    </a:lnTo>
                    <a:lnTo>
                      <a:pt x="133" y="151"/>
                    </a:lnTo>
                    <a:lnTo>
                      <a:pt x="121" y="170"/>
                    </a:lnTo>
                    <a:lnTo>
                      <a:pt x="112" y="186"/>
                    </a:lnTo>
                    <a:lnTo>
                      <a:pt x="108" y="194"/>
                    </a:lnTo>
                    <a:lnTo>
                      <a:pt x="117" y="191"/>
                    </a:lnTo>
                    <a:lnTo>
                      <a:pt x="125" y="185"/>
                    </a:lnTo>
                    <a:lnTo>
                      <a:pt x="134" y="178"/>
                    </a:lnTo>
                    <a:lnTo>
                      <a:pt x="145" y="175"/>
                    </a:lnTo>
                    <a:lnTo>
                      <a:pt x="144" y="178"/>
                    </a:lnTo>
                    <a:lnTo>
                      <a:pt x="142" y="182"/>
                    </a:lnTo>
                    <a:lnTo>
                      <a:pt x="140" y="186"/>
                    </a:lnTo>
                    <a:lnTo>
                      <a:pt x="138" y="189"/>
                    </a:lnTo>
                    <a:lnTo>
                      <a:pt x="136" y="193"/>
                    </a:lnTo>
                    <a:lnTo>
                      <a:pt x="130" y="196"/>
                    </a:lnTo>
                    <a:lnTo>
                      <a:pt x="124" y="202"/>
                    </a:lnTo>
                    <a:lnTo>
                      <a:pt x="118" y="207"/>
                    </a:lnTo>
                    <a:lnTo>
                      <a:pt x="112" y="213"/>
                    </a:lnTo>
                    <a:lnTo>
                      <a:pt x="109" y="218"/>
                    </a:lnTo>
                    <a:lnTo>
                      <a:pt x="106" y="221"/>
                    </a:lnTo>
                    <a:lnTo>
                      <a:pt x="109" y="223"/>
                    </a:lnTo>
                    <a:lnTo>
                      <a:pt x="116" y="218"/>
                    </a:lnTo>
                    <a:lnTo>
                      <a:pt x="126" y="213"/>
                    </a:lnTo>
                    <a:lnTo>
                      <a:pt x="136" y="210"/>
                    </a:lnTo>
                    <a:lnTo>
                      <a:pt x="142" y="212"/>
                    </a:lnTo>
                    <a:lnTo>
                      <a:pt x="137" y="215"/>
                    </a:lnTo>
                    <a:lnTo>
                      <a:pt x="134" y="220"/>
                    </a:lnTo>
                    <a:lnTo>
                      <a:pt x="132" y="225"/>
                    </a:lnTo>
                    <a:lnTo>
                      <a:pt x="130" y="233"/>
                    </a:lnTo>
                    <a:lnTo>
                      <a:pt x="126" y="237"/>
                    </a:lnTo>
                    <a:lnTo>
                      <a:pt x="121" y="239"/>
                    </a:lnTo>
                    <a:lnTo>
                      <a:pt x="116" y="241"/>
                    </a:lnTo>
                    <a:lnTo>
                      <a:pt x="109" y="241"/>
                    </a:lnTo>
                    <a:lnTo>
                      <a:pt x="104" y="241"/>
                    </a:lnTo>
                    <a:lnTo>
                      <a:pt x="97" y="239"/>
                    </a:lnTo>
                    <a:lnTo>
                      <a:pt x="91" y="239"/>
                    </a:lnTo>
                    <a:lnTo>
                      <a:pt x="86" y="237"/>
                    </a:lnTo>
                    <a:close/>
                  </a:path>
                </a:pathLst>
              </a:custGeom>
              <a:solidFill>
                <a:srgbClr val="FFFFFF"/>
              </a:solidFill>
              <a:ln w="9525">
                <a:noFill/>
                <a:round/>
              </a:ln>
            </p:spPr>
            <p:txBody>
              <a:bodyPr/>
              <a:lstStyle/>
              <a:p>
                <a:endParaRPr lang="zh-CN" altLang="en-US"/>
              </a:p>
            </p:txBody>
          </p:sp>
          <p:sp>
            <p:nvSpPr>
              <p:cNvPr id="20494" name="Freeform 10"/>
              <p:cNvSpPr/>
              <p:nvPr/>
            </p:nvSpPr>
            <p:spPr bwMode="auto">
              <a:xfrm>
                <a:off x="4230" y="2082"/>
                <a:ext cx="200" cy="291"/>
              </a:xfrm>
              <a:custGeom>
                <a:avLst/>
                <a:gdLst>
                  <a:gd name="T0" fmla="*/ 2 w 352"/>
                  <a:gd name="T1" fmla="*/ 19 h 427"/>
                  <a:gd name="T2" fmla="*/ 2 w 352"/>
                  <a:gd name="T3" fmla="*/ 18 h 427"/>
                  <a:gd name="T4" fmla="*/ 2 w 352"/>
                  <a:gd name="T5" fmla="*/ 15 h 427"/>
                  <a:gd name="T6" fmla="*/ 2 w 352"/>
                  <a:gd name="T7" fmla="*/ 12 h 427"/>
                  <a:gd name="T8" fmla="*/ 2 w 352"/>
                  <a:gd name="T9" fmla="*/ 10 h 427"/>
                  <a:gd name="T10" fmla="*/ 1 w 352"/>
                  <a:gd name="T11" fmla="*/ 10 h 427"/>
                  <a:gd name="T12" fmla="*/ 1 w 352"/>
                  <a:gd name="T13" fmla="*/ 8 h 427"/>
                  <a:gd name="T14" fmla="*/ 1 w 352"/>
                  <a:gd name="T15" fmla="*/ 8 h 427"/>
                  <a:gd name="T16" fmla="*/ 1 w 352"/>
                  <a:gd name="T17" fmla="*/ 8 h 427"/>
                  <a:gd name="T18" fmla="*/ 1 w 352"/>
                  <a:gd name="T19" fmla="*/ 8 h 427"/>
                  <a:gd name="T20" fmla="*/ 1 w 352"/>
                  <a:gd name="T21" fmla="*/ 7 h 427"/>
                  <a:gd name="T22" fmla="*/ 1 w 352"/>
                  <a:gd name="T23" fmla="*/ 7 h 427"/>
                  <a:gd name="T24" fmla="*/ 1 w 352"/>
                  <a:gd name="T25" fmla="*/ 7 h 427"/>
                  <a:gd name="T26" fmla="*/ 1 w 352"/>
                  <a:gd name="T27" fmla="*/ 7 h 427"/>
                  <a:gd name="T28" fmla="*/ 1 w 352"/>
                  <a:gd name="T29" fmla="*/ 7 h 427"/>
                  <a:gd name="T30" fmla="*/ 1 w 352"/>
                  <a:gd name="T31" fmla="*/ 7 h 427"/>
                  <a:gd name="T32" fmla="*/ 1 w 352"/>
                  <a:gd name="T33" fmla="*/ 5 h 427"/>
                  <a:gd name="T34" fmla="*/ 1 w 352"/>
                  <a:gd name="T35" fmla="*/ 5 h 427"/>
                  <a:gd name="T36" fmla="*/ 1 w 352"/>
                  <a:gd name="T37" fmla="*/ 5 h 427"/>
                  <a:gd name="T38" fmla="*/ 1 w 352"/>
                  <a:gd name="T39" fmla="*/ 5 h 427"/>
                  <a:gd name="T40" fmla="*/ 1 w 352"/>
                  <a:gd name="T41" fmla="*/ 5 h 427"/>
                  <a:gd name="T42" fmla="*/ 1 w 352"/>
                  <a:gd name="T43" fmla="*/ 3 h 427"/>
                  <a:gd name="T44" fmla="*/ 1 w 352"/>
                  <a:gd name="T45" fmla="*/ 2 h 427"/>
                  <a:gd name="T46" fmla="*/ 2 w 352"/>
                  <a:gd name="T47" fmla="*/ 1 h 427"/>
                  <a:gd name="T48" fmla="*/ 2 w 352"/>
                  <a:gd name="T49" fmla="*/ 1 h 427"/>
                  <a:gd name="T50" fmla="*/ 2 w 352"/>
                  <a:gd name="T51" fmla="*/ 1 h 427"/>
                  <a:gd name="T52" fmla="*/ 3 w 352"/>
                  <a:gd name="T53" fmla="*/ 1 h 427"/>
                  <a:gd name="T54" fmla="*/ 3 w 352"/>
                  <a:gd name="T55" fmla="*/ 1 h 427"/>
                  <a:gd name="T56" fmla="*/ 3 w 352"/>
                  <a:gd name="T57" fmla="*/ 3 h 427"/>
                  <a:gd name="T58" fmla="*/ 4 w 352"/>
                  <a:gd name="T59" fmla="*/ 7 h 427"/>
                  <a:gd name="T60" fmla="*/ 3 w 352"/>
                  <a:gd name="T61" fmla="*/ 8 h 427"/>
                  <a:gd name="T62" fmla="*/ 3 w 352"/>
                  <a:gd name="T63" fmla="*/ 10 h 427"/>
                  <a:gd name="T64" fmla="*/ 3 w 352"/>
                  <a:gd name="T65" fmla="*/ 10 h 427"/>
                  <a:gd name="T66" fmla="*/ 3 w 352"/>
                  <a:gd name="T67" fmla="*/ 11 h 427"/>
                  <a:gd name="T68" fmla="*/ 3 w 352"/>
                  <a:gd name="T69" fmla="*/ 12 h 427"/>
                  <a:gd name="T70" fmla="*/ 3 w 352"/>
                  <a:gd name="T71" fmla="*/ 14 h 427"/>
                  <a:gd name="T72" fmla="*/ 3 w 352"/>
                  <a:gd name="T73" fmla="*/ 14 h 427"/>
                  <a:gd name="T74" fmla="*/ 3 w 352"/>
                  <a:gd name="T75" fmla="*/ 14 h 427"/>
                  <a:gd name="T76" fmla="*/ 3 w 352"/>
                  <a:gd name="T77" fmla="*/ 15 h 427"/>
                  <a:gd name="T78" fmla="*/ 3 w 352"/>
                  <a:gd name="T79" fmla="*/ 16 h 427"/>
                  <a:gd name="T80" fmla="*/ 3 w 352"/>
                  <a:gd name="T81" fmla="*/ 16 h 427"/>
                  <a:gd name="T82" fmla="*/ 3 w 352"/>
                  <a:gd name="T83" fmla="*/ 17 h 427"/>
                  <a:gd name="T84" fmla="*/ 2 w 352"/>
                  <a:gd name="T85" fmla="*/ 18 h 427"/>
                  <a:gd name="T86" fmla="*/ 2 w 352"/>
                  <a:gd name="T87" fmla="*/ 20 h 427"/>
                  <a:gd name="T88" fmla="*/ 2 w 352"/>
                  <a:gd name="T89" fmla="*/ 20 h 427"/>
                  <a:gd name="T90" fmla="*/ 2 w 352"/>
                  <a:gd name="T91" fmla="*/ 20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2"/>
                  <a:gd name="T139" fmla="*/ 0 h 427"/>
                  <a:gd name="T140" fmla="*/ 352 w 352"/>
                  <a:gd name="T141" fmla="*/ 427 h 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2" h="427">
                    <a:moveTo>
                      <a:pt x="191" y="427"/>
                    </a:moveTo>
                    <a:lnTo>
                      <a:pt x="194" y="410"/>
                    </a:lnTo>
                    <a:lnTo>
                      <a:pt x="196" y="395"/>
                    </a:lnTo>
                    <a:lnTo>
                      <a:pt x="199" y="381"/>
                    </a:lnTo>
                    <a:lnTo>
                      <a:pt x="202" y="364"/>
                    </a:lnTo>
                    <a:lnTo>
                      <a:pt x="200" y="327"/>
                    </a:lnTo>
                    <a:lnTo>
                      <a:pt x="198" y="295"/>
                    </a:lnTo>
                    <a:lnTo>
                      <a:pt x="191" y="268"/>
                    </a:lnTo>
                    <a:lnTo>
                      <a:pt x="181" y="244"/>
                    </a:lnTo>
                    <a:lnTo>
                      <a:pt x="168" y="225"/>
                    </a:lnTo>
                    <a:lnTo>
                      <a:pt x="149" y="207"/>
                    </a:lnTo>
                    <a:lnTo>
                      <a:pt x="127" y="193"/>
                    </a:lnTo>
                    <a:lnTo>
                      <a:pt x="96" y="180"/>
                    </a:lnTo>
                    <a:lnTo>
                      <a:pt x="89" y="179"/>
                    </a:lnTo>
                    <a:lnTo>
                      <a:pt x="82" y="177"/>
                    </a:lnTo>
                    <a:lnTo>
                      <a:pt x="76" y="175"/>
                    </a:lnTo>
                    <a:lnTo>
                      <a:pt x="69" y="174"/>
                    </a:lnTo>
                    <a:lnTo>
                      <a:pt x="62" y="172"/>
                    </a:lnTo>
                    <a:lnTo>
                      <a:pt x="55" y="171"/>
                    </a:lnTo>
                    <a:lnTo>
                      <a:pt x="49" y="167"/>
                    </a:lnTo>
                    <a:lnTo>
                      <a:pt x="42" y="166"/>
                    </a:lnTo>
                    <a:lnTo>
                      <a:pt x="37" y="166"/>
                    </a:lnTo>
                    <a:lnTo>
                      <a:pt x="31" y="166"/>
                    </a:lnTo>
                    <a:lnTo>
                      <a:pt x="26" y="166"/>
                    </a:lnTo>
                    <a:lnTo>
                      <a:pt x="21" y="164"/>
                    </a:lnTo>
                    <a:lnTo>
                      <a:pt x="15" y="164"/>
                    </a:lnTo>
                    <a:lnTo>
                      <a:pt x="11" y="164"/>
                    </a:lnTo>
                    <a:lnTo>
                      <a:pt x="6" y="164"/>
                    </a:lnTo>
                    <a:lnTo>
                      <a:pt x="0" y="164"/>
                    </a:lnTo>
                    <a:lnTo>
                      <a:pt x="7" y="158"/>
                    </a:lnTo>
                    <a:lnTo>
                      <a:pt x="14" y="150"/>
                    </a:lnTo>
                    <a:lnTo>
                      <a:pt x="22" y="144"/>
                    </a:lnTo>
                    <a:lnTo>
                      <a:pt x="30" y="136"/>
                    </a:lnTo>
                    <a:lnTo>
                      <a:pt x="38" y="128"/>
                    </a:lnTo>
                    <a:lnTo>
                      <a:pt x="46" y="121"/>
                    </a:lnTo>
                    <a:lnTo>
                      <a:pt x="54" y="116"/>
                    </a:lnTo>
                    <a:lnTo>
                      <a:pt x="61" y="112"/>
                    </a:lnTo>
                    <a:lnTo>
                      <a:pt x="68" y="107"/>
                    </a:lnTo>
                    <a:lnTo>
                      <a:pt x="73" y="102"/>
                    </a:lnTo>
                    <a:lnTo>
                      <a:pt x="77" y="97"/>
                    </a:lnTo>
                    <a:lnTo>
                      <a:pt x="82" y="94"/>
                    </a:lnTo>
                    <a:lnTo>
                      <a:pt x="89" y="89"/>
                    </a:lnTo>
                    <a:lnTo>
                      <a:pt x="96" y="83"/>
                    </a:lnTo>
                    <a:lnTo>
                      <a:pt x="106" y="75"/>
                    </a:lnTo>
                    <a:lnTo>
                      <a:pt x="120" y="65"/>
                    </a:lnTo>
                    <a:lnTo>
                      <a:pt x="129" y="56"/>
                    </a:lnTo>
                    <a:lnTo>
                      <a:pt x="137" y="46"/>
                    </a:lnTo>
                    <a:lnTo>
                      <a:pt x="147" y="38"/>
                    </a:lnTo>
                    <a:lnTo>
                      <a:pt x="157" y="30"/>
                    </a:lnTo>
                    <a:lnTo>
                      <a:pt x="167" y="24"/>
                    </a:lnTo>
                    <a:lnTo>
                      <a:pt x="176" y="16"/>
                    </a:lnTo>
                    <a:lnTo>
                      <a:pt x="185" y="8"/>
                    </a:lnTo>
                    <a:lnTo>
                      <a:pt x="195" y="0"/>
                    </a:lnTo>
                    <a:lnTo>
                      <a:pt x="231" y="2"/>
                    </a:lnTo>
                    <a:lnTo>
                      <a:pt x="263" y="8"/>
                    </a:lnTo>
                    <a:lnTo>
                      <a:pt x="291" y="21"/>
                    </a:lnTo>
                    <a:lnTo>
                      <a:pt x="316" y="40"/>
                    </a:lnTo>
                    <a:lnTo>
                      <a:pt x="333" y="64"/>
                    </a:lnTo>
                    <a:lnTo>
                      <a:pt x="345" y="96"/>
                    </a:lnTo>
                    <a:lnTo>
                      <a:pt x="352" y="132"/>
                    </a:lnTo>
                    <a:lnTo>
                      <a:pt x="350" y="177"/>
                    </a:lnTo>
                    <a:lnTo>
                      <a:pt x="348" y="183"/>
                    </a:lnTo>
                    <a:lnTo>
                      <a:pt x="346" y="190"/>
                    </a:lnTo>
                    <a:lnTo>
                      <a:pt x="344" y="198"/>
                    </a:lnTo>
                    <a:lnTo>
                      <a:pt x="342" y="204"/>
                    </a:lnTo>
                    <a:lnTo>
                      <a:pt x="337" y="215"/>
                    </a:lnTo>
                    <a:lnTo>
                      <a:pt x="332" y="228"/>
                    </a:lnTo>
                    <a:lnTo>
                      <a:pt x="326" y="239"/>
                    </a:lnTo>
                    <a:lnTo>
                      <a:pt x="321" y="250"/>
                    </a:lnTo>
                    <a:lnTo>
                      <a:pt x="316" y="261"/>
                    </a:lnTo>
                    <a:lnTo>
                      <a:pt x="310" y="273"/>
                    </a:lnTo>
                    <a:lnTo>
                      <a:pt x="303" y="284"/>
                    </a:lnTo>
                    <a:lnTo>
                      <a:pt x="297" y="295"/>
                    </a:lnTo>
                    <a:lnTo>
                      <a:pt x="291" y="301"/>
                    </a:lnTo>
                    <a:lnTo>
                      <a:pt x="287" y="308"/>
                    </a:lnTo>
                    <a:lnTo>
                      <a:pt x="282" y="314"/>
                    </a:lnTo>
                    <a:lnTo>
                      <a:pt x="277" y="320"/>
                    </a:lnTo>
                    <a:lnTo>
                      <a:pt x="271" y="327"/>
                    </a:lnTo>
                    <a:lnTo>
                      <a:pt x="267" y="333"/>
                    </a:lnTo>
                    <a:lnTo>
                      <a:pt x="262" y="340"/>
                    </a:lnTo>
                    <a:lnTo>
                      <a:pt x="257" y="346"/>
                    </a:lnTo>
                    <a:lnTo>
                      <a:pt x="248" y="354"/>
                    </a:lnTo>
                    <a:lnTo>
                      <a:pt x="240" y="364"/>
                    </a:lnTo>
                    <a:lnTo>
                      <a:pt x="232" y="373"/>
                    </a:lnTo>
                    <a:lnTo>
                      <a:pt x="224" y="383"/>
                    </a:lnTo>
                    <a:lnTo>
                      <a:pt x="216" y="392"/>
                    </a:lnTo>
                    <a:lnTo>
                      <a:pt x="210" y="403"/>
                    </a:lnTo>
                    <a:lnTo>
                      <a:pt x="202" y="415"/>
                    </a:lnTo>
                    <a:lnTo>
                      <a:pt x="195" y="424"/>
                    </a:lnTo>
                    <a:lnTo>
                      <a:pt x="194" y="424"/>
                    </a:lnTo>
                    <a:lnTo>
                      <a:pt x="194" y="426"/>
                    </a:lnTo>
                    <a:lnTo>
                      <a:pt x="192" y="426"/>
                    </a:lnTo>
                    <a:lnTo>
                      <a:pt x="191" y="427"/>
                    </a:lnTo>
                    <a:close/>
                  </a:path>
                </a:pathLst>
              </a:custGeom>
              <a:solidFill>
                <a:srgbClr val="969696"/>
              </a:solidFill>
              <a:ln w="9525">
                <a:noFill/>
                <a:round/>
              </a:ln>
            </p:spPr>
            <p:txBody>
              <a:bodyPr/>
              <a:lstStyle/>
              <a:p>
                <a:endParaRPr lang="zh-CN" altLang="en-US"/>
              </a:p>
            </p:txBody>
          </p:sp>
          <p:sp>
            <p:nvSpPr>
              <p:cNvPr id="20495" name="Freeform 11"/>
              <p:cNvSpPr/>
              <p:nvPr/>
            </p:nvSpPr>
            <p:spPr bwMode="auto">
              <a:xfrm>
                <a:off x="4333" y="2042"/>
                <a:ext cx="121" cy="180"/>
              </a:xfrm>
              <a:custGeom>
                <a:avLst/>
                <a:gdLst>
                  <a:gd name="T0" fmla="*/ 2 w 215"/>
                  <a:gd name="T1" fmla="*/ 12 h 265"/>
                  <a:gd name="T2" fmla="*/ 2 w 215"/>
                  <a:gd name="T3" fmla="*/ 12 h 265"/>
                  <a:gd name="T4" fmla="*/ 2 w 215"/>
                  <a:gd name="T5" fmla="*/ 12 h 265"/>
                  <a:gd name="T6" fmla="*/ 2 w 215"/>
                  <a:gd name="T7" fmla="*/ 12 h 265"/>
                  <a:gd name="T8" fmla="*/ 2 w 215"/>
                  <a:gd name="T9" fmla="*/ 12 h 265"/>
                  <a:gd name="T10" fmla="*/ 2 w 215"/>
                  <a:gd name="T11" fmla="*/ 10 h 265"/>
                  <a:gd name="T12" fmla="*/ 2 w 215"/>
                  <a:gd name="T13" fmla="*/ 8 h 265"/>
                  <a:gd name="T14" fmla="*/ 2 w 215"/>
                  <a:gd name="T15" fmla="*/ 7 h 265"/>
                  <a:gd name="T16" fmla="*/ 2 w 215"/>
                  <a:gd name="T17" fmla="*/ 5 h 265"/>
                  <a:gd name="T18" fmla="*/ 2 w 215"/>
                  <a:gd name="T19" fmla="*/ 4 h 265"/>
                  <a:gd name="T20" fmla="*/ 1 w 215"/>
                  <a:gd name="T21" fmla="*/ 3 h 265"/>
                  <a:gd name="T22" fmla="*/ 1 w 215"/>
                  <a:gd name="T23" fmla="*/ 3 h 265"/>
                  <a:gd name="T24" fmla="*/ 1 w 215"/>
                  <a:gd name="T25" fmla="*/ 3 h 265"/>
                  <a:gd name="T26" fmla="*/ 1 w 215"/>
                  <a:gd name="T27" fmla="*/ 2 h 265"/>
                  <a:gd name="T28" fmla="*/ 1 w 215"/>
                  <a:gd name="T29" fmla="*/ 2 h 265"/>
                  <a:gd name="T30" fmla="*/ 1 w 215"/>
                  <a:gd name="T31" fmla="*/ 2 h 265"/>
                  <a:gd name="T32" fmla="*/ 1 w 215"/>
                  <a:gd name="T33" fmla="*/ 1 h 265"/>
                  <a:gd name="T34" fmla="*/ 1 w 215"/>
                  <a:gd name="T35" fmla="*/ 1 h 265"/>
                  <a:gd name="T36" fmla="*/ 1 w 215"/>
                  <a:gd name="T37" fmla="*/ 1 h 265"/>
                  <a:gd name="T38" fmla="*/ 1 w 215"/>
                  <a:gd name="T39" fmla="*/ 1 h 265"/>
                  <a:gd name="T40" fmla="*/ 1 w 215"/>
                  <a:gd name="T41" fmla="*/ 1 h 265"/>
                  <a:gd name="T42" fmla="*/ 1 w 215"/>
                  <a:gd name="T43" fmla="*/ 1 h 265"/>
                  <a:gd name="T44" fmla="*/ 1 w 215"/>
                  <a:gd name="T45" fmla="*/ 2 h 265"/>
                  <a:gd name="T46" fmla="*/ 1 w 215"/>
                  <a:gd name="T47" fmla="*/ 2 h 265"/>
                  <a:gd name="T48" fmla="*/ 0 w 215"/>
                  <a:gd name="T49" fmla="*/ 2 h 265"/>
                  <a:gd name="T50" fmla="*/ 1 w 215"/>
                  <a:gd name="T51" fmla="*/ 1 h 265"/>
                  <a:gd name="T52" fmla="*/ 1 w 215"/>
                  <a:gd name="T53" fmla="*/ 1 h 265"/>
                  <a:gd name="T54" fmla="*/ 1 w 215"/>
                  <a:gd name="T55" fmla="*/ 1 h 265"/>
                  <a:gd name="T56" fmla="*/ 1 w 215"/>
                  <a:gd name="T57" fmla="*/ 1 h 265"/>
                  <a:gd name="T58" fmla="*/ 1 w 215"/>
                  <a:gd name="T59" fmla="*/ 1 h 265"/>
                  <a:gd name="T60" fmla="*/ 1 w 215"/>
                  <a:gd name="T61" fmla="*/ 1 h 265"/>
                  <a:gd name="T62" fmla="*/ 1 w 215"/>
                  <a:gd name="T63" fmla="*/ 1 h 265"/>
                  <a:gd name="T64" fmla="*/ 1 w 215"/>
                  <a:gd name="T65" fmla="*/ 1 h 265"/>
                  <a:gd name="T66" fmla="*/ 1 w 215"/>
                  <a:gd name="T67" fmla="*/ 1 h 265"/>
                  <a:gd name="T68" fmla="*/ 1 w 215"/>
                  <a:gd name="T69" fmla="*/ 0 h 265"/>
                  <a:gd name="T70" fmla="*/ 1 w 215"/>
                  <a:gd name="T71" fmla="*/ 0 h 265"/>
                  <a:gd name="T72" fmla="*/ 1 w 215"/>
                  <a:gd name="T73" fmla="*/ 0 h 265"/>
                  <a:gd name="T74" fmla="*/ 1 w 215"/>
                  <a:gd name="T75" fmla="*/ 1 h 265"/>
                  <a:gd name="T76" fmla="*/ 1 w 215"/>
                  <a:gd name="T77" fmla="*/ 1 h 265"/>
                  <a:gd name="T78" fmla="*/ 1 w 215"/>
                  <a:gd name="T79" fmla="*/ 1 h 265"/>
                  <a:gd name="T80" fmla="*/ 1 w 215"/>
                  <a:gd name="T81" fmla="*/ 1 h 265"/>
                  <a:gd name="T82" fmla="*/ 2 w 215"/>
                  <a:gd name="T83" fmla="*/ 2 h 265"/>
                  <a:gd name="T84" fmla="*/ 2 w 215"/>
                  <a:gd name="T85" fmla="*/ 3 h 265"/>
                  <a:gd name="T86" fmla="*/ 2 w 215"/>
                  <a:gd name="T87" fmla="*/ 3 h 265"/>
                  <a:gd name="T88" fmla="*/ 2 w 215"/>
                  <a:gd name="T89" fmla="*/ 5 h 265"/>
                  <a:gd name="T90" fmla="*/ 2 w 215"/>
                  <a:gd name="T91" fmla="*/ 5 h 265"/>
                  <a:gd name="T92" fmla="*/ 2 w 215"/>
                  <a:gd name="T93" fmla="*/ 5 h 265"/>
                  <a:gd name="T94" fmla="*/ 2 w 215"/>
                  <a:gd name="T95" fmla="*/ 5 h 265"/>
                  <a:gd name="T96" fmla="*/ 2 w 215"/>
                  <a:gd name="T97" fmla="*/ 5 h 265"/>
                  <a:gd name="T98" fmla="*/ 2 w 215"/>
                  <a:gd name="T99" fmla="*/ 7 h 265"/>
                  <a:gd name="T100" fmla="*/ 2 w 215"/>
                  <a:gd name="T101" fmla="*/ 8 h 265"/>
                  <a:gd name="T102" fmla="*/ 2 w 215"/>
                  <a:gd name="T103" fmla="*/ 10 h 265"/>
                  <a:gd name="T104" fmla="*/ 2 w 215"/>
                  <a:gd name="T105" fmla="*/ 11 h 265"/>
                  <a:gd name="T106" fmla="*/ 2 w 215"/>
                  <a:gd name="T107" fmla="*/ 12 h 265"/>
                  <a:gd name="T108" fmla="*/ 2 w 215"/>
                  <a:gd name="T109" fmla="*/ 12 h 265"/>
                  <a:gd name="T110" fmla="*/ 2 w 215"/>
                  <a:gd name="T111" fmla="*/ 12 h 265"/>
                  <a:gd name="T112" fmla="*/ 2 w 215"/>
                  <a:gd name="T113" fmla="*/ 12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
                  <a:gd name="T172" fmla="*/ 0 h 265"/>
                  <a:gd name="T173" fmla="*/ 215 w 215"/>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 h="265">
                    <a:moveTo>
                      <a:pt x="184" y="265"/>
                    </a:moveTo>
                    <a:lnTo>
                      <a:pt x="184" y="263"/>
                    </a:lnTo>
                    <a:lnTo>
                      <a:pt x="185" y="260"/>
                    </a:lnTo>
                    <a:lnTo>
                      <a:pt x="188" y="257"/>
                    </a:lnTo>
                    <a:lnTo>
                      <a:pt x="188" y="206"/>
                    </a:lnTo>
                    <a:lnTo>
                      <a:pt x="185" y="171"/>
                    </a:lnTo>
                    <a:lnTo>
                      <a:pt x="177" y="140"/>
                    </a:lnTo>
                    <a:lnTo>
                      <a:pt x="158" y="104"/>
                    </a:lnTo>
                    <a:lnTo>
                      <a:pt x="142" y="88"/>
                    </a:lnTo>
                    <a:lnTo>
                      <a:pt x="126" y="77"/>
                    </a:lnTo>
                    <a:lnTo>
                      <a:pt x="110" y="70"/>
                    </a:lnTo>
                    <a:lnTo>
                      <a:pt x="95" y="64"/>
                    </a:lnTo>
                    <a:lnTo>
                      <a:pt x="82" y="59"/>
                    </a:lnTo>
                    <a:lnTo>
                      <a:pt x="67" y="54"/>
                    </a:lnTo>
                    <a:lnTo>
                      <a:pt x="54" y="48"/>
                    </a:lnTo>
                    <a:lnTo>
                      <a:pt x="40" y="38"/>
                    </a:lnTo>
                    <a:lnTo>
                      <a:pt x="34" y="38"/>
                    </a:lnTo>
                    <a:lnTo>
                      <a:pt x="30" y="38"/>
                    </a:lnTo>
                    <a:lnTo>
                      <a:pt x="24" y="38"/>
                    </a:lnTo>
                    <a:lnTo>
                      <a:pt x="20" y="40"/>
                    </a:lnTo>
                    <a:lnTo>
                      <a:pt x="15" y="40"/>
                    </a:lnTo>
                    <a:lnTo>
                      <a:pt x="11" y="41"/>
                    </a:lnTo>
                    <a:lnTo>
                      <a:pt x="5" y="41"/>
                    </a:lnTo>
                    <a:lnTo>
                      <a:pt x="0" y="43"/>
                    </a:lnTo>
                    <a:lnTo>
                      <a:pt x="1" y="37"/>
                    </a:lnTo>
                    <a:lnTo>
                      <a:pt x="3" y="30"/>
                    </a:lnTo>
                    <a:lnTo>
                      <a:pt x="5" y="26"/>
                    </a:lnTo>
                    <a:lnTo>
                      <a:pt x="8" y="19"/>
                    </a:lnTo>
                    <a:lnTo>
                      <a:pt x="12" y="16"/>
                    </a:lnTo>
                    <a:lnTo>
                      <a:pt x="16" y="11"/>
                    </a:lnTo>
                    <a:lnTo>
                      <a:pt x="20" y="6"/>
                    </a:lnTo>
                    <a:lnTo>
                      <a:pt x="26" y="2"/>
                    </a:lnTo>
                    <a:lnTo>
                      <a:pt x="32" y="2"/>
                    </a:lnTo>
                    <a:lnTo>
                      <a:pt x="39" y="0"/>
                    </a:lnTo>
                    <a:lnTo>
                      <a:pt x="46" y="0"/>
                    </a:lnTo>
                    <a:lnTo>
                      <a:pt x="52" y="0"/>
                    </a:lnTo>
                    <a:lnTo>
                      <a:pt x="71" y="6"/>
                    </a:lnTo>
                    <a:lnTo>
                      <a:pt x="90" y="14"/>
                    </a:lnTo>
                    <a:lnTo>
                      <a:pt x="109" y="24"/>
                    </a:lnTo>
                    <a:lnTo>
                      <a:pt x="126" y="37"/>
                    </a:lnTo>
                    <a:lnTo>
                      <a:pt x="144" y="49"/>
                    </a:lnTo>
                    <a:lnTo>
                      <a:pt x="160" y="64"/>
                    </a:lnTo>
                    <a:lnTo>
                      <a:pt x="176" y="77"/>
                    </a:lnTo>
                    <a:lnTo>
                      <a:pt x="190" y="91"/>
                    </a:lnTo>
                    <a:lnTo>
                      <a:pt x="192" y="94"/>
                    </a:lnTo>
                    <a:lnTo>
                      <a:pt x="193" y="97"/>
                    </a:lnTo>
                    <a:lnTo>
                      <a:pt x="195" y="99"/>
                    </a:lnTo>
                    <a:lnTo>
                      <a:pt x="197" y="100"/>
                    </a:lnTo>
                    <a:lnTo>
                      <a:pt x="209" y="137"/>
                    </a:lnTo>
                    <a:lnTo>
                      <a:pt x="215" y="175"/>
                    </a:lnTo>
                    <a:lnTo>
                      <a:pt x="212" y="214"/>
                    </a:lnTo>
                    <a:lnTo>
                      <a:pt x="200" y="249"/>
                    </a:lnTo>
                    <a:lnTo>
                      <a:pt x="196" y="254"/>
                    </a:lnTo>
                    <a:lnTo>
                      <a:pt x="192" y="258"/>
                    </a:lnTo>
                    <a:lnTo>
                      <a:pt x="189" y="261"/>
                    </a:lnTo>
                    <a:lnTo>
                      <a:pt x="184" y="265"/>
                    </a:lnTo>
                    <a:close/>
                  </a:path>
                </a:pathLst>
              </a:custGeom>
              <a:solidFill>
                <a:srgbClr val="969696"/>
              </a:solidFill>
              <a:ln w="9525">
                <a:noFill/>
                <a:round/>
              </a:ln>
            </p:spPr>
            <p:txBody>
              <a:bodyPr/>
              <a:lstStyle/>
              <a:p>
                <a:endParaRPr lang="zh-CN" altLang="en-US"/>
              </a:p>
            </p:txBody>
          </p:sp>
          <p:sp>
            <p:nvSpPr>
              <p:cNvPr id="20496" name="Freeform 12"/>
              <p:cNvSpPr/>
              <p:nvPr/>
            </p:nvSpPr>
            <p:spPr bwMode="auto">
              <a:xfrm>
                <a:off x="4345" y="1887"/>
                <a:ext cx="137" cy="237"/>
              </a:xfrm>
              <a:custGeom>
                <a:avLst/>
                <a:gdLst>
                  <a:gd name="T0" fmla="*/ 2 w 241"/>
                  <a:gd name="T1" fmla="*/ 16 h 347"/>
                  <a:gd name="T2" fmla="*/ 2 w 241"/>
                  <a:gd name="T3" fmla="*/ 14 h 347"/>
                  <a:gd name="T4" fmla="*/ 2 w 241"/>
                  <a:gd name="T5" fmla="*/ 14 h 347"/>
                  <a:gd name="T6" fmla="*/ 2 w 241"/>
                  <a:gd name="T7" fmla="*/ 14 h 347"/>
                  <a:gd name="T8" fmla="*/ 2 w 241"/>
                  <a:gd name="T9" fmla="*/ 12 h 347"/>
                  <a:gd name="T10" fmla="*/ 1 w 241"/>
                  <a:gd name="T11" fmla="*/ 12 h 347"/>
                  <a:gd name="T12" fmla="*/ 1 w 241"/>
                  <a:gd name="T13" fmla="*/ 11 h 347"/>
                  <a:gd name="T14" fmla="*/ 1 w 241"/>
                  <a:gd name="T15" fmla="*/ 11 h 347"/>
                  <a:gd name="T16" fmla="*/ 1 w 241"/>
                  <a:gd name="T17" fmla="*/ 11 h 347"/>
                  <a:gd name="T18" fmla="*/ 1 w 241"/>
                  <a:gd name="T19" fmla="*/ 10 h 347"/>
                  <a:gd name="T20" fmla="*/ 1 w 241"/>
                  <a:gd name="T21" fmla="*/ 10 h 347"/>
                  <a:gd name="T22" fmla="*/ 1 w 241"/>
                  <a:gd name="T23" fmla="*/ 10 h 347"/>
                  <a:gd name="T24" fmla="*/ 1 w 241"/>
                  <a:gd name="T25" fmla="*/ 10 h 347"/>
                  <a:gd name="T26" fmla="*/ 1 w 241"/>
                  <a:gd name="T27" fmla="*/ 10 h 347"/>
                  <a:gd name="T28" fmla="*/ 1 w 241"/>
                  <a:gd name="T29" fmla="*/ 10 h 347"/>
                  <a:gd name="T30" fmla="*/ 1 w 241"/>
                  <a:gd name="T31" fmla="*/ 8 h 347"/>
                  <a:gd name="T32" fmla="*/ 1 w 241"/>
                  <a:gd name="T33" fmla="*/ 8 h 347"/>
                  <a:gd name="T34" fmla="*/ 1 w 241"/>
                  <a:gd name="T35" fmla="*/ 8 h 347"/>
                  <a:gd name="T36" fmla="*/ 1 w 241"/>
                  <a:gd name="T37" fmla="*/ 8 h 347"/>
                  <a:gd name="T38" fmla="*/ 1 w 241"/>
                  <a:gd name="T39" fmla="*/ 7 h 347"/>
                  <a:gd name="T40" fmla="*/ 1 w 241"/>
                  <a:gd name="T41" fmla="*/ 7 h 347"/>
                  <a:gd name="T42" fmla="*/ 1 w 241"/>
                  <a:gd name="T43" fmla="*/ 7 h 347"/>
                  <a:gd name="T44" fmla="*/ 1 w 241"/>
                  <a:gd name="T45" fmla="*/ 5 h 347"/>
                  <a:gd name="T46" fmla="*/ 1 w 241"/>
                  <a:gd name="T47" fmla="*/ 5 h 347"/>
                  <a:gd name="T48" fmla="*/ 0 w 241"/>
                  <a:gd name="T49" fmla="*/ 5 h 347"/>
                  <a:gd name="T50" fmla="*/ 1 w 241"/>
                  <a:gd name="T51" fmla="*/ 3 h 347"/>
                  <a:gd name="T52" fmla="*/ 1 w 241"/>
                  <a:gd name="T53" fmla="*/ 2 h 347"/>
                  <a:gd name="T54" fmla="*/ 1 w 241"/>
                  <a:gd name="T55" fmla="*/ 1 h 347"/>
                  <a:gd name="T56" fmla="*/ 1 w 241"/>
                  <a:gd name="T57" fmla="*/ 1 h 347"/>
                  <a:gd name="T58" fmla="*/ 1 w 241"/>
                  <a:gd name="T59" fmla="*/ 1 h 347"/>
                  <a:gd name="T60" fmla="*/ 1 w 241"/>
                  <a:gd name="T61" fmla="*/ 1 h 347"/>
                  <a:gd name="T62" fmla="*/ 1 w 241"/>
                  <a:gd name="T63" fmla="*/ 0 h 347"/>
                  <a:gd name="T64" fmla="*/ 1 w 241"/>
                  <a:gd name="T65" fmla="*/ 0 h 347"/>
                  <a:gd name="T66" fmla="*/ 1 w 241"/>
                  <a:gd name="T67" fmla="*/ 1 h 347"/>
                  <a:gd name="T68" fmla="*/ 2 w 241"/>
                  <a:gd name="T69" fmla="*/ 1 h 347"/>
                  <a:gd name="T70" fmla="*/ 2 w 241"/>
                  <a:gd name="T71" fmla="*/ 1 h 347"/>
                  <a:gd name="T72" fmla="*/ 2 w 241"/>
                  <a:gd name="T73" fmla="*/ 1 h 347"/>
                  <a:gd name="T74" fmla="*/ 2 w 241"/>
                  <a:gd name="T75" fmla="*/ 1 h 347"/>
                  <a:gd name="T76" fmla="*/ 2 w 241"/>
                  <a:gd name="T77" fmla="*/ 2 h 347"/>
                  <a:gd name="T78" fmla="*/ 2 w 241"/>
                  <a:gd name="T79" fmla="*/ 3 h 347"/>
                  <a:gd name="T80" fmla="*/ 2 w 241"/>
                  <a:gd name="T81" fmla="*/ 3 h 347"/>
                  <a:gd name="T82" fmla="*/ 2 w 241"/>
                  <a:gd name="T83" fmla="*/ 5 h 347"/>
                  <a:gd name="T84" fmla="*/ 2 w 241"/>
                  <a:gd name="T85" fmla="*/ 5 h 347"/>
                  <a:gd name="T86" fmla="*/ 3 w 241"/>
                  <a:gd name="T87" fmla="*/ 7 h 347"/>
                  <a:gd name="T88" fmla="*/ 3 w 241"/>
                  <a:gd name="T89" fmla="*/ 8 h 347"/>
                  <a:gd name="T90" fmla="*/ 3 w 241"/>
                  <a:gd name="T91" fmla="*/ 11 h 347"/>
                  <a:gd name="T92" fmla="*/ 3 w 241"/>
                  <a:gd name="T93" fmla="*/ 12 h 347"/>
                  <a:gd name="T94" fmla="*/ 2 w 241"/>
                  <a:gd name="T95" fmla="*/ 14 h 347"/>
                  <a:gd name="T96" fmla="*/ 2 w 241"/>
                  <a:gd name="T97" fmla="*/ 16 h 347"/>
                  <a:gd name="T98" fmla="*/ 2 w 241"/>
                  <a:gd name="T99" fmla="*/ 16 h 347"/>
                  <a:gd name="T100" fmla="*/ 2 w 241"/>
                  <a:gd name="T101" fmla="*/ 16 h 347"/>
                  <a:gd name="T102" fmla="*/ 2 w 241"/>
                  <a:gd name="T103" fmla="*/ 16 h 347"/>
                  <a:gd name="T104" fmla="*/ 2 w 241"/>
                  <a:gd name="T105" fmla="*/ 17 h 347"/>
                  <a:gd name="T106" fmla="*/ 2 w 241"/>
                  <a:gd name="T107" fmla="*/ 16 h 347"/>
                  <a:gd name="T108" fmla="*/ 2 w 241"/>
                  <a:gd name="T109" fmla="*/ 16 h 347"/>
                  <a:gd name="T110" fmla="*/ 2 w 241"/>
                  <a:gd name="T111" fmla="*/ 16 h 347"/>
                  <a:gd name="T112" fmla="*/ 2 w 241"/>
                  <a:gd name="T113" fmla="*/ 16 h 3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347"/>
                  <a:gd name="T173" fmla="*/ 241 w 241"/>
                  <a:gd name="T174" fmla="*/ 347 h 3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347">
                    <a:moveTo>
                      <a:pt x="197" y="333"/>
                    </a:moveTo>
                    <a:lnTo>
                      <a:pt x="183" y="314"/>
                    </a:lnTo>
                    <a:lnTo>
                      <a:pt x="168" y="295"/>
                    </a:lnTo>
                    <a:lnTo>
                      <a:pt x="152" y="279"/>
                    </a:lnTo>
                    <a:lnTo>
                      <a:pt x="135" y="263"/>
                    </a:lnTo>
                    <a:lnTo>
                      <a:pt x="116" y="248"/>
                    </a:lnTo>
                    <a:lnTo>
                      <a:pt x="97" y="236"/>
                    </a:lnTo>
                    <a:lnTo>
                      <a:pt x="77" y="226"/>
                    </a:lnTo>
                    <a:lnTo>
                      <a:pt x="59" y="218"/>
                    </a:lnTo>
                    <a:lnTo>
                      <a:pt x="53" y="216"/>
                    </a:lnTo>
                    <a:lnTo>
                      <a:pt x="46" y="213"/>
                    </a:lnTo>
                    <a:lnTo>
                      <a:pt x="40" y="210"/>
                    </a:lnTo>
                    <a:lnTo>
                      <a:pt x="38" y="207"/>
                    </a:lnTo>
                    <a:lnTo>
                      <a:pt x="44" y="199"/>
                    </a:lnTo>
                    <a:lnTo>
                      <a:pt x="48" y="193"/>
                    </a:lnTo>
                    <a:lnTo>
                      <a:pt x="51" y="186"/>
                    </a:lnTo>
                    <a:lnTo>
                      <a:pt x="53" y="178"/>
                    </a:lnTo>
                    <a:lnTo>
                      <a:pt x="52" y="165"/>
                    </a:lnTo>
                    <a:lnTo>
                      <a:pt x="46" y="154"/>
                    </a:lnTo>
                    <a:lnTo>
                      <a:pt x="41" y="145"/>
                    </a:lnTo>
                    <a:lnTo>
                      <a:pt x="33" y="138"/>
                    </a:lnTo>
                    <a:lnTo>
                      <a:pt x="25" y="130"/>
                    </a:lnTo>
                    <a:lnTo>
                      <a:pt x="16" y="124"/>
                    </a:lnTo>
                    <a:lnTo>
                      <a:pt x="8" y="116"/>
                    </a:lnTo>
                    <a:lnTo>
                      <a:pt x="0" y="108"/>
                    </a:lnTo>
                    <a:lnTo>
                      <a:pt x="2" y="81"/>
                    </a:lnTo>
                    <a:lnTo>
                      <a:pt x="10" y="57"/>
                    </a:lnTo>
                    <a:lnTo>
                      <a:pt x="22" y="38"/>
                    </a:lnTo>
                    <a:lnTo>
                      <a:pt x="38" y="22"/>
                    </a:lnTo>
                    <a:lnTo>
                      <a:pt x="57" y="11"/>
                    </a:lnTo>
                    <a:lnTo>
                      <a:pt x="77" y="4"/>
                    </a:lnTo>
                    <a:lnTo>
                      <a:pt x="99" y="0"/>
                    </a:lnTo>
                    <a:lnTo>
                      <a:pt x="120" y="0"/>
                    </a:lnTo>
                    <a:lnTo>
                      <a:pt x="126" y="1"/>
                    </a:lnTo>
                    <a:lnTo>
                      <a:pt x="131" y="3"/>
                    </a:lnTo>
                    <a:lnTo>
                      <a:pt x="135" y="4"/>
                    </a:lnTo>
                    <a:lnTo>
                      <a:pt x="140" y="6"/>
                    </a:lnTo>
                    <a:lnTo>
                      <a:pt x="159" y="27"/>
                    </a:lnTo>
                    <a:lnTo>
                      <a:pt x="175" y="44"/>
                    </a:lnTo>
                    <a:lnTo>
                      <a:pt x="190" y="62"/>
                    </a:lnTo>
                    <a:lnTo>
                      <a:pt x="202" y="78"/>
                    </a:lnTo>
                    <a:lnTo>
                      <a:pt x="213" y="97"/>
                    </a:lnTo>
                    <a:lnTo>
                      <a:pt x="222" y="119"/>
                    </a:lnTo>
                    <a:lnTo>
                      <a:pt x="231" y="146"/>
                    </a:lnTo>
                    <a:lnTo>
                      <a:pt x="240" y="178"/>
                    </a:lnTo>
                    <a:lnTo>
                      <a:pt x="241" y="224"/>
                    </a:lnTo>
                    <a:lnTo>
                      <a:pt x="237" y="261"/>
                    </a:lnTo>
                    <a:lnTo>
                      <a:pt x="225" y="298"/>
                    </a:lnTo>
                    <a:lnTo>
                      <a:pt x="210" y="341"/>
                    </a:lnTo>
                    <a:lnTo>
                      <a:pt x="209" y="342"/>
                    </a:lnTo>
                    <a:lnTo>
                      <a:pt x="207" y="344"/>
                    </a:lnTo>
                    <a:lnTo>
                      <a:pt x="205" y="346"/>
                    </a:lnTo>
                    <a:lnTo>
                      <a:pt x="203" y="347"/>
                    </a:lnTo>
                    <a:lnTo>
                      <a:pt x="202" y="344"/>
                    </a:lnTo>
                    <a:lnTo>
                      <a:pt x="199" y="339"/>
                    </a:lnTo>
                    <a:lnTo>
                      <a:pt x="198" y="336"/>
                    </a:lnTo>
                    <a:lnTo>
                      <a:pt x="197" y="333"/>
                    </a:lnTo>
                    <a:close/>
                  </a:path>
                </a:pathLst>
              </a:custGeom>
              <a:solidFill>
                <a:srgbClr val="969696"/>
              </a:solidFill>
              <a:ln w="9525">
                <a:noFill/>
                <a:round/>
              </a:ln>
            </p:spPr>
            <p:txBody>
              <a:bodyPr/>
              <a:lstStyle/>
              <a:p>
                <a:endParaRPr lang="zh-CN" altLang="en-US"/>
              </a:p>
            </p:txBody>
          </p:sp>
          <p:sp>
            <p:nvSpPr>
              <p:cNvPr id="20497" name="Freeform 13"/>
              <p:cNvSpPr/>
              <p:nvPr/>
            </p:nvSpPr>
            <p:spPr bwMode="auto">
              <a:xfrm>
                <a:off x="4329" y="1858"/>
                <a:ext cx="95" cy="109"/>
              </a:xfrm>
              <a:custGeom>
                <a:avLst/>
                <a:gdLst>
                  <a:gd name="T0" fmla="*/ 1 w 168"/>
                  <a:gd name="T1" fmla="*/ 8 h 159"/>
                  <a:gd name="T2" fmla="*/ 0 w 168"/>
                  <a:gd name="T3" fmla="*/ 7 h 159"/>
                  <a:gd name="T4" fmla="*/ 0 w 168"/>
                  <a:gd name="T5" fmla="*/ 6 h 159"/>
                  <a:gd name="T6" fmla="*/ 1 w 168"/>
                  <a:gd name="T7" fmla="*/ 5 h 159"/>
                  <a:gd name="T8" fmla="*/ 1 w 168"/>
                  <a:gd name="T9" fmla="*/ 5 h 159"/>
                  <a:gd name="T10" fmla="*/ 1 w 168"/>
                  <a:gd name="T11" fmla="*/ 3 h 159"/>
                  <a:gd name="T12" fmla="*/ 1 w 168"/>
                  <a:gd name="T13" fmla="*/ 2 h 159"/>
                  <a:gd name="T14" fmla="*/ 1 w 168"/>
                  <a:gd name="T15" fmla="*/ 1 h 159"/>
                  <a:gd name="T16" fmla="*/ 1 w 168"/>
                  <a:gd name="T17" fmla="*/ 1 h 159"/>
                  <a:gd name="T18" fmla="*/ 1 w 168"/>
                  <a:gd name="T19" fmla="*/ 1 h 159"/>
                  <a:gd name="T20" fmla="*/ 1 w 168"/>
                  <a:gd name="T21" fmla="*/ 0 h 159"/>
                  <a:gd name="T22" fmla="*/ 2 w 168"/>
                  <a:gd name="T23" fmla="*/ 1 h 159"/>
                  <a:gd name="T24" fmla="*/ 2 w 168"/>
                  <a:gd name="T25" fmla="*/ 1 h 159"/>
                  <a:gd name="T26" fmla="*/ 2 w 168"/>
                  <a:gd name="T27" fmla="*/ 1 h 159"/>
                  <a:gd name="T28" fmla="*/ 2 w 168"/>
                  <a:gd name="T29" fmla="*/ 1 h 159"/>
                  <a:gd name="T30" fmla="*/ 2 w 168"/>
                  <a:gd name="T31" fmla="*/ 1 h 159"/>
                  <a:gd name="T32" fmla="*/ 2 w 168"/>
                  <a:gd name="T33" fmla="*/ 1 h 159"/>
                  <a:gd name="T34" fmla="*/ 2 w 168"/>
                  <a:gd name="T35" fmla="*/ 1 h 159"/>
                  <a:gd name="T36" fmla="*/ 2 w 168"/>
                  <a:gd name="T37" fmla="*/ 1 h 159"/>
                  <a:gd name="T38" fmla="*/ 2 w 168"/>
                  <a:gd name="T39" fmla="*/ 1 h 159"/>
                  <a:gd name="T40" fmla="*/ 2 w 168"/>
                  <a:gd name="T41" fmla="*/ 1 h 159"/>
                  <a:gd name="T42" fmla="*/ 2 w 168"/>
                  <a:gd name="T43" fmla="*/ 1 h 159"/>
                  <a:gd name="T44" fmla="*/ 1 w 168"/>
                  <a:gd name="T45" fmla="*/ 1 h 159"/>
                  <a:gd name="T46" fmla="*/ 1 w 168"/>
                  <a:gd name="T47" fmla="*/ 1 h 159"/>
                  <a:gd name="T48" fmla="*/ 1 w 168"/>
                  <a:gd name="T49" fmla="*/ 1 h 159"/>
                  <a:gd name="T50" fmla="*/ 1 w 168"/>
                  <a:gd name="T51" fmla="*/ 2 h 159"/>
                  <a:gd name="T52" fmla="*/ 1 w 168"/>
                  <a:gd name="T53" fmla="*/ 2 h 159"/>
                  <a:gd name="T54" fmla="*/ 1 w 168"/>
                  <a:gd name="T55" fmla="*/ 3 h 159"/>
                  <a:gd name="T56" fmla="*/ 1 w 168"/>
                  <a:gd name="T57" fmla="*/ 5 h 159"/>
                  <a:gd name="T58" fmla="*/ 1 w 168"/>
                  <a:gd name="T59" fmla="*/ 5 h 159"/>
                  <a:gd name="T60" fmla="*/ 1 w 168"/>
                  <a:gd name="T61" fmla="*/ 6 h 159"/>
                  <a:gd name="T62" fmla="*/ 1 w 168"/>
                  <a:gd name="T63" fmla="*/ 7 h 159"/>
                  <a:gd name="T64" fmla="*/ 1 w 168"/>
                  <a:gd name="T65" fmla="*/ 8 h 159"/>
                  <a:gd name="T66" fmla="*/ 1 w 168"/>
                  <a:gd name="T67" fmla="*/ 8 h 159"/>
                  <a:gd name="T68" fmla="*/ 1 w 168"/>
                  <a:gd name="T69" fmla="*/ 8 h 159"/>
                  <a:gd name="T70" fmla="*/ 1 w 168"/>
                  <a:gd name="T71" fmla="*/ 8 h 159"/>
                  <a:gd name="T72" fmla="*/ 1 w 168"/>
                  <a:gd name="T73" fmla="*/ 8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59"/>
                  <a:gd name="T113" fmla="*/ 168 w 168"/>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59">
                    <a:moveTo>
                      <a:pt x="8" y="159"/>
                    </a:moveTo>
                    <a:lnTo>
                      <a:pt x="0" y="145"/>
                    </a:lnTo>
                    <a:lnTo>
                      <a:pt x="0" y="129"/>
                    </a:lnTo>
                    <a:lnTo>
                      <a:pt x="3" y="113"/>
                    </a:lnTo>
                    <a:lnTo>
                      <a:pt x="7" y="95"/>
                    </a:lnTo>
                    <a:lnTo>
                      <a:pt x="18" y="65"/>
                    </a:lnTo>
                    <a:lnTo>
                      <a:pt x="33" y="41"/>
                    </a:lnTo>
                    <a:lnTo>
                      <a:pt x="47" y="22"/>
                    </a:lnTo>
                    <a:lnTo>
                      <a:pt x="66" y="9"/>
                    </a:lnTo>
                    <a:lnTo>
                      <a:pt x="86" y="1"/>
                    </a:lnTo>
                    <a:lnTo>
                      <a:pt x="108" y="0"/>
                    </a:lnTo>
                    <a:lnTo>
                      <a:pt x="130" y="3"/>
                    </a:lnTo>
                    <a:lnTo>
                      <a:pt x="156" y="11"/>
                    </a:lnTo>
                    <a:lnTo>
                      <a:pt x="159" y="14"/>
                    </a:lnTo>
                    <a:lnTo>
                      <a:pt x="163" y="17"/>
                    </a:lnTo>
                    <a:lnTo>
                      <a:pt x="165" y="19"/>
                    </a:lnTo>
                    <a:lnTo>
                      <a:pt x="168" y="22"/>
                    </a:lnTo>
                    <a:lnTo>
                      <a:pt x="168" y="25"/>
                    </a:lnTo>
                    <a:lnTo>
                      <a:pt x="168" y="27"/>
                    </a:lnTo>
                    <a:lnTo>
                      <a:pt x="168" y="28"/>
                    </a:lnTo>
                    <a:lnTo>
                      <a:pt x="144" y="25"/>
                    </a:lnTo>
                    <a:lnTo>
                      <a:pt x="122" y="24"/>
                    </a:lnTo>
                    <a:lnTo>
                      <a:pt x="104" y="25"/>
                    </a:lnTo>
                    <a:lnTo>
                      <a:pt x="85" y="30"/>
                    </a:lnTo>
                    <a:lnTo>
                      <a:pt x="69" y="39"/>
                    </a:lnTo>
                    <a:lnTo>
                      <a:pt x="54" y="54"/>
                    </a:lnTo>
                    <a:lnTo>
                      <a:pt x="39" y="71"/>
                    </a:lnTo>
                    <a:lnTo>
                      <a:pt x="25" y="95"/>
                    </a:lnTo>
                    <a:lnTo>
                      <a:pt x="19" y="111"/>
                    </a:lnTo>
                    <a:lnTo>
                      <a:pt x="15" y="126"/>
                    </a:lnTo>
                    <a:lnTo>
                      <a:pt x="12" y="141"/>
                    </a:lnTo>
                    <a:lnTo>
                      <a:pt x="10" y="157"/>
                    </a:lnTo>
                    <a:lnTo>
                      <a:pt x="8" y="159"/>
                    </a:lnTo>
                    <a:close/>
                  </a:path>
                </a:pathLst>
              </a:custGeom>
              <a:solidFill>
                <a:srgbClr val="969696"/>
              </a:solidFill>
              <a:ln w="9525">
                <a:noFill/>
                <a:round/>
              </a:ln>
            </p:spPr>
            <p:txBody>
              <a:bodyPr/>
              <a:lstStyle/>
              <a:p>
                <a:endParaRPr lang="zh-CN" altLang="en-US"/>
              </a:p>
            </p:txBody>
          </p:sp>
          <p:sp>
            <p:nvSpPr>
              <p:cNvPr id="20498" name="Freeform 14"/>
              <p:cNvSpPr/>
              <p:nvPr/>
            </p:nvSpPr>
            <p:spPr bwMode="auto">
              <a:xfrm>
                <a:off x="4230" y="1778"/>
                <a:ext cx="150" cy="153"/>
              </a:xfrm>
              <a:custGeom>
                <a:avLst/>
                <a:gdLst>
                  <a:gd name="T0" fmla="*/ 2 w 264"/>
                  <a:gd name="T1" fmla="*/ 11 h 224"/>
                  <a:gd name="T2" fmla="*/ 2 w 264"/>
                  <a:gd name="T3" fmla="*/ 10 h 224"/>
                  <a:gd name="T4" fmla="*/ 1 w 264"/>
                  <a:gd name="T5" fmla="*/ 10 h 224"/>
                  <a:gd name="T6" fmla="*/ 1 w 264"/>
                  <a:gd name="T7" fmla="*/ 10 h 224"/>
                  <a:gd name="T8" fmla="*/ 1 w 264"/>
                  <a:gd name="T9" fmla="*/ 8 h 224"/>
                  <a:gd name="T10" fmla="*/ 1 w 264"/>
                  <a:gd name="T11" fmla="*/ 8 h 224"/>
                  <a:gd name="T12" fmla="*/ 1 w 264"/>
                  <a:gd name="T13" fmla="*/ 7 h 224"/>
                  <a:gd name="T14" fmla="*/ 1 w 264"/>
                  <a:gd name="T15" fmla="*/ 7 h 224"/>
                  <a:gd name="T16" fmla="*/ 1 w 264"/>
                  <a:gd name="T17" fmla="*/ 5 h 224"/>
                  <a:gd name="T18" fmla="*/ 0 w 264"/>
                  <a:gd name="T19" fmla="*/ 5 h 224"/>
                  <a:gd name="T20" fmla="*/ 0 w 264"/>
                  <a:gd name="T21" fmla="*/ 3 h 224"/>
                  <a:gd name="T22" fmla="*/ 1 w 264"/>
                  <a:gd name="T23" fmla="*/ 2 h 224"/>
                  <a:gd name="T24" fmla="*/ 1 w 264"/>
                  <a:gd name="T25" fmla="*/ 1 h 224"/>
                  <a:gd name="T26" fmla="*/ 1 w 264"/>
                  <a:gd name="T27" fmla="*/ 1 h 224"/>
                  <a:gd name="T28" fmla="*/ 1 w 264"/>
                  <a:gd name="T29" fmla="*/ 1 h 224"/>
                  <a:gd name="T30" fmla="*/ 1 w 264"/>
                  <a:gd name="T31" fmla="*/ 1 h 224"/>
                  <a:gd name="T32" fmla="*/ 1 w 264"/>
                  <a:gd name="T33" fmla="*/ 0 h 224"/>
                  <a:gd name="T34" fmla="*/ 1 w 264"/>
                  <a:gd name="T35" fmla="*/ 0 h 224"/>
                  <a:gd name="T36" fmla="*/ 1 w 264"/>
                  <a:gd name="T37" fmla="*/ 0 h 224"/>
                  <a:gd name="T38" fmla="*/ 1 w 264"/>
                  <a:gd name="T39" fmla="*/ 0 h 224"/>
                  <a:gd name="T40" fmla="*/ 1 w 264"/>
                  <a:gd name="T41" fmla="*/ 1 h 224"/>
                  <a:gd name="T42" fmla="*/ 1 w 264"/>
                  <a:gd name="T43" fmla="*/ 1 h 224"/>
                  <a:gd name="T44" fmla="*/ 2 w 264"/>
                  <a:gd name="T45" fmla="*/ 1 h 224"/>
                  <a:gd name="T46" fmla="*/ 2 w 264"/>
                  <a:gd name="T47" fmla="*/ 1 h 224"/>
                  <a:gd name="T48" fmla="*/ 2 w 264"/>
                  <a:gd name="T49" fmla="*/ 2 h 224"/>
                  <a:gd name="T50" fmla="*/ 2 w 264"/>
                  <a:gd name="T51" fmla="*/ 2 h 224"/>
                  <a:gd name="T52" fmla="*/ 3 w 264"/>
                  <a:gd name="T53" fmla="*/ 3 h 224"/>
                  <a:gd name="T54" fmla="*/ 3 w 264"/>
                  <a:gd name="T55" fmla="*/ 3 h 224"/>
                  <a:gd name="T56" fmla="*/ 3 w 264"/>
                  <a:gd name="T57" fmla="*/ 5 h 224"/>
                  <a:gd name="T58" fmla="*/ 3 w 264"/>
                  <a:gd name="T59" fmla="*/ 5 h 224"/>
                  <a:gd name="T60" fmla="*/ 3 w 264"/>
                  <a:gd name="T61" fmla="*/ 5 h 224"/>
                  <a:gd name="T62" fmla="*/ 2 w 264"/>
                  <a:gd name="T63" fmla="*/ 5 h 224"/>
                  <a:gd name="T64" fmla="*/ 2 w 264"/>
                  <a:gd name="T65" fmla="*/ 6 h 224"/>
                  <a:gd name="T66" fmla="*/ 2 w 264"/>
                  <a:gd name="T67" fmla="*/ 7 h 224"/>
                  <a:gd name="T68" fmla="*/ 2 w 264"/>
                  <a:gd name="T69" fmla="*/ 8 h 224"/>
                  <a:gd name="T70" fmla="*/ 2 w 264"/>
                  <a:gd name="T71" fmla="*/ 10 h 224"/>
                  <a:gd name="T72" fmla="*/ 2 w 264"/>
                  <a:gd name="T73" fmla="*/ 11 h 224"/>
                  <a:gd name="T74" fmla="*/ 2 w 264"/>
                  <a:gd name="T75" fmla="*/ 11 h 224"/>
                  <a:gd name="T76" fmla="*/ 2 w 264"/>
                  <a:gd name="T77" fmla="*/ 11 h 224"/>
                  <a:gd name="T78" fmla="*/ 2 w 264"/>
                  <a:gd name="T79" fmla="*/ 11 h 224"/>
                  <a:gd name="T80" fmla="*/ 2 w 264"/>
                  <a:gd name="T81" fmla="*/ 11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24"/>
                  <a:gd name="T125" fmla="*/ 264 w 264"/>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24">
                    <a:moveTo>
                      <a:pt x="156" y="224"/>
                    </a:moveTo>
                    <a:lnTo>
                      <a:pt x="141" y="216"/>
                    </a:lnTo>
                    <a:lnTo>
                      <a:pt x="122" y="205"/>
                    </a:lnTo>
                    <a:lnTo>
                      <a:pt x="99" y="193"/>
                    </a:lnTo>
                    <a:lnTo>
                      <a:pt x="77" y="178"/>
                    </a:lnTo>
                    <a:lnTo>
                      <a:pt x="54" y="162"/>
                    </a:lnTo>
                    <a:lnTo>
                      <a:pt x="34" y="148"/>
                    </a:lnTo>
                    <a:lnTo>
                      <a:pt x="18" y="134"/>
                    </a:lnTo>
                    <a:lnTo>
                      <a:pt x="7" y="119"/>
                    </a:lnTo>
                    <a:lnTo>
                      <a:pt x="0" y="89"/>
                    </a:lnTo>
                    <a:lnTo>
                      <a:pt x="0" y="65"/>
                    </a:lnTo>
                    <a:lnTo>
                      <a:pt x="3" y="44"/>
                    </a:lnTo>
                    <a:lnTo>
                      <a:pt x="11" y="28"/>
                    </a:lnTo>
                    <a:lnTo>
                      <a:pt x="23" y="17"/>
                    </a:lnTo>
                    <a:lnTo>
                      <a:pt x="39" y="9"/>
                    </a:lnTo>
                    <a:lnTo>
                      <a:pt x="59" y="3"/>
                    </a:lnTo>
                    <a:lnTo>
                      <a:pt x="82" y="0"/>
                    </a:lnTo>
                    <a:lnTo>
                      <a:pt x="85" y="0"/>
                    </a:lnTo>
                    <a:lnTo>
                      <a:pt x="89" y="0"/>
                    </a:lnTo>
                    <a:lnTo>
                      <a:pt x="91" y="0"/>
                    </a:lnTo>
                    <a:lnTo>
                      <a:pt x="94" y="1"/>
                    </a:lnTo>
                    <a:lnTo>
                      <a:pt x="113" y="9"/>
                    </a:lnTo>
                    <a:lnTo>
                      <a:pt x="134" y="19"/>
                    </a:lnTo>
                    <a:lnTo>
                      <a:pt x="157" y="30"/>
                    </a:lnTo>
                    <a:lnTo>
                      <a:pt x="182" y="43"/>
                    </a:lnTo>
                    <a:lnTo>
                      <a:pt x="207" y="55"/>
                    </a:lnTo>
                    <a:lnTo>
                      <a:pt x="229" y="70"/>
                    </a:lnTo>
                    <a:lnTo>
                      <a:pt x="248" y="83"/>
                    </a:lnTo>
                    <a:lnTo>
                      <a:pt x="264" y="95"/>
                    </a:lnTo>
                    <a:lnTo>
                      <a:pt x="249" y="102"/>
                    </a:lnTo>
                    <a:lnTo>
                      <a:pt x="233" y="110"/>
                    </a:lnTo>
                    <a:lnTo>
                      <a:pt x="219" y="118"/>
                    </a:lnTo>
                    <a:lnTo>
                      <a:pt x="204" y="129"/>
                    </a:lnTo>
                    <a:lnTo>
                      <a:pt x="189" y="145"/>
                    </a:lnTo>
                    <a:lnTo>
                      <a:pt x="177" y="165"/>
                    </a:lnTo>
                    <a:lnTo>
                      <a:pt x="166" y="191"/>
                    </a:lnTo>
                    <a:lnTo>
                      <a:pt x="158" y="224"/>
                    </a:lnTo>
                    <a:lnTo>
                      <a:pt x="157" y="224"/>
                    </a:lnTo>
                    <a:lnTo>
                      <a:pt x="156" y="224"/>
                    </a:lnTo>
                    <a:close/>
                  </a:path>
                </a:pathLst>
              </a:custGeom>
              <a:solidFill>
                <a:srgbClr val="969696"/>
              </a:solidFill>
              <a:ln w="9525">
                <a:noFill/>
                <a:round/>
              </a:ln>
            </p:spPr>
            <p:txBody>
              <a:bodyPr/>
              <a:lstStyle/>
              <a:p>
                <a:endParaRPr lang="zh-CN" altLang="en-US"/>
              </a:p>
            </p:txBody>
          </p:sp>
          <p:sp>
            <p:nvSpPr>
              <p:cNvPr id="20499" name="Freeform 15"/>
              <p:cNvSpPr/>
              <p:nvPr/>
            </p:nvSpPr>
            <p:spPr bwMode="auto">
              <a:xfrm>
                <a:off x="4070" y="1518"/>
                <a:ext cx="544" cy="385"/>
              </a:xfrm>
              <a:custGeom>
                <a:avLst/>
                <a:gdLst>
                  <a:gd name="T0" fmla="*/ 8 w 955"/>
                  <a:gd name="T1" fmla="*/ 24 h 566"/>
                  <a:gd name="T2" fmla="*/ 8 w 955"/>
                  <a:gd name="T3" fmla="*/ 23 h 566"/>
                  <a:gd name="T4" fmla="*/ 7 w 955"/>
                  <a:gd name="T5" fmla="*/ 24 h 566"/>
                  <a:gd name="T6" fmla="*/ 7 w 955"/>
                  <a:gd name="T7" fmla="*/ 24 h 566"/>
                  <a:gd name="T8" fmla="*/ 7 w 955"/>
                  <a:gd name="T9" fmla="*/ 22 h 566"/>
                  <a:gd name="T10" fmla="*/ 6 w 955"/>
                  <a:gd name="T11" fmla="*/ 22 h 566"/>
                  <a:gd name="T12" fmla="*/ 6 w 955"/>
                  <a:gd name="T13" fmla="*/ 20 h 566"/>
                  <a:gd name="T14" fmla="*/ 6 w 955"/>
                  <a:gd name="T15" fmla="*/ 18 h 566"/>
                  <a:gd name="T16" fmla="*/ 6 w 955"/>
                  <a:gd name="T17" fmla="*/ 19 h 566"/>
                  <a:gd name="T18" fmla="*/ 6 w 955"/>
                  <a:gd name="T19" fmla="*/ 20 h 566"/>
                  <a:gd name="T20" fmla="*/ 6 w 955"/>
                  <a:gd name="T21" fmla="*/ 17 h 566"/>
                  <a:gd name="T22" fmla="*/ 6 w 955"/>
                  <a:gd name="T23" fmla="*/ 17 h 566"/>
                  <a:gd name="T24" fmla="*/ 6 w 955"/>
                  <a:gd name="T25" fmla="*/ 18 h 566"/>
                  <a:gd name="T26" fmla="*/ 6 w 955"/>
                  <a:gd name="T27" fmla="*/ 15 h 566"/>
                  <a:gd name="T28" fmla="*/ 6 w 955"/>
                  <a:gd name="T29" fmla="*/ 16 h 566"/>
                  <a:gd name="T30" fmla="*/ 6 w 955"/>
                  <a:gd name="T31" fmla="*/ 14 h 566"/>
                  <a:gd name="T32" fmla="*/ 6 w 955"/>
                  <a:gd name="T33" fmla="*/ 10 h 566"/>
                  <a:gd name="T34" fmla="*/ 5 w 955"/>
                  <a:gd name="T35" fmla="*/ 16 h 566"/>
                  <a:gd name="T36" fmla="*/ 6 w 955"/>
                  <a:gd name="T37" fmla="*/ 10 h 566"/>
                  <a:gd name="T38" fmla="*/ 6 w 955"/>
                  <a:gd name="T39" fmla="*/ 9 h 566"/>
                  <a:gd name="T40" fmla="*/ 5 w 955"/>
                  <a:gd name="T41" fmla="*/ 14 h 566"/>
                  <a:gd name="T42" fmla="*/ 5 w 955"/>
                  <a:gd name="T43" fmla="*/ 12 h 566"/>
                  <a:gd name="T44" fmla="*/ 6 w 955"/>
                  <a:gd name="T45" fmla="*/ 7 h 566"/>
                  <a:gd name="T46" fmla="*/ 5 w 955"/>
                  <a:gd name="T47" fmla="*/ 16 h 566"/>
                  <a:gd name="T48" fmla="*/ 4 w 955"/>
                  <a:gd name="T49" fmla="*/ 16 h 566"/>
                  <a:gd name="T50" fmla="*/ 4 w 955"/>
                  <a:gd name="T51" fmla="*/ 15 h 566"/>
                  <a:gd name="T52" fmla="*/ 4 w 955"/>
                  <a:gd name="T53" fmla="*/ 14 h 566"/>
                  <a:gd name="T54" fmla="*/ 3 w 955"/>
                  <a:gd name="T55" fmla="*/ 14 h 566"/>
                  <a:gd name="T56" fmla="*/ 4 w 955"/>
                  <a:gd name="T57" fmla="*/ 13 h 566"/>
                  <a:gd name="T58" fmla="*/ 3 w 955"/>
                  <a:gd name="T59" fmla="*/ 14 h 566"/>
                  <a:gd name="T60" fmla="*/ 3 w 955"/>
                  <a:gd name="T61" fmla="*/ 12 h 566"/>
                  <a:gd name="T62" fmla="*/ 3 w 955"/>
                  <a:gd name="T63" fmla="*/ 12 h 566"/>
                  <a:gd name="T64" fmla="*/ 3 w 955"/>
                  <a:gd name="T65" fmla="*/ 13 h 566"/>
                  <a:gd name="T66" fmla="*/ 3 w 955"/>
                  <a:gd name="T67" fmla="*/ 11 h 566"/>
                  <a:gd name="T68" fmla="*/ 3 w 955"/>
                  <a:gd name="T69" fmla="*/ 12 h 566"/>
                  <a:gd name="T70" fmla="*/ 3 w 955"/>
                  <a:gd name="T71" fmla="*/ 10 h 566"/>
                  <a:gd name="T72" fmla="*/ 3 w 955"/>
                  <a:gd name="T73" fmla="*/ 10 h 566"/>
                  <a:gd name="T74" fmla="*/ 3 w 955"/>
                  <a:gd name="T75" fmla="*/ 8 h 566"/>
                  <a:gd name="T76" fmla="*/ 2 w 955"/>
                  <a:gd name="T77" fmla="*/ 12 h 566"/>
                  <a:gd name="T78" fmla="*/ 2 w 955"/>
                  <a:gd name="T79" fmla="*/ 11 h 566"/>
                  <a:gd name="T80" fmla="*/ 2 w 955"/>
                  <a:gd name="T81" fmla="*/ 10 h 566"/>
                  <a:gd name="T82" fmla="*/ 1 w 955"/>
                  <a:gd name="T83" fmla="*/ 9 h 566"/>
                  <a:gd name="T84" fmla="*/ 1 w 955"/>
                  <a:gd name="T85" fmla="*/ 7 h 566"/>
                  <a:gd name="T86" fmla="*/ 1 w 955"/>
                  <a:gd name="T87" fmla="*/ 5 h 566"/>
                  <a:gd name="T88" fmla="*/ 1 w 955"/>
                  <a:gd name="T89" fmla="*/ 5 h 566"/>
                  <a:gd name="T90" fmla="*/ 1 w 955"/>
                  <a:gd name="T91" fmla="*/ 7 h 566"/>
                  <a:gd name="T92" fmla="*/ 1 w 955"/>
                  <a:gd name="T93" fmla="*/ 5 h 566"/>
                  <a:gd name="T94" fmla="*/ 1 w 955"/>
                  <a:gd name="T95" fmla="*/ 7 h 566"/>
                  <a:gd name="T96" fmla="*/ 1 w 955"/>
                  <a:gd name="T97" fmla="*/ 7 h 566"/>
                  <a:gd name="T98" fmla="*/ 2 w 955"/>
                  <a:gd name="T99" fmla="*/ 5 h 566"/>
                  <a:gd name="T100" fmla="*/ 3 w 955"/>
                  <a:gd name="T101" fmla="*/ 1 h 566"/>
                  <a:gd name="T102" fmla="*/ 6 w 955"/>
                  <a:gd name="T103" fmla="*/ 1 h 566"/>
                  <a:gd name="T104" fmla="*/ 7 w 955"/>
                  <a:gd name="T105" fmla="*/ 2 h 566"/>
                  <a:gd name="T106" fmla="*/ 9 w 955"/>
                  <a:gd name="T107" fmla="*/ 7 h 566"/>
                  <a:gd name="T108" fmla="*/ 10 w 955"/>
                  <a:gd name="T109" fmla="*/ 12 h 566"/>
                  <a:gd name="T110" fmla="*/ 10 w 955"/>
                  <a:gd name="T111" fmla="*/ 20 h 566"/>
                  <a:gd name="T112" fmla="*/ 9 w 955"/>
                  <a:gd name="T113" fmla="*/ 24 h 566"/>
                  <a:gd name="T114" fmla="*/ 9 w 955"/>
                  <a:gd name="T115" fmla="*/ 25 h 566"/>
                  <a:gd name="T116" fmla="*/ 9 w 955"/>
                  <a:gd name="T117" fmla="*/ 21 h 566"/>
                  <a:gd name="T118" fmla="*/ 9 w 955"/>
                  <a:gd name="T119" fmla="*/ 22 h 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5"/>
                  <a:gd name="T181" fmla="*/ 0 h 566"/>
                  <a:gd name="T182" fmla="*/ 955 w 955"/>
                  <a:gd name="T183" fmla="*/ 566 h 5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5" h="566">
                    <a:moveTo>
                      <a:pt x="710" y="566"/>
                    </a:moveTo>
                    <a:lnTo>
                      <a:pt x="710" y="554"/>
                    </a:lnTo>
                    <a:lnTo>
                      <a:pt x="710" y="546"/>
                    </a:lnTo>
                    <a:lnTo>
                      <a:pt x="711" y="537"/>
                    </a:lnTo>
                    <a:lnTo>
                      <a:pt x="714" y="523"/>
                    </a:lnTo>
                    <a:lnTo>
                      <a:pt x="717" y="510"/>
                    </a:lnTo>
                    <a:lnTo>
                      <a:pt x="721" y="492"/>
                    </a:lnTo>
                    <a:lnTo>
                      <a:pt x="724" y="473"/>
                    </a:lnTo>
                    <a:lnTo>
                      <a:pt x="722" y="462"/>
                    </a:lnTo>
                    <a:lnTo>
                      <a:pt x="715" y="472"/>
                    </a:lnTo>
                    <a:lnTo>
                      <a:pt x="709" y="486"/>
                    </a:lnTo>
                    <a:lnTo>
                      <a:pt x="703" y="500"/>
                    </a:lnTo>
                    <a:lnTo>
                      <a:pt x="698" y="516"/>
                    </a:lnTo>
                    <a:lnTo>
                      <a:pt x="693" y="532"/>
                    </a:lnTo>
                    <a:lnTo>
                      <a:pt x="687" y="546"/>
                    </a:lnTo>
                    <a:lnTo>
                      <a:pt x="682" y="556"/>
                    </a:lnTo>
                    <a:lnTo>
                      <a:pt x="678" y="562"/>
                    </a:lnTo>
                    <a:lnTo>
                      <a:pt x="678" y="538"/>
                    </a:lnTo>
                    <a:lnTo>
                      <a:pt x="679" y="503"/>
                    </a:lnTo>
                    <a:lnTo>
                      <a:pt x="679" y="473"/>
                    </a:lnTo>
                    <a:lnTo>
                      <a:pt x="677" y="460"/>
                    </a:lnTo>
                    <a:lnTo>
                      <a:pt x="669" y="478"/>
                    </a:lnTo>
                    <a:lnTo>
                      <a:pt x="659" y="507"/>
                    </a:lnTo>
                    <a:lnTo>
                      <a:pt x="651" y="534"/>
                    </a:lnTo>
                    <a:lnTo>
                      <a:pt x="648" y="545"/>
                    </a:lnTo>
                    <a:lnTo>
                      <a:pt x="644" y="530"/>
                    </a:lnTo>
                    <a:lnTo>
                      <a:pt x="640" y="518"/>
                    </a:lnTo>
                    <a:lnTo>
                      <a:pt x="634" y="508"/>
                    </a:lnTo>
                    <a:lnTo>
                      <a:pt x="627" y="500"/>
                    </a:lnTo>
                    <a:lnTo>
                      <a:pt x="618" y="494"/>
                    </a:lnTo>
                    <a:lnTo>
                      <a:pt x="608" y="489"/>
                    </a:lnTo>
                    <a:lnTo>
                      <a:pt x="598" y="484"/>
                    </a:lnTo>
                    <a:lnTo>
                      <a:pt x="584" y="479"/>
                    </a:lnTo>
                    <a:lnTo>
                      <a:pt x="580" y="479"/>
                    </a:lnTo>
                    <a:lnTo>
                      <a:pt x="576" y="478"/>
                    </a:lnTo>
                    <a:lnTo>
                      <a:pt x="572" y="478"/>
                    </a:lnTo>
                    <a:lnTo>
                      <a:pt x="568" y="475"/>
                    </a:lnTo>
                    <a:lnTo>
                      <a:pt x="563" y="462"/>
                    </a:lnTo>
                    <a:lnTo>
                      <a:pt x="556" y="456"/>
                    </a:lnTo>
                    <a:lnTo>
                      <a:pt x="548" y="452"/>
                    </a:lnTo>
                    <a:lnTo>
                      <a:pt x="543" y="444"/>
                    </a:lnTo>
                    <a:lnTo>
                      <a:pt x="547" y="438"/>
                    </a:lnTo>
                    <a:lnTo>
                      <a:pt x="555" y="430"/>
                    </a:lnTo>
                    <a:lnTo>
                      <a:pt x="563" y="419"/>
                    </a:lnTo>
                    <a:lnTo>
                      <a:pt x="572" y="408"/>
                    </a:lnTo>
                    <a:lnTo>
                      <a:pt x="580" y="398"/>
                    </a:lnTo>
                    <a:lnTo>
                      <a:pt x="587" y="389"/>
                    </a:lnTo>
                    <a:lnTo>
                      <a:pt x="592" y="382"/>
                    </a:lnTo>
                    <a:lnTo>
                      <a:pt x="592" y="381"/>
                    </a:lnTo>
                    <a:lnTo>
                      <a:pt x="585" y="385"/>
                    </a:lnTo>
                    <a:lnTo>
                      <a:pt x="577" y="392"/>
                    </a:lnTo>
                    <a:lnTo>
                      <a:pt x="567" y="401"/>
                    </a:lnTo>
                    <a:lnTo>
                      <a:pt x="555" y="411"/>
                    </a:lnTo>
                    <a:lnTo>
                      <a:pt x="544" y="422"/>
                    </a:lnTo>
                    <a:lnTo>
                      <a:pt x="535" y="430"/>
                    </a:lnTo>
                    <a:lnTo>
                      <a:pt x="529" y="436"/>
                    </a:lnTo>
                    <a:lnTo>
                      <a:pt x="526" y="438"/>
                    </a:lnTo>
                    <a:lnTo>
                      <a:pt x="524" y="436"/>
                    </a:lnTo>
                    <a:lnTo>
                      <a:pt x="522" y="433"/>
                    </a:lnTo>
                    <a:lnTo>
                      <a:pt x="522" y="432"/>
                    </a:lnTo>
                    <a:lnTo>
                      <a:pt x="524" y="428"/>
                    </a:lnTo>
                    <a:lnTo>
                      <a:pt x="528" y="424"/>
                    </a:lnTo>
                    <a:lnTo>
                      <a:pt x="535" y="414"/>
                    </a:lnTo>
                    <a:lnTo>
                      <a:pt x="544" y="401"/>
                    </a:lnTo>
                    <a:lnTo>
                      <a:pt x="552" y="389"/>
                    </a:lnTo>
                    <a:lnTo>
                      <a:pt x="560" y="376"/>
                    </a:lnTo>
                    <a:lnTo>
                      <a:pt x="567" y="365"/>
                    </a:lnTo>
                    <a:lnTo>
                      <a:pt x="569" y="358"/>
                    </a:lnTo>
                    <a:lnTo>
                      <a:pt x="568" y="355"/>
                    </a:lnTo>
                    <a:lnTo>
                      <a:pt x="561" y="360"/>
                    </a:lnTo>
                    <a:lnTo>
                      <a:pt x="553" y="368"/>
                    </a:lnTo>
                    <a:lnTo>
                      <a:pt x="543" y="379"/>
                    </a:lnTo>
                    <a:lnTo>
                      <a:pt x="532" y="390"/>
                    </a:lnTo>
                    <a:lnTo>
                      <a:pt x="521" y="401"/>
                    </a:lnTo>
                    <a:lnTo>
                      <a:pt x="512" y="409"/>
                    </a:lnTo>
                    <a:lnTo>
                      <a:pt x="505" y="416"/>
                    </a:lnTo>
                    <a:lnTo>
                      <a:pt x="502" y="419"/>
                    </a:lnTo>
                    <a:lnTo>
                      <a:pt x="505" y="406"/>
                    </a:lnTo>
                    <a:lnTo>
                      <a:pt x="510" y="393"/>
                    </a:lnTo>
                    <a:lnTo>
                      <a:pt x="517" y="379"/>
                    </a:lnTo>
                    <a:lnTo>
                      <a:pt x="526" y="366"/>
                    </a:lnTo>
                    <a:lnTo>
                      <a:pt x="535" y="355"/>
                    </a:lnTo>
                    <a:lnTo>
                      <a:pt x="544" y="342"/>
                    </a:lnTo>
                    <a:lnTo>
                      <a:pt x="553" y="333"/>
                    </a:lnTo>
                    <a:lnTo>
                      <a:pt x="561" y="323"/>
                    </a:lnTo>
                    <a:lnTo>
                      <a:pt x="569" y="306"/>
                    </a:lnTo>
                    <a:lnTo>
                      <a:pt x="565" y="306"/>
                    </a:lnTo>
                    <a:lnTo>
                      <a:pt x="555" y="317"/>
                    </a:lnTo>
                    <a:lnTo>
                      <a:pt x="539" y="334"/>
                    </a:lnTo>
                    <a:lnTo>
                      <a:pt x="520" y="355"/>
                    </a:lnTo>
                    <a:lnTo>
                      <a:pt x="502" y="374"/>
                    </a:lnTo>
                    <a:lnTo>
                      <a:pt x="489" y="389"/>
                    </a:lnTo>
                    <a:lnTo>
                      <a:pt x="484" y="392"/>
                    </a:lnTo>
                    <a:lnTo>
                      <a:pt x="489" y="376"/>
                    </a:lnTo>
                    <a:lnTo>
                      <a:pt x="502" y="347"/>
                    </a:lnTo>
                    <a:lnTo>
                      <a:pt x="520" y="314"/>
                    </a:lnTo>
                    <a:lnTo>
                      <a:pt x="540" y="275"/>
                    </a:lnTo>
                    <a:lnTo>
                      <a:pt x="557" y="242"/>
                    </a:lnTo>
                    <a:lnTo>
                      <a:pt x="568" y="215"/>
                    </a:lnTo>
                    <a:lnTo>
                      <a:pt x="571" y="200"/>
                    </a:lnTo>
                    <a:lnTo>
                      <a:pt x="561" y="204"/>
                    </a:lnTo>
                    <a:lnTo>
                      <a:pt x="556" y="215"/>
                    </a:lnTo>
                    <a:lnTo>
                      <a:pt x="544" y="236"/>
                    </a:lnTo>
                    <a:lnTo>
                      <a:pt x="528" y="259"/>
                    </a:lnTo>
                    <a:lnTo>
                      <a:pt x="510" y="288"/>
                    </a:lnTo>
                    <a:lnTo>
                      <a:pt x="494" y="314"/>
                    </a:lnTo>
                    <a:lnTo>
                      <a:pt x="480" y="338"/>
                    </a:lnTo>
                    <a:lnTo>
                      <a:pt x="469" y="354"/>
                    </a:lnTo>
                    <a:lnTo>
                      <a:pt x="463" y="358"/>
                    </a:lnTo>
                    <a:lnTo>
                      <a:pt x="467" y="346"/>
                    </a:lnTo>
                    <a:lnTo>
                      <a:pt x="477" y="318"/>
                    </a:lnTo>
                    <a:lnTo>
                      <a:pt x="489" y="282"/>
                    </a:lnTo>
                    <a:lnTo>
                      <a:pt x="504" y="239"/>
                    </a:lnTo>
                    <a:lnTo>
                      <a:pt x="516" y="200"/>
                    </a:lnTo>
                    <a:lnTo>
                      <a:pt x="526" y="167"/>
                    </a:lnTo>
                    <a:lnTo>
                      <a:pt x="532" y="149"/>
                    </a:lnTo>
                    <a:lnTo>
                      <a:pt x="530" y="149"/>
                    </a:lnTo>
                    <a:lnTo>
                      <a:pt x="524" y="162"/>
                    </a:lnTo>
                    <a:lnTo>
                      <a:pt x="517" y="177"/>
                    </a:lnTo>
                    <a:lnTo>
                      <a:pt x="509" y="193"/>
                    </a:lnTo>
                    <a:lnTo>
                      <a:pt x="500" y="212"/>
                    </a:lnTo>
                    <a:lnTo>
                      <a:pt x="489" y="231"/>
                    </a:lnTo>
                    <a:lnTo>
                      <a:pt x="480" y="253"/>
                    </a:lnTo>
                    <a:lnTo>
                      <a:pt x="469" y="277"/>
                    </a:lnTo>
                    <a:lnTo>
                      <a:pt x="458" y="303"/>
                    </a:lnTo>
                    <a:lnTo>
                      <a:pt x="455" y="317"/>
                    </a:lnTo>
                    <a:lnTo>
                      <a:pt x="449" y="339"/>
                    </a:lnTo>
                    <a:lnTo>
                      <a:pt x="442" y="360"/>
                    </a:lnTo>
                    <a:lnTo>
                      <a:pt x="439" y="362"/>
                    </a:lnTo>
                    <a:lnTo>
                      <a:pt x="446" y="330"/>
                    </a:lnTo>
                    <a:lnTo>
                      <a:pt x="454" y="296"/>
                    </a:lnTo>
                    <a:lnTo>
                      <a:pt x="462" y="261"/>
                    </a:lnTo>
                    <a:lnTo>
                      <a:pt x="470" y="226"/>
                    </a:lnTo>
                    <a:lnTo>
                      <a:pt x="477" y="196"/>
                    </a:lnTo>
                    <a:lnTo>
                      <a:pt x="484" y="169"/>
                    </a:lnTo>
                    <a:lnTo>
                      <a:pt x="488" y="148"/>
                    </a:lnTo>
                    <a:lnTo>
                      <a:pt x="489" y="135"/>
                    </a:lnTo>
                    <a:lnTo>
                      <a:pt x="486" y="134"/>
                    </a:lnTo>
                    <a:lnTo>
                      <a:pt x="480" y="154"/>
                    </a:lnTo>
                    <a:lnTo>
                      <a:pt x="467" y="189"/>
                    </a:lnTo>
                    <a:lnTo>
                      <a:pt x="454" y="234"/>
                    </a:lnTo>
                    <a:lnTo>
                      <a:pt x="439" y="280"/>
                    </a:lnTo>
                    <a:lnTo>
                      <a:pt x="426" y="323"/>
                    </a:lnTo>
                    <a:lnTo>
                      <a:pt x="414" y="357"/>
                    </a:lnTo>
                    <a:lnTo>
                      <a:pt x="406" y="373"/>
                    </a:lnTo>
                    <a:lnTo>
                      <a:pt x="402" y="369"/>
                    </a:lnTo>
                    <a:lnTo>
                      <a:pt x="399" y="368"/>
                    </a:lnTo>
                    <a:lnTo>
                      <a:pt x="396" y="365"/>
                    </a:lnTo>
                    <a:lnTo>
                      <a:pt x="395" y="358"/>
                    </a:lnTo>
                    <a:lnTo>
                      <a:pt x="391" y="352"/>
                    </a:lnTo>
                    <a:lnTo>
                      <a:pt x="387" y="346"/>
                    </a:lnTo>
                    <a:lnTo>
                      <a:pt x="383" y="339"/>
                    </a:lnTo>
                    <a:lnTo>
                      <a:pt x="378" y="333"/>
                    </a:lnTo>
                    <a:lnTo>
                      <a:pt x="371" y="331"/>
                    </a:lnTo>
                    <a:lnTo>
                      <a:pt x="360" y="330"/>
                    </a:lnTo>
                    <a:lnTo>
                      <a:pt x="351" y="326"/>
                    </a:lnTo>
                    <a:lnTo>
                      <a:pt x="347" y="323"/>
                    </a:lnTo>
                    <a:lnTo>
                      <a:pt x="352" y="317"/>
                    </a:lnTo>
                    <a:lnTo>
                      <a:pt x="359" y="312"/>
                    </a:lnTo>
                    <a:lnTo>
                      <a:pt x="364" y="307"/>
                    </a:lnTo>
                    <a:lnTo>
                      <a:pt x="370" y="303"/>
                    </a:lnTo>
                    <a:lnTo>
                      <a:pt x="366" y="304"/>
                    </a:lnTo>
                    <a:lnTo>
                      <a:pt x="360" y="306"/>
                    </a:lnTo>
                    <a:lnTo>
                      <a:pt x="354" y="307"/>
                    </a:lnTo>
                    <a:lnTo>
                      <a:pt x="347" y="310"/>
                    </a:lnTo>
                    <a:lnTo>
                      <a:pt x="340" y="314"/>
                    </a:lnTo>
                    <a:lnTo>
                      <a:pt x="335" y="315"/>
                    </a:lnTo>
                    <a:lnTo>
                      <a:pt x="331" y="314"/>
                    </a:lnTo>
                    <a:lnTo>
                      <a:pt x="331" y="312"/>
                    </a:lnTo>
                    <a:lnTo>
                      <a:pt x="335" y="307"/>
                    </a:lnTo>
                    <a:lnTo>
                      <a:pt x="340" y="296"/>
                    </a:lnTo>
                    <a:lnTo>
                      <a:pt x="347" y="287"/>
                    </a:lnTo>
                    <a:lnTo>
                      <a:pt x="350" y="282"/>
                    </a:lnTo>
                    <a:lnTo>
                      <a:pt x="346" y="283"/>
                    </a:lnTo>
                    <a:lnTo>
                      <a:pt x="340" y="288"/>
                    </a:lnTo>
                    <a:lnTo>
                      <a:pt x="333" y="293"/>
                    </a:lnTo>
                    <a:lnTo>
                      <a:pt x="325" y="296"/>
                    </a:lnTo>
                    <a:lnTo>
                      <a:pt x="319" y="301"/>
                    </a:lnTo>
                    <a:lnTo>
                      <a:pt x="313" y="304"/>
                    </a:lnTo>
                    <a:lnTo>
                      <a:pt x="311" y="304"/>
                    </a:lnTo>
                    <a:lnTo>
                      <a:pt x="309" y="303"/>
                    </a:lnTo>
                    <a:lnTo>
                      <a:pt x="313" y="299"/>
                    </a:lnTo>
                    <a:lnTo>
                      <a:pt x="319" y="293"/>
                    </a:lnTo>
                    <a:lnTo>
                      <a:pt x="324" y="287"/>
                    </a:lnTo>
                    <a:lnTo>
                      <a:pt x="331" y="279"/>
                    </a:lnTo>
                    <a:lnTo>
                      <a:pt x="337" y="272"/>
                    </a:lnTo>
                    <a:lnTo>
                      <a:pt x="343" y="266"/>
                    </a:lnTo>
                    <a:lnTo>
                      <a:pt x="347" y="259"/>
                    </a:lnTo>
                    <a:lnTo>
                      <a:pt x="350" y="256"/>
                    </a:lnTo>
                    <a:lnTo>
                      <a:pt x="344" y="259"/>
                    </a:lnTo>
                    <a:lnTo>
                      <a:pt x="336" y="264"/>
                    </a:lnTo>
                    <a:lnTo>
                      <a:pt x="324" y="272"/>
                    </a:lnTo>
                    <a:lnTo>
                      <a:pt x="312" y="280"/>
                    </a:lnTo>
                    <a:lnTo>
                      <a:pt x="300" y="287"/>
                    </a:lnTo>
                    <a:lnTo>
                      <a:pt x="291" y="291"/>
                    </a:lnTo>
                    <a:lnTo>
                      <a:pt x="284" y="291"/>
                    </a:lnTo>
                    <a:lnTo>
                      <a:pt x="282" y="287"/>
                    </a:lnTo>
                    <a:lnTo>
                      <a:pt x="288" y="282"/>
                    </a:lnTo>
                    <a:lnTo>
                      <a:pt x="295" y="275"/>
                    </a:lnTo>
                    <a:lnTo>
                      <a:pt x="304" y="266"/>
                    </a:lnTo>
                    <a:lnTo>
                      <a:pt x="315" y="256"/>
                    </a:lnTo>
                    <a:lnTo>
                      <a:pt x="323" y="247"/>
                    </a:lnTo>
                    <a:lnTo>
                      <a:pt x="331" y="240"/>
                    </a:lnTo>
                    <a:lnTo>
                      <a:pt x="335" y="234"/>
                    </a:lnTo>
                    <a:lnTo>
                      <a:pt x="335" y="232"/>
                    </a:lnTo>
                    <a:lnTo>
                      <a:pt x="329" y="234"/>
                    </a:lnTo>
                    <a:lnTo>
                      <a:pt x="321" y="239"/>
                    </a:lnTo>
                    <a:lnTo>
                      <a:pt x="311" y="244"/>
                    </a:lnTo>
                    <a:lnTo>
                      <a:pt x="300" y="248"/>
                    </a:lnTo>
                    <a:lnTo>
                      <a:pt x="289" y="253"/>
                    </a:lnTo>
                    <a:lnTo>
                      <a:pt x="281" y="258"/>
                    </a:lnTo>
                    <a:lnTo>
                      <a:pt x="274" y="259"/>
                    </a:lnTo>
                    <a:lnTo>
                      <a:pt x="272" y="259"/>
                    </a:lnTo>
                    <a:lnTo>
                      <a:pt x="284" y="245"/>
                    </a:lnTo>
                    <a:lnTo>
                      <a:pt x="299" y="232"/>
                    </a:lnTo>
                    <a:lnTo>
                      <a:pt x="312" y="220"/>
                    </a:lnTo>
                    <a:lnTo>
                      <a:pt x="321" y="210"/>
                    </a:lnTo>
                    <a:lnTo>
                      <a:pt x="324" y="205"/>
                    </a:lnTo>
                    <a:lnTo>
                      <a:pt x="320" y="205"/>
                    </a:lnTo>
                    <a:lnTo>
                      <a:pt x="304" y="213"/>
                    </a:lnTo>
                    <a:lnTo>
                      <a:pt x="274" y="229"/>
                    </a:lnTo>
                    <a:lnTo>
                      <a:pt x="280" y="221"/>
                    </a:lnTo>
                    <a:lnTo>
                      <a:pt x="292" y="200"/>
                    </a:lnTo>
                    <a:lnTo>
                      <a:pt x="305" y="177"/>
                    </a:lnTo>
                    <a:lnTo>
                      <a:pt x="316" y="154"/>
                    </a:lnTo>
                    <a:lnTo>
                      <a:pt x="320" y="143"/>
                    </a:lnTo>
                    <a:lnTo>
                      <a:pt x="311" y="148"/>
                    </a:lnTo>
                    <a:lnTo>
                      <a:pt x="285" y="177"/>
                    </a:lnTo>
                    <a:lnTo>
                      <a:pt x="237" y="236"/>
                    </a:lnTo>
                    <a:lnTo>
                      <a:pt x="233" y="242"/>
                    </a:lnTo>
                    <a:lnTo>
                      <a:pt x="230" y="250"/>
                    </a:lnTo>
                    <a:lnTo>
                      <a:pt x="226" y="258"/>
                    </a:lnTo>
                    <a:lnTo>
                      <a:pt x="224" y="264"/>
                    </a:lnTo>
                    <a:lnTo>
                      <a:pt x="219" y="263"/>
                    </a:lnTo>
                    <a:lnTo>
                      <a:pt x="217" y="261"/>
                    </a:lnTo>
                    <a:lnTo>
                      <a:pt x="214" y="259"/>
                    </a:lnTo>
                    <a:lnTo>
                      <a:pt x="210" y="258"/>
                    </a:lnTo>
                    <a:lnTo>
                      <a:pt x="209" y="250"/>
                    </a:lnTo>
                    <a:lnTo>
                      <a:pt x="207" y="244"/>
                    </a:lnTo>
                    <a:lnTo>
                      <a:pt x="205" y="237"/>
                    </a:lnTo>
                    <a:lnTo>
                      <a:pt x="202" y="232"/>
                    </a:lnTo>
                    <a:lnTo>
                      <a:pt x="189" y="223"/>
                    </a:lnTo>
                    <a:lnTo>
                      <a:pt x="173" y="216"/>
                    </a:lnTo>
                    <a:lnTo>
                      <a:pt x="158" y="213"/>
                    </a:lnTo>
                    <a:lnTo>
                      <a:pt x="143" y="213"/>
                    </a:lnTo>
                    <a:lnTo>
                      <a:pt x="128" y="212"/>
                    </a:lnTo>
                    <a:lnTo>
                      <a:pt x="116" y="212"/>
                    </a:lnTo>
                    <a:lnTo>
                      <a:pt x="108" y="212"/>
                    </a:lnTo>
                    <a:lnTo>
                      <a:pt x="103" y="208"/>
                    </a:lnTo>
                    <a:lnTo>
                      <a:pt x="89" y="204"/>
                    </a:lnTo>
                    <a:lnTo>
                      <a:pt x="76" y="197"/>
                    </a:lnTo>
                    <a:lnTo>
                      <a:pt x="63" y="193"/>
                    </a:lnTo>
                    <a:lnTo>
                      <a:pt x="51" y="186"/>
                    </a:lnTo>
                    <a:lnTo>
                      <a:pt x="39" y="180"/>
                    </a:lnTo>
                    <a:lnTo>
                      <a:pt x="25" y="173"/>
                    </a:lnTo>
                    <a:lnTo>
                      <a:pt x="13" y="165"/>
                    </a:lnTo>
                    <a:lnTo>
                      <a:pt x="0" y="159"/>
                    </a:lnTo>
                    <a:lnTo>
                      <a:pt x="5" y="151"/>
                    </a:lnTo>
                    <a:lnTo>
                      <a:pt x="9" y="143"/>
                    </a:lnTo>
                    <a:lnTo>
                      <a:pt x="14" y="138"/>
                    </a:lnTo>
                    <a:lnTo>
                      <a:pt x="21" y="132"/>
                    </a:lnTo>
                    <a:lnTo>
                      <a:pt x="26" y="127"/>
                    </a:lnTo>
                    <a:lnTo>
                      <a:pt x="32" y="121"/>
                    </a:lnTo>
                    <a:lnTo>
                      <a:pt x="39" y="114"/>
                    </a:lnTo>
                    <a:lnTo>
                      <a:pt x="44" y="108"/>
                    </a:lnTo>
                    <a:lnTo>
                      <a:pt x="47" y="108"/>
                    </a:lnTo>
                    <a:lnTo>
                      <a:pt x="49" y="110"/>
                    </a:lnTo>
                    <a:lnTo>
                      <a:pt x="51" y="110"/>
                    </a:lnTo>
                    <a:lnTo>
                      <a:pt x="52" y="111"/>
                    </a:lnTo>
                    <a:lnTo>
                      <a:pt x="48" y="121"/>
                    </a:lnTo>
                    <a:lnTo>
                      <a:pt x="40" y="135"/>
                    </a:lnTo>
                    <a:lnTo>
                      <a:pt x="32" y="148"/>
                    </a:lnTo>
                    <a:lnTo>
                      <a:pt x="29" y="154"/>
                    </a:lnTo>
                    <a:lnTo>
                      <a:pt x="33" y="149"/>
                    </a:lnTo>
                    <a:lnTo>
                      <a:pt x="39" y="145"/>
                    </a:lnTo>
                    <a:lnTo>
                      <a:pt x="45" y="138"/>
                    </a:lnTo>
                    <a:lnTo>
                      <a:pt x="53" y="132"/>
                    </a:lnTo>
                    <a:lnTo>
                      <a:pt x="60" y="127"/>
                    </a:lnTo>
                    <a:lnTo>
                      <a:pt x="67" y="122"/>
                    </a:lnTo>
                    <a:lnTo>
                      <a:pt x="73" y="118"/>
                    </a:lnTo>
                    <a:lnTo>
                      <a:pt x="79" y="116"/>
                    </a:lnTo>
                    <a:lnTo>
                      <a:pt x="75" y="124"/>
                    </a:lnTo>
                    <a:lnTo>
                      <a:pt x="71" y="132"/>
                    </a:lnTo>
                    <a:lnTo>
                      <a:pt x="67" y="140"/>
                    </a:lnTo>
                    <a:lnTo>
                      <a:pt x="63" y="148"/>
                    </a:lnTo>
                    <a:lnTo>
                      <a:pt x="69" y="146"/>
                    </a:lnTo>
                    <a:lnTo>
                      <a:pt x="77" y="142"/>
                    </a:lnTo>
                    <a:lnTo>
                      <a:pt x="84" y="135"/>
                    </a:lnTo>
                    <a:lnTo>
                      <a:pt x="91" y="130"/>
                    </a:lnTo>
                    <a:lnTo>
                      <a:pt x="93" y="127"/>
                    </a:lnTo>
                    <a:lnTo>
                      <a:pt x="96" y="124"/>
                    </a:lnTo>
                    <a:lnTo>
                      <a:pt x="100" y="121"/>
                    </a:lnTo>
                    <a:lnTo>
                      <a:pt x="103" y="121"/>
                    </a:lnTo>
                    <a:lnTo>
                      <a:pt x="96" y="135"/>
                    </a:lnTo>
                    <a:lnTo>
                      <a:pt x="87" y="154"/>
                    </a:lnTo>
                    <a:lnTo>
                      <a:pt x="83" y="170"/>
                    </a:lnTo>
                    <a:lnTo>
                      <a:pt x="91" y="178"/>
                    </a:lnTo>
                    <a:lnTo>
                      <a:pt x="119" y="151"/>
                    </a:lnTo>
                    <a:lnTo>
                      <a:pt x="144" y="126"/>
                    </a:lnTo>
                    <a:lnTo>
                      <a:pt x="169" y="102"/>
                    </a:lnTo>
                    <a:lnTo>
                      <a:pt x="191" y="81"/>
                    </a:lnTo>
                    <a:lnTo>
                      <a:pt x="213" y="62"/>
                    </a:lnTo>
                    <a:lnTo>
                      <a:pt x="234" y="46"/>
                    </a:lnTo>
                    <a:lnTo>
                      <a:pt x="256" y="33"/>
                    </a:lnTo>
                    <a:lnTo>
                      <a:pt x="278" y="20"/>
                    </a:lnTo>
                    <a:lnTo>
                      <a:pt x="301" y="12"/>
                    </a:lnTo>
                    <a:lnTo>
                      <a:pt x="327" y="6"/>
                    </a:lnTo>
                    <a:lnTo>
                      <a:pt x="354" y="1"/>
                    </a:lnTo>
                    <a:lnTo>
                      <a:pt x="383" y="0"/>
                    </a:lnTo>
                    <a:lnTo>
                      <a:pt x="415" y="1"/>
                    </a:lnTo>
                    <a:lnTo>
                      <a:pt x="451" y="4"/>
                    </a:lnTo>
                    <a:lnTo>
                      <a:pt x="490" y="11"/>
                    </a:lnTo>
                    <a:lnTo>
                      <a:pt x="535" y="20"/>
                    </a:lnTo>
                    <a:lnTo>
                      <a:pt x="557" y="27"/>
                    </a:lnTo>
                    <a:lnTo>
                      <a:pt x="580" y="33"/>
                    </a:lnTo>
                    <a:lnTo>
                      <a:pt x="603" y="41"/>
                    </a:lnTo>
                    <a:lnTo>
                      <a:pt x="626" y="49"/>
                    </a:lnTo>
                    <a:lnTo>
                      <a:pt x="650" y="59"/>
                    </a:lnTo>
                    <a:lnTo>
                      <a:pt x="673" y="68"/>
                    </a:lnTo>
                    <a:lnTo>
                      <a:pt x="697" y="81"/>
                    </a:lnTo>
                    <a:lnTo>
                      <a:pt x="721" y="92"/>
                    </a:lnTo>
                    <a:lnTo>
                      <a:pt x="746" y="106"/>
                    </a:lnTo>
                    <a:lnTo>
                      <a:pt x="770" y="121"/>
                    </a:lnTo>
                    <a:lnTo>
                      <a:pt x="796" y="137"/>
                    </a:lnTo>
                    <a:lnTo>
                      <a:pt x="821" y="154"/>
                    </a:lnTo>
                    <a:lnTo>
                      <a:pt x="847" y="172"/>
                    </a:lnTo>
                    <a:lnTo>
                      <a:pt x="872" y="193"/>
                    </a:lnTo>
                    <a:lnTo>
                      <a:pt x="898" y="213"/>
                    </a:lnTo>
                    <a:lnTo>
                      <a:pt x="923" y="236"/>
                    </a:lnTo>
                    <a:lnTo>
                      <a:pt x="939" y="267"/>
                    </a:lnTo>
                    <a:lnTo>
                      <a:pt x="950" y="312"/>
                    </a:lnTo>
                    <a:lnTo>
                      <a:pt x="955" y="357"/>
                    </a:lnTo>
                    <a:lnTo>
                      <a:pt x="955" y="395"/>
                    </a:lnTo>
                    <a:lnTo>
                      <a:pt x="934" y="411"/>
                    </a:lnTo>
                    <a:lnTo>
                      <a:pt x="913" y="427"/>
                    </a:lnTo>
                    <a:lnTo>
                      <a:pt x="892" y="443"/>
                    </a:lnTo>
                    <a:lnTo>
                      <a:pt x="871" y="457"/>
                    </a:lnTo>
                    <a:lnTo>
                      <a:pt x="851" y="473"/>
                    </a:lnTo>
                    <a:lnTo>
                      <a:pt x="829" y="487"/>
                    </a:lnTo>
                    <a:lnTo>
                      <a:pt x="807" y="502"/>
                    </a:lnTo>
                    <a:lnTo>
                      <a:pt x="783" y="515"/>
                    </a:lnTo>
                    <a:lnTo>
                      <a:pt x="777" y="519"/>
                    </a:lnTo>
                    <a:lnTo>
                      <a:pt x="772" y="524"/>
                    </a:lnTo>
                    <a:lnTo>
                      <a:pt x="766" y="527"/>
                    </a:lnTo>
                    <a:lnTo>
                      <a:pt x="762" y="532"/>
                    </a:lnTo>
                    <a:lnTo>
                      <a:pt x="757" y="535"/>
                    </a:lnTo>
                    <a:lnTo>
                      <a:pt x="752" y="540"/>
                    </a:lnTo>
                    <a:lnTo>
                      <a:pt x="746" y="545"/>
                    </a:lnTo>
                    <a:lnTo>
                      <a:pt x="742" y="550"/>
                    </a:lnTo>
                    <a:lnTo>
                      <a:pt x="746" y="537"/>
                    </a:lnTo>
                    <a:lnTo>
                      <a:pt x="753" y="519"/>
                    </a:lnTo>
                    <a:lnTo>
                      <a:pt x="762" y="500"/>
                    </a:lnTo>
                    <a:lnTo>
                      <a:pt x="773" y="481"/>
                    </a:lnTo>
                    <a:lnTo>
                      <a:pt x="784" y="464"/>
                    </a:lnTo>
                    <a:lnTo>
                      <a:pt x="793" y="448"/>
                    </a:lnTo>
                    <a:lnTo>
                      <a:pt x="799" y="436"/>
                    </a:lnTo>
                    <a:lnTo>
                      <a:pt x="801" y="433"/>
                    </a:lnTo>
                    <a:lnTo>
                      <a:pt x="781" y="449"/>
                    </a:lnTo>
                    <a:lnTo>
                      <a:pt x="765" y="467"/>
                    </a:lnTo>
                    <a:lnTo>
                      <a:pt x="754" y="484"/>
                    </a:lnTo>
                    <a:lnTo>
                      <a:pt x="745" y="503"/>
                    </a:lnTo>
                    <a:lnTo>
                      <a:pt x="737" y="521"/>
                    </a:lnTo>
                    <a:lnTo>
                      <a:pt x="729" y="538"/>
                    </a:lnTo>
                    <a:lnTo>
                      <a:pt x="721" y="553"/>
                    </a:lnTo>
                    <a:lnTo>
                      <a:pt x="710" y="566"/>
                    </a:lnTo>
                    <a:close/>
                  </a:path>
                </a:pathLst>
              </a:custGeom>
              <a:solidFill>
                <a:srgbClr val="CC6633"/>
              </a:solidFill>
              <a:ln w="9525">
                <a:noFill/>
                <a:round/>
              </a:ln>
            </p:spPr>
            <p:txBody>
              <a:bodyPr/>
              <a:lstStyle/>
              <a:p>
                <a:endParaRPr lang="zh-CN" altLang="en-US"/>
              </a:p>
            </p:txBody>
          </p:sp>
          <p:sp>
            <p:nvSpPr>
              <p:cNvPr id="20500" name="Freeform 16"/>
              <p:cNvSpPr/>
              <p:nvPr/>
            </p:nvSpPr>
            <p:spPr bwMode="auto">
              <a:xfrm>
                <a:off x="4214" y="1754"/>
                <a:ext cx="59" cy="130"/>
              </a:xfrm>
              <a:custGeom>
                <a:avLst/>
                <a:gdLst>
                  <a:gd name="T0" fmla="*/ 1 w 105"/>
                  <a:gd name="T1" fmla="*/ 3 h 191"/>
                  <a:gd name="T2" fmla="*/ 1 w 105"/>
                  <a:gd name="T3" fmla="*/ 2 h 191"/>
                  <a:gd name="T4" fmla="*/ 1 w 105"/>
                  <a:gd name="T5" fmla="*/ 2 h 191"/>
                  <a:gd name="T6" fmla="*/ 1 w 105"/>
                  <a:gd name="T7" fmla="*/ 1 h 191"/>
                  <a:gd name="T8" fmla="*/ 1 w 105"/>
                  <a:gd name="T9" fmla="*/ 1 h 191"/>
                  <a:gd name="T10" fmla="*/ 1 w 105"/>
                  <a:gd name="T11" fmla="*/ 1 h 191"/>
                  <a:gd name="T12" fmla="*/ 1 w 105"/>
                  <a:gd name="T13" fmla="*/ 1 h 191"/>
                  <a:gd name="T14" fmla="*/ 1 w 105"/>
                  <a:gd name="T15" fmla="*/ 0 h 191"/>
                  <a:gd name="T16" fmla="*/ 1 w 105"/>
                  <a:gd name="T17" fmla="*/ 1 h 191"/>
                  <a:gd name="T18" fmla="*/ 1 w 105"/>
                  <a:gd name="T19" fmla="*/ 1 h 191"/>
                  <a:gd name="T20" fmla="*/ 1 w 105"/>
                  <a:gd name="T21" fmla="*/ 1 h 191"/>
                  <a:gd name="T22" fmla="*/ 1 w 105"/>
                  <a:gd name="T23" fmla="*/ 1 h 191"/>
                  <a:gd name="T24" fmla="*/ 1 w 105"/>
                  <a:gd name="T25" fmla="*/ 1 h 191"/>
                  <a:gd name="T26" fmla="*/ 1 w 105"/>
                  <a:gd name="T27" fmla="*/ 1 h 191"/>
                  <a:gd name="T28" fmla="*/ 1 w 105"/>
                  <a:gd name="T29" fmla="*/ 1 h 191"/>
                  <a:gd name="T30" fmla="*/ 1 w 105"/>
                  <a:gd name="T31" fmla="*/ 1 h 191"/>
                  <a:gd name="T32" fmla="*/ 1 w 105"/>
                  <a:gd name="T33" fmla="*/ 1 h 191"/>
                  <a:gd name="T34" fmla="*/ 1 w 105"/>
                  <a:gd name="T35" fmla="*/ 1 h 191"/>
                  <a:gd name="T36" fmla="*/ 1 w 105"/>
                  <a:gd name="T37" fmla="*/ 2 h 191"/>
                  <a:gd name="T38" fmla="*/ 1 w 105"/>
                  <a:gd name="T39" fmla="*/ 3 h 191"/>
                  <a:gd name="T40" fmla="*/ 1 w 105"/>
                  <a:gd name="T41" fmla="*/ 3 h 191"/>
                  <a:gd name="T42" fmla="*/ 1 w 105"/>
                  <a:gd name="T43" fmla="*/ 5 h 191"/>
                  <a:gd name="T44" fmla="*/ 1 w 105"/>
                  <a:gd name="T45" fmla="*/ 7 h 191"/>
                  <a:gd name="T46" fmla="*/ 1 w 105"/>
                  <a:gd name="T47" fmla="*/ 8 h 191"/>
                  <a:gd name="T48" fmla="*/ 1 w 105"/>
                  <a:gd name="T49" fmla="*/ 9 h 191"/>
                  <a:gd name="T50" fmla="*/ 1 w 105"/>
                  <a:gd name="T51" fmla="*/ 8 h 191"/>
                  <a:gd name="T52" fmla="*/ 1 w 105"/>
                  <a:gd name="T53" fmla="*/ 8 h 191"/>
                  <a:gd name="T54" fmla="*/ 1 w 105"/>
                  <a:gd name="T55" fmla="*/ 7 h 191"/>
                  <a:gd name="T56" fmla="*/ 0 w 105"/>
                  <a:gd name="T57" fmla="*/ 7 h 191"/>
                  <a:gd name="T58" fmla="*/ 0 w 105"/>
                  <a:gd name="T59" fmla="*/ 5 h 191"/>
                  <a:gd name="T60" fmla="*/ 1 w 105"/>
                  <a:gd name="T61" fmla="*/ 5 h 191"/>
                  <a:gd name="T62" fmla="*/ 1 w 105"/>
                  <a:gd name="T63" fmla="*/ 3 h 191"/>
                  <a:gd name="T64" fmla="*/ 1 w 105"/>
                  <a:gd name="T65" fmla="*/ 3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91"/>
                  <a:gd name="T101" fmla="*/ 105 w 105"/>
                  <a:gd name="T102" fmla="*/ 191 h 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91">
                    <a:moveTo>
                      <a:pt x="7" y="67"/>
                    </a:moveTo>
                    <a:lnTo>
                      <a:pt x="14" y="54"/>
                    </a:lnTo>
                    <a:lnTo>
                      <a:pt x="23" y="41"/>
                    </a:lnTo>
                    <a:lnTo>
                      <a:pt x="31" y="28"/>
                    </a:lnTo>
                    <a:lnTo>
                      <a:pt x="42" y="17"/>
                    </a:lnTo>
                    <a:lnTo>
                      <a:pt x="53" y="9"/>
                    </a:lnTo>
                    <a:lnTo>
                      <a:pt x="65" y="3"/>
                    </a:lnTo>
                    <a:lnTo>
                      <a:pt x="78" y="0"/>
                    </a:lnTo>
                    <a:lnTo>
                      <a:pt x="93" y="1"/>
                    </a:lnTo>
                    <a:lnTo>
                      <a:pt x="100" y="4"/>
                    </a:lnTo>
                    <a:lnTo>
                      <a:pt x="102" y="6"/>
                    </a:lnTo>
                    <a:lnTo>
                      <a:pt x="104" y="6"/>
                    </a:lnTo>
                    <a:lnTo>
                      <a:pt x="105" y="8"/>
                    </a:lnTo>
                    <a:lnTo>
                      <a:pt x="96" y="17"/>
                    </a:lnTo>
                    <a:lnTo>
                      <a:pt x="85" y="22"/>
                    </a:lnTo>
                    <a:lnTo>
                      <a:pt x="73" y="27"/>
                    </a:lnTo>
                    <a:lnTo>
                      <a:pt x="62" y="30"/>
                    </a:lnTo>
                    <a:lnTo>
                      <a:pt x="50" y="36"/>
                    </a:lnTo>
                    <a:lnTo>
                      <a:pt x="37" y="47"/>
                    </a:lnTo>
                    <a:lnTo>
                      <a:pt x="24" y="63"/>
                    </a:lnTo>
                    <a:lnTo>
                      <a:pt x="11" y="87"/>
                    </a:lnTo>
                    <a:lnTo>
                      <a:pt x="10" y="122"/>
                    </a:lnTo>
                    <a:lnTo>
                      <a:pt x="18" y="148"/>
                    </a:lnTo>
                    <a:lnTo>
                      <a:pt x="27" y="170"/>
                    </a:lnTo>
                    <a:lnTo>
                      <a:pt x="33" y="191"/>
                    </a:lnTo>
                    <a:lnTo>
                      <a:pt x="18" y="186"/>
                    </a:lnTo>
                    <a:lnTo>
                      <a:pt x="7" y="175"/>
                    </a:lnTo>
                    <a:lnTo>
                      <a:pt x="2" y="159"/>
                    </a:lnTo>
                    <a:lnTo>
                      <a:pt x="0" y="140"/>
                    </a:lnTo>
                    <a:lnTo>
                      <a:pt x="0" y="119"/>
                    </a:lnTo>
                    <a:lnTo>
                      <a:pt x="2" y="98"/>
                    </a:lnTo>
                    <a:lnTo>
                      <a:pt x="4" y="81"/>
                    </a:lnTo>
                    <a:lnTo>
                      <a:pt x="7" y="67"/>
                    </a:lnTo>
                    <a:close/>
                  </a:path>
                </a:pathLst>
              </a:custGeom>
              <a:solidFill>
                <a:srgbClr val="969696"/>
              </a:solidFill>
              <a:ln w="9525">
                <a:noFill/>
                <a:round/>
              </a:ln>
            </p:spPr>
            <p:txBody>
              <a:bodyPr/>
              <a:lstStyle/>
              <a:p>
                <a:endParaRPr lang="zh-CN" altLang="en-US"/>
              </a:p>
            </p:txBody>
          </p:sp>
          <p:sp>
            <p:nvSpPr>
              <p:cNvPr id="20501" name="Freeform 17"/>
              <p:cNvSpPr/>
              <p:nvPr/>
            </p:nvSpPr>
            <p:spPr bwMode="auto">
              <a:xfrm>
                <a:off x="4124" y="1692"/>
                <a:ext cx="119" cy="146"/>
              </a:xfrm>
              <a:custGeom>
                <a:avLst/>
                <a:gdLst>
                  <a:gd name="T0" fmla="*/ 1 w 208"/>
                  <a:gd name="T1" fmla="*/ 5 h 213"/>
                  <a:gd name="T2" fmla="*/ 0 w 208"/>
                  <a:gd name="T3" fmla="*/ 3 h 213"/>
                  <a:gd name="T4" fmla="*/ 1 w 208"/>
                  <a:gd name="T5" fmla="*/ 3 h 213"/>
                  <a:gd name="T6" fmla="*/ 1 w 208"/>
                  <a:gd name="T7" fmla="*/ 2 h 213"/>
                  <a:gd name="T8" fmla="*/ 1 w 208"/>
                  <a:gd name="T9" fmla="*/ 1 h 213"/>
                  <a:gd name="T10" fmla="*/ 1 w 208"/>
                  <a:gd name="T11" fmla="*/ 1 h 213"/>
                  <a:gd name="T12" fmla="*/ 1 w 208"/>
                  <a:gd name="T13" fmla="*/ 1 h 213"/>
                  <a:gd name="T14" fmla="*/ 1 w 208"/>
                  <a:gd name="T15" fmla="*/ 1 h 213"/>
                  <a:gd name="T16" fmla="*/ 1 w 208"/>
                  <a:gd name="T17" fmla="*/ 0 h 213"/>
                  <a:gd name="T18" fmla="*/ 1 w 208"/>
                  <a:gd name="T19" fmla="*/ 1 h 213"/>
                  <a:gd name="T20" fmla="*/ 1 w 208"/>
                  <a:gd name="T21" fmla="*/ 1 h 213"/>
                  <a:gd name="T22" fmla="*/ 1 w 208"/>
                  <a:gd name="T23" fmla="*/ 1 h 213"/>
                  <a:gd name="T24" fmla="*/ 2 w 208"/>
                  <a:gd name="T25" fmla="*/ 1 h 213"/>
                  <a:gd name="T26" fmla="*/ 2 w 208"/>
                  <a:gd name="T27" fmla="*/ 2 h 213"/>
                  <a:gd name="T28" fmla="*/ 2 w 208"/>
                  <a:gd name="T29" fmla="*/ 2 h 213"/>
                  <a:gd name="T30" fmla="*/ 2 w 208"/>
                  <a:gd name="T31" fmla="*/ 3 h 213"/>
                  <a:gd name="T32" fmla="*/ 2 w 208"/>
                  <a:gd name="T33" fmla="*/ 3 h 213"/>
                  <a:gd name="T34" fmla="*/ 2 w 208"/>
                  <a:gd name="T35" fmla="*/ 3 h 213"/>
                  <a:gd name="T36" fmla="*/ 2 w 208"/>
                  <a:gd name="T37" fmla="*/ 3 h 213"/>
                  <a:gd name="T38" fmla="*/ 2 w 208"/>
                  <a:gd name="T39" fmla="*/ 3 h 213"/>
                  <a:gd name="T40" fmla="*/ 2 w 208"/>
                  <a:gd name="T41" fmla="*/ 4 h 213"/>
                  <a:gd name="T42" fmla="*/ 2 w 208"/>
                  <a:gd name="T43" fmla="*/ 5 h 213"/>
                  <a:gd name="T44" fmla="*/ 2 w 208"/>
                  <a:gd name="T45" fmla="*/ 5 h 213"/>
                  <a:gd name="T46" fmla="*/ 2 w 208"/>
                  <a:gd name="T47" fmla="*/ 5 h 213"/>
                  <a:gd name="T48" fmla="*/ 2 w 208"/>
                  <a:gd name="T49" fmla="*/ 7 h 213"/>
                  <a:gd name="T50" fmla="*/ 2 w 208"/>
                  <a:gd name="T51" fmla="*/ 8 h 213"/>
                  <a:gd name="T52" fmla="*/ 2 w 208"/>
                  <a:gd name="T53" fmla="*/ 8 h 213"/>
                  <a:gd name="T54" fmla="*/ 2 w 208"/>
                  <a:gd name="T55" fmla="*/ 10 h 213"/>
                  <a:gd name="T56" fmla="*/ 2 w 208"/>
                  <a:gd name="T57" fmla="*/ 10 h 213"/>
                  <a:gd name="T58" fmla="*/ 2 w 208"/>
                  <a:gd name="T59" fmla="*/ 10 h 213"/>
                  <a:gd name="T60" fmla="*/ 1 w 208"/>
                  <a:gd name="T61" fmla="*/ 10 h 213"/>
                  <a:gd name="T62" fmla="*/ 1 w 208"/>
                  <a:gd name="T63" fmla="*/ 9 h 213"/>
                  <a:gd name="T64" fmla="*/ 1 w 208"/>
                  <a:gd name="T65" fmla="*/ 8 h 213"/>
                  <a:gd name="T66" fmla="*/ 1 w 208"/>
                  <a:gd name="T67" fmla="*/ 7 h 213"/>
                  <a:gd name="T68" fmla="*/ 1 w 208"/>
                  <a:gd name="T69" fmla="*/ 6 h 213"/>
                  <a:gd name="T70" fmla="*/ 1 w 208"/>
                  <a:gd name="T71" fmla="*/ 5 h 213"/>
                  <a:gd name="T72" fmla="*/ 1 w 208"/>
                  <a:gd name="T73" fmla="*/ 5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13"/>
                  <a:gd name="T113" fmla="*/ 208 w 208"/>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13">
                    <a:moveTo>
                      <a:pt x="3" y="102"/>
                    </a:moveTo>
                    <a:lnTo>
                      <a:pt x="0" y="78"/>
                    </a:lnTo>
                    <a:lnTo>
                      <a:pt x="2" y="57"/>
                    </a:lnTo>
                    <a:lnTo>
                      <a:pt x="7" y="40"/>
                    </a:lnTo>
                    <a:lnTo>
                      <a:pt x="16" y="25"/>
                    </a:lnTo>
                    <a:lnTo>
                      <a:pt x="30" y="14"/>
                    </a:lnTo>
                    <a:lnTo>
                      <a:pt x="44" y="6"/>
                    </a:lnTo>
                    <a:lnTo>
                      <a:pt x="62" y="1"/>
                    </a:lnTo>
                    <a:lnTo>
                      <a:pt x="81" y="0"/>
                    </a:lnTo>
                    <a:lnTo>
                      <a:pt x="95" y="9"/>
                    </a:lnTo>
                    <a:lnTo>
                      <a:pt x="111" y="19"/>
                    </a:lnTo>
                    <a:lnTo>
                      <a:pt x="126" y="28"/>
                    </a:lnTo>
                    <a:lnTo>
                      <a:pt x="142" y="36"/>
                    </a:lnTo>
                    <a:lnTo>
                      <a:pt x="158" y="46"/>
                    </a:lnTo>
                    <a:lnTo>
                      <a:pt x="173" y="54"/>
                    </a:lnTo>
                    <a:lnTo>
                      <a:pt x="188" y="63"/>
                    </a:lnTo>
                    <a:lnTo>
                      <a:pt x="201" y="75"/>
                    </a:lnTo>
                    <a:lnTo>
                      <a:pt x="204" y="76"/>
                    </a:lnTo>
                    <a:lnTo>
                      <a:pt x="207" y="76"/>
                    </a:lnTo>
                    <a:lnTo>
                      <a:pt x="208" y="79"/>
                    </a:lnTo>
                    <a:lnTo>
                      <a:pt x="208" y="84"/>
                    </a:lnTo>
                    <a:lnTo>
                      <a:pt x="192" y="95"/>
                    </a:lnTo>
                    <a:lnTo>
                      <a:pt x="177" y="107"/>
                    </a:lnTo>
                    <a:lnTo>
                      <a:pt x="166" y="119"/>
                    </a:lnTo>
                    <a:lnTo>
                      <a:pt x="157" y="134"/>
                    </a:lnTo>
                    <a:lnTo>
                      <a:pt x="150" y="151"/>
                    </a:lnTo>
                    <a:lnTo>
                      <a:pt x="145" y="169"/>
                    </a:lnTo>
                    <a:lnTo>
                      <a:pt x="141" y="189"/>
                    </a:lnTo>
                    <a:lnTo>
                      <a:pt x="137" y="213"/>
                    </a:lnTo>
                    <a:lnTo>
                      <a:pt x="129" y="210"/>
                    </a:lnTo>
                    <a:lnTo>
                      <a:pt x="114" y="201"/>
                    </a:lnTo>
                    <a:lnTo>
                      <a:pt x="94" y="185"/>
                    </a:lnTo>
                    <a:lnTo>
                      <a:pt x="73" y="164"/>
                    </a:lnTo>
                    <a:lnTo>
                      <a:pt x="48" y="145"/>
                    </a:lnTo>
                    <a:lnTo>
                      <a:pt x="28" y="126"/>
                    </a:lnTo>
                    <a:lnTo>
                      <a:pt x="12" y="111"/>
                    </a:lnTo>
                    <a:lnTo>
                      <a:pt x="3" y="102"/>
                    </a:lnTo>
                    <a:close/>
                  </a:path>
                </a:pathLst>
              </a:custGeom>
              <a:solidFill>
                <a:srgbClr val="969696"/>
              </a:solidFill>
              <a:ln w="9525">
                <a:noFill/>
                <a:round/>
              </a:ln>
            </p:spPr>
            <p:txBody>
              <a:bodyPr/>
              <a:lstStyle/>
              <a:p>
                <a:endParaRPr lang="zh-CN" altLang="en-US"/>
              </a:p>
            </p:txBody>
          </p:sp>
          <p:sp>
            <p:nvSpPr>
              <p:cNvPr id="20502" name="Freeform 18"/>
              <p:cNvSpPr/>
              <p:nvPr/>
            </p:nvSpPr>
            <p:spPr bwMode="auto">
              <a:xfrm>
                <a:off x="4109" y="1676"/>
                <a:ext cx="56" cy="79"/>
              </a:xfrm>
              <a:custGeom>
                <a:avLst/>
                <a:gdLst>
                  <a:gd name="T0" fmla="*/ 0 w 98"/>
                  <a:gd name="T1" fmla="*/ 5 h 116"/>
                  <a:gd name="T2" fmla="*/ 1 w 98"/>
                  <a:gd name="T3" fmla="*/ 2 h 116"/>
                  <a:gd name="T4" fmla="*/ 1 w 98"/>
                  <a:gd name="T5" fmla="*/ 1 h 116"/>
                  <a:gd name="T6" fmla="*/ 1 w 98"/>
                  <a:gd name="T7" fmla="*/ 1 h 116"/>
                  <a:gd name="T8" fmla="*/ 1 w 98"/>
                  <a:gd name="T9" fmla="*/ 1 h 116"/>
                  <a:gd name="T10" fmla="*/ 1 w 98"/>
                  <a:gd name="T11" fmla="*/ 0 h 116"/>
                  <a:gd name="T12" fmla="*/ 1 w 98"/>
                  <a:gd name="T13" fmla="*/ 0 h 116"/>
                  <a:gd name="T14" fmla="*/ 1 w 98"/>
                  <a:gd name="T15" fmla="*/ 1 h 116"/>
                  <a:gd name="T16" fmla="*/ 1 w 98"/>
                  <a:gd name="T17" fmla="*/ 1 h 116"/>
                  <a:gd name="T18" fmla="*/ 1 w 98"/>
                  <a:gd name="T19" fmla="*/ 1 h 116"/>
                  <a:gd name="T20" fmla="*/ 1 w 98"/>
                  <a:gd name="T21" fmla="*/ 1 h 116"/>
                  <a:gd name="T22" fmla="*/ 1 w 98"/>
                  <a:gd name="T23" fmla="*/ 1 h 116"/>
                  <a:gd name="T24" fmla="*/ 1 w 98"/>
                  <a:gd name="T25" fmla="*/ 1 h 116"/>
                  <a:gd name="T26" fmla="*/ 1 w 98"/>
                  <a:gd name="T27" fmla="*/ 1 h 116"/>
                  <a:gd name="T28" fmla="*/ 1 w 98"/>
                  <a:gd name="T29" fmla="*/ 1 h 116"/>
                  <a:gd name="T30" fmla="*/ 1 w 98"/>
                  <a:gd name="T31" fmla="*/ 1 h 116"/>
                  <a:gd name="T32" fmla="*/ 1 w 98"/>
                  <a:gd name="T33" fmla="*/ 2 h 116"/>
                  <a:gd name="T34" fmla="*/ 1 w 98"/>
                  <a:gd name="T35" fmla="*/ 2 h 116"/>
                  <a:gd name="T36" fmla="*/ 1 w 98"/>
                  <a:gd name="T37" fmla="*/ 3 h 116"/>
                  <a:gd name="T38" fmla="*/ 1 w 98"/>
                  <a:gd name="T39" fmla="*/ 3 h 116"/>
                  <a:gd name="T40" fmla="*/ 1 w 98"/>
                  <a:gd name="T41" fmla="*/ 5 h 116"/>
                  <a:gd name="T42" fmla="*/ 1 w 98"/>
                  <a:gd name="T43" fmla="*/ 5 h 116"/>
                  <a:gd name="T44" fmla="*/ 1 w 98"/>
                  <a:gd name="T45" fmla="*/ 5 h 116"/>
                  <a:gd name="T46" fmla="*/ 1 w 98"/>
                  <a:gd name="T47" fmla="*/ 5 h 116"/>
                  <a:gd name="T48" fmla="*/ 1 w 98"/>
                  <a:gd name="T49" fmla="*/ 5 h 116"/>
                  <a:gd name="T50" fmla="*/ 1 w 98"/>
                  <a:gd name="T51" fmla="*/ 5 h 116"/>
                  <a:gd name="T52" fmla="*/ 1 w 98"/>
                  <a:gd name="T53" fmla="*/ 5 h 116"/>
                  <a:gd name="T54" fmla="*/ 0 w 98"/>
                  <a:gd name="T55" fmla="*/ 5 h 116"/>
                  <a:gd name="T56" fmla="*/ 0 w 98"/>
                  <a:gd name="T57" fmla="*/ 5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116"/>
                  <a:gd name="T89" fmla="*/ 98 w 9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116">
                    <a:moveTo>
                      <a:pt x="0" y="99"/>
                    </a:moveTo>
                    <a:lnTo>
                      <a:pt x="3" y="57"/>
                    </a:lnTo>
                    <a:lnTo>
                      <a:pt x="14" y="28"/>
                    </a:lnTo>
                    <a:lnTo>
                      <a:pt x="30" y="11"/>
                    </a:lnTo>
                    <a:lnTo>
                      <a:pt x="49" y="1"/>
                    </a:lnTo>
                    <a:lnTo>
                      <a:pt x="67" y="0"/>
                    </a:lnTo>
                    <a:lnTo>
                      <a:pt x="83" y="0"/>
                    </a:lnTo>
                    <a:lnTo>
                      <a:pt x="94" y="3"/>
                    </a:lnTo>
                    <a:lnTo>
                      <a:pt x="98" y="5"/>
                    </a:lnTo>
                    <a:lnTo>
                      <a:pt x="92" y="6"/>
                    </a:lnTo>
                    <a:lnTo>
                      <a:pt x="83" y="6"/>
                    </a:lnTo>
                    <a:lnTo>
                      <a:pt x="75" y="8"/>
                    </a:lnTo>
                    <a:lnTo>
                      <a:pt x="66" y="9"/>
                    </a:lnTo>
                    <a:lnTo>
                      <a:pt x="54" y="16"/>
                    </a:lnTo>
                    <a:lnTo>
                      <a:pt x="45" y="24"/>
                    </a:lnTo>
                    <a:lnTo>
                      <a:pt x="35" y="32"/>
                    </a:lnTo>
                    <a:lnTo>
                      <a:pt x="29" y="41"/>
                    </a:lnTo>
                    <a:lnTo>
                      <a:pt x="22" y="54"/>
                    </a:lnTo>
                    <a:lnTo>
                      <a:pt x="18" y="65"/>
                    </a:lnTo>
                    <a:lnTo>
                      <a:pt x="14" y="79"/>
                    </a:lnTo>
                    <a:lnTo>
                      <a:pt x="10" y="94"/>
                    </a:lnTo>
                    <a:lnTo>
                      <a:pt x="10" y="99"/>
                    </a:lnTo>
                    <a:lnTo>
                      <a:pt x="10" y="105"/>
                    </a:lnTo>
                    <a:lnTo>
                      <a:pt x="10" y="110"/>
                    </a:lnTo>
                    <a:lnTo>
                      <a:pt x="10" y="116"/>
                    </a:lnTo>
                    <a:lnTo>
                      <a:pt x="4" y="115"/>
                    </a:lnTo>
                    <a:lnTo>
                      <a:pt x="2" y="110"/>
                    </a:lnTo>
                    <a:lnTo>
                      <a:pt x="0" y="103"/>
                    </a:lnTo>
                    <a:lnTo>
                      <a:pt x="0" y="99"/>
                    </a:lnTo>
                    <a:close/>
                  </a:path>
                </a:pathLst>
              </a:custGeom>
              <a:solidFill>
                <a:srgbClr val="969696"/>
              </a:solidFill>
              <a:ln w="9525">
                <a:noFill/>
                <a:round/>
              </a:ln>
            </p:spPr>
            <p:txBody>
              <a:bodyPr/>
              <a:lstStyle/>
              <a:p>
                <a:endParaRPr lang="zh-CN" altLang="en-US"/>
              </a:p>
            </p:txBody>
          </p:sp>
          <p:sp>
            <p:nvSpPr>
              <p:cNvPr id="20503" name="Freeform 19"/>
              <p:cNvSpPr/>
              <p:nvPr/>
            </p:nvSpPr>
            <p:spPr bwMode="auto">
              <a:xfrm>
                <a:off x="4037" y="1635"/>
                <a:ext cx="79" cy="91"/>
              </a:xfrm>
              <a:custGeom>
                <a:avLst/>
                <a:gdLst>
                  <a:gd name="T0" fmla="*/ 1 w 141"/>
                  <a:gd name="T1" fmla="*/ 2 h 136"/>
                  <a:gd name="T2" fmla="*/ 0 w 141"/>
                  <a:gd name="T3" fmla="*/ 1 h 136"/>
                  <a:gd name="T4" fmla="*/ 1 w 141"/>
                  <a:gd name="T5" fmla="*/ 1 h 136"/>
                  <a:gd name="T6" fmla="*/ 1 w 141"/>
                  <a:gd name="T7" fmla="*/ 1 h 136"/>
                  <a:gd name="T8" fmla="*/ 1 w 141"/>
                  <a:gd name="T9" fmla="*/ 1 h 136"/>
                  <a:gd name="T10" fmla="*/ 1 w 141"/>
                  <a:gd name="T11" fmla="*/ 1 h 136"/>
                  <a:gd name="T12" fmla="*/ 1 w 141"/>
                  <a:gd name="T13" fmla="*/ 0 h 136"/>
                  <a:gd name="T14" fmla="*/ 1 w 141"/>
                  <a:gd name="T15" fmla="*/ 1 h 136"/>
                  <a:gd name="T16" fmla="*/ 1 w 141"/>
                  <a:gd name="T17" fmla="*/ 1 h 136"/>
                  <a:gd name="T18" fmla="*/ 1 w 141"/>
                  <a:gd name="T19" fmla="*/ 1 h 136"/>
                  <a:gd name="T20" fmla="*/ 1 w 141"/>
                  <a:gd name="T21" fmla="*/ 1 h 136"/>
                  <a:gd name="T22" fmla="*/ 1 w 141"/>
                  <a:gd name="T23" fmla="*/ 1 h 136"/>
                  <a:gd name="T24" fmla="*/ 1 w 141"/>
                  <a:gd name="T25" fmla="*/ 1 h 136"/>
                  <a:gd name="T26" fmla="*/ 1 w 141"/>
                  <a:gd name="T27" fmla="*/ 1 h 136"/>
                  <a:gd name="T28" fmla="*/ 1 w 141"/>
                  <a:gd name="T29" fmla="*/ 2 h 136"/>
                  <a:gd name="T30" fmla="*/ 1 w 141"/>
                  <a:gd name="T31" fmla="*/ 2 h 136"/>
                  <a:gd name="T32" fmla="*/ 1 w 141"/>
                  <a:gd name="T33" fmla="*/ 2 h 136"/>
                  <a:gd name="T34" fmla="*/ 1 w 141"/>
                  <a:gd name="T35" fmla="*/ 3 h 136"/>
                  <a:gd name="T36" fmla="*/ 1 w 141"/>
                  <a:gd name="T37" fmla="*/ 3 h 136"/>
                  <a:gd name="T38" fmla="*/ 1 w 141"/>
                  <a:gd name="T39" fmla="*/ 3 h 136"/>
                  <a:gd name="T40" fmla="*/ 1 w 141"/>
                  <a:gd name="T41" fmla="*/ 4 h 136"/>
                  <a:gd name="T42" fmla="*/ 1 w 141"/>
                  <a:gd name="T43" fmla="*/ 5 h 136"/>
                  <a:gd name="T44" fmla="*/ 1 w 141"/>
                  <a:gd name="T45" fmla="*/ 5 h 136"/>
                  <a:gd name="T46" fmla="*/ 1 w 141"/>
                  <a:gd name="T47" fmla="*/ 5 h 136"/>
                  <a:gd name="T48" fmla="*/ 1 w 141"/>
                  <a:gd name="T49" fmla="*/ 5 h 136"/>
                  <a:gd name="T50" fmla="*/ 1 w 141"/>
                  <a:gd name="T51" fmla="*/ 5 h 136"/>
                  <a:gd name="T52" fmla="*/ 1 w 141"/>
                  <a:gd name="T53" fmla="*/ 5 h 136"/>
                  <a:gd name="T54" fmla="*/ 1 w 141"/>
                  <a:gd name="T55" fmla="*/ 5 h 136"/>
                  <a:gd name="T56" fmla="*/ 1 w 141"/>
                  <a:gd name="T57" fmla="*/ 4 h 136"/>
                  <a:gd name="T58" fmla="*/ 1 w 141"/>
                  <a:gd name="T59" fmla="*/ 3 h 136"/>
                  <a:gd name="T60" fmla="*/ 1 w 141"/>
                  <a:gd name="T61" fmla="*/ 3 h 136"/>
                  <a:gd name="T62" fmla="*/ 1 w 141"/>
                  <a:gd name="T63" fmla="*/ 2 h 136"/>
                  <a:gd name="T64" fmla="*/ 1 w 141"/>
                  <a:gd name="T65" fmla="*/ 2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36"/>
                  <a:gd name="T101" fmla="*/ 141 w 141"/>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36">
                    <a:moveTo>
                      <a:pt x="3" y="50"/>
                    </a:moveTo>
                    <a:lnTo>
                      <a:pt x="0" y="38"/>
                    </a:lnTo>
                    <a:lnTo>
                      <a:pt x="3" y="27"/>
                    </a:lnTo>
                    <a:lnTo>
                      <a:pt x="8" y="18"/>
                    </a:lnTo>
                    <a:lnTo>
                      <a:pt x="15" y="10"/>
                    </a:lnTo>
                    <a:lnTo>
                      <a:pt x="23" y="3"/>
                    </a:lnTo>
                    <a:lnTo>
                      <a:pt x="32" y="0"/>
                    </a:lnTo>
                    <a:lnTo>
                      <a:pt x="39" y="2"/>
                    </a:lnTo>
                    <a:lnTo>
                      <a:pt x="46" y="7"/>
                    </a:lnTo>
                    <a:lnTo>
                      <a:pt x="54" y="10"/>
                    </a:lnTo>
                    <a:lnTo>
                      <a:pt x="67" y="15"/>
                    </a:lnTo>
                    <a:lnTo>
                      <a:pt x="82" y="21"/>
                    </a:lnTo>
                    <a:lnTo>
                      <a:pt x="98" y="29"/>
                    </a:lnTo>
                    <a:lnTo>
                      <a:pt x="113" y="37"/>
                    </a:lnTo>
                    <a:lnTo>
                      <a:pt x="126" y="46"/>
                    </a:lnTo>
                    <a:lnTo>
                      <a:pt x="137" y="54"/>
                    </a:lnTo>
                    <a:lnTo>
                      <a:pt x="141" y="62"/>
                    </a:lnTo>
                    <a:lnTo>
                      <a:pt x="133" y="72"/>
                    </a:lnTo>
                    <a:lnTo>
                      <a:pt x="127" y="80"/>
                    </a:lnTo>
                    <a:lnTo>
                      <a:pt x="122" y="91"/>
                    </a:lnTo>
                    <a:lnTo>
                      <a:pt x="115" y="104"/>
                    </a:lnTo>
                    <a:lnTo>
                      <a:pt x="114" y="112"/>
                    </a:lnTo>
                    <a:lnTo>
                      <a:pt x="114" y="120"/>
                    </a:lnTo>
                    <a:lnTo>
                      <a:pt x="113" y="128"/>
                    </a:lnTo>
                    <a:lnTo>
                      <a:pt x="111" y="136"/>
                    </a:lnTo>
                    <a:lnTo>
                      <a:pt x="105" y="134"/>
                    </a:lnTo>
                    <a:lnTo>
                      <a:pt x="93" y="126"/>
                    </a:lnTo>
                    <a:lnTo>
                      <a:pt x="76" y="113"/>
                    </a:lnTo>
                    <a:lnTo>
                      <a:pt x="58" y="99"/>
                    </a:lnTo>
                    <a:lnTo>
                      <a:pt x="39" y="83"/>
                    </a:lnTo>
                    <a:lnTo>
                      <a:pt x="23" y="69"/>
                    </a:lnTo>
                    <a:lnTo>
                      <a:pt x="9" y="56"/>
                    </a:lnTo>
                    <a:lnTo>
                      <a:pt x="3" y="50"/>
                    </a:lnTo>
                    <a:close/>
                  </a:path>
                </a:pathLst>
              </a:custGeom>
              <a:solidFill>
                <a:srgbClr val="969696"/>
              </a:solidFill>
              <a:ln w="9525">
                <a:noFill/>
                <a:round/>
              </a:ln>
            </p:spPr>
            <p:txBody>
              <a:bodyPr/>
              <a:lstStyle/>
              <a:p>
                <a:endParaRPr lang="zh-CN" altLang="en-US"/>
              </a:p>
            </p:txBody>
          </p:sp>
          <p:sp>
            <p:nvSpPr>
              <p:cNvPr id="20504" name="Freeform 20"/>
              <p:cNvSpPr/>
              <p:nvPr/>
            </p:nvSpPr>
            <p:spPr bwMode="auto">
              <a:xfrm>
                <a:off x="3815" y="1571"/>
                <a:ext cx="226" cy="87"/>
              </a:xfrm>
              <a:custGeom>
                <a:avLst/>
                <a:gdLst>
                  <a:gd name="T0" fmla="*/ 1 w 398"/>
                  <a:gd name="T1" fmla="*/ 5 h 129"/>
                  <a:gd name="T2" fmla="*/ 1 w 398"/>
                  <a:gd name="T3" fmla="*/ 5 h 129"/>
                  <a:gd name="T4" fmla="*/ 1 w 398"/>
                  <a:gd name="T5" fmla="*/ 3 h 129"/>
                  <a:gd name="T6" fmla="*/ 1 w 398"/>
                  <a:gd name="T7" fmla="*/ 3 h 129"/>
                  <a:gd name="T8" fmla="*/ 1 w 398"/>
                  <a:gd name="T9" fmla="*/ 3 h 129"/>
                  <a:gd name="T10" fmla="*/ 1 w 398"/>
                  <a:gd name="T11" fmla="*/ 2 h 129"/>
                  <a:gd name="T12" fmla="*/ 1 w 398"/>
                  <a:gd name="T13" fmla="*/ 2 h 129"/>
                  <a:gd name="T14" fmla="*/ 1 w 398"/>
                  <a:gd name="T15" fmla="*/ 1 h 129"/>
                  <a:gd name="T16" fmla="*/ 2 w 398"/>
                  <a:gd name="T17" fmla="*/ 1 h 129"/>
                  <a:gd name="T18" fmla="*/ 2 w 398"/>
                  <a:gd name="T19" fmla="*/ 1 h 129"/>
                  <a:gd name="T20" fmla="*/ 2 w 398"/>
                  <a:gd name="T21" fmla="*/ 1 h 129"/>
                  <a:gd name="T22" fmla="*/ 2 w 398"/>
                  <a:gd name="T23" fmla="*/ 1 h 129"/>
                  <a:gd name="T24" fmla="*/ 3 w 398"/>
                  <a:gd name="T25" fmla="*/ 1 h 129"/>
                  <a:gd name="T26" fmla="*/ 3 w 398"/>
                  <a:gd name="T27" fmla="*/ 1 h 129"/>
                  <a:gd name="T28" fmla="*/ 3 w 398"/>
                  <a:gd name="T29" fmla="*/ 1 h 129"/>
                  <a:gd name="T30" fmla="*/ 3 w 398"/>
                  <a:gd name="T31" fmla="*/ 2 h 129"/>
                  <a:gd name="T32" fmla="*/ 3 w 398"/>
                  <a:gd name="T33" fmla="*/ 2 h 129"/>
                  <a:gd name="T34" fmla="*/ 4 w 398"/>
                  <a:gd name="T35" fmla="*/ 2 h 129"/>
                  <a:gd name="T36" fmla="*/ 4 w 398"/>
                  <a:gd name="T37" fmla="*/ 2 h 129"/>
                  <a:gd name="T38" fmla="*/ 4 w 398"/>
                  <a:gd name="T39" fmla="*/ 2 h 129"/>
                  <a:gd name="T40" fmla="*/ 4 w 398"/>
                  <a:gd name="T41" fmla="*/ 3 h 129"/>
                  <a:gd name="T42" fmla="*/ 4 w 398"/>
                  <a:gd name="T43" fmla="*/ 3 h 129"/>
                  <a:gd name="T44" fmla="*/ 4 w 398"/>
                  <a:gd name="T45" fmla="*/ 3 h 129"/>
                  <a:gd name="T46" fmla="*/ 3 w 398"/>
                  <a:gd name="T47" fmla="*/ 3 h 129"/>
                  <a:gd name="T48" fmla="*/ 3 w 398"/>
                  <a:gd name="T49" fmla="*/ 3 h 129"/>
                  <a:gd name="T50" fmla="*/ 3 w 398"/>
                  <a:gd name="T51" fmla="*/ 3 h 129"/>
                  <a:gd name="T52" fmla="*/ 3 w 398"/>
                  <a:gd name="T53" fmla="*/ 3 h 129"/>
                  <a:gd name="T54" fmla="*/ 2 w 398"/>
                  <a:gd name="T55" fmla="*/ 3 h 129"/>
                  <a:gd name="T56" fmla="*/ 2 w 398"/>
                  <a:gd name="T57" fmla="*/ 3 h 129"/>
                  <a:gd name="T58" fmla="*/ 2 w 398"/>
                  <a:gd name="T59" fmla="*/ 3 h 129"/>
                  <a:gd name="T60" fmla="*/ 1 w 398"/>
                  <a:gd name="T61" fmla="*/ 3 h 129"/>
                  <a:gd name="T62" fmla="*/ 1 w 398"/>
                  <a:gd name="T63" fmla="*/ 3 h 129"/>
                  <a:gd name="T64" fmla="*/ 1 w 398"/>
                  <a:gd name="T65" fmla="*/ 4 h 129"/>
                  <a:gd name="T66" fmla="*/ 1 w 398"/>
                  <a:gd name="T67" fmla="*/ 5 h 129"/>
                  <a:gd name="T68" fmla="*/ 1 w 398"/>
                  <a:gd name="T69" fmla="*/ 5 h 129"/>
                  <a:gd name="T70" fmla="*/ 1 w 398"/>
                  <a:gd name="T71" fmla="*/ 5 h 129"/>
                  <a:gd name="T72" fmla="*/ 1 w 398"/>
                  <a:gd name="T73" fmla="*/ 5 h 129"/>
                  <a:gd name="T74" fmla="*/ 1 w 398"/>
                  <a:gd name="T75" fmla="*/ 5 h 129"/>
                  <a:gd name="T76" fmla="*/ 1 w 398"/>
                  <a:gd name="T77" fmla="*/ 5 h 129"/>
                  <a:gd name="T78" fmla="*/ 1 w 398"/>
                  <a:gd name="T79" fmla="*/ 5 h 129"/>
                  <a:gd name="T80" fmla="*/ 1 w 398"/>
                  <a:gd name="T81" fmla="*/ 5 h 129"/>
                  <a:gd name="T82" fmla="*/ 1 w 398"/>
                  <a:gd name="T83" fmla="*/ 5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8"/>
                  <a:gd name="T127" fmla="*/ 0 h 129"/>
                  <a:gd name="T128" fmla="*/ 398 w 398"/>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8" h="129">
                    <a:moveTo>
                      <a:pt x="17" y="128"/>
                    </a:moveTo>
                    <a:lnTo>
                      <a:pt x="8" y="121"/>
                    </a:lnTo>
                    <a:lnTo>
                      <a:pt x="3" y="113"/>
                    </a:lnTo>
                    <a:lnTo>
                      <a:pt x="1" y="104"/>
                    </a:lnTo>
                    <a:lnTo>
                      <a:pt x="0" y="89"/>
                    </a:lnTo>
                    <a:lnTo>
                      <a:pt x="3" y="86"/>
                    </a:lnTo>
                    <a:lnTo>
                      <a:pt x="5" y="85"/>
                    </a:lnTo>
                    <a:lnTo>
                      <a:pt x="7" y="81"/>
                    </a:lnTo>
                    <a:lnTo>
                      <a:pt x="8" y="78"/>
                    </a:lnTo>
                    <a:lnTo>
                      <a:pt x="24" y="70"/>
                    </a:lnTo>
                    <a:lnTo>
                      <a:pt x="39" y="64"/>
                    </a:lnTo>
                    <a:lnTo>
                      <a:pt x="54" y="58"/>
                    </a:lnTo>
                    <a:lnTo>
                      <a:pt x="67" y="51"/>
                    </a:lnTo>
                    <a:lnTo>
                      <a:pt x="80" y="45"/>
                    </a:lnTo>
                    <a:lnTo>
                      <a:pt x="95" y="38"/>
                    </a:lnTo>
                    <a:lnTo>
                      <a:pt x="110" y="30"/>
                    </a:lnTo>
                    <a:lnTo>
                      <a:pt x="126" y="21"/>
                    </a:lnTo>
                    <a:lnTo>
                      <a:pt x="134" y="13"/>
                    </a:lnTo>
                    <a:lnTo>
                      <a:pt x="141" y="8"/>
                    </a:lnTo>
                    <a:lnTo>
                      <a:pt x="147" y="3"/>
                    </a:lnTo>
                    <a:lnTo>
                      <a:pt x="157" y="0"/>
                    </a:lnTo>
                    <a:lnTo>
                      <a:pt x="167" y="2"/>
                    </a:lnTo>
                    <a:lnTo>
                      <a:pt x="181" y="7"/>
                    </a:lnTo>
                    <a:lnTo>
                      <a:pt x="197" y="11"/>
                    </a:lnTo>
                    <a:lnTo>
                      <a:pt x="213" y="18"/>
                    </a:lnTo>
                    <a:lnTo>
                      <a:pt x="230" y="22"/>
                    </a:lnTo>
                    <a:lnTo>
                      <a:pt x="245" y="26"/>
                    </a:lnTo>
                    <a:lnTo>
                      <a:pt x="257" y="27"/>
                    </a:lnTo>
                    <a:lnTo>
                      <a:pt x="265" y="24"/>
                    </a:lnTo>
                    <a:lnTo>
                      <a:pt x="277" y="29"/>
                    </a:lnTo>
                    <a:lnTo>
                      <a:pt x="289" y="37"/>
                    </a:lnTo>
                    <a:lnTo>
                      <a:pt x="302" y="43"/>
                    </a:lnTo>
                    <a:lnTo>
                      <a:pt x="314" y="48"/>
                    </a:lnTo>
                    <a:lnTo>
                      <a:pt x="326" y="53"/>
                    </a:lnTo>
                    <a:lnTo>
                      <a:pt x="340" y="54"/>
                    </a:lnTo>
                    <a:lnTo>
                      <a:pt x="358" y="53"/>
                    </a:lnTo>
                    <a:lnTo>
                      <a:pt x="378" y="48"/>
                    </a:lnTo>
                    <a:lnTo>
                      <a:pt x="383" y="50"/>
                    </a:lnTo>
                    <a:lnTo>
                      <a:pt x="390" y="51"/>
                    </a:lnTo>
                    <a:lnTo>
                      <a:pt x="394" y="54"/>
                    </a:lnTo>
                    <a:lnTo>
                      <a:pt x="398" y="59"/>
                    </a:lnTo>
                    <a:lnTo>
                      <a:pt x="394" y="62"/>
                    </a:lnTo>
                    <a:lnTo>
                      <a:pt x="389" y="67"/>
                    </a:lnTo>
                    <a:lnTo>
                      <a:pt x="383" y="70"/>
                    </a:lnTo>
                    <a:lnTo>
                      <a:pt x="378" y="72"/>
                    </a:lnTo>
                    <a:lnTo>
                      <a:pt x="367" y="72"/>
                    </a:lnTo>
                    <a:lnTo>
                      <a:pt x="354" y="75"/>
                    </a:lnTo>
                    <a:lnTo>
                      <a:pt x="340" y="77"/>
                    </a:lnTo>
                    <a:lnTo>
                      <a:pt x="327" y="78"/>
                    </a:lnTo>
                    <a:lnTo>
                      <a:pt x="312" y="78"/>
                    </a:lnTo>
                    <a:lnTo>
                      <a:pt x="299" y="78"/>
                    </a:lnTo>
                    <a:lnTo>
                      <a:pt x="285" y="75"/>
                    </a:lnTo>
                    <a:lnTo>
                      <a:pt x="275" y="69"/>
                    </a:lnTo>
                    <a:lnTo>
                      <a:pt x="259" y="69"/>
                    </a:lnTo>
                    <a:lnTo>
                      <a:pt x="241" y="69"/>
                    </a:lnTo>
                    <a:lnTo>
                      <a:pt x="224" y="69"/>
                    </a:lnTo>
                    <a:lnTo>
                      <a:pt x="206" y="69"/>
                    </a:lnTo>
                    <a:lnTo>
                      <a:pt x="188" y="70"/>
                    </a:lnTo>
                    <a:lnTo>
                      <a:pt x="172" y="70"/>
                    </a:lnTo>
                    <a:lnTo>
                      <a:pt x="154" y="72"/>
                    </a:lnTo>
                    <a:lnTo>
                      <a:pt x="138" y="75"/>
                    </a:lnTo>
                    <a:lnTo>
                      <a:pt x="123" y="77"/>
                    </a:lnTo>
                    <a:lnTo>
                      <a:pt x="114" y="80"/>
                    </a:lnTo>
                    <a:lnTo>
                      <a:pt x="110" y="86"/>
                    </a:lnTo>
                    <a:lnTo>
                      <a:pt x="110" y="91"/>
                    </a:lnTo>
                    <a:lnTo>
                      <a:pt x="111" y="97"/>
                    </a:lnTo>
                    <a:lnTo>
                      <a:pt x="114" y="104"/>
                    </a:lnTo>
                    <a:lnTo>
                      <a:pt x="114" y="107"/>
                    </a:lnTo>
                    <a:lnTo>
                      <a:pt x="111" y="109"/>
                    </a:lnTo>
                    <a:lnTo>
                      <a:pt x="110" y="110"/>
                    </a:lnTo>
                    <a:lnTo>
                      <a:pt x="108" y="109"/>
                    </a:lnTo>
                    <a:lnTo>
                      <a:pt x="107" y="109"/>
                    </a:lnTo>
                    <a:lnTo>
                      <a:pt x="106" y="107"/>
                    </a:lnTo>
                    <a:lnTo>
                      <a:pt x="103" y="115"/>
                    </a:lnTo>
                    <a:lnTo>
                      <a:pt x="94" y="121"/>
                    </a:lnTo>
                    <a:lnTo>
                      <a:pt x="82" y="124"/>
                    </a:lnTo>
                    <a:lnTo>
                      <a:pt x="68" y="128"/>
                    </a:lnTo>
                    <a:lnTo>
                      <a:pt x="52" y="129"/>
                    </a:lnTo>
                    <a:lnTo>
                      <a:pt x="37" y="129"/>
                    </a:lnTo>
                    <a:lnTo>
                      <a:pt x="25" y="129"/>
                    </a:lnTo>
                    <a:lnTo>
                      <a:pt x="17" y="128"/>
                    </a:lnTo>
                    <a:close/>
                  </a:path>
                </a:pathLst>
              </a:custGeom>
              <a:solidFill>
                <a:srgbClr val="CC6633"/>
              </a:solidFill>
              <a:ln w="9525">
                <a:noFill/>
                <a:round/>
              </a:ln>
            </p:spPr>
            <p:txBody>
              <a:bodyPr/>
              <a:lstStyle/>
              <a:p>
                <a:endParaRPr lang="zh-CN" altLang="en-US"/>
              </a:p>
            </p:txBody>
          </p:sp>
        </p:grpSp>
        <p:sp>
          <p:nvSpPr>
            <p:cNvPr id="20488" name="AutoShape 21"/>
            <p:cNvSpPr>
              <a:spLocks noChangeArrowheads="1"/>
            </p:cNvSpPr>
            <p:nvPr/>
          </p:nvSpPr>
          <p:spPr bwMode="auto">
            <a:xfrm>
              <a:off x="3631" y="710"/>
              <a:ext cx="1721" cy="616"/>
            </a:xfrm>
            <a:prstGeom prst="wedgeRectCallout">
              <a:avLst>
                <a:gd name="adj1" fmla="val -23620"/>
                <a:gd name="adj2" fmla="val 101787"/>
              </a:avLst>
            </a:prstGeom>
            <a:solidFill>
              <a:srgbClr val="FF0000"/>
            </a:solidFill>
            <a:ln w="12700" cap="sq">
              <a:solidFill>
                <a:schemeClr val="tx1"/>
              </a:solidFill>
              <a:miter lim="800000"/>
              <a:headEnd type="none" w="sm" len="sm"/>
              <a:tailEnd type="none" w="sm" len="sm"/>
            </a:ln>
          </p:spPr>
          <p:txBody>
            <a:bodyPr/>
            <a:lstStyle/>
            <a:p>
              <a:r>
                <a:rPr lang="zh-CN" altLang="en-US" sz="2400" b="0" i="0">
                  <a:latin typeface="宋体" panose="02010600030101010101" pitchFamily="2" charset="-122"/>
                </a:rPr>
                <a:t>风机失效时可能产生正压</a:t>
              </a:r>
              <a:endParaRPr lang="zh-CN" altLang="en-US" sz="2400" b="0" i="0">
                <a:latin typeface="宋体" panose="02010600030101010101" pitchFamily="2" charset="-122"/>
              </a:endParaRPr>
            </a:p>
          </p:txBody>
        </p:sp>
      </p:grpSp>
      <p:sp>
        <p:nvSpPr>
          <p:cNvPr id="20483" name="Text Box 22"/>
          <p:cNvSpPr txBox="1">
            <a:spLocks noChangeArrowheads="1"/>
          </p:cNvSpPr>
          <p:nvPr/>
        </p:nvSpPr>
        <p:spPr bwMode="auto">
          <a:xfrm>
            <a:off x="-1143000" y="1143000"/>
            <a:ext cx="7658100" cy="579438"/>
          </a:xfrm>
          <a:prstGeom prst="rect">
            <a:avLst/>
          </a:prstGeom>
          <a:noFill/>
          <a:ln w="9525">
            <a:noFill/>
            <a:miter lim="800000"/>
          </a:ln>
        </p:spPr>
        <p:txBody>
          <a:bodyPr>
            <a:spAutoFit/>
          </a:bodyPr>
          <a:lstStyle/>
          <a:p>
            <a:pPr algn="ctr" eaLnBrk="0" hangingPunct="0"/>
            <a:r>
              <a:rPr lang="zh-CN" altLang="en-GB" i="0">
                <a:solidFill>
                  <a:srgbClr val="111111"/>
                </a:solidFill>
                <a:latin typeface="宋体" panose="02010600030101010101" pitchFamily="2" charset="-122"/>
              </a:rPr>
              <a:t>工作中最常见的</a:t>
            </a:r>
            <a:r>
              <a:rPr lang="zh-CN" altLang="en-US" i="0">
                <a:solidFill>
                  <a:srgbClr val="111111"/>
                </a:solidFill>
                <a:latin typeface="宋体" panose="02010600030101010101" pitchFamily="2" charset="-122"/>
              </a:rPr>
              <a:t>危害</a:t>
            </a:r>
            <a:r>
              <a:rPr lang="en-GB" altLang="zh-CN" i="0">
                <a:solidFill>
                  <a:srgbClr val="111111"/>
                </a:solidFill>
                <a:latin typeface="宋体" panose="02010600030101010101" pitchFamily="2" charset="-122"/>
              </a:rPr>
              <a:t>……</a:t>
            </a:r>
            <a:endParaRPr lang="en-GB" altLang="zh-CN" i="0">
              <a:solidFill>
                <a:srgbClr val="111111"/>
              </a:solidFill>
              <a:latin typeface="宋体" panose="02010600030101010101" pitchFamily="2" charset="-122"/>
            </a:endParaRPr>
          </a:p>
        </p:txBody>
      </p:sp>
      <p:pic>
        <p:nvPicPr>
          <p:cNvPr id="20484" name="Picture 23" descr="Backhoe w/Bucket">
            <a:hlinkClick r:id="rId1"/>
          </p:cNvPr>
          <p:cNvPicPr>
            <a:picLocks noChangeAspect="1" noChangeArrowheads="1"/>
          </p:cNvPicPr>
          <p:nvPr/>
        </p:nvPicPr>
        <p:blipFill>
          <a:blip r:embed="rId2" cstate="print"/>
          <a:srcRect/>
          <a:stretch>
            <a:fillRect/>
          </a:stretch>
        </p:blipFill>
        <p:spPr bwMode="auto">
          <a:xfrm>
            <a:off x="4572000" y="3352800"/>
            <a:ext cx="3121025" cy="1381125"/>
          </a:xfrm>
          <a:prstGeom prst="rect">
            <a:avLst/>
          </a:prstGeom>
          <a:noFill/>
          <a:ln w="9525">
            <a:noFill/>
            <a:miter lim="800000"/>
            <a:headEnd/>
            <a:tailEnd/>
          </a:ln>
        </p:spPr>
      </p:pic>
      <p:sp>
        <p:nvSpPr>
          <p:cNvPr id="20485" name="AutoShape 24"/>
          <p:cNvSpPr>
            <a:spLocks noChangeArrowheads="1"/>
          </p:cNvSpPr>
          <p:nvPr/>
        </p:nvSpPr>
        <p:spPr bwMode="ltGray">
          <a:xfrm>
            <a:off x="6651625" y="2686050"/>
            <a:ext cx="1778000" cy="823913"/>
          </a:xfrm>
          <a:prstGeom prst="wedgeRectCallout">
            <a:avLst>
              <a:gd name="adj1" fmla="val -47528"/>
              <a:gd name="adj2" fmla="val 68306"/>
            </a:avLst>
          </a:prstGeom>
          <a:solidFill>
            <a:srgbClr val="FF0000"/>
          </a:solidFill>
          <a:ln w="12700">
            <a:solidFill>
              <a:schemeClr val="tx1"/>
            </a:solidFill>
            <a:miter lim="800000"/>
          </a:ln>
        </p:spPr>
        <p:txBody>
          <a:bodyPr/>
          <a:lstStyle/>
          <a:p>
            <a:pPr algn="ctr" eaLnBrk="0" hangingPunct="0"/>
            <a:r>
              <a:rPr lang="zh-CN" altLang="en-US" sz="2400" b="0" i="0">
                <a:latin typeface="宋体" panose="02010600030101010101" pitchFamily="2" charset="-122"/>
              </a:rPr>
              <a:t>移动中的挖掘装载机</a:t>
            </a:r>
            <a:endParaRPr lang="zh-CN" altLang="en-US" sz="2400" b="0" i="0">
              <a:latin typeface="宋体" panose="02010600030101010101" pitchFamily="2" charset="-122"/>
            </a:endParaRPr>
          </a:p>
        </p:txBody>
      </p:sp>
      <p:sp>
        <p:nvSpPr>
          <p:cNvPr id="26" name="矩形 25"/>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2" name="Text Box 10"/>
          <p:cNvSpPr txBox="1">
            <a:spLocks noChangeArrowheads="1"/>
          </p:cNvSpPr>
          <p:nvPr/>
        </p:nvSpPr>
        <p:spPr bwMode="auto">
          <a:xfrm>
            <a:off x="762000" y="1447800"/>
            <a:ext cx="7696200" cy="1709738"/>
          </a:xfrm>
          <a:prstGeom prst="rect">
            <a:avLst/>
          </a:prstGeom>
          <a:noFill/>
          <a:ln w="9525">
            <a:noFill/>
            <a:miter lim="800000"/>
          </a:ln>
          <a:effectLst/>
        </p:spPr>
        <p:txBody>
          <a:bodyPr>
            <a:spAutoFit/>
          </a:bodyPr>
          <a:lstStyle/>
          <a:p>
            <a:pPr>
              <a:spcBef>
                <a:spcPct val="50000"/>
              </a:spcBef>
              <a:defRPr/>
            </a:pPr>
            <a:r>
              <a:rPr lang="zh-CN" altLang="en-US" sz="3600" i="0" dirty="0">
                <a:solidFill>
                  <a:schemeClr val="tx1"/>
                </a:solidFill>
                <a:effectLst>
                  <a:outerShdw blurRad="38100" dist="38100" dir="2700000" algn="tl">
                    <a:srgbClr val="C0C0C0"/>
                  </a:outerShdw>
                </a:effectLst>
              </a:rPr>
              <a:t>什么是风险</a:t>
            </a:r>
            <a:r>
              <a:rPr lang="en-US" altLang="zh-CN" sz="3600" i="0" dirty="0">
                <a:solidFill>
                  <a:schemeClr val="tx1"/>
                </a:solidFill>
                <a:effectLst>
                  <a:outerShdw blurRad="38100" dist="38100" dir="2700000" algn="tl">
                    <a:srgbClr val="C0C0C0"/>
                  </a:outerShdw>
                </a:effectLst>
              </a:rPr>
              <a:t>?</a:t>
            </a:r>
            <a:endParaRPr lang="zh-CN" altLang="en-US" sz="2800" i="0" dirty="0">
              <a:solidFill>
                <a:schemeClr val="tx1"/>
              </a:solidFill>
            </a:endParaRPr>
          </a:p>
          <a:p>
            <a:pPr>
              <a:spcBef>
                <a:spcPct val="50000"/>
              </a:spcBef>
              <a:defRPr/>
            </a:pPr>
            <a:r>
              <a:rPr lang="zh-CN" altLang="en-US" sz="2800" i="0" dirty="0">
                <a:solidFill>
                  <a:schemeClr val="tx1"/>
                </a:solidFill>
              </a:rPr>
              <a:t>风险－－</a:t>
            </a:r>
            <a:r>
              <a:rPr lang="zh-CN" altLang="en-US" sz="2800" b="0" i="0" dirty="0">
                <a:solidFill>
                  <a:schemeClr val="tx1"/>
                </a:solidFill>
              </a:rPr>
              <a:t>当暴露于</a:t>
            </a:r>
            <a:r>
              <a:rPr lang="zh-CN" altLang="en-US" sz="2800" i="0" dirty="0">
                <a:solidFill>
                  <a:srgbClr val="0000FF"/>
                </a:solidFill>
              </a:rPr>
              <a:t>危害</a:t>
            </a:r>
            <a:r>
              <a:rPr lang="zh-CN" altLang="en-US" sz="2800" b="0" i="0" dirty="0">
                <a:solidFill>
                  <a:schemeClr val="tx1"/>
                </a:solidFill>
              </a:rPr>
              <a:t>时，</a:t>
            </a:r>
            <a:r>
              <a:rPr lang="zh-CN" altLang="en-US" sz="2800" i="0" dirty="0">
                <a:solidFill>
                  <a:schemeClr val="tx1"/>
                </a:solidFill>
              </a:rPr>
              <a:t>伤害</a:t>
            </a:r>
            <a:r>
              <a:rPr lang="zh-CN" altLang="en-US" sz="2800" b="0" i="0" dirty="0">
                <a:solidFill>
                  <a:schemeClr val="tx1"/>
                </a:solidFill>
              </a:rPr>
              <a:t>发生的可能性与严重性的综合。</a:t>
            </a:r>
            <a:endParaRPr lang="zh-CN" altLang="en-US" sz="2800" b="0" i="0" dirty="0">
              <a:solidFill>
                <a:schemeClr val="tx1"/>
              </a:solidFill>
            </a:endParaRPr>
          </a:p>
        </p:txBody>
      </p:sp>
      <p:pic>
        <p:nvPicPr>
          <p:cNvPr id="21507" name="Picture 17" descr="2012-10-16_153525"/>
          <p:cNvPicPr>
            <a:picLocks noChangeAspect="1" noChangeArrowheads="1"/>
          </p:cNvPicPr>
          <p:nvPr/>
        </p:nvPicPr>
        <p:blipFill>
          <a:blip r:embed="rId1" cstate="print"/>
          <a:srcRect/>
          <a:stretch>
            <a:fillRect/>
          </a:stretch>
        </p:blipFill>
        <p:spPr bwMode="auto">
          <a:xfrm>
            <a:off x="2286000" y="3429000"/>
            <a:ext cx="5029200" cy="3021013"/>
          </a:xfrm>
          <a:prstGeom prst="rect">
            <a:avLst/>
          </a:prstGeom>
          <a:noFill/>
          <a:ln w="9525">
            <a:noFill/>
            <a:miter lim="800000"/>
            <a:headEnd/>
            <a:tailEnd/>
          </a:ln>
        </p:spPr>
      </p:pic>
      <p:sp>
        <p:nvSpPr>
          <p:cNvPr id="5" name="矩形 4"/>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Text Box 4"/>
          <p:cNvSpPr txBox="1">
            <a:spLocks noChangeArrowheads="1"/>
          </p:cNvSpPr>
          <p:nvPr/>
        </p:nvSpPr>
        <p:spPr bwMode="ltGray">
          <a:xfrm>
            <a:off x="3200400" y="2286000"/>
            <a:ext cx="2824163" cy="519113"/>
          </a:xfrm>
          <a:prstGeom prst="rect">
            <a:avLst/>
          </a:prstGeom>
          <a:solidFill>
            <a:srgbClr val="FF0000"/>
          </a:solidFill>
          <a:ln w="12700">
            <a:noFill/>
            <a:miter lim="800000"/>
          </a:ln>
          <a:effectLst/>
        </p:spPr>
        <p:txBody>
          <a:bodyPr>
            <a:spAutoFit/>
          </a:bodyPr>
          <a:lstStyle/>
          <a:p>
            <a:pPr algn="ctr" eaLnBrk="0" hangingPunct="0">
              <a:defRPr/>
            </a:pPr>
            <a:r>
              <a:rPr lang="zh-CN" altLang="en-US" sz="2800" i="0" dirty="0">
                <a:effectLst>
                  <a:outerShdw blurRad="38100" dist="38100" dir="2700000" algn="tl">
                    <a:srgbClr val="000000"/>
                  </a:outerShdw>
                </a:effectLst>
                <a:latin typeface="宋体" panose="02010600030101010101" pitchFamily="2" charset="-122"/>
              </a:rPr>
              <a:t>风险</a:t>
            </a:r>
            <a:r>
              <a:rPr lang="en-US" sz="2800" i="0" dirty="0">
                <a:effectLst>
                  <a:outerShdw blurRad="38100" dist="38100" dir="2700000" algn="tl">
                    <a:srgbClr val="000000"/>
                  </a:outerShdw>
                </a:effectLst>
                <a:latin typeface="宋体" panose="02010600030101010101" pitchFamily="2" charset="-122"/>
              </a:rPr>
              <a:t>: </a:t>
            </a:r>
            <a:r>
              <a:rPr lang="zh-CN" altLang="en-US" sz="2800" i="0" dirty="0">
                <a:effectLst>
                  <a:outerShdw blurRad="38100" dist="38100" dir="2700000" algn="tl">
                    <a:srgbClr val="000000"/>
                  </a:outerShdw>
                </a:effectLst>
                <a:latin typeface="宋体" panose="02010600030101010101" pitchFamily="2" charset="-122"/>
              </a:rPr>
              <a:t>简单地说</a:t>
            </a:r>
            <a:endParaRPr lang="zh-CN" altLang="en-US" sz="2800" i="0" dirty="0">
              <a:effectLst>
                <a:outerShdw blurRad="38100" dist="38100" dir="2700000" algn="tl">
                  <a:srgbClr val="000000"/>
                </a:outerShdw>
              </a:effectLst>
              <a:latin typeface="宋体" panose="02010600030101010101" pitchFamily="2" charset="-122"/>
            </a:endParaRPr>
          </a:p>
        </p:txBody>
      </p:sp>
      <p:sp>
        <p:nvSpPr>
          <p:cNvPr id="135173" name="Rectangle 5"/>
          <p:cNvSpPr>
            <a:spLocks noChangeArrowheads="1"/>
          </p:cNvSpPr>
          <p:nvPr/>
        </p:nvSpPr>
        <p:spPr bwMode="auto">
          <a:xfrm>
            <a:off x="2438400" y="3429000"/>
            <a:ext cx="4419600" cy="2136775"/>
          </a:xfrm>
          <a:prstGeom prst="rect">
            <a:avLst/>
          </a:prstGeom>
          <a:noFill/>
          <a:ln w="9525">
            <a:noFill/>
            <a:miter lim="800000"/>
          </a:ln>
          <a:effectLst/>
        </p:spPr>
        <p:txBody>
          <a:bodyPr>
            <a:spAutoFit/>
          </a:bodyPr>
          <a:lstStyle/>
          <a:p>
            <a:pPr marL="342900" indent="-342900" algn="ctr" eaLnBrk="0" hangingPunct="0">
              <a:spcBef>
                <a:spcPct val="20000"/>
              </a:spcBef>
              <a:buClr>
                <a:schemeClr val="tx2"/>
              </a:buClr>
              <a:buSzPct val="70000"/>
              <a:buFont typeface="ZapfDingbats" pitchFamily="82" charset="2"/>
              <a:buNone/>
              <a:defRPr/>
            </a:pPr>
            <a:r>
              <a:rPr lang="zh-CN" altLang="en-GB" sz="2400" i="0" dirty="0">
                <a:solidFill>
                  <a:srgbClr val="FF0000"/>
                </a:solidFill>
                <a:effectLst>
                  <a:outerShdw blurRad="38100" dist="38100" dir="2700000" algn="tl">
                    <a:srgbClr val="C0C0C0"/>
                  </a:outerShdw>
                </a:effectLst>
                <a:latin typeface="宋体" panose="02010600030101010101" pitchFamily="2" charset="-122"/>
              </a:rPr>
              <a:t>可能性 </a:t>
            </a:r>
            <a:endParaRPr lang="zh-CN" altLang="en-GB" sz="2400" i="0" dirty="0">
              <a:solidFill>
                <a:srgbClr val="FF0000"/>
              </a:solidFill>
              <a:effectLst>
                <a:outerShdw blurRad="38100" dist="38100" dir="2700000" algn="tl">
                  <a:srgbClr val="C0C0C0"/>
                </a:outerShdw>
              </a:effectLst>
              <a:latin typeface="宋体" panose="02010600030101010101" pitchFamily="2" charset="-122"/>
            </a:endParaRPr>
          </a:p>
          <a:p>
            <a:pPr marL="342900" indent="-342900" algn="ctr" eaLnBrk="0" hangingPunct="0">
              <a:spcBef>
                <a:spcPct val="20000"/>
              </a:spcBef>
              <a:buClr>
                <a:schemeClr val="tx2"/>
              </a:buClr>
              <a:buSzPct val="70000"/>
              <a:buFont typeface="ZapfDingbats" pitchFamily="82" charset="2"/>
              <a:buNone/>
              <a:defRPr/>
            </a:pPr>
            <a:r>
              <a:rPr lang="en-GB" sz="2400" i="0" dirty="0">
                <a:solidFill>
                  <a:srgbClr val="FF0000"/>
                </a:solidFill>
                <a:latin typeface="宋体" panose="02010600030101010101" pitchFamily="2" charset="-122"/>
              </a:rPr>
              <a:t>(</a:t>
            </a:r>
            <a:r>
              <a:rPr lang="zh-CN" altLang="en-GB" sz="2400" i="0" dirty="0">
                <a:solidFill>
                  <a:srgbClr val="FF0000"/>
                </a:solidFill>
                <a:latin typeface="宋体" panose="02010600030101010101" pitchFamily="2" charset="-122"/>
              </a:rPr>
              <a:t>该事件发生的可能性</a:t>
            </a:r>
            <a:r>
              <a:rPr lang="en-GB" sz="2400" i="0" dirty="0">
                <a:solidFill>
                  <a:srgbClr val="FF0000"/>
                </a:solidFill>
                <a:latin typeface="宋体" panose="02010600030101010101" pitchFamily="2" charset="-122"/>
              </a:rPr>
              <a:t>)</a:t>
            </a:r>
            <a:endParaRPr lang="en-GB" sz="2400" i="0" dirty="0">
              <a:solidFill>
                <a:srgbClr val="FF0000"/>
              </a:solidFill>
              <a:latin typeface="宋体" panose="02010600030101010101" pitchFamily="2" charset="-122"/>
            </a:endParaRPr>
          </a:p>
          <a:p>
            <a:pPr marL="342900" indent="-342900" algn="ctr" eaLnBrk="0" hangingPunct="0">
              <a:spcBef>
                <a:spcPct val="20000"/>
              </a:spcBef>
              <a:buClr>
                <a:schemeClr val="tx2"/>
              </a:buClr>
              <a:buSzPct val="70000"/>
              <a:buFont typeface="ZapfDingbats" pitchFamily="82" charset="2"/>
              <a:buNone/>
              <a:defRPr/>
            </a:pPr>
            <a:r>
              <a:rPr lang="en-GB" sz="2400" i="0" dirty="0">
                <a:solidFill>
                  <a:srgbClr val="FF0000"/>
                </a:solidFill>
                <a:latin typeface="宋体" panose="02010600030101010101" pitchFamily="2" charset="-122"/>
              </a:rPr>
              <a:t>X</a:t>
            </a:r>
            <a:br>
              <a:rPr lang="en-GB" sz="2400" i="0" dirty="0">
                <a:solidFill>
                  <a:srgbClr val="FF0000"/>
                </a:solidFill>
                <a:latin typeface="宋体" panose="02010600030101010101" pitchFamily="2" charset="-122"/>
              </a:rPr>
            </a:br>
            <a:r>
              <a:rPr lang="zh-CN" altLang="en-GB" sz="2400" i="0" dirty="0">
                <a:solidFill>
                  <a:srgbClr val="FF0000"/>
                </a:solidFill>
                <a:effectLst>
                  <a:outerShdw blurRad="38100" dist="38100" dir="2700000" algn="tl">
                    <a:srgbClr val="C0C0C0"/>
                  </a:outerShdw>
                </a:effectLst>
                <a:latin typeface="宋体" panose="02010600030101010101" pitchFamily="2" charset="-122"/>
              </a:rPr>
              <a:t>严重性</a:t>
            </a:r>
            <a:endParaRPr lang="zh-CN" altLang="en-GB" sz="2400" i="0" dirty="0">
              <a:solidFill>
                <a:srgbClr val="FF0000"/>
              </a:solidFill>
              <a:effectLst>
                <a:outerShdw blurRad="38100" dist="38100" dir="2700000" algn="tl">
                  <a:srgbClr val="C0C0C0"/>
                </a:outerShdw>
              </a:effectLst>
              <a:latin typeface="宋体" panose="02010600030101010101" pitchFamily="2" charset="-122"/>
            </a:endParaRPr>
          </a:p>
          <a:p>
            <a:pPr marL="342900" indent="-342900" algn="ctr" eaLnBrk="0" hangingPunct="0">
              <a:spcBef>
                <a:spcPct val="20000"/>
              </a:spcBef>
              <a:buClr>
                <a:schemeClr val="tx2"/>
              </a:buClr>
              <a:buSzPct val="70000"/>
              <a:buFont typeface="ZapfDingbats" pitchFamily="82" charset="2"/>
              <a:buNone/>
              <a:defRPr/>
            </a:pPr>
            <a:r>
              <a:rPr lang="en-GB" sz="2400" i="0" dirty="0">
                <a:solidFill>
                  <a:srgbClr val="FF0000"/>
                </a:solidFill>
                <a:latin typeface="宋体" panose="02010600030101010101" pitchFamily="2" charset="-122"/>
              </a:rPr>
              <a:t>(</a:t>
            </a:r>
            <a:r>
              <a:rPr lang="zh-CN" altLang="en-GB" sz="2400" i="0" dirty="0">
                <a:solidFill>
                  <a:srgbClr val="FF0000"/>
                </a:solidFill>
                <a:latin typeface="宋体" panose="02010600030101010101" pitchFamily="2" charset="-122"/>
              </a:rPr>
              <a:t>结果的严重程度</a:t>
            </a:r>
            <a:r>
              <a:rPr lang="en-GB" sz="2400" i="0" dirty="0">
                <a:solidFill>
                  <a:srgbClr val="FF0000"/>
                </a:solidFill>
                <a:latin typeface="宋体" panose="02010600030101010101" pitchFamily="2" charset="-122"/>
              </a:rPr>
              <a:t>)</a:t>
            </a:r>
            <a:endParaRPr lang="en-GB" sz="2400" i="0" dirty="0">
              <a:solidFill>
                <a:srgbClr val="FF0000"/>
              </a:solidFill>
              <a:latin typeface="宋体" panose="02010600030101010101" pitchFamily="2" charset="-122"/>
            </a:endParaRPr>
          </a:p>
        </p:txBody>
      </p:sp>
      <p:sp>
        <p:nvSpPr>
          <p:cNvPr id="7" name="矩形 6"/>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5173">
                                            <p:txEl>
                                              <p:pRg st="0" end="0"/>
                                            </p:txEl>
                                          </p:spTgt>
                                        </p:tgtEl>
                                        <p:attrNameLst>
                                          <p:attrName>style.visibility</p:attrName>
                                        </p:attrNameLst>
                                      </p:cBhvr>
                                      <p:to>
                                        <p:strVal val="visible"/>
                                      </p:to>
                                    </p:set>
                                    <p:anim calcmode="lin" valueType="num">
                                      <p:cBhvr additive="base">
                                        <p:cTn id="7" dur="500" fill="hold"/>
                                        <p:tgtEl>
                                          <p:spTgt spid="1351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51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5173">
                                            <p:txEl>
                                              <p:pRg st="1" end="1"/>
                                            </p:txEl>
                                          </p:spTgt>
                                        </p:tgtEl>
                                        <p:attrNameLst>
                                          <p:attrName>style.visibility</p:attrName>
                                        </p:attrNameLst>
                                      </p:cBhvr>
                                      <p:to>
                                        <p:strVal val="visible"/>
                                      </p:to>
                                    </p:set>
                                    <p:anim calcmode="lin" valueType="num">
                                      <p:cBhvr additive="base">
                                        <p:cTn id="13" dur="500" fill="hold"/>
                                        <p:tgtEl>
                                          <p:spTgt spid="1351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517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5173">
                                            <p:txEl>
                                              <p:pRg st="2" end="2"/>
                                            </p:txEl>
                                          </p:spTgt>
                                        </p:tgtEl>
                                        <p:attrNameLst>
                                          <p:attrName>style.visibility</p:attrName>
                                        </p:attrNameLst>
                                      </p:cBhvr>
                                      <p:to>
                                        <p:strVal val="visible"/>
                                      </p:to>
                                    </p:set>
                                    <p:anim calcmode="lin" valueType="num">
                                      <p:cBhvr additive="base">
                                        <p:cTn id="19" dur="500" fill="hold"/>
                                        <p:tgtEl>
                                          <p:spTgt spid="13517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517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5173">
                                            <p:txEl>
                                              <p:pRg st="3" end="3"/>
                                            </p:txEl>
                                          </p:spTgt>
                                        </p:tgtEl>
                                        <p:attrNameLst>
                                          <p:attrName>style.visibility</p:attrName>
                                        </p:attrNameLst>
                                      </p:cBhvr>
                                      <p:to>
                                        <p:strVal val="visible"/>
                                      </p:to>
                                    </p:set>
                                    <p:anim calcmode="lin" valueType="num">
                                      <p:cBhvr additive="base">
                                        <p:cTn id="25" dur="500" fill="hold"/>
                                        <p:tgtEl>
                                          <p:spTgt spid="1351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517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3" grpId="0" autoUpdateAnimBg="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dentify Hazard"/>
          <p:cNvPicPr>
            <a:picLocks noChangeAspect="1" noChangeArrowheads="1"/>
          </p:cNvPicPr>
          <p:nvPr/>
        </p:nvPicPr>
        <p:blipFill>
          <a:blip r:embed="rId1" cstate="print"/>
          <a:srcRect/>
          <a:stretch>
            <a:fillRect/>
          </a:stretch>
        </p:blipFill>
        <p:spPr bwMode="auto">
          <a:xfrm>
            <a:off x="533400" y="1828800"/>
            <a:ext cx="7586663" cy="5029200"/>
          </a:xfrm>
          <a:prstGeom prst="rect">
            <a:avLst/>
          </a:prstGeom>
          <a:noFill/>
          <a:ln w="9525">
            <a:noFill/>
            <a:miter lim="800000"/>
            <a:headEnd/>
            <a:tailEnd/>
          </a:ln>
        </p:spPr>
      </p:pic>
      <p:sp>
        <p:nvSpPr>
          <p:cNvPr id="5" name="矩形 4"/>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
        <p:nvSpPr>
          <p:cNvPr id="23556" name="TextBox 5"/>
          <p:cNvSpPr txBox="1">
            <a:spLocks noChangeArrowheads="1"/>
          </p:cNvSpPr>
          <p:nvPr/>
        </p:nvSpPr>
        <p:spPr bwMode="auto">
          <a:xfrm>
            <a:off x="609600" y="1371600"/>
            <a:ext cx="4303713" cy="584200"/>
          </a:xfrm>
          <a:prstGeom prst="rect">
            <a:avLst/>
          </a:prstGeom>
          <a:noFill/>
          <a:ln w="9525">
            <a:noFill/>
            <a:miter lim="800000"/>
          </a:ln>
        </p:spPr>
        <p:txBody>
          <a:bodyPr wrap="none">
            <a:spAutoFit/>
          </a:bodyPr>
          <a:lstStyle/>
          <a:p>
            <a:r>
              <a:rPr lang="zh-CN" altLang="en-US">
                <a:solidFill>
                  <a:srgbClr val="000000"/>
                </a:solidFill>
              </a:rPr>
              <a:t>指出下图中的安全风险</a:t>
            </a:r>
            <a:endParaRPr lang="zh-CN" altLang="en-US">
              <a:solidFill>
                <a:srgbClr val="000000"/>
              </a:solidFill>
            </a:endParaRPr>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42" y="121904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3434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4242" y="3962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943680" y="1371600"/>
            <a:ext cx="2809399" cy="1872615"/>
          </a:xfrm>
          <a:prstGeom prst="rect">
            <a:avLst/>
          </a:prstGeom>
        </p:spPr>
      </p:pic>
      <p:sp>
        <p:nvSpPr>
          <p:cNvPr id="6" name="标题 3"/>
          <p:cNvSpPr txBox="1"/>
          <p:nvPr/>
        </p:nvSpPr>
        <p:spPr>
          <a:xfrm>
            <a:off x="3810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75782" name="Rectangle 6"/>
          <p:cNvSpPr>
            <a:spLocks noChangeArrowheads="1"/>
          </p:cNvSpPr>
          <p:nvPr/>
        </p:nvSpPr>
        <p:spPr bwMode="auto">
          <a:xfrm>
            <a:off x="0" y="1066800"/>
            <a:ext cx="4089400" cy="625475"/>
          </a:xfrm>
          <a:prstGeom prst="rect">
            <a:avLst/>
          </a:prstGeom>
          <a:noFill/>
          <a:ln w="9525">
            <a:noFill/>
            <a:miter lim="800000"/>
          </a:ln>
          <a:effectLst/>
        </p:spPr>
        <p:txBody>
          <a:bodyPr anchor="ctr"/>
          <a:lstStyle/>
          <a:p>
            <a:pPr algn="ctr" eaLnBrk="0" hangingPunct="0">
              <a:defRPr/>
            </a:pPr>
            <a:r>
              <a:rPr lang="zh-CN" altLang="en-GB" dirty="0">
                <a:solidFill>
                  <a:schemeClr val="tx2"/>
                </a:solidFill>
                <a:effectLst>
                  <a:outerShdw blurRad="38100" dist="38100" dir="2700000" algn="tl">
                    <a:srgbClr val="C0C0C0"/>
                  </a:outerShdw>
                </a:effectLst>
                <a:latin typeface="宋体" panose="02010600030101010101" pitchFamily="2" charset="-122"/>
              </a:rPr>
              <a:t>如何辨识工作风险？</a:t>
            </a:r>
            <a:endParaRPr lang="zh-CN" altLang="en-US" dirty="0">
              <a:solidFill>
                <a:schemeClr val="tx2"/>
              </a:solidFill>
              <a:effectLst>
                <a:outerShdw blurRad="38100" dist="38100" dir="2700000" algn="tl">
                  <a:srgbClr val="C0C0C0"/>
                </a:outerShdw>
              </a:effectLst>
              <a:latin typeface="宋体" panose="02010600030101010101" pitchFamily="2" charset="-122"/>
            </a:endParaRPr>
          </a:p>
        </p:txBody>
      </p:sp>
      <p:pic>
        <p:nvPicPr>
          <p:cNvPr id="75783" name="Picture 7" descr="2012-10-19_114424"/>
          <p:cNvPicPr>
            <a:picLocks noChangeAspect="1" noChangeArrowheads="1"/>
          </p:cNvPicPr>
          <p:nvPr/>
        </p:nvPicPr>
        <p:blipFill>
          <a:blip r:embed="rId1" cstate="print"/>
          <a:srcRect/>
          <a:stretch>
            <a:fillRect/>
          </a:stretch>
        </p:blipFill>
        <p:spPr bwMode="auto">
          <a:xfrm>
            <a:off x="3733800" y="1219200"/>
            <a:ext cx="2590800" cy="1493838"/>
          </a:xfrm>
          <a:prstGeom prst="rect">
            <a:avLst/>
          </a:prstGeom>
          <a:noFill/>
          <a:ln w="9525">
            <a:noFill/>
            <a:miter lim="800000"/>
            <a:headEnd/>
            <a:tailEnd/>
          </a:ln>
        </p:spPr>
      </p:pic>
      <p:pic>
        <p:nvPicPr>
          <p:cNvPr id="75784" name="Picture 8" descr="2012-10-19_122618"/>
          <p:cNvPicPr>
            <a:picLocks noChangeAspect="1" noChangeArrowheads="1"/>
          </p:cNvPicPr>
          <p:nvPr/>
        </p:nvPicPr>
        <p:blipFill>
          <a:blip r:embed="rId2" cstate="print"/>
          <a:srcRect/>
          <a:stretch>
            <a:fillRect/>
          </a:stretch>
        </p:blipFill>
        <p:spPr bwMode="auto">
          <a:xfrm>
            <a:off x="6477000" y="2971800"/>
            <a:ext cx="2438400" cy="1577975"/>
          </a:xfrm>
          <a:prstGeom prst="rect">
            <a:avLst/>
          </a:prstGeom>
          <a:noFill/>
          <a:ln w="9525">
            <a:noFill/>
            <a:miter lim="800000"/>
            <a:headEnd/>
            <a:tailEnd/>
          </a:ln>
        </p:spPr>
      </p:pic>
      <p:pic>
        <p:nvPicPr>
          <p:cNvPr id="75785" name="Picture 9" descr="2012-10-19_113209"/>
          <p:cNvPicPr>
            <a:picLocks noChangeAspect="1" noChangeArrowheads="1"/>
          </p:cNvPicPr>
          <p:nvPr/>
        </p:nvPicPr>
        <p:blipFill>
          <a:blip r:embed="rId3" cstate="print"/>
          <a:srcRect/>
          <a:stretch>
            <a:fillRect/>
          </a:stretch>
        </p:blipFill>
        <p:spPr bwMode="auto">
          <a:xfrm>
            <a:off x="6477000" y="4724400"/>
            <a:ext cx="2514600" cy="1827213"/>
          </a:xfrm>
          <a:prstGeom prst="rect">
            <a:avLst/>
          </a:prstGeom>
          <a:noFill/>
          <a:ln w="9525">
            <a:noFill/>
            <a:miter lim="800000"/>
            <a:headEnd/>
            <a:tailEnd/>
          </a:ln>
        </p:spPr>
      </p:pic>
      <p:pic>
        <p:nvPicPr>
          <p:cNvPr id="75786" name="Picture 10" descr="2012-10-19_122647"/>
          <p:cNvPicPr>
            <a:picLocks noChangeAspect="1" noChangeArrowheads="1"/>
          </p:cNvPicPr>
          <p:nvPr/>
        </p:nvPicPr>
        <p:blipFill>
          <a:blip r:embed="rId4" cstate="print"/>
          <a:srcRect/>
          <a:stretch>
            <a:fillRect/>
          </a:stretch>
        </p:blipFill>
        <p:spPr bwMode="auto">
          <a:xfrm>
            <a:off x="6400800" y="1219200"/>
            <a:ext cx="2514600" cy="1554163"/>
          </a:xfrm>
          <a:prstGeom prst="rect">
            <a:avLst/>
          </a:prstGeom>
          <a:noFill/>
          <a:ln w="9525">
            <a:noFill/>
            <a:miter lim="800000"/>
            <a:headEnd/>
            <a:tailEnd/>
          </a:ln>
        </p:spPr>
      </p:pic>
      <p:pic>
        <p:nvPicPr>
          <p:cNvPr id="75787" name="Picture 11" descr="2012-10-16_153917"/>
          <p:cNvPicPr>
            <a:picLocks noChangeAspect="1" noChangeArrowheads="1"/>
          </p:cNvPicPr>
          <p:nvPr/>
        </p:nvPicPr>
        <p:blipFill>
          <a:blip r:embed="rId5" cstate="print"/>
          <a:srcRect/>
          <a:stretch>
            <a:fillRect/>
          </a:stretch>
        </p:blipFill>
        <p:spPr bwMode="auto">
          <a:xfrm>
            <a:off x="3733800" y="2743200"/>
            <a:ext cx="2590800" cy="1917700"/>
          </a:xfrm>
          <a:prstGeom prst="rect">
            <a:avLst/>
          </a:prstGeom>
          <a:noFill/>
          <a:ln w="9525">
            <a:noFill/>
            <a:miter lim="800000"/>
            <a:headEnd/>
            <a:tailEnd/>
          </a:ln>
        </p:spPr>
      </p:pic>
      <p:pic>
        <p:nvPicPr>
          <p:cNvPr id="75788" name="Picture 12" descr="DSC04437"/>
          <p:cNvPicPr>
            <a:picLocks noChangeAspect="1" noChangeArrowheads="1"/>
          </p:cNvPicPr>
          <p:nvPr/>
        </p:nvPicPr>
        <p:blipFill>
          <a:blip r:embed="rId6" cstate="print"/>
          <a:srcRect/>
          <a:stretch>
            <a:fillRect/>
          </a:stretch>
        </p:blipFill>
        <p:spPr bwMode="auto">
          <a:xfrm>
            <a:off x="3810000" y="4724400"/>
            <a:ext cx="2438400" cy="1806575"/>
          </a:xfrm>
          <a:prstGeom prst="rect">
            <a:avLst/>
          </a:prstGeom>
          <a:noFill/>
          <a:ln w="19050">
            <a:solidFill>
              <a:schemeClr val="tx2"/>
            </a:solidFill>
            <a:miter lim="800000"/>
            <a:headEnd/>
            <a:tailEnd/>
          </a:ln>
        </p:spPr>
      </p:pic>
      <p:sp>
        <p:nvSpPr>
          <p:cNvPr id="75789" name="Text Box 13"/>
          <p:cNvSpPr txBox="1">
            <a:spLocks noChangeArrowheads="1"/>
          </p:cNvSpPr>
          <p:nvPr/>
        </p:nvSpPr>
        <p:spPr bwMode="auto">
          <a:xfrm>
            <a:off x="381000" y="1600200"/>
            <a:ext cx="2667000" cy="1309688"/>
          </a:xfrm>
          <a:prstGeom prst="rect">
            <a:avLst/>
          </a:prstGeom>
          <a:noFill/>
          <a:ln w="9525">
            <a:noFill/>
            <a:miter lim="800000"/>
          </a:ln>
        </p:spPr>
        <p:txBody>
          <a:bodyPr>
            <a:spAutoFit/>
          </a:bodyPr>
          <a:lstStyle/>
          <a:p>
            <a:pPr eaLnBrk="0" hangingPunct="0">
              <a:lnSpc>
                <a:spcPct val="135000"/>
              </a:lnSpc>
            </a:pPr>
            <a:r>
              <a:rPr lang="zh-CN" altLang="en-US" sz="2800" i="0">
                <a:solidFill>
                  <a:schemeClr val="tx1"/>
                </a:solidFill>
              </a:rPr>
              <a:t>从</a:t>
            </a:r>
            <a:r>
              <a:rPr lang="en-US" altLang="zh-CN" sz="2800" i="0">
                <a:solidFill>
                  <a:schemeClr val="tx1"/>
                </a:solidFill>
              </a:rPr>
              <a:t>5</a:t>
            </a:r>
            <a:r>
              <a:rPr lang="zh-CN" altLang="en-US" sz="2800" i="0">
                <a:solidFill>
                  <a:schemeClr val="tx1"/>
                </a:solidFill>
              </a:rPr>
              <a:t>个方面</a:t>
            </a:r>
            <a:r>
              <a:rPr lang="zh-CN" altLang="en-GB" sz="2800" i="0">
                <a:solidFill>
                  <a:schemeClr val="tx1"/>
                </a:solidFill>
              </a:rPr>
              <a:t>辨识</a:t>
            </a:r>
            <a:r>
              <a:rPr lang="en-US" altLang="zh-CN" sz="2800" i="0">
                <a:solidFill>
                  <a:schemeClr val="tx1"/>
                </a:solidFill>
              </a:rPr>
              <a:t>:</a:t>
            </a:r>
            <a:endParaRPr lang="en-US" altLang="zh-CN" sz="2800" i="0">
              <a:solidFill>
                <a:schemeClr val="tx1"/>
              </a:solidFill>
            </a:endParaRPr>
          </a:p>
          <a:p>
            <a:pPr>
              <a:spcBef>
                <a:spcPct val="50000"/>
              </a:spcBef>
            </a:pPr>
            <a:endParaRPr lang="zh-CN" altLang="en-US" sz="2800">
              <a:solidFill>
                <a:schemeClr val="tx1"/>
              </a:solidFill>
            </a:endParaRPr>
          </a:p>
        </p:txBody>
      </p:sp>
      <p:sp>
        <p:nvSpPr>
          <p:cNvPr id="75790" name="Text Box 14"/>
          <p:cNvSpPr txBox="1">
            <a:spLocks noChangeArrowheads="1"/>
          </p:cNvSpPr>
          <p:nvPr/>
        </p:nvSpPr>
        <p:spPr bwMode="auto">
          <a:xfrm>
            <a:off x="609600" y="2286000"/>
            <a:ext cx="2590800" cy="579438"/>
          </a:xfrm>
          <a:prstGeom prst="rect">
            <a:avLst/>
          </a:prstGeom>
          <a:noFill/>
          <a:ln w="9525">
            <a:noFill/>
            <a:miter lim="800000"/>
          </a:ln>
        </p:spPr>
        <p:txBody>
          <a:bodyPr>
            <a:spAutoFit/>
          </a:bodyPr>
          <a:lstStyle/>
          <a:p>
            <a:pPr>
              <a:spcBef>
                <a:spcPct val="50000"/>
              </a:spcBef>
              <a:buFontTx/>
              <a:buChar char="•"/>
            </a:pPr>
            <a:r>
              <a:rPr lang="zh-CN" altLang="en-US">
                <a:solidFill>
                  <a:schemeClr val="tx1"/>
                </a:solidFill>
              </a:rPr>
              <a:t>人</a:t>
            </a:r>
            <a:endParaRPr lang="zh-CN" altLang="en-US">
              <a:solidFill>
                <a:schemeClr val="tx1"/>
              </a:solidFill>
            </a:endParaRPr>
          </a:p>
        </p:txBody>
      </p:sp>
      <p:sp>
        <p:nvSpPr>
          <p:cNvPr id="75791" name="Text Box 15"/>
          <p:cNvSpPr txBox="1">
            <a:spLocks noChangeArrowheads="1"/>
          </p:cNvSpPr>
          <p:nvPr/>
        </p:nvSpPr>
        <p:spPr bwMode="auto">
          <a:xfrm>
            <a:off x="609600" y="2895600"/>
            <a:ext cx="2590800" cy="579438"/>
          </a:xfrm>
          <a:prstGeom prst="rect">
            <a:avLst/>
          </a:prstGeom>
          <a:noFill/>
          <a:ln w="9525">
            <a:noFill/>
            <a:miter lim="800000"/>
          </a:ln>
        </p:spPr>
        <p:txBody>
          <a:bodyPr>
            <a:spAutoFit/>
          </a:bodyPr>
          <a:lstStyle/>
          <a:p>
            <a:pPr>
              <a:spcBef>
                <a:spcPct val="50000"/>
              </a:spcBef>
              <a:buFontTx/>
              <a:buChar char="•"/>
            </a:pPr>
            <a:r>
              <a:rPr lang="zh-CN" altLang="en-US">
                <a:solidFill>
                  <a:schemeClr val="tx1"/>
                </a:solidFill>
              </a:rPr>
              <a:t>机器设备</a:t>
            </a:r>
            <a:endParaRPr lang="zh-CN" altLang="en-US">
              <a:solidFill>
                <a:schemeClr val="tx1"/>
              </a:solidFill>
            </a:endParaRPr>
          </a:p>
        </p:txBody>
      </p:sp>
      <p:sp>
        <p:nvSpPr>
          <p:cNvPr id="75792" name="Text Box 16"/>
          <p:cNvSpPr txBox="1">
            <a:spLocks noChangeArrowheads="1"/>
          </p:cNvSpPr>
          <p:nvPr/>
        </p:nvSpPr>
        <p:spPr bwMode="auto">
          <a:xfrm>
            <a:off x="609600" y="5181600"/>
            <a:ext cx="2590800" cy="579438"/>
          </a:xfrm>
          <a:prstGeom prst="rect">
            <a:avLst/>
          </a:prstGeom>
          <a:noFill/>
          <a:ln w="9525">
            <a:noFill/>
            <a:miter lim="800000"/>
          </a:ln>
        </p:spPr>
        <p:txBody>
          <a:bodyPr>
            <a:spAutoFit/>
          </a:bodyPr>
          <a:lstStyle/>
          <a:p>
            <a:pPr>
              <a:spcBef>
                <a:spcPct val="50000"/>
              </a:spcBef>
              <a:buFontTx/>
              <a:buChar char="•"/>
            </a:pPr>
            <a:r>
              <a:rPr lang="zh-CN" altLang="en-US">
                <a:solidFill>
                  <a:schemeClr val="tx1"/>
                </a:solidFill>
              </a:rPr>
              <a:t>工作环境</a:t>
            </a:r>
            <a:endParaRPr lang="zh-CN" altLang="en-US">
              <a:solidFill>
                <a:schemeClr val="tx1"/>
              </a:solidFill>
            </a:endParaRPr>
          </a:p>
        </p:txBody>
      </p:sp>
      <p:sp>
        <p:nvSpPr>
          <p:cNvPr id="75793" name="Text Box 17"/>
          <p:cNvSpPr txBox="1">
            <a:spLocks noChangeArrowheads="1"/>
          </p:cNvSpPr>
          <p:nvPr/>
        </p:nvSpPr>
        <p:spPr bwMode="auto">
          <a:xfrm>
            <a:off x="609600" y="4343400"/>
            <a:ext cx="2590800" cy="579438"/>
          </a:xfrm>
          <a:prstGeom prst="rect">
            <a:avLst/>
          </a:prstGeom>
          <a:noFill/>
          <a:ln w="9525">
            <a:noFill/>
            <a:miter lim="800000"/>
          </a:ln>
        </p:spPr>
        <p:txBody>
          <a:bodyPr>
            <a:spAutoFit/>
          </a:bodyPr>
          <a:lstStyle/>
          <a:p>
            <a:pPr>
              <a:spcBef>
                <a:spcPct val="50000"/>
              </a:spcBef>
              <a:buFontTx/>
              <a:buChar char="•"/>
            </a:pPr>
            <a:r>
              <a:rPr lang="zh-CN" altLang="en-US">
                <a:solidFill>
                  <a:schemeClr val="tx1"/>
                </a:solidFill>
              </a:rPr>
              <a:t>方法程序</a:t>
            </a:r>
            <a:endParaRPr lang="zh-CN" altLang="en-US">
              <a:solidFill>
                <a:schemeClr val="tx1"/>
              </a:solidFill>
            </a:endParaRPr>
          </a:p>
        </p:txBody>
      </p:sp>
      <p:sp>
        <p:nvSpPr>
          <p:cNvPr id="75795" name="Text Box 19"/>
          <p:cNvSpPr txBox="1">
            <a:spLocks noChangeArrowheads="1"/>
          </p:cNvSpPr>
          <p:nvPr/>
        </p:nvSpPr>
        <p:spPr bwMode="auto">
          <a:xfrm>
            <a:off x="609600" y="3657600"/>
            <a:ext cx="2590800" cy="579438"/>
          </a:xfrm>
          <a:prstGeom prst="rect">
            <a:avLst/>
          </a:prstGeom>
          <a:noFill/>
          <a:ln w="9525">
            <a:noFill/>
            <a:miter lim="800000"/>
          </a:ln>
        </p:spPr>
        <p:txBody>
          <a:bodyPr>
            <a:spAutoFit/>
          </a:bodyPr>
          <a:lstStyle/>
          <a:p>
            <a:pPr>
              <a:spcBef>
                <a:spcPct val="50000"/>
              </a:spcBef>
              <a:buFontTx/>
              <a:buChar char="•"/>
            </a:pPr>
            <a:r>
              <a:rPr lang="zh-CN" altLang="en-US">
                <a:solidFill>
                  <a:schemeClr val="tx1"/>
                </a:solidFill>
              </a:rPr>
              <a:t>材料</a:t>
            </a:r>
            <a:endParaRPr lang="zh-CN" altLang="en-US">
              <a:solidFill>
                <a:schemeClr val="tx1"/>
              </a:solidFill>
            </a:endParaRPr>
          </a:p>
        </p:txBody>
      </p:sp>
      <p:sp>
        <p:nvSpPr>
          <p:cNvPr id="16" name="矩形 15"/>
          <p:cNvSpPr/>
          <p:nvPr/>
        </p:nvSpPr>
        <p:spPr>
          <a:xfrm>
            <a:off x="2971800" y="304800"/>
            <a:ext cx="2652713" cy="568325"/>
          </a:xfrm>
          <a:prstGeom prst="rect">
            <a:avLst/>
          </a:prstGeom>
        </p:spPr>
        <p:txBody>
          <a:bodyPr wrap="none">
            <a:spAutoFit/>
          </a:bodyPr>
          <a:lstStyle/>
          <a:p>
            <a:pPr marL="1327150" indent="-514350" defTabSz="762000" eaLnBrk="0" hangingPunct="0">
              <a:lnSpc>
                <a:spcPct val="110000"/>
              </a:lnSpc>
              <a:defRPr/>
            </a:pPr>
            <a:r>
              <a:rPr lang="zh-CN" altLang="en-US" i="0" dirty="0">
                <a:solidFill>
                  <a:schemeClr val="tx1"/>
                </a:solidFill>
                <a:latin typeface="+mn-ea"/>
              </a:rPr>
              <a:t>风险辨识</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9"/>
                                        </p:tgtEl>
                                        <p:attrNameLst>
                                          <p:attrName>style.visibility</p:attrName>
                                        </p:attrNameLst>
                                      </p:cBhvr>
                                      <p:to>
                                        <p:strVal val="visible"/>
                                      </p:to>
                                    </p:set>
                                    <p:anim calcmode="lin" valueType="num">
                                      <p:cBhvr additive="base">
                                        <p:cTn id="7" dur="500" fill="hold"/>
                                        <p:tgtEl>
                                          <p:spTgt spid="75789"/>
                                        </p:tgtEl>
                                        <p:attrNameLst>
                                          <p:attrName>ppt_x</p:attrName>
                                        </p:attrNameLst>
                                      </p:cBhvr>
                                      <p:tavLst>
                                        <p:tav tm="0">
                                          <p:val>
                                            <p:strVal val="#ppt_x"/>
                                          </p:val>
                                        </p:tav>
                                        <p:tav tm="100000">
                                          <p:val>
                                            <p:strVal val="#ppt_x"/>
                                          </p:val>
                                        </p:tav>
                                      </p:tavLst>
                                    </p:anim>
                                    <p:anim calcmode="lin" valueType="num">
                                      <p:cBhvr additive="base">
                                        <p:cTn id="8" dur="500" fill="hold"/>
                                        <p:tgtEl>
                                          <p:spTgt spid="7578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75790"/>
                                        </p:tgtEl>
                                        <p:attrNameLst>
                                          <p:attrName>style.visibility</p:attrName>
                                        </p:attrNameLst>
                                      </p:cBhvr>
                                      <p:to>
                                        <p:strVal val="visible"/>
                                      </p:to>
                                    </p:set>
                                    <p:anim calcmode="lin" valueType="num">
                                      <p:cBhvr>
                                        <p:cTn id="13" dur="1000" fill="hold"/>
                                        <p:tgtEl>
                                          <p:spTgt spid="75790"/>
                                        </p:tgtEl>
                                        <p:attrNameLst>
                                          <p:attrName>ppt_w</p:attrName>
                                        </p:attrNameLst>
                                      </p:cBhvr>
                                      <p:tavLst>
                                        <p:tav tm="0">
                                          <p:val>
                                            <p:strVal val="#ppt_w*0.70"/>
                                          </p:val>
                                        </p:tav>
                                        <p:tav tm="100000">
                                          <p:val>
                                            <p:strVal val="#ppt_w"/>
                                          </p:val>
                                        </p:tav>
                                      </p:tavLst>
                                    </p:anim>
                                    <p:anim calcmode="lin" valueType="num">
                                      <p:cBhvr>
                                        <p:cTn id="14" dur="1000" fill="hold"/>
                                        <p:tgtEl>
                                          <p:spTgt spid="75790"/>
                                        </p:tgtEl>
                                        <p:attrNameLst>
                                          <p:attrName>ppt_h</p:attrName>
                                        </p:attrNameLst>
                                      </p:cBhvr>
                                      <p:tavLst>
                                        <p:tav tm="0">
                                          <p:val>
                                            <p:strVal val="#ppt_h"/>
                                          </p:val>
                                        </p:tav>
                                        <p:tav tm="100000">
                                          <p:val>
                                            <p:strVal val="#ppt_h"/>
                                          </p:val>
                                        </p:tav>
                                      </p:tavLst>
                                    </p:anim>
                                    <p:animEffect transition="in" filter="fade">
                                      <p:cBhvr>
                                        <p:cTn id="15" dur="1000"/>
                                        <p:tgtEl>
                                          <p:spTgt spid="75790"/>
                                        </p:tgtEl>
                                      </p:cBhvr>
                                    </p:animEffect>
                                  </p:childTnLst>
                                </p:cTn>
                              </p:par>
                              <p:par>
                                <p:cTn id="16" presetID="55" presetClass="entr" presetSubtype="0" fill="hold" nodeType="withEffect">
                                  <p:stCondLst>
                                    <p:cond delay="0"/>
                                  </p:stCondLst>
                                  <p:childTnLst>
                                    <p:set>
                                      <p:cBhvr>
                                        <p:cTn id="17" dur="1" fill="hold">
                                          <p:stCondLst>
                                            <p:cond delay="0"/>
                                          </p:stCondLst>
                                        </p:cTn>
                                        <p:tgtEl>
                                          <p:spTgt spid="75783"/>
                                        </p:tgtEl>
                                        <p:attrNameLst>
                                          <p:attrName>style.visibility</p:attrName>
                                        </p:attrNameLst>
                                      </p:cBhvr>
                                      <p:to>
                                        <p:strVal val="visible"/>
                                      </p:to>
                                    </p:set>
                                    <p:anim calcmode="lin" valueType="num">
                                      <p:cBhvr>
                                        <p:cTn id="18" dur="1000" fill="hold"/>
                                        <p:tgtEl>
                                          <p:spTgt spid="75783"/>
                                        </p:tgtEl>
                                        <p:attrNameLst>
                                          <p:attrName>ppt_w</p:attrName>
                                        </p:attrNameLst>
                                      </p:cBhvr>
                                      <p:tavLst>
                                        <p:tav tm="0">
                                          <p:val>
                                            <p:strVal val="#ppt_w*0.70"/>
                                          </p:val>
                                        </p:tav>
                                        <p:tav tm="100000">
                                          <p:val>
                                            <p:strVal val="#ppt_w"/>
                                          </p:val>
                                        </p:tav>
                                      </p:tavLst>
                                    </p:anim>
                                    <p:anim calcmode="lin" valueType="num">
                                      <p:cBhvr>
                                        <p:cTn id="19" dur="1000" fill="hold"/>
                                        <p:tgtEl>
                                          <p:spTgt spid="75783"/>
                                        </p:tgtEl>
                                        <p:attrNameLst>
                                          <p:attrName>ppt_h</p:attrName>
                                        </p:attrNameLst>
                                      </p:cBhvr>
                                      <p:tavLst>
                                        <p:tav tm="0">
                                          <p:val>
                                            <p:strVal val="#ppt_h"/>
                                          </p:val>
                                        </p:tav>
                                        <p:tav tm="100000">
                                          <p:val>
                                            <p:strVal val="#ppt_h"/>
                                          </p:val>
                                        </p:tav>
                                      </p:tavLst>
                                    </p:anim>
                                    <p:animEffect transition="in" filter="fade">
                                      <p:cBhvr>
                                        <p:cTn id="20" dur="1000"/>
                                        <p:tgtEl>
                                          <p:spTgt spid="75783"/>
                                        </p:tgtEl>
                                      </p:cBhvr>
                                    </p:animEffec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75791"/>
                                        </p:tgtEl>
                                        <p:attrNameLst>
                                          <p:attrName>style.visibility</p:attrName>
                                        </p:attrNameLst>
                                      </p:cBhvr>
                                      <p:to>
                                        <p:strVal val="visible"/>
                                      </p:to>
                                    </p:set>
                                    <p:anim calcmode="lin" valueType="num">
                                      <p:cBhvr>
                                        <p:cTn id="25" dur="1000" fill="hold"/>
                                        <p:tgtEl>
                                          <p:spTgt spid="75791"/>
                                        </p:tgtEl>
                                        <p:attrNameLst>
                                          <p:attrName>ppt_w</p:attrName>
                                        </p:attrNameLst>
                                      </p:cBhvr>
                                      <p:tavLst>
                                        <p:tav tm="0">
                                          <p:val>
                                            <p:strVal val="#ppt_w*0.70"/>
                                          </p:val>
                                        </p:tav>
                                        <p:tav tm="100000">
                                          <p:val>
                                            <p:strVal val="#ppt_w"/>
                                          </p:val>
                                        </p:tav>
                                      </p:tavLst>
                                    </p:anim>
                                    <p:anim calcmode="lin" valueType="num">
                                      <p:cBhvr>
                                        <p:cTn id="26" dur="1000" fill="hold"/>
                                        <p:tgtEl>
                                          <p:spTgt spid="75791"/>
                                        </p:tgtEl>
                                        <p:attrNameLst>
                                          <p:attrName>ppt_h</p:attrName>
                                        </p:attrNameLst>
                                      </p:cBhvr>
                                      <p:tavLst>
                                        <p:tav tm="0">
                                          <p:val>
                                            <p:strVal val="#ppt_h"/>
                                          </p:val>
                                        </p:tav>
                                        <p:tav tm="100000">
                                          <p:val>
                                            <p:strVal val="#ppt_h"/>
                                          </p:val>
                                        </p:tav>
                                      </p:tavLst>
                                    </p:anim>
                                    <p:animEffect transition="in" filter="fade">
                                      <p:cBhvr>
                                        <p:cTn id="27" dur="1000"/>
                                        <p:tgtEl>
                                          <p:spTgt spid="75791"/>
                                        </p:tgtEl>
                                      </p:cBhvr>
                                    </p:animEffect>
                                  </p:childTnLst>
                                </p:cTn>
                              </p:par>
                              <p:par>
                                <p:cTn id="28" presetID="55" presetClass="entr" presetSubtype="0" fill="hold" nodeType="withEffect">
                                  <p:stCondLst>
                                    <p:cond delay="0"/>
                                  </p:stCondLst>
                                  <p:childTnLst>
                                    <p:set>
                                      <p:cBhvr>
                                        <p:cTn id="29" dur="1" fill="hold">
                                          <p:stCondLst>
                                            <p:cond delay="0"/>
                                          </p:stCondLst>
                                        </p:cTn>
                                        <p:tgtEl>
                                          <p:spTgt spid="75787"/>
                                        </p:tgtEl>
                                        <p:attrNameLst>
                                          <p:attrName>style.visibility</p:attrName>
                                        </p:attrNameLst>
                                      </p:cBhvr>
                                      <p:to>
                                        <p:strVal val="visible"/>
                                      </p:to>
                                    </p:set>
                                    <p:anim calcmode="lin" valueType="num">
                                      <p:cBhvr>
                                        <p:cTn id="30" dur="1000" fill="hold"/>
                                        <p:tgtEl>
                                          <p:spTgt spid="75787"/>
                                        </p:tgtEl>
                                        <p:attrNameLst>
                                          <p:attrName>ppt_w</p:attrName>
                                        </p:attrNameLst>
                                      </p:cBhvr>
                                      <p:tavLst>
                                        <p:tav tm="0">
                                          <p:val>
                                            <p:strVal val="#ppt_w*0.70"/>
                                          </p:val>
                                        </p:tav>
                                        <p:tav tm="100000">
                                          <p:val>
                                            <p:strVal val="#ppt_w"/>
                                          </p:val>
                                        </p:tav>
                                      </p:tavLst>
                                    </p:anim>
                                    <p:anim calcmode="lin" valueType="num">
                                      <p:cBhvr>
                                        <p:cTn id="31" dur="1000" fill="hold"/>
                                        <p:tgtEl>
                                          <p:spTgt spid="75787"/>
                                        </p:tgtEl>
                                        <p:attrNameLst>
                                          <p:attrName>ppt_h</p:attrName>
                                        </p:attrNameLst>
                                      </p:cBhvr>
                                      <p:tavLst>
                                        <p:tav tm="0">
                                          <p:val>
                                            <p:strVal val="#ppt_h"/>
                                          </p:val>
                                        </p:tav>
                                        <p:tav tm="100000">
                                          <p:val>
                                            <p:strVal val="#ppt_h"/>
                                          </p:val>
                                        </p:tav>
                                      </p:tavLst>
                                    </p:anim>
                                    <p:animEffect transition="in" filter="fade">
                                      <p:cBhvr>
                                        <p:cTn id="32" dur="1000"/>
                                        <p:tgtEl>
                                          <p:spTgt spid="75787"/>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5795"/>
                                        </p:tgtEl>
                                        <p:attrNameLst>
                                          <p:attrName>style.visibility</p:attrName>
                                        </p:attrNameLst>
                                      </p:cBhvr>
                                      <p:to>
                                        <p:strVal val="visible"/>
                                      </p:to>
                                    </p:set>
                                    <p:anim calcmode="lin" valueType="num">
                                      <p:cBhvr>
                                        <p:cTn id="37" dur="1000" fill="hold"/>
                                        <p:tgtEl>
                                          <p:spTgt spid="75795"/>
                                        </p:tgtEl>
                                        <p:attrNameLst>
                                          <p:attrName>ppt_w</p:attrName>
                                        </p:attrNameLst>
                                      </p:cBhvr>
                                      <p:tavLst>
                                        <p:tav tm="0">
                                          <p:val>
                                            <p:strVal val="#ppt_w*0.70"/>
                                          </p:val>
                                        </p:tav>
                                        <p:tav tm="100000">
                                          <p:val>
                                            <p:strVal val="#ppt_w"/>
                                          </p:val>
                                        </p:tav>
                                      </p:tavLst>
                                    </p:anim>
                                    <p:anim calcmode="lin" valueType="num">
                                      <p:cBhvr>
                                        <p:cTn id="38" dur="1000" fill="hold"/>
                                        <p:tgtEl>
                                          <p:spTgt spid="75795"/>
                                        </p:tgtEl>
                                        <p:attrNameLst>
                                          <p:attrName>ppt_h</p:attrName>
                                        </p:attrNameLst>
                                      </p:cBhvr>
                                      <p:tavLst>
                                        <p:tav tm="0">
                                          <p:val>
                                            <p:strVal val="#ppt_h"/>
                                          </p:val>
                                        </p:tav>
                                        <p:tav tm="100000">
                                          <p:val>
                                            <p:strVal val="#ppt_h"/>
                                          </p:val>
                                        </p:tav>
                                      </p:tavLst>
                                    </p:anim>
                                    <p:animEffect transition="in" filter="fade">
                                      <p:cBhvr>
                                        <p:cTn id="39" dur="1000"/>
                                        <p:tgtEl>
                                          <p:spTgt spid="75795"/>
                                        </p:tgtEl>
                                      </p:cBhvr>
                                    </p:animEffect>
                                  </p:childTnLst>
                                </p:cTn>
                              </p:par>
                              <p:par>
                                <p:cTn id="40" presetID="55" presetClass="entr" presetSubtype="0" fill="hold" nodeType="withEffect">
                                  <p:stCondLst>
                                    <p:cond delay="0"/>
                                  </p:stCondLst>
                                  <p:childTnLst>
                                    <p:set>
                                      <p:cBhvr>
                                        <p:cTn id="41" dur="1" fill="hold">
                                          <p:stCondLst>
                                            <p:cond delay="0"/>
                                          </p:stCondLst>
                                        </p:cTn>
                                        <p:tgtEl>
                                          <p:spTgt spid="75788"/>
                                        </p:tgtEl>
                                        <p:attrNameLst>
                                          <p:attrName>style.visibility</p:attrName>
                                        </p:attrNameLst>
                                      </p:cBhvr>
                                      <p:to>
                                        <p:strVal val="visible"/>
                                      </p:to>
                                    </p:set>
                                    <p:anim calcmode="lin" valueType="num">
                                      <p:cBhvr>
                                        <p:cTn id="42" dur="1000" fill="hold"/>
                                        <p:tgtEl>
                                          <p:spTgt spid="75788"/>
                                        </p:tgtEl>
                                        <p:attrNameLst>
                                          <p:attrName>ppt_w</p:attrName>
                                        </p:attrNameLst>
                                      </p:cBhvr>
                                      <p:tavLst>
                                        <p:tav tm="0">
                                          <p:val>
                                            <p:strVal val="#ppt_w*0.70"/>
                                          </p:val>
                                        </p:tav>
                                        <p:tav tm="100000">
                                          <p:val>
                                            <p:strVal val="#ppt_w"/>
                                          </p:val>
                                        </p:tav>
                                      </p:tavLst>
                                    </p:anim>
                                    <p:anim calcmode="lin" valueType="num">
                                      <p:cBhvr>
                                        <p:cTn id="43" dur="1000" fill="hold"/>
                                        <p:tgtEl>
                                          <p:spTgt spid="75788"/>
                                        </p:tgtEl>
                                        <p:attrNameLst>
                                          <p:attrName>ppt_h</p:attrName>
                                        </p:attrNameLst>
                                      </p:cBhvr>
                                      <p:tavLst>
                                        <p:tav tm="0">
                                          <p:val>
                                            <p:strVal val="#ppt_h"/>
                                          </p:val>
                                        </p:tav>
                                        <p:tav tm="100000">
                                          <p:val>
                                            <p:strVal val="#ppt_h"/>
                                          </p:val>
                                        </p:tav>
                                      </p:tavLst>
                                    </p:anim>
                                    <p:animEffect transition="in" filter="fade">
                                      <p:cBhvr>
                                        <p:cTn id="44" dur="1000"/>
                                        <p:tgtEl>
                                          <p:spTgt spid="7578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5793"/>
                                        </p:tgtEl>
                                        <p:attrNameLst>
                                          <p:attrName>style.visibility</p:attrName>
                                        </p:attrNameLst>
                                      </p:cBhvr>
                                      <p:to>
                                        <p:strVal val="visible"/>
                                      </p:to>
                                    </p:set>
                                    <p:anim calcmode="lin" valueType="num">
                                      <p:cBhvr>
                                        <p:cTn id="49" dur="1000" fill="hold"/>
                                        <p:tgtEl>
                                          <p:spTgt spid="75793"/>
                                        </p:tgtEl>
                                        <p:attrNameLst>
                                          <p:attrName>ppt_w</p:attrName>
                                        </p:attrNameLst>
                                      </p:cBhvr>
                                      <p:tavLst>
                                        <p:tav tm="0">
                                          <p:val>
                                            <p:strVal val="#ppt_w*0.70"/>
                                          </p:val>
                                        </p:tav>
                                        <p:tav tm="100000">
                                          <p:val>
                                            <p:strVal val="#ppt_w"/>
                                          </p:val>
                                        </p:tav>
                                      </p:tavLst>
                                    </p:anim>
                                    <p:anim calcmode="lin" valueType="num">
                                      <p:cBhvr>
                                        <p:cTn id="50" dur="1000" fill="hold"/>
                                        <p:tgtEl>
                                          <p:spTgt spid="75793"/>
                                        </p:tgtEl>
                                        <p:attrNameLst>
                                          <p:attrName>ppt_h</p:attrName>
                                        </p:attrNameLst>
                                      </p:cBhvr>
                                      <p:tavLst>
                                        <p:tav tm="0">
                                          <p:val>
                                            <p:strVal val="#ppt_h"/>
                                          </p:val>
                                        </p:tav>
                                        <p:tav tm="100000">
                                          <p:val>
                                            <p:strVal val="#ppt_h"/>
                                          </p:val>
                                        </p:tav>
                                      </p:tavLst>
                                    </p:anim>
                                    <p:animEffect transition="in" filter="fade">
                                      <p:cBhvr>
                                        <p:cTn id="51" dur="1000"/>
                                        <p:tgtEl>
                                          <p:spTgt spid="75793"/>
                                        </p:tgtEl>
                                      </p:cBhvr>
                                    </p:animEffect>
                                  </p:childTnLst>
                                </p:cTn>
                              </p:par>
                              <p:par>
                                <p:cTn id="52" presetID="55" presetClass="entr" presetSubtype="0" fill="hold" nodeType="withEffect">
                                  <p:stCondLst>
                                    <p:cond delay="0"/>
                                  </p:stCondLst>
                                  <p:childTnLst>
                                    <p:set>
                                      <p:cBhvr>
                                        <p:cTn id="53" dur="1" fill="hold">
                                          <p:stCondLst>
                                            <p:cond delay="0"/>
                                          </p:stCondLst>
                                        </p:cTn>
                                        <p:tgtEl>
                                          <p:spTgt spid="75786"/>
                                        </p:tgtEl>
                                        <p:attrNameLst>
                                          <p:attrName>style.visibility</p:attrName>
                                        </p:attrNameLst>
                                      </p:cBhvr>
                                      <p:to>
                                        <p:strVal val="visible"/>
                                      </p:to>
                                    </p:set>
                                    <p:anim calcmode="lin" valueType="num">
                                      <p:cBhvr>
                                        <p:cTn id="54" dur="1000" fill="hold"/>
                                        <p:tgtEl>
                                          <p:spTgt spid="75786"/>
                                        </p:tgtEl>
                                        <p:attrNameLst>
                                          <p:attrName>ppt_w</p:attrName>
                                        </p:attrNameLst>
                                      </p:cBhvr>
                                      <p:tavLst>
                                        <p:tav tm="0">
                                          <p:val>
                                            <p:strVal val="#ppt_w*0.70"/>
                                          </p:val>
                                        </p:tav>
                                        <p:tav tm="100000">
                                          <p:val>
                                            <p:strVal val="#ppt_w"/>
                                          </p:val>
                                        </p:tav>
                                      </p:tavLst>
                                    </p:anim>
                                    <p:anim calcmode="lin" valueType="num">
                                      <p:cBhvr>
                                        <p:cTn id="55" dur="1000" fill="hold"/>
                                        <p:tgtEl>
                                          <p:spTgt spid="75786"/>
                                        </p:tgtEl>
                                        <p:attrNameLst>
                                          <p:attrName>ppt_h</p:attrName>
                                        </p:attrNameLst>
                                      </p:cBhvr>
                                      <p:tavLst>
                                        <p:tav tm="0">
                                          <p:val>
                                            <p:strVal val="#ppt_h"/>
                                          </p:val>
                                        </p:tav>
                                        <p:tav tm="100000">
                                          <p:val>
                                            <p:strVal val="#ppt_h"/>
                                          </p:val>
                                        </p:tav>
                                      </p:tavLst>
                                    </p:anim>
                                    <p:animEffect transition="in" filter="fade">
                                      <p:cBhvr>
                                        <p:cTn id="56" dur="1000"/>
                                        <p:tgtEl>
                                          <p:spTgt spid="75786"/>
                                        </p:tgtEl>
                                      </p:cBhvr>
                                    </p:animEffect>
                                  </p:childTnLst>
                                </p:cTn>
                              </p:par>
                              <p:par>
                                <p:cTn id="57" presetID="55" presetClass="entr" presetSubtype="0" fill="hold" nodeType="withEffect">
                                  <p:stCondLst>
                                    <p:cond delay="0"/>
                                  </p:stCondLst>
                                  <p:childTnLst>
                                    <p:set>
                                      <p:cBhvr>
                                        <p:cTn id="58" dur="1" fill="hold">
                                          <p:stCondLst>
                                            <p:cond delay="0"/>
                                          </p:stCondLst>
                                        </p:cTn>
                                        <p:tgtEl>
                                          <p:spTgt spid="75784"/>
                                        </p:tgtEl>
                                        <p:attrNameLst>
                                          <p:attrName>style.visibility</p:attrName>
                                        </p:attrNameLst>
                                      </p:cBhvr>
                                      <p:to>
                                        <p:strVal val="visible"/>
                                      </p:to>
                                    </p:set>
                                    <p:anim calcmode="lin" valueType="num">
                                      <p:cBhvr>
                                        <p:cTn id="59" dur="1000" fill="hold"/>
                                        <p:tgtEl>
                                          <p:spTgt spid="75784"/>
                                        </p:tgtEl>
                                        <p:attrNameLst>
                                          <p:attrName>ppt_w</p:attrName>
                                        </p:attrNameLst>
                                      </p:cBhvr>
                                      <p:tavLst>
                                        <p:tav tm="0">
                                          <p:val>
                                            <p:strVal val="#ppt_w*0.70"/>
                                          </p:val>
                                        </p:tav>
                                        <p:tav tm="100000">
                                          <p:val>
                                            <p:strVal val="#ppt_w"/>
                                          </p:val>
                                        </p:tav>
                                      </p:tavLst>
                                    </p:anim>
                                    <p:anim calcmode="lin" valueType="num">
                                      <p:cBhvr>
                                        <p:cTn id="60" dur="1000" fill="hold"/>
                                        <p:tgtEl>
                                          <p:spTgt spid="75784"/>
                                        </p:tgtEl>
                                        <p:attrNameLst>
                                          <p:attrName>ppt_h</p:attrName>
                                        </p:attrNameLst>
                                      </p:cBhvr>
                                      <p:tavLst>
                                        <p:tav tm="0">
                                          <p:val>
                                            <p:strVal val="#ppt_h"/>
                                          </p:val>
                                        </p:tav>
                                        <p:tav tm="100000">
                                          <p:val>
                                            <p:strVal val="#ppt_h"/>
                                          </p:val>
                                        </p:tav>
                                      </p:tavLst>
                                    </p:anim>
                                    <p:animEffect transition="in" filter="fade">
                                      <p:cBhvr>
                                        <p:cTn id="61" dur="1000"/>
                                        <p:tgtEl>
                                          <p:spTgt spid="75784"/>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75792"/>
                                        </p:tgtEl>
                                        <p:attrNameLst>
                                          <p:attrName>style.visibility</p:attrName>
                                        </p:attrNameLst>
                                      </p:cBhvr>
                                      <p:to>
                                        <p:strVal val="visible"/>
                                      </p:to>
                                    </p:set>
                                    <p:anim calcmode="lin" valueType="num">
                                      <p:cBhvr>
                                        <p:cTn id="66" dur="1000" fill="hold"/>
                                        <p:tgtEl>
                                          <p:spTgt spid="75792"/>
                                        </p:tgtEl>
                                        <p:attrNameLst>
                                          <p:attrName>ppt_w</p:attrName>
                                        </p:attrNameLst>
                                      </p:cBhvr>
                                      <p:tavLst>
                                        <p:tav tm="0">
                                          <p:val>
                                            <p:strVal val="#ppt_w*0.70"/>
                                          </p:val>
                                        </p:tav>
                                        <p:tav tm="100000">
                                          <p:val>
                                            <p:strVal val="#ppt_w"/>
                                          </p:val>
                                        </p:tav>
                                      </p:tavLst>
                                    </p:anim>
                                    <p:anim calcmode="lin" valueType="num">
                                      <p:cBhvr>
                                        <p:cTn id="67" dur="1000" fill="hold"/>
                                        <p:tgtEl>
                                          <p:spTgt spid="75792"/>
                                        </p:tgtEl>
                                        <p:attrNameLst>
                                          <p:attrName>ppt_h</p:attrName>
                                        </p:attrNameLst>
                                      </p:cBhvr>
                                      <p:tavLst>
                                        <p:tav tm="0">
                                          <p:val>
                                            <p:strVal val="#ppt_h"/>
                                          </p:val>
                                        </p:tav>
                                        <p:tav tm="100000">
                                          <p:val>
                                            <p:strVal val="#ppt_h"/>
                                          </p:val>
                                        </p:tav>
                                      </p:tavLst>
                                    </p:anim>
                                    <p:animEffect transition="in" filter="fade">
                                      <p:cBhvr>
                                        <p:cTn id="68" dur="1000"/>
                                        <p:tgtEl>
                                          <p:spTgt spid="75792"/>
                                        </p:tgtEl>
                                      </p:cBhvr>
                                    </p:animEffect>
                                  </p:childTnLst>
                                </p:cTn>
                              </p:par>
                              <p:par>
                                <p:cTn id="69" presetID="55" presetClass="entr" presetSubtype="0" fill="hold" nodeType="withEffect">
                                  <p:stCondLst>
                                    <p:cond delay="0"/>
                                  </p:stCondLst>
                                  <p:childTnLst>
                                    <p:set>
                                      <p:cBhvr>
                                        <p:cTn id="70" dur="1" fill="hold">
                                          <p:stCondLst>
                                            <p:cond delay="0"/>
                                          </p:stCondLst>
                                        </p:cTn>
                                        <p:tgtEl>
                                          <p:spTgt spid="75785"/>
                                        </p:tgtEl>
                                        <p:attrNameLst>
                                          <p:attrName>style.visibility</p:attrName>
                                        </p:attrNameLst>
                                      </p:cBhvr>
                                      <p:to>
                                        <p:strVal val="visible"/>
                                      </p:to>
                                    </p:set>
                                    <p:anim calcmode="lin" valueType="num">
                                      <p:cBhvr>
                                        <p:cTn id="71" dur="1000" fill="hold"/>
                                        <p:tgtEl>
                                          <p:spTgt spid="75785"/>
                                        </p:tgtEl>
                                        <p:attrNameLst>
                                          <p:attrName>ppt_w</p:attrName>
                                        </p:attrNameLst>
                                      </p:cBhvr>
                                      <p:tavLst>
                                        <p:tav tm="0">
                                          <p:val>
                                            <p:strVal val="#ppt_w*0.70"/>
                                          </p:val>
                                        </p:tav>
                                        <p:tav tm="100000">
                                          <p:val>
                                            <p:strVal val="#ppt_w"/>
                                          </p:val>
                                        </p:tav>
                                      </p:tavLst>
                                    </p:anim>
                                    <p:anim calcmode="lin" valueType="num">
                                      <p:cBhvr>
                                        <p:cTn id="72" dur="1000" fill="hold"/>
                                        <p:tgtEl>
                                          <p:spTgt spid="75785"/>
                                        </p:tgtEl>
                                        <p:attrNameLst>
                                          <p:attrName>ppt_h</p:attrName>
                                        </p:attrNameLst>
                                      </p:cBhvr>
                                      <p:tavLst>
                                        <p:tav tm="0">
                                          <p:val>
                                            <p:strVal val="#ppt_h"/>
                                          </p:val>
                                        </p:tav>
                                        <p:tav tm="100000">
                                          <p:val>
                                            <p:strVal val="#ppt_h"/>
                                          </p:val>
                                        </p:tav>
                                      </p:tavLst>
                                    </p:anim>
                                    <p:animEffect transition="in" filter="fade">
                                      <p:cBhvr>
                                        <p:cTn id="73" dur="10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P spid="75790" grpId="0"/>
      <p:bldP spid="75791" grpId="0"/>
      <p:bldP spid="75792" grpId="0"/>
      <p:bldP spid="75793" grpId="0"/>
      <p:bldP spid="757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93" name="Group 69"/>
          <p:cNvGraphicFramePr>
            <a:graphicFrameLocks noGrp="1"/>
          </p:cNvGraphicFramePr>
          <p:nvPr>
            <p:ph/>
          </p:nvPr>
        </p:nvGraphicFramePr>
        <p:xfrm>
          <a:off x="190500" y="1257300"/>
          <a:ext cx="8686800" cy="4343401"/>
        </p:xfrm>
        <a:graphic>
          <a:graphicData uri="http://schemas.openxmlformats.org/drawingml/2006/table">
            <a:tbl>
              <a:tblPr/>
              <a:tblGrid>
                <a:gridCol w="831850"/>
                <a:gridCol w="2066925"/>
                <a:gridCol w="5788025"/>
              </a:tblGrid>
              <a:tr h="53340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要素</a:t>
                      </a:r>
                      <a:endParaRPr kumimoji="0" lang="zh-CN" altLang="en-US" sz="16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分类</a:t>
                      </a:r>
                      <a:endParaRPr kumimoji="0" lang="zh-CN" altLang="en-US" sz="16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例子</a:t>
                      </a:r>
                      <a:endParaRPr kumimoji="0" lang="zh-CN" altLang="en-US" sz="16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rowSpan="3">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培训</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意识</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外来人员参观工厂无向导</a:t>
                      </a:r>
                      <a:endParaRPr kumimoji="0" lang="en-US" altLang="zh-CN"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知识</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新入职的工厂开始现场作业前没有进行入职培训</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技能</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没有操作资质的人员使用叉车叉运物体</a:t>
                      </a:r>
                      <a:endParaRPr kumimoji="0" lang="en-US" altLang="zh-CN"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rowSpan="3">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行为</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工作态度</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从高处直接往下抛扔物料</a:t>
                      </a:r>
                      <a:endParaRPr kumimoji="0" lang="en-US" altLang="zh-CN"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辨识能力</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辨识错误、感知迟缓</a:t>
                      </a:r>
                      <a:endParaRPr kumimoji="0" lang="en-US" altLang="zh-CN"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安全交流</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在开始某种高风险作业前未将作业区域封闭警示</a:t>
                      </a:r>
                      <a:endParaRPr kumimoji="0" lang="en-US" altLang="zh-CN"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rowSpan="2">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基本健康</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对从事高职业健康危害的职工未进行定期检查</a:t>
                      </a:r>
                      <a:endParaRPr kumimoji="0" lang="en-US" altLang="zh-CN"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心理异常</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情绪异常、冒险心理、过度紧张及压力</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健康</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工业卫生设施</a:t>
                      </a:r>
                      <a:endParaRPr kumimoji="0" lang="zh-CN" altLang="en-US" sz="16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600" b="0" i="0" u="none" strike="noStrike" cap="none" normalizeH="0" baseline="0" dirty="0" smtClean="0">
                          <a:ln>
                            <a:noFill/>
                          </a:ln>
                          <a:solidFill>
                            <a:srgbClr val="000000"/>
                          </a:solidFill>
                          <a:effectLst/>
                          <a:latin typeface="Bookman Old Style" panose="02050604050505020204" pitchFamily="18" charset="0"/>
                          <a:ea typeface="宋体" panose="02010600030101010101" pitchFamily="2" charset="-122"/>
                        </a:rPr>
                        <a:t>卫生设施维护较差</a:t>
                      </a:r>
                      <a:endParaRPr kumimoji="0" lang="en-US" altLang="zh-CN" sz="1600" b="0" i="0" u="none" strike="noStrike" cap="none" normalizeH="0" baseline="0" dirty="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43" name="Rectangle 36"/>
          <p:cNvSpPr>
            <a:spLocks noChangeArrowheads="1"/>
          </p:cNvSpPr>
          <p:nvPr/>
        </p:nvSpPr>
        <p:spPr bwMode="auto">
          <a:xfrm>
            <a:off x="3733800" y="304800"/>
            <a:ext cx="1631950" cy="487363"/>
          </a:xfrm>
          <a:prstGeom prst="rect">
            <a:avLst/>
          </a:prstGeom>
          <a:noFill/>
          <a:ln w="9525">
            <a:noFill/>
            <a:miter lim="800000"/>
          </a:ln>
        </p:spPr>
        <p:txBody>
          <a:bodyPr wrap="none" lIns="0" tIns="36000" rIns="0" bIns="36000">
            <a:spAutoFit/>
          </a:bodyPr>
          <a:lstStyle/>
          <a:p>
            <a:pPr algn="r" eaLnBrk="0" hangingPunct="0">
              <a:lnSpc>
                <a:spcPct val="85000"/>
              </a:lnSpc>
            </a:pPr>
            <a:r>
              <a:rPr lang="zh-CN" altLang="en-US" i="0">
                <a:solidFill>
                  <a:schemeClr val="tx2"/>
                </a:solidFill>
                <a:latin typeface="华文新魏" panose="02010800040101010101" pitchFamily="2" charset="-122"/>
              </a:rPr>
              <a:t>人的因素</a:t>
            </a:r>
            <a:endParaRPr lang="zh-CN" altLang="en-US" i="0">
              <a:solidFill>
                <a:schemeClr val="tx2"/>
              </a:solidFill>
              <a:latin typeface="华文新魏" panose="02010800040101010101" pitchFamily="2" charset="-122"/>
            </a:endParaRPr>
          </a:p>
        </p:txBody>
      </p:sp>
      <p:pic>
        <p:nvPicPr>
          <p:cNvPr id="25644" name="Picture 68"/>
          <p:cNvPicPr>
            <a:picLocks noChangeAspect="1" noChangeArrowheads="1"/>
          </p:cNvPicPr>
          <p:nvPr/>
        </p:nvPicPr>
        <p:blipFill>
          <a:blip r:embed="rId1" cstate="print"/>
          <a:srcRect/>
          <a:stretch>
            <a:fillRect/>
          </a:stretch>
        </p:blipFill>
        <p:spPr bwMode="auto">
          <a:xfrm>
            <a:off x="6686550" y="4991100"/>
            <a:ext cx="2457450" cy="18669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26627" name="Rectangle 3"/>
          <p:cNvSpPr>
            <a:spLocks noChangeArrowheads="1"/>
          </p:cNvSpPr>
          <p:nvPr/>
        </p:nvSpPr>
        <p:spPr bwMode="auto">
          <a:xfrm>
            <a:off x="3429000" y="304800"/>
            <a:ext cx="2447925" cy="487363"/>
          </a:xfrm>
          <a:prstGeom prst="rect">
            <a:avLst/>
          </a:prstGeom>
          <a:noFill/>
          <a:ln w="9525">
            <a:noFill/>
            <a:miter lim="800000"/>
          </a:ln>
        </p:spPr>
        <p:txBody>
          <a:bodyPr wrap="none" lIns="0" tIns="36000" rIns="0" bIns="36000">
            <a:spAutoFit/>
          </a:bodyPr>
          <a:lstStyle/>
          <a:p>
            <a:pPr algn="r" eaLnBrk="0" hangingPunct="0">
              <a:lnSpc>
                <a:spcPct val="85000"/>
              </a:lnSpc>
            </a:pPr>
            <a:r>
              <a:rPr lang="zh-CN" altLang="en-US" i="0">
                <a:solidFill>
                  <a:schemeClr val="tx2"/>
                </a:solidFill>
                <a:latin typeface="宋体" panose="02010600030101010101" pitchFamily="2" charset="-122"/>
              </a:rPr>
              <a:t>机器设备因素</a:t>
            </a:r>
            <a:endParaRPr lang="zh-CN" altLang="en-US" i="0">
              <a:solidFill>
                <a:schemeClr val="tx2"/>
              </a:solidFill>
              <a:latin typeface="宋体" panose="02010600030101010101" pitchFamily="2" charset="-122"/>
            </a:endParaRPr>
          </a:p>
        </p:txBody>
      </p:sp>
      <p:graphicFrame>
        <p:nvGraphicFramePr>
          <p:cNvPr id="81975" name="Group 55"/>
          <p:cNvGraphicFramePr>
            <a:graphicFrameLocks noGrp="1"/>
          </p:cNvGraphicFramePr>
          <p:nvPr>
            <p:ph sz="half" idx="2"/>
          </p:nvPr>
        </p:nvGraphicFramePr>
        <p:xfrm>
          <a:off x="609600" y="1143000"/>
          <a:ext cx="8107363" cy="4480560"/>
        </p:xfrm>
        <a:graphic>
          <a:graphicData uri="http://schemas.openxmlformats.org/drawingml/2006/table">
            <a:tbl>
              <a:tblPr/>
              <a:tblGrid>
                <a:gridCol w="1149350"/>
                <a:gridCol w="2147888"/>
                <a:gridCol w="4810125"/>
              </a:tblGrid>
              <a:tr h="203200">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要素</a:t>
                      </a:r>
                      <a:endParaRPr kumimoji="0" lang="zh-CN" altLang="en-US" sz="24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分类</a:t>
                      </a:r>
                      <a:endParaRPr kumimoji="0" lang="zh-CN" altLang="en-US" sz="24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例子</a:t>
                      </a:r>
                      <a:endParaRPr kumimoji="0" lang="zh-CN" altLang="en-US" sz="24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物理方面</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平台通道</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防护栏无踢脚板</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rowSpan="3">
                  <a:txBody>
                    <a:bodyPr/>
                    <a:lstStyle/>
                    <a:p>
                      <a:pPr marL="0" marR="0" lvl="0" indent="0" algn="l" defTabSz="914400" rtl="0" eaLnBrk="0" fontAlgn="ctr"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机械方面</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移动设备</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停在坡道上没有垫塞木的车辆向下滑</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传输设备</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没有防护网的皮带机</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3">
                <a:tc vMerge="1">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起吊设备</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起吊物体超过标称起吊重量</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3">
                <a:tc rowSpan="3">
                  <a:txBody>
                    <a:bodyPr/>
                    <a:lstStyle/>
                    <a:p>
                      <a:pPr marL="0" marR="0" lvl="0" indent="0" algn="l" defTabSz="914400" rtl="0" eaLnBrk="0" fontAlgn="ctr"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电气方面</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挂牌上锁</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由于没有进行上锁，设备带电</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接地保护</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接线不好或检测设备故障</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50">
                <a:tc vMerge="1">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过载</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手动设备电源连接线过载</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3">
                <a:tc rowSpan="2">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放射方面</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设备</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射线泄露</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暴露</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射线泄露报警功能丧失</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rowSpan="2">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压力设备</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气压设备</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手动气动工具损坏</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空气炮</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在公共通道上安装空气炮</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676" name="Picture 52" descr="a301"/>
          <p:cNvPicPr>
            <a:picLocks noChangeAspect="1" noChangeArrowheads="1"/>
          </p:cNvPicPr>
          <p:nvPr/>
        </p:nvPicPr>
        <p:blipFill>
          <a:blip r:embed="rId1" cstate="print"/>
          <a:srcRect/>
          <a:stretch>
            <a:fillRect/>
          </a:stretch>
        </p:blipFill>
        <p:spPr bwMode="auto">
          <a:xfrm>
            <a:off x="7410450" y="4495800"/>
            <a:ext cx="1733550" cy="236220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27651" name="Rectangle 3"/>
          <p:cNvSpPr>
            <a:spLocks noChangeArrowheads="1"/>
          </p:cNvSpPr>
          <p:nvPr/>
        </p:nvSpPr>
        <p:spPr bwMode="auto">
          <a:xfrm>
            <a:off x="3581400" y="304800"/>
            <a:ext cx="1631950" cy="487363"/>
          </a:xfrm>
          <a:prstGeom prst="rect">
            <a:avLst/>
          </a:prstGeom>
          <a:noFill/>
          <a:ln w="9525">
            <a:noFill/>
            <a:miter lim="800000"/>
          </a:ln>
        </p:spPr>
        <p:txBody>
          <a:bodyPr wrap="none" lIns="0" tIns="36000" rIns="0" bIns="36000">
            <a:spAutoFit/>
          </a:bodyPr>
          <a:lstStyle/>
          <a:p>
            <a:pPr algn="r" eaLnBrk="0" hangingPunct="0">
              <a:lnSpc>
                <a:spcPct val="85000"/>
              </a:lnSpc>
            </a:pPr>
            <a:r>
              <a:rPr lang="zh-CN" altLang="en-US" i="0">
                <a:solidFill>
                  <a:schemeClr val="tx2"/>
                </a:solidFill>
              </a:rPr>
              <a:t>材料</a:t>
            </a:r>
            <a:r>
              <a:rPr lang="zh-CN" altLang="en-US" i="0">
                <a:solidFill>
                  <a:schemeClr val="tx2"/>
                </a:solidFill>
                <a:latin typeface="华文新魏" panose="02010800040101010101" pitchFamily="2" charset="-122"/>
              </a:rPr>
              <a:t>因素</a:t>
            </a:r>
            <a:endParaRPr lang="zh-CN" altLang="en-US" i="0">
              <a:solidFill>
                <a:schemeClr val="tx2"/>
              </a:solidFill>
              <a:latin typeface="华文新魏" panose="02010800040101010101" pitchFamily="2" charset="-122"/>
            </a:endParaRPr>
          </a:p>
        </p:txBody>
      </p:sp>
      <p:graphicFrame>
        <p:nvGraphicFramePr>
          <p:cNvPr id="92217" name="Group 57"/>
          <p:cNvGraphicFramePr>
            <a:graphicFrameLocks noGrp="1"/>
          </p:cNvGraphicFramePr>
          <p:nvPr>
            <p:ph sz="half" idx="2"/>
          </p:nvPr>
        </p:nvGraphicFramePr>
        <p:xfrm>
          <a:off x="381000" y="1219200"/>
          <a:ext cx="8228013" cy="4856798"/>
        </p:xfrm>
        <a:graphic>
          <a:graphicData uri="http://schemas.openxmlformats.org/drawingml/2006/table">
            <a:tbl>
              <a:tblPr/>
              <a:tblGrid>
                <a:gridCol w="1189038"/>
                <a:gridCol w="2200275"/>
                <a:gridCol w="4838700"/>
              </a:tblGrid>
              <a:tr h="211138">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要素</a:t>
                      </a:r>
                      <a:endParaRPr kumimoji="0" lang="en-US" altLang="zh-CN" sz="24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分类</a:t>
                      </a:r>
                      <a:endParaRPr kumimoji="0" lang="en-US" altLang="zh-CN" sz="24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24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例子</a:t>
                      </a:r>
                      <a:endParaRPr kumimoji="0" lang="en-US" altLang="zh-CN" sz="2400" b="1" i="0" u="none" strike="noStrike" cap="none" normalizeH="0" baseline="0" smtClean="0">
                        <a:ln>
                          <a:noFill/>
                        </a:ln>
                        <a:solidFill>
                          <a:schemeClr val="tx2"/>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rowSpan="2">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液体</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碳氢化合物</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在燃油储存区域进行动火作业</a:t>
                      </a: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  </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溶剂</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有害有毒溶剂储存在公共工作区域</a:t>
                      </a:r>
                      <a:r>
                        <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rowSpan="4">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固体</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煤粉</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悬浮在封闭的煤磨车间里的煤粉</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坠物</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横跨人行道上空的没有进行遮挡的皮带机</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038">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热物料</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预热器捅料孔下方的铁板</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238">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炸药</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炸药储藏库无接地装置</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rowSpan="2">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气体</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气瓶气体</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在公共通道上未进行固定的气瓶</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压缩空气</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用压缩空气清除身上的水泥灰</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噪音</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各种噪音</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磨机运行噪音</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413">
                <a:tc rowSpan="3">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灰尘</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石棉粉尘</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管道四周损坏的石棉隔热材料</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热灰</a:t>
                      </a:r>
                      <a:endPar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窑头罩上打开的观察孔</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825">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水泥粉</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水泥库里</a:t>
                      </a:r>
                      <a:endParaRPr kumimoji="0" lang="en-US" altLang="zh-CN" sz="18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6" descr="2012-11-07_163147"/>
          <p:cNvPicPr>
            <a:picLocks noChangeAspect="1" noChangeArrowheads="1"/>
          </p:cNvPicPr>
          <p:nvPr/>
        </p:nvPicPr>
        <p:blipFill>
          <a:blip r:embed="rId1" cstate="print"/>
          <a:srcRect/>
          <a:stretch>
            <a:fillRect/>
          </a:stretch>
        </p:blipFill>
        <p:spPr bwMode="auto">
          <a:xfrm>
            <a:off x="6400800" y="5043488"/>
            <a:ext cx="2743200" cy="1814512"/>
          </a:xfrm>
          <a:prstGeom prst="rect">
            <a:avLst/>
          </a:prstGeom>
          <a:noFill/>
          <a:ln w="9525">
            <a:noFill/>
            <a:miter lim="800000"/>
            <a:headEnd/>
            <a:tailEnd/>
          </a:ln>
        </p:spPr>
      </p:pic>
      <p:sp>
        <p:nvSpPr>
          <p:cNvPr id="28675"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28676" name="Rectangle 3"/>
          <p:cNvSpPr>
            <a:spLocks noChangeArrowheads="1"/>
          </p:cNvSpPr>
          <p:nvPr/>
        </p:nvSpPr>
        <p:spPr bwMode="auto">
          <a:xfrm>
            <a:off x="3352800" y="304800"/>
            <a:ext cx="2447925" cy="487363"/>
          </a:xfrm>
          <a:prstGeom prst="rect">
            <a:avLst/>
          </a:prstGeom>
          <a:noFill/>
          <a:ln w="9525">
            <a:noFill/>
            <a:miter lim="800000"/>
          </a:ln>
        </p:spPr>
        <p:txBody>
          <a:bodyPr wrap="none" lIns="0" tIns="36000" rIns="0" bIns="36000">
            <a:spAutoFit/>
          </a:bodyPr>
          <a:lstStyle/>
          <a:p>
            <a:pPr algn="r" eaLnBrk="0" hangingPunct="0">
              <a:lnSpc>
                <a:spcPct val="85000"/>
              </a:lnSpc>
            </a:pPr>
            <a:r>
              <a:rPr lang="zh-CN" altLang="en-US" i="0">
                <a:solidFill>
                  <a:schemeClr val="tx2"/>
                </a:solidFill>
              </a:rPr>
              <a:t>方法程序</a:t>
            </a:r>
            <a:r>
              <a:rPr lang="zh-CN" altLang="en-US" i="0">
                <a:solidFill>
                  <a:schemeClr val="tx2"/>
                </a:solidFill>
                <a:latin typeface="华文新魏" panose="02010800040101010101" pitchFamily="2" charset="-122"/>
              </a:rPr>
              <a:t>因素</a:t>
            </a:r>
            <a:endParaRPr lang="zh-CN" altLang="en-US" i="0">
              <a:solidFill>
                <a:schemeClr val="tx2"/>
              </a:solidFill>
              <a:latin typeface="华文新魏" panose="02010800040101010101" pitchFamily="2" charset="-122"/>
            </a:endParaRPr>
          </a:p>
        </p:txBody>
      </p:sp>
      <p:graphicFrame>
        <p:nvGraphicFramePr>
          <p:cNvPr id="86061" name="Group 45"/>
          <p:cNvGraphicFramePr>
            <a:graphicFrameLocks noGrp="1"/>
          </p:cNvGraphicFramePr>
          <p:nvPr>
            <p:ph sz="half" idx="2"/>
          </p:nvPr>
        </p:nvGraphicFramePr>
        <p:xfrm>
          <a:off x="609600" y="1371600"/>
          <a:ext cx="7777163" cy="3607372"/>
        </p:xfrm>
        <a:graphic>
          <a:graphicData uri="http://schemas.openxmlformats.org/drawingml/2006/table">
            <a:tbl>
              <a:tblPr/>
              <a:tblGrid>
                <a:gridCol w="1123950"/>
                <a:gridCol w="2038350"/>
                <a:gridCol w="4614863"/>
              </a:tblGrid>
              <a:tr h="203200">
                <a:tc>
                  <a:txBody>
                    <a:bodyPr/>
                    <a:lstStyle/>
                    <a:p>
                      <a:pPr marL="0" marR="0" lvl="0" indent="0" algn="ctr" defTabSz="914400" rtl="0" eaLnBrk="0" fontAlgn="base" latinLnBrk="0" hangingPunct="0">
                        <a:lnSpc>
                          <a:spcPct val="120000"/>
                        </a:lnSpc>
                        <a:spcBef>
                          <a:spcPct val="20000"/>
                        </a:spcBef>
                        <a:spcAft>
                          <a:spcPct val="0"/>
                        </a:spcAft>
                        <a:buClrTx/>
                        <a:buSzTx/>
                        <a:buFontTx/>
                        <a:buNone/>
                      </a:pPr>
                      <a:r>
                        <a:rPr kumimoji="0" lang="zh-CN" altLang="en-US" sz="28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要素</a:t>
                      </a:r>
                      <a:endParaRPr kumimoji="0" lang="zh-CN" altLang="en-US" sz="28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pPr>
                      <a:r>
                        <a:rPr kumimoji="0" lang="zh-CN" altLang="en-US" sz="28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分类</a:t>
                      </a:r>
                      <a:endParaRPr kumimoji="0" lang="zh-CN" altLang="en-US" sz="28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0"/>
                        </a:spcAft>
                        <a:buClrTx/>
                        <a:buSzTx/>
                        <a:buFontTx/>
                        <a:buNone/>
                      </a:pPr>
                      <a:r>
                        <a:rPr kumimoji="0" lang="zh-CN" altLang="en-US" sz="28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rPr>
                        <a:t>例子</a:t>
                      </a:r>
                      <a:endParaRPr kumimoji="0" lang="zh-CN" altLang="en-US" sz="2800" b="0" i="0" u="none" strike="noStrike" cap="none" normalizeH="0" baseline="0" smtClean="0">
                        <a:ln>
                          <a:noFill/>
                        </a:ln>
                        <a:solidFill>
                          <a:schemeClr val="tx2"/>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0" fontAlgn="base" latinLnBrk="0" hangingPunct="0">
                        <a:lnSpc>
                          <a:spcPct val="120000"/>
                        </a:lnSpc>
                        <a:spcBef>
                          <a:spcPct val="20000"/>
                        </a:spcBef>
                        <a:spcAft>
                          <a:spcPct val="0"/>
                        </a:spcAft>
                        <a:buClrTx/>
                        <a:buSzTx/>
                        <a:buFontTx/>
                        <a:buNone/>
                      </a:pP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岗位操作规程</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工人从事砂轮机磨削作业无岗位操作规程指导</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a:txBody>
                    <a:bodyPr/>
                    <a:lstStyle/>
                    <a:p>
                      <a:pPr marL="0" marR="0" lvl="0" indent="0" algn="ctr"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程序</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工作许可</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维修工人进入水泥磨检查前未办理密闭空间进入许可</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063">
                <a:tc>
                  <a:txBody>
                    <a:bodyPr/>
                    <a:lstStyle/>
                    <a:p>
                      <a:pPr marL="0" marR="0" lvl="0" indent="0" algn="l" defTabSz="914400" rtl="0" eaLnBrk="0" fontAlgn="base" latinLnBrk="0" hangingPunct="0">
                        <a:lnSpc>
                          <a:spcPct val="120000"/>
                        </a:lnSpc>
                        <a:spcBef>
                          <a:spcPct val="20000"/>
                        </a:spcBef>
                        <a:spcAft>
                          <a:spcPct val="0"/>
                        </a:spcAft>
                        <a:buClrTx/>
                        <a:buSzTx/>
                        <a:buFontTx/>
                        <a:buNone/>
                      </a:pP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工作风险分析</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生产工人进行打窑皮作业前未进行工作风险分析</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4988">
                <a:tc>
                  <a:txBody>
                    <a:bodyPr/>
                    <a:lstStyle/>
                    <a:p>
                      <a:pPr marL="0" marR="0" lvl="0" indent="0" algn="l" defTabSz="914400" rtl="0" eaLnBrk="0" fontAlgn="base" latinLnBrk="0" hangingPunct="0">
                        <a:lnSpc>
                          <a:spcPct val="120000"/>
                        </a:lnSpc>
                        <a:spcBef>
                          <a:spcPct val="20000"/>
                        </a:spcBef>
                        <a:spcAft>
                          <a:spcPct val="0"/>
                        </a:spcAft>
                        <a:buClrTx/>
                        <a:buSzTx/>
                        <a:buFontTx/>
                        <a:buNone/>
                      </a:pP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作业方法</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pP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高空作业没有采取</a:t>
                      </a: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HOC</a:t>
                      </a:r>
                      <a:r>
                        <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原则</a:t>
                      </a:r>
                      <a:endParaRPr kumimoji="0" lang="zh-CN" altLang="en-US"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29699" name="Rectangle 3"/>
          <p:cNvSpPr>
            <a:spLocks noChangeArrowheads="1"/>
          </p:cNvSpPr>
          <p:nvPr/>
        </p:nvSpPr>
        <p:spPr bwMode="auto">
          <a:xfrm>
            <a:off x="3200400" y="304800"/>
            <a:ext cx="3200400" cy="487363"/>
          </a:xfrm>
          <a:prstGeom prst="rect">
            <a:avLst/>
          </a:prstGeom>
          <a:noFill/>
          <a:ln w="9525">
            <a:noFill/>
            <a:miter lim="800000"/>
          </a:ln>
        </p:spPr>
        <p:txBody>
          <a:bodyPr lIns="0" tIns="36000" rIns="0" bIns="36000">
            <a:spAutoFit/>
          </a:bodyPr>
          <a:lstStyle/>
          <a:p>
            <a:pPr algn="r" eaLnBrk="0" hangingPunct="0">
              <a:lnSpc>
                <a:spcPct val="85000"/>
              </a:lnSpc>
            </a:pPr>
            <a:r>
              <a:rPr lang="zh-CN" altLang="en-US" i="0">
                <a:solidFill>
                  <a:schemeClr val="tx2"/>
                </a:solidFill>
              </a:rPr>
              <a:t>工作环境</a:t>
            </a:r>
            <a:r>
              <a:rPr lang="zh-CN" altLang="en-US" i="0">
                <a:solidFill>
                  <a:schemeClr val="tx2"/>
                </a:solidFill>
                <a:latin typeface="华文新魏" panose="02010800040101010101" pitchFamily="2" charset="-122"/>
              </a:rPr>
              <a:t>因素</a:t>
            </a:r>
            <a:endParaRPr lang="zh-CN" altLang="en-US" i="0">
              <a:solidFill>
                <a:schemeClr val="tx2"/>
              </a:solidFill>
              <a:latin typeface="华文新魏" panose="02010800040101010101" pitchFamily="2" charset="-122"/>
            </a:endParaRPr>
          </a:p>
        </p:txBody>
      </p:sp>
      <p:graphicFrame>
        <p:nvGraphicFramePr>
          <p:cNvPr id="88105" name="Group 41"/>
          <p:cNvGraphicFramePr>
            <a:graphicFrameLocks noGrp="1"/>
          </p:cNvGraphicFramePr>
          <p:nvPr>
            <p:ph sz="half" idx="1"/>
          </p:nvPr>
        </p:nvGraphicFramePr>
        <p:xfrm>
          <a:off x="457200" y="1143000"/>
          <a:ext cx="8037513" cy="3557270"/>
        </p:xfrm>
        <a:graphic>
          <a:graphicData uri="http://schemas.openxmlformats.org/drawingml/2006/table">
            <a:tbl>
              <a:tblPr/>
              <a:tblGrid>
                <a:gridCol w="1158875"/>
                <a:gridCol w="1433513"/>
                <a:gridCol w="5445125"/>
              </a:tblGrid>
              <a:tr h="531813">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2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要素</a:t>
                      </a:r>
                      <a:endParaRPr kumimoji="0" lang="zh-CN" altLang="en-US" sz="32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2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分类</a:t>
                      </a:r>
                      <a:endParaRPr kumimoji="0" lang="zh-CN" altLang="en-US" sz="32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2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rPr>
                        <a:t>例子</a:t>
                      </a:r>
                      <a:endParaRPr kumimoji="0" lang="zh-CN" altLang="en-US" sz="3200" b="0" i="0" u="none" strike="noStrike" cap="none" normalizeH="0" baseline="0" smtClean="0">
                        <a:ln>
                          <a:noFill/>
                        </a:ln>
                        <a:solidFill>
                          <a:schemeClr val="tx2"/>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rowSpan="6">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p>
                      <a:pPr marL="0" marR="0" lvl="0" indent="0" algn="l" defTabSz="914400" rtl="0" eaLnBrk="0" fontAlgn="base" latinLnBrk="0" hangingPunct="0">
                        <a:lnSpc>
                          <a:spcPct val="100000"/>
                        </a:lnSpc>
                        <a:spcBef>
                          <a:spcPct val="20000"/>
                        </a:spcBef>
                        <a:spcAft>
                          <a:spcPct val="0"/>
                        </a:spcAft>
                        <a:buClrTx/>
                        <a:buSzTx/>
                        <a:buFontTx/>
                        <a:buNone/>
                      </a:pP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工作环境</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现场整洁</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行走通道上的油污、废气物料</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噪音</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磨体产生的高噪音</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照明</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矿山夜间生产较低照度</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独自工作</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一人工作，无同伴（监护人）</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公共通道</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进入煤磨车间、电气室无限制</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vMerge="1">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工作时间</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驾驶员长时间驾驶，没有休息</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人工搬运</a:t>
                      </a:r>
                      <a:endPar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rPr>
                        <a:t>没有接受安全培训的工人搬运超过自己力量的物体</a:t>
                      </a:r>
                      <a:endParaRPr kumimoji="0" lang="en-US" altLang="zh-CN" sz="1800" b="0" i="0" u="none" strike="noStrike" cap="none" normalizeH="0" baseline="0" smtClean="0">
                        <a:ln>
                          <a:noFill/>
                        </a:ln>
                        <a:solidFill>
                          <a:srgbClr val="000000"/>
                        </a:solidFill>
                        <a:effectLst/>
                        <a:latin typeface="Bookman Old Style" panose="020506040505050202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733" name="Picture 42" descr="MVC-660F"/>
          <p:cNvPicPr>
            <a:picLocks noChangeAspect="1" noChangeArrowheads="1"/>
          </p:cNvPicPr>
          <p:nvPr/>
        </p:nvPicPr>
        <p:blipFill>
          <a:blip r:embed="rId1" cstate="print"/>
          <a:srcRect/>
          <a:stretch>
            <a:fillRect/>
          </a:stretch>
        </p:blipFill>
        <p:spPr bwMode="auto">
          <a:xfrm>
            <a:off x="1752600" y="4889500"/>
            <a:ext cx="2590800" cy="1836738"/>
          </a:xfrm>
          <a:prstGeom prst="rect">
            <a:avLst/>
          </a:prstGeom>
          <a:noFill/>
          <a:ln w="41275">
            <a:noFill/>
            <a:miter lim="800000"/>
            <a:headEnd/>
            <a:tailEnd/>
          </a:ln>
        </p:spPr>
      </p:pic>
      <p:pic>
        <p:nvPicPr>
          <p:cNvPr id="29734" name="Picture 43" descr="P1010039"/>
          <p:cNvPicPr>
            <a:picLocks noChangeAspect="1" noChangeArrowheads="1"/>
          </p:cNvPicPr>
          <p:nvPr/>
        </p:nvPicPr>
        <p:blipFill>
          <a:blip r:embed="rId2" cstate="print"/>
          <a:srcRect/>
          <a:stretch>
            <a:fillRect/>
          </a:stretch>
        </p:blipFill>
        <p:spPr bwMode="auto">
          <a:xfrm>
            <a:off x="5346700" y="4953000"/>
            <a:ext cx="2506663" cy="1797050"/>
          </a:xfrm>
          <a:prstGeom prst="rect">
            <a:avLst/>
          </a:prstGeom>
          <a:noFill/>
          <a:ln w="41275">
            <a:noFill/>
            <a:miter lim="800000"/>
            <a:headEnd/>
            <a:tailEnd/>
          </a:ln>
        </p:spPr>
      </p:pic>
    </p:spTree>
  </p:cSld>
  <p:clrMapOvr>
    <a:masterClrMapping/>
  </p:clrMapOvr>
  <p:transition>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82"/>
          <p:cNvSpPr>
            <a:spLocks noChangeArrowheads="1"/>
          </p:cNvSpPr>
          <p:nvPr/>
        </p:nvSpPr>
        <p:spPr bwMode="auto">
          <a:xfrm>
            <a:off x="762000" y="1447800"/>
            <a:ext cx="7620000" cy="1373188"/>
          </a:xfrm>
          <a:prstGeom prst="rect">
            <a:avLst/>
          </a:prstGeom>
          <a:noFill/>
          <a:ln w="9525">
            <a:noFill/>
            <a:miter lim="800000"/>
          </a:ln>
        </p:spPr>
        <p:txBody>
          <a:bodyPr anchor="ctr">
            <a:spAutoFit/>
          </a:bodyPr>
          <a:lstStyle/>
          <a:p>
            <a:pPr eaLnBrk="0" hangingPunct="0"/>
            <a:r>
              <a:rPr lang="zh-CN" altLang="en-US" sz="2800" b="0" i="0">
                <a:solidFill>
                  <a:schemeClr val="tx1"/>
                </a:solidFill>
              </a:rPr>
              <a:t>作业条件危险性评价是一种半定量危险性评价法。它是以与系统风险率有关的三种因素指标值之积来评价系统人员伤亡风险的大小。</a:t>
            </a:r>
            <a:endParaRPr lang="en-US" altLang="zh-CN" sz="2800" b="0" i="0">
              <a:solidFill>
                <a:schemeClr val="tx1"/>
              </a:solidFill>
            </a:endParaRPr>
          </a:p>
        </p:txBody>
      </p:sp>
      <p:sp>
        <p:nvSpPr>
          <p:cNvPr id="2052" name="Text Box 83"/>
          <p:cNvSpPr txBox="1">
            <a:spLocks noChangeArrowheads="1"/>
          </p:cNvSpPr>
          <p:nvPr/>
        </p:nvSpPr>
        <p:spPr bwMode="auto">
          <a:xfrm>
            <a:off x="914400" y="3124200"/>
            <a:ext cx="7315200" cy="4186238"/>
          </a:xfrm>
          <a:prstGeom prst="rect">
            <a:avLst/>
          </a:prstGeom>
          <a:noFill/>
          <a:ln w="9525">
            <a:noFill/>
            <a:miter lim="800000"/>
          </a:ln>
        </p:spPr>
        <p:txBody>
          <a:bodyPr>
            <a:spAutoFit/>
          </a:bodyPr>
          <a:lstStyle/>
          <a:p>
            <a:pPr eaLnBrk="0" hangingPunct="0"/>
            <a:r>
              <a:rPr lang="zh-CN" altLang="en-US" sz="2800" i="0">
                <a:solidFill>
                  <a:srgbClr val="FF0000"/>
                </a:solidFill>
              </a:rPr>
              <a:t>其简化公式是</a:t>
            </a:r>
            <a:r>
              <a:rPr lang="en-US" altLang="zh-CN" sz="2800" i="0">
                <a:solidFill>
                  <a:srgbClr val="FF0000"/>
                </a:solidFill>
              </a:rPr>
              <a:t>: D=LEC</a:t>
            </a:r>
            <a:endParaRPr lang="en-US" altLang="zh-CN" sz="2800" i="0">
              <a:solidFill>
                <a:srgbClr val="FF0000"/>
              </a:solidFill>
            </a:endParaRPr>
          </a:p>
          <a:p>
            <a:pPr eaLnBrk="0" hangingPunct="0"/>
            <a:endParaRPr lang="en-US" altLang="zh-CN" sz="2800" i="0">
              <a:solidFill>
                <a:srgbClr val="FF0000"/>
              </a:solidFill>
            </a:endParaRPr>
          </a:p>
          <a:p>
            <a:pPr eaLnBrk="0" hangingPunct="0"/>
            <a:r>
              <a:rPr lang="en-US" altLang="zh-CN" sz="2800" i="0">
                <a:solidFill>
                  <a:schemeClr val="tx1"/>
                </a:solidFill>
              </a:rPr>
              <a:t>D</a:t>
            </a:r>
            <a:r>
              <a:rPr lang="zh-CN" altLang="en-US" sz="2800" i="0">
                <a:solidFill>
                  <a:schemeClr val="tx1"/>
                </a:solidFill>
              </a:rPr>
              <a:t>：风险等级</a:t>
            </a:r>
            <a:endParaRPr lang="zh-CN" altLang="en-US" sz="2800" i="0">
              <a:solidFill>
                <a:schemeClr val="tx1"/>
              </a:solidFill>
            </a:endParaRPr>
          </a:p>
          <a:p>
            <a:pPr eaLnBrk="0" hangingPunct="0"/>
            <a:r>
              <a:rPr lang="en-US" altLang="zh-CN" sz="2800" i="0">
                <a:solidFill>
                  <a:schemeClr val="tx1"/>
                </a:solidFill>
              </a:rPr>
              <a:t>L</a:t>
            </a:r>
            <a:r>
              <a:rPr lang="zh-CN" altLang="en-US" sz="2800" i="0">
                <a:solidFill>
                  <a:schemeClr val="tx1"/>
                </a:solidFill>
              </a:rPr>
              <a:t>：发生事故的可能性大小</a:t>
            </a:r>
            <a:r>
              <a:rPr lang="zh-CN" altLang="en-US" sz="2800"/>
              <a:t> </a:t>
            </a:r>
            <a:endParaRPr lang="zh-CN" altLang="en-US" sz="2800"/>
          </a:p>
          <a:p>
            <a:pPr eaLnBrk="0" hangingPunct="0"/>
            <a:r>
              <a:rPr lang="en-US" altLang="zh-CN" sz="2800">
                <a:solidFill>
                  <a:schemeClr val="tx1"/>
                </a:solidFill>
              </a:rPr>
              <a:t>E</a:t>
            </a:r>
            <a:r>
              <a:rPr lang="zh-CN" altLang="en-US" sz="2800">
                <a:solidFill>
                  <a:schemeClr val="tx1"/>
                </a:solidFill>
              </a:rPr>
              <a:t>：暴露于危险环境的频繁程度 </a:t>
            </a:r>
            <a:endParaRPr lang="zh-CN" altLang="en-US" sz="2800">
              <a:solidFill>
                <a:schemeClr val="tx1"/>
              </a:solidFill>
            </a:endParaRPr>
          </a:p>
          <a:p>
            <a:pPr eaLnBrk="0" hangingPunct="0"/>
            <a:r>
              <a:rPr lang="en-US" altLang="zh-CN" sz="2800">
                <a:solidFill>
                  <a:schemeClr val="tx1"/>
                </a:solidFill>
              </a:rPr>
              <a:t>C</a:t>
            </a:r>
            <a:r>
              <a:rPr lang="zh-CN" altLang="en-US" sz="2800">
                <a:solidFill>
                  <a:schemeClr val="tx1"/>
                </a:solidFill>
              </a:rPr>
              <a:t>：发生事故可能造成的后果 </a:t>
            </a:r>
            <a:endParaRPr lang="en-US" altLang="zh-CN" sz="2800">
              <a:solidFill>
                <a:schemeClr val="tx1"/>
              </a:solidFill>
            </a:endParaRPr>
          </a:p>
          <a:p>
            <a:pPr eaLnBrk="0" hangingPunct="0"/>
            <a:r>
              <a:rPr lang="zh-CN" altLang="en-US" sz="2800" i="0">
                <a:solidFill>
                  <a:schemeClr val="tx1"/>
                </a:solidFill>
              </a:rPr>
              <a:t>拉法基风险等级评定主要考虑可能性及严重性</a:t>
            </a:r>
            <a:endParaRPr lang="zh-CN" altLang="en-US" sz="2800" i="0">
              <a:solidFill>
                <a:schemeClr val="tx1"/>
              </a:solidFill>
            </a:endParaRPr>
          </a:p>
          <a:p>
            <a:pPr>
              <a:spcBef>
                <a:spcPct val="50000"/>
              </a:spcBef>
            </a:pPr>
            <a:endParaRPr lang="zh-CN" altLang="en-US" sz="2800">
              <a:solidFill>
                <a:schemeClr val="tx1"/>
              </a:solidFill>
            </a:endParaRPr>
          </a:p>
        </p:txBody>
      </p:sp>
      <p:graphicFrame>
        <p:nvGraphicFramePr>
          <p:cNvPr id="2050" name="Object 84"/>
          <p:cNvGraphicFramePr>
            <a:graphicFrameLocks noChangeAspect="1"/>
          </p:cNvGraphicFramePr>
          <p:nvPr/>
        </p:nvGraphicFramePr>
        <p:xfrm>
          <a:off x="6553200" y="4495800"/>
          <a:ext cx="2133600" cy="1600200"/>
        </p:xfrm>
        <a:graphic>
          <a:graphicData uri="http://schemas.openxmlformats.org/presentationml/2006/ole">
            <mc:AlternateContent xmlns:mc="http://schemas.openxmlformats.org/markup-compatibility/2006">
              <mc:Choice xmlns:v="urn:schemas-microsoft-com:vml" Requires="v">
                <p:oleObj spid="_x0000_s2049" name="Worksheet" showAsIcon="1" r:id="rId1" imgW="914400" imgH="685800" progId="Excel.Sheet.8">
                  <p:embed/>
                </p:oleObj>
              </mc:Choice>
              <mc:Fallback>
                <p:oleObj name="Worksheet" showAsIcon="1" r:id="rId1" imgW="914400" imgH="685800" progId="Excel.Sheet.8">
                  <p:embed/>
                  <p:pic>
                    <p:nvPicPr>
                      <p:cNvPr id="0" name="Object 84"/>
                      <p:cNvPicPr>
                        <a:picLocks noChangeAspect="1"/>
                      </p:cNvPicPr>
                      <p:nvPr/>
                    </p:nvPicPr>
                    <p:blipFill>
                      <a:blip r:embed="rId2"/>
                      <a:stretch>
                        <a:fillRect/>
                      </a:stretch>
                    </p:blipFill>
                    <p:spPr>
                      <a:xfrm>
                        <a:off x="6553200" y="4495800"/>
                        <a:ext cx="2133600" cy="1600200"/>
                      </a:xfrm>
                      <a:prstGeom prst="rect">
                        <a:avLst/>
                      </a:prstGeom>
                      <a:noFill/>
                      <a:ln w="9525">
                        <a:noFill/>
                      </a:ln>
                    </p:spPr>
                  </p:pic>
                </p:oleObj>
              </mc:Fallback>
            </mc:AlternateContent>
          </a:graphicData>
        </a:graphic>
      </p:graphicFrame>
      <p:sp>
        <p:nvSpPr>
          <p:cNvPr id="6" name="矩形 5"/>
          <p:cNvSpPr/>
          <p:nvPr/>
        </p:nvSpPr>
        <p:spPr>
          <a:xfrm>
            <a:off x="2514600" y="3810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风险等级评定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717550" y="2057400"/>
            <a:ext cx="422275"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No.</a:t>
            </a:r>
            <a:r>
              <a:rPr lang="en-US" altLang="zh-CN" sz="1600" b="0" i="0">
                <a:solidFill>
                  <a:srgbClr val="0033CC"/>
                </a:solidFill>
                <a:latin typeface="Bookman Old Style" panose="02050604050505020204" pitchFamily="18" charset="0"/>
              </a:rPr>
              <a:t>    </a:t>
            </a:r>
            <a:endParaRPr lang="en-US" altLang="zh-CN" sz="2800" i="0">
              <a:solidFill>
                <a:srgbClr val="0033CC"/>
              </a:solidFill>
              <a:latin typeface="Bookman Old Style" panose="02050604050505020204" pitchFamily="18" charset="0"/>
            </a:endParaRPr>
          </a:p>
        </p:txBody>
      </p:sp>
      <p:sp>
        <p:nvSpPr>
          <p:cNvPr id="30723" name="Rectangle 3"/>
          <p:cNvSpPr>
            <a:spLocks noChangeArrowheads="1"/>
          </p:cNvSpPr>
          <p:nvPr/>
        </p:nvSpPr>
        <p:spPr bwMode="auto">
          <a:xfrm>
            <a:off x="1209675" y="2057400"/>
            <a:ext cx="7456488" cy="244475"/>
          </a:xfrm>
          <a:prstGeom prst="rect">
            <a:avLst/>
          </a:prstGeom>
          <a:noFill/>
          <a:ln w="9525">
            <a:noFill/>
            <a:miter lim="800000"/>
          </a:ln>
        </p:spPr>
        <p:txBody>
          <a:bodyPr lIns="0" tIns="0" rIns="0" bIns="0">
            <a:spAutoFit/>
          </a:bodyPr>
          <a:lstStyle/>
          <a:p>
            <a:pPr algn="ctr" eaLnBrk="0" hangingPunct="0"/>
            <a:r>
              <a:rPr lang="zh-CN" altLang="en-US" sz="1600" i="0">
                <a:solidFill>
                  <a:srgbClr val="000000"/>
                </a:solidFill>
                <a:latin typeface="Bookman Old Style" panose="02050604050505020204" pitchFamily="18" charset="0"/>
              </a:rPr>
              <a:t>描述</a:t>
            </a:r>
            <a:endParaRPr lang="zh-CN" altLang="en-US" sz="2800" i="0">
              <a:solidFill>
                <a:srgbClr val="000000"/>
              </a:solidFill>
              <a:latin typeface="Bookman Old Style" panose="02050604050505020204" pitchFamily="18" charset="0"/>
            </a:endParaRPr>
          </a:p>
        </p:txBody>
      </p:sp>
      <p:sp>
        <p:nvSpPr>
          <p:cNvPr id="30724" name="Rectangle 4"/>
          <p:cNvSpPr>
            <a:spLocks noChangeArrowheads="1"/>
          </p:cNvSpPr>
          <p:nvPr/>
        </p:nvSpPr>
        <p:spPr bwMode="auto">
          <a:xfrm>
            <a:off x="1192213" y="2397125"/>
            <a:ext cx="3514725" cy="246063"/>
          </a:xfrm>
          <a:prstGeom prst="rect">
            <a:avLst/>
          </a:prstGeom>
          <a:noFill/>
          <a:ln w="9525">
            <a:noFill/>
            <a:miter lim="800000"/>
          </a:ln>
        </p:spPr>
        <p:txBody>
          <a:bodyPr wrap="none" lIns="0" tIns="0" rIns="0" bIns="0">
            <a:spAutoFit/>
          </a:bodyPr>
          <a:lstStyle/>
          <a:p>
            <a:pPr eaLnBrk="0" hangingPunct="0">
              <a:defRPr/>
            </a:pPr>
            <a:r>
              <a:rPr lang="zh-CN" altLang="en-US" sz="1600" i="0" dirty="0">
                <a:solidFill>
                  <a:srgbClr val="000000"/>
                </a:solidFill>
                <a:latin typeface="+mn-ea"/>
                <a:ea typeface="+mn-ea"/>
              </a:rPr>
              <a:t>险兆事故－对健康、身体没有任何损害</a:t>
            </a:r>
            <a:endParaRPr lang="en-US" altLang="zh-CN" sz="1600" i="0" dirty="0">
              <a:solidFill>
                <a:srgbClr val="000000"/>
              </a:solidFill>
              <a:latin typeface="+mn-ea"/>
              <a:ea typeface="+mn-ea"/>
            </a:endParaRPr>
          </a:p>
        </p:txBody>
      </p:sp>
      <p:sp>
        <p:nvSpPr>
          <p:cNvPr id="30725" name="Rectangle 5"/>
          <p:cNvSpPr>
            <a:spLocks noChangeArrowheads="1"/>
          </p:cNvSpPr>
          <p:nvPr/>
        </p:nvSpPr>
        <p:spPr bwMode="auto">
          <a:xfrm>
            <a:off x="1219200" y="2895600"/>
            <a:ext cx="7456488" cy="244475"/>
          </a:xfrm>
          <a:prstGeom prst="rect">
            <a:avLst/>
          </a:prstGeom>
          <a:noFill/>
          <a:ln w="9525">
            <a:noFill/>
            <a:miter lim="800000"/>
          </a:ln>
        </p:spPr>
        <p:txBody>
          <a:bodyPr lIns="0" tIns="0" rIns="0" bIns="0">
            <a:spAutoFit/>
          </a:bodyPr>
          <a:lstStyle/>
          <a:p>
            <a:pPr eaLnBrk="0" hangingPunct="0">
              <a:defRPr/>
            </a:pPr>
            <a:r>
              <a:rPr lang="zh-CN" altLang="en-US" sz="1600" i="0" dirty="0">
                <a:solidFill>
                  <a:srgbClr val="000000"/>
                </a:solidFill>
                <a:latin typeface="+mn-ea"/>
                <a:ea typeface="+mn-ea"/>
              </a:rPr>
              <a:t>现场急救</a:t>
            </a:r>
            <a:r>
              <a:rPr lang="en-US" altLang="zh-CN" sz="1600" i="0" dirty="0">
                <a:solidFill>
                  <a:srgbClr val="000000"/>
                </a:solidFill>
                <a:latin typeface="+mn-ea"/>
                <a:ea typeface="+mn-ea"/>
              </a:rPr>
              <a:t>—</a:t>
            </a:r>
            <a:r>
              <a:rPr lang="zh-CN" altLang="en-US" sz="1600" i="0" dirty="0">
                <a:solidFill>
                  <a:srgbClr val="000000"/>
                </a:solidFill>
                <a:latin typeface="+mn-ea"/>
                <a:ea typeface="+mn-ea"/>
              </a:rPr>
              <a:t>不会影响工作业绩，轻伤</a:t>
            </a:r>
            <a:endParaRPr lang="en-US" altLang="zh-CN" sz="1600" i="0" dirty="0">
              <a:solidFill>
                <a:srgbClr val="000000"/>
              </a:solidFill>
              <a:latin typeface="+mn-ea"/>
              <a:ea typeface="+mn-ea"/>
            </a:endParaRPr>
          </a:p>
        </p:txBody>
      </p:sp>
      <p:sp>
        <p:nvSpPr>
          <p:cNvPr id="30726" name="Rectangle 6"/>
          <p:cNvSpPr>
            <a:spLocks noChangeArrowheads="1"/>
          </p:cNvSpPr>
          <p:nvPr/>
        </p:nvSpPr>
        <p:spPr bwMode="auto">
          <a:xfrm>
            <a:off x="1219200" y="3429000"/>
            <a:ext cx="7456488" cy="244475"/>
          </a:xfrm>
          <a:prstGeom prst="rect">
            <a:avLst/>
          </a:prstGeom>
          <a:noFill/>
          <a:ln w="9525">
            <a:noFill/>
            <a:miter lim="800000"/>
          </a:ln>
        </p:spPr>
        <p:txBody>
          <a:bodyPr lIns="0" tIns="0" rIns="0" bIns="0">
            <a:spAutoFit/>
          </a:bodyPr>
          <a:lstStyle/>
          <a:p>
            <a:pPr eaLnBrk="0" hangingPunct="0">
              <a:defRPr/>
            </a:pPr>
            <a:r>
              <a:rPr lang="zh-CN" altLang="en-US" sz="1600" i="0" dirty="0">
                <a:solidFill>
                  <a:srgbClr val="000000"/>
                </a:solidFill>
                <a:latin typeface="+mn-ea"/>
                <a:ea typeface="+mn-ea"/>
              </a:rPr>
              <a:t>医疗求助事故</a:t>
            </a:r>
            <a:r>
              <a:rPr lang="en-US" altLang="zh-CN" sz="1600" i="0" dirty="0">
                <a:solidFill>
                  <a:srgbClr val="000000"/>
                </a:solidFill>
                <a:latin typeface="+mn-ea"/>
                <a:ea typeface="+mn-ea"/>
              </a:rPr>
              <a:t>—</a:t>
            </a:r>
            <a:r>
              <a:rPr lang="zh-CN" altLang="en-US" sz="1600" i="0" dirty="0">
                <a:solidFill>
                  <a:srgbClr val="000000"/>
                </a:solidFill>
                <a:latin typeface="+mn-ea"/>
                <a:ea typeface="+mn-ea"/>
              </a:rPr>
              <a:t>影响工作业绩，造成人员伤害，如工作受限或需要一段时间康复</a:t>
            </a:r>
            <a:endParaRPr lang="en-US" altLang="zh-CN" sz="1600" i="0" dirty="0">
              <a:solidFill>
                <a:srgbClr val="000000"/>
              </a:solidFill>
              <a:latin typeface="+mn-ea"/>
              <a:ea typeface="+mn-ea"/>
            </a:endParaRPr>
          </a:p>
        </p:txBody>
      </p:sp>
      <p:sp>
        <p:nvSpPr>
          <p:cNvPr id="30727" name="Rectangle 7"/>
          <p:cNvSpPr>
            <a:spLocks noChangeArrowheads="1"/>
          </p:cNvSpPr>
          <p:nvPr/>
        </p:nvSpPr>
        <p:spPr bwMode="auto">
          <a:xfrm>
            <a:off x="1143000" y="3962400"/>
            <a:ext cx="7534275" cy="244475"/>
          </a:xfrm>
          <a:prstGeom prst="rect">
            <a:avLst/>
          </a:prstGeom>
          <a:noFill/>
          <a:ln w="9525">
            <a:noFill/>
            <a:miter lim="800000"/>
          </a:ln>
        </p:spPr>
        <p:txBody>
          <a:bodyPr lIns="0" tIns="0" rIns="0" bIns="0">
            <a:spAutoFit/>
          </a:bodyPr>
          <a:lstStyle/>
          <a:p>
            <a:pPr eaLnBrk="0" hangingPunct="0">
              <a:defRPr/>
            </a:pPr>
            <a:r>
              <a:rPr lang="zh-CN" altLang="en-US" sz="1600" i="0" dirty="0">
                <a:solidFill>
                  <a:srgbClr val="000000"/>
                </a:solidFill>
                <a:latin typeface="+mn-ea"/>
                <a:ea typeface="+mn-ea"/>
              </a:rPr>
              <a:t>职业病事故</a:t>
            </a:r>
            <a:r>
              <a:rPr lang="en-US" altLang="zh-CN" sz="1600" i="0" dirty="0">
                <a:solidFill>
                  <a:srgbClr val="000000"/>
                </a:solidFill>
                <a:latin typeface="+mn-ea"/>
                <a:ea typeface="+mn-ea"/>
              </a:rPr>
              <a:t>— </a:t>
            </a:r>
            <a:r>
              <a:rPr lang="zh-CN" altLang="en-US" sz="1600" i="0" dirty="0">
                <a:solidFill>
                  <a:srgbClr val="000000"/>
                </a:solidFill>
                <a:latin typeface="+mn-ea"/>
                <a:ea typeface="+mn-ea"/>
              </a:rPr>
              <a:t>因职业危害造成职业病并被评级，如噪声聋、尘肺病等</a:t>
            </a:r>
            <a:endParaRPr lang="en-US" altLang="zh-CN" sz="1600" i="0" dirty="0">
              <a:solidFill>
                <a:srgbClr val="000000"/>
              </a:solidFill>
              <a:latin typeface="+mn-ea"/>
              <a:ea typeface="+mn-ea"/>
            </a:endParaRPr>
          </a:p>
        </p:txBody>
      </p:sp>
      <p:sp>
        <p:nvSpPr>
          <p:cNvPr id="30728" name="Rectangle 8"/>
          <p:cNvSpPr>
            <a:spLocks noChangeArrowheads="1"/>
          </p:cNvSpPr>
          <p:nvPr/>
        </p:nvSpPr>
        <p:spPr bwMode="auto">
          <a:xfrm>
            <a:off x="1143000" y="4572000"/>
            <a:ext cx="7529513" cy="244475"/>
          </a:xfrm>
          <a:prstGeom prst="rect">
            <a:avLst/>
          </a:prstGeom>
          <a:noFill/>
          <a:ln w="9525">
            <a:noFill/>
            <a:miter lim="800000"/>
          </a:ln>
        </p:spPr>
        <p:txBody>
          <a:bodyPr lIns="0" tIns="0" rIns="0" bIns="0">
            <a:spAutoFit/>
          </a:bodyPr>
          <a:lstStyle/>
          <a:p>
            <a:pPr eaLnBrk="0" hangingPunct="0">
              <a:defRPr/>
            </a:pPr>
            <a:r>
              <a:rPr lang="zh-CN" altLang="en-US" sz="1600" i="0" dirty="0">
                <a:solidFill>
                  <a:srgbClr val="000000"/>
                </a:solidFill>
                <a:latin typeface="+mn-ea"/>
                <a:ea typeface="+mn-ea"/>
              </a:rPr>
              <a:t>损失工作日事故</a:t>
            </a:r>
            <a:r>
              <a:rPr lang="en-US" altLang="zh-CN" sz="1600" i="0" dirty="0">
                <a:solidFill>
                  <a:srgbClr val="000000"/>
                </a:solidFill>
                <a:latin typeface="+mn-ea"/>
                <a:ea typeface="+mn-ea"/>
              </a:rPr>
              <a:t>—</a:t>
            </a:r>
            <a:r>
              <a:rPr lang="zh-CN" altLang="en-US" sz="1600" i="0" dirty="0">
                <a:solidFill>
                  <a:srgbClr val="000000"/>
                </a:solidFill>
                <a:latin typeface="+mn-ea"/>
                <a:ea typeface="+mn-ea"/>
              </a:rPr>
              <a:t>长时间影响工作业绩，如长期不能返回工作岗位等</a:t>
            </a:r>
            <a:endParaRPr lang="en-US" altLang="zh-CN" sz="1600" i="0" dirty="0">
              <a:solidFill>
                <a:srgbClr val="000000"/>
              </a:solidFill>
              <a:latin typeface="+mn-ea"/>
              <a:ea typeface="+mn-ea"/>
            </a:endParaRPr>
          </a:p>
        </p:txBody>
      </p:sp>
      <p:sp>
        <p:nvSpPr>
          <p:cNvPr id="30729" name="Rectangle 9"/>
          <p:cNvSpPr>
            <a:spLocks noChangeArrowheads="1"/>
          </p:cNvSpPr>
          <p:nvPr/>
        </p:nvSpPr>
        <p:spPr bwMode="auto">
          <a:xfrm>
            <a:off x="1182688" y="5300663"/>
            <a:ext cx="7445375" cy="244475"/>
          </a:xfrm>
          <a:prstGeom prst="rect">
            <a:avLst/>
          </a:prstGeom>
          <a:noFill/>
          <a:ln w="9525">
            <a:noFill/>
            <a:miter lim="800000"/>
          </a:ln>
        </p:spPr>
        <p:txBody>
          <a:bodyPr lIns="0" tIns="0" rIns="0" bIns="0">
            <a:spAutoFit/>
          </a:bodyPr>
          <a:lstStyle/>
          <a:p>
            <a:pPr eaLnBrk="0" hangingPunct="0">
              <a:defRPr/>
            </a:pPr>
            <a:r>
              <a:rPr lang="zh-CN" altLang="en-US" sz="1600" i="0" dirty="0">
                <a:solidFill>
                  <a:srgbClr val="000000"/>
                </a:solidFill>
                <a:latin typeface="+mn-ea"/>
                <a:ea typeface="+mn-ea"/>
              </a:rPr>
              <a:t>死亡事故</a:t>
            </a:r>
            <a:r>
              <a:rPr lang="en-US" altLang="zh-CN" sz="1600" i="0" dirty="0">
                <a:solidFill>
                  <a:srgbClr val="000000"/>
                </a:solidFill>
                <a:latin typeface="+mn-ea"/>
                <a:ea typeface="+mn-ea"/>
              </a:rPr>
              <a:t>—</a:t>
            </a:r>
            <a:r>
              <a:rPr lang="zh-CN" altLang="en-US" sz="1600" i="0" dirty="0">
                <a:solidFill>
                  <a:srgbClr val="000000"/>
                </a:solidFill>
                <a:latin typeface="+mn-ea"/>
                <a:ea typeface="+mn-ea"/>
              </a:rPr>
              <a:t>事故导致或职业病导致，如中毒等</a:t>
            </a:r>
            <a:endParaRPr lang="en-US" altLang="zh-CN" sz="1600" i="0" dirty="0">
              <a:solidFill>
                <a:srgbClr val="000000"/>
              </a:solidFill>
              <a:latin typeface="+mn-ea"/>
              <a:ea typeface="+mn-ea"/>
            </a:endParaRPr>
          </a:p>
        </p:txBody>
      </p:sp>
      <p:sp>
        <p:nvSpPr>
          <p:cNvPr id="30730" name="Rectangle 10"/>
          <p:cNvSpPr>
            <a:spLocks noChangeArrowheads="1"/>
          </p:cNvSpPr>
          <p:nvPr/>
        </p:nvSpPr>
        <p:spPr bwMode="auto">
          <a:xfrm>
            <a:off x="650875" y="1844675"/>
            <a:ext cx="8026400" cy="3832225"/>
          </a:xfrm>
          <a:prstGeom prst="rect">
            <a:avLst/>
          </a:prstGeom>
          <a:noFill/>
          <a:ln w="38100">
            <a:solidFill>
              <a:srgbClr val="000000"/>
            </a:solidFill>
            <a:miter lim="800000"/>
          </a:ln>
        </p:spPr>
        <p:txBody>
          <a:bodyPr/>
          <a:lstStyle/>
          <a:p>
            <a:pPr algn="r" eaLnBrk="0" hangingPunct="0">
              <a:lnSpc>
                <a:spcPct val="85000"/>
              </a:lnSpc>
            </a:pPr>
            <a:endParaRPr lang="zh-CN" altLang="en-US" sz="1600" b="0">
              <a:solidFill>
                <a:srgbClr val="0033CC"/>
              </a:solidFill>
              <a:ea typeface="华文隶书" panose="02010800040101010101" pitchFamily="2" charset="-122"/>
            </a:endParaRPr>
          </a:p>
        </p:txBody>
      </p:sp>
      <p:sp>
        <p:nvSpPr>
          <p:cNvPr id="30731" name="Line 11"/>
          <p:cNvSpPr>
            <a:spLocks noChangeShapeType="1"/>
          </p:cNvSpPr>
          <p:nvPr/>
        </p:nvSpPr>
        <p:spPr bwMode="auto">
          <a:xfrm>
            <a:off x="655638" y="2328863"/>
            <a:ext cx="7994650" cy="1587"/>
          </a:xfrm>
          <a:prstGeom prst="line">
            <a:avLst/>
          </a:prstGeom>
          <a:noFill/>
          <a:ln w="38100">
            <a:solidFill>
              <a:srgbClr val="000000"/>
            </a:solidFill>
            <a:round/>
          </a:ln>
        </p:spPr>
        <p:txBody>
          <a:bodyPr/>
          <a:lstStyle/>
          <a:p>
            <a:endParaRPr lang="zh-CN" altLang="en-US"/>
          </a:p>
        </p:txBody>
      </p:sp>
      <p:sp>
        <p:nvSpPr>
          <p:cNvPr id="30732" name="Line 12"/>
          <p:cNvSpPr>
            <a:spLocks noChangeShapeType="1"/>
          </p:cNvSpPr>
          <p:nvPr/>
        </p:nvSpPr>
        <p:spPr bwMode="auto">
          <a:xfrm>
            <a:off x="650875" y="2708275"/>
            <a:ext cx="7993063" cy="1588"/>
          </a:xfrm>
          <a:prstGeom prst="line">
            <a:avLst/>
          </a:prstGeom>
          <a:noFill/>
          <a:ln w="9525">
            <a:solidFill>
              <a:srgbClr val="000000"/>
            </a:solidFill>
            <a:round/>
          </a:ln>
        </p:spPr>
        <p:txBody>
          <a:bodyPr/>
          <a:lstStyle/>
          <a:p>
            <a:endParaRPr lang="zh-CN" altLang="en-US"/>
          </a:p>
        </p:txBody>
      </p:sp>
      <p:sp>
        <p:nvSpPr>
          <p:cNvPr id="30733" name="Line 13"/>
          <p:cNvSpPr>
            <a:spLocks noChangeShapeType="1"/>
          </p:cNvSpPr>
          <p:nvPr/>
        </p:nvSpPr>
        <p:spPr bwMode="auto">
          <a:xfrm>
            <a:off x="671513" y="3213100"/>
            <a:ext cx="7994650" cy="1588"/>
          </a:xfrm>
          <a:prstGeom prst="line">
            <a:avLst/>
          </a:prstGeom>
          <a:noFill/>
          <a:ln w="9525">
            <a:solidFill>
              <a:srgbClr val="000000"/>
            </a:solidFill>
            <a:round/>
          </a:ln>
        </p:spPr>
        <p:txBody>
          <a:bodyPr/>
          <a:lstStyle/>
          <a:p>
            <a:endParaRPr lang="zh-CN" altLang="en-US"/>
          </a:p>
        </p:txBody>
      </p:sp>
      <p:sp>
        <p:nvSpPr>
          <p:cNvPr id="30734" name="Line 14"/>
          <p:cNvSpPr>
            <a:spLocks noChangeShapeType="1"/>
          </p:cNvSpPr>
          <p:nvPr/>
        </p:nvSpPr>
        <p:spPr bwMode="auto">
          <a:xfrm>
            <a:off x="650875" y="3716338"/>
            <a:ext cx="7994650" cy="0"/>
          </a:xfrm>
          <a:prstGeom prst="line">
            <a:avLst/>
          </a:prstGeom>
          <a:noFill/>
          <a:ln w="9525">
            <a:solidFill>
              <a:srgbClr val="000000"/>
            </a:solidFill>
            <a:round/>
          </a:ln>
        </p:spPr>
        <p:txBody>
          <a:bodyPr/>
          <a:lstStyle/>
          <a:p>
            <a:endParaRPr lang="zh-CN" altLang="en-US"/>
          </a:p>
        </p:txBody>
      </p:sp>
      <p:sp>
        <p:nvSpPr>
          <p:cNvPr id="30735" name="Line 15"/>
          <p:cNvSpPr>
            <a:spLocks noChangeShapeType="1"/>
          </p:cNvSpPr>
          <p:nvPr/>
        </p:nvSpPr>
        <p:spPr bwMode="auto">
          <a:xfrm>
            <a:off x="650875" y="5084763"/>
            <a:ext cx="7994650" cy="1587"/>
          </a:xfrm>
          <a:prstGeom prst="line">
            <a:avLst/>
          </a:prstGeom>
          <a:noFill/>
          <a:ln w="9525">
            <a:solidFill>
              <a:srgbClr val="000000"/>
            </a:solidFill>
            <a:round/>
          </a:ln>
        </p:spPr>
        <p:txBody>
          <a:bodyPr/>
          <a:lstStyle/>
          <a:p>
            <a:endParaRPr lang="zh-CN" altLang="en-US"/>
          </a:p>
        </p:txBody>
      </p:sp>
      <p:sp>
        <p:nvSpPr>
          <p:cNvPr id="30736" name="Line 16"/>
          <p:cNvSpPr>
            <a:spLocks noChangeShapeType="1"/>
          </p:cNvSpPr>
          <p:nvPr/>
        </p:nvSpPr>
        <p:spPr bwMode="auto">
          <a:xfrm>
            <a:off x="650875" y="4437063"/>
            <a:ext cx="7993063" cy="1587"/>
          </a:xfrm>
          <a:prstGeom prst="line">
            <a:avLst/>
          </a:prstGeom>
          <a:noFill/>
          <a:ln w="9525">
            <a:solidFill>
              <a:srgbClr val="000000"/>
            </a:solidFill>
            <a:round/>
          </a:ln>
        </p:spPr>
        <p:txBody>
          <a:bodyPr/>
          <a:lstStyle/>
          <a:p>
            <a:endParaRPr lang="zh-CN" altLang="en-US"/>
          </a:p>
        </p:txBody>
      </p:sp>
      <p:sp>
        <p:nvSpPr>
          <p:cNvPr id="30737" name="Rectangle 17"/>
          <p:cNvSpPr>
            <a:spLocks noChangeArrowheads="1"/>
          </p:cNvSpPr>
          <p:nvPr/>
        </p:nvSpPr>
        <p:spPr bwMode="auto">
          <a:xfrm>
            <a:off x="717550" y="2805113"/>
            <a:ext cx="328613"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1</a:t>
            </a:r>
            <a:r>
              <a:rPr lang="en-US" altLang="zh-CN" sz="1600" i="0">
                <a:solidFill>
                  <a:srgbClr val="0033CC"/>
                </a:solidFill>
                <a:latin typeface="Bookman Old Style" panose="02050604050505020204" pitchFamily="18" charset="0"/>
              </a:rPr>
              <a:t>           </a:t>
            </a:r>
            <a:endParaRPr lang="en-US" altLang="zh-CN" sz="1600" i="0">
              <a:solidFill>
                <a:srgbClr val="0033CC"/>
              </a:solidFill>
              <a:latin typeface="Bookman Old Style" panose="02050604050505020204" pitchFamily="18" charset="0"/>
            </a:endParaRPr>
          </a:p>
        </p:txBody>
      </p:sp>
      <p:sp>
        <p:nvSpPr>
          <p:cNvPr id="30738" name="Rectangle 18"/>
          <p:cNvSpPr>
            <a:spLocks noChangeArrowheads="1"/>
          </p:cNvSpPr>
          <p:nvPr/>
        </p:nvSpPr>
        <p:spPr bwMode="auto">
          <a:xfrm>
            <a:off x="715963" y="3357563"/>
            <a:ext cx="328612"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2</a:t>
            </a:r>
            <a:r>
              <a:rPr lang="en-US" altLang="zh-CN" sz="1600" i="0">
                <a:solidFill>
                  <a:srgbClr val="0033CC"/>
                </a:solidFill>
                <a:latin typeface="Bookman Old Style" panose="02050604050505020204" pitchFamily="18" charset="0"/>
              </a:rPr>
              <a:t>           </a:t>
            </a:r>
            <a:endParaRPr lang="en-US" altLang="zh-CN" sz="1600" i="0">
              <a:solidFill>
                <a:srgbClr val="0033CC"/>
              </a:solidFill>
              <a:latin typeface="Bookman Old Style" panose="02050604050505020204" pitchFamily="18" charset="0"/>
            </a:endParaRPr>
          </a:p>
        </p:txBody>
      </p:sp>
      <p:sp>
        <p:nvSpPr>
          <p:cNvPr id="30739" name="Rectangle 19"/>
          <p:cNvSpPr>
            <a:spLocks noChangeArrowheads="1"/>
          </p:cNvSpPr>
          <p:nvPr/>
        </p:nvSpPr>
        <p:spPr bwMode="auto">
          <a:xfrm>
            <a:off x="715963" y="3860800"/>
            <a:ext cx="328612"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3</a:t>
            </a:r>
            <a:r>
              <a:rPr lang="en-US" altLang="zh-CN" sz="1600" i="0">
                <a:solidFill>
                  <a:srgbClr val="0033CC"/>
                </a:solidFill>
                <a:latin typeface="Bookman Old Style" panose="02050604050505020204" pitchFamily="18" charset="0"/>
              </a:rPr>
              <a:t>           </a:t>
            </a:r>
            <a:endParaRPr lang="en-US" altLang="zh-CN" sz="1600" i="0">
              <a:solidFill>
                <a:srgbClr val="0033CC"/>
              </a:solidFill>
              <a:latin typeface="Bookman Old Style" panose="02050604050505020204" pitchFamily="18" charset="0"/>
            </a:endParaRPr>
          </a:p>
        </p:txBody>
      </p:sp>
      <p:sp>
        <p:nvSpPr>
          <p:cNvPr id="30740" name="Rectangle 20"/>
          <p:cNvSpPr>
            <a:spLocks noChangeArrowheads="1"/>
          </p:cNvSpPr>
          <p:nvPr/>
        </p:nvSpPr>
        <p:spPr bwMode="auto">
          <a:xfrm>
            <a:off x="715963" y="4652963"/>
            <a:ext cx="328612"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4</a:t>
            </a:r>
            <a:r>
              <a:rPr lang="en-US" altLang="zh-CN" sz="1600" i="0">
                <a:solidFill>
                  <a:srgbClr val="0033CC"/>
                </a:solidFill>
                <a:latin typeface="Bookman Old Style" panose="02050604050505020204" pitchFamily="18" charset="0"/>
              </a:rPr>
              <a:t>           </a:t>
            </a:r>
            <a:endParaRPr lang="en-US" altLang="zh-CN" sz="1600" i="0">
              <a:solidFill>
                <a:srgbClr val="0033CC"/>
              </a:solidFill>
              <a:latin typeface="Bookman Old Style" panose="02050604050505020204" pitchFamily="18" charset="0"/>
            </a:endParaRPr>
          </a:p>
        </p:txBody>
      </p:sp>
      <p:sp>
        <p:nvSpPr>
          <p:cNvPr id="30741" name="Rectangle 21"/>
          <p:cNvSpPr>
            <a:spLocks noChangeArrowheads="1"/>
          </p:cNvSpPr>
          <p:nvPr/>
        </p:nvSpPr>
        <p:spPr bwMode="auto">
          <a:xfrm>
            <a:off x="715963" y="5300663"/>
            <a:ext cx="328612"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5</a:t>
            </a:r>
            <a:r>
              <a:rPr lang="en-US" altLang="zh-CN" sz="1600" i="0">
                <a:solidFill>
                  <a:srgbClr val="0033CC"/>
                </a:solidFill>
                <a:latin typeface="Bookman Old Style" panose="02050604050505020204" pitchFamily="18" charset="0"/>
              </a:rPr>
              <a:t>           </a:t>
            </a:r>
            <a:endParaRPr lang="en-US" altLang="zh-CN" sz="1600" i="0">
              <a:solidFill>
                <a:srgbClr val="0033CC"/>
              </a:solidFill>
              <a:latin typeface="Bookman Old Style" panose="02050604050505020204" pitchFamily="18" charset="0"/>
            </a:endParaRPr>
          </a:p>
        </p:txBody>
      </p:sp>
      <p:sp>
        <p:nvSpPr>
          <p:cNvPr id="30742" name="Rectangle 22"/>
          <p:cNvSpPr>
            <a:spLocks noChangeArrowheads="1"/>
          </p:cNvSpPr>
          <p:nvPr/>
        </p:nvSpPr>
        <p:spPr bwMode="auto">
          <a:xfrm>
            <a:off x="717550" y="2397125"/>
            <a:ext cx="328613" cy="244475"/>
          </a:xfrm>
          <a:prstGeom prst="rect">
            <a:avLst/>
          </a:prstGeom>
          <a:noFill/>
          <a:ln w="9525">
            <a:noFill/>
            <a:miter lim="800000"/>
          </a:ln>
        </p:spPr>
        <p:txBody>
          <a:bodyPr lIns="0" tIns="0" rIns="0" bIns="0">
            <a:spAutoFit/>
          </a:bodyPr>
          <a:lstStyle/>
          <a:p>
            <a:pPr algn="ctr" eaLnBrk="0" hangingPunct="0"/>
            <a:r>
              <a:rPr lang="en-US" altLang="zh-CN" sz="1600" i="0">
                <a:solidFill>
                  <a:srgbClr val="000000"/>
                </a:solidFill>
                <a:latin typeface="Bookman Old Style" panose="02050604050505020204" pitchFamily="18" charset="0"/>
              </a:rPr>
              <a:t>0</a:t>
            </a:r>
            <a:r>
              <a:rPr lang="en-US" altLang="zh-CN" sz="1600" i="0">
                <a:solidFill>
                  <a:srgbClr val="0033CC"/>
                </a:solidFill>
                <a:latin typeface="Bookman Old Style" panose="02050604050505020204" pitchFamily="18" charset="0"/>
              </a:rPr>
              <a:t>          </a:t>
            </a:r>
            <a:endParaRPr lang="en-US" altLang="zh-CN" sz="1600" i="0">
              <a:solidFill>
                <a:srgbClr val="0033CC"/>
              </a:solidFill>
              <a:latin typeface="Bookman Old Style" panose="02050604050505020204" pitchFamily="18" charset="0"/>
            </a:endParaRPr>
          </a:p>
        </p:txBody>
      </p:sp>
      <p:sp>
        <p:nvSpPr>
          <p:cNvPr id="30743" name="Text Box 23"/>
          <p:cNvSpPr txBox="1">
            <a:spLocks noChangeArrowheads="1"/>
          </p:cNvSpPr>
          <p:nvPr/>
        </p:nvSpPr>
        <p:spPr bwMode="auto">
          <a:xfrm>
            <a:off x="304800" y="1295400"/>
            <a:ext cx="4495800" cy="579438"/>
          </a:xfrm>
          <a:prstGeom prst="rect">
            <a:avLst/>
          </a:prstGeom>
          <a:noFill/>
          <a:ln w="9525">
            <a:noFill/>
            <a:miter lim="800000"/>
          </a:ln>
        </p:spPr>
        <p:txBody>
          <a:bodyPr>
            <a:spAutoFit/>
          </a:bodyPr>
          <a:lstStyle/>
          <a:p>
            <a:pPr eaLnBrk="0" hangingPunct="0"/>
            <a:r>
              <a:rPr lang="zh-CN" altLang="en-GB" i="0">
                <a:solidFill>
                  <a:schemeClr val="tx2"/>
                </a:solidFill>
                <a:latin typeface="宋体" panose="02010600030101010101" pitchFamily="2" charset="-122"/>
              </a:rPr>
              <a:t>人员受伤结果定义</a:t>
            </a:r>
            <a:endParaRPr lang="en-GB" i="0">
              <a:solidFill>
                <a:schemeClr val="tx2"/>
              </a:solidFill>
              <a:latin typeface="宋体" panose="02010600030101010101" pitchFamily="2" charset="-122"/>
            </a:endParaRPr>
          </a:p>
        </p:txBody>
      </p:sp>
      <p:sp>
        <p:nvSpPr>
          <p:cNvPr id="30744" name="Line 24"/>
          <p:cNvSpPr>
            <a:spLocks noChangeShapeType="1"/>
          </p:cNvSpPr>
          <p:nvPr/>
        </p:nvSpPr>
        <p:spPr bwMode="ltGray">
          <a:xfrm>
            <a:off x="1143000" y="1828800"/>
            <a:ext cx="0" cy="3816350"/>
          </a:xfrm>
          <a:prstGeom prst="line">
            <a:avLst/>
          </a:prstGeom>
          <a:noFill/>
          <a:ln w="38100">
            <a:solidFill>
              <a:schemeClr val="tx1"/>
            </a:solidFill>
            <a:round/>
          </a:ln>
        </p:spPr>
        <p:txBody>
          <a:bodyPr/>
          <a:lstStyle/>
          <a:p>
            <a:endParaRPr lang="zh-CN" altLang="en-US"/>
          </a:p>
        </p:txBody>
      </p:sp>
      <p:sp>
        <p:nvSpPr>
          <p:cNvPr id="25" name="矩形 24"/>
          <p:cNvSpPr/>
          <p:nvPr/>
        </p:nvSpPr>
        <p:spPr>
          <a:xfrm>
            <a:off x="26670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风险等级评定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457200" y="1066800"/>
            <a:ext cx="8305800" cy="584200"/>
          </a:xfrm>
          <a:prstGeom prst="rect">
            <a:avLst/>
          </a:prstGeom>
          <a:noFill/>
          <a:ln w="9525">
            <a:noFill/>
            <a:miter lim="800000"/>
          </a:ln>
          <a:effectLst/>
        </p:spPr>
        <p:txBody>
          <a:bodyPr>
            <a:spAutoFit/>
          </a:bodyPr>
          <a:lstStyle/>
          <a:p>
            <a:pPr algn="ctr" eaLnBrk="0" hangingPunct="0">
              <a:defRPr/>
            </a:pPr>
            <a:r>
              <a:rPr lang="zh-CN" altLang="en-GB" i="0" dirty="0">
                <a:solidFill>
                  <a:schemeClr val="tx2"/>
                </a:solidFill>
                <a:effectLst>
                  <a:outerShdw blurRad="38100" dist="38100" dir="2700000" algn="tl">
                    <a:srgbClr val="C0C0C0"/>
                  </a:outerShdw>
                </a:effectLst>
                <a:latin typeface="宋体" panose="02010600030101010101" pitchFamily="2" charset="-122"/>
              </a:rPr>
              <a:t>风险</a:t>
            </a:r>
            <a:r>
              <a:rPr lang="zh-CN" altLang="en-US" i="0" dirty="0">
                <a:solidFill>
                  <a:schemeClr val="tx2"/>
                </a:solidFill>
                <a:effectLst>
                  <a:outerShdw blurRad="38100" dist="38100" dir="2700000" algn="tl">
                    <a:srgbClr val="C0C0C0"/>
                  </a:outerShdw>
                </a:effectLst>
                <a:latin typeface="宋体" panose="02010600030101010101" pitchFamily="2" charset="-122"/>
              </a:rPr>
              <a:t>分级（根据风险等级评估分值</a:t>
            </a:r>
            <a:r>
              <a:rPr lang="en-US" altLang="zh-CN" i="0" dirty="0">
                <a:solidFill>
                  <a:schemeClr val="tx2"/>
                </a:solidFill>
                <a:effectLst>
                  <a:outerShdw blurRad="38100" dist="38100" dir="2700000" algn="tl">
                    <a:srgbClr val="C0C0C0"/>
                  </a:outerShdw>
                </a:effectLst>
                <a:latin typeface="宋体" panose="02010600030101010101" pitchFamily="2" charset="-122"/>
              </a:rPr>
              <a:t>)</a:t>
            </a:r>
            <a:endParaRPr lang="en-GB" i="0" dirty="0">
              <a:solidFill>
                <a:schemeClr val="tx2"/>
              </a:solidFill>
              <a:effectLst>
                <a:outerShdw blurRad="38100" dist="38100" dir="2700000" algn="tl">
                  <a:srgbClr val="C0C0C0"/>
                </a:outerShdw>
              </a:effectLst>
              <a:latin typeface="宋体" panose="02010600030101010101" pitchFamily="2" charset="-122"/>
            </a:endParaRPr>
          </a:p>
        </p:txBody>
      </p:sp>
      <p:graphicFrame>
        <p:nvGraphicFramePr>
          <p:cNvPr id="102434" name="Group 34"/>
          <p:cNvGraphicFramePr>
            <a:graphicFrameLocks noGrp="1"/>
          </p:cNvGraphicFramePr>
          <p:nvPr/>
        </p:nvGraphicFramePr>
        <p:xfrm>
          <a:off x="1295400" y="1752600"/>
          <a:ext cx="7467600" cy="3392171"/>
        </p:xfrm>
        <a:graphic>
          <a:graphicData uri="http://schemas.openxmlformats.org/drawingml/2006/table">
            <a:tbl>
              <a:tblPr/>
              <a:tblGrid>
                <a:gridCol w="1981200"/>
                <a:gridCol w="5486400"/>
              </a:tblGrid>
              <a:tr h="561975">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zh-CN" altLang="en-US" sz="3200" b="0" i="0" u="none" strike="noStrike" cap="none" normalizeH="0" baseline="0" dirty="0" smtClean="0">
                          <a:ln>
                            <a:noFill/>
                          </a:ln>
                          <a:solidFill>
                            <a:srgbClr val="FF0000"/>
                          </a:solidFill>
                          <a:effectLst/>
                          <a:latin typeface="黑体" panose="02010609060101010101" charset="-122"/>
                          <a:ea typeface="黑体" panose="02010609060101010101" charset="-122"/>
                        </a:rPr>
                        <a:t>风险大小</a:t>
                      </a:r>
                      <a:r>
                        <a:rPr kumimoji="0" lang="en-US" altLang="zh-CN" sz="3200" b="0" i="0" u="none" strike="noStrike" cap="none" normalizeH="0" baseline="0" dirty="0" smtClean="0">
                          <a:ln>
                            <a:noFill/>
                          </a:ln>
                          <a:solidFill>
                            <a:srgbClr val="FF0000"/>
                          </a:solidFill>
                          <a:effectLst/>
                          <a:latin typeface="黑体" panose="02010609060101010101" charset="-122"/>
                          <a:ea typeface="黑体" panose="02010609060101010101" charset="-122"/>
                        </a:rPr>
                        <a:t> = </a:t>
                      </a:r>
                      <a:r>
                        <a:rPr kumimoji="0" lang="zh-CN" altLang="en-US" sz="3200" b="0" i="0" u="none" strike="noStrike" cap="none" normalizeH="0" baseline="0" dirty="0" smtClean="0">
                          <a:ln>
                            <a:noFill/>
                          </a:ln>
                          <a:solidFill>
                            <a:srgbClr val="FF0000"/>
                          </a:solidFill>
                          <a:effectLst/>
                          <a:latin typeface="黑体" panose="02010609060101010101" charset="-122"/>
                          <a:ea typeface="黑体" panose="02010609060101010101" charset="-122"/>
                        </a:rPr>
                        <a:t>可能性</a:t>
                      </a:r>
                      <a:r>
                        <a:rPr kumimoji="0" lang="en-US" altLang="zh-CN" sz="3200" b="0" i="0" u="none" strike="noStrike" cap="none" normalizeH="0" baseline="0" dirty="0" smtClean="0">
                          <a:ln>
                            <a:noFill/>
                          </a:ln>
                          <a:solidFill>
                            <a:srgbClr val="FF0000"/>
                          </a:solidFill>
                          <a:effectLst/>
                          <a:latin typeface="黑体" panose="02010609060101010101" charset="-122"/>
                          <a:ea typeface="黑体" panose="02010609060101010101" charset="-122"/>
                        </a:rPr>
                        <a:t> x </a:t>
                      </a:r>
                      <a:r>
                        <a:rPr kumimoji="0" lang="zh-CN" altLang="en-US" sz="3200" b="0" i="0" u="none" strike="noStrike" cap="none" normalizeH="0" baseline="0" dirty="0" smtClean="0">
                          <a:ln>
                            <a:noFill/>
                          </a:ln>
                          <a:solidFill>
                            <a:srgbClr val="FF0000"/>
                          </a:solidFill>
                          <a:effectLst/>
                          <a:latin typeface="黑体" panose="02010609060101010101" charset="-122"/>
                          <a:ea typeface="黑体" panose="02010609060101010101" charset="-122"/>
                        </a:rPr>
                        <a:t>严重性</a:t>
                      </a:r>
                      <a:endParaRPr kumimoji="0" lang="zh-CN" altLang="en-US" sz="3200" b="0" i="0" u="none" strike="noStrike" cap="none" normalizeH="0" baseline="0" dirty="0" smtClean="0">
                        <a:ln>
                          <a:noFill/>
                        </a:ln>
                        <a:solidFill>
                          <a:srgbClr val="FF0000"/>
                        </a:solidFill>
                        <a:effectLst/>
                        <a:latin typeface="黑体" panose="02010609060101010101" charset="-122"/>
                        <a:ea typeface="黑体" panose="02010609060101010101"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735013">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270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极其危险 不能继续作业</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9138">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120</a:t>
                      </a: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270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高度危险 要立即整改</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60</a:t>
                      </a: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120</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是中度风险 需要整改</a:t>
                      </a:r>
                      <a:endPar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60</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zh-CN" altLang="en-US"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一般危险 需要注意</a:t>
                      </a:r>
                      <a:endParaRPr kumimoji="0" lang="en-US" altLang="zh-CN" sz="28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6" name="Text Box 35"/>
          <p:cNvSpPr txBox="1">
            <a:spLocks noChangeArrowheads="1"/>
          </p:cNvSpPr>
          <p:nvPr/>
        </p:nvSpPr>
        <p:spPr bwMode="auto">
          <a:xfrm>
            <a:off x="609600" y="2438400"/>
            <a:ext cx="685800" cy="641350"/>
          </a:xfrm>
          <a:prstGeom prst="rect">
            <a:avLst/>
          </a:prstGeom>
          <a:solidFill>
            <a:srgbClr val="FF0000"/>
          </a:solidFill>
          <a:ln w="9525">
            <a:noFill/>
            <a:miter lim="800000"/>
          </a:ln>
        </p:spPr>
        <p:txBody>
          <a:bodyPr>
            <a:spAutoFit/>
          </a:bodyPr>
          <a:lstStyle/>
          <a:p>
            <a:pPr algn="ctr">
              <a:spcBef>
                <a:spcPct val="50000"/>
              </a:spcBef>
            </a:pPr>
            <a:r>
              <a:rPr lang="en-US" altLang="zh-CN" sz="3600">
                <a:solidFill>
                  <a:schemeClr val="tx1"/>
                </a:solidFill>
              </a:rPr>
              <a:t>H</a:t>
            </a:r>
            <a:endParaRPr lang="en-US" altLang="zh-CN" sz="3600">
              <a:solidFill>
                <a:schemeClr val="tx1"/>
              </a:solidFill>
            </a:endParaRPr>
          </a:p>
        </p:txBody>
      </p:sp>
      <p:sp>
        <p:nvSpPr>
          <p:cNvPr id="31767" name="Text Box 36"/>
          <p:cNvSpPr txBox="1">
            <a:spLocks noChangeArrowheads="1"/>
          </p:cNvSpPr>
          <p:nvPr/>
        </p:nvSpPr>
        <p:spPr bwMode="auto">
          <a:xfrm>
            <a:off x="609600" y="3124200"/>
            <a:ext cx="685800" cy="641350"/>
          </a:xfrm>
          <a:prstGeom prst="rect">
            <a:avLst/>
          </a:prstGeom>
          <a:solidFill>
            <a:srgbClr val="FF0000"/>
          </a:solidFill>
          <a:ln w="9525">
            <a:noFill/>
            <a:miter lim="800000"/>
          </a:ln>
        </p:spPr>
        <p:txBody>
          <a:bodyPr>
            <a:spAutoFit/>
          </a:bodyPr>
          <a:lstStyle/>
          <a:p>
            <a:pPr algn="ctr">
              <a:spcBef>
                <a:spcPct val="50000"/>
              </a:spcBef>
            </a:pPr>
            <a:r>
              <a:rPr lang="en-US" altLang="zh-CN" sz="3600">
                <a:solidFill>
                  <a:schemeClr val="tx1"/>
                </a:solidFill>
              </a:rPr>
              <a:t>H</a:t>
            </a:r>
            <a:endParaRPr lang="en-US" altLang="zh-CN" sz="3600">
              <a:solidFill>
                <a:schemeClr val="tx1"/>
              </a:solidFill>
            </a:endParaRPr>
          </a:p>
        </p:txBody>
      </p:sp>
      <p:sp>
        <p:nvSpPr>
          <p:cNvPr id="31768" name="Text Box 37"/>
          <p:cNvSpPr txBox="1">
            <a:spLocks noChangeArrowheads="1"/>
          </p:cNvSpPr>
          <p:nvPr/>
        </p:nvSpPr>
        <p:spPr bwMode="auto">
          <a:xfrm>
            <a:off x="609600" y="3810000"/>
            <a:ext cx="685800" cy="641350"/>
          </a:xfrm>
          <a:prstGeom prst="rect">
            <a:avLst/>
          </a:prstGeom>
          <a:solidFill>
            <a:srgbClr val="FFFF00"/>
          </a:solidFill>
          <a:ln w="9525">
            <a:noFill/>
            <a:miter lim="800000"/>
          </a:ln>
        </p:spPr>
        <p:txBody>
          <a:bodyPr>
            <a:spAutoFit/>
          </a:bodyPr>
          <a:lstStyle/>
          <a:p>
            <a:pPr algn="ctr">
              <a:spcBef>
                <a:spcPct val="50000"/>
              </a:spcBef>
            </a:pPr>
            <a:r>
              <a:rPr lang="en-US" altLang="zh-CN" sz="3600">
                <a:solidFill>
                  <a:schemeClr val="tx1"/>
                </a:solidFill>
              </a:rPr>
              <a:t>M</a:t>
            </a:r>
            <a:endParaRPr lang="en-US" altLang="zh-CN" sz="3600">
              <a:solidFill>
                <a:schemeClr val="tx1"/>
              </a:solidFill>
            </a:endParaRPr>
          </a:p>
        </p:txBody>
      </p:sp>
      <p:sp>
        <p:nvSpPr>
          <p:cNvPr id="31769" name="Text Box 38"/>
          <p:cNvSpPr txBox="1">
            <a:spLocks noChangeArrowheads="1"/>
          </p:cNvSpPr>
          <p:nvPr/>
        </p:nvSpPr>
        <p:spPr bwMode="auto">
          <a:xfrm>
            <a:off x="609600" y="4495800"/>
            <a:ext cx="685800" cy="641350"/>
          </a:xfrm>
          <a:prstGeom prst="rect">
            <a:avLst/>
          </a:prstGeom>
          <a:solidFill>
            <a:srgbClr val="009900"/>
          </a:solidFill>
          <a:ln w="9525">
            <a:noFill/>
            <a:miter lim="800000"/>
          </a:ln>
        </p:spPr>
        <p:txBody>
          <a:bodyPr>
            <a:spAutoFit/>
          </a:bodyPr>
          <a:lstStyle/>
          <a:p>
            <a:pPr algn="ctr">
              <a:spcBef>
                <a:spcPct val="50000"/>
              </a:spcBef>
            </a:pPr>
            <a:r>
              <a:rPr lang="en-US" altLang="zh-CN" sz="3600">
                <a:solidFill>
                  <a:schemeClr val="tx1"/>
                </a:solidFill>
              </a:rPr>
              <a:t>L</a:t>
            </a:r>
            <a:endParaRPr lang="en-US" altLang="zh-CN" sz="3600">
              <a:solidFill>
                <a:schemeClr val="tx1"/>
              </a:solidFill>
            </a:endParaRPr>
          </a:p>
        </p:txBody>
      </p:sp>
      <p:sp>
        <p:nvSpPr>
          <p:cNvPr id="26" name="矩形 25"/>
          <p:cNvSpPr/>
          <p:nvPr/>
        </p:nvSpPr>
        <p:spPr>
          <a:xfrm>
            <a:off x="28956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风险等级评定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57200" y="1524000"/>
            <a:ext cx="8229600" cy="4525963"/>
          </a:xfrm>
        </p:spPr>
        <p:txBody>
          <a:bodyPr/>
          <a:lstStyle/>
          <a:p>
            <a:r>
              <a:rPr lang="zh-CN" altLang="en-US" b="1" dirty="0" smtClean="0"/>
              <a:t>当存在下列情况的可直接定为高等级风险</a:t>
            </a:r>
            <a:endParaRPr lang="zh-CN" altLang="en-US" b="1" dirty="0" smtClean="0"/>
          </a:p>
          <a:p>
            <a:pPr lvl="1">
              <a:lnSpc>
                <a:spcPct val="140000"/>
              </a:lnSpc>
            </a:pPr>
            <a:r>
              <a:rPr lang="zh-CN" altLang="en-US" sz="2400" dirty="0" smtClean="0"/>
              <a:t>不符合职业健康安全法律法规和标准的</a:t>
            </a:r>
            <a:endParaRPr lang="zh-CN" altLang="en-US" sz="2400" dirty="0" smtClean="0"/>
          </a:p>
          <a:p>
            <a:pPr lvl="1">
              <a:lnSpc>
                <a:spcPct val="140000"/>
              </a:lnSpc>
            </a:pPr>
            <a:r>
              <a:rPr lang="zh-CN" altLang="en-US" sz="2400" dirty="0" smtClean="0"/>
              <a:t>不符合集团关于安全作业标准程序的</a:t>
            </a:r>
            <a:endParaRPr lang="zh-CN" altLang="en-US" sz="2400" dirty="0" smtClean="0"/>
          </a:p>
          <a:p>
            <a:pPr lvl="1">
              <a:lnSpc>
                <a:spcPct val="140000"/>
              </a:lnSpc>
            </a:pPr>
            <a:r>
              <a:rPr lang="zh-CN" altLang="en-US" sz="2400" dirty="0" smtClean="0"/>
              <a:t>员工反映有重大安全隐患，短期内无法整改的</a:t>
            </a:r>
            <a:endParaRPr lang="zh-CN" altLang="en-US" sz="2400" dirty="0" smtClean="0"/>
          </a:p>
          <a:p>
            <a:pPr lvl="1">
              <a:lnSpc>
                <a:spcPct val="140000"/>
              </a:lnSpc>
            </a:pPr>
            <a:r>
              <a:rPr lang="zh-CN" altLang="en-US" sz="2400" dirty="0" smtClean="0"/>
              <a:t>直接观察到可能导致伤害的危险，且无适应控制措施的</a:t>
            </a:r>
            <a:endParaRPr lang="zh-CN" altLang="en-US" sz="2400" dirty="0" smtClean="0"/>
          </a:p>
        </p:txBody>
      </p:sp>
      <p:sp>
        <p:nvSpPr>
          <p:cNvPr id="5" name="矩形 4"/>
          <p:cNvSpPr/>
          <p:nvPr/>
        </p:nvSpPr>
        <p:spPr>
          <a:xfrm>
            <a:off x="2667000" y="2286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风险等级评定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005013"/>
            <a:ext cx="9144000" cy="0"/>
          </a:xfrm>
          <a:prstGeom prst="rect">
            <a:avLst/>
          </a:prstGeom>
          <a:noFill/>
          <a:ln w="9525">
            <a:noFill/>
            <a:miter lim="800000"/>
          </a:ln>
        </p:spPr>
        <p:txBody>
          <a:bodyPr wrap="none" lIns="0" tIns="36000" rIns="0" bIns="36000" anchor="ctr">
            <a:spAutoFit/>
          </a:bodyPr>
          <a:lstStyle/>
          <a:p>
            <a:endParaRPr lang="zh-CN" altLang="en-US"/>
          </a:p>
        </p:txBody>
      </p:sp>
      <p:pic>
        <p:nvPicPr>
          <p:cNvPr id="8195" name="Picture 3"/>
          <p:cNvPicPr>
            <a:picLocks noChangeAspect="1" noChangeArrowheads="1"/>
          </p:cNvPicPr>
          <p:nvPr/>
        </p:nvPicPr>
        <p:blipFill>
          <a:blip r:embed="rId1" cstate="print"/>
          <a:srcRect/>
          <a:stretch>
            <a:fillRect/>
          </a:stretch>
        </p:blipFill>
        <p:spPr bwMode="auto">
          <a:xfrm>
            <a:off x="762000" y="1905000"/>
            <a:ext cx="7543800" cy="4953000"/>
          </a:xfrm>
          <a:prstGeom prst="rect">
            <a:avLst/>
          </a:prstGeom>
          <a:noFill/>
          <a:ln w="9525">
            <a:noFill/>
            <a:miter lim="800000"/>
            <a:headEnd/>
            <a:tailEnd/>
          </a:ln>
        </p:spPr>
      </p:pic>
      <p:sp>
        <p:nvSpPr>
          <p:cNvPr id="8196" name="TextBox 4"/>
          <p:cNvSpPr txBox="1">
            <a:spLocks noChangeArrowheads="1"/>
          </p:cNvSpPr>
          <p:nvPr/>
        </p:nvSpPr>
        <p:spPr bwMode="auto">
          <a:xfrm>
            <a:off x="533400" y="1295400"/>
            <a:ext cx="8424863" cy="584200"/>
          </a:xfrm>
          <a:prstGeom prst="rect">
            <a:avLst/>
          </a:prstGeom>
          <a:noFill/>
          <a:ln w="9525">
            <a:noFill/>
            <a:miter lim="800000"/>
          </a:ln>
        </p:spPr>
        <p:txBody>
          <a:bodyPr wrap="none">
            <a:spAutoFit/>
          </a:bodyPr>
          <a:lstStyle/>
          <a:p>
            <a:r>
              <a:rPr lang="zh-CN" altLang="en-US">
                <a:solidFill>
                  <a:srgbClr val="FF0000"/>
                </a:solidFill>
              </a:rPr>
              <a:t>咱们先商量一下，怎么才能安全的吃到甜点？</a:t>
            </a:r>
            <a:endParaRPr lang="zh-CN" altLang="en-US">
              <a:solidFill>
                <a:srgbClr val="FF0000"/>
              </a:solidFill>
            </a:endParaRPr>
          </a:p>
        </p:txBody>
      </p:sp>
    </p:spTree>
  </p:cSld>
  <p:clrMapOvr>
    <a:masterClrMapping/>
  </p:clrMapOvr>
  <p:transition>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AutoShape 3"/>
          <p:cNvSpPr>
            <a:spLocks noChangeArrowheads="1"/>
          </p:cNvSpPr>
          <p:nvPr/>
        </p:nvSpPr>
        <p:spPr bwMode="auto">
          <a:xfrm>
            <a:off x="1095375" y="4116388"/>
            <a:ext cx="3009900" cy="2160587"/>
          </a:xfrm>
          <a:prstGeom prst="wedgeRoundRectCallout">
            <a:avLst>
              <a:gd name="adj1" fmla="val 125736"/>
              <a:gd name="adj2" fmla="val 20611"/>
              <a:gd name="adj3" fmla="val 16667"/>
            </a:avLst>
          </a:prstGeom>
          <a:solidFill>
            <a:srgbClr val="00FF00"/>
          </a:solidFill>
          <a:ln w="12700" cap="sq">
            <a:solidFill>
              <a:srgbClr val="FF0000"/>
            </a:solidFill>
            <a:miter lim="800000"/>
            <a:headEnd type="none" w="sm" len="sm"/>
            <a:tailEnd type="none" w="sm" len="sm"/>
          </a:ln>
        </p:spPr>
        <p:txBody>
          <a:bodyPr/>
          <a:lstStyle/>
          <a:p>
            <a:pPr marL="230505" indent="-230505"/>
            <a:r>
              <a:rPr lang="zh-CN" altLang="en-US" sz="2000" i="0" u="sng">
                <a:solidFill>
                  <a:schemeClr val="tx1"/>
                </a:solidFill>
                <a:latin typeface="宋体" panose="02010600030101010101" pitchFamily="2" charset="-122"/>
              </a:rPr>
              <a:t>控制措施：</a:t>
            </a:r>
            <a:endParaRPr lang="zh-CN" altLang="en-US" sz="2000" i="0" u="sng">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安全联锁</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预防性维修</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定期检查</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合适的关停程序</a:t>
            </a:r>
            <a:endParaRPr lang="en-US" sz="1800">
              <a:solidFill>
                <a:schemeClr val="tx1"/>
              </a:solidFill>
              <a:latin typeface="宋体" panose="02010600030101010101" pitchFamily="2" charset="-122"/>
            </a:endParaRPr>
          </a:p>
        </p:txBody>
      </p:sp>
      <p:sp>
        <p:nvSpPr>
          <p:cNvPr id="33795" name="AutoShape 4"/>
          <p:cNvSpPr>
            <a:spLocks noChangeArrowheads="1"/>
          </p:cNvSpPr>
          <p:nvPr/>
        </p:nvSpPr>
        <p:spPr bwMode="auto">
          <a:xfrm>
            <a:off x="6838950" y="3062288"/>
            <a:ext cx="1528763" cy="1054100"/>
          </a:xfrm>
          <a:prstGeom prst="wedgeRectCallout">
            <a:avLst>
              <a:gd name="adj1" fmla="val -60694"/>
              <a:gd name="adj2" fmla="val 166718"/>
            </a:avLst>
          </a:prstGeom>
          <a:solidFill>
            <a:srgbClr val="FF0000"/>
          </a:solidFill>
          <a:ln w="12700" cap="sq">
            <a:solidFill>
              <a:schemeClr val="tx1"/>
            </a:solidFill>
            <a:miter lim="800000"/>
            <a:headEnd type="none" w="sm" len="sm"/>
            <a:tailEnd type="none" w="sm" len="sm"/>
          </a:ln>
        </p:spPr>
        <p:txBody>
          <a:bodyPr/>
          <a:lstStyle/>
          <a:p>
            <a:r>
              <a:rPr lang="zh-CN" altLang="en-US" sz="2400" i="0">
                <a:latin typeface="宋体" panose="02010600030101010101" pitchFamily="2" charset="-122"/>
              </a:rPr>
              <a:t>带压的输气管线</a:t>
            </a:r>
            <a:endParaRPr lang="zh-CN" altLang="en-US" sz="2400" i="0">
              <a:latin typeface="宋体" panose="02010600030101010101" pitchFamily="2" charset="-122"/>
            </a:endParaRPr>
          </a:p>
        </p:txBody>
      </p:sp>
      <p:grpSp>
        <p:nvGrpSpPr>
          <p:cNvPr id="33796" name="Group 5"/>
          <p:cNvGrpSpPr/>
          <p:nvPr/>
        </p:nvGrpSpPr>
        <p:grpSpPr bwMode="auto">
          <a:xfrm>
            <a:off x="5059363" y="4959350"/>
            <a:ext cx="2309812" cy="1524000"/>
            <a:chOff x="3608" y="2866"/>
            <a:chExt cx="1455" cy="960"/>
          </a:xfrm>
        </p:grpSpPr>
        <p:sp>
          <p:nvSpPr>
            <p:cNvPr id="33804" name="Freeform 6"/>
            <p:cNvSpPr/>
            <p:nvPr/>
          </p:nvSpPr>
          <p:spPr bwMode="auto">
            <a:xfrm>
              <a:off x="3608" y="3053"/>
              <a:ext cx="1154" cy="773"/>
            </a:xfrm>
            <a:custGeom>
              <a:avLst/>
              <a:gdLst>
                <a:gd name="T0" fmla="*/ 2 w 2028"/>
                <a:gd name="T1" fmla="*/ 30 h 1137"/>
                <a:gd name="T2" fmla="*/ 4 w 2028"/>
                <a:gd name="T3" fmla="*/ 22 h 1137"/>
                <a:gd name="T4" fmla="*/ 3 w 2028"/>
                <a:gd name="T5" fmla="*/ 23 h 1137"/>
                <a:gd name="T6" fmla="*/ 2 w 2028"/>
                <a:gd name="T7" fmla="*/ 24 h 1137"/>
                <a:gd name="T8" fmla="*/ 1 w 2028"/>
                <a:gd name="T9" fmla="*/ 26 h 1137"/>
                <a:gd name="T10" fmla="*/ 3 w 2028"/>
                <a:gd name="T11" fmla="*/ 18 h 1137"/>
                <a:gd name="T12" fmla="*/ 1 w 2028"/>
                <a:gd name="T13" fmla="*/ 22 h 1137"/>
                <a:gd name="T14" fmla="*/ 2 w 2028"/>
                <a:gd name="T15" fmla="*/ 18 h 1137"/>
                <a:gd name="T16" fmla="*/ 2 w 2028"/>
                <a:gd name="T17" fmla="*/ 16 h 1137"/>
                <a:gd name="T18" fmla="*/ 1 w 2028"/>
                <a:gd name="T19" fmla="*/ 19 h 1137"/>
                <a:gd name="T20" fmla="*/ 3 w 2028"/>
                <a:gd name="T21" fmla="*/ 10 h 1137"/>
                <a:gd name="T22" fmla="*/ 6 w 2028"/>
                <a:gd name="T23" fmla="*/ 8 h 1137"/>
                <a:gd name="T24" fmla="*/ 3 w 2028"/>
                <a:gd name="T25" fmla="*/ 5 h 1137"/>
                <a:gd name="T26" fmla="*/ 1 w 2028"/>
                <a:gd name="T27" fmla="*/ 5 h 1137"/>
                <a:gd name="T28" fmla="*/ 3 w 2028"/>
                <a:gd name="T29" fmla="*/ 7 h 1137"/>
                <a:gd name="T30" fmla="*/ 6 w 2028"/>
                <a:gd name="T31" fmla="*/ 7 h 1137"/>
                <a:gd name="T32" fmla="*/ 7 w 2028"/>
                <a:gd name="T33" fmla="*/ 7 h 1137"/>
                <a:gd name="T34" fmla="*/ 7 w 2028"/>
                <a:gd name="T35" fmla="*/ 6 h 1137"/>
                <a:gd name="T36" fmla="*/ 4 w 2028"/>
                <a:gd name="T37" fmla="*/ 3 h 1137"/>
                <a:gd name="T38" fmla="*/ 7 w 2028"/>
                <a:gd name="T39" fmla="*/ 5 h 1137"/>
                <a:gd name="T40" fmla="*/ 7 w 2028"/>
                <a:gd name="T41" fmla="*/ 5 h 1137"/>
                <a:gd name="T42" fmla="*/ 6 w 2028"/>
                <a:gd name="T43" fmla="*/ 3 h 1137"/>
                <a:gd name="T44" fmla="*/ 8 w 2028"/>
                <a:gd name="T45" fmla="*/ 4 h 1137"/>
                <a:gd name="T46" fmla="*/ 9 w 2028"/>
                <a:gd name="T47" fmla="*/ 3 h 1137"/>
                <a:gd name="T48" fmla="*/ 7 w 2028"/>
                <a:gd name="T49" fmla="*/ 2 h 1137"/>
                <a:gd name="T50" fmla="*/ 8 w 2028"/>
                <a:gd name="T51" fmla="*/ 1 h 1137"/>
                <a:gd name="T52" fmla="*/ 9 w 2028"/>
                <a:gd name="T53" fmla="*/ 1 h 1137"/>
                <a:gd name="T54" fmla="*/ 7 w 2028"/>
                <a:gd name="T55" fmla="*/ 1 h 1137"/>
                <a:gd name="T56" fmla="*/ 9 w 2028"/>
                <a:gd name="T57" fmla="*/ 1 h 1137"/>
                <a:gd name="T58" fmla="*/ 13 w 2028"/>
                <a:gd name="T59" fmla="*/ 1 h 1137"/>
                <a:gd name="T60" fmla="*/ 15 w 2028"/>
                <a:gd name="T61" fmla="*/ 1 h 1137"/>
                <a:gd name="T62" fmla="*/ 17 w 2028"/>
                <a:gd name="T63" fmla="*/ 3 h 1137"/>
                <a:gd name="T64" fmla="*/ 18 w 2028"/>
                <a:gd name="T65" fmla="*/ 7 h 1137"/>
                <a:gd name="T66" fmla="*/ 18 w 2028"/>
                <a:gd name="T67" fmla="*/ 14 h 1137"/>
                <a:gd name="T68" fmla="*/ 19 w 2028"/>
                <a:gd name="T69" fmla="*/ 15 h 1137"/>
                <a:gd name="T70" fmla="*/ 20 w 2028"/>
                <a:gd name="T71" fmla="*/ 15 h 1137"/>
                <a:gd name="T72" fmla="*/ 18 w 2028"/>
                <a:gd name="T73" fmla="*/ 16 h 1137"/>
                <a:gd name="T74" fmla="*/ 19 w 2028"/>
                <a:gd name="T75" fmla="*/ 16 h 1137"/>
                <a:gd name="T76" fmla="*/ 20 w 2028"/>
                <a:gd name="T77" fmla="*/ 17 h 1137"/>
                <a:gd name="T78" fmla="*/ 22 w 2028"/>
                <a:gd name="T79" fmla="*/ 20 h 1137"/>
                <a:gd name="T80" fmla="*/ 22 w 2028"/>
                <a:gd name="T81" fmla="*/ 20 h 1137"/>
                <a:gd name="T82" fmla="*/ 22 w 2028"/>
                <a:gd name="T83" fmla="*/ 22 h 1137"/>
                <a:gd name="T84" fmla="*/ 20 w 2028"/>
                <a:gd name="T85" fmla="*/ 22 h 1137"/>
                <a:gd name="T86" fmla="*/ 22 w 2028"/>
                <a:gd name="T87" fmla="*/ 24 h 1137"/>
                <a:gd name="T88" fmla="*/ 22 w 2028"/>
                <a:gd name="T89" fmla="*/ 26 h 1137"/>
                <a:gd name="T90" fmla="*/ 20 w 2028"/>
                <a:gd name="T91" fmla="*/ 26 h 1137"/>
                <a:gd name="T92" fmla="*/ 21 w 2028"/>
                <a:gd name="T93" fmla="*/ 28 h 1137"/>
                <a:gd name="T94" fmla="*/ 20 w 2028"/>
                <a:gd name="T95" fmla="*/ 28 h 1137"/>
                <a:gd name="T96" fmla="*/ 20 w 2028"/>
                <a:gd name="T97" fmla="*/ 30 h 1137"/>
                <a:gd name="T98" fmla="*/ 19 w 2028"/>
                <a:gd name="T99" fmla="*/ 33 h 1137"/>
                <a:gd name="T100" fmla="*/ 17 w 2028"/>
                <a:gd name="T101" fmla="*/ 36 h 1137"/>
                <a:gd name="T102" fmla="*/ 17 w 2028"/>
                <a:gd name="T103" fmla="*/ 36 h 1137"/>
                <a:gd name="T104" fmla="*/ 16 w 2028"/>
                <a:gd name="T105" fmla="*/ 29 h 1137"/>
                <a:gd name="T106" fmla="*/ 15 w 2028"/>
                <a:gd name="T107" fmla="*/ 41 h 1137"/>
                <a:gd name="T108" fmla="*/ 15 w 2028"/>
                <a:gd name="T109" fmla="*/ 34 h 1137"/>
                <a:gd name="T110" fmla="*/ 13 w 2028"/>
                <a:gd name="T111" fmla="*/ 34 h 1137"/>
                <a:gd name="T112" fmla="*/ 13 w 2028"/>
                <a:gd name="T113" fmla="*/ 37 h 1137"/>
                <a:gd name="T114" fmla="*/ 11 w 2028"/>
                <a:gd name="T115" fmla="*/ 43 h 1137"/>
                <a:gd name="T116" fmla="*/ 11 w 2028"/>
                <a:gd name="T117" fmla="*/ 44 h 1137"/>
                <a:gd name="T118" fmla="*/ 9 w 2028"/>
                <a:gd name="T119" fmla="*/ 50 h 1137"/>
                <a:gd name="T120" fmla="*/ 3 w 2028"/>
                <a:gd name="T121" fmla="*/ 48 h 11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28"/>
                <a:gd name="T184" fmla="*/ 0 h 1137"/>
                <a:gd name="T185" fmla="*/ 2028 w 2028"/>
                <a:gd name="T186" fmla="*/ 1137 h 113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28" h="1137">
                  <a:moveTo>
                    <a:pt x="264" y="1008"/>
                  </a:moveTo>
                  <a:lnTo>
                    <a:pt x="235" y="973"/>
                  </a:lnTo>
                  <a:lnTo>
                    <a:pt x="213" y="934"/>
                  </a:lnTo>
                  <a:lnTo>
                    <a:pt x="198" y="895"/>
                  </a:lnTo>
                  <a:lnTo>
                    <a:pt x="189" y="855"/>
                  </a:lnTo>
                  <a:lnTo>
                    <a:pt x="182" y="813"/>
                  </a:lnTo>
                  <a:lnTo>
                    <a:pt x="177" y="773"/>
                  </a:lnTo>
                  <a:lnTo>
                    <a:pt x="173" y="732"/>
                  </a:lnTo>
                  <a:lnTo>
                    <a:pt x="166" y="694"/>
                  </a:lnTo>
                  <a:lnTo>
                    <a:pt x="168" y="676"/>
                  </a:lnTo>
                  <a:lnTo>
                    <a:pt x="169" y="663"/>
                  </a:lnTo>
                  <a:lnTo>
                    <a:pt x="172" y="651"/>
                  </a:lnTo>
                  <a:lnTo>
                    <a:pt x="176" y="630"/>
                  </a:lnTo>
                  <a:lnTo>
                    <a:pt x="182" y="620"/>
                  </a:lnTo>
                  <a:lnTo>
                    <a:pt x="193" y="608"/>
                  </a:lnTo>
                  <a:lnTo>
                    <a:pt x="207" y="593"/>
                  </a:lnTo>
                  <a:lnTo>
                    <a:pt x="223" y="579"/>
                  </a:lnTo>
                  <a:lnTo>
                    <a:pt x="240" y="563"/>
                  </a:lnTo>
                  <a:lnTo>
                    <a:pt x="257" y="547"/>
                  </a:lnTo>
                  <a:lnTo>
                    <a:pt x="278" y="531"/>
                  </a:lnTo>
                  <a:lnTo>
                    <a:pt x="296" y="515"/>
                  </a:lnTo>
                  <a:lnTo>
                    <a:pt x="315" y="501"/>
                  </a:lnTo>
                  <a:lnTo>
                    <a:pt x="334" y="486"/>
                  </a:lnTo>
                  <a:lnTo>
                    <a:pt x="351" y="472"/>
                  </a:lnTo>
                  <a:lnTo>
                    <a:pt x="366" y="461"/>
                  </a:lnTo>
                  <a:lnTo>
                    <a:pt x="378" y="451"/>
                  </a:lnTo>
                  <a:lnTo>
                    <a:pt x="387" y="443"/>
                  </a:lnTo>
                  <a:lnTo>
                    <a:pt x="394" y="439"/>
                  </a:lnTo>
                  <a:lnTo>
                    <a:pt x="396" y="437"/>
                  </a:lnTo>
                  <a:lnTo>
                    <a:pt x="382" y="443"/>
                  </a:lnTo>
                  <a:lnTo>
                    <a:pt x="367" y="451"/>
                  </a:lnTo>
                  <a:lnTo>
                    <a:pt x="351" y="461"/>
                  </a:lnTo>
                  <a:lnTo>
                    <a:pt x="334" y="472"/>
                  </a:lnTo>
                  <a:lnTo>
                    <a:pt x="315" y="483"/>
                  </a:lnTo>
                  <a:lnTo>
                    <a:pt x="296" y="496"/>
                  </a:lnTo>
                  <a:lnTo>
                    <a:pt x="278" y="509"/>
                  </a:lnTo>
                  <a:lnTo>
                    <a:pt x="259" y="521"/>
                  </a:lnTo>
                  <a:lnTo>
                    <a:pt x="240" y="534"/>
                  </a:lnTo>
                  <a:lnTo>
                    <a:pt x="223" y="547"/>
                  </a:lnTo>
                  <a:lnTo>
                    <a:pt x="205" y="558"/>
                  </a:lnTo>
                  <a:lnTo>
                    <a:pt x="190" y="569"/>
                  </a:lnTo>
                  <a:lnTo>
                    <a:pt x="177" y="577"/>
                  </a:lnTo>
                  <a:lnTo>
                    <a:pt x="165" y="585"/>
                  </a:lnTo>
                  <a:lnTo>
                    <a:pt x="156" y="590"/>
                  </a:lnTo>
                  <a:lnTo>
                    <a:pt x="149" y="593"/>
                  </a:lnTo>
                  <a:lnTo>
                    <a:pt x="152" y="576"/>
                  </a:lnTo>
                  <a:lnTo>
                    <a:pt x="170" y="552"/>
                  </a:lnTo>
                  <a:lnTo>
                    <a:pt x="198" y="525"/>
                  </a:lnTo>
                  <a:lnTo>
                    <a:pt x="232" y="496"/>
                  </a:lnTo>
                  <a:lnTo>
                    <a:pt x="264" y="469"/>
                  </a:lnTo>
                  <a:lnTo>
                    <a:pt x="294" y="447"/>
                  </a:lnTo>
                  <a:lnTo>
                    <a:pt x="312" y="429"/>
                  </a:lnTo>
                  <a:lnTo>
                    <a:pt x="318" y="421"/>
                  </a:lnTo>
                  <a:lnTo>
                    <a:pt x="299" y="432"/>
                  </a:lnTo>
                  <a:lnTo>
                    <a:pt x="270" y="453"/>
                  </a:lnTo>
                  <a:lnTo>
                    <a:pt x="235" y="478"/>
                  </a:lnTo>
                  <a:lnTo>
                    <a:pt x="198" y="507"/>
                  </a:lnTo>
                  <a:lnTo>
                    <a:pt x="162" y="534"/>
                  </a:lnTo>
                  <a:lnTo>
                    <a:pt x="133" y="558"/>
                  </a:lnTo>
                  <a:lnTo>
                    <a:pt x="113" y="574"/>
                  </a:lnTo>
                  <a:lnTo>
                    <a:pt x="105" y="580"/>
                  </a:lnTo>
                  <a:lnTo>
                    <a:pt x="106" y="573"/>
                  </a:lnTo>
                  <a:lnTo>
                    <a:pt x="107" y="563"/>
                  </a:lnTo>
                  <a:lnTo>
                    <a:pt x="107" y="553"/>
                  </a:lnTo>
                  <a:lnTo>
                    <a:pt x="109" y="545"/>
                  </a:lnTo>
                  <a:lnTo>
                    <a:pt x="121" y="529"/>
                  </a:lnTo>
                  <a:lnTo>
                    <a:pt x="141" y="507"/>
                  </a:lnTo>
                  <a:lnTo>
                    <a:pt x="166" y="480"/>
                  </a:lnTo>
                  <a:lnTo>
                    <a:pt x="192" y="451"/>
                  </a:lnTo>
                  <a:lnTo>
                    <a:pt x="217" y="426"/>
                  </a:lnTo>
                  <a:lnTo>
                    <a:pt x="239" y="404"/>
                  </a:lnTo>
                  <a:lnTo>
                    <a:pt x="253" y="389"/>
                  </a:lnTo>
                  <a:lnTo>
                    <a:pt x="259" y="383"/>
                  </a:lnTo>
                  <a:lnTo>
                    <a:pt x="248" y="391"/>
                  </a:lnTo>
                  <a:lnTo>
                    <a:pt x="231" y="404"/>
                  </a:lnTo>
                  <a:lnTo>
                    <a:pt x="208" y="421"/>
                  </a:lnTo>
                  <a:lnTo>
                    <a:pt x="184" y="439"/>
                  </a:lnTo>
                  <a:lnTo>
                    <a:pt x="160" y="458"/>
                  </a:lnTo>
                  <a:lnTo>
                    <a:pt x="139" y="474"/>
                  </a:lnTo>
                  <a:lnTo>
                    <a:pt x="125" y="483"/>
                  </a:lnTo>
                  <a:lnTo>
                    <a:pt x="119" y="488"/>
                  </a:lnTo>
                  <a:lnTo>
                    <a:pt x="119" y="483"/>
                  </a:lnTo>
                  <a:lnTo>
                    <a:pt x="119" y="478"/>
                  </a:lnTo>
                  <a:lnTo>
                    <a:pt x="118" y="474"/>
                  </a:lnTo>
                  <a:lnTo>
                    <a:pt x="118" y="470"/>
                  </a:lnTo>
                  <a:lnTo>
                    <a:pt x="126" y="461"/>
                  </a:lnTo>
                  <a:lnTo>
                    <a:pt x="139" y="447"/>
                  </a:lnTo>
                  <a:lnTo>
                    <a:pt x="156" y="431"/>
                  </a:lnTo>
                  <a:lnTo>
                    <a:pt x="173" y="413"/>
                  </a:lnTo>
                  <a:lnTo>
                    <a:pt x="189" y="397"/>
                  </a:lnTo>
                  <a:lnTo>
                    <a:pt x="202" y="383"/>
                  </a:lnTo>
                  <a:lnTo>
                    <a:pt x="212" y="370"/>
                  </a:lnTo>
                  <a:lnTo>
                    <a:pt x="213" y="364"/>
                  </a:lnTo>
                  <a:lnTo>
                    <a:pt x="201" y="376"/>
                  </a:lnTo>
                  <a:lnTo>
                    <a:pt x="186" y="389"/>
                  </a:lnTo>
                  <a:lnTo>
                    <a:pt x="170" y="405"/>
                  </a:lnTo>
                  <a:lnTo>
                    <a:pt x="154" y="419"/>
                  </a:lnTo>
                  <a:lnTo>
                    <a:pt x="137" y="434"/>
                  </a:lnTo>
                  <a:lnTo>
                    <a:pt x="118" y="448"/>
                  </a:lnTo>
                  <a:lnTo>
                    <a:pt x="101" y="459"/>
                  </a:lnTo>
                  <a:lnTo>
                    <a:pt x="85" y="467"/>
                  </a:lnTo>
                  <a:lnTo>
                    <a:pt x="85" y="453"/>
                  </a:lnTo>
                  <a:lnTo>
                    <a:pt x="91" y="435"/>
                  </a:lnTo>
                  <a:lnTo>
                    <a:pt x="102" y="416"/>
                  </a:lnTo>
                  <a:lnTo>
                    <a:pt x="115" y="397"/>
                  </a:lnTo>
                  <a:lnTo>
                    <a:pt x="129" y="380"/>
                  </a:lnTo>
                  <a:lnTo>
                    <a:pt x="139" y="364"/>
                  </a:lnTo>
                  <a:lnTo>
                    <a:pt x="148" y="353"/>
                  </a:lnTo>
                  <a:lnTo>
                    <a:pt x="149" y="346"/>
                  </a:lnTo>
                  <a:lnTo>
                    <a:pt x="129" y="360"/>
                  </a:lnTo>
                  <a:lnTo>
                    <a:pt x="114" y="375"/>
                  </a:lnTo>
                  <a:lnTo>
                    <a:pt x="101" y="388"/>
                  </a:lnTo>
                  <a:lnTo>
                    <a:pt x="90" y="400"/>
                  </a:lnTo>
                  <a:lnTo>
                    <a:pt x="79" y="411"/>
                  </a:lnTo>
                  <a:lnTo>
                    <a:pt x="70" y="426"/>
                  </a:lnTo>
                  <a:lnTo>
                    <a:pt x="60" y="439"/>
                  </a:lnTo>
                  <a:lnTo>
                    <a:pt x="48" y="455"/>
                  </a:lnTo>
                  <a:lnTo>
                    <a:pt x="42" y="442"/>
                  </a:lnTo>
                  <a:lnTo>
                    <a:pt x="34" y="429"/>
                  </a:lnTo>
                  <a:lnTo>
                    <a:pt x="26" y="415"/>
                  </a:lnTo>
                  <a:lnTo>
                    <a:pt x="17" y="399"/>
                  </a:lnTo>
                  <a:lnTo>
                    <a:pt x="11" y="383"/>
                  </a:lnTo>
                  <a:lnTo>
                    <a:pt x="5" y="368"/>
                  </a:lnTo>
                  <a:lnTo>
                    <a:pt x="1" y="356"/>
                  </a:lnTo>
                  <a:lnTo>
                    <a:pt x="0" y="343"/>
                  </a:lnTo>
                  <a:lnTo>
                    <a:pt x="32" y="317"/>
                  </a:lnTo>
                  <a:lnTo>
                    <a:pt x="70" y="295"/>
                  </a:lnTo>
                  <a:lnTo>
                    <a:pt x="111" y="276"/>
                  </a:lnTo>
                  <a:lnTo>
                    <a:pt x="157" y="258"/>
                  </a:lnTo>
                  <a:lnTo>
                    <a:pt x="205" y="244"/>
                  </a:lnTo>
                  <a:lnTo>
                    <a:pt x="253" y="231"/>
                  </a:lnTo>
                  <a:lnTo>
                    <a:pt x="303" y="220"/>
                  </a:lnTo>
                  <a:lnTo>
                    <a:pt x="353" y="212"/>
                  </a:lnTo>
                  <a:lnTo>
                    <a:pt x="400" y="204"/>
                  </a:lnTo>
                  <a:lnTo>
                    <a:pt x="444" y="199"/>
                  </a:lnTo>
                  <a:lnTo>
                    <a:pt x="484" y="195"/>
                  </a:lnTo>
                  <a:lnTo>
                    <a:pt x="520" y="191"/>
                  </a:lnTo>
                  <a:lnTo>
                    <a:pt x="550" y="190"/>
                  </a:lnTo>
                  <a:lnTo>
                    <a:pt x="571" y="187"/>
                  </a:lnTo>
                  <a:lnTo>
                    <a:pt x="586" y="187"/>
                  </a:lnTo>
                  <a:lnTo>
                    <a:pt x="591" y="185"/>
                  </a:lnTo>
                  <a:lnTo>
                    <a:pt x="582" y="182"/>
                  </a:lnTo>
                  <a:lnTo>
                    <a:pt x="568" y="179"/>
                  </a:lnTo>
                  <a:lnTo>
                    <a:pt x="550" y="174"/>
                  </a:lnTo>
                  <a:lnTo>
                    <a:pt x="527" y="169"/>
                  </a:lnTo>
                  <a:lnTo>
                    <a:pt x="501" y="163"/>
                  </a:lnTo>
                  <a:lnTo>
                    <a:pt x="473" y="156"/>
                  </a:lnTo>
                  <a:lnTo>
                    <a:pt x="444" y="150"/>
                  </a:lnTo>
                  <a:lnTo>
                    <a:pt x="414" y="144"/>
                  </a:lnTo>
                  <a:lnTo>
                    <a:pt x="385" y="137"/>
                  </a:lnTo>
                  <a:lnTo>
                    <a:pt x="358" y="131"/>
                  </a:lnTo>
                  <a:lnTo>
                    <a:pt x="331" y="126"/>
                  </a:lnTo>
                  <a:lnTo>
                    <a:pt x="308" y="121"/>
                  </a:lnTo>
                  <a:lnTo>
                    <a:pt x="288" y="117"/>
                  </a:lnTo>
                  <a:lnTo>
                    <a:pt x="274" y="113"/>
                  </a:lnTo>
                  <a:lnTo>
                    <a:pt x="264" y="112"/>
                  </a:lnTo>
                  <a:lnTo>
                    <a:pt x="260" y="110"/>
                  </a:lnTo>
                  <a:lnTo>
                    <a:pt x="259" y="109"/>
                  </a:lnTo>
                  <a:lnTo>
                    <a:pt x="251" y="107"/>
                  </a:lnTo>
                  <a:lnTo>
                    <a:pt x="236" y="105"/>
                  </a:lnTo>
                  <a:lnTo>
                    <a:pt x="217" y="102"/>
                  </a:lnTo>
                  <a:lnTo>
                    <a:pt x="194" y="101"/>
                  </a:lnTo>
                  <a:lnTo>
                    <a:pt x="169" y="99"/>
                  </a:lnTo>
                  <a:lnTo>
                    <a:pt x="142" y="99"/>
                  </a:lnTo>
                  <a:lnTo>
                    <a:pt x="115" y="99"/>
                  </a:lnTo>
                  <a:lnTo>
                    <a:pt x="90" y="99"/>
                  </a:lnTo>
                  <a:lnTo>
                    <a:pt x="66" y="102"/>
                  </a:lnTo>
                  <a:lnTo>
                    <a:pt x="47" y="105"/>
                  </a:lnTo>
                  <a:lnTo>
                    <a:pt x="34" y="110"/>
                  </a:lnTo>
                  <a:lnTo>
                    <a:pt x="26" y="117"/>
                  </a:lnTo>
                  <a:lnTo>
                    <a:pt x="24" y="125"/>
                  </a:lnTo>
                  <a:lnTo>
                    <a:pt x="32" y="136"/>
                  </a:lnTo>
                  <a:lnTo>
                    <a:pt x="51" y="148"/>
                  </a:lnTo>
                  <a:lnTo>
                    <a:pt x="60" y="150"/>
                  </a:lnTo>
                  <a:lnTo>
                    <a:pt x="82" y="150"/>
                  </a:lnTo>
                  <a:lnTo>
                    <a:pt x="113" y="152"/>
                  </a:lnTo>
                  <a:lnTo>
                    <a:pt x="152" y="153"/>
                  </a:lnTo>
                  <a:lnTo>
                    <a:pt x="197" y="156"/>
                  </a:lnTo>
                  <a:lnTo>
                    <a:pt x="247" y="158"/>
                  </a:lnTo>
                  <a:lnTo>
                    <a:pt x="300" y="160"/>
                  </a:lnTo>
                  <a:lnTo>
                    <a:pt x="354" y="161"/>
                  </a:lnTo>
                  <a:lnTo>
                    <a:pt x="409" y="163"/>
                  </a:lnTo>
                  <a:lnTo>
                    <a:pt x="461" y="164"/>
                  </a:lnTo>
                  <a:lnTo>
                    <a:pt x="509" y="166"/>
                  </a:lnTo>
                  <a:lnTo>
                    <a:pt x="554" y="166"/>
                  </a:lnTo>
                  <a:lnTo>
                    <a:pt x="591" y="166"/>
                  </a:lnTo>
                  <a:lnTo>
                    <a:pt x="619" y="164"/>
                  </a:lnTo>
                  <a:lnTo>
                    <a:pt x="639" y="163"/>
                  </a:lnTo>
                  <a:lnTo>
                    <a:pt x="646" y="161"/>
                  </a:lnTo>
                  <a:lnTo>
                    <a:pt x="637" y="160"/>
                  </a:lnTo>
                  <a:lnTo>
                    <a:pt x="625" y="156"/>
                  </a:lnTo>
                  <a:lnTo>
                    <a:pt x="609" y="153"/>
                  </a:lnTo>
                  <a:lnTo>
                    <a:pt x="593" y="148"/>
                  </a:lnTo>
                  <a:lnTo>
                    <a:pt x="578" y="144"/>
                  </a:lnTo>
                  <a:lnTo>
                    <a:pt x="567" y="140"/>
                  </a:lnTo>
                  <a:lnTo>
                    <a:pt x="560" y="137"/>
                  </a:lnTo>
                  <a:lnTo>
                    <a:pt x="560" y="134"/>
                  </a:lnTo>
                  <a:lnTo>
                    <a:pt x="576" y="134"/>
                  </a:lnTo>
                  <a:lnTo>
                    <a:pt x="594" y="134"/>
                  </a:lnTo>
                  <a:lnTo>
                    <a:pt x="610" y="136"/>
                  </a:lnTo>
                  <a:lnTo>
                    <a:pt x="627" y="136"/>
                  </a:lnTo>
                  <a:lnTo>
                    <a:pt x="645" y="137"/>
                  </a:lnTo>
                  <a:lnTo>
                    <a:pt x="661" y="139"/>
                  </a:lnTo>
                  <a:lnTo>
                    <a:pt x="677" y="140"/>
                  </a:lnTo>
                  <a:lnTo>
                    <a:pt x="690" y="144"/>
                  </a:lnTo>
                  <a:lnTo>
                    <a:pt x="694" y="144"/>
                  </a:lnTo>
                  <a:lnTo>
                    <a:pt x="698" y="144"/>
                  </a:lnTo>
                  <a:lnTo>
                    <a:pt x="701" y="144"/>
                  </a:lnTo>
                  <a:lnTo>
                    <a:pt x="705" y="142"/>
                  </a:lnTo>
                  <a:lnTo>
                    <a:pt x="707" y="142"/>
                  </a:lnTo>
                  <a:lnTo>
                    <a:pt x="707" y="140"/>
                  </a:lnTo>
                  <a:lnTo>
                    <a:pt x="694" y="139"/>
                  </a:lnTo>
                  <a:lnTo>
                    <a:pt x="677" y="136"/>
                  </a:lnTo>
                  <a:lnTo>
                    <a:pt x="657" y="131"/>
                  </a:lnTo>
                  <a:lnTo>
                    <a:pt x="633" y="128"/>
                  </a:lnTo>
                  <a:lnTo>
                    <a:pt x="606" y="123"/>
                  </a:lnTo>
                  <a:lnTo>
                    <a:pt x="578" y="117"/>
                  </a:lnTo>
                  <a:lnTo>
                    <a:pt x="548" y="112"/>
                  </a:lnTo>
                  <a:lnTo>
                    <a:pt x="519" y="107"/>
                  </a:lnTo>
                  <a:lnTo>
                    <a:pt x="491" y="101"/>
                  </a:lnTo>
                  <a:lnTo>
                    <a:pt x="464" y="96"/>
                  </a:lnTo>
                  <a:lnTo>
                    <a:pt x="438" y="91"/>
                  </a:lnTo>
                  <a:lnTo>
                    <a:pt x="417" y="86"/>
                  </a:lnTo>
                  <a:lnTo>
                    <a:pt x="400" y="81"/>
                  </a:lnTo>
                  <a:lnTo>
                    <a:pt x="386" y="78"/>
                  </a:lnTo>
                  <a:lnTo>
                    <a:pt x="378" y="75"/>
                  </a:lnTo>
                  <a:lnTo>
                    <a:pt x="377" y="74"/>
                  </a:lnTo>
                  <a:lnTo>
                    <a:pt x="385" y="74"/>
                  </a:lnTo>
                  <a:lnTo>
                    <a:pt x="400" y="77"/>
                  </a:lnTo>
                  <a:lnTo>
                    <a:pt x="420" y="80"/>
                  </a:lnTo>
                  <a:lnTo>
                    <a:pt x="445" y="83"/>
                  </a:lnTo>
                  <a:lnTo>
                    <a:pt x="473" y="88"/>
                  </a:lnTo>
                  <a:lnTo>
                    <a:pt x="504" y="93"/>
                  </a:lnTo>
                  <a:lnTo>
                    <a:pt x="538" y="97"/>
                  </a:lnTo>
                  <a:lnTo>
                    <a:pt x="572" y="101"/>
                  </a:lnTo>
                  <a:lnTo>
                    <a:pt x="590" y="102"/>
                  </a:lnTo>
                  <a:lnTo>
                    <a:pt x="617" y="107"/>
                  </a:lnTo>
                  <a:lnTo>
                    <a:pt x="649" y="112"/>
                  </a:lnTo>
                  <a:lnTo>
                    <a:pt x="682" y="117"/>
                  </a:lnTo>
                  <a:lnTo>
                    <a:pt x="716" y="120"/>
                  </a:lnTo>
                  <a:lnTo>
                    <a:pt x="745" y="123"/>
                  </a:lnTo>
                  <a:lnTo>
                    <a:pt x="768" y="125"/>
                  </a:lnTo>
                  <a:lnTo>
                    <a:pt x="782" y="123"/>
                  </a:lnTo>
                  <a:lnTo>
                    <a:pt x="766" y="117"/>
                  </a:lnTo>
                  <a:lnTo>
                    <a:pt x="751" y="112"/>
                  </a:lnTo>
                  <a:lnTo>
                    <a:pt x="735" y="107"/>
                  </a:lnTo>
                  <a:lnTo>
                    <a:pt x="720" y="104"/>
                  </a:lnTo>
                  <a:lnTo>
                    <a:pt x="704" y="101"/>
                  </a:lnTo>
                  <a:lnTo>
                    <a:pt x="689" y="97"/>
                  </a:lnTo>
                  <a:lnTo>
                    <a:pt x="673" y="94"/>
                  </a:lnTo>
                  <a:lnTo>
                    <a:pt x="657" y="93"/>
                  </a:lnTo>
                  <a:lnTo>
                    <a:pt x="641" y="91"/>
                  </a:lnTo>
                  <a:lnTo>
                    <a:pt x="625" y="89"/>
                  </a:lnTo>
                  <a:lnTo>
                    <a:pt x="607" y="88"/>
                  </a:lnTo>
                  <a:lnTo>
                    <a:pt x="591" y="86"/>
                  </a:lnTo>
                  <a:lnTo>
                    <a:pt x="572" y="86"/>
                  </a:lnTo>
                  <a:lnTo>
                    <a:pt x="555" y="85"/>
                  </a:lnTo>
                  <a:lnTo>
                    <a:pt x="536" y="85"/>
                  </a:lnTo>
                  <a:lnTo>
                    <a:pt x="518" y="83"/>
                  </a:lnTo>
                  <a:lnTo>
                    <a:pt x="519" y="80"/>
                  </a:lnTo>
                  <a:lnTo>
                    <a:pt x="520" y="77"/>
                  </a:lnTo>
                  <a:lnTo>
                    <a:pt x="527" y="74"/>
                  </a:lnTo>
                  <a:lnTo>
                    <a:pt x="540" y="70"/>
                  </a:lnTo>
                  <a:lnTo>
                    <a:pt x="554" y="70"/>
                  </a:lnTo>
                  <a:lnTo>
                    <a:pt x="568" y="72"/>
                  </a:lnTo>
                  <a:lnTo>
                    <a:pt x="585" y="74"/>
                  </a:lnTo>
                  <a:lnTo>
                    <a:pt x="601" y="75"/>
                  </a:lnTo>
                  <a:lnTo>
                    <a:pt x="618" y="77"/>
                  </a:lnTo>
                  <a:lnTo>
                    <a:pt x="635" y="80"/>
                  </a:lnTo>
                  <a:lnTo>
                    <a:pt x="653" y="81"/>
                  </a:lnTo>
                  <a:lnTo>
                    <a:pt x="670" y="85"/>
                  </a:lnTo>
                  <a:lnTo>
                    <a:pt x="688" y="86"/>
                  </a:lnTo>
                  <a:lnTo>
                    <a:pt x="704" y="88"/>
                  </a:lnTo>
                  <a:lnTo>
                    <a:pt x="721" y="89"/>
                  </a:lnTo>
                  <a:lnTo>
                    <a:pt x="737" y="91"/>
                  </a:lnTo>
                  <a:lnTo>
                    <a:pt x="752" y="91"/>
                  </a:lnTo>
                  <a:lnTo>
                    <a:pt x="767" y="91"/>
                  </a:lnTo>
                  <a:lnTo>
                    <a:pt x="780" y="91"/>
                  </a:lnTo>
                  <a:lnTo>
                    <a:pt x="792" y="89"/>
                  </a:lnTo>
                  <a:lnTo>
                    <a:pt x="794" y="89"/>
                  </a:lnTo>
                  <a:lnTo>
                    <a:pt x="794" y="88"/>
                  </a:lnTo>
                  <a:lnTo>
                    <a:pt x="792" y="88"/>
                  </a:lnTo>
                  <a:lnTo>
                    <a:pt x="791" y="86"/>
                  </a:lnTo>
                  <a:lnTo>
                    <a:pt x="790" y="86"/>
                  </a:lnTo>
                  <a:lnTo>
                    <a:pt x="788" y="86"/>
                  </a:lnTo>
                  <a:lnTo>
                    <a:pt x="774" y="85"/>
                  </a:lnTo>
                  <a:lnTo>
                    <a:pt x="747" y="81"/>
                  </a:lnTo>
                  <a:lnTo>
                    <a:pt x="713" y="77"/>
                  </a:lnTo>
                  <a:lnTo>
                    <a:pt x="677" y="69"/>
                  </a:lnTo>
                  <a:lnTo>
                    <a:pt x="642" y="62"/>
                  </a:lnTo>
                  <a:lnTo>
                    <a:pt x="613" y="54"/>
                  </a:lnTo>
                  <a:lnTo>
                    <a:pt x="591" y="48"/>
                  </a:lnTo>
                  <a:lnTo>
                    <a:pt x="585" y="42"/>
                  </a:lnTo>
                  <a:lnTo>
                    <a:pt x="603" y="42"/>
                  </a:lnTo>
                  <a:lnTo>
                    <a:pt x="629" y="45"/>
                  </a:lnTo>
                  <a:lnTo>
                    <a:pt x="657" y="50"/>
                  </a:lnTo>
                  <a:lnTo>
                    <a:pt x="689" y="54"/>
                  </a:lnTo>
                  <a:lnTo>
                    <a:pt x="719" y="59"/>
                  </a:lnTo>
                  <a:lnTo>
                    <a:pt x="744" y="64"/>
                  </a:lnTo>
                  <a:lnTo>
                    <a:pt x="763" y="66"/>
                  </a:lnTo>
                  <a:lnTo>
                    <a:pt x="772" y="66"/>
                  </a:lnTo>
                  <a:lnTo>
                    <a:pt x="725" y="53"/>
                  </a:lnTo>
                  <a:lnTo>
                    <a:pt x="690" y="43"/>
                  </a:lnTo>
                  <a:lnTo>
                    <a:pt x="669" y="37"/>
                  </a:lnTo>
                  <a:lnTo>
                    <a:pt x="661" y="32"/>
                  </a:lnTo>
                  <a:lnTo>
                    <a:pt x="668" y="32"/>
                  </a:lnTo>
                  <a:lnTo>
                    <a:pt x="689" y="34"/>
                  </a:lnTo>
                  <a:lnTo>
                    <a:pt x="727" y="38"/>
                  </a:lnTo>
                  <a:lnTo>
                    <a:pt x="782" y="46"/>
                  </a:lnTo>
                  <a:lnTo>
                    <a:pt x="790" y="46"/>
                  </a:lnTo>
                  <a:lnTo>
                    <a:pt x="802" y="46"/>
                  </a:lnTo>
                  <a:lnTo>
                    <a:pt x="818" y="48"/>
                  </a:lnTo>
                  <a:lnTo>
                    <a:pt x="834" y="48"/>
                  </a:lnTo>
                  <a:lnTo>
                    <a:pt x="850" y="48"/>
                  </a:lnTo>
                  <a:lnTo>
                    <a:pt x="863" y="48"/>
                  </a:lnTo>
                  <a:lnTo>
                    <a:pt x="871" y="46"/>
                  </a:lnTo>
                  <a:lnTo>
                    <a:pt x="874" y="45"/>
                  </a:lnTo>
                  <a:lnTo>
                    <a:pt x="866" y="43"/>
                  </a:lnTo>
                  <a:lnTo>
                    <a:pt x="855" y="42"/>
                  </a:lnTo>
                  <a:lnTo>
                    <a:pt x="842" y="40"/>
                  </a:lnTo>
                  <a:lnTo>
                    <a:pt x="824" y="38"/>
                  </a:lnTo>
                  <a:lnTo>
                    <a:pt x="806" y="37"/>
                  </a:lnTo>
                  <a:lnTo>
                    <a:pt x="786" y="34"/>
                  </a:lnTo>
                  <a:lnTo>
                    <a:pt x="766" y="32"/>
                  </a:lnTo>
                  <a:lnTo>
                    <a:pt x="745" y="29"/>
                  </a:lnTo>
                  <a:lnTo>
                    <a:pt x="724" y="26"/>
                  </a:lnTo>
                  <a:lnTo>
                    <a:pt x="705" y="24"/>
                  </a:lnTo>
                  <a:lnTo>
                    <a:pt x="686" y="21"/>
                  </a:lnTo>
                  <a:lnTo>
                    <a:pt x="670" y="19"/>
                  </a:lnTo>
                  <a:lnTo>
                    <a:pt x="658" y="18"/>
                  </a:lnTo>
                  <a:lnTo>
                    <a:pt x="648" y="16"/>
                  </a:lnTo>
                  <a:lnTo>
                    <a:pt x="641" y="15"/>
                  </a:lnTo>
                  <a:lnTo>
                    <a:pt x="639" y="13"/>
                  </a:lnTo>
                  <a:lnTo>
                    <a:pt x="657" y="13"/>
                  </a:lnTo>
                  <a:lnTo>
                    <a:pt x="673" y="11"/>
                  </a:lnTo>
                  <a:lnTo>
                    <a:pt x="689" y="11"/>
                  </a:lnTo>
                  <a:lnTo>
                    <a:pt x="705" y="10"/>
                  </a:lnTo>
                  <a:lnTo>
                    <a:pt x="721" y="10"/>
                  </a:lnTo>
                  <a:lnTo>
                    <a:pt x="736" y="8"/>
                  </a:lnTo>
                  <a:lnTo>
                    <a:pt x="751" y="7"/>
                  </a:lnTo>
                  <a:lnTo>
                    <a:pt x="767" y="7"/>
                  </a:lnTo>
                  <a:lnTo>
                    <a:pt x="782" y="5"/>
                  </a:lnTo>
                  <a:lnTo>
                    <a:pt x="798" y="3"/>
                  </a:lnTo>
                  <a:lnTo>
                    <a:pt x="812" y="3"/>
                  </a:lnTo>
                  <a:lnTo>
                    <a:pt x="829" y="2"/>
                  </a:lnTo>
                  <a:lnTo>
                    <a:pt x="846" y="2"/>
                  </a:lnTo>
                  <a:lnTo>
                    <a:pt x="863" y="0"/>
                  </a:lnTo>
                  <a:lnTo>
                    <a:pt x="881" y="0"/>
                  </a:lnTo>
                  <a:lnTo>
                    <a:pt x="900" y="0"/>
                  </a:lnTo>
                  <a:lnTo>
                    <a:pt x="914" y="5"/>
                  </a:lnTo>
                  <a:lnTo>
                    <a:pt x="936" y="10"/>
                  </a:lnTo>
                  <a:lnTo>
                    <a:pt x="961" y="13"/>
                  </a:lnTo>
                  <a:lnTo>
                    <a:pt x="992" y="15"/>
                  </a:lnTo>
                  <a:lnTo>
                    <a:pt x="1027" y="16"/>
                  </a:lnTo>
                  <a:lnTo>
                    <a:pt x="1064" y="16"/>
                  </a:lnTo>
                  <a:lnTo>
                    <a:pt x="1105" y="16"/>
                  </a:lnTo>
                  <a:lnTo>
                    <a:pt x="1145" y="16"/>
                  </a:lnTo>
                  <a:lnTo>
                    <a:pt x="1185" y="16"/>
                  </a:lnTo>
                  <a:lnTo>
                    <a:pt x="1225" y="15"/>
                  </a:lnTo>
                  <a:lnTo>
                    <a:pt x="1264" y="15"/>
                  </a:lnTo>
                  <a:lnTo>
                    <a:pt x="1300" y="13"/>
                  </a:lnTo>
                  <a:lnTo>
                    <a:pt x="1333" y="13"/>
                  </a:lnTo>
                  <a:lnTo>
                    <a:pt x="1362" y="13"/>
                  </a:lnTo>
                  <a:lnTo>
                    <a:pt x="1386" y="13"/>
                  </a:lnTo>
                  <a:lnTo>
                    <a:pt x="1404" y="15"/>
                  </a:lnTo>
                  <a:lnTo>
                    <a:pt x="1408" y="24"/>
                  </a:lnTo>
                  <a:lnTo>
                    <a:pt x="1412" y="29"/>
                  </a:lnTo>
                  <a:lnTo>
                    <a:pt x="1414" y="32"/>
                  </a:lnTo>
                  <a:lnTo>
                    <a:pt x="1416" y="35"/>
                  </a:lnTo>
                  <a:lnTo>
                    <a:pt x="1424" y="40"/>
                  </a:lnTo>
                  <a:lnTo>
                    <a:pt x="1430" y="45"/>
                  </a:lnTo>
                  <a:lnTo>
                    <a:pt x="1438" y="48"/>
                  </a:lnTo>
                  <a:lnTo>
                    <a:pt x="1445" y="51"/>
                  </a:lnTo>
                  <a:lnTo>
                    <a:pt x="1452" y="54"/>
                  </a:lnTo>
                  <a:lnTo>
                    <a:pt x="1459" y="58"/>
                  </a:lnTo>
                  <a:lnTo>
                    <a:pt x="1465" y="61"/>
                  </a:lnTo>
                  <a:lnTo>
                    <a:pt x="1471" y="64"/>
                  </a:lnTo>
                  <a:lnTo>
                    <a:pt x="1477" y="64"/>
                  </a:lnTo>
                  <a:lnTo>
                    <a:pt x="1483" y="64"/>
                  </a:lnTo>
                  <a:lnTo>
                    <a:pt x="1487" y="62"/>
                  </a:lnTo>
                  <a:lnTo>
                    <a:pt x="1492" y="62"/>
                  </a:lnTo>
                  <a:lnTo>
                    <a:pt x="1496" y="62"/>
                  </a:lnTo>
                  <a:lnTo>
                    <a:pt x="1501" y="61"/>
                  </a:lnTo>
                  <a:lnTo>
                    <a:pt x="1507" y="61"/>
                  </a:lnTo>
                  <a:lnTo>
                    <a:pt x="1512" y="61"/>
                  </a:lnTo>
                  <a:lnTo>
                    <a:pt x="1531" y="72"/>
                  </a:lnTo>
                  <a:lnTo>
                    <a:pt x="1547" y="86"/>
                  </a:lnTo>
                  <a:lnTo>
                    <a:pt x="1562" y="102"/>
                  </a:lnTo>
                  <a:lnTo>
                    <a:pt x="1578" y="120"/>
                  </a:lnTo>
                  <a:lnTo>
                    <a:pt x="1593" y="137"/>
                  </a:lnTo>
                  <a:lnTo>
                    <a:pt x="1610" y="153"/>
                  </a:lnTo>
                  <a:lnTo>
                    <a:pt x="1629" y="164"/>
                  </a:lnTo>
                  <a:lnTo>
                    <a:pt x="1650" y="172"/>
                  </a:lnTo>
                  <a:lnTo>
                    <a:pt x="1650" y="179"/>
                  </a:lnTo>
                  <a:lnTo>
                    <a:pt x="1645" y="193"/>
                  </a:lnTo>
                  <a:lnTo>
                    <a:pt x="1637" y="212"/>
                  </a:lnTo>
                  <a:lnTo>
                    <a:pt x="1629" y="235"/>
                  </a:lnTo>
                  <a:lnTo>
                    <a:pt x="1621" y="257"/>
                  </a:lnTo>
                  <a:lnTo>
                    <a:pt x="1614" y="276"/>
                  </a:lnTo>
                  <a:lnTo>
                    <a:pt x="1611" y="292"/>
                  </a:lnTo>
                  <a:lnTo>
                    <a:pt x="1614" y="301"/>
                  </a:lnTo>
                  <a:lnTo>
                    <a:pt x="1625" y="306"/>
                  </a:lnTo>
                  <a:lnTo>
                    <a:pt x="1636" y="311"/>
                  </a:lnTo>
                  <a:lnTo>
                    <a:pt x="1645" y="314"/>
                  </a:lnTo>
                  <a:lnTo>
                    <a:pt x="1656" y="319"/>
                  </a:lnTo>
                  <a:lnTo>
                    <a:pt x="1665" y="322"/>
                  </a:lnTo>
                  <a:lnTo>
                    <a:pt x="1676" y="325"/>
                  </a:lnTo>
                  <a:lnTo>
                    <a:pt x="1686" y="330"/>
                  </a:lnTo>
                  <a:lnTo>
                    <a:pt x="1699" y="333"/>
                  </a:lnTo>
                  <a:lnTo>
                    <a:pt x="1712" y="333"/>
                  </a:lnTo>
                  <a:lnTo>
                    <a:pt x="1721" y="332"/>
                  </a:lnTo>
                  <a:lnTo>
                    <a:pt x="1728" y="332"/>
                  </a:lnTo>
                  <a:lnTo>
                    <a:pt x="1733" y="332"/>
                  </a:lnTo>
                  <a:lnTo>
                    <a:pt x="1736" y="332"/>
                  </a:lnTo>
                  <a:lnTo>
                    <a:pt x="1737" y="332"/>
                  </a:lnTo>
                  <a:lnTo>
                    <a:pt x="1739" y="330"/>
                  </a:lnTo>
                  <a:lnTo>
                    <a:pt x="1753" y="329"/>
                  </a:lnTo>
                  <a:lnTo>
                    <a:pt x="1766" y="327"/>
                  </a:lnTo>
                  <a:lnTo>
                    <a:pt x="1776" y="327"/>
                  </a:lnTo>
                  <a:lnTo>
                    <a:pt x="1784" y="327"/>
                  </a:lnTo>
                  <a:lnTo>
                    <a:pt x="1794" y="329"/>
                  </a:lnTo>
                  <a:lnTo>
                    <a:pt x="1803" y="332"/>
                  </a:lnTo>
                  <a:lnTo>
                    <a:pt x="1814" y="335"/>
                  </a:lnTo>
                  <a:lnTo>
                    <a:pt x="1826" y="338"/>
                  </a:lnTo>
                  <a:lnTo>
                    <a:pt x="1822" y="338"/>
                  </a:lnTo>
                  <a:lnTo>
                    <a:pt x="1812" y="338"/>
                  </a:lnTo>
                  <a:lnTo>
                    <a:pt x="1798" y="338"/>
                  </a:lnTo>
                  <a:lnTo>
                    <a:pt x="1780" y="338"/>
                  </a:lnTo>
                  <a:lnTo>
                    <a:pt x="1762" y="338"/>
                  </a:lnTo>
                  <a:lnTo>
                    <a:pt x="1740" y="338"/>
                  </a:lnTo>
                  <a:lnTo>
                    <a:pt x="1719" y="340"/>
                  </a:lnTo>
                  <a:lnTo>
                    <a:pt x="1699" y="340"/>
                  </a:lnTo>
                  <a:lnTo>
                    <a:pt x="1682" y="340"/>
                  </a:lnTo>
                  <a:lnTo>
                    <a:pt x="1668" y="340"/>
                  </a:lnTo>
                  <a:lnTo>
                    <a:pt x="1652" y="340"/>
                  </a:lnTo>
                  <a:lnTo>
                    <a:pt x="1637" y="341"/>
                  </a:lnTo>
                  <a:lnTo>
                    <a:pt x="1622" y="341"/>
                  </a:lnTo>
                  <a:lnTo>
                    <a:pt x="1606" y="343"/>
                  </a:lnTo>
                  <a:lnTo>
                    <a:pt x="1591" y="343"/>
                  </a:lnTo>
                  <a:lnTo>
                    <a:pt x="1575" y="345"/>
                  </a:lnTo>
                  <a:lnTo>
                    <a:pt x="1578" y="348"/>
                  </a:lnTo>
                  <a:lnTo>
                    <a:pt x="1583" y="349"/>
                  </a:lnTo>
                  <a:lnTo>
                    <a:pt x="1590" y="353"/>
                  </a:lnTo>
                  <a:lnTo>
                    <a:pt x="1598" y="356"/>
                  </a:lnTo>
                  <a:lnTo>
                    <a:pt x="1613" y="356"/>
                  </a:lnTo>
                  <a:lnTo>
                    <a:pt x="1629" y="357"/>
                  </a:lnTo>
                  <a:lnTo>
                    <a:pt x="1645" y="357"/>
                  </a:lnTo>
                  <a:lnTo>
                    <a:pt x="1662" y="359"/>
                  </a:lnTo>
                  <a:lnTo>
                    <a:pt x="1678" y="360"/>
                  </a:lnTo>
                  <a:lnTo>
                    <a:pt x="1696" y="362"/>
                  </a:lnTo>
                  <a:lnTo>
                    <a:pt x="1711" y="365"/>
                  </a:lnTo>
                  <a:lnTo>
                    <a:pt x="1724" y="367"/>
                  </a:lnTo>
                  <a:lnTo>
                    <a:pt x="1740" y="367"/>
                  </a:lnTo>
                  <a:lnTo>
                    <a:pt x="1756" y="368"/>
                  </a:lnTo>
                  <a:lnTo>
                    <a:pt x="1772" y="368"/>
                  </a:lnTo>
                  <a:lnTo>
                    <a:pt x="1787" y="370"/>
                  </a:lnTo>
                  <a:lnTo>
                    <a:pt x="1802" y="370"/>
                  </a:lnTo>
                  <a:lnTo>
                    <a:pt x="1818" y="372"/>
                  </a:lnTo>
                  <a:lnTo>
                    <a:pt x="1833" y="373"/>
                  </a:lnTo>
                  <a:lnTo>
                    <a:pt x="1847" y="373"/>
                  </a:lnTo>
                  <a:lnTo>
                    <a:pt x="1862" y="375"/>
                  </a:lnTo>
                  <a:lnTo>
                    <a:pt x="1877" y="376"/>
                  </a:lnTo>
                  <a:lnTo>
                    <a:pt x="1892" y="376"/>
                  </a:lnTo>
                  <a:lnTo>
                    <a:pt x="1906" y="378"/>
                  </a:lnTo>
                  <a:lnTo>
                    <a:pt x="1921" y="380"/>
                  </a:lnTo>
                  <a:lnTo>
                    <a:pt x="1937" y="381"/>
                  </a:lnTo>
                  <a:lnTo>
                    <a:pt x="1952" y="381"/>
                  </a:lnTo>
                  <a:lnTo>
                    <a:pt x="1968" y="383"/>
                  </a:lnTo>
                  <a:lnTo>
                    <a:pt x="1976" y="388"/>
                  </a:lnTo>
                  <a:lnTo>
                    <a:pt x="1987" y="394"/>
                  </a:lnTo>
                  <a:lnTo>
                    <a:pt x="1997" y="405"/>
                  </a:lnTo>
                  <a:lnTo>
                    <a:pt x="2010" y="416"/>
                  </a:lnTo>
                  <a:lnTo>
                    <a:pt x="2019" y="429"/>
                  </a:lnTo>
                  <a:lnTo>
                    <a:pt x="2026" y="439"/>
                  </a:lnTo>
                  <a:lnTo>
                    <a:pt x="2028" y="448"/>
                  </a:lnTo>
                  <a:lnTo>
                    <a:pt x="2026" y="453"/>
                  </a:lnTo>
                  <a:lnTo>
                    <a:pt x="2011" y="445"/>
                  </a:lnTo>
                  <a:lnTo>
                    <a:pt x="1995" y="439"/>
                  </a:lnTo>
                  <a:lnTo>
                    <a:pt x="1976" y="431"/>
                  </a:lnTo>
                  <a:lnTo>
                    <a:pt x="1957" y="424"/>
                  </a:lnTo>
                  <a:lnTo>
                    <a:pt x="1937" y="418"/>
                  </a:lnTo>
                  <a:lnTo>
                    <a:pt x="1917" y="413"/>
                  </a:lnTo>
                  <a:lnTo>
                    <a:pt x="1897" y="410"/>
                  </a:lnTo>
                  <a:lnTo>
                    <a:pt x="1878" y="410"/>
                  </a:lnTo>
                  <a:lnTo>
                    <a:pt x="1888" y="418"/>
                  </a:lnTo>
                  <a:lnTo>
                    <a:pt x="1906" y="431"/>
                  </a:lnTo>
                  <a:lnTo>
                    <a:pt x="1933" y="443"/>
                  </a:lnTo>
                  <a:lnTo>
                    <a:pt x="1963" y="458"/>
                  </a:lnTo>
                  <a:lnTo>
                    <a:pt x="1991" y="472"/>
                  </a:lnTo>
                  <a:lnTo>
                    <a:pt x="2014" y="485"/>
                  </a:lnTo>
                  <a:lnTo>
                    <a:pt x="2026" y="496"/>
                  </a:lnTo>
                  <a:lnTo>
                    <a:pt x="2026" y="502"/>
                  </a:lnTo>
                  <a:lnTo>
                    <a:pt x="2015" y="499"/>
                  </a:lnTo>
                  <a:lnTo>
                    <a:pt x="2003" y="496"/>
                  </a:lnTo>
                  <a:lnTo>
                    <a:pt x="1991" y="491"/>
                  </a:lnTo>
                  <a:lnTo>
                    <a:pt x="1977" y="488"/>
                  </a:lnTo>
                  <a:lnTo>
                    <a:pt x="1964" y="485"/>
                  </a:lnTo>
                  <a:lnTo>
                    <a:pt x="1951" y="480"/>
                  </a:lnTo>
                  <a:lnTo>
                    <a:pt x="1936" y="477"/>
                  </a:lnTo>
                  <a:lnTo>
                    <a:pt x="1921" y="474"/>
                  </a:lnTo>
                  <a:lnTo>
                    <a:pt x="1908" y="470"/>
                  </a:lnTo>
                  <a:lnTo>
                    <a:pt x="1893" y="467"/>
                  </a:lnTo>
                  <a:lnTo>
                    <a:pt x="1878" y="466"/>
                  </a:lnTo>
                  <a:lnTo>
                    <a:pt x="1863" y="464"/>
                  </a:lnTo>
                  <a:lnTo>
                    <a:pt x="1849" y="463"/>
                  </a:lnTo>
                  <a:lnTo>
                    <a:pt x="1835" y="463"/>
                  </a:lnTo>
                  <a:lnTo>
                    <a:pt x="1822" y="463"/>
                  </a:lnTo>
                  <a:lnTo>
                    <a:pt x="1808" y="464"/>
                  </a:lnTo>
                  <a:lnTo>
                    <a:pt x="1834" y="472"/>
                  </a:lnTo>
                  <a:lnTo>
                    <a:pt x="1859" y="480"/>
                  </a:lnTo>
                  <a:lnTo>
                    <a:pt x="1883" y="488"/>
                  </a:lnTo>
                  <a:lnTo>
                    <a:pt x="1909" y="496"/>
                  </a:lnTo>
                  <a:lnTo>
                    <a:pt x="1933" y="502"/>
                  </a:lnTo>
                  <a:lnTo>
                    <a:pt x="1957" y="510"/>
                  </a:lnTo>
                  <a:lnTo>
                    <a:pt x="1981" y="520"/>
                  </a:lnTo>
                  <a:lnTo>
                    <a:pt x="2005" y="528"/>
                  </a:lnTo>
                  <a:lnTo>
                    <a:pt x="2007" y="534"/>
                  </a:lnTo>
                  <a:lnTo>
                    <a:pt x="2010" y="544"/>
                  </a:lnTo>
                  <a:lnTo>
                    <a:pt x="2010" y="552"/>
                  </a:lnTo>
                  <a:lnTo>
                    <a:pt x="2007" y="557"/>
                  </a:lnTo>
                  <a:lnTo>
                    <a:pt x="1995" y="550"/>
                  </a:lnTo>
                  <a:lnTo>
                    <a:pt x="1979" y="542"/>
                  </a:lnTo>
                  <a:lnTo>
                    <a:pt x="1957" y="534"/>
                  </a:lnTo>
                  <a:lnTo>
                    <a:pt x="1934" y="525"/>
                  </a:lnTo>
                  <a:lnTo>
                    <a:pt x="1912" y="515"/>
                  </a:lnTo>
                  <a:lnTo>
                    <a:pt x="1889" y="509"/>
                  </a:lnTo>
                  <a:lnTo>
                    <a:pt x="1870" y="504"/>
                  </a:lnTo>
                  <a:lnTo>
                    <a:pt x="1855" y="504"/>
                  </a:lnTo>
                  <a:lnTo>
                    <a:pt x="1862" y="509"/>
                  </a:lnTo>
                  <a:lnTo>
                    <a:pt x="1875" y="517"/>
                  </a:lnTo>
                  <a:lnTo>
                    <a:pt x="1892" y="526"/>
                  </a:lnTo>
                  <a:lnTo>
                    <a:pt x="1909" y="537"/>
                  </a:lnTo>
                  <a:lnTo>
                    <a:pt x="1926" y="549"/>
                  </a:lnTo>
                  <a:lnTo>
                    <a:pt x="1941" y="557"/>
                  </a:lnTo>
                  <a:lnTo>
                    <a:pt x="1952" y="565"/>
                  </a:lnTo>
                  <a:lnTo>
                    <a:pt x="1955" y="568"/>
                  </a:lnTo>
                  <a:lnTo>
                    <a:pt x="1947" y="565"/>
                  </a:lnTo>
                  <a:lnTo>
                    <a:pt x="1933" y="560"/>
                  </a:lnTo>
                  <a:lnTo>
                    <a:pt x="1918" y="555"/>
                  </a:lnTo>
                  <a:lnTo>
                    <a:pt x="1901" y="549"/>
                  </a:lnTo>
                  <a:lnTo>
                    <a:pt x="1885" y="544"/>
                  </a:lnTo>
                  <a:lnTo>
                    <a:pt x="1869" y="541"/>
                  </a:lnTo>
                  <a:lnTo>
                    <a:pt x="1857" y="541"/>
                  </a:lnTo>
                  <a:lnTo>
                    <a:pt x="1847" y="542"/>
                  </a:lnTo>
                  <a:lnTo>
                    <a:pt x="1854" y="545"/>
                  </a:lnTo>
                  <a:lnTo>
                    <a:pt x="1869" y="552"/>
                  </a:lnTo>
                  <a:lnTo>
                    <a:pt x="1886" y="560"/>
                  </a:lnTo>
                  <a:lnTo>
                    <a:pt x="1906" y="569"/>
                  </a:lnTo>
                  <a:lnTo>
                    <a:pt x="1924" y="580"/>
                  </a:lnTo>
                  <a:lnTo>
                    <a:pt x="1937" y="590"/>
                  </a:lnTo>
                  <a:lnTo>
                    <a:pt x="1941" y="598"/>
                  </a:lnTo>
                  <a:lnTo>
                    <a:pt x="1936" y="603"/>
                  </a:lnTo>
                  <a:lnTo>
                    <a:pt x="1885" y="577"/>
                  </a:lnTo>
                  <a:lnTo>
                    <a:pt x="1861" y="566"/>
                  </a:lnTo>
                  <a:lnTo>
                    <a:pt x="1854" y="568"/>
                  </a:lnTo>
                  <a:lnTo>
                    <a:pt x="1861" y="577"/>
                  </a:lnTo>
                  <a:lnTo>
                    <a:pt x="1875" y="592"/>
                  </a:lnTo>
                  <a:lnTo>
                    <a:pt x="1890" y="608"/>
                  </a:lnTo>
                  <a:lnTo>
                    <a:pt x="1902" y="620"/>
                  </a:lnTo>
                  <a:lnTo>
                    <a:pt x="1902" y="628"/>
                  </a:lnTo>
                  <a:lnTo>
                    <a:pt x="1898" y="625"/>
                  </a:lnTo>
                  <a:lnTo>
                    <a:pt x="1892" y="622"/>
                  </a:lnTo>
                  <a:lnTo>
                    <a:pt x="1883" y="617"/>
                  </a:lnTo>
                  <a:lnTo>
                    <a:pt x="1874" y="612"/>
                  </a:lnTo>
                  <a:lnTo>
                    <a:pt x="1865" y="609"/>
                  </a:lnTo>
                  <a:lnTo>
                    <a:pt x="1855" y="606"/>
                  </a:lnTo>
                  <a:lnTo>
                    <a:pt x="1849" y="606"/>
                  </a:lnTo>
                  <a:lnTo>
                    <a:pt x="1842" y="609"/>
                  </a:lnTo>
                  <a:lnTo>
                    <a:pt x="1846" y="612"/>
                  </a:lnTo>
                  <a:lnTo>
                    <a:pt x="1854" y="619"/>
                  </a:lnTo>
                  <a:lnTo>
                    <a:pt x="1862" y="625"/>
                  </a:lnTo>
                  <a:lnTo>
                    <a:pt x="1870" y="633"/>
                  </a:lnTo>
                  <a:lnTo>
                    <a:pt x="1875" y="641"/>
                  </a:lnTo>
                  <a:lnTo>
                    <a:pt x="1878" y="647"/>
                  </a:lnTo>
                  <a:lnTo>
                    <a:pt x="1877" y="652"/>
                  </a:lnTo>
                  <a:lnTo>
                    <a:pt x="1870" y="654"/>
                  </a:lnTo>
                  <a:lnTo>
                    <a:pt x="1855" y="646"/>
                  </a:lnTo>
                  <a:lnTo>
                    <a:pt x="1842" y="639"/>
                  </a:lnTo>
                  <a:lnTo>
                    <a:pt x="1833" y="636"/>
                  </a:lnTo>
                  <a:lnTo>
                    <a:pt x="1825" y="635"/>
                  </a:lnTo>
                  <a:lnTo>
                    <a:pt x="1822" y="636"/>
                  </a:lnTo>
                  <a:lnTo>
                    <a:pt x="1822" y="641"/>
                  </a:lnTo>
                  <a:lnTo>
                    <a:pt x="1829" y="646"/>
                  </a:lnTo>
                  <a:lnTo>
                    <a:pt x="1841" y="655"/>
                  </a:lnTo>
                  <a:lnTo>
                    <a:pt x="1846" y="660"/>
                  </a:lnTo>
                  <a:lnTo>
                    <a:pt x="1851" y="663"/>
                  </a:lnTo>
                  <a:lnTo>
                    <a:pt x="1857" y="668"/>
                  </a:lnTo>
                  <a:lnTo>
                    <a:pt x="1858" y="673"/>
                  </a:lnTo>
                  <a:lnTo>
                    <a:pt x="1841" y="679"/>
                  </a:lnTo>
                  <a:lnTo>
                    <a:pt x="1823" y="686"/>
                  </a:lnTo>
                  <a:lnTo>
                    <a:pt x="1804" y="692"/>
                  </a:lnTo>
                  <a:lnTo>
                    <a:pt x="1786" y="698"/>
                  </a:lnTo>
                  <a:lnTo>
                    <a:pt x="1767" y="703"/>
                  </a:lnTo>
                  <a:lnTo>
                    <a:pt x="1748" y="710"/>
                  </a:lnTo>
                  <a:lnTo>
                    <a:pt x="1729" y="716"/>
                  </a:lnTo>
                  <a:lnTo>
                    <a:pt x="1711" y="721"/>
                  </a:lnTo>
                  <a:lnTo>
                    <a:pt x="1692" y="727"/>
                  </a:lnTo>
                  <a:lnTo>
                    <a:pt x="1673" y="732"/>
                  </a:lnTo>
                  <a:lnTo>
                    <a:pt x="1656" y="738"/>
                  </a:lnTo>
                  <a:lnTo>
                    <a:pt x="1637" y="745"/>
                  </a:lnTo>
                  <a:lnTo>
                    <a:pt x="1619" y="751"/>
                  </a:lnTo>
                  <a:lnTo>
                    <a:pt x="1602" y="757"/>
                  </a:lnTo>
                  <a:lnTo>
                    <a:pt x="1585" y="764"/>
                  </a:lnTo>
                  <a:lnTo>
                    <a:pt x="1568" y="770"/>
                  </a:lnTo>
                  <a:lnTo>
                    <a:pt x="1564" y="773"/>
                  </a:lnTo>
                  <a:lnTo>
                    <a:pt x="1558" y="780"/>
                  </a:lnTo>
                  <a:lnTo>
                    <a:pt x="1551" y="788"/>
                  </a:lnTo>
                  <a:lnTo>
                    <a:pt x="1542" y="796"/>
                  </a:lnTo>
                  <a:lnTo>
                    <a:pt x="1532" y="805"/>
                  </a:lnTo>
                  <a:lnTo>
                    <a:pt x="1524" y="813"/>
                  </a:lnTo>
                  <a:lnTo>
                    <a:pt x="1518" y="820"/>
                  </a:lnTo>
                  <a:lnTo>
                    <a:pt x="1512" y="823"/>
                  </a:lnTo>
                  <a:lnTo>
                    <a:pt x="1514" y="804"/>
                  </a:lnTo>
                  <a:lnTo>
                    <a:pt x="1515" y="778"/>
                  </a:lnTo>
                  <a:lnTo>
                    <a:pt x="1515" y="754"/>
                  </a:lnTo>
                  <a:lnTo>
                    <a:pt x="1511" y="738"/>
                  </a:lnTo>
                  <a:lnTo>
                    <a:pt x="1505" y="749"/>
                  </a:lnTo>
                  <a:lnTo>
                    <a:pt x="1500" y="767"/>
                  </a:lnTo>
                  <a:lnTo>
                    <a:pt x="1493" y="788"/>
                  </a:lnTo>
                  <a:lnTo>
                    <a:pt x="1485" y="810"/>
                  </a:lnTo>
                  <a:lnTo>
                    <a:pt x="1475" y="832"/>
                  </a:lnTo>
                  <a:lnTo>
                    <a:pt x="1464" y="852"/>
                  </a:lnTo>
                  <a:lnTo>
                    <a:pt x="1452" y="866"/>
                  </a:lnTo>
                  <a:lnTo>
                    <a:pt x="1438" y="872"/>
                  </a:lnTo>
                  <a:lnTo>
                    <a:pt x="1448" y="820"/>
                  </a:lnTo>
                  <a:lnTo>
                    <a:pt x="1457" y="769"/>
                  </a:lnTo>
                  <a:lnTo>
                    <a:pt x="1463" y="718"/>
                  </a:lnTo>
                  <a:lnTo>
                    <a:pt x="1459" y="663"/>
                  </a:lnTo>
                  <a:lnTo>
                    <a:pt x="1455" y="655"/>
                  </a:lnTo>
                  <a:lnTo>
                    <a:pt x="1451" y="643"/>
                  </a:lnTo>
                  <a:lnTo>
                    <a:pt x="1444" y="627"/>
                  </a:lnTo>
                  <a:lnTo>
                    <a:pt x="1438" y="611"/>
                  </a:lnTo>
                  <a:lnTo>
                    <a:pt x="1432" y="595"/>
                  </a:lnTo>
                  <a:lnTo>
                    <a:pt x="1424" y="580"/>
                  </a:lnTo>
                  <a:lnTo>
                    <a:pt x="1417" y="569"/>
                  </a:lnTo>
                  <a:lnTo>
                    <a:pt x="1410" y="563"/>
                  </a:lnTo>
                  <a:lnTo>
                    <a:pt x="1410" y="593"/>
                  </a:lnTo>
                  <a:lnTo>
                    <a:pt x="1410" y="638"/>
                  </a:lnTo>
                  <a:lnTo>
                    <a:pt x="1410" y="689"/>
                  </a:lnTo>
                  <a:lnTo>
                    <a:pt x="1406" y="745"/>
                  </a:lnTo>
                  <a:lnTo>
                    <a:pt x="1400" y="800"/>
                  </a:lnTo>
                  <a:lnTo>
                    <a:pt x="1390" y="850"/>
                  </a:lnTo>
                  <a:lnTo>
                    <a:pt x="1374" y="888"/>
                  </a:lnTo>
                  <a:lnTo>
                    <a:pt x="1354" y="914"/>
                  </a:lnTo>
                  <a:lnTo>
                    <a:pt x="1354" y="891"/>
                  </a:lnTo>
                  <a:lnTo>
                    <a:pt x="1354" y="855"/>
                  </a:lnTo>
                  <a:lnTo>
                    <a:pt x="1354" y="808"/>
                  </a:lnTo>
                  <a:lnTo>
                    <a:pt x="1353" y="759"/>
                  </a:lnTo>
                  <a:lnTo>
                    <a:pt x="1349" y="713"/>
                  </a:lnTo>
                  <a:lnTo>
                    <a:pt x="1342" y="676"/>
                  </a:lnTo>
                  <a:lnTo>
                    <a:pt x="1331" y="654"/>
                  </a:lnTo>
                  <a:lnTo>
                    <a:pt x="1315" y="651"/>
                  </a:lnTo>
                  <a:lnTo>
                    <a:pt x="1314" y="675"/>
                  </a:lnTo>
                  <a:lnTo>
                    <a:pt x="1314" y="710"/>
                  </a:lnTo>
                  <a:lnTo>
                    <a:pt x="1315" y="751"/>
                  </a:lnTo>
                  <a:lnTo>
                    <a:pt x="1314" y="796"/>
                  </a:lnTo>
                  <a:lnTo>
                    <a:pt x="1310" y="840"/>
                  </a:lnTo>
                  <a:lnTo>
                    <a:pt x="1299" y="879"/>
                  </a:lnTo>
                  <a:lnTo>
                    <a:pt x="1282" y="907"/>
                  </a:lnTo>
                  <a:lnTo>
                    <a:pt x="1253" y="925"/>
                  </a:lnTo>
                  <a:lnTo>
                    <a:pt x="1252" y="901"/>
                  </a:lnTo>
                  <a:lnTo>
                    <a:pt x="1248" y="875"/>
                  </a:lnTo>
                  <a:lnTo>
                    <a:pt x="1243" y="852"/>
                  </a:lnTo>
                  <a:lnTo>
                    <a:pt x="1236" y="828"/>
                  </a:lnTo>
                  <a:lnTo>
                    <a:pt x="1229" y="804"/>
                  </a:lnTo>
                  <a:lnTo>
                    <a:pt x="1220" y="780"/>
                  </a:lnTo>
                  <a:lnTo>
                    <a:pt x="1211" y="756"/>
                  </a:lnTo>
                  <a:lnTo>
                    <a:pt x="1201" y="732"/>
                  </a:lnTo>
                  <a:lnTo>
                    <a:pt x="1201" y="748"/>
                  </a:lnTo>
                  <a:lnTo>
                    <a:pt x="1203" y="773"/>
                  </a:lnTo>
                  <a:lnTo>
                    <a:pt x="1203" y="805"/>
                  </a:lnTo>
                  <a:lnTo>
                    <a:pt x="1201" y="839"/>
                  </a:lnTo>
                  <a:lnTo>
                    <a:pt x="1197" y="872"/>
                  </a:lnTo>
                  <a:lnTo>
                    <a:pt x="1190" y="901"/>
                  </a:lnTo>
                  <a:lnTo>
                    <a:pt x="1178" y="923"/>
                  </a:lnTo>
                  <a:lnTo>
                    <a:pt x="1162" y="933"/>
                  </a:lnTo>
                  <a:lnTo>
                    <a:pt x="1162" y="899"/>
                  </a:lnTo>
                  <a:lnTo>
                    <a:pt x="1165" y="859"/>
                  </a:lnTo>
                  <a:lnTo>
                    <a:pt x="1160" y="821"/>
                  </a:lnTo>
                  <a:lnTo>
                    <a:pt x="1144" y="794"/>
                  </a:lnTo>
                  <a:lnTo>
                    <a:pt x="1135" y="823"/>
                  </a:lnTo>
                  <a:lnTo>
                    <a:pt x="1130" y="853"/>
                  </a:lnTo>
                  <a:lnTo>
                    <a:pt x="1123" y="883"/>
                  </a:lnTo>
                  <a:lnTo>
                    <a:pt x="1110" y="910"/>
                  </a:lnTo>
                  <a:lnTo>
                    <a:pt x="1101" y="898"/>
                  </a:lnTo>
                  <a:lnTo>
                    <a:pt x="1094" y="883"/>
                  </a:lnTo>
                  <a:lnTo>
                    <a:pt x="1086" y="871"/>
                  </a:lnTo>
                  <a:lnTo>
                    <a:pt x="1075" y="858"/>
                  </a:lnTo>
                  <a:lnTo>
                    <a:pt x="1063" y="880"/>
                  </a:lnTo>
                  <a:lnTo>
                    <a:pt x="1058" y="904"/>
                  </a:lnTo>
                  <a:lnTo>
                    <a:pt x="1056" y="926"/>
                  </a:lnTo>
                  <a:lnTo>
                    <a:pt x="1058" y="946"/>
                  </a:lnTo>
                  <a:lnTo>
                    <a:pt x="1059" y="957"/>
                  </a:lnTo>
                  <a:lnTo>
                    <a:pt x="1056" y="957"/>
                  </a:lnTo>
                  <a:lnTo>
                    <a:pt x="1047" y="944"/>
                  </a:lnTo>
                  <a:lnTo>
                    <a:pt x="1030" y="914"/>
                  </a:lnTo>
                  <a:lnTo>
                    <a:pt x="1024" y="910"/>
                  </a:lnTo>
                  <a:lnTo>
                    <a:pt x="1022" y="907"/>
                  </a:lnTo>
                  <a:lnTo>
                    <a:pt x="1016" y="906"/>
                  </a:lnTo>
                  <a:lnTo>
                    <a:pt x="1007" y="904"/>
                  </a:lnTo>
                  <a:lnTo>
                    <a:pt x="1000" y="918"/>
                  </a:lnTo>
                  <a:lnTo>
                    <a:pt x="992" y="942"/>
                  </a:lnTo>
                  <a:lnTo>
                    <a:pt x="984" y="963"/>
                  </a:lnTo>
                  <a:lnTo>
                    <a:pt x="976" y="971"/>
                  </a:lnTo>
                  <a:lnTo>
                    <a:pt x="971" y="963"/>
                  </a:lnTo>
                  <a:lnTo>
                    <a:pt x="964" y="957"/>
                  </a:lnTo>
                  <a:lnTo>
                    <a:pt x="956" y="952"/>
                  </a:lnTo>
                  <a:lnTo>
                    <a:pt x="944" y="946"/>
                  </a:lnTo>
                  <a:lnTo>
                    <a:pt x="938" y="965"/>
                  </a:lnTo>
                  <a:lnTo>
                    <a:pt x="929" y="985"/>
                  </a:lnTo>
                  <a:lnTo>
                    <a:pt x="922" y="1006"/>
                  </a:lnTo>
                  <a:lnTo>
                    <a:pt x="918" y="1027"/>
                  </a:lnTo>
                  <a:lnTo>
                    <a:pt x="862" y="1051"/>
                  </a:lnTo>
                  <a:lnTo>
                    <a:pt x="810" y="1072"/>
                  </a:lnTo>
                  <a:lnTo>
                    <a:pt x="761" y="1089"/>
                  </a:lnTo>
                  <a:lnTo>
                    <a:pt x="717" y="1105"/>
                  </a:lnTo>
                  <a:lnTo>
                    <a:pt x="676" y="1118"/>
                  </a:lnTo>
                  <a:lnTo>
                    <a:pt x="635" y="1127"/>
                  </a:lnTo>
                  <a:lnTo>
                    <a:pt x="598" y="1135"/>
                  </a:lnTo>
                  <a:lnTo>
                    <a:pt x="562" y="1137"/>
                  </a:lnTo>
                  <a:lnTo>
                    <a:pt x="527" y="1137"/>
                  </a:lnTo>
                  <a:lnTo>
                    <a:pt x="492" y="1132"/>
                  </a:lnTo>
                  <a:lnTo>
                    <a:pt x="457" y="1123"/>
                  </a:lnTo>
                  <a:lnTo>
                    <a:pt x="422" y="1110"/>
                  </a:lnTo>
                  <a:lnTo>
                    <a:pt x="385" y="1092"/>
                  </a:lnTo>
                  <a:lnTo>
                    <a:pt x="347" y="1068"/>
                  </a:lnTo>
                  <a:lnTo>
                    <a:pt x="307" y="1041"/>
                  </a:lnTo>
                  <a:lnTo>
                    <a:pt x="264" y="1008"/>
                  </a:lnTo>
                  <a:close/>
                </a:path>
              </a:pathLst>
            </a:custGeom>
            <a:solidFill>
              <a:srgbClr val="CC6633"/>
            </a:solidFill>
            <a:ln w="9525">
              <a:noFill/>
              <a:round/>
            </a:ln>
          </p:spPr>
          <p:txBody>
            <a:bodyPr/>
            <a:lstStyle/>
            <a:p>
              <a:endParaRPr lang="zh-CN" altLang="en-US"/>
            </a:p>
          </p:txBody>
        </p:sp>
        <p:sp>
          <p:nvSpPr>
            <p:cNvPr id="33805" name="Freeform 7"/>
            <p:cNvSpPr/>
            <p:nvPr/>
          </p:nvSpPr>
          <p:spPr bwMode="auto">
            <a:xfrm>
              <a:off x="4639" y="3577"/>
              <a:ext cx="145" cy="227"/>
            </a:xfrm>
            <a:custGeom>
              <a:avLst/>
              <a:gdLst>
                <a:gd name="T0" fmla="*/ 1 w 255"/>
                <a:gd name="T1" fmla="*/ 14 h 333"/>
                <a:gd name="T2" fmla="*/ 1 w 255"/>
                <a:gd name="T3" fmla="*/ 14 h 333"/>
                <a:gd name="T4" fmla="*/ 1 w 255"/>
                <a:gd name="T5" fmla="*/ 12 h 333"/>
                <a:gd name="T6" fmla="*/ 1 w 255"/>
                <a:gd name="T7" fmla="*/ 12 h 333"/>
                <a:gd name="T8" fmla="*/ 1 w 255"/>
                <a:gd name="T9" fmla="*/ 10 h 333"/>
                <a:gd name="T10" fmla="*/ 1 w 255"/>
                <a:gd name="T11" fmla="*/ 10 h 333"/>
                <a:gd name="T12" fmla="*/ 0 w 255"/>
                <a:gd name="T13" fmla="*/ 8 h 333"/>
                <a:gd name="T14" fmla="*/ 0 w 255"/>
                <a:gd name="T15" fmla="*/ 7 h 333"/>
                <a:gd name="T16" fmla="*/ 1 w 255"/>
                <a:gd name="T17" fmla="*/ 5 h 333"/>
                <a:gd name="T18" fmla="*/ 1 w 255"/>
                <a:gd name="T19" fmla="*/ 3 h 333"/>
                <a:gd name="T20" fmla="*/ 1 w 255"/>
                <a:gd name="T21" fmla="*/ 2 h 333"/>
                <a:gd name="T22" fmla="*/ 1 w 255"/>
                <a:gd name="T23" fmla="*/ 1 h 333"/>
                <a:gd name="T24" fmla="*/ 1 w 255"/>
                <a:gd name="T25" fmla="*/ 1 h 333"/>
                <a:gd name="T26" fmla="*/ 1 w 255"/>
                <a:gd name="T27" fmla="*/ 1 h 333"/>
                <a:gd name="T28" fmla="*/ 1 w 255"/>
                <a:gd name="T29" fmla="*/ 1 h 333"/>
                <a:gd name="T30" fmla="*/ 1 w 255"/>
                <a:gd name="T31" fmla="*/ 1 h 333"/>
                <a:gd name="T32" fmla="*/ 1 w 255"/>
                <a:gd name="T33" fmla="*/ 0 h 333"/>
                <a:gd name="T34" fmla="*/ 1 w 255"/>
                <a:gd name="T35" fmla="*/ 1 h 333"/>
                <a:gd name="T36" fmla="*/ 2 w 255"/>
                <a:gd name="T37" fmla="*/ 1 h 333"/>
                <a:gd name="T38" fmla="*/ 2 w 255"/>
                <a:gd name="T39" fmla="*/ 1 h 333"/>
                <a:gd name="T40" fmla="*/ 2 w 255"/>
                <a:gd name="T41" fmla="*/ 1 h 333"/>
                <a:gd name="T42" fmla="*/ 2 w 255"/>
                <a:gd name="T43" fmla="*/ 1 h 333"/>
                <a:gd name="T44" fmla="*/ 2 w 255"/>
                <a:gd name="T45" fmla="*/ 1 h 333"/>
                <a:gd name="T46" fmla="*/ 2 w 255"/>
                <a:gd name="T47" fmla="*/ 2 h 333"/>
                <a:gd name="T48" fmla="*/ 3 w 255"/>
                <a:gd name="T49" fmla="*/ 3 h 333"/>
                <a:gd name="T50" fmla="*/ 3 w 255"/>
                <a:gd name="T51" fmla="*/ 5 h 333"/>
                <a:gd name="T52" fmla="*/ 3 w 255"/>
                <a:gd name="T53" fmla="*/ 7 h 333"/>
                <a:gd name="T54" fmla="*/ 3 w 255"/>
                <a:gd name="T55" fmla="*/ 7 h 333"/>
                <a:gd name="T56" fmla="*/ 3 w 255"/>
                <a:gd name="T57" fmla="*/ 10 h 333"/>
                <a:gd name="T58" fmla="*/ 3 w 255"/>
                <a:gd name="T59" fmla="*/ 10 h 333"/>
                <a:gd name="T60" fmla="*/ 3 w 255"/>
                <a:gd name="T61" fmla="*/ 12 h 333"/>
                <a:gd name="T62" fmla="*/ 3 w 255"/>
                <a:gd name="T63" fmla="*/ 14 h 333"/>
                <a:gd name="T64" fmla="*/ 2 w 255"/>
                <a:gd name="T65" fmla="*/ 14 h 333"/>
                <a:gd name="T66" fmla="*/ 2 w 255"/>
                <a:gd name="T67" fmla="*/ 15 h 333"/>
                <a:gd name="T68" fmla="*/ 2 w 255"/>
                <a:gd name="T69" fmla="*/ 15 h 333"/>
                <a:gd name="T70" fmla="*/ 2 w 255"/>
                <a:gd name="T71" fmla="*/ 15 h 333"/>
                <a:gd name="T72" fmla="*/ 2 w 255"/>
                <a:gd name="T73" fmla="*/ 15 h 333"/>
                <a:gd name="T74" fmla="*/ 2 w 255"/>
                <a:gd name="T75" fmla="*/ 15 h 333"/>
                <a:gd name="T76" fmla="*/ 1 w 255"/>
                <a:gd name="T77" fmla="*/ 15 h 333"/>
                <a:gd name="T78" fmla="*/ 1 w 255"/>
                <a:gd name="T79" fmla="*/ 15 h 333"/>
                <a:gd name="T80" fmla="*/ 1 w 255"/>
                <a:gd name="T81" fmla="*/ 14 h 3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5"/>
                <a:gd name="T124" fmla="*/ 0 h 333"/>
                <a:gd name="T125" fmla="*/ 255 w 255"/>
                <a:gd name="T126" fmla="*/ 333 h 3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5" h="333">
                  <a:moveTo>
                    <a:pt x="85" y="311"/>
                  </a:moveTo>
                  <a:lnTo>
                    <a:pt x="61" y="292"/>
                  </a:lnTo>
                  <a:lnTo>
                    <a:pt x="41" y="273"/>
                  </a:lnTo>
                  <a:lnTo>
                    <a:pt x="25" y="250"/>
                  </a:lnTo>
                  <a:lnTo>
                    <a:pt x="13" y="227"/>
                  </a:lnTo>
                  <a:lnTo>
                    <a:pt x="4" y="201"/>
                  </a:lnTo>
                  <a:lnTo>
                    <a:pt x="0" y="172"/>
                  </a:lnTo>
                  <a:lnTo>
                    <a:pt x="0" y="140"/>
                  </a:lnTo>
                  <a:lnTo>
                    <a:pt x="4" y="105"/>
                  </a:lnTo>
                  <a:lnTo>
                    <a:pt x="11" y="77"/>
                  </a:lnTo>
                  <a:lnTo>
                    <a:pt x="18" y="53"/>
                  </a:lnTo>
                  <a:lnTo>
                    <a:pt x="25" y="35"/>
                  </a:lnTo>
                  <a:lnTo>
                    <a:pt x="34" y="21"/>
                  </a:lnTo>
                  <a:lnTo>
                    <a:pt x="45" y="11"/>
                  </a:lnTo>
                  <a:lnTo>
                    <a:pt x="58" y="5"/>
                  </a:lnTo>
                  <a:lnTo>
                    <a:pt x="77" y="2"/>
                  </a:lnTo>
                  <a:lnTo>
                    <a:pt x="102" y="0"/>
                  </a:lnTo>
                  <a:lnTo>
                    <a:pt x="121" y="3"/>
                  </a:lnTo>
                  <a:lnTo>
                    <a:pt x="140" y="8"/>
                  </a:lnTo>
                  <a:lnTo>
                    <a:pt x="157" y="13"/>
                  </a:lnTo>
                  <a:lnTo>
                    <a:pt x="175" y="19"/>
                  </a:lnTo>
                  <a:lnTo>
                    <a:pt x="191" y="27"/>
                  </a:lnTo>
                  <a:lnTo>
                    <a:pt x="207" y="38"/>
                  </a:lnTo>
                  <a:lnTo>
                    <a:pt x="222" y="51"/>
                  </a:lnTo>
                  <a:lnTo>
                    <a:pt x="235" y="69"/>
                  </a:lnTo>
                  <a:lnTo>
                    <a:pt x="246" y="101"/>
                  </a:lnTo>
                  <a:lnTo>
                    <a:pt x="251" y="133"/>
                  </a:lnTo>
                  <a:lnTo>
                    <a:pt x="255" y="163"/>
                  </a:lnTo>
                  <a:lnTo>
                    <a:pt x="254" y="193"/>
                  </a:lnTo>
                  <a:lnTo>
                    <a:pt x="250" y="222"/>
                  </a:lnTo>
                  <a:lnTo>
                    <a:pt x="242" y="252"/>
                  </a:lnTo>
                  <a:lnTo>
                    <a:pt x="230" y="281"/>
                  </a:lnTo>
                  <a:lnTo>
                    <a:pt x="215" y="309"/>
                  </a:lnTo>
                  <a:lnTo>
                    <a:pt x="195" y="319"/>
                  </a:lnTo>
                  <a:lnTo>
                    <a:pt x="179" y="325"/>
                  </a:lnTo>
                  <a:lnTo>
                    <a:pt x="165" y="330"/>
                  </a:lnTo>
                  <a:lnTo>
                    <a:pt x="152" y="333"/>
                  </a:lnTo>
                  <a:lnTo>
                    <a:pt x="139" y="333"/>
                  </a:lnTo>
                  <a:lnTo>
                    <a:pt x="124" y="329"/>
                  </a:lnTo>
                  <a:lnTo>
                    <a:pt x="106" y="322"/>
                  </a:lnTo>
                  <a:lnTo>
                    <a:pt x="85" y="311"/>
                  </a:lnTo>
                  <a:close/>
                </a:path>
              </a:pathLst>
            </a:custGeom>
            <a:solidFill>
              <a:srgbClr val="969696"/>
            </a:solidFill>
            <a:ln w="9525">
              <a:noFill/>
              <a:round/>
            </a:ln>
          </p:spPr>
          <p:txBody>
            <a:bodyPr/>
            <a:lstStyle/>
            <a:p>
              <a:endParaRPr lang="zh-CN" altLang="en-US"/>
            </a:p>
          </p:txBody>
        </p:sp>
        <p:sp>
          <p:nvSpPr>
            <p:cNvPr id="33806" name="Freeform 8"/>
            <p:cNvSpPr/>
            <p:nvPr/>
          </p:nvSpPr>
          <p:spPr bwMode="auto">
            <a:xfrm>
              <a:off x="4648" y="3597"/>
              <a:ext cx="122" cy="196"/>
            </a:xfrm>
            <a:custGeom>
              <a:avLst/>
              <a:gdLst>
                <a:gd name="T0" fmla="*/ 1 w 213"/>
                <a:gd name="T1" fmla="*/ 14 h 287"/>
                <a:gd name="T2" fmla="*/ 1 w 213"/>
                <a:gd name="T3" fmla="*/ 14 h 287"/>
                <a:gd name="T4" fmla="*/ 1 w 213"/>
                <a:gd name="T5" fmla="*/ 14 h 287"/>
                <a:gd name="T6" fmla="*/ 1 w 213"/>
                <a:gd name="T7" fmla="*/ 14 h 287"/>
                <a:gd name="T8" fmla="*/ 1 w 213"/>
                <a:gd name="T9" fmla="*/ 12 h 287"/>
                <a:gd name="T10" fmla="*/ 1 w 213"/>
                <a:gd name="T11" fmla="*/ 12 h 287"/>
                <a:gd name="T12" fmla="*/ 1 w 213"/>
                <a:gd name="T13" fmla="*/ 12 h 287"/>
                <a:gd name="T14" fmla="*/ 1 w 213"/>
                <a:gd name="T15" fmla="*/ 12 h 287"/>
                <a:gd name="T16" fmla="*/ 1 w 213"/>
                <a:gd name="T17" fmla="*/ 12 h 287"/>
                <a:gd name="T18" fmla="*/ 1 w 213"/>
                <a:gd name="T19" fmla="*/ 12 h 287"/>
                <a:gd name="T20" fmla="*/ 1 w 213"/>
                <a:gd name="T21" fmla="*/ 12 h 287"/>
                <a:gd name="T22" fmla="*/ 1 w 213"/>
                <a:gd name="T23" fmla="*/ 11 h 287"/>
                <a:gd name="T24" fmla="*/ 1 w 213"/>
                <a:gd name="T25" fmla="*/ 10 h 287"/>
                <a:gd name="T26" fmla="*/ 1 w 213"/>
                <a:gd name="T27" fmla="*/ 8 h 287"/>
                <a:gd name="T28" fmla="*/ 1 w 213"/>
                <a:gd name="T29" fmla="*/ 8 h 287"/>
                <a:gd name="T30" fmla="*/ 1 w 213"/>
                <a:gd name="T31" fmla="*/ 7 h 287"/>
                <a:gd name="T32" fmla="*/ 1 w 213"/>
                <a:gd name="T33" fmla="*/ 5 h 287"/>
                <a:gd name="T34" fmla="*/ 1 w 213"/>
                <a:gd name="T35" fmla="*/ 5 h 287"/>
                <a:gd name="T36" fmla="*/ 1 w 213"/>
                <a:gd name="T37" fmla="*/ 3 h 287"/>
                <a:gd name="T38" fmla="*/ 1 w 213"/>
                <a:gd name="T39" fmla="*/ 3 h 287"/>
                <a:gd name="T40" fmla="*/ 1 w 213"/>
                <a:gd name="T41" fmla="*/ 2 h 287"/>
                <a:gd name="T42" fmla="*/ 1 w 213"/>
                <a:gd name="T43" fmla="*/ 2 h 287"/>
                <a:gd name="T44" fmla="*/ 1 w 213"/>
                <a:gd name="T45" fmla="*/ 1 h 287"/>
                <a:gd name="T46" fmla="*/ 1 w 213"/>
                <a:gd name="T47" fmla="*/ 1 h 287"/>
                <a:gd name="T48" fmla="*/ 1 w 213"/>
                <a:gd name="T49" fmla="*/ 1 h 287"/>
                <a:gd name="T50" fmla="*/ 1 w 213"/>
                <a:gd name="T51" fmla="*/ 1 h 287"/>
                <a:gd name="T52" fmla="*/ 1 w 213"/>
                <a:gd name="T53" fmla="*/ 1 h 287"/>
                <a:gd name="T54" fmla="*/ 1 w 213"/>
                <a:gd name="T55" fmla="*/ 1 h 287"/>
                <a:gd name="T56" fmla="*/ 1 w 213"/>
                <a:gd name="T57" fmla="*/ 0 h 287"/>
                <a:gd name="T58" fmla="*/ 1 w 213"/>
                <a:gd name="T59" fmla="*/ 0 h 287"/>
                <a:gd name="T60" fmla="*/ 1 w 213"/>
                <a:gd name="T61" fmla="*/ 1 h 287"/>
                <a:gd name="T62" fmla="*/ 2 w 213"/>
                <a:gd name="T63" fmla="*/ 1 h 287"/>
                <a:gd name="T64" fmla="*/ 2 w 213"/>
                <a:gd name="T65" fmla="*/ 1 h 287"/>
                <a:gd name="T66" fmla="*/ 2 w 213"/>
                <a:gd name="T67" fmla="*/ 1 h 287"/>
                <a:gd name="T68" fmla="*/ 2 w 213"/>
                <a:gd name="T69" fmla="*/ 1 h 287"/>
                <a:gd name="T70" fmla="*/ 2 w 213"/>
                <a:gd name="T71" fmla="*/ 2 h 287"/>
                <a:gd name="T72" fmla="*/ 2 w 213"/>
                <a:gd name="T73" fmla="*/ 2 h 287"/>
                <a:gd name="T74" fmla="*/ 2 w 213"/>
                <a:gd name="T75" fmla="*/ 2 h 287"/>
                <a:gd name="T76" fmla="*/ 2 w 213"/>
                <a:gd name="T77" fmla="*/ 2 h 287"/>
                <a:gd name="T78" fmla="*/ 2 w 213"/>
                <a:gd name="T79" fmla="*/ 3 h 287"/>
                <a:gd name="T80" fmla="*/ 2 w 213"/>
                <a:gd name="T81" fmla="*/ 3 h 287"/>
                <a:gd name="T82" fmla="*/ 2 w 213"/>
                <a:gd name="T83" fmla="*/ 3 h 287"/>
                <a:gd name="T84" fmla="*/ 2 w 213"/>
                <a:gd name="T85" fmla="*/ 5 h 287"/>
                <a:gd name="T86" fmla="*/ 2 w 213"/>
                <a:gd name="T87" fmla="*/ 7 h 287"/>
                <a:gd name="T88" fmla="*/ 2 w 213"/>
                <a:gd name="T89" fmla="*/ 8 h 287"/>
                <a:gd name="T90" fmla="*/ 2 w 213"/>
                <a:gd name="T91" fmla="*/ 8 h 287"/>
                <a:gd name="T92" fmla="*/ 2 w 213"/>
                <a:gd name="T93" fmla="*/ 10 h 287"/>
                <a:gd name="T94" fmla="*/ 2 w 213"/>
                <a:gd name="T95" fmla="*/ 10 h 287"/>
                <a:gd name="T96" fmla="*/ 2 w 213"/>
                <a:gd name="T97" fmla="*/ 10 h 287"/>
                <a:gd name="T98" fmla="*/ 2 w 213"/>
                <a:gd name="T99" fmla="*/ 10 h 287"/>
                <a:gd name="T100" fmla="*/ 2 w 213"/>
                <a:gd name="T101" fmla="*/ 10 h 287"/>
                <a:gd name="T102" fmla="*/ 2 w 213"/>
                <a:gd name="T103" fmla="*/ 11 h 287"/>
                <a:gd name="T104" fmla="*/ 2 w 213"/>
                <a:gd name="T105" fmla="*/ 11 h 287"/>
                <a:gd name="T106" fmla="*/ 2 w 213"/>
                <a:gd name="T107" fmla="*/ 11 h 287"/>
                <a:gd name="T108" fmla="*/ 2 w 213"/>
                <a:gd name="T109" fmla="*/ 12 h 287"/>
                <a:gd name="T110" fmla="*/ 2 w 213"/>
                <a:gd name="T111" fmla="*/ 12 h 287"/>
                <a:gd name="T112" fmla="*/ 2 w 213"/>
                <a:gd name="T113" fmla="*/ 12 h 287"/>
                <a:gd name="T114" fmla="*/ 2 w 213"/>
                <a:gd name="T115" fmla="*/ 12 h 287"/>
                <a:gd name="T116" fmla="*/ 2 w 213"/>
                <a:gd name="T117" fmla="*/ 14 h 287"/>
                <a:gd name="T118" fmla="*/ 2 w 213"/>
                <a:gd name="T119" fmla="*/ 14 h 287"/>
                <a:gd name="T120" fmla="*/ 2 w 213"/>
                <a:gd name="T121" fmla="*/ 14 h 287"/>
                <a:gd name="T122" fmla="*/ 1 w 213"/>
                <a:gd name="T123" fmla="*/ 14 h 2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3"/>
                <a:gd name="T187" fmla="*/ 0 h 287"/>
                <a:gd name="T188" fmla="*/ 213 w 213"/>
                <a:gd name="T189" fmla="*/ 287 h 2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3" h="287">
                  <a:moveTo>
                    <a:pt x="117" y="287"/>
                  </a:moveTo>
                  <a:lnTo>
                    <a:pt x="111" y="287"/>
                  </a:lnTo>
                  <a:lnTo>
                    <a:pt x="107" y="286"/>
                  </a:lnTo>
                  <a:lnTo>
                    <a:pt x="102" y="286"/>
                  </a:lnTo>
                  <a:lnTo>
                    <a:pt x="96" y="284"/>
                  </a:lnTo>
                  <a:lnTo>
                    <a:pt x="94" y="283"/>
                  </a:lnTo>
                  <a:lnTo>
                    <a:pt x="91" y="281"/>
                  </a:lnTo>
                  <a:lnTo>
                    <a:pt x="87" y="279"/>
                  </a:lnTo>
                  <a:lnTo>
                    <a:pt x="80" y="276"/>
                  </a:lnTo>
                  <a:lnTo>
                    <a:pt x="79" y="275"/>
                  </a:lnTo>
                  <a:lnTo>
                    <a:pt x="78" y="275"/>
                  </a:lnTo>
                  <a:lnTo>
                    <a:pt x="76" y="273"/>
                  </a:lnTo>
                  <a:lnTo>
                    <a:pt x="75" y="272"/>
                  </a:lnTo>
                  <a:lnTo>
                    <a:pt x="74" y="270"/>
                  </a:lnTo>
                  <a:lnTo>
                    <a:pt x="71" y="270"/>
                  </a:lnTo>
                  <a:lnTo>
                    <a:pt x="70" y="268"/>
                  </a:lnTo>
                  <a:lnTo>
                    <a:pt x="66" y="265"/>
                  </a:lnTo>
                  <a:lnTo>
                    <a:pt x="63" y="264"/>
                  </a:lnTo>
                  <a:lnTo>
                    <a:pt x="59" y="260"/>
                  </a:lnTo>
                  <a:lnTo>
                    <a:pt x="55" y="257"/>
                  </a:lnTo>
                  <a:lnTo>
                    <a:pt x="47" y="244"/>
                  </a:lnTo>
                  <a:lnTo>
                    <a:pt x="41" y="236"/>
                  </a:lnTo>
                  <a:lnTo>
                    <a:pt x="36" y="225"/>
                  </a:lnTo>
                  <a:lnTo>
                    <a:pt x="28" y="211"/>
                  </a:lnTo>
                  <a:lnTo>
                    <a:pt x="20" y="193"/>
                  </a:lnTo>
                  <a:lnTo>
                    <a:pt x="16" y="184"/>
                  </a:lnTo>
                  <a:lnTo>
                    <a:pt x="12" y="174"/>
                  </a:lnTo>
                  <a:lnTo>
                    <a:pt x="9" y="163"/>
                  </a:lnTo>
                  <a:lnTo>
                    <a:pt x="8" y="155"/>
                  </a:lnTo>
                  <a:lnTo>
                    <a:pt x="5" y="147"/>
                  </a:lnTo>
                  <a:lnTo>
                    <a:pt x="4" y="141"/>
                  </a:lnTo>
                  <a:lnTo>
                    <a:pt x="3" y="133"/>
                  </a:lnTo>
                  <a:lnTo>
                    <a:pt x="1" y="123"/>
                  </a:lnTo>
                  <a:lnTo>
                    <a:pt x="1" y="114"/>
                  </a:lnTo>
                  <a:lnTo>
                    <a:pt x="1" y="104"/>
                  </a:lnTo>
                  <a:lnTo>
                    <a:pt x="0" y="95"/>
                  </a:lnTo>
                  <a:lnTo>
                    <a:pt x="1" y="87"/>
                  </a:lnTo>
                  <a:lnTo>
                    <a:pt x="3" y="79"/>
                  </a:lnTo>
                  <a:lnTo>
                    <a:pt x="3" y="72"/>
                  </a:lnTo>
                  <a:lnTo>
                    <a:pt x="4" y="64"/>
                  </a:lnTo>
                  <a:lnTo>
                    <a:pt x="8" y="56"/>
                  </a:lnTo>
                  <a:lnTo>
                    <a:pt x="11" y="50"/>
                  </a:lnTo>
                  <a:lnTo>
                    <a:pt x="15" y="42"/>
                  </a:lnTo>
                  <a:lnTo>
                    <a:pt x="17" y="36"/>
                  </a:lnTo>
                  <a:lnTo>
                    <a:pt x="20" y="34"/>
                  </a:lnTo>
                  <a:lnTo>
                    <a:pt x="21" y="31"/>
                  </a:lnTo>
                  <a:lnTo>
                    <a:pt x="24" y="29"/>
                  </a:lnTo>
                  <a:lnTo>
                    <a:pt x="25" y="26"/>
                  </a:lnTo>
                  <a:lnTo>
                    <a:pt x="29" y="23"/>
                  </a:lnTo>
                  <a:lnTo>
                    <a:pt x="33" y="18"/>
                  </a:lnTo>
                  <a:lnTo>
                    <a:pt x="37" y="13"/>
                  </a:lnTo>
                  <a:lnTo>
                    <a:pt x="43" y="8"/>
                  </a:lnTo>
                  <a:lnTo>
                    <a:pt x="47" y="7"/>
                  </a:lnTo>
                  <a:lnTo>
                    <a:pt x="52" y="5"/>
                  </a:lnTo>
                  <a:lnTo>
                    <a:pt x="58" y="4"/>
                  </a:lnTo>
                  <a:lnTo>
                    <a:pt x="64" y="2"/>
                  </a:lnTo>
                  <a:lnTo>
                    <a:pt x="75" y="0"/>
                  </a:lnTo>
                  <a:lnTo>
                    <a:pt x="82" y="0"/>
                  </a:lnTo>
                  <a:lnTo>
                    <a:pt x="90" y="0"/>
                  </a:lnTo>
                  <a:lnTo>
                    <a:pt x="102" y="2"/>
                  </a:lnTo>
                  <a:lnTo>
                    <a:pt x="111" y="5"/>
                  </a:lnTo>
                  <a:lnTo>
                    <a:pt x="121" y="8"/>
                  </a:lnTo>
                  <a:lnTo>
                    <a:pt x="129" y="12"/>
                  </a:lnTo>
                  <a:lnTo>
                    <a:pt x="138" y="15"/>
                  </a:lnTo>
                  <a:lnTo>
                    <a:pt x="143" y="18"/>
                  </a:lnTo>
                  <a:lnTo>
                    <a:pt x="149" y="20"/>
                  </a:lnTo>
                  <a:lnTo>
                    <a:pt x="154" y="23"/>
                  </a:lnTo>
                  <a:lnTo>
                    <a:pt x="159" y="26"/>
                  </a:lnTo>
                  <a:lnTo>
                    <a:pt x="165" y="31"/>
                  </a:lnTo>
                  <a:lnTo>
                    <a:pt x="169" y="36"/>
                  </a:lnTo>
                  <a:lnTo>
                    <a:pt x="174" y="42"/>
                  </a:lnTo>
                  <a:lnTo>
                    <a:pt x="182" y="52"/>
                  </a:lnTo>
                  <a:lnTo>
                    <a:pt x="184" y="52"/>
                  </a:lnTo>
                  <a:lnTo>
                    <a:pt x="185" y="52"/>
                  </a:lnTo>
                  <a:lnTo>
                    <a:pt x="186" y="53"/>
                  </a:lnTo>
                  <a:lnTo>
                    <a:pt x="188" y="53"/>
                  </a:lnTo>
                  <a:lnTo>
                    <a:pt x="190" y="58"/>
                  </a:lnTo>
                  <a:lnTo>
                    <a:pt x="193" y="63"/>
                  </a:lnTo>
                  <a:lnTo>
                    <a:pt x="197" y="67"/>
                  </a:lnTo>
                  <a:lnTo>
                    <a:pt x="200" y="74"/>
                  </a:lnTo>
                  <a:lnTo>
                    <a:pt x="201" y="77"/>
                  </a:lnTo>
                  <a:lnTo>
                    <a:pt x="202" y="82"/>
                  </a:lnTo>
                  <a:lnTo>
                    <a:pt x="202" y="87"/>
                  </a:lnTo>
                  <a:lnTo>
                    <a:pt x="204" y="93"/>
                  </a:lnTo>
                  <a:lnTo>
                    <a:pt x="206" y="106"/>
                  </a:lnTo>
                  <a:lnTo>
                    <a:pt x="209" y="120"/>
                  </a:lnTo>
                  <a:lnTo>
                    <a:pt x="210" y="134"/>
                  </a:lnTo>
                  <a:lnTo>
                    <a:pt x="213" y="149"/>
                  </a:lnTo>
                  <a:lnTo>
                    <a:pt x="213" y="160"/>
                  </a:lnTo>
                  <a:lnTo>
                    <a:pt x="213" y="173"/>
                  </a:lnTo>
                  <a:lnTo>
                    <a:pt x="213" y="184"/>
                  </a:lnTo>
                  <a:lnTo>
                    <a:pt x="213" y="197"/>
                  </a:lnTo>
                  <a:lnTo>
                    <a:pt x="212" y="200"/>
                  </a:lnTo>
                  <a:lnTo>
                    <a:pt x="212" y="205"/>
                  </a:lnTo>
                  <a:lnTo>
                    <a:pt x="212" y="209"/>
                  </a:lnTo>
                  <a:lnTo>
                    <a:pt x="210" y="213"/>
                  </a:lnTo>
                  <a:lnTo>
                    <a:pt x="209" y="213"/>
                  </a:lnTo>
                  <a:lnTo>
                    <a:pt x="208" y="213"/>
                  </a:lnTo>
                  <a:lnTo>
                    <a:pt x="206" y="216"/>
                  </a:lnTo>
                  <a:lnTo>
                    <a:pt x="206" y="219"/>
                  </a:lnTo>
                  <a:lnTo>
                    <a:pt x="205" y="222"/>
                  </a:lnTo>
                  <a:lnTo>
                    <a:pt x="205" y="225"/>
                  </a:lnTo>
                  <a:lnTo>
                    <a:pt x="204" y="228"/>
                  </a:lnTo>
                  <a:lnTo>
                    <a:pt x="201" y="232"/>
                  </a:lnTo>
                  <a:lnTo>
                    <a:pt x="200" y="236"/>
                  </a:lnTo>
                  <a:lnTo>
                    <a:pt x="198" y="240"/>
                  </a:lnTo>
                  <a:lnTo>
                    <a:pt x="189" y="251"/>
                  </a:lnTo>
                  <a:lnTo>
                    <a:pt x="184" y="259"/>
                  </a:lnTo>
                  <a:lnTo>
                    <a:pt x="180" y="264"/>
                  </a:lnTo>
                  <a:lnTo>
                    <a:pt x="177" y="268"/>
                  </a:lnTo>
                  <a:lnTo>
                    <a:pt x="174" y="270"/>
                  </a:lnTo>
                  <a:lnTo>
                    <a:pt x="173" y="272"/>
                  </a:lnTo>
                  <a:lnTo>
                    <a:pt x="171" y="275"/>
                  </a:lnTo>
                  <a:lnTo>
                    <a:pt x="170" y="278"/>
                  </a:lnTo>
                  <a:lnTo>
                    <a:pt x="166" y="279"/>
                  </a:lnTo>
                  <a:lnTo>
                    <a:pt x="163" y="281"/>
                  </a:lnTo>
                  <a:lnTo>
                    <a:pt x="159" y="283"/>
                  </a:lnTo>
                  <a:lnTo>
                    <a:pt x="155" y="284"/>
                  </a:lnTo>
                  <a:lnTo>
                    <a:pt x="139" y="286"/>
                  </a:lnTo>
                  <a:lnTo>
                    <a:pt x="130" y="287"/>
                  </a:lnTo>
                  <a:lnTo>
                    <a:pt x="123" y="287"/>
                  </a:lnTo>
                  <a:lnTo>
                    <a:pt x="117" y="287"/>
                  </a:lnTo>
                  <a:close/>
                </a:path>
              </a:pathLst>
            </a:custGeom>
            <a:solidFill>
              <a:srgbClr val="000000"/>
            </a:solidFill>
            <a:ln w="9525">
              <a:noFill/>
              <a:round/>
            </a:ln>
          </p:spPr>
          <p:txBody>
            <a:bodyPr/>
            <a:lstStyle/>
            <a:p>
              <a:endParaRPr lang="zh-CN" altLang="en-US"/>
            </a:p>
          </p:txBody>
        </p:sp>
        <p:sp>
          <p:nvSpPr>
            <p:cNvPr id="33807" name="Freeform 9"/>
            <p:cNvSpPr/>
            <p:nvPr/>
          </p:nvSpPr>
          <p:spPr bwMode="auto">
            <a:xfrm>
              <a:off x="4661" y="3618"/>
              <a:ext cx="83" cy="164"/>
            </a:xfrm>
            <a:custGeom>
              <a:avLst/>
              <a:gdLst>
                <a:gd name="T0" fmla="*/ 1 w 145"/>
                <a:gd name="T1" fmla="*/ 10 h 241"/>
                <a:gd name="T2" fmla="*/ 1 w 145"/>
                <a:gd name="T3" fmla="*/ 10 h 241"/>
                <a:gd name="T4" fmla="*/ 1 w 145"/>
                <a:gd name="T5" fmla="*/ 8 h 241"/>
                <a:gd name="T6" fmla="*/ 1 w 145"/>
                <a:gd name="T7" fmla="*/ 5 h 241"/>
                <a:gd name="T8" fmla="*/ 1 w 145"/>
                <a:gd name="T9" fmla="*/ 3 h 241"/>
                <a:gd name="T10" fmla="*/ 1 w 145"/>
                <a:gd name="T11" fmla="*/ 1 h 241"/>
                <a:gd name="T12" fmla="*/ 1 w 145"/>
                <a:gd name="T13" fmla="*/ 1 h 241"/>
                <a:gd name="T14" fmla="*/ 1 w 145"/>
                <a:gd name="T15" fmla="*/ 1 h 241"/>
                <a:gd name="T16" fmla="*/ 1 w 145"/>
                <a:gd name="T17" fmla="*/ 0 h 241"/>
                <a:gd name="T18" fmla="*/ 1 w 145"/>
                <a:gd name="T19" fmla="*/ 1 h 241"/>
                <a:gd name="T20" fmla="*/ 1 w 145"/>
                <a:gd name="T21" fmla="*/ 1 h 241"/>
                <a:gd name="T22" fmla="*/ 1 w 145"/>
                <a:gd name="T23" fmla="*/ 3 h 241"/>
                <a:gd name="T24" fmla="*/ 1 w 145"/>
                <a:gd name="T25" fmla="*/ 3 h 241"/>
                <a:gd name="T26" fmla="*/ 1 w 145"/>
                <a:gd name="T27" fmla="*/ 1 h 241"/>
                <a:gd name="T28" fmla="*/ 1 w 145"/>
                <a:gd name="T29" fmla="*/ 1 h 241"/>
                <a:gd name="T30" fmla="*/ 1 w 145"/>
                <a:gd name="T31" fmla="*/ 3 h 241"/>
                <a:gd name="T32" fmla="*/ 1 w 145"/>
                <a:gd name="T33" fmla="*/ 5 h 241"/>
                <a:gd name="T34" fmla="*/ 1 w 145"/>
                <a:gd name="T35" fmla="*/ 5 h 241"/>
                <a:gd name="T36" fmla="*/ 1 w 145"/>
                <a:gd name="T37" fmla="*/ 5 h 241"/>
                <a:gd name="T38" fmla="*/ 1 w 145"/>
                <a:gd name="T39" fmla="*/ 3 h 241"/>
                <a:gd name="T40" fmla="*/ 1 w 145"/>
                <a:gd name="T41" fmla="*/ 3 h 241"/>
                <a:gd name="T42" fmla="*/ 1 w 145"/>
                <a:gd name="T43" fmla="*/ 5 h 241"/>
                <a:gd name="T44" fmla="*/ 1 w 145"/>
                <a:gd name="T45" fmla="*/ 7 h 241"/>
                <a:gd name="T46" fmla="*/ 1 w 145"/>
                <a:gd name="T47" fmla="*/ 7 h 241"/>
                <a:gd name="T48" fmla="*/ 1 w 145"/>
                <a:gd name="T49" fmla="*/ 5 h 241"/>
                <a:gd name="T50" fmla="*/ 1 w 145"/>
                <a:gd name="T51" fmla="*/ 5 h 241"/>
                <a:gd name="T52" fmla="*/ 1 w 145"/>
                <a:gd name="T53" fmla="*/ 6 h 241"/>
                <a:gd name="T54" fmla="*/ 1 w 145"/>
                <a:gd name="T55" fmla="*/ 7 h 241"/>
                <a:gd name="T56" fmla="*/ 1 w 145"/>
                <a:gd name="T57" fmla="*/ 7 h 241"/>
                <a:gd name="T58" fmla="*/ 1 w 145"/>
                <a:gd name="T59" fmla="*/ 7 h 241"/>
                <a:gd name="T60" fmla="*/ 2 w 145"/>
                <a:gd name="T61" fmla="*/ 5 h 241"/>
                <a:gd name="T62" fmla="*/ 2 w 145"/>
                <a:gd name="T63" fmla="*/ 7 h 241"/>
                <a:gd name="T64" fmla="*/ 1 w 145"/>
                <a:gd name="T65" fmla="*/ 8 h 241"/>
                <a:gd name="T66" fmla="*/ 1 w 145"/>
                <a:gd name="T67" fmla="*/ 9 h 241"/>
                <a:gd name="T68" fmla="*/ 2 w 145"/>
                <a:gd name="T69" fmla="*/ 8 h 241"/>
                <a:gd name="T70" fmla="*/ 2 w 145"/>
                <a:gd name="T71" fmla="*/ 8 h 241"/>
                <a:gd name="T72" fmla="*/ 2 w 145"/>
                <a:gd name="T73" fmla="*/ 10 h 241"/>
                <a:gd name="T74" fmla="*/ 1 w 145"/>
                <a:gd name="T75" fmla="*/ 10 h 241"/>
                <a:gd name="T76" fmla="*/ 1 w 145"/>
                <a:gd name="T77" fmla="*/ 10 h 241"/>
                <a:gd name="T78" fmla="*/ 2 w 145"/>
                <a:gd name="T79" fmla="*/ 10 h 241"/>
                <a:gd name="T80" fmla="*/ 2 w 145"/>
                <a:gd name="T81" fmla="*/ 10 h 241"/>
                <a:gd name="T82" fmla="*/ 1 w 145"/>
                <a:gd name="T83" fmla="*/ 11 h 241"/>
                <a:gd name="T84" fmla="*/ 1 w 145"/>
                <a:gd name="T85" fmla="*/ 11 h 241"/>
                <a:gd name="T86" fmla="*/ 1 w 145"/>
                <a:gd name="T87" fmla="*/ 11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5"/>
                <a:gd name="T133" fmla="*/ 0 h 241"/>
                <a:gd name="T134" fmla="*/ 145 w 145"/>
                <a:gd name="T135" fmla="*/ 241 h 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5" h="241">
                  <a:moveTo>
                    <a:pt x="86" y="237"/>
                  </a:moveTo>
                  <a:lnTo>
                    <a:pt x="78" y="233"/>
                  </a:lnTo>
                  <a:lnTo>
                    <a:pt x="73" y="229"/>
                  </a:lnTo>
                  <a:lnTo>
                    <a:pt x="66" y="226"/>
                  </a:lnTo>
                  <a:lnTo>
                    <a:pt x="55" y="220"/>
                  </a:lnTo>
                  <a:lnTo>
                    <a:pt x="42" y="209"/>
                  </a:lnTo>
                  <a:lnTo>
                    <a:pt x="31" y="197"/>
                  </a:lnTo>
                  <a:lnTo>
                    <a:pt x="22" y="185"/>
                  </a:lnTo>
                  <a:lnTo>
                    <a:pt x="14" y="172"/>
                  </a:lnTo>
                  <a:lnTo>
                    <a:pt x="8" y="158"/>
                  </a:lnTo>
                  <a:lnTo>
                    <a:pt x="3" y="142"/>
                  </a:lnTo>
                  <a:lnTo>
                    <a:pt x="2" y="124"/>
                  </a:lnTo>
                  <a:lnTo>
                    <a:pt x="0" y="103"/>
                  </a:lnTo>
                  <a:lnTo>
                    <a:pt x="3" y="92"/>
                  </a:lnTo>
                  <a:lnTo>
                    <a:pt x="3" y="78"/>
                  </a:lnTo>
                  <a:lnTo>
                    <a:pt x="3" y="65"/>
                  </a:lnTo>
                  <a:lnTo>
                    <a:pt x="3" y="51"/>
                  </a:lnTo>
                  <a:lnTo>
                    <a:pt x="4" y="38"/>
                  </a:lnTo>
                  <a:lnTo>
                    <a:pt x="8" y="27"/>
                  </a:lnTo>
                  <a:lnTo>
                    <a:pt x="16" y="17"/>
                  </a:lnTo>
                  <a:lnTo>
                    <a:pt x="28" y="11"/>
                  </a:lnTo>
                  <a:lnTo>
                    <a:pt x="37" y="6"/>
                  </a:lnTo>
                  <a:lnTo>
                    <a:pt x="41" y="3"/>
                  </a:lnTo>
                  <a:lnTo>
                    <a:pt x="43" y="1"/>
                  </a:lnTo>
                  <a:lnTo>
                    <a:pt x="46" y="0"/>
                  </a:lnTo>
                  <a:lnTo>
                    <a:pt x="50" y="0"/>
                  </a:lnTo>
                  <a:lnTo>
                    <a:pt x="54" y="0"/>
                  </a:lnTo>
                  <a:lnTo>
                    <a:pt x="58" y="0"/>
                  </a:lnTo>
                  <a:lnTo>
                    <a:pt x="63" y="0"/>
                  </a:lnTo>
                  <a:lnTo>
                    <a:pt x="63" y="5"/>
                  </a:lnTo>
                  <a:lnTo>
                    <a:pt x="63" y="9"/>
                  </a:lnTo>
                  <a:lnTo>
                    <a:pt x="63" y="14"/>
                  </a:lnTo>
                  <a:lnTo>
                    <a:pt x="63" y="21"/>
                  </a:lnTo>
                  <a:lnTo>
                    <a:pt x="59" y="43"/>
                  </a:lnTo>
                  <a:lnTo>
                    <a:pt x="55" y="59"/>
                  </a:lnTo>
                  <a:lnTo>
                    <a:pt x="49" y="73"/>
                  </a:lnTo>
                  <a:lnTo>
                    <a:pt x="42" y="91"/>
                  </a:lnTo>
                  <a:lnTo>
                    <a:pt x="53" y="87"/>
                  </a:lnTo>
                  <a:lnTo>
                    <a:pt x="62" y="78"/>
                  </a:lnTo>
                  <a:lnTo>
                    <a:pt x="70" y="67"/>
                  </a:lnTo>
                  <a:lnTo>
                    <a:pt x="77" y="52"/>
                  </a:lnTo>
                  <a:lnTo>
                    <a:pt x="82" y="38"/>
                  </a:lnTo>
                  <a:lnTo>
                    <a:pt x="87" y="25"/>
                  </a:lnTo>
                  <a:lnTo>
                    <a:pt x="90" y="17"/>
                  </a:lnTo>
                  <a:lnTo>
                    <a:pt x="93" y="14"/>
                  </a:lnTo>
                  <a:lnTo>
                    <a:pt x="96" y="32"/>
                  </a:lnTo>
                  <a:lnTo>
                    <a:pt x="93" y="48"/>
                  </a:lnTo>
                  <a:lnTo>
                    <a:pt x="85" y="62"/>
                  </a:lnTo>
                  <a:lnTo>
                    <a:pt x="74" y="76"/>
                  </a:lnTo>
                  <a:lnTo>
                    <a:pt x="62" y="91"/>
                  </a:lnTo>
                  <a:lnTo>
                    <a:pt x="51" y="102"/>
                  </a:lnTo>
                  <a:lnTo>
                    <a:pt x="43" y="113"/>
                  </a:lnTo>
                  <a:lnTo>
                    <a:pt x="39" y="123"/>
                  </a:lnTo>
                  <a:lnTo>
                    <a:pt x="51" y="121"/>
                  </a:lnTo>
                  <a:lnTo>
                    <a:pt x="61" y="115"/>
                  </a:lnTo>
                  <a:lnTo>
                    <a:pt x="70" y="107"/>
                  </a:lnTo>
                  <a:lnTo>
                    <a:pt x="79" y="95"/>
                  </a:lnTo>
                  <a:lnTo>
                    <a:pt x="87" y="86"/>
                  </a:lnTo>
                  <a:lnTo>
                    <a:pt x="94" y="76"/>
                  </a:lnTo>
                  <a:lnTo>
                    <a:pt x="102" y="70"/>
                  </a:lnTo>
                  <a:lnTo>
                    <a:pt x="110" y="65"/>
                  </a:lnTo>
                  <a:lnTo>
                    <a:pt x="110" y="67"/>
                  </a:lnTo>
                  <a:lnTo>
                    <a:pt x="110" y="70"/>
                  </a:lnTo>
                  <a:lnTo>
                    <a:pt x="108" y="76"/>
                  </a:lnTo>
                  <a:lnTo>
                    <a:pt x="105" y="89"/>
                  </a:lnTo>
                  <a:lnTo>
                    <a:pt x="98" y="103"/>
                  </a:lnTo>
                  <a:lnTo>
                    <a:pt x="91" y="118"/>
                  </a:lnTo>
                  <a:lnTo>
                    <a:pt x="85" y="132"/>
                  </a:lnTo>
                  <a:lnTo>
                    <a:pt x="77" y="146"/>
                  </a:lnTo>
                  <a:lnTo>
                    <a:pt x="71" y="151"/>
                  </a:lnTo>
                  <a:lnTo>
                    <a:pt x="71" y="150"/>
                  </a:lnTo>
                  <a:lnTo>
                    <a:pt x="78" y="145"/>
                  </a:lnTo>
                  <a:lnTo>
                    <a:pt x="87" y="137"/>
                  </a:lnTo>
                  <a:lnTo>
                    <a:pt x="98" y="129"/>
                  </a:lnTo>
                  <a:lnTo>
                    <a:pt x="109" y="121"/>
                  </a:lnTo>
                  <a:lnTo>
                    <a:pt x="118" y="115"/>
                  </a:lnTo>
                  <a:lnTo>
                    <a:pt x="124" y="111"/>
                  </a:lnTo>
                  <a:lnTo>
                    <a:pt x="122" y="118"/>
                  </a:lnTo>
                  <a:lnTo>
                    <a:pt x="121" y="123"/>
                  </a:lnTo>
                  <a:lnTo>
                    <a:pt x="120" y="126"/>
                  </a:lnTo>
                  <a:lnTo>
                    <a:pt x="118" y="129"/>
                  </a:lnTo>
                  <a:lnTo>
                    <a:pt x="112" y="137"/>
                  </a:lnTo>
                  <a:lnTo>
                    <a:pt x="104" y="150"/>
                  </a:lnTo>
                  <a:lnTo>
                    <a:pt x="94" y="164"/>
                  </a:lnTo>
                  <a:lnTo>
                    <a:pt x="91" y="174"/>
                  </a:lnTo>
                  <a:lnTo>
                    <a:pt x="96" y="169"/>
                  </a:lnTo>
                  <a:lnTo>
                    <a:pt x="102" y="162"/>
                  </a:lnTo>
                  <a:lnTo>
                    <a:pt x="109" y="154"/>
                  </a:lnTo>
                  <a:lnTo>
                    <a:pt x="117" y="145"/>
                  </a:lnTo>
                  <a:lnTo>
                    <a:pt x="125" y="137"/>
                  </a:lnTo>
                  <a:lnTo>
                    <a:pt x="133" y="131"/>
                  </a:lnTo>
                  <a:lnTo>
                    <a:pt x="140" y="126"/>
                  </a:lnTo>
                  <a:lnTo>
                    <a:pt x="144" y="123"/>
                  </a:lnTo>
                  <a:lnTo>
                    <a:pt x="142" y="126"/>
                  </a:lnTo>
                  <a:lnTo>
                    <a:pt x="142" y="129"/>
                  </a:lnTo>
                  <a:lnTo>
                    <a:pt x="142" y="134"/>
                  </a:lnTo>
                  <a:lnTo>
                    <a:pt x="141" y="137"/>
                  </a:lnTo>
                  <a:lnTo>
                    <a:pt x="133" y="151"/>
                  </a:lnTo>
                  <a:lnTo>
                    <a:pt x="121" y="170"/>
                  </a:lnTo>
                  <a:lnTo>
                    <a:pt x="112" y="186"/>
                  </a:lnTo>
                  <a:lnTo>
                    <a:pt x="108" y="194"/>
                  </a:lnTo>
                  <a:lnTo>
                    <a:pt x="117" y="191"/>
                  </a:lnTo>
                  <a:lnTo>
                    <a:pt x="125" y="185"/>
                  </a:lnTo>
                  <a:lnTo>
                    <a:pt x="134" y="178"/>
                  </a:lnTo>
                  <a:lnTo>
                    <a:pt x="145" y="175"/>
                  </a:lnTo>
                  <a:lnTo>
                    <a:pt x="144" y="178"/>
                  </a:lnTo>
                  <a:lnTo>
                    <a:pt x="142" y="182"/>
                  </a:lnTo>
                  <a:lnTo>
                    <a:pt x="140" y="186"/>
                  </a:lnTo>
                  <a:lnTo>
                    <a:pt x="138" y="189"/>
                  </a:lnTo>
                  <a:lnTo>
                    <a:pt x="136" y="193"/>
                  </a:lnTo>
                  <a:lnTo>
                    <a:pt x="130" y="196"/>
                  </a:lnTo>
                  <a:lnTo>
                    <a:pt x="124" y="202"/>
                  </a:lnTo>
                  <a:lnTo>
                    <a:pt x="118" y="207"/>
                  </a:lnTo>
                  <a:lnTo>
                    <a:pt x="112" y="213"/>
                  </a:lnTo>
                  <a:lnTo>
                    <a:pt x="109" y="218"/>
                  </a:lnTo>
                  <a:lnTo>
                    <a:pt x="106" y="221"/>
                  </a:lnTo>
                  <a:lnTo>
                    <a:pt x="109" y="223"/>
                  </a:lnTo>
                  <a:lnTo>
                    <a:pt x="116" y="218"/>
                  </a:lnTo>
                  <a:lnTo>
                    <a:pt x="126" y="213"/>
                  </a:lnTo>
                  <a:lnTo>
                    <a:pt x="136" y="210"/>
                  </a:lnTo>
                  <a:lnTo>
                    <a:pt x="142" y="212"/>
                  </a:lnTo>
                  <a:lnTo>
                    <a:pt x="137" y="215"/>
                  </a:lnTo>
                  <a:lnTo>
                    <a:pt x="134" y="220"/>
                  </a:lnTo>
                  <a:lnTo>
                    <a:pt x="132" y="225"/>
                  </a:lnTo>
                  <a:lnTo>
                    <a:pt x="130" y="233"/>
                  </a:lnTo>
                  <a:lnTo>
                    <a:pt x="126" y="237"/>
                  </a:lnTo>
                  <a:lnTo>
                    <a:pt x="121" y="239"/>
                  </a:lnTo>
                  <a:lnTo>
                    <a:pt x="116" y="241"/>
                  </a:lnTo>
                  <a:lnTo>
                    <a:pt x="109" y="241"/>
                  </a:lnTo>
                  <a:lnTo>
                    <a:pt x="104" y="241"/>
                  </a:lnTo>
                  <a:lnTo>
                    <a:pt x="97" y="239"/>
                  </a:lnTo>
                  <a:lnTo>
                    <a:pt x="91" y="239"/>
                  </a:lnTo>
                  <a:lnTo>
                    <a:pt x="86" y="237"/>
                  </a:lnTo>
                  <a:close/>
                </a:path>
              </a:pathLst>
            </a:custGeom>
            <a:solidFill>
              <a:srgbClr val="FFFFFF"/>
            </a:solidFill>
            <a:ln w="9525">
              <a:noFill/>
              <a:round/>
            </a:ln>
          </p:spPr>
          <p:txBody>
            <a:bodyPr/>
            <a:lstStyle/>
            <a:p>
              <a:endParaRPr lang="zh-CN" altLang="en-US"/>
            </a:p>
          </p:txBody>
        </p:sp>
        <p:sp>
          <p:nvSpPr>
            <p:cNvPr id="33808" name="Freeform 10"/>
            <p:cNvSpPr/>
            <p:nvPr/>
          </p:nvSpPr>
          <p:spPr bwMode="auto">
            <a:xfrm>
              <a:off x="4679" y="3460"/>
              <a:ext cx="200" cy="291"/>
            </a:xfrm>
            <a:custGeom>
              <a:avLst/>
              <a:gdLst>
                <a:gd name="T0" fmla="*/ 2 w 352"/>
                <a:gd name="T1" fmla="*/ 19 h 427"/>
                <a:gd name="T2" fmla="*/ 2 w 352"/>
                <a:gd name="T3" fmla="*/ 18 h 427"/>
                <a:gd name="T4" fmla="*/ 2 w 352"/>
                <a:gd name="T5" fmla="*/ 15 h 427"/>
                <a:gd name="T6" fmla="*/ 2 w 352"/>
                <a:gd name="T7" fmla="*/ 12 h 427"/>
                <a:gd name="T8" fmla="*/ 2 w 352"/>
                <a:gd name="T9" fmla="*/ 10 h 427"/>
                <a:gd name="T10" fmla="*/ 1 w 352"/>
                <a:gd name="T11" fmla="*/ 10 h 427"/>
                <a:gd name="T12" fmla="*/ 1 w 352"/>
                <a:gd name="T13" fmla="*/ 8 h 427"/>
                <a:gd name="T14" fmla="*/ 1 w 352"/>
                <a:gd name="T15" fmla="*/ 8 h 427"/>
                <a:gd name="T16" fmla="*/ 1 w 352"/>
                <a:gd name="T17" fmla="*/ 8 h 427"/>
                <a:gd name="T18" fmla="*/ 1 w 352"/>
                <a:gd name="T19" fmla="*/ 8 h 427"/>
                <a:gd name="T20" fmla="*/ 1 w 352"/>
                <a:gd name="T21" fmla="*/ 7 h 427"/>
                <a:gd name="T22" fmla="*/ 1 w 352"/>
                <a:gd name="T23" fmla="*/ 7 h 427"/>
                <a:gd name="T24" fmla="*/ 1 w 352"/>
                <a:gd name="T25" fmla="*/ 7 h 427"/>
                <a:gd name="T26" fmla="*/ 1 w 352"/>
                <a:gd name="T27" fmla="*/ 7 h 427"/>
                <a:gd name="T28" fmla="*/ 1 w 352"/>
                <a:gd name="T29" fmla="*/ 7 h 427"/>
                <a:gd name="T30" fmla="*/ 1 w 352"/>
                <a:gd name="T31" fmla="*/ 7 h 427"/>
                <a:gd name="T32" fmla="*/ 1 w 352"/>
                <a:gd name="T33" fmla="*/ 5 h 427"/>
                <a:gd name="T34" fmla="*/ 1 w 352"/>
                <a:gd name="T35" fmla="*/ 5 h 427"/>
                <a:gd name="T36" fmla="*/ 1 w 352"/>
                <a:gd name="T37" fmla="*/ 5 h 427"/>
                <a:gd name="T38" fmla="*/ 1 w 352"/>
                <a:gd name="T39" fmla="*/ 5 h 427"/>
                <a:gd name="T40" fmla="*/ 1 w 352"/>
                <a:gd name="T41" fmla="*/ 5 h 427"/>
                <a:gd name="T42" fmla="*/ 1 w 352"/>
                <a:gd name="T43" fmla="*/ 3 h 427"/>
                <a:gd name="T44" fmla="*/ 1 w 352"/>
                <a:gd name="T45" fmla="*/ 2 h 427"/>
                <a:gd name="T46" fmla="*/ 2 w 352"/>
                <a:gd name="T47" fmla="*/ 1 h 427"/>
                <a:gd name="T48" fmla="*/ 2 w 352"/>
                <a:gd name="T49" fmla="*/ 1 h 427"/>
                <a:gd name="T50" fmla="*/ 2 w 352"/>
                <a:gd name="T51" fmla="*/ 1 h 427"/>
                <a:gd name="T52" fmla="*/ 3 w 352"/>
                <a:gd name="T53" fmla="*/ 1 h 427"/>
                <a:gd name="T54" fmla="*/ 3 w 352"/>
                <a:gd name="T55" fmla="*/ 1 h 427"/>
                <a:gd name="T56" fmla="*/ 3 w 352"/>
                <a:gd name="T57" fmla="*/ 3 h 427"/>
                <a:gd name="T58" fmla="*/ 4 w 352"/>
                <a:gd name="T59" fmla="*/ 7 h 427"/>
                <a:gd name="T60" fmla="*/ 3 w 352"/>
                <a:gd name="T61" fmla="*/ 8 h 427"/>
                <a:gd name="T62" fmla="*/ 3 w 352"/>
                <a:gd name="T63" fmla="*/ 10 h 427"/>
                <a:gd name="T64" fmla="*/ 3 w 352"/>
                <a:gd name="T65" fmla="*/ 10 h 427"/>
                <a:gd name="T66" fmla="*/ 3 w 352"/>
                <a:gd name="T67" fmla="*/ 11 h 427"/>
                <a:gd name="T68" fmla="*/ 3 w 352"/>
                <a:gd name="T69" fmla="*/ 12 h 427"/>
                <a:gd name="T70" fmla="*/ 3 w 352"/>
                <a:gd name="T71" fmla="*/ 14 h 427"/>
                <a:gd name="T72" fmla="*/ 3 w 352"/>
                <a:gd name="T73" fmla="*/ 14 h 427"/>
                <a:gd name="T74" fmla="*/ 3 w 352"/>
                <a:gd name="T75" fmla="*/ 14 h 427"/>
                <a:gd name="T76" fmla="*/ 3 w 352"/>
                <a:gd name="T77" fmla="*/ 15 h 427"/>
                <a:gd name="T78" fmla="*/ 3 w 352"/>
                <a:gd name="T79" fmla="*/ 16 h 427"/>
                <a:gd name="T80" fmla="*/ 3 w 352"/>
                <a:gd name="T81" fmla="*/ 16 h 427"/>
                <a:gd name="T82" fmla="*/ 3 w 352"/>
                <a:gd name="T83" fmla="*/ 17 h 427"/>
                <a:gd name="T84" fmla="*/ 2 w 352"/>
                <a:gd name="T85" fmla="*/ 18 h 427"/>
                <a:gd name="T86" fmla="*/ 2 w 352"/>
                <a:gd name="T87" fmla="*/ 20 h 427"/>
                <a:gd name="T88" fmla="*/ 2 w 352"/>
                <a:gd name="T89" fmla="*/ 20 h 427"/>
                <a:gd name="T90" fmla="*/ 2 w 352"/>
                <a:gd name="T91" fmla="*/ 20 h 42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2"/>
                <a:gd name="T139" fmla="*/ 0 h 427"/>
                <a:gd name="T140" fmla="*/ 352 w 352"/>
                <a:gd name="T141" fmla="*/ 427 h 42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2" h="427">
                  <a:moveTo>
                    <a:pt x="191" y="427"/>
                  </a:moveTo>
                  <a:lnTo>
                    <a:pt x="194" y="410"/>
                  </a:lnTo>
                  <a:lnTo>
                    <a:pt x="196" y="395"/>
                  </a:lnTo>
                  <a:lnTo>
                    <a:pt x="199" y="381"/>
                  </a:lnTo>
                  <a:lnTo>
                    <a:pt x="202" y="364"/>
                  </a:lnTo>
                  <a:lnTo>
                    <a:pt x="200" y="327"/>
                  </a:lnTo>
                  <a:lnTo>
                    <a:pt x="198" y="295"/>
                  </a:lnTo>
                  <a:lnTo>
                    <a:pt x="191" y="268"/>
                  </a:lnTo>
                  <a:lnTo>
                    <a:pt x="181" y="244"/>
                  </a:lnTo>
                  <a:lnTo>
                    <a:pt x="168" y="225"/>
                  </a:lnTo>
                  <a:lnTo>
                    <a:pt x="149" y="207"/>
                  </a:lnTo>
                  <a:lnTo>
                    <a:pt x="127" y="193"/>
                  </a:lnTo>
                  <a:lnTo>
                    <a:pt x="96" y="180"/>
                  </a:lnTo>
                  <a:lnTo>
                    <a:pt x="89" y="179"/>
                  </a:lnTo>
                  <a:lnTo>
                    <a:pt x="82" y="177"/>
                  </a:lnTo>
                  <a:lnTo>
                    <a:pt x="76" y="175"/>
                  </a:lnTo>
                  <a:lnTo>
                    <a:pt x="69" y="174"/>
                  </a:lnTo>
                  <a:lnTo>
                    <a:pt x="62" y="172"/>
                  </a:lnTo>
                  <a:lnTo>
                    <a:pt x="55" y="171"/>
                  </a:lnTo>
                  <a:lnTo>
                    <a:pt x="49" y="167"/>
                  </a:lnTo>
                  <a:lnTo>
                    <a:pt x="42" y="166"/>
                  </a:lnTo>
                  <a:lnTo>
                    <a:pt x="37" y="166"/>
                  </a:lnTo>
                  <a:lnTo>
                    <a:pt x="31" y="166"/>
                  </a:lnTo>
                  <a:lnTo>
                    <a:pt x="26" y="166"/>
                  </a:lnTo>
                  <a:lnTo>
                    <a:pt x="21" y="164"/>
                  </a:lnTo>
                  <a:lnTo>
                    <a:pt x="15" y="164"/>
                  </a:lnTo>
                  <a:lnTo>
                    <a:pt x="11" y="164"/>
                  </a:lnTo>
                  <a:lnTo>
                    <a:pt x="6" y="164"/>
                  </a:lnTo>
                  <a:lnTo>
                    <a:pt x="0" y="164"/>
                  </a:lnTo>
                  <a:lnTo>
                    <a:pt x="7" y="158"/>
                  </a:lnTo>
                  <a:lnTo>
                    <a:pt x="14" y="150"/>
                  </a:lnTo>
                  <a:lnTo>
                    <a:pt x="22" y="144"/>
                  </a:lnTo>
                  <a:lnTo>
                    <a:pt x="30" y="136"/>
                  </a:lnTo>
                  <a:lnTo>
                    <a:pt x="38" y="128"/>
                  </a:lnTo>
                  <a:lnTo>
                    <a:pt x="46" y="121"/>
                  </a:lnTo>
                  <a:lnTo>
                    <a:pt x="54" y="116"/>
                  </a:lnTo>
                  <a:lnTo>
                    <a:pt x="61" y="112"/>
                  </a:lnTo>
                  <a:lnTo>
                    <a:pt x="68" y="107"/>
                  </a:lnTo>
                  <a:lnTo>
                    <a:pt x="73" y="102"/>
                  </a:lnTo>
                  <a:lnTo>
                    <a:pt x="77" y="97"/>
                  </a:lnTo>
                  <a:lnTo>
                    <a:pt x="82" y="94"/>
                  </a:lnTo>
                  <a:lnTo>
                    <a:pt x="89" y="89"/>
                  </a:lnTo>
                  <a:lnTo>
                    <a:pt x="96" y="83"/>
                  </a:lnTo>
                  <a:lnTo>
                    <a:pt x="106" y="75"/>
                  </a:lnTo>
                  <a:lnTo>
                    <a:pt x="120" y="65"/>
                  </a:lnTo>
                  <a:lnTo>
                    <a:pt x="129" y="56"/>
                  </a:lnTo>
                  <a:lnTo>
                    <a:pt x="137" y="46"/>
                  </a:lnTo>
                  <a:lnTo>
                    <a:pt x="147" y="38"/>
                  </a:lnTo>
                  <a:lnTo>
                    <a:pt x="157" y="30"/>
                  </a:lnTo>
                  <a:lnTo>
                    <a:pt x="167" y="24"/>
                  </a:lnTo>
                  <a:lnTo>
                    <a:pt x="176" y="16"/>
                  </a:lnTo>
                  <a:lnTo>
                    <a:pt x="185" y="8"/>
                  </a:lnTo>
                  <a:lnTo>
                    <a:pt x="195" y="0"/>
                  </a:lnTo>
                  <a:lnTo>
                    <a:pt x="231" y="2"/>
                  </a:lnTo>
                  <a:lnTo>
                    <a:pt x="263" y="8"/>
                  </a:lnTo>
                  <a:lnTo>
                    <a:pt x="291" y="21"/>
                  </a:lnTo>
                  <a:lnTo>
                    <a:pt x="316" y="40"/>
                  </a:lnTo>
                  <a:lnTo>
                    <a:pt x="333" y="64"/>
                  </a:lnTo>
                  <a:lnTo>
                    <a:pt x="345" y="96"/>
                  </a:lnTo>
                  <a:lnTo>
                    <a:pt x="352" y="132"/>
                  </a:lnTo>
                  <a:lnTo>
                    <a:pt x="350" y="177"/>
                  </a:lnTo>
                  <a:lnTo>
                    <a:pt x="348" y="183"/>
                  </a:lnTo>
                  <a:lnTo>
                    <a:pt x="346" y="190"/>
                  </a:lnTo>
                  <a:lnTo>
                    <a:pt x="344" y="198"/>
                  </a:lnTo>
                  <a:lnTo>
                    <a:pt x="342" y="204"/>
                  </a:lnTo>
                  <a:lnTo>
                    <a:pt x="337" y="215"/>
                  </a:lnTo>
                  <a:lnTo>
                    <a:pt x="332" y="228"/>
                  </a:lnTo>
                  <a:lnTo>
                    <a:pt x="326" y="239"/>
                  </a:lnTo>
                  <a:lnTo>
                    <a:pt x="321" y="250"/>
                  </a:lnTo>
                  <a:lnTo>
                    <a:pt x="316" y="261"/>
                  </a:lnTo>
                  <a:lnTo>
                    <a:pt x="310" y="273"/>
                  </a:lnTo>
                  <a:lnTo>
                    <a:pt x="303" y="284"/>
                  </a:lnTo>
                  <a:lnTo>
                    <a:pt x="297" y="295"/>
                  </a:lnTo>
                  <a:lnTo>
                    <a:pt x="291" y="301"/>
                  </a:lnTo>
                  <a:lnTo>
                    <a:pt x="287" y="308"/>
                  </a:lnTo>
                  <a:lnTo>
                    <a:pt x="282" y="314"/>
                  </a:lnTo>
                  <a:lnTo>
                    <a:pt x="277" y="320"/>
                  </a:lnTo>
                  <a:lnTo>
                    <a:pt x="271" y="327"/>
                  </a:lnTo>
                  <a:lnTo>
                    <a:pt x="267" y="333"/>
                  </a:lnTo>
                  <a:lnTo>
                    <a:pt x="262" y="340"/>
                  </a:lnTo>
                  <a:lnTo>
                    <a:pt x="257" y="346"/>
                  </a:lnTo>
                  <a:lnTo>
                    <a:pt x="248" y="354"/>
                  </a:lnTo>
                  <a:lnTo>
                    <a:pt x="240" y="364"/>
                  </a:lnTo>
                  <a:lnTo>
                    <a:pt x="232" y="373"/>
                  </a:lnTo>
                  <a:lnTo>
                    <a:pt x="224" y="383"/>
                  </a:lnTo>
                  <a:lnTo>
                    <a:pt x="216" y="392"/>
                  </a:lnTo>
                  <a:lnTo>
                    <a:pt x="210" y="403"/>
                  </a:lnTo>
                  <a:lnTo>
                    <a:pt x="202" y="415"/>
                  </a:lnTo>
                  <a:lnTo>
                    <a:pt x="195" y="424"/>
                  </a:lnTo>
                  <a:lnTo>
                    <a:pt x="194" y="424"/>
                  </a:lnTo>
                  <a:lnTo>
                    <a:pt x="194" y="426"/>
                  </a:lnTo>
                  <a:lnTo>
                    <a:pt x="192" y="426"/>
                  </a:lnTo>
                  <a:lnTo>
                    <a:pt x="191" y="427"/>
                  </a:lnTo>
                  <a:close/>
                </a:path>
              </a:pathLst>
            </a:custGeom>
            <a:solidFill>
              <a:srgbClr val="969696"/>
            </a:solidFill>
            <a:ln w="9525">
              <a:noFill/>
              <a:round/>
            </a:ln>
          </p:spPr>
          <p:txBody>
            <a:bodyPr/>
            <a:lstStyle/>
            <a:p>
              <a:endParaRPr lang="zh-CN" altLang="en-US"/>
            </a:p>
          </p:txBody>
        </p:sp>
        <p:sp>
          <p:nvSpPr>
            <p:cNvPr id="33809" name="Freeform 11"/>
            <p:cNvSpPr/>
            <p:nvPr/>
          </p:nvSpPr>
          <p:spPr bwMode="auto">
            <a:xfrm>
              <a:off x="4782" y="3420"/>
              <a:ext cx="121" cy="180"/>
            </a:xfrm>
            <a:custGeom>
              <a:avLst/>
              <a:gdLst>
                <a:gd name="T0" fmla="*/ 2 w 215"/>
                <a:gd name="T1" fmla="*/ 12 h 265"/>
                <a:gd name="T2" fmla="*/ 2 w 215"/>
                <a:gd name="T3" fmla="*/ 12 h 265"/>
                <a:gd name="T4" fmla="*/ 2 w 215"/>
                <a:gd name="T5" fmla="*/ 12 h 265"/>
                <a:gd name="T6" fmla="*/ 2 w 215"/>
                <a:gd name="T7" fmla="*/ 12 h 265"/>
                <a:gd name="T8" fmla="*/ 2 w 215"/>
                <a:gd name="T9" fmla="*/ 12 h 265"/>
                <a:gd name="T10" fmla="*/ 2 w 215"/>
                <a:gd name="T11" fmla="*/ 10 h 265"/>
                <a:gd name="T12" fmla="*/ 2 w 215"/>
                <a:gd name="T13" fmla="*/ 8 h 265"/>
                <a:gd name="T14" fmla="*/ 2 w 215"/>
                <a:gd name="T15" fmla="*/ 7 h 265"/>
                <a:gd name="T16" fmla="*/ 2 w 215"/>
                <a:gd name="T17" fmla="*/ 5 h 265"/>
                <a:gd name="T18" fmla="*/ 2 w 215"/>
                <a:gd name="T19" fmla="*/ 4 h 265"/>
                <a:gd name="T20" fmla="*/ 1 w 215"/>
                <a:gd name="T21" fmla="*/ 3 h 265"/>
                <a:gd name="T22" fmla="*/ 1 w 215"/>
                <a:gd name="T23" fmla="*/ 3 h 265"/>
                <a:gd name="T24" fmla="*/ 1 w 215"/>
                <a:gd name="T25" fmla="*/ 3 h 265"/>
                <a:gd name="T26" fmla="*/ 1 w 215"/>
                <a:gd name="T27" fmla="*/ 2 h 265"/>
                <a:gd name="T28" fmla="*/ 1 w 215"/>
                <a:gd name="T29" fmla="*/ 2 h 265"/>
                <a:gd name="T30" fmla="*/ 1 w 215"/>
                <a:gd name="T31" fmla="*/ 2 h 265"/>
                <a:gd name="T32" fmla="*/ 1 w 215"/>
                <a:gd name="T33" fmla="*/ 1 h 265"/>
                <a:gd name="T34" fmla="*/ 1 w 215"/>
                <a:gd name="T35" fmla="*/ 1 h 265"/>
                <a:gd name="T36" fmla="*/ 1 w 215"/>
                <a:gd name="T37" fmla="*/ 1 h 265"/>
                <a:gd name="T38" fmla="*/ 1 w 215"/>
                <a:gd name="T39" fmla="*/ 1 h 265"/>
                <a:gd name="T40" fmla="*/ 1 w 215"/>
                <a:gd name="T41" fmla="*/ 1 h 265"/>
                <a:gd name="T42" fmla="*/ 1 w 215"/>
                <a:gd name="T43" fmla="*/ 1 h 265"/>
                <a:gd name="T44" fmla="*/ 1 w 215"/>
                <a:gd name="T45" fmla="*/ 2 h 265"/>
                <a:gd name="T46" fmla="*/ 1 w 215"/>
                <a:gd name="T47" fmla="*/ 2 h 265"/>
                <a:gd name="T48" fmla="*/ 0 w 215"/>
                <a:gd name="T49" fmla="*/ 2 h 265"/>
                <a:gd name="T50" fmla="*/ 1 w 215"/>
                <a:gd name="T51" fmla="*/ 1 h 265"/>
                <a:gd name="T52" fmla="*/ 1 w 215"/>
                <a:gd name="T53" fmla="*/ 1 h 265"/>
                <a:gd name="T54" fmla="*/ 1 w 215"/>
                <a:gd name="T55" fmla="*/ 1 h 265"/>
                <a:gd name="T56" fmla="*/ 1 w 215"/>
                <a:gd name="T57" fmla="*/ 1 h 265"/>
                <a:gd name="T58" fmla="*/ 1 w 215"/>
                <a:gd name="T59" fmla="*/ 1 h 265"/>
                <a:gd name="T60" fmla="*/ 1 w 215"/>
                <a:gd name="T61" fmla="*/ 1 h 265"/>
                <a:gd name="T62" fmla="*/ 1 w 215"/>
                <a:gd name="T63" fmla="*/ 1 h 265"/>
                <a:gd name="T64" fmla="*/ 1 w 215"/>
                <a:gd name="T65" fmla="*/ 1 h 265"/>
                <a:gd name="T66" fmla="*/ 1 w 215"/>
                <a:gd name="T67" fmla="*/ 1 h 265"/>
                <a:gd name="T68" fmla="*/ 1 w 215"/>
                <a:gd name="T69" fmla="*/ 0 h 265"/>
                <a:gd name="T70" fmla="*/ 1 w 215"/>
                <a:gd name="T71" fmla="*/ 0 h 265"/>
                <a:gd name="T72" fmla="*/ 1 w 215"/>
                <a:gd name="T73" fmla="*/ 0 h 265"/>
                <a:gd name="T74" fmla="*/ 1 w 215"/>
                <a:gd name="T75" fmla="*/ 1 h 265"/>
                <a:gd name="T76" fmla="*/ 1 w 215"/>
                <a:gd name="T77" fmla="*/ 1 h 265"/>
                <a:gd name="T78" fmla="*/ 1 w 215"/>
                <a:gd name="T79" fmla="*/ 1 h 265"/>
                <a:gd name="T80" fmla="*/ 1 w 215"/>
                <a:gd name="T81" fmla="*/ 1 h 265"/>
                <a:gd name="T82" fmla="*/ 2 w 215"/>
                <a:gd name="T83" fmla="*/ 2 h 265"/>
                <a:gd name="T84" fmla="*/ 2 w 215"/>
                <a:gd name="T85" fmla="*/ 3 h 265"/>
                <a:gd name="T86" fmla="*/ 2 w 215"/>
                <a:gd name="T87" fmla="*/ 3 h 265"/>
                <a:gd name="T88" fmla="*/ 2 w 215"/>
                <a:gd name="T89" fmla="*/ 5 h 265"/>
                <a:gd name="T90" fmla="*/ 2 w 215"/>
                <a:gd name="T91" fmla="*/ 5 h 265"/>
                <a:gd name="T92" fmla="*/ 2 w 215"/>
                <a:gd name="T93" fmla="*/ 5 h 265"/>
                <a:gd name="T94" fmla="*/ 2 w 215"/>
                <a:gd name="T95" fmla="*/ 5 h 265"/>
                <a:gd name="T96" fmla="*/ 2 w 215"/>
                <a:gd name="T97" fmla="*/ 5 h 265"/>
                <a:gd name="T98" fmla="*/ 2 w 215"/>
                <a:gd name="T99" fmla="*/ 7 h 265"/>
                <a:gd name="T100" fmla="*/ 2 w 215"/>
                <a:gd name="T101" fmla="*/ 8 h 265"/>
                <a:gd name="T102" fmla="*/ 2 w 215"/>
                <a:gd name="T103" fmla="*/ 10 h 265"/>
                <a:gd name="T104" fmla="*/ 2 w 215"/>
                <a:gd name="T105" fmla="*/ 11 h 265"/>
                <a:gd name="T106" fmla="*/ 2 w 215"/>
                <a:gd name="T107" fmla="*/ 12 h 265"/>
                <a:gd name="T108" fmla="*/ 2 w 215"/>
                <a:gd name="T109" fmla="*/ 12 h 265"/>
                <a:gd name="T110" fmla="*/ 2 w 215"/>
                <a:gd name="T111" fmla="*/ 12 h 265"/>
                <a:gd name="T112" fmla="*/ 2 w 215"/>
                <a:gd name="T113" fmla="*/ 12 h 2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5"/>
                <a:gd name="T172" fmla="*/ 0 h 265"/>
                <a:gd name="T173" fmla="*/ 215 w 215"/>
                <a:gd name="T174" fmla="*/ 265 h 2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5" h="265">
                  <a:moveTo>
                    <a:pt x="184" y="265"/>
                  </a:moveTo>
                  <a:lnTo>
                    <a:pt x="184" y="263"/>
                  </a:lnTo>
                  <a:lnTo>
                    <a:pt x="185" y="260"/>
                  </a:lnTo>
                  <a:lnTo>
                    <a:pt x="188" y="257"/>
                  </a:lnTo>
                  <a:lnTo>
                    <a:pt x="188" y="206"/>
                  </a:lnTo>
                  <a:lnTo>
                    <a:pt x="185" y="171"/>
                  </a:lnTo>
                  <a:lnTo>
                    <a:pt x="177" y="140"/>
                  </a:lnTo>
                  <a:lnTo>
                    <a:pt x="158" y="104"/>
                  </a:lnTo>
                  <a:lnTo>
                    <a:pt x="142" y="88"/>
                  </a:lnTo>
                  <a:lnTo>
                    <a:pt x="126" y="77"/>
                  </a:lnTo>
                  <a:lnTo>
                    <a:pt x="110" y="70"/>
                  </a:lnTo>
                  <a:lnTo>
                    <a:pt x="95" y="64"/>
                  </a:lnTo>
                  <a:lnTo>
                    <a:pt x="82" y="59"/>
                  </a:lnTo>
                  <a:lnTo>
                    <a:pt x="67" y="54"/>
                  </a:lnTo>
                  <a:lnTo>
                    <a:pt x="54" y="48"/>
                  </a:lnTo>
                  <a:lnTo>
                    <a:pt x="40" y="38"/>
                  </a:lnTo>
                  <a:lnTo>
                    <a:pt x="34" y="38"/>
                  </a:lnTo>
                  <a:lnTo>
                    <a:pt x="30" y="38"/>
                  </a:lnTo>
                  <a:lnTo>
                    <a:pt x="24" y="38"/>
                  </a:lnTo>
                  <a:lnTo>
                    <a:pt x="20" y="40"/>
                  </a:lnTo>
                  <a:lnTo>
                    <a:pt x="15" y="40"/>
                  </a:lnTo>
                  <a:lnTo>
                    <a:pt x="11" y="41"/>
                  </a:lnTo>
                  <a:lnTo>
                    <a:pt x="5" y="41"/>
                  </a:lnTo>
                  <a:lnTo>
                    <a:pt x="0" y="43"/>
                  </a:lnTo>
                  <a:lnTo>
                    <a:pt x="1" y="37"/>
                  </a:lnTo>
                  <a:lnTo>
                    <a:pt x="3" y="30"/>
                  </a:lnTo>
                  <a:lnTo>
                    <a:pt x="5" y="26"/>
                  </a:lnTo>
                  <a:lnTo>
                    <a:pt x="8" y="19"/>
                  </a:lnTo>
                  <a:lnTo>
                    <a:pt x="12" y="16"/>
                  </a:lnTo>
                  <a:lnTo>
                    <a:pt x="16" y="11"/>
                  </a:lnTo>
                  <a:lnTo>
                    <a:pt x="20" y="6"/>
                  </a:lnTo>
                  <a:lnTo>
                    <a:pt x="26" y="2"/>
                  </a:lnTo>
                  <a:lnTo>
                    <a:pt x="32" y="2"/>
                  </a:lnTo>
                  <a:lnTo>
                    <a:pt x="39" y="0"/>
                  </a:lnTo>
                  <a:lnTo>
                    <a:pt x="46" y="0"/>
                  </a:lnTo>
                  <a:lnTo>
                    <a:pt x="52" y="0"/>
                  </a:lnTo>
                  <a:lnTo>
                    <a:pt x="71" y="6"/>
                  </a:lnTo>
                  <a:lnTo>
                    <a:pt x="90" y="14"/>
                  </a:lnTo>
                  <a:lnTo>
                    <a:pt x="109" y="24"/>
                  </a:lnTo>
                  <a:lnTo>
                    <a:pt x="126" y="37"/>
                  </a:lnTo>
                  <a:lnTo>
                    <a:pt x="144" y="49"/>
                  </a:lnTo>
                  <a:lnTo>
                    <a:pt x="160" y="64"/>
                  </a:lnTo>
                  <a:lnTo>
                    <a:pt x="176" y="77"/>
                  </a:lnTo>
                  <a:lnTo>
                    <a:pt x="190" y="91"/>
                  </a:lnTo>
                  <a:lnTo>
                    <a:pt x="192" y="94"/>
                  </a:lnTo>
                  <a:lnTo>
                    <a:pt x="193" y="97"/>
                  </a:lnTo>
                  <a:lnTo>
                    <a:pt x="195" y="99"/>
                  </a:lnTo>
                  <a:lnTo>
                    <a:pt x="197" y="100"/>
                  </a:lnTo>
                  <a:lnTo>
                    <a:pt x="209" y="137"/>
                  </a:lnTo>
                  <a:lnTo>
                    <a:pt x="215" y="175"/>
                  </a:lnTo>
                  <a:lnTo>
                    <a:pt x="212" y="214"/>
                  </a:lnTo>
                  <a:lnTo>
                    <a:pt x="200" y="249"/>
                  </a:lnTo>
                  <a:lnTo>
                    <a:pt x="196" y="254"/>
                  </a:lnTo>
                  <a:lnTo>
                    <a:pt x="192" y="258"/>
                  </a:lnTo>
                  <a:lnTo>
                    <a:pt x="189" y="261"/>
                  </a:lnTo>
                  <a:lnTo>
                    <a:pt x="184" y="265"/>
                  </a:lnTo>
                  <a:close/>
                </a:path>
              </a:pathLst>
            </a:custGeom>
            <a:solidFill>
              <a:srgbClr val="969696"/>
            </a:solidFill>
            <a:ln w="9525">
              <a:noFill/>
              <a:round/>
            </a:ln>
          </p:spPr>
          <p:txBody>
            <a:bodyPr/>
            <a:lstStyle/>
            <a:p>
              <a:endParaRPr lang="zh-CN" altLang="en-US"/>
            </a:p>
          </p:txBody>
        </p:sp>
        <p:sp>
          <p:nvSpPr>
            <p:cNvPr id="33810" name="Freeform 12"/>
            <p:cNvSpPr/>
            <p:nvPr/>
          </p:nvSpPr>
          <p:spPr bwMode="auto">
            <a:xfrm>
              <a:off x="4794" y="3265"/>
              <a:ext cx="137" cy="237"/>
            </a:xfrm>
            <a:custGeom>
              <a:avLst/>
              <a:gdLst>
                <a:gd name="T0" fmla="*/ 2 w 241"/>
                <a:gd name="T1" fmla="*/ 16 h 347"/>
                <a:gd name="T2" fmla="*/ 2 w 241"/>
                <a:gd name="T3" fmla="*/ 14 h 347"/>
                <a:gd name="T4" fmla="*/ 2 w 241"/>
                <a:gd name="T5" fmla="*/ 14 h 347"/>
                <a:gd name="T6" fmla="*/ 2 w 241"/>
                <a:gd name="T7" fmla="*/ 14 h 347"/>
                <a:gd name="T8" fmla="*/ 2 w 241"/>
                <a:gd name="T9" fmla="*/ 12 h 347"/>
                <a:gd name="T10" fmla="*/ 1 w 241"/>
                <a:gd name="T11" fmla="*/ 12 h 347"/>
                <a:gd name="T12" fmla="*/ 1 w 241"/>
                <a:gd name="T13" fmla="*/ 11 h 347"/>
                <a:gd name="T14" fmla="*/ 1 w 241"/>
                <a:gd name="T15" fmla="*/ 11 h 347"/>
                <a:gd name="T16" fmla="*/ 1 w 241"/>
                <a:gd name="T17" fmla="*/ 11 h 347"/>
                <a:gd name="T18" fmla="*/ 1 w 241"/>
                <a:gd name="T19" fmla="*/ 10 h 347"/>
                <a:gd name="T20" fmla="*/ 1 w 241"/>
                <a:gd name="T21" fmla="*/ 10 h 347"/>
                <a:gd name="T22" fmla="*/ 1 w 241"/>
                <a:gd name="T23" fmla="*/ 10 h 347"/>
                <a:gd name="T24" fmla="*/ 1 w 241"/>
                <a:gd name="T25" fmla="*/ 10 h 347"/>
                <a:gd name="T26" fmla="*/ 1 w 241"/>
                <a:gd name="T27" fmla="*/ 10 h 347"/>
                <a:gd name="T28" fmla="*/ 1 w 241"/>
                <a:gd name="T29" fmla="*/ 10 h 347"/>
                <a:gd name="T30" fmla="*/ 1 w 241"/>
                <a:gd name="T31" fmla="*/ 8 h 347"/>
                <a:gd name="T32" fmla="*/ 1 w 241"/>
                <a:gd name="T33" fmla="*/ 8 h 347"/>
                <a:gd name="T34" fmla="*/ 1 w 241"/>
                <a:gd name="T35" fmla="*/ 8 h 347"/>
                <a:gd name="T36" fmla="*/ 1 w 241"/>
                <a:gd name="T37" fmla="*/ 8 h 347"/>
                <a:gd name="T38" fmla="*/ 1 w 241"/>
                <a:gd name="T39" fmla="*/ 7 h 347"/>
                <a:gd name="T40" fmla="*/ 1 w 241"/>
                <a:gd name="T41" fmla="*/ 7 h 347"/>
                <a:gd name="T42" fmla="*/ 1 w 241"/>
                <a:gd name="T43" fmla="*/ 7 h 347"/>
                <a:gd name="T44" fmla="*/ 1 w 241"/>
                <a:gd name="T45" fmla="*/ 5 h 347"/>
                <a:gd name="T46" fmla="*/ 1 w 241"/>
                <a:gd name="T47" fmla="*/ 5 h 347"/>
                <a:gd name="T48" fmla="*/ 0 w 241"/>
                <a:gd name="T49" fmla="*/ 5 h 347"/>
                <a:gd name="T50" fmla="*/ 1 w 241"/>
                <a:gd name="T51" fmla="*/ 3 h 347"/>
                <a:gd name="T52" fmla="*/ 1 w 241"/>
                <a:gd name="T53" fmla="*/ 2 h 347"/>
                <a:gd name="T54" fmla="*/ 1 w 241"/>
                <a:gd name="T55" fmla="*/ 1 h 347"/>
                <a:gd name="T56" fmla="*/ 1 w 241"/>
                <a:gd name="T57" fmla="*/ 1 h 347"/>
                <a:gd name="T58" fmla="*/ 1 w 241"/>
                <a:gd name="T59" fmla="*/ 1 h 347"/>
                <a:gd name="T60" fmla="*/ 1 w 241"/>
                <a:gd name="T61" fmla="*/ 1 h 347"/>
                <a:gd name="T62" fmla="*/ 1 w 241"/>
                <a:gd name="T63" fmla="*/ 0 h 347"/>
                <a:gd name="T64" fmla="*/ 1 w 241"/>
                <a:gd name="T65" fmla="*/ 0 h 347"/>
                <a:gd name="T66" fmla="*/ 1 w 241"/>
                <a:gd name="T67" fmla="*/ 1 h 347"/>
                <a:gd name="T68" fmla="*/ 2 w 241"/>
                <a:gd name="T69" fmla="*/ 1 h 347"/>
                <a:gd name="T70" fmla="*/ 2 w 241"/>
                <a:gd name="T71" fmla="*/ 1 h 347"/>
                <a:gd name="T72" fmla="*/ 2 w 241"/>
                <a:gd name="T73" fmla="*/ 1 h 347"/>
                <a:gd name="T74" fmla="*/ 2 w 241"/>
                <a:gd name="T75" fmla="*/ 1 h 347"/>
                <a:gd name="T76" fmla="*/ 2 w 241"/>
                <a:gd name="T77" fmla="*/ 2 h 347"/>
                <a:gd name="T78" fmla="*/ 2 w 241"/>
                <a:gd name="T79" fmla="*/ 3 h 347"/>
                <a:gd name="T80" fmla="*/ 2 w 241"/>
                <a:gd name="T81" fmla="*/ 3 h 347"/>
                <a:gd name="T82" fmla="*/ 2 w 241"/>
                <a:gd name="T83" fmla="*/ 5 h 347"/>
                <a:gd name="T84" fmla="*/ 2 w 241"/>
                <a:gd name="T85" fmla="*/ 5 h 347"/>
                <a:gd name="T86" fmla="*/ 3 w 241"/>
                <a:gd name="T87" fmla="*/ 7 h 347"/>
                <a:gd name="T88" fmla="*/ 3 w 241"/>
                <a:gd name="T89" fmla="*/ 8 h 347"/>
                <a:gd name="T90" fmla="*/ 3 w 241"/>
                <a:gd name="T91" fmla="*/ 11 h 347"/>
                <a:gd name="T92" fmla="*/ 3 w 241"/>
                <a:gd name="T93" fmla="*/ 12 h 347"/>
                <a:gd name="T94" fmla="*/ 2 w 241"/>
                <a:gd name="T95" fmla="*/ 14 h 347"/>
                <a:gd name="T96" fmla="*/ 2 w 241"/>
                <a:gd name="T97" fmla="*/ 16 h 347"/>
                <a:gd name="T98" fmla="*/ 2 w 241"/>
                <a:gd name="T99" fmla="*/ 16 h 347"/>
                <a:gd name="T100" fmla="*/ 2 w 241"/>
                <a:gd name="T101" fmla="*/ 16 h 347"/>
                <a:gd name="T102" fmla="*/ 2 w 241"/>
                <a:gd name="T103" fmla="*/ 16 h 347"/>
                <a:gd name="T104" fmla="*/ 2 w 241"/>
                <a:gd name="T105" fmla="*/ 17 h 347"/>
                <a:gd name="T106" fmla="*/ 2 w 241"/>
                <a:gd name="T107" fmla="*/ 16 h 347"/>
                <a:gd name="T108" fmla="*/ 2 w 241"/>
                <a:gd name="T109" fmla="*/ 16 h 347"/>
                <a:gd name="T110" fmla="*/ 2 w 241"/>
                <a:gd name="T111" fmla="*/ 16 h 347"/>
                <a:gd name="T112" fmla="*/ 2 w 241"/>
                <a:gd name="T113" fmla="*/ 16 h 3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347"/>
                <a:gd name="T173" fmla="*/ 241 w 241"/>
                <a:gd name="T174" fmla="*/ 347 h 3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347">
                  <a:moveTo>
                    <a:pt x="197" y="333"/>
                  </a:moveTo>
                  <a:lnTo>
                    <a:pt x="183" y="314"/>
                  </a:lnTo>
                  <a:lnTo>
                    <a:pt x="168" y="295"/>
                  </a:lnTo>
                  <a:lnTo>
                    <a:pt x="152" y="279"/>
                  </a:lnTo>
                  <a:lnTo>
                    <a:pt x="135" y="263"/>
                  </a:lnTo>
                  <a:lnTo>
                    <a:pt x="116" y="248"/>
                  </a:lnTo>
                  <a:lnTo>
                    <a:pt x="97" y="236"/>
                  </a:lnTo>
                  <a:lnTo>
                    <a:pt x="77" y="226"/>
                  </a:lnTo>
                  <a:lnTo>
                    <a:pt x="59" y="218"/>
                  </a:lnTo>
                  <a:lnTo>
                    <a:pt x="53" y="216"/>
                  </a:lnTo>
                  <a:lnTo>
                    <a:pt x="46" y="213"/>
                  </a:lnTo>
                  <a:lnTo>
                    <a:pt x="40" y="210"/>
                  </a:lnTo>
                  <a:lnTo>
                    <a:pt x="38" y="207"/>
                  </a:lnTo>
                  <a:lnTo>
                    <a:pt x="44" y="199"/>
                  </a:lnTo>
                  <a:lnTo>
                    <a:pt x="48" y="193"/>
                  </a:lnTo>
                  <a:lnTo>
                    <a:pt x="51" y="186"/>
                  </a:lnTo>
                  <a:lnTo>
                    <a:pt x="53" y="178"/>
                  </a:lnTo>
                  <a:lnTo>
                    <a:pt x="52" y="165"/>
                  </a:lnTo>
                  <a:lnTo>
                    <a:pt x="46" y="154"/>
                  </a:lnTo>
                  <a:lnTo>
                    <a:pt x="41" y="145"/>
                  </a:lnTo>
                  <a:lnTo>
                    <a:pt x="33" y="138"/>
                  </a:lnTo>
                  <a:lnTo>
                    <a:pt x="25" y="130"/>
                  </a:lnTo>
                  <a:lnTo>
                    <a:pt x="16" y="124"/>
                  </a:lnTo>
                  <a:lnTo>
                    <a:pt x="8" y="116"/>
                  </a:lnTo>
                  <a:lnTo>
                    <a:pt x="0" y="108"/>
                  </a:lnTo>
                  <a:lnTo>
                    <a:pt x="2" y="81"/>
                  </a:lnTo>
                  <a:lnTo>
                    <a:pt x="10" y="57"/>
                  </a:lnTo>
                  <a:lnTo>
                    <a:pt x="22" y="38"/>
                  </a:lnTo>
                  <a:lnTo>
                    <a:pt x="38" y="22"/>
                  </a:lnTo>
                  <a:lnTo>
                    <a:pt x="57" y="11"/>
                  </a:lnTo>
                  <a:lnTo>
                    <a:pt x="77" y="4"/>
                  </a:lnTo>
                  <a:lnTo>
                    <a:pt x="99" y="0"/>
                  </a:lnTo>
                  <a:lnTo>
                    <a:pt x="120" y="0"/>
                  </a:lnTo>
                  <a:lnTo>
                    <a:pt x="126" y="1"/>
                  </a:lnTo>
                  <a:lnTo>
                    <a:pt x="131" y="3"/>
                  </a:lnTo>
                  <a:lnTo>
                    <a:pt x="135" y="4"/>
                  </a:lnTo>
                  <a:lnTo>
                    <a:pt x="140" y="6"/>
                  </a:lnTo>
                  <a:lnTo>
                    <a:pt x="159" y="27"/>
                  </a:lnTo>
                  <a:lnTo>
                    <a:pt x="175" y="44"/>
                  </a:lnTo>
                  <a:lnTo>
                    <a:pt x="190" y="62"/>
                  </a:lnTo>
                  <a:lnTo>
                    <a:pt x="202" y="78"/>
                  </a:lnTo>
                  <a:lnTo>
                    <a:pt x="213" y="97"/>
                  </a:lnTo>
                  <a:lnTo>
                    <a:pt x="222" y="119"/>
                  </a:lnTo>
                  <a:lnTo>
                    <a:pt x="231" y="146"/>
                  </a:lnTo>
                  <a:lnTo>
                    <a:pt x="240" y="178"/>
                  </a:lnTo>
                  <a:lnTo>
                    <a:pt x="241" y="224"/>
                  </a:lnTo>
                  <a:lnTo>
                    <a:pt x="237" y="261"/>
                  </a:lnTo>
                  <a:lnTo>
                    <a:pt x="225" y="298"/>
                  </a:lnTo>
                  <a:lnTo>
                    <a:pt x="210" y="341"/>
                  </a:lnTo>
                  <a:lnTo>
                    <a:pt x="209" y="342"/>
                  </a:lnTo>
                  <a:lnTo>
                    <a:pt x="207" y="344"/>
                  </a:lnTo>
                  <a:lnTo>
                    <a:pt x="205" y="346"/>
                  </a:lnTo>
                  <a:lnTo>
                    <a:pt x="203" y="347"/>
                  </a:lnTo>
                  <a:lnTo>
                    <a:pt x="202" y="344"/>
                  </a:lnTo>
                  <a:lnTo>
                    <a:pt x="199" y="339"/>
                  </a:lnTo>
                  <a:lnTo>
                    <a:pt x="198" y="336"/>
                  </a:lnTo>
                  <a:lnTo>
                    <a:pt x="197" y="333"/>
                  </a:lnTo>
                  <a:close/>
                </a:path>
              </a:pathLst>
            </a:custGeom>
            <a:solidFill>
              <a:srgbClr val="969696"/>
            </a:solidFill>
            <a:ln w="9525">
              <a:noFill/>
              <a:round/>
            </a:ln>
          </p:spPr>
          <p:txBody>
            <a:bodyPr/>
            <a:lstStyle/>
            <a:p>
              <a:endParaRPr lang="zh-CN" altLang="en-US"/>
            </a:p>
          </p:txBody>
        </p:sp>
        <p:sp>
          <p:nvSpPr>
            <p:cNvPr id="33811" name="Freeform 13"/>
            <p:cNvSpPr/>
            <p:nvPr/>
          </p:nvSpPr>
          <p:spPr bwMode="auto">
            <a:xfrm>
              <a:off x="4778" y="3236"/>
              <a:ext cx="95" cy="109"/>
            </a:xfrm>
            <a:custGeom>
              <a:avLst/>
              <a:gdLst>
                <a:gd name="T0" fmla="*/ 1 w 168"/>
                <a:gd name="T1" fmla="*/ 8 h 159"/>
                <a:gd name="T2" fmla="*/ 0 w 168"/>
                <a:gd name="T3" fmla="*/ 7 h 159"/>
                <a:gd name="T4" fmla="*/ 0 w 168"/>
                <a:gd name="T5" fmla="*/ 6 h 159"/>
                <a:gd name="T6" fmla="*/ 1 w 168"/>
                <a:gd name="T7" fmla="*/ 5 h 159"/>
                <a:gd name="T8" fmla="*/ 1 w 168"/>
                <a:gd name="T9" fmla="*/ 5 h 159"/>
                <a:gd name="T10" fmla="*/ 1 w 168"/>
                <a:gd name="T11" fmla="*/ 3 h 159"/>
                <a:gd name="T12" fmla="*/ 1 w 168"/>
                <a:gd name="T13" fmla="*/ 2 h 159"/>
                <a:gd name="T14" fmla="*/ 1 w 168"/>
                <a:gd name="T15" fmla="*/ 1 h 159"/>
                <a:gd name="T16" fmla="*/ 1 w 168"/>
                <a:gd name="T17" fmla="*/ 1 h 159"/>
                <a:gd name="T18" fmla="*/ 1 w 168"/>
                <a:gd name="T19" fmla="*/ 1 h 159"/>
                <a:gd name="T20" fmla="*/ 1 w 168"/>
                <a:gd name="T21" fmla="*/ 0 h 159"/>
                <a:gd name="T22" fmla="*/ 2 w 168"/>
                <a:gd name="T23" fmla="*/ 1 h 159"/>
                <a:gd name="T24" fmla="*/ 2 w 168"/>
                <a:gd name="T25" fmla="*/ 1 h 159"/>
                <a:gd name="T26" fmla="*/ 2 w 168"/>
                <a:gd name="T27" fmla="*/ 1 h 159"/>
                <a:gd name="T28" fmla="*/ 2 w 168"/>
                <a:gd name="T29" fmla="*/ 1 h 159"/>
                <a:gd name="T30" fmla="*/ 2 w 168"/>
                <a:gd name="T31" fmla="*/ 1 h 159"/>
                <a:gd name="T32" fmla="*/ 2 w 168"/>
                <a:gd name="T33" fmla="*/ 1 h 159"/>
                <a:gd name="T34" fmla="*/ 2 w 168"/>
                <a:gd name="T35" fmla="*/ 1 h 159"/>
                <a:gd name="T36" fmla="*/ 2 w 168"/>
                <a:gd name="T37" fmla="*/ 1 h 159"/>
                <a:gd name="T38" fmla="*/ 2 w 168"/>
                <a:gd name="T39" fmla="*/ 1 h 159"/>
                <a:gd name="T40" fmla="*/ 2 w 168"/>
                <a:gd name="T41" fmla="*/ 1 h 159"/>
                <a:gd name="T42" fmla="*/ 2 w 168"/>
                <a:gd name="T43" fmla="*/ 1 h 159"/>
                <a:gd name="T44" fmla="*/ 1 w 168"/>
                <a:gd name="T45" fmla="*/ 1 h 159"/>
                <a:gd name="T46" fmla="*/ 1 w 168"/>
                <a:gd name="T47" fmla="*/ 1 h 159"/>
                <a:gd name="T48" fmla="*/ 1 w 168"/>
                <a:gd name="T49" fmla="*/ 1 h 159"/>
                <a:gd name="T50" fmla="*/ 1 w 168"/>
                <a:gd name="T51" fmla="*/ 2 h 159"/>
                <a:gd name="T52" fmla="*/ 1 w 168"/>
                <a:gd name="T53" fmla="*/ 2 h 159"/>
                <a:gd name="T54" fmla="*/ 1 w 168"/>
                <a:gd name="T55" fmla="*/ 3 h 159"/>
                <a:gd name="T56" fmla="*/ 1 w 168"/>
                <a:gd name="T57" fmla="*/ 5 h 159"/>
                <a:gd name="T58" fmla="*/ 1 w 168"/>
                <a:gd name="T59" fmla="*/ 5 h 159"/>
                <a:gd name="T60" fmla="*/ 1 w 168"/>
                <a:gd name="T61" fmla="*/ 6 h 159"/>
                <a:gd name="T62" fmla="*/ 1 w 168"/>
                <a:gd name="T63" fmla="*/ 7 h 159"/>
                <a:gd name="T64" fmla="*/ 1 w 168"/>
                <a:gd name="T65" fmla="*/ 8 h 159"/>
                <a:gd name="T66" fmla="*/ 1 w 168"/>
                <a:gd name="T67" fmla="*/ 8 h 159"/>
                <a:gd name="T68" fmla="*/ 1 w 168"/>
                <a:gd name="T69" fmla="*/ 8 h 159"/>
                <a:gd name="T70" fmla="*/ 1 w 168"/>
                <a:gd name="T71" fmla="*/ 8 h 159"/>
                <a:gd name="T72" fmla="*/ 1 w 168"/>
                <a:gd name="T73" fmla="*/ 8 h 1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8"/>
                <a:gd name="T112" fmla="*/ 0 h 159"/>
                <a:gd name="T113" fmla="*/ 168 w 168"/>
                <a:gd name="T114" fmla="*/ 159 h 1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8" h="159">
                  <a:moveTo>
                    <a:pt x="8" y="159"/>
                  </a:moveTo>
                  <a:lnTo>
                    <a:pt x="0" y="145"/>
                  </a:lnTo>
                  <a:lnTo>
                    <a:pt x="0" y="129"/>
                  </a:lnTo>
                  <a:lnTo>
                    <a:pt x="3" y="113"/>
                  </a:lnTo>
                  <a:lnTo>
                    <a:pt x="7" y="95"/>
                  </a:lnTo>
                  <a:lnTo>
                    <a:pt x="18" y="65"/>
                  </a:lnTo>
                  <a:lnTo>
                    <a:pt x="33" y="41"/>
                  </a:lnTo>
                  <a:lnTo>
                    <a:pt x="47" y="22"/>
                  </a:lnTo>
                  <a:lnTo>
                    <a:pt x="66" y="9"/>
                  </a:lnTo>
                  <a:lnTo>
                    <a:pt x="86" y="1"/>
                  </a:lnTo>
                  <a:lnTo>
                    <a:pt x="108" y="0"/>
                  </a:lnTo>
                  <a:lnTo>
                    <a:pt x="130" y="3"/>
                  </a:lnTo>
                  <a:lnTo>
                    <a:pt x="156" y="11"/>
                  </a:lnTo>
                  <a:lnTo>
                    <a:pt x="159" y="14"/>
                  </a:lnTo>
                  <a:lnTo>
                    <a:pt x="163" y="17"/>
                  </a:lnTo>
                  <a:lnTo>
                    <a:pt x="165" y="19"/>
                  </a:lnTo>
                  <a:lnTo>
                    <a:pt x="168" y="22"/>
                  </a:lnTo>
                  <a:lnTo>
                    <a:pt x="168" y="25"/>
                  </a:lnTo>
                  <a:lnTo>
                    <a:pt x="168" y="27"/>
                  </a:lnTo>
                  <a:lnTo>
                    <a:pt x="168" y="28"/>
                  </a:lnTo>
                  <a:lnTo>
                    <a:pt x="144" y="25"/>
                  </a:lnTo>
                  <a:lnTo>
                    <a:pt x="122" y="24"/>
                  </a:lnTo>
                  <a:lnTo>
                    <a:pt x="104" y="25"/>
                  </a:lnTo>
                  <a:lnTo>
                    <a:pt x="85" y="30"/>
                  </a:lnTo>
                  <a:lnTo>
                    <a:pt x="69" y="39"/>
                  </a:lnTo>
                  <a:lnTo>
                    <a:pt x="54" y="54"/>
                  </a:lnTo>
                  <a:lnTo>
                    <a:pt x="39" y="71"/>
                  </a:lnTo>
                  <a:lnTo>
                    <a:pt x="25" y="95"/>
                  </a:lnTo>
                  <a:lnTo>
                    <a:pt x="19" y="111"/>
                  </a:lnTo>
                  <a:lnTo>
                    <a:pt x="15" y="126"/>
                  </a:lnTo>
                  <a:lnTo>
                    <a:pt x="12" y="141"/>
                  </a:lnTo>
                  <a:lnTo>
                    <a:pt x="10" y="157"/>
                  </a:lnTo>
                  <a:lnTo>
                    <a:pt x="8" y="159"/>
                  </a:lnTo>
                  <a:close/>
                </a:path>
              </a:pathLst>
            </a:custGeom>
            <a:solidFill>
              <a:srgbClr val="969696"/>
            </a:solidFill>
            <a:ln w="9525">
              <a:noFill/>
              <a:round/>
            </a:ln>
          </p:spPr>
          <p:txBody>
            <a:bodyPr/>
            <a:lstStyle/>
            <a:p>
              <a:endParaRPr lang="zh-CN" altLang="en-US"/>
            </a:p>
          </p:txBody>
        </p:sp>
        <p:sp>
          <p:nvSpPr>
            <p:cNvPr id="33812" name="Freeform 14"/>
            <p:cNvSpPr/>
            <p:nvPr/>
          </p:nvSpPr>
          <p:spPr bwMode="auto">
            <a:xfrm>
              <a:off x="4679" y="3156"/>
              <a:ext cx="150" cy="153"/>
            </a:xfrm>
            <a:custGeom>
              <a:avLst/>
              <a:gdLst>
                <a:gd name="T0" fmla="*/ 2 w 264"/>
                <a:gd name="T1" fmla="*/ 11 h 224"/>
                <a:gd name="T2" fmla="*/ 2 w 264"/>
                <a:gd name="T3" fmla="*/ 10 h 224"/>
                <a:gd name="T4" fmla="*/ 1 w 264"/>
                <a:gd name="T5" fmla="*/ 10 h 224"/>
                <a:gd name="T6" fmla="*/ 1 w 264"/>
                <a:gd name="T7" fmla="*/ 10 h 224"/>
                <a:gd name="T8" fmla="*/ 1 w 264"/>
                <a:gd name="T9" fmla="*/ 8 h 224"/>
                <a:gd name="T10" fmla="*/ 1 w 264"/>
                <a:gd name="T11" fmla="*/ 8 h 224"/>
                <a:gd name="T12" fmla="*/ 1 w 264"/>
                <a:gd name="T13" fmla="*/ 7 h 224"/>
                <a:gd name="T14" fmla="*/ 1 w 264"/>
                <a:gd name="T15" fmla="*/ 7 h 224"/>
                <a:gd name="T16" fmla="*/ 1 w 264"/>
                <a:gd name="T17" fmla="*/ 5 h 224"/>
                <a:gd name="T18" fmla="*/ 0 w 264"/>
                <a:gd name="T19" fmla="*/ 5 h 224"/>
                <a:gd name="T20" fmla="*/ 0 w 264"/>
                <a:gd name="T21" fmla="*/ 3 h 224"/>
                <a:gd name="T22" fmla="*/ 1 w 264"/>
                <a:gd name="T23" fmla="*/ 2 h 224"/>
                <a:gd name="T24" fmla="*/ 1 w 264"/>
                <a:gd name="T25" fmla="*/ 1 h 224"/>
                <a:gd name="T26" fmla="*/ 1 w 264"/>
                <a:gd name="T27" fmla="*/ 1 h 224"/>
                <a:gd name="T28" fmla="*/ 1 w 264"/>
                <a:gd name="T29" fmla="*/ 1 h 224"/>
                <a:gd name="T30" fmla="*/ 1 w 264"/>
                <a:gd name="T31" fmla="*/ 1 h 224"/>
                <a:gd name="T32" fmla="*/ 1 w 264"/>
                <a:gd name="T33" fmla="*/ 0 h 224"/>
                <a:gd name="T34" fmla="*/ 1 w 264"/>
                <a:gd name="T35" fmla="*/ 0 h 224"/>
                <a:gd name="T36" fmla="*/ 1 w 264"/>
                <a:gd name="T37" fmla="*/ 0 h 224"/>
                <a:gd name="T38" fmla="*/ 1 w 264"/>
                <a:gd name="T39" fmla="*/ 0 h 224"/>
                <a:gd name="T40" fmla="*/ 1 w 264"/>
                <a:gd name="T41" fmla="*/ 1 h 224"/>
                <a:gd name="T42" fmla="*/ 1 w 264"/>
                <a:gd name="T43" fmla="*/ 1 h 224"/>
                <a:gd name="T44" fmla="*/ 2 w 264"/>
                <a:gd name="T45" fmla="*/ 1 h 224"/>
                <a:gd name="T46" fmla="*/ 2 w 264"/>
                <a:gd name="T47" fmla="*/ 1 h 224"/>
                <a:gd name="T48" fmla="*/ 2 w 264"/>
                <a:gd name="T49" fmla="*/ 2 h 224"/>
                <a:gd name="T50" fmla="*/ 2 w 264"/>
                <a:gd name="T51" fmla="*/ 2 h 224"/>
                <a:gd name="T52" fmla="*/ 3 w 264"/>
                <a:gd name="T53" fmla="*/ 3 h 224"/>
                <a:gd name="T54" fmla="*/ 3 w 264"/>
                <a:gd name="T55" fmla="*/ 3 h 224"/>
                <a:gd name="T56" fmla="*/ 3 w 264"/>
                <a:gd name="T57" fmla="*/ 5 h 224"/>
                <a:gd name="T58" fmla="*/ 3 w 264"/>
                <a:gd name="T59" fmla="*/ 5 h 224"/>
                <a:gd name="T60" fmla="*/ 3 w 264"/>
                <a:gd name="T61" fmla="*/ 5 h 224"/>
                <a:gd name="T62" fmla="*/ 2 w 264"/>
                <a:gd name="T63" fmla="*/ 5 h 224"/>
                <a:gd name="T64" fmla="*/ 2 w 264"/>
                <a:gd name="T65" fmla="*/ 6 h 224"/>
                <a:gd name="T66" fmla="*/ 2 w 264"/>
                <a:gd name="T67" fmla="*/ 7 h 224"/>
                <a:gd name="T68" fmla="*/ 2 w 264"/>
                <a:gd name="T69" fmla="*/ 8 h 224"/>
                <a:gd name="T70" fmla="*/ 2 w 264"/>
                <a:gd name="T71" fmla="*/ 10 h 224"/>
                <a:gd name="T72" fmla="*/ 2 w 264"/>
                <a:gd name="T73" fmla="*/ 11 h 224"/>
                <a:gd name="T74" fmla="*/ 2 w 264"/>
                <a:gd name="T75" fmla="*/ 11 h 224"/>
                <a:gd name="T76" fmla="*/ 2 w 264"/>
                <a:gd name="T77" fmla="*/ 11 h 224"/>
                <a:gd name="T78" fmla="*/ 2 w 264"/>
                <a:gd name="T79" fmla="*/ 11 h 224"/>
                <a:gd name="T80" fmla="*/ 2 w 264"/>
                <a:gd name="T81" fmla="*/ 11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24"/>
                <a:gd name="T125" fmla="*/ 264 w 264"/>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24">
                  <a:moveTo>
                    <a:pt x="156" y="224"/>
                  </a:moveTo>
                  <a:lnTo>
                    <a:pt x="141" y="216"/>
                  </a:lnTo>
                  <a:lnTo>
                    <a:pt x="122" y="205"/>
                  </a:lnTo>
                  <a:lnTo>
                    <a:pt x="99" y="193"/>
                  </a:lnTo>
                  <a:lnTo>
                    <a:pt x="77" y="178"/>
                  </a:lnTo>
                  <a:lnTo>
                    <a:pt x="54" y="162"/>
                  </a:lnTo>
                  <a:lnTo>
                    <a:pt x="34" y="148"/>
                  </a:lnTo>
                  <a:lnTo>
                    <a:pt x="18" y="134"/>
                  </a:lnTo>
                  <a:lnTo>
                    <a:pt x="7" y="119"/>
                  </a:lnTo>
                  <a:lnTo>
                    <a:pt x="0" y="89"/>
                  </a:lnTo>
                  <a:lnTo>
                    <a:pt x="0" y="65"/>
                  </a:lnTo>
                  <a:lnTo>
                    <a:pt x="3" y="44"/>
                  </a:lnTo>
                  <a:lnTo>
                    <a:pt x="11" y="28"/>
                  </a:lnTo>
                  <a:lnTo>
                    <a:pt x="23" y="17"/>
                  </a:lnTo>
                  <a:lnTo>
                    <a:pt x="39" y="9"/>
                  </a:lnTo>
                  <a:lnTo>
                    <a:pt x="59" y="3"/>
                  </a:lnTo>
                  <a:lnTo>
                    <a:pt x="82" y="0"/>
                  </a:lnTo>
                  <a:lnTo>
                    <a:pt x="85" y="0"/>
                  </a:lnTo>
                  <a:lnTo>
                    <a:pt x="89" y="0"/>
                  </a:lnTo>
                  <a:lnTo>
                    <a:pt x="91" y="0"/>
                  </a:lnTo>
                  <a:lnTo>
                    <a:pt x="94" y="1"/>
                  </a:lnTo>
                  <a:lnTo>
                    <a:pt x="113" y="9"/>
                  </a:lnTo>
                  <a:lnTo>
                    <a:pt x="134" y="19"/>
                  </a:lnTo>
                  <a:lnTo>
                    <a:pt x="157" y="30"/>
                  </a:lnTo>
                  <a:lnTo>
                    <a:pt x="182" y="43"/>
                  </a:lnTo>
                  <a:lnTo>
                    <a:pt x="207" y="55"/>
                  </a:lnTo>
                  <a:lnTo>
                    <a:pt x="229" y="70"/>
                  </a:lnTo>
                  <a:lnTo>
                    <a:pt x="248" y="83"/>
                  </a:lnTo>
                  <a:lnTo>
                    <a:pt x="264" y="95"/>
                  </a:lnTo>
                  <a:lnTo>
                    <a:pt x="249" y="102"/>
                  </a:lnTo>
                  <a:lnTo>
                    <a:pt x="233" y="110"/>
                  </a:lnTo>
                  <a:lnTo>
                    <a:pt x="219" y="118"/>
                  </a:lnTo>
                  <a:lnTo>
                    <a:pt x="204" y="129"/>
                  </a:lnTo>
                  <a:lnTo>
                    <a:pt x="189" y="145"/>
                  </a:lnTo>
                  <a:lnTo>
                    <a:pt x="177" y="165"/>
                  </a:lnTo>
                  <a:lnTo>
                    <a:pt x="166" y="191"/>
                  </a:lnTo>
                  <a:lnTo>
                    <a:pt x="158" y="224"/>
                  </a:lnTo>
                  <a:lnTo>
                    <a:pt x="157" y="224"/>
                  </a:lnTo>
                  <a:lnTo>
                    <a:pt x="156" y="224"/>
                  </a:lnTo>
                  <a:close/>
                </a:path>
              </a:pathLst>
            </a:custGeom>
            <a:solidFill>
              <a:srgbClr val="969696"/>
            </a:solidFill>
            <a:ln w="9525">
              <a:noFill/>
              <a:round/>
            </a:ln>
          </p:spPr>
          <p:txBody>
            <a:bodyPr/>
            <a:lstStyle/>
            <a:p>
              <a:endParaRPr lang="zh-CN" altLang="en-US"/>
            </a:p>
          </p:txBody>
        </p:sp>
        <p:sp>
          <p:nvSpPr>
            <p:cNvPr id="33813" name="Freeform 15"/>
            <p:cNvSpPr/>
            <p:nvPr/>
          </p:nvSpPr>
          <p:spPr bwMode="auto">
            <a:xfrm>
              <a:off x="4519" y="2896"/>
              <a:ext cx="544" cy="385"/>
            </a:xfrm>
            <a:custGeom>
              <a:avLst/>
              <a:gdLst>
                <a:gd name="T0" fmla="*/ 8 w 955"/>
                <a:gd name="T1" fmla="*/ 24 h 566"/>
                <a:gd name="T2" fmla="*/ 8 w 955"/>
                <a:gd name="T3" fmla="*/ 23 h 566"/>
                <a:gd name="T4" fmla="*/ 7 w 955"/>
                <a:gd name="T5" fmla="*/ 24 h 566"/>
                <a:gd name="T6" fmla="*/ 7 w 955"/>
                <a:gd name="T7" fmla="*/ 24 h 566"/>
                <a:gd name="T8" fmla="*/ 7 w 955"/>
                <a:gd name="T9" fmla="*/ 22 h 566"/>
                <a:gd name="T10" fmla="*/ 6 w 955"/>
                <a:gd name="T11" fmla="*/ 22 h 566"/>
                <a:gd name="T12" fmla="*/ 6 w 955"/>
                <a:gd name="T13" fmla="*/ 20 h 566"/>
                <a:gd name="T14" fmla="*/ 6 w 955"/>
                <a:gd name="T15" fmla="*/ 18 h 566"/>
                <a:gd name="T16" fmla="*/ 6 w 955"/>
                <a:gd name="T17" fmla="*/ 19 h 566"/>
                <a:gd name="T18" fmla="*/ 6 w 955"/>
                <a:gd name="T19" fmla="*/ 20 h 566"/>
                <a:gd name="T20" fmla="*/ 6 w 955"/>
                <a:gd name="T21" fmla="*/ 17 h 566"/>
                <a:gd name="T22" fmla="*/ 6 w 955"/>
                <a:gd name="T23" fmla="*/ 17 h 566"/>
                <a:gd name="T24" fmla="*/ 6 w 955"/>
                <a:gd name="T25" fmla="*/ 18 h 566"/>
                <a:gd name="T26" fmla="*/ 6 w 955"/>
                <a:gd name="T27" fmla="*/ 15 h 566"/>
                <a:gd name="T28" fmla="*/ 6 w 955"/>
                <a:gd name="T29" fmla="*/ 16 h 566"/>
                <a:gd name="T30" fmla="*/ 6 w 955"/>
                <a:gd name="T31" fmla="*/ 14 h 566"/>
                <a:gd name="T32" fmla="*/ 6 w 955"/>
                <a:gd name="T33" fmla="*/ 10 h 566"/>
                <a:gd name="T34" fmla="*/ 5 w 955"/>
                <a:gd name="T35" fmla="*/ 16 h 566"/>
                <a:gd name="T36" fmla="*/ 6 w 955"/>
                <a:gd name="T37" fmla="*/ 10 h 566"/>
                <a:gd name="T38" fmla="*/ 6 w 955"/>
                <a:gd name="T39" fmla="*/ 9 h 566"/>
                <a:gd name="T40" fmla="*/ 5 w 955"/>
                <a:gd name="T41" fmla="*/ 14 h 566"/>
                <a:gd name="T42" fmla="*/ 5 w 955"/>
                <a:gd name="T43" fmla="*/ 12 h 566"/>
                <a:gd name="T44" fmla="*/ 6 w 955"/>
                <a:gd name="T45" fmla="*/ 7 h 566"/>
                <a:gd name="T46" fmla="*/ 5 w 955"/>
                <a:gd name="T47" fmla="*/ 16 h 566"/>
                <a:gd name="T48" fmla="*/ 4 w 955"/>
                <a:gd name="T49" fmla="*/ 16 h 566"/>
                <a:gd name="T50" fmla="*/ 4 w 955"/>
                <a:gd name="T51" fmla="*/ 15 h 566"/>
                <a:gd name="T52" fmla="*/ 4 w 955"/>
                <a:gd name="T53" fmla="*/ 14 h 566"/>
                <a:gd name="T54" fmla="*/ 3 w 955"/>
                <a:gd name="T55" fmla="*/ 14 h 566"/>
                <a:gd name="T56" fmla="*/ 4 w 955"/>
                <a:gd name="T57" fmla="*/ 13 h 566"/>
                <a:gd name="T58" fmla="*/ 3 w 955"/>
                <a:gd name="T59" fmla="*/ 14 h 566"/>
                <a:gd name="T60" fmla="*/ 3 w 955"/>
                <a:gd name="T61" fmla="*/ 12 h 566"/>
                <a:gd name="T62" fmla="*/ 3 w 955"/>
                <a:gd name="T63" fmla="*/ 12 h 566"/>
                <a:gd name="T64" fmla="*/ 3 w 955"/>
                <a:gd name="T65" fmla="*/ 13 h 566"/>
                <a:gd name="T66" fmla="*/ 3 w 955"/>
                <a:gd name="T67" fmla="*/ 11 h 566"/>
                <a:gd name="T68" fmla="*/ 3 w 955"/>
                <a:gd name="T69" fmla="*/ 12 h 566"/>
                <a:gd name="T70" fmla="*/ 3 w 955"/>
                <a:gd name="T71" fmla="*/ 10 h 566"/>
                <a:gd name="T72" fmla="*/ 3 w 955"/>
                <a:gd name="T73" fmla="*/ 10 h 566"/>
                <a:gd name="T74" fmla="*/ 3 w 955"/>
                <a:gd name="T75" fmla="*/ 8 h 566"/>
                <a:gd name="T76" fmla="*/ 2 w 955"/>
                <a:gd name="T77" fmla="*/ 12 h 566"/>
                <a:gd name="T78" fmla="*/ 2 w 955"/>
                <a:gd name="T79" fmla="*/ 11 h 566"/>
                <a:gd name="T80" fmla="*/ 2 w 955"/>
                <a:gd name="T81" fmla="*/ 10 h 566"/>
                <a:gd name="T82" fmla="*/ 1 w 955"/>
                <a:gd name="T83" fmla="*/ 9 h 566"/>
                <a:gd name="T84" fmla="*/ 1 w 955"/>
                <a:gd name="T85" fmla="*/ 7 h 566"/>
                <a:gd name="T86" fmla="*/ 1 w 955"/>
                <a:gd name="T87" fmla="*/ 5 h 566"/>
                <a:gd name="T88" fmla="*/ 1 w 955"/>
                <a:gd name="T89" fmla="*/ 5 h 566"/>
                <a:gd name="T90" fmla="*/ 1 w 955"/>
                <a:gd name="T91" fmla="*/ 7 h 566"/>
                <a:gd name="T92" fmla="*/ 1 w 955"/>
                <a:gd name="T93" fmla="*/ 5 h 566"/>
                <a:gd name="T94" fmla="*/ 1 w 955"/>
                <a:gd name="T95" fmla="*/ 7 h 566"/>
                <a:gd name="T96" fmla="*/ 1 w 955"/>
                <a:gd name="T97" fmla="*/ 7 h 566"/>
                <a:gd name="T98" fmla="*/ 2 w 955"/>
                <a:gd name="T99" fmla="*/ 5 h 566"/>
                <a:gd name="T100" fmla="*/ 3 w 955"/>
                <a:gd name="T101" fmla="*/ 1 h 566"/>
                <a:gd name="T102" fmla="*/ 6 w 955"/>
                <a:gd name="T103" fmla="*/ 1 h 566"/>
                <a:gd name="T104" fmla="*/ 7 w 955"/>
                <a:gd name="T105" fmla="*/ 2 h 566"/>
                <a:gd name="T106" fmla="*/ 9 w 955"/>
                <a:gd name="T107" fmla="*/ 7 h 566"/>
                <a:gd name="T108" fmla="*/ 10 w 955"/>
                <a:gd name="T109" fmla="*/ 12 h 566"/>
                <a:gd name="T110" fmla="*/ 10 w 955"/>
                <a:gd name="T111" fmla="*/ 20 h 566"/>
                <a:gd name="T112" fmla="*/ 9 w 955"/>
                <a:gd name="T113" fmla="*/ 24 h 566"/>
                <a:gd name="T114" fmla="*/ 9 w 955"/>
                <a:gd name="T115" fmla="*/ 25 h 566"/>
                <a:gd name="T116" fmla="*/ 9 w 955"/>
                <a:gd name="T117" fmla="*/ 21 h 566"/>
                <a:gd name="T118" fmla="*/ 9 w 955"/>
                <a:gd name="T119" fmla="*/ 22 h 5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5"/>
                <a:gd name="T181" fmla="*/ 0 h 566"/>
                <a:gd name="T182" fmla="*/ 955 w 955"/>
                <a:gd name="T183" fmla="*/ 566 h 5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5" h="566">
                  <a:moveTo>
                    <a:pt x="710" y="566"/>
                  </a:moveTo>
                  <a:lnTo>
                    <a:pt x="710" y="554"/>
                  </a:lnTo>
                  <a:lnTo>
                    <a:pt x="710" y="546"/>
                  </a:lnTo>
                  <a:lnTo>
                    <a:pt x="711" y="537"/>
                  </a:lnTo>
                  <a:lnTo>
                    <a:pt x="714" y="523"/>
                  </a:lnTo>
                  <a:lnTo>
                    <a:pt x="717" y="510"/>
                  </a:lnTo>
                  <a:lnTo>
                    <a:pt x="721" y="492"/>
                  </a:lnTo>
                  <a:lnTo>
                    <a:pt x="724" y="473"/>
                  </a:lnTo>
                  <a:lnTo>
                    <a:pt x="722" y="462"/>
                  </a:lnTo>
                  <a:lnTo>
                    <a:pt x="715" y="472"/>
                  </a:lnTo>
                  <a:lnTo>
                    <a:pt x="709" y="486"/>
                  </a:lnTo>
                  <a:lnTo>
                    <a:pt x="703" y="500"/>
                  </a:lnTo>
                  <a:lnTo>
                    <a:pt x="698" y="516"/>
                  </a:lnTo>
                  <a:lnTo>
                    <a:pt x="693" y="532"/>
                  </a:lnTo>
                  <a:lnTo>
                    <a:pt x="687" y="546"/>
                  </a:lnTo>
                  <a:lnTo>
                    <a:pt x="682" y="556"/>
                  </a:lnTo>
                  <a:lnTo>
                    <a:pt x="678" y="562"/>
                  </a:lnTo>
                  <a:lnTo>
                    <a:pt x="678" y="538"/>
                  </a:lnTo>
                  <a:lnTo>
                    <a:pt x="679" y="503"/>
                  </a:lnTo>
                  <a:lnTo>
                    <a:pt x="679" y="473"/>
                  </a:lnTo>
                  <a:lnTo>
                    <a:pt x="677" y="460"/>
                  </a:lnTo>
                  <a:lnTo>
                    <a:pt x="669" y="478"/>
                  </a:lnTo>
                  <a:lnTo>
                    <a:pt x="659" y="507"/>
                  </a:lnTo>
                  <a:lnTo>
                    <a:pt x="651" y="534"/>
                  </a:lnTo>
                  <a:lnTo>
                    <a:pt x="648" y="545"/>
                  </a:lnTo>
                  <a:lnTo>
                    <a:pt x="644" y="530"/>
                  </a:lnTo>
                  <a:lnTo>
                    <a:pt x="640" y="518"/>
                  </a:lnTo>
                  <a:lnTo>
                    <a:pt x="634" y="508"/>
                  </a:lnTo>
                  <a:lnTo>
                    <a:pt x="627" y="500"/>
                  </a:lnTo>
                  <a:lnTo>
                    <a:pt x="618" y="494"/>
                  </a:lnTo>
                  <a:lnTo>
                    <a:pt x="608" y="489"/>
                  </a:lnTo>
                  <a:lnTo>
                    <a:pt x="598" y="484"/>
                  </a:lnTo>
                  <a:lnTo>
                    <a:pt x="584" y="479"/>
                  </a:lnTo>
                  <a:lnTo>
                    <a:pt x="580" y="479"/>
                  </a:lnTo>
                  <a:lnTo>
                    <a:pt x="576" y="478"/>
                  </a:lnTo>
                  <a:lnTo>
                    <a:pt x="572" y="478"/>
                  </a:lnTo>
                  <a:lnTo>
                    <a:pt x="568" y="475"/>
                  </a:lnTo>
                  <a:lnTo>
                    <a:pt x="563" y="462"/>
                  </a:lnTo>
                  <a:lnTo>
                    <a:pt x="556" y="456"/>
                  </a:lnTo>
                  <a:lnTo>
                    <a:pt x="548" y="452"/>
                  </a:lnTo>
                  <a:lnTo>
                    <a:pt x="543" y="444"/>
                  </a:lnTo>
                  <a:lnTo>
                    <a:pt x="547" y="438"/>
                  </a:lnTo>
                  <a:lnTo>
                    <a:pt x="555" y="430"/>
                  </a:lnTo>
                  <a:lnTo>
                    <a:pt x="563" y="419"/>
                  </a:lnTo>
                  <a:lnTo>
                    <a:pt x="572" y="408"/>
                  </a:lnTo>
                  <a:lnTo>
                    <a:pt x="580" y="398"/>
                  </a:lnTo>
                  <a:lnTo>
                    <a:pt x="587" y="389"/>
                  </a:lnTo>
                  <a:lnTo>
                    <a:pt x="592" y="382"/>
                  </a:lnTo>
                  <a:lnTo>
                    <a:pt x="592" y="381"/>
                  </a:lnTo>
                  <a:lnTo>
                    <a:pt x="585" y="385"/>
                  </a:lnTo>
                  <a:lnTo>
                    <a:pt x="577" y="392"/>
                  </a:lnTo>
                  <a:lnTo>
                    <a:pt x="567" y="401"/>
                  </a:lnTo>
                  <a:lnTo>
                    <a:pt x="555" y="411"/>
                  </a:lnTo>
                  <a:lnTo>
                    <a:pt x="544" y="422"/>
                  </a:lnTo>
                  <a:lnTo>
                    <a:pt x="535" y="430"/>
                  </a:lnTo>
                  <a:lnTo>
                    <a:pt x="529" y="436"/>
                  </a:lnTo>
                  <a:lnTo>
                    <a:pt x="526" y="438"/>
                  </a:lnTo>
                  <a:lnTo>
                    <a:pt x="524" y="436"/>
                  </a:lnTo>
                  <a:lnTo>
                    <a:pt x="522" y="433"/>
                  </a:lnTo>
                  <a:lnTo>
                    <a:pt x="522" y="432"/>
                  </a:lnTo>
                  <a:lnTo>
                    <a:pt x="524" y="428"/>
                  </a:lnTo>
                  <a:lnTo>
                    <a:pt x="528" y="424"/>
                  </a:lnTo>
                  <a:lnTo>
                    <a:pt x="535" y="414"/>
                  </a:lnTo>
                  <a:lnTo>
                    <a:pt x="544" y="401"/>
                  </a:lnTo>
                  <a:lnTo>
                    <a:pt x="552" y="389"/>
                  </a:lnTo>
                  <a:lnTo>
                    <a:pt x="560" y="376"/>
                  </a:lnTo>
                  <a:lnTo>
                    <a:pt x="567" y="365"/>
                  </a:lnTo>
                  <a:lnTo>
                    <a:pt x="569" y="358"/>
                  </a:lnTo>
                  <a:lnTo>
                    <a:pt x="568" y="355"/>
                  </a:lnTo>
                  <a:lnTo>
                    <a:pt x="561" y="360"/>
                  </a:lnTo>
                  <a:lnTo>
                    <a:pt x="553" y="368"/>
                  </a:lnTo>
                  <a:lnTo>
                    <a:pt x="543" y="379"/>
                  </a:lnTo>
                  <a:lnTo>
                    <a:pt x="532" y="390"/>
                  </a:lnTo>
                  <a:lnTo>
                    <a:pt x="521" y="401"/>
                  </a:lnTo>
                  <a:lnTo>
                    <a:pt x="512" y="409"/>
                  </a:lnTo>
                  <a:lnTo>
                    <a:pt x="505" y="416"/>
                  </a:lnTo>
                  <a:lnTo>
                    <a:pt x="502" y="419"/>
                  </a:lnTo>
                  <a:lnTo>
                    <a:pt x="505" y="406"/>
                  </a:lnTo>
                  <a:lnTo>
                    <a:pt x="510" y="393"/>
                  </a:lnTo>
                  <a:lnTo>
                    <a:pt x="517" y="379"/>
                  </a:lnTo>
                  <a:lnTo>
                    <a:pt x="526" y="366"/>
                  </a:lnTo>
                  <a:lnTo>
                    <a:pt x="535" y="355"/>
                  </a:lnTo>
                  <a:lnTo>
                    <a:pt x="544" y="342"/>
                  </a:lnTo>
                  <a:lnTo>
                    <a:pt x="553" y="333"/>
                  </a:lnTo>
                  <a:lnTo>
                    <a:pt x="561" y="323"/>
                  </a:lnTo>
                  <a:lnTo>
                    <a:pt x="569" y="306"/>
                  </a:lnTo>
                  <a:lnTo>
                    <a:pt x="565" y="306"/>
                  </a:lnTo>
                  <a:lnTo>
                    <a:pt x="555" y="317"/>
                  </a:lnTo>
                  <a:lnTo>
                    <a:pt x="539" y="334"/>
                  </a:lnTo>
                  <a:lnTo>
                    <a:pt x="520" y="355"/>
                  </a:lnTo>
                  <a:lnTo>
                    <a:pt x="502" y="374"/>
                  </a:lnTo>
                  <a:lnTo>
                    <a:pt x="489" y="389"/>
                  </a:lnTo>
                  <a:lnTo>
                    <a:pt x="484" y="392"/>
                  </a:lnTo>
                  <a:lnTo>
                    <a:pt x="489" y="376"/>
                  </a:lnTo>
                  <a:lnTo>
                    <a:pt x="502" y="347"/>
                  </a:lnTo>
                  <a:lnTo>
                    <a:pt x="520" y="314"/>
                  </a:lnTo>
                  <a:lnTo>
                    <a:pt x="540" y="275"/>
                  </a:lnTo>
                  <a:lnTo>
                    <a:pt x="557" y="242"/>
                  </a:lnTo>
                  <a:lnTo>
                    <a:pt x="568" y="215"/>
                  </a:lnTo>
                  <a:lnTo>
                    <a:pt x="571" y="200"/>
                  </a:lnTo>
                  <a:lnTo>
                    <a:pt x="561" y="204"/>
                  </a:lnTo>
                  <a:lnTo>
                    <a:pt x="556" y="215"/>
                  </a:lnTo>
                  <a:lnTo>
                    <a:pt x="544" y="236"/>
                  </a:lnTo>
                  <a:lnTo>
                    <a:pt x="528" y="259"/>
                  </a:lnTo>
                  <a:lnTo>
                    <a:pt x="510" y="288"/>
                  </a:lnTo>
                  <a:lnTo>
                    <a:pt x="494" y="314"/>
                  </a:lnTo>
                  <a:lnTo>
                    <a:pt x="480" y="338"/>
                  </a:lnTo>
                  <a:lnTo>
                    <a:pt x="469" y="354"/>
                  </a:lnTo>
                  <a:lnTo>
                    <a:pt x="463" y="358"/>
                  </a:lnTo>
                  <a:lnTo>
                    <a:pt x="467" y="346"/>
                  </a:lnTo>
                  <a:lnTo>
                    <a:pt x="477" y="318"/>
                  </a:lnTo>
                  <a:lnTo>
                    <a:pt x="489" y="282"/>
                  </a:lnTo>
                  <a:lnTo>
                    <a:pt x="504" y="239"/>
                  </a:lnTo>
                  <a:lnTo>
                    <a:pt x="516" y="200"/>
                  </a:lnTo>
                  <a:lnTo>
                    <a:pt x="526" y="167"/>
                  </a:lnTo>
                  <a:lnTo>
                    <a:pt x="532" y="149"/>
                  </a:lnTo>
                  <a:lnTo>
                    <a:pt x="530" y="149"/>
                  </a:lnTo>
                  <a:lnTo>
                    <a:pt x="524" y="162"/>
                  </a:lnTo>
                  <a:lnTo>
                    <a:pt x="517" y="177"/>
                  </a:lnTo>
                  <a:lnTo>
                    <a:pt x="509" y="193"/>
                  </a:lnTo>
                  <a:lnTo>
                    <a:pt x="500" y="212"/>
                  </a:lnTo>
                  <a:lnTo>
                    <a:pt x="489" y="231"/>
                  </a:lnTo>
                  <a:lnTo>
                    <a:pt x="480" y="253"/>
                  </a:lnTo>
                  <a:lnTo>
                    <a:pt x="469" y="277"/>
                  </a:lnTo>
                  <a:lnTo>
                    <a:pt x="458" y="303"/>
                  </a:lnTo>
                  <a:lnTo>
                    <a:pt x="455" y="317"/>
                  </a:lnTo>
                  <a:lnTo>
                    <a:pt x="449" y="339"/>
                  </a:lnTo>
                  <a:lnTo>
                    <a:pt x="442" y="360"/>
                  </a:lnTo>
                  <a:lnTo>
                    <a:pt x="439" y="362"/>
                  </a:lnTo>
                  <a:lnTo>
                    <a:pt x="446" y="330"/>
                  </a:lnTo>
                  <a:lnTo>
                    <a:pt x="454" y="296"/>
                  </a:lnTo>
                  <a:lnTo>
                    <a:pt x="462" y="261"/>
                  </a:lnTo>
                  <a:lnTo>
                    <a:pt x="470" y="226"/>
                  </a:lnTo>
                  <a:lnTo>
                    <a:pt x="477" y="196"/>
                  </a:lnTo>
                  <a:lnTo>
                    <a:pt x="484" y="169"/>
                  </a:lnTo>
                  <a:lnTo>
                    <a:pt x="488" y="148"/>
                  </a:lnTo>
                  <a:lnTo>
                    <a:pt x="489" y="135"/>
                  </a:lnTo>
                  <a:lnTo>
                    <a:pt x="486" y="134"/>
                  </a:lnTo>
                  <a:lnTo>
                    <a:pt x="480" y="154"/>
                  </a:lnTo>
                  <a:lnTo>
                    <a:pt x="467" y="189"/>
                  </a:lnTo>
                  <a:lnTo>
                    <a:pt x="454" y="234"/>
                  </a:lnTo>
                  <a:lnTo>
                    <a:pt x="439" y="280"/>
                  </a:lnTo>
                  <a:lnTo>
                    <a:pt x="426" y="323"/>
                  </a:lnTo>
                  <a:lnTo>
                    <a:pt x="414" y="357"/>
                  </a:lnTo>
                  <a:lnTo>
                    <a:pt x="406" y="373"/>
                  </a:lnTo>
                  <a:lnTo>
                    <a:pt x="402" y="369"/>
                  </a:lnTo>
                  <a:lnTo>
                    <a:pt x="399" y="368"/>
                  </a:lnTo>
                  <a:lnTo>
                    <a:pt x="396" y="365"/>
                  </a:lnTo>
                  <a:lnTo>
                    <a:pt x="395" y="358"/>
                  </a:lnTo>
                  <a:lnTo>
                    <a:pt x="391" y="352"/>
                  </a:lnTo>
                  <a:lnTo>
                    <a:pt x="387" y="346"/>
                  </a:lnTo>
                  <a:lnTo>
                    <a:pt x="383" y="339"/>
                  </a:lnTo>
                  <a:lnTo>
                    <a:pt x="378" y="333"/>
                  </a:lnTo>
                  <a:lnTo>
                    <a:pt x="371" y="331"/>
                  </a:lnTo>
                  <a:lnTo>
                    <a:pt x="360" y="330"/>
                  </a:lnTo>
                  <a:lnTo>
                    <a:pt x="351" y="326"/>
                  </a:lnTo>
                  <a:lnTo>
                    <a:pt x="347" y="323"/>
                  </a:lnTo>
                  <a:lnTo>
                    <a:pt x="352" y="317"/>
                  </a:lnTo>
                  <a:lnTo>
                    <a:pt x="359" y="312"/>
                  </a:lnTo>
                  <a:lnTo>
                    <a:pt x="364" y="307"/>
                  </a:lnTo>
                  <a:lnTo>
                    <a:pt x="370" y="303"/>
                  </a:lnTo>
                  <a:lnTo>
                    <a:pt x="366" y="304"/>
                  </a:lnTo>
                  <a:lnTo>
                    <a:pt x="360" y="306"/>
                  </a:lnTo>
                  <a:lnTo>
                    <a:pt x="354" y="307"/>
                  </a:lnTo>
                  <a:lnTo>
                    <a:pt x="347" y="310"/>
                  </a:lnTo>
                  <a:lnTo>
                    <a:pt x="340" y="314"/>
                  </a:lnTo>
                  <a:lnTo>
                    <a:pt x="335" y="315"/>
                  </a:lnTo>
                  <a:lnTo>
                    <a:pt x="331" y="314"/>
                  </a:lnTo>
                  <a:lnTo>
                    <a:pt x="331" y="312"/>
                  </a:lnTo>
                  <a:lnTo>
                    <a:pt x="335" y="307"/>
                  </a:lnTo>
                  <a:lnTo>
                    <a:pt x="340" y="296"/>
                  </a:lnTo>
                  <a:lnTo>
                    <a:pt x="347" y="287"/>
                  </a:lnTo>
                  <a:lnTo>
                    <a:pt x="350" y="282"/>
                  </a:lnTo>
                  <a:lnTo>
                    <a:pt x="346" y="283"/>
                  </a:lnTo>
                  <a:lnTo>
                    <a:pt x="340" y="288"/>
                  </a:lnTo>
                  <a:lnTo>
                    <a:pt x="333" y="293"/>
                  </a:lnTo>
                  <a:lnTo>
                    <a:pt x="325" y="296"/>
                  </a:lnTo>
                  <a:lnTo>
                    <a:pt x="319" y="301"/>
                  </a:lnTo>
                  <a:lnTo>
                    <a:pt x="313" y="304"/>
                  </a:lnTo>
                  <a:lnTo>
                    <a:pt x="311" y="304"/>
                  </a:lnTo>
                  <a:lnTo>
                    <a:pt x="309" y="303"/>
                  </a:lnTo>
                  <a:lnTo>
                    <a:pt x="313" y="299"/>
                  </a:lnTo>
                  <a:lnTo>
                    <a:pt x="319" y="293"/>
                  </a:lnTo>
                  <a:lnTo>
                    <a:pt x="324" y="287"/>
                  </a:lnTo>
                  <a:lnTo>
                    <a:pt x="331" y="279"/>
                  </a:lnTo>
                  <a:lnTo>
                    <a:pt x="337" y="272"/>
                  </a:lnTo>
                  <a:lnTo>
                    <a:pt x="343" y="266"/>
                  </a:lnTo>
                  <a:lnTo>
                    <a:pt x="347" y="259"/>
                  </a:lnTo>
                  <a:lnTo>
                    <a:pt x="350" y="256"/>
                  </a:lnTo>
                  <a:lnTo>
                    <a:pt x="344" y="259"/>
                  </a:lnTo>
                  <a:lnTo>
                    <a:pt x="336" y="264"/>
                  </a:lnTo>
                  <a:lnTo>
                    <a:pt x="324" y="272"/>
                  </a:lnTo>
                  <a:lnTo>
                    <a:pt x="312" y="280"/>
                  </a:lnTo>
                  <a:lnTo>
                    <a:pt x="300" y="287"/>
                  </a:lnTo>
                  <a:lnTo>
                    <a:pt x="291" y="291"/>
                  </a:lnTo>
                  <a:lnTo>
                    <a:pt x="284" y="291"/>
                  </a:lnTo>
                  <a:lnTo>
                    <a:pt x="282" y="287"/>
                  </a:lnTo>
                  <a:lnTo>
                    <a:pt x="288" y="282"/>
                  </a:lnTo>
                  <a:lnTo>
                    <a:pt x="295" y="275"/>
                  </a:lnTo>
                  <a:lnTo>
                    <a:pt x="304" y="266"/>
                  </a:lnTo>
                  <a:lnTo>
                    <a:pt x="315" y="256"/>
                  </a:lnTo>
                  <a:lnTo>
                    <a:pt x="323" y="247"/>
                  </a:lnTo>
                  <a:lnTo>
                    <a:pt x="331" y="240"/>
                  </a:lnTo>
                  <a:lnTo>
                    <a:pt x="335" y="234"/>
                  </a:lnTo>
                  <a:lnTo>
                    <a:pt x="335" y="232"/>
                  </a:lnTo>
                  <a:lnTo>
                    <a:pt x="329" y="234"/>
                  </a:lnTo>
                  <a:lnTo>
                    <a:pt x="321" y="239"/>
                  </a:lnTo>
                  <a:lnTo>
                    <a:pt x="311" y="244"/>
                  </a:lnTo>
                  <a:lnTo>
                    <a:pt x="300" y="248"/>
                  </a:lnTo>
                  <a:lnTo>
                    <a:pt x="289" y="253"/>
                  </a:lnTo>
                  <a:lnTo>
                    <a:pt x="281" y="258"/>
                  </a:lnTo>
                  <a:lnTo>
                    <a:pt x="274" y="259"/>
                  </a:lnTo>
                  <a:lnTo>
                    <a:pt x="272" y="259"/>
                  </a:lnTo>
                  <a:lnTo>
                    <a:pt x="284" y="245"/>
                  </a:lnTo>
                  <a:lnTo>
                    <a:pt x="299" y="232"/>
                  </a:lnTo>
                  <a:lnTo>
                    <a:pt x="312" y="220"/>
                  </a:lnTo>
                  <a:lnTo>
                    <a:pt x="321" y="210"/>
                  </a:lnTo>
                  <a:lnTo>
                    <a:pt x="324" y="205"/>
                  </a:lnTo>
                  <a:lnTo>
                    <a:pt x="320" y="205"/>
                  </a:lnTo>
                  <a:lnTo>
                    <a:pt x="304" y="213"/>
                  </a:lnTo>
                  <a:lnTo>
                    <a:pt x="274" y="229"/>
                  </a:lnTo>
                  <a:lnTo>
                    <a:pt x="280" y="221"/>
                  </a:lnTo>
                  <a:lnTo>
                    <a:pt x="292" y="200"/>
                  </a:lnTo>
                  <a:lnTo>
                    <a:pt x="305" y="177"/>
                  </a:lnTo>
                  <a:lnTo>
                    <a:pt x="316" y="154"/>
                  </a:lnTo>
                  <a:lnTo>
                    <a:pt x="320" y="143"/>
                  </a:lnTo>
                  <a:lnTo>
                    <a:pt x="311" y="148"/>
                  </a:lnTo>
                  <a:lnTo>
                    <a:pt x="285" y="177"/>
                  </a:lnTo>
                  <a:lnTo>
                    <a:pt x="237" y="236"/>
                  </a:lnTo>
                  <a:lnTo>
                    <a:pt x="233" y="242"/>
                  </a:lnTo>
                  <a:lnTo>
                    <a:pt x="230" y="250"/>
                  </a:lnTo>
                  <a:lnTo>
                    <a:pt x="226" y="258"/>
                  </a:lnTo>
                  <a:lnTo>
                    <a:pt x="224" y="264"/>
                  </a:lnTo>
                  <a:lnTo>
                    <a:pt x="219" y="263"/>
                  </a:lnTo>
                  <a:lnTo>
                    <a:pt x="217" y="261"/>
                  </a:lnTo>
                  <a:lnTo>
                    <a:pt x="214" y="259"/>
                  </a:lnTo>
                  <a:lnTo>
                    <a:pt x="210" y="258"/>
                  </a:lnTo>
                  <a:lnTo>
                    <a:pt x="209" y="250"/>
                  </a:lnTo>
                  <a:lnTo>
                    <a:pt x="207" y="244"/>
                  </a:lnTo>
                  <a:lnTo>
                    <a:pt x="205" y="237"/>
                  </a:lnTo>
                  <a:lnTo>
                    <a:pt x="202" y="232"/>
                  </a:lnTo>
                  <a:lnTo>
                    <a:pt x="189" y="223"/>
                  </a:lnTo>
                  <a:lnTo>
                    <a:pt x="173" y="216"/>
                  </a:lnTo>
                  <a:lnTo>
                    <a:pt x="158" y="213"/>
                  </a:lnTo>
                  <a:lnTo>
                    <a:pt x="143" y="213"/>
                  </a:lnTo>
                  <a:lnTo>
                    <a:pt x="128" y="212"/>
                  </a:lnTo>
                  <a:lnTo>
                    <a:pt x="116" y="212"/>
                  </a:lnTo>
                  <a:lnTo>
                    <a:pt x="108" y="212"/>
                  </a:lnTo>
                  <a:lnTo>
                    <a:pt x="103" y="208"/>
                  </a:lnTo>
                  <a:lnTo>
                    <a:pt x="89" y="204"/>
                  </a:lnTo>
                  <a:lnTo>
                    <a:pt x="76" y="197"/>
                  </a:lnTo>
                  <a:lnTo>
                    <a:pt x="63" y="193"/>
                  </a:lnTo>
                  <a:lnTo>
                    <a:pt x="51" y="186"/>
                  </a:lnTo>
                  <a:lnTo>
                    <a:pt x="39" y="180"/>
                  </a:lnTo>
                  <a:lnTo>
                    <a:pt x="25" y="173"/>
                  </a:lnTo>
                  <a:lnTo>
                    <a:pt x="13" y="165"/>
                  </a:lnTo>
                  <a:lnTo>
                    <a:pt x="0" y="159"/>
                  </a:lnTo>
                  <a:lnTo>
                    <a:pt x="5" y="151"/>
                  </a:lnTo>
                  <a:lnTo>
                    <a:pt x="9" y="143"/>
                  </a:lnTo>
                  <a:lnTo>
                    <a:pt x="14" y="138"/>
                  </a:lnTo>
                  <a:lnTo>
                    <a:pt x="21" y="132"/>
                  </a:lnTo>
                  <a:lnTo>
                    <a:pt x="26" y="127"/>
                  </a:lnTo>
                  <a:lnTo>
                    <a:pt x="32" y="121"/>
                  </a:lnTo>
                  <a:lnTo>
                    <a:pt x="39" y="114"/>
                  </a:lnTo>
                  <a:lnTo>
                    <a:pt x="44" y="108"/>
                  </a:lnTo>
                  <a:lnTo>
                    <a:pt x="47" y="108"/>
                  </a:lnTo>
                  <a:lnTo>
                    <a:pt x="49" y="110"/>
                  </a:lnTo>
                  <a:lnTo>
                    <a:pt x="51" y="110"/>
                  </a:lnTo>
                  <a:lnTo>
                    <a:pt x="52" y="111"/>
                  </a:lnTo>
                  <a:lnTo>
                    <a:pt x="48" y="121"/>
                  </a:lnTo>
                  <a:lnTo>
                    <a:pt x="40" y="135"/>
                  </a:lnTo>
                  <a:lnTo>
                    <a:pt x="32" y="148"/>
                  </a:lnTo>
                  <a:lnTo>
                    <a:pt x="29" y="154"/>
                  </a:lnTo>
                  <a:lnTo>
                    <a:pt x="33" y="149"/>
                  </a:lnTo>
                  <a:lnTo>
                    <a:pt x="39" y="145"/>
                  </a:lnTo>
                  <a:lnTo>
                    <a:pt x="45" y="138"/>
                  </a:lnTo>
                  <a:lnTo>
                    <a:pt x="53" y="132"/>
                  </a:lnTo>
                  <a:lnTo>
                    <a:pt x="60" y="127"/>
                  </a:lnTo>
                  <a:lnTo>
                    <a:pt x="67" y="122"/>
                  </a:lnTo>
                  <a:lnTo>
                    <a:pt x="73" y="118"/>
                  </a:lnTo>
                  <a:lnTo>
                    <a:pt x="79" y="116"/>
                  </a:lnTo>
                  <a:lnTo>
                    <a:pt x="75" y="124"/>
                  </a:lnTo>
                  <a:lnTo>
                    <a:pt x="71" y="132"/>
                  </a:lnTo>
                  <a:lnTo>
                    <a:pt x="67" y="140"/>
                  </a:lnTo>
                  <a:lnTo>
                    <a:pt x="63" y="148"/>
                  </a:lnTo>
                  <a:lnTo>
                    <a:pt x="69" y="146"/>
                  </a:lnTo>
                  <a:lnTo>
                    <a:pt x="77" y="142"/>
                  </a:lnTo>
                  <a:lnTo>
                    <a:pt x="84" y="135"/>
                  </a:lnTo>
                  <a:lnTo>
                    <a:pt x="91" y="130"/>
                  </a:lnTo>
                  <a:lnTo>
                    <a:pt x="93" y="127"/>
                  </a:lnTo>
                  <a:lnTo>
                    <a:pt x="96" y="124"/>
                  </a:lnTo>
                  <a:lnTo>
                    <a:pt x="100" y="121"/>
                  </a:lnTo>
                  <a:lnTo>
                    <a:pt x="103" y="121"/>
                  </a:lnTo>
                  <a:lnTo>
                    <a:pt x="96" y="135"/>
                  </a:lnTo>
                  <a:lnTo>
                    <a:pt x="87" y="154"/>
                  </a:lnTo>
                  <a:lnTo>
                    <a:pt x="83" y="170"/>
                  </a:lnTo>
                  <a:lnTo>
                    <a:pt x="91" y="178"/>
                  </a:lnTo>
                  <a:lnTo>
                    <a:pt x="119" y="151"/>
                  </a:lnTo>
                  <a:lnTo>
                    <a:pt x="144" y="126"/>
                  </a:lnTo>
                  <a:lnTo>
                    <a:pt x="169" y="102"/>
                  </a:lnTo>
                  <a:lnTo>
                    <a:pt x="191" y="81"/>
                  </a:lnTo>
                  <a:lnTo>
                    <a:pt x="213" y="62"/>
                  </a:lnTo>
                  <a:lnTo>
                    <a:pt x="234" y="46"/>
                  </a:lnTo>
                  <a:lnTo>
                    <a:pt x="256" y="33"/>
                  </a:lnTo>
                  <a:lnTo>
                    <a:pt x="278" y="20"/>
                  </a:lnTo>
                  <a:lnTo>
                    <a:pt x="301" y="12"/>
                  </a:lnTo>
                  <a:lnTo>
                    <a:pt x="327" y="6"/>
                  </a:lnTo>
                  <a:lnTo>
                    <a:pt x="354" y="1"/>
                  </a:lnTo>
                  <a:lnTo>
                    <a:pt x="383" y="0"/>
                  </a:lnTo>
                  <a:lnTo>
                    <a:pt x="415" y="1"/>
                  </a:lnTo>
                  <a:lnTo>
                    <a:pt x="451" y="4"/>
                  </a:lnTo>
                  <a:lnTo>
                    <a:pt x="490" y="11"/>
                  </a:lnTo>
                  <a:lnTo>
                    <a:pt x="535" y="20"/>
                  </a:lnTo>
                  <a:lnTo>
                    <a:pt x="557" y="27"/>
                  </a:lnTo>
                  <a:lnTo>
                    <a:pt x="580" y="33"/>
                  </a:lnTo>
                  <a:lnTo>
                    <a:pt x="603" y="41"/>
                  </a:lnTo>
                  <a:lnTo>
                    <a:pt x="626" y="49"/>
                  </a:lnTo>
                  <a:lnTo>
                    <a:pt x="650" y="59"/>
                  </a:lnTo>
                  <a:lnTo>
                    <a:pt x="673" y="68"/>
                  </a:lnTo>
                  <a:lnTo>
                    <a:pt x="697" y="81"/>
                  </a:lnTo>
                  <a:lnTo>
                    <a:pt x="721" y="92"/>
                  </a:lnTo>
                  <a:lnTo>
                    <a:pt x="746" y="106"/>
                  </a:lnTo>
                  <a:lnTo>
                    <a:pt x="770" y="121"/>
                  </a:lnTo>
                  <a:lnTo>
                    <a:pt x="796" y="137"/>
                  </a:lnTo>
                  <a:lnTo>
                    <a:pt x="821" y="154"/>
                  </a:lnTo>
                  <a:lnTo>
                    <a:pt x="847" y="172"/>
                  </a:lnTo>
                  <a:lnTo>
                    <a:pt x="872" y="193"/>
                  </a:lnTo>
                  <a:lnTo>
                    <a:pt x="898" y="213"/>
                  </a:lnTo>
                  <a:lnTo>
                    <a:pt x="923" y="236"/>
                  </a:lnTo>
                  <a:lnTo>
                    <a:pt x="939" y="267"/>
                  </a:lnTo>
                  <a:lnTo>
                    <a:pt x="950" y="312"/>
                  </a:lnTo>
                  <a:lnTo>
                    <a:pt x="955" y="357"/>
                  </a:lnTo>
                  <a:lnTo>
                    <a:pt x="955" y="395"/>
                  </a:lnTo>
                  <a:lnTo>
                    <a:pt x="934" y="411"/>
                  </a:lnTo>
                  <a:lnTo>
                    <a:pt x="913" y="427"/>
                  </a:lnTo>
                  <a:lnTo>
                    <a:pt x="892" y="443"/>
                  </a:lnTo>
                  <a:lnTo>
                    <a:pt x="871" y="457"/>
                  </a:lnTo>
                  <a:lnTo>
                    <a:pt x="851" y="473"/>
                  </a:lnTo>
                  <a:lnTo>
                    <a:pt x="829" y="487"/>
                  </a:lnTo>
                  <a:lnTo>
                    <a:pt x="807" y="502"/>
                  </a:lnTo>
                  <a:lnTo>
                    <a:pt x="783" y="515"/>
                  </a:lnTo>
                  <a:lnTo>
                    <a:pt x="777" y="519"/>
                  </a:lnTo>
                  <a:lnTo>
                    <a:pt x="772" y="524"/>
                  </a:lnTo>
                  <a:lnTo>
                    <a:pt x="766" y="527"/>
                  </a:lnTo>
                  <a:lnTo>
                    <a:pt x="762" y="532"/>
                  </a:lnTo>
                  <a:lnTo>
                    <a:pt x="757" y="535"/>
                  </a:lnTo>
                  <a:lnTo>
                    <a:pt x="752" y="540"/>
                  </a:lnTo>
                  <a:lnTo>
                    <a:pt x="746" y="545"/>
                  </a:lnTo>
                  <a:lnTo>
                    <a:pt x="742" y="550"/>
                  </a:lnTo>
                  <a:lnTo>
                    <a:pt x="746" y="537"/>
                  </a:lnTo>
                  <a:lnTo>
                    <a:pt x="753" y="519"/>
                  </a:lnTo>
                  <a:lnTo>
                    <a:pt x="762" y="500"/>
                  </a:lnTo>
                  <a:lnTo>
                    <a:pt x="773" y="481"/>
                  </a:lnTo>
                  <a:lnTo>
                    <a:pt x="784" y="464"/>
                  </a:lnTo>
                  <a:lnTo>
                    <a:pt x="793" y="448"/>
                  </a:lnTo>
                  <a:lnTo>
                    <a:pt x="799" y="436"/>
                  </a:lnTo>
                  <a:lnTo>
                    <a:pt x="801" y="433"/>
                  </a:lnTo>
                  <a:lnTo>
                    <a:pt x="781" y="449"/>
                  </a:lnTo>
                  <a:lnTo>
                    <a:pt x="765" y="467"/>
                  </a:lnTo>
                  <a:lnTo>
                    <a:pt x="754" y="484"/>
                  </a:lnTo>
                  <a:lnTo>
                    <a:pt x="745" y="503"/>
                  </a:lnTo>
                  <a:lnTo>
                    <a:pt x="737" y="521"/>
                  </a:lnTo>
                  <a:lnTo>
                    <a:pt x="729" y="538"/>
                  </a:lnTo>
                  <a:lnTo>
                    <a:pt x="721" y="553"/>
                  </a:lnTo>
                  <a:lnTo>
                    <a:pt x="710" y="566"/>
                  </a:lnTo>
                  <a:close/>
                </a:path>
              </a:pathLst>
            </a:custGeom>
            <a:solidFill>
              <a:srgbClr val="CC6633"/>
            </a:solidFill>
            <a:ln w="9525">
              <a:noFill/>
              <a:round/>
            </a:ln>
          </p:spPr>
          <p:txBody>
            <a:bodyPr/>
            <a:lstStyle/>
            <a:p>
              <a:endParaRPr lang="zh-CN" altLang="en-US"/>
            </a:p>
          </p:txBody>
        </p:sp>
        <p:sp>
          <p:nvSpPr>
            <p:cNvPr id="33814" name="Freeform 16"/>
            <p:cNvSpPr/>
            <p:nvPr/>
          </p:nvSpPr>
          <p:spPr bwMode="auto">
            <a:xfrm>
              <a:off x="4663" y="3132"/>
              <a:ext cx="59" cy="130"/>
            </a:xfrm>
            <a:custGeom>
              <a:avLst/>
              <a:gdLst>
                <a:gd name="T0" fmla="*/ 1 w 105"/>
                <a:gd name="T1" fmla="*/ 3 h 191"/>
                <a:gd name="T2" fmla="*/ 1 w 105"/>
                <a:gd name="T3" fmla="*/ 2 h 191"/>
                <a:gd name="T4" fmla="*/ 1 w 105"/>
                <a:gd name="T5" fmla="*/ 2 h 191"/>
                <a:gd name="T6" fmla="*/ 1 w 105"/>
                <a:gd name="T7" fmla="*/ 1 h 191"/>
                <a:gd name="T8" fmla="*/ 1 w 105"/>
                <a:gd name="T9" fmla="*/ 1 h 191"/>
                <a:gd name="T10" fmla="*/ 1 w 105"/>
                <a:gd name="T11" fmla="*/ 1 h 191"/>
                <a:gd name="T12" fmla="*/ 1 w 105"/>
                <a:gd name="T13" fmla="*/ 1 h 191"/>
                <a:gd name="T14" fmla="*/ 1 w 105"/>
                <a:gd name="T15" fmla="*/ 0 h 191"/>
                <a:gd name="T16" fmla="*/ 1 w 105"/>
                <a:gd name="T17" fmla="*/ 1 h 191"/>
                <a:gd name="T18" fmla="*/ 1 w 105"/>
                <a:gd name="T19" fmla="*/ 1 h 191"/>
                <a:gd name="T20" fmla="*/ 1 w 105"/>
                <a:gd name="T21" fmla="*/ 1 h 191"/>
                <a:gd name="T22" fmla="*/ 1 w 105"/>
                <a:gd name="T23" fmla="*/ 1 h 191"/>
                <a:gd name="T24" fmla="*/ 1 w 105"/>
                <a:gd name="T25" fmla="*/ 1 h 191"/>
                <a:gd name="T26" fmla="*/ 1 w 105"/>
                <a:gd name="T27" fmla="*/ 1 h 191"/>
                <a:gd name="T28" fmla="*/ 1 w 105"/>
                <a:gd name="T29" fmla="*/ 1 h 191"/>
                <a:gd name="T30" fmla="*/ 1 w 105"/>
                <a:gd name="T31" fmla="*/ 1 h 191"/>
                <a:gd name="T32" fmla="*/ 1 w 105"/>
                <a:gd name="T33" fmla="*/ 1 h 191"/>
                <a:gd name="T34" fmla="*/ 1 w 105"/>
                <a:gd name="T35" fmla="*/ 1 h 191"/>
                <a:gd name="T36" fmla="*/ 1 w 105"/>
                <a:gd name="T37" fmla="*/ 2 h 191"/>
                <a:gd name="T38" fmla="*/ 1 w 105"/>
                <a:gd name="T39" fmla="*/ 3 h 191"/>
                <a:gd name="T40" fmla="*/ 1 w 105"/>
                <a:gd name="T41" fmla="*/ 3 h 191"/>
                <a:gd name="T42" fmla="*/ 1 w 105"/>
                <a:gd name="T43" fmla="*/ 5 h 191"/>
                <a:gd name="T44" fmla="*/ 1 w 105"/>
                <a:gd name="T45" fmla="*/ 7 h 191"/>
                <a:gd name="T46" fmla="*/ 1 w 105"/>
                <a:gd name="T47" fmla="*/ 8 h 191"/>
                <a:gd name="T48" fmla="*/ 1 w 105"/>
                <a:gd name="T49" fmla="*/ 9 h 191"/>
                <a:gd name="T50" fmla="*/ 1 w 105"/>
                <a:gd name="T51" fmla="*/ 8 h 191"/>
                <a:gd name="T52" fmla="*/ 1 w 105"/>
                <a:gd name="T53" fmla="*/ 8 h 191"/>
                <a:gd name="T54" fmla="*/ 1 w 105"/>
                <a:gd name="T55" fmla="*/ 7 h 191"/>
                <a:gd name="T56" fmla="*/ 0 w 105"/>
                <a:gd name="T57" fmla="*/ 7 h 191"/>
                <a:gd name="T58" fmla="*/ 0 w 105"/>
                <a:gd name="T59" fmla="*/ 5 h 191"/>
                <a:gd name="T60" fmla="*/ 1 w 105"/>
                <a:gd name="T61" fmla="*/ 5 h 191"/>
                <a:gd name="T62" fmla="*/ 1 w 105"/>
                <a:gd name="T63" fmla="*/ 3 h 191"/>
                <a:gd name="T64" fmla="*/ 1 w 105"/>
                <a:gd name="T65" fmla="*/ 3 h 1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91"/>
                <a:gd name="T101" fmla="*/ 105 w 105"/>
                <a:gd name="T102" fmla="*/ 191 h 1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91">
                  <a:moveTo>
                    <a:pt x="7" y="67"/>
                  </a:moveTo>
                  <a:lnTo>
                    <a:pt x="14" y="54"/>
                  </a:lnTo>
                  <a:lnTo>
                    <a:pt x="23" y="41"/>
                  </a:lnTo>
                  <a:lnTo>
                    <a:pt x="31" y="28"/>
                  </a:lnTo>
                  <a:lnTo>
                    <a:pt x="42" y="17"/>
                  </a:lnTo>
                  <a:lnTo>
                    <a:pt x="53" y="9"/>
                  </a:lnTo>
                  <a:lnTo>
                    <a:pt x="65" y="3"/>
                  </a:lnTo>
                  <a:lnTo>
                    <a:pt x="78" y="0"/>
                  </a:lnTo>
                  <a:lnTo>
                    <a:pt x="93" y="1"/>
                  </a:lnTo>
                  <a:lnTo>
                    <a:pt x="100" y="4"/>
                  </a:lnTo>
                  <a:lnTo>
                    <a:pt x="102" y="6"/>
                  </a:lnTo>
                  <a:lnTo>
                    <a:pt x="104" y="6"/>
                  </a:lnTo>
                  <a:lnTo>
                    <a:pt x="105" y="8"/>
                  </a:lnTo>
                  <a:lnTo>
                    <a:pt x="96" y="17"/>
                  </a:lnTo>
                  <a:lnTo>
                    <a:pt x="85" y="22"/>
                  </a:lnTo>
                  <a:lnTo>
                    <a:pt x="73" y="27"/>
                  </a:lnTo>
                  <a:lnTo>
                    <a:pt x="62" y="30"/>
                  </a:lnTo>
                  <a:lnTo>
                    <a:pt x="50" y="36"/>
                  </a:lnTo>
                  <a:lnTo>
                    <a:pt x="37" y="47"/>
                  </a:lnTo>
                  <a:lnTo>
                    <a:pt x="24" y="63"/>
                  </a:lnTo>
                  <a:lnTo>
                    <a:pt x="11" y="87"/>
                  </a:lnTo>
                  <a:lnTo>
                    <a:pt x="10" y="122"/>
                  </a:lnTo>
                  <a:lnTo>
                    <a:pt x="18" y="148"/>
                  </a:lnTo>
                  <a:lnTo>
                    <a:pt x="27" y="170"/>
                  </a:lnTo>
                  <a:lnTo>
                    <a:pt x="33" y="191"/>
                  </a:lnTo>
                  <a:lnTo>
                    <a:pt x="18" y="186"/>
                  </a:lnTo>
                  <a:lnTo>
                    <a:pt x="7" y="175"/>
                  </a:lnTo>
                  <a:lnTo>
                    <a:pt x="2" y="159"/>
                  </a:lnTo>
                  <a:lnTo>
                    <a:pt x="0" y="140"/>
                  </a:lnTo>
                  <a:lnTo>
                    <a:pt x="0" y="119"/>
                  </a:lnTo>
                  <a:lnTo>
                    <a:pt x="2" y="98"/>
                  </a:lnTo>
                  <a:lnTo>
                    <a:pt x="4" y="81"/>
                  </a:lnTo>
                  <a:lnTo>
                    <a:pt x="7" y="67"/>
                  </a:lnTo>
                  <a:close/>
                </a:path>
              </a:pathLst>
            </a:custGeom>
            <a:solidFill>
              <a:srgbClr val="969696"/>
            </a:solidFill>
            <a:ln w="9525">
              <a:noFill/>
              <a:round/>
            </a:ln>
          </p:spPr>
          <p:txBody>
            <a:bodyPr/>
            <a:lstStyle/>
            <a:p>
              <a:endParaRPr lang="zh-CN" altLang="en-US"/>
            </a:p>
          </p:txBody>
        </p:sp>
        <p:sp>
          <p:nvSpPr>
            <p:cNvPr id="33815" name="Freeform 17"/>
            <p:cNvSpPr/>
            <p:nvPr/>
          </p:nvSpPr>
          <p:spPr bwMode="auto">
            <a:xfrm>
              <a:off x="4573" y="3070"/>
              <a:ext cx="119" cy="146"/>
            </a:xfrm>
            <a:custGeom>
              <a:avLst/>
              <a:gdLst>
                <a:gd name="T0" fmla="*/ 1 w 208"/>
                <a:gd name="T1" fmla="*/ 5 h 213"/>
                <a:gd name="T2" fmla="*/ 0 w 208"/>
                <a:gd name="T3" fmla="*/ 3 h 213"/>
                <a:gd name="T4" fmla="*/ 1 w 208"/>
                <a:gd name="T5" fmla="*/ 3 h 213"/>
                <a:gd name="T6" fmla="*/ 1 w 208"/>
                <a:gd name="T7" fmla="*/ 2 h 213"/>
                <a:gd name="T8" fmla="*/ 1 w 208"/>
                <a:gd name="T9" fmla="*/ 1 h 213"/>
                <a:gd name="T10" fmla="*/ 1 w 208"/>
                <a:gd name="T11" fmla="*/ 1 h 213"/>
                <a:gd name="T12" fmla="*/ 1 w 208"/>
                <a:gd name="T13" fmla="*/ 1 h 213"/>
                <a:gd name="T14" fmla="*/ 1 w 208"/>
                <a:gd name="T15" fmla="*/ 1 h 213"/>
                <a:gd name="T16" fmla="*/ 1 w 208"/>
                <a:gd name="T17" fmla="*/ 0 h 213"/>
                <a:gd name="T18" fmla="*/ 1 w 208"/>
                <a:gd name="T19" fmla="*/ 1 h 213"/>
                <a:gd name="T20" fmla="*/ 1 w 208"/>
                <a:gd name="T21" fmla="*/ 1 h 213"/>
                <a:gd name="T22" fmla="*/ 1 w 208"/>
                <a:gd name="T23" fmla="*/ 1 h 213"/>
                <a:gd name="T24" fmla="*/ 2 w 208"/>
                <a:gd name="T25" fmla="*/ 1 h 213"/>
                <a:gd name="T26" fmla="*/ 2 w 208"/>
                <a:gd name="T27" fmla="*/ 2 h 213"/>
                <a:gd name="T28" fmla="*/ 2 w 208"/>
                <a:gd name="T29" fmla="*/ 2 h 213"/>
                <a:gd name="T30" fmla="*/ 2 w 208"/>
                <a:gd name="T31" fmla="*/ 3 h 213"/>
                <a:gd name="T32" fmla="*/ 2 w 208"/>
                <a:gd name="T33" fmla="*/ 3 h 213"/>
                <a:gd name="T34" fmla="*/ 2 w 208"/>
                <a:gd name="T35" fmla="*/ 3 h 213"/>
                <a:gd name="T36" fmla="*/ 2 w 208"/>
                <a:gd name="T37" fmla="*/ 3 h 213"/>
                <a:gd name="T38" fmla="*/ 2 w 208"/>
                <a:gd name="T39" fmla="*/ 3 h 213"/>
                <a:gd name="T40" fmla="*/ 2 w 208"/>
                <a:gd name="T41" fmla="*/ 4 h 213"/>
                <a:gd name="T42" fmla="*/ 2 w 208"/>
                <a:gd name="T43" fmla="*/ 5 h 213"/>
                <a:gd name="T44" fmla="*/ 2 w 208"/>
                <a:gd name="T45" fmla="*/ 5 h 213"/>
                <a:gd name="T46" fmla="*/ 2 w 208"/>
                <a:gd name="T47" fmla="*/ 5 h 213"/>
                <a:gd name="T48" fmla="*/ 2 w 208"/>
                <a:gd name="T49" fmla="*/ 7 h 213"/>
                <a:gd name="T50" fmla="*/ 2 w 208"/>
                <a:gd name="T51" fmla="*/ 8 h 213"/>
                <a:gd name="T52" fmla="*/ 2 w 208"/>
                <a:gd name="T53" fmla="*/ 8 h 213"/>
                <a:gd name="T54" fmla="*/ 2 w 208"/>
                <a:gd name="T55" fmla="*/ 10 h 213"/>
                <a:gd name="T56" fmla="*/ 2 w 208"/>
                <a:gd name="T57" fmla="*/ 10 h 213"/>
                <a:gd name="T58" fmla="*/ 2 w 208"/>
                <a:gd name="T59" fmla="*/ 10 h 213"/>
                <a:gd name="T60" fmla="*/ 1 w 208"/>
                <a:gd name="T61" fmla="*/ 10 h 213"/>
                <a:gd name="T62" fmla="*/ 1 w 208"/>
                <a:gd name="T63" fmla="*/ 9 h 213"/>
                <a:gd name="T64" fmla="*/ 1 w 208"/>
                <a:gd name="T65" fmla="*/ 8 h 213"/>
                <a:gd name="T66" fmla="*/ 1 w 208"/>
                <a:gd name="T67" fmla="*/ 7 h 213"/>
                <a:gd name="T68" fmla="*/ 1 w 208"/>
                <a:gd name="T69" fmla="*/ 6 h 213"/>
                <a:gd name="T70" fmla="*/ 1 w 208"/>
                <a:gd name="T71" fmla="*/ 5 h 213"/>
                <a:gd name="T72" fmla="*/ 1 w 208"/>
                <a:gd name="T73" fmla="*/ 5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8"/>
                <a:gd name="T112" fmla="*/ 0 h 213"/>
                <a:gd name="T113" fmla="*/ 208 w 208"/>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8" h="213">
                  <a:moveTo>
                    <a:pt x="3" y="102"/>
                  </a:moveTo>
                  <a:lnTo>
                    <a:pt x="0" y="78"/>
                  </a:lnTo>
                  <a:lnTo>
                    <a:pt x="2" y="57"/>
                  </a:lnTo>
                  <a:lnTo>
                    <a:pt x="7" y="40"/>
                  </a:lnTo>
                  <a:lnTo>
                    <a:pt x="16" y="25"/>
                  </a:lnTo>
                  <a:lnTo>
                    <a:pt x="30" y="14"/>
                  </a:lnTo>
                  <a:lnTo>
                    <a:pt x="44" y="6"/>
                  </a:lnTo>
                  <a:lnTo>
                    <a:pt x="62" y="1"/>
                  </a:lnTo>
                  <a:lnTo>
                    <a:pt x="81" y="0"/>
                  </a:lnTo>
                  <a:lnTo>
                    <a:pt x="95" y="9"/>
                  </a:lnTo>
                  <a:lnTo>
                    <a:pt x="111" y="19"/>
                  </a:lnTo>
                  <a:lnTo>
                    <a:pt x="126" y="28"/>
                  </a:lnTo>
                  <a:lnTo>
                    <a:pt x="142" y="36"/>
                  </a:lnTo>
                  <a:lnTo>
                    <a:pt x="158" y="46"/>
                  </a:lnTo>
                  <a:lnTo>
                    <a:pt x="173" y="54"/>
                  </a:lnTo>
                  <a:lnTo>
                    <a:pt x="188" y="63"/>
                  </a:lnTo>
                  <a:lnTo>
                    <a:pt x="201" y="75"/>
                  </a:lnTo>
                  <a:lnTo>
                    <a:pt x="204" y="76"/>
                  </a:lnTo>
                  <a:lnTo>
                    <a:pt x="207" y="76"/>
                  </a:lnTo>
                  <a:lnTo>
                    <a:pt x="208" y="79"/>
                  </a:lnTo>
                  <a:lnTo>
                    <a:pt x="208" y="84"/>
                  </a:lnTo>
                  <a:lnTo>
                    <a:pt x="192" y="95"/>
                  </a:lnTo>
                  <a:lnTo>
                    <a:pt x="177" y="107"/>
                  </a:lnTo>
                  <a:lnTo>
                    <a:pt x="166" y="119"/>
                  </a:lnTo>
                  <a:lnTo>
                    <a:pt x="157" y="134"/>
                  </a:lnTo>
                  <a:lnTo>
                    <a:pt x="150" y="151"/>
                  </a:lnTo>
                  <a:lnTo>
                    <a:pt x="145" y="169"/>
                  </a:lnTo>
                  <a:lnTo>
                    <a:pt x="141" y="189"/>
                  </a:lnTo>
                  <a:lnTo>
                    <a:pt x="137" y="213"/>
                  </a:lnTo>
                  <a:lnTo>
                    <a:pt x="129" y="210"/>
                  </a:lnTo>
                  <a:lnTo>
                    <a:pt x="114" y="201"/>
                  </a:lnTo>
                  <a:lnTo>
                    <a:pt x="94" y="185"/>
                  </a:lnTo>
                  <a:lnTo>
                    <a:pt x="73" y="164"/>
                  </a:lnTo>
                  <a:lnTo>
                    <a:pt x="48" y="145"/>
                  </a:lnTo>
                  <a:lnTo>
                    <a:pt x="28" y="126"/>
                  </a:lnTo>
                  <a:lnTo>
                    <a:pt x="12" y="111"/>
                  </a:lnTo>
                  <a:lnTo>
                    <a:pt x="3" y="102"/>
                  </a:lnTo>
                  <a:close/>
                </a:path>
              </a:pathLst>
            </a:custGeom>
            <a:solidFill>
              <a:srgbClr val="969696"/>
            </a:solidFill>
            <a:ln w="9525">
              <a:noFill/>
              <a:round/>
            </a:ln>
          </p:spPr>
          <p:txBody>
            <a:bodyPr/>
            <a:lstStyle/>
            <a:p>
              <a:endParaRPr lang="zh-CN" altLang="en-US"/>
            </a:p>
          </p:txBody>
        </p:sp>
        <p:sp>
          <p:nvSpPr>
            <p:cNvPr id="33816" name="Freeform 18"/>
            <p:cNvSpPr/>
            <p:nvPr/>
          </p:nvSpPr>
          <p:spPr bwMode="auto">
            <a:xfrm>
              <a:off x="4558" y="3054"/>
              <a:ext cx="56" cy="79"/>
            </a:xfrm>
            <a:custGeom>
              <a:avLst/>
              <a:gdLst>
                <a:gd name="T0" fmla="*/ 0 w 98"/>
                <a:gd name="T1" fmla="*/ 5 h 116"/>
                <a:gd name="T2" fmla="*/ 1 w 98"/>
                <a:gd name="T3" fmla="*/ 2 h 116"/>
                <a:gd name="T4" fmla="*/ 1 w 98"/>
                <a:gd name="T5" fmla="*/ 1 h 116"/>
                <a:gd name="T6" fmla="*/ 1 w 98"/>
                <a:gd name="T7" fmla="*/ 1 h 116"/>
                <a:gd name="T8" fmla="*/ 1 w 98"/>
                <a:gd name="T9" fmla="*/ 1 h 116"/>
                <a:gd name="T10" fmla="*/ 1 w 98"/>
                <a:gd name="T11" fmla="*/ 0 h 116"/>
                <a:gd name="T12" fmla="*/ 1 w 98"/>
                <a:gd name="T13" fmla="*/ 0 h 116"/>
                <a:gd name="T14" fmla="*/ 1 w 98"/>
                <a:gd name="T15" fmla="*/ 1 h 116"/>
                <a:gd name="T16" fmla="*/ 1 w 98"/>
                <a:gd name="T17" fmla="*/ 1 h 116"/>
                <a:gd name="T18" fmla="*/ 1 w 98"/>
                <a:gd name="T19" fmla="*/ 1 h 116"/>
                <a:gd name="T20" fmla="*/ 1 w 98"/>
                <a:gd name="T21" fmla="*/ 1 h 116"/>
                <a:gd name="T22" fmla="*/ 1 w 98"/>
                <a:gd name="T23" fmla="*/ 1 h 116"/>
                <a:gd name="T24" fmla="*/ 1 w 98"/>
                <a:gd name="T25" fmla="*/ 1 h 116"/>
                <a:gd name="T26" fmla="*/ 1 w 98"/>
                <a:gd name="T27" fmla="*/ 1 h 116"/>
                <a:gd name="T28" fmla="*/ 1 w 98"/>
                <a:gd name="T29" fmla="*/ 1 h 116"/>
                <a:gd name="T30" fmla="*/ 1 w 98"/>
                <a:gd name="T31" fmla="*/ 1 h 116"/>
                <a:gd name="T32" fmla="*/ 1 w 98"/>
                <a:gd name="T33" fmla="*/ 2 h 116"/>
                <a:gd name="T34" fmla="*/ 1 w 98"/>
                <a:gd name="T35" fmla="*/ 2 h 116"/>
                <a:gd name="T36" fmla="*/ 1 w 98"/>
                <a:gd name="T37" fmla="*/ 3 h 116"/>
                <a:gd name="T38" fmla="*/ 1 w 98"/>
                <a:gd name="T39" fmla="*/ 3 h 116"/>
                <a:gd name="T40" fmla="*/ 1 w 98"/>
                <a:gd name="T41" fmla="*/ 5 h 116"/>
                <a:gd name="T42" fmla="*/ 1 w 98"/>
                <a:gd name="T43" fmla="*/ 5 h 116"/>
                <a:gd name="T44" fmla="*/ 1 w 98"/>
                <a:gd name="T45" fmla="*/ 5 h 116"/>
                <a:gd name="T46" fmla="*/ 1 w 98"/>
                <a:gd name="T47" fmla="*/ 5 h 116"/>
                <a:gd name="T48" fmla="*/ 1 w 98"/>
                <a:gd name="T49" fmla="*/ 5 h 116"/>
                <a:gd name="T50" fmla="*/ 1 w 98"/>
                <a:gd name="T51" fmla="*/ 5 h 116"/>
                <a:gd name="T52" fmla="*/ 1 w 98"/>
                <a:gd name="T53" fmla="*/ 5 h 116"/>
                <a:gd name="T54" fmla="*/ 0 w 98"/>
                <a:gd name="T55" fmla="*/ 5 h 116"/>
                <a:gd name="T56" fmla="*/ 0 w 98"/>
                <a:gd name="T57" fmla="*/ 5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8"/>
                <a:gd name="T88" fmla="*/ 0 h 116"/>
                <a:gd name="T89" fmla="*/ 98 w 9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8" h="116">
                  <a:moveTo>
                    <a:pt x="0" y="99"/>
                  </a:moveTo>
                  <a:lnTo>
                    <a:pt x="3" y="57"/>
                  </a:lnTo>
                  <a:lnTo>
                    <a:pt x="14" y="28"/>
                  </a:lnTo>
                  <a:lnTo>
                    <a:pt x="30" y="11"/>
                  </a:lnTo>
                  <a:lnTo>
                    <a:pt x="49" y="1"/>
                  </a:lnTo>
                  <a:lnTo>
                    <a:pt x="67" y="0"/>
                  </a:lnTo>
                  <a:lnTo>
                    <a:pt x="83" y="0"/>
                  </a:lnTo>
                  <a:lnTo>
                    <a:pt x="94" y="3"/>
                  </a:lnTo>
                  <a:lnTo>
                    <a:pt x="98" y="5"/>
                  </a:lnTo>
                  <a:lnTo>
                    <a:pt x="92" y="6"/>
                  </a:lnTo>
                  <a:lnTo>
                    <a:pt x="83" y="6"/>
                  </a:lnTo>
                  <a:lnTo>
                    <a:pt x="75" y="8"/>
                  </a:lnTo>
                  <a:lnTo>
                    <a:pt x="66" y="9"/>
                  </a:lnTo>
                  <a:lnTo>
                    <a:pt x="54" y="16"/>
                  </a:lnTo>
                  <a:lnTo>
                    <a:pt x="45" y="24"/>
                  </a:lnTo>
                  <a:lnTo>
                    <a:pt x="35" y="32"/>
                  </a:lnTo>
                  <a:lnTo>
                    <a:pt x="29" y="41"/>
                  </a:lnTo>
                  <a:lnTo>
                    <a:pt x="22" y="54"/>
                  </a:lnTo>
                  <a:lnTo>
                    <a:pt x="18" y="65"/>
                  </a:lnTo>
                  <a:lnTo>
                    <a:pt x="14" y="79"/>
                  </a:lnTo>
                  <a:lnTo>
                    <a:pt x="10" y="94"/>
                  </a:lnTo>
                  <a:lnTo>
                    <a:pt x="10" y="99"/>
                  </a:lnTo>
                  <a:lnTo>
                    <a:pt x="10" y="105"/>
                  </a:lnTo>
                  <a:lnTo>
                    <a:pt x="10" y="110"/>
                  </a:lnTo>
                  <a:lnTo>
                    <a:pt x="10" y="116"/>
                  </a:lnTo>
                  <a:lnTo>
                    <a:pt x="4" y="115"/>
                  </a:lnTo>
                  <a:lnTo>
                    <a:pt x="2" y="110"/>
                  </a:lnTo>
                  <a:lnTo>
                    <a:pt x="0" y="103"/>
                  </a:lnTo>
                  <a:lnTo>
                    <a:pt x="0" y="99"/>
                  </a:lnTo>
                  <a:close/>
                </a:path>
              </a:pathLst>
            </a:custGeom>
            <a:solidFill>
              <a:srgbClr val="969696"/>
            </a:solidFill>
            <a:ln w="9525">
              <a:noFill/>
              <a:round/>
            </a:ln>
          </p:spPr>
          <p:txBody>
            <a:bodyPr/>
            <a:lstStyle/>
            <a:p>
              <a:endParaRPr lang="zh-CN" altLang="en-US"/>
            </a:p>
          </p:txBody>
        </p:sp>
        <p:sp>
          <p:nvSpPr>
            <p:cNvPr id="33817" name="Freeform 19"/>
            <p:cNvSpPr/>
            <p:nvPr/>
          </p:nvSpPr>
          <p:spPr bwMode="auto">
            <a:xfrm>
              <a:off x="4486" y="3013"/>
              <a:ext cx="79" cy="91"/>
            </a:xfrm>
            <a:custGeom>
              <a:avLst/>
              <a:gdLst>
                <a:gd name="T0" fmla="*/ 1 w 141"/>
                <a:gd name="T1" fmla="*/ 2 h 136"/>
                <a:gd name="T2" fmla="*/ 0 w 141"/>
                <a:gd name="T3" fmla="*/ 1 h 136"/>
                <a:gd name="T4" fmla="*/ 1 w 141"/>
                <a:gd name="T5" fmla="*/ 1 h 136"/>
                <a:gd name="T6" fmla="*/ 1 w 141"/>
                <a:gd name="T7" fmla="*/ 1 h 136"/>
                <a:gd name="T8" fmla="*/ 1 w 141"/>
                <a:gd name="T9" fmla="*/ 1 h 136"/>
                <a:gd name="T10" fmla="*/ 1 w 141"/>
                <a:gd name="T11" fmla="*/ 1 h 136"/>
                <a:gd name="T12" fmla="*/ 1 w 141"/>
                <a:gd name="T13" fmla="*/ 0 h 136"/>
                <a:gd name="T14" fmla="*/ 1 w 141"/>
                <a:gd name="T15" fmla="*/ 1 h 136"/>
                <a:gd name="T16" fmla="*/ 1 w 141"/>
                <a:gd name="T17" fmla="*/ 1 h 136"/>
                <a:gd name="T18" fmla="*/ 1 w 141"/>
                <a:gd name="T19" fmla="*/ 1 h 136"/>
                <a:gd name="T20" fmla="*/ 1 w 141"/>
                <a:gd name="T21" fmla="*/ 1 h 136"/>
                <a:gd name="T22" fmla="*/ 1 w 141"/>
                <a:gd name="T23" fmla="*/ 1 h 136"/>
                <a:gd name="T24" fmla="*/ 1 w 141"/>
                <a:gd name="T25" fmla="*/ 1 h 136"/>
                <a:gd name="T26" fmla="*/ 1 w 141"/>
                <a:gd name="T27" fmla="*/ 1 h 136"/>
                <a:gd name="T28" fmla="*/ 1 w 141"/>
                <a:gd name="T29" fmla="*/ 2 h 136"/>
                <a:gd name="T30" fmla="*/ 1 w 141"/>
                <a:gd name="T31" fmla="*/ 2 h 136"/>
                <a:gd name="T32" fmla="*/ 1 w 141"/>
                <a:gd name="T33" fmla="*/ 2 h 136"/>
                <a:gd name="T34" fmla="*/ 1 w 141"/>
                <a:gd name="T35" fmla="*/ 3 h 136"/>
                <a:gd name="T36" fmla="*/ 1 w 141"/>
                <a:gd name="T37" fmla="*/ 3 h 136"/>
                <a:gd name="T38" fmla="*/ 1 w 141"/>
                <a:gd name="T39" fmla="*/ 3 h 136"/>
                <a:gd name="T40" fmla="*/ 1 w 141"/>
                <a:gd name="T41" fmla="*/ 4 h 136"/>
                <a:gd name="T42" fmla="*/ 1 w 141"/>
                <a:gd name="T43" fmla="*/ 5 h 136"/>
                <a:gd name="T44" fmla="*/ 1 w 141"/>
                <a:gd name="T45" fmla="*/ 5 h 136"/>
                <a:gd name="T46" fmla="*/ 1 w 141"/>
                <a:gd name="T47" fmla="*/ 5 h 136"/>
                <a:gd name="T48" fmla="*/ 1 w 141"/>
                <a:gd name="T49" fmla="*/ 5 h 136"/>
                <a:gd name="T50" fmla="*/ 1 w 141"/>
                <a:gd name="T51" fmla="*/ 5 h 136"/>
                <a:gd name="T52" fmla="*/ 1 w 141"/>
                <a:gd name="T53" fmla="*/ 5 h 136"/>
                <a:gd name="T54" fmla="*/ 1 w 141"/>
                <a:gd name="T55" fmla="*/ 5 h 136"/>
                <a:gd name="T56" fmla="*/ 1 w 141"/>
                <a:gd name="T57" fmla="*/ 4 h 136"/>
                <a:gd name="T58" fmla="*/ 1 w 141"/>
                <a:gd name="T59" fmla="*/ 3 h 136"/>
                <a:gd name="T60" fmla="*/ 1 w 141"/>
                <a:gd name="T61" fmla="*/ 3 h 136"/>
                <a:gd name="T62" fmla="*/ 1 w 141"/>
                <a:gd name="T63" fmla="*/ 2 h 136"/>
                <a:gd name="T64" fmla="*/ 1 w 141"/>
                <a:gd name="T65" fmla="*/ 2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36"/>
                <a:gd name="T101" fmla="*/ 141 w 141"/>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36">
                  <a:moveTo>
                    <a:pt x="3" y="50"/>
                  </a:moveTo>
                  <a:lnTo>
                    <a:pt x="0" y="38"/>
                  </a:lnTo>
                  <a:lnTo>
                    <a:pt x="3" y="27"/>
                  </a:lnTo>
                  <a:lnTo>
                    <a:pt x="8" y="18"/>
                  </a:lnTo>
                  <a:lnTo>
                    <a:pt x="15" y="10"/>
                  </a:lnTo>
                  <a:lnTo>
                    <a:pt x="23" y="3"/>
                  </a:lnTo>
                  <a:lnTo>
                    <a:pt x="32" y="0"/>
                  </a:lnTo>
                  <a:lnTo>
                    <a:pt x="39" y="2"/>
                  </a:lnTo>
                  <a:lnTo>
                    <a:pt x="46" y="7"/>
                  </a:lnTo>
                  <a:lnTo>
                    <a:pt x="54" y="10"/>
                  </a:lnTo>
                  <a:lnTo>
                    <a:pt x="67" y="15"/>
                  </a:lnTo>
                  <a:lnTo>
                    <a:pt x="82" y="21"/>
                  </a:lnTo>
                  <a:lnTo>
                    <a:pt x="98" y="29"/>
                  </a:lnTo>
                  <a:lnTo>
                    <a:pt x="113" y="37"/>
                  </a:lnTo>
                  <a:lnTo>
                    <a:pt x="126" y="46"/>
                  </a:lnTo>
                  <a:lnTo>
                    <a:pt x="137" y="54"/>
                  </a:lnTo>
                  <a:lnTo>
                    <a:pt x="141" y="62"/>
                  </a:lnTo>
                  <a:lnTo>
                    <a:pt x="133" y="72"/>
                  </a:lnTo>
                  <a:lnTo>
                    <a:pt x="127" y="80"/>
                  </a:lnTo>
                  <a:lnTo>
                    <a:pt x="122" y="91"/>
                  </a:lnTo>
                  <a:lnTo>
                    <a:pt x="115" y="104"/>
                  </a:lnTo>
                  <a:lnTo>
                    <a:pt x="114" y="112"/>
                  </a:lnTo>
                  <a:lnTo>
                    <a:pt x="114" y="120"/>
                  </a:lnTo>
                  <a:lnTo>
                    <a:pt x="113" y="128"/>
                  </a:lnTo>
                  <a:lnTo>
                    <a:pt x="111" y="136"/>
                  </a:lnTo>
                  <a:lnTo>
                    <a:pt x="105" y="134"/>
                  </a:lnTo>
                  <a:lnTo>
                    <a:pt x="93" y="126"/>
                  </a:lnTo>
                  <a:lnTo>
                    <a:pt x="76" y="113"/>
                  </a:lnTo>
                  <a:lnTo>
                    <a:pt x="58" y="99"/>
                  </a:lnTo>
                  <a:lnTo>
                    <a:pt x="39" y="83"/>
                  </a:lnTo>
                  <a:lnTo>
                    <a:pt x="23" y="69"/>
                  </a:lnTo>
                  <a:lnTo>
                    <a:pt x="9" y="56"/>
                  </a:lnTo>
                  <a:lnTo>
                    <a:pt x="3" y="50"/>
                  </a:lnTo>
                  <a:close/>
                </a:path>
              </a:pathLst>
            </a:custGeom>
            <a:solidFill>
              <a:srgbClr val="969696"/>
            </a:solidFill>
            <a:ln w="9525">
              <a:noFill/>
              <a:round/>
            </a:ln>
          </p:spPr>
          <p:txBody>
            <a:bodyPr/>
            <a:lstStyle/>
            <a:p>
              <a:endParaRPr lang="zh-CN" altLang="en-US"/>
            </a:p>
          </p:txBody>
        </p:sp>
        <p:sp>
          <p:nvSpPr>
            <p:cNvPr id="33818" name="Freeform 20"/>
            <p:cNvSpPr/>
            <p:nvPr/>
          </p:nvSpPr>
          <p:spPr bwMode="auto">
            <a:xfrm>
              <a:off x="4264" y="2949"/>
              <a:ext cx="226" cy="87"/>
            </a:xfrm>
            <a:custGeom>
              <a:avLst/>
              <a:gdLst>
                <a:gd name="T0" fmla="*/ 1 w 398"/>
                <a:gd name="T1" fmla="*/ 5 h 129"/>
                <a:gd name="T2" fmla="*/ 1 w 398"/>
                <a:gd name="T3" fmla="*/ 5 h 129"/>
                <a:gd name="T4" fmla="*/ 1 w 398"/>
                <a:gd name="T5" fmla="*/ 3 h 129"/>
                <a:gd name="T6" fmla="*/ 1 w 398"/>
                <a:gd name="T7" fmla="*/ 3 h 129"/>
                <a:gd name="T8" fmla="*/ 1 w 398"/>
                <a:gd name="T9" fmla="*/ 3 h 129"/>
                <a:gd name="T10" fmla="*/ 1 w 398"/>
                <a:gd name="T11" fmla="*/ 2 h 129"/>
                <a:gd name="T12" fmla="*/ 1 w 398"/>
                <a:gd name="T13" fmla="*/ 2 h 129"/>
                <a:gd name="T14" fmla="*/ 1 w 398"/>
                <a:gd name="T15" fmla="*/ 1 h 129"/>
                <a:gd name="T16" fmla="*/ 2 w 398"/>
                <a:gd name="T17" fmla="*/ 1 h 129"/>
                <a:gd name="T18" fmla="*/ 2 w 398"/>
                <a:gd name="T19" fmla="*/ 1 h 129"/>
                <a:gd name="T20" fmla="*/ 2 w 398"/>
                <a:gd name="T21" fmla="*/ 1 h 129"/>
                <a:gd name="T22" fmla="*/ 2 w 398"/>
                <a:gd name="T23" fmla="*/ 1 h 129"/>
                <a:gd name="T24" fmla="*/ 3 w 398"/>
                <a:gd name="T25" fmla="*/ 1 h 129"/>
                <a:gd name="T26" fmla="*/ 3 w 398"/>
                <a:gd name="T27" fmla="*/ 1 h 129"/>
                <a:gd name="T28" fmla="*/ 3 w 398"/>
                <a:gd name="T29" fmla="*/ 1 h 129"/>
                <a:gd name="T30" fmla="*/ 3 w 398"/>
                <a:gd name="T31" fmla="*/ 2 h 129"/>
                <a:gd name="T32" fmla="*/ 3 w 398"/>
                <a:gd name="T33" fmla="*/ 2 h 129"/>
                <a:gd name="T34" fmla="*/ 4 w 398"/>
                <a:gd name="T35" fmla="*/ 2 h 129"/>
                <a:gd name="T36" fmla="*/ 4 w 398"/>
                <a:gd name="T37" fmla="*/ 2 h 129"/>
                <a:gd name="T38" fmla="*/ 4 w 398"/>
                <a:gd name="T39" fmla="*/ 2 h 129"/>
                <a:gd name="T40" fmla="*/ 4 w 398"/>
                <a:gd name="T41" fmla="*/ 3 h 129"/>
                <a:gd name="T42" fmla="*/ 4 w 398"/>
                <a:gd name="T43" fmla="*/ 3 h 129"/>
                <a:gd name="T44" fmla="*/ 4 w 398"/>
                <a:gd name="T45" fmla="*/ 3 h 129"/>
                <a:gd name="T46" fmla="*/ 3 w 398"/>
                <a:gd name="T47" fmla="*/ 3 h 129"/>
                <a:gd name="T48" fmla="*/ 3 w 398"/>
                <a:gd name="T49" fmla="*/ 3 h 129"/>
                <a:gd name="T50" fmla="*/ 3 w 398"/>
                <a:gd name="T51" fmla="*/ 3 h 129"/>
                <a:gd name="T52" fmla="*/ 3 w 398"/>
                <a:gd name="T53" fmla="*/ 3 h 129"/>
                <a:gd name="T54" fmla="*/ 2 w 398"/>
                <a:gd name="T55" fmla="*/ 3 h 129"/>
                <a:gd name="T56" fmla="*/ 2 w 398"/>
                <a:gd name="T57" fmla="*/ 3 h 129"/>
                <a:gd name="T58" fmla="*/ 2 w 398"/>
                <a:gd name="T59" fmla="*/ 3 h 129"/>
                <a:gd name="T60" fmla="*/ 1 w 398"/>
                <a:gd name="T61" fmla="*/ 3 h 129"/>
                <a:gd name="T62" fmla="*/ 1 w 398"/>
                <a:gd name="T63" fmla="*/ 3 h 129"/>
                <a:gd name="T64" fmla="*/ 1 w 398"/>
                <a:gd name="T65" fmla="*/ 4 h 129"/>
                <a:gd name="T66" fmla="*/ 1 w 398"/>
                <a:gd name="T67" fmla="*/ 5 h 129"/>
                <a:gd name="T68" fmla="*/ 1 w 398"/>
                <a:gd name="T69" fmla="*/ 5 h 129"/>
                <a:gd name="T70" fmla="*/ 1 w 398"/>
                <a:gd name="T71" fmla="*/ 5 h 129"/>
                <a:gd name="T72" fmla="*/ 1 w 398"/>
                <a:gd name="T73" fmla="*/ 5 h 129"/>
                <a:gd name="T74" fmla="*/ 1 w 398"/>
                <a:gd name="T75" fmla="*/ 5 h 129"/>
                <a:gd name="T76" fmla="*/ 1 w 398"/>
                <a:gd name="T77" fmla="*/ 5 h 129"/>
                <a:gd name="T78" fmla="*/ 1 w 398"/>
                <a:gd name="T79" fmla="*/ 5 h 129"/>
                <a:gd name="T80" fmla="*/ 1 w 398"/>
                <a:gd name="T81" fmla="*/ 5 h 129"/>
                <a:gd name="T82" fmla="*/ 1 w 398"/>
                <a:gd name="T83" fmla="*/ 5 h 12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8"/>
                <a:gd name="T127" fmla="*/ 0 h 129"/>
                <a:gd name="T128" fmla="*/ 398 w 398"/>
                <a:gd name="T129" fmla="*/ 129 h 12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8" h="129">
                  <a:moveTo>
                    <a:pt x="17" y="128"/>
                  </a:moveTo>
                  <a:lnTo>
                    <a:pt x="8" y="121"/>
                  </a:lnTo>
                  <a:lnTo>
                    <a:pt x="3" y="113"/>
                  </a:lnTo>
                  <a:lnTo>
                    <a:pt x="1" y="104"/>
                  </a:lnTo>
                  <a:lnTo>
                    <a:pt x="0" y="89"/>
                  </a:lnTo>
                  <a:lnTo>
                    <a:pt x="3" y="86"/>
                  </a:lnTo>
                  <a:lnTo>
                    <a:pt x="5" y="85"/>
                  </a:lnTo>
                  <a:lnTo>
                    <a:pt x="7" y="81"/>
                  </a:lnTo>
                  <a:lnTo>
                    <a:pt x="8" y="78"/>
                  </a:lnTo>
                  <a:lnTo>
                    <a:pt x="24" y="70"/>
                  </a:lnTo>
                  <a:lnTo>
                    <a:pt x="39" y="64"/>
                  </a:lnTo>
                  <a:lnTo>
                    <a:pt x="54" y="58"/>
                  </a:lnTo>
                  <a:lnTo>
                    <a:pt x="67" y="51"/>
                  </a:lnTo>
                  <a:lnTo>
                    <a:pt x="80" y="45"/>
                  </a:lnTo>
                  <a:lnTo>
                    <a:pt x="95" y="38"/>
                  </a:lnTo>
                  <a:lnTo>
                    <a:pt x="110" y="30"/>
                  </a:lnTo>
                  <a:lnTo>
                    <a:pt x="126" y="21"/>
                  </a:lnTo>
                  <a:lnTo>
                    <a:pt x="134" y="13"/>
                  </a:lnTo>
                  <a:lnTo>
                    <a:pt x="141" y="8"/>
                  </a:lnTo>
                  <a:lnTo>
                    <a:pt x="147" y="3"/>
                  </a:lnTo>
                  <a:lnTo>
                    <a:pt x="157" y="0"/>
                  </a:lnTo>
                  <a:lnTo>
                    <a:pt x="167" y="2"/>
                  </a:lnTo>
                  <a:lnTo>
                    <a:pt x="181" y="7"/>
                  </a:lnTo>
                  <a:lnTo>
                    <a:pt x="197" y="11"/>
                  </a:lnTo>
                  <a:lnTo>
                    <a:pt x="213" y="18"/>
                  </a:lnTo>
                  <a:lnTo>
                    <a:pt x="230" y="22"/>
                  </a:lnTo>
                  <a:lnTo>
                    <a:pt x="245" y="26"/>
                  </a:lnTo>
                  <a:lnTo>
                    <a:pt x="257" y="27"/>
                  </a:lnTo>
                  <a:lnTo>
                    <a:pt x="265" y="24"/>
                  </a:lnTo>
                  <a:lnTo>
                    <a:pt x="277" y="29"/>
                  </a:lnTo>
                  <a:lnTo>
                    <a:pt x="289" y="37"/>
                  </a:lnTo>
                  <a:lnTo>
                    <a:pt x="302" y="43"/>
                  </a:lnTo>
                  <a:lnTo>
                    <a:pt x="314" y="48"/>
                  </a:lnTo>
                  <a:lnTo>
                    <a:pt x="326" y="53"/>
                  </a:lnTo>
                  <a:lnTo>
                    <a:pt x="340" y="54"/>
                  </a:lnTo>
                  <a:lnTo>
                    <a:pt x="358" y="53"/>
                  </a:lnTo>
                  <a:lnTo>
                    <a:pt x="378" y="48"/>
                  </a:lnTo>
                  <a:lnTo>
                    <a:pt x="383" y="50"/>
                  </a:lnTo>
                  <a:lnTo>
                    <a:pt x="390" y="51"/>
                  </a:lnTo>
                  <a:lnTo>
                    <a:pt x="394" y="54"/>
                  </a:lnTo>
                  <a:lnTo>
                    <a:pt x="398" y="59"/>
                  </a:lnTo>
                  <a:lnTo>
                    <a:pt x="394" y="62"/>
                  </a:lnTo>
                  <a:lnTo>
                    <a:pt x="389" y="67"/>
                  </a:lnTo>
                  <a:lnTo>
                    <a:pt x="383" y="70"/>
                  </a:lnTo>
                  <a:lnTo>
                    <a:pt x="378" y="72"/>
                  </a:lnTo>
                  <a:lnTo>
                    <a:pt x="367" y="72"/>
                  </a:lnTo>
                  <a:lnTo>
                    <a:pt x="354" y="75"/>
                  </a:lnTo>
                  <a:lnTo>
                    <a:pt x="340" y="77"/>
                  </a:lnTo>
                  <a:lnTo>
                    <a:pt x="327" y="78"/>
                  </a:lnTo>
                  <a:lnTo>
                    <a:pt x="312" y="78"/>
                  </a:lnTo>
                  <a:lnTo>
                    <a:pt x="299" y="78"/>
                  </a:lnTo>
                  <a:lnTo>
                    <a:pt x="285" y="75"/>
                  </a:lnTo>
                  <a:lnTo>
                    <a:pt x="275" y="69"/>
                  </a:lnTo>
                  <a:lnTo>
                    <a:pt x="259" y="69"/>
                  </a:lnTo>
                  <a:lnTo>
                    <a:pt x="241" y="69"/>
                  </a:lnTo>
                  <a:lnTo>
                    <a:pt x="224" y="69"/>
                  </a:lnTo>
                  <a:lnTo>
                    <a:pt x="206" y="69"/>
                  </a:lnTo>
                  <a:lnTo>
                    <a:pt x="188" y="70"/>
                  </a:lnTo>
                  <a:lnTo>
                    <a:pt x="172" y="70"/>
                  </a:lnTo>
                  <a:lnTo>
                    <a:pt x="154" y="72"/>
                  </a:lnTo>
                  <a:lnTo>
                    <a:pt x="138" y="75"/>
                  </a:lnTo>
                  <a:lnTo>
                    <a:pt x="123" y="77"/>
                  </a:lnTo>
                  <a:lnTo>
                    <a:pt x="114" y="80"/>
                  </a:lnTo>
                  <a:lnTo>
                    <a:pt x="110" y="86"/>
                  </a:lnTo>
                  <a:lnTo>
                    <a:pt x="110" y="91"/>
                  </a:lnTo>
                  <a:lnTo>
                    <a:pt x="111" y="97"/>
                  </a:lnTo>
                  <a:lnTo>
                    <a:pt x="114" y="104"/>
                  </a:lnTo>
                  <a:lnTo>
                    <a:pt x="114" y="107"/>
                  </a:lnTo>
                  <a:lnTo>
                    <a:pt x="111" y="109"/>
                  </a:lnTo>
                  <a:lnTo>
                    <a:pt x="110" y="110"/>
                  </a:lnTo>
                  <a:lnTo>
                    <a:pt x="108" y="109"/>
                  </a:lnTo>
                  <a:lnTo>
                    <a:pt x="107" y="109"/>
                  </a:lnTo>
                  <a:lnTo>
                    <a:pt x="106" y="107"/>
                  </a:lnTo>
                  <a:lnTo>
                    <a:pt x="103" y="115"/>
                  </a:lnTo>
                  <a:lnTo>
                    <a:pt x="94" y="121"/>
                  </a:lnTo>
                  <a:lnTo>
                    <a:pt x="82" y="124"/>
                  </a:lnTo>
                  <a:lnTo>
                    <a:pt x="68" y="128"/>
                  </a:lnTo>
                  <a:lnTo>
                    <a:pt x="52" y="129"/>
                  </a:lnTo>
                  <a:lnTo>
                    <a:pt x="37" y="129"/>
                  </a:lnTo>
                  <a:lnTo>
                    <a:pt x="25" y="129"/>
                  </a:lnTo>
                  <a:lnTo>
                    <a:pt x="17" y="128"/>
                  </a:lnTo>
                  <a:close/>
                </a:path>
              </a:pathLst>
            </a:custGeom>
            <a:solidFill>
              <a:srgbClr val="CC6633"/>
            </a:solidFill>
            <a:ln w="9525">
              <a:noFill/>
              <a:round/>
            </a:ln>
          </p:spPr>
          <p:txBody>
            <a:bodyPr/>
            <a:lstStyle/>
            <a:p>
              <a:endParaRPr lang="zh-CN" altLang="en-US"/>
            </a:p>
          </p:txBody>
        </p:sp>
        <p:sp>
          <p:nvSpPr>
            <p:cNvPr id="33819" name="AutoShape 21"/>
            <p:cNvSpPr>
              <a:spLocks noChangeArrowheads="1"/>
            </p:cNvSpPr>
            <p:nvPr/>
          </p:nvSpPr>
          <p:spPr bwMode="auto">
            <a:xfrm>
              <a:off x="4817" y="2914"/>
              <a:ext cx="144" cy="288"/>
            </a:xfrm>
            <a:prstGeom prst="cloudCallout">
              <a:avLst>
                <a:gd name="adj1" fmla="val -43750"/>
                <a:gd name="adj2" fmla="val 70000"/>
              </a:avLst>
            </a:prstGeom>
            <a:solidFill>
              <a:srgbClr val="FFFF00">
                <a:alpha val="50195"/>
              </a:srgbClr>
            </a:solidFill>
            <a:ln w="12700" cap="sq">
              <a:solidFill>
                <a:schemeClr val="tx1"/>
              </a:solidFill>
              <a:round/>
              <a:headEnd type="none" w="sm" len="sm"/>
              <a:tailEnd type="none" w="sm" len="sm"/>
            </a:ln>
          </p:spPr>
          <p:txBody>
            <a:bodyPr/>
            <a:lstStyle/>
            <a:p>
              <a:pPr algn="ctr"/>
              <a:endParaRPr lang="en-US" altLang="zh-CN" sz="1800" b="0" i="0">
                <a:solidFill>
                  <a:schemeClr val="tx1"/>
                </a:solidFill>
                <a:latin typeface="Verdana" panose="020B0604030504040204" pitchFamily="34" charset="0"/>
              </a:endParaRPr>
            </a:p>
          </p:txBody>
        </p:sp>
        <p:sp>
          <p:nvSpPr>
            <p:cNvPr id="33820" name="AutoShape 22"/>
            <p:cNvSpPr>
              <a:spLocks noChangeArrowheads="1"/>
            </p:cNvSpPr>
            <p:nvPr/>
          </p:nvSpPr>
          <p:spPr bwMode="auto">
            <a:xfrm>
              <a:off x="4817" y="2866"/>
              <a:ext cx="144" cy="288"/>
            </a:xfrm>
            <a:prstGeom prst="cloudCallout">
              <a:avLst>
                <a:gd name="adj1" fmla="val -43750"/>
                <a:gd name="adj2" fmla="val 86806"/>
              </a:avLst>
            </a:prstGeom>
            <a:solidFill>
              <a:srgbClr val="FFFF00">
                <a:alpha val="50195"/>
              </a:srgbClr>
            </a:solidFill>
            <a:ln w="12700" cap="sq">
              <a:solidFill>
                <a:schemeClr val="tx1"/>
              </a:solidFill>
              <a:round/>
              <a:headEnd type="none" w="sm" len="sm"/>
              <a:tailEnd type="none" w="sm" len="sm"/>
            </a:ln>
          </p:spPr>
          <p:txBody>
            <a:bodyPr/>
            <a:lstStyle/>
            <a:p>
              <a:pPr algn="ctr"/>
              <a:endParaRPr lang="en-US" altLang="zh-CN" sz="1800" b="0" i="0">
                <a:solidFill>
                  <a:schemeClr val="tx1"/>
                </a:solidFill>
                <a:latin typeface="Verdana" panose="020B0604030504040204" pitchFamily="34" charset="0"/>
              </a:endParaRPr>
            </a:p>
          </p:txBody>
        </p:sp>
      </p:grpSp>
      <p:sp>
        <p:nvSpPr>
          <p:cNvPr id="33797" name="AutoShape 23"/>
          <p:cNvSpPr>
            <a:spLocks noChangeArrowheads="1"/>
          </p:cNvSpPr>
          <p:nvPr/>
        </p:nvSpPr>
        <p:spPr bwMode="auto">
          <a:xfrm>
            <a:off x="2286000" y="1676400"/>
            <a:ext cx="3048000" cy="2520950"/>
          </a:xfrm>
          <a:prstGeom prst="wedgeRoundRectCallout">
            <a:avLst>
              <a:gd name="adj1" fmla="val 89741"/>
              <a:gd name="adj2" fmla="val 107495"/>
              <a:gd name="adj3" fmla="val 16667"/>
            </a:avLst>
          </a:prstGeom>
          <a:solidFill>
            <a:srgbClr val="FFFF00">
              <a:alpha val="50195"/>
            </a:srgbClr>
          </a:solidFill>
          <a:ln w="12700" cap="sq">
            <a:solidFill>
              <a:schemeClr val="tx1"/>
            </a:solidFill>
            <a:miter lim="800000"/>
            <a:headEnd type="none" w="sm" len="sm"/>
            <a:tailEnd type="none" w="sm" len="sm"/>
          </a:ln>
        </p:spPr>
        <p:txBody>
          <a:bodyPr/>
          <a:lstStyle/>
          <a:p>
            <a:pPr marL="230505" indent="-230505"/>
            <a:r>
              <a:rPr lang="zh-CN" altLang="en-US" sz="2000" i="0" u="sng">
                <a:solidFill>
                  <a:schemeClr val="tx1"/>
                </a:solidFill>
                <a:latin typeface="宋体" panose="02010600030101010101" pitchFamily="2" charset="-122"/>
              </a:rPr>
              <a:t>可能的威胁有 </a:t>
            </a:r>
            <a:r>
              <a:rPr lang="en-US" altLang="zh-CN" sz="2000" i="0" u="sng">
                <a:solidFill>
                  <a:schemeClr val="tx1"/>
                </a:solidFill>
                <a:latin typeface="宋体" panose="02010600030101010101" pitchFamily="2" charset="-122"/>
              </a:rPr>
              <a:t>:-</a:t>
            </a:r>
            <a:endParaRPr lang="en-US" altLang="zh-CN" sz="2000" i="0" u="sng">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腐蚀</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堵塞</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超压</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连接不好</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蓄意破坏</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电力故障</a:t>
            </a:r>
            <a:endParaRPr lang="zh-CN" altLang="en-US" sz="1800">
              <a:solidFill>
                <a:schemeClr val="tx1"/>
              </a:solidFill>
              <a:latin typeface="宋体" panose="02010600030101010101" pitchFamily="2" charset="-122"/>
            </a:endParaRPr>
          </a:p>
          <a:p>
            <a:pPr marL="230505" indent="-230505">
              <a:buFontTx/>
              <a:buChar char="•"/>
            </a:pPr>
            <a:r>
              <a:rPr lang="zh-CN" altLang="en-US" sz="1800">
                <a:solidFill>
                  <a:schemeClr val="tx1"/>
                </a:solidFill>
                <a:latin typeface="宋体" panose="02010600030101010101" pitchFamily="2" charset="-122"/>
              </a:rPr>
              <a:t>风机失效</a:t>
            </a:r>
            <a:endParaRPr lang="zh-CN" altLang="en-US" sz="1800">
              <a:solidFill>
                <a:schemeClr val="tx1"/>
              </a:solidFill>
              <a:latin typeface="宋体" panose="02010600030101010101" pitchFamily="2" charset="-122"/>
            </a:endParaRPr>
          </a:p>
        </p:txBody>
      </p:sp>
      <p:sp>
        <p:nvSpPr>
          <p:cNvPr id="33798" name="AutoShape 24"/>
          <p:cNvSpPr>
            <a:spLocks noChangeArrowheads="1"/>
          </p:cNvSpPr>
          <p:nvPr/>
        </p:nvSpPr>
        <p:spPr bwMode="auto">
          <a:xfrm rot="-5432486">
            <a:off x="1241425" y="2182813"/>
            <a:ext cx="1520825" cy="13557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42" y="11097"/>
                </a:moveTo>
                <a:cubicBezTo>
                  <a:pt x="17846" y="10998"/>
                  <a:pt x="17849" y="10899"/>
                  <a:pt x="17849" y="10800"/>
                </a:cubicBezTo>
                <a:cubicBezTo>
                  <a:pt x="17849" y="6906"/>
                  <a:pt x="14693" y="3751"/>
                  <a:pt x="10800" y="3751"/>
                </a:cubicBezTo>
                <a:cubicBezTo>
                  <a:pt x="10741" y="3750"/>
                  <a:pt x="10682" y="3751"/>
                  <a:pt x="10623" y="3753"/>
                </a:cubicBezTo>
                <a:lnTo>
                  <a:pt x="10529" y="3"/>
                </a:lnTo>
                <a:cubicBezTo>
                  <a:pt x="10619" y="1"/>
                  <a:pt x="10709" y="-1"/>
                  <a:pt x="10800" y="0"/>
                </a:cubicBezTo>
                <a:cubicBezTo>
                  <a:pt x="16764" y="0"/>
                  <a:pt x="21600" y="4835"/>
                  <a:pt x="21600" y="10800"/>
                </a:cubicBezTo>
                <a:cubicBezTo>
                  <a:pt x="21600" y="10952"/>
                  <a:pt x="21596" y="11104"/>
                  <a:pt x="21590" y="11256"/>
                </a:cubicBezTo>
                <a:lnTo>
                  <a:pt x="24287" y="11370"/>
                </a:lnTo>
                <a:lnTo>
                  <a:pt x="19523" y="15749"/>
                </a:lnTo>
                <a:lnTo>
                  <a:pt x="15145" y="10983"/>
                </a:lnTo>
                <a:lnTo>
                  <a:pt x="17842" y="11097"/>
                </a:lnTo>
                <a:close/>
              </a:path>
            </a:pathLst>
          </a:custGeom>
          <a:solidFill>
            <a:srgbClr val="FF0000"/>
          </a:solidFill>
          <a:ln w="12700" cap="sq">
            <a:solidFill>
              <a:srgbClr val="FF0000"/>
            </a:solidFill>
            <a:miter lim="800000"/>
            <a:headEnd type="none" w="sm" len="sm"/>
            <a:tailEnd type="none" w="sm" len="sm"/>
          </a:ln>
        </p:spPr>
        <p:txBody>
          <a:bodyPr wrap="none" anchor="ctr"/>
          <a:lstStyle/>
          <a:p>
            <a:endParaRPr lang="zh-CN" altLang="en-US"/>
          </a:p>
        </p:txBody>
      </p:sp>
      <p:pic>
        <p:nvPicPr>
          <p:cNvPr id="33799" name="Picture 25" descr="Sign, 'Danger', on wooden sawhorse">
            <a:hlinkClick r:id="rId1"/>
          </p:cNvPr>
          <p:cNvPicPr>
            <a:picLocks noChangeAspect="1" noChangeArrowheads="1"/>
          </p:cNvPicPr>
          <p:nvPr/>
        </p:nvPicPr>
        <p:blipFill>
          <a:blip r:embed="rId2" cstate="print"/>
          <a:srcRect/>
          <a:stretch>
            <a:fillRect/>
          </a:stretch>
        </p:blipFill>
        <p:spPr bwMode="auto">
          <a:xfrm>
            <a:off x="5172075" y="1668463"/>
            <a:ext cx="1533525" cy="1600200"/>
          </a:xfrm>
          <a:prstGeom prst="rect">
            <a:avLst/>
          </a:prstGeom>
          <a:noFill/>
          <a:ln w="9525">
            <a:noFill/>
            <a:miter lim="800000"/>
            <a:headEnd/>
            <a:tailEnd/>
          </a:ln>
        </p:spPr>
      </p:pic>
      <p:pic>
        <p:nvPicPr>
          <p:cNvPr id="33800" name="Picture 26" descr="Barrier">
            <a:hlinkClick r:id="rId3"/>
          </p:cNvPr>
          <p:cNvPicPr>
            <a:picLocks noChangeAspect="1" noChangeArrowheads="1"/>
          </p:cNvPicPr>
          <p:nvPr/>
        </p:nvPicPr>
        <p:blipFill>
          <a:blip r:embed="rId4" cstate="print"/>
          <a:srcRect/>
          <a:stretch>
            <a:fillRect/>
          </a:stretch>
        </p:blipFill>
        <p:spPr bwMode="auto">
          <a:xfrm>
            <a:off x="790575" y="2800350"/>
            <a:ext cx="1600200" cy="1360488"/>
          </a:xfrm>
          <a:prstGeom prst="rect">
            <a:avLst/>
          </a:prstGeom>
          <a:noFill/>
          <a:ln w="9525">
            <a:noFill/>
            <a:miter lim="800000"/>
            <a:headEnd/>
            <a:tailEnd/>
          </a:ln>
        </p:spPr>
      </p:pic>
      <p:sp>
        <p:nvSpPr>
          <p:cNvPr id="33801" name="WordArt 27"/>
          <p:cNvSpPr>
            <a:spLocks noChangeArrowheads="1" noChangeShapeType="1" noTextEdit="1"/>
          </p:cNvSpPr>
          <p:nvPr/>
        </p:nvSpPr>
        <p:spPr bwMode="auto">
          <a:xfrm>
            <a:off x="762000" y="1143000"/>
            <a:ext cx="7359650" cy="490538"/>
          </a:xfrm>
          <a:prstGeom prst="rect">
            <a:avLst/>
          </a:prstGeom>
        </p:spPr>
        <p:txBody>
          <a:bodyPr wrap="none" fromWordArt="1">
            <a:prstTxWarp prst="textDeflate">
              <a:avLst>
                <a:gd name="adj" fmla="val 18153"/>
              </a:avLst>
            </a:prstTxWarp>
          </a:bodyPr>
          <a:lstStyle/>
          <a:p>
            <a:pPr algn="ctr"/>
            <a:r>
              <a:rPr lang="zh-CN" altLang="en-US" sz="2400" kern="10">
                <a:ln w="12700" cap="sq">
                  <a:solidFill>
                    <a:schemeClr val="tx1"/>
                  </a:solidFill>
                  <a:round/>
                  <a:headEnd type="none" w="sm" len="sm"/>
                  <a:tailEnd type="none" w="sm" len="sm"/>
                </a:ln>
                <a:solidFill>
                  <a:srgbClr val="008000"/>
                </a:solidFill>
                <a:latin typeface="宋体" panose="02010600030101010101" pitchFamily="2" charset="-122"/>
                <a:ea typeface="宋体" panose="02010600030101010101" pitchFamily="2" charset="-122"/>
              </a:rPr>
              <a:t>防止危险释放而主动采取的预防措施</a:t>
            </a:r>
            <a:endParaRPr lang="zh-CN" altLang="en-US" sz="2400" kern="10">
              <a:ln w="12700" cap="sq">
                <a:solidFill>
                  <a:schemeClr val="tx1"/>
                </a:solidFill>
                <a:round/>
                <a:headEnd type="none" w="sm" len="sm"/>
                <a:tailEnd type="none" w="sm" len="sm"/>
              </a:ln>
              <a:solidFill>
                <a:srgbClr val="008000"/>
              </a:solidFill>
              <a:latin typeface="宋体" panose="02010600030101010101" pitchFamily="2" charset="-122"/>
              <a:ea typeface="宋体" panose="02010600030101010101" pitchFamily="2" charset="-122"/>
            </a:endParaRPr>
          </a:p>
        </p:txBody>
      </p:sp>
      <p:sp>
        <p:nvSpPr>
          <p:cNvPr id="33802" name="Text Box 28"/>
          <p:cNvSpPr txBox="1">
            <a:spLocks noChangeArrowheads="1"/>
          </p:cNvSpPr>
          <p:nvPr/>
        </p:nvSpPr>
        <p:spPr bwMode="auto">
          <a:xfrm>
            <a:off x="5610225" y="2081213"/>
            <a:ext cx="725488" cy="350837"/>
          </a:xfrm>
          <a:prstGeom prst="rect">
            <a:avLst/>
          </a:prstGeom>
          <a:solidFill>
            <a:schemeClr val="bg1"/>
          </a:solidFill>
          <a:ln w="19050">
            <a:solidFill>
              <a:schemeClr val="bg1"/>
            </a:solidFill>
            <a:miter lim="800000"/>
          </a:ln>
        </p:spPr>
        <p:txBody>
          <a:bodyPr lIns="0" tIns="36000" rIns="0" bIns="36000">
            <a:spAutoFit/>
          </a:bodyPr>
          <a:lstStyle/>
          <a:p>
            <a:pPr algn="ctr" eaLnBrk="0" hangingPunct="0">
              <a:lnSpc>
                <a:spcPct val="85000"/>
              </a:lnSpc>
              <a:spcBef>
                <a:spcPct val="50000"/>
              </a:spcBef>
            </a:pPr>
            <a:r>
              <a:rPr lang="zh-CN" altLang="en-US" sz="2000" b="0" i="0">
                <a:solidFill>
                  <a:schemeClr val="tx1"/>
                </a:solidFill>
                <a:ea typeface="Arial Unicode MS" panose="020B0604020202020204" pitchFamily="34" charset="-122"/>
                <a:cs typeface="Arial Unicode MS" panose="020B0604020202020204" pitchFamily="34" charset="-122"/>
              </a:rPr>
              <a:t>危险</a:t>
            </a:r>
            <a:endParaRPr lang="zh-CN" altLang="en-US" sz="2000" b="0" i="0">
              <a:solidFill>
                <a:schemeClr val="tx1"/>
              </a:solidFill>
              <a:ea typeface="Arial Unicode MS" panose="020B0604020202020204" pitchFamily="34" charset="-122"/>
              <a:cs typeface="Arial Unicode MS" panose="020B0604020202020204" pitchFamily="34" charset="-122"/>
            </a:endParaRPr>
          </a:p>
        </p:txBody>
      </p:sp>
      <p:sp>
        <p:nvSpPr>
          <p:cNvPr id="29" name="矩形 28"/>
          <p:cNvSpPr/>
          <p:nvPr/>
        </p:nvSpPr>
        <p:spPr>
          <a:xfrm>
            <a:off x="2667000" y="228600"/>
            <a:ext cx="3476625" cy="568325"/>
          </a:xfrm>
          <a:prstGeom prst="rect">
            <a:avLst/>
          </a:prstGeom>
        </p:spPr>
        <p:txBody>
          <a:bodyPr wrap="none">
            <a:spAutoFit/>
          </a:bodyPr>
          <a:lstStyle/>
          <a:p>
            <a:pPr marL="1327150" indent="-514350" algn="ctr"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39267"/>
                                        </p:tgtEl>
                                        <p:attrNameLst>
                                          <p:attrName>style.visibility</p:attrName>
                                        </p:attrNameLst>
                                      </p:cBhvr>
                                      <p:to>
                                        <p:strVal val="visible"/>
                                      </p:to>
                                    </p:set>
                                    <p:anim calcmode="lin" valueType="num">
                                      <p:cBhvr additive="base">
                                        <p:cTn id="7" dur="500" fill="hold"/>
                                        <p:tgtEl>
                                          <p:spTgt spid="139267"/>
                                        </p:tgtEl>
                                        <p:attrNameLst>
                                          <p:attrName>ppt_x</p:attrName>
                                        </p:attrNameLst>
                                      </p:cBhvr>
                                      <p:tavLst>
                                        <p:tav tm="0">
                                          <p:val>
                                            <p:strVal val="0-#ppt_w/2"/>
                                          </p:val>
                                        </p:tav>
                                        <p:tav tm="100000">
                                          <p:val>
                                            <p:strVal val="#ppt_x"/>
                                          </p:val>
                                        </p:tav>
                                      </p:tavLst>
                                    </p:anim>
                                    <p:anim calcmode="lin" valueType="num">
                                      <p:cBhvr additive="base">
                                        <p:cTn id="8" dur="500" fill="hold"/>
                                        <p:tgtEl>
                                          <p:spTgt spid="1392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Text Box 3"/>
          <p:cNvSpPr txBox="1">
            <a:spLocks noChangeArrowheads="1"/>
          </p:cNvSpPr>
          <p:nvPr/>
        </p:nvSpPr>
        <p:spPr bwMode="ltGray">
          <a:xfrm>
            <a:off x="1049338" y="1549400"/>
            <a:ext cx="7259637" cy="427038"/>
          </a:xfrm>
          <a:prstGeom prst="rect">
            <a:avLst/>
          </a:prstGeom>
          <a:noFill/>
          <a:ln w="12700">
            <a:noFill/>
            <a:miter lim="800000"/>
          </a:ln>
        </p:spPr>
        <p:txBody>
          <a:bodyPr>
            <a:spAutoFit/>
          </a:bodyPr>
          <a:lstStyle/>
          <a:p>
            <a:pPr marL="457200" indent="-457200" eaLnBrk="0" hangingPunct="0">
              <a:buFont typeface="Wingdings" panose="05000000000000000000" pitchFamily="2" charset="2"/>
              <a:buChar char=""/>
            </a:pPr>
            <a:r>
              <a:rPr lang="zh-CN" altLang="en-US" sz="2200" i="0" dirty="0">
                <a:solidFill>
                  <a:srgbClr val="000000"/>
                </a:solidFill>
                <a:latin typeface="Bookman Old Style" panose="02050604050505020204" pitchFamily="18" charset="0"/>
              </a:rPr>
              <a:t>消除</a:t>
            </a:r>
            <a:r>
              <a:rPr lang="en-US" altLang="zh-CN" sz="2200" i="0" dirty="0">
                <a:solidFill>
                  <a:srgbClr val="000000"/>
                </a:solidFill>
                <a:latin typeface="Bookman Old Style" panose="02050604050505020204" pitchFamily="18" charset="0"/>
              </a:rPr>
              <a:t> – </a:t>
            </a:r>
            <a:r>
              <a:rPr lang="zh-CN" altLang="en-US" sz="2200" i="0" dirty="0">
                <a:solidFill>
                  <a:srgbClr val="000000"/>
                </a:solidFill>
                <a:latin typeface="Bookman Old Style" panose="02050604050505020204" pitchFamily="18" charset="0"/>
              </a:rPr>
              <a:t>最好的保护工作者的方法是从源头上消除危害</a:t>
            </a:r>
            <a:endParaRPr lang="en-US" altLang="zh-CN" sz="2200" i="0" dirty="0">
              <a:solidFill>
                <a:srgbClr val="000000"/>
              </a:solidFill>
              <a:latin typeface="Bookman Old Style" panose="02050604050505020204" pitchFamily="18" charset="0"/>
            </a:endParaRPr>
          </a:p>
        </p:txBody>
      </p:sp>
      <p:sp>
        <p:nvSpPr>
          <p:cNvPr id="106500" name="Text Box 4"/>
          <p:cNvSpPr txBox="1">
            <a:spLocks noChangeArrowheads="1"/>
          </p:cNvSpPr>
          <p:nvPr/>
        </p:nvSpPr>
        <p:spPr bwMode="ltGray">
          <a:xfrm>
            <a:off x="1049338" y="3141663"/>
            <a:ext cx="7004050" cy="762000"/>
          </a:xfrm>
          <a:prstGeom prst="rect">
            <a:avLst/>
          </a:prstGeom>
          <a:noFill/>
          <a:ln w="12700">
            <a:noFill/>
            <a:miter lim="800000"/>
          </a:ln>
        </p:spPr>
        <p:txBody>
          <a:bodyPr>
            <a:spAutoFit/>
          </a:bodyPr>
          <a:lstStyle/>
          <a:p>
            <a:pPr marL="457200" indent="-457200" eaLnBrk="0" hangingPunct="0">
              <a:buFont typeface="Wingdings" panose="05000000000000000000" pitchFamily="2" charset="2"/>
              <a:buChar char=""/>
            </a:pPr>
            <a:r>
              <a:rPr lang="zh-CN" altLang="en-US" sz="2200" i="0">
                <a:solidFill>
                  <a:srgbClr val="000000"/>
                </a:solidFill>
                <a:latin typeface="Bookman Old Style" panose="02050604050505020204" pitchFamily="18" charset="0"/>
              </a:rPr>
              <a:t>工程控制</a:t>
            </a:r>
            <a:r>
              <a:rPr lang="en-US" altLang="zh-CN" sz="2200" i="0">
                <a:solidFill>
                  <a:srgbClr val="000000"/>
                </a:solidFill>
                <a:latin typeface="Bookman Old Style" panose="02050604050505020204" pitchFamily="18" charset="0"/>
              </a:rPr>
              <a:t> – </a:t>
            </a:r>
            <a:r>
              <a:rPr lang="zh-CN" altLang="en-US" sz="2200" i="0">
                <a:solidFill>
                  <a:srgbClr val="000000"/>
                </a:solidFill>
                <a:latin typeface="Bookman Old Style" panose="02050604050505020204" pitchFamily="18" charset="0"/>
              </a:rPr>
              <a:t>如果不可能，采取工程手段从源头上进行控制</a:t>
            </a:r>
            <a:endParaRPr lang="en-US" altLang="zh-CN" sz="2200" i="0">
              <a:solidFill>
                <a:srgbClr val="000000"/>
              </a:solidFill>
              <a:latin typeface="Bookman Old Style" panose="02050604050505020204" pitchFamily="18" charset="0"/>
            </a:endParaRPr>
          </a:p>
        </p:txBody>
      </p:sp>
      <p:sp>
        <p:nvSpPr>
          <p:cNvPr id="106501" name="Text Box 5"/>
          <p:cNvSpPr txBox="1">
            <a:spLocks noChangeArrowheads="1"/>
          </p:cNvSpPr>
          <p:nvPr/>
        </p:nvSpPr>
        <p:spPr bwMode="ltGray">
          <a:xfrm>
            <a:off x="1049338" y="4508500"/>
            <a:ext cx="7004050" cy="762000"/>
          </a:xfrm>
          <a:prstGeom prst="rect">
            <a:avLst/>
          </a:prstGeom>
          <a:noFill/>
          <a:ln w="12700">
            <a:noFill/>
            <a:miter lim="800000"/>
          </a:ln>
        </p:spPr>
        <p:txBody>
          <a:bodyPr>
            <a:spAutoFit/>
          </a:bodyPr>
          <a:lstStyle/>
          <a:p>
            <a:pPr marL="457200" indent="-457200" eaLnBrk="0" hangingPunct="0">
              <a:buFont typeface="Wingdings" panose="05000000000000000000" pitchFamily="2" charset="2"/>
              <a:buChar char=""/>
            </a:pPr>
            <a:r>
              <a:rPr lang="en-US" altLang="zh-CN" sz="2200" i="0">
                <a:solidFill>
                  <a:srgbClr val="000000"/>
                </a:solidFill>
                <a:latin typeface="Bookman Old Style" panose="02050604050505020204" pitchFamily="18" charset="0"/>
              </a:rPr>
              <a:t>PPE – </a:t>
            </a:r>
            <a:r>
              <a:rPr lang="zh-CN" altLang="en-US" sz="2200" i="0">
                <a:solidFill>
                  <a:srgbClr val="000000"/>
                </a:solidFill>
                <a:latin typeface="Bookman Old Style" panose="02050604050505020204" pitchFamily="18" charset="0"/>
              </a:rPr>
              <a:t>如果工程控制、管理手段还不能将风险降低到可接受的程度，使用</a:t>
            </a:r>
            <a:r>
              <a:rPr lang="en-US" altLang="zh-CN" sz="2200" i="0">
                <a:solidFill>
                  <a:srgbClr val="000000"/>
                </a:solidFill>
                <a:latin typeface="Bookman Old Style" panose="02050604050505020204" pitchFamily="18" charset="0"/>
              </a:rPr>
              <a:t>PPE</a:t>
            </a:r>
            <a:r>
              <a:rPr lang="zh-CN" altLang="en-US" sz="2200" i="0">
                <a:solidFill>
                  <a:srgbClr val="000000"/>
                </a:solidFill>
                <a:latin typeface="Bookman Old Style" panose="02050604050505020204" pitchFamily="18" charset="0"/>
              </a:rPr>
              <a:t>。</a:t>
            </a:r>
            <a:endParaRPr lang="en-US" altLang="zh-CN" sz="2200" i="0">
              <a:solidFill>
                <a:srgbClr val="000000"/>
              </a:solidFill>
              <a:latin typeface="Bookman Old Style" panose="02050604050505020204" pitchFamily="18" charset="0"/>
            </a:endParaRPr>
          </a:p>
        </p:txBody>
      </p:sp>
      <p:sp>
        <p:nvSpPr>
          <p:cNvPr id="106502" name="Text Box 6"/>
          <p:cNvSpPr txBox="1">
            <a:spLocks noChangeArrowheads="1"/>
          </p:cNvSpPr>
          <p:nvPr/>
        </p:nvSpPr>
        <p:spPr bwMode="ltGray">
          <a:xfrm>
            <a:off x="762000" y="5715000"/>
            <a:ext cx="7578725" cy="641350"/>
          </a:xfrm>
          <a:prstGeom prst="rect">
            <a:avLst/>
          </a:prstGeom>
          <a:noFill/>
          <a:ln w="12700">
            <a:noFill/>
            <a:miter lim="800000"/>
          </a:ln>
        </p:spPr>
        <p:txBody>
          <a:bodyPr>
            <a:spAutoFit/>
          </a:bodyPr>
          <a:lstStyle/>
          <a:p>
            <a:pPr indent="5080" eaLnBrk="0" hangingPunct="0">
              <a:buFont typeface="Wingdings" panose="05000000000000000000" pitchFamily="2" charset="2"/>
              <a:buNone/>
            </a:pPr>
            <a:r>
              <a:rPr lang="zh-CN" altLang="en-US" sz="1800">
                <a:solidFill>
                  <a:srgbClr val="0033CC"/>
                </a:solidFill>
                <a:latin typeface="Bookman Old Style" panose="02050604050505020204" pitchFamily="18" charset="0"/>
              </a:rPr>
              <a:t>注</a:t>
            </a:r>
            <a:r>
              <a:rPr lang="en-US" altLang="zh-CN" sz="1800">
                <a:solidFill>
                  <a:srgbClr val="0033CC"/>
                </a:solidFill>
                <a:latin typeface="Bookman Old Style" panose="02050604050505020204" pitchFamily="18" charset="0"/>
              </a:rPr>
              <a:t> : </a:t>
            </a:r>
            <a:r>
              <a:rPr lang="zh-CN" altLang="en-US" sz="1800">
                <a:solidFill>
                  <a:srgbClr val="0033CC"/>
                </a:solidFill>
                <a:latin typeface="Bookman Old Style" panose="02050604050505020204" pitchFamily="18" charset="0"/>
              </a:rPr>
              <a:t>当采取工程控制手段时，也需要使用合适的</a:t>
            </a:r>
            <a:r>
              <a:rPr lang="en-US" altLang="zh-CN" sz="1800">
                <a:solidFill>
                  <a:srgbClr val="0033CC"/>
                </a:solidFill>
                <a:latin typeface="Bookman Old Style" panose="02050604050505020204" pitchFamily="18" charset="0"/>
              </a:rPr>
              <a:t>PPE</a:t>
            </a:r>
            <a:endParaRPr lang="en-US" altLang="zh-CN" sz="1800">
              <a:solidFill>
                <a:srgbClr val="0033CC"/>
              </a:solidFill>
              <a:latin typeface="Bookman Old Style" panose="02050604050505020204" pitchFamily="18" charset="0"/>
            </a:endParaRPr>
          </a:p>
          <a:p>
            <a:pPr indent="5080" eaLnBrk="0" hangingPunct="0">
              <a:buFont typeface="Wingdings" panose="05000000000000000000" pitchFamily="2" charset="2"/>
              <a:buNone/>
            </a:pPr>
            <a:r>
              <a:rPr lang="zh-CN" altLang="en-US" sz="1800">
                <a:solidFill>
                  <a:srgbClr val="0033CC"/>
                </a:solidFill>
                <a:latin typeface="Bookman Old Style" panose="02050604050505020204" pitchFamily="18" charset="0"/>
              </a:rPr>
              <a:t>　　</a:t>
            </a:r>
            <a:r>
              <a:rPr lang="en-US" altLang="zh-CN" sz="1800">
                <a:solidFill>
                  <a:srgbClr val="0033CC"/>
                </a:solidFill>
                <a:latin typeface="Bookman Old Style" panose="02050604050505020204" pitchFamily="18" charset="0"/>
              </a:rPr>
              <a:t>PPE</a:t>
            </a:r>
            <a:r>
              <a:rPr lang="zh-CN" altLang="en-US" sz="1800">
                <a:solidFill>
                  <a:srgbClr val="0033CC"/>
                </a:solidFill>
                <a:latin typeface="Bookman Old Style" panose="02050604050505020204" pitchFamily="18" charset="0"/>
              </a:rPr>
              <a:t>只是最后一道防线</a:t>
            </a:r>
            <a:endParaRPr lang="zh-CN" altLang="en-US" sz="1800">
              <a:solidFill>
                <a:srgbClr val="0033CC"/>
              </a:solidFill>
              <a:latin typeface="Bookman Old Style" panose="02050604050505020204" pitchFamily="18" charset="0"/>
            </a:endParaRPr>
          </a:p>
        </p:txBody>
      </p:sp>
      <p:sp>
        <p:nvSpPr>
          <p:cNvPr id="106503" name="AutoShape 7"/>
          <p:cNvSpPr>
            <a:spLocks noChangeArrowheads="1"/>
          </p:cNvSpPr>
          <p:nvPr/>
        </p:nvSpPr>
        <p:spPr bwMode="ltGray">
          <a:xfrm rot="5391018">
            <a:off x="-1215231" y="3363119"/>
            <a:ext cx="3919537" cy="4476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tx2"/>
              </a:gs>
              <a:gs pos="100000">
                <a:srgbClr val="FF0000"/>
              </a:gs>
            </a:gsLst>
            <a:lin ang="5400000" scaled="1"/>
          </a:gradFill>
          <a:ln w="12700">
            <a:noFill/>
            <a:miter lim="800000"/>
          </a:ln>
        </p:spPr>
        <p:txBody>
          <a:bodyPr wrap="none" anchor="ctr"/>
          <a:lstStyle/>
          <a:p>
            <a:endParaRPr lang="zh-CN" altLang="en-US"/>
          </a:p>
        </p:txBody>
      </p:sp>
      <p:sp>
        <p:nvSpPr>
          <p:cNvPr id="106504" name="Text Box 8"/>
          <p:cNvSpPr txBox="1">
            <a:spLocks noChangeArrowheads="1"/>
          </p:cNvSpPr>
          <p:nvPr/>
        </p:nvSpPr>
        <p:spPr bwMode="ltGray">
          <a:xfrm>
            <a:off x="1049338" y="3933825"/>
            <a:ext cx="7004050" cy="427038"/>
          </a:xfrm>
          <a:prstGeom prst="rect">
            <a:avLst/>
          </a:prstGeom>
          <a:noFill/>
          <a:ln w="12700">
            <a:noFill/>
            <a:miter lim="800000"/>
          </a:ln>
        </p:spPr>
        <p:txBody>
          <a:bodyPr>
            <a:spAutoFit/>
          </a:bodyPr>
          <a:lstStyle/>
          <a:p>
            <a:pPr marL="457200" indent="-457200" eaLnBrk="0" hangingPunct="0">
              <a:buFont typeface="Wingdings" panose="05000000000000000000" pitchFamily="2" charset="2"/>
              <a:buChar char=""/>
            </a:pPr>
            <a:r>
              <a:rPr lang="zh-CN" altLang="en-US" sz="2200" i="0">
                <a:solidFill>
                  <a:srgbClr val="000000"/>
                </a:solidFill>
                <a:latin typeface="Bookman Old Style" panose="02050604050505020204" pitchFamily="18" charset="0"/>
              </a:rPr>
              <a:t>管理手段</a:t>
            </a:r>
            <a:r>
              <a:rPr lang="en-US" altLang="zh-CN" sz="2200" i="0">
                <a:solidFill>
                  <a:srgbClr val="000000"/>
                </a:solidFill>
                <a:latin typeface="Bookman Old Style" panose="02050604050505020204" pitchFamily="18" charset="0"/>
              </a:rPr>
              <a:t> – </a:t>
            </a:r>
            <a:r>
              <a:rPr lang="zh-CN" altLang="en-US" sz="2200" i="0">
                <a:solidFill>
                  <a:srgbClr val="000000"/>
                </a:solidFill>
                <a:latin typeface="Bookman Old Style" panose="02050604050505020204" pitchFamily="18" charset="0"/>
              </a:rPr>
              <a:t>如果还是不够，采取管理手段限制风险</a:t>
            </a:r>
            <a:endParaRPr lang="en-US" altLang="zh-CN" sz="2200" i="0">
              <a:solidFill>
                <a:srgbClr val="000000"/>
              </a:solidFill>
              <a:latin typeface="Bookman Old Style" panose="02050604050505020204" pitchFamily="18" charset="0"/>
            </a:endParaRPr>
          </a:p>
        </p:txBody>
      </p:sp>
      <p:sp>
        <p:nvSpPr>
          <p:cNvPr id="106505" name="Text Box 9"/>
          <p:cNvSpPr txBox="1">
            <a:spLocks noChangeArrowheads="1"/>
          </p:cNvSpPr>
          <p:nvPr/>
        </p:nvSpPr>
        <p:spPr bwMode="ltGray">
          <a:xfrm>
            <a:off x="1049338" y="2276475"/>
            <a:ext cx="7004050" cy="762000"/>
          </a:xfrm>
          <a:prstGeom prst="rect">
            <a:avLst/>
          </a:prstGeom>
          <a:noFill/>
          <a:ln w="12700">
            <a:noFill/>
            <a:miter lim="800000"/>
          </a:ln>
        </p:spPr>
        <p:txBody>
          <a:bodyPr>
            <a:spAutoFit/>
          </a:bodyPr>
          <a:lstStyle/>
          <a:p>
            <a:pPr marL="457200" indent="-457200" eaLnBrk="0" hangingPunct="0">
              <a:buFont typeface="Wingdings" panose="05000000000000000000" pitchFamily="2" charset="2"/>
              <a:buChar char=""/>
            </a:pPr>
            <a:r>
              <a:rPr lang="zh-CN" altLang="en-US" sz="2200" i="0">
                <a:solidFill>
                  <a:srgbClr val="000000"/>
                </a:solidFill>
                <a:latin typeface="Bookman Old Style" panose="02050604050505020204" pitchFamily="18" charset="0"/>
              </a:rPr>
              <a:t>替代</a:t>
            </a:r>
            <a:r>
              <a:rPr lang="en-US" altLang="zh-CN" sz="2200" i="0">
                <a:solidFill>
                  <a:srgbClr val="000000"/>
                </a:solidFill>
                <a:latin typeface="Bookman Old Style" panose="02050604050505020204" pitchFamily="18" charset="0"/>
              </a:rPr>
              <a:t> – </a:t>
            </a:r>
            <a:r>
              <a:rPr lang="zh-CN" altLang="en-US" sz="2200" i="0">
                <a:solidFill>
                  <a:srgbClr val="000000"/>
                </a:solidFill>
                <a:latin typeface="Bookman Old Style" panose="02050604050505020204" pitchFamily="18" charset="0"/>
              </a:rPr>
              <a:t>如果不可能消除，采取用其他较小危害的材料或程序进行替代</a:t>
            </a:r>
            <a:endParaRPr lang="en-US" altLang="zh-CN" sz="2200" i="0">
              <a:solidFill>
                <a:srgbClr val="000000"/>
              </a:solidFill>
              <a:latin typeface="Bookman Old Style" panose="02050604050505020204" pitchFamily="18" charset="0"/>
            </a:endParaRPr>
          </a:p>
        </p:txBody>
      </p:sp>
      <p:sp>
        <p:nvSpPr>
          <p:cNvPr id="106506" name="Rectangle 10"/>
          <p:cNvSpPr>
            <a:spLocks noChangeArrowheads="1"/>
          </p:cNvSpPr>
          <p:nvPr/>
        </p:nvSpPr>
        <p:spPr bwMode="auto">
          <a:xfrm>
            <a:off x="458788" y="981075"/>
            <a:ext cx="1838325" cy="384175"/>
          </a:xfrm>
          <a:prstGeom prst="rect">
            <a:avLst/>
          </a:prstGeom>
          <a:noFill/>
          <a:ln w="9525">
            <a:noFill/>
            <a:miter lim="800000"/>
          </a:ln>
          <a:effectLst/>
        </p:spPr>
        <p:txBody>
          <a:bodyPr wrap="none" lIns="0" tIns="36000" rIns="0" bIns="36000">
            <a:spAutoFit/>
          </a:bodyPr>
          <a:lstStyle/>
          <a:p>
            <a:pPr algn="r" eaLnBrk="0" hangingPunct="0">
              <a:lnSpc>
                <a:spcPct val="85000"/>
              </a:lnSpc>
              <a:defRPr/>
            </a:pPr>
            <a:r>
              <a:rPr lang="zh-CN" altLang="en-US" sz="2400" i="0" dirty="0">
                <a:solidFill>
                  <a:srgbClr val="FC2110"/>
                </a:solidFill>
                <a:effectLst>
                  <a:outerShdw blurRad="38100" dist="38100" dir="2700000" algn="tl">
                    <a:srgbClr val="C0C0C0"/>
                  </a:outerShdw>
                </a:effectLst>
              </a:rPr>
              <a:t>风险控制层次</a:t>
            </a:r>
            <a:endParaRPr lang="zh-CN" altLang="en-US" sz="2400" dirty="0">
              <a:solidFill>
                <a:srgbClr val="FC2110"/>
              </a:solidFill>
              <a:effectLst>
                <a:outerShdw blurRad="38100" dist="38100" dir="2700000" algn="tl">
                  <a:srgbClr val="C0C0C0"/>
                </a:outerShdw>
              </a:effectLst>
            </a:endParaRPr>
          </a:p>
        </p:txBody>
      </p:sp>
      <p:sp>
        <p:nvSpPr>
          <p:cNvPr id="11" name="矩形 10"/>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gtEl>
                                        <p:attrNameLst>
                                          <p:attrName>style.visibility</p:attrName>
                                        </p:attrNameLst>
                                      </p:cBhvr>
                                      <p:to>
                                        <p:strVal val="visible"/>
                                      </p:to>
                                    </p:set>
                                    <p:anim calcmode="lin" valueType="num">
                                      <p:cBhvr additive="base">
                                        <p:cTn id="7" dur="500" fill="hold"/>
                                        <p:tgtEl>
                                          <p:spTgt spid="106499"/>
                                        </p:tgtEl>
                                        <p:attrNameLst>
                                          <p:attrName>ppt_x</p:attrName>
                                        </p:attrNameLst>
                                      </p:cBhvr>
                                      <p:tavLst>
                                        <p:tav tm="0">
                                          <p:val>
                                            <p:strVal val="0-#ppt_w/2"/>
                                          </p:val>
                                        </p:tav>
                                        <p:tav tm="100000">
                                          <p:val>
                                            <p:strVal val="#ppt_x"/>
                                          </p:val>
                                        </p:tav>
                                      </p:tavLst>
                                    </p:anim>
                                    <p:anim calcmode="lin" valueType="num">
                                      <p:cBhvr additive="base">
                                        <p:cTn id="8"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6505"/>
                                        </p:tgtEl>
                                        <p:attrNameLst>
                                          <p:attrName>style.visibility</p:attrName>
                                        </p:attrNameLst>
                                      </p:cBhvr>
                                      <p:to>
                                        <p:strVal val="visible"/>
                                      </p:to>
                                    </p:set>
                                    <p:anim calcmode="lin" valueType="num">
                                      <p:cBhvr additive="base">
                                        <p:cTn id="13" dur="500" fill="hold"/>
                                        <p:tgtEl>
                                          <p:spTgt spid="106505"/>
                                        </p:tgtEl>
                                        <p:attrNameLst>
                                          <p:attrName>ppt_x</p:attrName>
                                        </p:attrNameLst>
                                      </p:cBhvr>
                                      <p:tavLst>
                                        <p:tav tm="0">
                                          <p:val>
                                            <p:strVal val="1+#ppt_w/2"/>
                                          </p:val>
                                        </p:tav>
                                        <p:tav tm="100000">
                                          <p:val>
                                            <p:strVal val="#ppt_x"/>
                                          </p:val>
                                        </p:tav>
                                      </p:tavLst>
                                    </p:anim>
                                    <p:anim calcmode="lin" valueType="num">
                                      <p:cBhvr additive="base">
                                        <p:cTn id="14" dur="500" fill="hold"/>
                                        <p:tgtEl>
                                          <p:spTgt spid="10650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additive="base">
                                        <p:cTn id="19" dur="500" fill="hold"/>
                                        <p:tgtEl>
                                          <p:spTgt spid="106500"/>
                                        </p:tgtEl>
                                        <p:attrNameLst>
                                          <p:attrName>ppt_x</p:attrName>
                                        </p:attrNameLst>
                                      </p:cBhvr>
                                      <p:tavLst>
                                        <p:tav tm="0">
                                          <p:val>
                                            <p:strVal val="0-#ppt_w/2"/>
                                          </p:val>
                                        </p:tav>
                                        <p:tav tm="100000">
                                          <p:val>
                                            <p:strVal val="#ppt_x"/>
                                          </p:val>
                                        </p:tav>
                                      </p:tavLst>
                                    </p:anim>
                                    <p:anim calcmode="lin" valueType="num">
                                      <p:cBhvr additive="base">
                                        <p:cTn id="20" dur="500" fill="hold"/>
                                        <p:tgtEl>
                                          <p:spTgt spid="10650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6504"/>
                                        </p:tgtEl>
                                        <p:attrNameLst>
                                          <p:attrName>style.visibility</p:attrName>
                                        </p:attrNameLst>
                                      </p:cBhvr>
                                      <p:to>
                                        <p:strVal val="visible"/>
                                      </p:to>
                                    </p:set>
                                    <p:anim calcmode="lin" valueType="num">
                                      <p:cBhvr additive="base">
                                        <p:cTn id="25" dur="500" fill="hold"/>
                                        <p:tgtEl>
                                          <p:spTgt spid="106504"/>
                                        </p:tgtEl>
                                        <p:attrNameLst>
                                          <p:attrName>ppt_x</p:attrName>
                                        </p:attrNameLst>
                                      </p:cBhvr>
                                      <p:tavLst>
                                        <p:tav tm="0">
                                          <p:val>
                                            <p:strVal val="1+#ppt_w/2"/>
                                          </p:val>
                                        </p:tav>
                                        <p:tav tm="100000">
                                          <p:val>
                                            <p:strVal val="#ppt_x"/>
                                          </p:val>
                                        </p:tav>
                                      </p:tavLst>
                                    </p:anim>
                                    <p:anim calcmode="lin" valueType="num">
                                      <p:cBhvr additive="base">
                                        <p:cTn id="26" dur="500" fill="hold"/>
                                        <p:tgtEl>
                                          <p:spTgt spid="10650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501"/>
                                        </p:tgtEl>
                                        <p:attrNameLst>
                                          <p:attrName>style.visibility</p:attrName>
                                        </p:attrNameLst>
                                      </p:cBhvr>
                                      <p:to>
                                        <p:strVal val="visible"/>
                                      </p:to>
                                    </p:set>
                                    <p:anim calcmode="lin" valueType="num">
                                      <p:cBhvr additive="base">
                                        <p:cTn id="31" dur="500" fill="hold"/>
                                        <p:tgtEl>
                                          <p:spTgt spid="106501"/>
                                        </p:tgtEl>
                                        <p:attrNameLst>
                                          <p:attrName>ppt_x</p:attrName>
                                        </p:attrNameLst>
                                      </p:cBhvr>
                                      <p:tavLst>
                                        <p:tav tm="0">
                                          <p:val>
                                            <p:strVal val="0-#ppt_w/2"/>
                                          </p:val>
                                        </p:tav>
                                        <p:tav tm="100000">
                                          <p:val>
                                            <p:strVal val="#ppt_x"/>
                                          </p:val>
                                        </p:tav>
                                      </p:tavLst>
                                    </p:anim>
                                    <p:anim calcmode="lin" valueType="num">
                                      <p:cBhvr additive="base">
                                        <p:cTn id="32" dur="500" fill="hold"/>
                                        <p:tgtEl>
                                          <p:spTgt spid="10650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6502"/>
                                        </p:tgtEl>
                                        <p:attrNameLst>
                                          <p:attrName>style.visibility</p:attrName>
                                        </p:attrNameLst>
                                      </p:cBhvr>
                                      <p:to>
                                        <p:strVal val="visible"/>
                                      </p:to>
                                    </p:set>
                                    <p:anim calcmode="lin" valueType="num">
                                      <p:cBhvr additive="base">
                                        <p:cTn id="37" dur="500" fill="hold"/>
                                        <p:tgtEl>
                                          <p:spTgt spid="106502"/>
                                        </p:tgtEl>
                                        <p:attrNameLst>
                                          <p:attrName>ppt_x</p:attrName>
                                        </p:attrNameLst>
                                      </p:cBhvr>
                                      <p:tavLst>
                                        <p:tav tm="0">
                                          <p:val>
                                            <p:strVal val="#ppt_x"/>
                                          </p:val>
                                        </p:tav>
                                        <p:tav tm="100000">
                                          <p:val>
                                            <p:strVal val="#ppt_x"/>
                                          </p:val>
                                        </p:tav>
                                      </p:tavLst>
                                    </p:anim>
                                    <p:anim calcmode="lin" valueType="num">
                                      <p:cBhvr additive="base">
                                        <p:cTn id="38" dur="500" fill="hold"/>
                                        <p:tgtEl>
                                          <p:spTgt spid="10650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06503"/>
                                        </p:tgtEl>
                                        <p:attrNameLst>
                                          <p:attrName>style.visibility</p:attrName>
                                        </p:attrNameLst>
                                      </p:cBhvr>
                                      <p:to>
                                        <p:strVal val="visible"/>
                                      </p:to>
                                    </p:set>
                                    <p:anim calcmode="lin" valueType="num">
                                      <p:cBhvr additive="base">
                                        <p:cTn id="43" dur="500" fill="hold"/>
                                        <p:tgtEl>
                                          <p:spTgt spid="106503"/>
                                        </p:tgtEl>
                                        <p:attrNameLst>
                                          <p:attrName>ppt_x</p:attrName>
                                        </p:attrNameLst>
                                      </p:cBhvr>
                                      <p:tavLst>
                                        <p:tav tm="0">
                                          <p:val>
                                            <p:strVal val="#ppt_x"/>
                                          </p:val>
                                        </p:tav>
                                        <p:tav tm="100000">
                                          <p:val>
                                            <p:strVal val="#ppt_x"/>
                                          </p:val>
                                        </p:tav>
                                      </p:tavLst>
                                    </p:anim>
                                    <p:anim calcmode="lin" valueType="num">
                                      <p:cBhvr additive="base">
                                        <p:cTn id="44" dur="500" fill="hold"/>
                                        <p:tgtEl>
                                          <p:spTgt spid="10650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autoUpdateAnimBg="0"/>
      <p:bldP spid="106500" grpId="0" autoUpdateAnimBg="0"/>
      <p:bldP spid="106501" grpId="0" autoUpdateAnimBg="0"/>
      <p:bldP spid="106502" grpId="0" autoUpdateAnimBg="0"/>
      <p:bldP spid="106503" grpId="0" animBg="1"/>
      <p:bldP spid="106504" grpId="0" autoUpdateAnimBg="0"/>
      <p:bldP spid="10650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828800"/>
            <a:ext cx="9144000" cy="274638"/>
          </a:xfrm>
        </p:spPr>
        <p:txBody>
          <a:bodyPr/>
          <a:lstStyle/>
          <a:p>
            <a:r>
              <a:rPr lang="zh-CN" altLang="en-GB" sz="2600" smtClean="0"/>
              <a:t>第一选择   消除高空作业</a:t>
            </a:r>
            <a:endParaRPr lang="zh-CN" altLang="en-GB" sz="2600" smtClean="0"/>
          </a:p>
        </p:txBody>
      </p:sp>
      <p:pic>
        <p:nvPicPr>
          <p:cNvPr id="153604" name="Picture 4"/>
          <p:cNvPicPr>
            <a:picLocks noChangeAspect="1" noChangeArrowheads="1"/>
          </p:cNvPicPr>
          <p:nvPr/>
        </p:nvPicPr>
        <p:blipFill>
          <a:blip r:embed="rId1" cstate="print"/>
          <a:srcRect/>
          <a:stretch>
            <a:fillRect/>
          </a:stretch>
        </p:blipFill>
        <p:spPr bwMode="ltGray">
          <a:xfrm>
            <a:off x="1981200" y="2559050"/>
            <a:ext cx="5473700" cy="3856038"/>
          </a:xfrm>
          <a:prstGeom prst="rect">
            <a:avLst/>
          </a:prstGeom>
          <a:noFill/>
          <a:ln w="12700">
            <a:noFill/>
            <a:miter lim="800000"/>
            <a:headEnd/>
            <a:tailEnd/>
          </a:ln>
        </p:spPr>
      </p:pic>
      <p:sp>
        <p:nvSpPr>
          <p:cNvPr id="153605" name="Text Box 5"/>
          <p:cNvSpPr txBox="1">
            <a:spLocks noChangeArrowheads="1"/>
          </p:cNvSpPr>
          <p:nvPr/>
        </p:nvSpPr>
        <p:spPr bwMode="ltGray">
          <a:xfrm>
            <a:off x="2209800" y="6521450"/>
            <a:ext cx="5410200" cy="336550"/>
          </a:xfrm>
          <a:prstGeom prst="rect">
            <a:avLst/>
          </a:prstGeom>
          <a:solidFill>
            <a:srgbClr val="FFFF00"/>
          </a:solidFill>
          <a:ln w="12700">
            <a:noFill/>
            <a:miter lim="800000"/>
          </a:ln>
        </p:spPr>
        <p:txBody>
          <a:bodyPr>
            <a:spAutoFit/>
          </a:bodyPr>
          <a:lstStyle/>
          <a:p>
            <a:pPr lvl="1" eaLnBrk="0" hangingPunct="0">
              <a:spcBef>
                <a:spcPct val="50000"/>
              </a:spcBef>
              <a:buFont typeface="Wingdings" panose="05000000000000000000" pitchFamily="2" charset="2"/>
              <a:buChar char="q"/>
            </a:pPr>
            <a:r>
              <a:rPr lang="en-GB" altLang="zh-CN" sz="1600" i="0">
                <a:solidFill>
                  <a:srgbClr val="FF0000"/>
                </a:solidFill>
                <a:latin typeface="Comic Sans MS" panose="030F0702030302020204" pitchFamily="66" charset="0"/>
              </a:rPr>
              <a:t> </a:t>
            </a:r>
            <a:r>
              <a:rPr lang="zh-CN" altLang="en-GB" sz="1600" i="0">
                <a:solidFill>
                  <a:srgbClr val="FF0000"/>
                </a:solidFill>
                <a:latin typeface="Comic Sans MS" panose="030F0702030302020204" pitchFamily="66" charset="0"/>
              </a:rPr>
              <a:t>在地面进行结构组装而不是吊装后再组装</a:t>
            </a:r>
            <a:endParaRPr lang="zh-CN" altLang="en-GB" sz="1600" i="0">
              <a:solidFill>
                <a:srgbClr val="FF0000"/>
              </a:solidFill>
              <a:latin typeface="Comic Sans MS" panose="030F0702030302020204" pitchFamily="66" charset="0"/>
            </a:endParaRPr>
          </a:p>
        </p:txBody>
      </p:sp>
      <p:sp>
        <p:nvSpPr>
          <p:cNvPr id="35845" name="Rectangle 6"/>
          <p:cNvSpPr>
            <a:spLocks noChangeArrowheads="1"/>
          </p:cNvSpPr>
          <p:nvPr/>
        </p:nvSpPr>
        <p:spPr bwMode="auto">
          <a:xfrm>
            <a:off x="0" y="1066800"/>
            <a:ext cx="4622800" cy="388938"/>
          </a:xfrm>
          <a:prstGeom prst="rect">
            <a:avLst/>
          </a:prstGeom>
          <a:noFill/>
          <a:ln w="9525">
            <a:noFill/>
            <a:miter lim="800000"/>
          </a:ln>
        </p:spPr>
        <p:txBody>
          <a:bodyPr lIns="0" tIns="0" rIns="0" bIns="0">
            <a:spAutoFit/>
          </a:bodyPr>
          <a:lstStyle/>
          <a:p>
            <a:pPr algn="ctr" eaLnBrk="0" hangingPunct="0"/>
            <a:r>
              <a:rPr lang="zh-CN" altLang="en-GB" i="0">
                <a:solidFill>
                  <a:schemeClr val="tx2"/>
                </a:solidFill>
              </a:rPr>
              <a:t>控制措施等级（</a:t>
            </a:r>
            <a:r>
              <a:rPr lang="en-GB" altLang="zh-CN" i="0">
                <a:solidFill>
                  <a:schemeClr val="tx2"/>
                </a:solidFill>
              </a:rPr>
              <a:t>HOC</a:t>
            </a:r>
            <a:r>
              <a:rPr lang="zh-CN" altLang="en-GB" i="0">
                <a:solidFill>
                  <a:schemeClr val="tx2"/>
                </a:solidFill>
              </a:rPr>
              <a:t>）</a:t>
            </a:r>
            <a:r>
              <a:rPr lang="en-US" altLang="zh-CN" i="0">
                <a:solidFill>
                  <a:schemeClr val="tx2"/>
                </a:solidFill>
              </a:rPr>
              <a:t> </a:t>
            </a:r>
            <a:endParaRPr lang="zh-CN" altLang="en-US" i="0">
              <a:solidFill>
                <a:schemeClr val="tx2"/>
              </a:solidFill>
            </a:endParaRPr>
          </a:p>
        </p:txBody>
      </p:sp>
      <p:sp>
        <p:nvSpPr>
          <p:cNvPr id="35846" name="Text Box 7"/>
          <p:cNvSpPr txBox="1">
            <a:spLocks noChangeArrowheads="1"/>
          </p:cNvSpPr>
          <p:nvPr/>
        </p:nvSpPr>
        <p:spPr bwMode="ltGray">
          <a:xfrm>
            <a:off x="304800" y="2209800"/>
            <a:ext cx="3935413" cy="366713"/>
          </a:xfrm>
          <a:prstGeom prst="rect">
            <a:avLst/>
          </a:prstGeom>
          <a:noFill/>
          <a:ln w="12700">
            <a:noFill/>
            <a:miter lim="800000"/>
          </a:ln>
        </p:spPr>
        <p:txBody>
          <a:bodyPr>
            <a:spAutoFit/>
          </a:bodyPr>
          <a:lstStyle/>
          <a:p>
            <a:pPr eaLnBrk="0" hangingPunct="0">
              <a:spcBef>
                <a:spcPct val="50000"/>
              </a:spcBef>
              <a:buFont typeface="Wingdings" panose="05000000000000000000" pitchFamily="2" charset="2"/>
              <a:buNone/>
            </a:pPr>
            <a:r>
              <a:rPr lang="zh-CN" altLang="en-GB" sz="1800" b="0" i="0">
                <a:solidFill>
                  <a:srgbClr val="FF0000"/>
                </a:solidFill>
                <a:latin typeface="Comic Sans MS" panose="030F0702030302020204" pitchFamily="66" charset="0"/>
              </a:rPr>
              <a:t>例如把工作安排在地面完成</a:t>
            </a:r>
            <a:endParaRPr lang="en-GB" sz="1800" b="0" i="0">
              <a:solidFill>
                <a:srgbClr val="FF0000"/>
              </a:solidFill>
              <a:latin typeface="Comic Sans MS" panose="030F0702030302020204" pitchFamily="66" charset="0"/>
            </a:endParaRPr>
          </a:p>
        </p:txBody>
      </p:sp>
      <p:sp>
        <p:nvSpPr>
          <p:cNvPr id="7" name="矩形 6"/>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3604"/>
                                        </p:tgtEl>
                                        <p:attrNameLst>
                                          <p:attrName>style.visibility</p:attrName>
                                        </p:attrNameLst>
                                      </p:cBhvr>
                                      <p:to>
                                        <p:strVal val="visible"/>
                                      </p:to>
                                    </p:set>
                                    <p:anim calcmode="lin" valueType="num">
                                      <p:cBhvr additive="base">
                                        <p:cTn id="7" dur="500" fill="hold"/>
                                        <p:tgtEl>
                                          <p:spTgt spid="153604"/>
                                        </p:tgtEl>
                                        <p:attrNameLst>
                                          <p:attrName>ppt_x</p:attrName>
                                        </p:attrNameLst>
                                      </p:cBhvr>
                                      <p:tavLst>
                                        <p:tav tm="0">
                                          <p:val>
                                            <p:strVal val="0-#ppt_w/2"/>
                                          </p:val>
                                        </p:tav>
                                        <p:tav tm="100000">
                                          <p:val>
                                            <p:strVal val="#ppt_x"/>
                                          </p:val>
                                        </p:tav>
                                      </p:tavLst>
                                    </p:anim>
                                    <p:anim calcmode="lin" valueType="num">
                                      <p:cBhvr additive="base">
                                        <p:cTn id="8" dur="500" fill="hold"/>
                                        <p:tgtEl>
                                          <p:spTgt spid="1536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05"/>
                                        </p:tgtEl>
                                        <p:attrNameLst>
                                          <p:attrName>style.visibility</p:attrName>
                                        </p:attrNameLst>
                                      </p:cBhvr>
                                      <p:to>
                                        <p:strVal val="visible"/>
                                      </p:to>
                                    </p:set>
                                    <p:anim calcmode="lin" valueType="num">
                                      <p:cBhvr additive="base">
                                        <p:cTn id="13" dur="500" fill="hold"/>
                                        <p:tgtEl>
                                          <p:spTgt spid="153605"/>
                                        </p:tgtEl>
                                        <p:attrNameLst>
                                          <p:attrName>ppt_x</p:attrName>
                                        </p:attrNameLst>
                                      </p:cBhvr>
                                      <p:tavLst>
                                        <p:tav tm="0">
                                          <p:val>
                                            <p:strVal val="0-#ppt_w/2"/>
                                          </p:val>
                                        </p:tav>
                                        <p:tav tm="100000">
                                          <p:val>
                                            <p:strVal val="#ppt_x"/>
                                          </p:val>
                                        </p:tav>
                                      </p:tavLst>
                                    </p:anim>
                                    <p:anim calcmode="lin" valueType="num">
                                      <p:cBhvr additive="base">
                                        <p:cTn id="14" dur="500" fill="hold"/>
                                        <p:tgtEl>
                                          <p:spTgt spid="153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838200" y="1676400"/>
            <a:ext cx="7277100" cy="457200"/>
          </a:xfrm>
        </p:spPr>
        <p:txBody>
          <a:bodyPr/>
          <a:lstStyle/>
          <a:p>
            <a:r>
              <a:rPr lang="zh-CN" altLang="en-US" sz="2600" smtClean="0"/>
              <a:t>第二选择   替代</a:t>
            </a:r>
            <a:r>
              <a:rPr lang="zh-CN" altLang="en-US" sz="3900" i="1" smtClean="0"/>
              <a:t> </a:t>
            </a:r>
            <a:endParaRPr lang="zh-CN" altLang="en-US" sz="3900" i="1" smtClean="0"/>
          </a:p>
        </p:txBody>
      </p:sp>
      <p:sp>
        <p:nvSpPr>
          <p:cNvPr id="36867" name="Rectangle 3"/>
          <p:cNvSpPr>
            <a:spLocks noChangeArrowheads="1"/>
          </p:cNvSpPr>
          <p:nvPr/>
        </p:nvSpPr>
        <p:spPr bwMode="auto">
          <a:xfrm>
            <a:off x="0" y="1295400"/>
            <a:ext cx="4716463" cy="487363"/>
          </a:xfrm>
          <a:prstGeom prst="rect">
            <a:avLst/>
          </a:prstGeom>
          <a:noFill/>
          <a:ln w="9525">
            <a:noFill/>
            <a:miter lim="800000"/>
          </a:ln>
        </p:spPr>
        <p:txBody>
          <a:bodyPr lIns="0" tIns="0" rIns="0" bIns="0">
            <a:spAutoFit/>
          </a:bodyPr>
          <a:lstStyle/>
          <a:p>
            <a:pPr algn="ctr" eaLnBrk="0" hangingPunct="0"/>
            <a:r>
              <a:rPr lang="zh-CN" altLang="en-GB" i="0">
                <a:solidFill>
                  <a:schemeClr val="tx2"/>
                </a:solidFill>
              </a:rPr>
              <a:t>控制措施等级（</a:t>
            </a:r>
            <a:r>
              <a:rPr lang="en-GB" altLang="zh-CN" i="0">
                <a:solidFill>
                  <a:schemeClr val="tx2"/>
                </a:solidFill>
              </a:rPr>
              <a:t>HOC</a:t>
            </a:r>
            <a:r>
              <a:rPr lang="zh-CN" altLang="en-GB" i="0">
                <a:solidFill>
                  <a:schemeClr val="tx2"/>
                </a:solidFill>
              </a:rPr>
              <a:t>）</a:t>
            </a:r>
            <a:r>
              <a:rPr lang="en-US" altLang="zh-CN" i="0">
                <a:solidFill>
                  <a:schemeClr val="tx2"/>
                </a:solidFill>
              </a:rPr>
              <a:t> </a:t>
            </a:r>
            <a:endParaRPr lang="zh-CN" altLang="en-US" i="0">
              <a:solidFill>
                <a:schemeClr val="tx2"/>
              </a:solidFill>
            </a:endParaRPr>
          </a:p>
        </p:txBody>
      </p:sp>
      <p:pic>
        <p:nvPicPr>
          <p:cNvPr id="36868" name="Picture 9" descr="11"/>
          <p:cNvPicPr>
            <a:picLocks noChangeAspect="1" noChangeArrowheads="1"/>
          </p:cNvPicPr>
          <p:nvPr/>
        </p:nvPicPr>
        <p:blipFill>
          <a:blip r:embed="rId1" cstate="print"/>
          <a:srcRect/>
          <a:stretch>
            <a:fillRect/>
          </a:stretch>
        </p:blipFill>
        <p:spPr bwMode="auto">
          <a:xfrm>
            <a:off x="381000" y="2514600"/>
            <a:ext cx="3886200" cy="2914650"/>
          </a:xfrm>
          <a:prstGeom prst="rect">
            <a:avLst/>
          </a:prstGeom>
          <a:noFill/>
          <a:ln w="9525">
            <a:noFill/>
            <a:miter lim="800000"/>
            <a:headEnd/>
            <a:tailEnd/>
          </a:ln>
        </p:spPr>
      </p:pic>
      <p:pic>
        <p:nvPicPr>
          <p:cNvPr id="36869" name="Picture 10" descr="DSC00213"/>
          <p:cNvPicPr>
            <a:picLocks noChangeAspect="1" noChangeArrowheads="1"/>
          </p:cNvPicPr>
          <p:nvPr/>
        </p:nvPicPr>
        <p:blipFill>
          <a:blip r:embed="rId2" cstate="print"/>
          <a:srcRect/>
          <a:stretch>
            <a:fillRect/>
          </a:stretch>
        </p:blipFill>
        <p:spPr bwMode="auto">
          <a:xfrm>
            <a:off x="4572000" y="2286000"/>
            <a:ext cx="4165600" cy="3124200"/>
          </a:xfrm>
          <a:prstGeom prst="rect">
            <a:avLst/>
          </a:prstGeom>
          <a:noFill/>
          <a:ln w="9525">
            <a:noFill/>
            <a:miter lim="800000"/>
            <a:headEnd/>
            <a:tailEnd/>
          </a:ln>
        </p:spPr>
      </p:pic>
      <p:sp>
        <p:nvSpPr>
          <p:cNvPr id="36870" name="Text Box 11"/>
          <p:cNvSpPr txBox="1">
            <a:spLocks noChangeArrowheads="1"/>
          </p:cNvSpPr>
          <p:nvPr/>
        </p:nvSpPr>
        <p:spPr bwMode="auto">
          <a:xfrm>
            <a:off x="1066800" y="5638800"/>
            <a:ext cx="2590800" cy="519113"/>
          </a:xfrm>
          <a:prstGeom prst="rect">
            <a:avLst/>
          </a:prstGeom>
          <a:noFill/>
          <a:ln w="9525">
            <a:noFill/>
            <a:miter lim="800000"/>
          </a:ln>
        </p:spPr>
        <p:txBody>
          <a:bodyPr>
            <a:spAutoFit/>
          </a:bodyPr>
          <a:lstStyle/>
          <a:p>
            <a:pPr algn="ctr">
              <a:spcBef>
                <a:spcPct val="50000"/>
              </a:spcBef>
            </a:pPr>
            <a:r>
              <a:rPr lang="zh-CN" altLang="en-US" sz="2800" i="0">
                <a:solidFill>
                  <a:schemeClr val="tx1"/>
                </a:solidFill>
              </a:rPr>
              <a:t>人工卸车</a:t>
            </a:r>
            <a:endParaRPr lang="zh-CN" altLang="en-US" sz="2800" i="0">
              <a:solidFill>
                <a:schemeClr val="tx1"/>
              </a:solidFill>
            </a:endParaRPr>
          </a:p>
        </p:txBody>
      </p:sp>
      <p:sp>
        <p:nvSpPr>
          <p:cNvPr id="36871" name="Text Box 12"/>
          <p:cNvSpPr txBox="1">
            <a:spLocks noChangeArrowheads="1"/>
          </p:cNvSpPr>
          <p:nvPr/>
        </p:nvSpPr>
        <p:spPr bwMode="auto">
          <a:xfrm>
            <a:off x="5334000" y="5638800"/>
            <a:ext cx="2590800" cy="519113"/>
          </a:xfrm>
          <a:prstGeom prst="rect">
            <a:avLst/>
          </a:prstGeom>
          <a:noFill/>
          <a:ln w="9525">
            <a:noFill/>
            <a:miter lim="800000"/>
          </a:ln>
        </p:spPr>
        <p:txBody>
          <a:bodyPr>
            <a:spAutoFit/>
          </a:bodyPr>
          <a:lstStyle/>
          <a:p>
            <a:pPr algn="ctr">
              <a:spcBef>
                <a:spcPct val="50000"/>
              </a:spcBef>
            </a:pPr>
            <a:r>
              <a:rPr lang="zh-CN" altLang="en-US" sz="2800" i="0">
                <a:solidFill>
                  <a:schemeClr val="tx1"/>
                </a:solidFill>
              </a:rPr>
              <a:t>装载机卸车</a:t>
            </a:r>
            <a:endParaRPr lang="zh-CN" altLang="en-US" sz="2800" i="0">
              <a:solidFill>
                <a:schemeClr val="tx1"/>
              </a:solidFill>
            </a:endParaRPr>
          </a:p>
        </p:txBody>
      </p:sp>
      <p:sp>
        <p:nvSpPr>
          <p:cNvPr id="8" name="矩形 7"/>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62000" y="1752600"/>
            <a:ext cx="7277100" cy="457200"/>
          </a:xfrm>
        </p:spPr>
        <p:txBody>
          <a:bodyPr/>
          <a:lstStyle/>
          <a:p>
            <a:r>
              <a:rPr lang="zh-CN" altLang="en-US" sz="2600" dirty="0" smtClean="0"/>
              <a:t>第三选择   隔离</a:t>
            </a:r>
            <a:r>
              <a:rPr lang="zh-CN" altLang="en-US" sz="3900" i="1" dirty="0" smtClean="0"/>
              <a:t> </a:t>
            </a:r>
            <a:endParaRPr lang="zh-CN" altLang="en-US" sz="3900" i="1" dirty="0" smtClean="0"/>
          </a:p>
        </p:txBody>
      </p:sp>
      <p:sp>
        <p:nvSpPr>
          <p:cNvPr id="37891" name="Rectangle 3"/>
          <p:cNvSpPr>
            <a:spLocks noChangeArrowheads="1"/>
          </p:cNvSpPr>
          <p:nvPr/>
        </p:nvSpPr>
        <p:spPr bwMode="auto">
          <a:xfrm>
            <a:off x="228600" y="1295400"/>
            <a:ext cx="4716463" cy="487363"/>
          </a:xfrm>
          <a:prstGeom prst="rect">
            <a:avLst/>
          </a:prstGeom>
          <a:noFill/>
          <a:ln w="9525">
            <a:noFill/>
            <a:miter lim="800000"/>
          </a:ln>
        </p:spPr>
        <p:txBody>
          <a:bodyPr lIns="0" tIns="0" rIns="0" bIns="0">
            <a:spAutoFit/>
          </a:bodyPr>
          <a:lstStyle/>
          <a:p>
            <a:pPr algn="ctr" eaLnBrk="0" hangingPunct="0"/>
            <a:r>
              <a:rPr lang="zh-CN" altLang="en-GB" i="0">
                <a:solidFill>
                  <a:schemeClr val="tx2"/>
                </a:solidFill>
              </a:rPr>
              <a:t>控制措施等级（</a:t>
            </a:r>
            <a:r>
              <a:rPr lang="en-GB" altLang="zh-CN" i="0">
                <a:solidFill>
                  <a:schemeClr val="tx2"/>
                </a:solidFill>
              </a:rPr>
              <a:t>HOC</a:t>
            </a:r>
            <a:r>
              <a:rPr lang="zh-CN" altLang="en-GB" i="0">
                <a:solidFill>
                  <a:schemeClr val="tx2"/>
                </a:solidFill>
              </a:rPr>
              <a:t>）</a:t>
            </a:r>
            <a:r>
              <a:rPr lang="en-US" altLang="zh-CN" i="0">
                <a:solidFill>
                  <a:schemeClr val="tx2"/>
                </a:solidFill>
              </a:rPr>
              <a:t> </a:t>
            </a:r>
            <a:endParaRPr lang="zh-CN" altLang="en-US" i="0">
              <a:solidFill>
                <a:schemeClr val="tx2"/>
              </a:solidFill>
            </a:endParaRPr>
          </a:p>
        </p:txBody>
      </p:sp>
      <p:sp>
        <p:nvSpPr>
          <p:cNvPr id="37892" name="Rectangle 4" descr="지대슈트 안전망"/>
          <p:cNvSpPr>
            <a:spLocks noChangeArrowheads="1"/>
          </p:cNvSpPr>
          <p:nvPr/>
        </p:nvSpPr>
        <p:spPr bwMode="auto">
          <a:xfrm>
            <a:off x="4648200" y="2286000"/>
            <a:ext cx="3654425" cy="3879850"/>
          </a:xfrm>
          <a:prstGeom prst="rect">
            <a:avLst/>
          </a:prstGeom>
          <a:blipFill dpi="0" rotWithShape="0">
            <a:blip r:embed="rId1" cstate="print"/>
            <a:srcRect/>
            <a:stretch>
              <a:fillRect/>
            </a:stretch>
          </a:blipFill>
          <a:ln w="9525" algn="ctr">
            <a:noFill/>
            <a:miter lim="800000"/>
          </a:ln>
        </p:spPr>
        <p:txBody>
          <a:bodyPr lIns="90000" tIns="46800" rIns="90000" bIns="46800" anchor="ctr"/>
          <a:lstStyle/>
          <a:p>
            <a:pPr eaLnBrk="0" hangingPunct="0">
              <a:spcBef>
                <a:spcPct val="20000"/>
              </a:spcBef>
              <a:buFontTx/>
              <a:buChar char="•"/>
            </a:pPr>
            <a:endParaRPr lang="ko-KR" altLang="en-US" sz="1400" i="0">
              <a:solidFill>
                <a:schemeClr val="tx1"/>
              </a:solidFill>
              <a:ea typeface="Gulim" panose="020B0600000101010101" pitchFamily="34" charset="-127"/>
            </a:endParaRPr>
          </a:p>
        </p:txBody>
      </p:sp>
      <p:sp>
        <p:nvSpPr>
          <p:cNvPr id="37893" name="Rectangle 5" descr="지대슈트 작업전"/>
          <p:cNvSpPr>
            <a:spLocks noChangeArrowheads="1"/>
          </p:cNvSpPr>
          <p:nvPr/>
        </p:nvSpPr>
        <p:spPr bwMode="auto">
          <a:xfrm>
            <a:off x="685800" y="2286000"/>
            <a:ext cx="3806825" cy="3868738"/>
          </a:xfrm>
          <a:prstGeom prst="rect">
            <a:avLst/>
          </a:prstGeom>
          <a:blipFill dpi="0" rotWithShape="0">
            <a:blip r:embed="rId2" cstate="print"/>
            <a:srcRect/>
            <a:stretch>
              <a:fillRect/>
            </a:stretch>
          </a:blipFill>
          <a:ln w="9525" algn="ctr">
            <a:noFill/>
            <a:miter lim="800000"/>
          </a:ln>
        </p:spPr>
        <p:txBody>
          <a:bodyPr lIns="90000" tIns="46800" rIns="90000" bIns="46800" anchor="ctr"/>
          <a:lstStyle/>
          <a:p>
            <a:pPr eaLnBrk="0" hangingPunct="0">
              <a:spcBef>
                <a:spcPct val="20000"/>
              </a:spcBef>
              <a:buFontTx/>
              <a:buChar char="•"/>
            </a:pPr>
            <a:endParaRPr lang="ko-KR" altLang="en-US" sz="1400" i="0">
              <a:solidFill>
                <a:schemeClr val="tx1"/>
              </a:solidFill>
              <a:ea typeface="Gulim" panose="020B0600000101010101" pitchFamily="34" charset="-127"/>
            </a:endParaRPr>
          </a:p>
        </p:txBody>
      </p:sp>
      <p:grpSp>
        <p:nvGrpSpPr>
          <p:cNvPr id="37894" name="Group 6"/>
          <p:cNvGrpSpPr/>
          <p:nvPr/>
        </p:nvGrpSpPr>
        <p:grpSpPr bwMode="auto">
          <a:xfrm>
            <a:off x="1519238" y="2690813"/>
            <a:ext cx="1643062" cy="2084387"/>
            <a:chOff x="411" y="2212"/>
            <a:chExt cx="613" cy="742"/>
          </a:xfrm>
        </p:grpSpPr>
        <p:sp>
          <p:nvSpPr>
            <p:cNvPr id="37896" name="Line 7"/>
            <p:cNvSpPr>
              <a:spLocks noChangeShapeType="1"/>
            </p:cNvSpPr>
            <p:nvPr/>
          </p:nvSpPr>
          <p:spPr bwMode="auto">
            <a:xfrm>
              <a:off x="460" y="2212"/>
              <a:ext cx="533" cy="742"/>
            </a:xfrm>
            <a:prstGeom prst="line">
              <a:avLst/>
            </a:prstGeom>
            <a:noFill/>
            <a:ln w="28575">
              <a:solidFill>
                <a:srgbClr val="FF0000"/>
              </a:solidFill>
              <a:round/>
            </a:ln>
          </p:spPr>
          <p:txBody>
            <a:bodyPr lIns="0" tIns="36000" rIns="0" bIns="36000" anchor="ctr">
              <a:spAutoFit/>
            </a:bodyPr>
            <a:lstStyle/>
            <a:p>
              <a:endParaRPr lang="zh-CN" altLang="en-US"/>
            </a:p>
          </p:txBody>
        </p:sp>
        <p:sp>
          <p:nvSpPr>
            <p:cNvPr id="37897" name="Line 8"/>
            <p:cNvSpPr>
              <a:spLocks noChangeShapeType="1"/>
            </p:cNvSpPr>
            <p:nvPr/>
          </p:nvSpPr>
          <p:spPr bwMode="auto">
            <a:xfrm flipH="1">
              <a:off x="411" y="2223"/>
              <a:ext cx="613" cy="657"/>
            </a:xfrm>
            <a:prstGeom prst="line">
              <a:avLst/>
            </a:prstGeom>
            <a:noFill/>
            <a:ln w="28575">
              <a:solidFill>
                <a:srgbClr val="FF0000"/>
              </a:solidFill>
              <a:round/>
            </a:ln>
          </p:spPr>
          <p:txBody>
            <a:bodyPr lIns="0" tIns="36000" rIns="0" bIns="36000" anchor="ctr">
              <a:spAutoFit/>
            </a:bodyPr>
            <a:lstStyle/>
            <a:p>
              <a:endParaRPr lang="zh-CN" altLang="en-US"/>
            </a:p>
          </p:txBody>
        </p:sp>
      </p:grpSp>
      <p:sp>
        <p:nvSpPr>
          <p:cNvPr id="9" name="矩形 8"/>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87338" y="1981200"/>
            <a:ext cx="8856662" cy="274638"/>
          </a:xfrm>
        </p:spPr>
        <p:txBody>
          <a:bodyPr/>
          <a:lstStyle/>
          <a:p>
            <a:r>
              <a:rPr lang="zh-CN" altLang="en-GB" sz="2600" dirty="0" smtClean="0">
                <a:latin typeface="楷体_GB2312" pitchFamily="49" charset="-122"/>
                <a:ea typeface="楷体_GB2312" pitchFamily="49" charset="-122"/>
              </a:rPr>
              <a:t>第</a:t>
            </a:r>
            <a:r>
              <a:rPr lang="zh-CN" altLang="en-US" sz="2600" dirty="0" smtClean="0">
                <a:latin typeface="楷体_GB2312" pitchFamily="49" charset="-122"/>
                <a:ea typeface="楷体_GB2312" pitchFamily="49" charset="-122"/>
              </a:rPr>
              <a:t>三</a:t>
            </a:r>
            <a:r>
              <a:rPr lang="zh-CN" altLang="en-GB" sz="2600" dirty="0" smtClean="0">
                <a:latin typeface="楷体_GB2312" pitchFamily="49" charset="-122"/>
                <a:ea typeface="楷体_GB2312" pitchFamily="49" charset="-122"/>
              </a:rPr>
              <a:t>选择  </a:t>
            </a:r>
            <a:r>
              <a:rPr lang="zh-CN" altLang="en-GB" sz="2600" dirty="0" smtClean="0"/>
              <a:t>工程措施</a:t>
            </a:r>
            <a:r>
              <a:rPr lang="zh-CN" altLang="en-GB" sz="2600" b="0" i="1" dirty="0" smtClean="0"/>
              <a:t> </a:t>
            </a:r>
            <a:endParaRPr lang="zh-CN" altLang="en-GB" sz="2600" b="0" i="1" dirty="0" smtClean="0"/>
          </a:p>
        </p:txBody>
      </p:sp>
      <p:sp>
        <p:nvSpPr>
          <p:cNvPr id="38915" name="Text Box 3"/>
          <p:cNvSpPr txBox="1">
            <a:spLocks noChangeArrowheads="1"/>
          </p:cNvSpPr>
          <p:nvPr/>
        </p:nvSpPr>
        <p:spPr bwMode="ltGray">
          <a:xfrm>
            <a:off x="457200" y="2286000"/>
            <a:ext cx="4127500" cy="396875"/>
          </a:xfrm>
          <a:prstGeom prst="rect">
            <a:avLst/>
          </a:prstGeom>
          <a:noFill/>
          <a:ln w="12700">
            <a:noFill/>
            <a:miter lim="800000"/>
          </a:ln>
        </p:spPr>
        <p:txBody>
          <a:bodyPr>
            <a:spAutoFit/>
          </a:bodyPr>
          <a:lstStyle/>
          <a:p>
            <a:pPr eaLnBrk="0" hangingPunct="0">
              <a:spcBef>
                <a:spcPct val="50000"/>
              </a:spcBef>
              <a:buFont typeface="Wingdings" panose="05000000000000000000" pitchFamily="2" charset="2"/>
              <a:buNone/>
            </a:pPr>
            <a:r>
              <a:rPr lang="zh-CN" altLang="en-GB" sz="2000" b="0" i="0">
                <a:solidFill>
                  <a:srgbClr val="001006"/>
                </a:solidFill>
                <a:latin typeface="楷体_GB2312" pitchFamily="49" charset="-122"/>
                <a:ea typeface="楷体_GB2312" pitchFamily="49" charset="-122"/>
              </a:rPr>
              <a:t>使用设备或者其他手段防止坠落</a:t>
            </a:r>
            <a:endParaRPr lang="zh-CN" altLang="en-GB" sz="2000" b="0" i="0">
              <a:solidFill>
                <a:srgbClr val="001006"/>
              </a:solidFill>
              <a:latin typeface="楷体_GB2312" pitchFamily="49" charset="-122"/>
              <a:ea typeface="楷体_GB2312" pitchFamily="49" charset="-122"/>
            </a:endParaRPr>
          </a:p>
        </p:txBody>
      </p:sp>
      <p:sp>
        <p:nvSpPr>
          <p:cNvPr id="157700" name="Text Box 4"/>
          <p:cNvSpPr txBox="1">
            <a:spLocks noChangeArrowheads="1"/>
          </p:cNvSpPr>
          <p:nvPr/>
        </p:nvSpPr>
        <p:spPr bwMode="ltGray">
          <a:xfrm>
            <a:off x="1474788" y="5586413"/>
            <a:ext cx="2649537" cy="396875"/>
          </a:xfrm>
          <a:prstGeom prst="rect">
            <a:avLst/>
          </a:prstGeom>
          <a:noFill/>
          <a:ln w="12700">
            <a:noFill/>
            <a:miter lim="800000"/>
          </a:ln>
        </p:spPr>
        <p:txBody>
          <a:bodyPr>
            <a:spAutoFit/>
          </a:bodyPr>
          <a:lstStyle/>
          <a:p>
            <a:pPr lvl="1" eaLnBrk="0" hangingPunct="0">
              <a:spcBef>
                <a:spcPct val="50000"/>
              </a:spcBef>
              <a:buFont typeface="Wingdings" panose="05000000000000000000" pitchFamily="2" charset="2"/>
              <a:buNone/>
            </a:pPr>
            <a:r>
              <a:rPr lang="zh-CN" altLang="en-GB" sz="2000" b="0" i="0">
                <a:solidFill>
                  <a:srgbClr val="001006"/>
                </a:solidFill>
                <a:latin typeface="Comic Sans MS" panose="030F0702030302020204" pitchFamily="66" charset="0"/>
                <a:ea typeface="楷体_GB2312" pitchFamily="49" charset="-122"/>
              </a:rPr>
              <a:t>移动登高平台</a:t>
            </a:r>
            <a:r>
              <a:rPr lang="zh-CN" altLang="en-GB" sz="1600" b="0" i="0">
                <a:solidFill>
                  <a:schemeClr val="tx1"/>
                </a:solidFill>
                <a:latin typeface="Comic Sans MS" panose="030F0702030302020204" pitchFamily="66" charset="0"/>
              </a:rPr>
              <a:t> </a:t>
            </a:r>
            <a:endParaRPr lang="zh-CN" altLang="en-GB" sz="2400" b="0" i="0">
              <a:solidFill>
                <a:schemeClr val="tx1"/>
              </a:solidFill>
            </a:endParaRPr>
          </a:p>
        </p:txBody>
      </p:sp>
      <p:sp>
        <p:nvSpPr>
          <p:cNvPr id="38917" name="Rectangle 5"/>
          <p:cNvSpPr>
            <a:spLocks noChangeArrowheads="1"/>
          </p:cNvSpPr>
          <p:nvPr/>
        </p:nvSpPr>
        <p:spPr bwMode="auto">
          <a:xfrm>
            <a:off x="0" y="1371600"/>
            <a:ext cx="4486275" cy="388938"/>
          </a:xfrm>
          <a:prstGeom prst="rect">
            <a:avLst/>
          </a:prstGeom>
          <a:noFill/>
          <a:ln w="9525">
            <a:noFill/>
            <a:miter lim="800000"/>
          </a:ln>
        </p:spPr>
        <p:txBody>
          <a:bodyPr lIns="0" tIns="0" rIns="0" bIns="0">
            <a:spAutoFit/>
          </a:bodyPr>
          <a:lstStyle/>
          <a:p>
            <a:pPr algn="ctr" eaLnBrk="0" hangingPunct="0"/>
            <a:r>
              <a:rPr lang="zh-CN" altLang="en-GB" i="0">
                <a:solidFill>
                  <a:schemeClr val="tx2"/>
                </a:solidFill>
              </a:rPr>
              <a:t>控制措施等级（</a:t>
            </a:r>
            <a:r>
              <a:rPr lang="en-GB" altLang="zh-CN" i="0">
                <a:solidFill>
                  <a:schemeClr val="tx2"/>
                </a:solidFill>
              </a:rPr>
              <a:t>HOC</a:t>
            </a:r>
            <a:r>
              <a:rPr lang="zh-CN" altLang="en-GB" i="0">
                <a:solidFill>
                  <a:schemeClr val="tx2"/>
                </a:solidFill>
              </a:rPr>
              <a:t>）</a:t>
            </a:r>
            <a:r>
              <a:rPr lang="en-US" altLang="zh-CN" i="0">
                <a:solidFill>
                  <a:schemeClr val="tx2"/>
                </a:solidFill>
              </a:rPr>
              <a:t> </a:t>
            </a:r>
            <a:endParaRPr lang="zh-CN" altLang="en-US" i="0">
              <a:solidFill>
                <a:schemeClr val="tx2"/>
              </a:solidFill>
            </a:endParaRPr>
          </a:p>
        </p:txBody>
      </p:sp>
      <p:pic>
        <p:nvPicPr>
          <p:cNvPr id="38918" name="Picture 6" descr="P1010068"/>
          <p:cNvPicPr>
            <a:picLocks noChangeAspect="1" noChangeArrowheads="1"/>
          </p:cNvPicPr>
          <p:nvPr/>
        </p:nvPicPr>
        <p:blipFill>
          <a:blip r:embed="rId1" cstate="print"/>
          <a:srcRect/>
          <a:stretch>
            <a:fillRect/>
          </a:stretch>
        </p:blipFill>
        <p:spPr bwMode="auto">
          <a:xfrm>
            <a:off x="128588" y="2921000"/>
            <a:ext cx="2863850" cy="2486025"/>
          </a:xfrm>
          <a:prstGeom prst="rect">
            <a:avLst/>
          </a:prstGeom>
          <a:noFill/>
          <a:ln w="9525">
            <a:noFill/>
            <a:miter lim="800000"/>
            <a:headEnd/>
            <a:tailEnd/>
          </a:ln>
        </p:spPr>
      </p:pic>
      <p:sp>
        <p:nvSpPr>
          <p:cNvPr id="157703" name="Text Box 7"/>
          <p:cNvSpPr txBox="1">
            <a:spLocks noChangeArrowheads="1"/>
          </p:cNvSpPr>
          <p:nvPr/>
        </p:nvSpPr>
        <p:spPr bwMode="ltGray">
          <a:xfrm>
            <a:off x="4876800" y="5842000"/>
            <a:ext cx="4157663" cy="396875"/>
          </a:xfrm>
          <a:prstGeom prst="rect">
            <a:avLst/>
          </a:prstGeom>
          <a:noFill/>
          <a:ln w="12700">
            <a:noFill/>
            <a:miter lim="800000"/>
          </a:ln>
        </p:spPr>
        <p:txBody>
          <a:bodyPr>
            <a:spAutoFit/>
          </a:bodyPr>
          <a:lstStyle/>
          <a:p>
            <a:pPr lvl="1" eaLnBrk="0" hangingPunct="0">
              <a:spcBef>
                <a:spcPct val="50000"/>
              </a:spcBef>
              <a:buFont typeface="Wingdings" panose="05000000000000000000" pitchFamily="2" charset="2"/>
              <a:buNone/>
            </a:pPr>
            <a:r>
              <a:rPr lang="zh-CN" altLang="en-GB" sz="2000" b="0" i="0">
                <a:solidFill>
                  <a:srgbClr val="001006"/>
                </a:solidFill>
                <a:latin typeface="Comic Sans MS" panose="030F0702030302020204" pitchFamily="66" charset="0"/>
                <a:ea typeface="楷体_GB2312" pitchFamily="49" charset="-122"/>
              </a:rPr>
              <a:t> 有合适护栏和踢脚板的脚手架</a:t>
            </a:r>
            <a:endParaRPr lang="zh-CN" altLang="en-GB" sz="2000" b="0" i="0">
              <a:solidFill>
                <a:srgbClr val="001006"/>
              </a:solidFill>
              <a:ea typeface="楷体_GB2312" pitchFamily="49" charset="-122"/>
            </a:endParaRPr>
          </a:p>
        </p:txBody>
      </p:sp>
      <p:pic>
        <p:nvPicPr>
          <p:cNvPr id="38920" name="Picture 8" descr="Scaffolding"/>
          <p:cNvPicPr>
            <a:picLocks noChangeAspect="1" noChangeArrowheads="1"/>
          </p:cNvPicPr>
          <p:nvPr/>
        </p:nvPicPr>
        <p:blipFill>
          <a:blip r:embed="rId2" cstate="print"/>
          <a:srcRect r="31497" b="31204"/>
          <a:stretch>
            <a:fillRect/>
          </a:stretch>
        </p:blipFill>
        <p:spPr bwMode="auto">
          <a:xfrm>
            <a:off x="5495925" y="2792413"/>
            <a:ext cx="3421063" cy="2795587"/>
          </a:xfrm>
          <a:prstGeom prst="rect">
            <a:avLst/>
          </a:prstGeom>
          <a:noFill/>
          <a:ln w="9525">
            <a:noFill/>
            <a:miter lim="800000"/>
            <a:headEnd/>
            <a:tailEnd/>
          </a:ln>
        </p:spPr>
      </p:pic>
      <p:pic>
        <p:nvPicPr>
          <p:cNvPr id="38921" name="Picture 9" descr="DSC02066"/>
          <p:cNvPicPr>
            <a:picLocks noChangeAspect="1" noChangeArrowheads="1"/>
          </p:cNvPicPr>
          <p:nvPr/>
        </p:nvPicPr>
        <p:blipFill>
          <a:blip r:embed="rId3" cstate="print"/>
          <a:srcRect/>
          <a:stretch>
            <a:fillRect/>
          </a:stretch>
        </p:blipFill>
        <p:spPr bwMode="auto">
          <a:xfrm>
            <a:off x="3122613" y="2767013"/>
            <a:ext cx="2135187" cy="2717800"/>
          </a:xfrm>
          <a:prstGeom prst="rect">
            <a:avLst/>
          </a:prstGeom>
          <a:noFill/>
          <a:ln w="9525">
            <a:noFill/>
            <a:miter lim="800000"/>
            <a:headEnd/>
            <a:tailEnd/>
          </a:ln>
        </p:spPr>
      </p:pic>
      <p:sp>
        <p:nvSpPr>
          <p:cNvPr id="10" name="矩形 9"/>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 calcmode="lin" valueType="num">
                                      <p:cBhvr additive="base">
                                        <p:cTn id="7" dur="500" fill="hold"/>
                                        <p:tgtEl>
                                          <p:spTgt spid="157700"/>
                                        </p:tgtEl>
                                        <p:attrNameLst>
                                          <p:attrName>ppt_x</p:attrName>
                                        </p:attrNameLst>
                                      </p:cBhvr>
                                      <p:tavLst>
                                        <p:tav tm="0">
                                          <p:val>
                                            <p:strVal val="0-#ppt_w/2"/>
                                          </p:val>
                                        </p:tav>
                                        <p:tav tm="100000">
                                          <p:val>
                                            <p:strVal val="#ppt_x"/>
                                          </p:val>
                                        </p:tav>
                                      </p:tavLst>
                                    </p:anim>
                                    <p:anim calcmode="lin" valueType="num">
                                      <p:cBhvr additive="base">
                                        <p:cTn id="8" dur="500" fill="hold"/>
                                        <p:tgtEl>
                                          <p:spTgt spid="15770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7703"/>
                                        </p:tgtEl>
                                        <p:attrNameLst>
                                          <p:attrName>style.visibility</p:attrName>
                                        </p:attrNameLst>
                                      </p:cBhvr>
                                      <p:to>
                                        <p:strVal val="visible"/>
                                      </p:to>
                                    </p:set>
                                    <p:anim calcmode="lin" valueType="num">
                                      <p:cBhvr additive="base">
                                        <p:cTn id="13" dur="500" fill="hold"/>
                                        <p:tgtEl>
                                          <p:spTgt spid="157703"/>
                                        </p:tgtEl>
                                        <p:attrNameLst>
                                          <p:attrName>ppt_x</p:attrName>
                                        </p:attrNameLst>
                                      </p:cBhvr>
                                      <p:tavLst>
                                        <p:tav tm="0">
                                          <p:val>
                                            <p:strVal val="0-#ppt_w/2"/>
                                          </p:val>
                                        </p:tav>
                                        <p:tav tm="100000">
                                          <p:val>
                                            <p:strVal val="#ppt_x"/>
                                          </p:val>
                                        </p:tav>
                                      </p:tavLst>
                                    </p:anim>
                                    <p:anim calcmode="lin" valueType="num">
                                      <p:cBhvr additive="base">
                                        <p:cTn id="14" dur="500" fill="hold"/>
                                        <p:tgtEl>
                                          <p:spTgt spid="1577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utoUpdateAnimBg="0"/>
      <p:bldP spid="15770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1524000"/>
            <a:ext cx="6738938" cy="396875"/>
          </a:xfrm>
        </p:spPr>
        <p:txBody>
          <a:bodyPr/>
          <a:lstStyle/>
          <a:p>
            <a:r>
              <a:rPr lang="zh-CN" altLang="en-US" sz="2800" dirty="0" smtClean="0">
                <a:latin typeface="宋体" panose="02010600030101010101" pitchFamily="2" charset="-122"/>
              </a:rPr>
              <a:t>第四选择  管理措施</a:t>
            </a:r>
            <a:endParaRPr lang="zh-CN" altLang="en-US" sz="2800" i="1" dirty="0" smtClean="0">
              <a:latin typeface="宋体" panose="02010600030101010101" pitchFamily="2" charset="-122"/>
            </a:endParaRPr>
          </a:p>
        </p:txBody>
      </p:sp>
      <p:sp>
        <p:nvSpPr>
          <p:cNvPr id="39939" name="Rectangle 3"/>
          <p:cNvSpPr>
            <a:spLocks noGrp="1" noChangeArrowheads="1"/>
          </p:cNvSpPr>
          <p:nvPr>
            <p:ph type="body" idx="1"/>
          </p:nvPr>
        </p:nvSpPr>
        <p:spPr>
          <a:xfrm>
            <a:off x="685800" y="1905000"/>
            <a:ext cx="7924800" cy="1371600"/>
          </a:xfrm>
        </p:spPr>
        <p:txBody>
          <a:bodyPr/>
          <a:lstStyle/>
          <a:p>
            <a:pPr>
              <a:buFont typeface="Wingdings" panose="05000000000000000000" pitchFamily="2" charset="2"/>
              <a:buChar char="n"/>
            </a:pPr>
            <a:r>
              <a:rPr lang="zh-CN" altLang="en-US" sz="2800" smtClean="0">
                <a:solidFill>
                  <a:srgbClr val="001006"/>
                </a:solidFill>
                <a:latin typeface="华文仿宋" panose="02010600040101010101" pitchFamily="2" charset="-122"/>
                <a:ea typeface="华文仿宋" panose="02010600040101010101" pitchFamily="2" charset="-122"/>
              </a:rPr>
              <a:t>管理控制依靠制度、程序、</a:t>
            </a:r>
            <a:r>
              <a:rPr lang="en-US" altLang="zh-CN" sz="2800" smtClean="0">
                <a:solidFill>
                  <a:srgbClr val="001006"/>
                </a:solidFill>
                <a:latin typeface="华文仿宋" panose="02010600040101010101" pitchFamily="2" charset="-122"/>
                <a:ea typeface="华文仿宋" panose="02010600040101010101" pitchFamily="2" charset="-122"/>
              </a:rPr>
              <a:t>SOP</a:t>
            </a:r>
            <a:r>
              <a:rPr lang="zh-CN" altLang="en-US" sz="2800" smtClean="0">
                <a:solidFill>
                  <a:srgbClr val="001006"/>
                </a:solidFill>
                <a:latin typeface="华文仿宋" panose="02010600040101010101" pitchFamily="2" charset="-122"/>
                <a:ea typeface="华文仿宋" panose="02010600040101010101" pitchFamily="2" charset="-122"/>
              </a:rPr>
              <a:t>和工作许可来实现对高风险作业的有效控制。</a:t>
            </a:r>
            <a:endParaRPr lang="zh-CN" altLang="en-US" sz="2800" smtClean="0">
              <a:solidFill>
                <a:srgbClr val="001006"/>
              </a:solidFill>
              <a:latin typeface="华文仿宋" panose="02010600040101010101" pitchFamily="2" charset="-122"/>
              <a:ea typeface="华文仿宋" panose="02010600040101010101" pitchFamily="2" charset="-122"/>
            </a:endParaRPr>
          </a:p>
        </p:txBody>
      </p:sp>
      <p:sp>
        <p:nvSpPr>
          <p:cNvPr id="39940" name="Rectangle 4"/>
          <p:cNvSpPr>
            <a:spLocks noChangeArrowheads="1"/>
          </p:cNvSpPr>
          <p:nvPr/>
        </p:nvSpPr>
        <p:spPr bwMode="auto">
          <a:xfrm>
            <a:off x="0" y="1143000"/>
            <a:ext cx="4564063" cy="487363"/>
          </a:xfrm>
          <a:prstGeom prst="rect">
            <a:avLst/>
          </a:prstGeom>
          <a:noFill/>
          <a:ln w="9525">
            <a:noFill/>
            <a:miter lim="800000"/>
          </a:ln>
        </p:spPr>
        <p:txBody>
          <a:bodyPr lIns="0" tIns="0" rIns="0" bIns="0">
            <a:spAutoFit/>
          </a:bodyPr>
          <a:lstStyle/>
          <a:p>
            <a:pPr algn="ctr" eaLnBrk="0" hangingPunct="0"/>
            <a:r>
              <a:rPr lang="zh-CN" altLang="en-GB" i="0">
                <a:solidFill>
                  <a:schemeClr val="tx2"/>
                </a:solidFill>
              </a:rPr>
              <a:t>控制措施等级（</a:t>
            </a:r>
            <a:r>
              <a:rPr lang="en-GB" altLang="zh-CN" i="0">
                <a:solidFill>
                  <a:schemeClr val="tx2"/>
                </a:solidFill>
              </a:rPr>
              <a:t>HOC</a:t>
            </a:r>
            <a:r>
              <a:rPr lang="zh-CN" altLang="en-GB" i="0">
                <a:solidFill>
                  <a:schemeClr val="tx2"/>
                </a:solidFill>
              </a:rPr>
              <a:t>）</a:t>
            </a:r>
            <a:r>
              <a:rPr lang="en-US" altLang="zh-CN" i="0">
                <a:solidFill>
                  <a:schemeClr val="tx2"/>
                </a:solidFill>
              </a:rPr>
              <a:t> </a:t>
            </a:r>
            <a:endParaRPr lang="zh-CN" altLang="en-US" i="0">
              <a:solidFill>
                <a:schemeClr val="tx2"/>
              </a:solidFill>
            </a:endParaRPr>
          </a:p>
        </p:txBody>
      </p:sp>
      <p:pic>
        <p:nvPicPr>
          <p:cNvPr id="39941" name="Picture 5" descr="2012-11-07_163213"/>
          <p:cNvPicPr>
            <a:picLocks noChangeAspect="1" noChangeArrowheads="1"/>
          </p:cNvPicPr>
          <p:nvPr/>
        </p:nvPicPr>
        <p:blipFill>
          <a:blip r:embed="rId1" cstate="print"/>
          <a:srcRect/>
          <a:stretch>
            <a:fillRect/>
          </a:stretch>
        </p:blipFill>
        <p:spPr bwMode="auto">
          <a:xfrm>
            <a:off x="609600" y="2895600"/>
            <a:ext cx="3352800" cy="2216150"/>
          </a:xfrm>
          <a:prstGeom prst="rect">
            <a:avLst/>
          </a:prstGeom>
          <a:noFill/>
          <a:ln w="9525">
            <a:noFill/>
            <a:miter lim="800000"/>
            <a:headEnd/>
            <a:tailEnd/>
          </a:ln>
        </p:spPr>
      </p:pic>
      <p:pic>
        <p:nvPicPr>
          <p:cNvPr id="39942" name="Picture 6" descr="2012-11-07_163226"/>
          <p:cNvPicPr>
            <a:picLocks noChangeAspect="1" noChangeArrowheads="1"/>
          </p:cNvPicPr>
          <p:nvPr/>
        </p:nvPicPr>
        <p:blipFill>
          <a:blip r:embed="rId2" cstate="print"/>
          <a:srcRect/>
          <a:stretch>
            <a:fillRect/>
          </a:stretch>
        </p:blipFill>
        <p:spPr bwMode="auto">
          <a:xfrm>
            <a:off x="5867400" y="2895600"/>
            <a:ext cx="2971800" cy="2143125"/>
          </a:xfrm>
          <a:prstGeom prst="rect">
            <a:avLst/>
          </a:prstGeom>
          <a:noFill/>
          <a:ln w="9525">
            <a:noFill/>
            <a:miter lim="800000"/>
            <a:headEnd/>
            <a:tailEnd/>
          </a:ln>
        </p:spPr>
      </p:pic>
      <p:pic>
        <p:nvPicPr>
          <p:cNvPr id="39943" name="Picture 7" descr="2012-11-07_163302"/>
          <p:cNvPicPr>
            <a:picLocks noChangeAspect="1" noChangeArrowheads="1"/>
          </p:cNvPicPr>
          <p:nvPr/>
        </p:nvPicPr>
        <p:blipFill>
          <a:blip r:embed="rId3" cstate="print"/>
          <a:srcRect/>
          <a:stretch>
            <a:fillRect/>
          </a:stretch>
        </p:blipFill>
        <p:spPr bwMode="auto">
          <a:xfrm>
            <a:off x="3276600" y="4629150"/>
            <a:ext cx="3276600" cy="2228850"/>
          </a:xfrm>
          <a:prstGeom prst="rect">
            <a:avLst/>
          </a:prstGeom>
          <a:noFill/>
          <a:ln w="9525">
            <a:noFill/>
            <a:miter lim="800000"/>
            <a:headEnd/>
            <a:tailEnd/>
          </a:ln>
        </p:spPr>
      </p:pic>
      <p:sp>
        <p:nvSpPr>
          <p:cNvPr id="8" name="矩形 7"/>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1828800"/>
            <a:ext cx="6738938" cy="396875"/>
          </a:xfrm>
        </p:spPr>
        <p:txBody>
          <a:bodyPr/>
          <a:lstStyle/>
          <a:p>
            <a:r>
              <a:rPr lang="zh-CN" altLang="en-US" sz="2800" dirty="0" smtClean="0">
                <a:latin typeface="宋体" panose="02010600030101010101" pitchFamily="2" charset="-122"/>
              </a:rPr>
              <a:t>第五选择  </a:t>
            </a:r>
            <a:r>
              <a:rPr lang="en-US" altLang="zh-CN" sz="2800" dirty="0" smtClean="0">
                <a:latin typeface="宋体" panose="02010600030101010101" pitchFamily="2" charset="-122"/>
              </a:rPr>
              <a:t>PPE</a:t>
            </a:r>
            <a:r>
              <a:rPr lang="en-US" altLang="zh-CN" sz="2800" i="1" dirty="0" smtClean="0">
                <a:latin typeface="宋体" panose="02010600030101010101" pitchFamily="2" charset="-122"/>
              </a:rPr>
              <a:t> </a:t>
            </a:r>
            <a:endParaRPr lang="zh-CN" altLang="en-US" sz="2800" i="1" dirty="0" smtClean="0">
              <a:latin typeface="宋体" panose="02010600030101010101" pitchFamily="2" charset="-122"/>
            </a:endParaRPr>
          </a:p>
        </p:txBody>
      </p:sp>
      <p:sp>
        <p:nvSpPr>
          <p:cNvPr id="40963" name="Rectangle 4"/>
          <p:cNvSpPr>
            <a:spLocks noChangeArrowheads="1"/>
          </p:cNvSpPr>
          <p:nvPr/>
        </p:nvSpPr>
        <p:spPr bwMode="auto">
          <a:xfrm>
            <a:off x="0" y="1371600"/>
            <a:ext cx="4564063" cy="487363"/>
          </a:xfrm>
          <a:prstGeom prst="rect">
            <a:avLst/>
          </a:prstGeom>
          <a:noFill/>
          <a:ln w="9525">
            <a:noFill/>
            <a:miter lim="800000"/>
          </a:ln>
        </p:spPr>
        <p:txBody>
          <a:bodyPr lIns="0" tIns="0" rIns="0" bIns="0">
            <a:spAutoFit/>
          </a:bodyPr>
          <a:lstStyle/>
          <a:p>
            <a:pPr algn="ctr" eaLnBrk="0" hangingPunct="0"/>
            <a:r>
              <a:rPr lang="zh-CN" altLang="en-GB" i="0">
                <a:solidFill>
                  <a:schemeClr val="tx2"/>
                </a:solidFill>
              </a:rPr>
              <a:t>控制措施等级（</a:t>
            </a:r>
            <a:r>
              <a:rPr lang="en-GB" altLang="zh-CN" i="0">
                <a:solidFill>
                  <a:schemeClr val="tx2"/>
                </a:solidFill>
              </a:rPr>
              <a:t>HOC</a:t>
            </a:r>
            <a:r>
              <a:rPr lang="zh-CN" altLang="en-GB" i="0">
                <a:solidFill>
                  <a:schemeClr val="tx2"/>
                </a:solidFill>
              </a:rPr>
              <a:t>）</a:t>
            </a:r>
            <a:r>
              <a:rPr lang="en-US" altLang="zh-CN" i="0">
                <a:solidFill>
                  <a:schemeClr val="tx2"/>
                </a:solidFill>
              </a:rPr>
              <a:t> </a:t>
            </a:r>
            <a:endParaRPr lang="zh-CN" altLang="en-US" i="0">
              <a:solidFill>
                <a:schemeClr val="tx2"/>
              </a:solidFill>
            </a:endParaRPr>
          </a:p>
        </p:txBody>
      </p:sp>
      <p:pic>
        <p:nvPicPr>
          <p:cNvPr id="40964" name="Picture 6" descr="2012-11-07_163547"/>
          <p:cNvPicPr>
            <a:picLocks noChangeAspect="1" noChangeArrowheads="1"/>
          </p:cNvPicPr>
          <p:nvPr/>
        </p:nvPicPr>
        <p:blipFill>
          <a:blip r:embed="rId1" cstate="print"/>
          <a:srcRect/>
          <a:stretch>
            <a:fillRect/>
          </a:stretch>
        </p:blipFill>
        <p:spPr bwMode="auto">
          <a:xfrm>
            <a:off x="762000" y="2209800"/>
            <a:ext cx="7848600" cy="4505325"/>
          </a:xfrm>
          <a:prstGeom prst="rect">
            <a:avLst/>
          </a:prstGeom>
          <a:noFill/>
          <a:ln w="9525">
            <a:noFill/>
            <a:miter lim="800000"/>
            <a:headEnd/>
            <a:tailEnd/>
          </a:ln>
        </p:spPr>
      </p:pic>
      <p:sp>
        <p:nvSpPr>
          <p:cNvPr id="5" name="矩形 4"/>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533400" y="1066800"/>
            <a:ext cx="2659063" cy="625475"/>
          </a:xfrm>
          <a:prstGeom prst="rect">
            <a:avLst/>
          </a:prstGeom>
          <a:noFill/>
          <a:ln w="9525">
            <a:noFill/>
            <a:miter lim="800000"/>
          </a:ln>
          <a:effectLst/>
        </p:spPr>
        <p:txBody>
          <a:bodyPr anchor="ctr"/>
          <a:lstStyle/>
          <a:p>
            <a:pPr algn="ctr" eaLnBrk="0" hangingPunct="0">
              <a:defRPr/>
            </a:pPr>
            <a:r>
              <a:rPr lang="zh-CN" altLang="en-GB" i="0" dirty="0">
                <a:solidFill>
                  <a:schemeClr val="tx2"/>
                </a:solidFill>
                <a:effectLst>
                  <a:outerShdw blurRad="38100" dist="38100" dir="2700000" algn="tl">
                    <a:srgbClr val="C0C0C0"/>
                  </a:outerShdw>
                </a:effectLst>
                <a:latin typeface="宋体" panose="02010600030101010101" pitchFamily="2" charset="-122"/>
              </a:rPr>
              <a:t>剩 余 风 险</a:t>
            </a:r>
            <a:endParaRPr kumimoji="1" lang="en-US" altLang="zh-CN" i="0" dirty="0">
              <a:solidFill>
                <a:schemeClr val="tx2"/>
              </a:solidFill>
              <a:effectLst>
                <a:outerShdw blurRad="38100" dist="38100" dir="2700000" algn="tl">
                  <a:srgbClr val="C0C0C0"/>
                </a:outerShdw>
              </a:effectLst>
              <a:latin typeface="宋体" panose="02010600030101010101" pitchFamily="2" charset="-122"/>
            </a:endParaRPr>
          </a:p>
        </p:txBody>
      </p:sp>
      <p:sp>
        <p:nvSpPr>
          <p:cNvPr id="41987" name="Text Box 3"/>
          <p:cNvSpPr txBox="1">
            <a:spLocks noChangeArrowheads="1"/>
          </p:cNvSpPr>
          <p:nvPr/>
        </p:nvSpPr>
        <p:spPr bwMode="auto">
          <a:xfrm>
            <a:off x="1295400" y="1676400"/>
            <a:ext cx="6181725" cy="2303463"/>
          </a:xfrm>
          <a:prstGeom prst="rect">
            <a:avLst/>
          </a:prstGeom>
          <a:noFill/>
          <a:ln w="38100">
            <a:solidFill>
              <a:srgbClr val="009900"/>
            </a:solidFill>
            <a:miter lim="800000"/>
          </a:ln>
        </p:spPr>
        <p:txBody>
          <a:bodyPr lIns="0" tIns="36000" rIns="0" bIns="36000">
            <a:spAutoFit/>
          </a:bodyPr>
          <a:lstStyle/>
          <a:p>
            <a:pPr algn="ctr" eaLnBrk="0" hangingPunct="0">
              <a:lnSpc>
                <a:spcPct val="120000"/>
              </a:lnSpc>
            </a:pPr>
            <a:endParaRPr lang="zh-CN" altLang="en-US" sz="2400" i="0">
              <a:solidFill>
                <a:schemeClr val="tx1"/>
              </a:solidFill>
              <a:ea typeface="华文隶书" panose="02010800040101010101" pitchFamily="2" charset="-122"/>
            </a:endParaRPr>
          </a:p>
          <a:p>
            <a:pPr algn="ctr" eaLnBrk="0" hangingPunct="0">
              <a:lnSpc>
                <a:spcPct val="120000"/>
              </a:lnSpc>
            </a:pPr>
            <a:r>
              <a:rPr lang="zh-CN" altLang="en-US" sz="2400" i="0">
                <a:solidFill>
                  <a:schemeClr val="tx1"/>
                </a:solidFill>
                <a:ea typeface="华文隶书" panose="02010800040101010101" pitchFamily="2" charset="-122"/>
              </a:rPr>
              <a:t>当采用控制措施后，工作中的风险</a:t>
            </a:r>
            <a:endParaRPr lang="zh-CN" altLang="en-US" sz="2400" i="0">
              <a:solidFill>
                <a:schemeClr val="tx1"/>
              </a:solidFill>
              <a:ea typeface="华文隶书" panose="02010800040101010101" pitchFamily="2" charset="-122"/>
            </a:endParaRPr>
          </a:p>
          <a:p>
            <a:pPr algn="ctr" eaLnBrk="0" hangingPunct="0">
              <a:lnSpc>
                <a:spcPct val="120000"/>
              </a:lnSpc>
            </a:pPr>
            <a:r>
              <a:rPr lang="zh-CN" altLang="en-US" sz="2400" i="0">
                <a:solidFill>
                  <a:schemeClr val="tx1"/>
                </a:solidFill>
                <a:ea typeface="华文隶书" panose="02010800040101010101" pitchFamily="2" charset="-122"/>
              </a:rPr>
              <a:t>被消除或降低至可以</a:t>
            </a:r>
            <a:r>
              <a:rPr lang="zh-CN" altLang="en-US" sz="2400" i="0" u="sng">
                <a:solidFill>
                  <a:srgbClr val="009900"/>
                </a:solidFill>
                <a:ea typeface="华文隶书" panose="02010800040101010101" pitchFamily="2" charset="-122"/>
              </a:rPr>
              <a:t>接受</a:t>
            </a:r>
            <a:r>
              <a:rPr lang="zh-CN" altLang="en-US" sz="2400" i="0">
                <a:solidFill>
                  <a:schemeClr val="tx1"/>
                </a:solidFill>
                <a:ea typeface="华文隶书" panose="02010800040101010101" pitchFamily="2" charset="-122"/>
              </a:rPr>
              <a:t>的程度</a:t>
            </a:r>
            <a:endParaRPr lang="zh-CN" altLang="en-US" sz="2400" i="0">
              <a:solidFill>
                <a:schemeClr val="tx1"/>
              </a:solidFill>
              <a:ea typeface="华文隶书" panose="02010800040101010101" pitchFamily="2" charset="-122"/>
            </a:endParaRPr>
          </a:p>
          <a:p>
            <a:pPr algn="ctr" eaLnBrk="0" hangingPunct="0">
              <a:lnSpc>
                <a:spcPct val="120000"/>
              </a:lnSpc>
            </a:pPr>
            <a:r>
              <a:rPr lang="zh-CN" altLang="en-US" sz="4800" i="0">
                <a:solidFill>
                  <a:srgbClr val="009900"/>
                </a:solidFill>
                <a:ea typeface="黑体" panose="02010609060101010101" charset="-122"/>
              </a:rPr>
              <a:t>低</a:t>
            </a:r>
            <a:endParaRPr lang="zh-CN" altLang="en-US" sz="4800" i="0">
              <a:solidFill>
                <a:srgbClr val="009900"/>
              </a:solidFill>
              <a:ea typeface="黑体" panose="02010609060101010101" charset="-122"/>
            </a:endParaRPr>
          </a:p>
        </p:txBody>
      </p:sp>
      <p:pic>
        <p:nvPicPr>
          <p:cNvPr id="41988" name="Picture 4" descr="2012-11-07_163619"/>
          <p:cNvPicPr>
            <a:picLocks noChangeAspect="1" noChangeArrowheads="1"/>
          </p:cNvPicPr>
          <p:nvPr/>
        </p:nvPicPr>
        <p:blipFill>
          <a:blip r:embed="rId1" cstate="print"/>
          <a:srcRect/>
          <a:stretch>
            <a:fillRect/>
          </a:stretch>
        </p:blipFill>
        <p:spPr bwMode="auto">
          <a:xfrm>
            <a:off x="3886200" y="4570413"/>
            <a:ext cx="5105400" cy="2287587"/>
          </a:xfrm>
          <a:prstGeom prst="rect">
            <a:avLst/>
          </a:prstGeom>
          <a:noFill/>
          <a:ln w="9525">
            <a:noFill/>
            <a:miter lim="800000"/>
            <a:headEnd/>
            <a:tailEnd/>
          </a:ln>
        </p:spPr>
      </p:pic>
      <p:sp>
        <p:nvSpPr>
          <p:cNvPr id="5" name="矩形 4"/>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AutoShape 2"/>
          <p:cNvSpPr>
            <a:spLocks noChangeArrowheads="1"/>
          </p:cNvSpPr>
          <p:nvPr/>
        </p:nvSpPr>
        <p:spPr bwMode="ltGray">
          <a:xfrm>
            <a:off x="2776538" y="2852738"/>
            <a:ext cx="531812"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a:noFill/>
            <a:miter lim="800000"/>
          </a:ln>
        </p:spPr>
        <p:txBody>
          <a:bodyPr wrap="none" anchor="ctr"/>
          <a:lstStyle/>
          <a:p>
            <a:endParaRPr lang="zh-CN" altLang="en-US"/>
          </a:p>
        </p:txBody>
      </p:sp>
      <p:sp>
        <p:nvSpPr>
          <p:cNvPr id="43011" name="Rectangle 3"/>
          <p:cNvSpPr>
            <a:spLocks noChangeArrowheads="1"/>
          </p:cNvSpPr>
          <p:nvPr/>
        </p:nvSpPr>
        <p:spPr bwMode="auto">
          <a:xfrm>
            <a:off x="1047750" y="1244600"/>
            <a:ext cx="3533775" cy="331788"/>
          </a:xfrm>
          <a:prstGeom prst="rect">
            <a:avLst/>
          </a:prstGeom>
          <a:noFill/>
          <a:ln w="9525">
            <a:noFill/>
            <a:miter lim="800000"/>
          </a:ln>
        </p:spPr>
        <p:txBody>
          <a:bodyPr wrap="none" lIns="0" tIns="36000" rIns="0" bIns="36000">
            <a:spAutoFit/>
          </a:bodyPr>
          <a:lstStyle/>
          <a:p>
            <a:pPr algn="r" eaLnBrk="0" hangingPunct="0">
              <a:lnSpc>
                <a:spcPct val="85000"/>
              </a:lnSpc>
            </a:pPr>
            <a:r>
              <a:rPr lang="zh-CN" altLang="en-US" sz="2000" i="0">
                <a:solidFill>
                  <a:srgbClr val="0033CC"/>
                </a:solidFill>
              </a:rPr>
              <a:t>举例：预热器</a:t>
            </a:r>
            <a:r>
              <a:rPr lang="en-US" altLang="zh-CN" sz="2000" i="0">
                <a:solidFill>
                  <a:srgbClr val="0033CC"/>
                </a:solidFill>
              </a:rPr>
              <a:t>5</a:t>
            </a:r>
            <a:r>
              <a:rPr lang="zh-CN" altLang="en-US" sz="2000" i="0">
                <a:solidFill>
                  <a:srgbClr val="0033CC"/>
                </a:solidFill>
              </a:rPr>
              <a:t>级筒有堵塞风险 </a:t>
            </a:r>
            <a:endParaRPr lang="zh-CN" altLang="en-US" sz="2000" i="0">
              <a:solidFill>
                <a:srgbClr val="0033CC"/>
              </a:solidFill>
            </a:endParaRPr>
          </a:p>
        </p:txBody>
      </p:sp>
      <p:sp>
        <p:nvSpPr>
          <p:cNvPr id="108548" name="Rectangle 4"/>
          <p:cNvSpPr>
            <a:spLocks noChangeArrowheads="1"/>
          </p:cNvSpPr>
          <p:nvPr/>
        </p:nvSpPr>
        <p:spPr bwMode="auto">
          <a:xfrm>
            <a:off x="1466850" y="2060575"/>
            <a:ext cx="515938" cy="334963"/>
          </a:xfrm>
          <a:prstGeom prst="rect">
            <a:avLst/>
          </a:prstGeom>
          <a:noFill/>
          <a:ln w="9525">
            <a:noFill/>
            <a:miter lim="800000"/>
          </a:ln>
          <a:effectLst/>
        </p:spPr>
        <p:txBody>
          <a:bodyPr wrap="none" lIns="0" tIns="36000" rIns="0" bIns="36000">
            <a:spAutoFit/>
          </a:bodyPr>
          <a:lstStyle/>
          <a:p>
            <a:pPr algn="r" eaLnBrk="0" hangingPunct="0">
              <a:lnSpc>
                <a:spcPct val="85000"/>
              </a:lnSpc>
              <a:defRPr/>
            </a:pPr>
            <a:r>
              <a:rPr lang="zh-CN" altLang="en-US" sz="2000" i="0" dirty="0">
                <a:solidFill>
                  <a:srgbClr val="FC2110"/>
                </a:solidFill>
                <a:effectLst>
                  <a:outerShdw blurRad="38100" dist="38100" dir="2700000" algn="tl">
                    <a:srgbClr val="C0C0C0"/>
                  </a:outerShdw>
                </a:effectLst>
                <a:latin typeface="+mn-ea"/>
                <a:ea typeface="+mn-ea"/>
              </a:rPr>
              <a:t>消除</a:t>
            </a:r>
            <a:endParaRPr lang="zh-CN" altLang="en-US" sz="2000" i="0" dirty="0">
              <a:solidFill>
                <a:srgbClr val="FC2110"/>
              </a:solidFill>
              <a:effectLst>
                <a:outerShdw blurRad="38100" dist="38100" dir="2700000" algn="tl">
                  <a:srgbClr val="C0C0C0"/>
                </a:outerShdw>
              </a:effectLst>
              <a:latin typeface="+mn-ea"/>
              <a:ea typeface="+mn-ea"/>
            </a:endParaRPr>
          </a:p>
        </p:txBody>
      </p:sp>
      <p:sp>
        <p:nvSpPr>
          <p:cNvPr id="108549" name="Rectangle 5"/>
          <p:cNvSpPr>
            <a:spLocks noChangeArrowheads="1"/>
          </p:cNvSpPr>
          <p:nvPr/>
        </p:nvSpPr>
        <p:spPr bwMode="auto">
          <a:xfrm>
            <a:off x="3862388" y="2060575"/>
            <a:ext cx="512762" cy="342900"/>
          </a:xfrm>
          <a:prstGeom prst="rect">
            <a:avLst/>
          </a:prstGeom>
          <a:noFill/>
          <a:ln w="9525">
            <a:noFill/>
            <a:miter lim="800000"/>
          </a:ln>
          <a:effectLst/>
        </p:spPr>
        <p:txBody>
          <a:bodyPr wrap="none" lIns="0" tIns="36000" rIns="0" bIns="36000">
            <a:spAutoFit/>
          </a:bodyPr>
          <a:lstStyle/>
          <a:p>
            <a:pPr algn="r" eaLnBrk="0" hangingPunct="0">
              <a:lnSpc>
                <a:spcPct val="85000"/>
              </a:lnSpc>
              <a:defRPr/>
            </a:pPr>
            <a:r>
              <a:rPr lang="zh-CN" altLang="en-US" sz="2000" i="0" dirty="0">
                <a:solidFill>
                  <a:srgbClr val="FC2110"/>
                </a:solidFill>
                <a:effectLst>
                  <a:outerShdw blurRad="38100" dist="38100" dir="2700000" algn="tl">
                    <a:srgbClr val="C0C0C0"/>
                  </a:outerShdw>
                </a:effectLst>
                <a:latin typeface="+mn-ea"/>
                <a:ea typeface="+mn-ea"/>
              </a:rPr>
              <a:t>替代</a:t>
            </a:r>
            <a:endParaRPr lang="zh-CN" altLang="en-US" sz="2000" i="0" dirty="0">
              <a:solidFill>
                <a:srgbClr val="FC2110"/>
              </a:solidFill>
              <a:effectLst>
                <a:outerShdw blurRad="38100" dist="38100" dir="2700000" algn="tl">
                  <a:srgbClr val="C0C0C0"/>
                </a:outerShdw>
              </a:effectLst>
              <a:latin typeface="+mn-ea"/>
              <a:ea typeface="+mn-ea"/>
            </a:endParaRPr>
          </a:p>
        </p:txBody>
      </p:sp>
      <p:sp>
        <p:nvSpPr>
          <p:cNvPr id="108550" name="Rectangle 6"/>
          <p:cNvSpPr>
            <a:spLocks noChangeArrowheads="1"/>
          </p:cNvSpPr>
          <p:nvPr/>
        </p:nvSpPr>
        <p:spPr bwMode="auto">
          <a:xfrm>
            <a:off x="5946775" y="2060575"/>
            <a:ext cx="1025525" cy="342900"/>
          </a:xfrm>
          <a:prstGeom prst="rect">
            <a:avLst/>
          </a:prstGeom>
          <a:noFill/>
          <a:ln w="9525">
            <a:noFill/>
            <a:miter lim="800000"/>
          </a:ln>
          <a:effectLst/>
        </p:spPr>
        <p:txBody>
          <a:bodyPr wrap="none" lIns="0" tIns="36000" rIns="0" bIns="36000">
            <a:spAutoFit/>
          </a:bodyPr>
          <a:lstStyle/>
          <a:p>
            <a:pPr algn="r" eaLnBrk="0" hangingPunct="0">
              <a:lnSpc>
                <a:spcPct val="85000"/>
              </a:lnSpc>
              <a:defRPr/>
            </a:pPr>
            <a:r>
              <a:rPr lang="zh-CN" altLang="en-US" sz="2000" i="0" dirty="0">
                <a:solidFill>
                  <a:srgbClr val="FC2110"/>
                </a:solidFill>
                <a:effectLst>
                  <a:outerShdw blurRad="38100" dist="38100" dir="2700000" algn="tl">
                    <a:srgbClr val="C0C0C0"/>
                  </a:outerShdw>
                </a:effectLst>
                <a:latin typeface="+mn-ea"/>
                <a:ea typeface="+mn-ea"/>
              </a:rPr>
              <a:t>工程控制</a:t>
            </a:r>
            <a:endParaRPr lang="zh-CN" altLang="en-US" sz="2000" i="0" dirty="0">
              <a:solidFill>
                <a:srgbClr val="FC2110"/>
              </a:solidFill>
              <a:effectLst>
                <a:outerShdw blurRad="38100" dist="38100" dir="2700000" algn="tl">
                  <a:srgbClr val="C0C0C0"/>
                </a:outerShdw>
              </a:effectLst>
              <a:latin typeface="+mn-ea"/>
              <a:ea typeface="+mn-ea"/>
            </a:endParaRPr>
          </a:p>
        </p:txBody>
      </p:sp>
      <p:sp>
        <p:nvSpPr>
          <p:cNvPr id="108551" name="Rectangle 7"/>
          <p:cNvSpPr>
            <a:spLocks noChangeArrowheads="1"/>
          </p:cNvSpPr>
          <p:nvPr/>
        </p:nvSpPr>
        <p:spPr bwMode="auto">
          <a:xfrm>
            <a:off x="1160463" y="3789363"/>
            <a:ext cx="1025525" cy="342900"/>
          </a:xfrm>
          <a:prstGeom prst="rect">
            <a:avLst/>
          </a:prstGeom>
          <a:noFill/>
          <a:ln w="9525">
            <a:noFill/>
            <a:miter lim="800000"/>
          </a:ln>
          <a:effectLst/>
        </p:spPr>
        <p:txBody>
          <a:bodyPr wrap="none" lIns="0" tIns="36000" rIns="0" bIns="36000">
            <a:spAutoFit/>
          </a:bodyPr>
          <a:lstStyle/>
          <a:p>
            <a:pPr algn="r" eaLnBrk="0" hangingPunct="0">
              <a:lnSpc>
                <a:spcPct val="85000"/>
              </a:lnSpc>
              <a:defRPr/>
            </a:pPr>
            <a:r>
              <a:rPr lang="zh-CN" altLang="en-US" sz="2000" i="0" dirty="0">
                <a:solidFill>
                  <a:srgbClr val="FC2110"/>
                </a:solidFill>
                <a:effectLst>
                  <a:outerShdw blurRad="38100" dist="38100" dir="2700000" algn="tl">
                    <a:srgbClr val="C0C0C0"/>
                  </a:outerShdw>
                </a:effectLst>
                <a:latin typeface="+mn-ea"/>
                <a:ea typeface="+mn-ea"/>
              </a:rPr>
              <a:t>管理手段</a:t>
            </a:r>
            <a:endParaRPr lang="zh-CN" altLang="en-US" sz="2000" i="0" dirty="0">
              <a:solidFill>
                <a:srgbClr val="FC2110"/>
              </a:solidFill>
              <a:effectLst>
                <a:outerShdw blurRad="38100" dist="38100" dir="2700000" algn="tl">
                  <a:srgbClr val="C0C0C0"/>
                </a:outerShdw>
              </a:effectLst>
              <a:latin typeface="+mn-ea"/>
              <a:ea typeface="+mn-ea"/>
            </a:endParaRPr>
          </a:p>
        </p:txBody>
      </p:sp>
      <p:sp>
        <p:nvSpPr>
          <p:cNvPr id="108552" name="Rectangle 8"/>
          <p:cNvSpPr>
            <a:spLocks noChangeArrowheads="1"/>
          </p:cNvSpPr>
          <p:nvPr/>
        </p:nvSpPr>
        <p:spPr bwMode="auto">
          <a:xfrm>
            <a:off x="3987800" y="3789363"/>
            <a:ext cx="388938" cy="334962"/>
          </a:xfrm>
          <a:prstGeom prst="rect">
            <a:avLst/>
          </a:prstGeom>
          <a:noFill/>
          <a:ln w="9525">
            <a:noFill/>
            <a:miter lim="800000"/>
          </a:ln>
          <a:effectLst/>
        </p:spPr>
        <p:txBody>
          <a:bodyPr wrap="none" lIns="0" tIns="36000" rIns="0" bIns="36000">
            <a:spAutoFit/>
          </a:bodyPr>
          <a:lstStyle/>
          <a:p>
            <a:pPr algn="r" eaLnBrk="0" hangingPunct="0">
              <a:lnSpc>
                <a:spcPct val="85000"/>
              </a:lnSpc>
              <a:defRPr/>
            </a:pPr>
            <a:r>
              <a:rPr lang="en-US" altLang="zh-CN" sz="2000" i="0" dirty="0">
                <a:solidFill>
                  <a:srgbClr val="FC2110"/>
                </a:solidFill>
                <a:effectLst>
                  <a:outerShdw blurRad="38100" dist="38100" dir="2700000" algn="tl">
                    <a:srgbClr val="C0C0C0"/>
                  </a:outerShdw>
                </a:effectLst>
                <a:latin typeface="+mn-ea"/>
                <a:ea typeface="+mn-ea"/>
              </a:rPr>
              <a:t>PPE</a:t>
            </a:r>
            <a:endParaRPr lang="zh-CN" altLang="en-US" sz="2000" i="0" dirty="0">
              <a:solidFill>
                <a:srgbClr val="FC2110"/>
              </a:solidFill>
              <a:effectLst>
                <a:outerShdw blurRad="38100" dist="38100" dir="2700000" algn="tl">
                  <a:srgbClr val="C0C0C0"/>
                </a:outerShdw>
              </a:effectLst>
              <a:latin typeface="+mn-ea"/>
              <a:ea typeface="+mn-ea"/>
            </a:endParaRPr>
          </a:p>
        </p:txBody>
      </p:sp>
      <p:sp>
        <p:nvSpPr>
          <p:cNvPr id="108553" name="Text Box 9"/>
          <p:cNvSpPr txBox="1">
            <a:spLocks noChangeArrowheads="1"/>
          </p:cNvSpPr>
          <p:nvPr/>
        </p:nvSpPr>
        <p:spPr bwMode="auto">
          <a:xfrm>
            <a:off x="849313" y="2636838"/>
            <a:ext cx="1927225" cy="693737"/>
          </a:xfrm>
          <a:prstGeom prst="rect">
            <a:avLst/>
          </a:prstGeom>
          <a:noFill/>
          <a:ln w="9525">
            <a:solidFill>
              <a:schemeClr val="tx2"/>
            </a:solidFill>
            <a:miter lim="800000"/>
          </a:ln>
          <a:effectLst/>
        </p:spPr>
        <p:txBody>
          <a:bodyPr lIns="0" tIns="36000" rIns="0" bIns="36000">
            <a:spAutoFit/>
          </a:bodyPr>
          <a:lstStyle/>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采用调整工艺系统</a:t>
            </a:r>
            <a:endParaRPr lang="zh-CN" altLang="en-US" sz="1800" i="0" dirty="0">
              <a:solidFill>
                <a:srgbClr val="000000"/>
              </a:solidFill>
              <a:effectLst>
                <a:outerShdw blurRad="38100" dist="38100" dir="2700000" algn="tl">
                  <a:srgbClr val="C0C0C0"/>
                </a:outerShdw>
              </a:effectLst>
              <a:latin typeface="+mn-ea"/>
              <a:ea typeface="+mn-ea"/>
            </a:endParaRPr>
          </a:p>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的方法，避免堵塞</a:t>
            </a:r>
            <a:endParaRPr lang="zh-CN" altLang="en-US" sz="1800" i="0" dirty="0">
              <a:solidFill>
                <a:srgbClr val="000000"/>
              </a:solidFill>
              <a:effectLst>
                <a:outerShdw blurRad="38100" dist="38100" dir="2700000" algn="tl">
                  <a:srgbClr val="C0C0C0"/>
                </a:outerShdw>
              </a:effectLst>
              <a:latin typeface="+mn-ea"/>
              <a:ea typeface="+mn-ea"/>
            </a:endParaRPr>
          </a:p>
        </p:txBody>
      </p:sp>
      <p:sp>
        <p:nvSpPr>
          <p:cNvPr id="108554" name="Text Box 10"/>
          <p:cNvSpPr txBox="1">
            <a:spLocks noChangeArrowheads="1"/>
          </p:cNvSpPr>
          <p:nvPr/>
        </p:nvSpPr>
        <p:spPr bwMode="auto">
          <a:xfrm>
            <a:off x="3308350" y="2636838"/>
            <a:ext cx="1949450" cy="738187"/>
          </a:xfrm>
          <a:prstGeom prst="rect">
            <a:avLst/>
          </a:prstGeom>
          <a:noFill/>
          <a:ln w="9525">
            <a:solidFill>
              <a:schemeClr val="tx2"/>
            </a:solidFill>
            <a:miter lim="800000"/>
          </a:ln>
          <a:effectLst/>
        </p:spPr>
        <p:txBody>
          <a:bodyPr lIns="0" tIns="36000" rIns="0" bIns="36000">
            <a:spAutoFit/>
          </a:bodyPr>
          <a:lstStyle/>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安装空气炮，清除堵塞，避免人工</a:t>
            </a:r>
            <a:endParaRPr lang="zh-CN" altLang="en-US" sz="1800" i="0" dirty="0">
              <a:solidFill>
                <a:srgbClr val="000000"/>
              </a:solidFill>
              <a:effectLst>
                <a:outerShdw blurRad="38100" dist="38100" dir="2700000" algn="tl">
                  <a:srgbClr val="C0C0C0"/>
                </a:outerShdw>
              </a:effectLst>
              <a:latin typeface="+mn-ea"/>
              <a:ea typeface="+mn-ea"/>
            </a:endParaRPr>
          </a:p>
        </p:txBody>
      </p:sp>
      <p:sp>
        <p:nvSpPr>
          <p:cNvPr id="108555" name="Text Box 11"/>
          <p:cNvSpPr txBox="1">
            <a:spLocks noChangeArrowheads="1"/>
          </p:cNvSpPr>
          <p:nvPr/>
        </p:nvSpPr>
        <p:spPr bwMode="auto">
          <a:xfrm>
            <a:off x="5767388" y="2636838"/>
            <a:ext cx="1995487" cy="693737"/>
          </a:xfrm>
          <a:prstGeom prst="rect">
            <a:avLst/>
          </a:prstGeom>
          <a:noFill/>
          <a:ln w="9525">
            <a:solidFill>
              <a:schemeClr val="tx2"/>
            </a:solidFill>
            <a:miter lim="800000"/>
          </a:ln>
          <a:effectLst/>
        </p:spPr>
        <p:txBody>
          <a:bodyPr lIns="0" tIns="36000" rIns="0" bIns="36000">
            <a:spAutoFit/>
          </a:bodyPr>
          <a:lstStyle/>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安装固定平台脚手架，进行人工清理</a:t>
            </a:r>
            <a:endParaRPr lang="zh-CN" altLang="en-US" sz="1800" i="0" dirty="0">
              <a:solidFill>
                <a:srgbClr val="000000"/>
              </a:solidFill>
              <a:effectLst>
                <a:outerShdw blurRad="38100" dist="38100" dir="2700000" algn="tl">
                  <a:srgbClr val="C0C0C0"/>
                </a:outerShdw>
              </a:effectLst>
              <a:latin typeface="+mn-ea"/>
              <a:ea typeface="+mn-ea"/>
            </a:endParaRPr>
          </a:p>
        </p:txBody>
      </p:sp>
      <p:sp>
        <p:nvSpPr>
          <p:cNvPr id="108556" name="Text Box 12"/>
          <p:cNvSpPr txBox="1">
            <a:spLocks noChangeArrowheads="1"/>
          </p:cNvSpPr>
          <p:nvPr/>
        </p:nvSpPr>
        <p:spPr bwMode="auto">
          <a:xfrm>
            <a:off x="849313" y="4365625"/>
            <a:ext cx="1928812" cy="1025525"/>
          </a:xfrm>
          <a:prstGeom prst="rect">
            <a:avLst/>
          </a:prstGeom>
          <a:noFill/>
          <a:ln w="9525">
            <a:solidFill>
              <a:schemeClr val="tx2"/>
            </a:solidFill>
            <a:miter lim="800000"/>
          </a:ln>
          <a:effectLst/>
        </p:spPr>
        <p:txBody>
          <a:bodyPr lIns="0" tIns="36000" rIns="0" bIns="36000">
            <a:spAutoFit/>
          </a:bodyPr>
          <a:lstStyle/>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作业前培训、办理工作许可并按</a:t>
            </a:r>
            <a:r>
              <a:rPr lang="en-US" altLang="zh-CN" sz="1800" i="0" dirty="0">
                <a:solidFill>
                  <a:srgbClr val="000000"/>
                </a:solidFill>
                <a:effectLst>
                  <a:outerShdw blurRad="38100" dist="38100" dir="2700000" algn="tl">
                    <a:srgbClr val="C0C0C0"/>
                  </a:outerShdw>
                </a:effectLst>
                <a:latin typeface="+mn-ea"/>
                <a:ea typeface="+mn-ea"/>
              </a:rPr>
              <a:t>SOP</a:t>
            </a:r>
            <a:r>
              <a:rPr lang="zh-CN" altLang="en-US" sz="1800" i="0" dirty="0">
                <a:solidFill>
                  <a:srgbClr val="000000"/>
                </a:solidFill>
                <a:effectLst>
                  <a:outerShdw blurRad="38100" dist="38100" dir="2700000" algn="tl">
                    <a:srgbClr val="C0C0C0"/>
                  </a:outerShdw>
                </a:effectLst>
                <a:latin typeface="+mn-ea"/>
                <a:ea typeface="+mn-ea"/>
              </a:rPr>
              <a:t>进行作业等</a:t>
            </a:r>
            <a:endParaRPr lang="zh-CN" altLang="en-US" sz="1800" i="0" dirty="0">
              <a:solidFill>
                <a:srgbClr val="000000"/>
              </a:solidFill>
              <a:effectLst>
                <a:outerShdw blurRad="38100" dist="38100" dir="2700000" algn="tl">
                  <a:srgbClr val="C0C0C0"/>
                </a:outerShdw>
              </a:effectLst>
              <a:latin typeface="+mn-ea"/>
              <a:ea typeface="+mn-ea"/>
            </a:endParaRPr>
          </a:p>
        </p:txBody>
      </p:sp>
      <p:sp>
        <p:nvSpPr>
          <p:cNvPr id="108557" name="Text Box 13"/>
          <p:cNvSpPr txBox="1">
            <a:spLocks noChangeArrowheads="1"/>
          </p:cNvSpPr>
          <p:nvPr/>
        </p:nvSpPr>
        <p:spPr bwMode="auto">
          <a:xfrm>
            <a:off x="3308350" y="4365625"/>
            <a:ext cx="1728788" cy="693738"/>
          </a:xfrm>
          <a:prstGeom prst="rect">
            <a:avLst/>
          </a:prstGeom>
          <a:noFill/>
          <a:ln w="9525">
            <a:solidFill>
              <a:schemeClr val="tx2"/>
            </a:solidFill>
            <a:miter lim="800000"/>
          </a:ln>
          <a:effectLst/>
        </p:spPr>
        <p:txBody>
          <a:bodyPr lIns="0" tIns="36000" rIns="0" bIns="36000">
            <a:spAutoFit/>
          </a:bodyPr>
          <a:lstStyle/>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使用防火服等劳</a:t>
            </a:r>
            <a:endParaRPr lang="zh-CN" altLang="en-US" sz="1800" i="0" dirty="0">
              <a:solidFill>
                <a:srgbClr val="000000"/>
              </a:solidFill>
              <a:effectLst>
                <a:outerShdw blurRad="38100" dist="38100" dir="2700000" algn="tl">
                  <a:srgbClr val="C0C0C0"/>
                </a:outerShdw>
              </a:effectLst>
              <a:latin typeface="+mn-ea"/>
              <a:ea typeface="+mn-ea"/>
            </a:endParaRPr>
          </a:p>
          <a:p>
            <a:pPr algn="ctr" eaLnBrk="0" hangingPunct="0">
              <a:lnSpc>
                <a:spcPct val="120000"/>
              </a:lnSpc>
              <a:defRPr/>
            </a:pPr>
            <a:r>
              <a:rPr lang="zh-CN" altLang="en-US" sz="1800" i="0" dirty="0">
                <a:solidFill>
                  <a:srgbClr val="000000"/>
                </a:solidFill>
                <a:effectLst>
                  <a:outerShdw blurRad="38100" dist="38100" dir="2700000" algn="tl">
                    <a:srgbClr val="C0C0C0"/>
                  </a:outerShdw>
                </a:effectLst>
                <a:latin typeface="+mn-ea"/>
                <a:ea typeface="+mn-ea"/>
              </a:rPr>
              <a:t>保用品</a:t>
            </a:r>
            <a:endParaRPr lang="zh-CN" altLang="en-US" sz="1800" i="0" dirty="0">
              <a:solidFill>
                <a:srgbClr val="000000"/>
              </a:solidFill>
              <a:effectLst>
                <a:outerShdw blurRad="38100" dist="38100" dir="2700000" algn="tl">
                  <a:srgbClr val="C0C0C0"/>
                </a:outerShdw>
              </a:effectLst>
              <a:latin typeface="+mn-ea"/>
              <a:ea typeface="+mn-ea"/>
            </a:endParaRPr>
          </a:p>
        </p:txBody>
      </p:sp>
      <p:sp>
        <p:nvSpPr>
          <p:cNvPr id="108558" name="AutoShape 14"/>
          <p:cNvSpPr>
            <a:spLocks noChangeArrowheads="1"/>
          </p:cNvSpPr>
          <p:nvPr/>
        </p:nvSpPr>
        <p:spPr bwMode="ltGray">
          <a:xfrm>
            <a:off x="5237163" y="2852738"/>
            <a:ext cx="530225" cy="3603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a:noFill/>
            <a:miter lim="800000"/>
          </a:ln>
        </p:spPr>
        <p:txBody>
          <a:bodyPr wrap="none" anchor="ctr"/>
          <a:lstStyle/>
          <a:p>
            <a:endParaRPr lang="zh-CN" altLang="en-US"/>
          </a:p>
        </p:txBody>
      </p:sp>
      <p:sp>
        <p:nvSpPr>
          <p:cNvPr id="108559" name="AutoShape 15"/>
          <p:cNvSpPr>
            <a:spLocks noChangeArrowheads="1"/>
          </p:cNvSpPr>
          <p:nvPr/>
        </p:nvSpPr>
        <p:spPr bwMode="ltGray">
          <a:xfrm>
            <a:off x="2776538" y="4581525"/>
            <a:ext cx="530225"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a:noFill/>
            <a:miter lim="800000"/>
          </a:ln>
        </p:spPr>
        <p:txBody>
          <a:bodyPr wrap="none" anchor="ctr"/>
          <a:lstStyle/>
          <a:p>
            <a:endParaRPr lang="zh-CN" altLang="en-US"/>
          </a:p>
        </p:txBody>
      </p:sp>
      <p:sp>
        <p:nvSpPr>
          <p:cNvPr id="108560" name="AutoShape 16"/>
          <p:cNvSpPr>
            <a:spLocks noChangeArrowheads="1"/>
          </p:cNvSpPr>
          <p:nvPr/>
        </p:nvSpPr>
        <p:spPr bwMode="ltGray">
          <a:xfrm>
            <a:off x="7772400" y="2819400"/>
            <a:ext cx="530225"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solidFill>
          <a:ln w="12700">
            <a:noFill/>
            <a:miter lim="800000"/>
          </a:ln>
        </p:spPr>
        <p:txBody>
          <a:bodyPr wrap="none" anchor="ctr"/>
          <a:lstStyle/>
          <a:p>
            <a:endParaRPr lang="zh-CN" altLang="en-US"/>
          </a:p>
        </p:txBody>
      </p:sp>
      <p:sp>
        <p:nvSpPr>
          <p:cNvPr id="17" name="矩形 16"/>
          <p:cNvSpPr/>
          <p:nvPr/>
        </p:nvSpPr>
        <p:spPr>
          <a:xfrm>
            <a:off x="2438400" y="304800"/>
            <a:ext cx="3476625" cy="568325"/>
          </a:xfrm>
          <a:prstGeom prst="rect">
            <a:avLst/>
          </a:prstGeom>
        </p:spPr>
        <p:txBody>
          <a:bodyPr wrap="none">
            <a:spAutoFit/>
          </a:bodyPr>
          <a:lstStyle/>
          <a:p>
            <a:pPr marL="1327150" indent="-514350" defTabSz="762000" eaLnBrk="0" hangingPunct="0">
              <a:lnSpc>
                <a:spcPct val="110000"/>
              </a:lnSpc>
              <a:defRPr/>
            </a:pPr>
            <a:r>
              <a:rPr lang="zh-CN" altLang="en-GB" i="0" dirty="0">
                <a:solidFill>
                  <a:schemeClr val="tx1"/>
                </a:solidFill>
                <a:latin typeface="+mn-ea"/>
              </a:rPr>
              <a:t>控制</a:t>
            </a:r>
            <a:r>
              <a:rPr lang="zh-CN" altLang="en-US" i="0" dirty="0">
                <a:solidFill>
                  <a:schemeClr val="tx1"/>
                </a:solidFill>
                <a:latin typeface="+mn-ea"/>
              </a:rPr>
              <a:t>措施制定</a:t>
            </a:r>
            <a:endParaRPr lang="en-US" altLang="zh-CN" i="0" dirty="0">
              <a:solidFill>
                <a:schemeClr val="tx1"/>
              </a:solidFill>
              <a:latin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1000" fill="hold"/>
                                        <p:tgtEl>
                                          <p:spTgt spid="108548"/>
                                        </p:tgtEl>
                                        <p:attrNameLst>
                                          <p:attrName>ppt_w</p:attrName>
                                        </p:attrNameLst>
                                      </p:cBhvr>
                                      <p:tavLst>
                                        <p:tav tm="0">
                                          <p:val>
                                            <p:strVal val="#ppt_w*0.70"/>
                                          </p:val>
                                        </p:tav>
                                        <p:tav tm="100000">
                                          <p:val>
                                            <p:strVal val="#ppt_w"/>
                                          </p:val>
                                        </p:tav>
                                      </p:tavLst>
                                    </p:anim>
                                    <p:anim calcmode="lin" valueType="num">
                                      <p:cBhvr>
                                        <p:cTn id="8" dur="1000" fill="hold"/>
                                        <p:tgtEl>
                                          <p:spTgt spid="108548"/>
                                        </p:tgtEl>
                                        <p:attrNameLst>
                                          <p:attrName>ppt_h</p:attrName>
                                        </p:attrNameLst>
                                      </p:cBhvr>
                                      <p:tavLst>
                                        <p:tav tm="0">
                                          <p:val>
                                            <p:strVal val="#ppt_h"/>
                                          </p:val>
                                        </p:tav>
                                        <p:tav tm="100000">
                                          <p:val>
                                            <p:strVal val="#ppt_h"/>
                                          </p:val>
                                        </p:tav>
                                      </p:tavLst>
                                    </p:anim>
                                    <p:animEffect transition="in" filter="fade">
                                      <p:cBhvr>
                                        <p:cTn id="9" dur="1000"/>
                                        <p:tgtEl>
                                          <p:spTgt spid="10854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8553"/>
                                        </p:tgtEl>
                                        <p:attrNameLst>
                                          <p:attrName>style.visibility</p:attrName>
                                        </p:attrNameLst>
                                      </p:cBhvr>
                                      <p:to>
                                        <p:strVal val="visible"/>
                                      </p:to>
                                    </p:set>
                                    <p:anim calcmode="lin" valueType="num">
                                      <p:cBhvr>
                                        <p:cTn id="12" dur="1000" fill="hold"/>
                                        <p:tgtEl>
                                          <p:spTgt spid="108553"/>
                                        </p:tgtEl>
                                        <p:attrNameLst>
                                          <p:attrName>ppt_w</p:attrName>
                                        </p:attrNameLst>
                                      </p:cBhvr>
                                      <p:tavLst>
                                        <p:tav tm="0">
                                          <p:val>
                                            <p:strVal val="#ppt_w*0.70"/>
                                          </p:val>
                                        </p:tav>
                                        <p:tav tm="100000">
                                          <p:val>
                                            <p:strVal val="#ppt_w"/>
                                          </p:val>
                                        </p:tav>
                                      </p:tavLst>
                                    </p:anim>
                                    <p:anim calcmode="lin" valueType="num">
                                      <p:cBhvr>
                                        <p:cTn id="13" dur="1000" fill="hold"/>
                                        <p:tgtEl>
                                          <p:spTgt spid="108553"/>
                                        </p:tgtEl>
                                        <p:attrNameLst>
                                          <p:attrName>ppt_h</p:attrName>
                                        </p:attrNameLst>
                                      </p:cBhvr>
                                      <p:tavLst>
                                        <p:tav tm="0">
                                          <p:val>
                                            <p:strVal val="#ppt_h"/>
                                          </p:val>
                                        </p:tav>
                                        <p:tav tm="100000">
                                          <p:val>
                                            <p:strVal val="#ppt_h"/>
                                          </p:val>
                                        </p:tav>
                                      </p:tavLst>
                                    </p:anim>
                                    <p:animEffect transition="in" filter="fade">
                                      <p:cBhvr>
                                        <p:cTn id="14" dur="1000"/>
                                        <p:tgtEl>
                                          <p:spTgt spid="10855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8554"/>
                                        </p:tgtEl>
                                        <p:attrNameLst>
                                          <p:attrName>style.visibility</p:attrName>
                                        </p:attrNameLst>
                                      </p:cBhvr>
                                      <p:to>
                                        <p:strVal val="visible"/>
                                      </p:to>
                                    </p:set>
                                    <p:anim calcmode="lin" valueType="num">
                                      <p:cBhvr>
                                        <p:cTn id="19" dur="1000" fill="hold"/>
                                        <p:tgtEl>
                                          <p:spTgt spid="108554"/>
                                        </p:tgtEl>
                                        <p:attrNameLst>
                                          <p:attrName>ppt_w</p:attrName>
                                        </p:attrNameLst>
                                      </p:cBhvr>
                                      <p:tavLst>
                                        <p:tav tm="0">
                                          <p:val>
                                            <p:strVal val="#ppt_w*0.70"/>
                                          </p:val>
                                        </p:tav>
                                        <p:tav tm="100000">
                                          <p:val>
                                            <p:strVal val="#ppt_w"/>
                                          </p:val>
                                        </p:tav>
                                      </p:tavLst>
                                    </p:anim>
                                    <p:anim calcmode="lin" valueType="num">
                                      <p:cBhvr>
                                        <p:cTn id="20" dur="1000" fill="hold"/>
                                        <p:tgtEl>
                                          <p:spTgt spid="108554"/>
                                        </p:tgtEl>
                                        <p:attrNameLst>
                                          <p:attrName>ppt_h</p:attrName>
                                        </p:attrNameLst>
                                      </p:cBhvr>
                                      <p:tavLst>
                                        <p:tav tm="0">
                                          <p:val>
                                            <p:strVal val="#ppt_h"/>
                                          </p:val>
                                        </p:tav>
                                        <p:tav tm="100000">
                                          <p:val>
                                            <p:strVal val="#ppt_h"/>
                                          </p:val>
                                        </p:tav>
                                      </p:tavLst>
                                    </p:anim>
                                    <p:animEffect transition="in" filter="fade">
                                      <p:cBhvr>
                                        <p:cTn id="21" dur="1000"/>
                                        <p:tgtEl>
                                          <p:spTgt spid="108554"/>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08546"/>
                                        </p:tgtEl>
                                        <p:attrNameLst>
                                          <p:attrName>style.visibility</p:attrName>
                                        </p:attrNameLst>
                                      </p:cBhvr>
                                      <p:to>
                                        <p:strVal val="visible"/>
                                      </p:to>
                                    </p:set>
                                    <p:anim calcmode="lin" valueType="num">
                                      <p:cBhvr>
                                        <p:cTn id="24" dur="1000" fill="hold"/>
                                        <p:tgtEl>
                                          <p:spTgt spid="108546"/>
                                        </p:tgtEl>
                                        <p:attrNameLst>
                                          <p:attrName>ppt_w</p:attrName>
                                        </p:attrNameLst>
                                      </p:cBhvr>
                                      <p:tavLst>
                                        <p:tav tm="0">
                                          <p:val>
                                            <p:strVal val="#ppt_w*0.70"/>
                                          </p:val>
                                        </p:tav>
                                        <p:tav tm="100000">
                                          <p:val>
                                            <p:strVal val="#ppt_w"/>
                                          </p:val>
                                        </p:tav>
                                      </p:tavLst>
                                    </p:anim>
                                    <p:anim calcmode="lin" valueType="num">
                                      <p:cBhvr>
                                        <p:cTn id="25" dur="1000" fill="hold"/>
                                        <p:tgtEl>
                                          <p:spTgt spid="108546"/>
                                        </p:tgtEl>
                                        <p:attrNameLst>
                                          <p:attrName>ppt_h</p:attrName>
                                        </p:attrNameLst>
                                      </p:cBhvr>
                                      <p:tavLst>
                                        <p:tav tm="0">
                                          <p:val>
                                            <p:strVal val="#ppt_h"/>
                                          </p:val>
                                        </p:tav>
                                        <p:tav tm="100000">
                                          <p:val>
                                            <p:strVal val="#ppt_h"/>
                                          </p:val>
                                        </p:tav>
                                      </p:tavLst>
                                    </p:anim>
                                    <p:animEffect transition="in" filter="fade">
                                      <p:cBhvr>
                                        <p:cTn id="26" dur="1000"/>
                                        <p:tgtEl>
                                          <p:spTgt spid="10854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08549"/>
                                        </p:tgtEl>
                                        <p:attrNameLst>
                                          <p:attrName>style.visibility</p:attrName>
                                        </p:attrNameLst>
                                      </p:cBhvr>
                                      <p:to>
                                        <p:strVal val="visible"/>
                                      </p:to>
                                    </p:set>
                                    <p:anim calcmode="lin" valueType="num">
                                      <p:cBhvr>
                                        <p:cTn id="29" dur="1000" fill="hold"/>
                                        <p:tgtEl>
                                          <p:spTgt spid="108549"/>
                                        </p:tgtEl>
                                        <p:attrNameLst>
                                          <p:attrName>ppt_w</p:attrName>
                                        </p:attrNameLst>
                                      </p:cBhvr>
                                      <p:tavLst>
                                        <p:tav tm="0">
                                          <p:val>
                                            <p:strVal val="#ppt_w*0.70"/>
                                          </p:val>
                                        </p:tav>
                                        <p:tav tm="100000">
                                          <p:val>
                                            <p:strVal val="#ppt_w"/>
                                          </p:val>
                                        </p:tav>
                                      </p:tavLst>
                                    </p:anim>
                                    <p:anim calcmode="lin" valueType="num">
                                      <p:cBhvr>
                                        <p:cTn id="30" dur="1000" fill="hold"/>
                                        <p:tgtEl>
                                          <p:spTgt spid="108549"/>
                                        </p:tgtEl>
                                        <p:attrNameLst>
                                          <p:attrName>ppt_h</p:attrName>
                                        </p:attrNameLst>
                                      </p:cBhvr>
                                      <p:tavLst>
                                        <p:tav tm="0">
                                          <p:val>
                                            <p:strVal val="#ppt_h"/>
                                          </p:val>
                                        </p:tav>
                                        <p:tav tm="100000">
                                          <p:val>
                                            <p:strVal val="#ppt_h"/>
                                          </p:val>
                                        </p:tav>
                                      </p:tavLst>
                                    </p:anim>
                                    <p:animEffect transition="in" filter="fade">
                                      <p:cBhvr>
                                        <p:cTn id="31" dur="1000"/>
                                        <p:tgtEl>
                                          <p:spTgt spid="10854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108550"/>
                                        </p:tgtEl>
                                        <p:attrNameLst>
                                          <p:attrName>style.visibility</p:attrName>
                                        </p:attrNameLst>
                                      </p:cBhvr>
                                      <p:to>
                                        <p:strVal val="visible"/>
                                      </p:to>
                                    </p:set>
                                    <p:anim calcmode="lin" valueType="num">
                                      <p:cBhvr>
                                        <p:cTn id="36" dur="1000" fill="hold"/>
                                        <p:tgtEl>
                                          <p:spTgt spid="108550"/>
                                        </p:tgtEl>
                                        <p:attrNameLst>
                                          <p:attrName>ppt_w</p:attrName>
                                        </p:attrNameLst>
                                      </p:cBhvr>
                                      <p:tavLst>
                                        <p:tav tm="0">
                                          <p:val>
                                            <p:strVal val="#ppt_w*0.70"/>
                                          </p:val>
                                        </p:tav>
                                        <p:tav tm="100000">
                                          <p:val>
                                            <p:strVal val="#ppt_w"/>
                                          </p:val>
                                        </p:tav>
                                      </p:tavLst>
                                    </p:anim>
                                    <p:anim calcmode="lin" valueType="num">
                                      <p:cBhvr>
                                        <p:cTn id="37" dur="1000" fill="hold"/>
                                        <p:tgtEl>
                                          <p:spTgt spid="108550"/>
                                        </p:tgtEl>
                                        <p:attrNameLst>
                                          <p:attrName>ppt_h</p:attrName>
                                        </p:attrNameLst>
                                      </p:cBhvr>
                                      <p:tavLst>
                                        <p:tav tm="0">
                                          <p:val>
                                            <p:strVal val="#ppt_h"/>
                                          </p:val>
                                        </p:tav>
                                        <p:tav tm="100000">
                                          <p:val>
                                            <p:strVal val="#ppt_h"/>
                                          </p:val>
                                        </p:tav>
                                      </p:tavLst>
                                    </p:anim>
                                    <p:animEffect transition="in" filter="fade">
                                      <p:cBhvr>
                                        <p:cTn id="38" dur="1000"/>
                                        <p:tgtEl>
                                          <p:spTgt spid="108550"/>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108558"/>
                                        </p:tgtEl>
                                        <p:attrNameLst>
                                          <p:attrName>style.visibility</p:attrName>
                                        </p:attrNameLst>
                                      </p:cBhvr>
                                      <p:to>
                                        <p:strVal val="visible"/>
                                      </p:to>
                                    </p:set>
                                    <p:anim calcmode="lin" valueType="num">
                                      <p:cBhvr>
                                        <p:cTn id="41" dur="1000" fill="hold"/>
                                        <p:tgtEl>
                                          <p:spTgt spid="108558"/>
                                        </p:tgtEl>
                                        <p:attrNameLst>
                                          <p:attrName>ppt_w</p:attrName>
                                        </p:attrNameLst>
                                      </p:cBhvr>
                                      <p:tavLst>
                                        <p:tav tm="0">
                                          <p:val>
                                            <p:strVal val="#ppt_w*0.70"/>
                                          </p:val>
                                        </p:tav>
                                        <p:tav tm="100000">
                                          <p:val>
                                            <p:strVal val="#ppt_w"/>
                                          </p:val>
                                        </p:tav>
                                      </p:tavLst>
                                    </p:anim>
                                    <p:anim calcmode="lin" valueType="num">
                                      <p:cBhvr>
                                        <p:cTn id="42" dur="1000" fill="hold"/>
                                        <p:tgtEl>
                                          <p:spTgt spid="108558"/>
                                        </p:tgtEl>
                                        <p:attrNameLst>
                                          <p:attrName>ppt_h</p:attrName>
                                        </p:attrNameLst>
                                      </p:cBhvr>
                                      <p:tavLst>
                                        <p:tav tm="0">
                                          <p:val>
                                            <p:strVal val="#ppt_h"/>
                                          </p:val>
                                        </p:tav>
                                        <p:tav tm="100000">
                                          <p:val>
                                            <p:strVal val="#ppt_h"/>
                                          </p:val>
                                        </p:tav>
                                      </p:tavLst>
                                    </p:anim>
                                    <p:animEffect transition="in" filter="fade">
                                      <p:cBhvr>
                                        <p:cTn id="43" dur="1000"/>
                                        <p:tgtEl>
                                          <p:spTgt spid="108558"/>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108555"/>
                                        </p:tgtEl>
                                        <p:attrNameLst>
                                          <p:attrName>style.visibility</p:attrName>
                                        </p:attrNameLst>
                                      </p:cBhvr>
                                      <p:to>
                                        <p:strVal val="visible"/>
                                      </p:to>
                                    </p:set>
                                    <p:anim calcmode="lin" valueType="num">
                                      <p:cBhvr>
                                        <p:cTn id="46" dur="1000" fill="hold"/>
                                        <p:tgtEl>
                                          <p:spTgt spid="108555"/>
                                        </p:tgtEl>
                                        <p:attrNameLst>
                                          <p:attrName>ppt_w</p:attrName>
                                        </p:attrNameLst>
                                      </p:cBhvr>
                                      <p:tavLst>
                                        <p:tav tm="0">
                                          <p:val>
                                            <p:strVal val="#ppt_w*0.70"/>
                                          </p:val>
                                        </p:tav>
                                        <p:tav tm="100000">
                                          <p:val>
                                            <p:strVal val="#ppt_w"/>
                                          </p:val>
                                        </p:tav>
                                      </p:tavLst>
                                    </p:anim>
                                    <p:anim calcmode="lin" valueType="num">
                                      <p:cBhvr>
                                        <p:cTn id="47" dur="1000" fill="hold"/>
                                        <p:tgtEl>
                                          <p:spTgt spid="108555"/>
                                        </p:tgtEl>
                                        <p:attrNameLst>
                                          <p:attrName>ppt_h</p:attrName>
                                        </p:attrNameLst>
                                      </p:cBhvr>
                                      <p:tavLst>
                                        <p:tav tm="0">
                                          <p:val>
                                            <p:strVal val="#ppt_h"/>
                                          </p:val>
                                        </p:tav>
                                        <p:tav tm="100000">
                                          <p:val>
                                            <p:strVal val="#ppt_h"/>
                                          </p:val>
                                        </p:tav>
                                      </p:tavLst>
                                    </p:anim>
                                    <p:animEffect transition="in" filter="fade">
                                      <p:cBhvr>
                                        <p:cTn id="48" dur="1000"/>
                                        <p:tgtEl>
                                          <p:spTgt spid="108555"/>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108560"/>
                                        </p:tgtEl>
                                        <p:attrNameLst>
                                          <p:attrName>style.visibility</p:attrName>
                                        </p:attrNameLst>
                                      </p:cBhvr>
                                      <p:to>
                                        <p:strVal val="visible"/>
                                      </p:to>
                                    </p:set>
                                    <p:anim calcmode="lin" valueType="num">
                                      <p:cBhvr>
                                        <p:cTn id="53" dur="1000" fill="hold"/>
                                        <p:tgtEl>
                                          <p:spTgt spid="108560"/>
                                        </p:tgtEl>
                                        <p:attrNameLst>
                                          <p:attrName>ppt_w</p:attrName>
                                        </p:attrNameLst>
                                      </p:cBhvr>
                                      <p:tavLst>
                                        <p:tav tm="0">
                                          <p:val>
                                            <p:strVal val="#ppt_w*0.70"/>
                                          </p:val>
                                        </p:tav>
                                        <p:tav tm="100000">
                                          <p:val>
                                            <p:strVal val="#ppt_w"/>
                                          </p:val>
                                        </p:tav>
                                      </p:tavLst>
                                    </p:anim>
                                    <p:anim calcmode="lin" valueType="num">
                                      <p:cBhvr>
                                        <p:cTn id="54" dur="1000" fill="hold"/>
                                        <p:tgtEl>
                                          <p:spTgt spid="108560"/>
                                        </p:tgtEl>
                                        <p:attrNameLst>
                                          <p:attrName>ppt_h</p:attrName>
                                        </p:attrNameLst>
                                      </p:cBhvr>
                                      <p:tavLst>
                                        <p:tav tm="0">
                                          <p:val>
                                            <p:strVal val="#ppt_h"/>
                                          </p:val>
                                        </p:tav>
                                        <p:tav tm="100000">
                                          <p:val>
                                            <p:strVal val="#ppt_h"/>
                                          </p:val>
                                        </p:tav>
                                      </p:tavLst>
                                    </p:anim>
                                    <p:animEffect transition="in" filter="fade">
                                      <p:cBhvr>
                                        <p:cTn id="55" dur="1000"/>
                                        <p:tgtEl>
                                          <p:spTgt spid="108560"/>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08556"/>
                                        </p:tgtEl>
                                        <p:attrNameLst>
                                          <p:attrName>style.visibility</p:attrName>
                                        </p:attrNameLst>
                                      </p:cBhvr>
                                      <p:to>
                                        <p:strVal val="visible"/>
                                      </p:to>
                                    </p:set>
                                    <p:anim calcmode="lin" valueType="num">
                                      <p:cBhvr>
                                        <p:cTn id="58" dur="1000" fill="hold"/>
                                        <p:tgtEl>
                                          <p:spTgt spid="108556"/>
                                        </p:tgtEl>
                                        <p:attrNameLst>
                                          <p:attrName>ppt_w</p:attrName>
                                        </p:attrNameLst>
                                      </p:cBhvr>
                                      <p:tavLst>
                                        <p:tav tm="0">
                                          <p:val>
                                            <p:strVal val="#ppt_w*0.70"/>
                                          </p:val>
                                        </p:tav>
                                        <p:tav tm="100000">
                                          <p:val>
                                            <p:strVal val="#ppt_w"/>
                                          </p:val>
                                        </p:tav>
                                      </p:tavLst>
                                    </p:anim>
                                    <p:anim calcmode="lin" valueType="num">
                                      <p:cBhvr>
                                        <p:cTn id="59" dur="1000" fill="hold"/>
                                        <p:tgtEl>
                                          <p:spTgt spid="108556"/>
                                        </p:tgtEl>
                                        <p:attrNameLst>
                                          <p:attrName>ppt_h</p:attrName>
                                        </p:attrNameLst>
                                      </p:cBhvr>
                                      <p:tavLst>
                                        <p:tav tm="0">
                                          <p:val>
                                            <p:strVal val="#ppt_h"/>
                                          </p:val>
                                        </p:tav>
                                        <p:tav tm="100000">
                                          <p:val>
                                            <p:strVal val="#ppt_h"/>
                                          </p:val>
                                        </p:tav>
                                      </p:tavLst>
                                    </p:anim>
                                    <p:animEffect transition="in" filter="fade">
                                      <p:cBhvr>
                                        <p:cTn id="60" dur="1000"/>
                                        <p:tgtEl>
                                          <p:spTgt spid="108556"/>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08551"/>
                                        </p:tgtEl>
                                        <p:attrNameLst>
                                          <p:attrName>style.visibility</p:attrName>
                                        </p:attrNameLst>
                                      </p:cBhvr>
                                      <p:to>
                                        <p:strVal val="visible"/>
                                      </p:to>
                                    </p:set>
                                    <p:anim calcmode="lin" valueType="num">
                                      <p:cBhvr>
                                        <p:cTn id="63" dur="1000" fill="hold"/>
                                        <p:tgtEl>
                                          <p:spTgt spid="108551"/>
                                        </p:tgtEl>
                                        <p:attrNameLst>
                                          <p:attrName>ppt_w</p:attrName>
                                        </p:attrNameLst>
                                      </p:cBhvr>
                                      <p:tavLst>
                                        <p:tav tm="0">
                                          <p:val>
                                            <p:strVal val="#ppt_w*0.70"/>
                                          </p:val>
                                        </p:tav>
                                        <p:tav tm="100000">
                                          <p:val>
                                            <p:strVal val="#ppt_w"/>
                                          </p:val>
                                        </p:tav>
                                      </p:tavLst>
                                    </p:anim>
                                    <p:anim calcmode="lin" valueType="num">
                                      <p:cBhvr>
                                        <p:cTn id="64" dur="1000" fill="hold"/>
                                        <p:tgtEl>
                                          <p:spTgt spid="108551"/>
                                        </p:tgtEl>
                                        <p:attrNameLst>
                                          <p:attrName>ppt_h</p:attrName>
                                        </p:attrNameLst>
                                      </p:cBhvr>
                                      <p:tavLst>
                                        <p:tav tm="0">
                                          <p:val>
                                            <p:strVal val="#ppt_h"/>
                                          </p:val>
                                        </p:tav>
                                        <p:tav tm="100000">
                                          <p:val>
                                            <p:strVal val="#ppt_h"/>
                                          </p:val>
                                        </p:tav>
                                      </p:tavLst>
                                    </p:anim>
                                    <p:animEffect transition="in" filter="fade">
                                      <p:cBhvr>
                                        <p:cTn id="65" dur="1000"/>
                                        <p:tgtEl>
                                          <p:spTgt spid="108551"/>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08557"/>
                                        </p:tgtEl>
                                        <p:attrNameLst>
                                          <p:attrName>style.visibility</p:attrName>
                                        </p:attrNameLst>
                                      </p:cBhvr>
                                      <p:to>
                                        <p:strVal val="visible"/>
                                      </p:to>
                                    </p:set>
                                    <p:anim calcmode="lin" valueType="num">
                                      <p:cBhvr>
                                        <p:cTn id="70" dur="1000" fill="hold"/>
                                        <p:tgtEl>
                                          <p:spTgt spid="108557"/>
                                        </p:tgtEl>
                                        <p:attrNameLst>
                                          <p:attrName>ppt_w</p:attrName>
                                        </p:attrNameLst>
                                      </p:cBhvr>
                                      <p:tavLst>
                                        <p:tav tm="0">
                                          <p:val>
                                            <p:strVal val="#ppt_w*0.70"/>
                                          </p:val>
                                        </p:tav>
                                        <p:tav tm="100000">
                                          <p:val>
                                            <p:strVal val="#ppt_w"/>
                                          </p:val>
                                        </p:tav>
                                      </p:tavLst>
                                    </p:anim>
                                    <p:anim calcmode="lin" valueType="num">
                                      <p:cBhvr>
                                        <p:cTn id="71" dur="1000" fill="hold"/>
                                        <p:tgtEl>
                                          <p:spTgt spid="108557"/>
                                        </p:tgtEl>
                                        <p:attrNameLst>
                                          <p:attrName>ppt_h</p:attrName>
                                        </p:attrNameLst>
                                      </p:cBhvr>
                                      <p:tavLst>
                                        <p:tav tm="0">
                                          <p:val>
                                            <p:strVal val="#ppt_h"/>
                                          </p:val>
                                        </p:tav>
                                        <p:tav tm="100000">
                                          <p:val>
                                            <p:strVal val="#ppt_h"/>
                                          </p:val>
                                        </p:tav>
                                      </p:tavLst>
                                    </p:anim>
                                    <p:animEffect transition="in" filter="fade">
                                      <p:cBhvr>
                                        <p:cTn id="72" dur="1000"/>
                                        <p:tgtEl>
                                          <p:spTgt spid="108557"/>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108559"/>
                                        </p:tgtEl>
                                        <p:attrNameLst>
                                          <p:attrName>style.visibility</p:attrName>
                                        </p:attrNameLst>
                                      </p:cBhvr>
                                      <p:to>
                                        <p:strVal val="visible"/>
                                      </p:to>
                                    </p:set>
                                    <p:anim calcmode="lin" valueType="num">
                                      <p:cBhvr>
                                        <p:cTn id="75" dur="1000" fill="hold"/>
                                        <p:tgtEl>
                                          <p:spTgt spid="108559"/>
                                        </p:tgtEl>
                                        <p:attrNameLst>
                                          <p:attrName>ppt_w</p:attrName>
                                        </p:attrNameLst>
                                      </p:cBhvr>
                                      <p:tavLst>
                                        <p:tav tm="0">
                                          <p:val>
                                            <p:strVal val="#ppt_w*0.70"/>
                                          </p:val>
                                        </p:tav>
                                        <p:tav tm="100000">
                                          <p:val>
                                            <p:strVal val="#ppt_w"/>
                                          </p:val>
                                        </p:tav>
                                      </p:tavLst>
                                    </p:anim>
                                    <p:anim calcmode="lin" valueType="num">
                                      <p:cBhvr>
                                        <p:cTn id="76" dur="1000" fill="hold"/>
                                        <p:tgtEl>
                                          <p:spTgt spid="108559"/>
                                        </p:tgtEl>
                                        <p:attrNameLst>
                                          <p:attrName>ppt_h</p:attrName>
                                        </p:attrNameLst>
                                      </p:cBhvr>
                                      <p:tavLst>
                                        <p:tav tm="0">
                                          <p:val>
                                            <p:strVal val="#ppt_h"/>
                                          </p:val>
                                        </p:tav>
                                        <p:tav tm="100000">
                                          <p:val>
                                            <p:strVal val="#ppt_h"/>
                                          </p:val>
                                        </p:tav>
                                      </p:tavLst>
                                    </p:anim>
                                    <p:animEffect transition="in" filter="fade">
                                      <p:cBhvr>
                                        <p:cTn id="77" dur="1000"/>
                                        <p:tgtEl>
                                          <p:spTgt spid="108559"/>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108552"/>
                                        </p:tgtEl>
                                        <p:attrNameLst>
                                          <p:attrName>style.visibility</p:attrName>
                                        </p:attrNameLst>
                                      </p:cBhvr>
                                      <p:to>
                                        <p:strVal val="visible"/>
                                      </p:to>
                                    </p:set>
                                    <p:anim calcmode="lin" valueType="num">
                                      <p:cBhvr>
                                        <p:cTn id="80" dur="1000" fill="hold"/>
                                        <p:tgtEl>
                                          <p:spTgt spid="108552"/>
                                        </p:tgtEl>
                                        <p:attrNameLst>
                                          <p:attrName>ppt_w</p:attrName>
                                        </p:attrNameLst>
                                      </p:cBhvr>
                                      <p:tavLst>
                                        <p:tav tm="0">
                                          <p:val>
                                            <p:strVal val="#ppt_w*0.70"/>
                                          </p:val>
                                        </p:tav>
                                        <p:tav tm="100000">
                                          <p:val>
                                            <p:strVal val="#ppt_w"/>
                                          </p:val>
                                        </p:tav>
                                      </p:tavLst>
                                    </p:anim>
                                    <p:anim calcmode="lin" valueType="num">
                                      <p:cBhvr>
                                        <p:cTn id="81" dur="1000" fill="hold"/>
                                        <p:tgtEl>
                                          <p:spTgt spid="108552"/>
                                        </p:tgtEl>
                                        <p:attrNameLst>
                                          <p:attrName>ppt_h</p:attrName>
                                        </p:attrNameLst>
                                      </p:cBhvr>
                                      <p:tavLst>
                                        <p:tav tm="0">
                                          <p:val>
                                            <p:strVal val="#ppt_h"/>
                                          </p:val>
                                        </p:tav>
                                        <p:tav tm="100000">
                                          <p:val>
                                            <p:strVal val="#ppt_h"/>
                                          </p:val>
                                        </p:tav>
                                      </p:tavLst>
                                    </p:anim>
                                    <p:animEffect transition="in" filter="fade">
                                      <p:cBhvr>
                                        <p:cTn id="82" dur="10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nimBg="1"/>
      <p:bldP spid="108548" grpId="0"/>
      <p:bldP spid="108549" grpId="0"/>
      <p:bldP spid="108550" grpId="0"/>
      <p:bldP spid="108551" grpId="0"/>
      <p:bldP spid="108552" grpId="0"/>
      <p:bldP spid="108553" grpId="0" animBg="1"/>
      <p:bldP spid="108554" grpId="0" animBg="1"/>
      <p:bldP spid="108555" grpId="0" animBg="1"/>
      <p:bldP spid="108556" grpId="0" animBg="1"/>
      <p:bldP spid="108557" grpId="0" animBg="1"/>
      <p:bldP spid="108558" grpId="0" animBg="1"/>
      <p:bldP spid="108559" grpId="0" animBg="1"/>
      <p:bldP spid="1085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descr="花束"/>
          <p:cNvSpPr>
            <a:spLocks noChangeArrowheads="1"/>
          </p:cNvSpPr>
          <p:nvPr/>
        </p:nvSpPr>
        <p:spPr bwMode="auto">
          <a:xfrm>
            <a:off x="914400" y="1981200"/>
            <a:ext cx="6858000" cy="3978275"/>
          </a:xfrm>
          <a:prstGeom prst="rect">
            <a:avLst/>
          </a:prstGeom>
          <a:noFill/>
          <a:ln w="9525">
            <a:noFill/>
            <a:miter lim="800000"/>
          </a:ln>
          <a:effectLst/>
        </p:spPr>
        <p:txBody>
          <a:bodyPr lIns="92075" tIns="46038" rIns="92075" bIns="46038" anchor="ctr">
            <a:flatTx/>
          </a:bodyPr>
          <a:lstStyle/>
          <a:p>
            <a:pPr marL="1327150" indent="-514350" defTabSz="762000" eaLnBrk="0" hangingPunct="0">
              <a:lnSpc>
                <a:spcPct val="110000"/>
              </a:lnSpc>
              <a:buFont typeface="+mj-lt"/>
              <a:buAutoNum type="arabicPeriod"/>
              <a:defRPr/>
            </a:pPr>
            <a:r>
              <a:rPr lang="zh-CN" altLang="en-US" sz="2800" i="0" dirty="0">
                <a:solidFill>
                  <a:schemeClr val="tx1"/>
                </a:solidFill>
                <a:latin typeface="+mn-ea"/>
                <a:ea typeface="+mn-ea"/>
              </a:rPr>
              <a:t>为什么要进行</a:t>
            </a:r>
            <a:r>
              <a:rPr lang="zh-CN" altLang="en-GB" sz="2800" i="0" dirty="0">
                <a:solidFill>
                  <a:schemeClr val="tx1"/>
                </a:solidFill>
                <a:latin typeface="+mn-ea"/>
                <a:ea typeface="+mn-ea"/>
              </a:rPr>
              <a:t>工作</a:t>
            </a:r>
            <a:r>
              <a:rPr lang="zh-CN" altLang="en-US" sz="2800" i="0" dirty="0">
                <a:solidFill>
                  <a:schemeClr val="tx1"/>
                </a:solidFill>
                <a:latin typeface="+mn-ea"/>
                <a:ea typeface="+mn-ea"/>
              </a:rPr>
              <a:t>风险分析</a:t>
            </a:r>
            <a:endParaRPr lang="en-US" altLang="zh-CN" sz="2800" i="0" dirty="0">
              <a:solidFill>
                <a:schemeClr val="tx1"/>
              </a:solidFill>
              <a:latin typeface="+mn-ea"/>
              <a:ea typeface="+mn-ea"/>
            </a:endParaRPr>
          </a:p>
          <a:p>
            <a:pPr marL="1327150" indent="-514350" defTabSz="762000" eaLnBrk="0" hangingPunct="0">
              <a:lnSpc>
                <a:spcPct val="110000"/>
              </a:lnSpc>
              <a:buFont typeface="+mj-lt"/>
              <a:buAutoNum type="arabicPeriod"/>
              <a:defRPr/>
            </a:pPr>
            <a:r>
              <a:rPr lang="zh-CN" altLang="en-US" sz="2800" i="0" dirty="0">
                <a:solidFill>
                  <a:schemeClr val="tx1"/>
                </a:solidFill>
                <a:latin typeface="+mn-ea"/>
                <a:ea typeface="+mn-ea"/>
              </a:rPr>
              <a:t>工作风险分析特点</a:t>
            </a:r>
            <a:endParaRPr lang="en-US" altLang="zh-CN" sz="2800" i="0" dirty="0">
              <a:solidFill>
                <a:schemeClr val="tx1"/>
              </a:solidFill>
              <a:latin typeface="+mn-ea"/>
              <a:ea typeface="+mn-ea"/>
            </a:endParaRPr>
          </a:p>
          <a:p>
            <a:pPr marL="1327150" indent="-514350" defTabSz="762000" eaLnBrk="0" hangingPunct="0">
              <a:lnSpc>
                <a:spcPct val="110000"/>
              </a:lnSpc>
              <a:buFont typeface="+mj-lt"/>
              <a:buAutoNum type="arabicPeriod"/>
              <a:defRPr/>
            </a:pPr>
            <a:r>
              <a:rPr lang="zh-CN" altLang="en-US" sz="2800" i="0" dirty="0">
                <a:solidFill>
                  <a:schemeClr val="tx1"/>
                </a:solidFill>
                <a:latin typeface="+mn-ea"/>
                <a:ea typeface="+mn-ea"/>
              </a:rPr>
              <a:t>风险辨识</a:t>
            </a:r>
            <a:endParaRPr lang="en-US" altLang="zh-CN" sz="2800" i="0" dirty="0">
              <a:solidFill>
                <a:schemeClr val="tx1"/>
              </a:solidFill>
              <a:latin typeface="+mn-ea"/>
              <a:ea typeface="+mn-ea"/>
            </a:endParaRPr>
          </a:p>
          <a:p>
            <a:pPr marL="1327150" indent="-514350" defTabSz="762000" eaLnBrk="0" hangingPunct="0">
              <a:lnSpc>
                <a:spcPct val="110000"/>
              </a:lnSpc>
              <a:buFont typeface="+mj-lt"/>
              <a:buAutoNum type="arabicPeriod"/>
              <a:defRPr/>
            </a:pPr>
            <a:r>
              <a:rPr lang="zh-CN" altLang="en-GB" sz="2800" i="0" dirty="0">
                <a:solidFill>
                  <a:schemeClr val="tx1"/>
                </a:solidFill>
                <a:latin typeface="+mn-ea"/>
                <a:ea typeface="+mn-ea"/>
              </a:rPr>
              <a:t>风险等级评定</a:t>
            </a:r>
            <a:endParaRPr lang="en-US" altLang="zh-CN" sz="2800" i="0" dirty="0">
              <a:solidFill>
                <a:schemeClr val="tx1"/>
              </a:solidFill>
              <a:latin typeface="+mn-ea"/>
              <a:ea typeface="+mn-ea"/>
            </a:endParaRPr>
          </a:p>
          <a:p>
            <a:pPr marL="1327150" indent="-514350" defTabSz="762000" eaLnBrk="0" hangingPunct="0">
              <a:lnSpc>
                <a:spcPct val="110000"/>
              </a:lnSpc>
              <a:buFont typeface="+mj-lt"/>
              <a:buAutoNum type="arabicPeriod"/>
              <a:defRPr/>
            </a:pPr>
            <a:r>
              <a:rPr lang="zh-CN" altLang="en-GB" sz="2800" i="0" dirty="0">
                <a:solidFill>
                  <a:schemeClr val="tx1"/>
                </a:solidFill>
                <a:latin typeface="+mn-ea"/>
                <a:ea typeface="+mn-ea"/>
              </a:rPr>
              <a:t>控制</a:t>
            </a:r>
            <a:r>
              <a:rPr lang="zh-CN" altLang="en-US" sz="2800" i="0" dirty="0">
                <a:solidFill>
                  <a:schemeClr val="tx1"/>
                </a:solidFill>
                <a:latin typeface="+mn-ea"/>
                <a:ea typeface="+mn-ea"/>
              </a:rPr>
              <a:t>措施制定</a:t>
            </a:r>
            <a:endParaRPr lang="en-US" altLang="zh-CN" sz="2800" i="0" dirty="0">
              <a:solidFill>
                <a:schemeClr val="tx1"/>
              </a:solidFill>
              <a:latin typeface="+mn-ea"/>
              <a:ea typeface="+mn-ea"/>
            </a:endParaRPr>
          </a:p>
          <a:p>
            <a:pPr marL="1327150" indent="-514350" defTabSz="762000" eaLnBrk="0" hangingPunct="0">
              <a:lnSpc>
                <a:spcPct val="110000"/>
              </a:lnSpc>
              <a:buFont typeface="+mj-lt"/>
              <a:buAutoNum type="arabicPeriod"/>
              <a:defRPr/>
            </a:pPr>
            <a:r>
              <a:rPr lang="zh-CN" altLang="en-US" sz="2800" i="0" dirty="0" smtClean="0">
                <a:solidFill>
                  <a:schemeClr val="tx1"/>
                </a:solidFill>
                <a:latin typeface="+mn-ea"/>
                <a:ea typeface="+mn-ea"/>
              </a:rPr>
              <a:t>练习</a:t>
            </a:r>
            <a:endParaRPr lang="en-US" altLang="zh-CN" sz="2800" i="0" dirty="0" smtClean="0">
              <a:solidFill>
                <a:schemeClr val="tx1"/>
              </a:solidFill>
              <a:latin typeface="+mn-ea"/>
              <a:ea typeface="+mn-ea"/>
            </a:endParaRPr>
          </a:p>
          <a:p>
            <a:pPr marL="1327150" indent="-514350" defTabSz="762000" eaLnBrk="0" hangingPunct="0">
              <a:lnSpc>
                <a:spcPct val="110000"/>
              </a:lnSpc>
              <a:defRPr/>
            </a:pPr>
            <a:br>
              <a:rPr lang="zh-CN" altLang="en-GB" sz="2800" b="0" i="0" dirty="0">
                <a:solidFill>
                  <a:srgbClr val="0000FF"/>
                </a:solidFill>
                <a:latin typeface="+mn-ea"/>
                <a:ea typeface="+mn-ea"/>
              </a:rPr>
            </a:br>
            <a:br>
              <a:rPr lang="zh-CN" altLang="en-GB" sz="2800" b="0" i="0" dirty="0">
                <a:solidFill>
                  <a:srgbClr val="0000FF"/>
                </a:solidFill>
                <a:latin typeface="楷体_GB2312" pitchFamily="49" charset="-122"/>
                <a:ea typeface="楷体_GB2312" pitchFamily="49" charset="-122"/>
              </a:rPr>
            </a:br>
            <a:endParaRPr lang="en-GB" altLang="zh-CN" sz="2800" b="0" i="0" dirty="0">
              <a:solidFill>
                <a:srgbClr val="0000FF"/>
              </a:solidFill>
              <a:latin typeface="楷体_GB2312" pitchFamily="49" charset="-122"/>
              <a:ea typeface="楷体_GB2312" pitchFamily="49" charset="-122"/>
            </a:endParaRPr>
          </a:p>
        </p:txBody>
      </p:sp>
      <p:sp>
        <p:nvSpPr>
          <p:cNvPr id="54275" name="AutoShape 3"/>
          <p:cNvSpPr>
            <a:spLocks noChangeArrowheads="1"/>
          </p:cNvSpPr>
          <p:nvPr/>
        </p:nvSpPr>
        <p:spPr bwMode="auto">
          <a:xfrm>
            <a:off x="3276600" y="257175"/>
            <a:ext cx="2830513" cy="652463"/>
          </a:xfrm>
          <a:prstGeom prst="horizontalScroll">
            <a:avLst>
              <a:gd name="adj" fmla="val 12500"/>
            </a:avLst>
          </a:prstGeom>
          <a:solidFill>
            <a:schemeClr val="tx2"/>
          </a:solidFill>
          <a:ln w="9525">
            <a:noFill/>
            <a:round/>
          </a:ln>
          <a:effectLst/>
        </p:spPr>
        <p:txBody>
          <a:bodyPr lIns="0" tIns="36000" rIns="0" bIns="36000" anchor="ctr">
            <a:spAutoFit/>
          </a:bodyPr>
          <a:lstStyle/>
          <a:p>
            <a:pPr algn="ctr" eaLnBrk="0" hangingPunct="0">
              <a:lnSpc>
                <a:spcPct val="85000"/>
              </a:lnSpc>
              <a:defRPr/>
            </a:pPr>
            <a:r>
              <a:rPr lang="zh-CN" altLang="en-US" i="0" dirty="0">
                <a:effectLst>
                  <a:outerShdw blurRad="38100" dist="38100" dir="2700000" algn="tl">
                    <a:srgbClr val="808080"/>
                  </a:outerShdw>
                </a:effectLst>
                <a:latin typeface="+mj-ea"/>
                <a:ea typeface="+mj-ea"/>
              </a:rPr>
              <a:t>培 训 内 容</a:t>
            </a:r>
            <a:endParaRPr lang="zh-CN" altLang="en-US" i="0" dirty="0">
              <a:effectLst>
                <a:outerShdw blurRad="38100" dist="38100" dir="2700000" algn="tl">
                  <a:srgbClr val="808080"/>
                </a:outerShdw>
              </a:effectLst>
              <a:latin typeface="+mj-ea"/>
              <a:ea typeface="+mj-ea"/>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066800" y="1981200"/>
            <a:ext cx="7378700" cy="3889375"/>
          </a:xfrm>
          <a:prstGeom prst="rect">
            <a:avLst/>
          </a:prstGeom>
          <a:noFill/>
          <a:ln w="9525">
            <a:noFill/>
            <a:miter lim="800000"/>
          </a:ln>
        </p:spPr>
        <p:txBody>
          <a:bodyPr lIns="0" tIns="36000" rIns="0" bIns="36000">
            <a:spAutoFit/>
          </a:bodyPr>
          <a:lstStyle/>
          <a:p>
            <a:pPr marL="274955" indent="-274955" eaLnBrk="0" hangingPunct="0">
              <a:lnSpc>
                <a:spcPct val="85000"/>
              </a:lnSpc>
              <a:defRPr/>
            </a:pPr>
            <a:endParaRPr lang="zh-CN" altLang="en-US" sz="2400" i="0" dirty="0">
              <a:solidFill>
                <a:srgbClr val="FC2110"/>
              </a:solidFill>
              <a:ea typeface="华文隶书" panose="02010800040101010101" pitchFamily="2" charset="-122"/>
            </a:endParaRPr>
          </a:p>
          <a:p>
            <a:pPr marL="274955" indent="-274955" eaLnBrk="0" hangingPunct="0">
              <a:lnSpc>
                <a:spcPct val="120000"/>
              </a:lnSpc>
              <a:buClr>
                <a:schemeClr val="tx2"/>
              </a:buClr>
              <a:buFont typeface="Wingdings" panose="05000000000000000000" pitchFamily="2" charset="2"/>
              <a:buChar char="n"/>
              <a:defRPr/>
            </a:pPr>
            <a:r>
              <a:rPr lang="zh-CN" altLang="en-US" sz="2400" i="0" dirty="0">
                <a:solidFill>
                  <a:srgbClr val="000000"/>
                </a:solidFill>
                <a:latin typeface="+mn-ea"/>
                <a:ea typeface="+mn-ea"/>
              </a:rPr>
              <a:t>列出工作的每一个先后步骤</a:t>
            </a:r>
            <a:endParaRPr lang="zh-CN" altLang="en-US" sz="2400" i="0" dirty="0">
              <a:solidFill>
                <a:srgbClr val="000000"/>
              </a:solidFill>
              <a:latin typeface="+mn-ea"/>
              <a:ea typeface="+mn-ea"/>
            </a:endParaRPr>
          </a:p>
          <a:p>
            <a:pPr marL="274955" indent="-274955" eaLnBrk="0" hangingPunct="0">
              <a:lnSpc>
                <a:spcPct val="120000"/>
              </a:lnSpc>
              <a:buClr>
                <a:schemeClr val="tx2"/>
              </a:buClr>
              <a:buFont typeface="Wingdings" panose="05000000000000000000" pitchFamily="2" charset="2"/>
              <a:buChar char="n"/>
              <a:defRPr/>
            </a:pPr>
            <a:r>
              <a:rPr lang="zh-CN" altLang="en-US" sz="2400" i="0" dirty="0">
                <a:solidFill>
                  <a:srgbClr val="000000"/>
                </a:solidFill>
                <a:latin typeface="+mn-ea"/>
                <a:ea typeface="+mn-ea"/>
              </a:rPr>
              <a:t>找出第一个步骤中潜在的风险、这种风险可能产生的伤害结果、相应的控制措施、评估这种风险的等级、有无额外的控制措施、剩余风险多大、采取控制措施的负责人及完成时间。</a:t>
            </a:r>
            <a:endParaRPr lang="zh-CN" altLang="en-US" sz="2400" i="0" dirty="0">
              <a:solidFill>
                <a:srgbClr val="000000"/>
              </a:solidFill>
              <a:latin typeface="+mn-ea"/>
              <a:ea typeface="+mn-ea"/>
            </a:endParaRPr>
          </a:p>
          <a:p>
            <a:pPr marL="274955" indent="-274955" eaLnBrk="0" hangingPunct="0">
              <a:lnSpc>
                <a:spcPct val="120000"/>
              </a:lnSpc>
              <a:buClr>
                <a:schemeClr val="tx2"/>
              </a:buClr>
              <a:buFont typeface="Wingdings" panose="05000000000000000000" pitchFamily="2" charset="2"/>
              <a:buChar char="n"/>
              <a:defRPr/>
            </a:pPr>
            <a:r>
              <a:rPr lang="zh-CN" altLang="en-US" sz="2400" i="0" dirty="0">
                <a:solidFill>
                  <a:srgbClr val="000000"/>
                </a:solidFill>
                <a:latin typeface="+mn-ea"/>
                <a:ea typeface="+mn-ea"/>
              </a:rPr>
              <a:t>找出第二个步骤中潜在的风险、这种风险可能产生的伤害结果、相应的控制措施</a:t>
            </a:r>
            <a:r>
              <a:rPr lang="en-US" altLang="zh-CN" sz="2400" i="0" dirty="0">
                <a:solidFill>
                  <a:srgbClr val="000000"/>
                </a:solidFill>
                <a:latin typeface="+mn-ea"/>
                <a:ea typeface="+mn-ea"/>
              </a:rPr>
              <a:t>……</a:t>
            </a:r>
            <a:endParaRPr lang="en-US" altLang="zh-CN" sz="2400" i="0" dirty="0">
              <a:solidFill>
                <a:srgbClr val="000000"/>
              </a:solidFill>
              <a:latin typeface="+mn-ea"/>
              <a:ea typeface="+mn-ea"/>
            </a:endParaRPr>
          </a:p>
          <a:p>
            <a:pPr marL="274955" indent="-274955" eaLnBrk="0" hangingPunct="0">
              <a:lnSpc>
                <a:spcPct val="120000"/>
              </a:lnSpc>
              <a:buClr>
                <a:schemeClr val="tx2"/>
              </a:buClr>
              <a:buFont typeface="Wingdings" panose="05000000000000000000" pitchFamily="2" charset="2"/>
              <a:buChar char="n"/>
              <a:defRPr/>
            </a:pPr>
            <a:r>
              <a:rPr lang="en-US" altLang="zh-CN" sz="2400" i="0" dirty="0">
                <a:solidFill>
                  <a:srgbClr val="000000"/>
                </a:solidFill>
                <a:latin typeface="+mn-ea"/>
                <a:ea typeface="+mn-ea"/>
              </a:rPr>
              <a:t>……</a:t>
            </a:r>
            <a:r>
              <a:rPr lang="zh-CN" altLang="en-US" sz="2400" i="0" dirty="0">
                <a:solidFill>
                  <a:srgbClr val="000000"/>
                </a:solidFill>
                <a:latin typeface="+mn-ea"/>
                <a:ea typeface="+mn-ea"/>
              </a:rPr>
              <a:t>至到最后一个步骤</a:t>
            </a:r>
            <a:endParaRPr lang="zh-CN" altLang="en-US" sz="2400" i="0" dirty="0">
              <a:solidFill>
                <a:srgbClr val="000000"/>
              </a:solidFill>
              <a:latin typeface="+mn-ea"/>
              <a:ea typeface="+mn-ea"/>
            </a:endParaRPr>
          </a:p>
        </p:txBody>
      </p:sp>
      <p:sp>
        <p:nvSpPr>
          <p:cNvPr id="116739" name="Rectangle 3"/>
          <p:cNvSpPr>
            <a:spLocks noChangeArrowheads="1"/>
          </p:cNvSpPr>
          <p:nvPr/>
        </p:nvSpPr>
        <p:spPr bwMode="auto">
          <a:xfrm>
            <a:off x="228600" y="1295400"/>
            <a:ext cx="8251825" cy="798513"/>
          </a:xfrm>
          <a:prstGeom prst="rect">
            <a:avLst/>
          </a:prstGeom>
          <a:noFill/>
          <a:ln w="9525">
            <a:noFill/>
            <a:miter lim="800000"/>
          </a:ln>
          <a:effectLst/>
        </p:spPr>
        <p:txBody>
          <a:bodyPr lIns="0" tIns="36000" rIns="0" bIns="36000">
            <a:spAutoFit/>
          </a:bodyPr>
          <a:lstStyle/>
          <a:p>
            <a:pPr algn="ctr" eaLnBrk="0" hangingPunct="0">
              <a:lnSpc>
                <a:spcPct val="85000"/>
              </a:lnSpc>
              <a:defRPr/>
            </a:pPr>
            <a:r>
              <a:rPr lang="zh-CN" altLang="en-US" sz="2400" i="0" dirty="0">
                <a:solidFill>
                  <a:srgbClr val="FC2110"/>
                </a:solidFill>
                <a:effectLst>
                  <a:outerShdw blurRad="38100" dist="38100" dir="2700000" algn="tl">
                    <a:srgbClr val="C0C0C0"/>
                  </a:outerShdw>
                </a:effectLst>
                <a:latin typeface="+mn-ea"/>
                <a:ea typeface="+mn-ea"/>
              </a:rPr>
              <a:t>方法：根据工作步骤进行分析（适合复杂、步骤多的作业）</a:t>
            </a:r>
            <a:endParaRPr lang="zh-CN" altLang="en-US" sz="2400" i="0" dirty="0">
              <a:solidFill>
                <a:srgbClr val="FC2110"/>
              </a:solidFill>
              <a:effectLst>
                <a:outerShdw blurRad="38100" dist="38100" dir="2700000" algn="tl">
                  <a:srgbClr val="C0C0C0"/>
                </a:outerShdw>
              </a:effectLst>
              <a:latin typeface="+mn-ea"/>
              <a:ea typeface="+mn-ea"/>
            </a:endParaRPr>
          </a:p>
          <a:p>
            <a:pPr algn="ctr" eaLnBrk="0" hangingPunct="0">
              <a:lnSpc>
                <a:spcPct val="85000"/>
              </a:lnSpc>
              <a:defRPr/>
            </a:pPr>
            <a:r>
              <a:rPr lang="zh-CN" altLang="en-US" sz="2400" i="0" dirty="0">
                <a:solidFill>
                  <a:srgbClr val="FC2110"/>
                </a:solidFill>
                <a:effectLst>
                  <a:outerShdw blurRad="38100" dist="38100" dir="2700000" algn="tl">
                    <a:srgbClr val="C0C0C0"/>
                  </a:outerShdw>
                </a:effectLst>
                <a:latin typeface="+mn-ea"/>
                <a:ea typeface="+mn-ea"/>
              </a:rPr>
              <a:t>（先将复杂工作分步，再应用方法一）</a:t>
            </a:r>
            <a:endParaRPr lang="zh-CN" altLang="en-US" sz="2400" i="0" dirty="0">
              <a:solidFill>
                <a:srgbClr val="FC2110"/>
              </a:solidFill>
              <a:effectLst>
                <a:outerShdw blurRad="38100" dist="38100" dir="2700000" algn="tl">
                  <a:srgbClr val="C0C0C0"/>
                </a:outerShdw>
              </a:effectLst>
              <a:latin typeface="+mn-ea"/>
              <a:ea typeface="+mn-ea"/>
            </a:endParaRPr>
          </a:p>
          <a:p>
            <a:pPr eaLnBrk="0" hangingPunct="0">
              <a:lnSpc>
                <a:spcPct val="85000"/>
              </a:lnSpc>
              <a:defRPr/>
            </a:pPr>
            <a:endParaRPr lang="en-US" altLang="zh-CN" sz="800" i="0" dirty="0">
              <a:solidFill>
                <a:srgbClr val="0066CC"/>
              </a:solidFill>
              <a:effectLst>
                <a:outerShdw blurRad="38100" dist="38100" dir="2700000" algn="tl">
                  <a:srgbClr val="C0C0C0"/>
                </a:outerShdw>
              </a:effectLst>
              <a:ea typeface="华文隶书" panose="02010800040101010101" pitchFamily="2" charset="-122"/>
            </a:endParaRPr>
          </a:p>
        </p:txBody>
      </p:sp>
      <p:sp>
        <p:nvSpPr>
          <p:cNvPr id="5" name="矩形 4"/>
          <p:cNvSpPr/>
          <p:nvPr/>
        </p:nvSpPr>
        <p:spPr>
          <a:xfrm>
            <a:off x="3886200" y="304800"/>
            <a:ext cx="1422400" cy="584200"/>
          </a:xfrm>
          <a:prstGeom prst="rect">
            <a:avLst/>
          </a:prstGeom>
        </p:spPr>
        <p:txBody>
          <a:bodyPr wrap="none">
            <a:spAutoFit/>
          </a:bodyPr>
          <a:lstStyle/>
          <a:p>
            <a:pPr>
              <a:defRPr/>
            </a:pPr>
            <a:r>
              <a:rPr lang="zh-CN" altLang="en-US" i="0" dirty="0">
                <a:solidFill>
                  <a:schemeClr val="tx1"/>
                </a:solidFill>
                <a:latin typeface="+mn-ea"/>
              </a:rPr>
              <a:t>练  习</a:t>
            </a:r>
            <a:endParaRPr lang="zh-CN" altLang="en-US" dirty="0"/>
          </a:p>
        </p:txBody>
      </p:sp>
    </p:spTree>
  </p:cSld>
  <p:clrMapOvr>
    <a:masterClrMapping/>
  </p:clrMapOvr>
  <p:transition>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2225675"/>
            <a:ext cx="9144000" cy="0"/>
          </a:xfrm>
          <a:prstGeom prst="rect">
            <a:avLst/>
          </a:prstGeom>
          <a:noFill/>
          <a:ln w="9525">
            <a:noFill/>
            <a:miter lim="800000"/>
          </a:ln>
        </p:spPr>
        <p:txBody>
          <a:bodyPr wrap="none" lIns="0" tIns="36000" rIns="0" bIns="36000" anchor="ctr">
            <a:spAutoFit/>
          </a:bodyPr>
          <a:lstStyle/>
          <a:p>
            <a:endParaRPr lang="zh-CN" altLang="en-US"/>
          </a:p>
        </p:txBody>
      </p:sp>
      <p:sp>
        <p:nvSpPr>
          <p:cNvPr id="3076" name="Line 460"/>
          <p:cNvSpPr>
            <a:spLocks noChangeShapeType="1"/>
          </p:cNvSpPr>
          <p:nvPr/>
        </p:nvSpPr>
        <p:spPr bwMode="auto">
          <a:xfrm>
            <a:off x="3036888" y="1290638"/>
            <a:ext cx="0" cy="0"/>
          </a:xfrm>
          <a:prstGeom prst="line">
            <a:avLst/>
          </a:prstGeom>
          <a:noFill/>
          <a:ln w="12700" cap="rnd">
            <a:solidFill>
              <a:srgbClr val="000000"/>
            </a:solidFill>
            <a:round/>
          </a:ln>
        </p:spPr>
        <p:txBody>
          <a:bodyPr/>
          <a:lstStyle/>
          <a:p>
            <a:endParaRPr lang="zh-CN" altLang="en-US"/>
          </a:p>
        </p:txBody>
      </p:sp>
      <p:sp>
        <p:nvSpPr>
          <p:cNvPr id="3077" name="Line 470"/>
          <p:cNvSpPr>
            <a:spLocks noChangeShapeType="1"/>
          </p:cNvSpPr>
          <p:nvPr/>
        </p:nvSpPr>
        <p:spPr bwMode="auto">
          <a:xfrm>
            <a:off x="5186363" y="1290638"/>
            <a:ext cx="0" cy="0"/>
          </a:xfrm>
          <a:prstGeom prst="line">
            <a:avLst/>
          </a:prstGeom>
          <a:noFill/>
          <a:ln w="12700" cap="rnd">
            <a:solidFill>
              <a:srgbClr val="000000"/>
            </a:solidFill>
            <a:round/>
          </a:ln>
        </p:spPr>
        <p:txBody>
          <a:bodyPr/>
          <a:lstStyle/>
          <a:p>
            <a:endParaRPr lang="zh-CN" altLang="en-US"/>
          </a:p>
        </p:txBody>
      </p:sp>
      <p:sp>
        <p:nvSpPr>
          <p:cNvPr id="3078" name="Line 476"/>
          <p:cNvSpPr>
            <a:spLocks noChangeShapeType="1"/>
          </p:cNvSpPr>
          <p:nvPr/>
        </p:nvSpPr>
        <p:spPr bwMode="auto">
          <a:xfrm>
            <a:off x="5186363" y="1290638"/>
            <a:ext cx="0" cy="0"/>
          </a:xfrm>
          <a:prstGeom prst="line">
            <a:avLst/>
          </a:prstGeom>
          <a:noFill/>
          <a:ln w="12700" cap="rnd">
            <a:solidFill>
              <a:srgbClr val="000000"/>
            </a:solidFill>
            <a:round/>
          </a:ln>
        </p:spPr>
        <p:txBody>
          <a:bodyPr/>
          <a:lstStyle/>
          <a:p>
            <a:endParaRPr lang="zh-CN" altLang="en-US"/>
          </a:p>
        </p:txBody>
      </p:sp>
      <p:sp>
        <p:nvSpPr>
          <p:cNvPr id="3079" name="Line 479"/>
          <p:cNvSpPr>
            <a:spLocks noChangeShapeType="1"/>
          </p:cNvSpPr>
          <p:nvPr/>
        </p:nvSpPr>
        <p:spPr bwMode="auto">
          <a:xfrm>
            <a:off x="5438775" y="1290638"/>
            <a:ext cx="0" cy="0"/>
          </a:xfrm>
          <a:prstGeom prst="line">
            <a:avLst/>
          </a:prstGeom>
          <a:noFill/>
          <a:ln w="12700" cap="rnd">
            <a:solidFill>
              <a:srgbClr val="000000"/>
            </a:solidFill>
            <a:round/>
          </a:ln>
        </p:spPr>
        <p:txBody>
          <a:bodyPr/>
          <a:lstStyle/>
          <a:p>
            <a:endParaRPr lang="zh-CN" altLang="en-US"/>
          </a:p>
        </p:txBody>
      </p:sp>
      <p:sp>
        <p:nvSpPr>
          <p:cNvPr id="3080" name="Line 482"/>
          <p:cNvSpPr>
            <a:spLocks noChangeShapeType="1"/>
          </p:cNvSpPr>
          <p:nvPr/>
        </p:nvSpPr>
        <p:spPr bwMode="auto">
          <a:xfrm>
            <a:off x="5691188" y="1290638"/>
            <a:ext cx="0" cy="0"/>
          </a:xfrm>
          <a:prstGeom prst="line">
            <a:avLst/>
          </a:prstGeom>
          <a:noFill/>
          <a:ln w="12700" cap="rnd">
            <a:solidFill>
              <a:srgbClr val="000000"/>
            </a:solidFill>
            <a:round/>
          </a:ln>
        </p:spPr>
        <p:txBody>
          <a:bodyPr/>
          <a:lstStyle/>
          <a:p>
            <a:endParaRPr lang="zh-CN" altLang="en-US"/>
          </a:p>
        </p:txBody>
      </p:sp>
      <p:sp>
        <p:nvSpPr>
          <p:cNvPr id="3081" name="Line 485"/>
          <p:cNvSpPr>
            <a:spLocks noChangeShapeType="1"/>
          </p:cNvSpPr>
          <p:nvPr/>
        </p:nvSpPr>
        <p:spPr bwMode="auto">
          <a:xfrm>
            <a:off x="5943600" y="1290638"/>
            <a:ext cx="0" cy="0"/>
          </a:xfrm>
          <a:prstGeom prst="line">
            <a:avLst/>
          </a:prstGeom>
          <a:noFill/>
          <a:ln w="12700" cap="rnd">
            <a:solidFill>
              <a:srgbClr val="000000"/>
            </a:solidFill>
            <a:round/>
          </a:ln>
        </p:spPr>
        <p:txBody>
          <a:bodyPr/>
          <a:lstStyle/>
          <a:p>
            <a:endParaRPr lang="zh-CN" altLang="en-US"/>
          </a:p>
        </p:txBody>
      </p:sp>
      <p:sp>
        <p:nvSpPr>
          <p:cNvPr id="3082" name="Line 488"/>
          <p:cNvSpPr>
            <a:spLocks noChangeShapeType="1"/>
          </p:cNvSpPr>
          <p:nvPr/>
        </p:nvSpPr>
        <p:spPr bwMode="auto">
          <a:xfrm>
            <a:off x="6196013" y="1290638"/>
            <a:ext cx="0" cy="0"/>
          </a:xfrm>
          <a:prstGeom prst="line">
            <a:avLst/>
          </a:prstGeom>
          <a:noFill/>
          <a:ln w="12700" cap="rnd">
            <a:solidFill>
              <a:srgbClr val="000000"/>
            </a:solidFill>
            <a:round/>
          </a:ln>
        </p:spPr>
        <p:txBody>
          <a:bodyPr/>
          <a:lstStyle/>
          <a:p>
            <a:endParaRPr lang="zh-CN" altLang="en-US"/>
          </a:p>
        </p:txBody>
      </p:sp>
      <p:sp>
        <p:nvSpPr>
          <p:cNvPr id="3083" name="Line 491"/>
          <p:cNvSpPr>
            <a:spLocks noChangeShapeType="1"/>
          </p:cNvSpPr>
          <p:nvPr/>
        </p:nvSpPr>
        <p:spPr bwMode="auto">
          <a:xfrm>
            <a:off x="6448425" y="1290638"/>
            <a:ext cx="0" cy="0"/>
          </a:xfrm>
          <a:prstGeom prst="line">
            <a:avLst/>
          </a:prstGeom>
          <a:noFill/>
          <a:ln w="12700" cap="rnd">
            <a:solidFill>
              <a:srgbClr val="000000"/>
            </a:solidFill>
            <a:round/>
          </a:ln>
        </p:spPr>
        <p:txBody>
          <a:bodyPr/>
          <a:lstStyle/>
          <a:p>
            <a:endParaRPr lang="zh-CN" altLang="en-US"/>
          </a:p>
        </p:txBody>
      </p:sp>
      <p:sp>
        <p:nvSpPr>
          <p:cNvPr id="3084" name="Line 492"/>
          <p:cNvSpPr>
            <a:spLocks noChangeShapeType="1"/>
          </p:cNvSpPr>
          <p:nvPr/>
        </p:nvSpPr>
        <p:spPr bwMode="auto">
          <a:xfrm>
            <a:off x="5186363" y="1100138"/>
            <a:ext cx="0" cy="0"/>
          </a:xfrm>
          <a:prstGeom prst="line">
            <a:avLst/>
          </a:prstGeom>
          <a:noFill/>
          <a:ln w="12700" cap="rnd">
            <a:solidFill>
              <a:srgbClr val="000000"/>
            </a:solidFill>
            <a:round/>
          </a:ln>
        </p:spPr>
        <p:txBody>
          <a:bodyPr/>
          <a:lstStyle/>
          <a:p>
            <a:endParaRPr lang="zh-CN" altLang="en-US"/>
          </a:p>
        </p:txBody>
      </p:sp>
      <p:sp>
        <p:nvSpPr>
          <p:cNvPr id="3085" name="Line 502"/>
          <p:cNvSpPr>
            <a:spLocks noChangeShapeType="1"/>
          </p:cNvSpPr>
          <p:nvPr/>
        </p:nvSpPr>
        <p:spPr bwMode="auto">
          <a:xfrm>
            <a:off x="5186363" y="1290638"/>
            <a:ext cx="0" cy="0"/>
          </a:xfrm>
          <a:prstGeom prst="line">
            <a:avLst/>
          </a:prstGeom>
          <a:noFill/>
          <a:ln w="12700" cap="rnd">
            <a:solidFill>
              <a:srgbClr val="000000"/>
            </a:solidFill>
            <a:round/>
          </a:ln>
        </p:spPr>
        <p:txBody>
          <a:bodyPr/>
          <a:lstStyle/>
          <a:p>
            <a:endParaRPr lang="zh-CN" altLang="en-US"/>
          </a:p>
        </p:txBody>
      </p:sp>
      <p:sp>
        <p:nvSpPr>
          <p:cNvPr id="3086" name="Line 503"/>
          <p:cNvSpPr>
            <a:spLocks noChangeShapeType="1"/>
          </p:cNvSpPr>
          <p:nvPr/>
        </p:nvSpPr>
        <p:spPr bwMode="auto">
          <a:xfrm>
            <a:off x="5186363" y="1443038"/>
            <a:ext cx="0" cy="0"/>
          </a:xfrm>
          <a:prstGeom prst="line">
            <a:avLst/>
          </a:prstGeom>
          <a:noFill/>
          <a:ln w="12700" cap="rnd">
            <a:solidFill>
              <a:srgbClr val="000000"/>
            </a:solidFill>
            <a:round/>
          </a:ln>
        </p:spPr>
        <p:txBody>
          <a:bodyPr/>
          <a:lstStyle/>
          <a:p>
            <a:endParaRPr lang="zh-CN" altLang="en-US"/>
          </a:p>
        </p:txBody>
      </p:sp>
      <p:sp>
        <p:nvSpPr>
          <p:cNvPr id="3087" name="Line 504"/>
          <p:cNvSpPr>
            <a:spLocks noChangeShapeType="1"/>
          </p:cNvSpPr>
          <p:nvPr/>
        </p:nvSpPr>
        <p:spPr bwMode="auto">
          <a:xfrm>
            <a:off x="5438775" y="1290638"/>
            <a:ext cx="0" cy="0"/>
          </a:xfrm>
          <a:prstGeom prst="line">
            <a:avLst/>
          </a:prstGeom>
          <a:noFill/>
          <a:ln w="12700" cap="rnd">
            <a:solidFill>
              <a:srgbClr val="000000"/>
            </a:solidFill>
            <a:round/>
          </a:ln>
        </p:spPr>
        <p:txBody>
          <a:bodyPr/>
          <a:lstStyle/>
          <a:p>
            <a:endParaRPr lang="zh-CN" altLang="en-US"/>
          </a:p>
        </p:txBody>
      </p:sp>
      <p:sp>
        <p:nvSpPr>
          <p:cNvPr id="3088" name="Line 505"/>
          <p:cNvSpPr>
            <a:spLocks noChangeShapeType="1"/>
          </p:cNvSpPr>
          <p:nvPr/>
        </p:nvSpPr>
        <p:spPr bwMode="auto">
          <a:xfrm>
            <a:off x="5438775" y="1443038"/>
            <a:ext cx="0" cy="0"/>
          </a:xfrm>
          <a:prstGeom prst="line">
            <a:avLst/>
          </a:prstGeom>
          <a:noFill/>
          <a:ln w="12700" cap="rnd">
            <a:solidFill>
              <a:srgbClr val="000000"/>
            </a:solidFill>
            <a:round/>
          </a:ln>
        </p:spPr>
        <p:txBody>
          <a:bodyPr/>
          <a:lstStyle/>
          <a:p>
            <a:endParaRPr lang="zh-CN" altLang="en-US"/>
          </a:p>
        </p:txBody>
      </p:sp>
      <p:sp>
        <p:nvSpPr>
          <p:cNvPr id="3089" name="Line 506"/>
          <p:cNvSpPr>
            <a:spLocks noChangeShapeType="1"/>
          </p:cNvSpPr>
          <p:nvPr/>
        </p:nvSpPr>
        <p:spPr bwMode="auto">
          <a:xfrm>
            <a:off x="5691188" y="1290638"/>
            <a:ext cx="0" cy="0"/>
          </a:xfrm>
          <a:prstGeom prst="line">
            <a:avLst/>
          </a:prstGeom>
          <a:noFill/>
          <a:ln w="12700" cap="rnd">
            <a:solidFill>
              <a:srgbClr val="000000"/>
            </a:solidFill>
            <a:round/>
          </a:ln>
        </p:spPr>
        <p:txBody>
          <a:bodyPr/>
          <a:lstStyle/>
          <a:p>
            <a:endParaRPr lang="zh-CN" altLang="en-US"/>
          </a:p>
        </p:txBody>
      </p:sp>
      <p:sp>
        <p:nvSpPr>
          <p:cNvPr id="3090" name="Line 507"/>
          <p:cNvSpPr>
            <a:spLocks noChangeShapeType="1"/>
          </p:cNvSpPr>
          <p:nvPr/>
        </p:nvSpPr>
        <p:spPr bwMode="auto">
          <a:xfrm>
            <a:off x="5691188" y="1443038"/>
            <a:ext cx="0" cy="0"/>
          </a:xfrm>
          <a:prstGeom prst="line">
            <a:avLst/>
          </a:prstGeom>
          <a:noFill/>
          <a:ln w="12700" cap="rnd">
            <a:solidFill>
              <a:srgbClr val="000000"/>
            </a:solidFill>
            <a:round/>
          </a:ln>
        </p:spPr>
        <p:txBody>
          <a:bodyPr/>
          <a:lstStyle/>
          <a:p>
            <a:endParaRPr lang="zh-CN" altLang="en-US"/>
          </a:p>
        </p:txBody>
      </p:sp>
      <p:sp>
        <p:nvSpPr>
          <p:cNvPr id="3091" name="Line 508"/>
          <p:cNvSpPr>
            <a:spLocks noChangeShapeType="1"/>
          </p:cNvSpPr>
          <p:nvPr/>
        </p:nvSpPr>
        <p:spPr bwMode="auto">
          <a:xfrm>
            <a:off x="5943600" y="1290638"/>
            <a:ext cx="0" cy="0"/>
          </a:xfrm>
          <a:prstGeom prst="line">
            <a:avLst/>
          </a:prstGeom>
          <a:noFill/>
          <a:ln w="12700" cap="rnd">
            <a:solidFill>
              <a:srgbClr val="000000"/>
            </a:solidFill>
            <a:round/>
          </a:ln>
        </p:spPr>
        <p:txBody>
          <a:bodyPr/>
          <a:lstStyle/>
          <a:p>
            <a:endParaRPr lang="zh-CN" altLang="en-US"/>
          </a:p>
        </p:txBody>
      </p:sp>
      <p:sp>
        <p:nvSpPr>
          <p:cNvPr id="3092" name="Line 509"/>
          <p:cNvSpPr>
            <a:spLocks noChangeShapeType="1"/>
          </p:cNvSpPr>
          <p:nvPr/>
        </p:nvSpPr>
        <p:spPr bwMode="auto">
          <a:xfrm>
            <a:off x="5943600" y="1443038"/>
            <a:ext cx="0" cy="0"/>
          </a:xfrm>
          <a:prstGeom prst="line">
            <a:avLst/>
          </a:prstGeom>
          <a:noFill/>
          <a:ln w="12700" cap="rnd">
            <a:solidFill>
              <a:srgbClr val="000000"/>
            </a:solidFill>
            <a:round/>
          </a:ln>
        </p:spPr>
        <p:txBody>
          <a:bodyPr/>
          <a:lstStyle/>
          <a:p>
            <a:endParaRPr lang="zh-CN" altLang="en-US"/>
          </a:p>
        </p:txBody>
      </p:sp>
      <p:sp>
        <p:nvSpPr>
          <p:cNvPr id="3093" name="Line 510"/>
          <p:cNvSpPr>
            <a:spLocks noChangeShapeType="1"/>
          </p:cNvSpPr>
          <p:nvPr/>
        </p:nvSpPr>
        <p:spPr bwMode="auto">
          <a:xfrm>
            <a:off x="6196013" y="1290638"/>
            <a:ext cx="0" cy="0"/>
          </a:xfrm>
          <a:prstGeom prst="line">
            <a:avLst/>
          </a:prstGeom>
          <a:noFill/>
          <a:ln w="12700" cap="rnd">
            <a:solidFill>
              <a:srgbClr val="000000"/>
            </a:solidFill>
            <a:round/>
          </a:ln>
        </p:spPr>
        <p:txBody>
          <a:bodyPr/>
          <a:lstStyle/>
          <a:p>
            <a:endParaRPr lang="zh-CN" altLang="en-US"/>
          </a:p>
        </p:txBody>
      </p:sp>
      <p:sp>
        <p:nvSpPr>
          <p:cNvPr id="3094" name="Line 511"/>
          <p:cNvSpPr>
            <a:spLocks noChangeShapeType="1"/>
          </p:cNvSpPr>
          <p:nvPr/>
        </p:nvSpPr>
        <p:spPr bwMode="auto">
          <a:xfrm>
            <a:off x="6196013" y="1443038"/>
            <a:ext cx="0" cy="0"/>
          </a:xfrm>
          <a:prstGeom prst="line">
            <a:avLst/>
          </a:prstGeom>
          <a:noFill/>
          <a:ln w="12700" cap="rnd">
            <a:solidFill>
              <a:srgbClr val="000000"/>
            </a:solidFill>
            <a:round/>
          </a:ln>
        </p:spPr>
        <p:txBody>
          <a:bodyPr/>
          <a:lstStyle/>
          <a:p>
            <a:endParaRPr lang="zh-CN" altLang="en-US"/>
          </a:p>
        </p:txBody>
      </p:sp>
      <p:sp>
        <p:nvSpPr>
          <p:cNvPr id="3095" name="Line 512"/>
          <p:cNvSpPr>
            <a:spLocks noChangeShapeType="1"/>
          </p:cNvSpPr>
          <p:nvPr/>
        </p:nvSpPr>
        <p:spPr bwMode="auto">
          <a:xfrm>
            <a:off x="6448425" y="1290638"/>
            <a:ext cx="0" cy="0"/>
          </a:xfrm>
          <a:prstGeom prst="line">
            <a:avLst/>
          </a:prstGeom>
          <a:noFill/>
          <a:ln w="12700" cap="rnd">
            <a:solidFill>
              <a:srgbClr val="000000"/>
            </a:solidFill>
            <a:round/>
          </a:ln>
        </p:spPr>
        <p:txBody>
          <a:bodyPr/>
          <a:lstStyle/>
          <a:p>
            <a:endParaRPr lang="zh-CN" altLang="en-US"/>
          </a:p>
        </p:txBody>
      </p:sp>
      <p:sp>
        <p:nvSpPr>
          <p:cNvPr id="3096" name="Line 513"/>
          <p:cNvSpPr>
            <a:spLocks noChangeShapeType="1"/>
          </p:cNvSpPr>
          <p:nvPr/>
        </p:nvSpPr>
        <p:spPr bwMode="auto">
          <a:xfrm>
            <a:off x="6448425" y="1443038"/>
            <a:ext cx="0" cy="0"/>
          </a:xfrm>
          <a:prstGeom prst="line">
            <a:avLst/>
          </a:prstGeom>
          <a:noFill/>
          <a:ln w="12700" cap="rnd">
            <a:solidFill>
              <a:srgbClr val="000000"/>
            </a:solidFill>
            <a:round/>
          </a:ln>
        </p:spPr>
        <p:txBody>
          <a:bodyPr/>
          <a:lstStyle/>
          <a:p>
            <a:endParaRPr lang="zh-CN" altLang="en-US"/>
          </a:p>
        </p:txBody>
      </p:sp>
      <p:sp>
        <p:nvSpPr>
          <p:cNvPr id="3097" name="Line 514"/>
          <p:cNvSpPr>
            <a:spLocks noChangeShapeType="1"/>
          </p:cNvSpPr>
          <p:nvPr/>
        </p:nvSpPr>
        <p:spPr bwMode="auto">
          <a:xfrm>
            <a:off x="5186363" y="1290638"/>
            <a:ext cx="0" cy="0"/>
          </a:xfrm>
          <a:prstGeom prst="line">
            <a:avLst/>
          </a:prstGeom>
          <a:noFill/>
          <a:ln w="12700" cap="rnd">
            <a:solidFill>
              <a:srgbClr val="000000"/>
            </a:solidFill>
            <a:round/>
          </a:ln>
        </p:spPr>
        <p:txBody>
          <a:bodyPr/>
          <a:lstStyle/>
          <a:p>
            <a:endParaRPr lang="zh-CN" altLang="en-US"/>
          </a:p>
        </p:txBody>
      </p:sp>
      <p:sp>
        <p:nvSpPr>
          <p:cNvPr id="3098" name="Line 520"/>
          <p:cNvSpPr>
            <a:spLocks noChangeShapeType="1"/>
          </p:cNvSpPr>
          <p:nvPr/>
        </p:nvSpPr>
        <p:spPr bwMode="auto">
          <a:xfrm>
            <a:off x="3036888" y="1633538"/>
            <a:ext cx="0" cy="0"/>
          </a:xfrm>
          <a:prstGeom prst="line">
            <a:avLst/>
          </a:prstGeom>
          <a:noFill/>
          <a:ln w="12700" cap="rnd">
            <a:solidFill>
              <a:srgbClr val="000000"/>
            </a:solidFill>
            <a:round/>
          </a:ln>
        </p:spPr>
        <p:txBody>
          <a:bodyPr/>
          <a:lstStyle/>
          <a:p>
            <a:endParaRPr lang="zh-CN" altLang="en-US"/>
          </a:p>
        </p:txBody>
      </p:sp>
      <p:sp>
        <p:nvSpPr>
          <p:cNvPr id="3099" name="Line 521"/>
          <p:cNvSpPr>
            <a:spLocks noChangeShapeType="1"/>
          </p:cNvSpPr>
          <p:nvPr/>
        </p:nvSpPr>
        <p:spPr bwMode="auto">
          <a:xfrm>
            <a:off x="3036888" y="1804988"/>
            <a:ext cx="0" cy="0"/>
          </a:xfrm>
          <a:prstGeom prst="line">
            <a:avLst/>
          </a:prstGeom>
          <a:noFill/>
          <a:ln w="12700" cap="rnd">
            <a:solidFill>
              <a:srgbClr val="000000"/>
            </a:solidFill>
            <a:round/>
          </a:ln>
        </p:spPr>
        <p:txBody>
          <a:bodyPr/>
          <a:lstStyle/>
          <a:p>
            <a:endParaRPr lang="zh-CN" altLang="en-US"/>
          </a:p>
        </p:txBody>
      </p:sp>
      <p:sp>
        <p:nvSpPr>
          <p:cNvPr id="3100" name="Line 522"/>
          <p:cNvSpPr>
            <a:spLocks noChangeShapeType="1"/>
          </p:cNvSpPr>
          <p:nvPr/>
        </p:nvSpPr>
        <p:spPr bwMode="auto">
          <a:xfrm>
            <a:off x="5438775" y="1804988"/>
            <a:ext cx="0" cy="0"/>
          </a:xfrm>
          <a:prstGeom prst="line">
            <a:avLst/>
          </a:prstGeom>
          <a:noFill/>
          <a:ln w="12700" cap="rnd">
            <a:solidFill>
              <a:srgbClr val="000000"/>
            </a:solidFill>
            <a:round/>
          </a:ln>
        </p:spPr>
        <p:txBody>
          <a:bodyPr/>
          <a:lstStyle/>
          <a:p>
            <a:endParaRPr lang="zh-CN" altLang="en-US"/>
          </a:p>
        </p:txBody>
      </p:sp>
      <p:sp>
        <p:nvSpPr>
          <p:cNvPr id="3101" name="Line 523"/>
          <p:cNvSpPr>
            <a:spLocks noChangeShapeType="1"/>
          </p:cNvSpPr>
          <p:nvPr/>
        </p:nvSpPr>
        <p:spPr bwMode="auto">
          <a:xfrm>
            <a:off x="5186363" y="1443038"/>
            <a:ext cx="0" cy="0"/>
          </a:xfrm>
          <a:prstGeom prst="line">
            <a:avLst/>
          </a:prstGeom>
          <a:noFill/>
          <a:ln w="12700" cap="rnd">
            <a:solidFill>
              <a:srgbClr val="000000"/>
            </a:solidFill>
            <a:round/>
          </a:ln>
        </p:spPr>
        <p:txBody>
          <a:bodyPr/>
          <a:lstStyle/>
          <a:p>
            <a:endParaRPr lang="zh-CN" altLang="en-US"/>
          </a:p>
        </p:txBody>
      </p:sp>
      <p:sp>
        <p:nvSpPr>
          <p:cNvPr id="3102" name="Line 524"/>
          <p:cNvSpPr>
            <a:spLocks noChangeShapeType="1"/>
          </p:cNvSpPr>
          <p:nvPr/>
        </p:nvSpPr>
        <p:spPr bwMode="auto">
          <a:xfrm>
            <a:off x="5186363" y="1633538"/>
            <a:ext cx="0" cy="0"/>
          </a:xfrm>
          <a:prstGeom prst="line">
            <a:avLst/>
          </a:prstGeom>
          <a:noFill/>
          <a:ln w="12700" cap="rnd">
            <a:solidFill>
              <a:srgbClr val="000000"/>
            </a:solidFill>
            <a:round/>
          </a:ln>
        </p:spPr>
        <p:txBody>
          <a:bodyPr/>
          <a:lstStyle/>
          <a:p>
            <a:endParaRPr lang="zh-CN" altLang="en-US"/>
          </a:p>
        </p:txBody>
      </p:sp>
      <p:sp>
        <p:nvSpPr>
          <p:cNvPr id="3103" name="Line 525"/>
          <p:cNvSpPr>
            <a:spLocks noChangeShapeType="1"/>
          </p:cNvSpPr>
          <p:nvPr/>
        </p:nvSpPr>
        <p:spPr bwMode="auto">
          <a:xfrm>
            <a:off x="5438775" y="1443038"/>
            <a:ext cx="0" cy="0"/>
          </a:xfrm>
          <a:prstGeom prst="line">
            <a:avLst/>
          </a:prstGeom>
          <a:noFill/>
          <a:ln w="12700" cap="rnd">
            <a:solidFill>
              <a:srgbClr val="000000"/>
            </a:solidFill>
            <a:round/>
          </a:ln>
        </p:spPr>
        <p:txBody>
          <a:bodyPr/>
          <a:lstStyle/>
          <a:p>
            <a:endParaRPr lang="zh-CN" altLang="en-US"/>
          </a:p>
        </p:txBody>
      </p:sp>
      <p:sp>
        <p:nvSpPr>
          <p:cNvPr id="3104" name="Line 526"/>
          <p:cNvSpPr>
            <a:spLocks noChangeShapeType="1"/>
          </p:cNvSpPr>
          <p:nvPr/>
        </p:nvSpPr>
        <p:spPr bwMode="auto">
          <a:xfrm>
            <a:off x="5438775" y="1633538"/>
            <a:ext cx="0" cy="0"/>
          </a:xfrm>
          <a:prstGeom prst="line">
            <a:avLst/>
          </a:prstGeom>
          <a:noFill/>
          <a:ln w="12700" cap="rnd">
            <a:solidFill>
              <a:srgbClr val="000000"/>
            </a:solidFill>
            <a:round/>
          </a:ln>
        </p:spPr>
        <p:txBody>
          <a:bodyPr/>
          <a:lstStyle/>
          <a:p>
            <a:endParaRPr lang="zh-CN" altLang="en-US"/>
          </a:p>
        </p:txBody>
      </p:sp>
      <p:sp>
        <p:nvSpPr>
          <p:cNvPr id="3105" name="Line 527"/>
          <p:cNvSpPr>
            <a:spLocks noChangeShapeType="1"/>
          </p:cNvSpPr>
          <p:nvPr/>
        </p:nvSpPr>
        <p:spPr bwMode="auto">
          <a:xfrm>
            <a:off x="5691188" y="1443038"/>
            <a:ext cx="0" cy="0"/>
          </a:xfrm>
          <a:prstGeom prst="line">
            <a:avLst/>
          </a:prstGeom>
          <a:noFill/>
          <a:ln w="12700" cap="rnd">
            <a:solidFill>
              <a:srgbClr val="000000"/>
            </a:solidFill>
            <a:round/>
          </a:ln>
        </p:spPr>
        <p:txBody>
          <a:bodyPr/>
          <a:lstStyle/>
          <a:p>
            <a:endParaRPr lang="zh-CN" altLang="en-US"/>
          </a:p>
        </p:txBody>
      </p:sp>
      <p:sp>
        <p:nvSpPr>
          <p:cNvPr id="3106" name="Line 528"/>
          <p:cNvSpPr>
            <a:spLocks noChangeShapeType="1"/>
          </p:cNvSpPr>
          <p:nvPr/>
        </p:nvSpPr>
        <p:spPr bwMode="auto">
          <a:xfrm>
            <a:off x="5691188" y="1633538"/>
            <a:ext cx="0" cy="0"/>
          </a:xfrm>
          <a:prstGeom prst="line">
            <a:avLst/>
          </a:prstGeom>
          <a:noFill/>
          <a:ln w="12700" cap="rnd">
            <a:solidFill>
              <a:srgbClr val="000000"/>
            </a:solidFill>
            <a:round/>
          </a:ln>
        </p:spPr>
        <p:txBody>
          <a:bodyPr/>
          <a:lstStyle/>
          <a:p>
            <a:endParaRPr lang="zh-CN" altLang="en-US"/>
          </a:p>
        </p:txBody>
      </p:sp>
      <p:sp>
        <p:nvSpPr>
          <p:cNvPr id="3107" name="Line 529"/>
          <p:cNvSpPr>
            <a:spLocks noChangeShapeType="1"/>
          </p:cNvSpPr>
          <p:nvPr/>
        </p:nvSpPr>
        <p:spPr bwMode="auto">
          <a:xfrm>
            <a:off x="5943600" y="1443038"/>
            <a:ext cx="0" cy="0"/>
          </a:xfrm>
          <a:prstGeom prst="line">
            <a:avLst/>
          </a:prstGeom>
          <a:noFill/>
          <a:ln w="12700" cap="rnd">
            <a:solidFill>
              <a:srgbClr val="000000"/>
            </a:solidFill>
            <a:round/>
          </a:ln>
        </p:spPr>
        <p:txBody>
          <a:bodyPr/>
          <a:lstStyle/>
          <a:p>
            <a:endParaRPr lang="zh-CN" altLang="en-US"/>
          </a:p>
        </p:txBody>
      </p:sp>
      <p:sp>
        <p:nvSpPr>
          <p:cNvPr id="3108" name="Line 531"/>
          <p:cNvSpPr>
            <a:spLocks noChangeShapeType="1"/>
          </p:cNvSpPr>
          <p:nvPr/>
        </p:nvSpPr>
        <p:spPr bwMode="auto">
          <a:xfrm>
            <a:off x="6196013" y="1443038"/>
            <a:ext cx="0" cy="0"/>
          </a:xfrm>
          <a:prstGeom prst="line">
            <a:avLst/>
          </a:prstGeom>
          <a:noFill/>
          <a:ln w="12700" cap="rnd">
            <a:solidFill>
              <a:srgbClr val="000000"/>
            </a:solidFill>
            <a:round/>
          </a:ln>
        </p:spPr>
        <p:txBody>
          <a:bodyPr/>
          <a:lstStyle/>
          <a:p>
            <a:endParaRPr lang="zh-CN" altLang="en-US"/>
          </a:p>
        </p:txBody>
      </p:sp>
      <p:sp>
        <p:nvSpPr>
          <p:cNvPr id="3109" name="Line 532"/>
          <p:cNvSpPr>
            <a:spLocks noChangeShapeType="1"/>
          </p:cNvSpPr>
          <p:nvPr/>
        </p:nvSpPr>
        <p:spPr bwMode="auto">
          <a:xfrm>
            <a:off x="6448425" y="1443038"/>
            <a:ext cx="0" cy="0"/>
          </a:xfrm>
          <a:prstGeom prst="line">
            <a:avLst/>
          </a:prstGeom>
          <a:noFill/>
          <a:ln w="12700" cap="rnd">
            <a:solidFill>
              <a:srgbClr val="000000"/>
            </a:solidFill>
            <a:round/>
          </a:ln>
        </p:spPr>
        <p:txBody>
          <a:bodyPr/>
          <a:lstStyle/>
          <a:p>
            <a:endParaRPr lang="zh-CN" altLang="en-US"/>
          </a:p>
        </p:txBody>
      </p:sp>
      <p:sp>
        <p:nvSpPr>
          <p:cNvPr id="3110" name="Line 533"/>
          <p:cNvSpPr>
            <a:spLocks noChangeShapeType="1"/>
          </p:cNvSpPr>
          <p:nvPr/>
        </p:nvSpPr>
        <p:spPr bwMode="auto">
          <a:xfrm>
            <a:off x="5186363" y="1443038"/>
            <a:ext cx="0" cy="0"/>
          </a:xfrm>
          <a:prstGeom prst="line">
            <a:avLst/>
          </a:prstGeom>
          <a:noFill/>
          <a:ln w="12700" cap="rnd">
            <a:solidFill>
              <a:srgbClr val="000000"/>
            </a:solidFill>
            <a:round/>
          </a:ln>
        </p:spPr>
        <p:txBody>
          <a:bodyPr/>
          <a:lstStyle/>
          <a:p>
            <a:endParaRPr lang="zh-CN" altLang="en-US"/>
          </a:p>
        </p:txBody>
      </p:sp>
      <p:sp>
        <p:nvSpPr>
          <p:cNvPr id="3111" name="Line 539"/>
          <p:cNvSpPr>
            <a:spLocks noChangeShapeType="1"/>
          </p:cNvSpPr>
          <p:nvPr/>
        </p:nvSpPr>
        <p:spPr bwMode="auto">
          <a:xfrm>
            <a:off x="1601788" y="1633538"/>
            <a:ext cx="0" cy="0"/>
          </a:xfrm>
          <a:prstGeom prst="line">
            <a:avLst/>
          </a:prstGeom>
          <a:noFill/>
          <a:ln w="12700" cap="rnd">
            <a:solidFill>
              <a:srgbClr val="000000"/>
            </a:solidFill>
            <a:round/>
          </a:ln>
        </p:spPr>
        <p:txBody>
          <a:bodyPr/>
          <a:lstStyle/>
          <a:p>
            <a:endParaRPr lang="zh-CN" altLang="en-US"/>
          </a:p>
        </p:txBody>
      </p:sp>
      <p:sp>
        <p:nvSpPr>
          <p:cNvPr id="3112" name="Line 540"/>
          <p:cNvSpPr>
            <a:spLocks noChangeShapeType="1"/>
          </p:cNvSpPr>
          <p:nvPr/>
        </p:nvSpPr>
        <p:spPr bwMode="auto">
          <a:xfrm>
            <a:off x="1601788" y="1804988"/>
            <a:ext cx="0" cy="0"/>
          </a:xfrm>
          <a:prstGeom prst="line">
            <a:avLst/>
          </a:prstGeom>
          <a:noFill/>
          <a:ln w="12700" cap="rnd">
            <a:solidFill>
              <a:srgbClr val="000000"/>
            </a:solidFill>
            <a:round/>
          </a:ln>
        </p:spPr>
        <p:txBody>
          <a:bodyPr/>
          <a:lstStyle/>
          <a:p>
            <a:endParaRPr lang="zh-CN" altLang="en-US"/>
          </a:p>
        </p:txBody>
      </p:sp>
      <p:sp>
        <p:nvSpPr>
          <p:cNvPr id="3113" name="Line 541"/>
          <p:cNvSpPr>
            <a:spLocks noChangeShapeType="1"/>
          </p:cNvSpPr>
          <p:nvPr/>
        </p:nvSpPr>
        <p:spPr bwMode="auto">
          <a:xfrm>
            <a:off x="2312988" y="1633538"/>
            <a:ext cx="0" cy="0"/>
          </a:xfrm>
          <a:prstGeom prst="line">
            <a:avLst/>
          </a:prstGeom>
          <a:noFill/>
          <a:ln w="12700" cap="rnd">
            <a:solidFill>
              <a:srgbClr val="000000"/>
            </a:solidFill>
            <a:round/>
          </a:ln>
        </p:spPr>
        <p:txBody>
          <a:bodyPr/>
          <a:lstStyle/>
          <a:p>
            <a:endParaRPr lang="zh-CN" altLang="en-US"/>
          </a:p>
        </p:txBody>
      </p:sp>
      <p:sp>
        <p:nvSpPr>
          <p:cNvPr id="3114" name="Line 542"/>
          <p:cNvSpPr>
            <a:spLocks noChangeShapeType="1"/>
          </p:cNvSpPr>
          <p:nvPr/>
        </p:nvSpPr>
        <p:spPr bwMode="auto">
          <a:xfrm>
            <a:off x="2312988" y="1804988"/>
            <a:ext cx="0" cy="0"/>
          </a:xfrm>
          <a:prstGeom prst="line">
            <a:avLst/>
          </a:prstGeom>
          <a:noFill/>
          <a:ln w="12700" cap="rnd">
            <a:solidFill>
              <a:srgbClr val="000000"/>
            </a:solidFill>
            <a:round/>
          </a:ln>
        </p:spPr>
        <p:txBody>
          <a:bodyPr/>
          <a:lstStyle/>
          <a:p>
            <a:endParaRPr lang="zh-CN" altLang="en-US"/>
          </a:p>
        </p:txBody>
      </p:sp>
      <p:sp>
        <p:nvSpPr>
          <p:cNvPr id="3115" name="Line 543"/>
          <p:cNvSpPr>
            <a:spLocks noChangeShapeType="1"/>
          </p:cNvSpPr>
          <p:nvPr/>
        </p:nvSpPr>
        <p:spPr bwMode="auto">
          <a:xfrm>
            <a:off x="3036888" y="1633538"/>
            <a:ext cx="0" cy="0"/>
          </a:xfrm>
          <a:prstGeom prst="line">
            <a:avLst/>
          </a:prstGeom>
          <a:noFill/>
          <a:ln w="12700" cap="rnd">
            <a:solidFill>
              <a:srgbClr val="000000"/>
            </a:solidFill>
            <a:round/>
          </a:ln>
        </p:spPr>
        <p:txBody>
          <a:bodyPr/>
          <a:lstStyle/>
          <a:p>
            <a:endParaRPr lang="zh-CN" altLang="en-US"/>
          </a:p>
        </p:txBody>
      </p:sp>
      <p:sp>
        <p:nvSpPr>
          <p:cNvPr id="3116" name="Line 544"/>
          <p:cNvSpPr>
            <a:spLocks noChangeShapeType="1"/>
          </p:cNvSpPr>
          <p:nvPr/>
        </p:nvSpPr>
        <p:spPr bwMode="auto">
          <a:xfrm>
            <a:off x="3036888" y="1804988"/>
            <a:ext cx="0" cy="0"/>
          </a:xfrm>
          <a:prstGeom prst="line">
            <a:avLst/>
          </a:prstGeom>
          <a:noFill/>
          <a:ln w="12700" cap="rnd">
            <a:solidFill>
              <a:srgbClr val="000000"/>
            </a:solidFill>
            <a:round/>
          </a:ln>
        </p:spPr>
        <p:txBody>
          <a:bodyPr/>
          <a:lstStyle/>
          <a:p>
            <a:endParaRPr lang="zh-CN" altLang="en-US"/>
          </a:p>
        </p:txBody>
      </p:sp>
      <p:sp>
        <p:nvSpPr>
          <p:cNvPr id="3117" name="Line 545"/>
          <p:cNvSpPr>
            <a:spLocks noChangeShapeType="1"/>
          </p:cNvSpPr>
          <p:nvPr/>
        </p:nvSpPr>
        <p:spPr bwMode="auto">
          <a:xfrm>
            <a:off x="5186363" y="1633538"/>
            <a:ext cx="0" cy="0"/>
          </a:xfrm>
          <a:prstGeom prst="line">
            <a:avLst/>
          </a:prstGeom>
          <a:noFill/>
          <a:ln w="12700" cap="rnd">
            <a:solidFill>
              <a:srgbClr val="000000"/>
            </a:solidFill>
            <a:round/>
          </a:ln>
        </p:spPr>
        <p:txBody>
          <a:bodyPr/>
          <a:lstStyle/>
          <a:p>
            <a:endParaRPr lang="zh-CN" altLang="en-US"/>
          </a:p>
        </p:txBody>
      </p:sp>
      <p:sp>
        <p:nvSpPr>
          <p:cNvPr id="3118" name="Line 546"/>
          <p:cNvSpPr>
            <a:spLocks noChangeShapeType="1"/>
          </p:cNvSpPr>
          <p:nvPr/>
        </p:nvSpPr>
        <p:spPr bwMode="auto">
          <a:xfrm>
            <a:off x="5186363" y="1804988"/>
            <a:ext cx="0" cy="0"/>
          </a:xfrm>
          <a:prstGeom prst="line">
            <a:avLst/>
          </a:prstGeom>
          <a:noFill/>
          <a:ln w="12700" cap="rnd">
            <a:solidFill>
              <a:srgbClr val="000000"/>
            </a:solidFill>
            <a:round/>
          </a:ln>
        </p:spPr>
        <p:txBody>
          <a:bodyPr/>
          <a:lstStyle/>
          <a:p>
            <a:endParaRPr lang="zh-CN" altLang="en-US"/>
          </a:p>
        </p:txBody>
      </p:sp>
      <p:sp>
        <p:nvSpPr>
          <p:cNvPr id="3119" name="Line 547"/>
          <p:cNvSpPr>
            <a:spLocks noChangeShapeType="1"/>
          </p:cNvSpPr>
          <p:nvPr/>
        </p:nvSpPr>
        <p:spPr bwMode="auto">
          <a:xfrm>
            <a:off x="5438775" y="1633538"/>
            <a:ext cx="0" cy="0"/>
          </a:xfrm>
          <a:prstGeom prst="line">
            <a:avLst/>
          </a:prstGeom>
          <a:noFill/>
          <a:ln w="12700" cap="rnd">
            <a:solidFill>
              <a:srgbClr val="000000"/>
            </a:solidFill>
            <a:round/>
          </a:ln>
        </p:spPr>
        <p:txBody>
          <a:bodyPr/>
          <a:lstStyle/>
          <a:p>
            <a:endParaRPr lang="zh-CN" altLang="en-US"/>
          </a:p>
        </p:txBody>
      </p:sp>
      <p:sp>
        <p:nvSpPr>
          <p:cNvPr id="3120" name="Line 548"/>
          <p:cNvSpPr>
            <a:spLocks noChangeShapeType="1"/>
          </p:cNvSpPr>
          <p:nvPr/>
        </p:nvSpPr>
        <p:spPr bwMode="auto">
          <a:xfrm>
            <a:off x="5438775" y="1804988"/>
            <a:ext cx="0" cy="0"/>
          </a:xfrm>
          <a:prstGeom prst="line">
            <a:avLst/>
          </a:prstGeom>
          <a:noFill/>
          <a:ln w="12700" cap="rnd">
            <a:solidFill>
              <a:srgbClr val="000000"/>
            </a:solidFill>
            <a:round/>
          </a:ln>
        </p:spPr>
        <p:txBody>
          <a:bodyPr/>
          <a:lstStyle/>
          <a:p>
            <a:endParaRPr lang="zh-CN" altLang="en-US"/>
          </a:p>
        </p:txBody>
      </p:sp>
      <p:sp>
        <p:nvSpPr>
          <p:cNvPr id="3121" name="Line 549"/>
          <p:cNvSpPr>
            <a:spLocks noChangeShapeType="1"/>
          </p:cNvSpPr>
          <p:nvPr/>
        </p:nvSpPr>
        <p:spPr bwMode="auto">
          <a:xfrm>
            <a:off x="5691188" y="1633538"/>
            <a:ext cx="0" cy="0"/>
          </a:xfrm>
          <a:prstGeom prst="line">
            <a:avLst/>
          </a:prstGeom>
          <a:noFill/>
          <a:ln w="12700" cap="rnd">
            <a:solidFill>
              <a:srgbClr val="000000"/>
            </a:solidFill>
            <a:round/>
          </a:ln>
        </p:spPr>
        <p:txBody>
          <a:bodyPr/>
          <a:lstStyle/>
          <a:p>
            <a:endParaRPr lang="zh-CN" altLang="en-US"/>
          </a:p>
        </p:txBody>
      </p:sp>
      <p:sp>
        <p:nvSpPr>
          <p:cNvPr id="3122" name="Line 550"/>
          <p:cNvSpPr>
            <a:spLocks noChangeShapeType="1"/>
          </p:cNvSpPr>
          <p:nvPr/>
        </p:nvSpPr>
        <p:spPr bwMode="auto">
          <a:xfrm>
            <a:off x="5691188" y="1804988"/>
            <a:ext cx="0" cy="0"/>
          </a:xfrm>
          <a:prstGeom prst="line">
            <a:avLst/>
          </a:prstGeom>
          <a:noFill/>
          <a:ln w="12700" cap="rnd">
            <a:solidFill>
              <a:srgbClr val="000000"/>
            </a:solidFill>
            <a:round/>
          </a:ln>
        </p:spPr>
        <p:txBody>
          <a:bodyPr/>
          <a:lstStyle/>
          <a:p>
            <a:endParaRPr lang="zh-CN" altLang="en-US"/>
          </a:p>
        </p:txBody>
      </p:sp>
      <p:sp>
        <p:nvSpPr>
          <p:cNvPr id="3123" name="Line 558"/>
          <p:cNvSpPr>
            <a:spLocks noChangeShapeType="1"/>
          </p:cNvSpPr>
          <p:nvPr/>
        </p:nvSpPr>
        <p:spPr bwMode="auto">
          <a:xfrm>
            <a:off x="1601788" y="1804988"/>
            <a:ext cx="0" cy="0"/>
          </a:xfrm>
          <a:prstGeom prst="line">
            <a:avLst/>
          </a:prstGeom>
          <a:noFill/>
          <a:ln w="12700" cap="rnd">
            <a:solidFill>
              <a:srgbClr val="000000"/>
            </a:solidFill>
            <a:round/>
          </a:ln>
        </p:spPr>
        <p:txBody>
          <a:bodyPr/>
          <a:lstStyle/>
          <a:p>
            <a:endParaRPr lang="zh-CN" altLang="en-US"/>
          </a:p>
        </p:txBody>
      </p:sp>
      <p:sp>
        <p:nvSpPr>
          <p:cNvPr id="3124" name="Line 561"/>
          <p:cNvSpPr>
            <a:spLocks noChangeShapeType="1"/>
          </p:cNvSpPr>
          <p:nvPr/>
        </p:nvSpPr>
        <p:spPr bwMode="auto">
          <a:xfrm>
            <a:off x="2312988" y="1804988"/>
            <a:ext cx="0" cy="0"/>
          </a:xfrm>
          <a:prstGeom prst="line">
            <a:avLst/>
          </a:prstGeom>
          <a:noFill/>
          <a:ln w="12700" cap="rnd">
            <a:solidFill>
              <a:srgbClr val="000000"/>
            </a:solidFill>
            <a:round/>
          </a:ln>
        </p:spPr>
        <p:txBody>
          <a:bodyPr/>
          <a:lstStyle/>
          <a:p>
            <a:endParaRPr lang="zh-CN" altLang="en-US"/>
          </a:p>
        </p:txBody>
      </p:sp>
      <p:sp>
        <p:nvSpPr>
          <p:cNvPr id="3125" name="Line 564"/>
          <p:cNvSpPr>
            <a:spLocks noChangeShapeType="1"/>
          </p:cNvSpPr>
          <p:nvPr/>
        </p:nvSpPr>
        <p:spPr bwMode="auto">
          <a:xfrm>
            <a:off x="3036888" y="1804988"/>
            <a:ext cx="0" cy="0"/>
          </a:xfrm>
          <a:prstGeom prst="line">
            <a:avLst/>
          </a:prstGeom>
          <a:noFill/>
          <a:ln w="12700" cap="rnd">
            <a:solidFill>
              <a:srgbClr val="000000"/>
            </a:solidFill>
            <a:round/>
          </a:ln>
        </p:spPr>
        <p:txBody>
          <a:bodyPr/>
          <a:lstStyle/>
          <a:p>
            <a:endParaRPr lang="zh-CN" altLang="en-US"/>
          </a:p>
        </p:txBody>
      </p:sp>
      <p:sp>
        <p:nvSpPr>
          <p:cNvPr id="3126" name="Line 566"/>
          <p:cNvSpPr>
            <a:spLocks noChangeShapeType="1"/>
          </p:cNvSpPr>
          <p:nvPr/>
        </p:nvSpPr>
        <p:spPr bwMode="auto">
          <a:xfrm>
            <a:off x="5186363" y="1804988"/>
            <a:ext cx="0" cy="0"/>
          </a:xfrm>
          <a:prstGeom prst="line">
            <a:avLst/>
          </a:prstGeom>
          <a:noFill/>
          <a:ln w="12700" cap="rnd">
            <a:solidFill>
              <a:srgbClr val="000000"/>
            </a:solidFill>
            <a:round/>
          </a:ln>
        </p:spPr>
        <p:txBody>
          <a:bodyPr/>
          <a:lstStyle/>
          <a:p>
            <a:endParaRPr lang="zh-CN" altLang="en-US"/>
          </a:p>
        </p:txBody>
      </p:sp>
      <p:sp>
        <p:nvSpPr>
          <p:cNvPr id="3127" name="Line 568"/>
          <p:cNvSpPr>
            <a:spLocks noChangeShapeType="1"/>
          </p:cNvSpPr>
          <p:nvPr/>
        </p:nvSpPr>
        <p:spPr bwMode="auto">
          <a:xfrm>
            <a:off x="5438775" y="1804988"/>
            <a:ext cx="0" cy="0"/>
          </a:xfrm>
          <a:prstGeom prst="line">
            <a:avLst/>
          </a:prstGeom>
          <a:noFill/>
          <a:ln w="12700" cap="rnd">
            <a:solidFill>
              <a:srgbClr val="000000"/>
            </a:solidFill>
            <a:round/>
          </a:ln>
        </p:spPr>
        <p:txBody>
          <a:bodyPr/>
          <a:lstStyle/>
          <a:p>
            <a:endParaRPr lang="zh-CN" altLang="en-US"/>
          </a:p>
        </p:txBody>
      </p:sp>
      <p:sp>
        <p:nvSpPr>
          <p:cNvPr id="3128" name="Line 570"/>
          <p:cNvSpPr>
            <a:spLocks noChangeShapeType="1"/>
          </p:cNvSpPr>
          <p:nvPr/>
        </p:nvSpPr>
        <p:spPr bwMode="auto">
          <a:xfrm>
            <a:off x="5691188" y="1804988"/>
            <a:ext cx="0" cy="0"/>
          </a:xfrm>
          <a:prstGeom prst="line">
            <a:avLst/>
          </a:prstGeom>
          <a:noFill/>
          <a:ln w="12700" cap="rnd">
            <a:solidFill>
              <a:srgbClr val="000000"/>
            </a:solidFill>
            <a:round/>
          </a:ln>
        </p:spPr>
        <p:txBody>
          <a:bodyPr/>
          <a:lstStyle/>
          <a:p>
            <a:endParaRPr lang="zh-CN" altLang="en-US"/>
          </a:p>
        </p:txBody>
      </p:sp>
      <p:sp>
        <p:nvSpPr>
          <p:cNvPr id="3129" name="Line 1204"/>
          <p:cNvSpPr>
            <a:spLocks noChangeShapeType="1"/>
          </p:cNvSpPr>
          <p:nvPr/>
        </p:nvSpPr>
        <p:spPr bwMode="auto">
          <a:xfrm>
            <a:off x="-169863" y="2214563"/>
            <a:ext cx="0" cy="0"/>
          </a:xfrm>
          <a:prstGeom prst="line">
            <a:avLst/>
          </a:prstGeom>
          <a:noFill/>
          <a:ln w="12700" cap="rnd">
            <a:solidFill>
              <a:srgbClr val="000000"/>
            </a:solidFill>
            <a:round/>
          </a:ln>
        </p:spPr>
        <p:txBody>
          <a:bodyPr/>
          <a:lstStyle/>
          <a:p>
            <a:endParaRPr lang="zh-CN" altLang="en-US"/>
          </a:p>
        </p:txBody>
      </p:sp>
      <p:sp>
        <p:nvSpPr>
          <p:cNvPr id="3130" name="Line 1205"/>
          <p:cNvSpPr>
            <a:spLocks noChangeShapeType="1"/>
          </p:cNvSpPr>
          <p:nvPr/>
        </p:nvSpPr>
        <p:spPr bwMode="auto">
          <a:xfrm>
            <a:off x="515938" y="2214563"/>
            <a:ext cx="0" cy="0"/>
          </a:xfrm>
          <a:prstGeom prst="line">
            <a:avLst/>
          </a:prstGeom>
          <a:noFill/>
          <a:ln w="12700" cap="rnd">
            <a:solidFill>
              <a:srgbClr val="000000"/>
            </a:solidFill>
            <a:round/>
          </a:ln>
        </p:spPr>
        <p:txBody>
          <a:bodyPr/>
          <a:lstStyle/>
          <a:p>
            <a:endParaRPr lang="zh-CN" altLang="en-US"/>
          </a:p>
        </p:txBody>
      </p:sp>
      <p:sp>
        <p:nvSpPr>
          <p:cNvPr id="3131" name="Line 1210"/>
          <p:cNvSpPr>
            <a:spLocks noChangeShapeType="1"/>
          </p:cNvSpPr>
          <p:nvPr/>
        </p:nvSpPr>
        <p:spPr bwMode="auto">
          <a:xfrm>
            <a:off x="3005138" y="2000250"/>
            <a:ext cx="0" cy="0"/>
          </a:xfrm>
          <a:prstGeom prst="line">
            <a:avLst/>
          </a:prstGeom>
          <a:noFill/>
          <a:ln w="12700" cap="rnd">
            <a:solidFill>
              <a:srgbClr val="000000"/>
            </a:solidFill>
            <a:round/>
          </a:ln>
        </p:spPr>
        <p:txBody>
          <a:bodyPr/>
          <a:lstStyle/>
          <a:p>
            <a:endParaRPr lang="zh-CN" altLang="en-US"/>
          </a:p>
        </p:txBody>
      </p:sp>
      <p:sp>
        <p:nvSpPr>
          <p:cNvPr id="3132" name="Line 1218"/>
          <p:cNvSpPr>
            <a:spLocks noChangeShapeType="1"/>
          </p:cNvSpPr>
          <p:nvPr/>
        </p:nvSpPr>
        <p:spPr bwMode="auto">
          <a:xfrm>
            <a:off x="4021138" y="1595438"/>
            <a:ext cx="0" cy="0"/>
          </a:xfrm>
          <a:prstGeom prst="line">
            <a:avLst/>
          </a:prstGeom>
          <a:noFill/>
          <a:ln w="12700" cap="rnd">
            <a:solidFill>
              <a:srgbClr val="000000"/>
            </a:solidFill>
            <a:round/>
          </a:ln>
        </p:spPr>
        <p:txBody>
          <a:bodyPr/>
          <a:lstStyle/>
          <a:p>
            <a:endParaRPr lang="zh-CN" altLang="en-US"/>
          </a:p>
        </p:txBody>
      </p:sp>
      <p:sp>
        <p:nvSpPr>
          <p:cNvPr id="3133" name="Line 1219"/>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34" name="Line 1229"/>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35" name="Line 1231"/>
          <p:cNvSpPr>
            <a:spLocks noChangeShapeType="1"/>
          </p:cNvSpPr>
          <p:nvPr/>
        </p:nvSpPr>
        <p:spPr bwMode="auto">
          <a:xfrm>
            <a:off x="4414838" y="2000250"/>
            <a:ext cx="0" cy="0"/>
          </a:xfrm>
          <a:prstGeom prst="line">
            <a:avLst/>
          </a:prstGeom>
          <a:noFill/>
          <a:ln w="12700" cap="rnd">
            <a:solidFill>
              <a:srgbClr val="000000"/>
            </a:solidFill>
            <a:round/>
          </a:ln>
        </p:spPr>
        <p:txBody>
          <a:bodyPr/>
          <a:lstStyle/>
          <a:p>
            <a:endParaRPr lang="zh-CN" altLang="en-US"/>
          </a:p>
        </p:txBody>
      </p:sp>
      <p:sp>
        <p:nvSpPr>
          <p:cNvPr id="3136" name="Line 1233"/>
          <p:cNvSpPr>
            <a:spLocks noChangeShapeType="1"/>
          </p:cNvSpPr>
          <p:nvPr/>
        </p:nvSpPr>
        <p:spPr bwMode="auto">
          <a:xfrm>
            <a:off x="4808538" y="2000250"/>
            <a:ext cx="0" cy="0"/>
          </a:xfrm>
          <a:prstGeom prst="line">
            <a:avLst/>
          </a:prstGeom>
          <a:noFill/>
          <a:ln w="12700" cap="rnd">
            <a:solidFill>
              <a:srgbClr val="000000"/>
            </a:solidFill>
            <a:round/>
          </a:ln>
        </p:spPr>
        <p:txBody>
          <a:bodyPr/>
          <a:lstStyle/>
          <a:p>
            <a:endParaRPr lang="zh-CN" altLang="en-US"/>
          </a:p>
        </p:txBody>
      </p:sp>
      <p:sp>
        <p:nvSpPr>
          <p:cNvPr id="3137" name="Line 1235"/>
          <p:cNvSpPr>
            <a:spLocks noChangeShapeType="1"/>
          </p:cNvSpPr>
          <p:nvPr/>
        </p:nvSpPr>
        <p:spPr bwMode="auto">
          <a:xfrm>
            <a:off x="5202238" y="2000250"/>
            <a:ext cx="0" cy="0"/>
          </a:xfrm>
          <a:prstGeom prst="line">
            <a:avLst/>
          </a:prstGeom>
          <a:noFill/>
          <a:ln w="12700" cap="rnd">
            <a:solidFill>
              <a:srgbClr val="000000"/>
            </a:solidFill>
            <a:round/>
          </a:ln>
        </p:spPr>
        <p:txBody>
          <a:bodyPr/>
          <a:lstStyle/>
          <a:p>
            <a:endParaRPr lang="zh-CN" altLang="en-US"/>
          </a:p>
        </p:txBody>
      </p:sp>
      <p:sp>
        <p:nvSpPr>
          <p:cNvPr id="3138" name="Line 1237"/>
          <p:cNvSpPr>
            <a:spLocks noChangeShapeType="1"/>
          </p:cNvSpPr>
          <p:nvPr/>
        </p:nvSpPr>
        <p:spPr bwMode="auto">
          <a:xfrm>
            <a:off x="5751513" y="2000250"/>
            <a:ext cx="0" cy="0"/>
          </a:xfrm>
          <a:prstGeom prst="line">
            <a:avLst/>
          </a:prstGeom>
          <a:noFill/>
          <a:ln w="12700" cap="rnd">
            <a:solidFill>
              <a:srgbClr val="000000"/>
            </a:solidFill>
            <a:round/>
          </a:ln>
        </p:spPr>
        <p:txBody>
          <a:bodyPr/>
          <a:lstStyle/>
          <a:p>
            <a:endParaRPr lang="zh-CN" altLang="en-US"/>
          </a:p>
        </p:txBody>
      </p:sp>
      <p:sp>
        <p:nvSpPr>
          <p:cNvPr id="3139" name="Line 1239"/>
          <p:cNvSpPr>
            <a:spLocks noChangeShapeType="1"/>
          </p:cNvSpPr>
          <p:nvPr/>
        </p:nvSpPr>
        <p:spPr bwMode="auto">
          <a:xfrm>
            <a:off x="6300788" y="2000250"/>
            <a:ext cx="0" cy="0"/>
          </a:xfrm>
          <a:prstGeom prst="line">
            <a:avLst/>
          </a:prstGeom>
          <a:noFill/>
          <a:ln w="12700" cap="rnd">
            <a:solidFill>
              <a:srgbClr val="000000"/>
            </a:solidFill>
            <a:round/>
          </a:ln>
        </p:spPr>
        <p:txBody>
          <a:bodyPr/>
          <a:lstStyle/>
          <a:p>
            <a:endParaRPr lang="zh-CN" altLang="en-US"/>
          </a:p>
        </p:txBody>
      </p:sp>
      <p:sp>
        <p:nvSpPr>
          <p:cNvPr id="3140" name="Line 1240"/>
          <p:cNvSpPr>
            <a:spLocks noChangeShapeType="1"/>
          </p:cNvSpPr>
          <p:nvPr/>
        </p:nvSpPr>
        <p:spPr bwMode="auto">
          <a:xfrm>
            <a:off x="4021138" y="1595438"/>
            <a:ext cx="0" cy="0"/>
          </a:xfrm>
          <a:prstGeom prst="line">
            <a:avLst/>
          </a:prstGeom>
          <a:noFill/>
          <a:ln w="12700" cap="rnd">
            <a:solidFill>
              <a:srgbClr val="000000"/>
            </a:solidFill>
            <a:round/>
          </a:ln>
        </p:spPr>
        <p:txBody>
          <a:bodyPr/>
          <a:lstStyle/>
          <a:p>
            <a:endParaRPr lang="zh-CN" altLang="en-US"/>
          </a:p>
        </p:txBody>
      </p:sp>
      <p:sp>
        <p:nvSpPr>
          <p:cNvPr id="3141" name="Line 1252"/>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42" name="Line 1253"/>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143" name="Line 1254"/>
          <p:cNvSpPr>
            <a:spLocks noChangeShapeType="1"/>
          </p:cNvSpPr>
          <p:nvPr/>
        </p:nvSpPr>
        <p:spPr bwMode="auto">
          <a:xfrm>
            <a:off x="4414838" y="2000250"/>
            <a:ext cx="0" cy="0"/>
          </a:xfrm>
          <a:prstGeom prst="line">
            <a:avLst/>
          </a:prstGeom>
          <a:noFill/>
          <a:ln w="12700" cap="rnd">
            <a:solidFill>
              <a:srgbClr val="000000"/>
            </a:solidFill>
            <a:round/>
          </a:ln>
        </p:spPr>
        <p:txBody>
          <a:bodyPr/>
          <a:lstStyle/>
          <a:p>
            <a:endParaRPr lang="zh-CN" altLang="en-US"/>
          </a:p>
        </p:txBody>
      </p:sp>
      <p:sp>
        <p:nvSpPr>
          <p:cNvPr id="3144" name="Line 1255"/>
          <p:cNvSpPr>
            <a:spLocks noChangeShapeType="1"/>
          </p:cNvSpPr>
          <p:nvPr/>
        </p:nvSpPr>
        <p:spPr bwMode="auto">
          <a:xfrm>
            <a:off x="4414838" y="2214563"/>
            <a:ext cx="0" cy="0"/>
          </a:xfrm>
          <a:prstGeom prst="line">
            <a:avLst/>
          </a:prstGeom>
          <a:noFill/>
          <a:ln w="12700" cap="rnd">
            <a:solidFill>
              <a:srgbClr val="000000"/>
            </a:solidFill>
            <a:round/>
          </a:ln>
        </p:spPr>
        <p:txBody>
          <a:bodyPr/>
          <a:lstStyle/>
          <a:p>
            <a:endParaRPr lang="zh-CN" altLang="en-US"/>
          </a:p>
        </p:txBody>
      </p:sp>
      <p:sp>
        <p:nvSpPr>
          <p:cNvPr id="3145" name="Line 1256"/>
          <p:cNvSpPr>
            <a:spLocks noChangeShapeType="1"/>
          </p:cNvSpPr>
          <p:nvPr/>
        </p:nvSpPr>
        <p:spPr bwMode="auto">
          <a:xfrm>
            <a:off x="4808538" y="2000250"/>
            <a:ext cx="0" cy="0"/>
          </a:xfrm>
          <a:prstGeom prst="line">
            <a:avLst/>
          </a:prstGeom>
          <a:noFill/>
          <a:ln w="12700" cap="rnd">
            <a:solidFill>
              <a:srgbClr val="000000"/>
            </a:solidFill>
            <a:round/>
          </a:ln>
        </p:spPr>
        <p:txBody>
          <a:bodyPr/>
          <a:lstStyle/>
          <a:p>
            <a:endParaRPr lang="zh-CN" altLang="en-US"/>
          </a:p>
        </p:txBody>
      </p:sp>
      <p:sp>
        <p:nvSpPr>
          <p:cNvPr id="3146" name="Line 1257"/>
          <p:cNvSpPr>
            <a:spLocks noChangeShapeType="1"/>
          </p:cNvSpPr>
          <p:nvPr/>
        </p:nvSpPr>
        <p:spPr bwMode="auto">
          <a:xfrm>
            <a:off x="4808538" y="2214563"/>
            <a:ext cx="0" cy="0"/>
          </a:xfrm>
          <a:prstGeom prst="line">
            <a:avLst/>
          </a:prstGeom>
          <a:noFill/>
          <a:ln w="12700" cap="rnd">
            <a:solidFill>
              <a:srgbClr val="000000"/>
            </a:solidFill>
            <a:round/>
          </a:ln>
        </p:spPr>
        <p:txBody>
          <a:bodyPr/>
          <a:lstStyle/>
          <a:p>
            <a:endParaRPr lang="zh-CN" altLang="en-US"/>
          </a:p>
        </p:txBody>
      </p:sp>
      <p:sp>
        <p:nvSpPr>
          <p:cNvPr id="3147" name="Line 1258"/>
          <p:cNvSpPr>
            <a:spLocks noChangeShapeType="1"/>
          </p:cNvSpPr>
          <p:nvPr/>
        </p:nvSpPr>
        <p:spPr bwMode="auto">
          <a:xfrm>
            <a:off x="5202238" y="2000250"/>
            <a:ext cx="0" cy="0"/>
          </a:xfrm>
          <a:prstGeom prst="line">
            <a:avLst/>
          </a:prstGeom>
          <a:noFill/>
          <a:ln w="12700" cap="rnd">
            <a:solidFill>
              <a:srgbClr val="000000"/>
            </a:solidFill>
            <a:round/>
          </a:ln>
        </p:spPr>
        <p:txBody>
          <a:bodyPr/>
          <a:lstStyle/>
          <a:p>
            <a:endParaRPr lang="zh-CN" altLang="en-US"/>
          </a:p>
        </p:txBody>
      </p:sp>
      <p:sp>
        <p:nvSpPr>
          <p:cNvPr id="3148" name="Line 1260"/>
          <p:cNvSpPr>
            <a:spLocks noChangeShapeType="1"/>
          </p:cNvSpPr>
          <p:nvPr/>
        </p:nvSpPr>
        <p:spPr bwMode="auto">
          <a:xfrm>
            <a:off x="5751513" y="2000250"/>
            <a:ext cx="0" cy="0"/>
          </a:xfrm>
          <a:prstGeom prst="line">
            <a:avLst/>
          </a:prstGeom>
          <a:noFill/>
          <a:ln w="12700" cap="rnd">
            <a:solidFill>
              <a:srgbClr val="000000"/>
            </a:solidFill>
            <a:round/>
          </a:ln>
        </p:spPr>
        <p:txBody>
          <a:bodyPr/>
          <a:lstStyle/>
          <a:p>
            <a:endParaRPr lang="zh-CN" altLang="en-US"/>
          </a:p>
        </p:txBody>
      </p:sp>
      <p:sp>
        <p:nvSpPr>
          <p:cNvPr id="3149" name="Line 1262"/>
          <p:cNvSpPr>
            <a:spLocks noChangeShapeType="1"/>
          </p:cNvSpPr>
          <p:nvPr/>
        </p:nvSpPr>
        <p:spPr bwMode="auto">
          <a:xfrm>
            <a:off x="6300788" y="2000250"/>
            <a:ext cx="0" cy="0"/>
          </a:xfrm>
          <a:prstGeom prst="line">
            <a:avLst/>
          </a:prstGeom>
          <a:noFill/>
          <a:ln w="12700" cap="rnd">
            <a:solidFill>
              <a:srgbClr val="000000"/>
            </a:solidFill>
            <a:round/>
          </a:ln>
        </p:spPr>
        <p:txBody>
          <a:bodyPr/>
          <a:lstStyle/>
          <a:p>
            <a:endParaRPr lang="zh-CN" altLang="en-US"/>
          </a:p>
        </p:txBody>
      </p:sp>
      <p:sp>
        <p:nvSpPr>
          <p:cNvPr id="3150" name="Line 1264"/>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51" name="Line 1266"/>
          <p:cNvSpPr>
            <a:spLocks noChangeShapeType="1"/>
          </p:cNvSpPr>
          <p:nvPr/>
        </p:nvSpPr>
        <p:spPr bwMode="auto">
          <a:xfrm>
            <a:off x="-169863" y="2214563"/>
            <a:ext cx="0" cy="0"/>
          </a:xfrm>
          <a:prstGeom prst="line">
            <a:avLst/>
          </a:prstGeom>
          <a:noFill/>
          <a:ln w="12700" cap="rnd">
            <a:solidFill>
              <a:srgbClr val="000000"/>
            </a:solidFill>
            <a:round/>
          </a:ln>
        </p:spPr>
        <p:txBody>
          <a:bodyPr/>
          <a:lstStyle/>
          <a:p>
            <a:endParaRPr lang="zh-CN" altLang="en-US"/>
          </a:p>
        </p:txBody>
      </p:sp>
      <p:sp>
        <p:nvSpPr>
          <p:cNvPr id="3152" name="Line 1268"/>
          <p:cNvSpPr>
            <a:spLocks noChangeShapeType="1"/>
          </p:cNvSpPr>
          <p:nvPr/>
        </p:nvSpPr>
        <p:spPr bwMode="auto">
          <a:xfrm>
            <a:off x="515938" y="2214563"/>
            <a:ext cx="0" cy="0"/>
          </a:xfrm>
          <a:prstGeom prst="line">
            <a:avLst/>
          </a:prstGeom>
          <a:noFill/>
          <a:ln w="12700" cap="rnd">
            <a:solidFill>
              <a:srgbClr val="000000"/>
            </a:solidFill>
            <a:round/>
          </a:ln>
        </p:spPr>
        <p:txBody>
          <a:bodyPr/>
          <a:lstStyle/>
          <a:p>
            <a:endParaRPr lang="zh-CN" altLang="en-US"/>
          </a:p>
        </p:txBody>
      </p:sp>
      <p:sp>
        <p:nvSpPr>
          <p:cNvPr id="3153" name="Line 1273"/>
          <p:cNvSpPr>
            <a:spLocks noChangeShapeType="1"/>
          </p:cNvSpPr>
          <p:nvPr/>
        </p:nvSpPr>
        <p:spPr bwMode="auto">
          <a:xfrm>
            <a:off x="3005138" y="2428875"/>
            <a:ext cx="0" cy="0"/>
          </a:xfrm>
          <a:prstGeom prst="line">
            <a:avLst/>
          </a:prstGeom>
          <a:noFill/>
          <a:ln w="12700" cap="rnd">
            <a:solidFill>
              <a:srgbClr val="000000"/>
            </a:solidFill>
            <a:round/>
          </a:ln>
        </p:spPr>
        <p:txBody>
          <a:bodyPr/>
          <a:lstStyle/>
          <a:p>
            <a:endParaRPr lang="zh-CN" altLang="en-US"/>
          </a:p>
        </p:txBody>
      </p:sp>
      <p:sp>
        <p:nvSpPr>
          <p:cNvPr id="3154" name="Line 1274"/>
          <p:cNvSpPr>
            <a:spLocks noChangeShapeType="1"/>
          </p:cNvSpPr>
          <p:nvPr/>
        </p:nvSpPr>
        <p:spPr bwMode="auto">
          <a:xfrm>
            <a:off x="3005138" y="2643188"/>
            <a:ext cx="0" cy="0"/>
          </a:xfrm>
          <a:prstGeom prst="line">
            <a:avLst/>
          </a:prstGeom>
          <a:noFill/>
          <a:ln w="12700" cap="rnd">
            <a:solidFill>
              <a:srgbClr val="000000"/>
            </a:solidFill>
            <a:round/>
          </a:ln>
        </p:spPr>
        <p:txBody>
          <a:bodyPr/>
          <a:lstStyle/>
          <a:p>
            <a:endParaRPr lang="zh-CN" altLang="en-US"/>
          </a:p>
        </p:txBody>
      </p:sp>
      <p:sp>
        <p:nvSpPr>
          <p:cNvPr id="3155" name="Line 1275"/>
          <p:cNvSpPr>
            <a:spLocks noChangeShapeType="1"/>
          </p:cNvSpPr>
          <p:nvPr/>
        </p:nvSpPr>
        <p:spPr bwMode="auto">
          <a:xfrm>
            <a:off x="4414838" y="2643188"/>
            <a:ext cx="0" cy="0"/>
          </a:xfrm>
          <a:prstGeom prst="line">
            <a:avLst/>
          </a:prstGeom>
          <a:noFill/>
          <a:ln w="12700" cap="rnd">
            <a:solidFill>
              <a:srgbClr val="000000"/>
            </a:solidFill>
            <a:round/>
          </a:ln>
        </p:spPr>
        <p:txBody>
          <a:bodyPr/>
          <a:lstStyle/>
          <a:p>
            <a:endParaRPr lang="zh-CN" altLang="en-US"/>
          </a:p>
        </p:txBody>
      </p:sp>
      <p:sp>
        <p:nvSpPr>
          <p:cNvPr id="3156" name="Line 1276"/>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157" name="Line 1277"/>
          <p:cNvSpPr>
            <a:spLocks noChangeShapeType="1"/>
          </p:cNvSpPr>
          <p:nvPr/>
        </p:nvSpPr>
        <p:spPr bwMode="auto">
          <a:xfrm>
            <a:off x="4021138" y="2428875"/>
            <a:ext cx="0" cy="0"/>
          </a:xfrm>
          <a:prstGeom prst="line">
            <a:avLst/>
          </a:prstGeom>
          <a:noFill/>
          <a:ln w="12700" cap="rnd">
            <a:solidFill>
              <a:srgbClr val="000000"/>
            </a:solidFill>
            <a:round/>
          </a:ln>
        </p:spPr>
        <p:txBody>
          <a:bodyPr/>
          <a:lstStyle/>
          <a:p>
            <a:endParaRPr lang="zh-CN" altLang="en-US"/>
          </a:p>
        </p:txBody>
      </p:sp>
      <p:sp>
        <p:nvSpPr>
          <p:cNvPr id="3158" name="Line 1278"/>
          <p:cNvSpPr>
            <a:spLocks noChangeShapeType="1"/>
          </p:cNvSpPr>
          <p:nvPr/>
        </p:nvSpPr>
        <p:spPr bwMode="auto">
          <a:xfrm>
            <a:off x="4414838" y="2214563"/>
            <a:ext cx="0" cy="0"/>
          </a:xfrm>
          <a:prstGeom prst="line">
            <a:avLst/>
          </a:prstGeom>
          <a:noFill/>
          <a:ln w="12700" cap="rnd">
            <a:solidFill>
              <a:srgbClr val="000000"/>
            </a:solidFill>
            <a:round/>
          </a:ln>
        </p:spPr>
        <p:txBody>
          <a:bodyPr/>
          <a:lstStyle/>
          <a:p>
            <a:endParaRPr lang="zh-CN" altLang="en-US"/>
          </a:p>
        </p:txBody>
      </p:sp>
      <p:sp>
        <p:nvSpPr>
          <p:cNvPr id="3159" name="Line 1279"/>
          <p:cNvSpPr>
            <a:spLocks noChangeShapeType="1"/>
          </p:cNvSpPr>
          <p:nvPr/>
        </p:nvSpPr>
        <p:spPr bwMode="auto">
          <a:xfrm>
            <a:off x="4414838" y="2428875"/>
            <a:ext cx="0" cy="0"/>
          </a:xfrm>
          <a:prstGeom prst="line">
            <a:avLst/>
          </a:prstGeom>
          <a:noFill/>
          <a:ln w="12700" cap="rnd">
            <a:solidFill>
              <a:srgbClr val="000000"/>
            </a:solidFill>
            <a:round/>
          </a:ln>
        </p:spPr>
        <p:txBody>
          <a:bodyPr/>
          <a:lstStyle/>
          <a:p>
            <a:endParaRPr lang="zh-CN" altLang="en-US"/>
          </a:p>
        </p:txBody>
      </p:sp>
      <p:sp>
        <p:nvSpPr>
          <p:cNvPr id="3160" name="Line 1280"/>
          <p:cNvSpPr>
            <a:spLocks noChangeShapeType="1"/>
          </p:cNvSpPr>
          <p:nvPr/>
        </p:nvSpPr>
        <p:spPr bwMode="auto">
          <a:xfrm>
            <a:off x="4808538" y="2214563"/>
            <a:ext cx="0" cy="0"/>
          </a:xfrm>
          <a:prstGeom prst="line">
            <a:avLst/>
          </a:prstGeom>
          <a:noFill/>
          <a:ln w="12700" cap="rnd">
            <a:solidFill>
              <a:srgbClr val="000000"/>
            </a:solidFill>
            <a:round/>
          </a:ln>
        </p:spPr>
        <p:txBody>
          <a:bodyPr/>
          <a:lstStyle/>
          <a:p>
            <a:endParaRPr lang="zh-CN" altLang="en-US"/>
          </a:p>
        </p:txBody>
      </p:sp>
      <p:sp>
        <p:nvSpPr>
          <p:cNvPr id="3161" name="Line 1281"/>
          <p:cNvSpPr>
            <a:spLocks noChangeShapeType="1"/>
          </p:cNvSpPr>
          <p:nvPr/>
        </p:nvSpPr>
        <p:spPr bwMode="auto">
          <a:xfrm>
            <a:off x="4808538" y="2428875"/>
            <a:ext cx="0" cy="0"/>
          </a:xfrm>
          <a:prstGeom prst="line">
            <a:avLst/>
          </a:prstGeom>
          <a:noFill/>
          <a:ln w="12700" cap="rnd">
            <a:solidFill>
              <a:srgbClr val="000000"/>
            </a:solidFill>
            <a:round/>
          </a:ln>
        </p:spPr>
        <p:txBody>
          <a:bodyPr/>
          <a:lstStyle/>
          <a:p>
            <a:endParaRPr lang="zh-CN" altLang="en-US"/>
          </a:p>
        </p:txBody>
      </p:sp>
      <p:sp>
        <p:nvSpPr>
          <p:cNvPr id="3162" name="Line 1290"/>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163" name="Line 1303"/>
          <p:cNvSpPr>
            <a:spLocks noChangeShapeType="1"/>
          </p:cNvSpPr>
          <p:nvPr/>
        </p:nvSpPr>
        <p:spPr bwMode="auto">
          <a:xfrm>
            <a:off x="1201738" y="2428875"/>
            <a:ext cx="0" cy="0"/>
          </a:xfrm>
          <a:prstGeom prst="line">
            <a:avLst/>
          </a:prstGeom>
          <a:noFill/>
          <a:ln w="12700" cap="rnd">
            <a:solidFill>
              <a:srgbClr val="000000"/>
            </a:solidFill>
            <a:round/>
          </a:ln>
        </p:spPr>
        <p:txBody>
          <a:bodyPr/>
          <a:lstStyle/>
          <a:p>
            <a:endParaRPr lang="zh-CN" altLang="en-US"/>
          </a:p>
        </p:txBody>
      </p:sp>
      <p:sp>
        <p:nvSpPr>
          <p:cNvPr id="3164" name="Line 1305"/>
          <p:cNvSpPr>
            <a:spLocks noChangeShapeType="1"/>
          </p:cNvSpPr>
          <p:nvPr/>
        </p:nvSpPr>
        <p:spPr bwMode="auto">
          <a:xfrm>
            <a:off x="2357438" y="2428875"/>
            <a:ext cx="0" cy="0"/>
          </a:xfrm>
          <a:prstGeom prst="line">
            <a:avLst/>
          </a:prstGeom>
          <a:noFill/>
          <a:ln w="12700" cap="rnd">
            <a:solidFill>
              <a:srgbClr val="000000"/>
            </a:solidFill>
            <a:round/>
          </a:ln>
        </p:spPr>
        <p:txBody>
          <a:bodyPr/>
          <a:lstStyle/>
          <a:p>
            <a:endParaRPr lang="zh-CN" altLang="en-US"/>
          </a:p>
        </p:txBody>
      </p:sp>
      <p:sp>
        <p:nvSpPr>
          <p:cNvPr id="3165" name="Line 1306"/>
          <p:cNvSpPr>
            <a:spLocks noChangeShapeType="1"/>
          </p:cNvSpPr>
          <p:nvPr/>
        </p:nvSpPr>
        <p:spPr bwMode="auto">
          <a:xfrm>
            <a:off x="3005138" y="2428875"/>
            <a:ext cx="0" cy="0"/>
          </a:xfrm>
          <a:prstGeom prst="line">
            <a:avLst/>
          </a:prstGeom>
          <a:noFill/>
          <a:ln w="12700" cap="rnd">
            <a:solidFill>
              <a:srgbClr val="000000"/>
            </a:solidFill>
            <a:round/>
          </a:ln>
        </p:spPr>
        <p:txBody>
          <a:bodyPr/>
          <a:lstStyle/>
          <a:p>
            <a:endParaRPr lang="zh-CN" altLang="en-US"/>
          </a:p>
        </p:txBody>
      </p:sp>
      <p:sp>
        <p:nvSpPr>
          <p:cNvPr id="3166" name="Line 1307"/>
          <p:cNvSpPr>
            <a:spLocks noChangeShapeType="1"/>
          </p:cNvSpPr>
          <p:nvPr/>
        </p:nvSpPr>
        <p:spPr bwMode="auto">
          <a:xfrm>
            <a:off x="4021138" y="2428875"/>
            <a:ext cx="0" cy="0"/>
          </a:xfrm>
          <a:prstGeom prst="line">
            <a:avLst/>
          </a:prstGeom>
          <a:noFill/>
          <a:ln w="12700" cap="rnd">
            <a:solidFill>
              <a:srgbClr val="000000"/>
            </a:solidFill>
            <a:round/>
          </a:ln>
        </p:spPr>
        <p:txBody>
          <a:bodyPr/>
          <a:lstStyle/>
          <a:p>
            <a:endParaRPr lang="zh-CN" altLang="en-US"/>
          </a:p>
        </p:txBody>
      </p:sp>
      <p:sp>
        <p:nvSpPr>
          <p:cNvPr id="3167" name="Line 1308"/>
          <p:cNvSpPr>
            <a:spLocks noChangeShapeType="1"/>
          </p:cNvSpPr>
          <p:nvPr/>
        </p:nvSpPr>
        <p:spPr bwMode="auto">
          <a:xfrm>
            <a:off x="4414838" y="2428875"/>
            <a:ext cx="0" cy="0"/>
          </a:xfrm>
          <a:prstGeom prst="line">
            <a:avLst/>
          </a:prstGeom>
          <a:noFill/>
          <a:ln w="12700" cap="rnd">
            <a:solidFill>
              <a:srgbClr val="000000"/>
            </a:solidFill>
            <a:round/>
          </a:ln>
        </p:spPr>
        <p:txBody>
          <a:bodyPr/>
          <a:lstStyle/>
          <a:p>
            <a:endParaRPr lang="zh-CN" altLang="en-US"/>
          </a:p>
        </p:txBody>
      </p:sp>
      <p:sp>
        <p:nvSpPr>
          <p:cNvPr id="3168" name="Line 1309"/>
          <p:cNvSpPr>
            <a:spLocks noChangeShapeType="1"/>
          </p:cNvSpPr>
          <p:nvPr/>
        </p:nvSpPr>
        <p:spPr bwMode="auto">
          <a:xfrm>
            <a:off x="4808538" y="2428875"/>
            <a:ext cx="0" cy="0"/>
          </a:xfrm>
          <a:prstGeom prst="line">
            <a:avLst/>
          </a:prstGeom>
          <a:noFill/>
          <a:ln w="12700" cap="rnd">
            <a:solidFill>
              <a:srgbClr val="000000"/>
            </a:solidFill>
            <a:round/>
          </a:ln>
        </p:spPr>
        <p:txBody>
          <a:bodyPr/>
          <a:lstStyle/>
          <a:p>
            <a:endParaRPr lang="zh-CN" altLang="en-US"/>
          </a:p>
        </p:txBody>
      </p:sp>
      <p:sp>
        <p:nvSpPr>
          <p:cNvPr id="3169" name="Line 2259"/>
          <p:cNvSpPr>
            <a:spLocks noChangeShapeType="1"/>
          </p:cNvSpPr>
          <p:nvPr/>
        </p:nvSpPr>
        <p:spPr bwMode="auto">
          <a:xfrm>
            <a:off x="-169863" y="2214563"/>
            <a:ext cx="0" cy="0"/>
          </a:xfrm>
          <a:prstGeom prst="line">
            <a:avLst/>
          </a:prstGeom>
          <a:noFill/>
          <a:ln w="12700" cap="rnd">
            <a:solidFill>
              <a:srgbClr val="000000"/>
            </a:solidFill>
            <a:round/>
          </a:ln>
        </p:spPr>
        <p:txBody>
          <a:bodyPr/>
          <a:lstStyle/>
          <a:p>
            <a:endParaRPr lang="zh-CN" altLang="en-US"/>
          </a:p>
        </p:txBody>
      </p:sp>
      <p:sp>
        <p:nvSpPr>
          <p:cNvPr id="3170" name="Line 2260"/>
          <p:cNvSpPr>
            <a:spLocks noChangeShapeType="1"/>
          </p:cNvSpPr>
          <p:nvPr/>
        </p:nvSpPr>
        <p:spPr bwMode="auto">
          <a:xfrm>
            <a:off x="515938" y="2214563"/>
            <a:ext cx="0" cy="0"/>
          </a:xfrm>
          <a:prstGeom prst="line">
            <a:avLst/>
          </a:prstGeom>
          <a:noFill/>
          <a:ln w="12700" cap="rnd">
            <a:solidFill>
              <a:srgbClr val="000000"/>
            </a:solidFill>
            <a:round/>
          </a:ln>
        </p:spPr>
        <p:txBody>
          <a:bodyPr/>
          <a:lstStyle/>
          <a:p>
            <a:endParaRPr lang="zh-CN" altLang="en-US"/>
          </a:p>
        </p:txBody>
      </p:sp>
      <p:sp>
        <p:nvSpPr>
          <p:cNvPr id="3171" name="Line 2265"/>
          <p:cNvSpPr>
            <a:spLocks noChangeShapeType="1"/>
          </p:cNvSpPr>
          <p:nvPr/>
        </p:nvSpPr>
        <p:spPr bwMode="auto">
          <a:xfrm>
            <a:off x="3005138" y="2000250"/>
            <a:ext cx="0" cy="0"/>
          </a:xfrm>
          <a:prstGeom prst="line">
            <a:avLst/>
          </a:prstGeom>
          <a:noFill/>
          <a:ln w="12700" cap="rnd">
            <a:solidFill>
              <a:srgbClr val="000000"/>
            </a:solidFill>
            <a:round/>
          </a:ln>
        </p:spPr>
        <p:txBody>
          <a:bodyPr/>
          <a:lstStyle/>
          <a:p>
            <a:endParaRPr lang="zh-CN" altLang="en-US"/>
          </a:p>
        </p:txBody>
      </p:sp>
      <p:sp>
        <p:nvSpPr>
          <p:cNvPr id="3172" name="Line 2273"/>
          <p:cNvSpPr>
            <a:spLocks noChangeShapeType="1"/>
          </p:cNvSpPr>
          <p:nvPr/>
        </p:nvSpPr>
        <p:spPr bwMode="auto">
          <a:xfrm>
            <a:off x="4021138" y="1595438"/>
            <a:ext cx="0" cy="0"/>
          </a:xfrm>
          <a:prstGeom prst="line">
            <a:avLst/>
          </a:prstGeom>
          <a:noFill/>
          <a:ln w="12700" cap="rnd">
            <a:solidFill>
              <a:srgbClr val="000000"/>
            </a:solidFill>
            <a:round/>
          </a:ln>
        </p:spPr>
        <p:txBody>
          <a:bodyPr/>
          <a:lstStyle/>
          <a:p>
            <a:endParaRPr lang="zh-CN" altLang="en-US"/>
          </a:p>
        </p:txBody>
      </p:sp>
      <p:sp>
        <p:nvSpPr>
          <p:cNvPr id="3173" name="Line 2274"/>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74" name="Line 2284"/>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75" name="Line 2286"/>
          <p:cNvSpPr>
            <a:spLocks noChangeShapeType="1"/>
          </p:cNvSpPr>
          <p:nvPr/>
        </p:nvSpPr>
        <p:spPr bwMode="auto">
          <a:xfrm>
            <a:off x="4414838" y="2000250"/>
            <a:ext cx="0" cy="0"/>
          </a:xfrm>
          <a:prstGeom prst="line">
            <a:avLst/>
          </a:prstGeom>
          <a:noFill/>
          <a:ln w="12700" cap="rnd">
            <a:solidFill>
              <a:srgbClr val="000000"/>
            </a:solidFill>
            <a:round/>
          </a:ln>
        </p:spPr>
        <p:txBody>
          <a:bodyPr/>
          <a:lstStyle/>
          <a:p>
            <a:endParaRPr lang="zh-CN" altLang="en-US"/>
          </a:p>
        </p:txBody>
      </p:sp>
      <p:sp>
        <p:nvSpPr>
          <p:cNvPr id="3176" name="Line 2288"/>
          <p:cNvSpPr>
            <a:spLocks noChangeShapeType="1"/>
          </p:cNvSpPr>
          <p:nvPr/>
        </p:nvSpPr>
        <p:spPr bwMode="auto">
          <a:xfrm>
            <a:off x="4808538" y="2000250"/>
            <a:ext cx="0" cy="0"/>
          </a:xfrm>
          <a:prstGeom prst="line">
            <a:avLst/>
          </a:prstGeom>
          <a:noFill/>
          <a:ln w="12700" cap="rnd">
            <a:solidFill>
              <a:srgbClr val="000000"/>
            </a:solidFill>
            <a:round/>
          </a:ln>
        </p:spPr>
        <p:txBody>
          <a:bodyPr/>
          <a:lstStyle/>
          <a:p>
            <a:endParaRPr lang="zh-CN" altLang="en-US"/>
          </a:p>
        </p:txBody>
      </p:sp>
      <p:sp>
        <p:nvSpPr>
          <p:cNvPr id="3177" name="Line 2290"/>
          <p:cNvSpPr>
            <a:spLocks noChangeShapeType="1"/>
          </p:cNvSpPr>
          <p:nvPr/>
        </p:nvSpPr>
        <p:spPr bwMode="auto">
          <a:xfrm>
            <a:off x="5202238" y="2000250"/>
            <a:ext cx="0" cy="0"/>
          </a:xfrm>
          <a:prstGeom prst="line">
            <a:avLst/>
          </a:prstGeom>
          <a:noFill/>
          <a:ln w="12700" cap="rnd">
            <a:solidFill>
              <a:srgbClr val="000000"/>
            </a:solidFill>
            <a:round/>
          </a:ln>
        </p:spPr>
        <p:txBody>
          <a:bodyPr/>
          <a:lstStyle/>
          <a:p>
            <a:endParaRPr lang="zh-CN" altLang="en-US"/>
          </a:p>
        </p:txBody>
      </p:sp>
      <p:sp>
        <p:nvSpPr>
          <p:cNvPr id="3178" name="Line 2292"/>
          <p:cNvSpPr>
            <a:spLocks noChangeShapeType="1"/>
          </p:cNvSpPr>
          <p:nvPr/>
        </p:nvSpPr>
        <p:spPr bwMode="auto">
          <a:xfrm>
            <a:off x="5751513" y="2000250"/>
            <a:ext cx="0" cy="0"/>
          </a:xfrm>
          <a:prstGeom prst="line">
            <a:avLst/>
          </a:prstGeom>
          <a:noFill/>
          <a:ln w="12700" cap="rnd">
            <a:solidFill>
              <a:srgbClr val="000000"/>
            </a:solidFill>
            <a:round/>
          </a:ln>
        </p:spPr>
        <p:txBody>
          <a:bodyPr/>
          <a:lstStyle/>
          <a:p>
            <a:endParaRPr lang="zh-CN" altLang="en-US"/>
          </a:p>
        </p:txBody>
      </p:sp>
      <p:sp>
        <p:nvSpPr>
          <p:cNvPr id="3179" name="Line 2294"/>
          <p:cNvSpPr>
            <a:spLocks noChangeShapeType="1"/>
          </p:cNvSpPr>
          <p:nvPr/>
        </p:nvSpPr>
        <p:spPr bwMode="auto">
          <a:xfrm>
            <a:off x="6300788" y="2000250"/>
            <a:ext cx="0" cy="0"/>
          </a:xfrm>
          <a:prstGeom prst="line">
            <a:avLst/>
          </a:prstGeom>
          <a:noFill/>
          <a:ln w="12700" cap="rnd">
            <a:solidFill>
              <a:srgbClr val="000000"/>
            </a:solidFill>
            <a:round/>
          </a:ln>
        </p:spPr>
        <p:txBody>
          <a:bodyPr/>
          <a:lstStyle/>
          <a:p>
            <a:endParaRPr lang="zh-CN" altLang="en-US"/>
          </a:p>
        </p:txBody>
      </p:sp>
      <p:sp>
        <p:nvSpPr>
          <p:cNvPr id="3180" name="Line 2295"/>
          <p:cNvSpPr>
            <a:spLocks noChangeShapeType="1"/>
          </p:cNvSpPr>
          <p:nvPr/>
        </p:nvSpPr>
        <p:spPr bwMode="auto">
          <a:xfrm>
            <a:off x="4021138" y="1595438"/>
            <a:ext cx="0" cy="0"/>
          </a:xfrm>
          <a:prstGeom prst="line">
            <a:avLst/>
          </a:prstGeom>
          <a:noFill/>
          <a:ln w="12700" cap="rnd">
            <a:solidFill>
              <a:srgbClr val="000000"/>
            </a:solidFill>
            <a:round/>
          </a:ln>
        </p:spPr>
        <p:txBody>
          <a:bodyPr/>
          <a:lstStyle/>
          <a:p>
            <a:endParaRPr lang="zh-CN" altLang="en-US"/>
          </a:p>
        </p:txBody>
      </p:sp>
      <p:sp>
        <p:nvSpPr>
          <p:cNvPr id="3181" name="Line 2307"/>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82" name="Line 2308"/>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183" name="Line 2309"/>
          <p:cNvSpPr>
            <a:spLocks noChangeShapeType="1"/>
          </p:cNvSpPr>
          <p:nvPr/>
        </p:nvSpPr>
        <p:spPr bwMode="auto">
          <a:xfrm>
            <a:off x="4414838" y="2000250"/>
            <a:ext cx="0" cy="0"/>
          </a:xfrm>
          <a:prstGeom prst="line">
            <a:avLst/>
          </a:prstGeom>
          <a:noFill/>
          <a:ln w="12700" cap="rnd">
            <a:solidFill>
              <a:srgbClr val="000000"/>
            </a:solidFill>
            <a:round/>
          </a:ln>
        </p:spPr>
        <p:txBody>
          <a:bodyPr/>
          <a:lstStyle/>
          <a:p>
            <a:endParaRPr lang="zh-CN" altLang="en-US"/>
          </a:p>
        </p:txBody>
      </p:sp>
      <p:sp>
        <p:nvSpPr>
          <p:cNvPr id="3184" name="Line 2310"/>
          <p:cNvSpPr>
            <a:spLocks noChangeShapeType="1"/>
          </p:cNvSpPr>
          <p:nvPr/>
        </p:nvSpPr>
        <p:spPr bwMode="auto">
          <a:xfrm>
            <a:off x="4414838" y="2214563"/>
            <a:ext cx="0" cy="0"/>
          </a:xfrm>
          <a:prstGeom prst="line">
            <a:avLst/>
          </a:prstGeom>
          <a:noFill/>
          <a:ln w="12700" cap="rnd">
            <a:solidFill>
              <a:srgbClr val="000000"/>
            </a:solidFill>
            <a:round/>
          </a:ln>
        </p:spPr>
        <p:txBody>
          <a:bodyPr/>
          <a:lstStyle/>
          <a:p>
            <a:endParaRPr lang="zh-CN" altLang="en-US"/>
          </a:p>
        </p:txBody>
      </p:sp>
      <p:sp>
        <p:nvSpPr>
          <p:cNvPr id="3185" name="Line 2311"/>
          <p:cNvSpPr>
            <a:spLocks noChangeShapeType="1"/>
          </p:cNvSpPr>
          <p:nvPr/>
        </p:nvSpPr>
        <p:spPr bwMode="auto">
          <a:xfrm>
            <a:off x="4808538" y="2000250"/>
            <a:ext cx="0" cy="0"/>
          </a:xfrm>
          <a:prstGeom prst="line">
            <a:avLst/>
          </a:prstGeom>
          <a:noFill/>
          <a:ln w="12700" cap="rnd">
            <a:solidFill>
              <a:srgbClr val="000000"/>
            </a:solidFill>
            <a:round/>
          </a:ln>
        </p:spPr>
        <p:txBody>
          <a:bodyPr/>
          <a:lstStyle/>
          <a:p>
            <a:endParaRPr lang="zh-CN" altLang="en-US"/>
          </a:p>
        </p:txBody>
      </p:sp>
      <p:sp>
        <p:nvSpPr>
          <p:cNvPr id="3186" name="Line 2312"/>
          <p:cNvSpPr>
            <a:spLocks noChangeShapeType="1"/>
          </p:cNvSpPr>
          <p:nvPr/>
        </p:nvSpPr>
        <p:spPr bwMode="auto">
          <a:xfrm>
            <a:off x="4808538" y="2214563"/>
            <a:ext cx="0" cy="0"/>
          </a:xfrm>
          <a:prstGeom prst="line">
            <a:avLst/>
          </a:prstGeom>
          <a:noFill/>
          <a:ln w="12700" cap="rnd">
            <a:solidFill>
              <a:srgbClr val="000000"/>
            </a:solidFill>
            <a:round/>
          </a:ln>
        </p:spPr>
        <p:txBody>
          <a:bodyPr/>
          <a:lstStyle/>
          <a:p>
            <a:endParaRPr lang="zh-CN" altLang="en-US"/>
          </a:p>
        </p:txBody>
      </p:sp>
      <p:sp>
        <p:nvSpPr>
          <p:cNvPr id="3187" name="Line 2313"/>
          <p:cNvSpPr>
            <a:spLocks noChangeShapeType="1"/>
          </p:cNvSpPr>
          <p:nvPr/>
        </p:nvSpPr>
        <p:spPr bwMode="auto">
          <a:xfrm>
            <a:off x="5202238" y="2000250"/>
            <a:ext cx="0" cy="0"/>
          </a:xfrm>
          <a:prstGeom prst="line">
            <a:avLst/>
          </a:prstGeom>
          <a:noFill/>
          <a:ln w="12700" cap="rnd">
            <a:solidFill>
              <a:srgbClr val="000000"/>
            </a:solidFill>
            <a:round/>
          </a:ln>
        </p:spPr>
        <p:txBody>
          <a:bodyPr/>
          <a:lstStyle/>
          <a:p>
            <a:endParaRPr lang="zh-CN" altLang="en-US"/>
          </a:p>
        </p:txBody>
      </p:sp>
      <p:sp>
        <p:nvSpPr>
          <p:cNvPr id="3188" name="Line 2315"/>
          <p:cNvSpPr>
            <a:spLocks noChangeShapeType="1"/>
          </p:cNvSpPr>
          <p:nvPr/>
        </p:nvSpPr>
        <p:spPr bwMode="auto">
          <a:xfrm>
            <a:off x="5751513" y="2000250"/>
            <a:ext cx="0" cy="0"/>
          </a:xfrm>
          <a:prstGeom prst="line">
            <a:avLst/>
          </a:prstGeom>
          <a:noFill/>
          <a:ln w="12700" cap="rnd">
            <a:solidFill>
              <a:srgbClr val="000000"/>
            </a:solidFill>
            <a:round/>
          </a:ln>
        </p:spPr>
        <p:txBody>
          <a:bodyPr/>
          <a:lstStyle/>
          <a:p>
            <a:endParaRPr lang="zh-CN" altLang="en-US"/>
          </a:p>
        </p:txBody>
      </p:sp>
      <p:sp>
        <p:nvSpPr>
          <p:cNvPr id="3189" name="Line 2317"/>
          <p:cNvSpPr>
            <a:spLocks noChangeShapeType="1"/>
          </p:cNvSpPr>
          <p:nvPr/>
        </p:nvSpPr>
        <p:spPr bwMode="auto">
          <a:xfrm>
            <a:off x="6300788" y="2000250"/>
            <a:ext cx="0" cy="0"/>
          </a:xfrm>
          <a:prstGeom prst="line">
            <a:avLst/>
          </a:prstGeom>
          <a:noFill/>
          <a:ln w="12700" cap="rnd">
            <a:solidFill>
              <a:srgbClr val="000000"/>
            </a:solidFill>
            <a:round/>
          </a:ln>
        </p:spPr>
        <p:txBody>
          <a:bodyPr/>
          <a:lstStyle/>
          <a:p>
            <a:endParaRPr lang="zh-CN" altLang="en-US"/>
          </a:p>
        </p:txBody>
      </p:sp>
      <p:sp>
        <p:nvSpPr>
          <p:cNvPr id="3190" name="Line 2319"/>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191" name="Line 2321"/>
          <p:cNvSpPr>
            <a:spLocks noChangeShapeType="1"/>
          </p:cNvSpPr>
          <p:nvPr/>
        </p:nvSpPr>
        <p:spPr bwMode="auto">
          <a:xfrm>
            <a:off x="-169863" y="2214563"/>
            <a:ext cx="0" cy="0"/>
          </a:xfrm>
          <a:prstGeom prst="line">
            <a:avLst/>
          </a:prstGeom>
          <a:noFill/>
          <a:ln w="12700" cap="rnd">
            <a:solidFill>
              <a:srgbClr val="000000"/>
            </a:solidFill>
            <a:round/>
          </a:ln>
        </p:spPr>
        <p:txBody>
          <a:bodyPr/>
          <a:lstStyle/>
          <a:p>
            <a:endParaRPr lang="zh-CN" altLang="en-US"/>
          </a:p>
        </p:txBody>
      </p:sp>
      <p:sp>
        <p:nvSpPr>
          <p:cNvPr id="3192" name="Line 2323"/>
          <p:cNvSpPr>
            <a:spLocks noChangeShapeType="1"/>
          </p:cNvSpPr>
          <p:nvPr/>
        </p:nvSpPr>
        <p:spPr bwMode="auto">
          <a:xfrm>
            <a:off x="515938" y="2214563"/>
            <a:ext cx="0" cy="0"/>
          </a:xfrm>
          <a:prstGeom prst="line">
            <a:avLst/>
          </a:prstGeom>
          <a:noFill/>
          <a:ln w="12700" cap="rnd">
            <a:solidFill>
              <a:srgbClr val="000000"/>
            </a:solidFill>
            <a:round/>
          </a:ln>
        </p:spPr>
        <p:txBody>
          <a:bodyPr/>
          <a:lstStyle/>
          <a:p>
            <a:endParaRPr lang="zh-CN" altLang="en-US"/>
          </a:p>
        </p:txBody>
      </p:sp>
      <p:sp>
        <p:nvSpPr>
          <p:cNvPr id="3193" name="Line 2328"/>
          <p:cNvSpPr>
            <a:spLocks noChangeShapeType="1"/>
          </p:cNvSpPr>
          <p:nvPr/>
        </p:nvSpPr>
        <p:spPr bwMode="auto">
          <a:xfrm>
            <a:off x="3005138" y="2428875"/>
            <a:ext cx="0" cy="0"/>
          </a:xfrm>
          <a:prstGeom prst="line">
            <a:avLst/>
          </a:prstGeom>
          <a:noFill/>
          <a:ln w="12700" cap="rnd">
            <a:solidFill>
              <a:srgbClr val="000000"/>
            </a:solidFill>
            <a:round/>
          </a:ln>
        </p:spPr>
        <p:txBody>
          <a:bodyPr/>
          <a:lstStyle/>
          <a:p>
            <a:endParaRPr lang="zh-CN" altLang="en-US"/>
          </a:p>
        </p:txBody>
      </p:sp>
      <p:sp>
        <p:nvSpPr>
          <p:cNvPr id="3194" name="Line 2329"/>
          <p:cNvSpPr>
            <a:spLocks noChangeShapeType="1"/>
          </p:cNvSpPr>
          <p:nvPr/>
        </p:nvSpPr>
        <p:spPr bwMode="auto">
          <a:xfrm>
            <a:off x="3005138" y="2643188"/>
            <a:ext cx="0" cy="0"/>
          </a:xfrm>
          <a:prstGeom prst="line">
            <a:avLst/>
          </a:prstGeom>
          <a:noFill/>
          <a:ln w="12700" cap="rnd">
            <a:solidFill>
              <a:srgbClr val="000000"/>
            </a:solidFill>
            <a:round/>
          </a:ln>
        </p:spPr>
        <p:txBody>
          <a:bodyPr/>
          <a:lstStyle/>
          <a:p>
            <a:endParaRPr lang="zh-CN" altLang="en-US"/>
          </a:p>
        </p:txBody>
      </p:sp>
      <p:sp>
        <p:nvSpPr>
          <p:cNvPr id="3195" name="Line 2330"/>
          <p:cNvSpPr>
            <a:spLocks noChangeShapeType="1"/>
          </p:cNvSpPr>
          <p:nvPr/>
        </p:nvSpPr>
        <p:spPr bwMode="auto">
          <a:xfrm>
            <a:off x="4414838" y="2643188"/>
            <a:ext cx="0" cy="0"/>
          </a:xfrm>
          <a:prstGeom prst="line">
            <a:avLst/>
          </a:prstGeom>
          <a:noFill/>
          <a:ln w="12700" cap="rnd">
            <a:solidFill>
              <a:srgbClr val="000000"/>
            </a:solidFill>
            <a:round/>
          </a:ln>
        </p:spPr>
        <p:txBody>
          <a:bodyPr/>
          <a:lstStyle/>
          <a:p>
            <a:endParaRPr lang="zh-CN" altLang="en-US"/>
          </a:p>
        </p:txBody>
      </p:sp>
      <p:sp>
        <p:nvSpPr>
          <p:cNvPr id="3196" name="Line 2331"/>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197" name="Line 2332"/>
          <p:cNvSpPr>
            <a:spLocks noChangeShapeType="1"/>
          </p:cNvSpPr>
          <p:nvPr/>
        </p:nvSpPr>
        <p:spPr bwMode="auto">
          <a:xfrm>
            <a:off x="4021138" y="2428875"/>
            <a:ext cx="0" cy="0"/>
          </a:xfrm>
          <a:prstGeom prst="line">
            <a:avLst/>
          </a:prstGeom>
          <a:noFill/>
          <a:ln w="12700" cap="rnd">
            <a:solidFill>
              <a:srgbClr val="000000"/>
            </a:solidFill>
            <a:round/>
          </a:ln>
        </p:spPr>
        <p:txBody>
          <a:bodyPr/>
          <a:lstStyle/>
          <a:p>
            <a:endParaRPr lang="zh-CN" altLang="en-US"/>
          </a:p>
        </p:txBody>
      </p:sp>
      <p:sp>
        <p:nvSpPr>
          <p:cNvPr id="3198" name="Line 2333"/>
          <p:cNvSpPr>
            <a:spLocks noChangeShapeType="1"/>
          </p:cNvSpPr>
          <p:nvPr/>
        </p:nvSpPr>
        <p:spPr bwMode="auto">
          <a:xfrm>
            <a:off x="4414838" y="2214563"/>
            <a:ext cx="0" cy="0"/>
          </a:xfrm>
          <a:prstGeom prst="line">
            <a:avLst/>
          </a:prstGeom>
          <a:noFill/>
          <a:ln w="12700" cap="rnd">
            <a:solidFill>
              <a:srgbClr val="000000"/>
            </a:solidFill>
            <a:round/>
          </a:ln>
        </p:spPr>
        <p:txBody>
          <a:bodyPr/>
          <a:lstStyle/>
          <a:p>
            <a:endParaRPr lang="zh-CN" altLang="en-US"/>
          </a:p>
        </p:txBody>
      </p:sp>
      <p:sp>
        <p:nvSpPr>
          <p:cNvPr id="3199" name="Line 2334"/>
          <p:cNvSpPr>
            <a:spLocks noChangeShapeType="1"/>
          </p:cNvSpPr>
          <p:nvPr/>
        </p:nvSpPr>
        <p:spPr bwMode="auto">
          <a:xfrm>
            <a:off x="4414838" y="2428875"/>
            <a:ext cx="0" cy="0"/>
          </a:xfrm>
          <a:prstGeom prst="line">
            <a:avLst/>
          </a:prstGeom>
          <a:noFill/>
          <a:ln w="12700" cap="rnd">
            <a:solidFill>
              <a:srgbClr val="000000"/>
            </a:solidFill>
            <a:round/>
          </a:ln>
        </p:spPr>
        <p:txBody>
          <a:bodyPr/>
          <a:lstStyle/>
          <a:p>
            <a:endParaRPr lang="zh-CN" altLang="en-US"/>
          </a:p>
        </p:txBody>
      </p:sp>
      <p:sp>
        <p:nvSpPr>
          <p:cNvPr id="3200" name="Line 2335"/>
          <p:cNvSpPr>
            <a:spLocks noChangeShapeType="1"/>
          </p:cNvSpPr>
          <p:nvPr/>
        </p:nvSpPr>
        <p:spPr bwMode="auto">
          <a:xfrm>
            <a:off x="4808538" y="2214563"/>
            <a:ext cx="0" cy="0"/>
          </a:xfrm>
          <a:prstGeom prst="line">
            <a:avLst/>
          </a:prstGeom>
          <a:noFill/>
          <a:ln w="12700" cap="rnd">
            <a:solidFill>
              <a:srgbClr val="000000"/>
            </a:solidFill>
            <a:round/>
          </a:ln>
        </p:spPr>
        <p:txBody>
          <a:bodyPr/>
          <a:lstStyle/>
          <a:p>
            <a:endParaRPr lang="zh-CN" altLang="en-US"/>
          </a:p>
        </p:txBody>
      </p:sp>
      <p:sp>
        <p:nvSpPr>
          <p:cNvPr id="3201" name="Line 2336"/>
          <p:cNvSpPr>
            <a:spLocks noChangeShapeType="1"/>
          </p:cNvSpPr>
          <p:nvPr/>
        </p:nvSpPr>
        <p:spPr bwMode="auto">
          <a:xfrm>
            <a:off x="4808538" y="2428875"/>
            <a:ext cx="0" cy="0"/>
          </a:xfrm>
          <a:prstGeom prst="line">
            <a:avLst/>
          </a:prstGeom>
          <a:noFill/>
          <a:ln w="12700" cap="rnd">
            <a:solidFill>
              <a:srgbClr val="000000"/>
            </a:solidFill>
            <a:round/>
          </a:ln>
        </p:spPr>
        <p:txBody>
          <a:bodyPr/>
          <a:lstStyle/>
          <a:p>
            <a:endParaRPr lang="zh-CN" altLang="en-US"/>
          </a:p>
        </p:txBody>
      </p:sp>
      <p:sp>
        <p:nvSpPr>
          <p:cNvPr id="3202" name="Line 2345"/>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203" name="Line 2358"/>
          <p:cNvSpPr>
            <a:spLocks noChangeShapeType="1"/>
          </p:cNvSpPr>
          <p:nvPr/>
        </p:nvSpPr>
        <p:spPr bwMode="auto">
          <a:xfrm>
            <a:off x="1201738" y="2428875"/>
            <a:ext cx="0" cy="0"/>
          </a:xfrm>
          <a:prstGeom prst="line">
            <a:avLst/>
          </a:prstGeom>
          <a:noFill/>
          <a:ln w="12700" cap="rnd">
            <a:solidFill>
              <a:srgbClr val="000000"/>
            </a:solidFill>
            <a:round/>
          </a:ln>
        </p:spPr>
        <p:txBody>
          <a:bodyPr/>
          <a:lstStyle/>
          <a:p>
            <a:endParaRPr lang="zh-CN" altLang="en-US"/>
          </a:p>
        </p:txBody>
      </p:sp>
      <p:sp>
        <p:nvSpPr>
          <p:cNvPr id="3204" name="Line 2360"/>
          <p:cNvSpPr>
            <a:spLocks noChangeShapeType="1"/>
          </p:cNvSpPr>
          <p:nvPr/>
        </p:nvSpPr>
        <p:spPr bwMode="auto">
          <a:xfrm>
            <a:off x="2357438" y="2428875"/>
            <a:ext cx="0" cy="0"/>
          </a:xfrm>
          <a:prstGeom prst="line">
            <a:avLst/>
          </a:prstGeom>
          <a:noFill/>
          <a:ln w="12700" cap="rnd">
            <a:solidFill>
              <a:srgbClr val="000000"/>
            </a:solidFill>
            <a:round/>
          </a:ln>
        </p:spPr>
        <p:txBody>
          <a:bodyPr/>
          <a:lstStyle/>
          <a:p>
            <a:endParaRPr lang="zh-CN" altLang="en-US"/>
          </a:p>
        </p:txBody>
      </p:sp>
      <p:sp>
        <p:nvSpPr>
          <p:cNvPr id="3205" name="Line 2361"/>
          <p:cNvSpPr>
            <a:spLocks noChangeShapeType="1"/>
          </p:cNvSpPr>
          <p:nvPr/>
        </p:nvSpPr>
        <p:spPr bwMode="auto">
          <a:xfrm>
            <a:off x="3005138" y="2428875"/>
            <a:ext cx="0" cy="0"/>
          </a:xfrm>
          <a:prstGeom prst="line">
            <a:avLst/>
          </a:prstGeom>
          <a:noFill/>
          <a:ln w="12700" cap="rnd">
            <a:solidFill>
              <a:srgbClr val="000000"/>
            </a:solidFill>
            <a:round/>
          </a:ln>
        </p:spPr>
        <p:txBody>
          <a:bodyPr/>
          <a:lstStyle/>
          <a:p>
            <a:endParaRPr lang="zh-CN" altLang="en-US"/>
          </a:p>
        </p:txBody>
      </p:sp>
      <p:sp>
        <p:nvSpPr>
          <p:cNvPr id="3206" name="Line 2362"/>
          <p:cNvSpPr>
            <a:spLocks noChangeShapeType="1"/>
          </p:cNvSpPr>
          <p:nvPr/>
        </p:nvSpPr>
        <p:spPr bwMode="auto">
          <a:xfrm>
            <a:off x="4021138" y="2428875"/>
            <a:ext cx="0" cy="0"/>
          </a:xfrm>
          <a:prstGeom prst="line">
            <a:avLst/>
          </a:prstGeom>
          <a:noFill/>
          <a:ln w="12700" cap="rnd">
            <a:solidFill>
              <a:srgbClr val="000000"/>
            </a:solidFill>
            <a:round/>
          </a:ln>
        </p:spPr>
        <p:txBody>
          <a:bodyPr/>
          <a:lstStyle/>
          <a:p>
            <a:endParaRPr lang="zh-CN" altLang="en-US"/>
          </a:p>
        </p:txBody>
      </p:sp>
      <p:sp>
        <p:nvSpPr>
          <p:cNvPr id="3207" name="Line 2363"/>
          <p:cNvSpPr>
            <a:spLocks noChangeShapeType="1"/>
          </p:cNvSpPr>
          <p:nvPr/>
        </p:nvSpPr>
        <p:spPr bwMode="auto">
          <a:xfrm>
            <a:off x="4414838" y="2428875"/>
            <a:ext cx="0" cy="0"/>
          </a:xfrm>
          <a:prstGeom prst="line">
            <a:avLst/>
          </a:prstGeom>
          <a:noFill/>
          <a:ln w="12700" cap="rnd">
            <a:solidFill>
              <a:srgbClr val="000000"/>
            </a:solidFill>
            <a:round/>
          </a:ln>
        </p:spPr>
        <p:txBody>
          <a:bodyPr/>
          <a:lstStyle/>
          <a:p>
            <a:endParaRPr lang="zh-CN" altLang="en-US"/>
          </a:p>
        </p:txBody>
      </p:sp>
      <p:sp>
        <p:nvSpPr>
          <p:cNvPr id="3208" name="Line 2364"/>
          <p:cNvSpPr>
            <a:spLocks noChangeShapeType="1"/>
          </p:cNvSpPr>
          <p:nvPr/>
        </p:nvSpPr>
        <p:spPr bwMode="auto">
          <a:xfrm>
            <a:off x="4808538" y="2428875"/>
            <a:ext cx="0" cy="0"/>
          </a:xfrm>
          <a:prstGeom prst="line">
            <a:avLst/>
          </a:prstGeom>
          <a:noFill/>
          <a:ln w="12700" cap="rnd">
            <a:solidFill>
              <a:srgbClr val="000000"/>
            </a:solidFill>
            <a:round/>
          </a:ln>
        </p:spPr>
        <p:txBody>
          <a:bodyPr/>
          <a:lstStyle/>
          <a:p>
            <a:endParaRPr lang="zh-CN" altLang="en-US"/>
          </a:p>
        </p:txBody>
      </p:sp>
      <p:sp>
        <p:nvSpPr>
          <p:cNvPr id="3209" name="Line 3314"/>
          <p:cNvSpPr>
            <a:spLocks noChangeShapeType="1"/>
          </p:cNvSpPr>
          <p:nvPr/>
        </p:nvSpPr>
        <p:spPr bwMode="auto">
          <a:xfrm>
            <a:off x="-169863" y="2214563"/>
            <a:ext cx="0" cy="0"/>
          </a:xfrm>
          <a:prstGeom prst="line">
            <a:avLst/>
          </a:prstGeom>
          <a:noFill/>
          <a:ln w="12700" cap="rnd">
            <a:solidFill>
              <a:srgbClr val="000000"/>
            </a:solidFill>
            <a:round/>
          </a:ln>
        </p:spPr>
        <p:txBody>
          <a:bodyPr/>
          <a:lstStyle/>
          <a:p>
            <a:endParaRPr lang="zh-CN" altLang="en-US"/>
          </a:p>
        </p:txBody>
      </p:sp>
      <p:sp>
        <p:nvSpPr>
          <p:cNvPr id="3210" name="Line 3315"/>
          <p:cNvSpPr>
            <a:spLocks noChangeShapeType="1"/>
          </p:cNvSpPr>
          <p:nvPr/>
        </p:nvSpPr>
        <p:spPr bwMode="auto">
          <a:xfrm>
            <a:off x="515938" y="2214563"/>
            <a:ext cx="0" cy="0"/>
          </a:xfrm>
          <a:prstGeom prst="line">
            <a:avLst/>
          </a:prstGeom>
          <a:noFill/>
          <a:ln w="12700" cap="rnd">
            <a:solidFill>
              <a:srgbClr val="000000"/>
            </a:solidFill>
            <a:round/>
          </a:ln>
        </p:spPr>
        <p:txBody>
          <a:bodyPr/>
          <a:lstStyle/>
          <a:p>
            <a:endParaRPr lang="zh-CN" altLang="en-US"/>
          </a:p>
        </p:txBody>
      </p:sp>
      <p:sp>
        <p:nvSpPr>
          <p:cNvPr id="3211" name="Line 3320"/>
          <p:cNvSpPr>
            <a:spLocks noChangeShapeType="1"/>
          </p:cNvSpPr>
          <p:nvPr/>
        </p:nvSpPr>
        <p:spPr bwMode="auto">
          <a:xfrm>
            <a:off x="3005138" y="2000250"/>
            <a:ext cx="0" cy="0"/>
          </a:xfrm>
          <a:prstGeom prst="line">
            <a:avLst/>
          </a:prstGeom>
          <a:noFill/>
          <a:ln w="12700" cap="rnd">
            <a:solidFill>
              <a:srgbClr val="000000"/>
            </a:solidFill>
            <a:round/>
          </a:ln>
        </p:spPr>
        <p:txBody>
          <a:bodyPr/>
          <a:lstStyle/>
          <a:p>
            <a:endParaRPr lang="zh-CN" altLang="en-US"/>
          </a:p>
        </p:txBody>
      </p:sp>
      <p:sp>
        <p:nvSpPr>
          <p:cNvPr id="3212" name="Line 3328"/>
          <p:cNvSpPr>
            <a:spLocks noChangeShapeType="1"/>
          </p:cNvSpPr>
          <p:nvPr/>
        </p:nvSpPr>
        <p:spPr bwMode="auto">
          <a:xfrm>
            <a:off x="4021138" y="1595438"/>
            <a:ext cx="0" cy="0"/>
          </a:xfrm>
          <a:prstGeom prst="line">
            <a:avLst/>
          </a:prstGeom>
          <a:noFill/>
          <a:ln w="12700" cap="rnd">
            <a:solidFill>
              <a:srgbClr val="000000"/>
            </a:solidFill>
            <a:round/>
          </a:ln>
        </p:spPr>
        <p:txBody>
          <a:bodyPr/>
          <a:lstStyle/>
          <a:p>
            <a:endParaRPr lang="zh-CN" altLang="en-US"/>
          </a:p>
        </p:txBody>
      </p:sp>
      <p:sp>
        <p:nvSpPr>
          <p:cNvPr id="3213" name="Line 3329"/>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214" name="Line 3339"/>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215" name="Line 3341"/>
          <p:cNvSpPr>
            <a:spLocks noChangeShapeType="1"/>
          </p:cNvSpPr>
          <p:nvPr/>
        </p:nvSpPr>
        <p:spPr bwMode="auto">
          <a:xfrm>
            <a:off x="4414838" y="2000250"/>
            <a:ext cx="0" cy="0"/>
          </a:xfrm>
          <a:prstGeom prst="line">
            <a:avLst/>
          </a:prstGeom>
          <a:noFill/>
          <a:ln w="12700" cap="rnd">
            <a:solidFill>
              <a:srgbClr val="000000"/>
            </a:solidFill>
            <a:round/>
          </a:ln>
        </p:spPr>
        <p:txBody>
          <a:bodyPr/>
          <a:lstStyle/>
          <a:p>
            <a:endParaRPr lang="zh-CN" altLang="en-US"/>
          </a:p>
        </p:txBody>
      </p:sp>
      <p:sp>
        <p:nvSpPr>
          <p:cNvPr id="3216" name="Line 3343"/>
          <p:cNvSpPr>
            <a:spLocks noChangeShapeType="1"/>
          </p:cNvSpPr>
          <p:nvPr/>
        </p:nvSpPr>
        <p:spPr bwMode="auto">
          <a:xfrm>
            <a:off x="4808538" y="2000250"/>
            <a:ext cx="0" cy="0"/>
          </a:xfrm>
          <a:prstGeom prst="line">
            <a:avLst/>
          </a:prstGeom>
          <a:noFill/>
          <a:ln w="12700" cap="rnd">
            <a:solidFill>
              <a:srgbClr val="000000"/>
            </a:solidFill>
            <a:round/>
          </a:ln>
        </p:spPr>
        <p:txBody>
          <a:bodyPr/>
          <a:lstStyle/>
          <a:p>
            <a:endParaRPr lang="zh-CN" altLang="en-US"/>
          </a:p>
        </p:txBody>
      </p:sp>
      <p:sp>
        <p:nvSpPr>
          <p:cNvPr id="3217" name="Line 3345"/>
          <p:cNvSpPr>
            <a:spLocks noChangeShapeType="1"/>
          </p:cNvSpPr>
          <p:nvPr/>
        </p:nvSpPr>
        <p:spPr bwMode="auto">
          <a:xfrm>
            <a:off x="5202238" y="2000250"/>
            <a:ext cx="0" cy="0"/>
          </a:xfrm>
          <a:prstGeom prst="line">
            <a:avLst/>
          </a:prstGeom>
          <a:noFill/>
          <a:ln w="12700" cap="rnd">
            <a:solidFill>
              <a:srgbClr val="000000"/>
            </a:solidFill>
            <a:round/>
          </a:ln>
        </p:spPr>
        <p:txBody>
          <a:bodyPr/>
          <a:lstStyle/>
          <a:p>
            <a:endParaRPr lang="zh-CN" altLang="en-US"/>
          </a:p>
        </p:txBody>
      </p:sp>
      <p:sp>
        <p:nvSpPr>
          <p:cNvPr id="3218" name="Line 3347"/>
          <p:cNvSpPr>
            <a:spLocks noChangeShapeType="1"/>
          </p:cNvSpPr>
          <p:nvPr/>
        </p:nvSpPr>
        <p:spPr bwMode="auto">
          <a:xfrm>
            <a:off x="5751513" y="2000250"/>
            <a:ext cx="0" cy="0"/>
          </a:xfrm>
          <a:prstGeom prst="line">
            <a:avLst/>
          </a:prstGeom>
          <a:noFill/>
          <a:ln w="12700" cap="rnd">
            <a:solidFill>
              <a:srgbClr val="000000"/>
            </a:solidFill>
            <a:round/>
          </a:ln>
        </p:spPr>
        <p:txBody>
          <a:bodyPr/>
          <a:lstStyle/>
          <a:p>
            <a:endParaRPr lang="zh-CN" altLang="en-US"/>
          </a:p>
        </p:txBody>
      </p:sp>
      <p:sp>
        <p:nvSpPr>
          <p:cNvPr id="3219" name="Line 3349"/>
          <p:cNvSpPr>
            <a:spLocks noChangeShapeType="1"/>
          </p:cNvSpPr>
          <p:nvPr/>
        </p:nvSpPr>
        <p:spPr bwMode="auto">
          <a:xfrm>
            <a:off x="6300788" y="2000250"/>
            <a:ext cx="0" cy="0"/>
          </a:xfrm>
          <a:prstGeom prst="line">
            <a:avLst/>
          </a:prstGeom>
          <a:noFill/>
          <a:ln w="12700" cap="rnd">
            <a:solidFill>
              <a:srgbClr val="000000"/>
            </a:solidFill>
            <a:round/>
          </a:ln>
        </p:spPr>
        <p:txBody>
          <a:bodyPr/>
          <a:lstStyle/>
          <a:p>
            <a:endParaRPr lang="zh-CN" altLang="en-US"/>
          </a:p>
        </p:txBody>
      </p:sp>
      <p:sp>
        <p:nvSpPr>
          <p:cNvPr id="3220" name="Line 3350"/>
          <p:cNvSpPr>
            <a:spLocks noChangeShapeType="1"/>
          </p:cNvSpPr>
          <p:nvPr/>
        </p:nvSpPr>
        <p:spPr bwMode="auto">
          <a:xfrm>
            <a:off x="4021138" y="1595438"/>
            <a:ext cx="0" cy="0"/>
          </a:xfrm>
          <a:prstGeom prst="line">
            <a:avLst/>
          </a:prstGeom>
          <a:noFill/>
          <a:ln w="12700" cap="rnd">
            <a:solidFill>
              <a:srgbClr val="000000"/>
            </a:solidFill>
            <a:round/>
          </a:ln>
        </p:spPr>
        <p:txBody>
          <a:bodyPr/>
          <a:lstStyle/>
          <a:p>
            <a:endParaRPr lang="zh-CN" altLang="en-US"/>
          </a:p>
        </p:txBody>
      </p:sp>
      <p:sp>
        <p:nvSpPr>
          <p:cNvPr id="3221" name="Line 3362"/>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222" name="Line 3363"/>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223" name="Line 3364"/>
          <p:cNvSpPr>
            <a:spLocks noChangeShapeType="1"/>
          </p:cNvSpPr>
          <p:nvPr/>
        </p:nvSpPr>
        <p:spPr bwMode="auto">
          <a:xfrm>
            <a:off x="4414838" y="2000250"/>
            <a:ext cx="0" cy="0"/>
          </a:xfrm>
          <a:prstGeom prst="line">
            <a:avLst/>
          </a:prstGeom>
          <a:noFill/>
          <a:ln w="12700" cap="rnd">
            <a:solidFill>
              <a:srgbClr val="000000"/>
            </a:solidFill>
            <a:round/>
          </a:ln>
        </p:spPr>
        <p:txBody>
          <a:bodyPr/>
          <a:lstStyle/>
          <a:p>
            <a:endParaRPr lang="zh-CN" altLang="en-US"/>
          </a:p>
        </p:txBody>
      </p:sp>
      <p:sp>
        <p:nvSpPr>
          <p:cNvPr id="3224" name="Line 3365"/>
          <p:cNvSpPr>
            <a:spLocks noChangeShapeType="1"/>
          </p:cNvSpPr>
          <p:nvPr/>
        </p:nvSpPr>
        <p:spPr bwMode="auto">
          <a:xfrm>
            <a:off x="4414838" y="2214563"/>
            <a:ext cx="0" cy="0"/>
          </a:xfrm>
          <a:prstGeom prst="line">
            <a:avLst/>
          </a:prstGeom>
          <a:noFill/>
          <a:ln w="12700" cap="rnd">
            <a:solidFill>
              <a:srgbClr val="000000"/>
            </a:solidFill>
            <a:round/>
          </a:ln>
        </p:spPr>
        <p:txBody>
          <a:bodyPr/>
          <a:lstStyle/>
          <a:p>
            <a:endParaRPr lang="zh-CN" altLang="en-US"/>
          </a:p>
        </p:txBody>
      </p:sp>
      <p:sp>
        <p:nvSpPr>
          <p:cNvPr id="3225" name="Line 3366"/>
          <p:cNvSpPr>
            <a:spLocks noChangeShapeType="1"/>
          </p:cNvSpPr>
          <p:nvPr/>
        </p:nvSpPr>
        <p:spPr bwMode="auto">
          <a:xfrm>
            <a:off x="4808538" y="2000250"/>
            <a:ext cx="0" cy="0"/>
          </a:xfrm>
          <a:prstGeom prst="line">
            <a:avLst/>
          </a:prstGeom>
          <a:noFill/>
          <a:ln w="12700" cap="rnd">
            <a:solidFill>
              <a:srgbClr val="000000"/>
            </a:solidFill>
            <a:round/>
          </a:ln>
        </p:spPr>
        <p:txBody>
          <a:bodyPr/>
          <a:lstStyle/>
          <a:p>
            <a:endParaRPr lang="zh-CN" altLang="en-US"/>
          </a:p>
        </p:txBody>
      </p:sp>
      <p:sp>
        <p:nvSpPr>
          <p:cNvPr id="3226" name="Line 3367"/>
          <p:cNvSpPr>
            <a:spLocks noChangeShapeType="1"/>
          </p:cNvSpPr>
          <p:nvPr/>
        </p:nvSpPr>
        <p:spPr bwMode="auto">
          <a:xfrm>
            <a:off x="4808538" y="2214563"/>
            <a:ext cx="0" cy="0"/>
          </a:xfrm>
          <a:prstGeom prst="line">
            <a:avLst/>
          </a:prstGeom>
          <a:noFill/>
          <a:ln w="12700" cap="rnd">
            <a:solidFill>
              <a:srgbClr val="000000"/>
            </a:solidFill>
            <a:round/>
          </a:ln>
        </p:spPr>
        <p:txBody>
          <a:bodyPr/>
          <a:lstStyle/>
          <a:p>
            <a:endParaRPr lang="zh-CN" altLang="en-US"/>
          </a:p>
        </p:txBody>
      </p:sp>
      <p:sp>
        <p:nvSpPr>
          <p:cNvPr id="3227" name="Line 3368"/>
          <p:cNvSpPr>
            <a:spLocks noChangeShapeType="1"/>
          </p:cNvSpPr>
          <p:nvPr/>
        </p:nvSpPr>
        <p:spPr bwMode="auto">
          <a:xfrm>
            <a:off x="5202238" y="2000250"/>
            <a:ext cx="0" cy="0"/>
          </a:xfrm>
          <a:prstGeom prst="line">
            <a:avLst/>
          </a:prstGeom>
          <a:noFill/>
          <a:ln w="12700" cap="rnd">
            <a:solidFill>
              <a:srgbClr val="000000"/>
            </a:solidFill>
            <a:round/>
          </a:ln>
        </p:spPr>
        <p:txBody>
          <a:bodyPr/>
          <a:lstStyle/>
          <a:p>
            <a:endParaRPr lang="zh-CN" altLang="en-US"/>
          </a:p>
        </p:txBody>
      </p:sp>
      <p:sp>
        <p:nvSpPr>
          <p:cNvPr id="3228" name="Line 3370"/>
          <p:cNvSpPr>
            <a:spLocks noChangeShapeType="1"/>
          </p:cNvSpPr>
          <p:nvPr/>
        </p:nvSpPr>
        <p:spPr bwMode="auto">
          <a:xfrm>
            <a:off x="5751513" y="2000250"/>
            <a:ext cx="0" cy="0"/>
          </a:xfrm>
          <a:prstGeom prst="line">
            <a:avLst/>
          </a:prstGeom>
          <a:noFill/>
          <a:ln w="12700" cap="rnd">
            <a:solidFill>
              <a:srgbClr val="000000"/>
            </a:solidFill>
            <a:round/>
          </a:ln>
        </p:spPr>
        <p:txBody>
          <a:bodyPr/>
          <a:lstStyle/>
          <a:p>
            <a:endParaRPr lang="zh-CN" altLang="en-US"/>
          </a:p>
        </p:txBody>
      </p:sp>
      <p:sp>
        <p:nvSpPr>
          <p:cNvPr id="3229" name="Line 3372"/>
          <p:cNvSpPr>
            <a:spLocks noChangeShapeType="1"/>
          </p:cNvSpPr>
          <p:nvPr/>
        </p:nvSpPr>
        <p:spPr bwMode="auto">
          <a:xfrm>
            <a:off x="6300788" y="2000250"/>
            <a:ext cx="0" cy="0"/>
          </a:xfrm>
          <a:prstGeom prst="line">
            <a:avLst/>
          </a:prstGeom>
          <a:noFill/>
          <a:ln w="12700" cap="rnd">
            <a:solidFill>
              <a:srgbClr val="000000"/>
            </a:solidFill>
            <a:round/>
          </a:ln>
        </p:spPr>
        <p:txBody>
          <a:bodyPr/>
          <a:lstStyle/>
          <a:p>
            <a:endParaRPr lang="zh-CN" altLang="en-US"/>
          </a:p>
        </p:txBody>
      </p:sp>
      <p:sp>
        <p:nvSpPr>
          <p:cNvPr id="3230" name="Line 3374"/>
          <p:cNvSpPr>
            <a:spLocks noChangeShapeType="1"/>
          </p:cNvSpPr>
          <p:nvPr/>
        </p:nvSpPr>
        <p:spPr bwMode="auto">
          <a:xfrm>
            <a:off x="4021138" y="2000250"/>
            <a:ext cx="0" cy="0"/>
          </a:xfrm>
          <a:prstGeom prst="line">
            <a:avLst/>
          </a:prstGeom>
          <a:noFill/>
          <a:ln w="12700" cap="rnd">
            <a:solidFill>
              <a:srgbClr val="000000"/>
            </a:solidFill>
            <a:round/>
          </a:ln>
        </p:spPr>
        <p:txBody>
          <a:bodyPr/>
          <a:lstStyle/>
          <a:p>
            <a:endParaRPr lang="zh-CN" altLang="en-US"/>
          </a:p>
        </p:txBody>
      </p:sp>
      <p:sp>
        <p:nvSpPr>
          <p:cNvPr id="3231" name="Line 3376"/>
          <p:cNvSpPr>
            <a:spLocks noChangeShapeType="1"/>
          </p:cNvSpPr>
          <p:nvPr/>
        </p:nvSpPr>
        <p:spPr bwMode="auto">
          <a:xfrm>
            <a:off x="-169863" y="2214563"/>
            <a:ext cx="0" cy="0"/>
          </a:xfrm>
          <a:prstGeom prst="line">
            <a:avLst/>
          </a:prstGeom>
          <a:noFill/>
          <a:ln w="12700" cap="rnd">
            <a:solidFill>
              <a:srgbClr val="000000"/>
            </a:solidFill>
            <a:round/>
          </a:ln>
        </p:spPr>
        <p:txBody>
          <a:bodyPr/>
          <a:lstStyle/>
          <a:p>
            <a:endParaRPr lang="zh-CN" altLang="en-US"/>
          </a:p>
        </p:txBody>
      </p:sp>
      <p:sp>
        <p:nvSpPr>
          <p:cNvPr id="3232" name="Line 3378"/>
          <p:cNvSpPr>
            <a:spLocks noChangeShapeType="1"/>
          </p:cNvSpPr>
          <p:nvPr/>
        </p:nvSpPr>
        <p:spPr bwMode="auto">
          <a:xfrm>
            <a:off x="515938" y="2214563"/>
            <a:ext cx="0" cy="0"/>
          </a:xfrm>
          <a:prstGeom prst="line">
            <a:avLst/>
          </a:prstGeom>
          <a:noFill/>
          <a:ln w="12700" cap="rnd">
            <a:solidFill>
              <a:srgbClr val="000000"/>
            </a:solidFill>
            <a:round/>
          </a:ln>
        </p:spPr>
        <p:txBody>
          <a:bodyPr/>
          <a:lstStyle/>
          <a:p>
            <a:endParaRPr lang="zh-CN" altLang="en-US"/>
          </a:p>
        </p:txBody>
      </p:sp>
      <p:sp>
        <p:nvSpPr>
          <p:cNvPr id="3233" name="Line 3383"/>
          <p:cNvSpPr>
            <a:spLocks noChangeShapeType="1"/>
          </p:cNvSpPr>
          <p:nvPr/>
        </p:nvSpPr>
        <p:spPr bwMode="auto">
          <a:xfrm>
            <a:off x="3005138" y="2428875"/>
            <a:ext cx="0" cy="0"/>
          </a:xfrm>
          <a:prstGeom prst="line">
            <a:avLst/>
          </a:prstGeom>
          <a:noFill/>
          <a:ln w="12700" cap="rnd">
            <a:solidFill>
              <a:srgbClr val="000000"/>
            </a:solidFill>
            <a:round/>
          </a:ln>
        </p:spPr>
        <p:txBody>
          <a:bodyPr/>
          <a:lstStyle/>
          <a:p>
            <a:endParaRPr lang="zh-CN" altLang="en-US"/>
          </a:p>
        </p:txBody>
      </p:sp>
      <p:sp>
        <p:nvSpPr>
          <p:cNvPr id="3234" name="Line 3384"/>
          <p:cNvSpPr>
            <a:spLocks noChangeShapeType="1"/>
          </p:cNvSpPr>
          <p:nvPr/>
        </p:nvSpPr>
        <p:spPr bwMode="auto">
          <a:xfrm>
            <a:off x="3005138" y="2643188"/>
            <a:ext cx="0" cy="0"/>
          </a:xfrm>
          <a:prstGeom prst="line">
            <a:avLst/>
          </a:prstGeom>
          <a:noFill/>
          <a:ln w="12700" cap="rnd">
            <a:solidFill>
              <a:srgbClr val="000000"/>
            </a:solidFill>
            <a:round/>
          </a:ln>
        </p:spPr>
        <p:txBody>
          <a:bodyPr/>
          <a:lstStyle/>
          <a:p>
            <a:endParaRPr lang="zh-CN" altLang="en-US"/>
          </a:p>
        </p:txBody>
      </p:sp>
      <p:sp>
        <p:nvSpPr>
          <p:cNvPr id="3235" name="Line 3385"/>
          <p:cNvSpPr>
            <a:spLocks noChangeShapeType="1"/>
          </p:cNvSpPr>
          <p:nvPr/>
        </p:nvSpPr>
        <p:spPr bwMode="auto">
          <a:xfrm>
            <a:off x="4414838" y="2643188"/>
            <a:ext cx="0" cy="0"/>
          </a:xfrm>
          <a:prstGeom prst="line">
            <a:avLst/>
          </a:prstGeom>
          <a:noFill/>
          <a:ln w="12700" cap="rnd">
            <a:solidFill>
              <a:srgbClr val="000000"/>
            </a:solidFill>
            <a:round/>
          </a:ln>
        </p:spPr>
        <p:txBody>
          <a:bodyPr/>
          <a:lstStyle/>
          <a:p>
            <a:endParaRPr lang="zh-CN" altLang="en-US"/>
          </a:p>
        </p:txBody>
      </p:sp>
      <p:sp>
        <p:nvSpPr>
          <p:cNvPr id="3236" name="Line 3386"/>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237" name="Line 3387"/>
          <p:cNvSpPr>
            <a:spLocks noChangeShapeType="1"/>
          </p:cNvSpPr>
          <p:nvPr/>
        </p:nvSpPr>
        <p:spPr bwMode="auto">
          <a:xfrm>
            <a:off x="4021138" y="2428875"/>
            <a:ext cx="0" cy="0"/>
          </a:xfrm>
          <a:prstGeom prst="line">
            <a:avLst/>
          </a:prstGeom>
          <a:noFill/>
          <a:ln w="12700" cap="rnd">
            <a:solidFill>
              <a:srgbClr val="000000"/>
            </a:solidFill>
            <a:round/>
          </a:ln>
        </p:spPr>
        <p:txBody>
          <a:bodyPr/>
          <a:lstStyle/>
          <a:p>
            <a:endParaRPr lang="zh-CN" altLang="en-US"/>
          </a:p>
        </p:txBody>
      </p:sp>
      <p:sp>
        <p:nvSpPr>
          <p:cNvPr id="3238" name="Line 3388"/>
          <p:cNvSpPr>
            <a:spLocks noChangeShapeType="1"/>
          </p:cNvSpPr>
          <p:nvPr/>
        </p:nvSpPr>
        <p:spPr bwMode="auto">
          <a:xfrm>
            <a:off x="4414838" y="2214563"/>
            <a:ext cx="0" cy="0"/>
          </a:xfrm>
          <a:prstGeom prst="line">
            <a:avLst/>
          </a:prstGeom>
          <a:noFill/>
          <a:ln w="12700" cap="rnd">
            <a:solidFill>
              <a:srgbClr val="000000"/>
            </a:solidFill>
            <a:round/>
          </a:ln>
        </p:spPr>
        <p:txBody>
          <a:bodyPr/>
          <a:lstStyle/>
          <a:p>
            <a:endParaRPr lang="zh-CN" altLang="en-US"/>
          </a:p>
        </p:txBody>
      </p:sp>
      <p:sp>
        <p:nvSpPr>
          <p:cNvPr id="3239" name="Line 3389"/>
          <p:cNvSpPr>
            <a:spLocks noChangeShapeType="1"/>
          </p:cNvSpPr>
          <p:nvPr/>
        </p:nvSpPr>
        <p:spPr bwMode="auto">
          <a:xfrm>
            <a:off x="4414838" y="2428875"/>
            <a:ext cx="0" cy="0"/>
          </a:xfrm>
          <a:prstGeom prst="line">
            <a:avLst/>
          </a:prstGeom>
          <a:noFill/>
          <a:ln w="12700" cap="rnd">
            <a:solidFill>
              <a:srgbClr val="000000"/>
            </a:solidFill>
            <a:round/>
          </a:ln>
        </p:spPr>
        <p:txBody>
          <a:bodyPr/>
          <a:lstStyle/>
          <a:p>
            <a:endParaRPr lang="zh-CN" altLang="en-US"/>
          </a:p>
        </p:txBody>
      </p:sp>
      <p:sp>
        <p:nvSpPr>
          <p:cNvPr id="3240" name="Line 3390"/>
          <p:cNvSpPr>
            <a:spLocks noChangeShapeType="1"/>
          </p:cNvSpPr>
          <p:nvPr/>
        </p:nvSpPr>
        <p:spPr bwMode="auto">
          <a:xfrm>
            <a:off x="4808538" y="2214563"/>
            <a:ext cx="0" cy="0"/>
          </a:xfrm>
          <a:prstGeom prst="line">
            <a:avLst/>
          </a:prstGeom>
          <a:noFill/>
          <a:ln w="12700" cap="rnd">
            <a:solidFill>
              <a:srgbClr val="000000"/>
            </a:solidFill>
            <a:round/>
          </a:ln>
        </p:spPr>
        <p:txBody>
          <a:bodyPr/>
          <a:lstStyle/>
          <a:p>
            <a:endParaRPr lang="zh-CN" altLang="en-US"/>
          </a:p>
        </p:txBody>
      </p:sp>
      <p:sp>
        <p:nvSpPr>
          <p:cNvPr id="3241" name="Line 3391"/>
          <p:cNvSpPr>
            <a:spLocks noChangeShapeType="1"/>
          </p:cNvSpPr>
          <p:nvPr/>
        </p:nvSpPr>
        <p:spPr bwMode="auto">
          <a:xfrm>
            <a:off x="4808538" y="2428875"/>
            <a:ext cx="0" cy="0"/>
          </a:xfrm>
          <a:prstGeom prst="line">
            <a:avLst/>
          </a:prstGeom>
          <a:noFill/>
          <a:ln w="12700" cap="rnd">
            <a:solidFill>
              <a:srgbClr val="000000"/>
            </a:solidFill>
            <a:round/>
          </a:ln>
        </p:spPr>
        <p:txBody>
          <a:bodyPr/>
          <a:lstStyle/>
          <a:p>
            <a:endParaRPr lang="zh-CN" altLang="en-US"/>
          </a:p>
        </p:txBody>
      </p:sp>
      <p:sp>
        <p:nvSpPr>
          <p:cNvPr id="3242" name="Line 3400"/>
          <p:cNvSpPr>
            <a:spLocks noChangeShapeType="1"/>
          </p:cNvSpPr>
          <p:nvPr/>
        </p:nvSpPr>
        <p:spPr bwMode="auto">
          <a:xfrm>
            <a:off x="4021138" y="2214563"/>
            <a:ext cx="0" cy="0"/>
          </a:xfrm>
          <a:prstGeom prst="line">
            <a:avLst/>
          </a:prstGeom>
          <a:noFill/>
          <a:ln w="12700" cap="rnd">
            <a:solidFill>
              <a:srgbClr val="000000"/>
            </a:solidFill>
            <a:round/>
          </a:ln>
        </p:spPr>
        <p:txBody>
          <a:bodyPr/>
          <a:lstStyle/>
          <a:p>
            <a:endParaRPr lang="zh-CN" altLang="en-US"/>
          </a:p>
        </p:txBody>
      </p:sp>
      <p:sp>
        <p:nvSpPr>
          <p:cNvPr id="3243" name="Line 3413"/>
          <p:cNvSpPr>
            <a:spLocks noChangeShapeType="1"/>
          </p:cNvSpPr>
          <p:nvPr/>
        </p:nvSpPr>
        <p:spPr bwMode="auto">
          <a:xfrm>
            <a:off x="1201738" y="2428875"/>
            <a:ext cx="0" cy="0"/>
          </a:xfrm>
          <a:prstGeom prst="line">
            <a:avLst/>
          </a:prstGeom>
          <a:noFill/>
          <a:ln w="12700" cap="rnd">
            <a:solidFill>
              <a:srgbClr val="000000"/>
            </a:solidFill>
            <a:round/>
          </a:ln>
        </p:spPr>
        <p:txBody>
          <a:bodyPr/>
          <a:lstStyle/>
          <a:p>
            <a:endParaRPr lang="zh-CN" altLang="en-US"/>
          </a:p>
        </p:txBody>
      </p:sp>
      <p:sp>
        <p:nvSpPr>
          <p:cNvPr id="3244" name="Line 3415"/>
          <p:cNvSpPr>
            <a:spLocks noChangeShapeType="1"/>
          </p:cNvSpPr>
          <p:nvPr/>
        </p:nvSpPr>
        <p:spPr bwMode="auto">
          <a:xfrm>
            <a:off x="2357438" y="2428875"/>
            <a:ext cx="0" cy="0"/>
          </a:xfrm>
          <a:prstGeom prst="line">
            <a:avLst/>
          </a:prstGeom>
          <a:noFill/>
          <a:ln w="12700" cap="rnd">
            <a:solidFill>
              <a:srgbClr val="000000"/>
            </a:solidFill>
            <a:round/>
          </a:ln>
        </p:spPr>
        <p:txBody>
          <a:bodyPr/>
          <a:lstStyle/>
          <a:p>
            <a:endParaRPr lang="zh-CN" altLang="en-US"/>
          </a:p>
        </p:txBody>
      </p:sp>
      <p:sp>
        <p:nvSpPr>
          <p:cNvPr id="3245" name="Line 3416"/>
          <p:cNvSpPr>
            <a:spLocks noChangeShapeType="1"/>
          </p:cNvSpPr>
          <p:nvPr/>
        </p:nvSpPr>
        <p:spPr bwMode="auto">
          <a:xfrm>
            <a:off x="3005138" y="2428875"/>
            <a:ext cx="0" cy="0"/>
          </a:xfrm>
          <a:prstGeom prst="line">
            <a:avLst/>
          </a:prstGeom>
          <a:noFill/>
          <a:ln w="12700" cap="rnd">
            <a:solidFill>
              <a:srgbClr val="000000"/>
            </a:solidFill>
            <a:round/>
          </a:ln>
        </p:spPr>
        <p:txBody>
          <a:bodyPr/>
          <a:lstStyle/>
          <a:p>
            <a:endParaRPr lang="zh-CN" altLang="en-US"/>
          </a:p>
        </p:txBody>
      </p:sp>
      <p:sp>
        <p:nvSpPr>
          <p:cNvPr id="3246" name="Line 3417"/>
          <p:cNvSpPr>
            <a:spLocks noChangeShapeType="1"/>
          </p:cNvSpPr>
          <p:nvPr/>
        </p:nvSpPr>
        <p:spPr bwMode="auto">
          <a:xfrm>
            <a:off x="4021138" y="2428875"/>
            <a:ext cx="0" cy="0"/>
          </a:xfrm>
          <a:prstGeom prst="line">
            <a:avLst/>
          </a:prstGeom>
          <a:noFill/>
          <a:ln w="12700" cap="rnd">
            <a:solidFill>
              <a:srgbClr val="000000"/>
            </a:solidFill>
            <a:round/>
          </a:ln>
        </p:spPr>
        <p:txBody>
          <a:bodyPr/>
          <a:lstStyle/>
          <a:p>
            <a:endParaRPr lang="zh-CN" altLang="en-US"/>
          </a:p>
        </p:txBody>
      </p:sp>
      <p:sp>
        <p:nvSpPr>
          <p:cNvPr id="3247" name="Line 3418"/>
          <p:cNvSpPr>
            <a:spLocks noChangeShapeType="1"/>
          </p:cNvSpPr>
          <p:nvPr/>
        </p:nvSpPr>
        <p:spPr bwMode="auto">
          <a:xfrm>
            <a:off x="4414838" y="2428875"/>
            <a:ext cx="0" cy="0"/>
          </a:xfrm>
          <a:prstGeom prst="line">
            <a:avLst/>
          </a:prstGeom>
          <a:noFill/>
          <a:ln w="12700" cap="rnd">
            <a:solidFill>
              <a:srgbClr val="000000"/>
            </a:solidFill>
            <a:round/>
          </a:ln>
        </p:spPr>
        <p:txBody>
          <a:bodyPr/>
          <a:lstStyle/>
          <a:p>
            <a:endParaRPr lang="zh-CN" altLang="en-US"/>
          </a:p>
        </p:txBody>
      </p:sp>
      <p:sp>
        <p:nvSpPr>
          <p:cNvPr id="3248" name="Line 3419"/>
          <p:cNvSpPr>
            <a:spLocks noChangeShapeType="1"/>
          </p:cNvSpPr>
          <p:nvPr/>
        </p:nvSpPr>
        <p:spPr bwMode="auto">
          <a:xfrm>
            <a:off x="4808538" y="2428875"/>
            <a:ext cx="0" cy="0"/>
          </a:xfrm>
          <a:prstGeom prst="line">
            <a:avLst/>
          </a:prstGeom>
          <a:noFill/>
          <a:ln w="12700" cap="rnd">
            <a:solidFill>
              <a:srgbClr val="000000"/>
            </a:solidFill>
            <a:round/>
          </a:ln>
        </p:spPr>
        <p:txBody>
          <a:bodyPr/>
          <a:lstStyle/>
          <a:p>
            <a:endParaRPr lang="zh-CN" altLang="en-US"/>
          </a:p>
        </p:txBody>
      </p:sp>
      <p:sp>
        <p:nvSpPr>
          <p:cNvPr id="3249" name="Line 4369"/>
          <p:cNvSpPr>
            <a:spLocks noChangeShapeType="1"/>
          </p:cNvSpPr>
          <p:nvPr/>
        </p:nvSpPr>
        <p:spPr bwMode="auto">
          <a:xfrm>
            <a:off x="-169863" y="2433638"/>
            <a:ext cx="0" cy="0"/>
          </a:xfrm>
          <a:prstGeom prst="line">
            <a:avLst/>
          </a:prstGeom>
          <a:noFill/>
          <a:ln w="12700" cap="rnd">
            <a:solidFill>
              <a:srgbClr val="000000"/>
            </a:solidFill>
            <a:round/>
          </a:ln>
        </p:spPr>
        <p:txBody>
          <a:bodyPr/>
          <a:lstStyle/>
          <a:p>
            <a:endParaRPr lang="zh-CN" altLang="en-US"/>
          </a:p>
        </p:txBody>
      </p:sp>
      <p:sp>
        <p:nvSpPr>
          <p:cNvPr id="3250" name="Line 4370"/>
          <p:cNvSpPr>
            <a:spLocks noChangeShapeType="1"/>
          </p:cNvSpPr>
          <p:nvPr/>
        </p:nvSpPr>
        <p:spPr bwMode="auto">
          <a:xfrm>
            <a:off x="515938" y="2433638"/>
            <a:ext cx="0" cy="0"/>
          </a:xfrm>
          <a:prstGeom prst="line">
            <a:avLst/>
          </a:prstGeom>
          <a:noFill/>
          <a:ln w="12700" cap="rnd">
            <a:solidFill>
              <a:srgbClr val="000000"/>
            </a:solidFill>
            <a:round/>
          </a:ln>
        </p:spPr>
        <p:txBody>
          <a:bodyPr/>
          <a:lstStyle/>
          <a:p>
            <a:endParaRPr lang="zh-CN" altLang="en-US"/>
          </a:p>
        </p:txBody>
      </p:sp>
      <p:sp>
        <p:nvSpPr>
          <p:cNvPr id="3251" name="Line 4375"/>
          <p:cNvSpPr>
            <a:spLocks noChangeShapeType="1"/>
          </p:cNvSpPr>
          <p:nvPr/>
        </p:nvSpPr>
        <p:spPr bwMode="auto">
          <a:xfrm>
            <a:off x="3005138" y="2243138"/>
            <a:ext cx="0" cy="0"/>
          </a:xfrm>
          <a:prstGeom prst="line">
            <a:avLst/>
          </a:prstGeom>
          <a:noFill/>
          <a:ln w="12700" cap="rnd">
            <a:solidFill>
              <a:srgbClr val="000000"/>
            </a:solidFill>
            <a:round/>
          </a:ln>
        </p:spPr>
        <p:txBody>
          <a:bodyPr/>
          <a:lstStyle/>
          <a:p>
            <a:endParaRPr lang="zh-CN" altLang="en-US"/>
          </a:p>
        </p:txBody>
      </p:sp>
      <p:sp>
        <p:nvSpPr>
          <p:cNvPr id="3252" name="Line 4383"/>
          <p:cNvSpPr>
            <a:spLocks noChangeShapeType="1"/>
          </p:cNvSpPr>
          <p:nvPr/>
        </p:nvSpPr>
        <p:spPr bwMode="auto">
          <a:xfrm>
            <a:off x="4021138" y="1862138"/>
            <a:ext cx="0" cy="0"/>
          </a:xfrm>
          <a:prstGeom prst="line">
            <a:avLst/>
          </a:prstGeom>
          <a:noFill/>
          <a:ln w="12700" cap="rnd">
            <a:solidFill>
              <a:srgbClr val="000000"/>
            </a:solidFill>
            <a:round/>
          </a:ln>
        </p:spPr>
        <p:txBody>
          <a:bodyPr/>
          <a:lstStyle/>
          <a:p>
            <a:endParaRPr lang="zh-CN" altLang="en-US"/>
          </a:p>
        </p:txBody>
      </p:sp>
      <p:sp>
        <p:nvSpPr>
          <p:cNvPr id="3253" name="Line 4384"/>
          <p:cNvSpPr>
            <a:spLocks noChangeShapeType="1"/>
          </p:cNvSpPr>
          <p:nvPr/>
        </p:nvSpPr>
        <p:spPr bwMode="auto">
          <a:xfrm>
            <a:off x="4021138" y="2243138"/>
            <a:ext cx="0" cy="0"/>
          </a:xfrm>
          <a:prstGeom prst="line">
            <a:avLst/>
          </a:prstGeom>
          <a:noFill/>
          <a:ln w="12700" cap="rnd">
            <a:solidFill>
              <a:srgbClr val="000000"/>
            </a:solidFill>
            <a:round/>
          </a:ln>
        </p:spPr>
        <p:txBody>
          <a:bodyPr/>
          <a:lstStyle/>
          <a:p>
            <a:endParaRPr lang="zh-CN" altLang="en-US"/>
          </a:p>
        </p:txBody>
      </p:sp>
      <p:sp>
        <p:nvSpPr>
          <p:cNvPr id="3254" name="Line 4394"/>
          <p:cNvSpPr>
            <a:spLocks noChangeShapeType="1"/>
          </p:cNvSpPr>
          <p:nvPr/>
        </p:nvSpPr>
        <p:spPr bwMode="auto">
          <a:xfrm>
            <a:off x="4021138" y="2243138"/>
            <a:ext cx="0" cy="0"/>
          </a:xfrm>
          <a:prstGeom prst="line">
            <a:avLst/>
          </a:prstGeom>
          <a:noFill/>
          <a:ln w="12700" cap="rnd">
            <a:solidFill>
              <a:srgbClr val="000000"/>
            </a:solidFill>
            <a:round/>
          </a:ln>
        </p:spPr>
        <p:txBody>
          <a:bodyPr/>
          <a:lstStyle/>
          <a:p>
            <a:endParaRPr lang="zh-CN" altLang="en-US"/>
          </a:p>
        </p:txBody>
      </p:sp>
      <p:sp>
        <p:nvSpPr>
          <p:cNvPr id="3255" name="Line 4396"/>
          <p:cNvSpPr>
            <a:spLocks noChangeShapeType="1"/>
          </p:cNvSpPr>
          <p:nvPr/>
        </p:nvSpPr>
        <p:spPr bwMode="auto">
          <a:xfrm>
            <a:off x="4414838" y="2243138"/>
            <a:ext cx="0" cy="0"/>
          </a:xfrm>
          <a:prstGeom prst="line">
            <a:avLst/>
          </a:prstGeom>
          <a:noFill/>
          <a:ln w="12700" cap="rnd">
            <a:solidFill>
              <a:srgbClr val="000000"/>
            </a:solidFill>
            <a:round/>
          </a:ln>
        </p:spPr>
        <p:txBody>
          <a:bodyPr/>
          <a:lstStyle/>
          <a:p>
            <a:endParaRPr lang="zh-CN" altLang="en-US"/>
          </a:p>
        </p:txBody>
      </p:sp>
      <p:sp>
        <p:nvSpPr>
          <p:cNvPr id="3256" name="Line 4398"/>
          <p:cNvSpPr>
            <a:spLocks noChangeShapeType="1"/>
          </p:cNvSpPr>
          <p:nvPr/>
        </p:nvSpPr>
        <p:spPr bwMode="auto">
          <a:xfrm>
            <a:off x="4808538" y="2243138"/>
            <a:ext cx="0" cy="0"/>
          </a:xfrm>
          <a:prstGeom prst="line">
            <a:avLst/>
          </a:prstGeom>
          <a:noFill/>
          <a:ln w="12700" cap="rnd">
            <a:solidFill>
              <a:srgbClr val="000000"/>
            </a:solidFill>
            <a:round/>
          </a:ln>
        </p:spPr>
        <p:txBody>
          <a:bodyPr/>
          <a:lstStyle/>
          <a:p>
            <a:endParaRPr lang="zh-CN" altLang="en-US"/>
          </a:p>
        </p:txBody>
      </p:sp>
      <p:sp>
        <p:nvSpPr>
          <p:cNvPr id="3257" name="Line 4400"/>
          <p:cNvSpPr>
            <a:spLocks noChangeShapeType="1"/>
          </p:cNvSpPr>
          <p:nvPr/>
        </p:nvSpPr>
        <p:spPr bwMode="auto">
          <a:xfrm>
            <a:off x="5202238" y="2243138"/>
            <a:ext cx="0" cy="0"/>
          </a:xfrm>
          <a:prstGeom prst="line">
            <a:avLst/>
          </a:prstGeom>
          <a:noFill/>
          <a:ln w="12700" cap="rnd">
            <a:solidFill>
              <a:srgbClr val="000000"/>
            </a:solidFill>
            <a:round/>
          </a:ln>
        </p:spPr>
        <p:txBody>
          <a:bodyPr/>
          <a:lstStyle/>
          <a:p>
            <a:endParaRPr lang="zh-CN" altLang="en-US"/>
          </a:p>
        </p:txBody>
      </p:sp>
      <p:sp>
        <p:nvSpPr>
          <p:cNvPr id="3258" name="Line 4402"/>
          <p:cNvSpPr>
            <a:spLocks noChangeShapeType="1"/>
          </p:cNvSpPr>
          <p:nvPr/>
        </p:nvSpPr>
        <p:spPr bwMode="auto">
          <a:xfrm>
            <a:off x="5751513" y="2243138"/>
            <a:ext cx="0" cy="0"/>
          </a:xfrm>
          <a:prstGeom prst="line">
            <a:avLst/>
          </a:prstGeom>
          <a:noFill/>
          <a:ln w="12700" cap="rnd">
            <a:solidFill>
              <a:srgbClr val="000000"/>
            </a:solidFill>
            <a:round/>
          </a:ln>
        </p:spPr>
        <p:txBody>
          <a:bodyPr/>
          <a:lstStyle/>
          <a:p>
            <a:endParaRPr lang="zh-CN" altLang="en-US"/>
          </a:p>
        </p:txBody>
      </p:sp>
      <p:sp>
        <p:nvSpPr>
          <p:cNvPr id="3259" name="Line 4404"/>
          <p:cNvSpPr>
            <a:spLocks noChangeShapeType="1"/>
          </p:cNvSpPr>
          <p:nvPr/>
        </p:nvSpPr>
        <p:spPr bwMode="auto">
          <a:xfrm>
            <a:off x="6300788" y="2243138"/>
            <a:ext cx="0" cy="0"/>
          </a:xfrm>
          <a:prstGeom prst="line">
            <a:avLst/>
          </a:prstGeom>
          <a:noFill/>
          <a:ln w="12700" cap="rnd">
            <a:solidFill>
              <a:srgbClr val="000000"/>
            </a:solidFill>
            <a:round/>
          </a:ln>
        </p:spPr>
        <p:txBody>
          <a:bodyPr/>
          <a:lstStyle/>
          <a:p>
            <a:endParaRPr lang="zh-CN" altLang="en-US"/>
          </a:p>
        </p:txBody>
      </p:sp>
      <p:sp>
        <p:nvSpPr>
          <p:cNvPr id="3260" name="Line 4405"/>
          <p:cNvSpPr>
            <a:spLocks noChangeShapeType="1"/>
          </p:cNvSpPr>
          <p:nvPr/>
        </p:nvSpPr>
        <p:spPr bwMode="auto">
          <a:xfrm>
            <a:off x="4021138" y="1862138"/>
            <a:ext cx="0" cy="0"/>
          </a:xfrm>
          <a:prstGeom prst="line">
            <a:avLst/>
          </a:prstGeom>
          <a:noFill/>
          <a:ln w="12700" cap="rnd">
            <a:solidFill>
              <a:srgbClr val="000000"/>
            </a:solidFill>
            <a:round/>
          </a:ln>
        </p:spPr>
        <p:txBody>
          <a:bodyPr/>
          <a:lstStyle/>
          <a:p>
            <a:endParaRPr lang="zh-CN" altLang="en-US"/>
          </a:p>
        </p:txBody>
      </p:sp>
      <p:sp>
        <p:nvSpPr>
          <p:cNvPr id="3261" name="Line 4417"/>
          <p:cNvSpPr>
            <a:spLocks noChangeShapeType="1"/>
          </p:cNvSpPr>
          <p:nvPr/>
        </p:nvSpPr>
        <p:spPr bwMode="auto">
          <a:xfrm>
            <a:off x="4021138" y="2243138"/>
            <a:ext cx="0" cy="0"/>
          </a:xfrm>
          <a:prstGeom prst="line">
            <a:avLst/>
          </a:prstGeom>
          <a:noFill/>
          <a:ln w="12700" cap="rnd">
            <a:solidFill>
              <a:srgbClr val="000000"/>
            </a:solidFill>
            <a:round/>
          </a:ln>
        </p:spPr>
        <p:txBody>
          <a:bodyPr/>
          <a:lstStyle/>
          <a:p>
            <a:endParaRPr lang="zh-CN" altLang="en-US"/>
          </a:p>
        </p:txBody>
      </p:sp>
      <p:sp>
        <p:nvSpPr>
          <p:cNvPr id="3262" name="Line 4418"/>
          <p:cNvSpPr>
            <a:spLocks noChangeShapeType="1"/>
          </p:cNvSpPr>
          <p:nvPr/>
        </p:nvSpPr>
        <p:spPr bwMode="auto">
          <a:xfrm>
            <a:off x="4021138" y="2433638"/>
            <a:ext cx="0" cy="0"/>
          </a:xfrm>
          <a:prstGeom prst="line">
            <a:avLst/>
          </a:prstGeom>
          <a:noFill/>
          <a:ln w="12700" cap="rnd">
            <a:solidFill>
              <a:srgbClr val="000000"/>
            </a:solidFill>
            <a:round/>
          </a:ln>
        </p:spPr>
        <p:txBody>
          <a:bodyPr/>
          <a:lstStyle/>
          <a:p>
            <a:endParaRPr lang="zh-CN" altLang="en-US"/>
          </a:p>
        </p:txBody>
      </p:sp>
      <p:sp>
        <p:nvSpPr>
          <p:cNvPr id="3263" name="Line 4419"/>
          <p:cNvSpPr>
            <a:spLocks noChangeShapeType="1"/>
          </p:cNvSpPr>
          <p:nvPr/>
        </p:nvSpPr>
        <p:spPr bwMode="auto">
          <a:xfrm>
            <a:off x="4414838" y="2243138"/>
            <a:ext cx="0" cy="0"/>
          </a:xfrm>
          <a:prstGeom prst="line">
            <a:avLst/>
          </a:prstGeom>
          <a:noFill/>
          <a:ln w="12700" cap="rnd">
            <a:solidFill>
              <a:srgbClr val="000000"/>
            </a:solidFill>
            <a:round/>
          </a:ln>
        </p:spPr>
        <p:txBody>
          <a:bodyPr/>
          <a:lstStyle/>
          <a:p>
            <a:endParaRPr lang="zh-CN" altLang="en-US"/>
          </a:p>
        </p:txBody>
      </p:sp>
      <p:sp>
        <p:nvSpPr>
          <p:cNvPr id="3264" name="Line 4420"/>
          <p:cNvSpPr>
            <a:spLocks noChangeShapeType="1"/>
          </p:cNvSpPr>
          <p:nvPr/>
        </p:nvSpPr>
        <p:spPr bwMode="auto">
          <a:xfrm>
            <a:off x="4414838" y="2433638"/>
            <a:ext cx="0" cy="0"/>
          </a:xfrm>
          <a:prstGeom prst="line">
            <a:avLst/>
          </a:prstGeom>
          <a:noFill/>
          <a:ln w="12700" cap="rnd">
            <a:solidFill>
              <a:srgbClr val="000000"/>
            </a:solidFill>
            <a:round/>
          </a:ln>
        </p:spPr>
        <p:txBody>
          <a:bodyPr/>
          <a:lstStyle/>
          <a:p>
            <a:endParaRPr lang="zh-CN" altLang="en-US"/>
          </a:p>
        </p:txBody>
      </p:sp>
      <p:sp>
        <p:nvSpPr>
          <p:cNvPr id="3265" name="Line 4421"/>
          <p:cNvSpPr>
            <a:spLocks noChangeShapeType="1"/>
          </p:cNvSpPr>
          <p:nvPr/>
        </p:nvSpPr>
        <p:spPr bwMode="auto">
          <a:xfrm>
            <a:off x="4808538" y="2243138"/>
            <a:ext cx="0" cy="0"/>
          </a:xfrm>
          <a:prstGeom prst="line">
            <a:avLst/>
          </a:prstGeom>
          <a:noFill/>
          <a:ln w="12700" cap="rnd">
            <a:solidFill>
              <a:srgbClr val="000000"/>
            </a:solidFill>
            <a:round/>
          </a:ln>
        </p:spPr>
        <p:txBody>
          <a:bodyPr/>
          <a:lstStyle/>
          <a:p>
            <a:endParaRPr lang="zh-CN" altLang="en-US"/>
          </a:p>
        </p:txBody>
      </p:sp>
      <p:sp>
        <p:nvSpPr>
          <p:cNvPr id="3266" name="Line 4422"/>
          <p:cNvSpPr>
            <a:spLocks noChangeShapeType="1"/>
          </p:cNvSpPr>
          <p:nvPr/>
        </p:nvSpPr>
        <p:spPr bwMode="auto">
          <a:xfrm>
            <a:off x="4808538" y="2433638"/>
            <a:ext cx="0" cy="0"/>
          </a:xfrm>
          <a:prstGeom prst="line">
            <a:avLst/>
          </a:prstGeom>
          <a:noFill/>
          <a:ln w="12700" cap="rnd">
            <a:solidFill>
              <a:srgbClr val="000000"/>
            </a:solidFill>
            <a:round/>
          </a:ln>
        </p:spPr>
        <p:txBody>
          <a:bodyPr/>
          <a:lstStyle/>
          <a:p>
            <a:endParaRPr lang="zh-CN" altLang="en-US"/>
          </a:p>
        </p:txBody>
      </p:sp>
      <p:sp>
        <p:nvSpPr>
          <p:cNvPr id="3267" name="Line 4423"/>
          <p:cNvSpPr>
            <a:spLocks noChangeShapeType="1"/>
          </p:cNvSpPr>
          <p:nvPr/>
        </p:nvSpPr>
        <p:spPr bwMode="auto">
          <a:xfrm>
            <a:off x="5202238" y="2243138"/>
            <a:ext cx="0" cy="0"/>
          </a:xfrm>
          <a:prstGeom prst="line">
            <a:avLst/>
          </a:prstGeom>
          <a:noFill/>
          <a:ln w="12700" cap="rnd">
            <a:solidFill>
              <a:srgbClr val="000000"/>
            </a:solidFill>
            <a:round/>
          </a:ln>
        </p:spPr>
        <p:txBody>
          <a:bodyPr/>
          <a:lstStyle/>
          <a:p>
            <a:endParaRPr lang="zh-CN" altLang="en-US"/>
          </a:p>
        </p:txBody>
      </p:sp>
      <p:sp>
        <p:nvSpPr>
          <p:cNvPr id="3268" name="Line 4425"/>
          <p:cNvSpPr>
            <a:spLocks noChangeShapeType="1"/>
          </p:cNvSpPr>
          <p:nvPr/>
        </p:nvSpPr>
        <p:spPr bwMode="auto">
          <a:xfrm>
            <a:off x="5751513" y="2243138"/>
            <a:ext cx="0" cy="0"/>
          </a:xfrm>
          <a:prstGeom prst="line">
            <a:avLst/>
          </a:prstGeom>
          <a:noFill/>
          <a:ln w="12700" cap="rnd">
            <a:solidFill>
              <a:srgbClr val="000000"/>
            </a:solidFill>
            <a:round/>
          </a:ln>
        </p:spPr>
        <p:txBody>
          <a:bodyPr/>
          <a:lstStyle/>
          <a:p>
            <a:endParaRPr lang="zh-CN" altLang="en-US"/>
          </a:p>
        </p:txBody>
      </p:sp>
      <p:sp>
        <p:nvSpPr>
          <p:cNvPr id="3269" name="Line 4427"/>
          <p:cNvSpPr>
            <a:spLocks noChangeShapeType="1"/>
          </p:cNvSpPr>
          <p:nvPr/>
        </p:nvSpPr>
        <p:spPr bwMode="auto">
          <a:xfrm>
            <a:off x="6300788" y="2243138"/>
            <a:ext cx="0" cy="0"/>
          </a:xfrm>
          <a:prstGeom prst="line">
            <a:avLst/>
          </a:prstGeom>
          <a:noFill/>
          <a:ln w="12700" cap="rnd">
            <a:solidFill>
              <a:srgbClr val="000000"/>
            </a:solidFill>
            <a:round/>
          </a:ln>
        </p:spPr>
        <p:txBody>
          <a:bodyPr/>
          <a:lstStyle/>
          <a:p>
            <a:endParaRPr lang="zh-CN" altLang="en-US"/>
          </a:p>
        </p:txBody>
      </p:sp>
      <p:sp>
        <p:nvSpPr>
          <p:cNvPr id="3270" name="Line 4430"/>
          <p:cNvSpPr>
            <a:spLocks noChangeShapeType="1"/>
          </p:cNvSpPr>
          <p:nvPr/>
        </p:nvSpPr>
        <p:spPr bwMode="auto">
          <a:xfrm>
            <a:off x="-169863" y="2433638"/>
            <a:ext cx="0" cy="0"/>
          </a:xfrm>
          <a:prstGeom prst="line">
            <a:avLst/>
          </a:prstGeom>
          <a:noFill/>
          <a:ln w="12700" cap="rnd">
            <a:solidFill>
              <a:srgbClr val="000000"/>
            </a:solidFill>
            <a:round/>
          </a:ln>
        </p:spPr>
        <p:txBody>
          <a:bodyPr/>
          <a:lstStyle/>
          <a:p>
            <a:endParaRPr lang="zh-CN" altLang="en-US"/>
          </a:p>
        </p:txBody>
      </p:sp>
      <p:sp>
        <p:nvSpPr>
          <p:cNvPr id="3271" name="Line 4432"/>
          <p:cNvSpPr>
            <a:spLocks noChangeShapeType="1"/>
          </p:cNvSpPr>
          <p:nvPr/>
        </p:nvSpPr>
        <p:spPr bwMode="auto">
          <a:xfrm>
            <a:off x="515938" y="2433638"/>
            <a:ext cx="0" cy="0"/>
          </a:xfrm>
          <a:prstGeom prst="line">
            <a:avLst/>
          </a:prstGeom>
          <a:noFill/>
          <a:ln w="12700" cap="rnd">
            <a:solidFill>
              <a:srgbClr val="000000"/>
            </a:solidFill>
            <a:round/>
          </a:ln>
        </p:spPr>
        <p:txBody>
          <a:bodyPr/>
          <a:lstStyle/>
          <a:p>
            <a:endParaRPr lang="zh-CN" altLang="en-US"/>
          </a:p>
        </p:txBody>
      </p:sp>
      <p:sp>
        <p:nvSpPr>
          <p:cNvPr id="3272" name="Line 4437"/>
          <p:cNvSpPr>
            <a:spLocks noChangeShapeType="1"/>
          </p:cNvSpPr>
          <p:nvPr/>
        </p:nvSpPr>
        <p:spPr bwMode="auto">
          <a:xfrm>
            <a:off x="3005138" y="2624138"/>
            <a:ext cx="0" cy="0"/>
          </a:xfrm>
          <a:prstGeom prst="line">
            <a:avLst/>
          </a:prstGeom>
          <a:noFill/>
          <a:ln w="12700" cap="rnd">
            <a:solidFill>
              <a:srgbClr val="000000"/>
            </a:solidFill>
            <a:round/>
          </a:ln>
        </p:spPr>
        <p:txBody>
          <a:bodyPr/>
          <a:lstStyle/>
          <a:p>
            <a:endParaRPr lang="zh-CN" altLang="en-US"/>
          </a:p>
        </p:txBody>
      </p:sp>
      <p:sp>
        <p:nvSpPr>
          <p:cNvPr id="3273" name="Line 4438"/>
          <p:cNvSpPr>
            <a:spLocks noChangeShapeType="1"/>
          </p:cNvSpPr>
          <p:nvPr/>
        </p:nvSpPr>
        <p:spPr bwMode="auto">
          <a:xfrm>
            <a:off x="3005138" y="2814638"/>
            <a:ext cx="0" cy="0"/>
          </a:xfrm>
          <a:prstGeom prst="line">
            <a:avLst/>
          </a:prstGeom>
          <a:noFill/>
          <a:ln w="12700" cap="rnd">
            <a:solidFill>
              <a:srgbClr val="000000"/>
            </a:solidFill>
            <a:round/>
          </a:ln>
        </p:spPr>
        <p:txBody>
          <a:bodyPr/>
          <a:lstStyle/>
          <a:p>
            <a:endParaRPr lang="zh-CN" altLang="en-US"/>
          </a:p>
        </p:txBody>
      </p:sp>
      <p:sp>
        <p:nvSpPr>
          <p:cNvPr id="3274" name="Line 4439"/>
          <p:cNvSpPr>
            <a:spLocks noChangeShapeType="1"/>
          </p:cNvSpPr>
          <p:nvPr/>
        </p:nvSpPr>
        <p:spPr bwMode="auto">
          <a:xfrm>
            <a:off x="4414838" y="2814638"/>
            <a:ext cx="0" cy="0"/>
          </a:xfrm>
          <a:prstGeom prst="line">
            <a:avLst/>
          </a:prstGeom>
          <a:noFill/>
          <a:ln w="12700" cap="rnd">
            <a:solidFill>
              <a:srgbClr val="000000"/>
            </a:solidFill>
            <a:round/>
          </a:ln>
        </p:spPr>
        <p:txBody>
          <a:bodyPr/>
          <a:lstStyle/>
          <a:p>
            <a:endParaRPr lang="zh-CN" altLang="en-US"/>
          </a:p>
        </p:txBody>
      </p:sp>
      <p:sp>
        <p:nvSpPr>
          <p:cNvPr id="3275" name="Line 4440"/>
          <p:cNvSpPr>
            <a:spLocks noChangeShapeType="1"/>
          </p:cNvSpPr>
          <p:nvPr/>
        </p:nvSpPr>
        <p:spPr bwMode="auto">
          <a:xfrm>
            <a:off x="4021138" y="2433638"/>
            <a:ext cx="0" cy="0"/>
          </a:xfrm>
          <a:prstGeom prst="line">
            <a:avLst/>
          </a:prstGeom>
          <a:noFill/>
          <a:ln w="12700" cap="rnd">
            <a:solidFill>
              <a:srgbClr val="000000"/>
            </a:solidFill>
            <a:round/>
          </a:ln>
        </p:spPr>
        <p:txBody>
          <a:bodyPr/>
          <a:lstStyle/>
          <a:p>
            <a:endParaRPr lang="zh-CN" altLang="en-US"/>
          </a:p>
        </p:txBody>
      </p:sp>
      <p:sp>
        <p:nvSpPr>
          <p:cNvPr id="3276" name="Line 4441"/>
          <p:cNvSpPr>
            <a:spLocks noChangeShapeType="1"/>
          </p:cNvSpPr>
          <p:nvPr/>
        </p:nvSpPr>
        <p:spPr bwMode="auto">
          <a:xfrm>
            <a:off x="4021138" y="2624138"/>
            <a:ext cx="0" cy="0"/>
          </a:xfrm>
          <a:prstGeom prst="line">
            <a:avLst/>
          </a:prstGeom>
          <a:noFill/>
          <a:ln w="12700" cap="rnd">
            <a:solidFill>
              <a:srgbClr val="000000"/>
            </a:solidFill>
            <a:round/>
          </a:ln>
        </p:spPr>
        <p:txBody>
          <a:bodyPr/>
          <a:lstStyle/>
          <a:p>
            <a:endParaRPr lang="zh-CN" altLang="en-US"/>
          </a:p>
        </p:txBody>
      </p:sp>
      <p:sp>
        <p:nvSpPr>
          <p:cNvPr id="3277" name="Line 4442"/>
          <p:cNvSpPr>
            <a:spLocks noChangeShapeType="1"/>
          </p:cNvSpPr>
          <p:nvPr/>
        </p:nvSpPr>
        <p:spPr bwMode="auto">
          <a:xfrm>
            <a:off x="4414838" y="2433638"/>
            <a:ext cx="0" cy="0"/>
          </a:xfrm>
          <a:prstGeom prst="line">
            <a:avLst/>
          </a:prstGeom>
          <a:noFill/>
          <a:ln w="12700" cap="rnd">
            <a:solidFill>
              <a:srgbClr val="000000"/>
            </a:solidFill>
            <a:round/>
          </a:ln>
        </p:spPr>
        <p:txBody>
          <a:bodyPr/>
          <a:lstStyle/>
          <a:p>
            <a:endParaRPr lang="zh-CN" altLang="en-US"/>
          </a:p>
        </p:txBody>
      </p:sp>
      <p:sp>
        <p:nvSpPr>
          <p:cNvPr id="3278" name="Line 4443"/>
          <p:cNvSpPr>
            <a:spLocks noChangeShapeType="1"/>
          </p:cNvSpPr>
          <p:nvPr/>
        </p:nvSpPr>
        <p:spPr bwMode="auto">
          <a:xfrm>
            <a:off x="4414838" y="2624138"/>
            <a:ext cx="0" cy="0"/>
          </a:xfrm>
          <a:prstGeom prst="line">
            <a:avLst/>
          </a:prstGeom>
          <a:noFill/>
          <a:ln w="12700" cap="rnd">
            <a:solidFill>
              <a:srgbClr val="000000"/>
            </a:solidFill>
            <a:round/>
          </a:ln>
        </p:spPr>
        <p:txBody>
          <a:bodyPr/>
          <a:lstStyle/>
          <a:p>
            <a:endParaRPr lang="zh-CN" altLang="en-US"/>
          </a:p>
        </p:txBody>
      </p:sp>
      <p:sp>
        <p:nvSpPr>
          <p:cNvPr id="3279" name="Line 4444"/>
          <p:cNvSpPr>
            <a:spLocks noChangeShapeType="1"/>
          </p:cNvSpPr>
          <p:nvPr/>
        </p:nvSpPr>
        <p:spPr bwMode="auto">
          <a:xfrm>
            <a:off x="4808538" y="2433638"/>
            <a:ext cx="0" cy="0"/>
          </a:xfrm>
          <a:prstGeom prst="line">
            <a:avLst/>
          </a:prstGeom>
          <a:noFill/>
          <a:ln w="12700" cap="rnd">
            <a:solidFill>
              <a:srgbClr val="000000"/>
            </a:solidFill>
            <a:round/>
          </a:ln>
        </p:spPr>
        <p:txBody>
          <a:bodyPr/>
          <a:lstStyle/>
          <a:p>
            <a:endParaRPr lang="zh-CN" altLang="en-US"/>
          </a:p>
        </p:txBody>
      </p:sp>
      <p:sp>
        <p:nvSpPr>
          <p:cNvPr id="3280" name="Line 4445"/>
          <p:cNvSpPr>
            <a:spLocks noChangeShapeType="1"/>
          </p:cNvSpPr>
          <p:nvPr/>
        </p:nvSpPr>
        <p:spPr bwMode="auto">
          <a:xfrm>
            <a:off x="4808538" y="2624138"/>
            <a:ext cx="0" cy="0"/>
          </a:xfrm>
          <a:prstGeom prst="line">
            <a:avLst/>
          </a:prstGeom>
          <a:noFill/>
          <a:ln w="12700" cap="rnd">
            <a:solidFill>
              <a:srgbClr val="000000"/>
            </a:solidFill>
            <a:round/>
          </a:ln>
        </p:spPr>
        <p:txBody>
          <a:bodyPr/>
          <a:lstStyle/>
          <a:p>
            <a:endParaRPr lang="zh-CN" altLang="en-US"/>
          </a:p>
        </p:txBody>
      </p:sp>
      <p:sp>
        <p:nvSpPr>
          <p:cNvPr id="3281" name="Line 4464"/>
          <p:cNvSpPr>
            <a:spLocks noChangeShapeType="1"/>
          </p:cNvSpPr>
          <p:nvPr/>
        </p:nvSpPr>
        <p:spPr bwMode="auto">
          <a:xfrm>
            <a:off x="1201738" y="2624138"/>
            <a:ext cx="0" cy="0"/>
          </a:xfrm>
          <a:prstGeom prst="line">
            <a:avLst/>
          </a:prstGeom>
          <a:noFill/>
          <a:ln w="12700" cap="rnd">
            <a:solidFill>
              <a:srgbClr val="000000"/>
            </a:solidFill>
            <a:round/>
          </a:ln>
        </p:spPr>
        <p:txBody>
          <a:bodyPr/>
          <a:lstStyle/>
          <a:p>
            <a:endParaRPr lang="zh-CN" altLang="en-US"/>
          </a:p>
        </p:txBody>
      </p:sp>
      <p:sp>
        <p:nvSpPr>
          <p:cNvPr id="3282" name="Line 4466"/>
          <p:cNvSpPr>
            <a:spLocks noChangeShapeType="1"/>
          </p:cNvSpPr>
          <p:nvPr/>
        </p:nvSpPr>
        <p:spPr bwMode="auto">
          <a:xfrm>
            <a:off x="2357438" y="2624138"/>
            <a:ext cx="0" cy="0"/>
          </a:xfrm>
          <a:prstGeom prst="line">
            <a:avLst/>
          </a:prstGeom>
          <a:noFill/>
          <a:ln w="12700" cap="rnd">
            <a:solidFill>
              <a:srgbClr val="000000"/>
            </a:solidFill>
            <a:round/>
          </a:ln>
        </p:spPr>
        <p:txBody>
          <a:bodyPr/>
          <a:lstStyle/>
          <a:p>
            <a:endParaRPr lang="zh-CN" altLang="en-US"/>
          </a:p>
        </p:txBody>
      </p:sp>
      <p:sp>
        <p:nvSpPr>
          <p:cNvPr id="3283" name="Line 4467"/>
          <p:cNvSpPr>
            <a:spLocks noChangeShapeType="1"/>
          </p:cNvSpPr>
          <p:nvPr/>
        </p:nvSpPr>
        <p:spPr bwMode="auto">
          <a:xfrm>
            <a:off x="3005138" y="2624138"/>
            <a:ext cx="0" cy="0"/>
          </a:xfrm>
          <a:prstGeom prst="line">
            <a:avLst/>
          </a:prstGeom>
          <a:noFill/>
          <a:ln w="12700" cap="rnd">
            <a:solidFill>
              <a:srgbClr val="000000"/>
            </a:solidFill>
            <a:round/>
          </a:ln>
        </p:spPr>
        <p:txBody>
          <a:bodyPr/>
          <a:lstStyle/>
          <a:p>
            <a:endParaRPr lang="zh-CN" altLang="en-US"/>
          </a:p>
        </p:txBody>
      </p:sp>
      <p:sp>
        <p:nvSpPr>
          <p:cNvPr id="3284" name="Line 4468"/>
          <p:cNvSpPr>
            <a:spLocks noChangeShapeType="1"/>
          </p:cNvSpPr>
          <p:nvPr/>
        </p:nvSpPr>
        <p:spPr bwMode="auto">
          <a:xfrm>
            <a:off x="4021138" y="2624138"/>
            <a:ext cx="0" cy="0"/>
          </a:xfrm>
          <a:prstGeom prst="line">
            <a:avLst/>
          </a:prstGeom>
          <a:noFill/>
          <a:ln w="12700" cap="rnd">
            <a:solidFill>
              <a:srgbClr val="000000"/>
            </a:solidFill>
            <a:round/>
          </a:ln>
        </p:spPr>
        <p:txBody>
          <a:bodyPr/>
          <a:lstStyle/>
          <a:p>
            <a:endParaRPr lang="zh-CN" altLang="en-US"/>
          </a:p>
        </p:txBody>
      </p:sp>
      <p:sp>
        <p:nvSpPr>
          <p:cNvPr id="3285" name="Line 4469"/>
          <p:cNvSpPr>
            <a:spLocks noChangeShapeType="1"/>
          </p:cNvSpPr>
          <p:nvPr/>
        </p:nvSpPr>
        <p:spPr bwMode="auto">
          <a:xfrm>
            <a:off x="4414838" y="2624138"/>
            <a:ext cx="0" cy="0"/>
          </a:xfrm>
          <a:prstGeom prst="line">
            <a:avLst/>
          </a:prstGeom>
          <a:noFill/>
          <a:ln w="12700" cap="rnd">
            <a:solidFill>
              <a:srgbClr val="000000"/>
            </a:solidFill>
            <a:round/>
          </a:ln>
        </p:spPr>
        <p:txBody>
          <a:bodyPr/>
          <a:lstStyle/>
          <a:p>
            <a:endParaRPr lang="zh-CN" altLang="en-US"/>
          </a:p>
        </p:txBody>
      </p:sp>
      <p:sp>
        <p:nvSpPr>
          <p:cNvPr id="3286" name="Line 4470"/>
          <p:cNvSpPr>
            <a:spLocks noChangeShapeType="1"/>
          </p:cNvSpPr>
          <p:nvPr/>
        </p:nvSpPr>
        <p:spPr bwMode="auto">
          <a:xfrm>
            <a:off x="4808538" y="2624138"/>
            <a:ext cx="0" cy="0"/>
          </a:xfrm>
          <a:prstGeom prst="line">
            <a:avLst/>
          </a:prstGeom>
          <a:noFill/>
          <a:ln w="12700" cap="rnd">
            <a:solidFill>
              <a:srgbClr val="000000"/>
            </a:solidFill>
            <a:round/>
          </a:ln>
        </p:spPr>
        <p:txBody>
          <a:bodyPr/>
          <a:lstStyle/>
          <a:p>
            <a:endParaRPr lang="zh-CN" altLang="en-US"/>
          </a:p>
        </p:txBody>
      </p:sp>
      <p:sp>
        <p:nvSpPr>
          <p:cNvPr id="3287" name="Line 5174"/>
          <p:cNvSpPr>
            <a:spLocks noChangeShapeType="1"/>
          </p:cNvSpPr>
          <p:nvPr/>
        </p:nvSpPr>
        <p:spPr bwMode="auto">
          <a:xfrm>
            <a:off x="-169863" y="1920875"/>
            <a:ext cx="0" cy="0"/>
          </a:xfrm>
          <a:prstGeom prst="line">
            <a:avLst/>
          </a:prstGeom>
          <a:noFill/>
          <a:ln w="12700" cap="rnd">
            <a:solidFill>
              <a:srgbClr val="000000"/>
            </a:solidFill>
            <a:round/>
          </a:ln>
        </p:spPr>
        <p:txBody>
          <a:bodyPr/>
          <a:lstStyle/>
          <a:p>
            <a:endParaRPr lang="zh-CN" altLang="en-US"/>
          </a:p>
        </p:txBody>
      </p:sp>
      <p:sp>
        <p:nvSpPr>
          <p:cNvPr id="3288" name="Line 5175"/>
          <p:cNvSpPr>
            <a:spLocks noChangeShapeType="1"/>
          </p:cNvSpPr>
          <p:nvPr/>
        </p:nvSpPr>
        <p:spPr bwMode="auto">
          <a:xfrm>
            <a:off x="515938" y="1920875"/>
            <a:ext cx="0" cy="0"/>
          </a:xfrm>
          <a:prstGeom prst="line">
            <a:avLst/>
          </a:prstGeom>
          <a:noFill/>
          <a:ln w="12700" cap="rnd">
            <a:solidFill>
              <a:srgbClr val="000000"/>
            </a:solidFill>
            <a:round/>
          </a:ln>
        </p:spPr>
        <p:txBody>
          <a:bodyPr/>
          <a:lstStyle/>
          <a:p>
            <a:endParaRPr lang="zh-CN" altLang="en-US"/>
          </a:p>
        </p:txBody>
      </p:sp>
      <p:sp>
        <p:nvSpPr>
          <p:cNvPr id="3289" name="Line 5180"/>
          <p:cNvSpPr>
            <a:spLocks noChangeShapeType="1"/>
          </p:cNvSpPr>
          <p:nvPr/>
        </p:nvSpPr>
        <p:spPr bwMode="auto">
          <a:xfrm>
            <a:off x="3005138" y="1706563"/>
            <a:ext cx="0" cy="0"/>
          </a:xfrm>
          <a:prstGeom prst="line">
            <a:avLst/>
          </a:prstGeom>
          <a:noFill/>
          <a:ln w="12700" cap="rnd">
            <a:solidFill>
              <a:srgbClr val="000000"/>
            </a:solidFill>
            <a:round/>
          </a:ln>
        </p:spPr>
        <p:txBody>
          <a:bodyPr/>
          <a:lstStyle/>
          <a:p>
            <a:endParaRPr lang="zh-CN" altLang="en-US"/>
          </a:p>
        </p:txBody>
      </p:sp>
      <p:sp>
        <p:nvSpPr>
          <p:cNvPr id="3290" name="Line 5188"/>
          <p:cNvSpPr>
            <a:spLocks noChangeShapeType="1"/>
          </p:cNvSpPr>
          <p:nvPr/>
        </p:nvSpPr>
        <p:spPr bwMode="auto">
          <a:xfrm>
            <a:off x="4021138" y="1301750"/>
            <a:ext cx="0" cy="0"/>
          </a:xfrm>
          <a:prstGeom prst="line">
            <a:avLst/>
          </a:prstGeom>
          <a:noFill/>
          <a:ln w="12700" cap="rnd">
            <a:solidFill>
              <a:srgbClr val="000000"/>
            </a:solidFill>
            <a:round/>
          </a:ln>
        </p:spPr>
        <p:txBody>
          <a:bodyPr/>
          <a:lstStyle/>
          <a:p>
            <a:endParaRPr lang="zh-CN" altLang="en-US"/>
          </a:p>
        </p:txBody>
      </p:sp>
      <p:sp>
        <p:nvSpPr>
          <p:cNvPr id="3291" name="Line 5189"/>
          <p:cNvSpPr>
            <a:spLocks noChangeShapeType="1"/>
          </p:cNvSpPr>
          <p:nvPr/>
        </p:nvSpPr>
        <p:spPr bwMode="auto">
          <a:xfrm>
            <a:off x="4021138" y="1706563"/>
            <a:ext cx="0" cy="0"/>
          </a:xfrm>
          <a:prstGeom prst="line">
            <a:avLst/>
          </a:prstGeom>
          <a:noFill/>
          <a:ln w="12700" cap="rnd">
            <a:solidFill>
              <a:srgbClr val="000000"/>
            </a:solidFill>
            <a:round/>
          </a:ln>
        </p:spPr>
        <p:txBody>
          <a:bodyPr/>
          <a:lstStyle/>
          <a:p>
            <a:endParaRPr lang="zh-CN" altLang="en-US"/>
          </a:p>
        </p:txBody>
      </p:sp>
      <p:sp>
        <p:nvSpPr>
          <p:cNvPr id="3292" name="Line 5199"/>
          <p:cNvSpPr>
            <a:spLocks noChangeShapeType="1"/>
          </p:cNvSpPr>
          <p:nvPr/>
        </p:nvSpPr>
        <p:spPr bwMode="auto">
          <a:xfrm>
            <a:off x="4021138" y="1706563"/>
            <a:ext cx="0" cy="0"/>
          </a:xfrm>
          <a:prstGeom prst="line">
            <a:avLst/>
          </a:prstGeom>
          <a:noFill/>
          <a:ln w="12700" cap="rnd">
            <a:solidFill>
              <a:srgbClr val="000000"/>
            </a:solidFill>
            <a:round/>
          </a:ln>
        </p:spPr>
        <p:txBody>
          <a:bodyPr/>
          <a:lstStyle/>
          <a:p>
            <a:endParaRPr lang="zh-CN" altLang="en-US"/>
          </a:p>
        </p:txBody>
      </p:sp>
      <p:sp>
        <p:nvSpPr>
          <p:cNvPr id="3293" name="Line 5201"/>
          <p:cNvSpPr>
            <a:spLocks noChangeShapeType="1"/>
          </p:cNvSpPr>
          <p:nvPr/>
        </p:nvSpPr>
        <p:spPr bwMode="auto">
          <a:xfrm>
            <a:off x="4414838" y="1706563"/>
            <a:ext cx="0" cy="0"/>
          </a:xfrm>
          <a:prstGeom prst="line">
            <a:avLst/>
          </a:prstGeom>
          <a:noFill/>
          <a:ln w="12700" cap="rnd">
            <a:solidFill>
              <a:srgbClr val="000000"/>
            </a:solidFill>
            <a:round/>
          </a:ln>
        </p:spPr>
        <p:txBody>
          <a:bodyPr/>
          <a:lstStyle/>
          <a:p>
            <a:endParaRPr lang="zh-CN" altLang="en-US"/>
          </a:p>
        </p:txBody>
      </p:sp>
      <p:sp>
        <p:nvSpPr>
          <p:cNvPr id="3294" name="Line 5203"/>
          <p:cNvSpPr>
            <a:spLocks noChangeShapeType="1"/>
          </p:cNvSpPr>
          <p:nvPr/>
        </p:nvSpPr>
        <p:spPr bwMode="auto">
          <a:xfrm>
            <a:off x="4808538" y="1706563"/>
            <a:ext cx="0" cy="0"/>
          </a:xfrm>
          <a:prstGeom prst="line">
            <a:avLst/>
          </a:prstGeom>
          <a:noFill/>
          <a:ln w="12700" cap="rnd">
            <a:solidFill>
              <a:srgbClr val="000000"/>
            </a:solidFill>
            <a:round/>
          </a:ln>
        </p:spPr>
        <p:txBody>
          <a:bodyPr/>
          <a:lstStyle/>
          <a:p>
            <a:endParaRPr lang="zh-CN" altLang="en-US"/>
          </a:p>
        </p:txBody>
      </p:sp>
      <p:sp>
        <p:nvSpPr>
          <p:cNvPr id="3295" name="Line 5205"/>
          <p:cNvSpPr>
            <a:spLocks noChangeShapeType="1"/>
          </p:cNvSpPr>
          <p:nvPr/>
        </p:nvSpPr>
        <p:spPr bwMode="auto">
          <a:xfrm>
            <a:off x="5202238" y="1706563"/>
            <a:ext cx="0" cy="0"/>
          </a:xfrm>
          <a:prstGeom prst="line">
            <a:avLst/>
          </a:prstGeom>
          <a:noFill/>
          <a:ln w="12700" cap="rnd">
            <a:solidFill>
              <a:srgbClr val="000000"/>
            </a:solidFill>
            <a:round/>
          </a:ln>
        </p:spPr>
        <p:txBody>
          <a:bodyPr/>
          <a:lstStyle/>
          <a:p>
            <a:endParaRPr lang="zh-CN" altLang="en-US"/>
          </a:p>
        </p:txBody>
      </p:sp>
      <p:sp>
        <p:nvSpPr>
          <p:cNvPr id="3296" name="Line 5207"/>
          <p:cNvSpPr>
            <a:spLocks noChangeShapeType="1"/>
          </p:cNvSpPr>
          <p:nvPr/>
        </p:nvSpPr>
        <p:spPr bwMode="auto">
          <a:xfrm>
            <a:off x="5751513" y="1706563"/>
            <a:ext cx="0" cy="0"/>
          </a:xfrm>
          <a:prstGeom prst="line">
            <a:avLst/>
          </a:prstGeom>
          <a:noFill/>
          <a:ln w="12700" cap="rnd">
            <a:solidFill>
              <a:srgbClr val="000000"/>
            </a:solidFill>
            <a:round/>
          </a:ln>
        </p:spPr>
        <p:txBody>
          <a:bodyPr/>
          <a:lstStyle/>
          <a:p>
            <a:endParaRPr lang="zh-CN" altLang="en-US"/>
          </a:p>
        </p:txBody>
      </p:sp>
      <p:sp>
        <p:nvSpPr>
          <p:cNvPr id="3297" name="Line 5209"/>
          <p:cNvSpPr>
            <a:spLocks noChangeShapeType="1"/>
          </p:cNvSpPr>
          <p:nvPr/>
        </p:nvSpPr>
        <p:spPr bwMode="auto">
          <a:xfrm>
            <a:off x="6300788" y="1706563"/>
            <a:ext cx="0" cy="0"/>
          </a:xfrm>
          <a:prstGeom prst="line">
            <a:avLst/>
          </a:prstGeom>
          <a:noFill/>
          <a:ln w="12700" cap="rnd">
            <a:solidFill>
              <a:srgbClr val="000000"/>
            </a:solidFill>
            <a:round/>
          </a:ln>
        </p:spPr>
        <p:txBody>
          <a:bodyPr/>
          <a:lstStyle/>
          <a:p>
            <a:endParaRPr lang="zh-CN" altLang="en-US"/>
          </a:p>
        </p:txBody>
      </p:sp>
      <p:sp>
        <p:nvSpPr>
          <p:cNvPr id="3298" name="Line 5210"/>
          <p:cNvSpPr>
            <a:spLocks noChangeShapeType="1"/>
          </p:cNvSpPr>
          <p:nvPr/>
        </p:nvSpPr>
        <p:spPr bwMode="auto">
          <a:xfrm>
            <a:off x="4021138" y="1301750"/>
            <a:ext cx="0" cy="0"/>
          </a:xfrm>
          <a:prstGeom prst="line">
            <a:avLst/>
          </a:prstGeom>
          <a:noFill/>
          <a:ln w="12700" cap="rnd">
            <a:solidFill>
              <a:srgbClr val="000000"/>
            </a:solidFill>
            <a:round/>
          </a:ln>
        </p:spPr>
        <p:txBody>
          <a:bodyPr/>
          <a:lstStyle/>
          <a:p>
            <a:endParaRPr lang="zh-CN" altLang="en-US"/>
          </a:p>
        </p:txBody>
      </p:sp>
      <p:sp>
        <p:nvSpPr>
          <p:cNvPr id="3299" name="Line 5222"/>
          <p:cNvSpPr>
            <a:spLocks noChangeShapeType="1"/>
          </p:cNvSpPr>
          <p:nvPr/>
        </p:nvSpPr>
        <p:spPr bwMode="auto">
          <a:xfrm>
            <a:off x="4021138" y="1706563"/>
            <a:ext cx="0" cy="0"/>
          </a:xfrm>
          <a:prstGeom prst="line">
            <a:avLst/>
          </a:prstGeom>
          <a:noFill/>
          <a:ln w="12700" cap="rnd">
            <a:solidFill>
              <a:srgbClr val="000000"/>
            </a:solidFill>
            <a:round/>
          </a:ln>
        </p:spPr>
        <p:txBody>
          <a:bodyPr/>
          <a:lstStyle/>
          <a:p>
            <a:endParaRPr lang="zh-CN" altLang="en-US"/>
          </a:p>
        </p:txBody>
      </p:sp>
      <p:sp>
        <p:nvSpPr>
          <p:cNvPr id="3300" name="Line 5223"/>
          <p:cNvSpPr>
            <a:spLocks noChangeShapeType="1"/>
          </p:cNvSpPr>
          <p:nvPr/>
        </p:nvSpPr>
        <p:spPr bwMode="auto">
          <a:xfrm>
            <a:off x="4021138" y="1920875"/>
            <a:ext cx="0" cy="0"/>
          </a:xfrm>
          <a:prstGeom prst="line">
            <a:avLst/>
          </a:prstGeom>
          <a:noFill/>
          <a:ln w="12700" cap="rnd">
            <a:solidFill>
              <a:srgbClr val="000000"/>
            </a:solidFill>
            <a:round/>
          </a:ln>
        </p:spPr>
        <p:txBody>
          <a:bodyPr/>
          <a:lstStyle/>
          <a:p>
            <a:endParaRPr lang="zh-CN" altLang="en-US"/>
          </a:p>
        </p:txBody>
      </p:sp>
      <p:sp>
        <p:nvSpPr>
          <p:cNvPr id="3301" name="Line 5224"/>
          <p:cNvSpPr>
            <a:spLocks noChangeShapeType="1"/>
          </p:cNvSpPr>
          <p:nvPr/>
        </p:nvSpPr>
        <p:spPr bwMode="auto">
          <a:xfrm>
            <a:off x="4414838" y="1706563"/>
            <a:ext cx="0" cy="0"/>
          </a:xfrm>
          <a:prstGeom prst="line">
            <a:avLst/>
          </a:prstGeom>
          <a:noFill/>
          <a:ln w="12700" cap="rnd">
            <a:solidFill>
              <a:srgbClr val="000000"/>
            </a:solidFill>
            <a:round/>
          </a:ln>
        </p:spPr>
        <p:txBody>
          <a:bodyPr/>
          <a:lstStyle/>
          <a:p>
            <a:endParaRPr lang="zh-CN" altLang="en-US"/>
          </a:p>
        </p:txBody>
      </p:sp>
      <p:sp>
        <p:nvSpPr>
          <p:cNvPr id="3302" name="Line 5225"/>
          <p:cNvSpPr>
            <a:spLocks noChangeShapeType="1"/>
          </p:cNvSpPr>
          <p:nvPr/>
        </p:nvSpPr>
        <p:spPr bwMode="auto">
          <a:xfrm>
            <a:off x="4414838" y="1920875"/>
            <a:ext cx="0" cy="0"/>
          </a:xfrm>
          <a:prstGeom prst="line">
            <a:avLst/>
          </a:prstGeom>
          <a:noFill/>
          <a:ln w="12700" cap="rnd">
            <a:solidFill>
              <a:srgbClr val="000000"/>
            </a:solidFill>
            <a:round/>
          </a:ln>
        </p:spPr>
        <p:txBody>
          <a:bodyPr/>
          <a:lstStyle/>
          <a:p>
            <a:endParaRPr lang="zh-CN" altLang="en-US"/>
          </a:p>
        </p:txBody>
      </p:sp>
      <p:sp>
        <p:nvSpPr>
          <p:cNvPr id="3303" name="Line 5226"/>
          <p:cNvSpPr>
            <a:spLocks noChangeShapeType="1"/>
          </p:cNvSpPr>
          <p:nvPr/>
        </p:nvSpPr>
        <p:spPr bwMode="auto">
          <a:xfrm>
            <a:off x="4808538" y="1706563"/>
            <a:ext cx="0" cy="0"/>
          </a:xfrm>
          <a:prstGeom prst="line">
            <a:avLst/>
          </a:prstGeom>
          <a:noFill/>
          <a:ln w="12700" cap="rnd">
            <a:solidFill>
              <a:srgbClr val="000000"/>
            </a:solidFill>
            <a:round/>
          </a:ln>
        </p:spPr>
        <p:txBody>
          <a:bodyPr/>
          <a:lstStyle/>
          <a:p>
            <a:endParaRPr lang="zh-CN" altLang="en-US"/>
          </a:p>
        </p:txBody>
      </p:sp>
      <p:sp>
        <p:nvSpPr>
          <p:cNvPr id="3304" name="Line 5227"/>
          <p:cNvSpPr>
            <a:spLocks noChangeShapeType="1"/>
          </p:cNvSpPr>
          <p:nvPr/>
        </p:nvSpPr>
        <p:spPr bwMode="auto">
          <a:xfrm>
            <a:off x="4808538" y="1920875"/>
            <a:ext cx="0" cy="0"/>
          </a:xfrm>
          <a:prstGeom prst="line">
            <a:avLst/>
          </a:prstGeom>
          <a:noFill/>
          <a:ln w="12700" cap="rnd">
            <a:solidFill>
              <a:srgbClr val="000000"/>
            </a:solidFill>
            <a:round/>
          </a:ln>
        </p:spPr>
        <p:txBody>
          <a:bodyPr/>
          <a:lstStyle/>
          <a:p>
            <a:endParaRPr lang="zh-CN" altLang="en-US"/>
          </a:p>
        </p:txBody>
      </p:sp>
      <p:sp>
        <p:nvSpPr>
          <p:cNvPr id="3305" name="Line 5228"/>
          <p:cNvSpPr>
            <a:spLocks noChangeShapeType="1"/>
          </p:cNvSpPr>
          <p:nvPr/>
        </p:nvSpPr>
        <p:spPr bwMode="auto">
          <a:xfrm>
            <a:off x="5202238" y="1706563"/>
            <a:ext cx="0" cy="0"/>
          </a:xfrm>
          <a:prstGeom prst="line">
            <a:avLst/>
          </a:prstGeom>
          <a:noFill/>
          <a:ln w="12700" cap="rnd">
            <a:solidFill>
              <a:srgbClr val="000000"/>
            </a:solidFill>
            <a:round/>
          </a:ln>
        </p:spPr>
        <p:txBody>
          <a:bodyPr/>
          <a:lstStyle/>
          <a:p>
            <a:endParaRPr lang="zh-CN" altLang="en-US"/>
          </a:p>
        </p:txBody>
      </p:sp>
      <p:sp>
        <p:nvSpPr>
          <p:cNvPr id="3306" name="Line 5230"/>
          <p:cNvSpPr>
            <a:spLocks noChangeShapeType="1"/>
          </p:cNvSpPr>
          <p:nvPr/>
        </p:nvSpPr>
        <p:spPr bwMode="auto">
          <a:xfrm>
            <a:off x="5751513" y="1706563"/>
            <a:ext cx="0" cy="0"/>
          </a:xfrm>
          <a:prstGeom prst="line">
            <a:avLst/>
          </a:prstGeom>
          <a:noFill/>
          <a:ln w="12700" cap="rnd">
            <a:solidFill>
              <a:srgbClr val="000000"/>
            </a:solidFill>
            <a:round/>
          </a:ln>
        </p:spPr>
        <p:txBody>
          <a:bodyPr/>
          <a:lstStyle/>
          <a:p>
            <a:endParaRPr lang="zh-CN" altLang="en-US"/>
          </a:p>
        </p:txBody>
      </p:sp>
      <p:sp>
        <p:nvSpPr>
          <p:cNvPr id="3307" name="Line 5232"/>
          <p:cNvSpPr>
            <a:spLocks noChangeShapeType="1"/>
          </p:cNvSpPr>
          <p:nvPr/>
        </p:nvSpPr>
        <p:spPr bwMode="auto">
          <a:xfrm>
            <a:off x="6300788" y="1706563"/>
            <a:ext cx="0" cy="0"/>
          </a:xfrm>
          <a:prstGeom prst="line">
            <a:avLst/>
          </a:prstGeom>
          <a:noFill/>
          <a:ln w="12700" cap="rnd">
            <a:solidFill>
              <a:srgbClr val="000000"/>
            </a:solidFill>
            <a:round/>
          </a:ln>
        </p:spPr>
        <p:txBody>
          <a:bodyPr/>
          <a:lstStyle/>
          <a:p>
            <a:endParaRPr lang="zh-CN" altLang="en-US"/>
          </a:p>
        </p:txBody>
      </p:sp>
      <p:sp>
        <p:nvSpPr>
          <p:cNvPr id="3308" name="Line 5234"/>
          <p:cNvSpPr>
            <a:spLocks noChangeShapeType="1"/>
          </p:cNvSpPr>
          <p:nvPr/>
        </p:nvSpPr>
        <p:spPr bwMode="auto">
          <a:xfrm>
            <a:off x="4021138" y="1706563"/>
            <a:ext cx="0" cy="0"/>
          </a:xfrm>
          <a:prstGeom prst="line">
            <a:avLst/>
          </a:prstGeom>
          <a:noFill/>
          <a:ln w="12700" cap="rnd">
            <a:solidFill>
              <a:srgbClr val="000000"/>
            </a:solidFill>
            <a:round/>
          </a:ln>
        </p:spPr>
        <p:txBody>
          <a:bodyPr/>
          <a:lstStyle/>
          <a:p>
            <a:endParaRPr lang="zh-CN" altLang="en-US"/>
          </a:p>
        </p:txBody>
      </p:sp>
      <p:sp>
        <p:nvSpPr>
          <p:cNvPr id="3309" name="Line 5236"/>
          <p:cNvSpPr>
            <a:spLocks noChangeShapeType="1"/>
          </p:cNvSpPr>
          <p:nvPr/>
        </p:nvSpPr>
        <p:spPr bwMode="auto">
          <a:xfrm>
            <a:off x="-169863" y="1920875"/>
            <a:ext cx="0" cy="0"/>
          </a:xfrm>
          <a:prstGeom prst="line">
            <a:avLst/>
          </a:prstGeom>
          <a:noFill/>
          <a:ln w="12700" cap="rnd">
            <a:solidFill>
              <a:srgbClr val="000000"/>
            </a:solidFill>
            <a:round/>
          </a:ln>
        </p:spPr>
        <p:txBody>
          <a:bodyPr/>
          <a:lstStyle/>
          <a:p>
            <a:endParaRPr lang="zh-CN" altLang="en-US"/>
          </a:p>
        </p:txBody>
      </p:sp>
      <p:sp>
        <p:nvSpPr>
          <p:cNvPr id="3310" name="Line 5238"/>
          <p:cNvSpPr>
            <a:spLocks noChangeShapeType="1"/>
          </p:cNvSpPr>
          <p:nvPr/>
        </p:nvSpPr>
        <p:spPr bwMode="auto">
          <a:xfrm>
            <a:off x="515938" y="1920875"/>
            <a:ext cx="0" cy="0"/>
          </a:xfrm>
          <a:prstGeom prst="line">
            <a:avLst/>
          </a:prstGeom>
          <a:noFill/>
          <a:ln w="12700" cap="rnd">
            <a:solidFill>
              <a:srgbClr val="000000"/>
            </a:solidFill>
            <a:round/>
          </a:ln>
        </p:spPr>
        <p:txBody>
          <a:bodyPr/>
          <a:lstStyle/>
          <a:p>
            <a:endParaRPr lang="zh-CN" altLang="en-US"/>
          </a:p>
        </p:txBody>
      </p:sp>
      <p:sp>
        <p:nvSpPr>
          <p:cNvPr id="3311" name="Line 5243"/>
          <p:cNvSpPr>
            <a:spLocks noChangeShapeType="1"/>
          </p:cNvSpPr>
          <p:nvPr/>
        </p:nvSpPr>
        <p:spPr bwMode="auto">
          <a:xfrm>
            <a:off x="3005138" y="2135188"/>
            <a:ext cx="0" cy="0"/>
          </a:xfrm>
          <a:prstGeom prst="line">
            <a:avLst/>
          </a:prstGeom>
          <a:noFill/>
          <a:ln w="12700" cap="rnd">
            <a:solidFill>
              <a:srgbClr val="000000"/>
            </a:solidFill>
            <a:round/>
          </a:ln>
        </p:spPr>
        <p:txBody>
          <a:bodyPr/>
          <a:lstStyle/>
          <a:p>
            <a:endParaRPr lang="zh-CN" altLang="en-US"/>
          </a:p>
        </p:txBody>
      </p:sp>
      <p:sp>
        <p:nvSpPr>
          <p:cNvPr id="3312" name="Line 5244"/>
          <p:cNvSpPr>
            <a:spLocks noChangeShapeType="1"/>
          </p:cNvSpPr>
          <p:nvPr/>
        </p:nvSpPr>
        <p:spPr bwMode="auto">
          <a:xfrm>
            <a:off x="3005138" y="2349500"/>
            <a:ext cx="0" cy="0"/>
          </a:xfrm>
          <a:prstGeom prst="line">
            <a:avLst/>
          </a:prstGeom>
          <a:noFill/>
          <a:ln w="12700" cap="rnd">
            <a:solidFill>
              <a:srgbClr val="000000"/>
            </a:solidFill>
            <a:round/>
          </a:ln>
        </p:spPr>
        <p:txBody>
          <a:bodyPr/>
          <a:lstStyle/>
          <a:p>
            <a:endParaRPr lang="zh-CN" altLang="en-US"/>
          </a:p>
        </p:txBody>
      </p:sp>
      <p:sp>
        <p:nvSpPr>
          <p:cNvPr id="3313" name="Line 5245"/>
          <p:cNvSpPr>
            <a:spLocks noChangeShapeType="1"/>
          </p:cNvSpPr>
          <p:nvPr/>
        </p:nvSpPr>
        <p:spPr bwMode="auto">
          <a:xfrm>
            <a:off x="4414838" y="2349500"/>
            <a:ext cx="0" cy="0"/>
          </a:xfrm>
          <a:prstGeom prst="line">
            <a:avLst/>
          </a:prstGeom>
          <a:noFill/>
          <a:ln w="12700" cap="rnd">
            <a:solidFill>
              <a:srgbClr val="000000"/>
            </a:solidFill>
            <a:round/>
          </a:ln>
        </p:spPr>
        <p:txBody>
          <a:bodyPr/>
          <a:lstStyle/>
          <a:p>
            <a:endParaRPr lang="zh-CN" altLang="en-US"/>
          </a:p>
        </p:txBody>
      </p:sp>
      <p:sp>
        <p:nvSpPr>
          <p:cNvPr id="3314" name="Line 5246"/>
          <p:cNvSpPr>
            <a:spLocks noChangeShapeType="1"/>
          </p:cNvSpPr>
          <p:nvPr/>
        </p:nvSpPr>
        <p:spPr bwMode="auto">
          <a:xfrm>
            <a:off x="4021138" y="1920875"/>
            <a:ext cx="0" cy="0"/>
          </a:xfrm>
          <a:prstGeom prst="line">
            <a:avLst/>
          </a:prstGeom>
          <a:noFill/>
          <a:ln w="12700" cap="rnd">
            <a:solidFill>
              <a:srgbClr val="000000"/>
            </a:solidFill>
            <a:round/>
          </a:ln>
        </p:spPr>
        <p:txBody>
          <a:bodyPr/>
          <a:lstStyle/>
          <a:p>
            <a:endParaRPr lang="zh-CN" altLang="en-US"/>
          </a:p>
        </p:txBody>
      </p:sp>
      <p:sp>
        <p:nvSpPr>
          <p:cNvPr id="3315" name="Line 5247"/>
          <p:cNvSpPr>
            <a:spLocks noChangeShapeType="1"/>
          </p:cNvSpPr>
          <p:nvPr/>
        </p:nvSpPr>
        <p:spPr bwMode="auto">
          <a:xfrm>
            <a:off x="4021138" y="2135188"/>
            <a:ext cx="0" cy="0"/>
          </a:xfrm>
          <a:prstGeom prst="line">
            <a:avLst/>
          </a:prstGeom>
          <a:noFill/>
          <a:ln w="12700" cap="rnd">
            <a:solidFill>
              <a:srgbClr val="000000"/>
            </a:solidFill>
            <a:round/>
          </a:ln>
        </p:spPr>
        <p:txBody>
          <a:bodyPr/>
          <a:lstStyle/>
          <a:p>
            <a:endParaRPr lang="zh-CN" altLang="en-US"/>
          </a:p>
        </p:txBody>
      </p:sp>
      <p:sp>
        <p:nvSpPr>
          <p:cNvPr id="3316" name="Line 5248"/>
          <p:cNvSpPr>
            <a:spLocks noChangeShapeType="1"/>
          </p:cNvSpPr>
          <p:nvPr/>
        </p:nvSpPr>
        <p:spPr bwMode="auto">
          <a:xfrm>
            <a:off x="4414838" y="1920875"/>
            <a:ext cx="0" cy="0"/>
          </a:xfrm>
          <a:prstGeom prst="line">
            <a:avLst/>
          </a:prstGeom>
          <a:noFill/>
          <a:ln w="12700" cap="rnd">
            <a:solidFill>
              <a:srgbClr val="000000"/>
            </a:solidFill>
            <a:round/>
          </a:ln>
        </p:spPr>
        <p:txBody>
          <a:bodyPr/>
          <a:lstStyle/>
          <a:p>
            <a:endParaRPr lang="zh-CN" altLang="en-US"/>
          </a:p>
        </p:txBody>
      </p:sp>
      <p:sp>
        <p:nvSpPr>
          <p:cNvPr id="3317" name="Line 5249"/>
          <p:cNvSpPr>
            <a:spLocks noChangeShapeType="1"/>
          </p:cNvSpPr>
          <p:nvPr/>
        </p:nvSpPr>
        <p:spPr bwMode="auto">
          <a:xfrm>
            <a:off x="4414838" y="2135188"/>
            <a:ext cx="0" cy="0"/>
          </a:xfrm>
          <a:prstGeom prst="line">
            <a:avLst/>
          </a:prstGeom>
          <a:noFill/>
          <a:ln w="12700" cap="rnd">
            <a:solidFill>
              <a:srgbClr val="000000"/>
            </a:solidFill>
            <a:round/>
          </a:ln>
        </p:spPr>
        <p:txBody>
          <a:bodyPr/>
          <a:lstStyle/>
          <a:p>
            <a:endParaRPr lang="zh-CN" altLang="en-US"/>
          </a:p>
        </p:txBody>
      </p:sp>
      <p:sp>
        <p:nvSpPr>
          <p:cNvPr id="3318" name="Line 5250"/>
          <p:cNvSpPr>
            <a:spLocks noChangeShapeType="1"/>
          </p:cNvSpPr>
          <p:nvPr/>
        </p:nvSpPr>
        <p:spPr bwMode="auto">
          <a:xfrm>
            <a:off x="4808538" y="1920875"/>
            <a:ext cx="0" cy="0"/>
          </a:xfrm>
          <a:prstGeom prst="line">
            <a:avLst/>
          </a:prstGeom>
          <a:noFill/>
          <a:ln w="12700" cap="rnd">
            <a:solidFill>
              <a:srgbClr val="000000"/>
            </a:solidFill>
            <a:round/>
          </a:ln>
        </p:spPr>
        <p:txBody>
          <a:bodyPr/>
          <a:lstStyle/>
          <a:p>
            <a:endParaRPr lang="zh-CN" altLang="en-US"/>
          </a:p>
        </p:txBody>
      </p:sp>
      <p:sp>
        <p:nvSpPr>
          <p:cNvPr id="3319" name="Line 5251"/>
          <p:cNvSpPr>
            <a:spLocks noChangeShapeType="1"/>
          </p:cNvSpPr>
          <p:nvPr/>
        </p:nvSpPr>
        <p:spPr bwMode="auto">
          <a:xfrm>
            <a:off x="4808538" y="2135188"/>
            <a:ext cx="0" cy="0"/>
          </a:xfrm>
          <a:prstGeom prst="line">
            <a:avLst/>
          </a:prstGeom>
          <a:noFill/>
          <a:ln w="12700" cap="rnd">
            <a:solidFill>
              <a:srgbClr val="000000"/>
            </a:solidFill>
            <a:round/>
          </a:ln>
        </p:spPr>
        <p:txBody>
          <a:bodyPr/>
          <a:lstStyle/>
          <a:p>
            <a:endParaRPr lang="zh-CN" altLang="en-US"/>
          </a:p>
        </p:txBody>
      </p:sp>
      <p:sp>
        <p:nvSpPr>
          <p:cNvPr id="3320" name="Line 5260"/>
          <p:cNvSpPr>
            <a:spLocks noChangeShapeType="1"/>
          </p:cNvSpPr>
          <p:nvPr/>
        </p:nvSpPr>
        <p:spPr bwMode="auto">
          <a:xfrm>
            <a:off x="4021138" y="1920875"/>
            <a:ext cx="0" cy="0"/>
          </a:xfrm>
          <a:prstGeom prst="line">
            <a:avLst/>
          </a:prstGeom>
          <a:noFill/>
          <a:ln w="12700" cap="rnd">
            <a:solidFill>
              <a:srgbClr val="000000"/>
            </a:solidFill>
            <a:round/>
          </a:ln>
        </p:spPr>
        <p:txBody>
          <a:bodyPr/>
          <a:lstStyle/>
          <a:p>
            <a:endParaRPr lang="zh-CN" altLang="en-US"/>
          </a:p>
        </p:txBody>
      </p:sp>
      <p:sp>
        <p:nvSpPr>
          <p:cNvPr id="3321" name="Line 5273"/>
          <p:cNvSpPr>
            <a:spLocks noChangeShapeType="1"/>
          </p:cNvSpPr>
          <p:nvPr/>
        </p:nvSpPr>
        <p:spPr bwMode="auto">
          <a:xfrm>
            <a:off x="1201738" y="2135188"/>
            <a:ext cx="0" cy="0"/>
          </a:xfrm>
          <a:prstGeom prst="line">
            <a:avLst/>
          </a:prstGeom>
          <a:noFill/>
          <a:ln w="12700" cap="rnd">
            <a:solidFill>
              <a:srgbClr val="000000"/>
            </a:solidFill>
            <a:round/>
          </a:ln>
        </p:spPr>
        <p:txBody>
          <a:bodyPr/>
          <a:lstStyle/>
          <a:p>
            <a:endParaRPr lang="zh-CN" altLang="en-US"/>
          </a:p>
        </p:txBody>
      </p:sp>
      <p:sp>
        <p:nvSpPr>
          <p:cNvPr id="3322" name="Line 5275"/>
          <p:cNvSpPr>
            <a:spLocks noChangeShapeType="1"/>
          </p:cNvSpPr>
          <p:nvPr/>
        </p:nvSpPr>
        <p:spPr bwMode="auto">
          <a:xfrm>
            <a:off x="2357438" y="2135188"/>
            <a:ext cx="0" cy="0"/>
          </a:xfrm>
          <a:prstGeom prst="line">
            <a:avLst/>
          </a:prstGeom>
          <a:noFill/>
          <a:ln w="12700" cap="rnd">
            <a:solidFill>
              <a:srgbClr val="000000"/>
            </a:solidFill>
            <a:round/>
          </a:ln>
        </p:spPr>
        <p:txBody>
          <a:bodyPr/>
          <a:lstStyle/>
          <a:p>
            <a:endParaRPr lang="zh-CN" altLang="en-US"/>
          </a:p>
        </p:txBody>
      </p:sp>
      <p:sp>
        <p:nvSpPr>
          <p:cNvPr id="3323" name="Line 5276"/>
          <p:cNvSpPr>
            <a:spLocks noChangeShapeType="1"/>
          </p:cNvSpPr>
          <p:nvPr/>
        </p:nvSpPr>
        <p:spPr bwMode="auto">
          <a:xfrm>
            <a:off x="3005138" y="2135188"/>
            <a:ext cx="0" cy="0"/>
          </a:xfrm>
          <a:prstGeom prst="line">
            <a:avLst/>
          </a:prstGeom>
          <a:noFill/>
          <a:ln w="12700" cap="rnd">
            <a:solidFill>
              <a:srgbClr val="000000"/>
            </a:solidFill>
            <a:round/>
          </a:ln>
        </p:spPr>
        <p:txBody>
          <a:bodyPr/>
          <a:lstStyle/>
          <a:p>
            <a:endParaRPr lang="zh-CN" altLang="en-US"/>
          </a:p>
        </p:txBody>
      </p:sp>
      <p:sp>
        <p:nvSpPr>
          <p:cNvPr id="3324" name="Line 5277"/>
          <p:cNvSpPr>
            <a:spLocks noChangeShapeType="1"/>
          </p:cNvSpPr>
          <p:nvPr/>
        </p:nvSpPr>
        <p:spPr bwMode="auto">
          <a:xfrm>
            <a:off x="4021138" y="2135188"/>
            <a:ext cx="0" cy="0"/>
          </a:xfrm>
          <a:prstGeom prst="line">
            <a:avLst/>
          </a:prstGeom>
          <a:noFill/>
          <a:ln w="12700" cap="rnd">
            <a:solidFill>
              <a:srgbClr val="000000"/>
            </a:solidFill>
            <a:round/>
          </a:ln>
        </p:spPr>
        <p:txBody>
          <a:bodyPr/>
          <a:lstStyle/>
          <a:p>
            <a:endParaRPr lang="zh-CN" altLang="en-US"/>
          </a:p>
        </p:txBody>
      </p:sp>
      <p:sp>
        <p:nvSpPr>
          <p:cNvPr id="3325" name="Line 5278"/>
          <p:cNvSpPr>
            <a:spLocks noChangeShapeType="1"/>
          </p:cNvSpPr>
          <p:nvPr/>
        </p:nvSpPr>
        <p:spPr bwMode="auto">
          <a:xfrm>
            <a:off x="4414838" y="2135188"/>
            <a:ext cx="0" cy="0"/>
          </a:xfrm>
          <a:prstGeom prst="line">
            <a:avLst/>
          </a:prstGeom>
          <a:noFill/>
          <a:ln w="12700" cap="rnd">
            <a:solidFill>
              <a:srgbClr val="000000"/>
            </a:solidFill>
            <a:round/>
          </a:ln>
        </p:spPr>
        <p:txBody>
          <a:bodyPr/>
          <a:lstStyle/>
          <a:p>
            <a:endParaRPr lang="zh-CN" altLang="en-US"/>
          </a:p>
        </p:txBody>
      </p:sp>
      <p:sp>
        <p:nvSpPr>
          <p:cNvPr id="3326" name="Line 5279"/>
          <p:cNvSpPr>
            <a:spLocks noChangeShapeType="1"/>
          </p:cNvSpPr>
          <p:nvPr/>
        </p:nvSpPr>
        <p:spPr bwMode="auto">
          <a:xfrm>
            <a:off x="4808538" y="2135188"/>
            <a:ext cx="0" cy="0"/>
          </a:xfrm>
          <a:prstGeom prst="line">
            <a:avLst/>
          </a:prstGeom>
          <a:noFill/>
          <a:ln w="12700" cap="rnd">
            <a:solidFill>
              <a:srgbClr val="000000"/>
            </a:solidFill>
            <a:round/>
          </a:ln>
        </p:spPr>
        <p:txBody>
          <a:bodyPr/>
          <a:lstStyle/>
          <a:p>
            <a:endParaRPr lang="zh-CN" altLang="en-US"/>
          </a:p>
        </p:txBody>
      </p:sp>
      <p:pic>
        <p:nvPicPr>
          <p:cNvPr id="3327" name="Picture 5881"/>
          <p:cNvPicPr>
            <a:picLocks noChangeAspect="1" noChangeArrowheads="1"/>
          </p:cNvPicPr>
          <p:nvPr/>
        </p:nvPicPr>
        <p:blipFill>
          <a:blip r:embed="rId1" cstate="print"/>
          <a:srcRect/>
          <a:stretch>
            <a:fillRect/>
          </a:stretch>
        </p:blipFill>
        <p:spPr bwMode="auto">
          <a:xfrm>
            <a:off x="0" y="1143000"/>
            <a:ext cx="9144000" cy="4905375"/>
          </a:xfrm>
          <a:prstGeom prst="rect">
            <a:avLst/>
          </a:prstGeom>
          <a:noFill/>
          <a:ln w="9525">
            <a:solidFill>
              <a:schemeClr val="tx1"/>
            </a:solidFill>
            <a:miter lim="800000"/>
            <a:headEnd/>
            <a:tailEnd/>
          </a:ln>
        </p:spPr>
      </p:pic>
      <p:sp>
        <p:nvSpPr>
          <p:cNvPr id="3328" name="Text Box 5882"/>
          <p:cNvSpPr txBox="1">
            <a:spLocks noChangeArrowheads="1"/>
          </p:cNvSpPr>
          <p:nvPr/>
        </p:nvSpPr>
        <p:spPr bwMode="auto">
          <a:xfrm>
            <a:off x="2590800" y="304800"/>
            <a:ext cx="4191000" cy="579438"/>
          </a:xfrm>
          <a:prstGeom prst="rect">
            <a:avLst/>
          </a:prstGeom>
          <a:noFill/>
          <a:ln w="9525">
            <a:noFill/>
            <a:miter lim="800000"/>
          </a:ln>
        </p:spPr>
        <p:txBody>
          <a:bodyPr>
            <a:spAutoFit/>
          </a:bodyPr>
          <a:lstStyle/>
          <a:p>
            <a:pPr algn="ctr">
              <a:spcBef>
                <a:spcPct val="50000"/>
              </a:spcBef>
            </a:pPr>
            <a:r>
              <a:rPr lang="zh-CN" altLang="en-US" i="0">
                <a:solidFill>
                  <a:schemeClr val="tx1"/>
                </a:solidFill>
              </a:rPr>
              <a:t>工作风险分析表</a:t>
            </a:r>
            <a:endParaRPr lang="zh-CN" altLang="en-US" i="0">
              <a:solidFill>
                <a:schemeClr val="tx1"/>
              </a:solidFill>
            </a:endParaRPr>
          </a:p>
        </p:txBody>
      </p:sp>
      <p:graphicFrame>
        <p:nvGraphicFramePr>
          <p:cNvPr id="3074" name="Object 5883"/>
          <p:cNvGraphicFramePr>
            <a:graphicFrameLocks noChangeAspect="1"/>
          </p:cNvGraphicFramePr>
          <p:nvPr/>
        </p:nvGraphicFramePr>
        <p:xfrm>
          <a:off x="3886200" y="6172200"/>
          <a:ext cx="1752600" cy="685800"/>
        </p:xfrm>
        <a:graphic>
          <a:graphicData uri="http://schemas.openxmlformats.org/presentationml/2006/ole">
            <mc:AlternateContent xmlns:mc="http://schemas.openxmlformats.org/markup-compatibility/2006">
              <mc:Choice xmlns:v="urn:schemas-microsoft-com:vml" Requires="v">
                <p:oleObj spid="_x0000_s3073" name="Worksheet" showAsIcon="1" r:id="rId2" imgW="914400" imgH="685800" progId="Excel.Sheet.8">
                  <p:embed/>
                </p:oleObj>
              </mc:Choice>
              <mc:Fallback>
                <p:oleObj name="Worksheet" showAsIcon="1" r:id="rId2" imgW="914400" imgH="685800" progId="Excel.Sheet.8">
                  <p:embed/>
                  <p:pic>
                    <p:nvPicPr>
                      <p:cNvPr id="0" name="Object 5883"/>
                      <p:cNvPicPr>
                        <a:picLocks noChangeAspect="1"/>
                      </p:cNvPicPr>
                      <p:nvPr/>
                    </p:nvPicPr>
                    <p:blipFill>
                      <a:blip r:embed="rId3"/>
                      <a:stretch>
                        <a:fillRect/>
                      </a:stretch>
                    </p:blipFill>
                    <p:spPr>
                      <a:xfrm>
                        <a:off x="3886200" y="6172200"/>
                        <a:ext cx="1752600" cy="685800"/>
                      </a:xfrm>
                      <a:prstGeom prst="rect">
                        <a:avLst/>
                      </a:prstGeom>
                      <a:noFill/>
                      <a:ln w="9525">
                        <a:noFill/>
                      </a:ln>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685800" y="1295400"/>
            <a:ext cx="3276600" cy="708025"/>
          </a:xfrm>
          <a:prstGeom prst="rect">
            <a:avLst/>
          </a:prstGeom>
          <a:noFill/>
          <a:ln w="9525">
            <a:noFill/>
            <a:miter lim="800000"/>
          </a:ln>
          <a:effectLst/>
        </p:spPr>
        <p:txBody>
          <a:bodyPr>
            <a:spAutoFit/>
          </a:bodyPr>
          <a:lstStyle/>
          <a:p>
            <a:pPr>
              <a:defRPr/>
            </a:pPr>
            <a:r>
              <a:rPr kumimoji="1" lang="zh-CN" altLang="en-US" sz="4000" i="0" dirty="0">
                <a:solidFill>
                  <a:schemeClr val="folHlink"/>
                </a:solidFill>
                <a:effectLst>
                  <a:outerShdw blurRad="38100" dist="38100" dir="2700000" algn="tl">
                    <a:srgbClr val="C0C0C0"/>
                  </a:outerShdw>
                </a:effectLst>
                <a:latin typeface="Times New Roman" panose="02020603050405020304" pitchFamily="18" charset="0"/>
                <a:ea typeface="隶书" panose="02010509060101010101" pitchFamily="49" charset="-122"/>
              </a:rPr>
              <a:t>举例说明</a:t>
            </a:r>
            <a:endParaRPr kumimoji="1" lang="zh-CN" altLang="en-US" sz="4000" i="0" dirty="0">
              <a:solidFill>
                <a:schemeClr val="folHlink"/>
              </a:solidFill>
              <a:effectLst>
                <a:outerShdw blurRad="38100" dist="38100" dir="2700000" algn="tl">
                  <a:srgbClr val="C0C0C0"/>
                </a:outerShdw>
              </a:effectLst>
              <a:latin typeface="Times New Roman" panose="02020603050405020304" pitchFamily="18" charset="0"/>
              <a:ea typeface="隶书" panose="02010509060101010101" pitchFamily="49" charset="-122"/>
            </a:endParaRPr>
          </a:p>
        </p:txBody>
      </p:sp>
      <p:sp>
        <p:nvSpPr>
          <p:cNvPr id="4100" name="Text Box 3"/>
          <p:cNvSpPr txBox="1">
            <a:spLocks noChangeArrowheads="1"/>
          </p:cNvSpPr>
          <p:nvPr/>
        </p:nvSpPr>
        <p:spPr bwMode="auto">
          <a:xfrm>
            <a:off x="2600325" y="2728913"/>
            <a:ext cx="3384550" cy="641350"/>
          </a:xfrm>
          <a:prstGeom prst="rect">
            <a:avLst/>
          </a:prstGeom>
          <a:noFill/>
          <a:ln w="9525">
            <a:noFill/>
            <a:miter lim="800000"/>
          </a:ln>
        </p:spPr>
        <p:txBody>
          <a:bodyPr wrap="none">
            <a:spAutoFit/>
          </a:bodyPr>
          <a:lstStyle/>
          <a:p>
            <a:r>
              <a:rPr lang="zh-CN" altLang="en-US" sz="3600" i="0">
                <a:solidFill>
                  <a:schemeClr val="folHlink"/>
                </a:solidFill>
                <a:ea typeface="Arial Unicode MS" panose="020B0604020202020204" pitchFamily="34" charset="-122"/>
                <a:cs typeface="Arial Unicode MS" panose="020B0604020202020204" pitchFamily="34" charset="-122"/>
              </a:rPr>
              <a:t>更换水泥磨衬板</a:t>
            </a:r>
            <a:endParaRPr lang="zh-CN" altLang="en-US" sz="3600" i="0">
              <a:solidFill>
                <a:schemeClr val="folHlink"/>
              </a:solidFill>
              <a:ea typeface="Arial Unicode MS" panose="020B0604020202020204" pitchFamily="34" charset="-122"/>
              <a:cs typeface="Arial Unicode MS" panose="020B0604020202020204" pitchFamily="34" charset="-122"/>
            </a:endParaRPr>
          </a:p>
        </p:txBody>
      </p:sp>
      <p:graphicFrame>
        <p:nvGraphicFramePr>
          <p:cNvPr id="6" name="对象 5"/>
          <p:cNvGraphicFramePr>
            <a:graphicFrameLocks noChangeAspect="1"/>
          </p:cNvGraphicFramePr>
          <p:nvPr/>
        </p:nvGraphicFramePr>
        <p:xfrm>
          <a:off x="3810000" y="4191000"/>
          <a:ext cx="731837" cy="617537"/>
        </p:xfrm>
        <a:graphic>
          <a:graphicData uri="http://schemas.openxmlformats.org/presentationml/2006/ole">
            <mc:AlternateContent xmlns:mc="http://schemas.openxmlformats.org/markup-compatibility/2006">
              <mc:Choice xmlns:v="urn:schemas-microsoft-com:vml" Requires="v">
                <p:oleObj spid="_x0000_s4097" name="Worksheet" showAsIcon="1" r:id="rId1" imgW="914400" imgH="771525" progId="Excel.Sheet.8">
                  <p:link updateAutomatic="1"/>
                </p:oleObj>
              </mc:Choice>
              <mc:Fallback>
                <p:oleObj name="Worksheet" showAsIcon="1" r:id="rId1" imgW="914400" imgH="771525" progId="Excel.Sheet.8">
                  <p:link updateAutomatic="1"/>
                  <p:pic>
                    <p:nvPicPr>
                      <p:cNvPr id="0" name="图片 4096"/>
                      <p:cNvPicPr>
                        <a:picLocks noChangeAspect="1"/>
                      </p:cNvPicPr>
                      <p:nvPr/>
                    </p:nvPicPr>
                    <p:blipFill>
                      <a:blip r:embed="rId2"/>
                      <a:stretch>
                        <a:fillRect/>
                      </a:stretch>
                    </p:blipFill>
                    <p:spPr>
                      <a:xfrm>
                        <a:off x="3810000" y="4191000"/>
                        <a:ext cx="731837" cy="617537"/>
                      </a:xfrm>
                      <a:prstGeom prst="rect">
                        <a:avLst/>
                      </a:prstGeom>
                      <a:noFill/>
                      <a:ln w="9525">
                        <a:noFill/>
                      </a:ln>
                    </p:spPr>
                  </p:pic>
                </p:oleObj>
              </mc:Fallback>
            </mc:AlternateContent>
          </a:graphicData>
        </a:graphic>
      </p:graphicFrame>
    </p:spTree>
  </p:cSld>
  <p:clrMapOvr>
    <a:masterClrMapping/>
  </p:clrMapOvr>
  <p:transition>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Grp="1" noChangeArrowheads="1"/>
          </p:cNvSpPr>
          <p:nvPr>
            <p:ph type="title"/>
          </p:nvPr>
        </p:nvSpPr>
        <p:spPr/>
        <p:txBody>
          <a:bodyPr/>
          <a:lstStyle/>
          <a:p>
            <a:r>
              <a:rPr lang="zh-CN" altLang="en-US" dirty="0" smtClean="0"/>
              <a:t>提问与交流</a:t>
            </a:r>
            <a:endParaRPr lang="zh-CN" altLang="en-US" dirty="0" smtClean="0"/>
          </a:p>
        </p:txBody>
      </p:sp>
      <p:pic>
        <p:nvPicPr>
          <p:cNvPr id="45060" name="Picture 6" descr="图片2"/>
          <p:cNvPicPr>
            <a:picLocks noChangeAspect="1" noChangeArrowheads="1"/>
          </p:cNvPicPr>
          <p:nvPr/>
        </p:nvPicPr>
        <p:blipFill>
          <a:blip r:embed="rId1" cstate="print"/>
          <a:srcRect/>
          <a:stretch>
            <a:fillRect/>
          </a:stretch>
        </p:blipFill>
        <p:spPr bwMode="auto">
          <a:xfrm>
            <a:off x="7162800" y="2514600"/>
            <a:ext cx="1765300" cy="1927225"/>
          </a:xfrm>
          <a:prstGeom prst="rect">
            <a:avLst/>
          </a:prstGeom>
          <a:noFill/>
          <a:ln w="9525">
            <a:noFill/>
            <a:miter lim="800000"/>
            <a:headEnd/>
            <a:tailEnd/>
          </a:ln>
        </p:spPr>
      </p:pic>
      <p:sp>
        <p:nvSpPr>
          <p:cNvPr id="5" name="TextBox 4"/>
          <p:cNvSpPr txBox="1"/>
          <p:nvPr/>
        </p:nvSpPr>
        <p:spPr>
          <a:xfrm>
            <a:off x="3429000" y="2667000"/>
            <a:ext cx="1420582" cy="584775"/>
          </a:xfrm>
          <a:prstGeom prst="rect">
            <a:avLst/>
          </a:prstGeom>
          <a:noFill/>
        </p:spPr>
        <p:txBody>
          <a:bodyPr wrap="none" rtlCol="0">
            <a:spAutoFit/>
          </a:bodyPr>
          <a:lstStyle/>
          <a:p>
            <a:r>
              <a:rPr lang="zh-CN" altLang="en-US" dirty="0" smtClean="0">
                <a:solidFill>
                  <a:srgbClr val="FF0000"/>
                </a:solidFill>
              </a:rPr>
              <a:t>问题？</a:t>
            </a:r>
            <a:endParaRPr lang="zh-CN" altLang="en-US" dirty="0">
              <a:solidFill>
                <a:srgbClr val="FF0000"/>
              </a:solidFill>
            </a:endParaRPr>
          </a:p>
        </p:txBody>
      </p:sp>
    </p:spTree>
  </p:cSld>
  <p:clrMapOvr>
    <a:masterClrMapping/>
  </p:clrMapOvr>
  <p:transition>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考  试</a:t>
            </a:r>
            <a:endParaRPr lang="zh-CN" altLang="en-US" dirty="0"/>
          </a:p>
        </p:txBody>
      </p:sp>
      <p:sp>
        <p:nvSpPr>
          <p:cNvPr id="3" name="内容占位符 2"/>
          <p:cNvSpPr>
            <a:spLocks noGrp="1"/>
          </p:cNvSpPr>
          <p:nvPr>
            <p:ph idx="1"/>
          </p:nvPr>
        </p:nvSpPr>
        <p:spPr>
          <a:xfrm>
            <a:off x="381000" y="1143000"/>
            <a:ext cx="8763000" cy="4525963"/>
          </a:xfrm>
        </p:spPr>
        <p:txBody>
          <a:bodyPr/>
          <a:lstStyle/>
          <a:p>
            <a:pPr>
              <a:buFont typeface="Wingdings" panose="05000000000000000000" pitchFamily="2" charset="2"/>
              <a:buChar char="l"/>
            </a:pPr>
            <a:r>
              <a:rPr lang="zh-CN" altLang="en-US" sz="1800" b="1" dirty="0" smtClean="0">
                <a:solidFill>
                  <a:schemeClr val="tx2"/>
                </a:solidFill>
              </a:rPr>
              <a:t>选择题</a:t>
            </a:r>
            <a:endParaRPr lang="en-US" altLang="zh-CN" sz="1800" b="1" dirty="0" smtClean="0">
              <a:solidFill>
                <a:schemeClr val="tx2"/>
              </a:solidFill>
            </a:endParaRPr>
          </a:p>
          <a:p>
            <a:r>
              <a:rPr lang="zh-CN" altLang="en-US" sz="1800" b="1" dirty="0" smtClean="0">
                <a:solidFill>
                  <a:schemeClr val="tx2"/>
                </a:solidFill>
              </a:rPr>
              <a:t>判断一个风险高低的主要因素：</a:t>
            </a:r>
            <a:endParaRPr lang="en-US" altLang="zh-CN" sz="1800" b="1" dirty="0" smtClean="0">
              <a:solidFill>
                <a:schemeClr val="tx2"/>
              </a:solidFill>
            </a:endParaRPr>
          </a:p>
          <a:p>
            <a:pPr>
              <a:buNone/>
            </a:pPr>
            <a:r>
              <a:rPr lang="en-US" altLang="zh-CN" sz="1800" b="1" dirty="0" smtClean="0">
                <a:solidFill>
                  <a:schemeClr val="tx2"/>
                </a:solidFill>
              </a:rPr>
              <a:t>A</a:t>
            </a:r>
            <a:r>
              <a:rPr lang="zh-CN" altLang="en-US" sz="1800" b="1" dirty="0" smtClean="0">
                <a:solidFill>
                  <a:schemeClr val="tx2"/>
                </a:solidFill>
              </a:rPr>
              <a:t>、发生事故的严重性     </a:t>
            </a:r>
            <a:r>
              <a:rPr lang="en-US" altLang="zh-CN" sz="1800" b="1" dirty="0" smtClean="0">
                <a:solidFill>
                  <a:schemeClr val="tx2"/>
                </a:solidFill>
              </a:rPr>
              <a:t>B</a:t>
            </a:r>
            <a:r>
              <a:rPr lang="zh-CN" altLang="en-US" sz="1800" b="1" dirty="0" smtClean="0">
                <a:solidFill>
                  <a:schemeClr val="tx2"/>
                </a:solidFill>
              </a:rPr>
              <a:t>、接触人群的多少    </a:t>
            </a:r>
            <a:r>
              <a:rPr lang="en-US" altLang="zh-CN" sz="1800" b="1" dirty="0" smtClean="0">
                <a:solidFill>
                  <a:schemeClr val="tx2"/>
                </a:solidFill>
              </a:rPr>
              <a:t>C</a:t>
            </a:r>
            <a:r>
              <a:rPr lang="zh-CN" altLang="en-US" sz="1800" b="1" dirty="0" smtClean="0">
                <a:solidFill>
                  <a:schemeClr val="tx2"/>
                </a:solidFill>
              </a:rPr>
              <a:t>、有没有控制措施     </a:t>
            </a:r>
            <a:r>
              <a:rPr lang="en-US" altLang="zh-CN" sz="1800" b="1" dirty="0" smtClean="0">
                <a:solidFill>
                  <a:schemeClr val="tx2"/>
                </a:solidFill>
              </a:rPr>
              <a:t>D</a:t>
            </a:r>
            <a:r>
              <a:rPr lang="zh-CN" altLang="en-US" sz="1800" b="1" dirty="0" smtClean="0">
                <a:solidFill>
                  <a:schemeClr val="tx2"/>
                </a:solidFill>
              </a:rPr>
              <a:t>、发生事故的可能性</a:t>
            </a:r>
            <a:endParaRPr lang="en-US" altLang="zh-CN" sz="1800" b="1" dirty="0" smtClean="0">
              <a:solidFill>
                <a:schemeClr val="tx2"/>
              </a:solidFill>
            </a:endParaRPr>
          </a:p>
          <a:p>
            <a:r>
              <a:rPr lang="zh-CN" altLang="en-US" sz="1800" b="1" dirty="0" smtClean="0"/>
              <a:t>下列情况的可直接定为高等级风险（</a:t>
            </a:r>
            <a:r>
              <a:rPr lang="en-US" altLang="zh-CN" sz="1800" b="1" dirty="0" smtClean="0"/>
              <a:t>ABCD</a:t>
            </a:r>
            <a:r>
              <a:rPr lang="zh-CN" altLang="en-US" sz="1800" b="1" dirty="0" smtClean="0"/>
              <a:t>）</a:t>
            </a:r>
            <a:endParaRPr lang="en-US" altLang="zh-CN" sz="1800" b="1" dirty="0" smtClean="0"/>
          </a:p>
          <a:p>
            <a:pPr>
              <a:buNone/>
            </a:pPr>
            <a:r>
              <a:rPr lang="en-US" altLang="zh-CN" sz="1800" b="1" dirty="0" smtClean="0">
                <a:solidFill>
                  <a:schemeClr val="tx2"/>
                </a:solidFill>
              </a:rPr>
              <a:t>A</a:t>
            </a:r>
            <a:r>
              <a:rPr lang="zh-CN" altLang="en-US" sz="1800" b="1" dirty="0" smtClean="0">
                <a:solidFill>
                  <a:schemeClr val="tx2"/>
                </a:solidFill>
              </a:rPr>
              <a:t>、</a:t>
            </a:r>
            <a:r>
              <a:rPr lang="zh-CN" altLang="en-US" sz="1800" b="1" dirty="0" smtClean="0"/>
              <a:t>不符合职业健康安全法律法规和标准的   </a:t>
            </a:r>
            <a:r>
              <a:rPr lang="en-US" altLang="zh-CN" sz="1800" b="1" dirty="0" smtClean="0"/>
              <a:t>B</a:t>
            </a:r>
            <a:r>
              <a:rPr lang="zh-CN" altLang="en-US" sz="1800" b="1" dirty="0" smtClean="0"/>
              <a:t>、不符合集团关于安全作业标</a:t>
            </a:r>
            <a:endParaRPr lang="en-US" altLang="zh-CN" sz="1800" b="1" dirty="0" smtClean="0"/>
          </a:p>
          <a:p>
            <a:pPr>
              <a:buNone/>
            </a:pPr>
            <a:r>
              <a:rPr lang="zh-CN" altLang="en-US" sz="1800" b="1" dirty="0" smtClean="0"/>
              <a:t>准程序的     </a:t>
            </a:r>
            <a:r>
              <a:rPr lang="en-US" altLang="zh-CN" sz="1800" b="1" dirty="0" smtClean="0"/>
              <a:t>C</a:t>
            </a:r>
            <a:r>
              <a:rPr lang="zh-CN" altLang="en-US" sz="1800" b="1" dirty="0" smtClean="0"/>
              <a:t>、员工反映有重大安全隐患，短期内无法整改    </a:t>
            </a:r>
            <a:r>
              <a:rPr lang="en-US" altLang="zh-CN" sz="1800" b="1" dirty="0" smtClean="0"/>
              <a:t>D</a:t>
            </a:r>
            <a:r>
              <a:rPr lang="zh-CN" altLang="en-US" sz="1800" b="1" dirty="0" smtClean="0"/>
              <a:t>、直接观察</a:t>
            </a:r>
            <a:endParaRPr lang="en-US" altLang="zh-CN" sz="1800" b="1" dirty="0" smtClean="0"/>
          </a:p>
          <a:p>
            <a:pPr>
              <a:buNone/>
            </a:pPr>
            <a:r>
              <a:rPr lang="zh-CN" altLang="en-US" sz="1800" b="1" dirty="0" smtClean="0"/>
              <a:t>到可能导致伤害的危险，且无适应控制措施的</a:t>
            </a:r>
            <a:endParaRPr lang="en-US" altLang="zh-CN" sz="1800" b="1" dirty="0" smtClean="0"/>
          </a:p>
          <a:p>
            <a:r>
              <a:rPr lang="zh-CN" altLang="en-US" sz="1800" b="1" dirty="0" smtClean="0"/>
              <a:t>做风险分析的出发点有</a:t>
            </a:r>
            <a:r>
              <a:rPr lang="zh-CN" altLang="en-US" sz="1800" b="1" dirty="0" smtClean="0">
                <a:sym typeface="Wingdings" panose="05000000000000000000" pitchFamily="2" charset="2"/>
              </a:rPr>
              <a:t>（</a:t>
            </a:r>
            <a:r>
              <a:rPr lang="en-US" altLang="zh-CN" sz="1800" b="1" dirty="0" smtClean="0">
                <a:sym typeface="Wingdings" panose="05000000000000000000" pitchFamily="2" charset="2"/>
              </a:rPr>
              <a:t>ABCDE</a:t>
            </a:r>
            <a:r>
              <a:rPr lang="zh-CN" altLang="en-US" sz="1800" b="1" dirty="0" smtClean="0">
                <a:sym typeface="Wingdings" panose="05000000000000000000" pitchFamily="2" charset="2"/>
              </a:rPr>
              <a:t>）</a:t>
            </a:r>
            <a:endParaRPr lang="en-US" altLang="zh-CN" sz="1800" b="1" dirty="0" smtClean="0">
              <a:sym typeface="Wingdings" panose="05000000000000000000" pitchFamily="2" charset="2"/>
            </a:endParaRPr>
          </a:p>
          <a:p>
            <a:pPr>
              <a:buNone/>
            </a:pPr>
            <a:r>
              <a:rPr lang="en-US" altLang="zh-CN" sz="1800" b="1" dirty="0" smtClean="0">
                <a:sym typeface="Wingdings" panose="05000000000000000000" pitchFamily="2" charset="2"/>
              </a:rPr>
              <a:t>A</a:t>
            </a:r>
            <a:r>
              <a:rPr lang="zh-CN" altLang="en-US" sz="1800" b="1" dirty="0" smtClean="0">
                <a:sym typeface="Wingdings" panose="05000000000000000000" pitchFamily="2" charset="2"/>
              </a:rPr>
              <a:t>、人身伤害   </a:t>
            </a:r>
            <a:r>
              <a:rPr lang="en-US" altLang="zh-CN" sz="1800" b="1" dirty="0" smtClean="0">
                <a:sym typeface="Wingdings" panose="05000000000000000000" pitchFamily="2" charset="2"/>
              </a:rPr>
              <a:t>B</a:t>
            </a:r>
            <a:r>
              <a:rPr lang="zh-CN" altLang="en-US" sz="1800" b="1" dirty="0" smtClean="0">
                <a:sym typeface="Wingdings" panose="05000000000000000000" pitchFamily="2" charset="2"/>
              </a:rPr>
              <a:t>、机器设备风险    </a:t>
            </a:r>
            <a:r>
              <a:rPr lang="en-US" altLang="zh-CN" sz="1800" b="1" dirty="0" smtClean="0">
                <a:sym typeface="Wingdings" panose="05000000000000000000" pitchFamily="2" charset="2"/>
              </a:rPr>
              <a:t>C</a:t>
            </a:r>
            <a:r>
              <a:rPr lang="zh-CN" altLang="en-US" sz="1800" b="1" dirty="0" smtClean="0">
                <a:sym typeface="Wingdings" panose="05000000000000000000" pitchFamily="2" charset="2"/>
              </a:rPr>
              <a:t>、使用材料的风险    </a:t>
            </a:r>
            <a:r>
              <a:rPr lang="en-US" altLang="zh-CN" sz="1800" b="1" dirty="0" smtClean="0">
                <a:sym typeface="Wingdings" panose="05000000000000000000" pitchFamily="2" charset="2"/>
              </a:rPr>
              <a:t>D</a:t>
            </a:r>
            <a:r>
              <a:rPr lang="zh-CN" altLang="en-US" sz="1800" b="1" dirty="0" smtClean="0">
                <a:sym typeface="Wingdings" panose="05000000000000000000" pitchFamily="2" charset="2"/>
              </a:rPr>
              <a:t>、施工方法   </a:t>
            </a:r>
            <a:r>
              <a:rPr lang="en-US" altLang="zh-CN" sz="1800" b="1" dirty="0" smtClean="0">
                <a:sym typeface="Wingdings" panose="05000000000000000000" pitchFamily="2" charset="2"/>
              </a:rPr>
              <a:t>E</a:t>
            </a:r>
            <a:r>
              <a:rPr lang="zh-CN" altLang="en-US" sz="1800" b="1" dirty="0" smtClean="0">
                <a:sym typeface="Wingdings" panose="05000000000000000000" pitchFamily="2" charset="2"/>
              </a:rPr>
              <a:t>、作业环境是否改变</a:t>
            </a:r>
            <a:endParaRPr lang="zh-CN" altLang="en-US" sz="1800" b="1" dirty="0" smtClean="0"/>
          </a:p>
          <a:p>
            <a:pPr>
              <a:buFont typeface="Wingdings" panose="05000000000000000000" pitchFamily="2" charset="2"/>
              <a:buChar char="l"/>
            </a:pPr>
            <a:r>
              <a:rPr lang="zh-CN" altLang="en-US" sz="1800" b="1" dirty="0" smtClean="0">
                <a:solidFill>
                  <a:schemeClr val="tx2"/>
                </a:solidFill>
              </a:rPr>
              <a:t>判断题</a:t>
            </a:r>
            <a:endParaRPr lang="en-US" altLang="zh-CN" sz="1800" b="1" dirty="0" smtClean="0">
              <a:solidFill>
                <a:schemeClr val="tx2"/>
              </a:solidFill>
            </a:endParaRPr>
          </a:p>
          <a:p>
            <a:r>
              <a:rPr lang="zh-CN" altLang="en-US" sz="1800" b="1" dirty="0" smtClean="0">
                <a:solidFill>
                  <a:schemeClr val="tx2"/>
                </a:solidFill>
              </a:rPr>
              <a:t>上个班组留下的工作，下个班组继续作业前，就不用做工作风险分析了。（</a:t>
            </a:r>
            <a:r>
              <a:rPr lang="en-US" altLang="zh-CN" sz="1800" b="1" dirty="0" smtClean="0">
                <a:solidFill>
                  <a:schemeClr val="tx2"/>
                </a:solidFill>
              </a:rPr>
              <a:t>  </a:t>
            </a:r>
            <a:r>
              <a:rPr lang="zh-CN" altLang="en-US" sz="1800" b="1" dirty="0" smtClean="0">
                <a:solidFill>
                  <a:schemeClr val="tx2"/>
                </a:solidFill>
              </a:rPr>
              <a:t>）</a:t>
            </a:r>
            <a:endParaRPr lang="en-US" altLang="zh-CN" sz="1800" b="1" dirty="0" smtClean="0">
              <a:solidFill>
                <a:schemeClr val="tx2"/>
              </a:solidFill>
            </a:endParaRPr>
          </a:p>
          <a:p>
            <a:r>
              <a:rPr lang="zh-CN" altLang="en-US" sz="1800" b="1" dirty="0" smtClean="0">
                <a:solidFill>
                  <a:schemeClr val="tx2"/>
                </a:solidFill>
              </a:rPr>
              <a:t>作业风险分析表格不需要带到现场，只需存档即可。（</a:t>
            </a:r>
            <a:r>
              <a:rPr lang="en-US" altLang="zh-CN" sz="1800" b="1" dirty="0" smtClean="0">
                <a:solidFill>
                  <a:schemeClr val="tx2"/>
                </a:solidFill>
              </a:rPr>
              <a:t>   </a:t>
            </a:r>
            <a:r>
              <a:rPr lang="zh-CN" altLang="en-US" sz="1800" b="1" dirty="0" smtClean="0">
                <a:solidFill>
                  <a:schemeClr val="tx2"/>
                </a:solidFill>
              </a:rPr>
              <a:t>）</a:t>
            </a:r>
            <a:endParaRPr lang="en-US" altLang="zh-CN" sz="1800" b="1" dirty="0" smtClean="0">
              <a:solidFill>
                <a:schemeClr val="tx2"/>
              </a:solidFill>
            </a:endParaRPr>
          </a:p>
          <a:p>
            <a:r>
              <a:rPr lang="zh-CN" altLang="en-US" sz="1800" b="1" dirty="0" smtClean="0">
                <a:solidFill>
                  <a:schemeClr val="tx2"/>
                </a:solidFill>
              </a:rPr>
              <a:t>只需要施工负责人一人做好风险分析即可，不需要作业人员参与。（    ）</a:t>
            </a:r>
            <a:endParaRPr lang="en-US" altLang="zh-CN" sz="1800" b="1" dirty="0" smtClean="0">
              <a:solidFill>
                <a:schemeClr val="tx2"/>
              </a:solidFill>
            </a:endParaRPr>
          </a:p>
          <a:p>
            <a:pPr>
              <a:buFont typeface="Wingdings" panose="05000000000000000000" pitchFamily="2" charset="2"/>
              <a:buChar char="l"/>
            </a:pPr>
            <a:r>
              <a:rPr lang="zh-CN" altLang="en-US" sz="1800" b="1" dirty="0" smtClean="0">
                <a:solidFill>
                  <a:schemeClr val="tx2"/>
                </a:solidFill>
              </a:rPr>
              <a:t>排序：</a:t>
            </a:r>
            <a:r>
              <a:rPr lang="zh-CN" altLang="en-US" sz="1800" b="1" dirty="0" smtClean="0"/>
              <a:t>风险控制层次顺序</a:t>
            </a:r>
            <a:r>
              <a:rPr lang="en-US" altLang="zh-CN" sz="1800" b="1" dirty="0" smtClean="0"/>
              <a:t>:</a:t>
            </a:r>
            <a:endParaRPr lang="zh-CN" altLang="en-US" sz="1800" b="1" dirty="0" smtClean="0"/>
          </a:p>
          <a:p>
            <a:pPr>
              <a:buNone/>
            </a:pPr>
            <a:r>
              <a:rPr lang="en-US" altLang="zh-CN" sz="1800" b="1" dirty="0" smtClean="0">
                <a:solidFill>
                  <a:srgbClr val="000000"/>
                </a:solidFill>
                <a:latin typeface="Bookman Old Style" panose="02050604050505020204" pitchFamily="18" charset="0"/>
              </a:rPr>
              <a:t>1.</a:t>
            </a:r>
            <a:r>
              <a:rPr lang="zh-CN" altLang="en-US" sz="1800" b="1" dirty="0" smtClean="0">
                <a:solidFill>
                  <a:srgbClr val="000000"/>
                </a:solidFill>
                <a:latin typeface="Bookman Old Style" panose="02050604050505020204" pitchFamily="18" charset="0"/>
              </a:rPr>
              <a:t>消除    </a:t>
            </a:r>
            <a:r>
              <a:rPr lang="en-US" altLang="zh-CN" sz="1800" b="1" dirty="0" smtClean="0">
                <a:solidFill>
                  <a:srgbClr val="000000"/>
                </a:solidFill>
                <a:latin typeface="Bookman Old Style" panose="02050604050505020204" pitchFamily="18" charset="0"/>
              </a:rPr>
              <a:t>2.</a:t>
            </a:r>
            <a:r>
              <a:rPr lang="zh-CN" altLang="en-US" sz="1800" b="1" dirty="0" smtClean="0">
                <a:solidFill>
                  <a:srgbClr val="000000"/>
                </a:solidFill>
                <a:latin typeface="Bookman Old Style" panose="02050604050505020204" pitchFamily="18" charset="0"/>
              </a:rPr>
              <a:t>替代   </a:t>
            </a:r>
            <a:r>
              <a:rPr lang="en-US" altLang="zh-CN" sz="1800" b="1" dirty="0" smtClean="0">
                <a:solidFill>
                  <a:srgbClr val="000000"/>
                </a:solidFill>
                <a:latin typeface="Bookman Old Style" panose="02050604050505020204" pitchFamily="18" charset="0"/>
              </a:rPr>
              <a:t>3.</a:t>
            </a:r>
            <a:r>
              <a:rPr lang="zh-CN" altLang="en-US" sz="1800" b="1" dirty="0" smtClean="0">
                <a:solidFill>
                  <a:srgbClr val="000000"/>
                </a:solidFill>
                <a:latin typeface="Bookman Old Style" panose="02050604050505020204" pitchFamily="18" charset="0"/>
              </a:rPr>
              <a:t>管理手段    </a:t>
            </a:r>
            <a:r>
              <a:rPr lang="en-US" altLang="zh-CN" sz="1800" b="1" dirty="0" smtClean="0">
                <a:solidFill>
                  <a:srgbClr val="000000"/>
                </a:solidFill>
                <a:latin typeface="Bookman Old Style" panose="02050604050505020204" pitchFamily="18" charset="0"/>
              </a:rPr>
              <a:t>4.PPE    5.</a:t>
            </a:r>
            <a:r>
              <a:rPr lang="zh-CN" altLang="en-US" sz="1800" b="1" dirty="0" smtClean="0">
                <a:solidFill>
                  <a:srgbClr val="000000"/>
                </a:solidFill>
                <a:latin typeface="Bookman Old Style" panose="02050604050505020204" pitchFamily="18" charset="0"/>
              </a:rPr>
              <a:t>工程控制</a:t>
            </a:r>
            <a:endParaRPr lang="en-US" altLang="zh-CN" sz="1800" b="1" dirty="0" smtClean="0">
              <a:solidFill>
                <a:schemeClr val="tx2"/>
              </a:solidFill>
            </a:endParaRPr>
          </a:p>
          <a:p>
            <a:pPr>
              <a:buNone/>
            </a:pPr>
            <a:endParaRPr lang="zh-CN" altLang="en-US" sz="1800" b="1" dirty="0"/>
          </a:p>
        </p:txBody>
      </p:sp>
      <p:sp>
        <p:nvSpPr>
          <p:cNvPr id="4" name="灯片编号占位符 3"/>
          <p:cNvSpPr>
            <a:spLocks noGrp="1"/>
          </p:cNvSpPr>
          <p:nvPr>
            <p:ph type="sldNum" sz="quarter" idx="10"/>
          </p:nvPr>
        </p:nvSpPr>
        <p:spPr/>
        <p:txBody>
          <a:bodyPr/>
          <a:lstStyle/>
          <a:p>
            <a:pPr>
              <a:defRPr/>
            </a:pPr>
            <a:fld id="{A88775FE-B23F-4797-92BF-32DCCDF1B9AB}" type="slidenum">
              <a:rPr lang="en-US" altLang="zh-CN" smtClean="0"/>
            </a:fld>
            <a:endParaRPr lang="en-US" altLang="zh-CN"/>
          </a:p>
        </p:txBody>
      </p:sp>
    </p:spTree>
  </p:cSld>
  <p:clrMapOvr>
    <a:masterClrMapping/>
  </p:clrMapOvr>
  <p:transition>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905000" y="0"/>
            <a:ext cx="5486400" cy="927100"/>
          </a:xfrm>
          <a:prstGeom prst="rect">
            <a:avLst/>
          </a:prstGeom>
          <a:noFill/>
          <a:ln w="9525">
            <a:noFill/>
            <a:miter lim="800000"/>
          </a:ln>
          <a:effectLst/>
        </p:spPr>
        <p:txBody>
          <a:bodyPr anchor="ctr"/>
          <a:lstStyle/>
          <a:p>
            <a:pPr algn="ctr" eaLnBrk="0" hangingPunct="0">
              <a:defRPr/>
            </a:pPr>
            <a:r>
              <a:rPr lang="zh-CN" altLang="en-US" i="0" dirty="0">
                <a:solidFill>
                  <a:schemeClr val="tx1"/>
                </a:solidFill>
                <a:latin typeface="+mj-ea"/>
                <a:ea typeface="+mj-ea"/>
              </a:rPr>
              <a:t>为什么要进行</a:t>
            </a:r>
            <a:r>
              <a:rPr lang="zh-CN" altLang="en-GB" i="0" dirty="0">
                <a:solidFill>
                  <a:schemeClr val="tx1"/>
                </a:solidFill>
                <a:latin typeface="+mj-ea"/>
                <a:ea typeface="+mj-ea"/>
              </a:rPr>
              <a:t>工作</a:t>
            </a:r>
            <a:r>
              <a:rPr lang="zh-CN" altLang="en-US" i="0" dirty="0">
                <a:solidFill>
                  <a:schemeClr val="tx1"/>
                </a:solidFill>
                <a:latin typeface="+mj-ea"/>
                <a:ea typeface="+mj-ea"/>
              </a:rPr>
              <a:t>风险分析</a:t>
            </a:r>
            <a:endParaRPr lang="en-US" altLang="zh-CN" i="0" dirty="0">
              <a:solidFill>
                <a:schemeClr val="tx1"/>
              </a:solidFill>
              <a:latin typeface="+mj-ea"/>
              <a:ea typeface="+mj-ea"/>
            </a:endParaRPr>
          </a:p>
        </p:txBody>
      </p:sp>
      <p:sp>
        <p:nvSpPr>
          <p:cNvPr id="58371" name="Rectangle 3"/>
          <p:cNvSpPr>
            <a:spLocks noChangeArrowheads="1"/>
          </p:cNvSpPr>
          <p:nvPr/>
        </p:nvSpPr>
        <p:spPr bwMode="auto">
          <a:xfrm>
            <a:off x="1066800" y="1162050"/>
            <a:ext cx="5027613" cy="1493838"/>
          </a:xfrm>
          <a:prstGeom prst="rect">
            <a:avLst/>
          </a:prstGeom>
          <a:noFill/>
          <a:ln w="9525">
            <a:noFill/>
            <a:miter lim="800000"/>
          </a:ln>
          <a:effectLst/>
        </p:spPr>
        <p:txBody>
          <a:bodyPr wrap="none" lIns="0" tIns="36000" rIns="0" bIns="36000">
            <a:spAutoFit/>
          </a:bodyPr>
          <a:lstStyle/>
          <a:p>
            <a:pPr marL="365125" indent="-365125" eaLnBrk="0" hangingPunct="0">
              <a:lnSpc>
                <a:spcPct val="110000"/>
              </a:lnSpc>
              <a:defRPr/>
            </a:pPr>
            <a:r>
              <a:rPr lang="zh-CN" altLang="en-US" sz="2800" i="0" dirty="0">
                <a:solidFill>
                  <a:srgbClr val="0000FF"/>
                </a:solidFill>
                <a:effectLst>
                  <a:outerShdw blurRad="38100" dist="38100" dir="2700000" algn="tl">
                    <a:srgbClr val="C0C0C0"/>
                  </a:outerShdw>
                </a:effectLst>
                <a:ea typeface="华文隶书" panose="02010800040101010101" pitchFamily="2" charset="-122"/>
              </a:rPr>
              <a:t>想一想：</a:t>
            </a:r>
            <a:endParaRPr lang="zh-CN" altLang="en-US" sz="2800" i="0" dirty="0">
              <a:solidFill>
                <a:srgbClr val="0000FF"/>
              </a:solidFill>
              <a:effectLst>
                <a:outerShdw blurRad="38100" dist="38100" dir="2700000" algn="tl">
                  <a:srgbClr val="C0C0C0"/>
                </a:outerShdw>
              </a:effectLst>
              <a:ea typeface="华文隶书" panose="02010800040101010101" pitchFamily="2" charset="-122"/>
            </a:endParaRPr>
          </a:p>
          <a:p>
            <a:pPr marL="365125" indent="-365125" eaLnBrk="0" hangingPunct="0">
              <a:lnSpc>
                <a:spcPct val="110000"/>
              </a:lnSpc>
              <a:defRPr/>
            </a:pPr>
            <a:r>
              <a:rPr lang="zh-CN" altLang="en-US" sz="2800" i="0" dirty="0">
                <a:solidFill>
                  <a:srgbClr val="FF0000"/>
                </a:solidFill>
                <a:effectLst>
                  <a:outerShdw blurRad="38100" dist="38100" dir="2700000" algn="tl">
                    <a:srgbClr val="C0C0C0"/>
                  </a:outerShdw>
                </a:effectLst>
                <a:ea typeface="华文隶书" panose="02010800040101010101" pitchFamily="2" charset="-122"/>
              </a:rPr>
              <a:t>安全事故能不能避免？为什么？</a:t>
            </a:r>
            <a:endParaRPr lang="zh-CN" altLang="en-US" sz="2800" i="0" dirty="0">
              <a:solidFill>
                <a:srgbClr val="0000FF"/>
              </a:solidFill>
              <a:effectLst>
                <a:outerShdw blurRad="38100" dist="38100" dir="2700000" algn="tl">
                  <a:srgbClr val="C0C0C0"/>
                </a:outerShdw>
              </a:effectLst>
              <a:ea typeface="华文隶书" panose="02010800040101010101" pitchFamily="2" charset="-122"/>
            </a:endParaRPr>
          </a:p>
          <a:p>
            <a:pPr marL="365125" indent="-365125" eaLnBrk="0" hangingPunct="0">
              <a:lnSpc>
                <a:spcPct val="110000"/>
              </a:lnSpc>
              <a:defRPr/>
            </a:pPr>
            <a:r>
              <a:rPr lang="zh-CN" altLang="en-US" sz="2800" i="0" dirty="0">
                <a:solidFill>
                  <a:srgbClr val="0000FF"/>
                </a:solidFill>
                <a:effectLst>
                  <a:outerShdw blurRad="38100" dist="38100" dir="2700000" algn="tl">
                    <a:srgbClr val="C0C0C0"/>
                  </a:outerShdw>
                </a:effectLst>
                <a:ea typeface="华文隶书" panose="02010800040101010101" pitchFamily="2" charset="-122"/>
              </a:rPr>
              <a:t>                </a:t>
            </a:r>
            <a:endParaRPr lang="zh-CN" altLang="en-US" sz="2800" b="0" i="0" dirty="0">
              <a:solidFill>
                <a:srgbClr val="0000FF"/>
              </a:solidFill>
              <a:ea typeface="黑体" panose="02010609060101010101" charset="-122"/>
            </a:endParaRPr>
          </a:p>
        </p:txBody>
      </p:sp>
      <p:pic>
        <p:nvPicPr>
          <p:cNvPr id="10244" name="Picture 4" descr="62"/>
          <p:cNvPicPr>
            <a:picLocks noChangeAspect="1" noChangeArrowheads="1"/>
          </p:cNvPicPr>
          <p:nvPr/>
        </p:nvPicPr>
        <p:blipFill>
          <a:blip r:embed="rId1" cstate="print"/>
          <a:srcRect/>
          <a:stretch>
            <a:fillRect/>
          </a:stretch>
        </p:blipFill>
        <p:spPr bwMode="auto">
          <a:xfrm>
            <a:off x="7162800" y="3810000"/>
            <a:ext cx="1622425" cy="2286000"/>
          </a:xfrm>
          <a:prstGeom prst="rect">
            <a:avLst/>
          </a:prstGeom>
          <a:noFill/>
          <a:ln w="9525">
            <a:noFill/>
            <a:miter lim="800000"/>
            <a:headEnd/>
            <a:tailEnd/>
          </a:ln>
        </p:spPr>
      </p:pic>
      <p:sp>
        <p:nvSpPr>
          <p:cNvPr id="58373" name="Rectangle 5"/>
          <p:cNvSpPr>
            <a:spLocks noChangeArrowheads="1"/>
          </p:cNvSpPr>
          <p:nvPr/>
        </p:nvSpPr>
        <p:spPr bwMode="auto">
          <a:xfrm>
            <a:off x="1147763" y="2816225"/>
            <a:ext cx="5184775" cy="1785938"/>
          </a:xfrm>
          <a:prstGeom prst="rect">
            <a:avLst/>
          </a:prstGeom>
          <a:noFill/>
          <a:ln w="9525">
            <a:noFill/>
            <a:miter lim="800000"/>
          </a:ln>
          <a:effectLst/>
        </p:spPr>
        <p:txBody>
          <a:bodyPr lIns="0" tIns="36000" rIns="0" bIns="36000">
            <a:spAutoFit/>
          </a:bodyPr>
          <a:lstStyle/>
          <a:p>
            <a:pPr marL="274955" indent="-274955" eaLnBrk="0" hangingPunct="0">
              <a:lnSpc>
                <a:spcPct val="120000"/>
              </a:lnSpc>
              <a:defRPr/>
            </a:pPr>
            <a:r>
              <a:rPr lang="zh-CN" altLang="en-US" sz="2400" i="0" dirty="0">
                <a:solidFill>
                  <a:srgbClr val="000000"/>
                </a:solidFill>
                <a:effectLst>
                  <a:outerShdw blurRad="38100" dist="38100" dir="2700000" algn="tl">
                    <a:srgbClr val="C0C0C0"/>
                  </a:outerShdw>
                </a:effectLst>
                <a:latin typeface="+mn-ea"/>
                <a:ea typeface="+mn-ea"/>
              </a:rPr>
              <a:t>如果发生事故前：</a:t>
            </a:r>
            <a:endParaRPr lang="zh-CN" altLang="en-US" sz="2400" i="0" dirty="0">
              <a:solidFill>
                <a:srgbClr val="000000"/>
              </a:solidFill>
              <a:effectLst>
                <a:outerShdw blurRad="38100" dist="38100" dir="2700000" algn="tl">
                  <a:srgbClr val="C0C0C0"/>
                </a:outerShdw>
              </a:effectLst>
              <a:latin typeface="+mn-ea"/>
              <a:ea typeface="+mn-ea"/>
            </a:endParaRPr>
          </a:p>
          <a:p>
            <a:pPr marL="274955" indent="-274955" eaLnBrk="0" hangingPunct="0">
              <a:lnSpc>
                <a:spcPct val="120000"/>
              </a:lnSpc>
              <a:buClr>
                <a:schemeClr val="tx2"/>
              </a:buClr>
              <a:buFont typeface="Wingdings" panose="05000000000000000000" pitchFamily="2" charset="2"/>
              <a:buChar char="n"/>
              <a:defRPr/>
            </a:pPr>
            <a:r>
              <a:rPr lang="zh-CN" altLang="en-US" sz="2400" i="0" dirty="0">
                <a:solidFill>
                  <a:srgbClr val="000000"/>
                </a:solidFill>
                <a:effectLst>
                  <a:outerShdw blurRad="38100" dist="38100" dir="2700000" algn="tl">
                    <a:srgbClr val="C0C0C0"/>
                  </a:outerShdw>
                </a:effectLst>
                <a:latin typeface="+mn-ea"/>
                <a:ea typeface="+mn-ea"/>
              </a:rPr>
              <a:t>大家都已经知道工作中的每一个风险</a:t>
            </a:r>
            <a:endParaRPr lang="zh-CN" altLang="en-US" sz="2400" i="0" dirty="0">
              <a:solidFill>
                <a:srgbClr val="000000"/>
              </a:solidFill>
              <a:effectLst>
                <a:outerShdw blurRad="38100" dist="38100" dir="2700000" algn="tl">
                  <a:srgbClr val="C0C0C0"/>
                </a:outerShdw>
              </a:effectLst>
              <a:latin typeface="+mn-ea"/>
              <a:ea typeface="+mn-ea"/>
            </a:endParaRPr>
          </a:p>
          <a:p>
            <a:pPr marL="274955" indent="-274955" eaLnBrk="0" hangingPunct="0">
              <a:lnSpc>
                <a:spcPct val="120000"/>
              </a:lnSpc>
              <a:buClr>
                <a:schemeClr val="tx2"/>
              </a:buClr>
              <a:buFont typeface="Wingdings" panose="05000000000000000000" pitchFamily="2" charset="2"/>
              <a:buChar char="n"/>
              <a:defRPr/>
            </a:pPr>
            <a:r>
              <a:rPr lang="zh-CN" altLang="en-US" sz="2400" i="0" dirty="0">
                <a:solidFill>
                  <a:srgbClr val="000000"/>
                </a:solidFill>
                <a:effectLst>
                  <a:outerShdw blurRad="38100" dist="38100" dir="2700000" algn="tl">
                    <a:srgbClr val="C0C0C0"/>
                  </a:outerShdw>
                </a:effectLst>
                <a:latin typeface="+mn-ea"/>
                <a:ea typeface="+mn-ea"/>
              </a:rPr>
              <a:t>也知道如何防范每一个风险</a:t>
            </a:r>
            <a:endParaRPr lang="zh-CN" altLang="en-US" sz="2400" i="0" dirty="0">
              <a:solidFill>
                <a:srgbClr val="000000"/>
              </a:solidFill>
              <a:effectLst>
                <a:outerShdw blurRad="38100" dist="38100" dir="2700000" algn="tl">
                  <a:srgbClr val="C0C0C0"/>
                </a:outerShdw>
              </a:effectLst>
              <a:latin typeface="+mn-ea"/>
              <a:ea typeface="+mn-ea"/>
            </a:endParaRPr>
          </a:p>
          <a:p>
            <a:pPr marL="274955" indent="-274955" eaLnBrk="0" hangingPunct="0">
              <a:lnSpc>
                <a:spcPct val="120000"/>
              </a:lnSpc>
              <a:buClr>
                <a:schemeClr val="tx2"/>
              </a:buClr>
              <a:buFont typeface="Wingdings" panose="05000000000000000000" pitchFamily="2" charset="2"/>
              <a:buChar char="n"/>
              <a:defRPr/>
            </a:pPr>
            <a:r>
              <a:rPr lang="zh-CN" altLang="en-US" sz="2400" i="0" dirty="0">
                <a:solidFill>
                  <a:srgbClr val="000000"/>
                </a:solidFill>
                <a:effectLst>
                  <a:outerShdw blurRad="38100" dist="38100" dir="2700000" algn="tl">
                    <a:srgbClr val="C0C0C0"/>
                  </a:outerShdw>
                </a:effectLst>
                <a:latin typeface="+mn-ea"/>
                <a:ea typeface="+mn-ea"/>
              </a:rPr>
              <a:t>并且采取了相应的防范措施</a:t>
            </a:r>
            <a:endParaRPr lang="zh-CN" altLang="en-US" sz="2400" i="0" dirty="0">
              <a:solidFill>
                <a:srgbClr val="000000"/>
              </a:solidFill>
              <a:effectLst>
                <a:outerShdw blurRad="38100" dist="38100" dir="2700000" algn="tl">
                  <a:srgbClr val="C0C0C0"/>
                </a:outerShdw>
              </a:effectLst>
              <a:latin typeface="+mn-ea"/>
              <a:ea typeface="+mn-ea"/>
            </a:endParaRPr>
          </a:p>
        </p:txBody>
      </p:sp>
      <p:sp>
        <p:nvSpPr>
          <p:cNvPr id="58374" name="Rectangle 6"/>
          <p:cNvSpPr>
            <a:spLocks noChangeArrowheads="1"/>
          </p:cNvSpPr>
          <p:nvPr/>
        </p:nvSpPr>
        <p:spPr bwMode="auto">
          <a:xfrm>
            <a:off x="636588" y="5410200"/>
            <a:ext cx="5145087" cy="595313"/>
          </a:xfrm>
          <a:prstGeom prst="rect">
            <a:avLst/>
          </a:prstGeom>
          <a:noFill/>
          <a:ln w="9525">
            <a:noFill/>
            <a:miter lim="800000"/>
          </a:ln>
        </p:spPr>
        <p:txBody>
          <a:bodyPr wrap="none" lIns="0" tIns="36000" rIns="0" bIns="36000">
            <a:spAutoFit/>
          </a:bodyPr>
          <a:lstStyle/>
          <a:p>
            <a:pPr algn="r" eaLnBrk="0" hangingPunct="0">
              <a:lnSpc>
                <a:spcPct val="85000"/>
              </a:lnSpc>
              <a:defRPr/>
            </a:pPr>
            <a:r>
              <a:rPr lang="zh-CN" altLang="en-US" sz="4000" i="0" dirty="0">
                <a:solidFill>
                  <a:srgbClr val="000000"/>
                </a:solidFill>
                <a:latin typeface="+mn-ea"/>
                <a:ea typeface="+mn-ea"/>
              </a:rPr>
              <a:t>事故真的还会发生吗？</a:t>
            </a:r>
            <a:endParaRPr lang="zh-CN" altLang="en-US" sz="4000" i="0" dirty="0">
              <a:solidFill>
                <a:srgbClr val="000000"/>
              </a:solidFill>
              <a:latin typeface="+mn-ea"/>
              <a:ea typeface="+mn-ea"/>
            </a:endParaRPr>
          </a:p>
        </p:txBody>
      </p:sp>
    </p:spTree>
  </p:cSld>
  <p:clrMapOvr>
    <a:overrideClrMapping bg1="lt1" tx1="dk1" bg2="lt2" tx2="dk2" accent1="accent1" accent2="accent2" accent3="accent3" accent4="accent4" accent5="accent5" accent6="accent6" hlink="hlink" folHlink="folHlink"/>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in)">
                                      <p:cBhvr>
                                        <p:cTn id="7" dur="500"/>
                                        <p:tgtEl>
                                          <p:spTgt spid="5837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8373"/>
                                        </p:tgtEl>
                                        <p:attrNameLst>
                                          <p:attrName>style.visibility</p:attrName>
                                        </p:attrNameLst>
                                      </p:cBhvr>
                                      <p:to>
                                        <p:strVal val="visible"/>
                                      </p:to>
                                    </p:set>
                                    <p:animEffect transition="in" filter="box(in)">
                                      <p:cBhvr>
                                        <p:cTn id="12" dur="500"/>
                                        <p:tgtEl>
                                          <p:spTgt spid="5837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8374"/>
                                        </p:tgtEl>
                                        <p:attrNameLst>
                                          <p:attrName>style.visibility</p:attrName>
                                        </p:attrNameLst>
                                      </p:cBhvr>
                                      <p:to>
                                        <p:strVal val="visible"/>
                                      </p:to>
                                    </p:set>
                                    <p:animEffect transition="in" filter="box(in)">
                                      <p:cBhvr>
                                        <p:cTn id="17"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58373" grpId="0"/>
      <p:bldP spid="583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6"/>
          <p:cNvSpPr txBox="1">
            <a:spLocks noChangeArrowheads="1"/>
          </p:cNvSpPr>
          <p:nvPr/>
        </p:nvSpPr>
        <p:spPr bwMode="auto">
          <a:xfrm>
            <a:off x="304800" y="1066800"/>
            <a:ext cx="2655888" cy="461963"/>
          </a:xfrm>
          <a:prstGeom prst="rect">
            <a:avLst/>
          </a:prstGeom>
          <a:noFill/>
          <a:ln w="9525">
            <a:noFill/>
            <a:miter lim="800000"/>
          </a:ln>
        </p:spPr>
        <p:txBody>
          <a:bodyPr wrap="none">
            <a:spAutoFit/>
          </a:bodyPr>
          <a:lstStyle/>
          <a:p>
            <a:r>
              <a:rPr lang="zh-CN" altLang="en-US" sz="2400" i="0">
                <a:solidFill>
                  <a:schemeClr val="tx1"/>
                </a:solidFill>
              </a:rPr>
              <a:t>来看一些案例</a:t>
            </a:r>
            <a:r>
              <a:rPr lang="en-US" altLang="zh-CN" sz="2400" i="0">
                <a:solidFill>
                  <a:schemeClr val="tx1"/>
                </a:solidFill>
              </a:rPr>
              <a:t>……</a:t>
            </a:r>
            <a:endParaRPr lang="zh-CN" altLang="en-US" sz="2400" i="0">
              <a:solidFill>
                <a:schemeClr val="tx1"/>
              </a:solidFill>
            </a:endParaRPr>
          </a:p>
        </p:txBody>
      </p:sp>
      <p:graphicFrame>
        <p:nvGraphicFramePr>
          <p:cNvPr id="8" name="Group 140"/>
          <p:cNvGraphicFramePr/>
          <p:nvPr/>
        </p:nvGraphicFramePr>
        <p:xfrm>
          <a:off x="304800" y="1647825"/>
          <a:ext cx="5029200" cy="5146283"/>
        </p:xfrm>
        <a:graphic>
          <a:graphicData uri="http://schemas.openxmlformats.org/drawingml/2006/table">
            <a:tbl>
              <a:tblPr/>
              <a:tblGrid>
                <a:gridCol w="1117600"/>
                <a:gridCol w="3911600"/>
              </a:tblGrid>
              <a:tr h="331124">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en-US" altLang="zh-CN" sz="1800" b="1" i="0" u="none" strike="noStrike" cap="none" normalizeH="0" baseline="0" dirty="0" smtClean="0">
                          <a:ln>
                            <a:noFill/>
                          </a:ln>
                          <a:solidFill>
                            <a:schemeClr val="tx1"/>
                          </a:solidFill>
                          <a:effectLst/>
                          <a:latin typeface="+mn-ea"/>
                          <a:ea typeface="+mn-ea"/>
                        </a:rPr>
                        <a:t>GXP2</a:t>
                      </a:r>
                      <a:r>
                        <a:rPr kumimoji="0" lang="zh-CN" altLang="fr-FR" sz="1800" b="1" i="0" u="none" strike="noStrike" cap="none" normalizeH="0" baseline="0" dirty="0" smtClean="0">
                          <a:ln>
                            <a:noFill/>
                          </a:ln>
                          <a:solidFill>
                            <a:schemeClr val="tx1"/>
                          </a:solidFill>
                          <a:effectLst/>
                          <a:latin typeface="+mn-ea"/>
                          <a:ea typeface="+mn-ea"/>
                        </a:rPr>
                        <a:t> </a:t>
                      </a:r>
                      <a:r>
                        <a:rPr kumimoji="0" lang="fr-FR" altLang="zh-CN" sz="1800" b="1" i="0" u="none" strike="noStrike" cap="none" normalizeH="0" baseline="0" dirty="0" smtClean="0">
                          <a:ln>
                            <a:noFill/>
                          </a:ln>
                          <a:solidFill>
                            <a:schemeClr val="tx1"/>
                          </a:solidFill>
                          <a:effectLst/>
                          <a:latin typeface="+mn-ea"/>
                          <a:ea typeface="+mn-ea"/>
                        </a:rPr>
                        <a:t>–</a:t>
                      </a:r>
                      <a:r>
                        <a:rPr kumimoji="0" lang="zh-CN" altLang="en-US" sz="1800" b="1" i="0" u="none" strike="noStrike" cap="none" normalizeH="0" baseline="0" dirty="0" smtClean="0">
                          <a:ln>
                            <a:noFill/>
                          </a:ln>
                          <a:solidFill>
                            <a:schemeClr val="tx1"/>
                          </a:solidFill>
                          <a:effectLst/>
                          <a:latin typeface="+mn-ea"/>
                          <a:ea typeface="+mn-ea"/>
                        </a:rPr>
                        <a:t>死亡</a:t>
                      </a:r>
                      <a:r>
                        <a:rPr kumimoji="0" lang="zh-CN" altLang="en-US" sz="1800" b="1" i="0" u="none" strike="noStrike" cap="none" normalizeH="0" baseline="0" dirty="0" smtClean="0">
                          <a:ln>
                            <a:noFill/>
                          </a:ln>
                          <a:solidFill>
                            <a:srgbClr val="000000"/>
                          </a:solidFill>
                          <a:effectLst/>
                          <a:latin typeface="+mn-ea"/>
                          <a:ea typeface="+mn-ea"/>
                        </a:rPr>
                        <a:t>事故</a:t>
                      </a:r>
                      <a:endParaRPr kumimoji="0" lang="en-US" altLang="zh-CN"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331124">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受害人</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lang="zh-CN" altLang="en-US" sz="1800" b="1" kern="1200" baseline="0" dirty="0" smtClean="0">
                          <a:solidFill>
                            <a:schemeClr val="tx1"/>
                          </a:solidFill>
                          <a:latin typeface="+mn-lt"/>
                          <a:ea typeface="+mn-ea"/>
                          <a:cs typeface="+mn-cs"/>
                        </a:rPr>
                        <a:t>倪建华（合同方安装班长）</a:t>
                      </a:r>
                      <a:endParaRPr kumimoji="0" lang="en-US" altLang="zh-CN" sz="1800" b="1" i="0" u="none" strike="noStrike" kern="1200" cap="none" normalizeH="0" baseline="0" dirty="0" smtClean="0">
                        <a:ln>
                          <a:noFill/>
                        </a:ln>
                        <a:solidFill>
                          <a:srgbClr val="000000"/>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124">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smtClean="0">
                          <a:ln>
                            <a:noFill/>
                          </a:ln>
                          <a:solidFill>
                            <a:srgbClr val="000000"/>
                          </a:solidFill>
                          <a:effectLst/>
                          <a:latin typeface="+mn-ea"/>
                          <a:ea typeface="+mn-ea"/>
                        </a:rPr>
                        <a:t>地点</a:t>
                      </a:r>
                      <a:endParaRPr kumimoji="0" lang="zh-CN" altLang="en-US" sz="1800" b="1" i="0" u="none" strike="noStrike" cap="none" normalizeH="0" baseline="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lang="zh-CN" altLang="en-US" sz="1800" b="1" kern="1200" baseline="0" dirty="0" smtClean="0">
                          <a:solidFill>
                            <a:schemeClr val="tx1"/>
                          </a:solidFill>
                          <a:latin typeface="+mn-lt"/>
                          <a:ea typeface="+mn-ea"/>
                          <a:cs typeface="+mn-cs"/>
                        </a:rPr>
                        <a:t>水泥磨斗式提升机安装现场</a:t>
                      </a:r>
                      <a:endParaRPr kumimoji="0" lang="zh-CN" altLang="en-US" sz="1800" b="1" i="0" u="none" strike="noStrike" kern="1200" cap="none" normalizeH="0" baseline="0" dirty="0" smtClean="0">
                        <a:ln>
                          <a:noFill/>
                        </a:ln>
                        <a:solidFill>
                          <a:srgbClr val="000000"/>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124">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日期</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en-US" altLang="zh-CN" sz="1800" b="1" i="0" u="none" strike="noStrike" kern="1200" cap="none" normalizeH="0" baseline="0" dirty="0" smtClean="0">
                          <a:ln>
                            <a:noFill/>
                          </a:ln>
                          <a:solidFill>
                            <a:srgbClr val="000000"/>
                          </a:solidFill>
                          <a:effectLst/>
                          <a:latin typeface="+mn-ea"/>
                          <a:ea typeface="+mn-ea"/>
                          <a:cs typeface="+mn-cs"/>
                        </a:rPr>
                        <a:t>2011</a:t>
                      </a:r>
                      <a:r>
                        <a:rPr kumimoji="0" lang="zh-CN" altLang="en-US" sz="1800" b="1" i="0" u="none" strike="noStrike" kern="1200" cap="none" normalizeH="0" baseline="0" dirty="0" smtClean="0">
                          <a:ln>
                            <a:noFill/>
                          </a:ln>
                          <a:solidFill>
                            <a:srgbClr val="000000"/>
                          </a:solidFill>
                          <a:effectLst/>
                          <a:latin typeface="+mn-ea"/>
                          <a:ea typeface="+mn-ea"/>
                          <a:cs typeface="+mn-cs"/>
                        </a:rPr>
                        <a:t>年</a:t>
                      </a:r>
                      <a:r>
                        <a:rPr kumimoji="0" lang="en-US" altLang="zh-CN" sz="1800" b="1" i="0" u="none" strike="noStrike" kern="1200" cap="none" normalizeH="0" baseline="0" dirty="0" smtClean="0">
                          <a:ln>
                            <a:noFill/>
                          </a:ln>
                          <a:solidFill>
                            <a:srgbClr val="000000"/>
                          </a:solidFill>
                          <a:effectLst/>
                          <a:latin typeface="+mn-ea"/>
                          <a:ea typeface="+mn-ea"/>
                          <a:cs typeface="+mn-cs"/>
                        </a:rPr>
                        <a:t>10</a:t>
                      </a:r>
                      <a:r>
                        <a:rPr kumimoji="0" lang="zh-CN" altLang="en-US" sz="1800" b="1" i="0" u="none" strike="noStrike" kern="1200" cap="none" normalizeH="0" baseline="0" dirty="0" smtClean="0">
                          <a:ln>
                            <a:noFill/>
                          </a:ln>
                          <a:solidFill>
                            <a:srgbClr val="000000"/>
                          </a:solidFill>
                          <a:effectLst/>
                          <a:latin typeface="+mn-ea"/>
                          <a:ea typeface="+mn-ea"/>
                          <a:cs typeface="+mn-cs"/>
                        </a:rPr>
                        <a:t>月</a:t>
                      </a:r>
                      <a:r>
                        <a:rPr kumimoji="0" lang="en-US" altLang="zh-CN" sz="1800" b="1" i="0" u="none" strike="noStrike" kern="1200" cap="none" normalizeH="0" baseline="0" dirty="0" smtClean="0">
                          <a:ln>
                            <a:noFill/>
                          </a:ln>
                          <a:solidFill>
                            <a:srgbClr val="000000"/>
                          </a:solidFill>
                          <a:effectLst/>
                          <a:latin typeface="+mn-ea"/>
                          <a:ea typeface="+mn-ea"/>
                          <a:cs typeface="+mn-cs"/>
                        </a:rPr>
                        <a:t>19</a:t>
                      </a:r>
                      <a:r>
                        <a:rPr kumimoji="0" lang="zh-CN" altLang="en-US" sz="1800" b="1" i="0" u="none" strike="noStrike" kern="1200" cap="none" normalizeH="0" baseline="0" dirty="0" smtClean="0">
                          <a:ln>
                            <a:noFill/>
                          </a:ln>
                          <a:solidFill>
                            <a:srgbClr val="000000"/>
                          </a:solidFill>
                          <a:effectLst/>
                          <a:latin typeface="+mn-ea"/>
                          <a:ea typeface="+mn-ea"/>
                          <a:cs typeface="+mn-cs"/>
                        </a:rPr>
                        <a:t>日</a:t>
                      </a:r>
                      <a:endParaRPr kumimoji="0" lang="en-US" altLang="zh-CN" sz="1800" b="1" i="0" u="none" strike="noStrike" kern="1200" cap="none" normalizeH="0" baseline="0" dirty="0" smtClean="0">
                        <a:ln>
                          <a:noFill/>
                        </a:ln>
                        <a:solidFill>
                          <a:srgbClr val="000000"/>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72020">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事故</a:t>
                      </a:r>
                      <a:endParaRPr kumimoji="0" lang="en-US" altLang="zh-CN"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描述</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defRPr/>
                      </a:pPr>
                      <a:r>
                        <a:rPr lang="zh-CN" altLang="en-US" sz="1800" b="1" kern="1200" baseline="0" dirty="0" smtClean="0">
                          <a:solidFill>
                            <a:schemeClr val="tx1"/>
                          </a:solidFill>
                          <a:latin typeface="+mn-lt"/>
                          <a:ea typeface="+mn-ea"/>
                          <a:cs typeface="+mn-cs"/>
                        </a:rPr>
                        <a:t>受害人站在斗提机壳顶部的</a:t>
                      </a:r>
                      <a:r>
                        <a:rPr lang="en-US" altLang="zh-CN" sz="1800" b="1" kern="1200" baseline="0" dirty="0" smtClean="0">
                          <a:solidFill>
                            <a:schemeClr val="tx1"/>
                          </a:solidFill>
                          <a:latin typeface="+mn-lt"/>
                          <a:ea typeface="+mn-ea"/>
                          <a:cs typeface="+mn-cs"/>
                        </a:rPr>
                        <a:t>3</a:t>
                      </a:r>
                      <a:r>
                        <a:rPr lang="zh-CN" altLang="en-US" sz="1800" b="1" kern="1200" baseline="0" dirty="0" smtClean="0">
                          <a:solidFill>
                            <a:schemeClr val="tx1"/>
                          </a:solidFill>
                          <a:latin typeface="+mn-lt"/>
                          <a:ea typeface="+mn-ea"/>
                          <a:cs typeface="+mn-cs"/>
                        </a:rPr>
                        <a:t>块木跳板平台上使用卷扬机提升链子。</a:t>
                      </a:r>
                      <a:endParaRPr lang="en-US" altLang="zh-CN" sz="1800" b="1" kern="1200" baseline="0" dirty="0" smtClean="0">
                        <a:solidFill>
                          <a:schemeClr val="tx1"/>
                        </a:solidFill>
                        <a:latin typeface="+mn-lt"/>
                        <a:ea typeface="+mn-ea"/>
                        <a:cs typeface="+mn-cs"/>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defRPr/>
                      </a:pPr>
                      <a:r>
                        <a:rPr lang="zh-CN" altLang="en-US" sz="1800" b="1" kern="1200" baseline="0" dirty="0" smtClean="0">
                          <a:solidFill>
                            <a:schemeClr val="tx1"/>
                          </a:solidFill>
                          <a:latin typeface="+mn-lt"/>
                          <a:ea typeface="+mn-ea"/>
                          <a:cs typeface="+mn-cs"/>
                        </a:rPr>
                        <a:t>在提升过程中，链子好似被卡住，停止了升高，受害人没有立即停止卷扬机电源。突然吊装门架垮塌，吊装横梁击中他的头部导致其从</a:t>
                      </a:r>
                      <a:r>
                        <a:rPr lang="en-US" altLang="zh-CN" sz="1800" b="1" kern="1200" baseline="0" dirty="0" smtClean="0">
                          <a:solidFill>
                            <a:schemeClr val="tx1"/>
                          </a:solidFill>
                          <a:latin typeface="+mn-lt"/>
                          <a:ea typeface="+mn-ea"/>
                          <a:cs typeface="+mn-cs"/>
                        </a:rPr>
                        <a:t>40</a:t>
                      </a:r>
                      <a:r>
                        <a:rPr lang="zh-CN" altLang="en-US" sz="1800" b="1" kern="1200" baseline="0" dirty="0" smtClean="0">
                          <a:solidFill>
                            <a:schemeClr val="tx1"/>
                          </a:solidFill>
                          <a:latin typeface="+mn-lt"/>
                          <a:ea typeface="+mn-ea"/>
                          <a:cs typeface="+mn-cs"/>
                        </a:rPr>
                        <a:t>米高度坠落到提升机地坑底部。</a:t>
                      </a:r>
                      <a:endParaRPr lang="zh-CN" altLang="en-US" sz="1800" b="1" kern="1200" baseline="0" dirty="0" smtClean="0">
                        <a:solidFill>
                          <a:schemeClr val="tx1"/>
                        </a:solidFill>
                        <a:latin typeface="+mn-lt"/>
                        <a:ea typeface="+mn-ea"/>
                        <a:cs typeface="+mn-cs"/>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endParaRPr kumimoji="0" lang="en-US" altLang="zh-CN" sz="1800" b="1" i="0" u="none" strike="noStrike" kern="1200" cap="none" normalizeH="0" baseline="0" dirty="0" smtClean="0">
                        <a:ln>
                          <a:noFill/>
                        </a:ln>
                        <a:solidFill>
                          <a:schemeClr val="tx1"/>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4715">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问题</a:t>
                      </a:r>
                      <a:endParaRPr kumimoji="0" lang="en-US" altLang="zh-CN"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教训</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defRPr/>
                      </a:pPr>
                      <a:r>
                        <a:rPr lang="zh-CN" altLang="en-US" sz="1800" b="1" kern="1200" baseline="0" dirty="0" smtClean="0">
                          <a:solidFill>
                            <a:srgbClr val="FF0000"/>
                          </a:solidFill>
                          <a:latin typeface="+mn-lt"/>
                          <a:ea typeface="+mn-ea"/>
                          <a:cs typeface="+mn-cs"/>
                        </a:rPr>
                        <a:t>使用不合格的卷扬机吊装支架。</a:t>
                      </a:r>
                      <a:endParaRPr lang="en-US" altLang="zh-CN" sz="1800" b="1" kern="1200" baseline="0" dirty="0" smtClean="0">
                        <a:solidFill>
                          <a:srgbClr val="FF0000"/>
                        </a:solidFill>
                        <a:latin typeface="+mn-lt"/>
                        <a:ea typeface="+mn-ea"/>
                        <a:cs typeface="+mn-cs"/>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defRPr/>
                      </a:pPr>
                      <a:r>
                        <a:rPr lang="zh-CN" altLang="en-US" sz="1800" b="1" kern="1200" baseline="0" dirty="0" smtClean="0">
                          <a:solidFill>
                            <a:srgbClr val="FF0000"/>
                          </a:solidFill>
                          <a:latin typeface="+mn-lt"/>
                          <a:ea typeface="+mn-ea"/>
                          <a:cs typeface="+mn-cs"/>
                        </a:rPr>
                        <a:t>在卷扬机吊装被卡住时，未果断停止卷扬机电源，导致不断增大的负载超过支架承载，造成支架垮塌。</a:t>
                      </a:r>
                      <a:endParaRPr lang="zh-CN" altLang="en-US" sz="1800" b="1" kern="1200" baseline="0" dirty="0" smtClean="0">
                        <a:solidFill>
                          <a:srgbClr val="FF0000"/>
                        </a:solidFill>
                        <a:latin typeface="+mn-lt"/>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289" name="Picture 2" descr="C:\Documents and Settings\wxli\Desktop\New Folder\DSCF0331.JPG"/>
          <p:cNvPicPr>
            <a:picLocks noChangeAspect="1" noChangeArrowheads="1"/>
          </p:cNvPicPr>
          <p:nvPr/>
        </p:nvPicPr>
        <p:blipFill>
          <a:blip r:embed="rId1" cstate="print"/>
          <a:srcRect/>
          <a:stretch>
            <a:fillRect/>
          </a:stretch>
        </p:blipFill>
        <p:spPr bwMode="auto">
          <a:xfrm>
            <a:off x="5410200" y="990600"/>
            <a:ext cx="3733800" cy="2817813"/>
          </a:xfrm>
          <a:prstGeom prst="rect">
            <a:avLst/>
          </a:prstGeom>
          <a:noFill/>
          <a:ln w="9525">
            <a:noFill/>
            <a:miter lim="800000"/>
            <a:headEnd/>
            <a:tailEnd/>
          </a:ln>
        </p:spPr>
      </p:pic>
      <p:pic>
        <p:nvPicPr>
          <p:cNvPr id="11290" name="Picture 3" descr="C:\Documents and Settings\wxli\Desktop\New Folder\IMG00283-20111020-1630.jpg"/>
          <p:cNvPicPr>
            <a:picLocks noChangeAspect="1" noChangeArrowheads="1"/>
          </p:cNvPicPr>
          <p:nvPr/>
        </p:nvPicPr>
        <p:blipFill>
          <a:blip r:embed="rId2" cstate="print"/>
          <a:srcRect/>
          <a:stretch>
            <a:fillRect/>
          </a:stretch>
        </p:blipFill>
        <p:spPr bwMode="auto">
          <a:xfrm>
            <a:off x="5410200" y="3962400"/>
            <a:ext cx="3733800" cy="2667000"/>
          </a:xfrm>
          <a:prstGeom prst="rect">
            <a:avLst/>
          </a:prstGeom>
          <a:noFill/>
          <a:ln w="9525">
            <a:noFill/>
            <a:miter lim="800000"/>
            <a:headEnd/>
            <a:tailEnd/>
          </a:ln>
        </p:spPr>
      </p:pic>
      <p:sp>
        <p:nvSpPr>
          <p:cNvPr id="7" name="Rectangle 2"/>
          <p:cNvSpPr>
            <a:spLocks noChangeArrowheads="1"/>
          </p:cNvSpPr>
          <p:nvPr/>
        </p:nvSpPr>
        <p:spPr bwMode="auto">
          <a:xfrm>
            <a:off x="1905000" y="0"/>
            <a:ext cx="5486400" cy="927100"/>
          </a:xfrm>
          <a:prstGeom prst="rect">
            <a:avLst/>
          </a:prstGeom>
          <a:noFill/>
          <a:ln w="9525">
            <a:noFill/>
            <a:miter lim="800000"/>
          </a:ln>
          <a:effectLst/>
        </p:spPr>
        <p:txBody>
          <a:bodyPr anchor="ctr"/>
          <a:lstStyle/>
          <a:p>
            <a:pPr algn="ctr" eaLnBrk="0" hangingPunct="0">
              <a:defRPr/>
            </a:pPr>
            <a:r>
              <a:rPr lang="zh-CN" altLang="en-US" i="0" dirty="0">
                <a:solidFill>
                  <a:schemeClr val="tx1"/>
                </a:solidFill>
                <a:latin typeface="+mj-ea"/>
                <a:ea typeface="+mj-ea"/>
              </a:rPr>
              <a:t>为什么要进行</a:t>
            </a:r>
            <a:r>
              <a:rPr lang="zh-CN" altLang="en-GB" i="0" dirty="0">
                <a:solidFill>
                  <a:schemeClr val="tx1"/>
                </a:solidFill>
                <a:latin typeface="+mj-ea"/>
                <a:ea typeface="+mj-ea"/>
              </a:rPr>
              <a:t>工作</a:t>
            </a:r>
            <a:r>
              <a:rPr lang="zh-CN" altLang="en-US" i="0" dirty="0">
                <a:solidFill>
                  <a:schemeClr val="tx1"/>
                </a:solidFill>
                <a:latin typeface="+mj-ea"/>
                <a:ea typeface="+mj-ea"/>
              </a:rPr>
              <a:t>风险分析</a:t>
            </a:r>
            <a:endParaRPr lang="en-US" altLang="zh-CN" i="0" dirty="0">
              <a:solidFill>
                <a:schemeClr val="tx1"/>
              </a:solidFill>
              <a:latin typeface="+mj-ea"/>
              <a:ea typeface="+mj-ea"/>
            </a:endParaRPr>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905000" y="0"/>
            <a:ext cx="5486400" cy="927100"/>
          </a:xfrm>
          <a:prstGeom prst="rect">
            <a:avLst/>
          </a:prstGeom>
          <a:noFill/>
          <a:ln w="9525">
            <a:noFill/>
            <a:miter lim="800000"/>
          </a:ln>
          <a:effectLst/>
        </p:spPr>
        <p:txBody>
          <a:bodyPr anchor="ctr"/>
          <a:lstStyle/>
          <a:p>
            <a:pPr algn="ctr" eaLnBrk="0" hangingPunct="0">
              <a:defRPr/>
            </a:pPr>
            <a:r>
              <a:rPr lang="zh-CN" altLang="en-US" i="0" dirty="0">
                <a:solidFill>
                  <a:schemeClr val="tx1"/>
                </a:solidFill>
                <a:latin typeface="+mj-ea"/>
                <a:ea typeface="+mj-ea"/>
              </a:rPr>
              <a:t>为什么要进行</a:t>
            </a:r>
            <a:r>
              <a:rPr lang="zh-CN" altLang="en-GB" i="0" dirty="0">
                <a:solidFill>
                  <a:schemeClr val="tx1"/>
                </a:solidFill>
                <a:latin typeface="+mj-ea"/>
                <a:ea typeface="+mj-ea"/>
              </a:rPr>
              <a:t>工作</a:t>
            </a:r>
            <a:r>
              <a:rPr lang="zh-CN" altLang="en-US" i="0" dirty="0">
                <a:solidFill>
                  <a:schemeClr val="tx1"/>
                </a:solidFill>
                <a:latin typeface="+mj-ea"/>
                <a:ea typeface="+mj-ea"/>
              </a:rPr>
              <a:t>风险分析</a:t>
            </a:r>
            <a:endParaRPr lang="en-US" altLang="zh-CN" i="0" dirty="0">
              <a:solidFill>
                <a:schemeClr val="tx1"/>
              </a:solidFill>
              <a:latin typeface="+mj-ea"/>
              <a:ea typeface="+mj-ea"/>
            </a:endParaRPr>
          </a:p>
        </p:txBody>
      </p:sp>
      <p:sp>
        <p:nvSpPr>
          <p:cNvPr id="12291" name="TextBox 6"/>
          <p:cNvSpPr txBox="1">
            <a:spLocks noChangeArrowheads="1"/>
          </p:cNvSpPr>
          <p:nvPr/>
        </p:nvSpPr>
        <p:spPr bwMode="auto">
          <a:xfrm>
            <a:off x="304800" y="1066800"/>
            <a:ext cx="2655888" cy="461963"/>
          </a:xfrm>
          <a:prstGeom prst="rect">
            <a:avLst/>
          </a:prstGeom>
          <a:noFill/>
          <a:ln w="9525">
            <a:noFill/>
            <a:miter lim="800000"/>
          </a:ln>
        </p:spPr>
        <p:txBody>
          <a:bodyPr wrap="none">
            <a:spAutoFit/>
          </a:bodyPr>
          <a:lstStyle/>
          <a:p>
            <a:r>
              <a:rPr lang="zh-CN" altLang="en-US" sz="2400" i="0">
                <a:solidFill>
                  <a:schemeClr val="tx1"/>
                </a:solidFill>
              </a:rPr>
              <a:t>来看一些案例</a:t>
            </a:r>
            <a:r>
              <a:rPr lang="en-US" altLang="zh-CN" sz="2400" i="0">
                <a:solidFill>
                  <a:schemeClr val="tx1"/>
                </a:solidFill>
              </a:rPr>
              <a:t>……</a:t>
            </a:r>
            <a:endParaRPr lang="zh-CN" altLang="en-US" sz="2400" i="0">
              <a:solidFill>
                <a:schemeClr val="tx1"/>
              </a:solidFill>
            </a:endParaRPr>
          </a:p>
        </p:txBody>
      </p:sp>
      <p:graphicFrame>
        <p:nvGraphicFramePr>
          <p:cNvPr id="11" name="Group 140"/>
          <p:cNvGraphicFramePr/>
          <p:nvPr/>
        </p:nvGraphicFramePr>
        <p:xfrm>
          <a:off x="228600" y="1600200"/>
          <a:ext cx="4691065" cy="5040559"/>
        </p:xfrm>
        <a:graphic>
          <a:graphicData uri="http://schemas.openxmlformats.org/drawingml/2006/table">
            <a:tbl>
              <a:tblPr/>
              <a:tblGrid>
                <a:gridCol w="919999"/>
                <a:gridCol w="3771066"/>
              </a:tblGrid>
              <a:tr h="331460">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en-US" altLang="zh-CN" sz="1800" b="1" i="0" u="none" strike="noStrike" cap="none" normalizeH="0" baseline="0" dirty="0" smtClean="0">
                          <a:ln>
                            <a:noFill/>
                          </a:ln>
                          <a:solidFill>
                            <a:schemeClr val="tx1"/>
                          </a:solidFill>
                          <a:effectLst/>
                          <a:latin typeface="+mn-ea"/>
                          <a:ea typeface="+mn-ea"/>
                        </a:rPr>
                        <a:t>DJY</a:t>
                      </a:r>
                      <a:r>
                        <a:rPr kumimoji="0" lang="zh-CN" altLang="fr-FR" sz="1800" b="1" i="0" u="none" strike="noStrike" cap="none" normalizeH="0" baseline="0" dirty="0" smtClean="0">
                          <a:ln>
                            <a:noFill/>
                          </a:ln>
                          <a:solidFill>
                            <a:schemeClr val="tx1"/>
                          </a:solidFill>
                          <a:effectLst/>
                          <a:latin typeface="+mn-ea"/>
                          <a:ea typeface="+mn-ea"/>
                        </a:rPr>
                        <a:t> </a:t>
                      </a:r>
                      <a:r>
                        <a:rPr kumimoji="0" lang="fr-FR" altLang="zh-CN" sz="1800" b="1" i="0" u="none" strike="noStrike" cap="none" normalizeH="0" baseline="0" dirty="0" smtClean="0">
                          <a:ln>
                            <a:noFill/>
                          </a:ln>
                          <a:solidFill>
                            <a:schemeClr val="tx1"/>
                          </a:solidFill>
                          <a:effectLst/>
                          <a:latin typeface="+mn-ea"/>
                          <a:ea typeface="+mn-ea"/>
                        </a:rPr>
                        <a:t>–</a:t>
                      </a:r>
                      <a:r>
                        <a:rPr kumimoji="0" lang="en-US" altLang="zh-CN" sz="1800" b="1" i="0" u="none" strike="noStrike" cap="none" normalizeH="0" baseline="0" dirty="0" smtClean="0">
                          <a:ln>
                            <a:noFill/>
                          </a:ln>
                          <a:solidFill>
                            <a:srgbClr val="000000"/>
                          </a:solidFill>
                          <a:effectLst/>
                          <a:latin typeface="+mn-ea"/>
                          <a:ea typeface="+mn-ea"/>
                        </a:rPr>
                        <a:t> </a:t>
                      </a:r>
                      <a:r>
                        <a:rPr kumimoji="0" lang="zh-CN" altLang="en-US" sz="1800" b="1" i="0" u="none" strike="noStrike" cap="none" normalizeH="0" baseline="0" dirty="0" smtClean="0">
                          <a:ln>
                            <a:noFill/>
                          </a:ln>
                          <a:solidFill>
                            <a:srgbClr val="000000"/>
                          </a:solidFill>
                          <a:effectLst/>
                          <a:latin typeface="+mn-ea"/>
                          <a:ea typeface="+mn-ea"/>
                        </a:rPr>
                        <a:t>死亡事故</a:t>
                      </a:r>
                      <a:endParaRPr kumimoji="0" lang="en-US" altLang="zh-CN"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331460">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受害人</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kern="1200" cap="none" normalizeH="0" baseline="0" dirty="0" smtClean="0">
                          <a:ln>
                            <a:noFill/>
                          </a:ln>
                          <a:solidFill>
                            <a:srgbClr val="000000"/>
                          </a:solidFill>
                          <a:effectLst/>
                          <a:latin typeface="+mn-ea"/>
                          <a:ea typeface="+mn-ea"/>
                          <a:cs typeface="+mn-cs"/>
                        </a:rPr>
                        <a:t>陈德才</a:t>
                      </a:r>
                      <a:r>
                        <a:rPr kumimoji="0" lang="en-US" altLang="zh-CN" sz="1800" b="1" i="0" u="none" strike="noStrike" kern="1200" cap="none" normalizeH="0" baseline="0" dirty="0" smtClean="0">
                          <a:ln>
                            <a:noFill/>
                          </a:ln>
                          <a:solidFill>
                            <a:srgbClr val="000000"/>
                          </a:solidFill>
                          <a:effectLst/>
                          <a:latin typeface="+mn-ea"/>
                          <a:ea typeface="+mn-ea"/>
                          <a:cs typeface="+mn-cs"/>
                        </a:rPr>
                        <a:t>(</a:t>
                      </a:r>
                      <a:r>
                        <a:rPr kumimoji="0" lang="zh-CN" altLang="en-US" sz="1800" b="1" i="0" u="none" strike="noStrike" kern="1200" cap="none" normalizeH="0" baseline="0" dirty="0" smtClean="0">
                          <a:ln>
                            <a:noFill/>
                          </a:ln>
                          <a:solidFill>
                            <a:srgbClr val="000000"/>
                          </a:solidFill>
                          <a:effectLst/>
                          <a:latin typeface="+mn-ea"/>
                          <a:ea typeface="+mn-ea"/>
                          <a:cs typeface="+mn-cs"/>
                        </a:rPr>
                        <a:t>合同方</a:t>
                      </a:r>
                      <a:r>
                        <a:rPr kumimoji="0" lang="en-US" altLang="zh-CN" sz="1800" b="1" i="0" u="none" strike="noStrike" kern="1200" cap="none" normalizeH="0" baseline="0" dirty="0" smtClean="0">
                          <a:ln>
                            <a:noFill/>
                          </a:ln>
                          <a:solidFill>
                            <a:srgbClr val="000000"/>
                          </a:solidFill>
                          <a:effectLst/>
                          <a:latin typeface="+mn-ea"/>
                          <a:ea typeface="+mn-ea"/>
                          <a:cs typeface="+mn-cs"/>
                        </a:rPr>
                        <a:t>)</a:t>
                      </a:r>
                      <a:endParaRPr kumimoji="0" lang="en-US" altLang="zh-CN" sz="1800" b="1" i="0" u="none" strike="noStrike" kern="1200" cap="none" normalizeH="0" baseline="0" dirty="0" smtClean="0">
                        <a:ln>
                          <a:noFill/>
                        </a:ln>
                        <a:solidFill>
                          <a:srgbClr val="000000"/>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460">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smtClean="0">
                          <a:ln>
                            <a:noFill/>
                          </a:ln>
                          <a:solidFill>
                            <a:srgbClr val="000000"/>
                          </a:solidFill>
                          <a:effectLst/>
                          <a:latin typeface="+mn-ea"/>
                          <a:ea typeface="+mn-ea"/>
                        </a:rPr>
                        <a:t>地点</a:t>
                      </a:r>
                      <a:endParaRPr kumimoji="0" lang="zh-CN" altLang="en-US" sz="1800" b="1" i="0" u="none" strike="noStrike" cap="none" normalizeH="0" baseline="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kern="1200" cap="none" normalizeH="0" baseline="0" dirty="0" smtClean="0">
                          <a:ln>
                            <a:noFill/>
                          </a:ln>
                          <a:solidFill>
                            <a:srgbClr val="000000"/>
                          </a:solidFill>
                          <a:effectLst/>
                          <a:latin typeface="+mn-ea"/>
                          <a:ea typeface="+mn-ea"/>
                          <a:cs typeface="+mn-cs"/>
                        </a:rPr>
                        <a:t>石灰石矿山</a:t>
                      </a:r>
                      <a:r>
                        <a:rPr kumimoji="0" lang="en-US" altLang="zh-CN" sz="1800" b="1" i="0" u="none" strike="noStrike" kern="1200" cap="none" normalizeH="0" baseline="0" dirty="0" smtClean="0">
                          <a:ln>
                            <a:noFill/>
                          </a:ln>
                          <a:solidFill>
                            <a:srgbClr val="000000"/>
                          </a:solidFill>
                          <a:effectLst/>
                          <a:latin typeface="+mn-ea"/>
                          <a:ea typeface="+mn-ea"/>
                          <a:cs typeface="+mn-cs"/>
                        </a:rPr>
                        <a:t>1</a:t>
                      </a:r>
                      <a:r>
                        <a:rPr kumimoji="0" lang="zh-CN" altLang="en-US" sz="1800" b="1" i="0" u="none" strike="noStrike" kern="1200" cap="none" normalizeH="0" baseline="0" dirty="0" smtClean="0">
                          <a:ln>
                            <a:noFill/>
                          </a:ln>
                          <a:solidFill>
                            <a:srgbClr val="000000"/>
                          </a:solidFill>
                          <a:effectLst/>
                          <a:latin typeface="+mn-ea"/>
                          <a:ea typeface="+mn-ea"/>
                          <a:cs typeface="+mn-cs"/>
                        </a:rPr>
                        <a:t>号平洞</a:t>
                      </a:r>
                      <a:endParaRPr kumimoji="0" lang="zh-CN" altLang="en-US" sz="1800" b="1" i="0" u="none" strike="noStrike" kern="1200" cap="none" normalizeH="0" baseline="0" dirty="0" smtClean="0">
                        <a:ln>
                          <a:noFill/>
                        </a:ln>
                        <a:solidFill>
                          <a:srgbClr val="000000"/>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460">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日期</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en-US" altLang="zh-CN" sz="1800" b="1" i="0" u="none" strike="noStrike" kern="1200" cap="none" normalizeH="0" baseline="0" dirty="0" smtClean="0">
                          <a:ln>
                            <a:noFill/>
                          </a:ln>
                          <a:solidFill>
                            <a:srgbClr val="000000"/>
                          </a:solidFill>
                          <a:effectLst/>
                          <a:latin typeface="+mn-ea"/>
                          <a:ea typeface="+mn-ea"/>
                          <a:cs typeface="+mn-cs"/>
                        </a:rPr>
                        <a:t>2008</a:t>
                      </a:r>
                      <a:r>
                        <a:rPr kumimoji="0" lang="zh-CN" altLang="en-US" sz="1800" b="1" i="0" u="none" strike="noStrike" kern="1200" cap="none" normalizeH="0" baseline="0" dirty="0" smtClean="0">
                          <a:ln>
                            <a:noFill/>
                          </a:ln>
                          <a:solidFill>
                            <a:srgbClr val="000000"/>
                          </a:solidFill>
                          <a:effectLst/>
                          <a:latin typeface="+mn-ea"/>
                          <a:ea typeface="+mn-ea"/>
                          <a:cs typeface="+mn-cs"/>
                        </a:rPr>
                        <a:t>年</a:t>
                      </a:r>
                      <a:r>
                        <a:rPr kumimoji="0" lang="en-US" altLang="zh-CN" sz="1800" b="1" i="0" u="none" strike="noStrike" kern="1200" cap="none" normalizeH="0" baseline="0" dirty="0" smtClean="0">
                          <a:ln>
                            <a:noFill/>
                          </a:ln>
                          <a:solidFill>
                            <a:srgbClr val="000000"/>
                          </a:solidFill>
                          <a:effectLst/>
                          <a:latin typeface="+mn-ea"/>
                          <a:ea typeface="+mn-ea"/>
                          <a:cs typeface="+mn-cs"/>
                        </a:rPr>
                        <a:t>1</a:t>
                      </a:r>
                      <a:r>
                        <a:rPr kumimoji="0" lang="zh-CN" altLang="en-US" sz="1800" b="1" i="0" u="none" strike="noStrike" kern="1200" cap="none" normalizeH="0" baseline="0" dirty="0" smtClean="0">
                          <a:ln>
                            <a:noFill/>
                          </a:ln>
                          <a:solidFill>
                            <a:srgbClr val="000000"/>
                          </a:solidFill>
                          <a:effectLst/>
                          <a:latin typeface="+mn-ea"/>
                          <a:ea typeface="+mn-ea"/>
                          <a:cs typeface="+mn-cs"/>
                        </a:rPr>
                        <a:t>月</a:t>
                      </a:r>
                      <a:r>
                        <a:rPr kumimoji="0" lang="en-US" altLang="zh-CN" sz="1800" b="1" i="0" u="none" strike="noStrike" kern="1200" cap="none" normalizeH="0" baseline="0" dirty="0" smtClean="0">
                          <a:ln>
                            <a:noFill/>
                          </a:ln>
                          <a:solidFill>
                            <a:srgbClr val="000000"/>
                          </a:solidFill>
                          <a:effectLst/>
                          <a:latin typeface="+mn-ea"/>
                          <a:ea typeface="+mn-ea"/>
                          <a:cs typeface="+mn-cs"/>
                        </a:rPr>
                        <a:t>13</a:t>
                      </a:r>
                      <a:r>
                        <a:rPr kumimoji="0" lang="zh-CN" altLang="en-US" sz="1800" b="1" i="0" u="none" strike="noStrike" kern="1200" cap="none" normalizeH="0" baseline="0" dirty="0" smtClean="0">
                          <a:ln>
                            <a:noFill/>
                          </a:ln>
                          <a:solidFill>
                            <a:srgbClr val="000000"/>
                          </a:solidFill>
                          <a:effectLst/>
                          <a:latin typeface="+mn-ea"/>
                          <a:ea typeface="+mn-ea"/>
                          <a:cs typeface="+mn-cs"/>
                        </a:rPr>
                        <a:t>日</a:t>
                      </a:r>
                      <a:endParaRPr kumimoji="0" lang="en-US" altLang="zh-CN" sz="1800" b="1" i="0" u="none" strike="noStrike" kern="1200" cap="none" normalizeH="0" baseline="0" dirty="0" smtClean="0">
                        <a:ln>
                          <a:noFill/>
                        </a:ln>
                        <a:solidFill>
                          <a:srgbClr val="000000"/>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26834">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事故</a:t>
                      </a:r>
                      <a:endParaRPr kumimoji="0" lang="en-US" altLang="zh-CN"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描述</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r>
                        <a:rPr lang="zh-CN" altLang="en-US" sz="1800" b="1" dirty="0" smtClean="0">
                          <a:cs typeface="Arial" panose="020B0604020202020204" pitchFamily="34" charset="0"/>
                        </a:rPr>
                        <a:t>下午</a:t>
                      </a:r>
                      <a:r>
                        <a:rPr lang="en-US" altLang="zh-CN" sz="1800" b="1" dirty="0" smtClean="0">
                          <a:cs typeface="Arial" panose="020B0604020202020204" pitchFamily="34" charset="0"/>
                        </a:rPr>
                        <a:t>4:00</a:t>
                      </a:r>
                      <a:r>
                        <a:rPr lang="zh-CN" altLang="en-US" sz="1800" b="1" dirty="0" smtClean="0">
                          <a:cs typeface="Arial" panose="020B0604020202020204" pitchFamily="34" charset="0"/>
                        </a:rPr>
                        <a:t>，陈德才等</a:t>
                      </a:r>
                      <a:r>
                        <a:rPr lang="en-US" altLang="zh-CN" sz="1800" b="1" dirty="0" smtClean="0">
                          <a:cs typeface="Arial" panose="020B0604020202020204" pitchFamily="34" charset="0"/>
                        </a:rPr>
                        <a:t>3</a:t>
                      </a:r>
                      <a:r>
                        <a:rPr lang="zh-CN" altLang="en-US" sz="1800" b="1" dirty="0" smtClean="0">
                          <a:cs typeface="Arial" panose="020B0604020202020204" pitchFamily="34" charset="0"/>
                        </a:rPr>
                        <a:t>人到</a:t>
                      </a:r>
                      <a:r>
                        <a:rPr lang="zh-CN" altLang="en-US" sz="1800" b="1" dirty="0" smtClean="0"/>
                        <a:t>矿</a:t>
                      </a:r>
                      <a:r>
                        <a:rPr lang="en-US" altLang="zh-CN" sz="1800" b="1" dirty="0" smtClean="0"/>
                        <a:t>1</a:t>
                      </a:r>
                      <a:r>
                        <a:rPr lang="zh-CN" altLang="en-US" sz="1800" b="1" dirty="0" smtClean="0"/>
                        <a:t>号平洞进行漏料清理工作；</a:t>
                      </a:r>
                      <a:endParaRPr lang="en-US" altLang="zh-CN" sz="1800" b="1" dirty="0" smtClean="0"/>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r>
                        <a:rPr lang="zh-CN" altLang="en-US" sz="1800" b="1" dirty="0" smtClean="0"/>
                        <a:t>晚上</a:t>
                      </a:r>
                      <a:r>
                        <a:rPr lang="en-US" altLang="zh-CN" sz="1800" b="1" dirty="0" smtClean="0"/>
                        <a:t>7:00</a:t>
                      </a:r>
                      <a:r>
                        <a:rPr lang="zh-CN" altLang="en-US" sz="1800" b="1" dirty="0" smtClean="0"/>
                        <a:t>，皮带被</a:t>
                      </a:r>
                      <a:r>
                        <a:rPr lang="zh-CN" altLang="en-US" sz="1800" b="1" dirty="0" smtClean="0">
                          <a:cs typeface="Arial" panose="020B0604020202020204" pitchFamily="34" charset="0"/>
                        </a:rPr>
                        <a:t>矿山中控室操作人员启动；</a:t>
                      </a:r>
                      <a:endParaRPr lang="en-US" altLang="zh-CN" sz="1800" b="1" dirty="0" smtClean="0">
                        <a:cs typeface="Arial" panose="020B0604020202020204" pitchFamily="34" charset="0"/>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r>
                        <a:rPr lang="zh-CN" altLang="en-US" sz="1800" b="1" dirty="0" smtClean="0">
                          <a:cs typeface="Arial" panose="020B0604020202020204" pitchFamily="34" charset="0"/>
                        </a:rPr>
                        <a:t>陈德才等决定继续清理；</a:t>
                      </a:r>
                      <a:endParaRPr lang="en-US" altLang="zh-CN" sz="1800" b="1" dirty="0" smtClean="0">
                        <a:cs typeface="Arial" panose="020B0604020202020204" pitchFamily="34" charset="0"/>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r>
                        <a:rPr lang="zh-CN" altLang="en-US" sz="1800" b="1" dirty="0" smtClean="0">
                          <a:cs typeface="Arial" panose="020B0604020202020204" pitchFamily="34" charset="0"/>
                        </a:rPr>
                        <a:t>大约</a:t>
                      </a:r>
                      <a:r>
                        <a:rPr lang="en-US" altLang="zh-CN" sz="1800" b="1" dirty="0" smtClean="0">
                          <a:cs typeface="Arial" panose="020B0604020202020204" pitchFamily="34" charset="0"/>
                        </a:rPr>
                        <a:t>9:20</a:t>
                      </a:r>
                      <a:r>
                        <a:rPr lang="zh-CN" altLang="en-US" sz="1800" b="1" dirty="0" smtClean="0">
                          <a:cs typeface="Arial" panose="020B0604020202020204" pitchFamily="34" charset="0"/>
                        </a:rPr>
                        <a:t>，其他两人听到异响，拉下急停开关，发现陈德才被夹在滚筒端部与支架之间。</a:t>
                      </a:r>
                      <a:endParaRPr kumimoji="0" lang="en-US" altLang="zh-CN" sz="1800" b="1" i="0" u="none" strike="noStrike" kern="1200" cap="none" normalizeH="0" baseline="0" dirty="0" smtClean="0">
                        <a:ln>
                          <a:noFill/>
                        </a:ln>
                        <a:solidFill>
                          <a:schemeClr val="tx1"/>
                        </a:solidFill>
                        <a:effectLst/>
                        <a:latin typeface="+mn-ea"/>
                        <a:ea typeface="+mn-ea"/>
                        <a:cs typeface="+mn-cs"/>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4127">
                <a:tc>
                  <a:txBody>
                    <a:bodyPr/>
                    <a:lstStyle/>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endParaRPr kumimoji="0" lang="zh-CN" altLang="en-US"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问题</a:t>
                      </a:r>
                      <a:endParaRPr kumimoji="0" lang="en-US" altLang="zh-CN" sz="1800" b="1" i="0" u="none" strike="noStrike" cap="none" normalizeH="0" baseline="0" dirty="0" smtClean="0">
                        <a:ln>
                          <a:noFill/>
                        </a:ln>
                        <a:solidFill>
                          <a:srgbClr val="000000"/>
                        </a:solidFill>
                        <a:effectLst/>
                        <a:latin typeface="+mn-ea"/>
                        <a:ea typeface="+mn-ea"/>
                      </a:endParaRPr>
                    </a:p>
                    <a:p>
                      <a:pPr marL="116205" marR="0" lvl="0" indent="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None/>
                      </a:pPr>
                      <a:r>
                        <a:rPr kumimoji="0" lang="zh-CN" altLang="en-US" sz="1800" b="1" i="0" u="none" strike="noStrike" cap="none" normalizeH="0" baseline="0" dirty="0" smtClean="0">
                          <a:ln>
                            <a:noFill/>
                          </a:ln>
                          <a:solidFill>
                            <a:srgbClr val="000000"/>
                          </a:solidFill>
                          <a:effectLst/>
                          <a:latin typeface="+mn-ea"/>
                          <a:ea typeface="+mn-ea"/>
                        </a:rPr>
                        <a:t>教训</a:t>
                      </a:r>
                      <a:endParaRPr kumimoji="0" lang="zh-CN" altLang="en-US" sz="1800" b="1" i="0" u="none" strike="noStrike" cap="none" normalizeH="0" baseline="0" dirty="0" smtClean="0">
                        <a:ln>
                          <a:noFill/>
                        </a:ln>
                        <a:solidFill>
                          <a:srgbClr val="000000"/>
                        </a:solidFill>
                        <a:effectLst/>
                        <a:latin typeface="+mn-ea"/>
                        <a:ea typeface="+mn-ea"/>
                      </a:endParaRPr>
                    </a:p>
                  </a:txBody>
                  <a:tcPr marL="0" marR="0" marT="36000" marB="36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r>
                        <a:rPr kumimoji="0" lang="zh-CN" altLang="en-US" sz="1800" b="1" i="0" u="none" strike="noStrike" cap="none" normalizeH="0" baseline="0" dirty="0" smtClean="0">
                          <a:ln>
                            <a:noFill/>
                          </a:ln>
                          <a:solidFill>
                            <a:srgbClr val="FF0000"/>
                          </a:solidFill>
                          <a:effectLst/>
                          <a:latin typeface="+mn-ea"/>
                          <a:ea typeface="+mn-ea"/>
                        </a:rPr>
                        <a:t>没有执行停机清料和挂牌上锁。</a:t>
                      </a:r>
                      <a:endParaRPr kumimoji="0" lang="en-US" altLang="zh-CN" sz="1800" b="1" i="0" u="none" strike="noStrike" cap="none" normalizeH="0" baseline="0" dirty="0" smtClean="0">
                        <a:ln>
                          <a:noFill/>
                        </a:ln>
                        <a:solidFill>
                          <a:srgbClr val="FF0000"/>
                        </a:solidFill>
                        <a:effectLst/>
                        <a:latin typeface="+mn-ea"/>
                        <a:ea typeface="+mn-ea"/>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pPr>
                      <a:r>
                        <a:rPr kumimoji="0" lang="zh-CN" altLang="en-US" sz="1800" b="1" i="0" u="none" strike="noStrike" cap="none" normalizeH="0" baseline="0" dirty="0" smtClean="0">
                          <a:ln>
                            <a:noFill/>
                          </a:ln>
                          <a:solidFill>
                            <a:srgbClr val="FF0000"/>
                          </a:solidFill>
                          <a:effectLst/>
                          <a:latin typeface="+mn-ea"/>
                          <a:ea typeface="+mn-ea"/>
                        </a:rPr>
                        <a:t>皮带缺少防护网。</a:t>
                      </a:r>
                      <a:endParaRPr kumimoji="0" lang="en-US" altLang="zh-CN" sz="1800" b="1" i="0" u="none" strike="noStrike" cap="none" normalizeH="0" baseline="0" dirty="0" smtClean="0">
                        <a:ln>
                          <a:noFill/>
                        </a:ln>
                        <a:solidFill>
                          <a:srgbClr val="FF0000"/>
                        </a:solidFill>
                        <a:effectLst/>
                        <a:latin typeface="+mn-ea"/>
                        <a:ea typeface="+mn-ea"/>
                      </a:endParaRPr>
                    </a:p>
                    <a:p>
                      <a:pPr marL="231775" marR="0" lvl="0" indent="-116205" algn="l" defTabSz="914400" rtl="0" eaLnBrk="1" fontAlgn="base" latinLnBrk="0" hangingPunct="1">
                        <a:lnSpc>
                          <a:spcPct val="100000"/>
                        </a:lnSpc>
                        <a:spcBef>
                          <a:spcPct val="20000"/>
                        </a:spcBef>
                        <a:spcAft>
                          <a:spcPct val="0"/>
                        </a:spcAft>
                        <a:buClr>
                          <a:schemeClr val="folHlink"/>
                        </a:buClr>
                        <a:buSzPct val="25000"/>
                        <a:buFont typeface="Wingdings" panose="05000000000000000000" pitchFamily="2" charset="2"/>
                        <a:buChar char="n"/>
                        <a:defRPr/>
                      </a:pPr>
                      <a:r>
                        <a:rPr kumimoji="0" lang="zh-CN" altLang="en-US" sz="1800" b="1" i="0" u="none" strike="noStrike" cap="none" normalizeH="0" baseline="0" dirty="0" smtClean="0">
                          <a:ln>
                            <a:noFill/>
                          </a:ln>
                          <a:solidFill>
                            <a:srgbClr val="FF0000"/>
                          </a:solidFill>
                          <a:effectLst/>
                          <a:latin typeface="+mn-ea"/>
                          <a:ea typeface="+mn-ea"/>
                        </a:rPr>
                        <a:t>平洞区域没有上锁，人员随意进入。</a:t>
                      </a:r>
                      <a:endParaRPr kumimoji="0" lang="en-US" altLang="zh-CN" sz="1800" b="1" i="0" u="none" strike="noStrike" cap="none" normalizeH="0" baseline="0" dirty="0" smtClean="0">
                        <a:ln>
                          <a:noFill/>
                        </a:ln>
                        <a:solidFill>
                          <a:srgbClr val="FF0000"/>
                        </a:solidFill>
                        <a:effectLst/>
                        <a:latin typeface="+mn-ea"/>
                        <a:ea typeface="+mn-ea"/>
                      </a:endParaRPr>
                    </a:p>
                  </a:txBody>
                  <a:tcPr marL="0" marR="0" marT="36000" marB="36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4" name="Picture 4" descr="P1010024"/>
          <p:cNvPicPr>
            <a:picLocks noChangeAspect="1" noChangeArrowheads="1"/>
          </p:cNvPicPr>
          <p:nvPr/>
        </p:nvPicPr>
        <p:blipFill>
          <a:blip r:embed="rId1" cstate="print"/>
          <a:srcRect/>
          <a:stretch>
            <a:fillRect/>
          </a:stretch>
        </p:blipFill>
        <p:spPr bwMode="auto">
          <a:xfrm>
            <a:off x="5105400" y="1143000"/>
            <a:ext cx="3886200" cy="2819400"/>
          </a:xfrm>
          <a:prstGeom prst="rect">
            <a:avLst/>
          </a:prstGeom>
          <a:noFill/>
          <a:ln w="9525">
            <a:noFill/>
            <a:miter lim="800000"/>
            <a:headEnd/>
            <a:tailEnd/>
          </a:ln>
        </p:spPr>
      </p:pic>
      <p:pic>
        <p:nvPicPr>
          <p:cNvPr id="12315" name="Picture 12" descr="DSCN1269"/>
          <p:cNvPicPr>
            <a:picLocks noChangeAspect="1" noChangeArrowheads="1"/>
          </p:cNvPicPr>
          <p:nvPr/>
        </p:nvPicPr>
        <p:blipFill>
          <a:blip r:embed="rId2" cstate="print"/>
          <a:srcRect/>
          <a:stretch>
            <a:fillRect/>
          </a:stretch>
        </p:blipFill>
        <p:spPr bwMode="auto">
          <a:xfrm>
            <a:off x="5105400" y="4114800"/>
            <a:ext cx="3886200" cy="24606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13315" name="Text Box 3"/>
          <p:cNvSpPr txBox="1">
            <a:spLocks noChangeArrowheads="1"/>
          </p:cNvSpPr>
          <p:nvPr/>
        </p:nvSpPr>
        <p:spPr bwMode="auto">
          <a:xfrm>
            <a:off x="228600" y="1219200"/>
            <a:ext cx="5105400" cy="4781550"/>
          </a:xfrm>
          <a:prstGeom prst="rect">
            <a:avLst/>
          </a:prstGeom>
          <a:noFill/>
          <a:ln w="9525">
            <a:noFill/>
            <a:miter lim="800000"/>
          </a:ln>
        </p:spPr>
        <p:txBody>
          <a:bodyPr lIns="0" tIns="36000" rIns="0" bIns="36000">
            <a:spAutoFit/>
          </a:bodyPr>
          <a:lstStyle/>
          <a:p>
            <a:pPr lvl="1" eaLnBrk="0" hangingPunct="0">
              <a:lnSpc>
                <a:spcPct val="85000"/>
              </a:lnSpc>
            </a:pPr>
            <a:endParaRPr lang="zh-CN" altLang="en-US" sz="2400" i="0" dirty="0">
              <a:solidFill>
                <a:schemeClr val="tx2"/>
              </a:solidFill>
              <a:latin typeface="宋体" panose="02010600030101010101" pitchFamily="2" charset="-122"/>
              <a:ea typeface="Arial Unicode MS" panose="020B0604020202020204" pitchFamily="34" charset="-122"/>
              <a:cs typeface="Arial Unicode MS" panose="020B0604020202020204" pitchFamily="34" charset="-122"/>
            </a:endParaRPr>
          </a:p>
          <a:p>
            <a:pPr lvl="1" eaLnBrk="0" hangingPunct="0">
              <a:lnSpc>
                <a:spcPct val="85000"/>
              </a:lnSpc>
            </a:pPr>
            <a:endParaRPr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r>
              <a:rPr kumimoji="1"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rPr>
              <a:t> </a:t>
            </a:r>
            <a:r>
              <a:rPr kumimoji="1" lang="zh-CN" altLang="en-US" sz="2400" i="0" dirty="0">
                <a:solidFill>
                  <a:srgbClr val="000000"/>
                </a:solidFill>
                <a:latin typeface="+mn-ea"/>
                <a:ea typeface="+mn-ea"/>
                <a:cs typeface="Arial Unicode MS" panose="020B0604020202020204" pitchFamily="34" charset="-122"/>
              </a:rPr>
              <a:t>在作业前辨识出作业过程中所有的  健康安全风险，并对风险高低进行评估。</a:t>
            </a:r>
            <a:endParaRPr kumimoji="1" lang="zh-CN" altLang="en-US" sz="2400" i="0" dirty="0">
              <a:solidFill>
                <a:srgbClr val="000000"/>
              </a:solidFill>
              <a:latin typeface="+mn-ea"/>
              <a:ea typeface="+mn-ea"/>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endParaRPr kumimoji="1"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r>
              <a:rPr kumimoji="1"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rPr>
              <a:t> </a:t>
            </a:r>
            <a:r>
              <a:rPr kumimoji="1" lang="zh-CN" altLang="en-US" sz="2400" i="0" dirty="0">
                <a:solidFill>
                  <a:srgbClr val="000000"/>
                </a:solidFill>
                <a:latin typeface="+mn-ea"/>
                <a:ea typeface="+mn-ea"/>
                <a:cs typeface="Arial Unicode MS" panose="020B0604020202020204" pitchFamily="34" charset="-122"/>
              </a:rPr>
              <a:t>针对风险制定行之有效的控制措施</a:t>
            </a:r>
            <a:r>
              <a:rPr kumimoji="1" lang="en-US" altLang="zh-CN" sz="2400" i="0" dirty="0">
                <a:solidFill>
                  <a:srgbClr val="000000"/>
                </a:solidFill>
                <a:latin typeface="+mn-ea"/>
                <a:ea typeface="+mn-ea"/>
                <a:cs typeface="Arial Unicode MS" panose="020B0604020202020204" pitchFamily="34" charset="-122"/>
              </a:rPr>
              <a:t>,</a:t>
            </a:r>
            <a:r>
              <a:rPr kumimoji="1" lang="zh-CN" altLang="en-US" sz="2400" i="0" dirty="0">
                <a:solidFill>
                  <a:srgbClr val="000000"/>
                </a:solidFill>
                <a:latin typeface="+mn-ea"/>
                <a:ea typeface="+mn-ea"/>
                <a:cs typeface="Arial Unicode MS" panose="020B0604020202020204" pitchFamily="34" charset="-122"/>
              </a:rPr>
              <a:t>并在工作中落实，将风险降到可接受的程度。</a:t>
            </a:r>
            <a:endParaRPr kumimoji="1" lang="zh-CN" altLang="en-US" sz="2400" i="0" dirty="0">
              <a:solidFill>
                <a:srgbClr val="000000"/>
              </a:solidFill>
              <a:latin typeface="+mn-ea"/>
              <a:ea typeface="+mn-ea"/>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endParaRPr kumimoji="1" lang="zh-CN" altLang="en-US" sz="2400" i="0" dirty="0">
              <a:solidFill>
                <a:srgbClr val="FF0000"/>
              </a:solidFill>
              <a:latin typeface="宋体" panose="02010600030101010101" pitchFamily="2" charset="-122"/>
              <a:ea typeface="Arial Unicode MS" panose="020B0604020202020204" pitchFamily="34" charset="-122"/>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r>
              <a:rPr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rPr>
              <a:t> </a:t>
            </a:r>
            <a:r>
              <a:rPr lang="zh-CN" altLang="en-US" sz="2400" i="0" dirty="0">
                <a:solidFill>
                  <a:srgbClr val="000000"/>
                </a:solidFill>
                <a:latin typeface="+mn-ea"/>
                <a:ea typeface="+mn-ea"/>
                <a:cs typeface="Arial Unicode MS" panose="020B0604020202020204" pitchFamily="34" charset="-122"/>
              </a:rPr>
              <a:t>逐步让员工养成风险评估的习惯，选择最安全的工作方法</a:t>
            </a:r>
            <a:r>
              <a:rPr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rPr>
              <a:t>。</a:t>
            </a:r>
            <a:endParaRPr lang="en-US" altLang="zh-CN"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endParaRPr lang="en-US" altLang="zh-CN"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endParaRPr>
          </a:p>
          <a:p>
            <a:pPr eaLnBrk="0" hangingPunct="0">
              <a:lnSpc>
                <a:spcPct val="85000"/>
              </a:lnSpc>
              <a:buClr>
                <a:schemeClr val="tx2"/>
              </a:buClr>
              <a:buFont typeface="Wingdings" panose="05000000000000000000" pitchFamily="2" charset="2"/>
              <a:buChar char="n"/>
            </a:pPr>
            <a:r>
              <a:rPr lang="en-US" altLang="zh-CN"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rPr>
              <a:t> </a:t>
            </a:r>
            <a:r>
              <a:rPr lang="zh-CN" altLang="en-US" sz="2400" i="0" dirty="0">
                <a:solidFill>
                  <a:srgbClr val="FF0000"/>
                </a:solidFill>
                <a:latin typeface="+mn-ea"/>
                <a:ea typeface="+mn-ea"/>
                <a:cs typeface="Arial Unicode MS" panose="020B0604020202020204" pitchFamily="34" charset="-122"/>
              </a:rPr>
              <a:t>最终防止事故的发生</a:t>
            </a:r>
            <a:r>
              <a:rPr lang="zh-CN" altLang="en-US" sz="2400" i="0" dirty="0">
                <a:solidFill>
                  <a:srgbClr val="000000"/>
                </a:solidFill>
                <a:latin typeface="+mn-ea"/>
                <a:ea typeface="+mn-ea"/>
                <a:cs typeface="Arial Unicode MS" panose="020B0604020202020204" pitchFamily="34" charset="-122"/>
              </a:rPr>
              <a:t>。</a:t>
            </a:r>
            <a:endParaRPr lang="en-US" altLang="zh-CN" sz="2400" i="0" dirty="0">
              <a:solidFill>
                <a:srgbClr val="000000"/>
              </a:solidFill>
              <a:latin typeface="+mn-ea"/>
              <a:ea typeface="+mn-ea"/>
              <a:cs typeface="Arial Unicode MS" panose="020B0604020202020204" pitchFamily="34" charset="-122"/>
            </a:endParaRPr>
          </a:p>
          <a:p>
            <a:pPr eaLnBrk="0" hangingPunct="0">
              <a:lnSpc>
                <a:spcPct val="85000"/>
              </a:lnSpc>
              <a:buClr>
                <a:schemeClr val="tx2"/>
              </a:buClr>
            </a:pPr>
            <a:endParaRPr lang="zh-CN" altLang="en-US" sz="2400" i="0" dirty="0">
              <a:solidFill>
                <a:srgbClr val="000000"/>
              </a:solidFill>
              <a:latin typeface="宋体" panose="02010600030101010101" pitchFamily="2" charset="-122"/>
              <a:ea typeface="Arial Unicode MS" panose="020B0604020202020204" pitchFamily="34" charset="-122"/>
              <a:cs typeface="Arial Unicode MS" panose="020B0604020202020204" pitchFamily="34" charset="-122"/>
            </a:endParaRPr>
          </a:p>
        </p:txBody>
      </p:sp>
      <p:pic>
        <p:nvPicPr>
          <p:cNvPr id="13316" name="Picture 4"/>
          <p:cNvPicPr>
            <a:picLocks noChangeAspect="1" noChangeArrowheads="1"/>
          </p:cNvPicPr>
          <p:nvPr/>
        </p:nvPicPr>
        <p:blipFill>
          <a:blip r:embed="rId1" cstate="print"/>
          <a:srcRect/>
          <a:stretch>
            <a:fillRect/>
          </a:stretch>
        </p:blipFill>
        <p:spPr bwMode="auto">
          <a:xfrm>
            <a:off x="5316538" y="1981200"/>
            <a:ext cx="3827462" cy="3109913"/>
          </a:xfrm>
          <a:prstGeom prst="rect">
            <a:avLst/>
          </a:prstGeom>
          <a:noFill/>
          <a:ln w="9525">
            <a:noFill/>
            <a:miter lim="800000"/>
            <a:headEnd/>
            <a:tailEnd/>
          </a:ln>
        </p:spPr>
      </p:pic>
      <p:sp>
        <p:nvSpPr>
          <p:cNvPr id="13317" name="Rectangle 6"/>
          <p:cNvSpPr>
            <a:spLocks noChangeArrowheads="1"/>
          </p:cNvSpPr>
          <p:nvPr/>
        </p:nvSpPr>
        <p:spPr bwMode="auto">
          <a:xfrm>
            <a:off x="2286000" y="228600"/>
            <a:ext cx="4719638" cy="927100"/>
          </a:xfrm>
          <a:prstGeom prst="rect">
            <a:avLst/>
          </a:prstGeom>
          <a:noFill/>
          <a:ln w="9525">
            <a:noFill/>
            <a:miter lim="800000"/>
          </a:ln>
        </p:spPr>
        <p:txBody>
          <a:bodyPr anchor="ctr"/>
          <a:lstStyle/>
          <a:p>
            <a:pPr algn="ctr" eaLnBrk="0" hangingPunct="0"/>
            <a:endParaRPr lang="zh-CN" altLang="en-US" i="0">
              <a:solidFill>
                <a:srgbClr val="009900"/>
              </a:solidFill>
              <a:latin typeface="楷体_GB2312" pitchFamily="49" charset="-122"/>
              <a:ea typeface="黑体" panose="02010609060101010101" charset="-122"/>
            </a:endParaRPr>
          </a:p>
        </p:txBody>
      </p:sp>
      <p:sp>
        <p:nvSpPr>
          <p:cNvPr id="6" name="Rectangle 2"/>
          <p:cNvSpPr>
            <a:spLocks noChangeArrowheads="1"/>
          </p:cNvSpPr>
          <p:nvPr/>
        </p:nvSpPr>
        <p:spPr bwMode="auto">
          <a:xfrm>
            <a:off x="2209800" y="0"/>
            <a:ext cx="5486400" cy="927100"/>
          </a:xfrm>
          <a:prstGeom prst="rect">
            <a:avLst/>
          </a:prstGeom>
          <a:noFill/>
          <a:ln w="9525">
            <a:noFill/>
            <a:miter lim="800000"/>
          </a:ln>
          <a:effectLst/>
        </p:spPr>
        <p:txBody>
          <a:bodyPr anchor="ctr"/>
          <a:lstStyle/>
          <a:p>
            <a:pPr algn="ctr" eaLnBrk="0" hangingPunct="0">
              <a:defRPr/>
            </a:pPr>
            <a:r>
              <a:rPr lang="zh-CN" altLang="en-US" i="0" dirty="0">
                <a:solidFill>
                  <a:schemeClr val="tx1"/>
                </a:solidFill>
                <a:latin typeface="+mj-ea"/>
                <a:ea typeface="+mj-ea"/>
              </a:rPr>
              <a:t>为什么要进行</a:t>
            </a:r>
            <a:r>
              <a:rPr lang="zh-CN" altLang="en-GB" i="0" dirty="0">
                <a:solidFill>
                  <a:schemeClr val="tx1"/>
                </a:solidFill>
                <a:latin typeface="+mj-ea"/>
                <a:ea typeface="+mj-ea"/>
              </a:rPr>
              <a:t>工作</a:t>
            </a:r>
            <a:r>
              <a:rPr lang="zh-CN" altLang="en-US" i="0" dirty="0">
                <a:solidFill>
                  <a:schemeClr val="tx1"/>
                </a:solidFill>
                <a:latin typeface="+mj-ea"/>
                <a:ea typeface="+mj-ea"/>
              </a:rPr>
              <a:t>风险分析</a:t>
            </a:r>
            <a:endParaRPr lang="en-US" altLang="zh-CN" i="0" dirty="0">
              <a:solidFill>
                <a:schemeClr val="tx1"/>
              </a:solidFill>
              <a:latin typeface="+mj-ea"/>
              <a:ea typeface="+mj-ea"/>
            </a:endParaRPr>
          </a:p>
        </p:txBody>
      </p:sp>
    </p:spTree>
  </p:cSld>
  <p:clrMapOvr>
    <a:masterClrMapping/>
  </p:clrMapOvr>
  <p:transition>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581150" y="2133600"/>
            <a:ext cx="5981700" cy="280988"/>
          </a:xfrm>
          <a:prstGeom prst="rect">
            <a:avLst/>
          </a:prstGeom>
          <a:noFill/>
          <a:ln w="9525">
            <a:noFill/>
            <a:miter lim="800000"/>
          </a:ln>
        </p:spPr>
        <p:txBody>
          <a:bodyPr lIns="0" tIns="36000" rIns="0" bIns="36000">
            <a:spAutoFit/>
          </a:bodyPr>
          <a:lstStyle/>
          <a:p>
            <a:pPr eaLnBrk="0" hangingPunct="0">
              <a:lnSpc>
                <a:spcPct val="85000"/>
              </a:lnSpc>
              <a:spcBef>
                <a:spcPct val="50000"/>
              </a:spcBef>
            </a:pPr>
            <a:endParaRPr lang="zh-CN" altLang="en-US" sz="1600" b="0">
              <a:solidFill>
                <a:schemeClr val="tx1"/>
              </a:solidFill>
              <a:ea typeface="黑体" panose="02010609060101010101" charset="-122"/>
            </a:endParaRPr>
          </a:p>
        </p:txBody>
      </p:sp>
      <p:sp>
        <p:nvSpPr>
          <p:cNvPr id="1028" name="Text Box 3" descr="深色木质"/>
          <p:cNvSpPr txBox="1">
            <a:spLocks noChangeArrowheads="1"/>
          </p:cNvSpPr>
          <p:nvPr/>
        </p:nvSpPr>
        <p:spPr bwMode="auto">
          <a:xfrm>
            <a:off x="609600" y="1143000"/>
            <a:ext cx="7602538" cy="1771650"/>
          </a:xfrm>
          <a:prstGeom prst="rect">
            <a:avLst/>
          </a:prstGeom>
          <a:noFill/>
          <a:ln w="9525">
            <a:noFill/>
            <a:miter lim="800000"/>
          </a:ln>
        </p:spPr>
        <p:txBody>
          <a:bodyPr>
            <a:spAutoFit/>
          </a:bodyPr>
          <a:lstStyle/>
          <a:p>
            <a:pPr eaLnBrk="0" hangingPunct="0">
              <a:lnSpc>
                <a:spcPct val="145000"/>
              </a:lnSpc>
            </a:pPr>
            <a:r>
              <a:rPr lang="zh-CN" altLang="en-US" sz="2800" i="0">
                <a:solidFill>
                  <a:srgbClr val="008000"/>
                </a:solidFill>
                <a:latin typeface="宋体" panose="02010600030101010101" pitchFamily="2" charset="-122"/>
              </a:rPr>
              <a:t>工作风险</a:t>
            </a:r>
            <a:r>
              <a:rPr lang="zh-CN" altLang="en-US" sz="2400" i="0">
                <a:solidFill>
                  <a:schemeClr val="tx2"/>
                </a:solidFill>
                <a:latin typeface="宋体" panose="02010600030101010101" pitchFamily="2" charset="-122"/>
              </a:rPr>
              <a:t> </a:t>
            </a:r>
            <a:endParaRPr lang="en-US" altLang="zh-CN" sz="2400" i="0">
              <a:solidFill>
                <a:schemeClr val="tx2"/>
              </a:solidFill>
              <a:latin typeface="宋体" panose="02010600030101010101" pitchFamily="2" charset="-122"/>
            </a:endParaRPr>
          </a:p>
          <a:p>
            <a:pPr eaLnBrk="0" hangingPunct="0">
              <a:lnSpc>
                <a:spcPct val="145000"/>
              </a:lnSpc>
            </a:pPr>
            <a:r>
              <a:rPr lang="zh-CN" altLang="fr-FR" sz="2400" i="0">
                <a:solidFill>
                  <a:srgbClr val="000000"/>
                </a:solidFill>
                <a:latin typeface="宋体" panose="02010600030101010101" pitchFamily="2" charset="-122"/>
              </a:rPr>
              <a:t>    是一种作业中的行为、状况或现象</a:t>
            </a:r>
            <a:r>
              <a:rPr lang="fr-FR" altLang="zh-CN" sz="2400" i="0">
                <a:solidFill>
                  <a:srgbClr val="000000"/>
                </a:solidFill>
                <a:latin typeface="宋体" panose="02010600030101010101" pitchFamily="2" charset="-122"/>
              </a:rPr>
              <a:t>,</a:t>
            </a:r>
            <a:r>
              <a:rPr lang="zh-CN" altLang="fr-FR" sz="2400" i="0">
                <a:solidFill>
                  <a:srgbClr val="000000"/>
                </a:solidFill>
                <a:latin typeface="宋体" panose="02010600030101010101" pitchFamily="2" charset="-122"/>
              </a:rPr>
              <a:t>它能对人或环境造成实际或潜在的伤害。</a:t>
            </a:r>
            <a:endParaRPr lang="en-US" altLang="zh-CN" sz="2400" i="0">
              <a:solidFill>
                <a:srgbClr val="000000"/>
              </a:solidFill>
              <a:latin typeface="宋体" panose="02010600030101010101" pitchFamily="2" charset="-122"/>
            </a:endParaRPr>
          </a:p>
        </p:txBody>
      </p:sp>
      <p:sp>
        <p:nvSpPr>
          <p:cNvPr id="1029" name="Text Box 5" descr="深色木质"/>
          <p:cNvSpPr txBox="1">
            <a:spLocks noChangeArrowheads="1"/>
          </p:cNvSpPr>
          <p:nvPr/>
        </p:nvSpPr>
        <p:spPr bwMode="auto">
          <a:xfrm>
            <a:off x="533400" y="3276600"/>
            <a:ext cx="7569200" cy="2665413"/>
          </a:xfrm>
          <a:prstGeom prst="rect">
            <a:avLst/>
          </a:prstGeom>
          <a:noFill/>
          <a:ln w="9525">
            <a:noFill/>
            <a:miter lim="800000"/>
          </a:ln>
        </p:spPr>
        <p:txBody>
          <a:bodyPr>
            <a:spAutoFit/>
          </a:bodyPr>
          <a:lstStyle/>
          <a:p>
            <a:pPr eaLnBrk="0" hangingPunct="0">
              <a:lnSpc>
                <a:spcPct val="140000"/>
              </a:lnSpc>
            </a:pPr>
            <a:r>
              <a:rPr lang="zh-CN" altLang="en-US" sz="2800" i="0">
                <a:solidFill>
                  <a:srgbClr val="008000"/>
                </a:solidFill>
                <a:latin typeface="宋体" panose="02010600030101010101" pitchFamily="2" charset="-122"/>
              </a:rPr>
              <a:t>工作风险分析（</a:t>
            </a:r>
            <a:r>
              <a:rPr lang="en-US" altLang="zh-CN" sz="2800" i="0">
                <a:solidFill>
                  <a:srgbClr val="008000"/>
                </a:solidFill>
                <a:latin typeface="宋体" panose="02010600030101010101" pitchFamily="2" charset="-122"/>
              </a:rPr>
              <a:t>JHA</a:t>
            </a:r>
            <a:r>
              <a:rPr lang="zh-CN" altLang="en-US" sz="2800" i="0">
                <a:solidFill>
                  <a:srgbClr val="008000"/>
                </a:solidFill>
                <a:latin typeface="宋体" panose="02010600030101010101" pitchFamily="2" charset="-122"/>
              </a:rPr>
              <a:t>）</a:t>
            </a:r>
            <a:endParaRPr lang="zh-CN" altLang="en-US" sz="2800" i="0">
              <a:solidFill>
                <a:srgbClr val="008000"/>
              </a:solidFill>
              <a:latin typeface="宋体" panose="02010600030101010101" pitchFamily="2" charset="-122"/>
            </a:endParaRPr>
          </a:p>
          <a:p>
            <a:pPr>
              <a:lnSpc>
                <a:spcPct val="135000"/>
              </a:lnSpc>
              <a:buFontTx/>
              <a:buChar char="•"/>
            </a:pPr>
            <a:r>
              <a:rPr lang="zh-CN" altLang="en-GB" sz="2400" i="0">
                <a:solidFill>
                  <a:schemeClr val="tx1"/>
                </a:solidFill>
              </a:rPr>
              <a:t>识别作业场所或作业本身的相关危险</a:t>
            </a:r>
            <a:endParaRPr lang="zh-CN" altLang="en-GB" sz="2400" i="0">
              <a:solidFill>
                <a:schemeClr val="tx1"/>
              </a:solidFill>
            </a:endParaRPr>
          </a:p>
          <a:p>
            <a:pPr>
              <a:lnSpc>
                <a:spcPct val="135000"/>
              </a:lnSpc>
              <a:buFontTx/>
              <a:buChar char="•"/>
            </a:pPr>
            <a:r>
              <a:rPr lang="zh-CN" altLang="en-GB" sz="2400" i="0">
                <a:solidFill>
                  <a:schemeClr val="tx1"/>
                </a:solidFill>
              </a:rPr>
              <a:t>分析可能产生的结果</a:t>
            </a:r>
            <a:endParaRPr lang="zh-CN" altLang="en-GB" sz="2400" i="0">
              <a:solidFill>
                <a:schemeClr val="tx1"/>
              </a:solidFill>
            </a:endParaRPr>
          </a:p>
          <a:p>
            <a:pPr>
              <a:lnSpc>
                <a:spcPct val="135000"/>
              </a:lnSpc>
              <a:buFontTx/>
              <a:buChar char="•"/>
            </a:pPr>
            <a:r>
              <a:rPr lang="zh-CN" altLang="en-GB" sz="2400" i="0">
                <a:solidFill>
                  <a:schemeClr val="tx1"/>
                </a:solidFill>
              </a:rPr>
              <a:t>评估意外发生的可能性及严重性（风险）</a:t>
            </a:r>
            <a:endParaRPr lang="zh-CN" altLang="en-GB" sz="2400" i="0">
              <a:solidFill>
                <a:schemeClr val="tx1"/>
              </a:solidFill>
            </a:endParaRPr>
          </a:p>
          <a:p>
            <a:pPr>
              <a:lnSpc>
                <a:spcPct val="135000"/>
              </a:lnSpc>
              <a:buFontTx/>
              <a:buChar char="•"/>
            </a:pPr>
            <a:r>
              <a:rPr lang="zh-CN" altLang="en-GB" sz="2400" i="0">
                <a:solidFill>
                  <a:schemeClr val="tx1"/>
                </a:solidFill>
              </a:rPr>
              <a:t>落实适当的控制措施 </a:t>
            </a:r>
            <a:endParaRPr lang="zh-CN" altLang="en-GB" sz="2400" i="0">
              <a:solidFill>
                <a:schemeClr val="tx1"/>
              </a:solidFill>
            </a:endParaRPr>
          </a:p>
        </p:txBody>
      </p:sp>
      <p:graphicFrame>
        <p:nvGraphicFramePr>
          <p:cNvPr id="1026" name="Object 6"/>
          <p:cNvGraphicFramePr>
            <a:graphicFrameLocks noChangeAspect="1"/>
          </p:cNvGraphicFramePr>
          <p:nvPr>
            <p:ph/>
          </p:nvPr>
        </p:nvGraphicFramePr>
        <p:xfrm>
          <a:off x="7010400" y="2667000"/>
          <a:ext cx="1646238" cy="2308225"/>
        </p:xfrm>
        <a:graphic>
          <a:graphicData uri="http://schemas.openxmlformats.org/presentationml/2006/ole">
            <mc:AlternateContent xmlns:mc="http://schemas.openxmlformats.org/markup-compatibility/2006">
              <mc:Choice xmlns:v="urn:schemas-microsoft-com:vml" Requires="v">
                <p:oleObj spid="_x0000_s1025" name="Clip" r:id="rId1" imgW="17154525" imgH="24050625" progId="">
                  <p:embed/>
                </p:oleObj>
              </mc:Choice>
              <mc:Fallback>
                <p:oleObj name="Clip" r:id="rId1" imgW="17154525" imgH="24050625" progId="">
                  <p:embed/>
                  <p:pic>
                    <p:nvPicPr>
                      <p:cNvPr id="0" name="Object 6"/>
                      <p:cNvPicPr>
                        <a:picLocks noChangeAspect="1"/>
                      </p:cNvPicPr>
                      <p:nvPr/>
                    </p:nvPicPr>
                    <p:blipFill>
                      <a:blip r:embed="rId2"/>
                      <a:stretch>
                        <a:fillRect/>
                      </a:stretch>
                    </p:blipFill>
                    <p:spPr>
                      <a:xfrm>
                        <a:off x="7010400" y="2667000"/>
                        <a:ext cx="1646238" cy="2308225"/>
                      </a:xfrm>
                      <a:prstGeom prst="rect">
                        <a:avLst/>
                      </a:prstGeom>
                      <a:noFill/>
                      <a:ln w="9525">
                        <a:noFill/>
                      </a:ln>
                    </p:spPr>
                  </p:pic>
                </p:oleObj>
              </mc:Fallback>
            </mc:AlternateContent>
          </a:graphicData>
        </a:graphic>
      </p:graphicFrame>
      <p:sp>
        <p:nvSpPr>
          <p:cNvPr id="7" name="矩形 6"/>
          <p:cNvSpPr/>
          <p:nvPr/>
        </p:nvSpPr>
        <p:spPr>
          <a:xfrm>
            <a:off x="2362200" y="304800"/>
            <a:ext cx="4572000" cy="568325"/>
          </a:xfrm>
          <a:prstGeom prst="rect">
            <a:avLst/>
          </a:prstGeom>
        </p:spPr>
        <p:txBody>
          <a:bodyPr>
            <a:spAutoFit/>
          </a:bodyPr>
          <a:lstStyle/>
          <a:p>
            <a:pPr marL="1327150" indent="-514350" defTabSz="762000" eaLnBrk="0" hangingPunct="0">
              <a:lnSpc>
                <a:spcPct val="110000"/>
              </a:lnSpc>
              <a:defRPr/>
            </a:pPr>
            <a:r>
              <a:rPr lang="zh-CN" altLang="en-US" i="0" dirty="0">
                <a:solidFill>
                  <a:schemeClr val="tx1"/>
                </a:solidFill>
                <a:latin typeface="+mj-ea"/>
                <a:ea typeface="+mj-ea"/>
              </a:rPr>
              <a:t>工作风险分析特点</a:t>
            </a:r>
            <a:endParaRPr lang="en-US" altLang="zh-CN" i="0" dirty="0">
              <a:solidFill>
                <a:schemeClr val="tx1"/>
              </a:solidFill>
              <a:latin typeface="+mj-ea"/>
              <a:ea typeface="+mj-ea"/>
            </a:endParaRPr>
          </a:p>
        </p:txBody>
      </p:sp>
    </p:spTree>
  </p:cSld>
  <p:clrMapOvr>
    <a:masterClrMapping/>
  </p:clrMapOvr>
  <p:transition>
    <p:push dir="u"/>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4868</Words>
  <Application>WPS 演示</Application>
  <PresentationFormat>全屏显示(4:3)</PresentationFormat>
  <Paragraphs>817</Paragraphs>
  <Slides>45</Slides>
  <Notes>25</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2</vt:i4>
      </vt:variant>
      <vt:variant>
        <vt:lpstr>幻灯片标题</vt:lpstr>
      </vt:variant>
      <vt:variant>
        <vt:i4>45</vt:i4>
      </vt:variant>
    </vt:vector>
  </HeadingPairs>
  <TitlesOfParts>
    <vt:vector size="72" baseType="lpstr">
      <vt:lpstr>Arial</vt:lpstr>
      <vt:lpstr>宋体</vt:lpstr>
      <vt:lpstr>Wingdings</vt:lpstr>
      <vt:lpstr>Arial Narrow</vt:lpstr>
      <vt:lpstr>汉仪旗黑-85S</vt:lpstr>
      <vt:lpstr>黑体</vt:lpstr>
      <vt:lpstr>微软雅黑</vt:lpstr>
      <vt:lpstr>楷体</vt:lpstr>
      <vt:lpstr>楷体_GB2312</vt:lpstr>
      <vt:lpstr>华文隶书</vt:lpstr>
      <vt:lpstr>Arial Unicode MS</vt:lpstr>
      <vt:lpstr>Arial Unicode MS</vt:lpstr>
      <vt:lpstr>ZapfDingbats</vt:lpstr>
      <vt:lpstr>Bookman Old Style</vt:lpstr>
      <vt:lpstr>Segoe Print</vt:lpstr>
      <vt:lpstr>华文新魏</vt:lpstr>
      <vt:lpstr>Verdana</vt:lpstr>
      <vt:lpstr>Comic Sans MS</vt:lpstr>
      <vt:lpstr>Gulim</vt:lpstr>
      <vt:lpstr>新宋体</vt:lpstr>
      <vt:lpstr>华文仿宋</vt:lpstr>
      <vt:lpstr>仿宋</vt:lpstr>
      <vt:lpstr>Times New Roman</vt:lpstr>
      <vt:lpstr>隶书</vt:lpstr>
      <vt:lpstr>博富特</vt:lpstr>
      <vt:lpstr>Excel.Sheet.8</vt:lpstr>
      <vt:lpstr>Excel.Sheet.8</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什么时间进行工作风险分析？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第一选择   消除高空作业</vt:lpstr>
      <vt:lpstr>第二选择   替代 </vt:lpstr>
      <vt:lpstr>第三选择   隔离 </vt:lpstr>
      <vt:lpstr>第三选择  工程措施 </vt:lpstr>
      <vt:lpstr>第四选择  管理措施</vt:lpstr>
      <vt:lpstr>第五选择  PPE </vt:lpstr>
      <vt:lpstr>PowerPoint 演示文稿</vt:lpstr>
      <vt:lpstr>PowerPoint 演示文稿</vt:lpstr>
      <vt:lpstr>PowerPoint 演示文稿</vt:lpstr>
      <vt:lpstr>PowerPoint 演示文稿</vt:lpstr>
      <vt:lpstr>PowerPoint 演示文稿</vt:lpstr>
      <vt:lpstr>提问与交流</vt:lpstr>
      <vt:lpstr>考  试</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
  <cp:lastModifiedBy>玲俐</cp:lastModifiedBy>
  <cp:revision>690</cp:revision>
  <cp:lastPrinted>2113-01-01T00:00:00Z</cp:lastPrinted>
  <dcterms:created xsi:type="dcterms:W3CDTF">2113-01-01T00:00:00Z</dcterms:created>
  <dcterms:modified xsi:type="dcterms:W3CDTF">2024-06-28T05:26:11Z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2052-12.1.0.16929</vt:lpwstr>
  </property>
  <property fmtid="{D5CDD505-2E9C-101B-9397-08002B2CF9AE}" pid="4" name="ICV">
    <vt:lpwstr>5B7C654EB26C451A81EC05BFFACAB221_13</vt:lpwstr>
  </property>
</Properties>
</file>