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42" r:id="rId3"/>
    <p:sldId id="643" r:id="rId4"/>
    <p:sldId id="583" r:id="rId5"/>
    <p:sldId id="611" r:id="rId6"/>
    <p:sldId id="612" r:id="rId7"/>
    <p:sldId id="596" r:id="rId8"/>
    <p:sldId id="597" r:id="rId9"/>
    <p:sldId id="632" r:id="rId10"/>
    <p:sldId id="606" r:id="rId11"/>
    <p:sldId id="593" r:id="rId12"/>
    <p:sldId id="591" r:id="rId13"/>
    <p:sldId id="622" r:id="rId14"/>
    <p:sldId id="627" r:id="rId15"/>
    <p:sldId id="623" r:id="rId16"/>
    <p:sldId id="607" r:id="rId17"/>
    <p:sldId id="598" r:id="rId18"/>
    <p:sldId id="609" r:id="rId19"/>
    <p:sldId id="644" r:id="rId20"/>
  </p:sldIdLst>
  <p:sldSz cx="12192000" cy="6858000"/>
  <p:notesSz cx="7315200" cy="96012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ho" initials="d" lastIdx="1" clrIdx="0"/>
  <p:cmAuthor id="2" name="SkabelonDesign" initials="S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0"/>
        <p:guide pos="384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2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6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60"/>
            </a:lvl1pPr>
          </a:lstStyle>
          <a:p>
            <a:pPr fontAlgn="base"/>
            <a:fld id="{0F9B84EA-7D68-4D60-9CB1-D50884785D1C}" type="datetimeFigureOut">
              <a:rPr lang="zh-CN" altLang="en-US" sz="126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6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60"/>
            </a:lvl1pPr>
          </a:lstStyle>
          <a:p>
            <a:pPr fontAlgn="base"/>
            <a:fld id="{8D4E0FC9-F1F8-4FAE-9988-3BA365CFD46F}" type="slidenum">
              <a:rPr lang="zh-CN" altLang="en-US" sz="126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6661" tIns="48331" rIns="96661" bIns="48331" anchor="t"/>
          <a:p>
            <a:pPr lvl="0" fontAlgn="base"/>
            <a:endParaRPr sz="1300" strike="noStrike" noProof="1">
              <a:ea typeface="微软雅黑" panose="020B0503020204020204" pitchFamily="2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68650" cy="479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6661" tIns="48331" rIns="96661" bIns="48331" anchor="t"/>
          <a:p>
            <a:pPr lvl="0" algn="r" fontAlgn="base"/>
            <a:fld id="{BB962C8B-B14F-4D97-AF65-F5344CB8AC3E}" type="datetime4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</a:rPr>
            </a:fld>
            <a:endParaRPr lang="zh-CN" altLang="en-US" sz="1300" strike="noStrike" noProof="1" dirty="0">
              <a:ea typeface="微软雅黑" panose="020B0503020204020204" pitchFamily="2" charset="-122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spect="1" noTextEdit="1"/>
          </p:cNvSpPr>
          <p:nvPr/>
        </p:nvSpPr>
        <p:spPr>
          <a:xfrm>
            <a:off x="730250" y="4559300"/>
            <a:ext cx="5853113" cy="4321175"/>
          </a:xfrm>
          <a:prstGeom prst="rect">
            <a:avLst/>
          </a:prstGeom>
          <a:noFill/>
          <a:ln w="9525">
            <a:noFill/>
          </a:ln>
        </p:spPr>
        <p:txBody>
          <a:bodyPr wrap="square" lIns="96661" tIns="48331" rIns="96661" bIns="48331" anchor="t" anchorCtr="0"/>
          <a:p>
            <a:pPr lvl="0"/>
            <a:r>
              <a:rPr lang="zh-CN" altLang="en-US" dirty="0">
                <a:latin typeface="微软雅黑" panose="020B0503020204020204" pitchFamily="2" charset="-122"/>
                <a:ea typeface="微软雅黑" panose="020B0503020204020204" pitchFamily="2" charset="-122"/>
              </a:rPr>
              <a:t>Click to edit Master text styles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lvl="1" indent="0"/>
            <a:r>
              <a:rPr lang="zh-CN" altLang="en-US" dirty="0">
                <a:latin typeface="微软雅黑" panose="020B0503020204020204" pitchFamily="2" charset="-122"/>
                <a:ea typeface="微软雅黑" panose="020B0503020204020204" pitchFamily="2" charset="-122"/>
              </a:rPr>
              <a:t>Second level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lvl="2" indent="0"/>
            <a:r>
              <a:rPr lang="zh-CN" altLang="en-US" dirty="0">
                <a:latin typeface="微软雅黑" panose="020B0503020204020204" pitchFamily="2" charset="-122"/>
                <a:ea typeface="微软雅黑" panose="020B0503020204020204" pitchFamily="2" charset="-122"/>
              </a:rPr>
              <a:t>Third level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lvl="3" indent="0"/>
            <a:r>
              <a:rPr lang="zh-CN" altLang="en-US" dirty="0">
                <a:latin typeface="微软雅黑" panose="020B0503020204020204" pitchFamily="2" charset="-122"/>
                <a:ea typeface="微软雅黑" panose="020B0503020204020204" pitchFamily="2" charset="-122"/>
              </a:rPr>
              <a:t>Fourth level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lvl="4" indent="0"/>
            <a:r>
              <a:rPr lang="en-US" altLang="zh-CN" dirty="0">
                <a:latin typeface="微软雅黑" panose="020B0503020204020204" pitchFamily="2" charset="-122"/>
                <a:ea typeface="微软雅黑" panose="020B0503020204020204" pitchFamily="2" charset="-122"/>
              </a:rPr>
              <a:t>Fifth level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4" name="Rectangle 6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68650" cy="479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6661" tIns="48331" rIns="96661" bIns="48331" anchor="b"/>
          <a:p>
            <a:pPr lvl="0" fontAlgn="base"/>
            <a:endParaRPr sz="1300" strike="noStrike" noProof="1">
              <a:ea typeface="微软雅黑" panose="020B0503020204020204" pitchFamily="2" charset="-122"/>
            </a:endParaRPr>
          </a:p>
        </p:txBody>
      </p:sp>
      <p:sp>
        <p:nvSpPr>
          <p:cNvPr id="7175" name="Rectangle 7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68650" cy="479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6661" tIns="48331" rIns="96661" bIns="48331" anchor="b"/>
          <a:p>
            <a:pPr lvl="0"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</a:rPr>
            </a:fld>
            <a:endParaRPr lang="en-US" altLang="zh-CN" sz="1300" strike="noStrike" noProof="1" dirty="0">
              <a:ea typeface="微软雅黑" panose="020B0503020204020204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bmkFldPresentationTitle"/>
          <p:cNvSpPr/>
          <p:nvPr userDrawn="1"/>
        </p:nvSpPr>
        <p:spPr>
          <a:xfrm>
            <a:off x="203200" y="6316663"/>
            <a:ext cx="4318000" cy="107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p>
            <a:pPr lvl="0">
              <a:spcBef>
                <a:spcPct val="50000"/>
              </a:spcBef>
            </a:pPr>
            <a:endParaRPr lang="zh-CN" altLang="zh-CN" sz="700">
              <a:solidFill>
                <a:srgbClr val="595959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27" name="Line 13"/>
          <p:cNvSpPr/>
          <p:nvPr userDrawn="1"/>
        </p:nvSpPr>
        <p:spPr>
          <a:xfrm>
            <a:off x="203200" y="987425"/>
            <a:ext cx="11785600" cy="0"/>
          </a:xfrm>
          <a:prstGeom prst="line">
            <a:avLst/>
          </a:prstGeom>
          <a:ln w="6350" cap="flat" cmpd="sng">
            <a:solidFill>
              <a:srgbClr val="99999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0" rIns="72000" anchor="ctr" anchorCtr="0"/>
          <a:p>
            <a:pPr lvl="0"/>
            <a:endParaRPr lang="zh-CN" altLang="zh-CN" sz="1800">
              <a:solidFill>
                <a:srgbClr val="0434B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28" name="Line 14"/>
          <p:cNvSpPr/>
          <p:nvPr userDrawn="1"/>
        </p:nvSpPr>
        <p:spPr>
          <a:xfrm>
            <a:off x="203200" y="6191250"/>
            <a:ext cx="11785600" cy="0"/>
          </a:xfrm>
          <a:prstGeom prst="line">
            <a:avLst/>
          </a:prstGeom>
          <a:ln w="6350" cap="flat" cmpd="sng">
            <a:solidFill>
              <a:srgbClr val="99999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2000" tIns="46800" rIns="72000" bIns="46800" anchor="t" anchorCtr="0"/>
          <a:p>
            <a:pPr lvl="0"/>
            <a:endParaRPr lang="zh-CN" altLang="zh-CN" sz="1800">
              <a:solidFill>
                <a:srgbClr val="0434B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29" name="bmkConfidentiality2"/>
          <p:cNvSpPr/>
          <p:nvPr userDrawn="1"/>
        </p:nvSpPr>
        <p:spPr>
          <a:xfrm>
            <a:off x="203200" y="6030913"/>
            <a:ext cx="4030663" cy="1444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lvl="0">
              <a:spcBef>
                <a:spcPct val="50000"/>
              </a:spcBef>
            </a:pPr>
            <a:endParaRPr lang="zh-CN" altLang="zh-CN" sz="700" b="1">
              <a:solidFill>
                <a:srgbClr val="666666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1030" name="组合 6"/>
          <p:cNvGrpSpPr/>
          <p:nvPr userDrawn="1"/>
        </p:nvGrpSpPr>
        <p:grpSpPr>
          <a:xfrm>
            <a:off x="-9525" y="307975"/>
            <a:ext cx="12211050" cy="581025"/>
            <a:chOff x="-10" y="638"/>
            <a:chExt cx="19228" cy="808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-10" y="638"/>
              <a:ext cx="19228" cy="80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</p:spPr>
          <p:txBody>
            <a:bodyPr wrap="none" anchor="ctr"/>
            <a:p>
              <a:pPr fontAlgn="base">
                <a:defRPr/>
              </a:pPr>
              <a:endParaRPr lang="zh-CN" altLang="en-US" sz="3285" strike="noStrike" noProof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</p:txBody>
        </p:sp>
        <p:pic>
          <p:nvPicPr>
            <p:cNvPr id="1032" name="图片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flipH="1">
              <a:off x="0" y="660"/>
              <a:ext cx="775" cy="7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图片 1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8480" y="683"/>
              <a:ext cx="730" cy="73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34" name="组合 1"/>
          <p:cNvGrpSpPr/>
          <p:nvPr userDrawn="1"/>
        </p:nvGrpSpPr>
        <p:grpSpPr>
          <a:xfrm>
            <a:off x="0" y="6267450"/>
            <a:ext cx="12196763" cy="593725"/>
            <a:chOff x="-9" y="7559"/>
            <a:chExt cx="15920" cy="679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-9" y="7636"/>
              <a:ext cx="15921" cy="60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</p:spPr>
          <p:txBody>
            <a:bodyPr wrap="none" anchor="ctr"/>
            <a:p>
              <a:pPr fontAlgn="base">
                <a:defRPr/>
              </a:pPr>
              <a:endParaRPr lang="zh-CN" altLang="en-US" sz="3285" strike="noStrike" noProof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-9" y="7559"/>
              <a:ext cx="15921" cy="150"/>
            </a:xfrm>
            <a:prstGeom prst="rect">
              <a:avLst/>
            </a:prstGeom>
            <a:solidFill>
              <a:srgbClr val="B1ACAB"/>
            </a:solidFill>
            <a:ln w="9525">
              <a:noFill/>
              <a:miter lim="800000"/>
            </a:ln>
          </p:spPr>
          <p:txBody>
            <a:bodyPr wrap="none" anchor="ctr"/>
            <a:p>
              <a:pPr fontAlgn="base">
                <a:defRPr/>
              </a:pPr>
              <a:endParaRPr lang="zh-CN" altLang="en-US" sz="3285" strike="noStrike" noProof="1"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endParaRPr>
            </a:p>
          </p:txBody>
        </p:sp>
      </p:grpSp>
      <p:pic>
        <p:nvPicPr>
          <p:cNvPr id="1037" name="图片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734800" y="6397625"/>
            <a:ext cx="463550" cy="46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8" name="文本框 9"/>
          <p:cNvSpPr txBox="1"/>
          <p:nvPr userDrawn="1"/>
        </p:nvSpPr>
        <p:spPr>
          <a:xfrm>
            <a:off x="0" y="6462713"/>
            <a:ext cx="415766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 eaLnBrk="0" hangingPunct="0"/>
            <a:r>
              <a:rPr lang="zh-CN" altLang="en-US" sz="2000" b="1" u="none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把握安全拥有明天（</a:t>
            </a:r>
            <a:r>
              <a:rPr lang="en-US" altLang="zh-CN" sz="2000" b="1" u="none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EHS</a:t>
            </a:r>
            <a:r>
              <a:rPr lang="zh-CN" altLang="en-US" sz="2000" b="1" u="none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微社区）</a:t>
            </a:r>
            <a:endParaRPr lang="zh-CN" altLang="en-US" sz="2000" b="1" u="none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40" y="228600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l" eaLnBrk="1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1"/>
          </a:solidFill>
          <a:latin typeface="微软雅黑" panose="020B0503020204020204" pitchFamily="2" charset="-122"/>
          <a:ea typeface="微软雅黑" panose="020B0503020204020204" pitchFamily="2" charset="-122"/>
          <a:cs typeface="微软雅黑" panose="020B0503020204020204" pitchFamily="2" charset="-122"/>
          <a:sym typeface="Times New Roman" panose="02020603050405020304" charset="0"/>
        </a:defRPr>
      </a:lvl1pPr>
    </p:titleStyle>
    <p:bodyStyle>
      <a:lvl1pPr marL="184150" lvl="0" indent="-184150" algn="l" defTabSz="0" eaLnBrk="1" fontAlgn="base" latinLnBrk="0" hangingPunct="1">
        <a:lnSpc>
          <a:spcPct val="100000"/>
        </a:lnSpc>
        <a:spcBef>
          <a:spcPct val="40000"/>
        </a:spcBef>
        <a:spcAft>
          <a:spcPct val="20000"/>
        </a:spcAft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微软雅黑" panose="020B0503020204020204" pitchFamily="2" charset="-122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1pPr>
      <a:lvl2pPr marL="354330" lvl="1" indent="-167005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600" kern="1200">
          <a:solidFill>
            <a:schemeClr val="tx2"/>
          </a:solidFill>
          <a:latin typeface="微软雅黑" panose="020B0503020204020204" pitchFamily="2" charset="-122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2pPr>
      <a:lvl3pPr marL="546100" lvl="2" indent="-190500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400" kern="1200">
          <a:solidFill>
            <a:schemeClr val="tx2"/>
          </a:solidFill>
          <a:latin typeface="微软雅黑" panose="020B0503020204020204" pitchFamily="2" charset="-122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3pPr>
      <a:lvl4pPr marL="722630" lvl="3" indent="-173355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400" kern="1200">
          <a:solidFill>
            <a:schemeClr val="tx2"/>
          </a:solidFill>
          <a:latin typeface="微软雅黑" panose="020B0503020204020204" pitchFamily="2" charset="-122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4pPr>
      <a:lvl5pPr marL="906780" lvl="4" indent="-182880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400" kern="1200">
          <a:solidFill>
            <a:schemeClr val="tx2"/>
          </a:solidFill>
          <a:latin typeface="微软雅黑" panose="020B0503020204020204" pitchFamily="2" charset="-122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5pPr>
      <a:lvl6pPr marL="2514600" lvl="5" indent="-228600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6pPr>
      <a:lvl7pPr marL="2971800" lvl="6" indent="-228600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7pPr>
      <a:lvl8pPr marL="3429000" lvl="7" indent="-228600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8pPr>
      <a:lvl9pPr marL="3886200" lvl="8" indent="-228600" algn="l" defTabSz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tx1"/>
        </a:buClr>
        <a:buFont typeface="Times New Roman" panose="02020603050405020304" charset="0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微软雅黑" panose="020B0503020204020204" pitchFamily="2" charset="-122"/>
          <a:cs typeface="微软雅黑" panose="020B0503020204020204" pitchFamily="2" charset="-122"/>
          <a:sym typeface="Arial" panose="020B0604020202020204" pitchFamily="3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4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3.xml"/><Relationship Id="rId5" Type="http://schemas.openxmlformats.org/officeDocument/2006/relationships/image" Target="../media/image13.jpeg"/><Relationship Id="rId4" Type="http://schemas.openxmlformats.org/officeDocument/2006/relationships/tags" Target="../tags/tag22.xml"/><Relationship Id="rId3" Type="http://schemas.openxmlformats.org/officeDocument/2006/relationships/image" Target="../media/image12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45185" y="1299845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行为安全观察之人员的反应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2" charset="-122"/>
                <a:ea typeface="微软雅黑" panose="020B0503020204020204" pitchFamily="2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AutoShape 2"/>
          <p:cNvSpPr/>
          <p:nvPr/>
        </p:nvSpPr>
        <p:spPr>
          <a:xfrm>
            <a:off x="2003425" y="3379788"/>
            <a:ext cx="3062288" cy="277812"/>
          </a:xfrm>
          <a:prstGeom prst="homePlate">
            <a:avLst>
              <a:gd name="adj" fmla="val 465359"/>
            </a:avLst>
          </a:prstGeom>
          <a:solidFill>
            <a:srgbClr val="99D6F0"/>
          </a:solidFill>
          <a:ln w="9525">
            <a:noFill/>
          </a:ln>
        </p:spPr>
        <p:txBody>
          <a:bodyPr wrap="square" lIns="0" tIns="0" rIns="0" bIns="0" anchor="ctr" anchorCtr="0">
            <a:spAutoFit/>
          </a:bodyPr>
          <a:p>
            <a:pPr algn="ctr" eaLnBrk="0" hangingPunct="0"/>
            <a:endParaRPr lang="zh-CN" altLang="zh-CN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11266" name="Group 4"/>
          <p:cNvGrpSpPr/>
          <p:nvPr/>
        </p:nvGrpSpPr>
        <p:grpSpPr>
          <a:xfrm>
            <a:off x="1981200" y="1595438"/>
            <a:ext cx="3068638" cy="3705225"/>
            <a:chOff x="0" y="0"/>
            <a:chExt cx="3791" cy="2287"/>
          </a:xfrm>
        </p:grpSpPr>
        <p:sp>
          <p:nvSpPr>
            <p:cNvPr id="11267" name="Freeform 5"/>
            <p:cNvSpPr/>
            <p:nvPr/>
          </p:nvSpPr>
          <p:spPr>
            <a:xfrm>
              <a:off x="8" y="1143"/>
              <a:ext cx="3783" cy="1144"/>
            </a:xfrm>
            <a:custGeom>
              <a:avLst/>
              <a:gdLst/>
              <a:ahLst/>
              <a:cxnLst>
                <a:cxn ang="0">
                  <a:pos x="0" y="1143"/>
                </a:cxn>
                <a:cxn ang="0">
                  <a:pos x="3070" y="1143"/>
                </a:cxn>
                <a:cxn ang="0">
                  <a:pos x="3782" y="0"/>
                </a:cxn>
                <a:cxn ang="0">
                  <a:pos x="18" y="0"/>
                </a:cxn>
              </a:cxnLst>
              <a:pathLst>
                <a:path w="3783" h="1144">
                  <a:moveTo>
                    <a:pt x="0" y="1143"/>
                  </a:moveTo>
                  <a:lnTo>
                    <a:pt x="3070" y="1143"/>
                  </a:lnTo>
                  <a:lnTo>
                    <a:pt x="3782" y="0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8" name="Freeform 6"/>
            <p:cNvSpPr/>
            <p:nvPr/>
          </p:nvSpPr>
          <p:spPr>
            <a:xfrm>
              <a:off x="16" y="1143"/>
              <a:ext cx="3455" cy="728"/>
            </a:xfrm>
            <a:custGeom>
              <a:avLst/>
              <a:gdLst/>
              <a:ahLst/>
              <a:cxnLst>
                <a:cxn ang="0">
                  <a:pos x="0" y="727"/>
                </a:cxn>
                <a:cxn ang="0">
                  <a:pos x="2982" y="727"/>
                </a:cxn>
                <a:cxn ang="0">
                  <a:pos x="3454" y="0"/>
                </a:cxn>
                <a:cxn ang="0">
                  <a:pos x="10" y="0"/>
                </a:cxn>
              </a:cxnLst>
              <a:pathLst>
                <a:path w="3455" h="728">
                  <a:moveTo>
                    <a:pt x="0" y="727"/>
                  </a:moveTo>
                  <a:lnTo>
                    <a:pt x="2982" y="727"/>
                  </a:lnTo>
                  <a:lnTo>
                    <a:pt x="3454" y="0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69" name="Freeform 7"/>
            <p:cNvSpPr/>
            <p:nvPr/>
          </p:nvSpPr>
          <p:spPr>
            <a:xfrm>
              <a:off x="16" y="1143"/>
              <a:ext cx="3103" cy="361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902" y="360"/>
                </a:cxn>
                <a:cxn ang="0">
                  <a:pos x="3102" y="0"/>
                </a:cxn>
                <a:cxn ang="0">
                  <a:pos x="4" y="0"/>
                </a:cxn>
              </a:cxnLst>
              <a:pathLst>
                <a:path w="3103" h="361">
                  <a:moveTo>
                    <a:pt x="0" y="360"/>
                  </a:moveTo>
                  <a:lnTo>
                    <a:pt x="2902" y="360"/>
                  </a:lnTo>
                  <a:lnTo>
                    <a:pt x="3102" y="0"/>
                  </a:ln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0" name="Freeform 8"/>
            <p:cNvSpPr/>
            <p:nvPr/>
          </p:nvSpPr>
          <p:spPr>
            <a:xfrm>
              <a:off x="0" y="0"/>
              <a:ext cx="3789" cy="1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5" y="0"/>
                </a:cxn>
                <a:cxn ang="0">
                  <a:pos x="3788" y="1143"/>
                </a:cxn>
                <a:cxn ang="0">
                  <a:pos x="16" y="1143"/>
                </a:cxn>
              </a:cxnLst>
              <a:pathLst>
                <a:path w="3789" h="1144">
                  <a:moveTo>
                    <a:pt x="0" y="0"/>
                  </a:moveTo>
                  <a:lnTo>
                    <a:pt x="3075" y="0"/>
                  </a:lnTo>
                  <a:lnTo>
                    <a:pt x="3788" y="1143"/>
                  </a:lnTo>
                  <a:lnTo>
                    <a:pt x="16" y="1143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1" name="Freeform 9"/>
            <p:cNvSpPr/>
            <p:nvPr/>
          </p:nvSpPr>
          <p:spPr>
            <a:xfrm>
              <a:off x="16" y="416"/>
              <a:ext cx="3447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4" y="0"/>
                </a:cxn>
                <a:cxn ang="0">
                  <a:pos x="3446" y="727"/>
                </a:cxn>
                <a:cxn ang="0">
                  <a:pos x="0" y="727"/>
                </a:cxn>
              </a:cxnLst>
              <a:pathLst>
                <a:path w="3447" h="728">
                  <a:moveTo>
                    <a:pt x="0" y="0"/>
                  </a:moveTo>
                  <a:lnTo>
                    <a:pt x="2974" y="0"/>
                  </a:lnTo>
                  <a:lnTo>
                    <a:pt x="3446" y="727"/>
                  </a:lnTo>
                  <a:lnTo>
                    <a:pt x="0" y="727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2" name="Freeform 10"/>
            <p:cNvSpPr/>
            <p:nvPr/>
          </p:nvSpPr>
          <p:spPr>
            <a:xfrm>
              <a:off x="8" y="783"/>
              <a:ext cx="3111" cy="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02" y="0"/>
                </a:cxn>
                <a:cxn ang="0">
                  <a:pos x="3110" y="360"/>
                </a:cxn>
                <a:cxn ang="0">
                  <a:pos x="9" y="360"/>
                </a:cxn>
              </a:cxnLst>
              <a:pathLst>
                <a:path w="3111" h="361">
                  <a:moveTo>
                    <a:pt x="0" y="0"/>
                  </a:moveTo>
                  <a:lnTo>
                    <a:pt x="2902" y="0"/>
                  </a:lnTo>
                  <a:lnTo>
                    <a:pt x="3110" y="360"/>
                  </a:lnTo>
                  <a:lnTo>
                    <a:pt x="9" y="36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370" name="Rectangle 11"/>
          <p:cNvSpPr/>
          <p:nvPr/>
        </p:nvSpPr>
        <p:spPr>
          <a:xfrm>
            <a:off x="2062163" y="1795463"/>
            <a:ext cx="4710112" cy="277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人员的反应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1274" name="Rectangle 12"/>
          <p:cNvSpPr/>
          <p:nvPr/>
        </p:nvSpPr>
        <p:spPr>
          <a:xfrm>
            <a:off x="2062163" y="2428875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个人防护装备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1275" name="Rectangle 13"/>
          <p:cNvSpPr/>
          <p:nvPr/>
        </p:nvSpPr>
        <p:spPr>
          <a:xfrm>
            <a:off x="2062163" y="3022600"/>
            <a:ext cx="4710112" cy="277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人员位置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Rectangle 14"/>
          <p:cNvSpPr/>
          <p:nvPr/>
        </p:nvSpPr>
        <p:spPr>
          <a:xfrm>
            <a:off x="2062163" y="3597275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工具与设备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Rectangle 15"/>
          <p:cNvSpPr/>
          <p:nvPr/>
        </p:nvSpPr>
        <p:spPr>
          <a:xfrm>
            <a:off x="2062163" y="4191000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作业环境与人机工程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Rectangle 16"/>
          <p:cNvSpPr/>
          <p:nvPr/>
        </p:nvSpPr>
        <p:spPr>
          <a:xfrm>
            <a:off x="2062163" y="4826000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操作与程序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1537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958850"/>
            <a:ext cx="3998913" cy="5119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/>
          <p:nvPr/>
        </p:nvSpPr>
        <p:spPr>
          <a:xfrm>
            <a:off x="1752600" y="381000"/>
            <a:ext cx="8642350" cy="669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可能的原因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3178175" y="1828800"/>
            <a:ext cx="5791200" cy="1538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198755" lvl="1" indent="0" algn="ctr">
              <a:spcBef>
                <a:spcPts val="600"/>
              </a:spcBef>
              <a:buClr>
                <a:srgbClr val="3F9C35"/>
              </a:buClr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人员冒险性行为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  <a:p>
            <a:pPr marL="198755" lvl="1" indent="0" algn="ctr">
              <a:spcBef>
                <a:spcPts val="600"/>
              </a:spcBef>
              <a:buClr>
                <a:srgbClr val="3F9C35"/>
              </a:buClr>
            </a:pPr>
            <a:endParaRPr lang="zh-CN" altLang="en-US" sz="2800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  <a:p>
            <a:pPr marL="198755" lvl="1" indent="0" algn="ctr">
              <a:spcBef>
                <a:spcPts val="600"/>
              </a:spcBef>
              <a:buClr>
                <a:srgbClr val="3F9C35"/>
              </a:buClr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主观因素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64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64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占位符 17409"/>
          <p:cNvSpPr>
            <a:spLocks noGrp="1"/>
          </p:cNvSpPr>
          <p:nvPr>
            <p:ph type="body" idx="4294967295"/>
          </p:nvPr>
        </p:nvSpPr>
        <p:spPr>
          <a:xfrm>
            <a:off x="3352800" y="1373188"/>
            <a:ext cx="6819900" cy="4351337"/>
          </a:xfrm>
          <a:prstGeom prst="rect">
            <a:avLst/>
          </a:prstGeom>
          <a:noFill/>
          <a:ln w="9525">
            <a:noFill/>
          </a:ln>
        </p:spPr>
        <p:txBody>
          <a:bodyPr vert="horz" anchor="t" anchorCtr="0"/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自负</a:t>
            </a:r>
            <a:r>
              <a:rPr lang="en-US" altLang="zh-CN" sz="2400" dirty="0">
                <a:solidFill>
                  <a:srgbClr val="333333"/>
                </a:solidFill>
                <a:sym typeface="宋体" panose="02010600030101010101" pitchFamily="2" charset="-122"/>
              </a:rPr>
              <a:t>/</a:t>
            </a: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侥幸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蛮干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马虎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厌倦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习惯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麻痹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省能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逆反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rgbClr val="333333"/>
                </a:solidFill>
                <a:sym typeface="宋体" panose="02010600030101010101" pitchFamily="2" charset="-122"/>
              </a:rPr>
              <a:t>群体心理</a:t>
            </a:r>
            <a:endParaRPr lang="zh-CN" altLang="en-US" sz="2400" dirty="0">
              <a:solidFill>
                <a:srgbClr val="333333"/>
              </a:solidFill>
              <a:sym typeface="宋体" panose="02010600030101010101" pitchFamily="2" charset="-122"/>
            </a:endParaRPr>
          </a:p>
        </p:txBody>
      </p:sp>
      <p:sp>
        <p:nvSpPr>
          <p:cNvPr id="13314" name="Rectangle 2"/>
          <p:cNvSpPr/>
          <p:nvPr/>
        </p:nvSpPr>
        <p:spPr>
          <a:xfrm>
            <a:off x="1752600" y="381000"/>
            <a:ext cx="8642350" cy="669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可能的原因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charRg st="12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charRg st="1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charRg st="12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5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charRg st="15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charRg st="15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charRg st="15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0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">
                                            <p:txEl>
                                              <p:charRg st="18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0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>
                                            <p:txEl>
                                              <p:charRg st="2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2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0">
                                            <p:txEl>
                                              <p:charRg st="24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0">
                                            <p:txEl>
                                              <p:charRg st="2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0">
                                            <p:txEl>
                                              <p:charRg st="24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2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">
                                            <p:txEl>
                                              <p:charRg st="27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0">
                                            <p:txEl>
                                              <p:charRg st="2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0">
                                            <p:txEl>
                                              <p:charRg st="27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2971800" y="1371600"/>
            <a:ext cx="716280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人员的反应说明作业人员可能知道正确的工作方法，但却没有按标准去做。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他们可能认为：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保证作业安全所采取的措施是领导让做的事，对其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  本身没有任何意义；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不安全行为是一种需隐藏的行为，而不是造成自己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  或他人伤害的行为；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掩盖自己的不安全行为可以逃避领导的指责或处罚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endParaRPr lang="zh-CN" altLang="en-US" sz="24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38" name="Rectangle 2"/>
          <p:cNvSpPr/>
          <p:nvPr/>
        </p:nvSpPr>
        <p:spPr>
          <a:xfrm>
            <a:off x="1752600" y="381000"/>
            <a:ext cx="8642350" cy="669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可能的原因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3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charRg st="34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charRg st="42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68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>
                                            <p:txEl>
                                              <p:charRg st="68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8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charRg st="80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charRg st="105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17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charRg st="117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/>
          <p:nvPr/>
        </p:nvSpPr>
        <p:spPr>
          <a:xfrm>
            <a:off x="1752600" y="381000"/>
            <a:ext cx="8642350" cy="669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可能的原因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5362" name="文本框 19458"/>
          <p:cNvSpPr txBox="1"/>
          <p:nvPr/>
        </p:nvSpPr>
        <p:spPr>
          <a:xfrm>
            <a:off x="4572000" y="2286000"/>
            <a:ext cx="30273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我的安全谁做主？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2590800" y="1905000"/>
            <a:ext cx="6756400" cy="1538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0" lvl="1" indent="0" algn="ctr">
              <a:spcBef>
                <a:spcPts val="600"/>
              </a:spcBef>
              <a:buClr>
                <a:srgbClr val="3F9C35"/>
              </a:buClr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态度</a:t>
            </a:r>
            <a:endParaRPr lang="en-US" altLang="zh-CN" sz="2800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  <a:p>
            <a:pPr marL="0" lvl="1" indent="0" algn="ctr">
              <a:spcBef>
                <a:spcPts val="600"/>
              </a:spcBef>
              <a:buClr>
                <a:srgbClr val="3F9C35"/>
              </a:buClr>
            </a:pPr>
            <a:endParaRPr lang="zh-CN" altLang="en-US" sz="2800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  <a:p>
            <a:pPr marL="0" lvl="1" indent="0" algn="ctr">
              <a:spcBef>
                <a:spcPts val="600"/>
              </a:spcBef>
              <a:buClr>
                <a:srgbClr val="3F9C35"/>
              </a:buClr>
            </a:pPr>
            <a:r>
              <a:rPr lang="zh-CN" altLang="en-US" sz="28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  通过改变行为，改变态度！</a:t>
            </a:r>
            <a:endParaRPr lang="zh-CN" altLang="en-US" sz="2800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6386" name="Rectangle 2"/>
          <p:cNvSpPr/>
          <p:nvPr/>
        </p:nvSpPr>
        <p:spPr>
          <a:xfrm>
            <a:off x="1774825" y="342900"/>
            <a:ext cx="8642350" cy="669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可能的原因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64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64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581400" y="95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p>
            <a:r>
              <a:rPr lang="zh-CN" altLang="en-US" sz="3200" b="1" dirty="0">
                <a:solidFill>
                  <a:schemeClr val="bg1"/>
                </a:solidFill>
                <a:sym typeface="宋体" panose="02010600030101010101" pitchFamily="2" charset="-122"/>
              </a:rPr>
              <a:t>                  </a:t>
            </a:r>
            <a:r>
              <a:rPr lang="zh-CN" altLang="en-US" sz="3200" b="1">
                <a:solidFill>
                  <a:schemeClr val="bg1"/>
                </a:solidFill>
                <a:sym typeface="宋体" panose="02010600030101010101" pitchFamily="2" charset="-122"/>
              </a:rPr>
              <a:t>练  习</a:t>
            </a:r>
            <a:endParaRPr lang="zh-CN" altLang="en-US" sz="3200" b="1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2287588" y="1371600"/>
            <a:ext cx="7847012" cy="4724400"/>
          </a:xfrm>
          <a:prstGeom prst="rect">
            <a:avLst/>
          </a:prstGeom>
          <a:noFill/>
          <a:ln w="9525">
            <a:noFill/>
          </a:ln>
        </p:spPr>
        <p:txBody>
          <a:bodyPr vert="horz" anchor="t" anchorCtr="0"/>
          <a:p>
            <a:pPr defTabSz="914400">
              <a:lnSpc>
                <a:spcPct val="130000"/>
              </a:lnSpc>
              <a:buClrTx/>
            </a:pPr>
            <a:r>
              <a:rPr lang="en-US" altLang="zh-CN" sz="2400" dirty="0">
                <a:sym typeface="微软雅黑" panose="020B0503020204020204" pitchFamily="2" charset="-122"/>
              </a:rPr>
              <a:t>  </a:t>
            </a:r>
            <a:r>
              <a:rPr lang="zh-CN" altLang="en-US" sz="2400" dirty="0">
                <a:sym typeface="微软雅黑" panose="020B0503020204020204" pitchFamily="2" charset="-122"/>
              </a:rPr>
              <a:t>一</a:t>
            </a:r>
            <a:r>
              <a:rPr lang="zh-CN" altLang="en-US" sz="2400" b="1" dirty="0">
                <a:sym typeface="微软雅黑" panose="020B0503020204020204" pitchFamily="2" charset="-122"/>
              </a:rPr>
              <a:t>位员工搬一些存货到仓库，这位员工用一个旧的木箱子当作踏板，去拿架子上的箱子。当他看到他的小组领导人朝他走来时，立即由箱子上下来。这位小组领导人并未仔细观察他的行为，他没有观察到这位员工的动作。</a:t>
            </a:r>
            <a:endParaRPr lang="en-US" altLang="zh-CN" sz="2400" dirty="0">
              <a:sym typeface="微软雅黑" panose="020B0503020204020204" pitchFamily="2" charset="-122"/>
            </a:endParaRPr>
          </a:p>
          <a:p>
            <a:pPr defTabSz="914400">
              <a:buClrTx/>
              <a:buFont typeface="Wingdings" panose="05000000000000000000" pitchFamily="2" charset="2"/>
              <a:buChar char="•"/>
            </a:pPr>
            <a:r>
              <a:rPr lang="en-US" altLang="zh-CN" sz="2000" dirty="0">
                <a:sym typeface="微软雅黑" panose="020B0503020204020204" pitchFamily="2" charset="-122"/>
              </a:rPr>
              <a:t>1.</a:t>
            </a:r>
            <a:r>
              <a:rPr lang="zh-CN" altLang="en-US" sz="2000" dirty="0">
                <a:sym typeface="微软雅黑" panose="020B0503020204020204" pitchFamily="2" charset="-122"/>
              </a:rPr>
              <a:t>这是一种</a:t>
            </a:r>
            <a:r>
              <a:rPr lang="en-US" altLang="zh-CN" sz="2000" u="sng" dirty="0">
                <a:sym typeface="微软雅黑" panose="020B0503020204020204" pitchFamily="2" charset="-122"/>
              </a:rPr>
              <a:t>       </a:t>
            </a:r>
            <a:r>
              <a:rPr lang="en-US" altLang="zh-CN" sz="2000" dirty="0">
                <a:sym typeface="微软雅黑" panose="020B0503020204020204" pitchFamily="2" charset="-122"/>
              </a:rPr>
              <a:t>[</a:t>
            </a:r>
            <a:r>
              <a:rPr lang="zh-CN" altLang="en-US" sz="2000" dirty="0">
                <a:sym typeface="微软雅黑" panose="020B0503020204020204" pitchFamily="2" charset="-122"/>
              </a:rPr>
              <a:t>消失的</a:t>
            </a:r>
            <a:r>
              <a:rPr lang="en-US" altLang="zh-CN" sz="2000" dirty="0">
                <a:sym typeface="微软雅黑" panose="020B0503020204020204" pitchFamily="2" charset="-122"/>
              </a:rPr>
              <a:t>/</a:t>
            </a:r>
            <a:r>
              <a:rPr lang="zh-CN" altLang="en-US" sz="2000" dirty="0">
                <a:sym typeface="微软雅黑" panose="020B0503020204020204" pitchFamily="2" charset="-122"/>
              </a:rPr>
              <a:t>可见的</a:t>
            </a:r>
            <a:r>
              <a:rPr lang="en-US" altLang="zh-CN" sz="2000" dirty="0">
                <a:sym typeface="微软雅黑" panose="020B0503020204020204" pitchFamily="2" charset="-122"/>
              </a:rPr>
              <a:t>]</a:t>
            </a:r>
            <a:r>
              <a:rPr lang="zh-CN" altLang="en-US" sz="2000" dirty="0">
                <a:sym typeface="微软雅黑" panose="020B0503020204020204" pitchFamily="2" charset="-122"/>
              </a:rPr>
              <a:t>动作。原因</a:t>
            </a:r>
            <a:r>
              <a:rPr lang="en-US" altLang="zh-CN" sz="2000" dirty="0">
                <a:sym typeface="微软雅黑" panose="020B0503020204020204" pitchFamily="2" charset="-122"/>
              </a:rPr>
              <a:t>?</a:t>
            </a:r>
            <a:endParaRPr lang="en-US" altLang="zh-CN" sz="2000" dirty="0">
              <a:sym typeface="微软雅黑" panose="020B0503020204020204" pitchFamily="2" charset="-122"/>
            </a:endParaRPr>
          </a:p>
          <a:p>
            <a:pPr defTabSz="914400">
              <a:buClrTx/>
              <a:buFont typeface="Wingdings" panose="05000000000000000000" pitchFamily="2" charset="2"/>
              <a:buChar char="•"/>
            </a:pPr>
            <a:r>
              <a:rPr lang="en-US" altLang="zh-CN" sz="2000" dirty="0">
                <a:sym typeface="微软雅黑" panose="020B0503020204020204" pitchFamily="2" charset="-122"/>
              </a:rPr>
              <a:t>2.</a:t>
            </a:r>
            <a:r>
              <a:rPr lang="zh-CN" altLang="en-US" sz="2000" dirty="0">
                <a:sym typeface="微软雅黑" panose="020B0503020204020204" pitchFamily="2" charset="-122"/>
              </a:rPr>
              <a:t>应该对员工的反应有所警觉，因为它们是：</a:t>
            </a:r>
            <a:endParaRPr lang="en-US" altLang="zh-CN" sz="2000" dirty="0">
              <a:sym typeface="微软雅黑" panose="020B0503020204020204" pitchFamily="2" charset="-122"/>
            </a:endParaRPr>
          </a:p>
          <a:p>
            <a:pPr defTabSz="914400">
              <a:buClrTx/>
            </a:pPr>
            <a:r>
              <a:rPr lang="zh-CN" altLang="en-US" sz="2000" dirty="0">
                <a:sym typeface="微软雅黑" panose="020B0503020204020204" pitchFamily="2" charset="-122"/>
              </a:rPr>
              <a:t>       </a:t>
            </a:r>
            <a:r>
              <a:rPr lang="en-US" altLang="zh-CN" sz="2000" dirty="0">
                <a:sym typeface="微软雅黑" panose="020B0503020204020204" pitchFamily="2" charset="-122"/>
              </a:rPr>
              <a:t>a.</a:t>
            </a:r>
            <a:r>
              <a:rPr lang="zh-CN" altLang="en-US" sz="2000" dirty="0">
                <a:sym typeface="微软雅黑" panose="020B0503020204020204" pitchFamily="2" charset="-122"/>
              </a:rPr>
              <a:t>已发生的不安全行为的证明</a:t>
            </a:r>
            <a:endParaRPr lang="en-US" altLang="zh-CN" sz="2000" dirty="0">
              <a:sym typeface="微软雅黑" panose="020B0503020204020204" pitchFamily="2" charset="-122"/>
            </a:endParaRPr>
          </a:p>
          <a:p>
            <a:pPr defTabSz="914400">
              <a:buClrTx/>
            </a:pPr>
            <a:r>
              <a:rPr lang="zh-CN" altLang="en-US" sz="2000" dirty="0">
                <a:sym typeface="微软雅黑" panose="020B0503020204020204" pitchFamily="2" charset="-122"/>
              </a:rPr>
              <a:t>       </a:t>
            </a:r>
            <a:r>
              <a:rPr lang="en-US" altLang="zh-CN" sz="2000" dirty="0">
                <a:sym typeface="微软雅黑" panose="020B0503020204020204" pitchFamily="2" charset="-122"/>
              </a:rPr>
              <a:t>b.</a:t>
            </a:r>
            <a:r>
              <a:rPr lang="zh-CN" altLang="en-US" sz="2000" dirty="0">
                <a:sym typeface="微软雅黑" panose="020B0503020204020204" pitchFamily="2" charset="-122"/>
              </a:rPr>
              <a:t>不安全行为的线索</a:t>
            </a:r>
            <a:endParaRPr lang="en-US" altLang="zh-CN" sz="2000" dirty="0">
              <a:sym typeface="微软雅黑" panose="020B0503020204020204" pitchFamily="2" charset="-122"/>
            </a:endParaRPr>
          </a:p>
          <a:p>
            <a:pPr marL="179705" lvl="2" indent="-179705" defTabSz="914400">
              <a:buFont typeface="Wingdings" panose="05000000000000000000" pitchFamily="2" charset="2"/>
              <a:buChar char="§"/>
            </a:pPr>
            <a:r>
              <a:rPr lang="en-US" altLang="zh-CN" sz="2000" dirty="0">
                <a:sym typeface="微软雅黑" panose="020B0503020204020204" pitchFamily="2" charset="-122"/>
              </a:rPr>
              <a:t>3.</a:t>
            </a:r>
            <a:r>
              <a:rPr lang="zh-CN" altLang="en-US" sz="2000" dirty="0">
                <a:sym typeface="微软雅黑" panose="020B0503020204020204" pitchFamily="2" charset="-122"/>
              </a:rPr>
              <a:t>哪一些反应该警觉？</a:t>
            </a:r>
            <a:endParaRPr lang="en-US" altLang="zh-CN" sz="2000" dirty="0">
              <a:solidFill>
                <a:schemeClr val="accent2"/>
              </a:solidFill>
              <a:sym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3"/>
          <p:cNvSpPr/>
          <p:nvPr/>
        </p:nvSpPr>
        <p:spPr>
          <a:xfrm>
            <a:off x="3276600" y="204788"/>
            <a:ext cx="6324600" cy="647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p>
            <a:pPr algn="ctr"/>
            <a:r>
              <a:rPr lang="zh-CN" altLang="en-US" sz="3200" b="1" dirty="0">
                <a:solidFill>
                  <a:srgbClr val="0066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讨  论</a:t>
            </a:r>
            <a:endParaRPr lang="zh-CN" altLang="en-US" sz="3200" b="1" dirty="0">
              <a:solidFill>
                <a:srgbClr val="0066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8434" name="Rectangle 4"/>
          <p:cNvSpPr/>
          <p:nvPr/>
        </p:nvSpPr>
        <p:spPr>
          <a:xfrm>
            <a:off x="2667000" y="1289050"/>
            <a:ext cx="4800600" cy="29718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/>
          <a:p>
            <a:pPr marL="612775" lvl="2" indent="-198120" eaLnBrk="1" latinLnBrk="0" hangingPunct="1">
              <a:lnSpc>
                <a:spcPct val="150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【</a:t>
            </a: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讨论</a:t>
            </a:r>
            <a:r>
              <a:rPr lang="en-US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】</a:t>
            </a: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当一位员工在你的责任区内站在</a:t>
            </a:r>
            <a:r>
              <a:rPr lang="en-US" altLang="zh-CN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米以上的梯子上进行作业，没有悬挂安全带，当他看到你出现之后，马上下来并离开。你打算如何做？？请思考沟通的内容。</a:t>
            </a:r>
            <a:endParaRPr lang="en-US" altLang="zh-CN" sz="2400" b="1" dirty="0"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pic>
        <p:nvPicPr>
          <p:cNvPr id="18435" name="Picture 5" descr="bier_utenFargeko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4581525"/>
            <a:ext cx="9140825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j01345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838200"/>
            <a:ext cx="2408238" cy="3432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191000" y="40386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3581400"/>
            <a:ext cx="3763645" cy="2511425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685800" y="304800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2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2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2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18"/>
          <p:cNvSpPr/>
          <p:nvPr/>
        </p:nvSpPr>
        <p:spPr>
          <a:xfrm>
            <a:off x="3041650" y="3121025"/>
            <a:ext cx="6108700" cy="6159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黑体" panose="02010609060101010101" charset="-122"/>
              </a:rPr>
              <a:t>行为安全观察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黑体" panose="02010609060101010101" charset="-122"/>
              </a:rPr>
              <a:t>-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黑体" panose="02010609060101010101" charset="-122"/>
              </a:rPr>
              <a:t>人员的反应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5854700" y="6616700"/>
            <a:ext cx="481013" cy="107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fld id="{9A0DB2DC-4C9A-4742-B13C-FB6460FD3503}" type="slidenum">
              <a:rPr lang="zh-CN" altLang="en-US" sz="1800" dirty="0"/>
            </a:fld>
            <a:endParaRPr lang="zh-CN" altLang="en-US" sz="1800" dirty="0">
              <a:ea typeface="微软雅黑" panose="020B0503020204020204" pitchFamily="2" charset="-122"/>
            </a:endParaRPr>
          </a:p>
        </p:txBody>
      </p:sp>
      <p:sp>
        <p:nvSpPr>
          <p:cNvPr id="5122" name="矩形 2"/>
          <p:cNvSpPr/>
          <p:nvPr/>
        </p:nvSpPr>
        <p:spPr>
          <a:xfrm>
            <a:off x="3863975" y="266700"/>
            <a:ext cx="44640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人员的反应</a:t>
            </a:r>
            <a:r>
              <a:rPr lang="zh-CN" altLang="en-US" sz="3200" b="1" dirty="0">
                <a:solidFill>
                  <a:srgbClr val="0096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 </a:t>
            </a:r>
            <a:endParaRPr lang="zh-CN" altLang="en-US" sz="3200" dirty="0">
              <a:solidFill>
                <a:srgbClr val="00964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Calibri" panose="020F0502020204030204" charset="0"/>
            </a:endParaRPr>
          </a:p>
        </p:txBody>
      </p:sp>
      <p:sp>
        <p:nvSpPr>
          <p:cNvPr id="5123" name="Rectangle 3"/>
          <p:cNvSpPr/>
          <p:nvPr/>
        </p:nvSpPr>
        <p:spPr>
          <a:xfrm>
            <a:off x="2819400" y="1371600"/>
            <a:ext cx="4787900" cy="512763"/>
          </a:xfrm>
          <a:prstGeom prst="rect">
            <a:avLst/>
          </a:prstGeom>
          <a:noFill/>
          <a:ln w="9525">
            <a:noFill/>
          </a:ln>
        </p:spPr>
        <p:txBody>
          <a:bodyPr wrap="none" lIns="144000" tIns="72000" rIns="72000" bIns="72000" anchor="t" anchorCtr="0">
            <a:spAutoFit/>
          </a:bodyPr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通过本单元，我们学习以下内容：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124" name="Rectangle 2"/>
          <p:cNvSpPr/>
          <p:nvPr/>
        </p:nvSpPr>
        <p:spPr>
          <a:xfrm>
            <a:off x="2743200" y="2044700"/>
            <a:ext cx="7727950" cy="2800350"/>
          </a:xfrm>
          <a:prstGeom prst="rect">
            <a:avLst/>
          </a:prstGeom>
          <a:noFill/>
          <a:ln w="9525">
            <a:noFill/>
          </a:ln>
        </p:spPr>
        <p:txBody>
          <a:bodyPr wrap="none" lIns="144000" tIns="72000" rIns="72000" bIns="72000" anchor="ctr" anchorCtr="0">
            <a:spAutoFit/>
          </a:bodyPr>
          <a:p>
            <a:pPr defTabSz="914400">
              <a:lnSpc>
                <a:spcPct val="180000"/>
              </a:lnSpc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熟悉人员反应的相关知识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defTabSz="914400">
              <a:lnSpc>
                <a:spcPct val="180000"/>
              </a:lnSpc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了解人员反应的表现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defTabSz="914400">
              <a:lnSpc>
                <a:spcPct val="180000"/>
              </a:lnSpc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了解什么是“消失的行为”；如何追踪“消失的行为”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defTabSz="914400">
              <a:lnSpc>
                <a:spcPct val="180000"/>
              </a:lnSpc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了解产生不安全行为的原因以及如何查找这些原因</a:t>
            </a:r>
            <a:endParaRPr lang="zh-CN" altLang="en-US" sz="24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AutoShape 2"/>
          <p:cNvSpPr/>
          <p:nvPr/>
        </p:nvSpPr>
        <p:spPr>
          <a:xfrm>
            <a:off x="2003425" y="3379788"/>
            <a:ext cx="3062288" cy="277812"/>
          </a:xfrm>
          <a:prstGeom prst="homePlate">
            <a:avLst>
              <a:gd name="adj" fmla="val 465359"/>
            </a:avLst>
          </a:prstGeom>
          <a:solidFill>
            <a:srgbClr val="99D6F0"/>
          </a:solidFill>
          <a:ln w="9525">
            <a:noFill/>
          </a:ln>
        </p:spPr>
        <p:txBody>
          <a:bodyPr wrap="square" lIns="0" tIns="0" rIns="0" bIns="0" anchor="ctr" anchorCtr="0">
            <a:spAutoFit/>
          </a:bodyPr>
          <a:p>
            <a:pPr algn="ctr" eaLnBrk="0" hangingPunct="0"/>
            <a:endParaRPr lang="zh-CN" altLang="zh-CN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6146" name="Group 4"/>
          <p:cNvGrpSpPr/>
          <p:nvPr/>
        </p:nvGrpSpPr>
        <p:grpSpPr>
          <a:xfrm>
            <a:off x="1981200" y="1595438"/>
            <a:ext cx="3068638" cy="3705225"/>
            <a:chOff x="0" y="0"/>
            <a:chExt cx="3791" cy="2287"/>
          </a:xfrm>
        </p:grpSpPr>
        <p:sp>
          <p:nvSpPr>
            <p:cNvPr id="6147" name="Freeform 5"/>
            <p:cNvSpPr/>
            <p:nvPr/>
          </p:nvSpPr>
          <p:spPr>
            <a:xfrm>
              <a:off x="8" y="1143"/>
              <a:ext cx="3783" cy="1144"/>
            </a:xfrm>
            <a:custGeom>
              <a:avLst/>
              <a:gdLst/>
              <a:ahLst/>
              <a:cxnLst>
                <a:cxn ang="0">
                  <a:pos x="0" y="1143"/>
                </a:cxn>
                <a:cxn ang="0">
                  <a:pos x="3070" y="1143"/>
                </a:cxn>
                <a:cxn ang="0">
                  <a:pos x="3782" y="0"/>
                </a:cxn>
                <a:cxn ang="0">
                  <a:pos x="18" y="0"/>
                </a:cxn>
              </a:cxnLst>
              <a:pathLst>
                <a:path w="3783" h="1144">
                  <a:moveTo>
                    <a:pt x="0" y="1143"/>
                  </a:moveTo>
                  <a:lnTo>
                    <a:pt x="3070" y="1143"/>
                  </a:lnTo>
                  <a:lnTo>
                    <a:pt x="3782" y="0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8" name="Freeform 6"/>
            <p:cNvSpPr/>
            <p:nvPr/>
          </p:nvSpPr>
          <p:spPr>
            <a:xfrm>
              <a:off x="16" y="1143"/>
              <a:ext cx="3455" cy="728"/>
            </a:xfrm>
            <a:custGeom>
              <a:avLst/>
              <a:gdLst/>
              <a:ahLst/>
              <a:cxnLst>
                <a:cxn ang="0">
                  <a:pos x="0" y="727"/>
                </a:cxn>
                <a:cxn ang="0">
                  <a:pos x="2982" y="727"/>
                </a:cxn>
                <a:cxn ang="0">
                  <a:pos x="3454" y="0"/>
                </a:cxn>
                <a:cxn ang="0">
                  <a:pos x="10" y="0"/>
                </a:cxn>
              </a:cxnLst>
              <a:pathLst>
                <a:path w="3455" h="728">
                  <a:moveTo>
                    <a:pt x="0" y="727"/>
                  </a:moveTo>
                  <a:lnTo>
                    <a:pt x="2982" y="727"/>
                  </a:lnTo>
                  <a:lnTo>
                    <a:pt x="3454" y="0"/>
                  </a:lnTo>
                  <a:lnTo>
                    <a:pt x="10" y="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9" name="Freeform 7"/>
            <p:cNvSpPr/>
            <p:nvPr/>
          </p:nvSpPr>
          <p:spPr>
            <a:xfrm>
              <a:off x="16" y="1143"/>
              <a:ext cx="3103" cy="361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902" y="360"/>
                </a:cxn>
                <a:cxn ang="0">
                  <a:pos x="3102" y="0"/>
                </a:cxn>
                <a:cxn ang="0">
                  <a:pos x="4" y="0"/>
                </a:cxn>
              </a:cxnLst>
              <a:pathLst>
                <a:path w="3103" h="361">
                  <a:moveTo>
                    <a:pt x="0" y="360"/>
                  </a:moveTo>
                  <a:lnTo>
                    <a:pt x="2902" y="360"/>
                  </a:lnTo>
                  <a:lnTo>
                    <a:pt x="3102" y="0"/>
                  </a:lnTo>
                  <a:lnTo>
                    <a:pt x="4" y="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0" name="Freeform 8"/>
            <p:cNvSpPr/>
            <p:nvPr/>
          </p:nvSpPr>
          <p:spPr>
            <a:xfrm>
              <a:off x="0" y="0"/>
              <a:ext cx="3789" cy="1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75" y="0"/>
                </a:cxn>
                <a:cxn ang="0">
                  <a:pos x="3788" y="1143"/>
                </a:cxn>
                <a:cxn ang="0">
                  <a:pos x="16" y="1143"/>
                </a:cxn>
              </a:cxnLst>
              <a:pathLst>
                <a:path w="3789" h="1144">
                  <a:moveTo>
                    <a:pt x="0" y="0"/>
                  </a:moveTo>
                  <a:lnTo>
                    <a:pt x="3075" y="0"/>
                  </a:lnTo>
                  <a:lnTo>
                    <a:pt x="3788" y="1143"/>
                  </a:lnTo>
                  <a:lnTo>
                    <a:pt x="16" y="1143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1" name="Freeform 9"/>
            <p:cNvSpPr/>
            <p:nvPr/>
          </p:nvSpPr>
          <p:spPr>
            <a:xfrm>
              <a:off x="16" y="416"/>
              <a:ext cx="3447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4" y="0"/>
                </a:cxn>
                <a:cxn ang="0">
                  <a:pos x="3446" y="727"/>
                </a:cxn>
                <a:cxn ang="0">
                  <a:pos x="0" y="727"/>
                </a:cxn>
              </a:cxnLst>
              <a:pathLst>
                <a:path w="3447" h="728">
                  <a:moveTo>
                    <a:pt x="0" y="0"/>
                  </a:moveTo>
                  <a:lnTo>
                    <a:pt x="2974" y="0"/>
                  </a:lnTo>
                  <a:lnTo>
                    <a:pt x="3446" y="727"/>
                  </a:lnTo>
                  <a:lnTo>
                    <a:pt x="0" y="727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2" name="Freeform 10"/>
            <p:cNvSpPr/>
            <p:nvPr/>
          </p:nvSpPr>
          <p:spPr>
            <a:xfrm>
              <a:off x="8" y="783"/>
              <a:ext cx="3111" cy="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02" y="0"/>
                </a:cxn>
                <a:cxn ang="0">
                  <a:pos x="3110" y="360"/>
                </a:cxn>
                <a:cxn ang="0">
                  <a:pos x="9" y="360"/>
                </a:cxn>
              </a:cxnLst>
              <a:pathLst>
                <a:path w="3111" h="361">
                  <a:moveTo>
                    <a:pt x="0" y="0"/>
                  </a:moveTo>
                  <a:lnTo>
                    <a:pt x="2902" y="0"/>
                  </a:lnTo>
                  <a:lnTo>
                    <a:pt x="3110" y="360"/>
                  </a:lnTo>
                  <a:lnTo>
                    <a:pt x="9" y="360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50" name="Rectangle 11"/>
          <p:cNvSpPr/>
          <p:nvPr/>
        </p:nvSpPr>
        <p:spPr>
          <a:xfrm>
            <a:off x="2062163" y="1779588"/>
            <a:ext cx="4710112" cy="3079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人员的反应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6154" name="Rectangle 12"/>
          <p:cNvSpPr/>
          <p:nvPr/>
        </p:nvSpPr>
        <p:spPr>
          <a:xfrm>
            <a:off x="2062163" y="2428875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个人防护装备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6155" name="Rectangle 13"/>
          <p:cNvSpPr/>
          <p:nvPr/>
        </p:nvSpPr>
        <p:spPr>
          <a:xfrm>
            <a:off x="2062163" y="3022600"/>
            <a:ext cx="4710112" cy="277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人员位置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6156" name="Rectangle 14"/>
          <p:cNvSpPr/>
          <p:nvPr/>
        </p:nvSpPr>
        <p:spPr>
          <a:xfrm>
            <a:off x="2062163" y="3597275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工具与设备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6157" name="Rectangle 15"/>
          <p:cNvSpPr/>
          <p:nvPr/>
        </p:nvSpPr>
        <p:spPr>
          <a:xfrm>
            <a:off x="2062163" y="4191000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作业环境与人机工程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6158" name="Rectangle 16"/>
          <p:cNvSpPr/>
          <p:nvPr/>
        </p:nvSpPr>
        <p:spPr>
          <a:xfrm>
            <a:off x="2062163" y="4826000"/>
            <a:ext cx="4710112" cy="276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>
            <a:spAutoFit/>
          </a:bodyPr>
          <a:p>
            <a:pPr>
              <a:buSzPct val="120000"/>
            </a:pPr>
            <a:r>
              <a:rPr lang="zh-CN" altLang="en-US" b="1" dirty="0">
                <a:solidFill>
                  <a:srgbClr val="D8D8D8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操作与程序</a:t>
            </a:r>
            <a:endParaRPr lang="zh-CN" altLang="en-US" b="1" dirty="0">
              <a:solidFill>
                <a:srgbClr val="D8D8D8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0256" name="Content Placeholder 2"/>
          <p:cNvSpPr/>
          <p:nvPr/>
        </p:nvSpPr>
        <p:spPr>
          <a:xfrm>
            <a:off x="5283200" y="990600"/>
            <a:ext cx="5105400" cy="5311775"/>
          </a:xfrm>
          <a:prstGeom prst="rect">
            <a:avLst/>
          </a:prstGeom>
          <a:solidFill>
            <a:srgbClr val="99D6F0"/>
          </a:solidFill>
          <a:ln w="9525">
            <a:noFill/>
          </a:ln>
        </p:spPr>
        <p:txBody>
          <a:bodyPr anchor="t" anchorCtr="0"/>
          <a:p>
            <a:pPr marL="179705" indent="-179705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  <a:p>
            <a:pPr marL="179705" indent="-179705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  <a:p>
            <a:pPr marL="179705" indent="-179705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人员的反应：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员工在看到他们所在区域有观察人员时，他们是否改变行为，从不安全到安全作出反应，如调整个人装备、改变身体姿势</a:t>
            </a:r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/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位置、改变作业方法、改用正确的工具、停止作业、挂牌上锁等，这些反应通常说明员工知道正确的操作方法，只是由于某些原因没有执行。</a:t>
            </a:r>
            <a:endParaRPr lang="en-US" altLang="zh-CN" sz="2000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marL="179705" indent="-179705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</a:pPr>
            <a:endParaRPr lang="zh-CN" altLang="en-US" dirty="0">
              <a:solidFill>
                <a:srgbClr val="333333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6160" name="矩形 2"/>
          <p:cNvSpPr/>
          <p:nvPr/>
        </p:nvSpPr>
        <p:spPr>
          <a:xfrm>
            <a:off x="4356100" y="342900"/>
            <a:ext cx="44640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人员的反应 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bldLvl="0"/>
      <p:bldP spid="1025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DSC003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828800"/>
            <a:ext cx="2774950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3"/>
          <p:cNvSpPr/>
          <p:nvPr/>
        </p:nvSpPr>
        <p:spPr>
          <a:xfrm>
            <a:off x="5203825" y="1924050"/>
            <a:ext cx="4841875" cy="2728913"/>
          </a:xfrm>
          <a:prstGeom prst="rect">
            <a:avLst/>
          </a:prstGeom>
          <a:noFill/>
          <a:ln w="9525">
            <a:noFill/>
          </a:ln>
        </p:spPr>
        <p:txBody>
          <a:bodyPr lIns="144000" tIns="72000" rIns="72000" bIns="72000" anchor="ctr" anchorCtr="0">
            <a:spAutoFit/>
          </a:bodyPr>
          <a:p>
            <a:pPr indent="406400">
              <a:lnSpc>
                <a:spcPct val="14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例如，一名施工人员在现场四层平台 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>
              <a:lnSpc>
                <a:spcPct val="14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上用火作业，脚踩消防器材箱。看到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>
              <a:lnSpc>
                <a:spcPct val="14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车间主任，马上从消防器材箱上下来。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>
              <a:lnSpc>
                <a:spcPct val="140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>
              <a:lnSpc>
                <a:spcPct val="14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这名施工人员的反应即为人员的反应。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>
              <a:lnSpc>
                <a:spcPct val="140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7171" name="Rectangle 4"/>
          <p:cNvSpPr/>
          <p:nvPr/>
        </p:nvSpPr>
        <p:spPr>
          <a:xfrm>
            <a:off x="5033963" y="203200"/>
            <a:ext cx="342900" cy="503238"/>
          </a:xfrm>
          <a:prstGeom prst="rect">
            <a:avLst/>
          </a:prstGeom>
          <a:noFill/>
          <a:ln w="9525">
            <a:noFill/>
          </a:ln>
        </p:spPr>
        <p:txBody>
          <a:bodyPr wrap="none" lIns="144000" tIns="72000" rIns="72000" bIns="72000" anchor="t" anchorCtr="0">
            <a:spAutoFit/>
          </a:bodyPr>
          <a:p>
            <a:pPr>
              <a:lnSpc>
                <a:spcPct val="130000"/>
              </a:lnSpc>
            </a:pPr>
            <a:endParaRPr lang="zh-CN" altLang="zh-CN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7172" name="矩形 2"/>
          <p:cNvSpPr/>
          <p:nvPr/>
        </p:nvSpPr>
        <p:spPr>
          <a:xfrm>
            <a:off x="4356100" y="361950"/>
            <a:ext cx="44640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人员的反应 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5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charRg st="54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1981200" y="1439863"/>
            <a:ext cx="8382000" cy="1835150"/>
          </a:xfrm>
          <a:prstGeom prst="rect">
            <a:avLst/>
          </a:prstGeom>
          <a:noFill/>
          <a:ln w="9525">
            <a:noFill/>
          </a:ln>
        </p:spPr>
        <p:txBody>
          <a:bodyPr wrap="square" lIns="144000" tIns="72000" rIns="72000" bIns="72000" anchor="ctr" anchorCtr="0">
            <a:spAutoFit/>
          </a:bodyPr>
          <a:p>
            <a:pPr indent="406400">
              <a:lnSpc>
                <a:spcPts val="3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一位员工正在用电线拖拉手提式电钻。看到主管过来，立即停止拖拉。 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>
              <a:lnSpc>
                <a:spcPts val="3000"/>
              </a:lnSpc>
            </a:pPr>
            <a:r>
              <a:rPr lang="zh-CN" altLang="en-US" sz="2000" i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这位主管由于正与别人说话，没有观察到这位员工消失的动作。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/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/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/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这位员工隐藏的行为即为“消失的行为”。</a:t>
            </a:r>
            <a:endParaRPr lang="zh-CN" altLang="en-US" sz="20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819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3727450"/>
            <a:ext cx="3162300" cy="227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2"/>
          <p:cNvSpPr/>
          <p:nvPr/>
        </p:nvSpPr>
        <p:spPr>
          <a:xfrm>
            <a:off x="4356100" y="333375"/>
            <a:ext cx="44640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人员的反应</a:t>
            </a:r>
            <a:r>
              <a:rPr lang="zh-CN" altLang="en-US" sz="3200" b="1" dirty="0">
                <a:solidFill>
                  <a:srgbClr val="00964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 </a:t>
            </a:r>
            <a:endParaRPr lang="zh-CN" altLang="en-US" sz="3200" dirty="0">
              <a:solidFill>
                <a:srgbClr val="00964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3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charRg st="33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6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charRg st="64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3"/>
          <p:cNvSpPr/>
          <p:nvPr/>
        </p:nvSpPr>
        <p:spPr>
          <a:xfrm>
            <a:off x="2209800" y="2168525"/>
            <a:ext cx="4073525" cy="2374900"/>
          </a:xfrm>
          <a:prstGeom prst="rect">
            <a:avLst/>
          </a:prstGeom>
          <a:noFill/>
          <a:ln w="9525">
            <a:noFill/>
          </a:ln>
        </p:spPr>
        <p:txBody>
          <a:bodyPr wrap="square" lIns="144000" tIns="72000" rIns="72000" bIns="72000" anchor="ctr" anchorCtr="0">
            <a:spAutoFit/>
          </a:bodyPr>
          <a:p>
            <a:pPr indent="40640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例：现场施工中，一名承包商人员安全带低挂高用。看到其项目负责人，马上按规范系好安全带。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indent="406400">
              <a:lnSpc>
                <a:spcPct val="150000"/>
              </a:lnSpc>
            </a:pPr>
            <a:endParaRPr lang="zh-CN" altLang="en-US" sz="2000" dirty="0">
              <a:solidFill>
                <a:schemeClr val="accent2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  <a:p>
            <a:pPr indent="406400">
              <a:lnSpc>
                <a:spcPts val="3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9218" name="矩形 2"/>
          <p:cNvSpPr/>
          <p:nvPr/>
        </p:nvSpPr>
        <p:spPr>
          <a:xfrm>
            <a:off x="4308475" y="333375"/>
            <a:ext cx="44640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人员的反应 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</p:txBody>
      </p:sp>
      <p:pic>
        <p:nvPicPr>
          <p:cNvPr id="9219" name="Picture 5" descr="200687135023560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0250" y="1168400"/>
            <a:ext cx="3067050" cy="409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AutoShape 6"/>
          <p:cNvSpPr/>
          <p:nvPr/>
        </p:nvSpPr>
        <p:spPr>
          <a:xfrm>
            <a:off x="6261100" y="1447800"/>
            <a:ext cx="558800" cy="1181100"/>
          </a:xfrm>
          <a:prstGeom prst="wedgeRoundRectCallout">
            <a:avLst>
              <a:gd name="adj1" fmla="val 357954"/>
              <a:gd name="adj2" fmla="val 22713"/>
              <a:gd name="adj3" fmla="val 16667"/>
            </a:avLst>
          </a:prstGeom>
          <a:solidFill>
            <a:schemeClr val="accent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4000" tIns="72000" rIns="72000" bIns="72000" anchor="t" anchorCtr="0"/>
          <a:p>
            <a:pPr 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安全带</a:t>
            </a:r>
            <a:endParaRPr lang="zh-CN" altLang="en-US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矩形 2"/>
          <p:cNvSpPr/>
          <p:nvPr/>
        </p:nvSpPr>
        <p:spPr>
          <a:xfrm>
            <a:off x="4356100" y="306388"/>
            <a:ext cx="44640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Times New Roman" panose="02020603050405020304" charset="0"/>
              </a:rPr>
              <a:t>人员的反应 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Times New Roman" panose="02020603050405020304" charset="0"/>
            </a:endParaRPr>
          </a:p>
        </p:txBody>
      </p:sp>
      <p:sp>
        <p:nvSpPr>
          <p:cNvPr id="14339" name="Text Box 2"/>
          <p:cNvSpPr/>
          <p:nvPr/>
        </p:nvSpPr>
        <p:spPr>
          <a:xfrm>
            <a:off x="2667000" y="1524000"/>
            <a:ext cx="7537450" cy="4522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人员的反应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：作业人员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消失的行为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现有行为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的综合表现，从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不安全到安全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作出反应。</a:t>
            </a:r>
            <a:endParaRPr lang="zh-CN" altLang="en-US" sz="2000" dirty="0"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消失的行为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：人员因你的出现所做出的反应，通常是在看到你进入作业区内的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十秒到三十秒</a:t>
            </a:r>
            <a:r>
              <a:rPr lang="zh-CN" altLang="en-US" sz="2000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间出现，在这短时间内某些行为会完全地“消失”。由于“消失的行为”消失得很快，因此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行为安全观察时，首先需要观察人员的反应。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关注人员的反应，追踪消失的行为，是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EHS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观察的重要内容，因为这些反应可能是不安全行为的线索。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>
              <a:lnSpc>
                <a:spcPct val="160000"/>
              </a:lnSpc>
            </a:pPr>
            <a:endParaRPr lang="zh-CN" altLang="en-US" sz="2000" dirty="0">
              <a:solidFill>
                <a:srgbClr val="FF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9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charRg st="39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40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charRg st="140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SPECIAL_SOURCE" val="bdnull"/>
</p:tagLst>
</file>

<file path=ppt/tags/tag19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4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5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">
      <a:dk1>
        <a:srgbClr val="0434B1"/>
      </a:dk1>
      <a:lt1>
        <a:srgbClr val="FFFFFF"/>
      </a:lt1>
      <a:dk2>
        <a:srgbClr val="000000"/>
      </a:dk2>
      <a:lt2>
        <a:srgbClr val="C8C8C8"/>
      </a:lt2>
      <a:accent1>
        <a:srgbClr val="0434B1"/>
      </a:accent1>
      <a:accent2>
        <a:srgbClr val="6493B5"/>
      </a:accent2>
      <a:accent3>
        <a:srgbClr val="FFFFFF"/>
      </a:accent3>
      <a:accent4>
        <a:srgbClr val="012B98"/>
      </a:accent4>
      <a:accent5>
        <a:srgbClr val="AAADD4"/>
      </a:accent5>
      <a:accent6>
        <a:srgbClr val="5983A2"/>
      </a:accent6>
      <a:hlink>
        <a:srgbClr val="0434B1"/>
      </a:hlink>
      <a:folHlink>
        <a:srgbClr val="6493B5"/>
      </a:folHlink>
    </a:clrScheme>
    <a:fontScheme name="">
      <a:majorFont>
        <a:latin typeface="Times New Roman"/>
        <a:ea typeface="Times New Roman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434B1"/>
      </a:dk1>
      <a:lt1>
        <a:srgbClr val="FFFFFF"/>
      </a:lt1>
      <a:dk2>
        <a:srgbClr val="000000"/>
      </a:dk2>
      <a:lt2>
        <a:srgbClr val="C8C8C8"/>
      </a:lt2>
      <a:accent1>
        <a:srgbClr val="0434B1"/>
      </a:accent1>
      <a:accent2>
        <a:srgbClr val="6493B5"/>
      </a:accent2>
      <a:accent3>
        <a:srgbClr val="FFFFFF"/>
      </a:accent3>
      <a:accent4>
        <a:srgbClr val="012B98"/>
      </a:accent4>
      <a:accent5>
        <a:srgbClr val="AAADD4"/>
      </a:accent5>
      <a:accent6>
        <a:srgbClr val="5983A2"/>
      </a:accent6>
      <a:hlink>
        <a:srgbClr val="0434B1"/>
      </a:hlink>
      <a:folHlink>
        <a:srgbClr val="6493B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WPS 演示</Application>
  <PresentationFormat>全屏显示(4:3)</PresentationFormat>
  <Paragraphs>161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Times New Roman</vt:lpstr>
      <vt:lpstr>汉仪旗黑-85S</vt:lpstr>
      <vt:lpstr>黑体</vt:lpstr>
      <vt:lpstr>楷体</vt:lpstr>
      <vt:lpstr>Calibri</vt:lpstr>
      <vt:lpstr>Arial Unicode MS</vt:lpstr>
      <vt:lpstr>博富特</vt:lpstr>
      <vt:lpstr>安全管理必备 工具--TPM概论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练  习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</dc:title>
  <dc:creator>Cao, Jie Bing</dc:creator>
  <cp:lastModifiedBy>玲俐</cp:lastModifiedBy>
  <cp:revision>288</cp:revision>
  <cp:lastPrinted>2013-09-12T00:49:00Z</cp:lastPrinted>
  <dcterms:created xsi:type="dcterms:W3CDTF">2012-02-16T12:13:00Z</dcterms:created>
  <dcterms:modified xsi:type="dcterms:W3CDTF">2024-06-28T03:52:05Z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ndor">
    <vt:lpwstr>www.skabelondesign.com</vt:lpwstr>
  </property>
  <property fmtid="{D5CDD505-2E9C-101B-9397-08002B2CF9AE}" pid="3" name="CurrentPresentationTitle">
    <vt:lpwstr>ISRS 技术交流</vt:lpwstr>
  </property>
  <property fmtid="{D5CDD505-2E9C-101B-9397-08002B2CF9AE}" pid="4" name="KSOProductBuildVer">
    <vt:lpwstr>2052-12.1.0.16929</vt:lpwstr>
  </property>
  <property fmtid="{D5CDD505-2E9C-101B-9397-08002B2CF9AE}" pid="5" name="ICV">
    <vt:lpwstr>899FB1290D1542088A982F987DC1502B_12</vt:lpwstr>
  </property>
</Properties>
</file>