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9"/>
  </p:handoutMasterIdLst>
  <p:sldIdLst>
    <p:sldId id="294" r:id="rId3"/>
    <p:sldId id="295" r:id="rId4"/>
    <p:sldId id="256" r:id="rId5"/>
    <p:sldId id="259" r:id="rId6"/>
    <p:sldId id="260" r:id="rId7"/>
    <p:sldId id="275" r:id="rId8"/>
    <p:sldId id="261" r:id="rId9"/>
    <p:sldId id="262" r:id="rId10"/>
    <p:sldId id="276" r:id="rId11"/>
    <p:sldId id="257" r:id="rId12"/>
    <p:sldId id="258" r:id="rId13"/>
    <p:sldId id="277" r:id="rId14"/>
    <p:sldId id="264" r:id="rId15"/>
    <p:sldId id="263" r:id="rId16"/>
    <p:sldId id="278" r:id="rId17"/>
    <p:sldId id="265" r:id="rId18"/>
    <p:sldId id="279" r:id="rId20"/>
    <p:sldId id="266" r:id="rId21"/>
    <p:sldId id="267" r:id="rId22"/>
    <p:sldId id="268" r:id="rId23"/>
    <p:sldId id="269" r:id="rId24"/>
    <p:sldId id="270" r:id="rId25"/>
    <p:sldId id="271" r:id="rId26"/>
    <p:sldId id="272" r:id="rId27"/>
    <p:sldId id="296"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8A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7" autoAdjust="0"/>
  </p:normalViewPr>
  <p:slideViewPr>
    <p:cSldViewPr showGuides="1">
      <p:cViewPr varScale="1">
        <p:scale>
          <a:sx n="99" d="100"/>
          <a:sy n="99" d="100"/>
        </p:scale>
        <p:origin x="96" y="2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3574B-5184-42E2-9362-60A1662A9C3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9DFB5-4D07-4EFB-8943-11E37FEB1D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009DFB5-4D07-4EFB-8943-11E37FEB1D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8.jpeg"/><Relationship Id="rId4" Type="http://schemas.openxmlformats.org/officeDocument/2006/relationships/tags" Target="../tags/tag18.xml"/><Relationship Id="rId3" Type="http://schemas.openxmlformats.org/officeDocument/2006/relationships/image" Target="../media/image17.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全面落实企业安全生产主体责任</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447928" y="1412776"/>
            <a:ext cx="4455066" cy="502702"/>
          </a:xfrm>
          <a:prstGeom prst="rect">
            <a:avLst/>
          </a:prstGeom>
          <a:noFill/>
        </p:spPr>
        <p:txBody>
          <a:bodyPr wrap="none" rtlCol="0">
            <a:spAutoFit/>
          </a:bodyPr>
          <a:lstStyle/>
          <a:p>
            <a:r>
              <a:rPr lang="zh-CN" altLang="en-US" sz="4000" baseline="30000" dirty="0">
                <a:latin typeface="Adobe 黑体 Std R" pitchFamily="34" charset="-122"/>
                <a:ea typeface="Adobe 黑体 Std R" pitchFamily="34" charset="-122"/>
              </a:rPr>
              <a:t>关于加强安全生产的</a:t>
            </a:r>
            <a:r>
              <a:rPr lang="en-US" altLang="zh-CN" sz="4000" baseline="30000" dirty="0">
                <a:latin typeface="Adobe 黑体 Std R" pitchFamily="34" charset="-122"/>
                <a:ea typeface="Adobe 黑体 Std R" pitchFamily="34" charset="-122"/>
              </a:rPr>
              <a:t>5</a:t>
            </a:r>
            <a:r>
              <a:rPr lang="zh-CN" altLang="en-US" sz="4000" baseline="30000" dirty="0">
                <a:latin typeface="Adobe 黑体 Std R" pitchFamily="34" charset="-122"/>
                <a:ea typeface="Adobe 黑体 Std R" pitchFamily="34" charset="-122"/>
              </a:rPr>
              <a:t>点要求</a:t>
            </a:r>
            <a:endParaRPr lang="zh-CN" altLang="en-US" sz="4000" baseline="30000" dirty="0">
              <a:latin typeface="Adobe 黑体 Std R" pitchFamily="34" charset="-122"/>
              <a:ea typeface="Adobe 黑体 Std R" pitchFamily="34" charset="-122"/>
            </a:endParaRPr>
          </a:p>
        </p:txBody>
      </p:sp>
      <p:sp>
        <p:nvSpPr>
          <p:cNvPr id="16" name="TextBox 15"/>
          <p:cNvSpPr txBox="1"/>
          <p:nvPr/>
        </p:nvSpPr>
        <p:spPr>
          <a:xfrm>
            <a:off x="2999656" y="764704"/>
            <a:ext cx="2656496" cy="1569660"/>
          </a:xfrm>
          <a:prstGeom prst="rect">
            <a:avLst/>
          </a:prstGeom>
          <a:noFill/>
        </p:spPr>
        <p:txBody>
          <a:bodyPr wrap="none" rtlCol="0">
            <a:spAutoFit/>
          </a:bodyPr>
          <a:lstStyle/>
          <a:p>
            <a:r>
              <a:rPr lang="zh-CN" altLang="en-US" sz="9600" b="1" baseline="30000" dirty="0">
                <a:ln w="9525">
                  <a:solidFill>
                    <a:schemeClr val="bg1">
                      <a:lumMod val="85000"/>
                    </a:schemeClr>
                  </a:solidFill>
                </a:ln>
                <a:solidFill>
                  <a:srgbClr val="C00000"/>
                </a:solidFill>
                <a:latin typeface="方正行楷_GBK" pitchFamily="65" charset="-122"/>
                <a:ea typeface="方正行楷_GBK" pitchFamily="65" charset="-122"/>
              </a:rPr>
              <a:t>习近平</a:t>
            </a:r>
            <a:endParaRPr lang="zh-CN" altLang="en-US" sz="9600" dirty="0">
              <a:ln w="9525">
                <a:solidFill>
                  <a:schemeClr val="bg1">
                    <a:lumMod val="85000"/>
                  </a:schemeClr>
                </a:solidFill>
              </a:ln>
            </a:endParaRPr>
          </a:p>
        </p:txBody>
      </p:sp>
      <p:sp>
        <p:nvSpPr>
          <p:cNvPr id="18" name="矩形 17"/>
          <p:cNvSpPr/>
          <p:nvPr/>
        </p:nvSpPr>
        <p:spPr>
          <a:xfrm>
            <a:off x="1524000" y="1268760"/>
            <a:ext cx="1547664"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663952" y="1700808"/>
            <a:ext cx="5004048"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2063552" y="2204864"/>
            <a:ext cx="720080" cy="720080"/>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1" name="矩形 20"/>
          <p:cNvSpPr/>
          <p:nvPr/>
        </p:nvSpPr>
        <p:spPr>
          <a:xfrm>
            <a:off x="2207568" y="2217058"/>
            <a:ext cx="450764" cy="707886"/>
          </a:xfrm>
          <a:prstGeom prst="rect">
            <a:avLst/>
          </a:prstGeom>
          <a:noFill/>
        </p:spPr>
        <p:txBody>
          <a:bodyPr wrap="none" lIns="91440" tIns="45720" rIns="91440" bIns="45720">
            <a:spAutoFit/>
          </a:bodyPr>
          <a:lstStyle/>
          <a:p>
            <a:pPr algn="ctr"/>
            <a:r>
              <a:rPr lang="en-US" altLang="zh-CN"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zh-CN" alt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3" name="TextBox 22"/>
          <p:cNvSpPr txBox="1"/>
          <p:nvPr/>
        </p:nvSpPr>
        <p:spPr>
          <a:xfrm>
            <a:off x="2855640" y="2420888"/>
            <a:ext cx="3312368" cy="1528624"/>
          </a:xfrm>
          <a:prstGeom prst="rect">
            <a:avLst/>
          </a:prstGeom>
          <a:noFill/>
        </p:spPr>
        <p:txBody>
          <a:bodyPr wrap="square" rtlCol="0">
            <a:spAutoFit/>
          </a:bodyPr>
          <a:lstStyle/>
          <a:p>
            <a:r>
              <a:rPr lang="zh-CN" altLang="en-US" sz="2800" baseline="30000" dirty="0">
                <a:latin typeface="方正中等线_GBK" pitchFamily="65" charset="-122"/>
                <a:ea typeface="方正中等线_GBK" pitchFamily="65" charset="-122"/>
              </a:rPr>
              <a:t>        必须坚定不移保障安全发展，狠抓安全生产责任制落实。要强化“党政同责、一岗双责、失职追责”，坚持以人为本、以民为本。</a:t>
            </a:r>
            <a:endParaRPr lang="zh-CN" altLang="en-US" sz="2800" baseline="30000" dirty="0">
              <a:latin typeface="方正中等线_GBK" pitchFamily="65" charset="-122"/>
              <a:ea typeface="方正中等线_GBK" pitchFamily="65" charset="-122"/>
            </a:endParaRPr>
          </a:p>
        </p:txBody>
      </p:sp>
      <p:sp>
        <p:nvSpPr>
          <p:cNvPr id="24" name="菱形 23"/>
          <p:cNvSpPr/>
          <p:nvPr/>
        </p:nvSpPr>
        <p:spPr>
          <a:xfrm>
            <a:off x="1991544" y="4221088"/>
            <a:ext cx="720080" cy="720080"/>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5" name="矩形 24"/>
          <p:cNvSpPr/>
          <p:nvPr/>
        </p:nvSpPr>
        <p:spPr>
          <a:xfrm>
            <a:off x="2135560" y="4233282"/>
            <a:ext cx="450764" cy="707886"/>
          </a:xfrm>
          <a:prstGeom prst="rect">
            <a:avLst/>
          </a:prstGeom>
          <a:noFill/>
        </p:spPr>
        <p:txBody>
          <a:bodyPr wrap="none" lIns="91440" tIns="45720" rIns="91440" bIns="45720">
            <a:spAutoFit/>
          </a:bodyPr>
          <a:lstStyle/>
          <a:p>
            <a:pPr algn="ctr"/>
            <a:r>
              <a:rPr lang="en-US" altLang="zh-CN"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zh-CN" alt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6" name="TextBox 25"/>
          <p:cNvSpPr txBox="1"/>
          <p:nvPr/>
        </p:nvSpPr>
        <p:spPr>
          <a:xfrm>
            <a:off x="7608168" y="2276872"/>
            <a:ext cx="2160240" cy="3252172"/>
          </a:xfrm>
          <a:prstGeom prst="rect">
            <a:avLst/>
          </a:prstGeom>
          <a:noFill/>
        </p:spPr>
        <p:txBody>
          <a:bodyPr wrap="square" rtlCol="0">
            <a:spAutoFit/>
          </a:bodyPr>
          <a:lstStyle/>
          <a:p>
            <a:r>
              <a:rPr lang="zh-CN" altLang="en-US" sz="2800" baseline="30000" dirty="0">
                <a:latin typeface="方正中等线_GBK" pitchFamily="65" charset="-122"/>
                <a:ea typeface="方正中等线_GBK" pitchFamily="65" charset="-122"/>
              </a:rPr>
              <a:t>       必须强化依法治理，用法治思维和法治手段解决安全生产问题，加快安全生产相关法律法规制定修订，加强安全生产监管执法，强化基层监管力量，着力提高安全生产法治化水平。</a:t>
            </a:r>
            <a:endParaRPr lang="zh-CN" altLang="en-US" sz="2800" baseline="30000" dirty="0">
              <a:latin typeface="方正中等线_GBK" pitchFamily="65" charset="-122"/>
              <a:ea typeface="方正中等线_GBK" pitchFamily="65" charset="-122"/>
            </a:endParaRPr>
          </a:p>
        </p:txBody>
      </p:sp>
      <p:cxnSp>
        <p:nvCxnSpPr>
          <p:cNvPr id="33" name="直接连接符 32"/>
          <p:cNvCxnSpPr/>
          <p:nvPr/>
        </p:nvCxnSpPr>
        <p:spPr>
          <a:xfrm>
            <a:off x="2495600" y="3861048"/>
            <a:ext cx="34198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直接连接符 34"/>
          <p:cNvCxnSpPr/>
          <p:nvPr/>
        </p:nvCxnSpPr>
        <p:spPr>
          <a:xfrm>
            <a:off x="2423592" y="6093297"/>
            <a:ext cx="3528392" cy="1"/>
          </a:xfrm>
          <a:prstGeom prst="line">
            <a:avLst/>
          </a:prstGeom>
        </p:spPr>
        <p:style>
          <a:lnRef idx="2">
            <a:schemeClr val="accent2"/>
          </a:lnRef>
          <a:fillRef idx="0">
            <a:schemeClr val="accent2"/>
          </a:fillRef>
          <a:effectRef idx="1">
            <a:schemeClr val="accent2"/>
          </a:effectRef>
          <a:fontRef idx="minor">
            <a:schemeClr val="tx1"/>
          </a:fontRef>
        </p:style>
      </p:cxnSp>
      <p:sp>
        <p:nvSpPr>
          <p:cNvPr id="38" name="菱形 37"/>
          <p:cNvSpPr/>
          <p:nvPr/>
        </p:nvSpPr>
        <p:spPr>
          <a:xfrm>
            <a:off x="6672064" y="2204864"/>
            <a:ext cx="720080" cy="720080"/>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9" name="矩形 38"/>
          <p:cNvSpPr/>
          <p:nvPr/>
        </p:nvSpPr>
        <p:spPr>
          <a:xfrm>
            <a:off x="6816080" y="2217058"/>
            <a:ext cx="450764" cy="707886"/>
          </a:xfrm>
          <a:prstGeom prst="rect">
            <a:avLst/>
          </a:prstGeom>
          <a:noFill/>
        </p:spPr>
        <p:txBody>
          <a:bodyPr wrap="none" lIns="91440" tIns="45720" rIns="91440" bIns="45720">
            <a:spAutoFit/>
          </a:bodyPr>
          <a:lstStyle/>
          <a:p>
            <a:pPr algn="ctr"/>
            <a:r>
              <a:rPr lang="en-US" altLang="zh-CN"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zh-CN" alt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0" name="TextBox 39"/>
          <p:cNvSpPr txBox="1"/>
          <p:nvPr/>
        </p:nvSpPr>
        <p:spPr>
          <a:xfrm>
            <a:off x="2999656" y="4221088"/>
            <a:ext cx="3096344" cy="2103140"/>
          </a:xfrm>
          <a:prstGeom prst="rect">
            <a:avLst/>
          </a:prstGeom>
          <a:noFill/>
        </p:spPr>
        <p:txBody>
          <a:bodyPr wrap="square" rtlCol="0">
            <a:spAutoFit/>
          </a:bodyPr>
          <a:lstStyle/>
          <a:p>
            <a:r>
              <a:rPr lang="zh-CN" altLang="en-US" sz="2800" baseline="30000" dirty="0">
                <a:latin typeface="方正中等线_GBK" pitchFamily="65" charset="-122"/>
                <a:ea typeface="方正中等线_GBK" pitchFamily="65" charset="-122"/>
              </a:rPr>
              <a:t>       必须深化改革创新，加强和改进安全监管工作，强化开发区、工业园区、港区等功能区安全监管，举一反三，在标准制定、体制机制上认真考虑如何改革和完善。</a:t>
            </a:r>
            <a:endParaRPr lang="zh-CN" altLang="en-US" sz="2800" baseline="30000" dirty="0">
              <a:latin typeface="方正中等线_GBK" pitchFamily="65" charset="-122"/>
              <a:ea typeface="方正中等线_GBK" pitchFamily="65" charset="-122"/>
            </a:endParaRPr>
          </a:p>
        </p:txBody>
      </p:sp>
      <p:cxnSp>
        <p:nvCxnSpPr>
          <p:cNvPr id="41" name="直接连接符 40"/>
          <p:cNvCxnSpPr/>
          <p:nvPr/>
        </p:nvCxnSpPr>
        <p:spPr>
          <a:xfrm>
            <a:off x="7176120" y="5229200"/>
            <a:ext cx="2483768" cy="0"/>
          </a:xfrm>
          <a:prstGeom prst="line">
            <a:avLst/>
          </a:prstGeom>
        </p:spPr>
        <p:style>
          <a:lnRef idx="2">
            <a:schemeClr val="accent2"/>
          </a:lnRef>
          <a:fillRef idx="0">
            <a:schemeClr val="accent2"/>
          </a:fillRef>
          <a:effectRef idx="1">
            <a:schemeClr val="accent2"/>
          </a:effectRef>
          <a:fontRef idx="minor">
            <a:schemeClr val="tx1"/>
          </a:fontRef>
        </p:style>
      </p:cxnSp>
      <p:pic>
        <p:nvPicPr>
          <p:cNvPr id="50" name="图片 49"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51" name="矩形 50"/>
          <p:cNvSpPr/>
          <p:nvPr/>
        </p:nvSpPr>
        <p:spPr>
          <a:xfrm>
            <a:off x="1524000" y="0"/>
            <a:ext cx="5220072"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1703512" y="159024"/>
            <a:ext cx="4982454"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习近平关于加强安全生产的</a:t>
            </a:r>
            <a:r>
              <a:rPr lang="en-US" altLang="zh-CN" sz="3600" baseline="30000" dirty="0">
                <a:latin typeface="方正中倩_GBK" pitchFamily="65" charset="-122"/>
                <a:ea typeface="方正中倩_GBK" pitchFamily="65" charset="-122"/>
              </a:rPr>
              <a:t>5</a:t>
            </a:r>
            <a:r>
              <a:rPr lang="zh-CN" altLang="en-US" sz="3600" baseline="30000" dirty="0">
                <a:latin typeface="方正中倩_GBK" pitchFamily="65" charset="-122"/>
                <a:ea typeface="方正中倩_GBK" pitchFamily="65" charset="-122"/>
              </a:rPr>
              <a:t>点要求</a:t>
            </a:r>
            <a:endParaRPr lang="zh-CN" altLang="en-US" sz="3600" baseline="30000" dirty="0">
              <a:latin typeface="方正中倩_GBK" pitchFamily="65" charset="-122"/>
              <a:ea typeface="方正中倩_GBK" pitchFamily="65" charset="-122"/>
            </a:endParaRPr>
          </a:p>
        </p:txBody>
      </p:sp>
      <p:sp>
        <p:nvSpPr>
          <p:cNvPr id="53" name="直角三角形 52"/>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447928" y="1412776"/>
            <a:ext cx="4455066" cy="502702"/>
          </a:xfrm>
          <a:prstGeom prst="rect">
            <a:avLst/>
          </a:prstGeom>
          <a:noFill/>
        </p:spPr>
        <p:txBody>
          <a:bodyPr wrap="none" rtlCol="0">
            <a:spAutoFit/>
          </a:bodyPr>
          <a:lstStyle/>
          <a:p>
            <a:r>
              <a:rPr lang="zh-CN" altLang="en-US" sz="4000" baseline="30000" dirty="0">
                <a:latin typeface="Adobe 黑体 Std R" pitchFamily="34" charset="-122"/>
                <a:ea typeface="Adobe 黑体 Std R" pitchFamily="34" charset="-122"/>
              </a:rPr>
              <a:t>关于加强安全生产的</a:t>
            </a:r>
            <a:r>
              <a:rPr lang="en-US" altLang="zh-CN" sz="4000" baseline="30000" dirty="0">
                <a:latin typeface="Adobe 黑体 Std R" pitchFamily="34" charset="-122"/>
                <a:ea typeface="Adobe 黑体 Std R" pitchFamily="34" charset="-122"/>
              </a:rPr>
              <a:t>5</a:t>
            </a:r>
            <a:r>
              <a:rPr lang="zh-CN" altLang="en-US" sz="4000" baseline="30000" dirty="0">
                <a:latin typeface="Adobe 黑体 Std R" pitchFamily="34" charset="-122"/>
                <a:ea typeface="Adobe 黑体 Std R" pitchFamily="34" charset="-122"/>
              </a:rPr>
              <a:t>点要求</a:t>
            </a:r>
            <a:endParaRPr lang="zh-CN" altLang="en-US" sz="4000" baseline="30000" dirty="0">
              <a:latin typeface="Adobe 黑体 Std R" pitchFamily="34" charset="-122"/>
              <a:ea typeface="Adobe 黑体 Std R" pitchFamily="34" charset="-122"/>
            </a:endParaRPr>
          </a:p>
        </p:txBody>
      </p:sp>
      <p:sp>
        <p:nvSpPr>
          <p:cNvPr id="16" name="TextBox 15"/>
          <p:cNvSpPr txBox="1"/>
          <p:nvPr/>
        </p:nvSpPr>
        <p:spPr>
          <a:xfrm>
            <a:off x="2999656" y="764704"/>
            <a:ext cx="2656496" cy="1569660"/>
          </a:xfrm>
          <a:prstGeom prst="rect">
            <a:avLst/>
          </a:prstGeom>
          <a:noFill/>
        </p:spPr>
        <p:txBody>
          <a:bodyPr wrap="none" rtlCol="0">
            <a:spAutoFit/>
          </a:bodyPr>
          <a:lstStyle/>
          <a:p>
            <a:r>
              <a:rPr lang="zh-CN" altLang="en-US" sz="9600" b="1" baseline="30000" dirty="0">
                <a:ln w="9525">
                  <a:solidFill>
                    <a:schemeClr val="bg1">
                      <a:lumMod val="85000"/>
                    </a:schemeClr>
                  </a:solidFill>
                </a:ln>
                <a:solidFill>
                  <a:srgbClr val="C00000"/>
                </a:solidFill>
                <a:latin typeface="方正行楷_GBK" pitchFamily="65" charset="-122"/>
                <a:ea typeface="方正行楷_GBK" pitchFamily="65" charset="-122"/>
              </a:rPr>
              <a:t>习近平</a:t>
            </a:r>
            <a:endParaRPr lang="zh-CN" altLang="en-US" sz="9600" dirty="0">
              <a:ln w="9525">
                <a:solidFill>
                  <a:schemeClr val="bg1">
                    <a:lumMod val="85000"/>
                  </a:schemeClr>
                </a:solidFill>
              </a:ln>
            </a:endParaRPr>
          </a:p>
        </p:txBody>
      </p:sp>
      <p:sp>
        <p:nvSpPr>
          <p:cNvPr id="18" name="矩形 17"/>
          <p:cNvSpPr/>
          <p:nvPr/>
        </p:nvSpPr>
        <p:spPr>
          <a:xfrm>
            <a:off x="1524000" y="1268760"/>
            <a:ext cx="1547664"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663952" y="1700808"/>
            <a:ext cx="5004048"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2063552" y="2204864"/>
            <a:ext cx="720080" cy="720080"/>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1" name="矩形 20"/>
          <p:cNvSpPr/>
          <p:nvPr/>
        </p:nvSpPr>
        <p:spPr>
          <a:xfrm>
            <a:off x="2207568" y="2217058"/>
            <a:ext cx="450764" cy="707886"/>
          </a:xfrm>
          <a:prstGeom prst="rect">
            <a:avLst/>
          </a:prstGeom>
          <a:noFill/>
        </p:spPr>
        <p:txBody>
          <a:bodyPr wrap="none" lIns="91440" tIns="45720" rIns="91440" bIns="45720">
            <a:spAutoFit/>
          </a:bodyPr>
          <a:lstStyle/>
          <a:p>
            <a:pPr algn="ctr"/>
            <a:r>
              <a:rPr lang="en-US" altLang="zh-CN"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zh-CN" alt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3" name="TextBox 22"/>
          <p:cNvSpPr txBox="1"/>
          <p:nvPr/>
        </p:nvSpPr>
        <p:spPr>
          <a:xfrm>
            <a:off x="2855640" y="4221089"/>
            <a:ext cx="5976664" cy="1241365"/>
          </a:xfrm>
          <a:prstGeom prst="rect">
            <a:avLst/>
          </a:prstGeom>
          <a:noFill/>
        </p:spPr>
        <p:txBody>
          <a:bodyPr wrap="square" rtlCol="0">
            <a:spAutoFit/>
          </a:bodyPr>
          <a:lstStyle/>
          <a:p>
            <a:r>
              <a:rPr lang="zh-CN" altLang="en-US" sz="2800" baseline="30000" dirty="0">
                <a:latin typeface="方正中等线_GBK" pitchFamily="65" charset="-122"/>
                <a:ea typeface="方正中等线_GBK" pitchFamily="65" charset="-122"/>
              </a:rPr>
              <a:t>必须坚决遏制重特大事故频发势头，对易发重特大事故的行业领域采取风险分级管控、隐患排查治理双重预防性工作机制，推动安全生产关口前移，加强应急救援工作，最大限度减少人员伤亡和财产损失。</a:t>
            </a:r>
            <a:endParaRPr lang="zh-CN" altLang="en-US" sz="2800" baseline="30000" dirty="0">
              <a:latin typeface="方正中等线_GBK" pitchFamily="65" charset="-122"/>
              <a:ea typeface="方正中等线_GBK" pitchFamily="65" charset="-122"/>
            </a:endParaRPr>
          </a:p>
        </p:txBody>
      </p:sp>
      <p:sp>
        <p:nvSpPr>
          <p:cNvPr id="24" name="菱形 23"/>
          <p:cNvSpPr/>
          <p:nvPr/>
        </p:nvSpPr>
        <p:spPr>
          <a:xfrm>
            <a:off x="1991544" y="4221088"/>
            <a:ext cx="720080" cy="720080"/>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5" name="矩形 24"/>
          <p:cNvSpPr/>
          <p:nvPr/>
        </p:nvSpPr>
        <p:spPr>
          <a:xfrm>
            <a:off x="2135560" y="4233282"/>
            <a:ext cx="450764" cy="707886"/>
          </a:xfrm>
          <a:prstGeom prst="rect">
            <a:avLst/>
          </a:prstGeom>
          <a:noFill/>
        </p:spPr>
        <p:txBody>
          <a:bodyPr wrap="none" lIns="91440" tIns="45720" rIns="91440" bIns="45720">
            <a:spAutoFit/>
          </a:bodyPr>
          <a:lstStyle/>
          <a:p>
            <a:pPr algn="ctr"/>
            <a:r>
              <a:rPr lang="en-US" altLang="zh-CN"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endParaRPr lang="zh-CN" alt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33" name="直接连接符 32"/>
          <p:cNvCxnSpPr/>
          <p:nvPr/>
        </p:nvCxnSpPr>
        <p:spPr>
          <a:xfrm>
            <a:off x="2495600" y="3645024"/>
            <a:ext cx="77048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直接连接符 34"/>
          <p:cNvCxnSpPr/>
          <p:nvPr/>
        </p:nvCxnSpPr>
        <p:spPr>
          <a:xfrm>
            <a:off x="2567608" y="5733256"/>
            <a:ext cx="7200800" cy="0"/>
          </a:xfrm>
          <a:prstGeom prst="line">
            <a:avLst/>
          </a:prstGeom>
        </p:spPr>
        <p:style>
          <a:lnRef idx="2">
            <a:schemeClr val="accent2"/>
          </a:lnRef>
          <a:fillRef idx="0">
            <a:schemeClr val="accent2"/>
          </a:fillRef>
          <a:effectRef idx="1">
            <a:schemeClr val="accent2"/>
          </a:effectRef>
          <a:fontRef idx="minor">
            <a:schemeClr val="tx1"/>
          </a:fontRef>
        </p:style>
      </p:cxnSp>
      <p:sp>
        <p:nvSpPr>
          <p:cNvPr id="40" name="TextBox 39"/>
          <p:cNvSpPr txBox="1"/>
          <p:nvPr/>
        </p:nvSpPr>
        <p:spPr>
          <a:xfrm>
            <a:off x="2927648" y="2204864"/>
            <a:ext cx="7344816" cy="1528624"/>
          </a:xfrm>
          <a:prstGeom prst="rect">
            <a:avLst/>
          </a:prstGeom>
          <a:noFill/>
        </p:spPr>
        <p:txBody>
          <a:bodyPr wrap="square" rtlCol="0">
            <a:spAutoFit/>
          </a:bodyPr>
          <a:lstStyle/>
          <a:p>
            <a:r>
              <a:rPr lang="zh-CN" altLang="en-US" sz="2800" baseline="30000" dirty="0">
                <a:latin typeface="方正中等线_GBK" pitchFamily="65" charset="-122"/>
                <a:ea typeface="方正中等线_GBK" pitchFamily="65" charset="-122"/>
              </a:rPr>
              <a:t>必须加强基础建设，提升安全保障能力，针对城市建设、危旧房屋、玻璃幕墙、渣土堆场、尾矿库、燃气管线、地下管廊等重点隐患和煤矿、非煤矿山、危化品、烟花爆竹、交通运输等重点行业以及游乐、“跨年夜”等大型群众性活动，坚决做好安全防范，特别是要严防踩踏事故发生。</a:t>
            </a:r>
            <a:endParaRPr lang="zh-CN" altLang="en-US" sz="2800" baseline="30000" dirty="0">
              <a:latin typeface="方正中等线_GBK" pitchFamily="65" charset="-122"/>
              <a:ea typeface="方正中等线_GBK" pitchFamily="65" charset="-122"/>
            </a:endParaRPr>
          </a:p>
        </p:txBody>
      </p:sp>
      <p:pic>
        <p:nvPicPr>
          <p:cNvPr id="31" name="图片 30"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32" name="矩形 31"/>
          <p:cNvSpPr/>
          <p:nvPr/>
        </p:nvSpPr>
        <p:spPr>
          <a:xfrm>
            <a:off x="1524000" y="0"/>
            <a:ext cx="5220072"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703512" y="159024"/>
            <a:ext cx="4982454"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习近平关于加强安全生产的</a:t>
            </a:r>
            <a:r>
              <a:rPr lang="en-US" altLang="zh-CN" sz="3600" baseline="30000" dirty="0">
                <a:latin typeface="方正中倩_GBK" pitchFamily="65" charset="-122"/>
                <a:ea typeface="方正中倩_GBK" pitchFamily="65" charset="-122"/>
              </a:rPr>
              <a:t>5</a:t>
            </a:r>
            <a:r>
              <a:rPr lang="zh-CN" altLang="en-US" sz="3600" baseline="30000" dirty="0">
                <a:latin typeface="方正中倩_GBK" pitchFamily="65" charset="-122"/>
                <a:ea typeface="方正中倩_GBK" pitchFamily="65" charset="-122"/>
              </a:rPr>
              <a:t>点要求</a:t>
            </a:r>
            <a:endParaRPr lang="zh-CN" altLang="en-US" sz="3600" baseline="30000" dirty="0">
              <a:latin typeface="方正中倩_GBK" pitchFamily="65" charset="-122"/>
              <a:ea typeface="方正中倩_GBK" pitchFamily="65" charset="-122"/>
            </a:endParaRPr>
          </a:p>
        </p:txBody>
      </p:sp>
      <p:sp>
        <p:nvSpPr>
          <p:cNvPr id="36" name="直角三角形 35"/>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2-01.png"/>
          <p:cNvPicPr>
            <a:picLocks noChangeAspect="1"/>
          </p:cNvPicPr>
          <p:nvPr/>
        </p:nvPicPr>
        <p:blipFill>
          <a:blip r:embed="rId1" cstate="print"/>
          <a:stretch>
            <a:fillRect/>
          </a:stretch>
        </p:blipFill>
        <p:spPr>
          <a:xfrm>
            <a:off x="1524000" y="-459432"/>
            <a:ext cx="9144000" cy="6858000"/>
          </a:xfrm>
          <a:prstGeom prst="rect">
            <a:avLst/>
          </a:prstGeom>
        </p:spPr>
      </p:pic>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2" cstate="print"/>
          <a:srcRect l="47187" b="27950"/>
          <a:stretch>
            <a:fillRect/>
          </a:stretch>
        </p:blipFill>
        <p:spPr>
          <a:xfrm>
            <a:off x="1524001" y="4869160"/>
            <a:ext cx="1088095" cy="1988840"/>
          </a:xfrm>
          <a:prstGeom prst="rect">
            <a:avLst/>
          </a:prstGeom>
        </p:spPr>
      </p:pic>
      <p:pic>
        <p:nvPicPr>
          <p:cNvPr id="10" name="图片 9" descr="12123-01.png"/>
          <p:cNvPicPr>
            <a:picLocks noChangeAspect="1"/>
          </p:cNvPicPr>
          <p:nvPr/>
        </p:nvPicPr>
        <p:blipFill>
          <a:blip r:embed="rId3" cstate="print"/>
          <a:stretch>
            <a:fillRect/>
          </a:stretch>
        </p:blipFill>
        <p:spPr>
          <a:xfrm>
            <a:off x="1524000" y="1844824"/>
            <a:ext cx="9313034" cy="4077072"/>
          </a:xfrm>
          <a:prstGeom prst="rect">
            <a:avLst/>
          </a:prstGeom>
        </p:spPr>
      </p:pic>
      <p:sp>
        <p:nvSpPr>
          <p:cNvPr id="13" name="矩形 12"/>
          <p:cNvSpPr/>
          <p:nvPr/>
        </p:nvSpPr>
        <p:spPr>
          <a:xfrm>
            <a:off x="2711624" y="2852936"/>
            <a:ext cx="6840760" cy="1152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639616" y="3246076"/>
            <a:ext cx="6955750" cy="830997"/>
          </a:xfrm>
          <a:prstGeom prst="rect">
            <a:avLst/>
          </a:prstGeom>
          <a:noFill/>
        </p:spPr>
        <p:txBody>
          <a:bodyPr wrap="none" rtlCol="0">
            <a:spAutoFit/>
          </a:bodyPr>
          <a:lstStyle/>
          <a:p>
            <a:r>
              <a:rPr lang="zh-CN" altLang="en-US" sz="7200" baseline="30000" dirty="0">
                <a:latin typeface="方正华隶_GBK" pitchFamily="65" charset="-122"/>
                <a:ea typeface="方正华隶_GBK" pitchFamily="65" charset="-122"/>
              </a:rPr>
              <a:t>新安全生产法的十大亮点</a:t>
            </a:r>
            <a:endParaRPr lang="zh-CN" altLang="en-US" sz="7200" baseline="30000" dirty="0">
              <a:latin typeface="方正华隶_GBK" pitchFamily="65" charset="-122"/>
              <a:ea typeface="方正华隶_GBK" pitchFamily="65"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385192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46366"/>
            <a:ext cx="3570208" cy="646331"/>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新安全生产法的十大亮点</a:t>
            </a:r>
            <a:endParaRPr lang="zh-CN" altLang="en-US" sz="36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descr="57afa057797ffaa0d4acc2b5b6140a0b.png"/>
          <p:cNvPicPr>
            <a:picLocks noChangeAspect="1"/>
          </p:cNvPicPr>
          <p:nvPr/>
        </p:nvPicPr>
        <p:blipFill>
          <a:blip r:embed="rId2" cstate="print"/>
          <a:stretch>
            <a:fillRect/>
          </a:stretch>
        </p:blipFill>
        <p:spPr>
          <a:xfrm>
            <a:off x="7464152" y="3356992"/>
            <a:ext cx="3599018" cy="2954418"/>
          </a:xfrm>
          <a:prstGeom prst="rect">
            <a:avLst/>
          </a:prstGeom>
        </p:spPr>
      </p:pic>
      <p:sp>
        <p:nvSpPr>
          <p:cNvPr id="28" name="矩形 27"/>
          <p:cNvSpPr/>
          <p:nvPr/>
        </p:nvSpPr>
        <p:spPr>
          <a:xfrm>
            <a:off x="2423592" y="1412776"/>
            <a:ext cx="3600400" cy="792088"/>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243435.png"/>
          <p:cNvPicPr>
            <a:picLocks noChangeAspect="1"/>
          </p:cNvPicPr>
          <p:nvPr/>
        </p:nvPicPr>
        <p:blipFill>
          <a:blip r:embed="rId3" cstate="print"/>
          <a:stretch>
            <a:fillRect/>
          </a:stretch>
        </p:blipFill>
        <p:spPr>
          <a:xfrm>
            <a:off x="1847529" y="1124744"/>
            <a:ext cx="1166135" cy="864096"/>
          </a:xfrm>
          <a:prstGeom prst="rect">
            <a:avLst/>
          </a:prstGeom>
        </p:spPr>
      </p:pic>
      <p:sp>
        <p:nvSpPr>
          <p:cNvPr id="29" name="矩形 28"/>
          <p:cNvSpPr/>
          <p:nvPr/>
        </p:nvSpPr>
        <p:spPr>
          <a:xfrm>
            <a:off x="2220392" y="1136939"/>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0" name="TextBox 29"/>
          <p:cNvSpPr txBox="1"/>
          <p:nvPr/>
        </p:nvSpPr>
        <p:spPr>
          <a:xfrm>
            <a:off x="2711624" y="1619508"/>
            <a:ext cx="4824536"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坚持以人为本，推进安全发展</a:t>
            </a:r>
            <a:endParaRPr lang="zh-CN" altLang="en-US" dirty="0">
              <a:latin typeface="方正中等线_GBK" pitchFamily="65" charset="-122"/>
              <a:ea typeface="方正中等线_GBK" pitchFamily="65" charset="-122"/>
            </a:endParaRPr>
          </a:p>
        </p:txBody>
      </p:sp>
      <p:sp>
        <p:nvSpPr>
          <p:cNvPr id="31" name="矩形 30"/>
          <p:cNvSpPr/>
          <p:nvPr/>
        </p:nvSpPr>
        <p:spPr>
          <a:xfrm>
            <a:off x="6672064" y="1340768"/>
            <a:ext cx="3240360" cy="792088"/>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descr="243435.png"/>
          <p:cNvPicPr>
            <a:picLocks noChangeAspect="1"/>
          </p:cNvPicPr>
          <p:nvPr/>
        </p:nvPicPr>
        <p:blipFill>
          <a:blip r:embed="rId3" cstate="print"/>
          <a:stretch>
            <a:fillRect/>
          </a:stretch>
        </p:blipFill>
        <p:spPr>
          <a:xfrm>
            <a:off x="6096001" y="1052736"/>
            <a:ext cx="1166135" cy="864096"/>
          </a:xfrm>
          <a:prstGeom prst="rect">
            <a:avLst/>
          </a:prstGeom>
        </p:spPr>
      </p:pic>
      <p:sp>
        <p:nvSpPr>
          <p:cNvPr id="37" name="矩形 36"/>
          <p:cNvSpPr/>
          <p:nvPr/>
        </p:nvSpPr>
        <p:spPr>
          <a:xfrm>
            <a:off x="6468864" y="1064931"/>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9" name="TextBox 38"/>
          <p:cNvSpPr txBox="1"/>
          <p:nvPr/>
        </p:nvSpPr>
        <p:spPr>
          <a:xfrm>
            <a:off x="7032104" y="1484785"/>
            <a:ext cx="2808312" cy="646331"/>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建立完善安全生产方针和工作机制</a:t>
            </a:r>
            <a:endParaRPr lang="zh-CN" altLang="en-US" dirty="0">
              <a:latin typeface="方正中等线_GBK" pitchFamily="65" charset="-122"/>
              <a:ea typeface="方正中等线_GBK" pitchFamily="65" charset="-122"/>
            </a:endParaRPr>
          </a:p>
        </p:txBody>
      </p:sp>
      <p:sp>
        <p:nvSpPr>
          <p:cNvPr id="40" name="矩形 39"/>
          <p:cNvSpPr/>
          <p:nvPr/>
        </p:nvSpPr>
        <p:spPr>
          <a:xfrm>
            <a:off x="2351584" y="2636912"/>
            <a:ext cx="5760640" cy="72008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descr="243435.png"/>
          <p:cNvPicPr>
            <a:picLocks noChangeAspect="1"/>
          </p:cNvPicPr>
          <p:nvPr/>
        </p:nvPicPr>
        <p:blipFill>
          <a:blip r:embed="rId3" cstate="print"/>
          <a:stretch>
            <a:fillRect/>
          </a:stretch>
        </p:blipFill>
        <p:spPr>
          <a:xfrm>
            <a:off x="1775521" y="2348880"/>
            <a:ext cx="1166135" cy="864096"/>
          </a:xfrm>
          <a:prstGeom prst="rect">
            <a:avLst/>
          </a:prstGeom>
        </p:spPr>
      </p:pic>
      <p:sp>
        <p:nvSpPr>
          <p:cNvPr id="42" name="矩形 41"/>
          <p:cNvSpPr/>
          <p:nvPr/>
        </p:nvSpPr>
        <p:spPr>
          <a:xfrm>
            <a:off x="2148384" y="2361075"/>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3" name="TextBox 42"/>
          <p:cNvSpPr txBox="1"/>
          <p:nvPr/>
        </p:nvSpPr>
        <p:spPr>
          <a:xfrm>
            <a:off x="2855640" y="2852936"/>
            <a:ext cx="5040560"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落实“三个必须”，明确安全监管部门执法地位</a:t>
            </a:r>
            <a:endParaRPr lang="zh-CN" altLang="en-US" dirty="0">
              <a:latin typeface="方正中等线_GBK" pitchFamily="65" charset="-122"/>
              <a:ea typeface="方正中等线_GBK" pitchFamily="65" charset="-122"/>
            </a:endParaRPr>
          </a:p>
        </p:txBody>
      </p:sp>
      <p:sp>
        <p:nvSpPr>
          <p:cNvPr id="44" name="矩形 43"/>
          <p:cNvSpPr/>
          <p:nvPr/>
        </p:nvSpPr>
        <p:spPr>
          <a:xfrm>
            <a:off x="2351584" y="3861048"/>
            <a:ext cx="5760640" cy="8640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descr="243435.png"/>
          <p:cNvPicPr>
            <a:picLocks noChangeAspect="1"/>
          </p:cNvPicPr>
          <p:nvPr/>
        </p:nvPicPr>
        <p:blipFill>
          <a:blip r:embed="rId3" cstate="print"/>
          <a:stretch>
            <a:fillRect/>
          </a:stretch>
        </p:blipFill>
        <p:spPr>
          <a:xfrm>
            <a:off x="1775521" y="3573016"/>
            <a:ext cx="1166135" cy="864096"/>
          </a:xfrm>
          <a:prstGeom prst="rect">
            <a:avLst/>
          </a:prstGeom>
        </p:spPr>
      </p:pic>
      <p:sp>
        <p:nvSpPr>
          <p:cNvPr id="46" name="矩形 45"/>
          <p:cNvSpPr/>
          <p:nvPr/>
        </p:nvSpPr>
        <p:spPr>
          <a:xfrm>
            <a:off x="2148384" y="3585211"/>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7" name="TextBox 46"/>
          <p:cNvSpPr txBox="1"/>
          <p:nvPr/>
        </p:nvSpPr>
        <p:spPr>
          <a:xfrm>
            <a:off x="2855640" y="4077074"/>
            <a:ext cx="5112568" cy="646331"/>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明确乡镇人民政府以及街道办事处、开发区管理机构安全生产职责</a:t>
            </a:r>
            <a:endParaRPr lang="zh-CN" altLang="en-US" dirty="0">
              <a:latin typeface="方正中等线_GBK" pitchFamily="65" charset="-122"/>
              <a:ea typeface="方正中等线_GBK" pitchFamily="65" charset="-122"/>
            </a:endParaRPr>
          </a:p>
        </p:txBody>
      </p:sp>
      <p:sp>
        <p:nvSpPr>
          <p:cNvPr id="48" name="矩形 47"/>
          <p:cNvSpPr/>
          <p:nvPr/>
        </p:nvSpPr>
        <p:spPr>
          <a:xfrm>
            <a:off x="2423592" y="5157192"/>
            <a:ext cx="5688632" cy="792088"/>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descr="243435.png"/>
          <p:cNvPicPr>
            <a:picLocks noChangeAspect="1"/>
          </p:cNvPicPr>
          <p:nvPr/>
        </p:nvPicPr>
        <p:blipFill>
          <a:blip r:embed="rId3" cstate="print"/>
          <a:stretch>
            <a:fillRect/>
          </a:stretch>
        </p:blipFill>
        <p:spPr>
          <a:xfrm>
            <a:off x="1847529" y="4869160"/>
            <a:ext cx="1166135" cy="864096"/>
          </a:xfrm>
          <a:prstGeom prst="rect">
            <a:avLst/>
          </a:prstGeom>
        </p:spPr>
      </p:pic>
      <p:sp>
        <p:nvSpPr>
          <p:cNvPr id="50" name="矩形 49"/>
          <p:cNvSpPr/>
          <p:nvPr/>
        </p:nvSpPr>
        <p:spPr>
          <a:xfrm>
            <a:off x="2220392" y="4881355"/>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1" name="TextBox 50"/>
          <p:cNvSpPr txBox="1"/>
          <p:nvPr/>
        </p:nvSpPr>
        <p:spPr>
          <a:xfrm>
            <a:off x="2927648" y="5373216"/>
            <a:ext cx="4968552"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进一步强化生产经营单位的安全生产主体责任</a:t>
            </a:r>
            <a:endParaRPr lang="zh-CN" altLang="en-US" dirty="0">
              <a:latin typeface="方正中等线_GBK" pitchFamily="65" charset="-122"/>
              <a:ea typeface="方正中等线_GBK" pitchFamily="65"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222-01.png"/>
          <p:cNvPicPr>
            <a:picLocks noChangeAspect="1"/>
          </p:cNvPicPr>
          <p:nvPr/>
        </p:nvPicPr>
        <p:blipFill>
          <a:blip r:embed="rId1" cstate="print"/>
          <a:srcRect l="9838" t="57350" r="61812" b="5901"/>
          <a:stretch>
            <a:fillRect/>
          </a:stretch>
        </p:blipFill>
        <p:spPr>
          <a:xfrm>
            <a:off x="4655840" y="2060848"/>
            <a:ext cx="2592288" cy="2520280"/>
          </a:xfrm>
          <a:prstGeom prst="rect">
            <a:avLst/>
          </a:prstGeom>
        </p:spPr>
      </p:pic>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2"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385192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46366"/>
            <a:ext cx="3570208" cy="646331"/>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新安全生产法的十大亮点</a:t>
            </a:r>
            <a:endParaRPr lang="zh-CN" altLang="en-US" sz="36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03512" y="1772816"/>
            <a:ext cx="3528392" cy="576064"/>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243435.png"/>
          <p:cNvPicPr>
            <a:picLocks noChangeAspect="1"/>
          </p:cNvPicPr>
          <p:nvPr/>
        </p:nvPicPr>
        <p:blipFill>
          <a:blip r:embed="rId3" cstate="print"/>
          <a:stretch>
            <a:fillRect/>
          </a:stretch>
        </p:blipFill>
        <p:spPr>
          <a:xfrm>
            <a:off x="4727849" y="1988840"/>
            <a:ext cx="1166135" cy="864096"/>
          </a:xfrm>
          <a:prstGeom prst="rect">
            <a:avLst/>
          </a:prstGeom>
        </p:spPr>
      </p:pic>
      <p:sp>
        <p:nvSpPr>
          <p:cNvPr id="29" name="矩形 28"/>
          <p:cNvSpPr/>
          <p:nvPr/>
        </p:nvSpPr>
        <p:spPr>
          <a:xfrm>
            <a:off x="5100712" y="2001035"/>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6</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0" name="TextBox 29"/>
          <p:cNvSpPr txBox="1"/>
          <p:nvPr/>
        </p:nvSpPr>
        <p:spPr>
          <a:xfrm>
            <a:off x="1775520" y="1907540"/>
            <a:ext cx="4824536"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建立事故预防和应急救援的制度</a:t>
            </a:r>
            <a:endParaRPr lang="zh-CN" altLang="en-US" dirty="0">
              <a:latin typeface="方正中等线_GBK" pitchFamily="65" charset="-122"/>
              <a:ea typeface="方正中等线_GBK" pitchFamily="65" charset="-122"/>
            </a:endParaRPr>
          </a:p>
        </p:txBody>
      </p:sp>
      <p:sp>
        <p:nvSpPr>
          <p:cNvPr id="31" name="矩形 30"/>
          <p:cNvSpPr/>
          <p:nvPr/>
        </p:nvSpPr>
        <p:spPr>
          <a:xfrm>
            <a:off x="6888088" y="2348880"/>
            <a:ext cx="3240360" cy="576064"/>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descr="243435.png"/>
          <p:cNvPicPr>
            <a:picLocks noChangeAspect="1"/>
          </p:cNvPicPr>
          <p:nvPr/>
        </p:nvPicPr>
        <p:blipFill>
          <a:blip r:embed="rId3" cstate="print"/>
          <a:stretch>
            <a:fillRect/>
          </a:stretch>
        </p:blipFill>
        <p:spPr>
          <a:xfrm>
            <a:off x="6312025" y="2060848"/>
            <a:ext cx="1166135" cy="864096"/>
          </a:xfrm>
          <a:prstGeom prst="rect">
            <a:avLst/>
          </a:prstGeom>
        </p:spPr>
      </p:pic>
      <p:sp>
        <p:nvSpPr>
          <p:cNvPr id="37" name="矩形 36"/>
          <p:cNvSpPr/>
          <p:nvPr/>
        </p:nvSpPr>
        <p:spPr>
          <a:xfrm>
            <a:off x="6684888" y="2073043"/>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7</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9" name="TextBox 38"/>
          <p:cNvSpPr txBox="1"/>
          <p:nvPr/>
        </p:nvSpPr>
        <p:spPr>
          <a:xfrm>
            <a:off x="7248128" y="2492896"/>
            <a:ext cx="2808312"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建立安全生产标准化制度</a:t>
            </a:r>
            <a:endParaRPr lang="zh-CN" altLang="en-US" dirty="0">
              <a:latin typeface="方正中等线_GBK" pitchFamily="65" charset="-122"/>
              <a:ea typeface="方正中等线_GBK" pitchFamily="65" charset="-122"/>
            </a:endParaRPr>
          </a:p>
        </p:txBody>
      </p:sp>
      <p:sp>
        <p:nvSpPr>
          <p:cNvPr id="40" name="矩形 39"/>
          <p:cNvSpPr/>
          <p:nvPr/>
        </p:nvSpPr>
        <p:spPr>
          <a:xfrm>
            <a:off x="1775520" y="3429000"/>
            <a:ext cx="2880320" cy="576064"/>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descr="243435.png"/>
          <p:cNvPicPr>
            <a:picLocks noChangeAspect="1"/>
          </p:cNvPicPr>
          <p:nvPr/>
        </p:nvPicPr>
        <p:blipFill>
          <a:blip r:embed="rId3" cstate="print"/>
          <a:stretch>
            <a:fillRect/>
          </a:stretch>
        </p:blipFill>
        <p:spPr>
          <a:xfrm>
            <a:off x="4007769" y="2924944"/>
            <a:ext cx="1166135" cy="864096"/>
          </a:xfrm>
          <a:prstGeom prst="rect">
            <a:avLst/>
          </a:prstGeom>
        </p:spPr>
      </p:pic>
      <p:sp>
        <p:nvSpPr>
          <p:cNvPr id="42" name="矩形 41"/>
          <p:cNvSpPr/>
          <p:nvPr/>
        </p:nvSpPr>
        <p:spPr>
          <a:xfrm>
            <a:off x="4380632" y="2937139"/>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8</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3" name="TextBox 42"/>
          <p:cNvSpPr txBox="1"/>
          <p:nvPr/>
        </p:nvSpPr>
        <p:spPr>
          <a:xfrm>
            <a:off x="1775520" y="3573016"/>
            <a:ext cx="5040560"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推行注册安全工程师制度</a:t>
            </a:r>
            <a:endParaRPr lang="zh-CN" altLang="en-US" dirty="0">
              <a:latin typeface="方正中等线_GBK" pitchFamily="65" charset="-122"/>
              <a:ea typeface="方正中等线_GBK" pitchFamily="65" charset="-122"/>
            </a:endParaRPr>
          </a:p>
        </p:txBody>
      </p:sp>
      <p:sp>
        <p:nvSpPr>
          <p:cNvPr id="44" name="矩形 43"/>
          <p:cNvSpPr/>
          <p:nvPr/>
        </p:nvSpPr>
        <p:spPr>
          <a:xfrm>
            <a:off x="6888088" y="3645024"/>
            <a:ext cx="3240360" cy="576064"/>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descr="243435.png"/>
          <p:cNvPicPr>
            <a:picLocks noChangeAspect="1"/>
          </p:cNvPicPr>
          <p:nvPr/>
        </p:nvPicPr>
        <p:blipFill>
          <a:blip r:embed="rId3" cstate="print"/>
          <a:stretch>
            <a:fillRect/>
          </a:stretch>
        </p:blipFill>
        <p:spPr>
          <a:xfrm>
            <a:off x="6312025" y="3356992"/>
            <a:ext cx="1166135" cy="864096"/>
          </a:xfrm>
          <a:prstGeom prst="rect">
            <a:avLst/>
          </a:prstGeom>
        </p:spPr>
      </p:pic>
      <p:sp>
        <p:nvSpPr>
          <p:cNvPr id="46" name="矩形 45"/>
          <p:cNvSpPr/>
          <p:nvPr/>
        </p:nvSpPr>
        <p:spPr>
          <a:xfrm>
            <a:off x="6684888" y="3369187"/>
            <a:ext cx="425116"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9</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7" name="TextBox 46"/>
          <p:cNvSpPr txBox="1"/>
          <p:nvPr/>
        </p:nvSpPr>
        <p:spPr>
          <a:xfrm>
            <a:off x="7248128" y="3779748"/>
            <a:ext cx="5112568"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推进安全生产责任保险制度</a:t>
            </a:r>
            <a:endParaRPr lang="zh-CN" altLang="en-US" dirty="0">
              <a:latin typeface="方正中等线_GBK" pitchFamily="65" charset="-122"/>
              <a:ea typeface="方正中等线_GBK" pitchFamily="65" charset="-122"/>
            </a:endParaRPr>
          </a:p>
        </p:txBody>
      </p:sp>
      <p:sp>
        <p:nvSpPr>
          <p:cNvPr id="48" name="矩形 47"/>
          <p:cNvSpPr/>
          <p:nvPr/>
        </p:nvSpPr>
        <p:spPr>
          <a:xfrm>
            <a:off x="3287688" y="4725144"/>
            <a:ext cx="4968552" cy="64807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descr="243435.png"/>
          <p:cNvPicPr>
            <a:picLocks noChangeAspect="1"/>
          </p:cNvPicPr>
          <p:nvPr/>
        </p:nvPicPr>
        <p:blipFill>
          <a:blip r:embed="rId3" cstate="print"/>
          <a:stretch>
            <a:fillRect/>
          </a:stretch>
        </p:blipFill>
        <p:spPr>
          <a:xfrm>
            <a:off x="5303913" y="4149080"/>
            <a:ext cx="1166135" cy="864096"/>
          </a:xfrm>
          <a:prstGeom prst="rect">
            <a:avLst/>
          </a:prstGeom>
        </p:spPr>
      </p:pic>
      <p:sp>
        <p:nvSpPr>
          <p:cNvPr id="50" name="矩形 49"/>
          <p:cNvSpPr/>
          <p:nvPr/>
        </p:nvSpPr>
        <p:spPr>
          <a:xfrm>
            <a:off x="5556552" y="4161275"/>
            <a:ext cx="665567" cy="646331"/>
          </a:xfrm>
          <a:prstGeom prst="rect">
            <a:avLst/>
          </a:prstGeom>
          <a:noFill/>
        </p:spPr>
        <p:txBody>
          <a:bodyPr wrap="none" lIns="91440" tIns="45720" rIns="91440" bIns="45720">
            <a:spAutoFit/>
          </a:bodyPr>
          <a:lstStyle/>
          <a:p>
            <a:pPr algn="ctr"/>
            <a:r>
              <a:rPr lang="en-US" altLang="zh-CN"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10</a:t>
            </a:r>
            <a:endParaRPr lang="zh-CN" altLang="en-U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1" name="TextBox 50"/>
          <p:cNvSpPr txBox="1"/>
          <p:nvPr/>
        </p:nvSpPr>
        <p:spPr>
          <a:xfrm>
            <a:off x="3719736" y="4869160"/>
            <a:ext cx="4968552" cy="369332"/>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加大对安全生产违法行为的责任追究力度</a:t>
            </a:r>
            <a:endParaRPr lang="zh-CN" altLang="en-US" dirty="0">
              <a:latin typeface="方正中等线_GBK" pitchFamily="65" charset="-122"/>
              <a:ea typeface="方正中等线_GBK" pitchFamily="65"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2-01.png"/>
          <p:cNvPicPr>
            <a:picLocks noChangeAspect="1"/>
          </p:cNvPicPr>
          <p:nvPr/>
        </p:nvPicPr>
        <p:blipFill>
          <a:blip r:embed="rId1" cstate="print"/>
          <a:stretch>
            <a:fillRect/>
          </a:stretch>
        </p:blipFill>
        <p:spPr>
          <a:xfrm>
            <a:off x="1524000" y="-459432"/>
            <a:ext cx="9144000" cy="6858000"/>
          </a:xfrm>
          <a:prstGeom prst="rect">
            <a:avLst/>
          </a:prstGeom>
        </p:spPr>
      </p:pic>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2" cstate="print"/>
          <a:srcRect l="47187" b="27950"/>
          <a:stretch>
            <a:fillRect/>
          </a:stretch>
        </p:blipFill>
        <p:spPr>
          <a:xfrm>
            <a:off x="1524001" y="4869160"/>
            <a:ext cx="1088095" cy="1988840"/>
          </a:xfrm>
          <a:prstGeom prst="rect">
            <a:avLst/>
          </a:prstGeom>
        </p:spPr>
      </p:pic>
      <p:pic>
        <p:nvPicPr>
          <p:cNvPr id="10" name="图片 9" descr="12123-01.png"/>
          <p:cNvPicPr>
            <a:picLocks noChangeAspect="1"/>
          </p:cNvPicPr>
          <p:nvPr/>
        </p:nvPicPr>
        <p:blipFill>
          <a:blip r:embed="rId3" cstate="print"/>
          <a:stretch>
            <a:fillRect/>
          </a:stretch>
        </p:blipFill>
        <p:spPr>
          <a:xfrm>
            <a:off x="1524000" y="1844824"/>
            <a:ext cx="9313034" cy="4077072"/>
          </a:xfrm>
          <a:prstGeom prst="rect">
            <a:avLst/>
          </a:prstGeom>
        </p:spPr>
      </p:pic>
      <p:sp>
        <p:nvSpPr>
          <p:cNvPr id="13" name="矩形 12"/>
          <p:cNvSpPr/>
          <p:nvPr/>
        </p:nvSpPr>
        <p:spPr>
          <a:xfrm>
            <a:off x="2711624" y="2708920"/>
            <a:ext cx="6840760" cy="151216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007769" y="3212976"/>
            <a:ext cx="3877985" cy="1343958"/>
          </a:xfrm>
          <a:prstGeom prst="rect">
            <a:avLst/>
          </a:prstGeom>
          <a:noFill/>
        </p:spPr>
        <p:txBody>
          <a:bodyPr wrap="none" rtlCol="0">
            <a:spAutoFit/>
          </a:bodyPr>
          <a:lstStyle/>
          <a:p>
            <a:pPr>
              <a:lnSpc>
                <a:spcPts val="4000"/>
              </a:lnSpc>
            </a:pPr>
            <a:r>
              <a:rPr lang="zh-CN" altLang="en-US" sz="7200" baseline="30000" dirty="0">
                <a:latin typeface="方正华隶_GBK" pitchFamily="65" charset="-122"/>
                <a:ea typeface="方正华隶_GBK" pitchFamily="65" charset="-122"/>
              </a:rPr>
              <a:t>如何有效落实</a:t>
            </a:r>
            <a:endParaRPr lang="en-US" altLang="zh-CN" sz="7200" baseline="30000" dirty="0">
              <a:latin typeface="方正华隶_GBK" pitchFamily="65" charset="-122"/>
              <a:ea typeface="方正华隶_GBK" pitchFamily="65" charset="-122"/>
            </a:endParaRPr>
          </a:p>
          <a:p>
            <a:r>
              <a:rPr lang="zh-CN" altLang="en-US" sz="7200" baseline="30000" dirty="0">
                <a:latin typeface="方正华隶_GBK" pitchFamily="65" charset="-122"/>
                <a:ea typeface="方正华隶_GBK" pitchFamily="65" charset="-122"/>
              </a:rPr>
              <a:t>安全生产责任</a:t>
            </a:r>
            <a:endParaRPr lang="zh-CN" altLang="en-US" sz="7200" baseline="30000" dirty="0">
              <a:latin typeface="方正华隶_GBK" pitchFamily="65" charset="-122"/>
              <a:ea typeface="方正华隶_GBK" pitchFamily="65"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3" y="231032"/>
            <a:ext cx="3877985"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如何有效落实安全生产责任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258.png"/>
          <p:cNvPicPr>
            <a:picLocks noChangeAspect="1"/>
          </p:cNvPicPr>
          <p:nvPr/>
        </p:nvPicPr>
        <p:blipFill>
          <a:blip r:embed="rId2" cstate="print"/>
          <a:srcRect t="40949"/>
          <a:stretch>
            <a:fillRect/>
          </a:stretch>
        </p:blipFill>
        <p:spPr>
          <a:xfrm>
            <a:off x="1524000" y="2132856"/>
            <a:ext cx="4848486" cy="4049688"/>
          </a:xfrm>
          <a:prstGeom prst="rect">
            <a:avLst/>
          </a:prstGeom>
        </p:spPr>
      </p:pic>
      <p:sp>
        <p:nvSpPr>
          <p:cNvPr id="35" name="圆角矩形 34"/>
          <p:cNvSpPr/>
          <p:nvPr/>
        </p:nvSpPr>
        <p:spPr>
          <a:xfrm>
            <a:off x="3071664" y="1916832"/>
            <a:ext cx="1728192" cy="1656184"/>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647729" y="980728"/>
            <a:ext cx="535723" cy="923330"/>
          </a:xfrm>
          <a:prstGeom prst="rect">
            <a:avLst/>
          </a:prstGeom>
          <a:noFill/>
        </p:spPr>
        <p:txBody>
          <a:bodyPr wrap="none" lIns="91440" tIns="45720" rIns="91440" bIns="45720">
            <a:spAutoFit/>
          </a:bodyPr>
          <a:lstStyle/>
          <a:p>
            <a:pPr algn="ctr"/>
            <a:r>
              <a:rPr lang="en-US" altLang="zh-CN"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1</a:t>
            </a:r>
            <a:endParaRPr lang="zh-CN" altLang="en-US"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38" name="TextBox 37"/>
          <p:cNvSpPr txBox="1"/>
          <p:nvPr/>
        </p:nvSpPr>
        <p:spPr>
          <a:xfrm>
            <a:off x="3287688" y="2420888"/>
            <a:ext cx="1440160" cy="923330"/>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要职责分解到岗位，健全责任体系</a:t>
            </a:r>
            <a:endParaRPr lang="zh-CN" altLang="en-US" dirty="0"/>
          </a:p>
        </p:txBody>
      </p:sp>
      <p:sp>
        <p:nvSpPr>
          <p:cNvPr id="52" name="矩形 51"/>
          <p:cNvSpPr/>
          <p:nvPr/>
        </p:nvSpPr>
        <p:spPr>
          <a:xfrm>
            <a:off x="2783632" y="1772816"/>
            <a:ext cx="2232248" cy="432048"/>
          </a:xfrm>
          <a:prstGeom prst="rect">
            <a:avLst/>
          </a:prstGeom>
          <a:solidFill>
            <a:schemeClr val="bg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53" name="TextBox 52"/>
          <p:cNvSpPr txBox="1"/>
          <p:nvPr/>
        </p:nvSpPr>
        <p:spPr>
          <a:xfrm>
            <a:off x="3359696" y="1804754"/>
            <a:ext cx="1368152" cy="400110"/>
          </a:xfrm>
          <a:prstGeom prst="rect">
            <a:avLst/>
          </a:prstGeom>
          <a:noFill/>
        </p:spPr>
        <p:txBody>
          <a:bodyPr wrap="square" rtlCol="0">
            <a:spAutoFit/>
          </a:bodyPr>
          <a:lstStyle/>
          <a:p>
            <a:r>
              <a:rPr lang="zh-CN" altLang="en-US" sz="2000" dirty="0">
                <a:latin typeface="Adobe 黑体 Std R" pitchFamily="34" charset="-122"/>
                <a:ea typeface="Adobe 黑体 Std R" pitchFamily="34" charset="-122"/>
              </a:rPr>
              <a:t>把握关键</a:t>
            </a:r>
            <a:endParaRPr lang="zh-CN" altLang="en-US" sz="2000" dirty="0">
              <a:latin typeface="Adobe 黑体 Std R" pitchFamily="34" charset="-122"/>
              <a:ea typeface="Adobe 黑体 Std R" pitchFamily="34" charset="-122"/>
            </a:endParaRPr>
          </a:p>
        </p:txBody>
      </p:sp>
      <p:sp>
        <p:nvSpPr>
          <p:cNvPr id="54" name="圆角矩形 53"/>
          <p:cNvSpPr/>
          <p:nvPr/>
        </p:nvSpPr>
        <p:spPr>
          <a:xfrm>
            <a:off x="5879976" y="1884894"/>
            <a:ext cx="1728192" cy="1656184"/>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56041" y="948790"/>
            <a:ext cx="535723" cy="923330"/>
          </a:xfrm>
          <a:prstGeom prst="rect">
            <a:avLst/>
          </a:prstGeom>
          <a:noFill/>
        </p:spPr>
        <p:txBody>
          <a:bodyPr wrap="none" lIns="91440" tIns="45720" rIns="91440" bIns="45720">
            <a:spAutoFit/>
          </a:bodyPr>
          <a:lstStyle/>
          <a:p>
            <a:pPr algn="ctr"/>
            <a:r>
              <a:rPr lang="en-US" altLang="zh-CN"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2</a:t>
            </a:r>
            <a:endParaRPr lang="zh-CN" altLang="en-US"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56" name="TextBox 55"/>
          <p:cNvSpPr txBox="1"/>
          <p:nvPr/>
        </p:nvSpPr>
        <p:spPr>
          <a:xfrm>
            <a:off x="6096000" y="2388950"/>
            <a:ext cx="1440160" cy="923330"/>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主要领导要以身作则，积极支持</a:t>
            </a:r>
            <a:endParaRPr lang="zh-CN" altLang="en-US" dirty="0">
              <a:latin typeface="方正中等线_GBK" pitchFamily="65" charset="-122"/>
              <a:ea typeface="方正中等线_GBK" pitchFamily="65" charset="-122"/>
            </a:endParaRPr>
          </a:p>
        </p:txBody>
      </p:sp>
      <p:sp>
        <p:nvSpPr>
          <p:cNvPr id="57" name="矩形 56"/>
          <p:cNvSpPr/>
          <p:nvPr/>
        </p:nvSpPr>
        <p:spPr>
          <a:xfrm>
            <a:off x="5591944" y="1740878"/>
            <a:ext cx="2232248" cy="432048"/>
          </a:xfrm>
          <a:prstGeom prst="rect">
            <a:avLst/>
          </a:prstGeom>
          <a:solidFill>
            <a:schemeClr val="bg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58" name="TextBox 57"/>
          <p:cNvSpPr txBox="1"/>
          <p:nvPr/>
        </p:nvSpPr>
        <p:spPr>
          <a:xfrm>
            <a:off x="6168008" y="1772816"/>
            <a:ext cx="1368152" cy="400110"/>
          </a:xfrm>
          <a:prstGeom prst="rect">
            <a:avLst/>
          </a:prstGeom>
          <a:noFill/>
        </p:spPr>
        <p:txBody>
          <a:bodyPr wrap="square" rtlCol="0">
            <a:spAutoFit/>
          </a:bodyPr>
          <a:lstStyle/>
          <a:p>
            <a:r>
              <a:rPr lang="zh-CN" altLang="en-US" sz="2000" dirty="0">
                <a:latin typeface="Adobe 黑体 Std R" pitchFamily="34" charset="-122"/>
                <a:ea typeface="Adobe 黑体 Std R" pitchFamily="34" charset="-122"/>
              </a:rPr>
              <a:t>领导支持</a:t>
            </a:r>
            <a:endParaRPr lang="zh-CN" altLang="en-US" sz="2000" dirty="0">
              <a:latin typeface="Adobe 黑体 Std R" pitchFamily="34" charset="-122"/>
              <a:ea typeface="Adobe 黑体 Std R" pitchFamily="34" charset="-122"/>
            </a:endParaRPr>
          </a:p>
        </p:txBody>
      </p:sp>
      <p:sp>
        <p:nvSpPr>
          <p:cNvPr id="59" name="圆角矩形 58"/>
          <p:cNvSpPr/>
          <p:nvPr/>
        </p:nvSpPr>
        <p:spPr>
          <a:xfrm>
            <a:off x="4223792" y="4189150"/>
            <a:ext cx="1728192" cy="1656184"/>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4799857" y="3253046"/>
            <a:ext cx="535723" cy="923330"/>
          </a:xfrm>
          <a:prstGeom prst="rect">
            <a:avLst/>
          </a:prstGeom>
          <a:noFill/>
        </p:spPr>
        <p:txBody>
          <a:bodyPr wrap="none" lIns="91440" tIns="45720" rIns="91440" bIns="45720">
            <a:spAutoFit/>
          </a:bodyPr>
          <a:lstStyle/>
          <a:p>
            <a:pPr algn="ctr"/>
            <a:r>
              <a:rPr lang="en-US" altLang="zh-CN"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3</a:t>
            </a:r>
            <a:endParaRPr lang="zh-CN" altLang="en-US"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1" name="TextBox 60"/>
          <p:cNvSpPr txBox="1"/>
          <p:nvPr/>
        </p:nvSpPr>
        <p:spPr>
          <a:xfrm>
            <a:off x="4367808" y="4653137"/>
            <a:ext cx="1584176" cy="1200329"/>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配套、健全、完善考核问责制度，并严格兑现</a:t>
            </a:r>
            <a:endParaRPr lang="zh-CN" altLang="en-US" dirty="0">
              <a:latin typeface="方正中等线_GBK" pitchFamily="65" charset="-122"/>
              <a:ea typeface="方正中等线_GBK" pitchFamily="65" charset="-122"/>
            </a:endParaRPr>
          </a:p>
        </p:txBody>
      </p:sp>
      <p:sp>
        <p:nvSpPr>
          <p:cNvPr id="63" name="矩形 62"/>
          <p:cNvSpPr/>
          <p:nvPr/>
        </p:nvSpPr>
        <p:spPr>
          <a:xfrm>
            <a:off x="3935760" y="4045134"/>
            <a:ext cx="2232248" cy="432048"/>
          </a:xfrm>
          <a:prstGeom prst="rect">
            <a:avLst/>
          </a:prstGeom>
          <a:solidFill>
            <a:schemeClr val="bg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64" name="TextBox 63"/>
          <p:cNvSpPr txBox="1"/>
          <p:nvPr/>
        </p:nvSpPr>
        <p:spPr>
          <a:xfrm>
            <a:off x="4511824" y="4077072"/>
            <a:ext cx="1368152" cy="400110"/>
          </a:xfrm>
          <a:prstGeom prst="rect">
            <a:avLst/>
          </a:prstGeom>
          <a:noFill/>
        </p:spPr>
        <p:txBody>
          <a:bodyPr wrap="square" rtlCol="0">
            <a:spAutoFit/>
          </a:bodyPr>
          <a:lstStyle/>
          <a:p>
            <a:r>
              <a:rPr lang="zh-CN" altLang="en-US" sz="2000" dirty="0">
                <a:latin typeface="Adobe 黑体 Std R" pitchFamily="34" charset="-122"/>
                <a:ea typeface="Adobe 黑体 Std R" pitchFamily="34" charset="-122"/>
              </a:rPr>
              <a:t>完善制度</a:t>
            </a:r>
            <a:endParaRPr lang="zh-CN" altLang="en-US" sz="2000" dirty="0">
              <a:latin typeface="Adobe 黑体 Std R" pitchFamily="34" charset="-122"/>
              <a:ea typeface="Adobe 黑体 Std R" pitchFamily="34" charset="-122"/>
            </a:endParaRPr>
          </a:p>
        </p:txBody>
      </p:sp>
      <p:sp>
        <p:nvSpPr>
          <p:cNvPr id="65" name="圆角矩形 64"/>
          <p:cNvSpPr/>
          <p:nvPr/>
        </p:nvSpPr>
        <p:spPr>
          <a:xfrm>
            <a:off x="6960096" y="4149080"/>
            <a:ext cx="1728192" cy="1656184"/>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7536161" y="3212976"/>
            <a:ext cx="535723" cy="923330"/>
          </a:xfrm>
          <a:prstGeom prst="rect">
            <a:avLst/>
          </a:prstGeom>
          <a:noFill/>
        </p:spPr>
        <p:txBody>
          <a:bodyPr wrap="none" lIns="91440" tIns="45720" rIns="91440" bIns="45720">
            <a:spAutoFit/>
          </a:bodyPr>
          <a:lstStyle/>
          <a:p>
            <a:pPr algn="ctr"/>
            <a:r>
              <a:rPr lang="en-US" altLang="zh-CN"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4</a:t>
            </a:r>
            <a:endParaRPr lang="zh-CN" altLang="en-US"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67" name="TextBox 66"/>
          <p:cNvSpPr txBox="1"/>
          <p:nvPr/>
        </p:nvSpPr>
        <p:spPr>
          <a:xfrm>
            <a:off x="7176120" y="4653136"/>
            <a:ext cx="1440160" cy="923330"/>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加大监督检查力度，定期报告</a:t>
            </a:r>
            <a:endParaRPr lang="zh-CN" altLang="en-US" dirty="0">
              <a:latin typeface="方正中等线_GBK" pitchFamily="65" charset="-122"/>
              <a:ea typeface="方正中等线_GBK" pitchFamily="65" charset="-122"/>
            </a:endParaRPr>
          </a:p>
        </p:txBody>
      </p:sp>
      <p:sp>
        <p:nvSpPr>
          <p:cNvPr id="68" name="矩形 67"/>
          <p:cNvSpPr/>
          <p:nvPr/>
        </p:nvSpPr>
        <p:spPr>
          <a:xfrm>
            <a:off x="6672064" y="4005064"/>
            <a:ext cx="2232248" cy="432048"/>
          </a:xfrm>
          <a:prstGeom prst="rect">
            <a:avLst/>
          </a:prstGeom>
          <a:solidFill>
            <a:schemeClr val="bg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69" name="TextBox 68"/>
          <p:cNvSpPr txBox="1"/>
          <p:nvPr/>
        </p:nvSpPr>
        <p:spPr>
          <a:xfrm>
            <a:off x="7248128" y="4037002"/>
            <a:ext cx="1368152" cy="400110"/>
          </a:xfrm>
          <a:prstGeom prst="rect">
            <a:avLst/>
          </a:prstGeom>
          <a:noFill/>
        </p:spPr>
        <p:txBody>
          <a:bodyPr wrap="square" rtlCol="0">
            <a:spAutoFit/>
          </a:bodyPr>
          <a:lstStyle/>
          <a:p>
            <a:r>
              <a:rPr lang="zh-CN" altLang="en-US" sz="2000" dirty="0">
                <a:latin typeface="Adobe 黑体 Std R" pitchFamily="34" charset="-122"/>
                <a:ea typeface="Adobe 黑体 Std R" pitchFamily="34" charset="-122"/>
              </a:rPr>
              <a:t>定期汇报</a:t>
            </a:r>
            <a:endParaRPr lang="zh-CN" altLang="en-US" sz="2000" dirty="0">
              <a:latin typeface="Adobe 黑体 Std R" pitchFamily="34" charset="-122"/>
              <a:ea typeface="Adobe 黑体 Std R" pitchFamily="34" charset="-122"/>
            </a:endParaRPr>
          </a:p>
        </p:txBody>
      </p:sp>
      <p:sp>
        <p:nvSpPr>
          <p:cNvPr id="70" name="圆角矩形 69"/>
          <p:cNvSpPr/>
          <p:nvPr/>
        </p:nvSpPr>
        <p:spPr>
          <a:xfrm>
            <a:off x="8472264" y="1844824"/>
            <a:ext cx="1836712" cy="2088232"/>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9048329" y="908720"/>
            <a:ext cx="535723" cy="923330"/>
          </a:xfrm>
          <a:prstGeom prst="rect">
            <a:avLst/>
          </a:prstGeom>
          <a:noFill/>
        </p:spPr>
        <p:txBody>
          <a:bodyPr wrap="none" lIns="91440" tIns="45720" rIns="91440" bIns="45720">
            <a:spAutoFit/>
          </a:bodyPr>
          <a:lstStyle/>
          <a:p>
            <a:pPr algn="ctr"/>
            <a:r>
              <a:rPr lang="en-US" altLang="zh-CN"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rPr>
              <a:t>5</a:t>
            </a:r>
            <a:endParaRPr lang="zh-CN" altLang="en-US" sz="5400" b="1"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
        <p:nvSpPr>
          <p:cNvPr id="72" name="TextBox 71"/>
          <p:cNvSpPr txBox="1"/>
          <p:nvPr/>
        </p:nvSpPr>
        <p:spPr>
          <a:xfrm>
            <a:off x="8652792" y="2348880"/>
            <a:ext cx="1620688" cy="1477328"/>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彻底消除“安全工作是安全部门和安全专职管理人员的职责”的偏见</a:t>
            </a:r>
            <a:endParaRPr lang="zh-CN" altLang="en-US" dirty="0">
              <a:latin typeface="方正中等线_GBK" pitchFamily="65" charset="-122"/>
              <a:ea typeface="方正中等线_GBK" pitchFamily="65" charset="-122"/>
            </a:endParaRPr>
          </a:p>
        </p:txBody>
      </p:sp>
      <p:sp>
        <p:nvSpPr>
          <p:cNvPr id="73" name="矩形 72"/>
          <p:cNvSpPr/>
          <p:nvPr/>
        </p:nvSpPr>
        <p:spPr>
          <a:xfrm>
            <a:off x="8184232" y="1700808"/>
            <a:ext cx="2232248" cy="432048"/>
          </a:xfrm>
          <a:prstGeom prst="rect">
            <a:avLst/>
          </a:prstGeom>
          <a:solidFill>
            <a:schemeClr val="bg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74" name="TextBox 73"/>
          <p:cNvSpPr txBox="1"/>
          <p:nvPr/>
        </p:nvSpPr>
        <p:spPr>
          <a:xfrm>
            <a:off x="8760296" y="1732746"/>
            <a:ext cx="1368152" cy="400110"/>
          </a:xfrm>
          <a:prstGeom prst="rect">
            <a:avLst/>
          </a:prstGeom>
          <a:noFill/>
        </p:spPr>
        <p:txBody>
          <a:bodyPr wrap="square" rtlCol="0">
            <a:spAutoFit/>
          </a:bodyPr>
          <a:lstStyle/>
          <a:p>
            <a:r>
              <a:rPr lang="zh-CN" altLang="en-US" sz="2000" dirty="0">
                <a:latin typeface="Adobe 黑体 Std R" pitchFamily="34" charset="-122"/>
                <a:ea typeface="Adobe 黑体 Std R" pitchFamily="34" charset="-122"/>
              </a:rPr>
              <a:t>纠正偏见</a:t>
            </a:r>
            <a:endParaRPr lang="zh-CN" altLang="en-US" sz="2000" dirty="0">
              <a:latin typeface="Adobe 黑体 Std R" pitchFamily="34" charset="-122"/>
              <a:ea typeface="Adobe 黑体 Std R"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2-01.png"/>
          <p:cNvPicPr>
            <a:picLocks noChangeAspect="1"/>
          </p:cNvPicPr>
          <p:nvPr/>
        </p:nvPicPr>
        <p:blipFill>
          <a:blip r:embed="rId1" cstate="print"/>
          <a:stretch>
            <a:fillRect/>
          </a:stretch>
        </p:blipFill>
        <p:spPr>
          <a:xfrm>
            <a:off x="1524000" y="-459432"/>
            <a:ext cx="9144000" cy="6858000"/>
          </a:xfrm>
          <a:prstGeom prst="rect">
            <a:avLst/>
          </a:prstGeom>
        </p:spPr>
      </p:pic>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2" cstate="print"/>
          <a:srcRect l="47187" b="27950"/>
          <a:stretch>
            <a:fillRect/>
          </a:stretch>
        </p:blipFill>
        <p:spPr>
          <a:xfrm>
            <a:off x="1524001" y="4869160"/>
            <a:ext cx="1088095" cy="1988840"/>
          </a:xfrm>
          <a:prstGeom prst="rect">
            <a:avLst/>
          </a:prstGeom>
        </p:spPr>
      </p:pic>
      <p:pic>
        <p:nvPicPr>
          <p:cNvPr id="10" name="图片 9" descr="12123-01.png"/>
          <p:cNvPicPr>
            <a:picLocks noChangeAspect="1"/>
          </p:cNvPicPr>
          <p:nvPr/>
        </p:nvPicPr>
        <p:blipFill>
          <a:blip r:embed="rId3" cstate="print"/>
          <a:stretch>
            <a:fillRect/>
          </a:stretch>
        </p:blipFill>
        <p:spPr>
          <a:xfrm>
            <a:off x="1524000" y="1844824"/>
            <a:ext cx="9313034" cy="4077072"/>
          </a:xfrm>
          <a:prstGeom prst="rect">
            <a:avLst/>
          </a:prstGeom>
        </p:spPr>
      </p:pic>
      <p:sp>
        <p:nvSpPr>
          <p:cNvPr id="13" name="矩形 12"/>
          <p:cNvSpPr/>
          <p:nvPr/>
        </p:nvSpPr>
        <p:spPr>
          <a:xfrm>
            <a:off x="2711624" y="2852936"/>
            <a:ext cx="6840760" cy="1152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999657" y="3284985"/>
            <a:ext cx="6340197" cy="830997"/>
          </a:xfrm>
          <a:prstGeom prst="rect">
            <a:avLst/>
          </a:prstGeom>
          <a:noFill/>
        </p:spPr>
        <p:txBody>
          <a:bodyPr wrap="none" rtlCol="0">
            <a:spAutoFit/>
          </a:bodyPr>
          <a:lstStyle/>
          <a:p>
            <a:pPr algn="ctr"/>
            <a:r>
              <a:rPr lang="zh-CN" altLang="en-US" sz="7200" baseline="30000" dirty="0">
                <a:latin typeface="方正华隶_GBK" pitchFamily="65" charset="-122"/>
                <a:ea typeface="方正华隶_GBK" pitchFamily="65" charset="-122"/>
              </a:rPr>
              <a:t>企业安全生产主体责任</a:t>
            </a:r>
            <a:endParaRPr lang="zh-CN" altLang="en-US" sz="7200" baseline="30000" dirty="0">
              <a:latin typeface="方正华隶_GBK" pitchFamily="65" charset="-122"/>
              <a:ea typeface="方正华隶_GBK" pitchFamily="65"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439816" y="2132856"/>
            <a:ext cx="5472608" cy="288032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40" name="矩形 39"/>
          <p:cNvSpPr/>
          <p:nvPr/>
        </p:nvSpPr>
        <p:spPr>
          <a:xfrm>
            <a:off x="4592216" y="2285256"/>
            <a:ext cx="5392216" cy="1719808"/>
          </a:xfrm>
          <a:prstGeom prst="rect">
            <a:avLst/>
          </a:prstGeom>
          <a:solidFill>
            <a:schemeClr val="bg1"/>
          </a:solidFill>
          <a:ln>
            <a:solidFill>
              <a:schemeClr val="bg2">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7" name="矩形 36"/>
          <p:cNvSpPr/>
          <p:nvPr/>
        </p:nvSpPr>
        <p:spPr>
          <a:xfrm>
            <a:off x="2423592" y="1700808"/>
            <a:ext cx="2376264" cy="2016224"/>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015880" y="3789040"/>
            <a:ext cx="4744144" cy="936104"/>
          </a:xfrm>
          <a:prstGeom prst="rect">
            <a:avLst/>
          </a:prstGeom>
          <a:solidFill>
            <a:schemeClr val="bg1"/>
          </a:solidFill>
          <a:ln>
            <a:solidFill>
              <a:schemeClr val="bg2">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41" name="TextBox 40"/>
          <p:cNvSpPr txBox="1"/>
          <p:nvPr/>
        </p:nvSpPr>
        <p:spPr>
          <a:xfrm>
            <a:off x="5015880" y="2564905"/>
            <a:ext cx="4680520" cy="2585323"/>
          </a:xfrm>
          <a:prstGeom prst="rect">
            <a:avLst/>
          </a:prstGeom>
          <a:noFill/>
        </p:spPr>
        <p:txBody>
          <a:bodyPr wrap="square" rtlCol="0">
            <a:spAutoFit/>
          </a:bodyPr>
          <a:lstStyle/>
          <a:p>
            <a:pPr algn="just"/>
            <a:r>
              <a:rPr lang="zh-CN" altLang="en-US" dirty="0">
                <a:latin typeface="方正中等线_GBK" pitchFamily="65" charset="-122"/>
                <a:ea typeface="方正中等线_GBK" pitchFamily="65" charset="-122"/>
              </a:rPr>
              <a:t>    安全生产责任制是对公司、企业整体的所有职责要求，横向到边（所有部门，分系统的安全责任），纵向到顶到底（分层级的安全责任）。</a:t>
            </a:r>
            <a:endParaRPr lang="en-US" altLang="zh-CN" dirty="0">
              <a:latin typeface="方正中等线_GBK" pitchFamily="65" charset="-122"/>
              <a:ea typeface="方正中等线_GBK" pitchFamily="65" charset="-122"/>
            </a:endParaRPr>
          </a:p>
          <a:p>
            <a:pPr algn="just"/>
            <a:endParaRPr lang="zh-CN" altLang="en-US" dirty="0">
              <a:latin typeface="方正中等线_GBK" pitchFamily="65" charset="-122"/>
              <a:ea typeface="方正中等线_GBK" pitchFamily="65" charset="-122"/>
            </a:endParaRPr>
          </a:p>
          <a:p>
            <a:pPr algn="just"/>
            <a:r>
              <a:rPr lang="zh-CN" altLang="en-US" dirty="0">
                <a:latin typeface="方正中等线_GBK" pitchFamily="65" charset="-122"/>
                <a:ea typeface="方正中等线_GBK" pitchFamily="65" charset="-122"/>
              </a:rPr>
              <a:t>      安全生产职责是职务上应尽的责任，针对个人、部门或者某一岗位的特定具体任务。</a:t>
            </a:r>
            <a:endParaRPr lang="zh-CN" altLang="en-US" dirty="0">
              <a:latin typeface="方正中等线_GBK" pitchFamily="65" charset="-122"/>
              <a:ea typeface="方正中等线_GBK" pitchFamily="65" charset="-122"/>
            </a:endParaRPr>
          </a:p>
          <a:p>
            <a:pPr algn="just"/>
            <a:endParaRPr lang="zh-CN" altLang="en-US" dirty="0">
              <a:latin typeface="方正中等线_GBK" pitchFamily="65" charset="-122"/>
              <a:ea typeface="方正中等线_GBK" pitchFamily="65"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223792" y="1628800"/>
            <a:ext cx="3456384" cy="576064"/>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4367808" y="1700808"/>
            <a:ext cx="3262432" cy="400110"/>
          </a:xfrm>
          <a:prstGeom prst="rect">
            <a:avLst/>
          </a:prstGeom>
          <a:noFill/>
        </p:spPr>
        <p:txBody>
          <a:bodyPr wrap="none" rtlCol="0">
            <a:spAutoFit/>
          </a:bodyPr>
          <a:lstStyle/>
          <a:p>
            <a:r>
              <a:rPr lang="zh-CN" altLang="en-US" sz="2000" dirty="0">
                <a:solidFill>
                  <a:schemeClr val="bg1"/>
                </a:solidFill>
                <a:latin typeface="Adobe 黑体 Std R" pitchFamily="34" charset="-122"/>
                <a:ea typeface="Adobe 黑体 Std R" pitchFamily="34" charset="-122"/>
              </a:rPr>
              <a:t>安全生产责任制的制定原则</a:t>
            </a:r>
            <a:endParaRPr lang="zh-CN" altLang="en-US" sz="2000" dirty="0">
              <a:solidFill>
                <a:schemeClr val="bg1"/>
              </a:solidFill>
              <a:latin typeface="Adobe 黑体 Std R" pitchFamily="34" charset="-122"/>
              <a:ea typeface="Adobe 黑体 Std R" pitchFamily="34" charset="-122"/>
            </a:endParaRPr>
          </a:p>
        </p:txBody>
      </p:sp>
      <p:sp>
        <p:nvSpPr>
          <p:cNvPr id="15" name="椭圆 14"/>
          <p:cNvSpPr/>
          <p:nvPr/>
        </p:nvSpPr>
        <p:spPr>
          <a:xfrm>
            <a:off x="2135560" y="2812740"/>
            <a:ext cx="1872208" cy="18722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35760" y="3573016"/>
            <a:ext cx="1872208" cy="18722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75986" y="2812740"/>
            <a:ext cx="1872208" cy="18722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896200" y="3356992"/>
            <a:ext cx="1872208" cy="18722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639616" y="2564904"/>
            <a:ext cx="720080" cy="504056"/>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5" name="TextBox 24"/>
          <p:cNvSpPr txBox="1"/>
          <p:nvPr/>
        </p:nvSpPr>
        <p:spPr>
          <a:xfrm>
            <a:off x="2783632" y="2564905"/>
            <a:ext cx="425116" cy="584775"/>
          </a:xfrm>
          <a:prstGeom prst="rect">
            <a:avLst/>
          </a:prstGeom>
          <a:noFill/>
        </p:spPr>
        <p:txBody>
          <a:bodyPr wrap="none" rtlCol="0">
            <a:spAutoFit/>
          </a:bodyPr>
          <a:lstStyle/>
          <a:p>
            <a:r>
              <a:rPr lang="en-US" altLang="zh-CN" sz="3200" dirty="0">
                <a:solidFill>
                  <a:schemeClr val="bg1"/>
                </a:solidFill>
                <a:latin typeface="Adobe 黑体 Std R" pitchFamily="34" charset="-122"/>
                <a:ea typeface="Adobe 黑体 Std R" pitchFamily="34" charset="-122"/>
              </a:rPr>
              <a:t>1</a:t>
            </a:r>
            <a:endParaRPr lang="zh-CN" altLang="en-US" sz="3200" dirty="0">
              <a:solidFill>
                <a:schemeClr val="bg1"/>
              </a:solidFill>
              <a:latin typeface="Adobe 黑体 Std R" pitchFamily="34" charset="-122"/>
              <a:ea typeface="Adobe 黑体 Std R" pitchFamily="34" charset="-122"/>
            </a:endParaRPr>
          </a:p>
        </p:txBody>
      </p:sp>
      <p:sp>
        <p:nvSpPr>
          <p:cNvPr id="26" name="圆角矩形 25"/>
          <p:cNvSpPr/>
          <p:nvPr/>
        </p:nvSpPr>
        <p:spPr>
          <a:xfrm>
            <a:off x="4583832" y="3284984"/>
            <a:ext cx="720080" cy="504056"/>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7" name="TextBox 26"/>
          <p:cNvSpPr txBox="1"/>
          <p:nvPr/>
        </p:nvSpPr>
        <p:spPr>
          <a:xfrm>
            <a:off x="4727848" y="3284985"/>
            <a:ext cx="425116" cy="584775"/>
          </a:xfrm>
          <a:prstGeom prst="rect">
            <a:avLst/>
          </a:prstGeom>
          <a:noFill/>
        </p:spPr>
        <p:txBody>
          <a:bodyPr wrap="none" rtlCol="0">
            <a:spAutoFit/>
          </a:bodyPr>
          <a:lstStyle/>
          <a:p>
            <a:r>
              <a:rPr lang="en-US" altLang="zh-CN" sz="3200" dirty="0">
                <a:solidFill>
                  <a:schemeClr val="bg1"/>
                </a:solidFill>
                <a:latin typeface="Adobe 黑体 Std R" pitchFamily="34" charset="-122"/>
                <a:ea typeface="Adobe 黑体 Std R" pitchFamily="34" charset="-122"/>
              </a:rPr>
              <a:t>2</a:t>
            </a:r>
            <a:endParaRPr lang="zh-CN" altLang="en-US" sz="3200" dirty="0">
              <a:solidFill>
                <a:schemeClr val="bg1"/>
              </a:solidFill>
              <a:latin typeface="Adobe 黑体 Std R" pitchFamily="34" charset="-122"/>
              <a:ea typeface="Adobe 黑体 Std R" pitchFamily="34" charset="-122"/>
            </a:endParaRPr>
          </a:p>
        </p:txBody>
      </p:sp>
      <p:sp>
        <p:nvSpPr>
          <p:cNvPr id="28" name="圆角矩形 27"/>
          <p:cNvSpPr/>
          <p:nvPr/>
        </p:nvSpPr>
        <p:spPr>
          <a:xfrm>
            <a:off x="6528048" y="2564904"/>
            <a:ext cx="720080" cy="504056"/>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9" name="TextBox 28"/>
          <p:cNvSpPr txBox="1"/>
          <p:nvPr/>
        </p:nvSpPr>
        <p:spPr>
          <a:xfrm>
            <a:off x="6672064" y="2564905"/>
            <a:ext cx="425116" cy="584775"/>
          </a:xfrm>
          <a:prstGeom prst="rect">
            <a:avLst/>
          </a:prstGeom>
          <a:noFill/>
        </p:spPr>
        <p:txBody>
          <a:bodyPr wrap="none" rtlCol="0">
            <a:spAutoFit/>
          </a:bodyPr>
          <a:lstStyle/>
          <a:p>
            <a:r>
              <a:rPr lang="en-US" altLang="zh-CN" sz="3200" dirty="0">
                <a:solidFill>
                  <a:schemeClr val="bg1"/>
                </a:solidFill>
                <a:latin typeface="Adobe 黑体 Std R" pitchFamily="34" charset="-122"/>
                <a:ea typeface="Adobe 黑体 Std R" pitchFamily="34" charset="-122"/>
              </a:rPr>
              <a:t>3</a:t>
            </a:r>
            <a:endParaRPr lang="zh-CN" altLang="en-US" sz="3200" dirty="0">
              <a:solidFill>
                <a:schemeClr val="bg1"/>
              </a:solidFill>
              <a:latin typeface="Adobe 黑体 Std R" pitchFamily="34" charset="-122"/>
              <a:ea typeface="Adobe 黑体 Std R" pitchFamily="34" charset="-122"/>
            </a:endParaRPr>
          </a:p>
        </p:txBody>
      </p:sp>
      <p:sp>
        <p:nvSpPr>
          <p:cNvPr id="30" name="圆角矩形 29"/>
          <p:cNvSpPr/>
          <p:nvPr/>
        </p:nvSpPr>
        <p:spPr>
          <a:xfrm>
            <a:off x="8472264" y="3132257"/>
            <a:ext cx="720080" cy="504056"/>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1" name="TextBox 30"/>
          <p:cNvSpPr txBox="1"/>
          <p:nvPr/>
        </p:nvSpPr>
        <p:spPr>
          <a:xfrm>
            <a:off x="8616280" y="3132258"/>
            <a:ext cx="425116" cy="584775"/>
          </a:xfrm>
          <a:prstGeom prst="rect">
            <a:avLst/>
          </a:prstGeom>
          <a:noFill/>
        </p:spPr>
        <p:txBody>
          <a:bodyPr wrap="none" rtlCol="0">
            <a:spAutoFit/>
          </a:bodyPr>
          <a:lstStyle/>
          <a:p>
            <a:r>
              <a:rPr lang="en-US" altLang="zh-CN" sz="3200" dirty="0">
                <a:solidFill>
                  <a:schemeClr val="bg1"/>
                </a:solidFill>
                <a:latin typeface="Adobe 黑体 Std R" pitchFamily="34" charset="-122"/>
                <a:ea typeface="Adobe 黑体 Std R" pitchFamily="34" charset="-122"/>
              </a:rPr>
              <a:t>4</a:t>
            </a:r>
            <a:endParaRPr lang="zh-CN" altLang="en-US" sz="3200" dirty="0">
              <a:solidFill>
                <a:schemeClr val="bg1"/>
              </a:solidFill>
              <a:latin typeface="Adobe 黑体 Std R" pitchFamily="34" charset="-122"/>
              <a:ea typeface="Adobe 黑体 Std R" pitchFamily="34" charset="-122"/>
            </a:endParaRPr>
          </a:p>
        </p:txBody>
      </p:sp>
      <p:sp>
        <p:nvSpPr>
          <p:cNvPr id="32" name="TextBox 31"/>
          <p:cNvSpPr txBox="1"/>
          <p:nvPr/>
        </p:nvSpPr>
        <p:spPr>
          <a:xfrm>
            <a:off x="2279576" y="3212977"/>
            <a:ext cx="1584176" cy="1200329"/>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“一岗双责”管生产必须同时管安全</a:t>
            </a:r>
            <a:endParaRPr lang="zh-CN" altLang="en-US" dirty="0">
              <a:latin typeface="方正中等线_GBK" pitchFamily="65" charset="-122"/>
              <a:ea typeface="方正中等线_GBK" pitchFamily="65" charset="-122"/>
            </a:endParaRPr>
          </a:p>
          <a:p>
            <a:endParaRPr lang="zh-CN" altLang="en-US" dirty="0">
              <a:latin typeface="方正中等线_GBK" pitchFamily="65" charset="-122"/>
              <a:ea typeface="方正中等线_GBK" pitchFamily="65" charset="-122"/>
            </a:endParaRPr>
          </a:p>
        </p:txBody>
      </p:sp>
      <p:sp>
        <p:nvSpPr>
          <p:cNvPr id="33" name="TextBox 32"/>
          <p:cNvSpPr txBox="1"/>
          <p:nvPr/>
        </p:nvSpPr>
        <p:spPr>
          <a:xfrm>
            <a:off x="4079776" y="4149081"/>
            <a:ext cx="1584176" cy="646331"/>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谁主管</a:t>
            </a:r>
            <a:endParaRPr lang="en-US" altLang="zh-CN" dirty="0">
              <a:latin typeface="方正中等线_GBK" pitchFamily="65" charset="-122"/>
              <a:ea typeface="方正中等线_GBK" pitchFamily="65" charset="-122"/>
            </a:endParaRPr>
          </a:p>
          <a:p>
            <a:r>
              <a:rPr lang="zh-CN" altLang="en-US" dirty="0">
                <a:latin typeface="方正中等线_GBK" pitchFamily="65" charset="-122"/>
                <a:ea typeface="方正中等线_GBK" pitchFamily="65" charset="-122"/>
              </a:rPr>
              <a:t>谁负责的原则</a:t>
            </a:r>
            <a:endParaRPr lang="zh-CN" altLang="en-US" dirty="0">
              <a:latin typeface="方正中等线_GBK" pitchFamily="65" charset="-122"/>
              <a:ea typeface="方正中等线_GBK" pitchFamily="65" charset="-122"/>
            </a:endParaRPr>
          </a:p>
        </p:txBody>
      </p:sp>
      <p:sp>
        <p:nvSpPr>
          <p:cNvPr id="34" name="TextBox 33"/>
          <p:cNvSpPr txBox="1"/>
          <p:nvPr/>
        </p:nvSpPr>
        <p:spPr>
          <a:xfrm>
            <a:off x="6168008" y="3212977"/>
            <a:ext cx="1584176" cy="1200329"/>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“五同时”的原则：计划、布置、检查、总结、评比</a:t>
            </a:r>
            <a:endParaRPr lang="zh-CN" altLang="en-US" dirty="0">
              <a:latin typeface="方正中等线_GBK" pitchFamily="65" charset="-122"/>
              <a:ea typeface="方正中等线_GBK" pitchFamily="65" charset="-122"/>
            </a:endParaRPr>
          </a:p>
        </p:txBody>
      </p:sp>
      <p:sp>
        <p:nvSpPr>
          <p:cNvPr id="35" name="TextBox 34"/>
          <p:cNvSpPr txBox="1"/>
          <p:nvPr/>
        </p:nvSpPr>
        <p:spPr>
          <a:xfrm>
            <a:off x="8040216" y="3933057"/>
            <a:ext cx="1584176" cy="646331"/>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谁在岗</a:t>
            </a:r>
            <a:endParaRPr lang="en-US" altLang="zh-CN" dirty="0">
              <a:latin typeface="方正中等线_GBK" pitchFamily="65" charset="-122"/>
              <a:ea typeface="方正中等线_GBK" pitchFamily="65" charset="-122"/>
            </a:endParaRPr>
          </a:p>
          <a:p>
            <a:r>
              <a:rPr lang="zh-CN" altLang="en-US" dirty="0">
                <a:latin typeface="方正中等线_GBK" pitchFamily="65" charset="-122"/>
                <a:ea typeface="方正中等线_GBK" pitchFamily="65" charset="-122"/>
              </a:rPr>
              <a:t>谁负责的原则</a:t>
            </a:r>
            <a:endParaRPr lang="zh-CN" altLang="en-US" dirty="0">
              <a:latin typeface="方正中等线_GBK" pitchFamily="65" charset="-122"/>
              <a:ea typeface="方正中等线_GBK" pitchFamily="65"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063552" y="2852936"/>
            <a:ext cx="3168352" cy="2079848"/>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215952" y="3005336"/>
            <a:ext cx="3168352" cy="2079848"/>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087616" y="2844552"/>
            <a:ext cx="3168352" cy="2088232"/>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40016" y="2996952"/>
            <a:ext cx="3168352" cy="2088232"/>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2567608" y="3284985"/>
            <a:ext cx="2520280" cy="1754326"/>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安全生产监管机制所决定的：政府统一领导、部门依法监管、企业全面负责、群众参与监督、社会广泛支持。</a:t>
            </a:r>
            <a:endParaRPr lang="zh-CN" altLang="en-US" dirty="0">
              <a:latin typeface="方正中等线_GBK" pitchFamily="65" charset="-122"/>
              <a:ea typeface="方正中等线_GBK" pitchFamily="65" charset="-122"/>
            </a:endParaRPr>
          </a:p>
          <a:p>
            <a:endParaRPr lang="zh-CN" altLang="en-US" dirty="0">
              <a:latin typeface="方正中等线_GBK" pitchFamily="65" charset="-122"/>
              <a:ea typeface="方正中等线_GBK" pitchFamily="65" charset="-122"/>
            </a:endParaRPr>
          </a:p>
        </p:txBody>
      </p:sp>
      <p:sp>
        <p:nvSpPr>
          <p:cNvPr id="41" name="TextBox 40"/>
          <p:cNvSpPr txBox="1"/>
          <p:nvPr/>
        </p:nvSpPr>
        <p:spPr>
          <a:xfrm>
            <a:off x="6528048" y="3356992"/>
            <a:ext cx="2520280" cy="1477328"/>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生产安全事故预防规律所要求：人的不安全行为、物的不安全状态、生产作业环境不良、安全管理欠缺。</a:t>
            </a:r>
            <a:endParaRPr lang="zh-CN" altLang="en-US" dirty="0">
              <a:latin typeface="方正中等线_GBK" pitchFamily="65" charset="-122"/>
              <a:ea typeface="方正中等线_GBK" pitchFamily="65" charset="-122"/>
            </a:endParaRPr>
          </a:p>
        </p:txBody>
      </p:sp>
      <p:cxnSp>
        <p:nvCxnSpPr>
          <p:cNvPr id="43" name="直接箭头连接符 42"/>
          <p:cNvCxnSpPr/>
          <p:nvPr/>
        </p:nvCxnSpPr>
        <p:spPr>
          <a:xfrm flipH="1">
            <a:off x="4367808" y="2276872"/>
            <a:ext cx="432048" cy="504056"/>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44" name="直接箭头连接符 43"/>
          <p:cNvCxnSpPr/>
          <p:nvPr/>
        </p:nvCxnSpPr>
        <p:spPr>
          <a:xfrm>
            <a:off x="6960096" y="2276872"/>
            <a:ext cx="360040" cy="576064"/>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14" name="圆角矩形 13"/>
          <p:cNvSpPr/>
          <p:nvPr/>
        </p:nvSpPr>
        <p:spPr>
          <a:xfrm>
            <a:off x="3863752" y="1700808"/>
            <a:ext cx="4104456" cy="576064"/>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4007769" y="1772816"/>
            <a:ext cx="3775393" cy="400110"/>
          </a:xfrm>
          <a:prstGeom prst="rect">
            <a:avLst/>
          </a:prstGeom>
          <a:noFill/>
        </p:spPr>
        <p:txBody>
          <a:bodyPr wrap="none" rtlCol="0">
            <a:spAutoFit/>
          </a:bodyPr>
          <a:lstStyle/>
          <a:p>
            <a:r>
              <a:rPr lang="zh-CN" altLang="en-US" sz="2000" dirty="0">
                <a:solidFill>
                  <a:schemeClr val="bg1"/>
                </a:solidFill>
                <a:latin typeface="Adobe 黑体 Std R" pitchFamily="34" charset="-122"/>
                <a:ea typeface="Adobe 黑体 Std R" pitchFamily="34" charset="-122"/>
              </a:rPr>
              <a:t>为什么企业是安全生产责任主体</a:t>
            </a:r>
            <a:endParaRPr lang="zh-CN" altLang="en-US" sz="2000" dirty="0">
              <a:solidFill>
                <a:schemeClr val="bg1"/>
              </a:solidFill>
              <a:latin typeface="Adobe 黑体 Std R" pitchFamily="34" charset="-122"/>
              <a:ea typeface="Adobe 黑体 Std R"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775520" y="3140968"/>
            <a:ext cx="3456384" cy="576064"/>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1919536" y="3212976"/>
            <a:ext cx="3262432" cy="400110"/>
          </a:xfrm>
          <a:prstGeom prst="rect">
            <a:avLst/>
          </a:prstGeom>
          <a:noFill/>
        </p:spPr>
        <p:txBody>
          <a:bodyPr wrap="none" rtlCol="0">
            <a:spAutoFit/>
          </a:bodyPr>
          <a:lstStyle/>
          <a:p>
            <a:r>
              <a:rPr lang="zh-CN" altLang="en-US" sz="2000" dirty="0">
                <a:solidFill>
                  <a:schemeClr val="bg1"/>
                </a:solidFill>
                <a:latin typeface="Adobe 黑体 Std R" pitchFamily="34" charset="-122"/>
                <a:ea typeface="Adobe 黑体 Std R" pitchFamily="34" charset="-122"/>
              </a:rPr>
              <a:t>安全生产责任制的具体要求</a:t>
            </a:r>
            <a:endParaRPr lang="zh-CN" altLang="en-US" sz="2000" dirty="0">
              <a:solidFill>
                <a:schemeClr val="bg1"/>
              </a:solidFill>
              <a:latin typeface="Adobe 黑体 Std R" pitchFamily="34" charset="-122"/>
              <a:ea typeface="Adobe 黑体 Std R" pitchFamily="34" charset="-122"/>
            </a:endParaRPr>
          </a:p>
        </p:txBody>
      </p:sp>
      <p:sp>
        <p:nvSpPr>
          <p:cNvPr id="24" name="菱形 23"/>
          <p:cNvSpPr/>
          <p:nvPr/>
        </p:nvSpPr>
        <p:spPr>
          <a:xfrm>
            <a:off x="4727848" y="476672"/>
            <a:ext cx="3312368" cy="3312368"/>
          </a:xfrm>
          <a:prstGeom prst="diamond">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4655840" y="2996952"/>
            <a:ext cx="3312368" cy="3312368"/>
          </a:xfrm>
          <a:prstGeom prst="diamond">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菱形 25"/>
          <p:cNvSpPr/>
          <p:nvPr/>
        </p:nvSpPr>
        <p:spPr>
          <a:xfrm>
            <a:off x="6995592" y="1556792"/>
            <a:ext cx="3672408" cy="3816424"/>
          </a:xfrm>
          <a:prstGeom prst="diamond">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7824192" y="2492896"/>
            <a:ext cx="2160240" cy="2308324"/>
          </a:xfrm>
          <a:prstGeom prst="rect">
            <a:avLst/>
          </a:prstGeom>
          <a:noFill/>
        </p:spPr>
        <p:txBody>
          <a:bodyPr wrap="square" rtlCol="0">
            <a:spAutoFit/>
          </a:bodyPr>
          <a:lstStyle/>
          <a:p>
            <a:pPr algn="just"/>
            <a:r>
              <a:rPr lang="zh-CN" altLang="en-US" dirty="0">
                <a:latin typeface="方正中等线_GBK" pitchFamily="65" charset="-122"/>
                <a:ea typeface="方正中等线_GBK" pitchFamily="65" charset="-122"/>
              </a:rPr>
              <a:t>明确企业的各级领导、各职能管理部门、各级管理人员、各工作岗位的安全生产职责，做到“横向到边、纵向到底”。</a:t>
            </a:r>
            <a:endParaRPr lang="zh-CN" altLang="en-US" dirty="0">
              <a:latin typeface="方正中等线_GBK" pitchFamily="65" charset="-122"/>
              <a:ea typeface="方正中等线_GBK" pitchFamily="65" charset="-122"/>
            </a:endParaRPr>
          </a:p>
          <a:p>
            <a:endParaRPr lang="zh-CN" altLang="en-US" dirty="0">
              <a:latin typeface="方正中等线_GBK" pitchFamily="65" charset="-122"/>
              <a:ea typeface="方正中等线_GBK" pitchFamily="65" charset="-122"/>
            </a:endParaRPr>
          </a:p>
        </p:txBody>
      </p:sp>
      <p:sp>
        <p:nvSpPr>
          <p:cNvPr id="28" name="TextBox 27"/>
          <p:cNvSpPr txBox="1"/>
          <p:nvPr/>
        </p:nvSpPr>
        <p:spPr>
          <a:xfrm>
            <a:off x="5375920" y="1268760"/>
            <a:ext cx="2016224" cy="1754326"/>
          </a:xfrm>
          <a:prstGeom prst="rect">
            <a:avLst/>
          </a:prstGeom>
          <a:noFill/>
        </p:spPr>
        <p:txBody>
          <a:bodyPr wrap="square" rtlCol="0">
            <a:spAutoFit/>
          </a:bodyPr>
          <a:lstStyle/>
          <a:p>
            <a:pPr algn="just"/>
            <a:r>
              <a:rPr lang="zh-CN" altLang="en-US" dirty="0">
                <a:latin typeface="方正中等线_GBK" pitchFamily="65" charset="-122"/>
                <a:ea typeface="方正中等线_GBK" pitchFamily="65" charset="-122"/>
              </a:rPr>
              <a:t>建立安全生产管理组织体系要遵循“分线负责，系统管理；分级管理，下管一级；责权一致”的原则。</a:t>
            </a:r>
            <a:endParaRPr lang="zh-CN" altLang="en-US" dirty="0">
              <a:latin typeface="方正中等线_GBK" pitchFamily="65" charset="-122"/>
              <a:ea typeface="方正中等线_GBK" pitchFamily="65" charset="-122"/>
            </a:endParaRPr>
          </a:p>
        </p:txBody>
      </p:sp>
      <p:sp>
        <p:nvSpPr>
          <p:cNvPr id="29" name="TextBox 28"/>
          <p:cNvSpPr txBox="1"/>
          <p:nvPr/>
        </p:nvSpPr>
        <p:spPr>
          <a:xfrm>
            <a:off x="5303912" y="3933056"/>
            <a:ext cx="2016224" cy="1477328"/>
          </a:xfrm>
          <a:prstGeom prst="rect">
            <a:avLst/>
          </a:prstGeom>
          <a:noFill/>
        </p:spPr>
        <p:txBody>
          <a:bodyPr wrap="square" rtlCol="0">
            <a:spAutoFit/>
          </a:bodyPr>
          <a:lstStyle/>
          <a:p>
            <a:pPr algn="just"/>
            <a:r>
              <a:rPr lang="zh-CN" altLang="en-US" dirty="0">
                <a:latin typeface="方正中等线_GBK" pitchFamily="65" charset="-122"/>
                <a:ea typeface="方正中等线_GBK" pitchFamily="65" charset="-122"/>
              </a:rPr>
              <a:t>要把为实现安全生产应干的全部工作分配到有关的岗位的安全生产职责中，做到“人人有责”。</a:t>
            </a:r>
            <a:endParaRPr lang="zh-CN" altLang="en-US" dirty="0">
              <a:latin typeface="方正中等线_GBK" pitchFamily="65" charset="-122"/>
              <a:ea typeface="方正中等线_GBK" pitchFamily="65"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524000" y="5157192"/>
            <a:ext cx="2736304" cy="576064"/>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1668016" y="5229200"/>
            <a:ext cx="2492990" cy="400110"/>
          </a:xfrm>
          <a:prstGeom prst="rect">
            <a:avLst/>
          </a:prstGeom>
          <a:noFill/>
        </p:spPr>
        <p:txBody>
          <a:bodyPr wrap="none" rtlCol="0">
            <a:spAutoFit/>
          </a:bodyPr>
          <a:lstStyle/>
          <a:p>
            <a:r>
              <a:rPr lang="zh-CN" altLang="en-US" sz="2000" dirty="0">
                <a:solidFill>
                  <a:schemeClr val="bg1"/>
                </a:solidFill>
                <a:latin typeface="Adobe 黑体 Std R" pitchFamily="34" charset="-122"/>
                <a:ea typeface="Adobe 黑体 Std R" pitchFamily="34" charset="-122"/>
              </a:rPr>
              <a:t>分管领导的安全职责</a:t>
            </a:r>
            <a:endParaRPr lang="zh-CN" altLang="en-US" sz="2000" dirty="0">
              <a:solidFill>
                <a:schemeClr val="bg1"/>
              </a:solidFill>
              <a:latin typeface="Adobe 黑体 Std R" pitchFamily="34" charset="-122"/>
              <a:ea typeface="Adobe 黑体 Std R" pitchFamily="34" charset="-122"/>
            </a:endParaRPr>
          </a:p>
        </p:txBody>
      </p:sp>
      <p:cxnSp>
        <p:nvCxnSpPr>
          <p:cNvPr id="16" name="直接连接符 15"/>
          <p:cNvCxnSpPr/>
          <p:nvPr/>
        </p:nvCxnSpPr>
        <p:spPr>
          <a:xfrm>
            <a:off x="3143672" y="4869160"/>
            <a:ext cx="6264696"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19" name="椭圆 18"/>
          <p:cNvSpPr/>
          <p:nvPr/>
        </p:nvSpPr>
        <p:spPr>
          <a:xfrm>
            <a:off x="3647728" y="4653136"/>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22" name="椭圆 21"/>
          <p:cNvSpPr/>
          <p:nvPr/>
        </p:nvSpPr>
        <p:spPr>
          <a:xfrm>
            <a:off x="5207901" y="4653136"/>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23" name="椭圆 22"/>
          <p:cNvSpPr/>
          <p:nvPr/>
        </p:nvSpPr>
        <p:spPr>
          <a:xfrm>
            <a:off x="6768074" y="4653136"/>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30" name="椭圆 29"/>
          <p:cNvSpPr/>
          <p:nvPr/>
        </p:nvSpPr>
        <p:spPr>
          <a:xfrm>
            <a:off x="8328248" y="4653136"/>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35" name="矩形 34"/>
          <p:cNvSpPr/>
          <p:nvPr/>
        </p:nvSpPr>
        <p:spPr>
          <a:xfrm>
            <a:off x="3503712" y="980728"/>
            <a:ext cx="6048672" cy="3416320"/>
          </a:xfrm>
          <a:prstGeom prst="rect">
            <a:avLst/>
          </a:prstGeom>
        </p:spPr>
        <p:txBody>
          <a:bodyPr wrap="square">
            <a:spAutoFit/>
          </a:bodyPr>
          <a:lstStyle/>
          <a:p>
            <a:r>
              <a:rPr lang="en-US" altLang="zh-CN" dirty="0">
                <a:latin typeface="方正中等线_GBK" pitchFamily="65" charset="-122"/>
                <a:ea typeface="方正中等线_GBK" pitchFamily="65" charset="-122"/>
              </a:rPr>
              <a:t>      1</a:t>
            </a:r>
            <a:r>
              <a:rPr lang="zh-CN" altLang="en-US" dirty="0">
                <a:latin typeface="方正中等线_GBK" pitchFamily="65" charset="-122"/>
                <a:ea typeface="方正中等线_GBK" pitchFamily="65" charset="-122"/>
              </a:rPr>
              <a:t>、制定公司安全生产规章制度、安全技术规程和安全技术措施计划，并组织实施。</a:t>
            </a:r>
            <a:endParaRPr lang="en-US" altLang="zh-CN" dirty="0">
              <a:latin typeface="方正中等线_GBK" pitchFamily="65" charset="-122"/>
              <a:ea typeface="方正中等线_GBK" pitchFamily="65" charset="-122"/>
            </a:endParaRPr>
          </a:p>
          <a:p>
            <a:r>
              <a:rPr lang="en-US" altLang="zh-CN" dirty="0">
                <a:latin typeface="方正中等线_GBK" pitchFamily="65" charset="-122"/>
                <a:ea typeface="方正中等线_GBK" pitchFamily="65" charset="-122"/>
              </a:rPr>
              <a:t>      2</a:t>
            </a:r>
            <a:r>
              <a:rPr lang="zh-CN" altLang="en-US" dirty="0">
                <a:latin typeface="方正中等线_GBK" pitchFamily="65" charset="-122"/>
                <a:ea typeface="方正中等线_GBK" pitchFamily="65" charset="-122"/>
              </a:rPr>
              <a:t>、组织实施公司中长期、年度、特殊时期安全工作规划、目标及实施计划，监督检查各部门、各车间、部门安全职责履行和各项安全生产规章制度的执行情况，及时纠正安全生产工作中的失职和违章行为。</a:t>
            </a:r>
            <a:endParaRPr lang="en-US" altLang="zh-CN" dirty="0">
              <a:latin typeface="方正中等线_GBK" pitchFamily="65" charset="-122"/>
              <a:ea typeface="方正中等线_GBK" pitchFamily="65" charset="-122"/>
            </a:endParaRPr>
          </a:p>
          <a:p>
            <a:r>
              <a:rPr lang="en-US" altLang="zh-CN" dirty="0">
                <a:latin typeface="方正中等线_GBK" pitchFamily="65" charset="-122"/>
                <a:ea typeface="方正中等线_GBK" pitchFamily="65" charset="-122"/>
              </a:rPr>
              <a:t>       3</a:t>
            </a:r>
            <a:r>
              <a:rPr lang="zh-CN" altLang="en-US" dirty="0">
                <a:latin typeface="方正中等线_GBK" pitchFamily="65" charset="-122"/>
                <a:ea typeface="方正中等线_GBK" pitchFamily="65" charset="-122"/>
              </a:rPr>
              <a:t>、组织安全生产检查，落实事故隐患的整改，消除生产安全事故隐患。当现场发生危机员工生命安全的重大隐患和严重问题时，要立即组织采取停产、撤人、排除隐患等紧急处置措施。</a:t>
            </a:r>
            <a:endParaRPr lang="en-US" altLang="zh-CN" dirty="0">
              <a:latin typeface="方正中等线_GBK" pitchFamily="65" charset="-122"/>
              <a:ea typeface="方正中等线_GBK" pitchFamily="65" charset="-122"/>
            </a:endParaRPr>
          </a:p>
          <a:p>
            <a:r>
              <a:rPr lang="en-US" altLang="zh-CN" dirty="0">
                <a:latin typeface="方正中等线_GBK" pitchFamily="65" charset="-122"/>
                <a:ea typeface="方正中等线_GBK" pitchFamily="65" charset="-122"/>
              </a:rPr>
              <a:t>       4</a:t>
            </a:r>
            <a:r>
              <a:rPr lang="zh-CN" altLang="en-US" dirty="0">
                <a:latin typeface="方正中等线_GBK" pitchFamily="65" charset="-122"/>
                <a:ea typeface="方正中等线_GBK" pitchFamily="65" charset="-122"/>
              </a:rPr>
              <a:t>、定期组织召开安全生产工作会议，分析安全生产动态，及时解决安全生产中存在的问题。</a:t>
            </a:r>
            <a:endParaRPr lang="zh-CN" altLang="en-US" dirty="0">
              <a:latin typeface="方正中等线_GBK" pitchFamily="65" charset="-122"/>
              <a:ea typeface="方正中等线_GBK" pitchFamily="65" charset="-122"/>
            </a:endParaRPr>
          </a:p>
        </p:txBody>
      </p:sp>
      <p:sp>
        <p:nvSpPr>
          <p:cNvPr id="36" name="矩形 35"/>
          <p:cNvSpPr/>
          <p:nvPr/>
        </p:nvSpPr>
        <p:spPr>
          <a:xfrm>
            <a:off x="3575720" y="4581128"/>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1</a:t>
            </a:r>
            <a:endParaRPr lang="zh-CN" altLang="en-US" sz="2800" b="1" dirty="0">
              <a:ln w="10541" cmpd="sng">
                <a:solidFill>
                  <a:srgbClr val="7D7D7D">
                    <a:tint val="100000"/>
                    <a:shade val="100000"/>
                    <a:satMod val="110000"/>
                  </a:srgbClr>
                </a:solidFill>
                <a:prstDash val="solid"/>
              </a:ln>
              <a:solidFill>
                <a:srgbClr val="C00000"/>
              </a:solidFill>
            </a:endParaRPr>
          </a:p>
        </p:txBody>
      </p:sp>
      <p:sp>
        <p:nvSpPr>
          <p:cNvPr id="37" name="矩形 36"/>
          <p:cNvSpPr/>
          <p:nvPr/>
        </p:nvSpPr>
        <p:spPr>
          <a:xfrm>
            <a:off x="5087888" y="4581128"/>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2</a:t>
            </a:r>
            <a:endParaRPr lang="zh-CN" altLang="en-US" sz="2800" b="1" dirty="0">
              <a:ln w="10541" cmpd="sng">
                <a:solidFill>
                  <a:srgbClr val="7D7D7D">
                    <a:tint val="100000"/>
                    <a:shade val="100000"/>
                    <a:satMod val="110000"/>
                  </a:srgbClr>
                </a:solidFill>
                <a:prstDash val="solid"/>
              </a:ln>
              <a:solidFill>
                <a:srgbClr val="C00000"/>
              </a:solidFill>
            </a:endParaRPr>
          </a:p>
        </p:txBody>
      </p:sp>
      <p:sp>
        <p:nvSpPr>
          <p:cNvPr id="38" name="矩形 37"/>
          <p:cNvSpPr/>
          <p:nvPr/>
        </p:nvSpPr>
        <p:spPr>
          <a:xfrm>
            <a:off x="6672064" y="4581128"/>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3</a:t>
            </a:r>
            <a:endParaRPr lang="zh-CN" altLang="en-US" sz="2800" b="1" dirty="0">
              <a:ln w="10541" cmpd="sng">
                <a:solidFill>
                  <a:srgbClr val="7D7D7D">
                    <a:tint val="100000"/>
                    <a:shade val="100000"/>
                    <a:satMod val="110000"/>
                  </a:srgbClr>
                </a:solidFill>
                <a:prstDash val="solid"/>
              </a:ln>
              <a:solidFill>
                <a:srgbClr val="C00000"/>
              </a:solidFill>
            </a:endParaRPr>
          </a:p>
        </p:txBody>
      </p:sp>
      <p:sp>
        <p:nvSpPr>
          <p:cNvPr id="39" name="矩形 38"/>
          <p:cNvSpPr/>
          <p:nvPr/>
        </p:nvSpPr>
        <p:spPr>
          <a:xfrm>
            <a:off x="8184232" y="4581128"/>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4</a:t>
            </a:r>
            <a:endParaRPr lang="zh-CN" altLang="en-US" sz="2800" b="1" dirty="0">
              <a:ln w="10541" cmpd="sng">
                <a:solidFill>
                  <a:srgbClr val="7D7D7D">
                    <a:tint val="100000"/>
                    <a:shade val="100000"/>
                    <a:satMod val="110000"/>
                  </a:srgbClr>
                </a:solidFill>
                <a:prstDash val="solid"/>
              </a:ln>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524000" y="1700808"/>
            <a:ext cx="2736304" cy="576064"/>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1668016" y="1772816"/>
            <a:ext cx="2492990" cy="400110"/>
          </a:xfrm>
          <a:prstGeom prst="rect">
            <a:avLst/>
          </a:prstGeom>
          <a:noFill/>
        </p:spPr>
        <p:txBody>
          <a:bodyPr wrap="none" rtlCol="0">
            <a:spAutoFit/>
          </a:bodyPr>
          <a:lstStyle/>
          <a:p>
            <a:r>
              <a:rPr lang="zh-CN" altLang="en-US" sz="2000" dirty="0">
                <a:solidFill>
                  <a:schemeClr val="bg1"/>
                </a:solidFill>
                <a:latin typeface="Adobe 黑体 Std R" pitchFamily="34" charset="-122"/>
                <a:ea typeface="Adobe 黑体 Std R" pitchFamily="34" charset="-122"/>
              </a:rPr>
              <a:t>分管领导的安全职责</a:t>
            </a:r>
            <a:endParaRPr lang="zh-CN" altLang="en-US" sz="2000" dirty="0">
              <a:solidFill>
                <a:schemeClr val="bg1"/>
              </a:solidFill>
              <a:latin typeface="Adobe 黑体 Std R" pitchFamily="34" charset="-122"/>
              <a:ea typeface="Adobe 黑体 Std R" pitchFamily="34" charset="-122"/>
            </a:endParaRPr>
          </a:p>
        </p:txBody>
      </p:sp>
      <p:sp>
        <p:nvSpPr>
          <p:cNvPr id="35" name="矩形 34"/>
          <p:cNvSpPr/>
          <p:nvPr/>
        </p:nvSpPr>
        <p:spPr>
          <a:xfrm>
            <a:off x="3071664" y="3284985"/>
            <a:ext cx="6048672" cy="3000821"/>
          </a:xfrm>
          <a:prstGeom prst="rect">
            <a:avLst/>
          </a:prstGeom>
        </p:spPr>
        <p:txBody>
          <a:bodyPr wrap="square">
            <a:spAutoFit/>
          </a:bodyPr>
          <a:lstStyle/>
          <a:p>
            <a:pPr>
              <a:lnSpc>
                <a:spcPct val="150000"/>
              </a:lnSpc>
            </a:pPr>
            <a:r>
              <a:rPr lang="en-US" altLang="zh-CN" dirty="0">
                <a:latin typeface="方正中等线_GBK" pitchFamily="65" charset="-122"/>
                <a:ea typeface="方正中等线_GBK" pitchFamily="65" charset="-122"/>
              </a:rPr>
              <a:t>        5</a:t>
            </a:r>
            <a:r>
              <a:rPr lang="zh-CN" altLang="en-US" dirty="0">
                <a:latin typeface="方正中等线_GBK" pitchFamily="65" charset="-122"/>
                <a:ea typeface="方正中等线_GBK" pitchFamily="65" charset="-122"/>
              </a:rPr>
              <a:t>、组织开展安全生产竞赛活动，总结推广安全生产工作的先进经验。</a:t>
            </a:r>
            <a:endParaRPr lang="en-US" altLang="zh-CN" dirty="0">
              <a:latin typeface="方正中等线_GBK" pitchFamily="65" charset="-122"/>
              <a:ea typeface="方正中等线_GBK" pitchFamily="65" charset="-122"/>
            </a:endParaRPr>
          </a:p>
          <a:p>
            <a:pPr>
              <a:lnSpc>
                <a:spcPct val="150000"/>
              </a:lnSpc>
            </a:pPr>
            <a:r>
              <a:rPr lang="en-US" altLang="zh-CN" dirty="0">
                <a:latin typeface="方正中等线_GBK" pitchFamily="65" charset="-122"/>
                <a:ea typeface="方正中等线_GBK" pitchFamily="65" charset="-122"/>
              </a:rPr>
              <a:t>        6</a:t>
            </a:r>
            <a:r>
              <a:rPr lang="zh-CN" altLang="en-US" dirty="0">
                <a:latin typeface="方正中等线_GBK" pitchFamily="65" charset="-122"/>
                <a:ea typeface="方正中等线_GBK" pitchFamily="65" charset="-122"/>
              </a:rPr>
              <a:t>、负责组织对安全事故的调查、分析、处理及报告。</a:t>
            </a:r>
            <a:endParaRPr lang="en-US" altLang="zh-CN" dirty="0">
              <a:latin typeface="方正中等线_GBK" pitchFamily="65" charset="-122"/>
              <a:ea typeface="方正中等线_GBK" pitchFamily="65" charset="-122"/>
            </a:endParaRPr>
          </a:p>
          <a:p>
            <a:pPr>
              <a:lnSpc>
                <a:spcPct val="150000"/>
              </a:lnSpc>
            </a:pPr>
            <a:r>
              <a:rPr lang="en-US" altLang="zh-CN" dirty="0">
                <a:latin typeface="方正中等线_GBK" pitchFamily="65" charset="-122"/>
                <a:ea typeface="方正中等线_GBK" pitchFamily="65" charset="-122"/>
              </a:rPr>
              <a:t>        7</a:t>
            </a:r>
            <a:r>
              <a:rPr lang="zh-CN" altLang="en-US" dirty="0">
                <a:latin typeface="方正中等线_GBK" pitchFamily="65" charset="-122"/>
                <a:ea typeface="方正中等线_GBK" pitchFamily="65" charset="-122"/>
              </a:rPr>
              <a:t>、负责收集有关安全生产法律法规和行政规定等要求，并组织评审。</a:t>
            </a:r>
            <a:endParaRPr lang="en-US" altLang="zh-CN" dirty="0">
              <a:latin typeface="方正中等线_GBK" pitchFamily="65" charset="-122"/>
              <a:ea typeface="方正中等线_GBK" pitchFamily="65" charset="-122"/>
            </a:endParaRPr>
          </a:p>
          <a:p>
            <a:pPr>
              <a:lnSpc>
                <a:spcPct val="150000"/>
              </a:lnSpc>
            </a:pPr>
            <a:r>
              <a:rPr lang="en-US" altLang="zh-CN" dirty="0">
                <a:latin typeface="方正中等线_GBK" pitchFamily="65" charset="-122"/>
                <a:ea typeface="方正中等线_GBK" pitchFamily="65" charset="-122"/>
              </a:rPr>
              <a:t>        8</a:t>
            </a:r>
            <a:r>
              <a:rPr lang="zh-CN" altLang="en-US" dirty="0">
                <a:latin typeface="方正中等线_GBK" pitchFamily="65" charset="-122"/>
                <a:ea typeface="方正中等线_GBK" pitchFamily="65" charset="-122"/>
              </a:rPr>
              <a:t>、组织危险源的辨识与风险评价。</a:t>
            </a:r>
            <a:endParaRPr lang="zh-CN" altLang="en-US" dirty="0">
              <a:latin typeface="方正中等线_GBK" pitchFamily="65" charset="-122"/>
              <a:ea typeface="方正中等线_GBK" pitchFamily="65" charset="-122"/>
            </a:endParaRPr>
          </a:p>
        </p:txBody>
      </p:sp>
      <p:cxnSp>
        <p:nvCxnSpPr>
          <p:cNvPr id="15" name="直接连接符 14"/>
          <p:cNvCxnSpPr/>
          <p:nvPr/>
        </p:nvCxnSpPr>
        <p:spPr>
          <a:xfrm>
            <a:off x="3071664" y="2780928"/>
            <a:ext cx="6264696"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18" name="椭圆 17"/>
          <p:cNvSpPr/>
          <p:nvPr/>
        </p:nvSpPr>
        <p:spPr>
          <a:xfrm>
            <a:off x="3575720" y="2564904"/>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24" name="椭圆 23"/>
          <p:cNvSpPr/>
          <p:nvPr/>
        </p:nvSpPr>
        <p:spPr>
          <a:xfrm>
            <a:off x="5135893" y="2564904"/>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25" name="椭圆 24"/>
          <p:cNvSpPr/>
          <p:nvPr/>
        </p:nvSpPr>
        <p:spPr>
          <a:xfrm>
            <a:off x="6696066" y="2564904"/>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26" name="椭圆 25"/>
          <p:cNvSpPr/>
          <p:nvPr/>
        </p:nvSpPr>
        <p:spPr>
          <a:xfrm>
            <a:off x="8256240" y="2564904"/>
            <a:ext cx="360040" cy="360040"/>
          </a:xfrm>
          <a:prstGeom prst="ellipse">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27" name="矩形 26"/>
          <p:cNvSpPr/>
          <p:nvPr/>
        </p:nvSpPr>
        <p:spPr>
          <a:xfrm>
            <a:off x="3503712" y="2492896"/>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5</a:t>
            </a:r>
            <a:endParaRPr lang="zh-CN" altLang="en-US" sz="2800" b="1" dirty="0">
              <a:ln w="10541" cmpd="sng">
                <a:solidFill>
                  <a:srgbClr val="7D7D7D">
                    <a:tint val="100000"/>
                    <a:shade val="100000"/>
                    <a:satMod val="110000"/>
                  </a:srgbClr>
                </a:solidFill>
                <a:prstDash val="solid"/>
              </a:ln>
              <a:solidFill>
                <a:srgbClr val="C00000"/>
              </a:solidFill>
            </a:endParaRPr>
          </a:p>
        </p:txBody>
      </p:sp>
      <p:sp>
        <p:nvSpPr>
          <p:cNvPr id="28" name="矩形 27"/>
          <p:cNvSpPr/>
          <p:nvPr/>
        </p:nvSpPr>
        <p:spPr>
          <a:xfrm>
            <a:off x="5015880" y="2492896"/>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6</a:t>
            </a:r>
            <a:endParaRPr lang="zh-CN" altLang="en-US" sz="2800" b="1" dirty="0">
              <a:ln w="10541" cmpd="sng">
                <a:solidFill>
                  <a:srgbClr val="7D7D7D">
                    <a:tint val="100000"/>
                    <a:shade val="100000"/>
                    <a:satMod val="110000"/>
                  </a:srgbClr>
                </a:solidFill>
                <a:prstDash val="solid"/>
              </a:ln>
              <a:solidFill>
                <a:srgbClr val="C00000"/>
              </a:solidFill>
            </a:endParaRPr>
          </a:p>
        </p:txBody>
      </p:sp>
      <p:sp>
        <p:nvSpPr>
          <p:cNvPr id="29" name="矩形 28"/>
          <p:cNvSpPr/>
          <p:nvPr/>
        </p:nvSpPr>
        <p:spPr>
          <a:xfrm>
            <a:off x="6600056" y="2492896"/>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7</a:t>
            </a:r>
            <a:endParaRPr lang="zh-CN" altLang="en-US" sz="2800" b="1" dirty="0">
              <a:ln w="10541" cmpd="sng">
                <a:solidFill>
                  <a:srgbClr val="7D7D7D">
                    <a:tint val="100000"/>
                    <a:shade val="100000"/>
                    <a:satMod val="110000"/>
                  </a:srgbClr>
                </a:solidFill>
                <a:prstDash val="solid"/>
              </a:ln>
              <a:solidFill>
                <a:srgbClr val="C00000"/>
              </a:solidFill>
            </a:endParaRPr>
          </a:p>
        </p:txBody>
      </p:sp>
      <p:sp>
        <p:nvSpPr>
          <p:cNvPr id="31" name="矩形 30"/>
          <p:cNvSpPr/>
          <p:nvPr/>
        </p:nvSpPr>
        <p:spPr>
          <a:xfrm>
            <a:off x="8112224" y="2492896"/>
            <a:ext cx="576064" cy="523220"/>
          </a:xfrm>
          <a:prstGeom prst="rect">
            <a:avLst/>
          </a:prstGeom>
          <a:noFill/>
        </p:spPr>
        <p:txBody>
          <a:bodyPr wrap="square" lIns="91440" tIns="45720" rIns="91440" bIns="45720">
            <a:spAutoFit/>
          </a:bodyPr>
          <a:lstStyle/>
          <a:p>
            <a:pPr algn="ctr"/>
            <a:r>
              <a:rPr lang="en-US" altLang="zh-CN" sz="2800" b="1" dirty="0">
                <a:ln w="10541" cmpd="sng">
                  <a:solidFill>
                    <a:srgbClr val="7D7D7D">
                      <a:tint val="100000"/>
                      <a:shade val="100000"/>
                      <a:satMod val="110000"/>
                    </a:srgbClr>
                  </a:solidFill>
                  <a:prstDash val="solid"/>
                </a:ln>
                <a:solidFill>
                  <a:srgbClr val="C00000"/>
                </a:solidFill>
              </a:rPr>
              <a:t>8</a:t>
            </a:r>
            <a:endParaRPr lang="zh-CN" altLang="en-US" sz="2800" b="1" dirty="0">
              <a:ln w="10541" cmpd="sng">
                <a:solidFill>
                  <a:srgbClr val="7D7D7D">
                    <a:tint val="100000"/>
                    <a:shade val="100000"/>
                    <a:satMod val="110000"/>
                  </a:srgbClr>
                </a:solidFill>
                <a:prstDash val="solid"/>
              </a:ln>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421196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231032"/>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079776" y="1556792"/>
            <a:ext cx="3779912" cy="576064"/>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12" name="TextBox 11"/>
          <p:cNvSpPr txBox="1"/>
          <p:nvPr/>
        </p:nvSpPr>
        <p:spPr>
          <a:xfrm>
            <a:off x="4223792" y="1628800"/>
            <a:ext cx="3518912" cy="400110"/>
          </a:xfrm>
          <a:prstGeom prst="rect">
            <a:avLst/>
          </a:prstGeom>
          <a:noFill/>
        </p:spPr>
        <p:txBody>
          <a:bodyPr wrap="none" rtlCol="0">
            <a:spAutoFit/>
          </a:bodyPr>
          <a:lstStyle/>
          <a:p>
            <a:r>
              <a:rPr lang="zh-CN" altLang="en-US" sz="2000" dirty="0">
                <a:solidFill>
                  <a:schemeClr val="bg1"/>
                </a:solidFill>
                <a:latin typeface="Adobe 黑体 Std R" pitchFamily="34" charset="-122"/>
                <a:ea typeface="Adobe 黑体 Std R" pitchFamily="34" charset="-122"/>
              </a:rPr>
              <a:t>各部门管理人员应履行的职责</a:t>
            </a:r>
            <a:endParaRPr lang="zh-CN" altLang="en-US" sz="2000" dirty="0">
              <a:solidFill>
                <a:schemeClr val="bg1"/>
              </a:solidFill>
              <a:latin typeface="Adobe 黑体 Std R" pitchFamily="34" charset="-122"/>
              <a:ea typeface="Adobe 黑体 Std R" pitchFamily="34" charset="-122"/>
            </a:endParaRPr>
          </a:p>
        </p:txBody>
      </p:sp>
      <p:sp>
        <p:nvSpPr>
          <p:cNvPr id="22" name="矩形 21"/>
          <p:cNvSpPr/>
          <p:nvPr/>
        </p:nvSpPr>
        <p:spPr>
          <a:xfrm>
            <a:off x="2711624" y="2420888"/>
            <a:ext cx="6624736" cy="3024336"/>
          </a:xfrm>
          <a:prstGeom prst="rect">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bg1">
                    <a:lumMod val="85000"/>
                  </a:schemeClr>
                </a:solidFill>
              </a:ln>
              <a:solidFill>
                <a:schemeClr val="bg1">
                  <a:lumMod val="85000"/>
                </a:schemeClr>
              </a:solidFill>
            </a:endParaRPr>
          </a:p>
        </p:txBody>
      </p:sp>
      <p:sp>
        <p:nvSpPr>
          <p:cNvPr id="23" name="TextBox 22"/>
          <p:cNvSpPr txBox="1"/>
          <p:nvPr/>
        </p:nvSpPr>
        <p:spPr>
          <a:xfrm>
            <a:off x="-2772816" y="2204864"/>
            <a:ext cx="184731" cy="369332"/>
          </a:xfrm>
          <a:prstGeom prst="rect">
            <a:avLst/>
          </a:prstGeom>
          <a:noFill/>
        </p:spPr>
        <p:txBody>
          <a:bodyPr wrap="none" rtlCol="0">
            <a:spAutoFit/>
          </a:bodyPr>
          <a:lstStyle/>
          <a:p>
            <a:endParaRPr lang="zh-CN" altLang="en-US" dirty="0"/>
          </a:p>
        </p:txBody>
      </p:sp>
      <p:sp>
        <p:nvSpPr>
          <p:cNvPr id="30" name="TextBox 29"/>
          <p:cNvSpPr txBox="1"/>
          <p:nvPr/>
        </p:nvSpPr>
        <p:spPr>
          <a:xfrm>
            <a:off x="2999656" y="2610683"/>
            <a:ext cx="5976664" cy="2862322"/>
          </a:xfrm>
          <a:prstGeom prst="rect">
            <a:avLst/>
          </a:prstGeom>
          <a:noFill/>
        </p:spPr>
        <p:txBody>
          <a:bodyPr wrap="square" rtlCol="0">
            <a:spAutoFit/>
          </a:bodyPr>
          <a:lstStyle/>
          <a:p>
            <a:pPr algn="just">
              <a:lnSpc>
                <a:spcPct val="150000"/>
              </a:lnSpc>
            </a:pPr>
            <a:r>
              <a:rPr lang="zh-CN" altLang="en-US" dirty="0">
                <a:latin typeface="方正中等线_GBK" pitchFamily="65" charset="-122"/>
                <a:ea typeface="方正中等线_GBK" pitchFamily="65" charset="-122"/>
              </a:rPr>
              <a:t>根据本部门的特点落实和健全岗位安全生产责任制；</a:t>
            </a:r>
            <a:endParaRPr lang="en-US" altLang="zh-CN" dirty="0">
              <a:latin typeface="方正中等线_GBK" pitchFamily="65" charset="-122"/>
              <a:ea typeface="方正中等线_GBK" pitchFamily="65" charset="-122"/>
            </a:endParaRPr>
          </a:p>
          <a:p>
            <a:pPr algn="just">
              <a:lnSpc>
                <a:spcPct val="150000"/>
              </a:lnSpc>
            </a:pPr>
            <a:r>
              <a:rPr lang="zh-CN" altLang="en-US" dirty="0">
                <a:latin typeface="方正中等线_GBK" pitchFamily="65" charset="-122"/>
                <a:ea typeface="方正中等线_GBK" pitchFamily="65" charset="-122"/>
              </a:rPr>
              <a:t>根据部门特点健全安全管理制度和安全操作规程；</a:t>
            </a:r>
            <a:endParaRPr lang="en-US" altLang="zh-CN" dirty="0">
              <a:latin typeface="方正中等线_GBK" pitchFamily="65" charset="-122"/>
              <a:ea typeface="方正中等线_GBK" pitchFamily="65" charset="-122"/>
            </a:endParaRPr>
          </a:p>
          <a:p>
            <a:pPr algn="just">
              <a:lnSpc>
                <a:spcPct val="150000"/>
              </a:lnSpc>
            </a:pPr>
            <a:r>
              <a:rPr lang="zh-CN" altLang="en-US" dirty="0">
                <a:latin typeface="方正中等线_GBK" pitchFamily="65" charset="-122"/>
                <a:ea typeface="方正中等线_GBK" pitchFamily="65" charset="-122"/>
              </a:rPr>
              <a:t>对下属职工进行安全生产教育；</a:t>
            </a:r>
            <a:endParaRPr lang="en-US" altLang="zh-CN" dirty="0">
              <a:latin typeface="方正中等线_GBK" pitchFamily="65" charset="-122"/>
              <a:ea typeface="方正中等线_GBK" pitchFamily="65" charset="-122"/>
            </a:endParaRPr>
          </a:p>
          <a:p>
            <a:pPr algn="just">
              <a:lnSpc>
                <a:spcPct val="150000"/>
              </a:lnSpc>
            </a:pPr>
            <a:r>
              <a:rPr lang="zh-CN" altLang="en-US" dirty="0">
                <a:latin typeface="方正中等线_GBK" pitchFamily="65" charset="-122"/>
                <a:ea typeface="方正中等线_GBK" pitchFamily="65" charset="-122"/>
              </a:rPr>
              <a:t>每月组织安全监察，及时消除存在的安全隐患；</a:t>
            </a:r>
            <a:endParaRPr lang="en-US" altLang="zh-CN" dirty="0">
              <a:latin typeface="方正中等线_GBK" pitchFamily="65" charset="-122"/>
              <a:ea typeface="方正中等线_GBK" pitchFamily="65" charset="-122"/>
            </a:endParaRPr>
          </a:p>
          <a:p>
            <a:pPr algn="just">
              <a:lnSpc>
                <a:spcPct val="150000"/>
              </a:lnSpc>
            </a:pPr>
            <a:r>
              <a:rPr lang="zh-CN" altLang="en-US" dirty="0">
                <a:latin typeface="方正中等线_GBK" pitchFamily="65" charset="-122"/>
                <a:ea typeface="方正中等线_GBK" pitchFamily="65" charset="-122"/>
              </a:rPr>
              <a:t>监督检查本系统人员按规定穿戴合格的劳动保护用品；</a:t>
            </a:r>
            <a:endParaRPr lang="en-US" altLang="zh-CN" dirty="0">
              <a:latin typeface="方正中等线_GBK" pitchFamily="65" charset="-122"/>
              <a:ea typeface="方正中等线_GBK" pitchFamily="65" charset="-122"/>
            </a:endParaRPr>
          </a:p>
          <a:p>
            <a:pPr algn="just">
              <a:lnSpc>
                <a:spcPct val="150000"/>
              </a:lnSpc>
            </a:pPr>
            <a:r>
              <a:rPr lang="zh-CN" altLang="en-US" dirty="0">
                <a:latin typeface="方正中等线_GBK" pitchFamily="65" charset="-122"/>
                <a:ea typeface="方正中等线_GBK" pitchFamily="65" charset="-122"/>
              </a:rPr>
              <a:t>本部门整改有困难的及时向上汇报，提出整改意见。</a:t>
            </a:r>
            <a:endParaRPr lang="zh-CN" altLang="en-US" dirty="0">
              <a:latin typeface="方正中等线_GBK" pitchFamily="65" charset="-122"/>
              <a:ea typeface="方正中等线_GBK" pitchFamily="65" charset="-122"/>
            </a:endParaRPr>
          </a:p>
          <a:p>
            <a:pPr algn="just"/>
            <a:endParaRPr lang="zh-CN" altLang="en-US" dirty="0">
              <a:latin typeface="方正中等线_GBK" pitchFamily="65" charset="-122"/>
              <a:ea typeface="方正中等线_GBK" pitchFamily="65"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1d6db5b8ba6862d7f9e80f6f252b4792.png"/>
          <p:cNvPicPr>
            <a:picLocks noChangeAspect="1"/>
          </p:cNvPicPr>
          <p:nvPr/>
        </p:nvPicPr>
        <p:blipFill>
          <a:blip r:embed="rId1" cstate="print"/>
          <a:stretch>
            <a:fillRect/>
          </a:stretch>
        </p:blipFill>
        <p:spPr>
          <a:xfrm>
            <a:off x="5879977" y="2492896"/>
            <a:ext cx="5095531" cy="4365104"/>
          </a:xfrm>
          <a:prstGeom prst="rect">
            <a:avLst/>
          </a:prstGeom>
        </p:spPr>
      </p:pic>
      <p:pic>
        <p:nvPicPr>
          <p:cNvPr id="17" name="图片 16" descr="背景2.png"/>
          <p:cNvPicPr>
            <a:picLocks noChangeAspect="1"/>
          </p:cNvPicPr>
          <p:nvPr/>
        </p:nvPicPr>
        <p:blipFill>
          <a:blip r:embed="rId2" cstate="email"/>
          <a:srcRect/>
          <a:stretch>
            <a:fillRect/>
          </a:stretch>
        </p:blipFill>
        <p:spPr>
          <a:xfrm>
            <a:off x="5447928" y="260648"/>
            <a:ext cx="2160240" cy="1878996"/>
          </a:xfrm>
          <a:prstGeom prst="rect">
            <a:avLst/>
          </a:prstGeom>
        </p:spPr>
      </p:pic>
      <p:sp>
        <p:nvSpPr>
          <p:cNvPr id="2" name="文本框 1"/>
          <p:cNvSpPr txBox="1"/>
          <p:nvPr/>
        </p:nvSpPr>
        <p:spPr>
          <a:xfrm>
            <a:off x="3609340" y="1961515"/>
            <a:ext cx="5450840" cy="1322070"/>
          </a:xfrm>
          <a:prstGeom prst="rect">
            <a:avLst/>
          </a:prstGeom>
          <a:noFill/>
        </p:spPr>
        <p:txBody>
          <a:bodyPr wrap="square" rtlCol="0">
            <a:spAutoFit/>
          </a:bodyPr>
          <a:lstStyle/>
          <a:p>
            <a:pPr algn="ctr"/>
            <a:r>
              <a:rPr lang="zh-CN" altLang="en-US" sz="4000" b="1">
                <a:latin typeface="微软雅黑" panose="020B0503020204020204" pitchFamily="34" charset="-122"/>
                <a:ea typeface="微软雅黑" panose="020B0503020204020204" pitchFamily="34" charset="-122"/>
              </a:rPr>
              <a:t>全面落实企业安全生产</a:t>
            </a:r>
            <a:endParaRPr lang="zh-CN" altLang="en-US" sz="4000" b="1">
              <a:latin typeface="微软雅黑" panose="020B0503020204020204" pitchFamily="34" charset="-122"/>
              <a:ea typeface="微软雅黑" panose="020B0503020204020204" pitchFamily="34" charset="-122"/>
            </a:endParaRPr>
          </a:p>
          <a:p>
            <a:pPr algn="ctr"/>
            <a:r>
              <a:rPr lang="zh-CN" altLang="en-US" sz="4000" b="1">
                <a:latin typeface="微软雅黑" panose="020B0503020204020204" pitchFamily="34" charset="-122"/>
                <a:ea typeface="微软雅黑" panose="020B0503020204020204" pitchFamily="34" charset="-122"/>
              </a:rPr>
              <a:t>主体责任培训课件</a:t>
            </a:r>
            <a:endParaRPr lang="zh-CN" altLang="en-US" sz="4000" b="1">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134556.png"/>
          <p:cNvPicPr>
            <a:picLocks noChangeAspect="1"/>
          </p:cNvPicPr>
          <p:nvPr/>
        </p:nvPicPr>
        <p:blipFill>
          <a:blip r:embed="rId1" cstate="print"/>
          <a:srcRect l="47187" b="27950"/>
          <a:stretch>
            <a:fillRect/>
          </a:stretch>
        </p:blipFill>
        <p:spPr>
          <a:xfrm>
            <a:off x="7964686" y="-459432"/>
            <a:ext cx="2703314" cy="4941168"/>
          </a:xfrm>
          <a:prstGeom prst="rect">
            <a:avLst/>
          </a:prstGeom>
        </p:spPr>
      </p:pic>
      <p:sp>
        <p:nvSpPr>
          <p:cNvPr id="29" name="圆角矩形 28"/>
          <p:cNvSpPr/>
          <p:nvPr/>
        </p:nvSpPr>
        <p:spPr>
          <a:xfrm>
            <a:off x="8328248" y="3501008"/>
            <a:ext cx="576064" cy="1512168"/>
          </a:xfrm>
          <a:prstGeom prst="round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0" name="矩形 29"/>
          <p:cNvSpPr/>
          <p:nvPr/>
        </p:nvSpPr>
        <p:spPr>
          <a:xfrm>
            <a:off x="8329990" y="3645025"/>
            <a:ext cx="646331" cy="1200329"/>
          </a:xfrm>
          <a:prstGeom prst="rect">
            <a:avLst/>
          </a:prstGeom>
          <a:noFill/>
        </p:spPr>
        <p:txBody>
          <a:bodyPr wrap="none" lIns="91440" tIns="45720" rIns="91440" bIns="45720">
            <a:spAutoFit/>
          </a:bodyPr>
          <a:lstStyle/>
          <a:p>
            <a:pPr algn="ct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前</a:t>
            </a:r>
            <a:endPar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言</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折角形 36"/>
          <p:cNvSpPr/>
          <p:nvPr/>
        </p:nvSpPr>
        <p:spPr>
          <a:xfrm>
            <a:off x="2207062" y="985535"/>
            <a:ext cx="5328592" cy="3384376"/>
          </a:xfrm>
          <a:prstGeom prst="foldedCorner">
            <a:avLst/>
          </a:prstGeom>
          <a:solidFill>
            <a:schemeClr val="bg1">
              <a:lumMod val="95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1" name="TextBox 30"/>
          <p:cNvSpPr txBox="1"/>
          <p:nvPr/>
        </p:nvSpPr>
        <p:spPr>
          <a:xfrm>
            <a:off x="2423086" y="1273567"/>
            <a:ext cx="4896544" cy="2964914"/>
          </a:xfrm>
          <a:prstGeom prst="rect">
            <a:avLst/>
          </a:prstGeom>
          <a:noFill/>
        </p:spPr>
        <p:txBody>
          <a:bodyPr wrap="square" rtlCol="0">
            <a:spAutoFit/>
          </a:bodyPr>
          <a:lstStyle/>
          <a:p>
            <a:pPr algn="just"/>
            <a:r>
              <a:rPr lang="en-US" altLang="zh-CN" sz="2800" baseline="30000" dirty="0">
                <a:latin typeface="方正中等线_GBK" pitchFamily="65" charset="-122"/>
                <a:ea typeface="方正中等线_GBK" pitchFamily="65" charset="-122"/>
              </a:rPr>
              <a:t>        </a:t>
            </a:r>
            <a:r>
              <a:rPr lang="zh-CN" altLang="en-US" sz="2800" baseline="30000" dirty="0">
                <a:latin typeface="方正中等线_GBK" pitchFamily="65" charset="-122"/>
                <a:ea typeface="方正中等线_GBK" pitchFamily="65" charset="-122"/>
              </a:rPr>
              <a:t>在十二届全国人大五次会议中，国务院总理李克强关于政府工作的报告，关于安全生产工作部分。总理在回顾</a:t>
            </a:r>
            <a:r>
              <a:rPr lang="en-US" altLang="zh-CN" sz="2800" baseline="30000" dirty="0">
                <a:latin typeface="方正中等线_GBK" pitchFamily="65" charset="-122"/>
                <a:ea typeface="方正中等线_GBK" pitchFamily="65" charset="-122"/>
              </a:rPr>
              <a:t>2016</a:t>
            </a:r>
            <a:r>
              <a:rPr lang="zh-CN" altLang="en-US" sz="2800" baseline="30000" dirty="0">
                <a:latin typeface="方正中等线_GBK" pitchFamily="65" charset="-122"/>
                <a:ea typeface="方正中等线_GBK" pitchFamily="65" charset="-122"/>
              </a:rPr>
              <a:t>年安全生产工作时总结了成绩指出了工作的不足，在</a:t>
            </a:r>
            <a:r>
              <a:rPr lang="en-US" altLang="zh-CN" sz="2800" baseline="30000" dirty="0">
                <a:latin typeface="方正中等线_GBK" pitchFamily="65" charset="-122"/>
                <a:ea typeface="方正中等线_GBK" pitchFamily="65" charset="-122"/>
              </a:rPr>
              <a:t>2019</a:t>
            </a:r>
            <a:r>
              <a:rPr lang="zh-CN" altLang="en-US" sz="2800" baseline="30000" dirty="0">
                <a:latin typeface="方正中等线_GBK" pitchFamily="65" charset="-122"/>
                <a:ea typeface="方正中等线_GBK" pitchFamily="65" charset="-122"/>
              </a:rPr>
              <a:t>年工作总体部署和重点工作任务中，明确了安全生产的任务要求，尤其强调安全生产责任制的落实。政府工作报告中对于供给侧改革、转变政府职能等部署，也同时对加强安全生产法规标准、转变政府安全生产监管方式和作风等提出了明确的要求。</a:t>
            </a:r>
            <a:endParaRPr lang="zh-CN" altLang="en-US" sz="2800" baseline="30000" dirty="0">
              <a:latin typeface="方正中等线_GBK" pitchFamily="65" charset="-122"/>
              <a:ea typeface="方正中等线_GBK" pitchFamily="65"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pic>
        <p:nvPicPr>
          <p:cNvPr id="10" name="图片 9" descr="12123-01.png"/>
          <p:cNvPicPr>
            <a:picLocks noChangeAspect="1"/>
          </p:cNvPicPr>
          <p:nvPr/>
        </p:nvPicPr>
        <p:blipFill>
          <a:blip r:embed="rId2" cstate="print"/>
          <a:stretch>
            <a:fillRect/>
          </a:stretch>
        </p:blipFill>
        <p:spPr>
          <a:xfrm>
            <a:off x="1524000" y="44674"/>
            <a:ext cx="9313034" cy="6984776"/>
          </a:xfrm>
          <a:prstGeom prst="rect">
            <a:avLst/>
          </a:prstGeom>
        </p:spPr>
      </p:pic>
      <p:sp>
        <p:nvSpPr>
          <p:cNvPr id="13" name="矩形 12"/>
          <p:cNvSpPr/>
          <p:nvPr/>
        </p:nvSpPr>
        <p:spPr>
          <a:xfrm>
            <a:off x="2567608" y="757084"/>
            <a:ext cx="7128792" cy="50405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67608" y="1484784"/>
            <a:ext cx="7128792" cy="50405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67608" y="2204864"/>
            <a:ext cx="7128792" cy="50405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567608" y="2924944"/>
            <a:ext cx="7128792" cy="50405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67608" y="3645024"/>
            <a:ext cx="7128792" cy="50405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03512" y="3968552"/>
            <a:ext cx="1260648" cy="1260648"/>
          </a:xfrm>
          <a:prstGeom prst="ellipse">
            <a:avLst/>
          </a:prstGeom>
          <a:solidFill>
            <a:schemeClr val="bg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a:p>
        </p:txBody>
      </p:sp>
      <p:sp>
        <p:nvSpPr>
          <p:cNvPr id="12" name="矩形 11"/>
          <p:cNvSpPr/>
          <p:nvPr/>
        </p:nvSpPr>
        <p:spPr>
          <a:xfrm>
            <a:off x="1775520" y="4293096"/>
            <a:ext cx="1213794" cy="707886"/>
          </a:xfrm>
          <a:prstGeom prst="rect">
            <a:avLst/>
          </a:prstGeom>
          <a:noFill/>
        </p:spPr>
        <p:txBody>
          <a:bodyPr wrap="none" lIns="91440" tIns="45720" rIns="91440" bIns="45720">
            <a:spAutoFit/>
          </a:bodyPr>
          <a:lstStyle/>
          <a:p>
            <a:pPr algn="ctr"/>
            <a:r>
              <a:rPr lang="zh-CN" alt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美黑_GBK" pitchFamily="65" charset="-122"/>
                <a:ea typeface="方正美黑_GBK" pitchFamily="65" charset="-122"/>
              </a:rPr>
              <a:t>目录</a:t>
            </a:r>
            <a:endParaRPr lang="zh-CN" alt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方正美黑_GBK" pitchFamily="65" charset="-122"/>
              <a:ea typeface="方正美黑_GBK" pitchFamily="65" charset="-122"/>
            </a:endParaRPr>
          </a:p>
        </p:txBody>
      </p:sp>
      <p:sp>
        <p:nvSpPr>
          <p:cNvPr id="19" name="TextBox 18"/>
          <p:cNvSpPr txBox="1"/>
          <p:nvPr/>
        </p:nvSpPr>
        <p:spPr>
          <a:xfrm>
            <a:off x="3287688" y="920915"/>
            <a:ext cx="3262432" cy="646331"/>
          </a:xfrm>
          <a:prstGeom prst="rect">
            <a:avLst/>
          </a:prstGeom>
          <a:noFill/>
        </p:spPr>
        <p:txBody>
          <a:bodyPr wrap="square" rtlCol="0">
            <a:spAutoFit/>
          </a:bodyPr>
          <a:lstStyle/>
          <a:p>
            <a:r>
              <a:rPr lang="zh-CN" altLang="en-US" sz="3600" baseline="30000" dirty="0">
                <a:latin typeface="方正中倩_GBK" pitchFamily="65" charset="-122"/>
                <a:ea typeface="方正中倩_GBK" pitchFamily="65" charset="-122"/>
              </a:rPr>
              <a:t>严格落实企业主体责任</a:t>
            </a:r>
            <a:endParaRPr lang="zh-CN" altLang="en-US" sz="3600" dirty="0">
              <a:latin typeface="方正中倩_GBK" pitchFamily="65" charset="-122"/>
              <a:ea typeface="方正中倩_GBK" pitchFamily="65" charset="-122"/>
            </a:endParaRPr>
          </a:p>
        </p:txBody>
      </p:sp>
      <p:sp>
        <p:nvSpPr>
          <p:cNvPr id="20" name="TextBox 19"/>
          <p:cNvSpPr txBox="1"/>
          <p:nvPr/>
        </p:nvSpPr>
        <p:spPr>
          <a:xfrm>
            <a:off x="3287688" y="1671192"/>
            <a:ext cx="4982454"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习近平关于加强安全生产的</a:t>
            </a:r>
            <a:r>
              <a:rPr lang="en-US" altLang="zh-CN" sz="3600" baseline="30000" dirty="0">
                <a:latin typeface="方正中倩_GBK" pitchFamily="65" charset="-122"/>
                <a:ea typeface="方正中倩_GBK" pitchFamily="65" charset="-122"/>
              </a:rPr>
              <a:t>5</a:t>
            </a:r>
            <a:r>
              <a:rPr lang="zh-CN" altLang="en-US" sz="3600" baseline="30000" dirty="0">
                <a:latin typeface="方正中倩_GBK" pitchFamily="65" charset="-122"/>
                <a:ea typeface="方正中倩_GBK" pitchFamily="65" charset="-122"/>
              </a:rPr>
              <a:t>点要求</a:t>
            </a:r>
            <a:endParaRPr lang="zh-CN" altLang="en-US" sz="3600" baseline="30000" dirty="0">
              <a:latin typeface="方正中倩_GBK" pitchFamily="65" charset="-122"/>
              <a:ea typeface="方正中倩_GBK" pitchFamily="65" charset="-122"/>
            </a:endParaRPr>
          </a:p>
        </p:txBody>
      </p:sp>
      <p:sp>
        <p:nvSpPr>
          <p:cNvPr id="21" name="TextBox 20"/>
          <p:cNvSpPr txBox="1"/>
          <p:nvPr/>
        </p:nvSpPr>
        <p:spPr>
          <a:xfrm>
            <a:off x="3359696" y="2391272"/>
            <a:ext cx="3570208"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新安全生产法的十大亮点</a:t>
            </a:r>
            <a:endParaRPr lang="zh-CN" altLang="en-US" sz="3600" baseline="30000" dirty="0">
              <a:latin typeface="方正中倩_GBK" pitchFamily="65" charset="-122"/>
              <a:ea typeface="方正中倩_GBK" pitchFamily="65" charset="-122"/>
            </a:endParaRPr>
          </a:p>
        </p:txBody>
      </p:sp>
      <p:sp>
        <p:nvSpPr>
          <p:cNvPr id="22" name="TextBox 21"/>
          <p:cNvSpPr txBox="1"/>
          <p:nvPr/>
        </p:nvSpPr>
        <p:spPr>
          <a:xfrm>
            <a:off x="3359697" y="3068961"/>
            <a:ext cx="3877985"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如何有效落实安全生产责任</a:t>
            </a:r>
            <a:endParaRPr lang="zh-CN" altLang="en-US" sz="3600" baseline="30000" dirty="0">
              <a:latin typeface="方正中倩_GBK" pitchFamily="65" charset="-122"/>
              <a:ea typeface="方正中倩_GBK" pitchFamily="65" charset="-122"/>
            </a:endParaRPr>
          </a:p>
        </p:txBody>
      </p:sp>
      <p:sp>
        <p:nvSpPr>
          <p:cNvPr id="23" name="TextBox 22"/>
          <p:cNvSpPr txBox="1"/>
          <p:nvPr/>
        </p:nvSpPr>
        <p:spPr>
          <a:xfrm>
            <a:off x="3431704" y="3789041"/>
            <a:ext cx="3262432" cy="461665"/>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企业安全生产主体责任</a:t>
            </a:r>
            <a:endParaRPr lang="zh-CN" altLang="en-US" sz="3600" baseline="30000" dirty="0">
              <a:latin typeface="方正中倩_GBK" pitchFamily="65" charset="-122"/>
              <a:ea typeface="方正中倩_GBK" pitchFamily="65"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2-01.png"/>
          <p:cNvPicPr>
            <a:picLocks noChangeAspect="1"/>
          </p:cNvPicPr>
          <p:nvPr/>
        </p:nvPicPr>
        <p:blipFill>
          <a:blip r:embed="rId1" cstate="print"/>
          <a:stretch>
            <a:fillRect/>
          </a:stretch>
        </p:blipFill>
        <p:spPr>
          <a:xfrm>
            <a:off x="1524000" y="-459432"/>
            <a:ext cx="9144000" cy="6858000"/>
          </a:xfrm>
          <a:prstGeom prst="rect">
            <a:avLst/>
          </a:prstGeom>
        </p:spPr>
      </p:pic>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2" cstate="print"/>
          <a:srcRect l="47187" b="27950"/>
          <a:stretch>
            <a:fillRect/>
          </a:stretch>
        </p:blipFill>
        <p:spPr>
          <a:xfrm>
            <a:off x="1524001" y="4869160"/>
            <a:ext cx="1088095" cy="1988840"/>
          </a:xfrm>
          <a:prstGeom prst="rect">
            <a:avLst/>
          </a:prstGeom>
        </p:spPr>
      </p:pic>
      <p:pic>
        <p:nvPicPr>
          <p:cNvPr id="10" name="图片 9" descr="12123-01.png"/>
          <p:cNvPicPr>
            <a:picLocks noChangeAspect="1"/>
          </p:cNvPicPr>
          <p:nvPr/>
        </p:nvPicPr>
        <p:blipFill>
          <a:blip r:embed="rId3" cstate="print"/>
          <a:stretch>
            <a:fillRect/>
          </a:stretch>
        </p:blipFill>
        <p:spPr>
          <a:xfrm>
            <a:off x="1524000" y="1844824"/>
            <a:ext cx="9313034" cy="4077072"/>
          </a:xfrm>
          <a:prstGeom prst="rect">
            <a:avLst/>
          </a:prstGeom>
        </p:spPr>
      </p:pic>
      <p:sp>
        <p:nvSpPr>
          <p:cNvPr id="13" name="矩形 12"/>
          <p:cNvSpPr/>
          <p:nvPr/>
        </p:nvSpPr>
        <p:spPr>
          <a:xfrm>
            <a:off x="2711624" y="2852936"/>
            <a:ext cx="6840760" cy="1152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143673" y="3068961"/>
            <a:ext cx="6340197" cy="1200329"/>
          </a:xfrm>
          <a:prstGeom prst="rect">
            <a:avLst/>
          </a:prstGeom>
          <a:noFill/>
        </p:spPr>
        <p:txBody>
          <a:bodyPr wrap="none" rtlCol="0">
            <a:spAutoFit/>
          </a:bodyPr>
          <a:lstStyle/>
          <a:p>
            <a:r>
              <a:rPr lang="zh-CN" altLang="en-US" sz="7200" baseline="30000" dirty="0">
                <a:latin typeface="方正华隶_GBK" pitchFamily="65" charset="-122"/>
                <a:ea typeface="方正华隶_GBK" pitchFamily="65" charset="-122"/>
              </a:rPr>
              <a:t>严格落实企业主体责任</a:t>
            </a:r>
            <a:endParaRPr lang="zh-CN" altLang="en-US" sz="7200" dirty="0">
              <a:latin typeface="方正华隶_GBK" pitchFamily="65" charset="-122"/>
              <a:ea typeface="方正华隶_GBK" pitchFamily="65"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385192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46366"/>
            <a:ext cx="3262432" cy="646331"/>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严格落实企业主体责任</a:t>
            </a:r>
            <a:endParaRPr lang="zh-CN" altLang="en-US" sz="36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135560" y="1196752"/>
            <a:ext cx="6768752" cy="1528624"/>
          </a:xfrm>
          <a:prstGeom prst="rect">
            <a:avLst/>
          </a:prstGeom>
          <a:noFill/>
        </p:spPr>
        <p:txBody>
          <a:bodyPr wrap="square" rtlCol="0">
            <a:spAutoFit/>
          </a:bodyPr>
          <a:lstStyle/>
          <a:p>
            <a:pPr algn="just"/>
            <a:r>
              <a:rPr lang="en-US" altLang="zh-CN" sz="2800" baseline="30000" dirty="0">
                <a:latin typeface="方正中等线_GBK" pitchFamily="65" charset="-122"/>
                <a:ea typeface="方正中等线_GBK" pitchFamily="65" charset="-122"/>
              </a:rPr>
              <a:t>       2016</a:t>
            </a:r>
            <a:r>
              <a:rPr lang="zh-CN" altLang="en-US" sz="2800" baseline="30000" dirty="0">
                <a:latin typeface="方正中等线_GBK" pitchFamily="65" charset="-122"/>
                <a:ea typeface="方正中等线_GBK" pitchFamily="65" charset="-122"/>
              </a:rPr>
              <a:t>年</a:t>
            </a:r>
            <a:r>
              <a:rPr lang="en-US" altLang="zh-CN" sz="2800" baseline="30000" dirty="0">
                <a:latin typeface="方正中等线_GBK" pitchFamily="65" charset="-122"/>
                <a:ea typeface="方正中等线_GBK" pitchFamily="65" charset="-122"/>
              </a:rPr>
              <a:t>12</a:t>
            </a:r>
            <a:r>
              <a:rPr lang="zh-CN" altLang="en-US" sz="2800" baseline="30000" dirty="0">
                <a:latin typeface="方正中等线_GBK" pitchFamily="65" charset="-122"/>
                <a:ea typeface="方正中等线_GBK" pitchFamily="65" charset="-122"/>
              </a:rPr>
              <a:t>月，中共中央国务院发布了</a:t>
            </a:r>
            <a:r>
              <a:rPr lang="en-US" altLang="zh-CN" sz="2800" baseline="30000" dirty="0">
                <a:latin typeface="方正中等线_GBK" pitchFamily="65" charset="-122"/>
                <a:ea typeface="方正中等线_GBK" pitchFamily="65" charset="-122"/>
              </a:rPr>
              <a:t>《</a:t>
            </a:r>
            <a:r>
              <a:rPr lang="zh-CN" altLang="en-US" sz="2800" baseline="30000" dirty="0">
                <a:latin typeface="方正中等线_GBK" pitchFamily="65" charset="-122"/>
                <a:ea typeface="方正中等线_GBK" pitchFamily="65" charset="-122"/>
              </a:rPr>
              <a:t>关于推进安全生产领域改革发展的意见</a:t>
            </a:r>
            <a:r>
              <a:rPr lang="en-US" altLang="zh-CN" sz="2800" baseline="30000" dirty="0">
                <a:latin typeface="方正中等线_GBK" pitchFamily="65" charset="-122"/>
                <a:ea typeface="方正中等线_GBK" pitchFamily="65" charset="-122"/>
              </a:rPr>
              <a:t>》</a:t>
            </a:r>
            <a:r>
              <a:rPr lang="zh-CN" altLang="en-US" sz="2800" baseline="30000" dirty="0">
                <a:latin typeface="方正中等线_GBK" pitchFamily="65" charset="-122"/>
                <a:ea typeface="方正中等线_GBK" pitchFamily="65" charset="-122"/>
              </a:rPr>
              <a:t>。</a:t>
            </a:r>
            <a:r>
              <a:rPr lang="en-US" altLang="zh-CN" sz="2800" baseline="30000" dirty="0">
                <a:latin typeface="方正中等线_GBK" pitchFamily="65" charset="-122"/>
                <a:ea typeface="方正中等线_GBK" pitchFamily="65" charset="-122"/>
              </a:rPr>
              <a:t>《</a:t>
            </a:r>
            <a:r>
              <a:rPr lang="zh-CN" altLang="en-US" sz="2800" baseline="30000" dirty="0">
                <a:latin typeface="方正中等线_GBK" pitchFamily="65" charset="-122"/>
                <a:ea typeface="方正中等线_GBK" pitchFamily="65" charset="-122"/>
              </a:rPr>
              <a:t>意见</a:t>
            </a:r>
            <a:r>
              <a:rPr lang="en-US" altLang="zh-CN" sz="2800" baseline="30000" dirty="0">
                <a:latin typeface="方正中等线_GBK" pitchFamily="65" charset="-122"/>
                <a:ea typeface="方正中等线_GBK" pitchFamily="65" charset="-122"/>
              </a:rPr>
              <a:t>》</a:t>
            </a:r>
            <a:r>
              <a:rPr lang="zh-CN" altLang="en-US" sz="2800" baseline="30000" dirty="0">
                <a:latin typeface="方正中等线_GBK" pitchFamily="65" charset="-122"/>
                <a:ea typeface="方正中等线_GBK" pitchFamily="65" charset="-122"/>
              </a:rPr>
              <a:t>明确了企业要落实五大主体责任，并建立起隐患治理监督机制。企业是生产的主体，应落实安全生产主体责任。</a:t>
            </a:r>
            <a:r>
              <a:rPr lang="en-US" altLang="zh-CN" sz="2800" baseline="30000" dirty="0">
                <a:latin typeface="方正中等线_GBK" pitchFamily="65" charset="-122"/>
                <a:ea typeface="方正中等线_GBK" pitchFamily="65" charset="-122"/>
              </a:rPr>
              <a:t>《</a:t>
            </a:r>
            <a:r>
              <a:rPr lang="zh-CN" altLang="en-US" sz="2800" baseline="30000" dirty="0">
                <a:latin typeface="方正中等线_GBK" pitchFamily="65" charset="-122"/>
                <a:ea typeface="方正中等线_GBK" pitchFamily="65" charset="-122"/>
              </a:rPr>
              <a:t>意见</a:t>
            </a:r>
            <a:r>
              <a:rPr lang="en-US" altLang="zh-CN" sz="2800" baseline="30000" dirty="0">
                <a:latin typeface="方正中等线_GBK" pitchFamily="65" charset="-122"/>
                <a:ea typeface="方正中等线_GBK" pitchFamily="65" charset="-122"/>
              </a:rPr>
              <a:t>》</a:t>
            </a:r>
            <a:r>
              <a:rPr lang="zh-CN" altLang="en-US" sz="2800" baseline="30000" dirty="0">
                <a:latin typeface="方正中等线_GBK" pitchFamily="65" charset="-122"/>
                <a:ea typeface="方正中等线_GBK" pitchFamily="65" charset="-122"/>
              </a:rPr>
              <a:t>第二部分“健全落实安全生产责任制”中第（六）条规定“严格落实企业主体”。</a:t>
            </a:r>
            <a:endParaRPr lang="zh-CN" altLang="en-US" sz="2800" baseline="30000" dirty="0">
              <a:latin typeface="方正中等线_GBK" pitchFamily="65" charset="-122"/>
              <a:ea typeface="方正中等线_GBK" pitchFamily="65" charset="-122"/>
            </a:endParaRPr>
          </a:p>
        </p:txBody>
      </p:sp>
      <p:sp>
        <p:nvSpPr>
          <p:cNvPr id="24" name="矩形 23"/>
          <p:cNvSpPr/>
          <p:nvPr/>
        </p:nvSpPr>
        <p:spPr>
          <a:xfrm>
            <a:off x="9192345" y="1"/>
            <a:ext cx="2403931" cy="4508927"/>
          </a:xfrm>
          <a:prstGeom prst="rect">
            <a:avLst/>
          </a:prstGeom>
          <a:noFill/>
        </p:spPr>
        <p:txBody>
          <a:bodyPr wrap="square" lIns="91440" tIns="45720" rIns="91440" bIns="45720">
            <a:spAutoFit/>
          </a:bodyPr>
          <a:lstStyle/>
          <a:p>
            <a:pPr algn="ctr"/>
            <a:r>
              <a:rPr lang="zh-CN" altLang="en-US" sz="287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endParaRPr lang="zh-CN" altLang="en-US" sz="287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cxnSp>
        <p:nvCxnSpPr>
          <p:cNvPr id="28" name="直接连接符 27"/>
          <p:cNvCxnSpPr/>
          <p:nvPr/>
        </p:nvCxnSpPr>
        <p:spPr>
          <a:xfrm flipV="1">
            <a:off x="4007768" y="3356992"/>
            <a:ext cx="1224136" cy="9361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直接连接符 28"/>
          <p:cNvCxnSpPr/>
          <p:nvPr/>
        </p:nvCxnSpPr>
        <p:spPr>
          <a:xfrm flipV="1">
            <a:off x="4151784" y="4005064"/>
            <a:ext cx="1296144" cy="288032"/>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直接连接符 30"/>
          <p:cNvCxnSpPr>
            <a:endCxn id="56" idx="1"/>
          </p:cNvCxnSpPr>
          <p:nvPr/>
        </p:nvCxnSpPr>
        <p:spPr>
          <a:xfrm>
            <a:off x="4079776" y="4437113"/>
            <a:ext cx="1571352" cy="173633"/>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直接连接符 32"/>
          <p:cNvCxnSpPr/>
          <p:nvPr/>
        </p:nvCxnSpPr>
        <p:spPr>
          <a:xfrm>
            <a:off x="4007768" y="4581128"/>
            <a:ext cx="1512168" cy="432048"/>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直接连接符 36"/>
          <p:cNvCxnSpPr>
            <a:endCxn id="61" idx="0"/>
          </p:cNvCxnSpPr>
          <p:nvPr/>
        </p:nvCxnSpPr>
        <p:spPr>
          <a:xfrm>
            <a:off x="3935760" y="4581129"/>
            <a:ext cx="1158280" cy="618455"/>
          </a:xfrm>
          <a:prstGeom prst="line">
            <a:avLst/>
          </a:prstGeom>
        </p:spPr>
        <p:style>
          <a:lnRef idx="2">
            <a:schemeClr val="accent2"/>
          </a:lnRef>
          <a:fillRef idx="0">
            <a:schemeClr val="accent2"/>
          </a:fillRef>
          <a:effectRef idx="1">
            <a:schemeClr val="accent2"/>
          </a:effectRef>
          <a:fontRef idx="minor">
            <a:schemeClr val="tx1"/>
          </a:fontRef>
        </p:style>
      </p:cxnSp>
      <p:pic>
        <p:nvPicPr>
          <p:cNvPr id="26" name="图片 25" descr="07c076f950a3799b7c660a99b649c618.png"/>
          <p:cNvPicPr>
            <a:picLocks noChangeAspect="1"/>
          </p:cNvPicPr>
          <p:nvPr/>
        </p:nvPicPr>
        <p:blipFill>
          <a:blip r:embed="rId2" cstate="print"/>
          <a:stretch>
            <a:fillRect/>
          </a:stretch>
        </p:blipFill>
        <p:spPr>
          <a:xfrm>
            <a:off x="911426" y="3140968"/>
            <a:ext cx="3335891" cy="3717032"/>
          </a:xfrm>
          <a:prstGeom prst="rect">
            <a:avLst/>
          </a:prstGeom>
        </p:spPr>
      </p:pic>
      <p:sp>
        <p:nvSpPr>
          <p:cNvPr id="52" name="圆角矩形 51"/>
          <p:cNvSpPr/>
          <p:nvPr/>
        </p:nvSpPr>
        <p:spPr>
          <a:xfrm>
            <a:off x="5231904" y="3068960"/>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3" name="矩形 52"/>
          <p:cNvSpPr/>
          <p:nvPr/>
        </p:nvSpPr>
        <p:spPr>
          <a:xfrm>
            <a:off x="5316736" y="2967336"/>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圆角矩形 53"/>
          <p:cNvSpPr/>
          <p:nvPr/>
        </p:nvSpPr>
        <p:spPr>
          <a:xfrm>
            <a:off x="5579120" y="3746649"/>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5" name="矩形 54"/>
          <p:cNvSpPr/>
          <p:nvPr/>
        </p:nvSpPr>
        <p:spPr>
          <a:xfrm>
            <a:off x="5663952" y="3645025"/>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圆角矩形 55"/>
          <p:cNvSpPr/>
          <p:nvPr/>
        </p:nvSpPr>
        <p:spPr>
          <a:xfrm>
            <a:off x="5651128" y="4394721"/>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7" name="矩形 56"/>
          <p:cNvSpPr/>
          <p:nvPr/>
        </p:nvSpPr>
        <p:spPr>
          <a:xfrm>
            <a:off x="5735960" y="4293097"/>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8" name="圆角矩形 57"/>
          <p:cNvSpPr/>
          <p:nvPr/>
        </p:nvSpPr>
        <p:spPr>
          <a:xfrm>
            <a:off x="5591944" y="5013176"/>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9" name="矩形 58"/>
          <p:cNvSpPr/>
          <p:nvPr/>
        </p:nvSpPr>
        <p:spPr>
          <a:xfrm>
            <a:off x="5676776" y="4911552"/>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 name="圆角矩形 59"/>
          <p:cNvSpPr/>
          <p:nvPr/>
        </p:nvSpPr>
        <p:spPr>
          <a:xfrm>
            <a:off x="4799856" y="5301208"/>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61" name="矩形 60"/>
          <p:cNvSpPr/>
          <p:nvPr/>
        </p:nvSpPr>
        <p:spPr>
          <a:xfrm>
            <a:off x="4884688" y="5199584"/>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6" name="矩形 65"/>
          <p:cNvSpPr/>
          <p:nvPr/>
        </p:nvSpPr>
        <p:spPr>
          <a:xfrm>
            <a:off x="3719736" y="4005064"/>
            <a:ext cx="1224136" cy="100811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66"/>
          <p:cNvSpPr txBox="1"/>
          <p:nvPr/>
        </p:nvSpPr>
        <p:spPr>
          <a:xfrm>
            <a:off x="3791744" y="4077073"/>
            <a:ext cx="1107996" cy="830997"/>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其中包</a:t>
            </a:r>
            <a:endParaRPr lang="en-US" altLang="zh-CN"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括五条</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1" cstate="print"/>
          <a:srcRect l="47187" b="27950"/>
          <a:stretch>
            <a:fillRect/>
          </a:stretch>
        </p:blipFill>
        <p:spPr>
          <a:xfrm>
            <a:off x="9552385" y="5040560"/>
            <a:ext cx="1088095" cy="1988840"/>
          </a:xfrm>
          <a:prstGeom prst="rect">
            <a:avLst/>
          </a:prstGeom>
        </p:spPr>
      </p:pic>
      <p:sp>
        <p:nvSpPr>
          <p:cNvPr id="17" name="矩形 16"/>
          <p:cNvSpPr/>
          <p:nvPr/>
        </p:nvSpPr>
        <p:spPr>
          <a:xfrm>
            <a:off x="1524000" y="0"/>
            <a:ext cx="3851920" cy="6206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703512" y="46366"/>
            <a:ext cx="3262432" cy="646331"/>
          </a:xfrm>
          <a:prstGeom prst="rect">
            <a:avLst/>
          </a:prstGeom>
          <a:noFill/>
        </p:spPr>
        <p:txBody>
          <a:bodyPr wrap="none" rtlCol="0">
            <a:spAutoFit/>
          </a:bodyPr>
          <a:lstStyle/>
          <a:p>
            <a:r>
              <a:rPr lang="zh-CN" altLang="en-US" sz="3600" baseline="30000" dirty="0">
                <a:latin typeface="方正中倩_GBK" pitchFamily="65" charset="-122"/>
                <a:ea typeface="方正中倩_GBK" pitchFamily="65" charset="-122"/>
              </a:rPr>
              <a:t>严格落实企业主体责任</a:t>
            </a:r>
            <a:endParaRPr lang="zh-CN" altLang="en-US" sz="3600" dirty="0">
              <a:latin typeface="方正中倩_GBK" pitchFamily="65" charset="-122"/>
              <a:ea typeface="方正中倩_GBK" pitchFamily="65" charset="-122"/>
            </a:endParaRPr>
          </a:p>
        </p:txBody>
      </p:sp>
      <p:sp>
        <p:nvSpPr>
          <p:cNvPr id="21" name="直角三角形 20"/>
          <p:cNvSpPr/>
          <p:nvPr/>
        </p:nvSpPr>
        <p:spPr>
          <a:xfrm rot="5400000">
            <a:off x="1649760" y="494928"/>
            <a:ext cx="360040" cy="611560"/>
          </a:xfrm>
          <a:prstGeom prst="rtTriangl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descr="07c076f950a3799b7c660a99b649c618.png"/>
          <p:cNvPicPr>
            <a:picLocks noChangeAspect="1"/>
          </p:cNvPicPr>
          <p:nvPr/>
        </p:nvPicPr>
        <p:blipFill>
          <a:blip r:embed="rId2" cstate="print"/>
          <a:stretch>
            <a:fillRect/>
          </a:stretch>
        </p:blipFill>
        <p:spPr>
          <a:xfrm>
            <a:off x="1127449" y="4221088"/>
            <a:ext cx="2366525" cy="2636912"/>
          </a:xfrm>
          <a:prstGeom prst="rect">
            <a:avLst/>
          </a:prstGeom>
        </p:spPr>
      </p:pic>
      <p:sp>
        <p:nvSpPr>
          <p:cNvPr id="52" name="圆角矩形 51"/>
          <p:cNvSpPr/>
          <p:nvPr/>
        </p:nvSpPr>
        <p:spPr>
          <a:xfrm>
            <a:off x="3202856" y="1154361"/>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3" name="矩形 52"/>
          <p:cNvSpPr/>
          <p:nvPr/>
        </p:nvSpPr>
        <p:spPr>
          <a:xfrm>
            <a:off x="3287688" y="1052737"/>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圆角矩形 53"/>
          <p:cNvSpPr/>
          <p:nvPr/>
        </p:nvSpPr>
        <p:spPr>
          <a:xfrm>
            <a:off x="2338760" y="2092206"/>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5" name="矩形 54"/>
          <p:cNvSpPr/>
          <p:nvPr/>
        </p:nvSpPr>
        <p:spPr>
          <a:xfrm>
            <a:off x="2423592" y="1990582"/>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圆角矩形 55"/>
          <p:cNvSpPr/>
          <p:nvPr/>
        </p:nvSpPr>
        <p:spPr>
          <a:xfrm>
            <a:off x="2986832" y="3111351"/>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7" name="矩形 56"/>
          <p:cNvSpPr/>
          <p:nvPr/>
        </p:nvSpPr>
        <p:spPr>
          <a:xfrm>
            <a:off x="3071664" y="3009727"/>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8" name="圆角矩形 57"/>
          <p:cNvSpPr/>
          <p:nvPr/>
        </p:nvSpPr>
        <p:spPr>
          <a:xfrm>
            <a:off x="4354984" y="3964414"/>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59" name="矩形 58"/>
          <p:cNvSpPr/>
          <p:nvPr/>
        </p:nvSpPr>
        <p:spPr>
          <a:xfrm>
            <a:off x="4439816" y="3862790"/>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 name="圆角矩形 59"/>
          <p:cNvSpPr/>
          <p:nvPr/>
        </p:nvSpPr>
        <p:spPr>
          <a:xfrm>
            <a:off x="4079776" y="4898777"/>
            <a:ext cx="576064" cy="432048"/>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61" name="矩形 60"/>
          <p:cNvSpPr/>
          <p:nvPr/>
        </p:nvSpPr>
        <p:spPr>
          <a:xfrm>
            <a:off x="4164608" y="4797153"/>
            <a:ext cx="418704" cy="646331"/>
          </a:xfrm>
          <a:prstGeom prst="rect">
            <a:avLst/>
          </a:prstGeom>
          <a:noFill/>
        </p:spPr>
        <p:txBody>
          <a:bodyPr wrap="none" lIns="91440" tIns="45720" rIns="91440" bIns="45720">
            <a:spAutoFit/>
          </a:bodyPr>
          <a:lstStyle/>
          <a:p>
            <a:pPr algn="ct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TextBox 31"/>
          <p:cNvSpPr txBox="1"/>
          <p:nvPr/>
        </p:nvSpPr>
        <p:spPr>
          <a:xfrm>
            <a:off x="4007768" y="908720"/>
            <a:ext cx="5976664" cy="923330"/>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企业对本单位安全生产和职业健康工作负全面责任，要严格履行安全生产法定责任，建立健全自我约束、持续改进的内生机制。</a:t>
            </a:r>
            <a:endParaRPr lang="zh-CN" altLang="en-US" dirty="0"/>
          </a:p>
        </p:txBody>
      </p:sp>
      <p:sp>
        <p:nvSpPr>
          <p:cNvPr id="34" name="TextBox 33"/>
          <p:cNvSpPr txBox="1"/>
          <p:nvPr/>
        </p:nvSpPr>
        <p:spPr>
          <a:xfrm>
            <a:off x="3143672" y="1916832"/>
            <a:ext cx="6912768" cy="923330"/>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企业实行全员安全生产责任制度，法定代表人和实际控制人同为安全生产第一责任人，主要技术负责人负有安全生产技术决策和指挥权，强化部门安全生产职责，落实一岗双责。</a:t>
            </a:r>
            <a:endParaRPr lang="zh-CN" altLang="en-US" dirty="0">
              <a:latin typeface="方正中等线_GBK" pitchFamily="65" charset="-122"/>
              <a:ea typeface="方正中等线_GBK" pitchFamily="65" charset="-122"/>
            </a:endParaRPr>
          </a:p>
        </p:txBody>
      </p:sp>
      <p:sp>
        <p:nvSpPr>
          <p:cNvPr id="35" name="TextBox 34"/>
          <p:cNvSpPr txBox="1"/>
          <p:nvPr/>
        </p:nvSpPr>
        <p:spPr>
          <a:xfrm>
            <a:off x="3719736" y="3009726"/>
            <a:ext cx="6192688" cy="923330"/>
          </a:xfrm>
          <a:prstGeom prst="rect">
            <a:avLst/>
          </a:prstGeom>
          <a:noFill/>
        </p:spPr>
        <p:txBody>
          <a:bodyPr wrap="square" rtlCol="0">
            <a:spAutoFit/>
          </a:bodyPr>
          <a:lstStyle/>
          <a:p>
            <a:pPr algn="just"/>
            <a:r>
              <a:rPr lang="zh-CN" altLang="en-US" dirty="0">
                <a:latin typeface="方正中等线_GBK" pitchFamily="65" charset="-122"/>
                <a:ea typeface="方正中等线_GBK" pitchFamily="65" charset="-122"/>
              </a:rPr>
              <a:t>完善落实混合所有制企业以及跨地区、多层级和境外中资企业投资主体的安全生产责任。</a:t>
            </a:r>
            <a:endParaRPr lang="zh-CN" altLang="en-US" dirty="0">
              <a:latin typeface="方正中等线_GBK" pitchFamily="65" charset="-122"/>
              <a:ea typeface="方正中等线_GBK" pitchFamily="65" charset="-122"/>
            </a:endParaRPr>
          </a:p>
          <a:p>
            <a:endParaRPr lang="zh-CN" altLang="en-US" dirty="0">
              <a:latin typeface="方正中等线_GBK" pitchFamily="65" charset="-122"/>
              <a:ea typeface="方正中等线_GBK" pitchFamily="65" charset="-122"/>
            </a:endParaRPr>
          </a:p>
        </p:txBody>
      </p:sp>
      <p:sp>
        <p:nvSpPr>
          <p:cNvPr id="36" name="TextBox 35"/>
          <p:cNvSpPr txBox="1"/>
          <p:nvPr/>
        </p:nvSpPr>
        <p:spPr>
          <a:xfrm>
            <a:off x="5087888" y="3717032"/>
            <a:ext cx="4464496" cy="1224136"/>
          </a:xfrm>
          <a:prstGeom prst="rect">
            <a:avLst/>
          </a:prstGeom>
          <a:noFill/>
        </p:spPr>
        <p:txBody>
          <a:bodyPr wrap="square" rtlCol="0">
            <a:spAutoFit/>
          </a:bodyPr>
          <a:lstStyle/>
          <a:p>
            <a:pPr algn="just"/>
            <a:r>
              <a:rPr lang="zh-CN" altLang="en-US" dirty="0">
                <a:latin typeface="方正中等线_GBK" pitchFamily="65" charset="-122"/>
                <a:ea typeface="方正中等线_GBK" pitchFamily="65" charset="-122"/>
              </a:rPr>
              <a:t>建立企业全过程安全生产和职业健康管理制度，做到安全责任、管理、投入、培训和应急救援“五到位”。</a:t>
            </a:r>
            <a:endParaRPr lang="zh-CN" altLang="en-US" dirty="0">
              <a:latin typeface="方正中等线_GBK" pitchFamily="65" charset="-122"/>
              <a:ea typeface="方正中等线_GBK" pitchFamily="65" charset="-122"/>
            </a:endParaRPr>
          </a:p>
          <a:p>
            <a:pPr algn="just"/>
            <a:endParaRPr lang="zh-CN" altLang="en-US" dirty="0">
              <a:latin typeface="方正中等线_GBK" pitchFamily="65" charset="-122"/>
              <a:ea typeface="方正中等线_GBK" pitchFamily="65" charset="-122"/>
            </a:endParaRPr>
          </a:p>
        </p:txBody>
      </p:sp>
      <p:sp>
        <p:nvSpPr>
          <p:cNvPr id="38" name="TextBox 37"/>
          <p:cNvSpPr txBox="1"/>
          <p:nvPr/>
        </p:nvSpPr>
        <p:spPr>
          <a:xfrm>
            <a:off x="4799856" y="4797152"/>
            <a:ext cx="4752528" cy="923330"/>
          </a:xfrm>
          <a:prstGeom prst="rect">
            <a:avLst/>
          </a:prstGeom>
          <a:noFill/>
        </p:spPr>
        <p:txBody>
          <a:bodyPr wrap="square" rtlCol="0">
            <a:spAutoFit/>
          </a:bodyPr>
          <a:lstStyle/>
          <a:p>
            <a:r>
              <a:rPr lang="zh-CN" altLang="en-US" dirty="0">
                <a:latin typeface="方正中等线_GBK" pitchFamily="65" charset="-122"/>
                <a:ea typeface="方正中等线_GBK" pitchFamily="65" charset="-122"/>
              </a:rPr>
              <a:t>国有企业要发挥安全生产工作示范带头作用，自觉接受属地监管。</a:t>
            </a:r>
            <a:endParaRPr lang="zh-CN" altLang="en-US" dirty="0">
              <a:latin typeface="方正中等线_GBK" pitchFamily="65" charset="-122"/>
              <a:ea typeface="方正中等线_GBK" pitchFamily="65" charset="-122"/>
            </a:endParaRPr>
          </a:p>
          <a:p>
            <a:endParaRPr lang="zh-CN" altLang="en-US" dirty="0">
              <a:latin typeface="方正中等线_GBK" pitchFamily="65" charset="-122"/>
              <a:ea typeface="方正中等线_GBK" pitchFamily="65"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2-01.png"/>
          <p:cNvPicPr>
            <a:picLocks noChangeAspect="1"/>
          </p:cNvPicPr>
          <p:nvPr/>
        </p:nvPicPr>
        <p:blipFill>
          <a:blip r:embed="rId1" cstate="print"/>
          <a:stretch>
            <a:fillRect/>
          </a:stretch>
        </p:blipFill>
        <p:spPr>
          <a:xfrm>
            <a:off x="1524000" y="-459432"/>
            <a:ext cx="9144000" cy="6858000"/>
          </a:xfrm>
          <a:prstGeom prst="rect">
            <a:avLst/>
          </a:prstGeom>
        </p:spPr>
      </p:pic>
      <p:sp>
        <p:nvSpPr>
          <p:cNvPr id="8" name="矩形 7"/>
          <p:cNvSpPr/>
          <p:nvPr/>
        </p:nvSpPr>
        <p:spPr>
          <a:xfrm>
            <a:off x="1524000" y="6165304"/>
            <a:ext cx="9144000" cy="6926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134556.png"/>
          <p:cNvPicPr>
            <a:picLocks noChangeAspect="1"/>
          </p:cNvPicPr>
          <p:nvPr/>
        </p:nvPicPr>
        <p:blipFill>
          <a:blip r:embed="rId2" cstate="print"/>
          <a:srcRect l="47187" b="27950"/>
          <a:stretch>
            <a:fillRect/>
          </a:stretch>
        </p:blipFill>
        <p:spPr>
          <a:xfrm>
            <a:off x="1524001" y="4869160"/>
            <a:ext cx="1088095" cy="1988840"/>
          </a:xfrm>
          <a:prstGeom prst="rect">
            <a:avLst/>
          </a:prstGeom>
        </p:spPr>
      </p:pic>
      <p:pic>
        <p:nvPicPr>
          <p:cNvPr id="10" name="图片 9" descr="12123-01.png"/>
          <p:cNvPicPr>
            <a:picLocks noChangeAspect="1"/>
          </p:cNvPicPr>
          <p:nvPr/>
        </p:nvPicPr>
        <p:blipFill>
          <a:blip r:embed="rId3" cstate="print"/>
          <a:stretch>
            <a:fillRect/>
          </a:stretch>
        </p:blipFill>
        <p:spPr>
          <a:xfrm>
            <a:off x="1524000" y="1844824"/>
            <a:ext cx="9313034" cy="4077072"/>
          </a:xfrm>
          <a:prstGeom prst="rect">
            <a:avLst/>
          </a:prstGeom>
        </p:spPr>
      </p:pic>
      <p:sp>
        <p:nvSpPr>
          <p:cNvPr id="13" name="矩形 12"/>
          <p:cNvSpPr/>
          <p:nvPr/>
        </p:nvSpPr>
        <p:spPr>
          <a:xfrm>
            <a:off x="2711624" y="2636912"/>
            <a:ext cx="6840760" cy="136815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3143672" y="3140969"/>
            <a:ext cx="5724644" cy="1118255"/>
          </a:xfrm>
          <a:prstGeom prst="rect">
            <a:avLst/>
          </a:prstGeom>
          <a:noFill/>
        </p:spPr>
        <p:txBody>
          <a:bodyPr wrap="none" rtlCol="0">
            <a:spAutoFit/>
          </a:bodyPr>
          <a:lstStyle/>
          <a:p>
            <a:pPr algn="ctr">
              <a:lnSpc>
                <a:spcPts val="4000"/>
              </a:lnSpc>
            </a:pPr>
            <a:r>
              <a:rPr lang="zh-CN" altLang="en-US" sz="7200" baseline="30000" dirty="0">
                <a:latin typeface="方正华隶_GBK" pitchFamily="65" charset="-122"/>
                <a:ea typeface="方正华隶_GBK" pitchFamily="65" charset="-122"/>
              </a:rPr>
              <a:t>习近平关于加强安全</a:t>
            </a:r>
            <a:endParaRPr lang="en-US" altLang="zh-CN" sz="7200" baseline="30000" dirty="0">
              <a:latin typeface="方正华隶_GBK" pitchFamily="65" charset="-122"/>
              <a:ea typeface="方正华隶_GBK" pitchFamily="65" charset="-122"/>
            </a:endParaRPr>
          </a:p>
          <a:p>
            <a:pPr algn="ctr">
              <a:lnSpc>
                <a:spcPts val="4000"/>
              </a:lnSpc>
            </a:pPr>
            <a:r>
              <a:rPr lang="zh-CN" altLang="en-US" sz="7200" baseline="30000" dirty="0">
                <a:latin typeface="方正华隶_GBK" pitchFamily="65" charset="-122"/>
                <a:ea typeface="方正华隶_GBK" pitchFamily="65" charset="-122"/>
              </a:rPr>
              <a:t>生产的</a:t>
            </a:r>
            <a:r>
              <a:rPr lang="en-US" altLang="zh-CN" sz="7200" baseline="30000" dirty="0">
                <a:latin typeface="方正华隶_GBK" pitchFamily="65" charset="-122"/>
                <a:ea typeface="方正华隶_GBK" pitchFamily="65" charset="-122"/>
              </a:rPr>
              <a:t>5</a:t>
            </a:r>
            <a:r>
              <a:rPr lang="zh-CN" altLang="en-US" sz="7200" baseline="30000" dirty="0">
                <a:latin typeface="方正华隶_GBK" pitchFamily="65" charset="-122"/>
                <a:ea typeface="方正华隶_GBK" pitchFamily="65" charset="-122"/>
              </a:rPr>
              <a:t>点要求</a:t>
            </a:r>
            <a:endParaRPr lang="zh-CN" altLang="en-US" sz="7200" baseline="30000" dirty="0">
              <a:latin typeface="方正华隶_GBK" pitchFamily="65" charset="-122"/>
              <a:ea typeface="方正华隶_GBK" pitchFamily="65"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3062</Words>
  <Application>WPS 演示</Application>
  <PresentationFormat>宽屏</PresentationFormat>
  <Paragraphs>314</Paragraphs>
  <Slides>25</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汉仪旗黑-85S</vt:lpstr>
      <vt:lpstr>黑体</vt:lpstr>
      <vt:lpstr>微软雅黑</vt:lpstr>
      <vt:lpstr>楷体</vt:lpstr>
      <vt:lpstr>方正中等线_GBK</vt:lpstr>
      <vt:lpstr>方正美黑_GBK</vt:lpstr>
      <vt:lpstr>方正中倩_GBK</vt:lpstr>
      <vt:lpstr>方正华隶_GBK</vt:lpstr>
      <vt:lpstr>Adobe 黑体 Std R</vt:lpstr>
      <vt:lpstr>方正行楷_GBK</vt:lpstr>
      <vt:lpstr>Calibri</vt:lpstr>
      <vt:lpstr>Arial Unicode MS</vt:lpstr>
      <vt:lpstr>Calibri Light</vt:lpstr>
      <vt:lpstr>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玲俐</cp:lastModifiedBy>
  <cp:revision>47</cp:revision>
  <dcterms:created xsi:type="dcterms:W3CDTF">2018-09-25T11:29:00Z</dcterms:created>
  <dcterms:modified xsi:type="dcterms:W3CDTF">2024-06-28T06:02:45Z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BAAD8094344C455DA4036F143101E9FE_13</vt:lpwstr>
  </property>
</Properties>
</file>