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10.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
  </p:notesMasterIdLst>
  <p:sldIdLst>
    <p:sldId id="590" r:id="rId3"/>
    <p:sldId id="591" r:id="rId4"/>
    <p:sldId id="256" r:id="rId5"/>
    <p:sldId id="423" r:id="rId7"/>
    <p:sldId id="258" r:id="rId8"/>
    <p:sldId id="383" r:id="rId9"/>
    <p:sldId id="384" r:id="rId10"/>
    <p:sldId id="385" r:id="rId11"/>
    <p:sldId id="386" r:id="rId12"/>
    <p:sldId id="387" r:id="rId13"/>
    <p:sldId id="325" r:id="rId14"/>
    <p:sldId id="327" r:id="rId15"/>
    <p:sldId id="263" r:id="rId16"/>
    <p:sldId id="464" r:id="rId17"/>
    <p:sldId id="284" r:id="rId18"/>
    <p:sldId id="307" r:id="rId19"/>
    <p:sldId id="525" r:id="rId20"/>
    <p:sldId id="528" r:id="rId21"/>
    <p:sldId id="309" r:id="rId22"/>
    <p:sldId id="315" r:id="rId23"/>
    <p:sldId id="523" r:id="rId24"/>
    <p:sldId id="527" r:id="rId25"/>
    <p:sldId id="529" r:id="rId26"/>
    <p:sldId id="530" r:id="rId27"/>
    <p:sldId id="531" r:id="rId28"/>
    <p:sldId id="318" r:id="rId29"/>
    <p:sldId id="424" r:id="rId30"/>
    <p:sldId id="556" r:id="rId31"/>
    <p:sldId id="557" r:id="rId32"/>
    <p:sldId id="575" r:id="rId33"/>
    <p:sldId id="558" r:id="rId34"/>
    <p:sldId id="333" r:id="rId35"/>
    <p:sldId id="334" r:id="rId36"/>
    <p:sldId id="335" r:id="rId37"/>
    <p:sldId id="328" r:id="rId38"/>
    <p:sldId id="559" r:id="rId39"/>
    <p:sldId id="560" r:id="rId40"/>
    <p:sldId id="561" r:id="rId41"/>
    <p:sldId id="576" r:id="rId42"/>
    <p:sldId id="562" r:id="rId43"/>
    <p:sldId id="563" r:id="rId44"/>
    <p:sldId id="356" r:id="rId45"/>
    <p:sldId id="565" r:id="rId46"/>
    <p:sldId id="592" r:id="rId47"/>
  </p:sldIdLst>
  <p:sldSz cx="12192000" cy="6858000"/>
  <p:notesSz cx="9144000" cy="6858000"/>
  <p:embeddedFontLst>
    <p:embeddedFont>
      <p:font typeface="黑体" panose="02010609060101010101" charset="-122"/>
      <p:regular r:id="rId52"/>
    </p:embeddedFont>
    <p:embeddedFont>
      <p:font typeface="微软雅黑" panose="020B0503020204020204" pitchFamily="34" charset="-122"/>
      <p:regular r:id="rId53"/>
    </p:embeddedFont>
    <p:embeddedFont>
      <p:font typeface="楷体" panose="02010609060101010101" charset="-122"/>
      <p:regular r:id="rId54"/>
    </p:embeddedFont>
    <p:embeddedFont>
      <p:font typeface="Calibri" panose="020F0502020204030204" charset="0"/>
      <p:regular r:id="rId55"/>
      <p:bold r:id="rId56"/>
      <p:italic r:id="rId57"/>
      <p:boldItalic r:id="rId58"/>
    </p:embeddedFont>
    <p:embeddedFont>
      <p:font typeface="Calibri Light" panose="020F0302020204030204" charset="0"/>
      <p:regular r:id="rId59"/>
      <p:italic r:id="rId60"/>
    </p:embeddedFont>
    <p:embeddedFont>
      <p:font typeface="仿宋" panose="02010609060101010101" charset="-122"/>
      <p:regular r:id="rId61"/>
    </p:embeddedFont>
  </p:embeddedFontLst>
  <p:custDataLst>
    <p:tags r:id="rId6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26"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7373"/>
    <a:srgbClr val="9AFBF3"/>
    <a:srgbClr val="6EA844"/>
    <a:srgbClr val="91AFDC"/>
    <a:srgbClr val="A572DE"/>
    <a:srgbClr val="87A880"/>
    <a:srgbClr val="EB8869"/>
    <a:srgbClr val="CAA8FD"/>
    <a:srgbClr val="9755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86" d="100"/>
          <a:sy n="86" d="100"/>
        </p:scale>
        <p:origin x="562" y="67"/>
      </p:cViewPr>
      <p:guideLst>
        <p:guide orient="horz" pos="2126"/>
        <p:guide pos="3840"/>
      </p:guideLst>
    </p:cSldViewPr>
  </p:slideViewPr>
  <p:notesTextViewPr>
    <p:cViewPr>
      <p:scale>
        <a:sx n="1" d="1"/>
        <a:sy n="1" d="1"/>
      </p:scale>
      <p:origin x="0" y="0"/>
    </p:cViewPr>
  </p:notesTextViewPr>
  <p:sorterViewPr>
    <p:cViewPr>
      <p:scale>
        <a:sx n="100" d="100"/>
        <a:sy n="100" d="100"/>
      </p:scale>
      <p:origin x="0" y="-2352"/>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2" Type="http://schemas.openxmlformats.org/officeDocument/2006/relationships/tags" Target="tags/tag21.xml"/><Relationship Id="rId61" Type="http://schemas.openxmlformats.org/officeDocument/2006/relationships/font" Target="fonts/font10.fntdata"/><Relationship Id="rId60" Type="http://schemas.openxmlformats.org/officeDocument/2006/relationships/font" Target="fonts/font9.fntdata"/><Relationship Id="rId6" Type="http://schemas.openxmlformats.org/officeDocument/2006/relationships/notesMaster" Target="notesMasters/notesMaster1.xml"/><Relationship Id="rId59" Type="http://schemas.openxmlformats.org/officeDocument/2006/relationships/font" Target="fonts/font8.fntdata"/><Relationship Id="rId58" Type="http://schemas.openxmlformats.org/officeDocument/2006/relationships/font" Target="fonts/font7.fntdata"/><Relationship Id="rId57" Type="http://schemas.openxmlformats.org/officeDocument/2006/relationships/font" Target="fonts/font6.fntdata"/><Relationship Id="rId56" Type="http://schemas.openxmlformats.org/officeDocument/2006/relationships/font" Target="fonts/font5.fntdata"/><Relationship Id="rId55" Type="http://schemas.openxmlformats.org/officeDocument/2006/relationships/font" Target="fonts/font4.fntdata"/><Relationship Id="rId54" Type="http://schemas.openxmlformats.org/officeDocument/2006/relationships/font" Target="fonts/font3.fntdata"/><Relationship Id="rId53" Type="http://schemas.openxmlformats.org/officeDocument/2006/relationships/font" Target="fonts/font2.fntdata"/><Relationship Id="rId52" Type="http://schemas.openxmlformats.org/officeDocument/2006/relationships/font" Target="fonts/font1.fntdata"/><Relationship Id="rId51" Type="http://schemas.openxmlformats.org/officeDocument/2006/relationships/commentAuthors" Target="commentAuthors.xml"/><Relationship Id="rId50" Type="http://schemas.openxmlformats.org/officeDocument/2006/relationships/tableStyles" Target="tableStyles.xml"/><Relationship Id="rId5" Type="http://schemas.openxmlformats.org/officeDocument/2006/relationships/slide" Target="slides/slide3.xml"/><Relationship Id="rId49" Type="http://schemas.openxmlformats.org/officeDocument/2006/relationships/viewProps" Target="viewProps.xml"/><Relationship Id="rId48" Type="http://schemas.openxmlformats.org/officeDocument/2006/relationships/presProps" Target="presProps.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914400" y="3300413"/>
            <a:ext cx="7315200" cy="2700338"/>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a:t>1</a:t>
            </a:r>
            <a:r>
              <a:rPr lang="zh-CN" altLang="en-US"/>
              <a:t>、正文字号</a:t>
            </a:r>
            <a:r>
              <a:rPr lang="en-US" altLang="zh-CN"/>
              <a:t>24/28</a:t>
            </a:r>
            <a:r>
              <a:rPr lang="zh-CN" altLang="en-US"/>
              <a:t>号；</a:t>
            </a:r>
            <a:r>
              <a:rPr lang="en-US" altLang="zh-CN"/>
              <a:t>2</a:t>
            </a:r>
            <a:r>
              <a:rPr lang="zh-CN" altLang="en-US"/>
              <a:t>、篇幅可增长，使内容更丰富充实；</a:t>
            </a:r>
            <a:r>
              <a:rPr lang="en-US" altLang="zh-CN"/>
              <a:t>3</a:t>
            </a:r>
            <a:r>
              <a:rPr lang="zh-CN" altLang="en-US"/>
              <a:t>、</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同上</a:t>
            </a:r>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同第一节</a:t>
            </a:r>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原有内容不要。改成两个表格，具体见文稿。</a:t>
            </a:r>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zh-CN"/>
              <a:t>河北省、国家总局  变换位置：国家局在上，省局在下</a:t>
            </a:r>
            <a:endParaRPr lang="zh-CN"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参考  导则  规章制度建立   </a:t>
            </a:r>
            <a:r>
              <a:rPr lang="en-US" altLang="zh-CN"/>
              <a:t>15</a:t>
            </a:r>
            <a:r>
              <a:rPr lang="zh-CN" altLang="en-US"/>
              <a:t>页</a:t>
            </a:r>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三项职责分开说   安监监管部门独占一页，先总说再分说</a:t>
            </a:r>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三项职责分开说   安监监管部门独占一页，先总说再分说</a:t>
            </a:r>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表格各列有颜色区分。</a:t>
            </a:r>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改成横向</a:t>
            </a:r>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下方图思考排版形式</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t>3</a:t>
            </a:r>
            <a:r>
              <a:rPr lang="zh-CN" altLang="en-US"/>
              <a:t>、</a:t>
            </a:r>
            <a:r>
              <a:rPr lang="en-US" altLang="zh-CN"/>
              <a:t>4</a:t>
            </a:r>
            <a:r>
              <a:rPr lang="zh-CN" altLang="en-US"/>
              <a:t>页合并一张。下同</a:t>
            </a:r>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t>3</a:t>
            </a:r>
            <a:r>
              <a:rPr lang="zh-CN" altLang="en-US"/>
              <a:t>、</a:t>
            </a:r>
            <a:r>
              <a:rPr lang="en-US" altLang="zh-CN"/>
              <a:t>4</a:t>
            </a:r>
            <a:r>
              <a:rPr lang="zh-CN" altLang="en-US"/>
              <a:t>页合并一张。下同</a:t>
            </a:r>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最后一段单独说明（承包，承租）</a:t>
            </a:r>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最后一段单独说明（承包，承租）</a:t>
            </a:r>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参考导则</a:t>
            </a:r>
            <a:r>
              <a:rPr lang="en-US" altLang="zh-CN"/>
              <a:t>30</a:t>
            </a:r>
            <a:r>
              <a:rPr lang="zh-CN" altLang="en-US"/>
              <a:t>页</a:t>
            </a:r>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按照文稿改动清单标题</a:t>
            </a:r>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按文稿调整内容</a:t>
            </a:r>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做成表格</a:t>
            </a:r>
            <a:r>
              <a:rPr lang="en-US" altLang="zh-CN"/>
              <a:t>/</a:t>
            </a:r>
            <a:r>
              <a:rPr lang="zh-CN" altLang="en-US"/>
              <a:t>图像   对象、内容、目标</a:t>
            </a:r>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做成表格</a:t>
            </a:r>
            <a:r>
              <a:rPr lang="en-US" altLang="zh-CN"/>
              <a:t>/</a:t>
            </a:r>
            <a:r>
              <a:rPr lang="zh-CN" altLang="en-US"/>
              <a:t>图像   对象、内容、目标</a:t>
            </a:r>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做成流程图   分两种情况说明</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t>3</a:t>
            </a:r>
            <a:r>
              <a:rPr lang="zh-CN" altLang="en-US"/>
              <a:t>、</a:t>
            </a:r>
            <a:r>
              <a:rPr lang="en-US" altLang="zh-CN"/>
              <a:t>4</a:t>
            </a:r>
            <a:r>
              <a:rPr lang="zh-CN" altLang="en-US"/>
              <a:t>页合并一张。下同</a:t>
            </a:r>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做成一个表格 （横向）：隐患类别、治理措施</a:t>
            </a:r>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做成一个表格 （横向）：隐患类别、治理措施</a:t>
            </a:r>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闭环管理做成流程图形式；考核和持续改进用形象图表示</a:t>
            </a:r>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闭环管理做成流程图形式；考核和持续改进用形象图表示</a:t>
            </a:r>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参照南宁</a:t>
            </a:r>
            <a:r>
              <a:rPr lang="en-US" altLang="zh-CN"/>
              <a:t>39</a:t>
            </a:r>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后插一页：隐患排查治理体系的形成</a:t>
            </a: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sym typeface="+mn-ea"/>
              </a:rPr>
              <a:t>隐患排查治理体系的形成</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sym typeface="+mn-ea"/>
              </a:rPr>
              <a:t>隐患排查治理体系的形成</a:t>
            </a:r>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sym typeface="+mn-ea"/>
              </a:rPr>
              <a:t>隐患排查治理体系的形成</a:t>
            </a:r>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sym typeface="+mn-ea"/>
              </a:rPr>
              <a:t>隐患排查治理体系的形成</a:t>
            </a:r>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考虑布局</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856FC04E-777E-4437-B930-A4554F0C822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2CBD9C0-6660-49A9-8BE5-3386A680919D}"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56FC04E-777E-4437-B930-A4554F0C822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2CBD9C0-6660-49A9-8BE5-3386A680919D}"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56FC04E-777E-4437-B930-A4554F0C822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2CBD9C0-6660-49A9-8BE5-3386A680919D}"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56FC04E-777E-4437-B930-A4554F0C822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2CBD9C0-6660-49A9-8BE5-3386A680919D}"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856FC04E-777E-4437-B930-A4554F0C822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2CBD9C0-6660-49A9-8BE5-3386A680919D}"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856FC04E-777E-4437-B930-A4554F0C822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2CBD9C0-6660-49A9-8BE5-3386A680919D}"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856FC04E-777E-4437-B930-A4554F0C8223}"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2CBD9C0-6660-49A9-8BE5-3386A680919D}"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856FC04E-777E-4437-B930-A4554F0C822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2CBD9C0-6660-49A9-8BE5-3386A680919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56FC04E-777E-4437-B930-A4554F0C8223}"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2CBD9C0-6660-49A9-8BE5-3386A680919D}"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56FC04E-777E-4437-B930-A4554F0C822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2CBD9C0-6660-49A9-8BE5-3386A680919D}"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56FC04E-777E-4437-B930-A4554F0C822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2CBD9C0-6660-49A9-8BE5-3386A680919D}"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6FC04E-777E-4437-B930-A4554F0C8223}"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CBD9C0-6660-49A9-8BE5-3386A680919D}" type="slidenum">
              <a:rPr lang="zh-CN" altLang="en-US" smtClean="0"/>
            </a:fld>
            <a:endParaRPr lang="zh-CN" altLang="en-US"/>
          </a:p>
        </p:txBody>
      </p:sp>
      <p:pic>
        <p:nvPicPr>
          <p:cNvPr id="8" name="图片 7" descr="09.02.1(1)"/>
          <p:cNvPicPr>
            <a:picLocks noChangeAspect="1"/>
          </p:cNvPicPr>
          <p:nvPr userDrawn="1"/>
        </p:nvPicPr>
        <p:blipFill>
          <a:blip r:embed="rId13"/>
          <a:stretch>
            <a:fillRect/>
          </a:stretch>
        </p:blipFill>
        <p:spPr>
          <a:xfrm>
            <a:off x="10776585" y="190500"/>
            <a:ext cx="1237615" cy="62547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5.xml"/><Relationship Id="rId4" Type="http://schemas.openxmlformats.org/officeDocument/2006/relationships/image" Target="../media/image4.png"/><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tags" Target="../tags/tag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20.xml"/><Relationship Id="rId7" Type="http://schemas.openxmlformats.org/officeDocument/2006/relationships/hyperlink" Target="http://www.bofety.com/" TargetMode="External"/><Relationship Id="rId6" Type="http://schemas.openxmlformats.org/officeDocument/2006/relationships/tags" Target="../tags/tag19.xml"/><Relationship Id="rId5" Type="http://schemas.openxmlformats.org/officeDocument/2006/relationships/image" Target="../media/image7.jpeg"/><Relationship Id="rId4" Type="http://schemas.openxmlformats.org/officeDocument/2006/relationships/tags" Target="../tags/tag18.xml"/><Relationship Id="rId3" Type="http://schemas.openxmlformats.org/officeDocument/2006/relationships/image" Target="../media/image6.jpeg"/><Relationship Id="rId2" Type="http://schemas.openxmlformats.org/officeDocument/2006/relationships/tags" Target="../tags/tag17.xml"/><Relationship Id="rId1" Type="http://schemas.openxmlformats.org/officeDocument/2006/relationships/tags" Target="../tags/tag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845185" y="1299845"/>
            <a:ext cx="6002020" cy="1758950"/>
          </a:xfrm>
        </p:spPr>
        <p:txBody>
          <a:bodyPr>
            <a:noAutofit/>
          </a:bodyPr>
          <a:lstStyle/>
          <a:p>
            <a:pPr marL="0" indent="0" algn="ctr">
              <a:lnSpc>
                <a:spcPct val="110000"/>
              </a:lnSpc>
              <a:spcBef>
                <a:spcPts val="0"/>
              </a:spcBef>
              <a:spcAft>
                <a:spcPts val="0"/>
              </a:spcAft>
              <a:buSzPct val="100000"/>
              <a:buNone/>
            </a:pPr>
            <a:r>
              <a:rPr lang="zh-CN" altLang="en-US" sz="5120" smtClean="0">
                <a:solidFill>
                  <a:schemeClr val="bg1"/>
                </a:solidFill>
                <a:latin typeface="微软雅黑" panose="020B0503020204020204" pitchFamily="34" charset="-122"/>
                <a:ea typeface="微软雅黑" panose="020B0503020204020204" pitchFamily="34" charset="-122"/>
                <a:cs typeface="+mn-cs"/>
              </a:rPr>
              <a:t>安全生产隐患排查治理体系建设</a:t>
            </a:r>
            <a:endParaRPr lang="zh-CN" altLang="en-US" sz="5120" smtClean="0">
              <a:solidFill>
                <a:schemeClr val="bg1"/>
              </a:solidFill>
              <a:latin typeface="微软雅黑" panose="020B0503020204020204" pitchFamily="34" charset="-122"/>
              <a:ea typeface="微软雅黑" panose="020B0503020204020204" pitchFamily="34" charset="-122"/>
              <a:cs typeface="+mn-cs"/>
            </a:endParaRPr>
          </a:p>
        </p:txBody>
      </p:sp>
      <p:sp>
        <p:nvSpPr>
          <p:cNvPr id="3" name="文本框 2" descr="7b0a2020202022776f7264617274223a20227b5c2269645c223a32353030343531362c5c227469645c223a31333439377d220a7d0a"/>
          <p:cNvSpPr txBox="1"/>
          <p:nvPr>
            <p:custDataLst>
              <p:tags r:id="rId2"/>
            </p:custDataLst>
          </p:nvPr>
        </p:nvSpPr>
        <p:spPr>
          <a:xfrm>
            <a:off x="2602865" y="3693661"/>
            <a:ext cx="2364740" cy="477520"/>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24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2400" b="1" dirty="0">
                <a:solidFill>
                  <a:schemeClr val="lt1"/>
                </a:solidFill>
                <a:effectLst/>
                <a:latin typeface="微软雅黑" panose="020B0503020204020204" pitchFamily="34" charset="-122"/>
                <a:ea typeface="微软雅黑" panose="020B0503020204020204" pitchFamily="34" charset="-122"/>
              </a:rPr>
              <a:t> </a:t>
            </a:r>
            <a:endParaRPr lang="en-US" altLang="zh-CN" sz="2400"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3"/>
            </p:custDataLst>
          </p:nvPr>
        </p:nvSpPr>
        <p:spPr>
          <a:xfrm>
            <a:off x="2152865" y="4941592"/>
            <a:ext cx="900000" cy="900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全面</a:t>
            </a:r>
            <a:endParaRPr lang="zh-CN" altLang="en-US" b="1">
              <a:solidFill>
                <a:schemeClr val="dk1">
                  <a:lumMod val="85000"/>
                  <a:lumOff val="15000"/>
                </a:schemeClr>
              </a:solidFill>
            </a:endParaRPr>
          </a:p>
        </p:txBody>
      </p:sp>
      <p:sp>
        <p:nvSpPr>
          <p:cNvPr id="9" name="椭圆 8"/>
          <p:cNvSpPr/>
          <p:nvPr>
            <p:custDataLst>
              <p:tags r:id="rId4"/>
            </p:custDataLst>
          </p:nvPr>
        </p:nvSpPr>
        <p:spPr>
          <a:xfrm>
            <a:off x="3395980" y="4942205"/>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10" name="椭圆 9"/>
          <p:cNvSpPr/>
          <p:nvPr>
            <p:custDataLst>
              <p:tags r:id="rId5"/>
            </p:custDataLst>
          </p:nvPr>
        </p:nvSpPr>
        <p:spPr>
          <a:xfrm>
            <a:off x="4639095" y="4941592"/>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实用</a:t>
            </a:r>
            <a:endParaRPr lang="zh-CN" altLang="en-US" b="1">
              <a:solidFill>
                <a:schemeClr val="dk1">
                  <a:lumMod val="85000"/>
                  <a:lumOff val="15000"/>
                </a:schemeClr>
              </a:solidFill>
            </a:endParaRPr>
          </a:p>
        </p:txBody>
      </p:sp>
    </p:spTree>
    <p:custDataLst>
      <p:tags r:id="rId6"/>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18210" y="861060"/>
            <a:ext cx="3735705" cy="640080"/>
          </a:xfrm>
          <a:prstGeom prst="rect">
            <a:avLst/>
          </a:prstGeom>
          <a:noFill/>
        </p:spPr>
        <p:txBody>
          <a:bodyPr wrap="square" rtlCol="0">
            <a:spAutoFit/>
          </a:bodyPr>
          <a:lstStyle/>
          <a:p>
            <a:pPr indent="0" algn="l" fontAlgn="auto">
              <a:lnSpc>
                <a:spcPct val="150000"/>
              </a:lnSpc>
              <a:buFont typeface="Wingdings" panose="05000000000000000000" charset="0"/>
              <a:buNone/>
            </a:pPr>
            <a:r>
              <a:rPr lang="zh-CN" altLang="en-US" sz="2400" dirty="0">
                <a:solidFill>
                  <a:schemeClr val="bg1"/>
                </a:solidFill>
                <a:latin typeface="微软雅黑" panose="020B0503020204020204" pitchFamily="34" charset="-122"/>
                <a:ea typeface="微软雅黑" panose="020B0503020204020204" pitchFamily="34" charset="-122"/>
              </a:rPr>
              <a:t>主要内容：</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476885" y="52273"/>
            <a:ext cx="4518660" cy="679038"/>
          </a:xfrm>
          <a:prstGeom prst="rect">
            <a:avLst/>
          </a:prstGeom>
          <a:noFill/>
        </p:spPr>
        <p:txBody>
          <a:bodyPr wrap="square" rtlCol="0">
            <a:spAutoFit/>
          </a:bodyPr>
          <a:lstStyle/>
          <a:p>
            <a:pPr marL="457200" indent="-457200">
              <a:buFont typeface="Wingdings" panose="05000000000000000000" charset="0"/>
              <a:buChar char="l"/>
            </a:pPr>
            <a:r>
              <a:rPr lang="zh-CN" altLang="en-US" sz="3600" b="1" dirty="0">
                <a:solidFill>
                  <a:schemeClr val="bg1"/>
                </a:solidFill>
                <a:latin typeface="微软雅黑" panose="020B0503020204020204" pitchFamily="34" charset="-122"/>
                <a:ea typeface="微软雅黑" panose="020B0503020204020204" pitchFamily="34" charset="-122"/>
              </a:rPr>
              <a:t>意义和主要内容</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6" name="椭圆 5"/>
          <p:cNvSpPr/>
          <p:nvPr/>
        </p:nvSpPr>
        <p:spPr>
          <a:xfrm>
            <a:off x="4592638" y="2794000"/>
            <a:ext cx="3006725" cy="293878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50000"/>
              </a:lnSpc>
            </a:pPr>
            <a:r>
              <a:rPr lang="zh-CN" altLang="en-US" sz="2800" b="1">
                <a:latin typeface="微软雅黑" panose="020B0503020204020204" pitchFamily="34" charset="-122"/>
                <a:ea typeface="微软雅黑" panose="020B0503020204020204" pitchFamily="34" charset="-122"/>
              </a:rPr>
              <a:t>安全隐患排查治理体系</a:t>
            </a:r>
            <a:endParaRPr lang="zh-CN" altLang="en-US" sz="2800" b="1">
              <a:latin typeface="微软雅黑" panose="020B0503020204020204" pitchFamily="34" charset="-122"/>
              <a:ea typeface="微软雅黑" panose="020B0503020204020204" pitchFamily="34" charset="-122"/>
            </a:endParaRPr>
          </a:p>
        </p:txBody>
      </p:sp>
      <p:sp>
        <p:nvSpPr>
          <p:cNvPr id="8" name="同心圆 7"/>
          <p:cNvSpPr/>
          <p:nvPr/>
        </p:nvSpPr>
        <p:spPr>
          <a:xfrm>
            <a:off x="4007485" y="2261870"/>
            <a:ext cx="4182110" cy="4003040"/>
          </a:xfrm>
          <a:prstGeom prst="donut">
            <a:avLst>
              <a:gd name="adj" fmla="val 4434"/>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椭圆 11"/>
          <p:cNvSpPr/>
          <p:nvPr/>
        </p:nvSpPr>
        <p:spPr>
          <a:xfrm>
            <a:off x="7762240" y="3923030"/>
            <a:ext cx="663575" cy="680085"/>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chemeClr val="accent1">
                    <a:lumMod val="50000"/>
                  </a:schemeClr>
                </a:solidFill>
                <a:latin typeface="微软雅黑" panose="020B0503020204020204" pitchFamily="34" charset="-122"/>
                <a:ea typeface="微软雅黑" panose="020B0503020204020204" pitchFamily="34" charset="-122"/>
              </a:rPr>
              <a:t>5</a:t>
            </a:r>
            <a:endParaRPr lang="en-US" altLang="zh-CN" sz="2400" b="1">
              <a:solidFill>
                <a:schemeClr val="accent1">
                  <a:lumMod val="50000"/>
                </a:schemeClr>
              </a:solidFill>
              <a:latin typeface="微软雅黑" panose="020B0503020204020204" pitchFamily="34" charset="-122"/>
              <a:ea typeface="微软雅黑" panose="020B0503020204020204" pitchFamily="34" charset="-122"/>
            </a:endParaRPr>
          </a:p>
        </p:txBody>
      </p:sp>
      <p:sp>
        <p:nvSpPr>
          <p:cNvPr id="14" name="椭圆 13"/>
          <p:cNvSpPr/>
          <p:nvPr/>
        </p:nvSpPr>
        <p:spPr>
          <a:xfrm>
            <a:off x="3748405" y="3923030"/>
            <a:ext cx="663575" cy="680085"/>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latin typeface="微软雅黑" panose="020B0503020204020204" pitchFamily="34" charset="-122"/>
                <a:ea typeface="微软雅黑" panose="020B0503020204020204" pitchFamily="34" charset="-122"/>
              </a:rPr>
              <a:t>2</a:t>
            </a:r>
            <a:endParaRPr lang="en-US" altLang="zh-CN" sz="2400" b="1">
              <a:latin typeface="微软雅黑" panose="020B0503020204020204" pitchFamily="34" charset="-122"/>
              <a:ea typeface="微软雅黑" panose="020B0503020204020204" pitchFamily="34" charset="-122"/>
            </a:endParaRPr>
          </a:p>
        </p:txBody>
      </p:sp>
      <p:sp>
        <p:nvSpPr>
          <p:cNvPr id="15" name="椭圆 14"/>
          <p:cNvSpPr/>
          <p:nvPr/>
        </p:nvSpPr>
        <p:spPr>
          <a:xfrm>
            <a:off x="4411980" y="2465705"/>
            <a:ext cx="663575" cy="680085"/>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chemeClr val="accent1">
                    <a:lumMod val="50000"/>
                  </a:schemeClr>
                </a:solidFill>
                <a:latin typeface="微软雅黑" panose="020B0503020204020204" pitchFamily="34" charset="-122"/>
                <a:ea typeface="微软雅黑" panose="020B0503020204020204" pitchFamily="34" charset="-122"/>
              </a:rPr>
              <a:t>1</a:t>
            </a:r>
            <a:endParaRPr lang="en-US" altLang="zh-CN" sz="2400" b="1">
              <a:solidFill>
                <a:schemeClr val="accent1">
                  <a:lumMod val="50000"/>
                </a:schemeClr>
              </a:solidFill>
              <a:latin typeface="微软雅黑" panose="020B0503020204020204" pitchFamily="34" charset="-122"/>
              <a:ea typeface="微软雅黑" panose="020B0503020204020204" pitchFamily="34" charset="-122"/>
            </a:endParaRPr>
          </a:p>
        </p:txBody>
      </p:sp>
      <p:sp>
        <p:nvSpPr>
          <p:cNvPr id="16" name="椭圆 15"/>
          <p:cNvSpPr/>
          <p:nvPr/>
        </p:nvSpPr>
        <p:spPr>
          <a:xfrm>
            <a:off x="7098665" y="2465705"/>
            <a:ext cx="663575" cy="680085"/>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chemeClr val="accent1">
                    <a:lumMod val="50000"/>
                  </a:schemeClr>
                </a:solidFill>
                <a:latin typeface="微软雅黑" panose="020B0503020204020204" pitchFamily="34" charset="-122"/>
                <a:ea typeface="微软雅黑" panose="020B0503020204020204" pitchFamily="34" charset="-122"/>
              </a:rPr>
              <a:t>4</a:t>
            </a:r>
            <a:endParaRPr lang="en-US" altLang="zh-CN" sz="2400" b="1">
              <a:solidFill>
                <a:schemeClr val="accent1">
                  <a:lumMod val="50000"/>
                </a:schemeClr>
              </a:solidFill>
              <a:latin typeface="微软雅黑" panose="020B0503020204020204" pitchFamily="34" charset="-122"/>
              <a:ea typeface="微软雅黑" panose="020B0503020204020204" pitchFamily="34" charset="-122"/>
            </a:endParaRPr>
          </a:p>
        </p:txBody>
      </p:sp>
      <p:sp>
        <p:nvSpPr>
          <p:cNvPr id="17" name="椭圆 16"/>
          <p:cNvSpPr/>
          <p:nvPr/>
        </p:nvSpPr>
        <p:spPr>
          <a:xfrm>
            <a:off x="4331970" y="5327015"/>
            <a:ext cx="663575" cy="680085"/>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chemeClr val="accent1">
                    <a:lumMod val="50000"/>
                  </a:schemeClr>
                </a:solidFill>
                <a:latin typeface="微软雅黑" panose="020B0503020204020204" pitchFamily="34" charset="-122"/>
                <a:ea typeface="微软雅黑" panose="020B0503020204020204" pitchFamily="34" charset="-122"/>
              </a:rPr>
              <a:t>3</a:t>
            </a:r>
            <a:endParaRPr lang="en-US" altLang="zh-CN" sz="2400" b="1">
              <a:solidFill>
                <a:schemeClr val="accent1">
                  <a:lumMod val="50000"/>
                </a:schemeClr>
              </a:solidFill>
              <a:latin typeface="微软雅黑" panose="020B0503020204020204" pitchFamily="34" charset="-122"/>
              <a:ea typeface="微软雅黑" panose="020B0503020204020204" pitchFamily="34" charset="-122"/>
            </a:endParaRPr>
          </a:p>
        </p:txBody>
      </p:sp>
      <p:sp>
        <p:nvSpPr>
          <p:cNvPr id="18" name="椭圆 17"/>
          <p:cNvSpPr/>
          <p:nvPr/>
        </p:nvSpPr>
        <p:spPr>
          <a:xfrm>
            <a:off x="7098665" y="5327015"/>
            <a:ext cx="663575" cy="680085"/>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chemeClr val="accent1">
                    <a:lumMod val="50000"/>
                  </a:schemeClr>
                </a:solidFill>
                <a:latin typeface="微软雅黑" panose="020B0503020204020204" pitchFamily="34" charset="-122"/>
                <a:ea typeface="微软雅黑" panose="020B0503020204020204" pitchFamily="34" charset="-122"/>
              </a:rPr>
              <a:t>6</a:t>
            </a:r>
            <a:endParaRPr lang="en-US" altLang="zh-CN" sz="2400" b="1">
              <a:solidFill>
                <a:schemeClr val="accent1">
                  <a:lumMod val="50000"/>
                </a:schemeClr>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676275" y="2392045"/>
            <a:ext cx="3735705" cy="640080"/>
          </a:xfrm>
          <a:prstGeom prst="rect">
            <a:avLst/>
          </a:prstGeom>
          <a:noFill/>
        </p:spPr>
        <p:txBody>
          <a:bodyPr wrap="square" rtlCol="0">
            <a:spAutoFit/>
          </a:bodyPr>
          <a:lstStyle/>
          <a:p>
            <a:pPr indent="0" algn="r" fontAlgn="auto">
              <a:lnSpc>
                <a:spcPct val="150000"/>
              </a:lnSpc>
              <a:buFont typeface="Wingdings" panose="05000000000000000000" charset="0"/>
              <a:buNone/>
            </a:pPr>
            <a:r>
              <a:rPr lang="zh-CN" altLang="en-US" sz="2400" dirty="0">
                <a:solidFill>
                  <a:schemeClr val="bg1"/>
                </a:solidFill>
                <a:latin typeface="微软雅黑" panose="020B0503020204020204" pitchFamily="34" charset="-122"/>
                <a:ea typeface="微软雅黑" panose="020B0503020204020204" pitchFamily="34" charset="-122"/>
              </a:rPr>
              <a:t>掌握企业底数和基本情况</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917575" y="3872230"/>
            <a:ext cx="2818765" cy="640080"/>
          </a:xfrm>
          <a:prstGeom prst="rect">
            <a:avLst/>
          </a:prstGeom>
          <a:noFill/>
        </p:spPr>
        <p:txBody>
          <a:bodyPr wrap="square" rtlCol="0">
            <a:spAutoFit/>
          </a:bodyPr>
          <a:lstStyle/>
          <a:p>
            <a:pPr indent="0" algn="r" fontAlgn="auto">
              <a:lnSpc>
                <a:spcPct val="150000"/>
              </a:lnSpc>
              <a:buFont typeface="Wingdings" panose="05000000000000000000" charset="0"/>
              <a:buNone/>
            </a:pPr>
            <a:r>
              <a:rPr lang="zh-CN" altLang="en-US" sz="2400" dirty="0">
                <a:solidFill>
                  <a:schemeClr val="bg1"/>
                </a:solidFill>
                <a:latin typeface="微软雅黑" panose="020B0503020204020204" pitchFamily="34" charset="-122"/>
                <a:ea typeface="微软雅黑" panose="020B0503020204020204" pitchFamily="34" charset="-122"/>
              </a:rPr>
              <a:t>制定隐患排查标准</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287020" y="5292725"/>
            <a:ext cx="4044950" cy="640080"/>
          </a:xfrm>
          <a:prstGeom prst="rect">
            <a:avLst/>
          </a:prstGeom>
          <a:noFill/>
        </p:spPr>
        <p:txBody>
          <a:bodyPr wrap="square" rtlCol="0">
            <a:spAutoFit/>
          </a:bodyPr>
          <a:lstStyle/>
          <a:p>
            <a:pPr indent="0" algn="r" fontAlgn="auto">
              <a:lnSpc>
                <a:spcPct val="150000"/>
              </a:lnSpc>
              <a:buFont typeface="Wingdings" panose="05000000000000000000" charset="0"/>
              <a:buNone/>
            </a:pPr>
            <a:r>
              <a:rPr lang="zh-CN" altLang="en-US" sz="2400" dirty="0">
                <a:solidFill>
                  <a:schemeClr val="bg1"/>
                </a:solidFill>
                <a:latin typeface="微软雅黑" panose="020B0503020204020204" pitchFamily="34" charset="-122"/>
                <a:ea typeface="微软雅黑" panose="020B0503020204020204" pitchFamily="34" charset="-122"/>
              </a:rPr>
              <a:t>建立隐患排查治理信息系统</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7762240" y="2392045"/>
            <a:ext cx="4044950" cy="640080"/>
          </a:xfrm>
          <a:prstGeom prst="rect">
            <a:avLst/>
          </a:prstGeom>
          <a:noFill/>
        </p:spPr>
        <p:txBody>
          <a:bodyPr wrap="square" rtlCol="0">
            <a:spAutoFit/>
          </a:bodyPr>
          <a:lstStyle/>
          <a:p>
            <a:pPr indent="0" algn="l" fontAlgn="auto">
              <a:lnSpc>
                <a:spcPct val="150000"/>
              </a:lnSpc>
              <a:buFont typeface="Wingdings" panose="05000000000000000000" charset="0"/>
              <a:buNone/>
            </a:pPr>
            <a:r>
              <a:rPr lang="zh-CN" altLang="en-US" sz="2400" dirty="0">
                <a:solidFill>
                  <a:schemeClr val="bg1"/>
                </a:solidFill>
                <a:latin typeface="微软雅黑" panose="020B0503020204020204" pitchFamily="34" charset="-122"/>
                <a:ea typeface="微软雅黑" panose="020B0503020204020204" pitchFamily="34" charset="-122"/>
              </a:rPr>
              <a:t>明确安全监管职责</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8425815" y="3848735"/>
            <a:ext cx="3150870" cy="640080"/>
          </a:xfrm>
          <a:prstGeom prst="rect">
            <a:avLst/>
          </a:prstGeom>
          <a:noFill/>
        </p:spPr>
        <p:txBody>
          <a:bodyPr wrap="square" rtlCol="0">
            <a:spAutoFit/>
          </a:bodyPr>
          <a:lstStyle/>
          <a:p>
            <a:pPr indent="0" algn="l" fontAlgn="auto">
              <a:lnSpc>
                <a:spcPct val="150000"/>
              </a:lnSpc>
              <a:buFont typeface="Wingdings" panose="05000000000000000000" charset="0"/>
              <a:buNone/>
            </a:pPr>
            <a:r>
              <a:rPr lang="zh-CN" altLang="en-US" sz="2400" dirty="0">
                <a:solidFill>
                  <a:schemeClr val="bg1"/>
                </a:solidFill>
                <a:latin typeface="微软雅黑" panose="020B0503020204020204" pitchFamily="34" charset="-122"/>
                <a:ea typeface="微软雅黑" panose="020B0503020204020204" pitchFamily="34" charset="-122"/>
              </a:rPr>
              <a:t>明确监管监察方式</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7762240" y="5259705"/>
            <a:ext cx="4129405" cy="640080"/>
          </a:xfrm>
          <a:prstGeom prst="rect">
            <a:avLst/>
          </a:prstGeom>
          <a:noFill/>
        </p:spPr>
        <p:txBody>
          <a:bodyPr wrap="square" rtlCol="0">
            <a:spAutoFit/>
          </a:bodyPr>
          <a:lstStyle/>
          <a:p>
            <a:pPr indent="0" algn="l" fontAlgn="auto">
              <a:lnSpc>
                <a:spcPct val="150000"/>
              </a:lnSpc>
              <a:buFont typeface="Wingdings" panose="05000000000000000000" charset="0"/>
              <a:buNone/>
            </a:pPr>
            <a:r>
              <a:rPr lang="zh-CN" altLang="en-US" sz="2400" dirty="0">
                <a:solidFill>
                  <a:schemeClr val="bg1"/>
                </a:solidFill>
                <a:latin typeface="微软雅黑" panose="020B0503020204020204" pitchFamily="34" charset="-122"/>
                <a:ea typeface="微软雅黑" panose="020B0503020204020204" pitchFamily="34" charset="-122"/>
              </a:rPr>
              <a:t>制定安全生产工作考核办法</a:t>
            </a:r>
            <a:endParaRPr lang="zh-CN" altLang="en-US" sz="2400" dirty="0">
              <a:solidFill>
                <a:schemeClr val="bg1"/>
              </a:solidFill>
              <a:latin typeface="微软雅黑" panose="020B0503020204020204" pitchFamily="34" charset="-122"/>
              <a:ea typeface="微软雅黑" panose="020B0503020204020204" pitchFamily="34" charset="-122"/>
            </a:endParaRPr>
          </a:p>
        </p:txBody>
      </p:sp>
      <p:cxnSp>
        <p:nvCxnSpPr>
          <p:cNvPr id="3" name="直接连接符 2"/>
          <p:cNvCxnSpPr/>
          <p:nvPr/>
        </p:nvCxnSpPr>
        <p:spPr>
          <a:xfrm>
            <a:off x="0" y="768985"/>
            <a:ext cx="121621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3748405" y="3923665"/>
            <a:ext cx="663575" cy="680085"/>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chemeClr val="accent1">
                    <a:lumMod val="50000"/>
                  </a:schemeClr>
                </a:solidFill>
                <a:latin typeface="微软雅黑" panose="020B0503020204020204" pitchFamily="34" charset="-122"/>
                <a:ea typeface="微软雅黑" panose="020B0503020204020204" pitchFamily="34" charset="-122"/>
              </a:rPr>
              <a:t>2</a:t>
            </a:r>
            <a:endParaRPr lang="en-US" altLang="zh-CN" sz="2400" b="1">
              <a:solidFill>
                <a:schemeClr val="accent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407035" y="1675206"/>
            <a:ext cx="11292840" cy="4090035"/>
            <a:chOff x="641" y="3104"/>
            <a:chExt cx="17784" cy="6441"/>
          </a:xfrm>
        </p:grpSpPr>
        <p:sp>
          <p:nvSpPr>
            <p:cNvPr id="7" name="矩形 6"/>
            <p:cNvSpPr/>
            <p:nvPr/>
          </p:nvSpPr>
          <p:spPr>
            <a:xfrm>
              <a:off x="8044" y="5346"/>
              <a:ext cx="3113" cy="4199"/>
            </a:xfrm>
            <a:prstGeom prst="rect">
              <a:avLst/>
            </a:prstGeom>
            <a:noFill/>
            <a:ln w="57150">
              <a:solidFill>
                <a:schemeClr val="bg1"/>
              </a:solidFill>
            </a:ln>
            <a:extLst>
              <a:ext uri="{909E8E84-426E-40DD-AFC4-6F175D3DCCD1}">
                <a14:hiddenFill xmlns:a14="http://schemas.microsoft.com/office/drawing/2010/main">
                  <a:solidFill>
                    <a:srgbClr val="0070C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000" dirty="0">
                  <a:latin typeface="微软雅黑" panose="020B0503020204020204" pitchFamily="34" charset="-122"/>
                  <a:ea typeface="微软雅黑" panose="020B0503020204020204" pitchFamily="34" charset="-122"/>
                </a:rPr>
                <a:t>《关于全面深化改革若干重大问题的决定》</a:t>
              </a:r>
              <a:endParaRPr lang="zh-CN" altLang="en-US" sz="2000" dirty="0">
                <a:latin typeface="微软雅黑" panose="020B0503020204020204" pitchFamily="34" charset="-122"/>
                <a:ea typeface="微软雅黑" panose="020B0503020204020204" pitchFamily="34" charset="-122"/>
              </a:endParaRPr>
            </a:p>
          </p:txBody>
        </p:sp>
        <p:sp>
          <p:nvSpPr>
            <p:cNvPr id="9" name="矩形 8"/>
            <p:cNvSpPr/>
            <p:nvPr/>
          </p:nvSpPr>
          <p:spPr>
            <a:xfrm>
              <a:off x="4394" y="5346"/>
              <a:ext cx="3113" cy="4199"/>
            </a:xfrm>
            <a:prstGeom prst="rect">
              <a:avLst/>
            </a:prstGeom>
            <a:noFill/>
            <a:ln w="57150">
              <a:solidFill>
                <a:schemeClr val="bg1"/>
              </a:solidFill>
            </a:ln>
            <a:extLst>
              <a:ext uri="{909E8E84-426E-40DD-AFC4-6F175D3DCCD1}">
                <a14:hiddenFill xmlns:a14="http://schemas.microsoft.com/office/drawing/2010/main">
                  <a:solidFill>
                    <a:srgbClr val="0070C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000" dirty="0">
                  <a:latin typeface="微软雅黑" panose="020B0503020204020204" pitchFamily="34" charset="-122"/>
                  <a:ea typeface="微软雅黑" panose="020B0503020204020204" pitchFamily="34" charset="-122"/>
                </a:rPr>
                <a:t>《关于进一步做好隐患排查治理常态化机制建设试点工作的通知》</a:t>
              </a:r>
              <a:endParaRPr lang="zh-CN" altLang="en-US" sz="2000" dirty="0">
                <a:latin typeface="微软雅黑" panose="020B0503020204020204" pitchFamily="34" charset="-122"/>
                <a:ea typeface="微软雅黑" panose="020B0503020204020204" pitchFamily="34" charset="-122"/>
              </a:endParaRPr>
            </a:p>
          </p:txBody>
        </p:sp>
        <p:sp>
          <p:nvSpPr>
            <p:cNvPr id="10" name="矩形 9"/>
            <p:cNvSpPr/>
            <p:nvPr/>
          </p:nvSpPr>
          <p:spPr>
            <a:xfrm>
              <a:off x="745" y="5346"/>
              <a:ext cx="3113" cy="4199"/>
            </a:xfrm>
            <a:prstGeom prst="rect">
              <a:avLst/>
            </a:prstGeom>
            <a:noFill/>
            <a:ln w="57150">
              <a:solidFill>
                <a:schemeClr val="bg1"/>
              </a:solidFill>
            </a:ln>
            <a:extLst>
              <a:ext uri="{909E8E84-426E-40DD-AFC4-6F175D3DCCD1}">
                <a14:hiddenFill xmlns:a14="http://schemas.microsoft.com/office/drawing/2010/main">
                  <a:solidFill>
                    <a:srgbClr val="0070C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000" dirty="0">
                  <a:latin typeface="微软雅黑" panose="020B0503020204020204" pitchFamily="34" charset="-122"/>
                  <a:ea typeface="微软雅黑" panose="020B0503020204020204" pitchFamily="34" charset="-122"/>
                </a:rPr>
                <a:t>《安全隐患排查治理信息系统建设和重点示范样板地区联网共享工程实施工作方案》</a:t>
              </a:r>
              <a:endParaRPr lang="zh-CN" altLang="en-US" sz="2000" dirty="0">
                <a:latin typeface="微软雅黑" panose="020B0503020204020204" pitchFamily="34" charset="-122"/>
                <a:ea typeface="微软雅黑" panose="020B0503020204020204" pitchFamily="34" charset="-122"/>
              </a:endParaRPr>
            </a:p>
          </p:txBody>
        </p:sp>
        <p:sp>
          <p:nvSpPr>
            <p:cNvPr id="11" name="矩形 10"/>
            <p:cNvSpPr/>
            <p:nvPr/>
          </p:nvSpPr>
          <p:spPr>
            <a:xfrm>
              <a:off x="11664" y="5346"/>
              <a:ext cx="3113" cy="4199"/>
            </a:xfrm>
            <a:prstGeom prst="rect">
              <a:avLst/>
            </a:prstGeom>
            <a:noFill/>
            <a:ln w="57150">
              <a:solidFill>
                <a:schemeClr val="bg1"/>
              </a:solidFill>
            </a:ln>
            <a:extLst>
              <a:ext uri="{909E8E84-426E-40DD-AFC4-6F175D3DCCD1}">
                <a14:hiddenFill xmlns:a14="http://schemas.microsoft.com/office/drawing/2010/main">
                  <a:solidFill>
                    <a:srgbClr val="0070C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000" dirty="0">
                  <a:latin typeface="微软雅黑" panose="020B0503020204020204" pitchFamily="34" charset="-122"/>
                  <a:ea typeface="微软雅黑" panose="020B0503020204020204" pitchFamily="34" charset="-122"/>
                </a:rPr>
                <a:t>《河北省安全生产隐患排查治理体系建设实施意见》</a:t>
              </a:r>
              <a:r>
                <a:rPr lang="zh-CN" altLang="zh-CN" sz="2000" dirty="0"/>
                <a:t>（冀安委</a:t>
              </a:r>
              <a:r>
                <a:rPr lang="en-US" altLang="zh-CN" sz="2000" dirty="0"/>
                <a:t>[2014]11</a:t>
              </a:r>
              <a:r>
                <a:rPr lang="zh-CN" altLang="zh-CN" sz="2000" dirty="0"/>
                <a:t>号）</a:t>
              </a:r>
              <a:endParaRPr lang="zh-CN" altLang="en-US" sz="2000" dirty="0">
                <a:latin typeface="微软雅黑" panose="020B0503020204020204" pitchFamily="34" charset="-122"/>
                <a:ea typeface="微软雅黑" panose="020B0503020204020204" pitchFamily="34" charset="-122"/>
              </a:endParaRPr>
            </a:p>
          </p:txBody>
        </p:sp>
        <p:sp>
          <p:nvSpPr>
            <p:cNvPr id="14" name="矩形 13"/>
            <p:cNvSpPr/>
            <p:nvPr/>
          </p:nvSpPr>
          <p:spPr>
            <a:xfrm>
              <a:off x="15312" y="5346"/>
              <a:ext cx="3113" cy="4199"/>
            </a:xfrm>
            <a:prstGeom prst="rect">
              <a:avLst/>
            </a:prstGeom>
            <a:noFill/>
            <a:ln w="57150">
              <a:solidFill>
                <a:schemeClr val="bg1"/>
              </a:solidFill>
            </a:ln>
            <a:extLst>
              <a:ext uri="{909E8E84-426E-40DD-AFC4-6F175D3DCCD1}">
                <a14:hiddenFill xmlns:a14="http://schemas.microsoft.com/office/drawing/2010/main">
                  <a:solidFill>
                    <a:srgbClr val="0070C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dirty="0">
                  <a:latin typeface="微软雅黑" panose="020B0503020204020204" pitchFamily="34" charset="-122"/>
                  <a:ea typeface="微软雅黑" panose="020B0503020204020204" pitchFamily="34" charset="-122"/>
                </a:rPr>
                <a:t>《河北省安全生产事故隐患自查自报工作管理办法（试行）》、《河北省安全生产隐患排查治理绩效考核办法（试行）》</a:t>
              </a:r>
              <a:r>
                <a:rPr lang="zh-CN" altLang="zh-CN" dirty="0"/>
                <a:t>（冀安委</a:t>
              </a:r>
              <a:r>
                <a:rPr lang="en-US" altLang="zh-CN" dirty="0"/>
                <a:t>[2015]4</a:t>
              </a:r>
              <a:r>
                <a:rPr lang="zh-CN" altLang="zh-CN" dirty="0"/>
                <a:t>号）</a:t>
              </a:r>
              <a:endParaRPr lang="zh-CN" altLang="en-US" dirty="0">
                <a:latin typeface="微软雅黑" panose="020B0503020204020204" pitchFamily="34" charset="-122"/>
                <a:ea typeface="微软雅黑" panose="020B0503020204020204" pitchFamily="34" charset="-122"/>
              </a:endParaRPr>
            </a:p>
          </p:txBody>
        </p:sp>
        <p:sp>
          <p:nvSpPr>
            <p:cNvPr id="19" name="文本框 18"/>
            <p:cNvSpPr txBox="1"/>
            <p:nvPr/>
          </p:nvSpPr>
          <p:spPr>
            <a:xfrm>
              <a:off x="641" y="3221"/>
              <a:ext cx="3461" cy="658"/>
            </a:xfrm>
            <a:prstGeom prst="rect">
              <a:avLst/>
            </a:prstGeom>
            <a:noFill/>
            <a:ln>
              <a:noFill/>
            </a:ln>
          </p:spPr>
          <p:txBody>
            <a:bodyPr wrap="square" rtlCol="0">
              <a:spAutoFit/>
            </a:bodyPr>
            <a:lstStyle/>
            <a:p>
              <a:pPr algn="ctr"/>
              <a:r>
                <a:rPr lang="en-US" altLang="zh-CN" sz="2000" dirty="0">
                  <a:solidFill>
                    <a:schemeClr val="bg1"/>
                  </a:solidFill>
                  <a:latin typeface="微软雅黑" panose="020B0503020204020204" pitchFamily="34" charset="-122"/>
                  <a:ea typeface="微软雅黑" panose="020B0503020204020204" pitchFamily="34" charset="-122"/>
                </a:rPr>
                <a:t>2012</a:t>
              </a:r>
              <a:r>
                <a:rPr lang="zh-CN" altLang="en-US" sz="2000" dirty="0">
                  <a:solidFill>
                    <a:schemeClr val="bg1"/>
                  </a:solidFill>
                  <a:latin typeface="微软雅黑" panose="020B0503020204020204" pitchFamily="34" charset="-122"/>
                  <a:ea typeface="微软雅黑" panose="020B0503020204020204" pitchFamily="34" charset="-122"/>
                </a:rPr>
                <a:t>年</a:t>
              </a:r>
              <a:r>
                <a:rPr lang="en-US" altLang="zh-CN" sz="2000" dirty="0">
                  <a:solidFill>
                    <a:schemeClr val="bg1"/>
                  </a:solidFill>
                  <a:latin typeface="微软雅黑" panose="020B0503020204020204" pitchFamily="34" charset="-122"/>
                  <a:ea typeface="微软雅黑" panose="020B0503020204020204" pitchFamily="34" charset="-122"/>
                </a:rPr>
                <a:t>11</a:t>
              </a:r>
              <a:r>
                <a:rPr lang="zh-CN" altLang="en-US" sz="2000" dirty="0">
                  <a:solidFill>
                    <a:schemeClr val="bg1"/>
                  </a:solidFill>
                  <a:latin typeface="微软雅黑" panose="020B0503020204020204" pitchFamily="34" charset="-122"/>
                  <a:ea typeface="微软雅黑" panose="020B0503020204020204" pitchFamily="34" charset="-122"/>
                </a:rPr>
                <a:t>月</a:t>
              </a:r>
              <a:r>
                <a:rPr lang="en-US" altLang="zh-CN" sz="2000" dirty="0">
                  <a:solidFill>
                    <a:schemeClr val="bg1"/>
                  </a:solidFill>
                  <a:latin typeface="微软雅黑" panose="020B0503020204020204" pitchFamily="34" charset="-122"/>
                  <a:ea typeface="微软雅黑" panose="020B0503020204020204" pitchFamily="34" charset="-122"/>
                </a:rPr>
                <a:t>19</a:t>
              </a:r>
              <a:r>
                <a:rPr lang="zh-CN" altLang="en-US" sz="2000" dirty="0">
                  <a:solidFill>
                    <a:schemeClr val="bg1"/>
                  </a:solidFill>
                  <a:latin typeface="微软雅黑" panose="020B0503020204020204" pitchFamily="34" charset="-122"/>
                  <a:ea typeface="微软雅黑" panose="020B0503020204020204" pitchFamily="34" charset="-122"/>
                </a:rPr>
                <a:t>日</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4167" y="3208"/>
              <a:ext cx="3405" cy="658"/>
            </a:xfrm>
            <a:prstGeom prst="rect">
              <a:avLst/>
            </a:prstGeom>
            <a:noFill/>
            <a:ln>
              <a:noFill/>
            </a:ln>
          </p:spPr>
          <p:txBody>
            <a:bodyPr wrap="square" rtlCol="0">
              <a:spAutoFit/>
            </a:bodyPr>
            <a:lstStyle/>
            <a:p>
              <a:pPr algn="ctr"/>
              <a:r>
                <a:rPr lang="en-US" altLang="zh-CN" sz="2000" dirty="0">
                  <a:solidFill>
                    <a:schemeClr val="bg1"/>
                  </a:solidFill>
                  <a:latin typeface="微软雅黑" panose="020B0503020204020204" pitchFamily="34" charset="-122"/>
                  <a:ea typeface="微软雅黑" panose="020B0503020204020204" pitchFamily="34" charset="-122"/>
                </a:rPr>
                <a:t>2013</a:t>
              </a:r>
              <a:r>
                <a:rPr lang="zh-CN" altLang="en-US" sz="2000" dirty="0">
                  <a:solidFill>
                    <a:schemeClr val="bg1"/>
                  </a:solidFill>
                  <a:latin typeface="微软雅黑" panose="020B0503020204020204" pitchFamily="34" charset="-122"/>
                  <a:ea typeface="微软雅黑" panose="020B0503020204020204" pitchFamily="34" charset="-122"/>
                </a:rPr>
                <a:t>年</a:t>
              </a:r>
              <a:r>
                <a:rPr lang="en-US" altLang="zh-CN" sz="2000" dirty="0">
                  <a:solidFill>
                    <a:schemeClr val="bg1"/>
                  </a:solidFill>
                  <a:latin typeface="微软雅黑" panose="020B0503020204020204" pitchFamily="34" charset="-122"/>
                  <a:ea typeface="微软雅黑" panose="020B0503020204020204" pitchFamily="34" charset="-122"/>
                </a:rPr>
                <a:t>11</a:t>
              </a:r>
              <a:r>
                <a:rPr lang="zh-CN" altLang="en-US" sz="2000" dirty="0">
                  <a:solidFill>
                    <a:schemeClr val="bg1"/>
                  </a:solidFill>
                  <a:latin typeface="微软雅黑" panose="020B0503020204020204" pitchFamily="34" charset="-122"/>
                  <a:ea typeface="微软雅黑" panose="020B0503020204020204" pitchFamily="34" charset="-122"/>
                </a:rPr>
                <a:t>月</a:t>
              </a:r>
              <a:r>
                <a:rPr lang="en-US" altLang="zh-CN" sz="2000" dirty="0">
                  <a:solidFill>
                    <a:schemeClr val="bg1"/>
                  </a:solidFill>
                  <a:latin typeface="微软雅黑" panose="020B0503020204020204" pitchFamily="34" charset="-122"/>
                  <a:ea typeface="微软雅黑" panose="020B0503020204020204" pitchFamily="34" charset="-122"/>
                </a:rPr>
                <a:t>4</a:t>
              </a:r>
              <a:r>
                <a:rPr lang="zh-CN" altLang="en-US" sz="2000" dirty="0">
                  <a:solidFill>
                    <a:schemeClr val="bg1"/>
                  </a:solidFill>
                  <a:latin typeface="微软雅黑" panose="020B0503020204020204" pitchFamily="34" charset="-122"/>
                  <a:ea typeface="微软雅黑" panose="020B0503020204020204" pitchFamily="34" charset="-122"/>
                </a:rPr>
                <a:t>日</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7679" y="3182"/>
              <a:ext cx="3477" cy="658"/>
            </a:xfrm>
            <a:prstGeom prst="rect">
              <a:avLst/>
            </a:prstGeom>
            <a:noFill/>
            <a:ln>
              <a:noFill/>
            </a:ln>
          </p:spPr>
          <p:txBody>
            <a:bodyPr wrap="square" rtlCol="0">
              <a:spAutoFit/>
            </a:bodyPr>
            <a:lstStyle/>
            <a:p>
              <a:pPr algn="ctr"/>
              <a:r>
                <a:rPr lang="en-US" altLang="zh-CN" sz="2000" dirty="0">
                  <a:solidFill>
                    <a:schemeClr val="bg1"/>
                  </a:solidFill>
                  <a:latin typeface="微软雅黑" panose="020B0503020204020204" pitchFamily="34" charset="-122"/>
                  <a:ea typeface="微软雅黑" panose="020B0503020204020204" pitchFamily="34" charset="-122"/>
                </a:rPr>
                <a:t>2013</a:t>
              </a:r>
              <a:r>
                <a:rPr lang="zh-CN" altLang="en-US" sz="2000" dirty="0">
                  <a:solidFill>
                    <a:schemeClr val="bg1"/>
                  </a:solidFill>
                  <a:latin typeface="微软雅黑" panose="020B0503020204020204" pitchFamily="34" charset="-122"/>
                  <a:ea typeface="微软雅黑" panose="020B0503020204020204" pitchFamily="34" charset="-122"/>
                </a:rPr>
                <a:t>年</a:t>
              </a:r>
              <a:r>
                <a:rPr lang="en-US" altLang="zh-CN" sz="2000" dirty="0">
                  <a:solidFill>
                    <a:schemeClr val="bg1"/>
                  </a:solidFill>
                  <a:latin typeface="微软雅黑" panose="020B0503020204020204" pitchFamily="34" charset="-122"/>
                  <a:ea typeface="微软雅黑" panose="020B0503020204020204" pitchFamily="34" charset="-122"/>
                </a:rPr>
                <a:t>11</a:t>
              </a:r>
              <a:r>
                <a:rPr lang="zh-CN" altLang="en-US" sz="2000" dirty="0">
                  <a:solidFill>
                    <a:schemeClr val="bg1"/>
                  </a:solidFill>
                  <a:latin typeface="微软雅黑" panose="020B0503020204020204" pitchFamily="34" charset="-122"/>
                  <a:ea typeface="微软雅黑" panose="020B0503020204020204" pitchFamily="34" charset="-122"/>
                </a:rPr>
                <a:t>月</a:t>
              </a:r>
              <a:r>
                <a:rPr lang="en-US" altLang="zh-CN" sz="2000" dirty="0">
                  <a:solidFill>
                    <a:schemeClr val="bg1"/>
                  </a:solidFill>
                  <a:latin typeface="微软雅黑" panose="020B0503020204020204" pitchFamily="34" charset="-122"/>
                  <a:ea typeface="微软雅黑" panose="020B0503020204020204" pitchFamily="34" charset="-122"/>
                </a:rPr>
                <a:t>12</a:t>
              </a:r>
              <a:r>
                <a:rPr lang="zh-CN" altLang="en-US" sz="2000" dirty="0">
                  <a:solidFill>
                    <a:schemeClr val="bg1"/>
                  </a:solidFill>
                  <a:latin typeface="微软雅黑" panose="020B0503020204020204" pitchFamily="34" charset="-122"/>
                  <a:ea typeface="微软雅黑" panose="020B0503020204020204" pitchFamily="34" charset="-122"/>
                </a:rPr>
                <a:t>日</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11476" y="3143"/>
              <a:ext cx="3301" cy="658"/>
            </a:xfrm>
            <a:prstGeom prst="rect">
              <a:avLst/>
            </a:prstGeom>
            <a:noFill/>
            <a:ln>
              <a:noFill/>
            </a:ln>
          </p:spPr>
          <p:txBody>
            <a:bodyPr wrap="square" rtlCol="0">
              <a:spAutoFit/>
            </a:bodyPr>
            <a:lstStyle/>
            <a:p>
              <a:pPr algn="ctr"/>
              <a:r>
                <a:rPr lang="en-US" altLang="zh-CN" sz="2000" dirty="0">
                  <a:solidFill>
                    <a:schemeClr val="bg1"/>
                  </a:solidFill>
                  <a:latin typeface="微软雅黑" panose="020B0503020204020204" pitchFamily="34" charset="-122"/>
                  <a:ea typeface="微软雅黑" panose="020B0503020204020204" pitchFamily="34" charset="-122"/>
                </a:rPr>
                <a:t>2014</a:t>
              </a:r>
              <a:r>
                <a:rPr lang="zh-CN" altLang="en-US" sz="2000" dirty="0">
                  <a:solidFill>
                    <a:schemeClr val="bg1"/>
                  </a:solidFill>
                  <a:latin typeface="微软雅黑" panose="020B0503020204020204" pitchFamily="34" charset="-122"/>
                  <a:ea typeface="微软雅黑" panose="020B0503020204020204" pitchFamily="34" charset="-122"/>
                </a:rPr>
                <a:t>年</a:t>
              </a:r>
              <a:r>
                <a:rPr lang="en-US" altLang="zh-CN" sz="2000" dirty="0">
                  <a:solidFill>
                    <a:schemeClr val="bg1"/>
                  </a:solidFill>
                  <a:latin typeface="微软雅黑" panose="020B0503020204020204" pitchFamily="34" charset="-122"/>
                  <a:ea typeface="微软雅黑" panose="020B0503020204020204" pitchFamily="34" charset="-122"/>
                </a:rPr>
                <a:t>8</a:t>
              </a:r>
              <a:r>
                <a:rPr lang="zh-CN" altLang="en-US" sz="2000" dirty="0">
                  <a:solidFill>
                    <a:schemeClr val="bg1"/>
                  </a:solidFill>
                  <a:latin typeface="微软雅黑" panose="020B0503020204020204" pitchFamily="34" charset="-122"/>
                  <a:ea typeface="微软雅黑" panose="020B0503020204020204" pitchFamily="34" charset="-122"/>
                </a:rPr>
                <a:t>月</a:t>
              </a:r>
              <a:r>
                <a:rPr lang="en-US" altLang="zh-CN" sz="2000" dirty="0">
                  <a:solidFill>
                    <a:schemeClr val="bg1"/>
                  </a:solidFill>
                  <a:latin typeface="微软雅黑" panose="020B0503020204020204" pitchFamily="34" charset="-122"/>
                  <a:ea typeface="微软雅黑" panose="020B0503020204020204" pitchFamily="34" charset="-122"/>
                </a:rPr>
                <a:t>22</a:t>
              </a:r>
              <a:r>
                <a:rPr lang="zh-CN" altLang="en-US" sz="2000" dirty="0">
                  <a:solidFill>
                    <a:schemeClr val="bg1"/>
                  </a:solidFill>
                  <a:latin typeface="微软雅黑" panose="020B0503020204020204" pitchFamily="34" charset="-122"/>
                  <a:ea typeface="微软雅黑" panose="020B0503020204020204" pitchFamily="34" charset="-122"/>
                </a:rPr>
                <a:t>日</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15312" y="3104"/>
              <a:ext cx="3113" cy="658"/>
            </a:xfrm>
            <a:prstGeom prst="rect">
              <a:avLst/>
            </a:prstGeom>
            <a:noFill/>
            <a:ln>
              <a:noFill/>
            </a:ln>
          </p:spPr>
          <p:txBody>
            <a:bodyPr wrap="square" rtlCol="0">
              <a:spAutoFit/>
            </a:bodyPr>
            <a:lstStyle/>
            <a:p>
              <a:pPr algn="ctr"/>
              <a:r>
                <a:rPr lang="en-US" altLang="zh-CN" sz="2000" dirty="0">
                  <a:solidFill>
                    <a:schemeClr val="bg1"/>
                  </a:solidFill>
                  <a:latin typeface="微软雅黑" panose="020B0503020204020204" pitchFamily="34" charset="-122"/>
                  <a:ea typeface="微软雅黑" panose="020B0503020204020204" pitchFamily="34" charset="-122"/>
                </a:rPr>
                <a:t>2015</a:t>
              </a:r>
              <a:r>
                <a:rPr lang="zh-CN" altLang="en-US" sz="2000" dirty="0">
                  <a:solidFill>
                    <a:schemeClr val="bg1"/>
                  </a:solidFill>
                  <a:latin typeface="微软雅黑" panose="020B0503020204020204" pitchFamily="34" charset="-122"/>
                  <a:ea typeface="微软雅黑" panose="020B0503020204020204" pitchFamily="34" charset="-122"/>
                </a:rPr>
                <a:t>年</a:t>
              </a:r>
              <a:r>
                <a:rPr lang="en-US" altLang="zh-CN" sz="2000" dirty="0">
                  <a:solidFill>
                    <a:schemeClr val="bg1"/>
                  </a:solidFill>
                  <a:latin typeface="微软雅黑" panose="020B0503020204020204" pitchFamily="34" charset="-122"/>
                  <a:ea typeface="微软雅黑" panose="020B0503020204020204" pitchFamily="34" charset="-122"/>
                </a:rPr>
                <a:t>3</a:t>
              </a:r>
              <a:r>
                <a:rPr lang="zh-CN" altLang="en-US" sz="2000" dirty="0">
                  <a:solidFill>
                    <a:schemeClr val="bg1"/>
                  </a:solidFill>
                  <a:latin typeface="微软雅黑" panose="020B0503020204020204" pitchFamily="34" charset="-122"/>
                  <a:ea typeface="微软雅黑" panose="020B0503020204020204" pitchFamily="34" charset="-122"/>
                </a:rPr>
                <a:t>月</a:t>
              </a:r>
              <a:r>
                <a:rPr lang="en-US" altLang="zh-CN" sz="2000" dirty="0">
                  <a:solidFill>
                    <a:schemeClr val="bg1"/>
                  </a:solidFill>
                  <a:latin typeface="微软雅黑" panose="020B0503020204020204" pitchFamily="34" charset="-122"/>
                  <a:ea typeface="微软雅黑" panose="020B0503020204020204" pitchFamily="34" charset="-122"/>
                </a:rPr>
                <a:t>3</a:t>
              </a:r>
              <a:r>
                <a:rPr lang="zh-CN" altLang="en-US" sz="2000" dirty="0">
                  <a:solidFill>
                    <a:schemeClr val="bg1"/>
                  </a:solidFill>
                  <a:latin typeface="微软雅黑" panose="020B0503020204020204" pitchFamily="34" charset="-122"/>
                  <a:ea typeface="微软雅黑" panose="020B0503020204020204" pitchFamily="34" charset="-122"/>
                </a:rPr>
                <a:t>日</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751" y="4147"/>
              <a:ext cx="3108" cy="1138"/>
            </a:xfrm>
            <a:prstGeom prst="rect">
              <a:avLst/>
            </a:prstGeom>
            <a:noFill/>
            <a:ln>
              <a:noFill/>
            </a:ln>
          </p:spPr>
          <p:txBody>
            <a:bodyPr wrap="square" rtlCol="0">
              <a:spAutoFit/>
            </a:bodyPr>
            <a:lstStyle/>
            <a:p>
              <a:pPr algn="ctr"/>
              <a:r>
                <a:rPr lang="zh-CN" altLang="en-US" sz="2000" dirty="0">
                  <a:solidFill>
                    <a:srgbClr val="0070C0"/>
                  </a:solidFill>
                  <a:latin typeface="微软雅黑" panose="020B0503020204020204" pitchFamily="34" charset="-122"/>
                  <a:ea typeface="微软雅黑" panose="020B0503020204020204" pitchFamily="34" charset="-122"/>
                </a:rPr>
                <a:t>国家安监总局</a:t>
              </a:r>
              <a:endParaRPr lang="zh-CN" altLang="en-US" sz="2000" dirty="0">
                <a:solidFill>
                  <a:srgbClr val="0070C0"/>
                </a:solidFill>
                <a:latin typeface="微软雅黑" panose="020B0503020204020204" pitchFamily="34" charset="-122"/>
                <a:ea typeface="微软雅黑" panose="020B0503020204020204" pitchFamily="34" charset="-122"/>
              </a:endParaRPr>
            </a:p>
            <a:p>
              <a:pPr algn="ctr"/>
              <a:r>
                <a:rPr lang="zh-CN" altLang="en-US" sz="2000" dirty="0">
                  <a:solidFill>
                    <a:srgbClr val="0070C0"/>
                  </a:solidFill>
                  <a:latin typeface="微软雅黑" panose="020B0503020204020204" pitchFamily="34" charset="-122"/>
                  <a:ea typeface="微软雅黑" panose="020B0503020204020204" pitchFamily="34" charset="-122"/>
                </a:rPr>
                <a:t>办公厅</a:t>
              </a:r>
              <a:endParaRPr lang="zh-CN" altLang="en-US" sz="2000" dirty="0">
                <a:solidFill>
                  <a:srgbClr val="0070C0"/>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4394" y="4160"/>
              <a:ext cx="3113" cy="1138"/>
            </a:xfrm>
            <a:prstGeom prst="rect">
              <a:avLst/>
            </a:prstGeom>
            <a:noFill/>
            <a:ln>
              <a:noFill/>
            </a:ln>
          </p:spPr>
          <p:txBody>
            <a:bodyPr wrap="square" rtlCol="0">
              <a:spAutoFit/>
            </a:bodyPr>
            <a:lstStyle/>
            <a:p>
              <a:pPr algn="ctr"/>
              <a:r>
                <a:rPr lang="zh-CN" altLang="en-US" sz="2000" dirty="0">
                  <a:solidFill>
                    <a:srgbClr val="0070C0"/>
                  </a:solidFill>
                  <a:latin typeface="微软雅黑" panose="020B0503020204020204" pitchFamily="34" charset="-122"/>
                  <a:ea typeface="微软雅黑" panose="020B0503020204020204" pitchFamily="34" charset="-122"/>
                </a:rPr>
                <a:t>国家安监总局</a:t>
              </a:r>
              <a:endParaRPr lang="zh-CN" altLang="en-US" sz="2000" dirty="0">
                <a:solidFill>
                  <a:srgbClr val="0070C0"/>
                </a:solidFill>
                <a:latin typeface="微软雅黑" panose="020B0503020204020204" pitchFamily="34" charset="-122"/>
                <a:ea typeface="微软雅黑" panose="020B0503020204020204" pitchFamily="34" charset="-122"/>
              </a:endParaRPr>
            </a:p>
            <a:p>
              <a:pPr algn="ctr"/>
              <a:r>
                <a:rPr lang="zh-CN" altLang="en-US" sz="2000" dirty="0">
                  <a:solidFill>
                    <a:srgbClr val="0070C0"/>
                  </a:solidFill>
                  <a:latin typeface="微软雅黑" panose="020B0503020204020204" pitchFamily="34" charset="-122"/>
                  <a:ea typeface="微软雅黑" panose="020B0503020204020204" pitchFamily="34" charset="-122"/>
                </a:rPr>
                <a:t>办公厅</a:t>
              </a:r>
              <a:endParaRPr lang="zh-CN" altLang="en-US" sz="2000" dirty="0">
                <a:solidFill>
                  <a:srgbClr val="0070C0"/>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8043" y="4238"/>
              <a:ext cx="3113" cy="658"/>
            </a:xfrm>
            <a:prstGeom prst="rect">
              <a:avLst/>
            </a:prstGeom>
            <a:noFill/>
            <a:ln>
              <a:noFill/>
            </a:ln>
          </p:spPr>
          <p:txBody>
            <a:bodyPr wrap="square" rtlCol="0">
              <a:spAutoFit/>
            </a:bodyPr>
            <a:lstStyle/>
            <a:p>
              <a:pPr algn="ctr"/>
              <a:r>
                <a:rPr lang="zh-CN" altLang="en-US" sz="2000" dirty="0">
                  <a:solidFill>
                    <a:srgbClr val="0070C0"/>
                  </a:solidFill>
                  <a:latin typeface="微软雅黑" panose="020B0503020204020204" pitchFamily="34" charset="-122"/>
                  <a:ea typeface="微软雅黑" panose="020B0503020204020204" pitchFamily="34" charset="-122"/>
                </a:rPr>
                <a:t>十八届三中全会</a:t>
              </a:r>
              <a:endParaRPr lang="zh-CN" altLang="en-US" sz="2000" dirty="0">
                <a:solidFill>
                  <a:srgbClr val="0070C0"/>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11664" y="4225"/>
              <a:ext cx="3113" cy="658"/>
            </a:xfrm>
            <a:prstGeom prst="rect">
              <a:avLst/>
            </a:prstGeom>
            <a:noFill/>
            <a:ln>
              <a:noFill/>
            </a:ln>
          </p:spPr>
          <p:txBody>
            <a:bodyPr wrap="square" rtlCol="0">
              <a:spAutoFit/>
            </a:bodyPr>
            <a:lstStyle/>
            <a:p>
              <a:pPr algn="ctr"/>
              <a:r>
                <a:rPr lang="zh-CN" altLang="en-US" sz="2000" dirty="0">
                  <a:solidFill>
                    <a:srgbClr val="0070C0"/>
                  </a:solidFill>
                  <a:latin typeface="微软雅黑" panose="020B0503020204020204" pitchFamily="34" charset="-122"/>
                  <a:ea typeface="微软雅黑" panose="020B0503020204020204" pitchFamily="34" charset="-122"/>
                </a:rPr>
                <a:t>河北省安委会</a:t>
              </a:r>
              <a:endParaRPr lang="zh-CN" altLang="en-US" sz="2000" dirty="0">
                <a:solidFill>
                  <a:srgbClr val="0070C0"/>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15312" y="4199"/>
              <a:ext cx="3113" cy="658"/>
            </a:xfrm>
            <a:prstGeom prst="rect">
              <a:avLst/>
            </a:prstGeom>
            <a:noFill/>
            <a:ln>
              <a:noFill/>
            </a:ln>
          </p:spPr>
          <p:txBody>
            <a:bodyPr wrap="square" rtlCol="0">
              <a:spAutoFit/>
            </a:bodyPr>
            <a:lstStyle/>
            <a:p>
              <a:pPr algn="ctr"/>
              <a:r>
                <a:rPr lang="zh-CN" altLang="en-US" sz="2000" dirty="0">
                  <a:solidFill>
                    <a:srgbClr val="0070C0"/>
                  </a:solidFill>
                  <a:latin typeface="微软雅黑" panose="020B0503020204020204" pitchFamily="34" charset="-122"/>
                  <a:ea typeface="微软雅黑" panose="020B0503020204020204" pitchFamily="34" charset="-122"/>
                </a:rPr>
                <a:t>河北省安委会</a:t>
              </a:r>
              <a:endParaRPr lang="zh-CN" altLang="en-US" sz="2000" dirty="0">
                <a:solidFill>
                  <a:srgbClr val="0070C0"/>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751" y="3943"/>
              <a:ext cx="3108" cy="1138"/>
            </a:xfrm>
            <a:prstGeom prst="rect">
              <a:avLst/>
            </a:prstGeom>
            <a:noFill/>
            <a:ln>
              <a:noFill/>
            </a:ln>
          </p:spPr>
          <p:txBody>
            <a:bodyPr wrap="square" rtlCol="0">
              <a:spAutoFit/>
            </a:bodyPr>
            <a:lstStyle/>
            <a:p>
              <a:pPr algn="ctr"/>
              <a:r>
                <a:rPr lang="zh-CN" altLang="en-US" sz="2000" dirty="0">
                  <a:solidFill>
                    <a:schemeClr val="accent4">
                      <a:lumMod val="60000"/>
                      <a:lumOff val="40000"/>
                    </a:schemeClr>
                  </a:solidFill>
                  <a:latin typeface="微软雅黑" panose="020B0503020204020204" pitchFamily="34" charset="-122"/>
                  <a:ea typeface="微软雅黑" panose="020B0503020204020204" pitchFamily="34" charset="-122"/>
                </a:rPr>
                <a:t>国家安监总局</a:t>
              </a:r>
              <a:endParaRPr lang="zh-CN" altLang="en-US" sz="2000" dirty="0">
                <a:solidFill>
                  <a:schemeClr val="accent4">
                    <a:lumMod val="60000"/>
                    <a:lumOff val="40000"/>
                  </a:schemeClr>
                </a:solidFill>
                <a:latin typeface="微软雅黑" panose="020B0503020204020204" pitchFamily="34" charset="-122"/>
                <a:ea typeface="微软雅黑" panose="020B0503020204020204" pitchFamily="34" charset="-122"/>
              </a:endParaRPr>
            </a:p>
            <a:p>
              <a:pPr algn="ctr"/>
              <a:r>
                <a:rPr lang="zh-CN" altLang="en-US" sz="2000" dirty="0">
                  <a:solidFill>
                    <a:schemeClr val="accent4">
                      <a:lumMod val="60000"/>
                      <a:lumOff val="40000"/>
                    </a:schemeClr>
                  </a:solidFill>
                  <a:latin typeface="微软雅黑" panose="020B0503020204020204" pitchFamily="34" charset="-122"/>
                  <a:ea typeface="微软雅黑" panose="020B0503020204020204" pitchFamily="34" charset="-122"/>
                </a:rPr>
                <a:t>办公厅</a:t>
              </a:r>
              <a:endParaRPr lang="zh-CN" altLang="en-US" sz="2000" dirty="0">
                <a:solidFill>
                  <a:schemeClr val="accent4">
                    <a:lumMod val="60000"/>
                    <a:lumOff val="40000"/>
                  </a:schemeClr>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4394" y="3977"/>
              <a:ext cx="3113" cy="1138"/>
            </a:xfrm>
            <a:prstGeom prst="rect">
              <a:avLst/>
            </a:prstGeom>
            <a:noFill/>
            <a:ln>
              <a:noFill/>
            </a:ln>
          </p:spPr>
          <p:txBody>
            <a:bodyPr wrap="square" rtlCol="0">
              <a:spAutoFit/>
            </a:bodyPr>
            <a:lstStyle/>
            <a:p>
              <a:pPr algn="ctr"/>
              <a:r>
                <a:rPr lang="zh-CN" altLang="en-US" sz="2000" dirty="0">
                  <a:solidFill>
                    <a:schemeClr val="accent4">
                      <a:lumMod val="60000"/>
                      <a:lumOff val="40000"/>
                    </a:schemeClr>
                  </a:solidFill>
                  <a:latin typeface="微软雅黑" panose="020B0503020204020204" pitchFamily="34" charset="-122"/>
                  <a:ea typeface="微软雅黑" panose="020B0503020204020204" pitchFamily="34" charset="-122"/>
                </a:rPr>
                <a:t>国家安监总局</a:t>
              </a:r>
              <a:endParaRPr lang="zh-CN" altLang="en-US" sz="2000" dirty="0">
                <a:solidFill>
                  <a:schemeClr val="accent4">
                    <a:lumMod val="60000"/>
                    <a:lumOff val="40000"/>
                  </a:schemeClr>
                </a:solidFill>
                <a:latin typeface="微软雅黑" panose="020B0503020204020204" pitchFamily="34" charset="-122"/>
                <a:ea typeface="微软雅黑" panose="020B0503020204020204" pitchFamily="34" charset="-122"/>
              </a:endParaRPr>
            </a:p>
            <a:p>
              <a:pPr algn="ctr"/>
              <a:r>
                <a:rPr lang="zh-CN" altLang="en-US" sz="2000" dirty="0">
                  <a:solidFill>
                    <a:schemeClr val="accent4">
                      <a:lumMod val="60000"/>
                      <a:lumOff val="40000"/>
                    </a:schemeClr>
                  </a:solidFill>
                  <a:latin typeface="微软雅黑" panose="020B0503020204020204" pitchFamily="34" charset="-122"/>
                  <a:ea typeface="微软雅黑" panose="020B0503020204020204" pitchFamily="34" charset="-122"/>
                </a:rPr>
                <a:t>办公厅</a:t>
              </a:r>
              <a:endParaRPr lang="zh-CN" altLang="en-US" sz="2000" dirty="0">
                <a:solidFill>
                  <a:schemeClr val="accent4">
                    <a:lumMod val="60000"/>
                    <a:lumOff val="40000"/>
                  </a:schemeClr>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8043" y="4034"/>
              <a:ext cx="3113" cy="658"/>
            </a:xfrm>
            <a:prstGeom prst="rect">
              <a:avLst/>
            </a:prstGeom>
            <a:noFill/>
            <a:ln>
              <a:noFill/>
            </a:ln>
          </p:spPr>
          <p:txBody>
            <a:bodyPr wrap="square" rtlCol="0">
              <a:spAutoFit/>
            </a:bodyPr>
            <a:lstStyle/>
            <a:p>
              <a:pPr algn="ctr"/>
              <a:r>
                <a:rPr lang="zh-CN" altLang="en-US" sz="2000" dirty="0">
                  <a:solidFill>
                    <a:schemeClr val="accent4">
                      <a:lumMod val="60000"/>
                      <a:lumOff val="40000"/>
                    </a:schemeClr>
                  </a:solidFill>
                  <a:latin typeface="微软雅黑" panose="020B0503020204020204" pitchFamily="34" charset="-122"/>
                  <a:ea typeface="微软雅黑" panose="020B0503020204020204" pitchFamily="34" charset="-122"/>
                </a:rPr>
                <a:t>十八届三中全会</a:t>
              </a:r>
              <a:endParaRPr lang="zh-CN" altLang="en-US" sz="2000" dirty="0">
                <a:solidFill>
                  <a:schemeClr val="accent4">
                    <a:lumMod val="60000"/>
                    <a:lumOff val="40000"/>
                  </a:schemeClr>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11664" y="4021"/>
              <a:ext cx="3113" cy="658"/>
            </a:xfrm>
            <a:prstGeom prst="rect">
              <a:avLst/>
            </a:prstGeom>
            <a:noFill/>
            <a:ln>
              <a:noFill/>
            </a:ln>
          </p:spPr>
          <p:txBody>
            <a:bodyPr wrap="square" rtlCol="0">
              <a:spAutoFit/>
            </a:bodyPr>
            <a:lstStyle/>
            <a:p>
              <a:pPr algn="ctr"/>
              <a:r>
                <a:rPr lang="zh-CN" altLang="en-US" sz="2000" dirty="0">
                  <a:solidFill>
                    <a:schemeClr val="accent4">
                      <a:lumMod val="60000"/>
                      <a:lumOff val="40000"/>
                    </a:schemeClr>
                  </a:solidFill>
                  <a:latin typeface="微软雅黑" panose="020B0503020204020204" pitchFamily="34" charset="-122"/>
                  <a:ea typeface="微软雅黑" panose="020B0503020204020204" pitchFamily="34" charset="-122"/>
                </a:rPr>
                <a:t>河北省安委会</a:t>
              </a:r>
              <a:endParaRPr lang="zh-CN" altLang="en-US" sz="2000" dirty="0">
                <a:solidFill>
                  <a:schemeClr val="accent4">
                    <a:lumMod val="60000"/>
                    <a:lumOff val="40000"/>
                  </a:schemeClr>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15312" y="3995"/>
              <a:ext cx="3113" cy="658"/>
            </a:xfrm>
            <a:prstGeom prst="rect">
              <a:avLst/>
            </a:prstGeom>
            <a:noFill/>
            <a:ln>
              <a:noFill/>
            </a:ln>
          </p:spPr>
          <p:txBody>
            <a:bodyPr wrap="square" rtlCol="0">
              <a:spAutoFit/>
            </a:bodyPr>
            <a:lstStyle/>
            <a:p>
              <a:pPr algn="ctr"/>
              <a:r>
                <a:rPr lang="zh-CN" altLang="en-US" sz="2000" dirty="0">
                  <a:solidFill>
                    <a:schemeClr val="accent4">
                      <a:lumMod val="60000"/>
                      <a:lumOff val="40000"/>
                    </a:schemeClr>
                  </a:solidFill>
                  <a:latin typeface="微软雅黑" panose="020B0503020204020204" pitchFamily="34" charset="-122"/>
                  <a:ea typeface="微软雅黑" panose="020B0503020204020204" pitchFamily="34" charset="-122"/>
                </a:rPr>
                <a:t>河北省安委会</a:t>
              </a:r>
              <a:endParaRPr lang="zh-CN" altLang="en-US" sz="2000" dirty="0">
                <a:solidFill>
                  <a:schemeClr val="accent4">
                    <a:lumMod val="60000"/>
                    <a:lumOff val="40000"/>
                  </a:schemeClr>
                </a:solidFill>
                <a:latin typeface="微软雅黑" panose="020B0503020204020204" pitchFamily="34" charset="-122"/>
                <a:ea typeface="微软雅黑" panose="020B0503020204020204" pitchFamily="34" charset="-122"/>
              </a:endParaRPr>
            </a:p>
          </p:txBody>
        </p:sp>
      </p:grpSp>
      <p:sp>
        <p:nvSpPr>
          <p:cNvPr id="6" name="文本框 5"/>
          <p:cNvSpPr txBox="1"/>
          <p:nvPr/>
        </p:nvSpPr>
        <p:spPr>
          <a:xfrm>
            <a:off x="476885" y="52070"/>
            <a:ext cx="4518660" cy="678815"/>
          </a:xfrm>
          <a:prstGeom prst="rect">
            <a:avLst/>
          </a:prstGeom>
          <a:noFill/>
        </p:spPr>
        <p:txBody>
          <a:bodyPr wrap="square" rtlCol="0">
            <a:spAutoFit/>
          </a:bodyPr>
          <a:lstStyle/>
          <a:p>
            <a:pPr marL="457200" indent="-457200">
              <a:buFont typeface="Wingdings" panose="05000000000000000000" charset="0"/>
              <a:buChar char="l"/>
            </a:pPr>
            <a:r>
              <a:rPr lang="zh-CN" altLang="en-US" sz="3600" b="1" dirty="0">
                <a:solidFill>
                  <a:schemeClr val="bg1"/>
                </a:solidFill>
                <a:latin typeface="微软雅黑" panose="020B0503020204020204" pitchFamily="34" charset="-122"/>
                <a:ea typeface="微软雅黑" panose="020B0503020204020204" pitchFamily="34" charset="-122"/>
              </a:rPr>
              <a:t>政策要求</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cxnSp>
        <p:nvCxnSpPr>
          <p:cNvPr id="3" name="直接连接符 2"/>
          <p:cNvCxnSpPr/>
          <p:nvPr/>
        </p:nvCxnSpPr>
        <p:spPr>
          <a:xfrm>
            <a:off x="0" y="768985"/>
            <a:ext cx="121621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107940" y="3018829"/>
            <a:ext cx="1976755" cy="2664460"/>
          </a:xfrm>
          <a:prstGeom prst="rect">
            <a:avLst/>
          </a:prstGeom>
          <a:noFill/>
          <a:ln w="57150">
            <a:solidFill>
              <a:schemeClr val="bg1"/>
            </a:solidFill>
          </a:ln>
          <a:extLst>
            <a:ext uri="{909E8E84-426E-40DD-AFC4-6F175D3DCCD1}">
              <a14:hiddenFill xmlns:a14="http://schemas.microsoft.com/office/drawing/2010/main">
                <a:solidFill>
                  <a:srgbClr val="0070C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000" dirty="0">
                <a:latin typeface="微软雅黑" panose="020B0503020204020204" pitchFamily="34" charset="-122"/>
                <a:ea typeface="微软雅黑" panose="020B0503020204020204" pitchFamily="34" charset="-122"/>
              </a:rPr>
              <a:t>《标本兼治遏制重特大事故工作指南》</a:t>
            </a:r>
            <a:r>
              <a:rPr lang="zh-CN" altLang="zh-CN" sz="2000" dirty="0"/>
              <a:t>（安委办〔</a:t>
            </a:r>
            <a:r>
              <a:rPr lang="en-US" altLang="zh-CN" sz="2000" dirty="0"/>
              <a:t>2016</a:t>
            </a:r>
            <a:r>
              <a:rPr lang="zh-CN" altLang="zh-CN" sz="2000" dirty="0"/>
              <a:t>〕</a:t>
            </a:r>
            <a:r>
              <a:rPr lang="en-US" altLang="zh-CN" sz="2000" dirty="0"/>
              <a:t>3</a:t>
            </a:r>
            <a:r>
              <a:rPr lang="zh-CN" altLang="zh-CN" sz="2000" dirty="0"/>
              <a:t>号）</a:t>
            </a:r>
            <a:endParaRPr lang="zh-CN" altLang="en-US" sz="2000" dirty="0">
              <a:latin typeface="微软雅黑" panose="020B0503020204020204" pitchFamily="34" charset="-122"/>
              <a:ea typeface="微软雅黑" panose="020B0503020204020204" pitchFamily="34" charset="-122"/>
            </a:endParaRPr>
          </a:p>
        </p:txBody>
      </p:sp>
      <p:sp>
        <p:nvSpPr>
          <p:cNvPr id="9" name="矩形 8"/>
          <p:cNvSpPr/>
          <p:nvPr/>
        </p:nvSpPr>
        <p:spPr>
          <a:xfrm>
            <a:off x="2790190" y="3018194"/>
            <a:ext cx="1976755" cy="2665730"/>
          </a:xfrm>
          <a:prstGeom prst="rect">
            <a:avLst/>
          </a:prstGeom>
          <a:noFill/>
          <a:ln w="57150">
            <a:solidFill>
              <a:schemeClr val="bg1"/>
            </a:solidFill>
          </a:ln>
          <a:extLst>
            <a:ext uri="{909E8E84-426E-40DD-AFC4-6F175D3DCCD1}">
              <a14:hiddenFill xmlns:a14="http://schemas.microsoft.com/office/drawing/2010/main">
                <a:solidFill>
                  <a:srgbClr val="0070C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000" dirty="0">
                <a:latin typeface="微软雅黑" panose="020B0503020204020204" pitchFamily="34" charset="-122"/>
                <a:ea typeface="微软雅黑" panose="020B0503020204020204" pitchFamily="34" charset="-122"/>
              </a:rPr>
              <a:t>《关于进一步做好企业安全生产诚信体系和隐患排查治理体系建设的通知》</a:t>
            </a:r>
            <a:r>
              <a:rPr lang="zh-CN" altLang="zh-CN" sz="2000" dirty="0"/>
              <a:t>（冀安委办传〔</a:t>
            </a:r>
            <a:r>
              <a:rPr lang="en-US" altLang="zh-CN" sz="2000" dirty="0"/>
              <a:t>2015</a:t>
            </a:r>
            <a:r>
              <a:rPr lang="zh-CN" altLang="zh-CN" sz="2000" dirty="0"/>
              <a:t>〕</a:t>
            </a:r>
            <a:r>
              <a:rPr lang="en-US" altLang="zh-CN" sz="2000" dirty="0"/>
              <a:t>27</a:t>
            </a:r>
            <a:r>
              <a:rPr lang="zh-CN" altLang="zh-CN" sz="2000" dirty="0"/>
              <a:t>号）</a:t>
            </a:r>
            <a:endParaRPr lang="zh-CN" altLang="en-US" sz="2000" dirty="0">
              <a:latin typeface="微软雅黑" panose="020B0503020204020204" pitchFamily="34" charset="-122"/>
              <a:ea typeface="微软雅黑" panose="020B0503020204020204" pitchFamily="34" charset="-122"/>
            </a:endParaRPr>
          </a:p>
        </p:txBody>
      </p:sp>
      <p:sp>
        <p:nvSpPr>
          <p:cNvPr id="10" name="矩形 9"/>
          <p:cNvSpPr/>
          <p:nvPr/>
        </p:nvSpPr>
        <p:spPr>
          <a:xfrm>
            <a:off x="476885" y="3018194"/>
            <a:ext cx="1976755" cy="2666365"/>
          </a:xfrm>
          <a:prstGeom prst="rect">
            <a:avLst/>
          </a:prstGeom>
          <a:noFill/>
          <a:ln w="57150">
            <a:solidFill>
              <a:schemeClr val="bg1"/>
            </a:solidFill>
          </a:ln>
          <a:extLst>
            <a:ext uri="{909E8E84-426E-40DD-AFC4-6F175D3DCCD1}">
              <a14:hiddenFill xmlns:a14="http://schemas.microsoft.com/office/drawing/2010/main">
                <a:solidFill>
                  <a:srgbClr val="0070C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000" dirty="0">
                <a:latin typeface="微软雅黑" panose="020B0503020204020204" pitchFamily="34" charset="-122"/>
                <a:ea typeface="微软雅黑" panose="020B0503020204020204" pitchFamily="34" charset="-122"/>
              </a:rPr>
              <a:t>《关于推进隐患排查治理体系试点建设的通知》</a:t>
            </a:r>
            <a:r>
              <a:rPr lang="zh-CN" altLang="zh-CN" sz="2000" dirty="0"/>
              <a:t>（冀安委办</a:t>
            </a:r>
            <a:r>
              <a:rPr lang="en-US" altLang="zh-CN" sz="2000" dirty="0"/>
              <a:t>[2015]14</a:t>
            </a:r>
            <a:r>
              <a:rPr lang="zh-CN" altLang="zh-CN" sz="2000" dirty="0"/>
              <a:t>号）</a:t>
            </a:r>
            <a:endParaRPr lang="zh-CN" altLang="en-US" sz="2000" dirty="0">
              <a:latin typeface="微软雅黑" panose="020B0503020204020204" pitchFamily="34" charset="-122"/>
              <a:ea typeface="微软雅黑" panose="020B0503020204020204" pitchFamily="34" charset="-122"/>
            </a:endParaRPr>
          </a:p>
        </p:txBody>
      </p:sp>
      <p:sp>
        <p:nvSpPr>
          <p:cNvPr id="11" name="矩形 10"/>
          <p:cNvSpPr/>
          <p:nvPr/>
        </p:nvSpPr>
        <p:spPr>
          <a:xfrm>
            <a:off x="7406640" y="3018829"/>
            <a:ext cx="1976755" cy="2664460"/>
          </a:xfrm>
          <a:prstGeom prst="rect">
            <a:avLst/>
          </a:prstGeom>
          <a:noFill/>
          <a:ln w="57150">
            <a:solidFill>
              <a:schemeClr val="bg1"/>
            </a:solidFill>
          </a:ln>
          <a:extLst>
            <a:ext uri="{909E8E84-426E-40DD-AFC4-6F175D3DCCD1}">
              <a14:hiddenFill xmlns:a14="http://schemas.microsoft.com/office/drawing/2010/main">
                <a:solidFill>
                  <a:srgbClr val="0070C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000" dirty="0">
                <a:latin typeface="微软雅黑" panose="020B0503020204020204" pitchFamily="34" charset="-122"/>
                <a:ea typeface="微软雅黑" panose="020B0503020204020204" pitchFamily="34" charset="-122"/>
              </a:rPr>
              <a:t>《关于实施遏制重特大事故工作指南构建双重预防机制的意见》</a:t>
            </a:r>
            <a:r>
              <a:rPr lang="zh-CN" altLang="zh-CN" sz="2000" dirty="0"/>
              <a:t>（安委办〔</a:t>
            </a:r>
            <a:r>
              <a:rPr lang="en-US" altLang="zh-CN" sz="2000" dirty="0"/>
              <a:t>2016</a:t>
            </a:r>
            <a:r>
              <a:rPr lang="zh-CN" altLang="zh-CN" sz="2000" dirty="0"/>
              <a:t>〕</a:t>
            </a:r>
            <a:r>
              <a:rPr lang="en-US" altLang="zh-CN" sz="2000" dirty="0"/>
              <a:t>11</a:t>
            </a:r>
            <a:r>
              <a:rPr lang="zh-CN" altLang="zh-CN" sz="2000" dirty="0"/>
              <a:t>号）</a:t>
            </a:r>
            <a:endParaRPr lang="zh-CN" altLang="en-US" sz="2000" dirty="0">
              <a:latin typeface="微软雅黑" panose="020B0503020204020204" pitchFamily="34" charset="-122"/>
              <a:ea typeface="微软雅黑" panose="020B0503020204020204" pitchFamily="34" charset="-122"/>
            </a:endParaRPr>
          </a:p>
        </p:txBody>
      </p:sp>
      <p:sp>
        <p:nvSpPr>
          <p:cNvPr id="14" name="矩形 13"/>
          <p:cNvSpPr/>
          <p:nvPr/>
        </p:nvSpPr>
        <p:spPr>
          <a:xfrm>
            <a:off x="9723120" y="3018829"/>
            <a:ext cx="1976755" cy="2664460"/>
          </a:xfrm>
          <a:prstGeom prst="rect">
            <a:avLst/>
          </a:prstGeom>
          <a:noFill/>
          <a:ln w="57150">
            <a:solidFill>
              <a:schemeClr val="bg1"/>
            </a:solidFill>
          </a:ln>
          <a:extLst>
            <a:ext uri="{909E8E84-426E-40DD-AFC4-6F175D3DCCD1}">
              <a14:hiddenFill xmlns:a14="http://schemas.microsoft.com/office/drawing/2010/main">
                <a:solidFill>
                  <a:srgbClr val="0070C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000">
                <a:latin typeface="微软雅黑" panose="020B0503020204020204" pitchFamily="34" charset="-122"/>
                <a:ea typeface="微软雅黑" panose="020B0503020204020204" pitchFamily="34" charset="-122"/>
              </a:rPr>
              <a:t>《关于推进安全生产领域改革发展的意见》</a:t>
            </a:r>
            <a:endParaRPr lang="zh-CN" altLang="en-US" sz="2000">
              <a:latin typeface="微软雅黑" panose="020B0503020204020204" pitchFamily="34" charset="-122"/>
              <a:ea typeface="微软雅黑" panose="020B0503020204020204" pitchFamily="34" charset="-122"/>
            </a:endParaRPr>
          </a:p>
        </p:txBody>
      </p:sp>
      <p:sp>
        <p:nvSpPr>
          <p:cNvPr id="19" name="文本框 18"/>
          <p:cNvSpPr txBox="1"/>
          <p:nvPr/>
        </p:nvSpPr>
        <p:spPr>
          <a:xfrm>
            <a:off x="473075" y="1710655"/>
            <a:ext cx="1976755" cy="417830"/>
          </a:xfrm>
          <a:prstGeom prst="rect">
            <a:avLst/>
          </a:prstGeom>
          <a:noFill/>
          <a:ln>
            <a:noFill/>
          </a:ln>
        </p:spPr>
        <p:txBody>
          <a:bodyPr wrap="square" rtlCol="0">
            <a:spAutoFit/>
          </a:bodyPr>
          <a:lstStyle/>
          <a:p>
            <a:pPr algn="ctr"/>
            <a:r>
              <a:rPr lang="en-US" altLang="zh-CN" sz="2000" dirty="0">
                <a:solidFill>
                  <a:schemeClr val="bg1"/>
                </a:solidFill>
                <a:latin typeface="微软雅黑" panose="020B0503020204020204" pitchFamily="34" charset="-122"/>
                <a:ea typeface="微软雅黑" panose="020B0503020204020204" pitchFamily="34" charset="-122"/>
              </a:rPr>
              <a:t>2015</a:t>
            </a:r>
            <a:r>
              <a:rPr lang="zh-CN" altLang="en-US" sz="2000" dirty="0">
                <a:solidFill>
                  <a:schemeClr val="bg1"/>
                </a:solidFill>
                <a:latin typeface="微软雅黑" panose="020B0503020204020204" pitchFamily="34" charset="-122"/>
                <a:ea typeface="微软雅黑" panose="020B0503020204020204" pitchFamily="34" charset="-122"/>
              </a:rPr>
              <a:t>年</a:t>
            </a:r>
            <a:r>
              <a:rPr lang="en-US" altLang="zh-CN" sz="2000" dirty="0">
                <a:solidFill>
                  <a:schemeClr val="bg1"/>
                </a:solidFill>
                <a:latin typeface="微软雅黑" panose="020B0503020204020204" pitchFamily="34" charset="-122"/>
                <a:ea typeface="微软雅黑" panose="020B0503020204020204" pitchFamily="34" charset="-122"/>
              </a:rPr>
              <a:t>3</a:t>
            </a:r>
            <a:r>
              <a:rPr lang="zh-CN" altLang="en-US" sz="2000" dirty="0">
                <a:solidFill>
                  <a:schemeClr val="bg1"/>
                </a:solidFill>
                <a:latin typeface="微软雅黑" panose="020B0503020204020204" pitchFamily="34" charset="-122"/>
                <a:ea typeface="微软雅黑" panose="020B0503020204020204" pitchFamily="34" charset="-122"/>
              </a:rPr>
              <a:t>月</a:t>
            </a:r>
            <a:r>
              <a:rPr lang="en-US" altLang="zh-CN" sz="2000" dirty="0">
                <a:solidFill>
                  <a:schemeClr val="bg1"/>
                </a:solidFill>
                <a:latin typeface="微软雅黑" panose="020B0503020204020204" pitchFamily="34" charset="-122"/>
                <a:ea typeface="微软雅黑" panose="020B0503020204020204" pitchFamily="34" charset="-122"/>
              </a:rPr>
              <a:t>3</a:t>
            </a:r>
            <a:r>
              <a:rPr lang="zh-CN" altLang="en-US" sz="2000" dirty="0">
                <a:solidFill>
                  <a:schemeClr val="bg1"/>
                </a:solidFill>
                <a:latin typeface="微软雅黑" panose="020B0503020204020204" pitchFamily="34" charset="-122"/>
                <a:ea typeface="微软雅黑" panose="020B0503020204020204" pitchFamily="34" charset="-122"/>
              </a:rPr>
              <a:t>日</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2790190" y="1685890"/>
            <a:ext cx="1976755" cy="417830"/>
          </a:xfrm>
          <a:prstGeom prst="rect">
            <a:avLst/>
          </a:prstGeom>
          <a:noFill/>
          <a:ln>
            <a:noFill/>
          </a:ln>
        </p:spPr>
        <p:txBody>
          <a:bodyPr wrap="square" rtlCol="0">
            <a:spAutoFit/>
          </a:bodyPr>
          <a:lstStyle/>
          <a:p>
            <a:pPr algn="ctr"/>
            <a:r>
              <a:rPr lang="en-US" altLang="zh-CN" sz="2000" dirty="0">
                <a:solidFill>
                  <a:schemeClr val="bg1"/>
                </a:solidFill>
                <a:latin typeface="微软雅黑" panose="020B0503020204020204" pitchFamily="34" charset="-122"/>
                <a:ea typeface="微软雅黑" panose="020B0503020204020204" pitchFamily="34" charset="-122"/>
              </a:rPr>
              <a:t>2015</a:t>
            </a:r>
            <a:r>
              <a:rPr lang="zh-CN" altLang="en-US" sz="2000" dirty="0">
                <a:solidFill>
                  <a:schemeClr val="bg1"/>
                </a:solidFill>
                <a:latin typeface="微软雅黑" panose="020B0503020204020204" pitchFamily="34" charset="-122"/>
                <a:ea typeface="微软雅黑" panose="020B0503020204020204" pitchFamily="34" charset="-122"/>
              </a:rPr>
              <a:t>年</a:t>
            </a:r>
            <a:r>
              <a:rPr lang="en-US" altLang="zh-CN" sz="2000" dirty="0">
                <a:solidFill>
                  <a:schemeClr val="bg1"/>
                </a:solidFill>
                <a:latin typeface="微软雅黑" panose="020B0503020204020204" pitchFamily="34" charset="-122"/>
                <a:ea typeface="微软雅黑" panose="020B0503020204020204" pitchFamily="34" charset="-122"/>
              </a:rPr>
              <a:t>6</a:t>
            </a:r>
            <a:r>
              <a:rPr lang="zh-CN" altLang="en-US" sz="2000" dirty="0">
                <a:solidFill>
                  <a:schemeClr val="bg1"/>
                </a:solidFill>
                <a:latin typeface="微软雅黑" panose="020B0503020204020204" pitchFamily="34" charset="-122"/>
                <a:ea typeface="微软雅黑" panose="020B0503020204020204" pitchFamily="34" charset="-122"/>
              </a:rPr>
              <a:t>月</a:t>
            </a:r>
            <a:r>
              <a:rPr lang="en-US" altLang="zh-CN" sz="2000" dirty="0">
                <a:solidFill>
                  <a:schemeClr val="bg1"/>
                </a:solidFill>
                <a:latin typeface="微软雅黑" panose="020B0503020204020204" pitchFamily="34" charset="-122"/>
                <a:ea typeface="微软雅黑" panose="020B0503020204020204" pitchFamily="34" charset="-122"/>
              </a:rPr>
              <a:t>8</a:t>
            </a:r>
            <a:r>
              <a:rPr lang="zh-CN" altLang="en-US" sz="2000" dirty="0">
                <a:solidFill>
                  <a:schemeClr val="bg1"/>
                </a:solidFill>
                <a:latin typeface="微软雅黑" panose="020B0503020204020204" pitchFamily="34" charset="-122"/>
                <a:ea typeface="微软雅黑" panose="020B0503020204020204" pitchFamily="34" charset="-122"/>
              </a:rPr>
              <a:t>日</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5033010" y="1685890"/>
            <a:ext cx="2112010" cy="417830"/>
          </a:xfrm>
          <a:prstGeom prst="rect">
            <a:avLst/>
          </a:prstGeom>
          <a:noFill/>
          <a:ln>
            <a:noFill/>
          </a:ln>
        </p:spPr>
        <p:txBody>
          <a:bodyPr wrap="square" rtlCol="0">
            <a:spAutoFit/>
          </a:bodyPr>
          <a:lstStyle/>
          <a:p>
            <a:pPr algn="ctr"/>
            <a:r>
              <a:rPr lang="en-US" altLang="zh-CN" sz="2000" dirty="0">
                <a:solidFill>
                  <a:schemeClr val="bg1"/>
                </a:solidFill>
                <a:latin typeface="微软雅黑" panose="020B0503020204020204" pitchFamily="34" charset="-122"/>
                <a:ea typeface="微软雅黑" panose="020B0503020204020204" pitchFamily="34" charset="-122"/>
              </a:rPr>
              <a:t>2016</a:t>
            </a:r>
            <a:r>
              <a:rPr lang="zh-CN" altLang="en-US" sz="2000" dirty="0">
                <a:solidFill>
                  <a:schemeClr val="bg1"/>
                </a:solidFill>
                <a:latin typeface="微软雅黑" panose="020B0503020204020204" pitchFamily="34" charset="-122"/>
                <a:ea typeface="微软雅黑" panose="020B0503020204020204" pitchFamily="34" charset="-122"/>
              </a:rPr>
              <a:t>年</a:t>
            </a:r>
            <a:r>
              <a:rPr lang="en-US" altLang="zh-CN" sz="2000" dirty="0">
                <a:solidFill>
                  <a:schemeClr val="bg1"/>
                </a:solidFill>
                <a:latin typeface="微软雅黑" panose="020B0503020204020204" pitchFamily="34" charset="-122"/>
                <a:ea typeface="微软雅黑" panose="020B0503020204020204" pitchFamily="34" charset="-122"/>
              </a:rPr>
              <a:t>4</a:t>
            </a:r>
            <a:r>
              <a:rPr lang="zh-CN" altLang="en-US" sz="2000" dirty="0">
                <a:solidFill>
                  <a:schemeClr val="bg1"/>
                </a:solidFill>
                <a:latin typeface="微软雅黑" panose="020B0503020204020204" pitchFamily="34" charset="-122"/>
                <a:ea typeface="微软雅黑" panose="020B0503020204020204" pitchFamily="34" charset="-122"/>
              </a:rPr>
              <a:t>月</a:t>
            </a:r>
            <a:r>
              <a:rPr lang="en-US" altLang="zh-CN" sz="2000" dirty="0">
                <a:solidFill>
                  <a:schemeClr val="bg1"/>
                </a:solidFill>
                <a:latin typeface="微软雅黑" panose="020B0503020204020204" pitchFamily="34" charset="-122"/>
                <a:ea typeface="微软雅黑" panose="020B0503020204020204" pitchFamily="34" charset="-122"/>
              </a:rPr>
              <a:t>28</a:t>
            </a:r>
            <a:r>
              <a:rPr lang="zh-CN" altLang="en-US" sz="2000" dirty="0">
                <a:solidFill>
                  <a:schemeClr val="bg1"/>
                </a:solidFill>
                <a:latin typeface="微软雅黑" panose="020B0503020204020204" pitchFamily="34" charset="-122"/>
                <a:ea typeface="微软雅黑" panose="020B0503020204020204" pitchFamily="34" charset="-122"/>
              </a:rPr>
              <a:t>日</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7329170" y="1669380"/>
            <a:ext cx="2070735" cy="417830"/>
          </a:xfrm>
          <a:prstGeom prst="rect">
            <a:avLst/>
          </a:prstGeom>
          <a:noFill/>
          <a:ln>
            <a:noFill/>
          </a:ln>
        </p:spPr>
        <p:txBody>
          <a:bodyPr wrap="square" rtlCol="0">
            <a:spAutoFit/>
          </a:bodyPr>
          <a:lstStyle/>
          <a:p>
            <a:pPr algn="ctr"/>
            <a:r>
              <a:rPr lang="en-US" altLang="zh-CN" sz="2000" dirty="0">
                <a:solidFill>
                  <a:schemeClr val="bg1"/>
                </a:solidFill>
                <a:latin typeface="微软雅黑" panose="020B0503020204020204" pitchFamily="34" charset="-122"/>
                <a:ea typeface="微软雅黑" panose="020B0503020204020204" pitchFamily="34" charset="-122"/>
              </a:rPr>
              <a:t>2016</a:t>
            </a:r>
            <a:r>
              <a:rPr lang="zh-CN" altLang="en-US" sz="2000" dirty="0">
                <a:solidFill>
                  <a:schemeClr val="bg1"/>
                </a:solidFill>
                <a:latin typeface="微软雅黑" panose="020B0503020204020204" pitchFamily="34" charset="-122"/>
                <a:ea typeface="微软雅黑" panose="020B0503020204020204" pitchFamily="34" charset="-122"/>
              </a:rPr>
              <a:t>年</a:t>
            </a:r>
            <a:r>
              <a:rPr lang="en-US" altLang="zh-CN" sz="2000" dirty="0">
                <a:solidFill>
                  <a:schemeClr val="bg1"/>
                </a:solidFill>
                <a:latin typeface="微软雅黑" panose="020B0503020204020204" pitchFamily="34" charset="-122"/>
                <a:ea typeface="微软雅黑" panose="020B0503020204020204" pitchFamily="34" charset="-122"/>
              </a:rPr>
              <a:t>10</a:t>
            </a:r>
            <a:r>
              <a:rPr lang="zh-CN" altLang="en-US" sz="2000" dirty="0">
                <a:solidFill>
                  <a:schemeClr val="bg1"/>
                </a:solidFill>
                <a:latin typeface="微软雅黑" panose="020B0503020204020204" pitchFamily="34" charset="-122"/>
                <a:ea typeface="微软雅黑" panose="020B0503020204020204" pitchFamily="34" charset="-122"/>
              </a:rPr>
              <a:t>月</a:t>
            </a:r>
            <a:r>
              <a:rPr lang="en-US" altLang="zh-CN" sz="2000" dirty="0">
                <a:solidFill>
                  <a:schemeClr val="bg1"/>
                </a:solidFill>
                <a:latin typeface="微软雅黑" panose="020B0503020204020204" pitchFamily="34" charset="-122"/>
                <a:ea typeface="微软雅黑" panose="020B0503020204020204" pitchFamily="34" charset="-122"/>
              </a:rPr>
              <a:t>9</a:t>
            </a:r>
            <a:r>
              <a:rPr lang="zh-CN" altLang="en-US" sz="2000" dirty="0">
                <a:solidFill>
                  <a:schemeClr val="bg1"/>
                </a:solidFill>
                <a:latin typeface="微软雅黑" panose="020B0503020204020204" pitchFamily="34" charset="-122"/>
                <a:ea typeface="微软雅黑" panose="020B0503020204020204" pitchFamily="34" charset="-122"/>
              </a:rPr>
              <a:t>日</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9638665" y="1652870"/>
            <a:ext cx="2172335" cy="417830"/>
          </a:xfrm>
          <a:prstGeom prst="rect">
            <a:avLst/>
          </a:prstGeom>
          <a:noFill/>
          <a:ln>
            <a:noFill/>
          </a:ln>
        </p:spPr>
        <p:txBody>
          <a:bodyPr wrap="square" rtlCol="0">
            <a:spAutoFit/>
          </a:bodyPr>
          <a:lstStyle/>
          <a:p>
            <a:pPr algn="ctr"/>
            <a:r>
              <a:rPr lang="en-US" altLang="zh-CN" sz="2000" dirty="0">
                <a:solidFill>
                  <a:schemeClr val="bg1"/>
                </a:solidFill>
                <a:latin typeface="微软雅黑" panose="020B0503020204020204" pitchFamily="34" charset="-122"/>
                <a:ea typeface="微软雅黑" panose="020B0503020204020204" pitchFamily="34" charset="-122"/>
              </a:rPr>
              <a:t>2016</a:t>
            </a:r>
            <a:r>
              <a:rPr lang="zh-CN" altLang="en-US" sz="2000" dirty="0">
                <a:solidFill>
                  <a:schemeClr val="bg1"/>
                </a:solidFill>
                <a:latin typeface="微软雅黑" panose="020B0503020204020204" pitchFamily="34" charset="-122"/>
                <a:ea typeface="微软雅黑" panose="020B0503020204020204" pitchFamily="34" charset="-122"/>
              </a:rPr>
              <a:t>年</a:t>
            </a:r>
            <a:r>
              <a:rPr lang="en-US" altLang="zh-CN" sz="2000" dirty="0">
                <a:solidFill>
                  <a:schemeClr val="bg1"/>
                </a:solidFill>
                <a:latin typeface="微软雅黑" panose="020B0503020204020204" pitchFamily="34" charset="-122"/>
                <a:ea typeface="微软雅黑" panose="020B0503020204020204" pitchFamily="34" charset="-122"/>
              </a:rPr>
              <a:t>12</a:t>
            </a:r>
            <a:r>
              <a:rPr lang="zh-CN" altLang="en-US" sz="2000" dirty="0">
                <a:solidFill>
                  <a:schemeClr val="bg1"/>
                </a:solidFill>
                <a:latin typeface="微软雅黑" panose="020B0503020204020204" pitchFamily="34" charset="-122"/>
                <a:ea typeface="微软雅黑" panose="020B0503020204020204" pitchFamily="34" charset="-122"/>
              </a:rPr>
              <a:t>月</a:t>
            </a:r>
            <a:r>
              <a:rPr lang="en-US" altLang="zh-CN" sz="2000" dirty="0">
                <a:solidFill>
                  <a:schemeClr val="bg1"/>
                </a:solidFill>
                <a:latin typeface="微软雅黑" panose="020B0503020204020204" pitchFamily="34" charset="-122"/>
                <a:ea typeface="微软雅黑" panose="020B0503020204020204" pitchFamily="34" charset="-122"/>
              </a:rPr>
              <a:t>18</a:t>
            </a:r>
            <a:r>
              <a:rPr lang="zh-CN" altLang="en-US" sz="2000" dirty="0">
                <a:solidFill>
                  <a:schemeClr val="bg1"/>
                </a:solidFill>
                <a:latin typeface="微软雅黑" panose="020B0503020204020204" pitchFamily="34" charset="-122"/>
                <a:ea typeface="微软雅黑" panose="020B0503020204020204" pitchFamily="34" charset="-122"/>
              </a:rPr>
              <a:t>日</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473075" y="2236435"/>
            <a:ext cx="1976755" cy="417830"/>
          </a:xfrm>
          <a:prstGeom prst="rect">
            <a:avLst/>
          </a:prstGeom>
          <a:noFill/>
          <a:ln>
            <a:noFill/>
          </a:ln>
        </p:spPr>
        <p:txBody>
          <a:bodyPr wrap="square" rtlCol="0">
            <a:spAutoFit/>
          </a:bodyPr>
          <a:lstStyle/>
          <a:p>
            <a:pPr algn="ctr"/>
            <a:r>
              <a:rPr lang="zh-CN" altLang="en-US" sz="2000" dirty="0">
                <a:solidFill>
                  <a:schemeClr val="accent4">
                    <a:lumMod val="60000"/>
                    <a:lumOff val="40000"/>
                  </a:schemeClr>
                </a:solidFill>
                <a:latin typeface="微软雅黑" panose="020B0503020204020204" pitchFamily="34" charset="-122"/>
                <a:ea typeface="微软雅黑" panose="020B0503020204020204" pitchFamily="34" charset="-122"/>
              </a:rPr>
              <a:t>河北省安委办</a:t>
            </a:r>
            <a:endParaRPr lang="zh-CN" altLang="en-US" sz="2000" dirty="0">
              <a:solidFill>
                <a:schemeClr val="accent4">
                  <a:lumMod val="60000"/>
                  <a:lumOff val="40000"/>
                </a:schemeClr>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2790190" y="2228180"/>
            <a:ext cx="1976755" cy="417830"/>
          </a:xfrm>
          <a:prstGeom prst="rect">
            <a:avLst/>
          </a:prstGeom>
          <a:noFill/>
          <a:ln>
            <a:noFill/>
          </a:ln>
        </p:spPr>
        <p:txBody>
          <a:bodyPr wrap="square" rtlCol="0">
            <a:spAutoFit/>
          </a:bodyPr>
          <a:lstStyle/>
          <a:p>
            <a:pPr algn="ctr"/>
            <a:r>
              <a:rPr lang="zh-CN" altLang="en-US" sz="2000" dirty="0">
                <a:solidFill>
                  <a:schemeClr val="accent4">
                    <a:lumMod val="60000"/>
                    <a:lumOff val="40000"/>
                  </a:schemeClr>
                </a:solidFill>
                <a:latin typeface="微软雅黑" panose="020B0503020204020204" pitchFamily="34" charset="-122"/>
                <a:ea typeface="微软雅黑" panose="020B0503020204020204" pitchFamily="34" charset="-122"/>
              </a:rPr>
              <a:t>河北省安委办</a:t>
            </a:r>
            <a:endParaRPr lang="zh-CN" altLang="en-US" sz="2000" dirty="0">
              <a:solidFill>
                <a:schemeClr val="accent4">
                  <a:lumMod val="60000"/>
                  <a:lumOff val="40000"/>
                </a:schemeClr>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5107305" y="2236435"/>
            <a:ext cx="1976755" cy="417830"/>
          </a:xfrm>
          <a:prstGeom prst="rect">
            <a:avLst/>
          </a:prstGeom>
          <a:noFill/>
          <a:ln>
            <a:noFill/>
          </a:ln>
        </p:spPr>
        <p:txBody>
          <a:bodyPr wrap="square" rtlCol="0">
            <a:spAutoFit/>
          </a:bodyPr>
          <a:lstStyle/>
          <a:p>
            <a:pPr algn="ctr"/>
            <a:r>
              <a:rPr lang="zh-CN" altLang="en-US" sz="2000" dirty="0">
                <a:solidFill>
                  <a:schemeClr val="accent4">
                    <a:lumMod val="60000"/>
                    <a:lumOff val="40000"/>
                  </a:schemeClr>
                </a:solidFill>
                <a:latin typeface="微软雅黑" panose="020B0503020204020204" pitchFamily="34" charset="-122"/>
                <a:ea typeface="微软雅黑" panose="020B0503020204020204" pitchFamily="34" charset="-122"/>
              </a:rPr>
              <a:t>国务院安委办</a:t>
            </a:r>
            <a:endParaRPr lang="zh-CN" altLang="en-US" sz="2000" dirty="0">
              <a:solidFill>
                <a:schemeClr val="accent4">
                  <a:lumMod val="60000"/>
                  <a:lumOff val="40000"/>
                </a:schemeClr>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7406640" y="2236435"/>
            <a:ext cx="1976755" cy="417830"/>
          </a:xfrm>
          <a:prstGeom prst="rect">
            <a:avLst/>
          </a:prstGeom>
          <a:noFill/>
          <a:ln>
            <a:noFill/>
          </a:ln>
        </p:spPr>
        <p:txBody>
          <a:bodyPr wrap="square" rtlCol="0">
            <a:spAutoFit/>
          </a:bodyPr>
          <a:lstStyle/>
          <a:p>
            <a:pPr algn="ctr"/>
            <a:r>
              <a:rPr lang="zh-CN" altLang="en-US" sz="2000" dirty="0">
                <a:solidFill>
                  <a:schemeClr val="accent4">
                    <a:lumMod val="60000"/>
                    <a:lumOff val="40000"/>
                  </a:schemeClr>
                </a:solidFill>
                <a:latin typeface="微软雅黑" panose="020B0503020204020204" pitchFamily="34" charset="-122"/>
                <a:ea typeface="微软雅黑" panose="020B0503020204020204" pitchFamily="34" charset="-122"/>
              </a:rPr>
              <a:t>国务院安委办</a:t>
            </a:r>
            <a:endParaRPr lang="zh-CN" altLang="en-US" sz="2000" dirty="0">
              <a:solidFill>
                <a:schemeClr val="accent4">
                  <a:lumMod val="60000"/>
                  <a:lumOff val="40000"/>
                </a:schemeClr>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9723120" y="2078955"/>
            <a:ext cx="1976755" cy="722630"/>
          </a:xfrm>
          <a:prstGeom prst="rect">
            <a:avLst/>
          </a:prstGeom>
          <a:noFill/>
          <a:ln>
            <a:noFill/>
          </a:ln>
        </p:spPr>
        <p:txBody>
          <a:bodyPr wrap="square" rtlCol="0">
            <a:spAutoFit/>
          </a:bodyPr>
          <a:lstStyle/>
          <a:p>
            <a:pPr algn="ctr"/>
            <a:r>
              <a:rPr lang="zh-CN" altLang="en-US" sz="2000" dirty="0">
                <a:solidFill>
                  <a:schemeClr val="accent4">
                    <a:lumMod val="60000"/>
                    <a:lumOff val="40000"/>
                  </a:schemeClr>
                </a:solidFill>
                <a:latin typeface="微软雅黑" panose="020B0503020204020204" pitchFamily="34" charset="-122"/>
                <a:ea typeface="微软雅黑" panose="020B0503020204020204" pitchFamily="34" charset="-122"/>
              </a:rPr>
              <a:t>中共中央</a:t>
            </a:r>
            <a:endParaRPr lang="zh-CN" altLang="en-US" sz="2000" dirty="0">
              <a:solidFill>
                <a:schemeClr val="accent4">
                  <a:lumMod val="60000"/>
                  <a:lumOff val="40000"/>
                </a:schemeClr>
              </a:solidFill>
              <a:latin typeface="微软雅黑" panose="020B0503020204020204" pitchFamily="34" charset="-122"/>
              <a:ea typeface="微软雅黑" panose="020B0503020204020204" pitchFamily="34" charset="-122"/>
            </a:endParaRPr>
          </a:p>
          <a:p>
            <a:pPr algn="ctr"/>
            <a:r>
              <a:rPr lang="zh-CN" altLang="en-US" sz="2000" dirty="0">
                <a:solidFill>
                  <a:schemeClr val="accent4">
                    <a:lumMod val="60000"/>
                    <a:lumOff val="40000"/>
                  </a:schemeClr>
                </a:solidFill>
                <a:latin typeface="微软雅黑" panose="020B0503020204020204" pitchFamily="34" charset="-122"/>
                <a:ea typeface="微软雅黑" panose="020B0503020204020204" pitchFamily="34" charset="-122"/>
              </a:rPr>
              <a:t>国务院</a:t>
            </a:r>
            <a:endParaRPr lang="zh-CN" altLang="en-US" sz="2000" dirty="0">
              <a:solidFill>
                <a:schemeClr val="accent4">
                  <a:lumMod val="60000"/>
                  <a:lumOff val="40000"/>
                </a:schemeClr>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476885" y="52070"/>
            <a:ext cx="4518660" cy="678815"/>
          </a:xfrm>
          <a:prstGeom prst="rect">
            <a:avLst/>
          </a:prstGeom>
          <a:noFill/>
        </p:spPr>
        <p:txBody>
          <a:bodyPr wrap="square" rtlCol="0">
            <a:spAutoFit/>
          </a:bodyPr>
          <a:lstStyle/>
          <a:p>
            <a:pPr marL="457200" indent="-457200">
              <a:buFont typeface="Wingdings" panose="05000000000000000000" charset="0"/>
              <a:buChar char="l"/>
            </a:pPr>
            <a:r>
              <a:rPr lang="zh-CN" altLang="en-US" sz="3600" b="1" dirty="0">
                <a:solidFill>
                  <a:schemeClr val="bg1"/>
                </a:solidFill>
                <a:latin typeface="微软雅黑" panose="020B0503020204020204" pitchFamily="34" charset="-122"/>
                <a:ea typeface="微软雅黑" panose="020B0503020204020204" pitchFamily="34" charset="-122"/>
              </a:rPr>
              <a:t>政策要求</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cxnSp>
        <p:nvCxnSpPr>
          <p:cNvPr id="3" name="直接连接符 2"/>
          <p:cNvCxnSpPr/>
          <p:nvPr/>
        </p:nvCxnSpPr>
        <p:spPr>
          <a:xfrm>
            <a:off x="0" y="768985"/>
            <a:ext cx="121621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531870" y="1442720"/>
            <a:ext cx="6064250" cy="86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a:solidFill>
                  <a:schemeClr val="bg1"/>
                </a:solidFill>
                <a:latin typeface="微软雅黑" panose="020B0503020204020204" pitchFamily="34" charset="-122"/>
                <a:ea typeface="微软雅黑" panose="020B0503020204020204" pitchFamily="34" charset="-122"/>
                <a:sym typeface="+mn-ea"/>
              </a:rPr>
              <a:t>政府部门在隐患排查治理</a:t>
            </a:r>
            <a:endParaRPr lang="zh-CN" altLang="en-US" sz="4000" b="1" dirty="0">
              <a:solidFill>
                <a:schemeClr val="bg1"/>
              </a:solidFill>
              <a:latin typeface="微软雅黑" panose="020B0503020204020204" pitchFamily="34" charset="-122"/>
              <a:ea typeface="微软雅黑" panose="020B0503020204020204" pitchFamily="34" charset="-122"/>
              <a:sym typeface="+mn-ea"/>
            </a:endParaRPr>
          </a:p>
          <a:p>
            <a:pPr algn="ctr"/>
            <a:r>
              <a:rPr lang="zh-CN" altLang="en-US" sz="4000" b="1" dirty="0">
                <a:solidFill>
                  <a:schemeClr val="bg1"/>
                </a:solidFill>
                <a:latin typeface="微软雅黑" panose="020B0503020204020204" pitchFamily="34" charset="-122"/>
                <a:ea typeface="微软雅黑" panose="020B0503020204020204" pitchFamily="34" charset="-122"/>
                <a:sym typeface="+mn-ea"/>
              </a:rPr>
              <a:t>体系建设中的监督工作</a:t>
            </a:r>
            <a:endParaRPr lang="zh-CN" altLang="en-US" sz="4000" b="1" dirty="0">
              <a:solidFill>
                <a:schemeClr val="bg1"/>
              </a:solidFill>
              <a:latin typeface="微软雅黑" panose="020B0503020204020204" pitchFamily="34" charset="-122"/>
              <a:ea typeface="微软雅黑" panose="020B0503020204020204" pitchFamily="34" charset="-122"/>
              <a:sym typeface="+mn-ea"/>
            </a:endParaRPr>
          </a:p>
        </p:txBody>
      </p:sp>
      <p:grpSp>
        <p:nvGrpSpPr>
          <p:cNvPr id="8" name="组合 7"/>
          <p:cNvGrpSpPr/>
          <p:nvPr/>
        </p:nvGrpSpPr>
        <p:grpSpPr>
          <a:xfrm>
            <a:off x="840740" y="640080"/>
            <a:ext cx="2524760" cy="2443480"/>
            <a:chOff x="1324" y="1008"/>
            <a:chExt cx="3976" cy="3848"/>
          </a:xfrm>
        </p:grpSpPr>
        <p:sp>
          <p:nvSpPr>
            <p:cNvPr id="44" name="矩形 43"/>
            <p:cNvSpPr/>
            <p:nvPr/>
          </p:nvSpPr>
          <p:spPr>
            <a:xfrm>
              <a:off x="1559" y="2272"/>
              <a:ext cx="3481" cy="14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a:solidFill>
                    <a:schemeClr val="bg1"/>
                  </a:solidFill>
                  <a:latin typeface="微软雅黑" panose="020B0503020204020204" pitchFamily="34" charset="-122"/>
                  <a:ea typeface="微软雅黑" panose="020B0503020204020204" pitchFamily="34" charset="-122"/>
                </a:rPr>
                <a:t>第二节</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1324" y="1008"/>
              <a:ext cx="3977" cy="3849"/>
              <a:chOff x="2054" y="1935"/>
              <a:chExt cx="2808" cy="2725"/>
            </a:xfrm>
          </p:grpSpPr>
          <p:sp>
            <p:nvSpPr>
              <p:cNvPr id="7178" name="Freeform 5"/>
              <p:cNvSpPr/>
              <p:nvPr/>
            </p:nvSpPr>
            <p:spPr>
              <a:xfrm>
                <a:off x="2556" y="2408"/>
                <a:ext cx="2306" cy="2252"/>
              </a:xfrm>
              <a:custGeom>
                <a:avLst/>
                <a:gdLst/>
                <a:ahLst/>
                <a:cxnLst>
                  <a:cxn ang="0">
                    <a:pos x="2147483647" y="0"/>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0"/>
                  </a:cxn>
                </a:cxnLst>
                <a:rect l="0" t="0" r="0" b="0"/>
                <a:pathLst>
                  <a:path w="2907" h="2907">
                    <a:moveTo>
                      <a:pt x="2493" y="0"/>
                    </a:moveTo>
                    <a:cubicBezTo>
                      <a:pt x="2751" y="308"/>
                      <a:pt x="2907" y="704"/>
                      <a:pt x="2907" y="1137"/>
                    </a:cubicBezTo>
                    <a:cubicBezTo>
                      <a:pt x="2907" y="2114"/>
                      <a:pt x="2115" y="2907"/>
                      <a:pt x="1137" y="2907"/>
                    </a:cubicBezTo>
                    <a:cubicBezTo>
                      <a:pt x="705" y="2907"/>
                      <a:pt x="308" y="2751"/>
                      <a:pt x="0" y="2493"/>
                    </a:cubicBezTo>
                    <a:lnTo>
                      <a:pt x="105" y="2388"/>
                    </a:lnTo>
                    <a:cubicBezTo>
                      <a:pt x="385" y="2620"/>
                      <a:pt x="745" y="2760"/>
                      <a:pt x="1137" y="2760"/>
                    </a:cubicBezTo>
                    <a:cubicBezTo>
                      <a:pt x="2033" y="2760"/>
                      <a:pt x="2760" y="2033"/>
                      <a:pt x="2760" y="1137"/>
                    </a:cubicBezTo>
                    <a:cubicBezTo>
                      <a:pt x="2760" y="745"/>
                      <a:pt x="2620" y="385"/>
                      <a:pt x="2389" y="105"/>
                    </a:cubicBezTo>
                    <a:lnTo>
                      <a:pt x="2493" y="0"/>
                    </a:lnTo>
                    <a:close/>
                  </a:path>
                </a:pathLst>
              </a:custGeom>
              <a:solidFill>
                <a:schemeClr val="accent4">
                  <a:lumMod val="60000"/>
                  <a:lumOff val="40000"/>
                </a:schemeClr>
              </a:solidFill>
              <a:ln w="9525">
                <a:noFill/>
              </a:ln>
            </p:spPr>
            <p:txBody>
              <a:bodyPr/>
              <a:lstStyle/>
              <a:p>
                <a:endParaRPr lang="zh-CN" altLang="en-US"/>
              </a:p>
            </p:txBody>
          </p:sp>
          <p:sp>
            <p:nvSpPr>
              <p:cNvPr id="7179" name="Freeform 6"/>
              <p:cNvSpPr/>
              <p:nvPr/>
            </p:nvSpPr>
            <p:spPr>
              <a:xfrm>
                <a:off x="3529" y="1935"/>
                <a:ext cx="857" cy="422"/>
              </a:xfrm>
              <a:custGeom>
                <a:avLst/>
                <a:gdLst/>
                <a:ahLst/>
                <a:cxnLst>
                  <a:cxn ang="0">
                    <a:pos x="0" y="0"/>
                  </a:cxn>
                  <a:cxn ang="0">
                    <a:pos x="2147483647" y="2147483647"/>
                  </a:cxn>
                  <a:cxn ang="0">
                    <a:pos x="2147483647" y="2147483647"/>
                  </a:cxn>
                  <a:cxn ang="0">
                    <a:pos x="0" y="2147483647"/>
                  </a:cxn>
                  <a:cxn ang="0">
                    <a:pos x="0" y="0"/>
                  </a:cxn>
                </a:cxnLst>
                <a:rect l="0" t="0" r="0" b="0"/>
                <a:pathLst>
                  <a:path w="1082" h="544">
                    <a:moveTo>
                      <a:pt x="0" y="0"/>
                    </a:moveTo>
                    <a:cubicBezTo>
                      <a:pt x="414" y="20"/>
                      <a:pt x="790" y="183"/>
                      <a:pt x="1082" y="440"/>
                    </a:cubicBezTo>
                    <a:lnTo>
                      <a:pt x="977" y="544"/>
                    </a:lnTo>
                    <a:cubicBezTo>
                      <a:pt x="713" y="314"/>
                      <a:pt x="373" y="168"/>
                      <a:pt x="0" y="147"/>
                    </a:cubicBezTo>
                    <a:lnTo>
                      <a:pt x="0" y="0"/>
                    </a:lnTo>
                    <a:close/>
                  </a:path>
                </a:pathLst>
              </a:custGeom>
              <a:solidFill>
                <a:srgbClr val="00FFCC">
                  <a:alpha val="100000"/>
                </a:srgbClr>
              </a:solidFill>
              <a:ln w="9525">
                <a:noFill/>
              </a:ln>
            </p:spPr>
            <p:txBody>
              <a:bodyPr/>
              <a:lstStyle/>
              <a:p>
                <a:endParaRPr lang="zh-CN" altLang="en-US"/>
              </a:p>
            </p:txBody>
          </p:sp>
          <p:sp>
            <p:nvSpPr>
              <p:cNvPr id="7180" name="Freeform 7"/>
              <p:cNvSpPr/>
              <p:nvPr/>
            </p:nvSpPr>
            <p:spPr>
              <a:xfrm>
                <a:off x="2492" y="1941"/>
                <a:ext cx="825" cy="448"/>
              </a:xfrm>
              <a:custGeom>
                <a:avLst/>
                <a:gdLst/>
                <a:ahLst/>
                <a:cxnLst>
                  <a:cxn ang="0">
                    <a:pos x="0" y="2147483647"/>
                  </a:cxn>
                  <a:cxn ang="0">
                    <a:pos x="2147483647" y="0"/>
                  </a:cxn>
                  <a:cxn ang="0">
                    <a:pos x="2147483647" y="2147483647"/>
                  </a:cxn>
                  <a:cxn ang="0">
                    <a:pos x="2147483647" y="2147483647"/>
                  </a:cxn>
                  <a:cxn ang="0">
                    <a:pos x="0" y="2147483647"/>
                  </a:cxn>
                </a:cxnLst>
                <a:rect l="0" t="0" r="0" b="0"/>
                <a:pathLst>
                  <a:path w="1040" h="580">
                    <a:moveTo>
                      <a:pt x="0" y="475"/>
                    </a:moveTo>
                    <a:cubicBezTo>
                      <a:pt x="277" y="213"/>
                      <a:pt x="639" y="39"/>
                      <a:pt x="1040" y="0"/>
                    </a:cubicBezTo>
                    <a:lnTo>
                      <a:pt x="1040" y="148"/>
                    </a:lnTo>
                    <a:cubicBezTo>
                      <a:pt x="679" y="187"/>
                      <a:pt x="354" y="344"/>
                      <a:pt x="104" y="580"/>
                    </a:cubicBezTo>
                    <a:lnTo>
                      <a:pt x="0" y="475"/>
                    </a:lnTo>
                    <a:close/>
                  </a:path>
                </a:pathLst>
              </a:custGeom>
              <a:solidFill>
                <a:srgbClr val="B7D72E">
                  <a:alpha val="100000"/>
                </a:srgbClr>
              </a:solidFill>
              <a:ln w="9525">
                <a:noFill/>
              </a:ln>
            </p:spPr>
            <p:txBody>
              <a:bodyPr/>
              <a:lstStyle/>
              <a:p>
                <a:endParaRPr lang="zh-CN" altLang="en-US"/>
              </a:p>
            </p:txBody>
          </p:sp>
          <p:sp>
            <p:nvSpPr>
              <p:cNvPr id="7181" name="Freeform 8"/>
              <p:cNvSpPr/>
              <p:nvPr/>
            </p:nvSpPr>
            <p:spPr>
              <a:xfrm>
                <a:off x="2054" y="2461"/>
                <a:ext cx="380" cy="798"/>
              </a:xfrm>
              <a:custGeom>
                <a:avLst/>
                <a:gdLst/>
                <a:ahLst/>
                <a:cxnLst>
                  <a:cxn ang="0">
                    <a:pos x="0" y="2147483647"/>
                  </a:cxn>
                  <a:cxn ang="0">
                    <a:pos x="2147483647" y="0"/>
                  </a:cxn>
                  <a:cxn ang="0">
                    <a:pos x="2147483647" y="2147483647"/>
                  </a:cxn>
                  <a:cxn ang="0">
                    <a:pos x="2147483647" y="2147483647"/>
                  </a:cxn>
                  <a:cxn ang="0">
                    <a:pos x="0" y="2147483647"/>
                  </a:cxn>
                </a:cxnLst>
                <a:rect l="0" t="0" r="0" b="0"/>
                <a:pathLst>
                  <a:path w="478" h="1031">
                    <a:moveTo>
                      <a:pt x="0" y="1031"/>
                    </a:moveTo>
                    <a:cubicBezTo>
                      <a:pt x="12" y="643"/>
                      <a:pt x="150" y="286"/>
                      <a:pt x="373" y="0"/>
                    </a:cubicBezTo>
                    <a:lnTo>
                      <a:pt x="478" y="105"/>
                    </a:lnTo>
                    <a:cubicBezTo>
                      <a:pt x="281" y="363"/>
                      <a:pt x="159" y="683"/>
                      <a:pt x="147" y="1031"/>
                    </a:cubicBezTo>
                    <a:lnTo>
                      <a:pt x="0" y="1031"/>
                    </a:lnTo>
                    <a:close/>
                  </a:path>
                </a:pathLst>
              </a:custGeom>
              <a:solidFill>
                <a:srgbClr val="F19B27">
                  <a:alpha val="100000"/>
                </a:srgbClr>
              </a:solidFill>
              <a:ln w="9525">
                <a:noFill/>
              </a:ln>
            </p:spPr>
            <p:txBody>
              <a:bodyPr/>
              <a:lstStyle/>
              <a:p>
                <a:endParaRPr lang="zh-CN" altLang="en-US"/>
              </a:p>
            </p:txBody>
          </p:sp>
          <p:sp>
            <p:nvSpPr>
              <p:cNvPr id="7182" name="Freeform 9"/>
              <p:cNvSpPr/>
              <p:nvPr/>
            </p:nvSpPr>
            <p:spPr>
              <a:xfrm>
                <a:off x="2063" y="3465"/>
                <a:ext cx="425" cy="747"/>
              </a:xfrm>
              <a:custGeom>
                <a:avLst/>
                <a:gdLst/>
                <a:ahLst/>
                <a:cxnLst>
                  <a:cxn ang="0">
                    <a:pos x="2147483647" y="2147483647"/>
                  </a:cxn>
                  <a:cxn ang="0">
                    <a:pos x="0" y="0"/>
                  </a:cxn>
                  <a:cxn ang="0">
                    <a:pos x="2147483647" y="0"/>
                  </a:cxn>
                  <a:cxn ang="0">
                    <a:pos x="2147483647" y="2147483647"/>
                  </a:cxn>
                  <a:cxn ang="0">
                    <a:pos x="2147483647" y="2147483647"/>
                  </a:cxn>
                </a:cxnLst>
                <a:rect l="0" t="0" r="0" b="0"/>
                <a:pathLst>
                  <a:path w="535" h="963">
                    <a:moveTo>
                      <a:pt x="430" y="963"/>
                    </a:moveTo>
                    <a:cubicBezTo>
                      <a:pt x="198" y="699"/>
                      <a:pt x="43" y="367"/>
                      <a:pt x="0" y="0"/>
                    </a:cubicBezTo>
                    <a:lnTo>
                      <a:pt x="148" y="0"/>
                    </a:lnTo>
                    <a:cubicBezTo>
                      <a:pt x="190" y="326"/>
                      <a:pt x="329" y="622"/>
                      <a:pt x="535" y="858"/>
                    </a:cubicBezTo>
                    <a:lnTo>
                      <a:pt x="430" y="963"/>
                    </a:lnTo>
                    <a:close/>
                  </a:path>
                </a:pathLst>
              </a:custGeom>
              <a:solidFill>
                <a:srgbClr val="D44318">
                  <a:alpha val="100000"/>
                </a:srgbClr>
              </a:solidFill>
              <a:ln w="9525">
                <a:noFill/>
              </a:ln>
            </p:spPr>
            <p:txBody>
              <a:bodyPr/>
              <a:lstStyle/>
              <a:p>
                <a:endParaRPr lang="zh-CN" altLang="en-US"/>
              </a:p>
            </p:txBody>
          </p:sp>
        </p:grpSp>
      </p:grpSp>
      <p:sp>
        <p:nvSpPr>
          <p:cNvPr id="2" name="矩形 1"/>
          <p:cNvSpPr/>
          <p:nvPr/>
        </p:nvSpPr>
        <p:spPr>
          <a:xfrm>
            <a:off x="3853815" y="3148965"/>
            <a:ext cx="7345680" cy="3286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fontAlgn="auto">
              <a:lnSpc>
                <a:spcPct val="100000"/>
              </a:lnSpc>
              <a:buFont typeface="Wingdings" panose="05000000000000000000" charset="0"/>
              <a:buChar char="l"/>
            </a:pPr>
            <a:r>
              <a:rPr lang="zh-CN" altLang="en-US" sz="2800" dirty="0">
                <a:solidFill>
                  <a:schemeClr val="bg1"/>
                </a:solidFill>
                <a:latin typeface="微软雅黑" panose="020B0503020204020204" pitchFamily="34" charset="-122"/>
                <a:ea typeface="微软雅黑" panose="020B0503020204020204" pitchFamily="34" charset="-122"/>
                <a:sym typeface="+mn-ea"/>
              </a:rPr>
              <a:t>建立企业基础信息台账</a:t>
            </a:r>
            <a:endParaRPr lang="zh-CN" altLang="en-US" sz="2800" dirty="0">
              <a:solidFill>
                <a:schemeClr val="bg1"/>
              </a:solidFill>
              <a:latin typeface="微软雅黑" panose="020B0503020204020204" pitchFamily="34" charset="-122"/>
              <a:ea typeface="微软雅黑" panose="020B0503020204020204" pitchFamily="34" charset="-122"/>
              <a:sym typeface="+mn-ea"/>
            </a:endParaRPr>
          </a:p>
          <a:p>
            <a:pPr marL="457200" indent="-457200" algn="just" fontAlgn="auto">
              <a:lnSpc>
                <a:spcPct val="100000"/>
              </a:lnSpc>
              <a:buFont typeface="Wingdings" panose="05000000000000000000" charset="0"/>
              <a:buChar char="l"/>
            </a:pPr>
            <a:r>
              <a:rPr lang="zh-CN" altLang="en-US" sz="2800" dirty="0">
                <a:solidFill>
                  <a:schemeClr val="bg1"/>
                </a:solidFill>
                <a:latin typeface="微软雅黑" panose="020B0503020204020204" pitchFamily="34" charset="-122"/>
                <a:ea typeface="微软雅黑" panose="020B0503020204020204" pitchFamily="34" charset="-122"/>
                <a:sym typeface="+mn-ea"/>
              </a:rPr>
              <a:t>建立规章制度</a:t>
            </a:r>
            <a:endParaRPr lang="zh-CN" altLang="en-US" sz="2800" dirty="0">
              <a:solidFill>
                <a:schemeClr val="bg1"/>
              </a:solidFill>
              <a:latin typeface="微软雅黑" panose="020B0503020204020204" pitchFamily="34" charset="-122"/>
              <a:ea typeface="微软雅黑" panose="020B0503020204020204" pitchFamily="34" charset="-122"/>
              <a:sym typeface="+mn-ea"/>
            </a:endParaRPr>
          </a:p>
          <a:p>
            <a:pPr marL="457200" indent="-457200" algn="just" fontAlgn="auto">
              <a:lnSpc>
                <a:spcPct val="100000"/>
              </a:lnSpc>
              <a:buFont typeface="Wingdings" panose="05000000000000000000" charset="0"/>
              <a:buChar char="l"/>
            </a:pPr>
            <a:r>
              <a:rPr lang="zh-CN" altLang="en-US" sz="2800" dirty="0">
                <a:solidFill>
                  <a:schemeClr val="bg1"/>
                </a:solidFill>
                <a:latin typeface="微软雅黑" panose="020B0503020204020204" pitchFamily="34" charset="-122"/>
                <a:ea typeface="微软雅黑" panose="020B0503020204020204" pitchFamily="34" charset="-122"/>
                <a:sym typeface="+mn-ea"/>
              </a:rPr>
              <a:t>明确部门职责</a:t>
            </a:r>
            <a:endParaRPr lang="zh-CN" altLang="en-US" sz="2800" dirty="0">
              <a:solidFill>
                <a:schemeClr val="bg1"/>
              </a:solidFill>
              <a:latin typeface="微软雅黑" panose="020B0503020204020204" pitchFamily="34" charset="-122"/>
              <a:ea typeface="微软雅黑" panose="020B0503020204020204" pitchFamily="34" charset="-122"/>
              <a:sym typeface="+mn-ea"/>
            </a:endParaRPr>
          </a:p>
          <a:p>
            <a:pPr marL="457200" indent="-457200" algn="just" fontAlgn="auto">
              <a:lnSpc>
                <a:spcPct val="100000"/>
              </a:lnSpc>
              <a:buFont typeface="Wingdings" panose="05000000000000000000" charset="0"/>
              <a:buChar char="l"/>
            </a:pPr>
            <a:r>
              <a:rPr lang="zh-CN" altLang="en-US" sz="2800" dirty="0">
                <a:solidFill>
                  <a:schemeClr val="bg1"/>
                </a:solidFill>
                <a:latin typeface="微软雅黑" panose="020B0503020204020204" pitchFamily="34" charset="-122"/>
                <a:ea typeface="微软雅黑" panose="020B0503020204020204" pitchFamily="34" charset="-122"/>
                <a:sym typeface="+mn-ea"/>
              </a:rPr>
              <a:t>组织教育培训</a:t>
            </a:r>
            <a:endParaRPr lang="zh-CN" altLang="en-US" sz="2800" dirty="0">
              <a:solidFill>
                <a:schemeClr val="bg1"/>
              </a:solidFill>
              <a:latin typeface="微软雅黑" panose="020B0503020204020204" pitchFamily="34" charset="-122"/>
              <a:ea typeface="微软雅黑" panose="020B0503020204020204" pitchFamily="34" charset="-122"/>
              <a:sym typeface="+mn-ea"/>
            </a:endParaRPr>
          </a:p>
          <a:p>
            <a:pPr marL="457200" indent="-457200" algn="just" fontAlgn="auto">
              <a:lnSpc>
                <a:spcPct val="100000"/>
              </a:lnSpc>
              <a:buFont typeface="Wingdings" panose="05000000000000000000" charset="0"/>
              <a:buChar char="l"/>
            </a:pPr>
            <a:r>
              <a:rPr lang="zh-CN" altLang="en-US" sz="2800" dirty="0">
                <a:solidFill>
                  <a:schemeClr val="bg1"/>
                </a:solidFill>
                <a:latin typeface="微软雅黑" panose="020B0503020204020204" pitchFamily="34" charset="-122"/>
                <a:ea typeface="微软雅黑" panose="020B0503020204020204" pitchFamily="34" charset="-122"/>
                <a:sym typeface="+mn-ea"/>
              </a:rPr>
              <a:t>组织隐患查报</a:t>
            </a:r>
            <a:endParaRPr lang="zh-CN" altLang="en-US" sz="2800" dirty="0">
              <a:solidFill>
                <a:schemeClr val="bg1"/>
              </a:solidFill>
              <a:latin typeface="微软雅黑" panose="020B0503020204020204" pitchFamily="34" charset="-122"/>
              <a:ea typeface="微软雅黑" panose="020B0503020204020204" pitchFamily="34" charset="-122"/>
              <a:sym typeface="+mn-ea"/>
            </a:endParaRPr>
          </a:p>
          <a:p>
            <a:pPr marL="457200" indent="-457200" algn="just" fontAlgn="auto">
              <a:lnSpc>
                <a:spcPct val="100000"/>
              </a:lnSpc>
              <a:buFont typeface="Wingdings" panose="05000000000000000000" charset="0"/>
              <a:buChar char="l"/>
            </a:pPr>
            <a:r>
              <a:rPr lang="zh-CN" altLang="en-US" sz="2800" dirty="0">
                <a:solidFill>
                  <a:schemeClr val="bg1"/>
                </a:solidFill>
                <a:latin typeface="微软雅黑" panose="020B0503020204020204" pitchFamily="34" charset="-122"/>
                <a:ea typeface="微软雅黑" panose="020B0503020204020204" pitchFamily="34" charset="-122"/>
                <a:sym typeface="+mn-ea"/>
              </a:rPr>
              <a:t>分类分级监管</a:t>
            </a:r>
            <a:endParaRPr lang="zh-CN" altLang="en-US" sz="2800" dirty="0">
              <a:solidFill>
                <a:schemeClr val="bg1"/>
              </a:solidFill>
              <a:latin typeface="微软雅黑" panose="020B0503020204020204" pitchFamily="34" charset="-122"/>
              <a:ea typeface="微软雅黑" panose="020B0503020204020204" pitchFamily="34" charset="-122"/>
              <a:sym typeface="+mn-ea"/>
            </a:endParaRPr>
          </a:p>
          <a:p>
            <a:pPr marL="457200" indent="-457200" algn="just" fontAlgn="auto">
              <a:lnSpc>
                <a:spcPct val="100000"/>
              </a:lnSpc>
              <a:buFont typeface="Wingdings" panose="05000000000000000000" charset="0"/>
              <a:buChar char="l"/>
            </a:pPr>
            <a:r>
              <a:rPr lang="zh-CN" altLang="en-US" sz="2800" dirty="0">
                <a:solidFill>
                  <a:schemeClr val="bg1"/>
                </a:solidFill>
                <a:latin typeface="微软雅黑" panose="020B0503020204020204" pitchFamily="34" charset="-122"/>
                <a:ea typeface="微软雅黑" panose="020B0503020204020204" pitchFamily="34" charset="-122"/>
                <a:sym typeface="+mn-ea"/>
              </a:rPr>
              <a:t>实施考核与惩罚</a:t>
            </a:r>
            <a:endParaRPr lang="zh-CN" altLang="en-US" sz="2800" dirty="0">
              <a:solidFill>
                <a:schemeClr val="bg1"/>
              </a:solidFill>
              <a:latin typeface="微软雅黑" panose="020B0503020204020204" pitchFamily="34" charset="-122"/>
              <a:ea typeface="微软雅黑" panose="020B0503020204020204" pitchFamily="34" charset="-122"/>
              <a:sym typeface="+mn-ea"/>
            </a:endParaRPr>
          </a:p>
          <a:p>
            <a:pPr marL="457200" indent="-457200" algn="just" fontAlgn="auto">
              <a:lnSpc>
                <a:spcPct val="100000"/>
              </a:lnSpc>
              <a:buFont typeface="Wingdings" panose="05000000000000000000" charset="0"/>
              <a:buChar char="l"/>
            </a:pPr>
            <a:r>
              <a:rPr lang="zh-CN" altLang="en-US" sz="2800" dirty="0">
                <a:solidFill>
                  <a:schemeClr val="bg1"/>
                </a:solidFill>
                <a:latin typeface="微软雅黑" panose="020B0503020204020204" pitchFamily="34" charset="-122"/>
                <a:ea typeface="微软雅黑" panose="020B0503020204020204" pitchFamily="34" charset="-122"/>
                <a:sym typeface="+mn-ea"/>
              </a:rPr>
              <a:t>形势分析与预测</a:t>
            </a:r>
            <a:endParaRPr lang="zh-CN" altLang="en-US" sz="2800"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476885" y="52070"/>
            <a:ext cx="5617210" cy="678815"/>
          </a:xfrm>
          <a:prstGeom prst="rect">
            <a:avLst/>
          </a:prstGeom>
          <a:noFill/>
        </p:spPr>
        <p:txBody>
          <a:bodyPr wrap="square" rtlCol="0">
            <a:spAutoFit/>
          </a:bodyPr>
          <a:lstStyle/>
          <a:p>
            <a:pPr marL="457200" indent="-457200">
              <a:buFont typeface="Wingdings" panose="05000000000000000000" charset="0"/>
              <a:buChar char="l"/>
            </a:pPr>
            <a:r>
              <a:rPr lang="zh-CN" altLang="zh-CN" sz="3600" b="1" dirty="0">
                <a:solidFill>
                  <a:schemeClr val="bg1"/>
                </a:solidFill>
                <a:latin typeface="微软雅黑" panose="020B0503020204020204" pitchFamily="34" charset="-122"/>
                <a:ea typeface="微软雅黑" panose="020B0503020204020204" pitchFamily="34" charset="-122"/>
              </a:rPr>
              <a:t>建立企业基础信息台账</a:t>
            </a:r>
            <a:endParaRPr lang="zh-CN" altLang="zh-CN" sz="3600" b="1" dirty="0">
              <a:solidFill>
                <a:schemeClr val="bg1"/>
              </a:solidFill>
              <a:latin typeface="微软雅黑" panose="020B0503020204020204" pitchFamily="34" charset="-122"/>
              <a:ea typeface="微软雅黑" panose="020B0503020204020204" pitchFamily="34" charset="-122"/>
            </a:endParaRPr>
          </a:p>
        </p:txBody>
      </p:sp>
      <p:graphicFrame>
        <p:nvGraphicFramePr>
          <p:cNvPr id="15" name="表格 14"/>
          <p:cNvGraphicFramePr/>
          <p:nvPr/>
        </p:nvGraphicFramePr>
        <p:xfrm>
          <a:off x="234633" y="1744345"/>
          <a:ext cx="11722735" cy="3270250"/>
        </p:xfrm>
        <a:graphic>
          <a:graphicData uri="http://schemas.openxmlformats.org/drawingml/2006/table">
            <a:tbl>
              <a:tblPr firstRow="1" bandRow="1">
                <a:tableStyleId>{5C22544A-7EE6-4342-B048-85BDC9FD1C3A}</a:tableStyleId>
              </a:tblPr>
              <a:tblGrid>
                <a:gridCol w="509270"/>
                <a:gridCol w="510540"/>
                <a:gridCol w="509270"/>
                <a:gridCol w="509270"/>
                <a:gridCol w="510540"/>
                <a:gridCol w="509270"/>
                <a:gridCol w="509270"/>
                <a:gridCol w="509905"/>
                <a:gridCol w="509905"/>
                <a:gridCol w="509270"/>
                <a:gridCol w="509905"/>
                <a:gridCol w="509905"/>
                <a:gridCol w="509905"/>
                <a:gridCol w="509270"/>
                <a:gridCol w="509905"/>
                <a:gridCol w="509905"/>
                <a:gridCol w="509270"/>
                <a:gridCol w="509270"/>
                <a:gridCol w="510540"/>
                <a:gridCol w="509270"/>
                <a:gridCol w="509270"/>
                <a:gridCol w="510540"/>
                <a:gridCol w="509270"/>
              </a:tblGrid>
              <a:tr h="1005840">
                <a:tc gridSpan="23">
                  <a:txBody>
                    <a:bodyPr/>
                    <a:lstStyle/>
                    <a:p>
                      <a:pPr algn="ctr" fontAlgn="auto">
                        <a:lnSpc>
                          <a:spcPct val="150000"/>
                        </a:lnSpc>
                        <a:buNone/>
                      </a:pPr>
                      <a:r>
                        <a:rPr lang="zh-CN" altLang="en-US" sz="2000" b="0">
                          <a:solidFill>
                            <a:schemeClr val="tx1"/>
                          </a:solidFill>
                          <a:latin typeface="微软雅黑" panose="020B0503020204020204" pitchFamily="34" charset="-122"/>
                          <a:ea typeface="微软雅黑" panose="020B0503020204020204" pitchFamily="34" charset="-122"/>
                        </a:rPr>
                        <a:t>《河北省安全生产事故隐患自查自报工作管理办法（试行）》</a:t>
                      </a:r>
                      <a:endParaRPr lang="zh-CN" altLang="en-US" sz="2000" b="0">
                        <a:solidFill>
                          <a:schemeClr val="tx1"/>
                        </a:solidFill>
                        <a:latin typeface="微软雅黑" panose="020B0503020204020204" pitchFamily="34" charset="-122"/>
                        <a:ea typeface="微软雅黑" panose="020B0503020204020204" pitchFamily="34" charset="-122"/>
                      </a:endParaRPr>
                    </a:p>
                    <a:p>
                      <a:pPr algn="ctr" fontAlgn="auto">
                        <a:lnSpc>
                          <a:spcPct val="150000"/>
                        </a:lnSpc>
                        <a:buNone/>
                      </a:pPr>
                      <a:r>
                        <a:rPr lang="zh-CN" altLang="en-US" sz="2000" b="0">
                          <a:solidFill>
                            <a:schemeClr val="tx1"/>
                          </a:solidFill>
                          <a:latin typeface="微软雅黑" panose="020B0503020204020204" pitchFamily="34" charset="-122"/>
                          <a:ea typeface="微软雅黑" panose="020B0503020204020204" pitchFamily="34" charset="-122"/>
                        </a:rPr>
                        <a:t>第四条</a:t>
                      </a:r>
                      <a:endParaRPr lang="zh-CN" altLang="en-US" sz="2000" b="0">
                        <a:solidFill>
                          <a:schemeClr val="tx1"/>
                        </a:solidFill>
                        <a:latin typeface="微软雅黑" panose="020B0503020204020204" pitchFamily="34" charset="-122"/>
                        <a:ea typeface="微软雅黑" panose="020B0503020204020204" pitchFamily="34"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r>
              <a:tr h="502285">
                <a:tc gridSpan="23">
                  <a:txBody>
                    <a:bodyPr/>
                    <a:lstStyle/>
                    <a:p>
                      <a:pPr algn="ctr">
                        <a:buNone/>
                      </a:pPr>
                      <a:r>
                        <a:rPr lang="zh-CN" altLang="en-US" sz="2000" b="1">
                          <a:solidFill>
                            <a:schemeClr val="tx1"/>
                          </a:solidFill>
                          <a:latin typeface="微软雅黑" panose="020B0503020204020204" pitchFamily="34" charset="-122"/>
                          <a:ea typeface="微软雅黑" panose="020B0503020204020204" pitchFamily="34" charset="-122"/>
                        </a:rPr>
                        <a:t>行业分类</a:t>
                      </a:r>
                      <a:endParaRPr lang="zh-CN" altLang="en-US" sz="2000" b="1">
                        <a:solidFill>
                          <a:schemeClr val="tx1"/>
                        </a:solidFill>
                        <a:latin typeface="微软雅黑" panose="020B0503020204020204" pitchFamily="34" charset="-122"/>
                        <a:ea typeface="微软雅黑" panose="020B0503020204020204" pitchFamily="34"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h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r>
              <a:tr h="1762125">
                <a:tc>
                  <a:txBody>
                    <a:bodyPr/>
                    <a:lstStyle/>
                    <a:p>
                      <a:pPr algn="just">
                        <a:buNone/>
                      </a:pPr>
                      <a:r>
                        <a:rPr lang="zh-CN" altLang="en-US" sz="2000" b="0">
                          <a:solidFill>
                            <a:schemeClr val="tx1"/>
                          </a:solidFill>
                          <a:latin typeface="微软雅黑" panose="020B0503020204020204" pitchFamily="34" charset="-122"/>
                          <a:ea typeface="微软雅黑" panose="020B0503020204020204" pitchFamily="34" charset="-122"/>
                        </a:rPr>
                        <a:t>煤矿</a:t>
                      </a:r>
                      <a:endParaRPr lang="zh-CN" altLang="en-US" sz="2000" b="0">
                        <a:solidFill>
                          <a:schemeClr val="tx1"/>
                        </a:solidFill>
                        <a:latin typeface="微软雅黑" panose="020B0503020204020204" pitchFamily="34" charset="-122"/>
                        <a:ea typeface="微软雅黑" panose="020B0503020204020204" pitchFamily="34" charset="-122"/>
                      </a:endParaRPr>
                    </a:p>
                  </a:txBody>
                  <a:tcPr vert="eaVert"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c>
                  <a:txBody>
                    <a:bodyPr/>
                    <a:lstStyle/>
                    <a:p>
                      <a:pPr algn="just">
                        <a:buNone/>
                      </a:pPr>
                      <a:r>
                        <a:rPr lang="zh-CN" altLang="en-US" sz="2000" b="0">
                          <a:solidFill>
                            <a:schemeClr val="tx1"/>
                          </a:solidFill>
                          <a:latin typeface="微软雅黑" panose="020B0503020204020204" pitchFamily="34" charset="-122"/>
                          <a:ea typeface="微软雅黑" panose="020B0503020204020204" pitchFamily="34" charset="-122"/>
                        </a:rPr>
                        <a:t>非煤矿山</a:t>
                      </a:r>
                      <a:endParaRPr lang="zh-CN" altLang="en-US" sz="2000" b="0">
                        <a:solidFill>
                          <a:schemeClr val="tx1"/>
                        </a:solidFill>
                        <a:latin typeface="微软雅黑" panose="020B0503020204020204" pitchFamily="34" charset="-122"/>
                        <a:ea typeface="微软雅黑" panose="020B0503020204020204" pitchFamily="34" charset="-122"/>
                      </a:endParaRPr>
                    </a:p>
                  </a:txBody>
                  <a:tcPr vert="eaVert"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c>
                  <a:txBody>
                    <a:bodyPr/>
                    <a:lstStyle/>
                    <a:p>
                      <a:pPr algn="just">
                        <a:buNone/>
                      </a:pPr>
                      <a:r>
                        <a:rPr lang="zh-CN" altLang="en-US" sz="2000" b="0">
                          <a:solidFill>
                            <a:schemeClr val="tx1"/>
                          </a:solidFill>
                          <a:latin typeface="微软雅黑" panose="020B0503020204020204" pitchFamily="34" charset="-122"/>
                          <a:ea typeface="微软雅黑" panose="020B0503020204020204" pitchFamily="34" charset="-122"/>
                        </a:rPr>
                        <a:t>危险化学品</a:t>
                      </a:r>
                      <a:endParaRPr lang="zh-CN" altLang="en-US" sz="2000" b="0">
                        <a:solidFill>
                          <a:schemeClr val="tx1"/>
                        </a:solidFill>
                        <a:latin typeface="微软雅黑" panose="020B0503020204020204" pitchFamily="34" charset="-122"/>
                        <a:ea typeface="微软雅黑" panose="020B0503020204020204" pitchFamily="34" charset="-122"/>
                      </a:endParaRPr>
                    </a:p>
                  </a:txBody>
                  <a:tcPr vert="eaVert"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c>
                  <a:txBody>
                    <a:bodyPr/>
                    <a:lstStyle/>
                    <a:p>
                      <a:pPr algn="just">
                        <a:buNone/>
                      </a:pPr>
                      <a:r>
                        <a:rPr lang="zh-CN" altLang="en-US" sz="2000" b="0">
                          <a:solidFill>
                            <a:schemeClr val="tx1"/>
                          </a:solidFill>
                          <a:latin typeface="微软雅黑" panose="020B0503020204020204" pitchFamily="34" charset="-122"/>
                          <a:ea typeface="微软雅黑" panose="020B0503020204020204" pitchFamily="34" charset="-122"/>
                        </a:rPr>
                        <a:t>烟花爆竹</a:t>
                      </a:r>
                      <a:endParaRPr lang="zh-CN" altLang="en-US" sz="2000" b="0">
                        <a:solidFill>
                          <a:schemeClr val="tx1"/>
                        </a:solidFill>
                        <a:latin typeface="微软雅黑" panose="020B0503020204020204" pitchFamily="34" charset="-122"/>
                        <a:ea typeface="微软雅黑" panose="020B0503020204020204" pitchFamily="34" charset="-122"/>
                      </a:endParaRPr>
                    </a:p>
                  </a:txBody>
                  <a:tcPr vert="eaVert"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c>
                  <a:txBody>
                    <a:bodyPr/>
                    <a:lstStyle/>
                    <a:p>
                      <a:pPr algn="just">
                        <a:buNone/>
                      </a:pPr>
                      <a:r>
                        <a:rPr lang="zh-CN" altLang="en-US" sz="2000" b="1">
                          <a:solidFill>
                            <a:srgbClr val="0070C0"/>
                          </a:solidFill>
                          <a:latin typeface="微软雅黑" panose="020B0503020204020204" pitchFamily="34" charset="-122"/>
                          <a:ea typeface="微软雅黑" panose="020B0503020204020204" pitchFamily="34" charset="-122"/>
                        </a:rPr>
                        <a:t>冶金</a:t>
                      </a:r>
                      <a:endParaRPr lang="zh-CN" altLang="en-US" sz="2000" b="1">
                        <a:solidFill>
                          <a:srgbClr val="0070C0"/>
                        </a:solidFill>
                        <a:latin typeface="微软雅黑" panose="020B0503020204020204" pitchFamily="34" charset="-122"/>
                        <a:ea typeface="微软雅黑" panose="020B0503020204020204" pitchFamily="34" charset="-122"/>
                      </a:endParaRPr>
                    </a:p>
                  </a:txBody>
                  <a:tcPr vert="eaVert"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c>
                  <a:txBody>
                    <a:bodyPr/>
                    <a:lstStyle/>
                    <a:p>
                      <a:pPr algn="just">
                        <a:buNone/>
                      </a:pPr>
                      <a:r>
                        <a:rPr lang="zh-CN" altLang="en-US" sz="2000" b="1">
                          <a:solidFill>
                            <a:srgbClr val="0070C0"/>
                          </a:solidFill>
                          <a:latin typeface="微软雅黑" panose="020B0503020204020204" pitchFamily="34" charset="-122"/>
                          <a:ea typeface="微软雅黑" panose="020B0503020204020204" pitchFamily="34" charset="-122"/>
                        </a:rPr>
                        <a:t>建材</a:t>
                      </a:r>
                      <a:endParaRPr lang="zh-CN" altLang="en-US" sz="2000" b="1">
                        <a:solidFill>
                          <a:srgbClr val="0070C0"/>
                        </a:solidFill>
                        <a:latin typeface="微软雅黑" panose="020B0503020204020204" pitchFamily="34" charset="-122"/>
                        <a:ea typeface="微软雅黑" panose="020B0503020204020204" pitchFamily="34" charset="-122"/>
                      </a:endParaRPr>
                    </a:p>
                  </a:txBody>
                  <a:tcPr vert="eaVert"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c>
                  <a:txBody>
                    <a:bodyPr/>
                    <a:lstStyle/>
                    <a:p>
                      <a:pPr algn="just">
                        <a:buNone/>
                      </a:pPr>
                      <a:r>
                        <a:rPr lang="zh-CN" altLang="en-US" sz="2000" b="1">
                          <a:solidFill>
                            <a:srgbClr val="0070C0"/>
                          </a:solidFill>
                          <a:latin typeface="微软雅黑" panose="020B0503020204020204" pitchFamily="34" charset="-122"/>
                          <a:ea typeface="微软雅黑" panose="020B0503020204020204" pitchFamily="34" charset="-122"/>
                        </a:rPr>
                        <a:t>有色</a:t>
                      </a:r>
                      <a:endParaRPr lang="zh-CN" altLang="en-US" sz="2000" b="1">
                        <a:solidFill>
                          <a:srgbClr val="0070C0"/>
                        </a:solidFill>
                        <a:latin typeface="微软雅黑" panose="020B0503020204020204" pitchFamily="34" charset="-122"/>
                        <a:ea typeface="微软雅黑" panose="020B0503020204020204" pitchFamily="34" charset="-122"/>
                      </a:endParaRPr>
                    </a:p>
                  </a:txBody>
                  <a:tcPr vert="eaVert"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c>
                  <a:txBody>
                    <a:bodyPr/>
                    <a:lstStyle/>
                    <a:p>
                      <a:pPr algn="just">
                        <a:buNone/>
                      </a:pPr>
                      <a:r>
                        <a:rPr lang="zh-CN" altLang="en-US" sz="2000" b="1">
                          <a:solidFill>
                            <a:srgbClr val="0070C0"/>
                          </a:solidFill>
                          <a:latin typeface="微软雅黑" panose="020B0503020204020204" pitchFamily="34" charset="-122"/>
                          <a:ea typeface="微软雅黑" panose="020B0503020204020204" pitchFamily="34" charset="-122"/>
                        </a:rPr>
                        <a:t>机械</a:t>
                      </a:r>
                      <a:endParaRPr lang="zh-CN" altLang="en-US" sz="2000" b="1">
                        <a:solidFill>
                          <a:srgbClr val="0070C0"/>
                        </a:solidFill>
                        <a:latin typeface="微软雅黑" panose="020B0503020204020204" pitchFamily="34" charset="-122"/>
                        <a:ea typeface="微软雅黑" panose="020B0503020204020204" pitchFamily="34" charset="-122"/>
                      </a:endParaRPr>
                    </a:p>
                  </a:txBody>
                  <a:tcPr vert="eaVert"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c>
                  <a:txBody>
                    <a:bodyPr/>
                    <a:lstStyle/>
                    <a:p>
                      <a:pPr algn="just">
                        <a:buNone/>
                      </a:pPr>
                      <a:r>
                        <a:rPr lang="zh-CN" altLang="en-US" sz="2000" b="1">
                          <a:solidFill>
                            <a:srgbClr val="0070C0"/>
                          </a:solidFill>
                          <a:latin typeface="微软雅黑" panose="020B0503020204020204" pitchFamily="34" charset="-122"/>
                          <a:ea typeface="微软雅黑" panose="020B0503020204020204" pitchFamily="34" charset="-122"/>
                        </a:rPr>
                        <a:t>轻工</a:t>
                      </a:r>
                      <a:endParaRPr lang="zh-CN" altLang="en-US" sz="2000" b="1">
                        <a:solidFill>
                          <a:srgbClr val="0070C0"/>
                        </a:solidFill>
                        <a:latin typeface="微软雅黑" panose="020B0503020204020204" pitchFamily="34" charset="-122"/>
                        <a:ea typeface="微软雅黑" panose="020B0503020204020204" pitchFamily="34" charset="-122"/>
                      </a:endParaRPr>
                    </a:p>
                  </a:txBody>
                  <a:tcPr vert="eaVert"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c>
                  <a:txBody>
                    <a:bodyPr/>
                    <a:lstStyle/>
                    <a:p>
                      <a:pPr algn="just">
                        <a:buNone/>
                      </a:pPr>
                      <a:r>
                        <a:rPr lang="zh-CN" altLang="en-US" sz="2000" b="1">
                          <a:solidFill>
                            <a:srgbClr val="0070C0"/>
                          </a:solidFill>
                          <a:latin typeface="微软雅黑" panose="020B0503020204020204" pitchFamily="34" charset="-122"/>
                          <a:ea typeface="微软雅黑" panose="020B0503020204020204" pitchFamily="34" charset="-122"/>
                        </a:rPr>
                        <a:t>纺织</a:t>
                      </a:r>
                      <a:endParaRPr lang="zh-CN" altLang="en-US" sz="2000" b="1">
                        <a:solidFill>
                          <a:srgbClr val="0070C0"/>
                        </a:solidFill>
                        <a:latin typeface="微软雅黑" panose="020B0503020204020204" pitchFamily="34" charset="-122"/>
                        <a:ea typeface="微软雅黑" panose="020B0503020204020204" pitchFamily="34" charset="-122"/>
                      </a:endParaRPr>
                    </a:p>
                  </a:txBody>
                  <a:tcPr vert="eaVert"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c>
                  <a:txBody>
                    <a:bodyPr/>
                    <a:lstStyle/>
                    <a:p>
                      <a:pPr algn="just">
                        <a:buNone/>
                      </a:pPr>
                      <a:r>
                        <a:rPr lang="zh-CN" altLang="en-US" sz="2000" b="1">
                          <a:solidFill>
                            <a:srgbClr val="0070C0"/>
                          </a:solidFill>
                          <a:latin typeface="微软雅黑" panose="020B0503020204020204" pitchFamily="34" charset="-122"/>
                          <a:ea typeface="微软雅黑" panose="020B0503020204020204" pitchFamily="34" charset="-122"/>
                        </a:rPr>
                        <a:t>烟草</a:t>
                      </a:r>
                      <a:endParaRPr lang="zh-CN" altLang="en-US" sz="2000" b="1">
                        <a:solidFill>
                          <a:srgbClr val="0070C0"/>
                        </a:solidFill>
                        <a:latin typeface="微软雅黑" panose="020B0503020204020204" pitchFamily="34" charset="-122"/>
                        <a:ea typeface="微软雅黑" panose="020B0503020204020204" pitchFamily="34" charset="-122"/>
                      </a:endParaRPr>
                    </a:p>
                  </a:txBody>
                  <a:tcPr vert="eaVert"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c>
                  <a:txBody>
                    <a:bodyPr/>
                    <a:lstStyle/>
                    <a:p>
                      <a:pPr algn="just">
                        <a:buNone/>
                      </a:pPr>
                      <a:r>
                        <a:rPr lang="zh-CN" altLang="en-US" sz="2000" b="1">
                          <a:solidFill>
                            <a:srgbClr val="0070C0"/>
                          </a:solidFill>
                          <a:latin typeface="微软雅黑" panose="020B0503020204020204" pitchFamily="34" charset="-122"/>
                          <a:ea typeface="微软雅黑" panose="020B0503020204020204" pitchFamily="34" charset="-122"/>
                        </a:rPr>
                        <a:t>电力</a:t>
                      </a:r>
                      <a:endParaRPr lang="zh-CN" altLang="en-US" sz="2000" b="1">
                        <a:solidFill>
                          <a:srgbClr val="0070C0"/>
                        </a:solidFill>
                        <a:latin typeface="微软雅黑" panose="020B0503020204020204" pitchFamily="34" charset="-122"/>
                        <a:ea typeface="微软雅黑" panose="020B0503020204020204" pitchFamily="34" charset="-122"/>
                      </a:endParaRPr>
                    </a:p>
                  </a:txBody>
                  <a:tcPr vert="eaVert"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c>
                  <a:txBody>
                    <a:bodyPr/>
                    <a:lstStyle/>
                    <a:p>
                      <a:pPr algn="just">
                        <a:buNone/>
                      </a:pPr>
                      <a:r>
                        <a:rPr lang="zh-CN" altLang="en-US" sz="2000" b="1">
                          <a:solidFill>
                            <a:srgbClr val="0070C0"/>
                          </a:solidFill>
                          <a:latin typeface="微软雅黑" panose="020B0503020204020204" pitchFamily="34" charset="-122"/>
                          <a:ea typeface="微软雅黑" panose="020B0503020204020204" pitchFamily="34" charset="-122"/>
                        </a:rPr>
                        <a:t>商贸</a:t>
                      </a:r>
                      <a:endParaRPr lang="zh-CN" altLang="en-US" sz="2000" b="1">
                        <a:solidFill>
                          <a:srgbClr val="0070C0"/>
                        </a:solidFill>
                        <a:latin typeface="微软雅黑" panose="020B0503020204020204" pitchFamily="34" charset="-122"/>
                        <a:ea typeface="微软雅黑" panose="020B0503020204020204" pitchFamily="34" charset="-122"/>
                      </a:endParaRPr>
                    </a:p>
                  </a:txBody>
                  <a:tcPr vert="eaVert"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c>
                  <a:txBody>
                    <a:bodyPr/>
                    <a:lstStyle/>
                    <a:p>
                      <a:pPr algn="just">
                        <a:buNone/>
                      </a:pPr>
                      <a:r>
                        <a:rPr lang="zh-CN" altLang="en-US" sz="2000" b="0">
                          <a:solidFill>
                            <a:schemeClr val="tx1"/>
                          </a:solidFill>
                          <a:latin typeface="微软雅黑" panose="020B0503020204020204" pitchFamily="34" charset="-122"/>
                          <a:ea typeface="微软雅黑" panose="020B0503020204020204" pitchFamily="34" charset="-122"/>
                        </a:rPr>
                        <a:t>交通运输</a:t>
                      </a:r>
                      <a:endParaRPr lang="zh-CN" altLang="en-US" sz="2000" b="0">
                        <a:solidFill>
                          <a:schemeClr val="tx1"/>
                        </a:solidFill>
                        <a:latin typeface="微软雅黑" panose="020B0503020204020204" pitchFamily="34" charset="-122"/>
                        <a:ea typeface="微软雅黑" panose="020B0503020204020204" pitchFamily="34" charset="-122"/>
                      </a:endParaRPr>
                    </a:p>
                  </a:txBody>
                  <a:tcPr vert="eaVert"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c>
                  <a:txBody>
                    <a:bodyPr/>
                    <a:lstStyle/>
                    <a:p>
                      <a:pPr algn="just">
                        <a:buNone/>
                      </a:pPr>
                      <a:r>
                        <a:rPr lang="zh-CN" altLang="en-US" sz="2000" b="0">
                          <a:solidFill>
                            <a:schemeClr val="tx1"/>
                          </a:solidFill>
                          <a:latin typeface="微软雅黑" panose="020B0503020204020204" pitchFamily="34" charset="-122"/>
                          <a:ea typeface="微软雅黑" panose="020B0503020204020204" pitchFamily="34" charset="-122"/>
                        </a:rPr>
                        <a:t>建筑施工</a:t>
                      </a:r>
                      <a:endParaRPr lang="zh-CN" altLang="en-US" sz="2000" b="0">
                        <a:solidFill>
                          <a:schemeClr val="tx1"/>
                        </a:solidFill>
                        <a:latin typeface="微软雅黑" panose="020B0503020204020204" pitchFamily="34" charset="-122"/>
                        <a:ea typeface="微软雅黑" panose="020B0503020204020204" pitchFamily="34" charset="-122"/>
                      </a:endParaRPr>
                    </a:p>
                  </a:txBody>
                  <a:tcPr vert="eaVert"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c>
                  <a:txBody>
                    <a:bodyPr/>
                    <a:lstStyle/>
                    <a:p>
                      <a:pPr algn="just">
                        <a:buNone/>
                      </a:pPr>
                      <a:r>
                        <a:rPr lang="zh-CN" altLang="en-US" sz="2000" b="0">
                          <a:solidFill>
                            <a:schemeClr val="tx1"/>
                          </a:solidFill>
                          <a:latin typeface="微软雅黑" panose="020B0503020204020204" pitchFamily="34" charset="-122"/>
                          <a:ea typeface="微软雅黑" panose="020B0503020204020204" pitchFamily="34" charset="-122"/>
                        </a:rPr>
                        <a:t>民用爆炸物品</a:t>
                      </a:r>
                      <a:endParaRPr lang="zh-CN" altLang="en-US" sz="2000" b="0">
                        <a:solidFill>
                          <a:schemeClr val="tx1"/>
                        </a:solidFill>
                        <a:latin typeface="微软雅黑" panose="020B0503020204020204" pitchFamily="34" charset="-122"/>
                        <a:ea typeface="微软雅黑" panose="020B0503020204020204" pitchFamily="34" charset="-122"/>
                      </a:endParaRPr>
                    </a:p>
                  </a:txBody>
                  <a:tcPr vert="eaVert"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c>
                  <a:txBody>
                    <a:bodyPr/>
                    <a:lstStyle/>
                    <a:p>
                      <a:pPr algn="just">
                        <a:buNone/>
                      </a:pPr>
                      <a:r>
                        <a:rPr lang="zh-CN" altLang="en-US" sz="2000" b="0">
                          <a:solidFill>
                            <a:schemeClr val="tx1"/>
                          </a:solidFill>
                          <a:latin typeface="微软雅黑" panose="020B0503020204020204" pitchFamily="34" charset="-122"/>
                          <a:ea typeface="微软雅黑" panose="020B0503020204020204" pitchFamily="34" charset="-122"/>
                        </a:rPr>
                        <a:t>燃气</a:t>
                      </a:r>
                      <a:endParaRPr lang="zh-CN" altLang="en-US" sz="2000" b="0">
                        <a:solidFill>
                          <a:schemeClr val="tx1"/>
                        </a:solidFill>
                        <a:latin typeface="微软雅黑" panose="020B0503020204020204" pitchFamily="34" charset="-122"/>
                        <a:ea typeface="微软雅黑" panose="020B0503020204020204" pitchFamily="34" charset="-122"/>
                      </a:endParaRPr>
                    </a:p>
                  </a:txBody>
                  <a:tcPr vert="eaVert"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c>
                  <a:txBody>
                    <a:bodyPr/>
                    <a:lstStyle/>
                    <a:p>
                      <a:pPr algn="just">
                        <a:buNone/>
                      </a:pPr>
                      <a:r>
                        <a:rPr lang="zh-CN" altLang="en-US" sz="2000" b="0">
                          <a:solidFill>
                            <a:schemeClr val="tx1"/>
                          </a:solidFill>
                          <a:latin typeface="微软雅黑" panose="020B0503020204020204" pitchFamily="34" charset="-122"/>
                          <a:ea typeface="微软雅黑" panose="020B0503020204020204" pitchFamily="34" charset="-122"/>
                        </a:rPr>
                        <a:t>教育</a:t>
                      </a:r>
                      <a:endParaRPr lang="zh-CN" altLang="en-US" sz="2000" b="0">
                        <a:solidFill>
                          <a:schemeClr val="tx1"/>
                        </a:solidFill>
                        <a:latin typeface="微软雅黑" panose="020B0503020204020204" pitchFamily="34" charset="-122"/>
                        <a:ea typeface="微软雅黑" panose="020B0503020204020204" pitchFamily="34" charset="-122"/>
                      </a:endParaRPr>
                    </a:p>
                  </a:txBody>
                  <a:tcPr vert="eaVert"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c>
                  <a:txBody>
                    <a:bodyPr/>
                    <a:lstStyle/>
                    <a:p>
                      <a:pPr algn="just">
                        <a:buNone/>
                      </a:pPr>
                      <a:r>
                        <a:rPr lang="zh-CN" altLang="en-US" sz="2000" b="0">
                          <a:solidFill>
                            <a:schemeClr val="tx1"/>
                          </a:solidFill>
                          <a:latin typeface="微软雅黑" panose="020B0503020204020204" pitchFamily="34" charset="-122"/>
                          <a:ea typeface="微软雅黑" panose="020B0503020204020204" pitchFamily="34" charset="-122"/>
                        </a:rPr>
                        <a:t>医疗</a:t>
                      </a:r>
                      <a:endParaRPr lang="zh-CN" altLang="en-US" sz="2000" b="0">
                        <a:solidFill>
                          <a:schemeClr val="tx1"/>
                        </a:solidFill>
                        <a:latin typeface="微软雅黑" panose="020B0503020204020204" pitchFamily="34" charset="-122"/>
                        <a:ea typeface="微软雅黑" panose="020B0503020204020204" pitchFamily="34" charset="-122"/>
                      </a:endParaRPr>
                    </a:p>
                  </a:txBody>
                  <a:tcPr vert="eaVert"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c>
                  <a:txBody>
                    <a:bodyPr/>
                    <a:lstStyle/>
                    <a:p>
                      <a:pPr algn="just">
                        <a:buNone/>
                      </a:pPr>
                      <a:r>
                        <a:rPr lang="zh-CN" altLang="en-US" sz="2000" b="0">
                          <a:solidFill>
                            <a:schemeClr val="tx1"/>
                          </a:solidFill>
                          <a:latin typeface="微软雅黑" panose="020B0503020204020204" pitchFamily="34" charset="-122"/>
                          <a:ea typeface="微软雅黑" panose="020B0503020204020204" pitchFamily="34" charset="-122"/>
                        </a:rPr>
                        <a:t>水利</a:t>
                      </a:r>
                      <a:endParaRPr lang="zh-CN" altLang="en-US" sz="2000" b="0">
                        <a:solidFill>
                          <a:schemeClr val="tx1"/>
                        </a:solidFill>
                        <a:latin typeface="微软雅黑" panose="020B0503020204020204" pitchFamily="34" charset="-122"/>
                        <a:ea typeface="微软雅黑" panose="020B0503020204020204" pitchFamily="34" charset="-122"/>
                      </a:endParaRPr>
                    </a:p>
                  </a:txBody>
                  <a:tcPr vert="eaVert"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c>
                  <a:txBody>
                    <a:bodyPr/>
                    <a:lstStyle/>
                    <a:p>
                      <a:pPr algn="just">
                        <a:buNone/>
                      </a:pPr>
                      <a:r>
                        <a:rPr lang="zh-CN" altLang="en-US" sz="2000" b="0">
                          <a:solidFill>
                            <a:schemeClr val="tx1"/>
                          </a:solidFill>
                          <a:latin typeface="微软雅黑" panose="020B0503020204020204" pitchFamily="34" charset="-122"/>
                          <a:ea typeface="微软雅黑" panose="020B0503020204020204" pitchFamily="34" charset="-122"/>
                        </a:rPr>
                        <a:t>农业</a:t>
                      </a:r>
                      <a:endParaRPr lang="zh-CN" altLang="en-US" sz="2000" b="0">
                        <a:solidFill>
                          <a:schemeClr val="tx1"/>
                        </a:solidFill>
                        <a:latin typeface="微软雅黑" panose="020B0503020204020204" pitchFamily="34" charset="-122"/>
                        <a:ea typeface="微软雅黑" panose="020B0503020204020204" pitchFamily="34" charset="-122"/>
                      </a:endParaRPr>
                    </a:p>
                  </a:txBody>
                  <a:tcPr vert="eaVert"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c>
                  <a:txBody>
                    <a:bodyPr/>
                    <a:lstStyle/>
                    <a:p>
                      <a:pPr algn="just">
                        <a:buNone/>
                      </a:pPr>
                      <a:r>
                        <a:rPr lang="zh-CN" altLang="en-US" sz="2000" b="0">
                          <a:solidFill>
                            <a:schemeClr val="tx1"/>
                          </a:solidFill>
                          <a:latin typeface="微软雅黑" panose="020B0503020204020204" pitchFamily="34" charset="-122"/>
                          <a:ea typeface="微软雅黑" panose="020B0503020204020204" pitchFamily="34" charset="-122"/>
                        </a:rPr>
                        <a:t>林业</a:t>
                      </a:r>
                      <a:endParaRPr lang="zh-CN" altLang="en-US" sz="2000" b="0">
                        <a:solidFill>
                          <a:schemeClr val="tx1"/>
                        </a:solidFill>
                        <a:latin typeface="微软雅黑" panose="020B0503020204020204" pitchFamily="34" charset="-122"/>
                        <a:ea typeface="微软雅黑" panose="020B0503020204020204" pitchFamily="34" charset="-122"/>
                      </a:endParaRPr>
                    </a:p>
                  </a:txBody>
                  <a:tcPr vert="eaVert"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c>
                  <a:txBody>
                    <a:bodyPr/>
                    <a:lstStyle/>
                    <a:p>
                      <a:pPr algn="just">
                        <a:buNone/>
                      </a:pPr>
                      <a:r>
                        <a:rPr lang="zh-CN" altLang="en-US" sz="2000" b="0">
                          <a:solidFill>
                            <a:schemeClr val="tx1"/>
                          </a:solidFill>
                          <a:latin typeface="微软雅黑" panose="020B0503020204020204" pitchFamily="34" charset="-122"/>
                          <a:ea typeface="微软雅黑" panose="020B0503020204020204" pitchFamily="34" charset="-122"/>
                        </a:rPr>
                        <a:t>旅游</a:t>
                      </a:r>
                      <a:endParaRPr lang="zh-CN" altLang="en-US" sz="2000" b="0">
                        <a:solidFill>
                          <a:schemeClr val="tx1"/>
                        </a:solidFill>
                        <a:latin typeface="微软雅黑" panose="020B0503020204020204" pitchFamily="34" charset="-122"/>
                        <a:ea typeface="微软雅黑" panose="020B0503020204020204" pitchFamily="34" charset="-122"/>
                      </a:endParaRPr>
                    </a:p>
                  </a:txBody>
                  <a:tcPr vert="eaVert"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r>
            </a:tbl>
          </a:graphicData>
        </a:graphic>
      </p:graphicFrame>
      <p:sp>
        <p:nvSpPr>
          <p:cNvPr id="2" name="左大括号 1"/>
          <p:cNvSpPr/>
          <p:nvPr/>
        </p:nvSpPr>
        <p:spPr>
          <a:xfrm rot="16200000">
            <a:off x="4359275" y="3052445"/>
            <a:ext cx="434975" cy="4523740"/>
          </a:xfrm>
          <a:prstGeom prst="leftBrace">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 name="文本框 2"/>
          <p:cNvSpPr txBox="1"/>
          <p:nvPr/>
        </p:nvSpPr>
        <p:spPr>
          <a:xfrm>
            <a:off x="62865" y="5647690"/>
            <a:ext cx="11857990" cy="1005840"/>
          </a:xfrm>
          <a:prstGeom prst="rect">
            <a:avLst/>
          </a:prstGeom>
          <a:noFill/>
        </p:spPr>
        <p:txBody>
          <a:bodyPr wrap="square" rtlCol="0">
            <a:spAutoFit/>
          </a:bodyPr>
          <a:lstStyle/>
          <a:p>
            <a:pPr fontAlgn="auto">
              <a:lnSpc>
                <a:spcPct val="150000"/>
              </a:lnSpc>
            </a:pPr>
            <a:r>
              <a:rPr lang="en-US" altLang="zh-CN" sz="2000">
                <a:solidFill>
                  <a:schemeClr val="bg1"/>
                </a:solidFill>
                <a:latin typeface="微软雅黑" panose="020B0503020204020204" pitchFamily="34" charset="-122"/>
                <a:ea typeface="微软雅黑" panose="020B0503020204020204" pitchFamily="34" charset="-122"/>
              </a:rPr>
              <a:t>                           </a:t>
            </a:r>
            <a:r>
              <a:rPr lang="zh-CN" altLang="en-US" sz="2000">
                <a:solidFill>
                  <a:schemeClr val="bg1"/>
                </a:solidFill>
                <a:latin typeface="微软雅黑" panose="020B0503020204020204" pitchFamily="34" charset="-122"/>
                <a:ea typeface="微软雅黑" panose="020B0503020204020204" pitchFamily="34" charset="-122"/>
              </a:rPr>
              <a:t>注：这八大行业有各自详细的分类标准。详见：</a:t>
            </a:r>
            <a:endParaRPr lang="zh-CN" altLang="en-US" sz="2000">
              <a:solidFill>
                <a:schemeClr val="bg1"/>
              </a:solidFill>
              <a:latin typeface="微软雅黑" panose="020B0503020204020204" pitchFamily="34" charset="-122"/>
              <a:ea typeface="微软雅黑" panose="020B0503020204020204" pitchFamily="34" charset="-122"/>
            </a:endParaRPr>
          </a:p>
          <a:p>
            <a:pPr fontAlgn="auto">
              <a:lnSpc>
                <a:spcPct val="150000"/>
              </a:lnSpc>
            </a:pPr>
            <a:r>
              <a:rPr lang="zh-CN" altLang="en-US" sz="2000">
                <a:solidFill>
                  <a:schemeClr val="bg1"/>
                </a:solidFill>
                <a:latin typeface="微软雅黑" panose="020B0503020204020204" pitchFamily="34" charset="-122"/>
                <a:ea typeface="微软雅黑" panose="020B0503020204020204" pitchFamily="34" charset="-122"/>
              </a:rPr>
              <a:t>《冶金有色建材机械轻工纺织烟草商贸行业安全监管分类标准（试行）》（安监总厅管四〔2014〕29号）</a:t>
            </a:r>
            <a:endParaRPr lang="zh-CN" altLang="en-US" sz="2000">
              <a:solidFill>
                <a:schemeClr val="bg1"/>
              </a:solidFill>
              <a:latin typeface="微软雅黑" panose="020B0503020204020204" pitchFamily="34" charset="-122"/>
              <a:ea typeface="微软雅黑" panose="020B0503020204020204" pitchFamily="34" charset="-122"/>
            </a:endParaRPr>
          </a:p>
        </p:txBody>
      </p:sp>
      <p:cxnSp>
        <p:nvCxnSpPr>
          <p:cNvPr id="4" name="直接连接符 3"/>
          <p:cNvCxnSpPr/>
          <p:nvPr/>
        </p:nvCxnSpPr>
        <p:spPr>
          <a:xfrm>
            <a:off x="0" y="768985"/>
            <a:ext cx="121621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34950" y="942975"/>
            <a:ext cx="4353560" cy="483235"/>
          </a:xfrm>
          <a:prstGeom prst="rect">
            <a:avLst/>
          </a:prstGeom>
          <a:noFill/>
        </p:spPr>
        <p:txBody>
          <a:bodyPr wrap="square" rtlCol="0">
            <a:spAutoFit/>
          </a:bodyPr>
          <a:lstStyle/>
          <a:p>
            <a:r>
              <a:rPr lang="zh-CN" altLang="en-US" sz="2400">
                <a:solidFill>
                  <a:schemeClr val="bg1"/>
                </a:solidFill>
                <a:latin typeface="微软雅黑" panose="020B0503020204020204" pitchFamily="34" charset="-122"/>
                <a:ea typeface="微软雅黑" panose="020B0503020204020204" pitchFamily="34" charset="-122"/>
              </a:rPr>
              <a:t>行业分类标准：</a:t>
            </a:r>
            <a:endParaRPr lang="zh-CN" altLang="en-US" sz="24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476885" y="52070"/>
            <a:ext cx="5617210" cy="678815"/>
          </a:xfrm>
          <a:prstGeom prst="rect">
            <a:avLst/>
          </a:prstGeom>
          <a:noFill/>
        </p:spPr>
        <p:txBody>
          <a:bodyPr wrap="square" rtlCol="0">
            <a:spAutoFit/>
          </a:bodyPr>
          <a:lstStyle/>
          <a:p>
            <a:pPr marL="457200" indent="-457200">
              <a:buFont typeface="Wingdings" panose="05000000000000000000" charset="0"/>
              <a:buChar char="l"/>
            </a:pPr>
            <a:r>
              <a:rPr lang="zh-CN" altLang="zh-CN" sz="3600" b="1" dirty="0">
                <a:solidFill>
                  <a:schemeClr val="bg1"/>
                </a:solidFill>
                <a:latin typeface="微软雅黑" panose="020B0503020204020204" pitchFamily="34" charset="-122"/>
                <a:ea typeface="微软雅黑" panose="020B0503020204020204" pitchFamily="34" charset="-122"/>
              </a:rPr>
              <a:t>建立企业基础信息台账</a:t>
            </a:r>
            <a:endParaRPr lang="zh-CN" altLang="zh-CN" sz="3600" b="1" dirty="0">
              <a:solidFill>
                <a:schemeClr val="bg1"/>
              </a:solidFill>
              <a:latin typeface="微软雅黑" panose="020B0503020204020204" pitchFamily="34" charset="-122"/>
              <a:ea typeface="微软雅黑" panose="020B0503020204020204" pitchFamily="34" charset="-122"/>
            </a:endParaRPr>
          </a:p>
        </p:txBody>
      </p:sp>
      <p:graphicFrame>
        <p:nvGraphicFramePr>
          <p:cNvPr id="21" name="表格 20"/>
          <p:cNvGraphicFramePr/>
          <p:nvPr/>
        </p:nvGraphicFramePr>
        <p:xfrm>
          <a:off x="474345" y="2521585"/>
          <a:ext cx="11243310" cy="3034030"/>
        </p:xfrm>
        <a:graphic>
          <a:graphicData uri="http://schemas.openxmlformats.org/drawingml/2006/table">
            <a:tbl>
              <a:tblPr firstRow="1" bandRow="1">
                <a:tableStyleId>{5C22544A-7EE6-4342-B048-85BDC9FD1C3A}</a:tableStyleId>
              </a:tblPr>
              <a:tblGrid>
                <a:gridCol w="591820"/>
                <a:gridCol w="591820"/>
                <a:gridCol w="591820"/>
                <a:gridCol w="591820"/>
                <a:gridCol w="591820"/>
                <a:gridCol w="591820"/>
                <a:gridCol w="591820"/>
                <a:gridCol w="591820"/>
                <a:gridCol w="591820"/>
                <a:gridCol w="590550"/>
                <a:gridCol w="591820"/>
                <a:gridCol w="591820"/>
                <a:gridCol w="591820"/>
                <a:gridCol w="591820"/>
                <a:gridCol w="591820"/>
                <a:gridCol w="591820"/>
                <a:gridCol w="591820"/>
                <a:gridCol w="591820"/>
                <a:gridCol w="591820"/>
              </a:tblGrid>
              <a:tr h="3034030">
                <a:tc>
                  <a:txBody>
                    <a:bodyPr/>
                    <a:lstStyle/>
                    <a:p>
                      <a:pPr>
                        <a:buNone/>
                      </a:pPr>
                      <a:r>
                        <a:rPr lang="zh-CN" altLang="en-US" sz="2000" b="0">
                          <a:solidFill>
                            <a:schemeClr val="tx1"/>
                          </a:solidFill>
                          <a:latin typeface="微软雅黑" panose="020B0503020204020204" pitchFamily="34" charset="-122"/>
                          <a:ea typeface="微软雅黑" panose="020B0503020204020204" pitchFamily="34" charset="-122"/>
                          <a:sym typeface="+mn-ea"/>
                        </a:rPr>
                        <a:t>企业名称</a:t>
                      </a:r>
                      <a:endParaRPr lang="zh-CN" altLang="en-US" sz="2000" b="0">
                        <a:solidFill>
                          <a:schemeClr val="tx1"/>
                        </a:solidFill>
                        <a:latin typeface="微软雅黑" panose="020B0503020204020204" pitchFamily="34" charset="-122"/>
                        <a:ea typeface="微软雅黑" panose="020B0503020204020204" pitchFamily="34" charset="-122"/>
                        <a:sym typeface="+mn-ea"/>
                      </a:endParaRPr>
                    </a:p>
                  </a:txBody>
                  <a:tcPr vert="eaVert"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c>
                  <a:txBody>
                    <a:bodyPr/>
                    <a:lstStyle/>
                    <a:p>
                      <a:pPr>
                        <a:buNone/>
                      </a:pPr>
                      <a:r>
                        <a:rPr lang="zh-CN" altLang="en-US" sz="2000" b="0">
                          <a:solidFill>
                            <a:schemeClr val="tx1"/>
                          </a:solidFill>
                          <a:latin typeface="微软雅黑" panose="020B0503020204020204" pitchFamily="34" charset="-122"/>
                          <a:ea typeface="微软雅黑" panose="020B0503020204020204" pitchFamily="34" charset="-122"/>
                          <a:sym typeface="+mn-ea"/>
                        </a:rPr>
                        <a:t>注册号</a:t>
                      </a:r>
                      <a:endParaRPr lang="zh-CN" altLang="en-US" sz="2000" b="0">
                        <a:solidFill>
                          <a:schemeClr val="tx1"/>
                        </a:solidFill>
                        <a:latin typeface="微软雅黑" panose="020B0503020204020204" pitchFamily="34" charset="-122"/>
                        <a:ea typeface="微软雅黑" panose="020B0503020204020204" pitchFamily="34" charset="-122"/>
                        <a:sym typeface="+mn-ea"/>
                      </a:endParaRPr>
                    </a:p>
                  </a:txBody>
                  <a:tcPr vert="eaVert"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c>
                  <a:txBody>
                    <a:bodyPr/>
                    <a:lstStyle/>
                    <a:p>
                      <a:pPr>
                        <a:buNone/>
                      </a:pPr>
                      <a:r>
                        <a:rPr lang="zh-CN" altLang="en-US" sz="2000" b="0">
                          <a:solidFill>
                            <a:schemeClr val="tx1"/>
                          </a:solidFill>
                          <a:latin typeface="微软雅黑" panose="020B0503020204020204" pitchFamily="34" charset="-122"/>
                          <a:ea typeface="微软雅黑" panose="020B0503020204020204" pitchFamily="34" charset="-122"/>
                          <a:sym typeface="+mn-ea"/>
                        </a:rPr>
                        <a:t>组织机构代码</a:t>
                      </a:r>
                      <a:endParaRPr lang="zh-CN" altLang="en-US" sz="2000" b="0">
                        <a:solidFill>
                          <a:schemeClr val="tx1"/>
                        </a:solidFill>
                        <a:latin typeface="微软雅黑" panose="020B0503020204020204" pitchFamily="34" charset="-122"/>
                        <a:ea typeface="微软雅黑" panose="020B0503020204020204" pitchFamily="34" charset="-122"/>
                        <a:sym typeface="+mn-ea"/>
                      </a:endParaRPr>
                    </a:p>
                  </a:txBody>
                  <a:tcPr vert="eaVert"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c>
                  <a:txBody>
                    <a:bodyPr/>
                    <a:lstStyle/>
                    <a:p>
                      <a:pPr>
                        <a:buNone/>
                      </a:pPr>
                      <a:r>
                        <a:rPr lang="zh-CN" altLang="en-US" sz="2000" b="0">
                          <a:solidFill>
                            <a:schemeClr val="tx1"/>
                          </a:solidFill>
                          <a:latin typeface="微软雅黑" panose="020B0503020204020204" pitchFamily="34" charset="-122"/>
                          <a:ea typeface="微软雅黑" panose="020B0503020204020204" pitchFamily="34" charset="-122"/>
                          <a:sym typeface="+mn-ea"/>
                        </a:rPr>
                        <a:t>成立日期</a:t>
                      </a:r>
                      <a:endParaRPr lang="zh-CN" altLang="en-US" sz="2000" b="0">
                        <a:solidFill>
                          <a:schemeClr val="tx1"/>
                        </a:solidFill>
                        <a:latin typeface="微软雅黑" panose="020B0503020204020204" pitchFamily="34" charset="-122"/>
                        <a:ea typeface="微软雅黑" panose="020B0503020204020204" pitchFamily="34" charset="-122"/>
                        <a:sym typeface="+mn-ea"/>
                      </a:endParaRPr>
                    </a:p>
                  </a:txBody>
                  <a:tcPr vert="eaVert"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c>
                  <a:txBody>
                    <a:bodyPr/>
                    <a:lstStyle/>
                    <a:p>
                      <a:pPr>
                        <a:buNone/>
                      </a:pPr>
                      <a:r>
                        <a:rPr lang="zh-CN" altLang="en-US" sz="2000" b="0">
                          <a:solidFill>
                            <a:schemeClr val="tx1"/>
                          </a:solidFill>
                          <a:latin typeface="微软雅黑" panose="020B0503020204020204" pitchFamily="34" charset="-122"/>
                          <a:ea typeface="微软雅黑" panose="020B0503020204020204" pitchFamily="34" charset="-122"/>
                          <a:sym typeface="+mn-ea"/>
                        </a:rPr>
                        <a:t>法定代表</a:t>
                      </a:r>
                      <a:endParaRPr lang="zh-CN" altLang="en-US" sz="2000" b="0">
                        <a:solidFill>
                          <a:schemeClr val="tx1"/>
                        </a:solidFill>
                        <a:latin typeface="微软雅黑" panose="020B0503020204020204" pitchFamily="34" charset="-122"/>
                        <a:ea typeface="微软雅黑" panose="020B0503020204020204" pitchFamily="34" charset="-122"/>
                        <a:sym typeface="+mn-ea"/>
                      </a:endParaRPr>
                    </a:p>
                  </a:txBody>
                  <a:tcPr vert="eaVert"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c>
                  <a:txBody>
                    <a:bodyPr/>
                    <a:lstStyle/>
                    <a:p>
                      <a:pPr>
                        <a:buNone/>
                      </a:pPr>
                      <a:r>
                        <a:rPr lang="zh-CN" altLang="en-US" sz="2000" b="0">
                          <a:solidFill>
                            <a:schemeClr val="tx1"/>
                          </a:solidFill>
                          <a:latin typeface="微软雅黑" panose="020B0503020204020204" pitchFamily="34" charset="-122"/>
                          <a:ea typeface="微软雅黑" panose="020B0503020204020204" pitchFamily="34" charset="-122"/>
                          <a:sym typeface="+mn-ea"/>
                        </a:rPr>
                        <a:t>联系电话</a:t>
                      </a:r>
                      <a:endParaRPr lang="zh-CN" altLang="en-US" sz="2000" b="0">
                        <a:solidFill>
                          <a:schemeClr val="tx1"/>
                        </a:solidFill>
                        <a:latin typeface="微软雅黑" panose="020B0503020204020204" pitchFamily="34" charset="-122"/>
                        <a:ea typeface="微软雅黑" panose="020B0503020204020204" pitchFamily="34" charset="-122"/>
                        <a:sym typeface="+mn-ea"/>
                      </a:endParaRPr>
                    </a:p>
                  </a:txBody>
                  <a:tcPr vert="eaVert"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c>
                  <a:txBody>
                    <a:bodyPr/>
                    <a:lstStyle/>
                    <a:p>
                      <a:pPr>
                        <a:buNone/>
                      </a:pPr>
                      <a:r>
                        <a:rPr lang="zh-CN" altLang="en-US" sz="2000" b="0">
                          <a:solidFill>
                            <a:schemeClr val="tx1"/>
                          </a:solidFill>
                          <a:latin typeface="微软雅黑" panose="020B0503020204020204" pitchFamily="34" charset="-122"/>
                          <a:ea typeface="微软雅黑" panose="020B0503020204020204" pitchFamily="34" charset="-122"/>
                          <a:sym typeface="+mn-ea"/>
                        </a:rPr>
                        <a:t>电子邮箱</a:t>
                      </a:r>
                      <a:endParaRPr lang="zh-CN" altLang="en-US" sz="2000" b="0">
                        <a:solidFill>
                          <a:schemeClr val="tx1"/>
                        </a:solidFill>
                        <a:latin typeface="微软雅黑" panose="020B0503020204020204" pitchFamily="34" charset="-122"/>
                        <a:ea typeface="微软雅黑" panose="020B0503020204020204" pitchFamily="34" charset="-122"/>
                        <a:sym typeface="+mn-ea"/>
                      </a:endParaRPr>
                    </a:p>
                  </a:txBody>
                  <a:tcPr vert="eaVert"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c>
                  <a:txBody>
                    <a:bodyPr/>
                    <a:lstStyle/>
                    <a:p>
                      <a:pPr>
                        <a:buNone/>
                      </a:pPr>
                      <a:r>
                        <a:rPr lang="zh-CN" altLang="en-US" sz="2000" b="0">
                          <a:solidFill>
                            <a:schemeClr val="tx1"/>
                          </a:solidFill>
                          <a:latin typeface="微软雅黑" panose="020B0503020204020204" pitchFamily="34" charset="-122"/>
                          <a:ea typeface="微软雅黑" panose="020B0503020204020204" pitchFamily="34" charset="-122"/>
                          <a:sym typeface="+mn-ea"/>
                        </a:rPr>
                        <a:t>注册地址</a:t>
                      </a:r>
                      <a:endParaRPr lang="zh-CN" altLang="en-US" sz="2000" b="0">
                        <a:solidFill>
                          <a:schemeClr val="tx1"/>
                        </a:solidFill>
                        <a:latin typeface="微软雅黑" panose="020B0503020204020204" pitchFamily="34" charset="-122"/>
                        <a:ea typeface="微软雅黑" panose="020B0503020204020204" pitchFamily="34" charset="-122"/>
                        <a:sym typeface="+mn-ea"/>
                      </a:endParaRPr>
                    </a:p>
                  </a:txBody>
                  <a:tcPr vert="eaVert"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c>
                  <a:txBody>
                    <a:bodyPr/>
                    <a:lstStyle/>
                    <a:p>
                      <a:pPr>
                        <a:buNone/>
                      </a:pPr>
                      <a:r>
                        <a:rPr lang="zh-CN" altLang="en-US" sz="2000" b="0">
                          <a:solidFill>
                            <a:schemeClr val="tx1"/>
                          </a:solidFill>
                          <a:latin typeface="微软雅黑" panose="020B0503020204020204" pitchFamily="34" charset="-122"/>
                          <a:ea typeface="微软雅黑" panose="020B0503020204020204" pitchFamily="34" charset="-122"/>
                          <a:sym typeface="+mn-ea"/>
                        </a:rPr>
                        <a:t>邮政编码</a:t>
                      </a:r>
                      <a:endParaRPr lang="zh-CN" altLang="en-US" sz="2000" b="0">
                        <a:solidFill>
                          <a:schemeClr val="tx1"/>
                        </a:solidFill>
                        <a:latin typeface="微软雅黑" panose="020B0503020204020204" pitchFamily="34" charset="-122"/>
                        <a:ea typeface="微软雅黑" panose="020B0503020204020204" pitchFamily="34" charset="-122"/>
                        <a:sym typeface="+mn-ea"/>
                      </a:endParaRPr>
                    </a:p>
                  </a:txBody>
                  <a:tcPr vert="eaVert"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c>
                  <a:txBody>
                    <a:bodyPr/>
                    <a:lstStyle/>
                    <a:p>
                      <a:pPr>
                        <a:buNone/>
                      </a:pPr>
                      <a:r>
                        <a:rPr lang="zh-CN" altLang="en-US" sz="2000" b="0">
                          <a:solidFill>
                            <a:schemeClr val="tx1"/>
                          </a:solidFill>
                          <a:latin typeface="微软雅黑" panose="020B0503020204020204" pitchFamily="34" charset="-122"/>
                          <a:ea typeface="微软雅黑" panose="020B0503020204020204" pitchFamily="34" charset="-122"/>
                          <a:sym typeface="+mn-ea"/>
                        </a:rPr>
                        <a:t>经济类型代码</a:t>
                      </a:r>
                      <a:endParaRPr lang="zh-CN" altLang="en-US" sz="2000" b="0">
                        <a:solidFill>
                          <a:schemeClr val="tx1"/>
                        </a:solidFill>
                        <a:latin typeface="微软雅黑" panose="020B0503020204020204" pitchFamily="34" charset="-122"/>
                        <a:ea typeface="微软雅黑" panose="020B0503020204020204" pitchFamily="34" charset="-122"/>
                        <a:sym typeface="+mn-ea"/>
                      </a:endParaRPr>
                    </a:p>
                  </a:txBody>
                  <a:tcPr vert="eaVert"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c>
                  <a:txBody>
                    <a:bodyPr/>
                    <a:lstStyle/>
                    <a:p>
                      <a:pPr>
                        <a:buNone/>
                      </a:pPr>
                      <a:r>
                        <a:rPr lang="zh-CN" altLang="en-US" sz="2000" b="0">
                          <a:solidFill>
                            <a:schemeClr val="tx1"/>
                          </a:solidFill>
                          <a:latin typeface="微软雅黑" panose="020B0503020204020204" pitchFamily="34" charset="-122"/>
                          <a:ea typeface="微软雅黑" panose="020B0503020204020204" pitchFamily="34" charset="-122"/>
                          <a:sym typeface="+mn-ea"/>
                        </a:rPr>
                        <a:t>行政区划代码</a:t>
                      </a:r>
                      <a:endParaRPr lang="zh-CN" altLang="en-US" sz="2000" b="0">
                        <a:solidFill>
                          <a:schemeClr val="tx1"/>
                        </a:solidFill>
                        <a:latin typeface="微软雅黑" panose="020B0503020204020204" pitchFamily="34" charset="-122"/>
                        <a:ea typeface="微软雅黑" panose="020B0503020204020204" pitchFamily="34" charset="-122"/>
                        <a:sym typeface="+mn-ea"/>
                      </a:endParaRPr>
                    </a:p>
                  </a:txBody>
                  <a:tcPr vert="eaVert"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c>
                  <a:txBody>
                    <a:bodyPr/>
                    <a:lstStyle/>
                    <a:p>
                      <a:pPr>
                        <a:buNone/>
                      </a:pPr>
                      <a:r>
                        <a:rPr lang="zh-CN" altLang="en-US" sz="2000" b="0">
                          <a:solidFill>
                            <a:schemeClr val="tx1"/>
                          </a:solidFill>
                          <a:latin typeface="微软雅黑" panose="020B0503020204020204" pitchFamily="34" charset="-122"/>
                          <a:ea typeface="微软雅黑" panose="020B0503020204020204" pitchFamily="34" charset="-122"/>
                          <a:sym typeface="+mn-ea"/>
                        </a:rPr>
                        <a:t>行业类型代码</a:t>
                      </a:r>
                      <a:endParaRPr lang="zh-CN" altLang="en-US" sz="2000" b="0">
                        <a:solidFill>
                          <a:schemeClr val="tx1"/>
                        </a:solidFill>
                        <a:latin typeface="微软雅黑" panose="020B0503020204020204" pitchFamily="34" charset="-122"/>
                        <a:ea typeface="微软雅黑" panose="020B0503020204020204" pitchFamily="34" charset="-122"/>
                        <a:sym typeface="+mn-ea"/>
                      </a:endParaRPr>
                    </a:p>
                  </a:txBody>
                  <a:tcPr vert="eaVert"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c>
                  <a:txBody>
                    <a:bodyPr/>
                    <a:lstStyle/>
                    <a:p>
                      <a:pPr>
                        <a:buNone/>
                      </a:pPr>
                      <a:r>
                        <a:rPr lang="zh-CN" altLang="en-US" sz="2000" b="0">
                          <a:solidFill>
                            <a:schemeClr val="tx1"/>
                          </a:solidFill>
                          <a:latin typeface="微软雅黑" panose="020B0503020204020204" pitchFamily="34" charset="-122"/>
                          <a:ea typeface="微软雅黑" panose="020B0503020204020204" pitchFamily="34" charset="-122"/>
                          <a:sym typeface="+mn-ea"/>
                        </a:rPr>
                        <a:t>企业行政隶属关系</a:t>
                      </a:r>
                      <a:endParaRPr lang="zh-CN" altLang="en-US" sz="2000" b="0">
                        <a:solidFill>
                          <a:schemeClr val="tx1"/>
                        </a:solidFill>
                        <a:latin typeface="微软雅黑" panose="020B0503020204020204" pitchFamily="34" charset="-122"/>
                        <a:ea typeface="微软雅黑" panose="020B0503020204020204" pitchFamily="34" charset="-122"/>
                        <a:sym typeface="+mn-ea"/>
                      </a:endParaRPr>
                    </a:p>
                  </a:txBody>
                  <a:tcPr vert="eaVert"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c>
                  <a:txBody>
                    <a:bodyPr/>
                    <a:lstStyle/>
                    <a:p>
                      <a:pPr>
                        <a:buNone/>
                      </a:pPr>
                      <a:r>
                        <a:rPr lang="zh-CN" altLang="en-US" sz="2000" b="0">
                          <a:solidFill>
                            <a:schemeClr val="tx1"/>
                          </a:solidFill>
                          <a:latin typeface="微软雅黑" panose="020B0503020204020204" pitchFamily="34" charset="-122"/>
                          <a:ea typeface="微软雅黑" panose="020B0503020204020204" pitchFamily="34" charset="-122"/>
                          <a:sym typeface="+mn-ea"/>
                        </a:rPr>
                        <a:t>经营范围</a:t>
                      </a:r>
                      <a:endParaRPr lang="zh-CN" altLang="en-US" sz="2000" b="0">
                        <a:solidFill>
                          <a:schemeClr val="tx1"/>
                        </a:solidFill>
                        <a:latin typeface="微软雅黑" panose="020B0503020204020204" pitchFamily="34" charset="-122"/>
                        <a:ea typeface="微软雅黑" panose="020B0503020204020204" pitchFamily="34" charset="-122"/>
                        <a:sym typeface="+mn-ea"/>
                      </a:endParaRPr>
                    </a:p>
                  </a:txBody>
                  <a:tcPr vert="eaVert"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c>
                  <a:txBody>
                    <a:bodyPr/>
                    <a:lstStyle/>
                    <a:p>
                      <a:pPr>
                        <a:buNone/>
                      </a:pPr>
                      <a:r>
                        <a:rPr lang="zh-CN" altLang="en-US" sz="2000" b="0">
                          <a:solidFill>
                            <a:schemeClr val="tx1"/>
                          </a:solidFill>
                          <a:latin typeface="微软雅黑" panose="020B0503020204020204" pitchFamily="34" charset="-122"/>
                          <a:ea typeface="微软雅黑" panose="020B0503020204020204" pitchFamily="34" charset="-122"/>
                          <a:sym typeface="+mn-ea"/>
                        </a:rPr>
                        <a:t>企业状态</a:t>
                      </a:r>
                      <a:endParaRPr lang="zh-CN" altLang="en-US" sz="2000" b="0">
                        <a:solidFill>
                          <a:schemeClr val="tx1"/>
                        </a:solidFill>
                        <a:latin typeface="微软雅黑" panose="020B0503020204020204" pitchFamily="34" charset="-122"/>
                        <a:ea typeface="微软雅黑" panose="020B0503020204020204" pitchFamily="34" charset="-122"/>
                        <a:sym typeface="+mn-ea"/>
                      </a:endParaRPr>
                    </a:p>
                  </a:txBody>
                  <a:tcPr vert="eaVert"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c>
                  <a:txBody>
                    <a:bodyPr/>
                    <a:lstStyle/>
                    <a:p>
                      <a:pPr>
                        <a:buNone/>
                      </a:pPr>
                      <a:r>
                        <a:rPr lang="zh-CN" altLang="en-US" sz="2000" b="0">
                          <a:solidFill>
                            <a:schemeClr val="tx1"/>
                          </a:solidFill>
                          <a:latin typeface="微软雅黑" panose="020B0503020204020204" pitchFamily="34" charset="-122"/>
                          <a:ea typeface="微软雅黑" panose="020B0503020204020204" pitchFamily="34" charset="-122"/>
                          <a:sym typeface="+mn-ea"/>
                        </a:rPr>
                        <a:t>企业位置经度</a:t>
                      </a:r>
                      <a:endParaRPr lang="zh-CN" altLang="en-US" sz="2000" b="0">
                        <a:solidFill>
                          <a:schemeClr val="tx1"/>
                        </a:solidFill>
                        <a:latin typeface="微软雅黑" panose="020B0503020204020204" pitchFamily="34" charset="-122"/>
                        <a:ea typeface="微软雅黑" panose="020B0503020204020204" pitchFamily="34" charset="-122"/>
                        <a:sym typeface="+mn-ea"/>
                      </a:endParaRPr>
                    </a:p>
                  </a:txBody>
                  <a:tcPr vert="eaVert"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c>
                  <a:txBody>
                    <a:bodyPr/>
                    <a:lstStyle/>
                    <a:p>
                      <a:pPr>
                        <a:buNone/>
                      </a:pPr>
                      <a:r>
                        <a:rPr lang="zh-CN" altLang="en-US" sz="2000" b="0">
                          <a:solidFill>
                            <a:schemeClr val="tx1"/>
                          </a:solidFill>
                          <a:latin typeface="微软雅黑" panose="020B0503020204020204" pitchFamily="34" charset="-122"/>
                          <a:ea typeface="微软雅黑" panose="020B0503020204020204" pitchFamily="34" charset="-122"/>
                          <a:sym typeface="+mn-ea"/>
                        </a:rPr>
                        <a:t>企业位置维度</a:t>
                      </a:r>
                      <a:endParaRPr lang="zh-CN" altLang="en-US" sz="2000" b="0">
                        <a:solidFill>
                          <a:schemeClr val="tx1"/>
                        </a:solidFill>
                        <a:latin typeface="微软雅黑" panose="020B0503020204020204" pitchFamily="34" charset="-122"/>
                        <a:ea typeface="微软雅黑" panose="020B0503020204020204" pitchFamily="34" charset="-122"/>
                        <a:sym typeface="+mn-ea"/>
                      </a:endParaRPr>
                    </a:p>
                  </a:txBody>
                  <a:tcPr vert="eaVert"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c>
                  <a:txBody>
                    <a:bodyPr/>
                    <a:lstStyle/>
                    <a:p>
                      <a:pPr>
                        <a:buNone/>
                      </a:pPr>
                      <a:r>
                        <a:rPr lang="zh-CN" altLang="en-US" sz="2000" b="1">
                          <a:solidFill>
                            <a:srgbClr val="0070C0"/>
                          </a:solidFill>
                          <a:latin typeface="微软雅黑" panose="020B0503020204020204" pitchFamily="34" charset="-122"/>
                          <a:ea typeface="微软雅黑" panose="020B0503020204020204" pitchFamily="34" charset="-122"/>
                          <a:sym typeface="+mn-ea"/>
                        </a:rPr>
                        <a:t>安全生产标准化达标等级</a:t>
                      </a:r>
                      <a:endParaRPr lang="zh-CN" altLang="en-US" sz="2000" b="1">
                        <a:solidFill>
                          <a:srgbClr val="0070C0"/>
                        </a:solidFill>
                        <a:latin typeface="微软雅黑" panose="020B0503020204020204" pitchFamily="34" charset="-122"/>
                        <a:ea typeface="微软雅黑" panose="020B0503020204020204" pitchFamily="34" charset="-122"/>
                        <a:sym typeface="+mn-ea"/>
                      </a:endParaRPr>
                    </a:p>
                  </a:txBody>
                  <a:tcPr vert="eaVert"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c>
                  <a:txBody>
                    <a:bodyPr/>
                    <a:lstStyle/>
                    <a:p>
                      <a:pPr>
                        <a:buNone/>
                      </a:pPr>
                      <a:r>
                        <a:rPr lang="zh-CN" altLang="en-US" sz="2000" b="1">
                          <a:solidFill>
                            <a:srgbClr val="0070C0"/>
                          </a:solidFill>
                          <a:latin typeface="微软雅黑" panose="020B0503020204020204" pitchFamily="34" charset="-122"/>
                          <a:ea typeface="微软雅黑" panose="020B0503020204020204" pitchFamily="34" charset="-122"/>
                          <a:sym typeface="+mn-ea"/>
                        </a:rPr>
                        <a:t>扣分项整改率</a:t>
                      </a:r>
                      <a:endParaRPr lang="zh-CN" altLang="en-US" sz="2000" b="1">
                        <a:solidFill>
                          <a:srgbClr val="0070C0"/>
                        </a:solidFill>
                        <a:latin typeface="微软雅黑" panose="020B0503020204020204" pitchFamily="34" charset="-122"/>
                        <a:ea typeface="微软雅黑" panose="020B0503020204020204" pitchFamily="34" charset="-122"/>
                        <a:sym typeface="+mn-ea"/>
                      </a:endParaRPr>
                    </a:p>
                  </a:txBody>
                  <a:tcPr vert="eaVert"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r>
            </a:tbl>
          </a:graphicData>
        </a:graphic>
      </p:graphicFrame>
      <p:sp>
        <p:nvSpPr>
          <p:cNvPr id="23" name="左大括号 22"/>
          <p:cNvSpPr/>
          <p:nvPr/>
        </p:nvSpPr>
        <p:spPr>
          <a:xfrm rot="5400000">
            <a:off x="5317490" y="-2546350"/>
            <a:ext cx="392430" cy="9582785"/>
          </a:xfrm>
          <a:prstGeom prst="leftBrace">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5" name="文本框 24"/>
          <p:cNvSpPr txBox="1"/>
          <p:nvPr/>
        </p:nvSpPr>
        <p:spPr>
          <a:xfrm>
            <a:off x="1602740" y="5941060"/>
            <a:ext cx="9088755" cy="640080"/>
          </a:xfrm>
          <a:prstGeom prst="rect">
            <a:avLst/>
          </a:prstGeom>
          <a:noFill/>
        </p:spPr>
        <p:txBody>
          <a:bodyPr wrap="square" rtlCol="0">
            <a:spAutoFit/>
          </a:bodyPr>
          <a:lstStyle/>
          <a:p>
            <a:pPr algn="ctr" fontAlgn="auto">
              <a:lnSpc>
                <a:spcPct val="150000"/>
              </a:lnSpc>
            </a:pPr>
            <a:r>
              <a:rPr lang="zh-CN" altLang="en-US" sz="2400" b="1">
                <a:solidFill>
                  <a:schemeClr val="accent4">
                    <a:lumMod val="60000"/>
                    <a:lumOff val="40000"/>
                  </a:schemeClr>
                </a:solidFill>
                <a:latin typeface="微软雅黑" panose="020B0503020204020204" pitchFamily="34" charset="-122"/>
                <a:ea typeface="微软雅黑" panose="020B0503020204020204" pitchFamily="34" charset="-122"/>
                <a:sym typeface="+mn-ea"/>
              </a:rPr>
              <a:t>河北省安监局</a:t>
            </a:r>
            <a:r>
              <a:rPr lang="zh-CN" altLang="en-US" sz="2400">
                <a:solidFill>
                  <a:schemeClr val="bg1"/>
                </a:solidFill>
                <a:latin typeface="微软雅黑" panose="020B0503020204020204" pitchFamily="34" charset="-122"/>
                <a:ea typeface="微软雅黑" panose="020B0503020204020204" pitchFamily="34" charset="-122"/>
                <a:sym typeface="+mn-ea"/>
              </a:rPr>
              <a:t>在此基础上增加</a:t>
            </a:r>
            <a:r>
              <a:rPr lang="en-US" altLang="zh-CN" sz="2400">
                <a:solidFill>
                  <a:schemeClr val="bg1"/>
                </a:solidFill>
                <a:latin typeface="微软雅黑" panose="020B0503020204020204" pitchFamily="34" charset="-122"/>
                <a:ea typeface="微软雅黑" panose="020B0503020204020204" pitchFamily="34" charset="-122"/>
                <a:sym typeface="+mn-ea"/>
              </a:rPr>
              <a:t>2</a:t>
            </a:r>
            <a:r>
              <a:rPr lang="zh-CN" altLang="en-US" sz="2400">
                <a:solidFill>
                  <a:schemeClr val="bg1"/>
                </a:solidFill>
                <a:latin typeface="微软雅黑" panose="020B0503020204020204" pitchFamily="34" charset="-122"/>
                <a:ea typeface="微软雅黑" panose="020B0503020204020204" pitchFamily="34" charset="-122"/>
                <a:sym typeface="+mn-ea"/>
              </a:rPr>
              <a:t>项，共</a:t>
            </a:r>
            <a:r>
              <a:rPr lang="en-US" altLang="zh-CN" sz="2400" b="1">
                <a:solidFill>
                  <a:srgbClr val="FFC000"/>
                </a:solidFill>
                <a:latin typeface="微软雅黑" panose="020B0503020204020204" pitchFamily="34" charset="-122"/>
                <a:ea typeface="微软雅黑" panose="020B0503020204020204" pitchFamily="34" charset="-122"/>
                <a:sym typeface="+mn-ea"/>
              </a:rPr>
              <a:t>19</a:t>
            </a:r>
            <a:r>
              <a:rPr lang="zh-CN" altLang="en-US" sz="2400">
                <a:solidFill>
                  <a:schemeClr val="bg1"/>
                </a:solidFill>
                <a:latin typeface="微软雅黑" panose="020B0503020204020204" pitchFamily="34" charset="-122"/>
                <a:ea typeface="微软雅黑" panose="020B0503020204020204" pitchFamily="34" charset="-122"/>
                <a:sym typeface="+mn-ea"/>
              </a:rPr>
              <a:t>项</a:t>
            </a:r>
            <a:endParaRPr lang="zh-CN" altLang="en-US" sz="2400">
              <a:solidFill>
                <a:schemeClr val="bg1"/>
              </a:solidFill>
              <a:latin typeface="微软雅黑" panose="020B0503020204020204" pitchFamily="34" charset="-122"/>
              <a:ea typeface="微软雅黑" panose="020B0503020204020204" pitchFamily="34" charset="-122"/>
              <a:sym typeface="+mn-ea"/>
            </a:endParaRPr>
          </a:p>
        </p:txBody>
      </p:sp>
      <p:sp>
        <p:nvSpPr>
          <p:cNvPr id="33" name="文本框 32"/>
          <p:cNvSpPr txBox="1"/>
          <p:nvPr/>
        </p:nvSpPr>
        <p:spPr>
          <a:xfrm>
            <a:off x="1191260" y="1355725"/>
            <a:ext cx="8645525" cy="640080"/>
          </a:xfrm>
          <a:prstGeom prst="rect">
            <a:avLst/>
          </a:prstGeom>
          <a:noFill/>
        </p:spPr>
        <p:txBody>
          <a:bodyPr wrap="square" rtlCol="0">
            <a:spAutoFit/>
          </a:bodyPr>
          <a:lstStyle/>
          <a:p>
            <a:pPr algn="ctr" fontAlgn="auto">
              <a:lnSpc>
                <a:spcPct val="150000"/>
              </a:lnSpc>
            </a:pPr>
            <a:r>
              <a:rPr lang="zh-CN" altLang="en-US" sz="2400" b="1">
                <a:solidFill>
                  <a:schemeClr val="accent4">
                    <a:lumMod val="60000"/>
                    <a:lumOff val="40000"/>
                  </a:schemeClr>
                </a:solidFill>
                <a:latin typeface="微软雅黑" panose="020B0503020204020204" pitchFamily="34" charset="-122"/>
                <a:ea typeface="微软雅黑" panose="020B0503020204020204" pitchFamily="34" charset="-122"/>
                <a:sym typeface="+mn-ea"/>
              </a:rPr>
              <a:t>国家安监局</a:t>
            </a:r>
            <a:r>
              <a:rPr lang="zh-CN" altLang="en-US" sz="2400">
                <a:solidFill>
                  <a:schemeClr val="bg1"/>
                </a:solidFill>
                <a:latin typeface="微软雅黑" panose="020B0503020204020204" pitchFamily="34" charset="-122"/>
                <a:ea typeface="微软雅黑" panose="020B0503020204020204" pitchFamily="34" charset="-122"/>
                <a:sym typeface="+mn-ea"/>
              </a:rPr>
              <a:t>确定的共</a:t>
            </a:r>
            <a:r>
              <a:rPr lang="en-US" altLang="zh-CN" sz="2400" b="1">
                <a:solidFill>
                  <a:schemeClr val="accent4">
                    <a:lumMod val="60000"/>
                    <a:lumOff val="40000"/>
                  </a:schemeClr>
                </a:solidFill>
                <a:latin typeface="微软雅黑" panose="020B0503020204020204" pitchFamily="34" charset="-122"/>
                <a:ea typeface="微软雅黑" panose="020B0503020204020204" pitchFamily="34" charset="-122"/>
                <a:sym typeface="+mn-ea"/>
              </a:rPr>
              <a:t>17</a:t>
            </a:r>
            <a:r>
              <a:rPr lang="zh-CN" altLang="en-US" sz="2400">
                <a:solidFill>
                  <a:schemeClr val="bg1"/>
                </a:solidFill>
                <a:latin typeface="微软雅黑" panose="020B0503020204020204" pitchFamily="34" charset="-122"/>
                <a:ea typeface="微软雅黑" panose="020B0503020204020204" pitchFamily="34" charset="-122"/>
                <a:sym typeface="+mn-ea"/>
              </a:rPr>
              <a:t>项</a:t>
            </a:r>
            <a:endParaRPr lang="zh-CN" altLang="en-US" sz="2400">
              <a:solidFill>
                <a:schemeClr val="bg1"/>
              </a:solidFill>
              <a:latin typeface="微软雅黑" panose="020B0503020204020204" pitchFamily="34" charset="-122"/>
              <a:ea typeface="微软雅黑" panose="020B0503020204020204" pitchFamily="34" charset="-122"/>
              <a:sym typeface="+mn-ea"/>
            </a:endParaRPr>
          </a:p>
        </p:txBody>
      </p:sp>
      <p:sp>
        <p:nvSpPr>
          <p:cNvPr id="34" name="左大括号 33"/>
          <p:cNvSpPr/>
          <p:nvPr/>
        </p:nvSpPr>
        <p:spPr>
          <a:xfrm rot="5400000" flipH="1" flipV="1">
            <a:off x="5950585" y="418465"/>
            <a:ext cx="392430" cy="10848975"/>
          </a:xfrm>
          <a:prstGeom prst="leftBrace">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4" name="直接连接符 3"/>
          <p:cNvCxnSpPr/>
          <p:nvPr/>
        </p:nvCxnSpPr>
        <p:spPr>
          <a:xfrm>
            <a:off x="0" y="768985"/>
            <a:ext cx="121621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34950" y="942975"/>
            <a:ext cx="4353560" cy="483235"/>
          </a:xfrm>
          <a:prstGeom prst="rect">
            <a:avLst/>
          </a:prstGeom>
          <a:noFill/>
        </p:spPr>
        <p:txBody>
          <a:bodyPr wrap="square" rtlCol="0">
            <a:spAutoFit/>
          </a:bodyPr>
          <a:lstStyle/>
          <a:p>
            <a:r>
              <a:rPr lang="zh-CN" altLang="en-US" sz="2400">
                <a:solidFill>
                  <a:schemeClr val="bg1"/>
                </a:solidFill>
                <a:latin typeface="微软雅黑" panose="020B0503020204020204" pitchFamily="34" charset="-122"/>
                <a:ea typeface="微软雅黑" panose="020B0503020204020204" pitchFamily="34" charset="-122"/>
              </a:rPr>
              <a:t>企业基础信息采集项目：</a:t>
            </a:r>
            <a:endParaRPr lang="zh-CN" altLang="en-US" sz="24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476885" y="52070"/>
            <a:ext cx="5617210" cy="678815"/>
          </a:xfrm>
          <a:prstGeom prst="rect">
            <a:avLst/>
          </a:prstGeom>
          <a:noFill/>
        </p:spPr>
        <p:txBody>
          <a:bodyPr wrap="square" rtlCol="0">
            <a:spAutoFit/>
          </a:bodyPr>
          <a:lstStyle/>
          <a:p>
            <a:pPr marL="457200" indent="-457200">
              <a:buFont typeface="Wingdings" panose="05000000000000000000" charset="0"/>
              <a:buChar char="l"/>
            </a:pPr>
            <a:r>
              <a:rPr lang="zh-CN" altLang="zh-CN" sz="3600" b="1" dirty="0">
                <a:solidFill>
                  <a:schemeClr val="bg1"/>
                </a:solidFill>
                <a:latin typeface="微软雅黑" panose="020B0503020204020204" pitchFamily="34" charset="-122"/>
                <a:ea typeface="微软雅黑" panose="020B0503020204020204" pitchFamily="34" charset="-122"/>
              </a:rPr>
              <a:t>建立规章制度</a:t>
            </a:r>
            <a:endParaRPr lang="zh-CN" altLang="zh-CN" sz="3600" b="1" dirty="0">
              <a:solidFill>
                <a:schemeClr val="bg1"/>
              </a:solidFill>
              <a:latin typeface="微软雅黑" panose="020B0503020204020204" pitchFamily="34" charset="-122"/>
              <a:ea typeface="微软雅黑" panose="020B0503020204020204" pitchFamily="34" charset="-122"/>
            </a:endParaRPr>
          </a:p>
        </p:txBody>
      </p:sp>
      <p:cxnSp>
        <p:nvCxnSpPr>
          <p:cNvPr id="4" name="直接连接符 3"/>
          <p:cNvCxnSpPr/>
          <p:nvPr/>
        </p:nvCxnSpPr>
        <p:spPr>
          <a:xfrm>
            <a:off x="0" y="768985"/>
            <a:ext cx="121621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圆角矩形 4"/>
          <p:cNvSpPr/>
          <p:nvPr/>
        </p:nvSpPr>
        <p:spPr>
          <a:xfrm>
            <a:off x="4088765" y="2004060"/>
            <a:ext cx="6908800" cy="717550"/>
          </a:xfrm>
          <a:prstGeom prst="roundRect">
            <a:avLst/>
          </a:prstGeom>
          <a:noFill/>
          <a:ln w="38100">
            <a:solidFill>
              <a:schemeClr val="bg1"/>
            </a:solidFill>
          </a:ln>
          <a:extLst>
            <a:ext uri="{909E8E84-426E-40DD-AFC4-6F175D3DCCD1}">
              <a14:hiddenFill xmlns:a14="http://schemas.microsoft.com/office/drawing/2010/main">
                <a:solidFill>
                  <a:schemeClr val="accent4">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32" name="圆角矩形 31"/>
          <p:cNvSpPr/>
          <p:nvPr/>
        </p:nvSpPr>
        <p:spPr>
          <a:xfrm>
            <a:off x="4088765" y="1057275"/>
            <a:ext cx="6908800" cy="717550"/>
          </a:xfrm>
          <a:prstGeom prst="roundRect">
            <a:avLst/>
          </a:prstGeom>
          <a:noFill/>
          <a:ln w="38100">
            <a:solidFill>
              <a:schemeClr val="bg1"/>
            </a:solidFill>
          </a:ln>
          <a:extLst>
            <a:ext uri="{909E8E84-426E-40DD-AFC4-6F175D3DCCD1}">
              <a14:hiddenFill xmlns:a14="http://schemas.microsoft.com/office/drawing/2010/main">
                <a:solidFill>
                  <a:schemeClr val="accent4">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p:cNvSpPr txBox="1"/>
          <p:nvPr/>
        </p:nvSpPr>
        <p:spPr>
          <a:xfrm>
            <a:off x="4089400" y="1215390"/>
            <a:ext cx="6508115" cy="417830"/>
          </a:xfrm>
          <a:prstGeom prst="rect">
            <a:avLst/>
          </a:prstGeom>
          <a:noFill/>
        </p:spPr>
        <p:txBody>
          <a:bodyPr wrap="square" rtlCol="0">
            <a:spAutoFit/>
          </a:bodyPr>
          <a:lstStyle/>
          <a:p>
            <a:r>
              <a:rPr lang="zh-CN" altLang="en-US" sz="2000">
                <a:solidFill>
                  <a:schemeClr val="accent4">
                    <a:lumMod val="60000"/>
                    <a:lumOff val="40000"/>
                  </a:schemeClr>
                </a:solidFill>
                <a:latin typeface="微软雅黑" panose="020B0503020204020204" pitchFamily="34" charset="-122"/>
                <a:ea typeface="微软雅黑" panose="020B0503020204020204" pitchFamily="34" charset="-122"/>
              </a:rPr>
              <a:t>《河北省隐患排查治理体系建设实施意见》</a:t>
            </a:r>
            <a:endParaRPr lang="zh-CN" altLang="en-US" sz="2000">
              <a:solidFill>
                <a:schemeClr val="accent4">
                  <a:lumMod val="60000"/>
                  <a:lumOff val="40000"/>
                </a:schemeClr>
              </a:solidFill>
              <a:latin typeface="微软雅黑" panose="020B0503020204020204" pitchFamily="34" charset="-122"/>
              <a:ea typeface="微软雅黑" panose="020B0503020204020204" pitchFamily="34" charset="-122"/>
            </a:endParaRPr>
          </a:p>
        </p:txBody>
      </p:sp>
      <p:sp>
        <p:nvSpPr>
          <p:cNvPr id="35" name="圆角矩形 34"/>
          <p:cNvSpPr/>
          <p:nvPr/>
        </p:nvSpPr>
        <p:spPr>
          <a:xfrm>
            <a:off x="4090035" y="4955540"/>
            <a:ext cx="6908800" cy="717550"/>
          </a:xfrm>
          <a:prstGeom prst="roundRect">
            <a:avLst/>
          </a:prstGeom>
          <a:noFill/>
          <a:ln w="38100">
            <a:solidFill>
              <a:schemeClr val="bg1"/>
            </a:solidFill>
          </a:ln>
          <a:extLst>
            <a:ext uri="{909E8E84-426E-40DD-AFC4-6F175D3DCCD1}">
              <a14:hiddenFill xmlns:a14="http://schemas.microsoft.com/office/drawing/2010/main">
                <a:solidFill>
                  <a:schemeClr val="accent4">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4109085" y="4943475"/>
            <a:ext cx="6909435" cy="722630"/>
          </a:xfrm>
          <a:prstGeom prst="rect">
            <a:avLst/>
          </a:prstGeom>
          <a:noFill/>
          <a:ln>
            <a:noFill/>
          </a:ln>
          <a:extLst>
            <a:ext uri="{909E8E84-426E-40DD-AFC4-6F175D3DCCD1}">
              <a14:hiddenFill xmlns:a14="http://schemas.microsoft.com/office/drawing/2010/main">
                <a:solidFill>
                  <a:schemeClr val="accent4">
                    <a:lumMod val="60000"/>
                    <a:lumOff val="40000"/>
                  </a:schemeClr>
                </a:solidFill>
              </a14:hiddenFill>
            </a:ext>
          </a:extLst>
        </p:spPr>
        <p:txBody>
          <a:bodyPr wrap="square" rtlCol="0">
            <a:spAutoFit/>
          </a:bodyPr>
          <a:lstStyle/>
          <a:p>
            <a:r>
              <a:rPr lang="zh-CN" altLang="en-US" sz="2000">
                <a:solidFill>
                  <a:schemeClr val="accent4">
                    <a:lumMod val="60000"/>
                    <a:lumOff val="40000"/>
                  </a:schemeClr>
                </a:solidFill>
                <a:latin typeface="微软雅黑" panose="020B0503020204020204" pitchFamily="34" charset="-122"/>
                <a:ea typeface="微软雅黑" panose="020B0503020204020204" pitchFamily="34" charset="-122"/>
              </a:rPr>
              <a:t>《关于进一步做好企业安全生产诚信体系和隐患排查治理体系建设的通知》</a:t>
            </a:r>
            <a:endParaRPr lang="zh-CN" altLang="en-US" sz="2000">
              <a:solidFill>
                <a:schemeClr val="accent4">
                  <a:lumMod val="60000"/>
                  <a:lumOff val="40000"/>
                </a:schemeClr>
              </a:solidFill>
              <a:latin typeface="微软雅黑" panose="020B0503020204020204" pitchFamily="34" charset="-122"/>
              <a:ea typeface="微软雅黑" panose="020B0503020204020204" pitchFamily="34" charset="-122"/>
            </a:endParaRPr>
          </a:p>
        </p:txBody>
      </p:sp>
      <p:sp>
        <p:nvSpPr>
          <p:cNvPr id="33" name="圆角矩形 32"/>
          <p:cNvSpPr/>
          <p:nvPr/>
        </p:nvSpPr>
        <p:spPr>
          <a:xfrm>
            <a:off x="4089400" y="2979420"/>
            <a:ext cx="6908800" cy="717550"/>
          </a:xfrm>
          <a:prstGeom prst="roundRect">
            <a:avLst/>
          </a:prstGeom>
          <a:noFill/>
          <a:ln w="38100">
            <a:solidFill>
              <a:schemeClr val="bg1"/>
            </a:solidFill>
          </a:ln>
          <a:extLst>
            <a:ext uri="{909E8E84-426E-40DD-AFC4-6F175D3DCCD1}">
              <a14:hiddenFill xmlns:a14="http://schemas.microsoft.com/office/drawing/2010/main">
                <a:solidFill>
                  <a:schemeClr val="accent4">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圆角矩形 33"/>
          <p:cNvSpPr/>
          <p:nvPr/>
        </p:nvSpPr>
        <p:spPr>
          <a:xfrm>
            <a:off x="4088765" y="3941445"/>
            <a:ext cx="6908800" cy="717550"/>
          </a:xfrm>
          <a:prstGeom prst="roundRect">
            <a:avLst/>
          </a:prstGeom>
          <a:noFill/>
          <a:ln w="38100">
            <a:solidFill>
              <a:schemeClr val="bg1"/>
            </a:solidFill>
          </a:ln>
          <a:extLst>
            <a:ext uri="{909E8E84-426E-40DD-AFC4-6F175D3DCCD1}">
              <a14:hiddenFill xmlns:a14="http://schemas.microsoft.com/office/drawing/2010/main">
                <a:solidFill>
                  <a:schemeClr val="accent4">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圆角矩形 35"/>
          <p:cNvSpPr/>
          <p:nvPr/>
        </p:nvSpPr>
        <p:spPr>
          <a:xfrm>
            <a:off x="4089400" y="5883910"/>
            <a:ext cx="6908800" cy="717550"/>
          </a:xfrm>
          <a:prstGeom prst="roundRect">
            <a:avLst/>
          </a:prstGeom>
          <a:noFill/>
          <a:ln w="38100">
            <a:solidFill>
              <a:schemeClr val="bg1"/>
            </a:solidFill>
          </a:ln>
          <a:extLst>
            <a:ext uri="{909E8E84-426E-40DD-AFC4-6F175D3DCCD1}">
              <a14:hiddenFill xmlns:a14="http://schemas.microsoft.com/office/drawing/2010/main">
                <a:solidFill>
                  <a:schemeClr val="accent4">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4089400" y="2146300"/>
            <a:ext cx="6508115" cy="417830"/>
          </a:xfrm>
          <a:prstGeom prst="rect">
            <a:avLst/>
          </a:prstGeom>
          <a:noFill/>
        </p:spPr>
        <p:txBody>
          <a:bodyPr wrap="square" rtlCol="0">
            <a:spAutoFit/>
          </a:bodyPr>
          <a:lstStyle/>
          <a:p>
            <a:r>
              <a:rPr lang="zh-CN" altLang="en-US" sz="2000" dirty="0">
                <a:solidFill>
                  <a:schemeClr val="accent4">
                    <a:lumMod val="60000"/>
                    <a:lumOff val="40000"/>
                  </a:schemeClr>
                </a:solidFill>
                <a:latin typeface="微软雅黑" panose="020B0503020204020204" pitchFamily="34" charset="-122"/>
                <a:ea typeface="微软雅黑" panose="020B0503020204020204" pitchFamily="34" charset="-122"/>
              </a:rPr>
              <a:t>《关于推进隐患排查治理体系试点建设的通知》</a:t>
            </a:r>
            <a:endParaRPr lang="zh-CN" altLang="en-US" sz="2000" dirty="0">
              <a:solidFill>
                <a:schemeClr val="accent4">
                  <a:lumMod val="60000"/>
                  <a:lumOff val="40000"/>
                </a:schemeClr>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4089400" y="3129280"/>
            <a:ext cx="6909435" cy="417830"/>
          </a:xfrm>
          <a:prstGeom prst="rect">
            <a:avLst/>
          </a:prstGeom>
          <a:noFill/>
        </p:spPr>
        <p:txBody>
          <a:bodyPr wrap="square" rtlCol="0">
            <a:spAutoFit/>
          </a:bodyPr>
          <a:lstStyle/>
          <a:p>
            <a:r>
              <a:rPr lang="zh-CN" altLang="en-US" sz="2000">
                <a:solidFill>
                  <a:schemeClr val="accent4">
                    <a:lumMod val="60000"/>
                    <a:lumOff val="40000"/>
                  </a:schemeClr>
                </a:solidFill>
                <a:latin typeface="微软雅黑" panose="020B0503020204020204" pitchFamily="34" charset="-122"/>
                <a:ea typeface="微软雅黑" panose="020B0503020204020204" pitchFamily="34" charset="-122"/>
              </a:rPr>
              <a:t>《河北省安全生产事故隐患自查自报工作管理办法（试行）》</a:t>
            </a:r>
            <a:endParaRPr lang="zh-CN" altLang="en-US" sz="2000">
              <a:solidFill>
                <a:schemeClr val="accent4">
                  <a:lumMod val="60000"/>
                  <a:lumOff val="40000"/>
                </a:schemeClr>
              </a:solidFill>
              <a:latin typeface="微软雅黑" panose="020B0503020204020204" pitchFamily="34" charset="-122"/>
              <a:ea typeface="微软雅黑" panose="020B0503020204020204" pitchFamily="34" charset="-122"/>
            </a:endParaRPr>
          </a:p>
        </p:txBody>
      </p:sp>
      <p:sp>
        <p:nvSpPr>
          <p:cNvPr id="40" name="文本框 39"/>
          <p:cNvSpPr txBox="1"/>
          <p:nvPr/>
        </p:nvSpPr>
        <p:spPr>
          <a:xfrm>
            <a:off x="4088765" y="4097020"/>
            <a:ext cx="6909435" cy="417830"/>
          </a:xfrm>
          <a:prstGeom prst="rect">
            <a:avLst/>
          </a:prstGeom>
          <a:noFill/>
        </p:spPr>
        <p:txBody>
          <a:bodyPr wrap="square" rtlCol="0">
            <a:spAutoFit/>
          </a:bodyPr>
          <a:lstStyle/>
          <a:p>
            <a:r>
              <a:rPr lang="zh-CN" altLang="en-US" sz="2000" dirty="0">
                <a:solidFill>
                  <a:schemeClr val="accent4">
                    <a:lumMod val="60000"/>
                    <a:lumOff val="40000"/>
                  </a:schemeClr>
                </a:solidFill>
                <a:latin typeface="微软雅黑" panose="020B0503020204020204" pitchFamily="34" charset="-122"/>
                <a:ea typeface="微软雅黑" panose="020B0503020204020204" pitchFamily="34" charset="-122"/>
              </a:rPr>
              <a:t>《河北省安全生产隐患排查治理绩效考核办法（试行）》</a:t>
            </a:r>
            <a:endParaRPr lang="zh-CN" altLang="en-US" sz="2000" dirty="0">
              <a:solidFill>
                <a:schemeClr val="accent4">
                  <a:lumMod val="60000"/>
                  <a:lumOff val="40000"/>
                </a:schemeClr>
              </a:solidFill>
              <a:latin typeface="微软雅黑" panose="020B0503020204020204" pitchFamily="34" charset="-122"/>
              <a:ea typeface="微软雅黑" panose="020B0503020204020204" pitchFamily="34" charset="-122"/>
            </a:endParaRPr>
          </a:p>
        </p:txBody>
      </p:sp>
      <p:sp>
        <p:nvSpPr>
          <p:cNvPr id="41" name="文本框 40"/>
          <p:cNvSpPr txBox="1"/>
          <p:nvPr/>
        </p:nvSpPr>
        <p:spPr>
          <a:xfrm>
            <a:off x="4088765" y="6038850"/>
            <a:ext cx="6223635" cy="417830"/>
          </a:xfrm>
          <a:prstGeom prst="rect">
            <a:avLst/>
          </a:prstGeom>
          <a:noFill/>
        </p:spPr>
        <p:txBody>
          <a:bodyPr wrap="square" rtlCol="0">
            <a:spAutoFit/>
          </a:bodyPr>
          <a:lstStyle/>
          <a:p>
            <a:r>
              <a:rPr lang="zh-CN" altLang="en-US" sz="2000">
                <a:solidFill>
                  <a:schemeClr val="accent4">
                    <a:lumMod val="60000"/>
                    <a:lumOff val="40000"/>
                  </a:schemeClr>
                </a:solidFill>
                <a:latin typeface="微软雅黑" panose="020B0503020204020204" pitchFamily="34" charset="-122"/>
                <a:ea typeface="微软雅黑" panose="020B0503020204020204" pitchFamily="34" charset="-122"/>
              </a:rPr>
              <a:t>《企业隐患排查治理清单管理工作指导手册》</a:t>
            </a:r>
            <a:endParaRPr lang="zh-CN" altLang="en-US" sz="2000">
              <a:solidFill>
                <a:schemeClr val="accent4">
                  <a:lumMod val="60000"/>
                  <a:lumOff val="40000"/>
                </a:schemeClr>
              </a:solidFill>
              <a:latin typeface="微软雅黑" panose="020B0503020204020204" pitchFamily="34" charset="-122"/>
              <a:ea typeface="微软雅黑" panose="020B0503020204020204" pitchFamily="34" charset="-122"/>
            </a:endParaRPr>
          </a:p>
        </p:txBody>
      </p:sp>
      <p:cxnSp>
        <p:nvCxnSpPr>
          <p:cNvPr id="43" name="直接连接符 42"/>
          <p:cNvCxnSpPr>
            <a:stCxn id="2" idx="7"/>
            <a:endCxn id="50" idx="3"/>
          </p:cNvCxnSpPr>
          <p:nvPr/>
        </p:nvCxnSpPr>
        <p:spPr>
          <a:xfrm flipV="1">
            <a:off x="2880995" y="1524000"/>
            <a:ext cx="1090930" cy="14351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a:endCxn id="51" idx="7"/>
          </p:cNvCxnSpPr>
          <p:nvPr/>
        </p:nvCxnSpPr>
        <p:spPr>
          <a:xfrm flipV="1">
            <a:off x="3119755" y="2263140"/>
            <a:ext cx="1050290" cy="106045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a:stCxn id="2" idx="6"/>
            <a:endCxn id="52" idx="7"/>
          </p:cNvCxnSpPr>
          <p:nvPr/>
        </p:nvCxnSpPr>
        <p:spPr>
          <a:xfrm flipV="1">
            <a:off x="3242945" y="3238500"/>
            <a:ext cx="927100" cy="55689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a:stCxn id="2" idx="6"/>
            <a:endCxn id="53" idx="5"/>
          </p:cNvCxnSpPr>
          <p:nvPr/>
        </p:nvCxnSpPr>
        <p:spPr>
          <a:xfrm>
            <a:off x="3242945" y="3795395"/>
            <a:ext cx="927100" cy="60452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a:endCxn id="54" idx="1"/>
          </p:cNvCxnSpPr>
          <p:nvPr/>
        </p:nvCxnSpPr>
        <p:spPr>
          <a:xfrm>
            <a:off x="3119755" y="4216400"/>
            <a:ext cx="852170" cy="96964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a:endCxn id="55" idx="4"/>
          </p:cNvCxnSpPr>
          <p:nvPr/>
        </p:nvCxnSpPr>
        <p:spPr>
          <a:xfrm>
            <a:off x="2880995" y="4658995"/>
            <a:ext cx="1189990" cy="172974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椭圆 1"/>
          <p:cNvSpPr/>
          <p:nvPr/>
        </p:nvSpPr>
        <p:spPr>
          <a:xfrm>
            <a:off x="772160" y="2613025"/>
            <a:ext cx="2470785" cy="23647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a:solidFill>
                  <a:schemeClr val="bg1"/>
                </a:solidFill>
                <a:latin typeface="微软雅黑" panose="020B0503020204020204" pitchFamily="34" charset="-122"/>
                <a:ea typeface="微软雅黑" panose="020B0503020204020204" pitchFamily="34" charset="-122"/>
              </a:rPr>
              <a:t>建立</a:t>
            </a:r>
            <a:endParaRPr lang="zh-CN" altLang="en-US" sz="2800">
              <a:solidFill>
                <a:schemeClr val="bg1"/>
              </a:solidFill>
              <a:latin typeface="微软雅黑" panose="020B0503020204020204" pitchFamily="34" charset="-122"/>
              <a:ea typeface="微软雅黑" panose="020B0503020204020204" pitchFamily="34" charset="-122"/>
            </a:endParaRPr>
          </a:p>
          <a:p>
            <a:pPr algn="ctr"/>
            <a:r>
              <a:rPr lang="zh-CN" altLang="en-US" sz="2800">
                <a:solidFill>
                  <a:schemeClr val="bg1"/>
                </a:solidFill>
                <a:latin typeface="微软雅黑" panose="020B0503020204020204" pitchFamily="34" charset="-122"/>
                <a:ea typeface="微软雅黑" panose="020B0503020204020204" pitchFamily="34" charset="-122"/>
              </a:rPr>
              <a:t>规章制度</a:t>
            </a:r>
            <a:endParaRPr lang="zh-CN" altLang="en-US" sz="2800">
              <a:solidFill>
                <a:schemeClr val="bg1"/>
              </a:solidFill>
              <a:latin typeface="微软雅黑" panose="020B0503020204020204" pitchFamily="34" charset="-122"/>
              <a:ea typeface="微软雅黑" panose="020B0503020204020204" pitchFamily="34" charset="-122"/>
            </a:endParaRPr>
          </a:p>
        </p:txBody>
      </p:sp>
      <p:sp>
        <p:nvSpPr>
          <p:cNvPr id="50" name="椭圆 49"/>
          <p:cNvSpPr/>
          <p:nvPr/>
        </p:nvSpPr>
        <p:spPr>
          <a:xfrm>
            <a:off x="3931285" y="1283335"/>
            <a:ext cx="279400" cy="28194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3931285" y="2221865"/>
            <a:ext cx="279400" cy="28194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a:off x="3931285" y="3197225"/>
            <a:ext cx="279400" cy="28194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3931285" y="4159250"/>
            <a:ext cx="279400" cy="28194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a:off x="3931285" y="5144770"/>
            <a:ext cx="279400" cy="28194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3931285" y="6106795"/>
            <a:ext cx="279400" cy="28194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476885" y="52070"/>
            <a:ext cx="5617210" cy="678815"/>
          </a:xfrm>
          <a:prstGeom prst="rect">
            <a:avLst/>
          </a:prstGeom>
          <a:noFill/>
        </p:spPr>
        <p:txBody>
          <a:bodyPr wrap="square" rtlCol="0">
            <a:spAutoFit/>
          </a:bodyPr>
          <a:lstStyle/>
          <a:p>
            <a:pPr marL="457200" indent="-457200">
              <a:buFont typeface="Wingdings" panose="05000000000000000000" charset="0"/>
              <a:buChar char="l"/>
            </a:pPr>
            <a:r>
              <a:rPr lang="zh-CN" altLang="zh-CN" sz="3600" b="1" dirty="0">
                <a:solidFill>
                  <a:schemeClr val="bg1"/>
                </a:solidFill>
                <a:latin typeface="微软雅黑" panose="020B0503020204020204" pitchFamily="34" charset="-122"/>
                <a:ea typeface="微软雅黑" panose="020B0503020204020204" pitchFamily="34" charset="-122"/>
              </a:rPr>
              <a:t>明确部门职责</a:t>
            </a:r>
            <a:endParaRPr lang="zh-CN" altLang="zh-CN" sz="3600" b="1" dirty="0">
              <a:solidFill>
                <a:schemeClr val="bg1"/>
              </a:solidFill>
              <a:latin typeface="微软雅黑" panose="020B0503020204020204" pitchFamily="34" charset="-122"/>
              <a:ea typeface="微软雅黑" panose="020B0503020204020204" pitchFamily="34" charset="-122"/>
            </a:endParaRPr>
          </a:p>
        </p:txBody>
      </p:sp>
      <p:cxnSp>
        <p:nvCxnSpPr>
          <p:cNvPr id="3" name="直接连接符 2"/>
          <p:cNvCxnSpPr/>
          <p:nvPr/>
        </p:nvCxnSpPr>
        <p:spPr>
          <a:xfrm>
            <a:off x="0" y="768985"/>
            <a:ext cx="121621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圆角矩形 7"/>
          <p:cNvSpPr/>
          <p:nvPr/>
        </p:nvSpPr>
        <p:spPr>
          <a:xfrm>
            <a:off x="318135" y="1734820"/>
            <a:ext cx="11525885" cy="22402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549275" y="1981200"/>
            <a:ext cx="1863090" cy="1746885"/>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a:solidFill>
                  <a:schemeClr val="bg1"/>
                </a:solidFill>
                <a:latin typeface="微软雅黑" panose="020B0503020204020204" pitchFamily="34" charset="-122"/>
                <a:ea typeface="微软雅黑" panose="020B0503020204020204" pitchFamily="34" charset="-122"/>
              </a:rPr>
              <a:t>安全监管部门</a:t>
            </a:r>
            <a:endParaRPr lang="zh-CN" altLang="en-US" sz="2800">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2412365" y="2430145"/>
            <a:ext cx="9431020" cy="848995"/>
          </a:xfrm>
          <a:prstGeom prst="rect">
            <a:avLst/>
          </a:prstGeom>
          <a:noFill/>
        </p:spPr>
        <p:txBody>
          <a:bodyPr wrap="square" rtlCol="0">
            <a:spAutoFit/>
          </a:bodyPr>
          <a:lstStyle/>
          <a:p>
            <a:r>
              <a:rPr lang="zh-CN" altLang="en-US" sz="2400">
                <a:solidFill>
                  <a:schemeClr val="tx1"/>
                </a:solidFill>
                <a:latin typeface="微软雅黑" panose="020B0503020204020204" pitchFamily="34" charset="-122"/>
                <a:ea typeface="微软雅黑" panose="020B0503020204020204" pitchFamily="34" charset="-122"/>
              </a:rPr>
              <a:t>负责生产经营单位安全生产事故隐患自查自报工作的组织、协调、监督、考核。（具体如下：）</a:t>
            </a:r>
            <a:endParaRPr lang="zh-CN" altLang="en-US" sz="2400">
              <a:solidFill>
                <a:schemeClr val="tx1"/>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2480310" y="4126230"/>
            <a:ext cx="8340725" cy="2312035"/>
          </a:xfrm>
          <a:prstGeom prst="rect">
            <a:avLst/>
          </a:prstGeom>
          <a:noFill/>
        </p:spPr>
        <p:txBody>
          <a:bodyPr wrap="square" rtlCol="0">
            <a:spAutoFit/>
          </a:bodyPr>
          <a:lstStyle/>
          <a:p>
            <a:pPr marL="342900" indent="-342900">
              <a:buFont typeface="Wingdings" panose="05000000000000000000" charset="0"/>
              <a:buChar char="l"/>
            </a:pPr>
            <a:r>
              <a:rPr lang="zh-CN" altLang="en-US" sz="2400">
                <a:solidFill>
                  <a:schemeClr val="bg1"/>
                </a:solidFill>
                <a:latin typeface="微软雅黑" panose="020B0503020204020204" pitchFamily="34" charset="-122"/>
                <a:ea typeface="微软雅黑" panose="020B0503020204020204" pitchFamily="34" charset="-122"/>
              </a:rPr>
              <a:t>组织研发自查自报系统，做好日常维护、运行管理等工作</a:t>
            </a:r>
            <a:endParaRPr lang="zh-CN" altLang="en-US" sz="2400">
              <a:solidFill>
                <a:schemeClr val="bg1"/>
              </a:solidFill>
              <a:latin typeface="微软雅黑" panose="020B0503020204020204" pitchFamily="34" charset="-122"/>
              <a:ea typeface="微软雅黑" panose="020B0503020204020204" pitchFamily="34" charset="-122"/>
            </a:endParaRPr>
          </a:p>
          <a:p>
            <a:pPr marL="342900" indent="-342900">
              <a:buFont typeface="Wingdings" panose="05000000000000000000" charset="0"/>
              <a:buChar char="l"/>
            </a:pPr>
            <a:r>
              <a:rPr lang="zh-CN" altLang="en-US" sz="2400">
                <a:solidFill>
                  <a:schemeClr val="bg1"/>
                </a:solidFill>
                <a:latin typeface="微软雅黑" panose="020B0503020204020204" pitchFamily="34" charset="-122"/>
                <a:ea typeface="微软雅黑" panose="020B0503020204020204" pitchFamily="34" charset="-122"/>
              </a:rPr>
              <a:t>组织培训</a:t>
            </a:r>
            <a:endParaRPr lang="zh-CN" altLang="en-US" sz="2400">
              <a:solidFill>
                <a:schemeClr val="bg1"/>
              </a:solidFill>
              <a:latin typeface="微软雅黑" panose="020B0503020204020204" pitchFamily="34" charset="-122"/>
              <a:ea typeface="微软雅黑" panose="020B0503020204020204" pitchFamily="34" charset="-122"/>
            </a:endParaRPr>
          </a:p>
          <a:p>
            <a:pPr marL="342900" indent="-342900">
              <a:buFont typeface="Wingdings" panose="05000000000000000000" charset="0"/>
              <a:buChar char="l"/>
            </a:pPr>
            <a:r>
              <a:rPr lang="zh-CN" altLang="en-US" sz="2400">
                <a:solidFill>
                  <a:schemeClr val="bg1"/>
                </a:solidFill>
                <a:latin typeface="微软雅黑" panose="020B0503020204020204" pitchFamily="34" charset="-122"/>
                <a:ea typeface="微软雅黑" panose="020B0503020204020204" pitchFamily="34" charset="-122"/>
              </a:rPr>
              <a:t>对隐患自查自报工作情况进行监督检查</a:t>
            </a:r>
            <a:endParaRPr lang="zh-CN" altLang="en-US" sz="2400">
              <a:solidFill>
                <a:schemeClr val="bg1"/>
              </a:solidFill>
              <a:latin typeface="微软雅黑" panose="020B0503020204020204" pitchFamily="34" charset="-122"/>
              <a:ea typeface="微软雅黑" panose="020B0503020204020204" pitchFamily="34" charset="-122"/>
            </a:endParaRPr>
          </a:p>
          <a:p>
            <a:pPr marL="342900" indent="-342900">
              <a:buFont typeface="Wingdings" panose="05000000000000000000" charset="0"/>
              <a:buChar char="l"/>
            </a:pPr>
            <a:r>
              <a:rPr lang="zh-CN" altLang="en-US" sz="2400">
                <a:solidFill>
                  <a:schemeClr val="bg1"/>
                </a:solidFill>
                <a:latin typeface="微软雅黑" panose="020B0503020204020204" pitchFamily="34" charset="-122"/>
                <a:ea typeface="微软雅黑" panose="020B0503020204020204" pitchFamily="34" charset="-122"/>
              </a:rPr>
              <a:t>事故隐患的汇总分析，定期通报</a:t>
            </a:r>
            <a:endParaRPr lang="zh-CN" altLang="en-US" sz="2400">
              <a:solidFill>
                <a:schemeClr val="bg1"/>
              </a:solidFill>
              <a:latin typeface="微软雅黑" panose="020B0503020204020204" pitchFamily="34" charset="-122"/>
              <a:ea typeface="微软雅黑" panose="020B0503020204020204" pitchFamily="34" charset="-122"/>
            </a:endParaRPr>
          </a:p>
          <a:p>
            <a:pPr marL="342900" indent="-342900">
              <a:buFont typeface="Wingdings" panose="05000000000000000000" charset="0"/>
              <a:buChar char="l"/>
            </a:pPr>
            <a:r>
              <a:rPr lang="zh-CN" altLang="en-US" sz="2400">
                <a:solidFill>
                  <a:schemeClr val="bg1"/>
                </a:solidFill>
                <a:latin typeface="微软雅黑" panose="020B0503020204020204" pitchFamily="34" charset="-122"/>
                <a:ea typeface="微软雅黑" panose="020B0503020204020204" pitchFamily="34" charset="-122"/>
              </a:rPr>
              <a:t>组织专项整治</a:t>
            </a:r>
            <a:endParaRPr lang="zh-CN" altLang="en-US" sz="2400">
              <a:solidFill>
                <a:schemeClr val="bg1"/>
              </a:solidFill>
              <a:latin typeface="微软雅黑" panose="020B0503020204020204" pitchFamily="34" charset="-122"/>
              <a:ea typeface="微软雅黑" panose="020B0503020204020204" pitchFamily="34" charset="-122"/>
            </a:endParaRPr>
          </a:p>
          <a:p>
            <a:pPr marL="342900" indent="-342900">
              <a:buFont typeface="Wingdings" panose="05000000000000000000" charset="0"/>
              <a:buChar char="l"/>
            </a:pPr>
            <a:r>
              <a:rPr lang="zh-CN" altLang="en-US" sz="2400">
                <a:solidFill>
                  <a:schemeClr val="bg1"/>
                </a:solidFill>
                <a:latin typeface="微软雅黑" panose="020B0503020204020204" pitchFamily="34" charset="-122"/>
                <a:ea typeface="微软雅黑" panose="020B0503020204020204" pitchFamily="34" charset="-122"/>
              </a:rPr>
              <a:t>进行绩效考核</a:t>
            </a:r>
            <a:endParaRPr lang="zh-CN" altLang="en-US" sz="24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476885" y="52070"/>
            <a:ext cx="5617210" cy="678815"/>
          </a:xfrm>
          <a:prstGeom prst="rect">
            <a:avLst/>
          </a:prstGeom>
          <a:noFill/>
        </p:spPr>
        <p:txBody>
          <a:bodyPr wrap="square" rtlCol="0">
            <a:spAutoFit/>
          </a:bodyPr>
          <a:lstStyle/>
          <a:p>
            <a:pPr marL="457200" indent="-457200">
              <a:buFont typeface="Wingdings" panose="05000000000000000000" charset="0"/>
              <a:buChar char="l"/>
            </a:pPr>
            <a:r>
              <a:rPr lang="zh-CN" altLang="zh-CN" sz="3600" b="1" dirty="0">
                <a:solidFill>
                  <a:schemeClr val="bg1"/>
                </a:solidFill>
                <a:latin typeface="微软雅黑" panose="020B0503020204020204" pitchFamily="34" charset="-122"/>
                <a:ea typeface="微软雅黑" panose="020B0503020204020204" pitchFamily="34" charset="-122"/>
              </a:rPr>
              <a:t>明确部门职责</a:t>
            </a:r>
            <a:endParaRPr lang="zh-CN" altLang="zh-CN" sz="3600" b="1" dirty="0">
              <a:solidFill>
                <a:schemeClr val="bg1"/>
              </a:solidFill>
              <a:latin typeface="微软雅黑" panose="020B0503020204020204" pitchFamily="34" charset="-122"/>
              <a:ea typeface="微软雅黑" panose="020B0503020204020204" pitchFamily="34" charset="-122"/>
            </a:endParaRPr>
          </a:p>
        </p:txBody>
      </p:sp>
      <p:cxnSp>
        <p:nvCxnSpPr>
          <p:cNvPr id="3" name="直接连接符 2"/>
          <p:cNvCxnSpPr/>
          <p:nvPr/>
        </p:nvCxnSpPr>
        <p:spPr>
          <a:xfrm>
            <a:off x="0" y="768985"/>
            <a:ext cx="121621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圆角矩形 7"/>
          <p:cNvSpPr/>
          <p:nvPr/>
        </p:nvSpPr>
        <p:spPr>
          <a:xfrm>
            <a:off x="318135" y="1468120"/>
            <a:ext cx="11525885" cy="22402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549275" y="1714500"/>
            <a:ext cx="1863090" cy="1746885"/>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a:solidFill>
                  <a:schemeClr val="bg1"/>
                </a:solidFill>
                <a:latin typeface="微软雅黑" panose="020B0503020204020204" pitchFamily="34" charset="-122"/>
                <a:ea typeface="微软雅黑" panose="020B0503020204020204" pitchFamily="34" charset="-122"/>
              </a:rPr>
              <a:t>行业管理部门</a:t>
            </a:r>
            <a:endParaRPr lang="zh-CN" altLang="en-US" sz="2800">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2412365" y="2163445"/>
            <a:ext cx="9431020" cy="848995"/>
          </a:xfrm>
          <a:prstGeom prst="rect">
            <a:avLst/>
          </a:prstGeom>
          <a:noFill/>
        </p:spPr>
        <p:txBody>
          <a:bodyPr wrap="square" rtlCol="0">
            <a:spAutoFit/>
          </a:bodyPr>
          <a:lstStyle/>
          <a:p>
            <a:pPr indent="0">
              <a:buFont typeface="Wingdings" panose="05000000000000000000" charset="0"/>
              <a:buNone/>
            </a:pPr>
            <a:r>
              <a:rPr lang="zh-CN" altLang="en-US" sz="2400">
                <a:solidFill>
                  <a:schemeClr val="tx1"/>
                </a:solidFill>
                <a:latin typeface="微软雅黑" panose="020B0503020204020204" pitchFamily="34" charset="-122"/>
                <a:ea typeface="微软雅黑" panose="020B0503020204020204" pitchFamily="34" charset="-122"/>
              </a:rPr>
              <a:t>省行业安全监管部门组织、指导和监督职责范围内的生产经营单位隐患排查。</a:t>
            </a:r>
            <a:endParaRPr lang="zh-CN" altLang="en-US" sz="2400">
              <a:solidFill>
                <a:schemeClr val="tx1"/>
              </a:solidFill>
              <a:latin typeface="微软雅黑" panose="020B0503020204020204" pitchFamily="34" charset="-122"/>
              <a:ea typeface="微软雅黑" panose="020B0503020204020204" pitchFamily="34" charset="-122"/>
            </a:endParaRPr>
          </a:p>
        </p:txBody>
      </p:sp>
      <p:sp>
        <p:nvSpPr>
          <p:cNvPr id="2" name="圆角矩形 1"/>
          <p:cNvSpPr/>
          <p:nvPr/>
        </p:nvSpPr>
        <p:spPr>
          <a:xfrm>
            <a:off x="333375" y="3921125"/>
            <a:ext cx="11525885" cy="22402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a:off x="564515" y="4167505"/>
            <a:ext cx="1863090" cy="1746885"/>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a:solidFill>
                  <a:schemeClr val="bg1"/>
                </a:solidFill>
                <a:latin typeface="微软雅黑" panose="020B0503020204020204" pitchFamily="34" charset="-122"/>
                <a:ea typeface="微软雅黑" panose="020B0503020204020204" pitchFamily="34" charset="-122"/>
              </a:rPr>
              <a:t>专项监管部门</a:t>
            </a:r>
            <a:endParaRPr lang="zh-CN" altLang="en-US" sz="280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2427605" y="4435475"/>
            <a:ext cx="9431020" cy="1214755"/>
          </a:xfrm>
          <a:prstGeom prst="rect">
            <a:avLst/>
          </a:prstGeom>
          <a:noFill/>
        </p:spPr>
        <p:txBody>
          <a:bodyPr wrap="square" rtlCol="0">
            <a:spAutoFit/>
          </a:bodyPr>
          <a:lstStyle/>
          <a:p>
            <a:r>
              <a:rPr lang="zh-CN" altLang="en-US" sz="2400">
                <a:solidFill>
                  <a:schemeClr val="tx1"/>
                </a:solidFill>
                <a:latin typeface="微软雅黑" panose="020B0503020204020204" pitchFamily="34" charset="-122"/>
                <a:ea typeface="微软雅黑" panose="020B0503020204020204" pitchFamily="34" charset="-122"/>
              </a:rPr>
              <a:t>按照消防安全、特种设备安全、防雷安全、民爆物品储存和使用安全等法律、法规、规章的规定，组织、指导和监督本领域内生产经营单位开展隐患排查治理工作。</a:t>
            </a:r>
            <a:endParaRPr lang="zh-CN" altLang="en-US" sz="240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p:cNvGraphicFramePr/>
          <p:nvPr/>
        </p:nvGraphicFramePr>
        <p:xfrm>
          <a:off x="910177" y="1252728"/>
          <a:ext cx="10367835" cy="5102860"/>
        </p:xfrm>
        <a:graphic>
          <a:graphicData uri="http://schemas.openxmlformats.org/drawingml/2006/table">
            <a:tbl>
              <a:tblPr firstRow="1" bandRow="1">
                <a:tableStyleId>{5C22544A-7EE6-4342-B048-85BDC9FD1C3A}</a:tableStyleId>
              </a:tblPr>
              <a:tblGrid>
                <a:gridCol w="2180479"/>
                <a:gridCol w="8187356"/>
              </a:tblGrid>
              <a:tr h="1226396">
                <a:tc rowSpan="3">
                  <a:txBody>
                    <a:bodyPr/>
                    <a:lstStyle/>
                    <a:p>
                      <a:pPr algn="ctr">
                        <a:buNone/>
                      </a:pPr>
                      <a:r>
                        <a:rPr lang="zh-CN" altLang="en-US" sz="2400" b="1" dirty="0">
                          <a:solidFill>
                            <a:srgbClr val="0070C0"/>
                          </a:solidFill>
                          <a:latin typeface="微软雅黑" panose="020B0503020204020204" pitchFamily="34" charset="-122"/>
                          <a:ea typeface="微软雅黑" panose="020B0503020204020204" pitchFamily="34" charset="-122"/>
                        </a:rPr>
                        <a:t>培训内容</a:t>
                      </a:r>
                      <a:endParaRPr lang="zh-CN" altLang="en-US" sz="2400" b="1" dirty="0">
                        <a:solidFill>
                          <a:srgbClr val="0070C0"/>
                        </a:solidFill>
                        <a:latin typeface="微软雅黑" panose="020B0503020204020204" pitchFamily="34" charset="-122"/>
                        <a:ea typeface="微软雅黑" panose="020B0503020204020204" pitchFamily="34"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2">
                        <a:lumMod val="60000"/>
                        <a:lumOff val="40000"/>
                      </a:schemeClr>
                    </a:solidFill>
                  </a:tcPr>
                </a:tc>
                <a:tc>
                  <a:txBody>
                    <a:bodyPr/>
                    <a:lstStyle/>
                    <a:p>
                      <a:pPr indent="0" algn="just">
                        <a:buFont typeface="Wingdings" panose="05000000000000000000" charset="0"/>
                        <a:buNone/>
                      </a:pPr>
                      <a:r>
                        <a:rPr lang="zh-CN" altLang="en-US" sz="2400" b="0">
                          <a:solidFill>
                            <a:schemeClr val="tx1"/>
                          </a:solidFill>
                          <a:latin typeface="微软雅黑" panose="020B0503020204020204" pitchFamily="34" charset="-122"/>
                          <a:ea typeface="微软雅黑" panose="020B0503020204020204" pitchFamily="34" charset="-122"/>
                          <a:sym typeface="+mn-ea"/>
                        </a:rPr>
                        <a:t>隐患排查治理自查自报的目的和意义、工作内容、工作方法、职责要求、奖惩措施等</a:t>
                      </a:r>
                      <a:endParaRPr lang="zh-CN" altLang="en-US" sz="2400" b="0">
                        <a:solidFill>
                          <a:schemeClr val="tx1"/>
                        </a:solidFill>
                        <a:latin typeface="微软雅黑" panose="020B0503020204020204" pitchFamily="34" charset="-122"/>
                        <a:ea typeface="微软雅黑" panose="020B0503020204020204" pitchFamily="34" charset="-122"/>
                        <a:sym typeface="+mn-ea"/>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95000"/>
                      </a:schemeClr>
                    </a:solidFill>
                  </a:tcPr>
                </a:tc>
              </a:tr>
              <a:tr h="663524">
                <a:tc vMerge="1">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2">
                        <a:lumMod val="60000"/>
                        <a:lumOff val="40000"/>
                      </a:schemeClr>
                    </a:solidFill>
                  </a:tcPr>
                </a:tc>
                <a:tc>
                  <a:txBody>
                    <a:bodyPr/>
                    <a:lstStyle/>
                    <a:p>
                      <a:pPr indent="0" algn="just">
                        <a:buFont typeface="Wingdings" panose="05000000000000000000" charset="0"/>
                        <a:buNone/>
                      </a:pPr>
                      <a:r>
                        <a:rPr lang="zh-CN" altLang="en-US" sz="2400">
                          <a:solidFill>
                            <a:schemeClr val="tx1"/>
                          </a:solidFill>
                          <a:latin typeface="微软雅黑" panose="020B0503020204020204" pitchFamily="34" charset="-122"/>
                          <a:ea typeface="微软雅黑" panose="020B0503020204020204" pitchFamily="34" charset="-122"/>
                          <a:sym typeface="+mn-ea"/>
                        </a:rPr>
                        <a:t>隐患排查治理标准的解读与应用</a:t>
                      </a:r>
                      <a:endParaRPr lang="zh-CN" altLang="en-US" sz="2400" b="0">
                        <a:solidFill>
                          <a:schemeClr val="tx1"/>
                        </a:solidFill>
                        <a:latin typeface="微软雅黑" panose="020B0503020204020204" pitchFamily="34" charset="-122"/>
                        <a:ea typeface="微软雅黑" panose="020B0503020204020204" pitchFamily="34" charset="-122"/>
                        <a:sym typeface="+mn-ea"/>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95000"/>
                      </a:schemeClr>
                    </a:solidFill>
                  </a:tcPr>
                </a:tc>
              </a:tr>
              <a:tr h="663524">
                <a:tc vMerge="1">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2">
                        <a:lumMod val="60000"/>
                        <a:lumOff val="40000"/>
                      </a:schemeClr>
                    </a:solidFill>
                  </a:tcPr>
                </a:tc>
                <a:tc>
                  <a:txBody>
                    <a:bodyPr/>
                    <a:lstStyle/>
                    <a:p>
                      <a:pPr indent="0" algn="just">
                        <a:buFont typeface="Wingdings" panose="05000000000000000000" charset="0"/>
                        <a:buNone/>
                      </a:pPr>
                      <a:r>
                        <a:rPr lang="zh-CN" altLang="en-US" sz="2400" b="0">
                          <a:solidFill>
                            <a:schemeClr val="tx1"/>
                          </a:solidFill>
                          <a:latin typeface="微软雅黑" panose="020B0503020204020204" pitchFamily="34" charset="-122"/>
                          <a:ea typeface="微软雅黑" panose="020B0503020204020204" pitchFamily="34" charset="-122"/>
                          <a:sym typeface="+mn-ea"/>
                        </a:rPr>
                        <a:t>隐患排查治理信息系统操作</a:t>
                      </a:r>
                      <a:endParaRPr lang="zh-CN" altLang="en-US" sz="2400" b="0">
                        <a:solidFill>
                          <a:schemeClr val="tx1"/>
                        </a:solidFill>
                        <a:latin typeface="微软雅黑" panose="020B0503020204020204" pitchFamily="34" charset="-122"/>
                        <a:ea typeface="微软雅黑" panose="020B0503020204020204" pitchFamily="34" charset="-122"/>
                        <a:sym typeface="+mn-ea"/>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95000"/>
                      </a:schemeClr>
                    </a:solidFill>
                  </a:tcPr>
                </a:tc>
              </a:tr>
              <a:tr h="646908">
                <a:tc rowSpan="2">
                  <a:txBody>
                    <a:bodyPr/>
                    <a:lstStyle/>
                    <a:p>
                      <a:pPr indent="0" algn="ctr">
                        <a:buFont typeface="Wingdings" panose="05000000000000000000" charset="0"/>
                        <a:buNone/>
                      </a:pPr>
                      <a:r>
                        <a:rPr lang="zh-CN" altLang="en-US" sz="2400" b="1">
                          <a:solidFill>
                            <a:srgbClr val="0070C0"/>
                          </a:solidFill>
                          <a:latin typeface="微软雅黑" panose="020B0503020204020204" pitchFamily="34" charset="-122"/>
                          <a:ea typeface="微软雅黑" panose="020B0503020204020204" pitchFamily="34" charset="-122"/>
                        </a:rPr>
                        <a:t>培训对象</a:t>
                      </a:r>
                      <a:endParaRPr lang="zh-CN" altLang="en-US" sz="2400" b="1">
                        <a:solidFill>
                          <a:srgbClr val="0070C0"/>
                        </a:solidFill>
                        <a:latin typeface="微软雅黑" panose="020B0503020204020204" pitchFamily="34" charset="-122"/>
                        <a:ea typeface="微软雅黑" panose="020B0503020204020204" pitchFamily="34"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2">
                        <a:lumMod val="60000"/>
                        <a:lumOff val="40000"/>
                      </a:schemeClr>
                    </a:solidFill>
                  </a:tcPr>
                </a:tc>
                <a:tc>
                  <a:txBody>
                    <a:bodyPr/>
                    <a:lstStyle/>
                    <a:p>
                      <a:pPr indent="0" algn="just">
                        <a:buFont typeface="Wingdings" panose="05000000000000000000" charset="0"/>
                        <a:buNone/>
                      </a:pPr>
                      <a:r>
                        <a:rPr lang="zh-CN" altLang="en-US" sz="2400" b="0">
                          <a:solidFill>
                            <a:schemeClr val="tx1"/>
                          </a:solidFill>
                          <a:latin typeface="微软雅黑" panose="020B0503020204020204" pitchFamily="34" charset="-122"/>
                          <a:ea typeface="微软雅黑" panose="020B0503020204020204" pitchFamily="34" charset="-122"/>
                        </a:rPr>
                        <a:t>生产经营单位主要负责人、安全管理人员、系统操作员</a:t>
                      </a:r>
                      <a:endParaRPr lang="zh-CN" altLang="en-US" sz="2400" b="0">
                        <a:solidFill>
                          <a:schemeClr val="tx1"/>
                        </a:solidFill>
                        <a:latin typeface="微软雅黑" panose="020B0503020204020204" pitchFamily="34" charset="-122"/>
                        <a:ea typeface="微软雅黑" panose="020B0503020204020204" pitchFamily="34"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95000"/>
                      </a:schemeClr>
                    </a:solidFill>
                  </a:tcPr>
                </a:tc>
              </a:tr>
              <a:tr h="844636">
                <a:tc vMerge="1">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2">
                        <a:lumMod val="60000"/>
                        <a:lumOff val="40000"/>
                      </a:schemeClr>
                    </a:solidFill>
                  </a:tcPr>
                </a:tc>
                <a:tc>
                  <a:txBody>
                    <a:bodyPr/>
                    <a:lstStyle/>
                    <a:p>
                      <a:pPr indent="0" algn="just">
                        <a:buFont typeface="Wingdings" panose="05000000000000000000" charset="0"/>
                        <a:buNone/>
                      </a:pPr>
                      <a:r>
                        <a:rPr lang="zh-CN" altLang="en-US" sz="2400">
                          <a:solidFill>
                            <a:schemeClr val="tx1"/>
                          </a:solidFill>
                          <a:latin typeface="微软雅黑" panose="020B0503020204020204" pitchFamily="34" charset="-122"/>
                          <a:ea typeface="微软雅黑" panose="020B0503020204020204" pitchFamily="34" charset="-122"/>
                          <a:sym typeface="+mn-ea"/>
                        </a:rPr>
                        <a:t>各级安监部门负责人、管理人员、各行业管理部门主管安全负责人、具体工作人员</a:t>
                      </a:r>
                      <a:endParaRPr lang="zh-CN" altLang="en-US" sz="2400" b="0">
                        <a:solidFill>
                          <a:schemeClr val="tx1"/>
                        </a:solidFill>
                        <a:latin typeface="微软雅黑" panose="020B0503020204020204" pitchFamily="34" charset="-122"/>
                        <a:ea typeface="微软雅黑" panose="020B0503020204020204" pitchFamily="34" charset="-122"/>
                        <a:sym typeface="+mn-ea"/>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95000"/>
                      </a:schemeClr>
                    </a:solidFill>
                  </a:tcPr>
                </a:tc>
              </a:tr>
              <a:tr h="1057872">
                <a:tc>
                  <a:txBody>
                    <a:bodyPr/>
                    <a:lstStyle/>
                    <a:p>
                      <a:pPr indent="0" algn="ctr">
                        <a:buFont typeface="Wingdings" panose="05000000000000000000" charset="0"/>
                        <a:buNone/>
                      </a:pPr>
                      <a:r>
                        <a:rPr lang="zh-CN" altLang="en-US" sz="2400" b="1">
                          <a:solidFill>
                            <a:srgbClr val="0070C0"/>
                          </a:solidFill>
                          <a:latin typeface="微软雅黑" panose="020B0503020204020204" pitchFamily="34" charset="-122"/>
                          <a:ea typeface="微软雅黑" panose="020B0503020204020204" pitchFamily="34" charset="-122"/>
                          <a:sym typeface="+mn-ea"/>
                        </a:rPr>
                        <a:t>培训组织与形式</a:t>
                      </a:r>
                      <a:endParaRPr lang="zh-CN" altLang="en-US" sz="2400" b="1">
                        <a:solidFill>
                          <a:srgbClr val="0070C0"/>
                        </a:solidFill>
                        <a:latin typeface="微软雅黑" panose="020B0503020204020204" pitchFamily="34" charset="-122"/>
                        <a:ea typeface="微软雅黑" panose="020B0503020204020204" pitchFamily="34" charset="-122"/>
                        <a:sym typeface="+mn-ea"/>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2">
                        <a:lumMod val="60000"/>
                        <a:lumOff val="40000"/>
                      </a:schemeClr>
                    </a:solidFill>
                  </a:tcPr>
                </a:tc>
                <a:tc>
                  <a:txBody>
                    <a:bodyPr/>
                    <a:lstStyle/>
                    <a:p>
                      <a:pPr indent="0" algn="just">
                        <a:buFont typeface="Wingdings" panose="05000000000000000000" charset="0"/>
                        <a:buNone/>
                      </a:pPr>
                      <a:r>
                        <a:rPr lang="zh-CN" altLang="en-US" sz="2400" b="0" dirty="0">
                          <a:solidFill>
                            <a:schemeClr val="tx1"/>
                          </a:solidFill>
                          <a:latin typeface="微软雅黑" panose="020B0503020204020204" pitchFamily="34" charset="-122"/>
                          <a:ea typeface="微软雅黑" panose="020B0503020204020204" pitchFamily="34" charset="-122"/>
                          <a:sym typeface="+mn-ea"/>
                        </a:rPr>
                        <a:t>分期、分批、分层次进行集中授课培训、书面课件培训、上机实操培训、现场指导等</a:t>
                      </a:r>
                      <a:endParaRPr lang="zh-CN" altLang="en-US" sz="2400" b="0" dirty="0">
                        <a:solidFill>
                          <a:schemeClr val="tx1"/>
                        </a:solidFill>
                        <a:latin typeface="微软雅黑" panose="020B0503020204020204" pitchFamily="34" charset="-122"/>
                        <a:ea typeface="微软雅黑" panose="020B0503020204020204" pitchFamily="34" charset="-122"/>
                        <a:sym typeface="+mn-ea"/>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95000"/>
                      </a:schemeClr>
                    </a:solidFill>
                  </a:tcPr>
                </a:tc>
              </a:tr>
            </a:tbl>
          </a:graphicData>
        </a:graphic>
      </p:graphicFrame>
      <p:sp>
        <p:nvSpPr>
          <p:cNvPr id="10" name="文本框 9"/>
          <p:cNvSpPr txBox="1"/>
          <p:nvPr/>
        </p:nvSpPr>
        <p:spPr>
          <a:xfrm>
            <a:off x="476885" y="52070"/>
            <a:ext cx="5617210" cy="678815"/>
          </a:xfrm>
          <a:prstGeom prst="rect">
            <a:avLst/>
          </a:prstGeom>
          <a:noFill/>
        </p:spPr>
        <p:txBody>
          <a:bodyPr wrap="square" rtlCol="0">
            <a:spAutoFit/>
          </a:bodyPr>
          <a:lstStyle/>
          <a:p>
            <a:pPr marL="457200" indent="-457200">
              <a:buFont typeface="Wingdings" panose="05000000000000000000" charset="0"/>
              <a:buChar char="l"/>
            </a:pPr>
            <a:r>
              <a:rPr lang="zh-CN" altLang="zh-CN" sz="3600" b="1" dirty="0">
                <a:solidFill>
                  <a:schemeClr val="bg1"/>
                </a:solidFill>
                <a:latin typeface="微软雅黑" panose="020B0503020204020204" pitchFamily="34" charset="-122"/>
                <a:ea typeface="微软雅黑" panose="020B0503020204020204" pitchFamily="34" charset="-122"/>
              </a:rPr>
              <a:t>组织教育培训</a:t>
            </a:r>
            <a:endParaRPr lang="zh-CN" altLang="zh-CN" sz="3600" b="1" dirty="0">
              <a:solidFill>
                <a:schemeClr val="bg1"/>
              </a:solidFill>
              <a:latin typeface="微软雅黑" panose="020B0503020204020204" pitchFamily="34" charset="-122"/>
              <a:ea typeface="微软雅黑" panose="020B0503020204020204" pitchFamily="34" charset="-122"/>
            </a:endParaRPr>
          </a:p>
        </p:txBody>
      </p:sp>
      <p:cxnSp>
        <p:nvCxnSpPr>
          <p:cNvPr id="4" name="直接连接符 3"/>
          <p:cNvCxnSpPr/>
          <p:nvPr/>
        </p:nvCxnSpPr>
        <p:spPr>
          <a:xfrm>
            <a:off x="0" y="768985"/>
            <a:ext cx="121621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47956" y="1014095"/>
            <a:ext cx="7421880" cy="2414905"/>
          </a:xfrm>
          <a:prstGeom prst="rect">
            <a:avLst/>
          </a:prstGeom>
          <a:noFill/>
        </p:spPr>
        <p:txBody>
          <a:bodyPr wrap="square" rtlCol="0" anchor="t">
            <a:spAutoFit/>
          </a:bodyPr>
          <a:lstStyle/>
          <a:p>
            <a:pPr indent="304800" algn="just">
              <a:lnSpc>
                <a:spcPct val="140000"/>
              </a:lnSpc>
            </a:pPr>
            <a:r>
              <a:rPr lang="zh-CN" dirty="0">
                <a:solidFill>
                  <a:schemeClr val="bg1"/>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dirty="0">
                <a:solidFill>
                  <a:schemeClr val="bg1"/>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dirty="0">
                <a:solidFill>
                  <a:schemeClr val="bg1"/>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dirty="0">
                <a:solidFill>
                  <a:schemeClr val="bg1"/>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dirty="0">
                <a:solidFill>
                  <a:schemeClr val="bg1"/>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dirty="0">
              <a:solidFill>
                <a:schemeClr val="bg1"/>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4572000" y="4343400"/>
            <a:ext cx="6864985" cy="1476375"/>
          </a:xfrm>
          <a:prstGeom prst="rect">
            <a:avLst/>
          </a:prstGeom>
          <a:noFill/>
        </p:spPr>
        <p:txBody>
          <a:bodyPr wrap="square" rtlCol="0" anchor="t">
            <a:spAutoFit/>
          </a:bodyPr>
          <a:lstStyle/>
          <a:p>
            <a:pPr>
              <a:lnSpc>
                <a:spcPct val="150000"/>
              </a:lnSpc>
            </a:pPr>
            <a:r>
              <a:rPr lang="en-US" altLang="zh-CN" b="1" dirty="0">
                <a:solidFill>
                  <a:schemeClr val="dk1"/>
                </a:solidFill>
                <a:latin typeface="+mn-ea"/>
                <a:cs typeface="楷体" panose="02010609060101010101" charset="-122"/>
                <a:sym typeface="+mn-ea"/>
              </a:rPr>
              <a:t>   </a:t>
            </a:r>
            <a:r>
              <a:rPr lang="zh-CN" altLang="en-US" sz="2000" b="1" dirty="0">
                <a:solidFill>
                  <a:schemeClr val="bg1"/>
                </a:solidFill>
                <a:latin typeface="+mn-ea"/>
                <a:cs typeface="宋体" panose="02010600030101010101" pitchFamily="2" charset="-122"/>
                <a:sym typeface="+mn-ea"/>
              </a:rPr>
              <a:t>博富特认为：一个好的培训课程起始于一个好的设计</a:t>
            </a:r>
            <a:r>
              <a:rPr lang="en-US" altLang="zh-CN" sz="2000" b="1" dirty="0">
                <a:solidFill>
                  <a:schemeClr val="bg1"/>
                </a:solidFill>
                <a:latin typeface="+mn-ea"/>
                <a:cs typeface="宋体" panose="02010600030101010101" pitchFamily="2" charset="-122"/>
                <a:sym typeface="+mn-ea"/>
              </a:rPr>
              <a:t>,</a:t>
            </a:r>
            <a:r>
              <a:rPr lang="zh-CN" altLang="en-US" sz="2000" b="1" dirty="0">
                <a:solidFill>
                  <a:schemeClr val="bg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bg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79489" y="3962400"/>
            <a:ext cx="3763645" cy="2508504"/>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4033" y="1143000"/>
            <a:ext cx="3745865" cy="2496820"/>
          </a:xfrm>
          <a:prstGeom prst="rect">
            <a:avLst/>
          </a:prstGeom>
        </p:spPr>
      </p:pic>
      <p:sp>
        <p:nvSpPr>
          <p:cNvPr id="6" name="标题 3"/>
          <p:cNvSpPr txBox="1"/>
          <p:nvPr/>
        </p:nvSpPr>
        <p:spPr>
          <a:xfrm>
            <a:off x="119380" y="188595"/>
            <a:ext cx="6815455" cy="596900"/>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800" dirty="0">
                <a:solidFill>
                  <a:schemeClr val="bg1"/>
                </a:solidFill>
                <a:latin typeface="微软雅黑" panose="020B0503020204020204" pitchFamily="34" charset="-122"/>
                <a:sym typeface="宋体" panose="02010600030101010101" pitchFamily="2" charset="-122"/>
              </a:rPr>
              <a:t>关于博富特</a:t>
            </a:r>
            <a:endParaRPr lang="zh-CN" altLang="en-US" sz="2800" dirty="0">
              <a:solidFill>
                <a:schemeClr val="bg1"/>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格 7"/>
          <p:cNvGraphicFramePr/>
          <p:nvPr/>
        </p:nvGraphicFramePr>
        <p:xfrm>
          <a:off x="473075" y="1180465"/>
          <a:ext cx="11184255" cy="5297170"/>
        </p:xfrm>
        <a:graphic>
          <a:graphicData uri="http://schemas.openxmlformats.org/drawingml/2006/table">
            <a:tbl>
              <a:tblPr firstRow="1" bandRow="1">
                <a:tableStyleId>{5C22544A-7EE6-4342-B048-85BDC9FD1C3A}</a:tableStyleId>
              </a:tblPr>
              <a:tblGrid>
                <a:gridCol w="2189480"/>
                <a:gridCol w="8994775"/>
              </a:tblGrid>
              <a:tr h="590550">
                <a:tc rowSpan="5">
                  <a:txBody>
                    <a:bodyPr/>
                    <a:lstStyle/>
                    <a:p>
                      <a:pPr algn="ctr">
                        <a:buNone/>
                      </a:pPr>
                      <a:r>
                        <a:rPr lang="zh-CN" altLang="en-US" sz="2400">
                          <a:solidFill>
                            <a:srgbClr val="0070C0"/>
                          </a:solidFill>
                          <a:latin typeface="微软雅黑" panose="020B0503020204020204" pitchFamily="34" charset="-122"/>
                          <a:ea typeface="微软雅黑" panose="020B0503020204020204" pitchFamily="34" charset="-122"/>
                        </a:rPr>
                        <a:t>生产经营单位</a:t>
                      </a:r>
                      <a:endParaRPr lang="zh-CN" altLang="en-US" sz="2400">
                        <a:solidFill>
                          <a:srgbClr val="0070C0"/>
                        </a:solidFill>
                        <a:latin typeface="微软雅黑" panose="020B0503020204020204" pitchFamily="34" charset="-122"/>
                        <a:ea typeface="微软雅黑" panose="020B0503020204020204" pitchFamily="34"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4">
                        <a:lumMod val="60000"/>
                        <a:lumOff val="40000"/>
                      </a:schemeClr>
                    </a:solidFill>
                  </a:tcPr>
                </a:tc>
                <a:tc>
                  <a:txBody>
                    <a:bodyPr/>
                    <a:lstStyle/>
                    <a:p>
                      <a:pPr algn="just">
                        <a:buNone/>
                      </a:pPr>
                      <a:r>
                        <a:rPr lang="zh-CN" altLang="en-US" sz="2400" b="0">
                          <a:solidFill>
                            <a:schemeClr val="tx1"/>
                          </a:solidFill>
                          <a:latin typeface="微软雅黑" panose="020B0503020204020204" pitchFamily="34" charset="-122"/>
                          <a:ea typeface="微软雅黑" panose="020B0503020204020204" pitchFamily="34" charset="-122"/>
                        </a:rPr>
                        <a:t>对照本单位隐患排查清单以及相关法律法规要求进行隐患排查</a:t>
                      </a:r>
                      <a:endParaRPr lang="zh-CN" altLang="en-US" sz="2400" b="0">
                        <a:solidFill>
                          <a:schemeClr val="tx1"/>
                        </a:solidFill>
                        <a:latin typeface="微软雅黑" panose="020B0503020204020204" pitchFamily="34" charset="-122"/>
                        <a:ea typeface="微软雅黑" panose="020B0503020204020204" pitchFamily="34"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95000"/>
                      </a:schemeClr>
                    </a:solidFill>
                  </a:tcPr>
                </a:tc>
              </a:tr>
              <a:tr h="590550">
                <a:tc vMerge="1">
                  <a:tcPr/>
                </a:tc>
                <a:tc>
                  <a:txBody>
                    <a:bodyPr/>
                    <a:lstStyle/>
                    <a:p>
                      <a:pPr algn="just">
                        <a:buNone/>
                      </a:pPr>
                      <a:r>
                        <a:rPr lang="zh-CN" altLang="en-US" sz="2400" b="0">
                          <a:solidFill>
                            <a:schemeClr val="tx1"/>
                          </a:solidFill>
                          <a:latin typeface="微软雅黑" panose="020B0503020204020204" pitchFamily="34" charset="-122"/>
                          <a:ea typeface="微软雅黑" panose="020B0503020204020204" pitchFamily="34" charset="-122"/>
                        </a:rPr>
                        <a:t>每周通过自查自报系统将上周隐患排查治理情况在网上进行填报</a:t>
                      </a:r>
                      <a:endParaRPr lang="zh-CN" altLang="en-US" sz="2400" b="0">
                        <a:solidFill>
                          <a:schemeClr val="tx1"/>
                        </a:solidFill>
                        <a:latin typeface="微软雅黑" panose="020B0503020204020204" pitchFamily="34" charset="-122"/>
                        <a:ea typeface="微软雅黑" panose="020B0503020204020204" pitchFamily="34"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95000"/>
                      </a:schemeClr>
                    </a:solidFill>
                  </a:tcPr>
                </a:tc>
              </a:tr>
              <a:tr h="548005">
                <a:tc vMerge="1">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0070C0"/>
                    </a:solidFill>
                  </a:tcPr>
                </a:tc>
                <a:tc>
                  <a:txBody>
                    <a:bodyPr/>
                    <a:lstStyle/>
                    <a:p>
                      <a:pPr algn="just">
                        <a:buNone/>
                      </a:pPr>
                      <a:r>
                        <a:rPr lang="zh-CN" altLang="en-US" sz="2400" b="0">
                          <a:solidFill>
                            <a:schemeClr val="tx1"/>
                          </a:solidFill>
                          <a:latin typeface="微软雅黑" panose="020B0503020204020204" pitchFamily="34" charset="-122"/>
                          <a:ea typeface="微软雅黑" panose="020B0503020204020204" pitchFamily="34" charset="-122"/>
                        </a:rPr>
                        <a:t>每周未按规定登录、上报隐患的，给予红灯警示</a:t>
                      </a:r>
                      <a:endParaRPr lang="zh-CN" altLang="en-US" sz="2400" b="0">
                        <a:solidFill>
                          <a:schemeClr val="tx1"/>
                        </a:solidFill>
                        <a:latin typeface="微软雅黑" panose="020B0503020204020204" pitchFamily="34" charset="-122"/>
                        <a:ea typeface="微软雅黑" panose="020B0503020204020204" pitchFamily="34"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95000"/>
                      </a:schemeClr>
                    </a:solidFill>
                  </a:tcPr>
                </a:tc>
              </a:tr>
              <a:tr h="581660">
                <a:tc vMerge="1">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0070C0"/>
                    </a:solidFill>
                  </a:tcPr>
                </a:tc>
                <a:tc>
                  <a:txBody>
                    <a:bodyPr/>
                    <a:lstStyle/>
                    <a:p>
                      <a:pPr algn="just">
                        <a:buNone/>
                      </a:pPr>
                      <a:r>
                        <a:rPr lang="zh-CN" altLang="en-US" sz="2400">
                          <a:latin typeface="微软雅黑" panose="020B0503020204020204" pitchFamily="34" charset="-122"/>
                          <a:ea typeface="微软雅黑" panose="020B0503020204020204" pitchFamily="34" charset="-122"/>
                        </a:rPr>
                        <a:t>事故隐患达到整改期限前</a:t>
                      </a:r>
                      <a:r>
                        <a:rPr lang="en-US" altLang="zh-CN" sz="2400">
                          <a:latin typeface="微软雅黑" panose="020B0503020204020204" pitchFamily="34" charset="-122"/>
                          <a:ea typeface="微软雅黑" panose="020B0503020204020204" pitchFamily="34" charset="-122"/>
                        </a:rPr>
                        <a:t>3</a:t>
                      </a:r>
                      <a:r>
                        <a:rPr lang="zh-CN" altLang="en-US" sz="2400">
                          <a:latin typeface="微软雅黑" panose="020B0503020204020204" pitchFamily="34" charset="-122"/>
                          <a:ea typeface="微软雅黑" panose="020B0503020204020204" pitchFamily="34" charset="-122"/>
                        </a:rPr>
                        <a:t>天的，给予红灯闪烁提醒</a:t>
                      </a:r>
                      <a:endParaRPr lang="zh-CN" altLang="en-US" sz="2400">
                        <a:latin typeface="微软雅黑" panose="020B0503020204020204" pitchFamily="34" charset="-122"/>
                        <a:ea typeface="微软雅黑" panose="020B0503020204020204" pitchFamily="34"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95000"/>
                      </a:schemeClr>
                    </a:solidFill>
                  </a:tcPr>
                </a:tc>
              </a:tr>
              <a:tr h="641350">
                <a:tc vMerge="1">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0070C0"/>
                    </a:solidFill>
                  </a:tcPr>
                </a:tc>
                <a:tc>
                  <a:txBody>
                    <a:bodyPr/>
                    <a:lstStyle/>
                    <a:p>
                      <a:pPr algn="just">
                        <a:buNone/>
                      </a:pPr>
                      <a:r>
                        <a:rPr lang="zh-CN" altLang="en-US" sz="2400">
                          <a:latin typeface="微软雅黑" panose="020B0503020204020204" pitchFamily="34" charset="-122"/>
                          <a:ea typeface="微软雅黑" panose="020B0503020204020204" pitchFamily="34" charset="-122"/>
                        </a:rPr>
                        <a:t>事故隐患达到整改期限未整改的，给予红灯警示</a:t>
                      </a:r>
                      <a:endParaRPr lang="zh-CN" altLang="en-US" sz="2400">
                        <a:latin typeface="微软雅黑" panose="020B0503020204020204" pitchFamily="34" charset="-122"/>
                        <a:ea typeface="微软雅黑" panose="020B0503020204020204" pitchFamily="34"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95000"/>
                      </a:schemeClr>
                    </a:solidFill>
                  </a:tcPr>
                </a:tc>
              </a:tr>
              <a:tr h="1071245">
                <a:tc rowSpan="2">
                  <a:txBody>
                    <a:bodyPr/>
                    <a:lstStyle/>
                    <a:p>
                      <a:pPr algn="ctr">
                        <a:buNone/>
                      </a:pPr>
                      <a:r>
                        <a:rPr lang="zh-CN" altLang="en-US" sz="2400" b="1">
                          <a:solidFill>
                            <a:srgbClr val="0070C0"/>
                          </a:solidFill>
                          <a:latin typeface="微软雅黑" panose="020B0503020204020204" pitchFamily="34" charset="-122"/>
                          <a:ea typeface="微软雅黑" panose="020B0503020204020204" pitchFamily="34" charset="-122"/>
                        </a:rPr>
                        <a:t>行业监管部门</a:t>
                      </a:r>
                      <a:endParaRPr lang="zh-CN" altLang="en-US" sz="2400" b="1">
                        <a:solidFill>
                          <a:srgbClr val="0070C0"/>
                        </a:solidFill>
                        <a:latin typeface="微软雅黑" panose="020B0503020204020204" pitchFamily="34" charset="-122"/>
                        <a:ea typeface="微软雅黑" panose="020B0503020204020204" pitchFamily="34" charset="-122"/>
                      </a:endParaRPr>
                    </a:p>
                    <a:p>
                      <a:pPr algn="ctr">
                        <a:buNone/>
                      </a:pPr>
                      <a:r>
                        <a:rPr lang="zh-CN" altLang="en-US" sz="2400" b="1">
                          <a:solidFill>
                            <a:srgbClr val="0070C0"/>
                          </a:solidFill>
                          <a:latin typeface="微软雅黑" panose="020B0503020204020204" pitchFamily="34" charset="-122"/>
                          <a:ea typeface="微软雅黑" panose="020B0503020204020204" pitchFamily="34" charset="-122"/>
                        </a:rPr>
                        <a:t>专项监管部门</a:t>
                      </a:r>
                      <a:endParaRPr lang="zh-CN" altLang="en-US" sz="2400" b="1">
                        <a:solidFill>
                          <a:srgbClr val="0070C0"/>
                        </a:solidFill>
                        <a:latin typeface="微软雅黑" panose="020B0503020204020204" pitchFamily="34" charset="-122"/>
                        <a:ea typeface="微软雅黑" panose="020B0503020204020204" pitchFamily="34"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4">
                        <a:lumMod val="60000"/>
                        <a:lumOff val="40000"/>
                      </a:schemeClr>
                    </a:solidFill>
                  </a:tcPr>
                </a:tc>
                <a:tc>
                  <a:txBody>
                    <a:bodyPr/>
                    <a:lstStyle/>
                    <a:p>
                      <a:pPr algn="just">
                        <a:buNone/>
                      </a:pPr>
                      <a:r>
                        <a:rPr lang="zh-CN" altLang="en-US" sz="2400">
                          <a:latin typeface="微软雅黑" panose="020B0503020204020204" pitchFamily="34" charset="-122"/>
                          <a:ea typeface="微软雅黑" panose="020B0503020204020204" pitchFamily="34" charset="-122"/>
                        </a:rPr>
                        <a:t>根据系统亮灯警示情况，</a:t>
                      </a:r>
                      <a:r>
                        <a:rPr lang="en-US" altLang="zh-CN" sz="2400">
                          <a:latin typeface="微软雅黑" panose="020B0503020204020204" pitchFamily="34" charset="-122"/>
                          <a:ea typeface="微软雅黑" panose="020B0503020204020204" pitchFamily="34" charset="-122"/>
                        </a:rPr>
                        <a:t>7</a:t>
                      </a:r>
                      <a:r>
                        <a:rPr lang="zh-CN" altLang="en-US" sz="2400">
                          <a:latin typeface="微软雅黑" panose="020B0503020204020204" pitchFamily="34" charset="-122"/>
                          <a:ea typeface="微软雅黑" panose="020B0503020204020204" pitchFamily="34" charset="-122"/>
                        </a:rPr>
                        <a:t>日内对到期不登录、到期不上报、隐患到期不整改的亮红灯企业，进行督导检查或执法检查，检查情况及时录入信息系统</a:t>
                      </a:r>
                      <a:endParaRPr lang="zh-CN" altLang="en-US" sz="2400">
                        <a:latin typeface="微软雅黑" panose="020B0503020204020204" pitchFamily="34" charset="-122"/>
                        <a:ea typeface="微软雅黑" panose="020B0503020204020204" pitchFamily="34"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95000"/>
                      </a:schemeClr>
                    </a:solidFill>
                  </a:tcPr>
                </a:tc>
              </a:tr>
              <a:tr h="1156335">
                <a:tc vMerge="1">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85000"/>
                      </a:schemeClr>
                    </a:solidFill>
                  </a:tcPr>
                </a:tc>
                <a:tc>
                  <a:txBody>
                    <a:bodyPr/>
                    <a:lstStyle/>
                    <a:p>
                      <a:pPr algn="just">
                        <a:buNone/>
                      </a:pPr>
                      <a:r>
                        <a:rPr lang="zh-CN" altLang="en-US" sz="2400">
                          <a:latin typeface="微软雅黑" panose="020B0503020204020204" pitchFamily="34" charset="-122"/>
                          <a:ea typeface="微软雅黑" panose="020B0503020204020204" pitchFamily="34" charset="-122"/>
                        </a:rPr>
                        <a:t>每月对生产经营单位隐患自查自报工作情况进行抽查，并于检查后</a:t>
                      </a:r>
                      <a:r>
                        <a:rPr lang="en-US" altLang="zh-CN" sz="2400">
                          <a:latin typeface="微软雅黑" panose="020B0503020204020204" pitchFamily="34" charset="-122"/>
                          <a:ea typeface="微软雅黑" panose="020B0503020204020204" pitchFamily="34" charset="-122"/>
                        </a:rPr>
                        <a:t>5</a:t>
                      </a:r>
                      <a:r>
                        <a:rPr lang="zh-CN" altLang="en-US" sz="2400">
                          <a:latin typeface="微软雅黑" panose="020B0503020204020204" pitchFamily="34" charset="-122"/>
                          <a:ea typeface="微软雅黑" panose="020B0503020204020204" pitchFamily="34" charset="-122"/>
                        </a:rPr>
                        <a:t>个工作日内将抽查情况在自查自报系统中进行填报</a:t>
                      </a:r>
                      <a:endParaRPr lang="zh-CN" altLang="en-US" sz="2400">
                        <a:latin typeface="微软雅黑" panose="020B0503020204020204" pitchFamily="34" charset="-122"/>
                        <a:ea typeface="微软雅黑" panose="020B0503020204020204" pitchFamily="34"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95000"/>
                      </a:schemeClr>
                    </a:solidFill>
                  </a:tcPr>
                </a:tc>
              </a:tr>
            </a:tbl>
          </a:graphicData>
        </a:graphic>
      </p:graphicFrame>
      <p:sp>
        <p:nvSpPr>
          <p:cNvPr id="10" name="文本框 9"/>
          <p:cNvSpPr txBox="1"/>
          <p:nvPr/>
        </p:nvSpPr>
        <p:spPr>
          <a:xfrm>
            <a:off x="476885" y="52070"/>
            <a:ext cx="5617210" cy="678815"/>
          </a:xfrm>
          <a:prstGeom prst="rect">
            <a:avLst/>
          </a:prstGeom>
          <a:noFill/>
        </p:spPr>
        <p:txBody>
          <a:bodyPr wrap="square" rtlCol="0">
            <a:spAutoFit/>
          </a:bodyPr>
          <a:lstStyle/>
          <a:p>
            <a:pPr marL="457200" indent="-457200">
              <a:buFont typeface="Wingdings" panose="05000000000000000000" charset="0"/>
              <a:buChar char="l"/>
            </a:pPr>
            <a:r>
              <a:rPr lang="zh-CN" altLang="zh-CN" sz="3600" b="1" dirty="0">
                <a:solidFill>
                  <a:schemeClr val="bg1"/>
                </a:solidFill>
                <a:latin typeface="微软雅黑" panose="020B0503020204020204" pitchFamily="34" charset="-122"/>
                <a:ea typeface="微软雅黑" panose="020B0503020204020204" pitchFamily="34" charset="-122"/>
              </a:rPr>
              <a:t>组织隐患查报</a:t>
            </a:r>
            <a:endParaRPr lang="zh-CN" altLang="zh-CN" sz="3600" b="1" dirty="0">
              <a:solidFill>
                <a:schemeClr val="bg1"/>
              </a:solidFill>
              <a:latin typeface="微软雅黑" panose="020B0503020204020204" pitchFamily="34" charset="-122"/>
              <a:ea typeface="微软雅黑" panose="020B0503020204020204" pitchFamily="34" charset="-122"/>
            </a:endParaRPr>
          </a:p>
        </p:txBody>
      </p:sp>
      <p:cxnSp>
        <p:nvCxnSpPr>
          <p:cNvPr id="4" name="直接连接符 3"/>
          <p:cNvCxnSpPr/>
          <p:nvPr/>
        </p:nvCxnSpPr>
        <p:spPr>
          <a:xfrm>
            <a:off x="0" y="768985"/>
            <a:ext cx="121621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476885" y="52070"/>
            <a:ext cx="5617210" cy="678815"/>
          </a:xfrm>
          <a:prstGeom prst="rect">
            <a:avLst/>
          </a:prstGeom>
          <a:noFill/>
        </p:spPr>
        <p:txBody>
          <a:bodyPr wrap="square" rtlCol="0">
            <a:spAutoFit/>
          </a:bodyPr>
          <a:lstStyle/>
          <a:p>
            <a:pPr marL="457200" indent="-457200">
              <a:buFont typeface="Wingdings" panose="05000000000000000000" charset="0"/>
              <a:buChar char="l"/>
            </a:pPr>
            <a:r>
              <a:rPr lang="zh-CN" altLang="zh-CN" sz="3600" b="1" dirty="0">
                <a:solidFill>
                  <a:schemeClr val="bg1"/>
                </a:solidFill>
                <a:latin typeface="微软雅黑" panose="020B0503020204020204" pitchFamily="34" charset="-122"/>
                <a:ea typeface="微软雅黑" panose="020B0503020204020204" pitchFamily="34" charset="-122"/>
                <a:sym typeface="+mn-ea"/>
              </a:rPr>
              <a:t>分类</a:t>
            </a:r>
            <a:r>
              <a:rPr lang="zh-CN" altLang="zh-CN" sz="3600" b="1" dirty="0">
                <a:solidFill>
                  <a:schemeClr val="bg1"/>
                </a:solidFill>
                <a:latin typeface="微软雅黑" panose="020B0503020204020204" pitchFamily="34" charset="-122"/>
                <a:ea typeface="微软雅黑" panose="020B0503020204020204" pitchFamily="34" charset="-122"/>
              </a:rPr>
              <a:t>分级监管</a:t>
            </a:r>
            <a:endParaRPr lang="zh-CN" altLang="zh-CN" sz="3600" b="1" dirty="0">
              <a:solidFill>
                <a:schemeClr val="bg1"/>
              </a:solidFill>
              <a:latin typeface="微软雅黑" panose="020B0503020204020204" pitchFamily="34" charset="-122"/>
              <a:ea typeface="微软雅黑" panose="020B0503020204020204" pitchFamily="34" charset="-122"/>
            </a:endParaRPr>
          </a:p>
        </p:txBody>
      </p:sp>
      <p:grpSp>
        <p:nvGrpSpPr>
          <p:cNvPr id="19" name="组合 18"/>
          <p:cNvGrpSpPr/>
          <p:nvPr/>
        </p:nvGrpSpPr>
        <p:grpSpPr>
          <a:xfrm>
            <a:off x="2400300" y="1739265"/>
            <a:ext cx="7676035" cy="4426585"/>
            <a:chOff x="8073" y="3872"/>
            <a:chExt cx="9716" cy="6105"/>
          </a:xfrm>
        </p:grpSpPr>
        <p:sp>
          <p:nvSpPr>
            <p:cNvPr id="3" name="Text Box 31"/>
            <p:cNvSpPr txBox="1"/>
            <p:nvPr/>
          </p:nvSpPr>
          <p:spPr>
            <a:xfrm>
              <a:off x="12139" y="3872"/>
              <a:ext cx="5454" cy="1004"/>
            </a:xfrm>
            <a:prstGeom prst="rect">
              <a:avLst/>
            </a:prstGeom>
            <a:noFill/>
            <a:ln w="9525">
              <a:noFill/>
            </a:ln>
          </p:spPr>
          <p:txBody>
            <a:bodyPr wrap="square" lIns="90000" tIns="90000" rIns="72000" bIns="90000">
              <a:spAutoFit/>
            </a:bodyPr>
            <a:lstStyle/>
            <a:p>
              <a:pPr lvl="0" indent="0" eaLnBrk="1" hangingPunct="1">
                <a:lnSpc>
                  <a:spcPct val="150000"/>
                </a:lnSpc>
                <a:buNone/>
              </a:pPr>
              <a:r>
                <a:rPr lang="zh-CN" altLang="en-US" sz="2400" b="1" dirty="0">
                  <a:solidFill>
                    <a:srgbClr val="92FA69"/>
                  </a:solidFill>
                  <a:latin typeface="微软雅黑" panose="020B0503020204020204" pitchFamily="34" charset="-122"/>
                  <a:ea typeface="微软雅黑" panose="020B0503020204020204" pitchFamily="34" charset="-122"/>
                </a:rPr>
                <a:t>享受激励政策，自主管理为主</a:t>
              </a:r>
              <a:endParaRPr lang="zh-CN" altLang="en-US" sz="2400" b="1" dirty="0">
                <a:solidFill>
                  <a:srgbClr val="92FA69"/>
                </a:solidFill>
                <a:latin typeface="微软雅黑" panose="020B0503020204020204" pitchFamily="34" charset="-122"/>
                <a:ea typeface="微软雅黑" panose="020B0503020204020204" pitchFamily="34" charset="-122"/>
              </a:endParaRPr>
            </a:p>
          </p:txBody>
        </p:sp>
        <p:sp>
          <p:nvSpPr>
            <p:cNvPr id="4" name="Text Box 32"/>
            <p:cNvSpPr txBox="1"/>
            <p:nvPr/>
          </p:nvSpPr>
          <p:spPr>
            <a:xfrm>
              <a:off x="13103" y="5264"/>
              <a:ext cx="3662" cy="1004"/>
            </a:xfrm>
            <a:prstGeom prst="rect">
              <a:avLst/>
            </a:prstGeom>
            <a:noFill/>
            <a:ln w="9525">
              <a:noFill/>
            </a:ln>
          </p:spPr>
          <p:txBody>
            <a:bodyPr lIns="90000" tIns="90000" rIns="72000" bIns="90000">
              <a:spAutoFit/>
            </a:bodyPr>
            <a:lstStyle/>
            <a:p>
              <a:pPr lvl="0" indent="0" eaLnBrk="1" hangingPunct="1">
                <a:lnSpc>
                  <a:spcPct val="150000"/>
                </a:lnSpc>
                <a:buNone/>
              </a:pPr>
              <a:r>
                <a:rPr lang="zh-CN" altLang="en-US" sz="2400" b="1" dirty="0">
                  <a:solidFill>
                    <a:srgbClr val="CAA8FD"/>
                  </a:solidFill>
                  <a:latin typeface="微软雅黑" panose="020B0503020204020204" pitchFamily="34" charset="-122"/>
                  <a:ea typeface="微软雅黑" panose="020B0503020204020204" pitchFamily="34" charset="-122"/>
                </a:rPr>
                <a:t>正常管理为主</a:t>
              </a:r>
              <a:endParaRPr lang="zh-CN" altLang="en-US" sz="2400" b="1" dirty="0">
                <a:solidFill>
                  <a:srgbClr val="CAA8FD"/>
                </a:solidFill>
                <a:latin typeface="微软雅黑" panose="020B0503020204020204" pitchFamily="34" charset="-122"/>
                <a:ea typeface="微软雅黑" panose="020B0503020204020204" pitchFamily="34" charset="-122"/>
              </a:endParaRPr>
            </a:p>
          </p:txBody>
        </p:sp>
        <p:sp>
          <p:nvSpPr>
            <p:cNvPr id="5" name="Text Box 33"/>
            <p:cNvSpPr txBox="1"/>
            <p:nvPr/>
          </p:nvSpPr>
          <p:spPr>
            <a:xfrm>
              <a:off x="13989" y="6723"/>
              <a:ext cx="3454" cy="1004"/>
            </a:xfrm>
            <a:prstGeom prst="rect">
              <a:avLst/>
            </a:prstGeom>
            <a:noFill/>
            <a:ln w="9525">
              <a:noFill/>
            </a:ln>
          </p:spPr>
          <p:txBody>
            <a:bodyPr wrap="square" lIns="90000" tIns="90000" rIns="72000" bIns="90000">
              <a:spAutoFit/>
            </a:bodyPr>
            <a:lstStyle/>
            <a:p>
              <a:pPr lvl="0" indent="0" eaLnBrk="1" hangingPunct="1">
                <a:lnSpc>
                  <a:spcPct val="150000"/>
                </a:lnSpc>
                <a:buNone/>
              </a:pPr>
              <a:r>
                <a:rPr lang="zh-CN" altLang="en-US" sz="2400" b="1" dirty="0">
                  <a:solidFill>
                    <a:srgbClr val="FFC000"/>
                  </a:solidFill>
                  <a:latin typeface="微软雅黑" panose="020B0503020204020204" pitchFamily="34" charset="-122"/>
                  <a:ea typeface="微软雅黑" panose="020B0503020204020204" pitchFamily="34" charset="-122"/>
                </a:rPr>
                <a:t>加强安全生产监管</a:t>
              </a:r>
              <a:endParaRPr lang="zh-CN" altLang="en-US" sz="2400" b="1" dirty="0">
                <a:solidFill>
                  <a:srgbClr val="FFC000"/>
                </a:solidFill>
                <a:latin typeface="微软雅黑" panose="020B0503020204020204" pitchFamily="34" charset="-122"/>
                <a:ea typeface="微软雅黑" panose="020B0503020204020204" pitchFamily="34" charset="-122"/>
              </a:endParaRPr>
            </a:p>
          </p:txBody>
        </p:sp>
        <p:sp>
          <p:nvSpPr>
            <p:cNvPr id="11" name="Line 34" descr="© INSCALE GmbH, 21.06.2010"/>
            <p:cNvSpPr/>
            <p:nvPr/>
          </p:nvSpPr>
          <p:spPr>
            <a:xfrm>
              <a:off x="12289" y="4859"/>
              <a:ext cx="5303" cy="7"/>
            </a:xfrm>
            <a:prstGeom prst="line">
              <a:avLst/>
            </a:prstGeom>
            <a:ln w="19050" cap="flat" cmpd="sng">
              <a:solidFill>
                <a:srgbClr val="FFFF00"/>
              </a:solidFill>
              <a:prstDash val="sysDot"/>
              <a:headEnd type="none" w="med" len="med"/>
              <a:tailEnd type="none" w="med" len="med"/>
            </a:ln>
          </p:spPr>
        </p:sp>
        <p:sp>
          <p:nvSpPr>
            <p:cNvPr id="13" name="Line 35" descr="© INSCALE GmbH, 21.06.2010"/>
            <p:cNvSpPr/>
            <p:nvPr/>
          </p:nvSpPr>
          <p:spPr>
            <a:xfrm>
              <a:off x="13185" y="6258"/>
              <a:ext cx="4407" cy="7"/>
            </a:xfrm>
            <a:prstGeom prst="line">
              <a:avLst/>
            </a:prstGeom>
            <a:ln w="19050" cap="flat" cmpd="sng">
              <a:solidFill>
                <a:srgbClr val="FFFF00"/>
              </a:solidFill>
              <a:prstDash val="sysDot"/>
              <a:headEnd type="none" w="med" len="med"/>
              <a:tailEnd type="none" w="med" len="med"/>
            </a:ln>
          </p:spPr>
        </p:sp>
        <p:sp>
          <p:nvSpPr>
            <p:cNvPr id="14" name="Line 36" descr="© INSCALE GmbH, 21.06.2010"/>
            <p:cNvSpPr/>
            <p:nvPr/>
          </p:nvSpPr>
          <p:spPr>
            <a:xfrm>
              <a:off x="13840" y="7757"/>
              <a:ext cx="3752" cy="1"/>
            </a:xfrm>
            <a:prstGeom prst="line">
              <a:avLst/>
            </a:prstGeom>
            <a:ln w="19050" cap="flat" cmpd="sng">
              <a:solidFill>
                <a:srgbClr val="FFFF00"/>
              </a:solidFill>
              <a:prstDash val="sysDot"/>
              <a:headEnd type="none" w="med" len="med"/>
              <a:tailEnd type="none" w="med" len="med"/>
            </a:ln>
          </p:spPr>
        </p:sp>
        <p:sp>
          <p:nvSpPr>
            <p:cNvPr id="15" name="Text Box 37"/>
            <p:cNvSpPr txBox="1"/>
            <p:nvPr/>
          </p:nvSpPr>
          <p:spPr>
            <a:xfrm>
              <a:off x="14750" y="8122"/>
              <a:ext cx="3039" cy="1004"/>
            </a:xfrm>
            <a:prstGeom prst="rect">
              <a:avLst/>
            </a:prstGeom>
            <a:noFill/>
            <a:ln w="9525">
              <a:noFill/>
            </a:ln>
          </p:spPr>
          <p:txBody>
            <a:bodyPr wrap="square" lIns="90000" tIns="90000" rIns="72000" bIns="90000">
              <a:spAutoFit/>
            </a:bodyPr>
            <a:lstStyle/>
            <a:p>
              <a:pPr lvl="0" indent="0" eaLnBrk="1" hangingPunct="1">
                <a:lnSpc>
                  <a:spcPct val="150000"/>
                </a:lnSpc>
                <a:buNone/>
              </a:pPr>
              <a:r>
                <a:rPr lang="zh-CN" altLang="en-US" sz="2400" b="1" dirty="0">
                  <a:solidFill>
                    <a:srgbClr val="FF0000"/>
                  </a:solidFill>
                  <a:latin typeface="微软雅黑" panose="020B0503020204020204" pitchFamily="34" charset="-122"/>
                  <a:ea typeface="微软雅黑" panose="020B0503020204020204" pitchFamily="34" charset="-122"/>
                </a:rPr>
                <a:t>实施限制措施</a:t>
              </a:r>
              <a:endParaRPr lang="zh-CN" altLang="en-US" sz="2400" b="1" dirty="0">
                <a:solidFill>
                  <a:srgbClr val="FF0000"/>
                </a:solidFill>
                <a:latin typeface="微软雅黑" panose="020B0503020204020204" pitchFamily="34" charset="-122"/>
                <a:ea typeface="微软雅黑" panose="020B0503020204020204" pitchFamily="34" charset="-122"/>
              </a:endParaRPr>
            </a:p>
          </p:txBody>
        </p:sp>
        <p:sp>
          <p:nvSpPr>
            <p:cNvPr id="16" name="Line 38" descr="© INSCALE GmbH, 21.06.2010"/>
            <p:cNvSpPr/>
            <p:nvPr/>
          </p:nvSpPr>
          <p:spPr>
            <a:xfrm>
              <a:off x="14727" y="9149"/>
              <a:ext cx="2866" cy="16"/>
            </a:xfrm>
            <a:prstGeom prst="line">
              <a:avLst/>
            </a:prstGeom>
            <a:ln w="19050" cap="flat" cmpd="sng">
              <a:solidFill>
                <a:srgbClr val="FFFF00"/>
              </a:solidFill>
              <a:prstDash val="sysDot"/>
              <a:headEnd type="none" w="med" len="med"/>
              <a:tailEnd type="none" w="med" len="med"/>
            </a:ln>
          </p:spPr>
        </p:sp>
        <p:grpSp>
          <p:nvGrpSpPr>
            <p:cNvPr id="17" name="组合 16"/>
            <p:cNvGrpSpPr/>
            <p:nvPr/>
          </p:nvGrpSpPr>
          <p:grpSpPr>
            <a:xfrm>
              <a:off x="10633" y="3897"/>
              <a:ext cx="1800" cy="1582"/>
              <a:chOff x="4727626" y="2483024"/>
              <a:chExt cx="1143000" cy="1004888"/>
            </a:xfrm>
          </p:grpSpPr>
          <p:sp>
            <p:nvSpPr>
              <p:cNvPr id="52261" name="Freeform 14" descr="© INSCALE GmbH, 21.06.2010"/>
              <p:cNvSpPr>
                <a:spLocks noChangeAspect="1"/>
              </p:cNvSpPr>
              <p:nvPr/>
            </p:nvSpPr>
            <p:spPr>
              <a:xfrm>
                <a:off x="4821288" y="2483024"/>
                <a:ext cx="476250" cy="841375"/>
              </a:xfrm>
              <a:custGeom>
                <a:avLst/>
                <a:gdLst>
                  <a:gd name="txL" fmla="*/ 0 w 487"/>
                  <a:gd name="txT" fmla="*/ 0 h 936"/>
                  <a:gd name="txR" fmla="*/ 487 w 487"/>
                  <a:gd name="txB" fmla="*/ 936 h 936"/>
                </a:gdLst>
                <a:ahLst/>
                <a:cxnLst>
                  <a:cxn ang="0">
                    <a:pos x="2147483647" y="0"/>
                  </a:cxn>
                  <a:cxn ang="0">
                    <a:pos x="2147483647" y="2147483647"/>
                  </a:cxn>
                  <a:cxn ang="0">
                    <a:pos x="0" y="2147483647"/>
                  </a:cxn>
                  <a:cxn ang="0">
                    <a:pos x="2147483647" y="0"/>
                  </a:cxn>
                </a:cxnLst>
                <a:rect l="txL" t="txT" r="txR" b="txB"/>
                <a:pathLst>
                  <a:path w="487" h="936">
                    <a:moveTo>
                      <a:pt x="487" y="0"/>
                    </a:moveTo>
                    <a:lnTo>
                      <a:pt x="487" y="936"/>
                    </a:lnTo>
                    <a:lnTo>
                      <a:pt x="0" y="846"/>
                    </a:lnTo>
                    <a:lnTo>
                      <a:pt x="487" y="0"/>
                    </a:lnTo>
                    <a:close/>
                  </a:path>
                </a:pathLst>
              </a:custGeom>
              <a:solidFill>
                <a:srgbClr val="7F7F7F">
                  <a:alpha val="100000"/>
                </a:srgbClr>
              </a:solidFill>
              <a:ln w="9525">
                <a:noFill/>
              </a:ln>
            </p:spPr>
            <p:txBody>
              <a:bodyPr/>
              <a:lstStyle/>
              <a:p>
                <a:endParaRPr lang="zh-CN" altLang="en-US"/>
              </a:p>
            </p:txBody>
          </p:sp>
          <p:sp>
            <p:nvSpPr>
              <p:cNvPr id="52262" name="Freeform 15" descr="© INSCALE GmbH, 21.06.2010"/>
              <p:cNvSpPr>
                <a:spLocks noChangeAspect="1"/>
              </p:cNvSpPr>
              <p:nvPr/>
            </p:nvSpPr>
            <p:spPr>
              <a:xfrm>
                <a:off x="5297538" y="2483024"/>
                <a:ext cx="482600" cy="841375"/>
              </a:xfrm>
              <a:custGeom>
                <a:avLst/>
                <a:gdLst>
                  <a:gd name="txL" fmla="*/ 0 w 492"/>
                  <a:gd name="txT" fmla="*/ 0 h 936"/>
                  <a:gd name="txR" fmla="*/ 492 w 492"/>
                  <a:gd name="txB" fmla="*/ 936 h 936"/>
                </a:gdLst>
                <a:ahLst/>
                <a:cxnLst>
                  <a:cxn ang="0">
                    <a:pos x="0" y="0"/>
                  </a:cxn>
                  <a:cxn ang="0">
                    <a:pos x="2147483647" y="2147483647"/>
                  </a:cxn>
                  <a:cxn ang="0">
                    <a:pos x="0" y="2147483647"/>
                  </a:cxn>
                  <a:cxn ang="0">
                    <a:pos x="0" y="0"/>
                  </a:cxn>
                </a:cxnLst>
                <a:rect l="txL" t="txT" r="txR" b="txB"/>
                <a:pathLst>
                  <a:path w="492" h="936">
                    <a:moveTo>
                      <a:pt x="0" y="0"/>
                    </a:moveTo>
                    <a:lnTo>
                      <a:pt x="492" y="846"/>
                    </a:lnTo>
                    <a:lnTo>
                      <a:pt x="0" y="936"/>
                    </a:lnTo>
                    <a:lnTo>
                      <a:pt x="0" y="0"/>
                    </a:lnTo>
                    <a:close/>
                  </a:path>
                </a:pathLst>
              </a:custGeom>
              <a:gradFill rotWithShape="1">
                <a:gsLst>
                  <a:gs pos="0">
                    <a:srgbClr val="DDDDDD">
                      <a:alpha val="100000"/>
                    </a:srgbClr>
                  </a:gs>
                  <a:gs pos="100000">
                    <a:srgbClr val="F5F5F5">
                      <a:alpha val="100000"/>
                    </a:srgbClr>
                  </a:gs>
                </a:gsLst>
                <a:lin ang="0" scaled="1"/>
                <a:tileRect/>
              </a:gradFill>
              <a:ln w="9525">
                <a:noFill/>
              </a:ln>
            </p:spPr>
            <p:txBody>
              <a:bodyPr/>
              <a:lstStyle/>
              <a:p>
                <a:endParaRPr lang="zh-CN" altLang="en-US"/>
              </a:p>
            </p:txBody>
          </p:sp>
          <p:sp>
            <p:nvSpPr>
              <p:cNvPr id="52263" name="Freeform 19" descr="© INSCALE GmbH, 21.06.2010"/>
              <p:cNvSpPr>
                <a:spLocks noChangeAspect="1"/>
              </p:cNvSpPr>
              <p:nvPr/>
            </p:nvSpPr>
            <p:spPr>
              <a:xfrm>
                <a:off x="4727626" y="3303762"/>
                <a:ext cx="1143000" cy="184150"/>
              </a:xfrm>
              <a:custGeom>
                <a:avLst/>
                <a:gdLst>
                  <a:gd name="txL" fmla="*/ 0 w 1171"/>
                  <a:gd name="txT" fmla="*/ 0 h 202"/>
                  <a:gd name="txR" fmla="*/ 1171 w 1171"/>
                  <a:gd name="txB" fmla="*/ 202 h 202"/>
                </a:gdLst>
                <a:ahLst/>
                <a:cxnLst>
                  <a:cxn ang="0">
                    <a:pos x="0" y="2147483647"/>
                  </a:cxn>
                  <a:cxn ang="0">
                    <a:pos x="2147483647" y="0"/>
                  </a:cxn>
                  <a:cxn ang="0">
                    <a:pos x="2147483647" y="2147483647"/>
                  </a:cxn>
                  <a:cxn ang="0">
                    <a:pos x="2147483647" y="0"/>
                  </a:cxn>
                  <a:cxn ang="0">
                    <a:pos x="2147483647" y="2147483647"/>
                  </a:cxn>
                  <a:cxn ang="0">
                    <a:pos x="2147483647" y="2147483647"/>
                  </a:cxn>
                  <a:cxn ang="0">
                    <a:pos x="0" y="2147483647"/>
                  </a:cxn>
                </a:cxnLst>
                <a:rect l="txL" t="txT" r="txR" b="txB"/>
                <a:pathLst>
                  <a:path w="1171" h="202">
                    <a:moveTo>
                      <a:pt x="0" y="90"/>
                    </a:moveTo>
                    <a:lnTo>
                      <a:pt x="469" y="0"/>
                    </a:lnTo>
                    <a:lnTo>
                      <a:pt x="585" y="22"/>
                    </a:lnTo>
                    <a:lnTo>
                      <a:pt x="703" y="0"/>
                    </a:lnTo>
                    <a:lnTo>
                      <a:pt x="1171" y="90"/>
                    </a:lnTo>
                    <a:lnTo>
                      <a:pt x="585" y="202"/>
                    </a:lnTo>
                    <a:lnTo>
                      <a:pt x="0" y="90"/>
                    </a:lnTo>
                    <a:close/>
                  </a:path>
                </a:pathLst>
              </a:custGeom>
              <a:gradFill rotWithShape="1">
                <a:gsLst>
                  <a:gs pos="0">
                    <a:srgbClr val="000000">
                      <a:alpha val="100000"/>
                    </a:srgbClr>
                  </a:gs>
                  <a:gs pos="100000">
                    <a:srgbClr val="4A4A4A">
                      <a:alpha val="100000"/>
                    </a:srgbClr>
                  </a:gs>
                </a:gsLst>
                <a:lin ang="2700000" scaled="1"/>
                <a:tileRect/>
              </a:gradFill>
              <a:ln w="9525">
                <a:noFill/>
              </a:ln>
            </p:spPr>
            <p:txBody>
              <a:bodyPr/>
              <a:lstStyle/>
              <a:p>
                <a:endParaRPr lang="zh-CN" altLang="en-US"/>
              </a:p>
            </p:txBody>
          </p:sp>
          <p:sp>
            <p:nvSpPr>
              <p:cNvPr id="52264" name="Freeform 26" descr="© INSCALE GmbH, 21.06.2010"/>
              <p:cNvSpPr>
                <a:spLocks noChangeAspect="1"/>
              </p:cNvSpPr>
              <p:nvPr/>
            </p:nvSpPr>
            <p:spPr>
              <a:xfrm>
                <a:off x="4821288" y="3160887"/>
                <a:ext cx="476250" cy="163512"/>
              </a:xfrm>
              <a:custGeom>
                <a:avLst/>
                <a:gdLst>
                  <a:gd name="txL" fmla="*/ 0 w 487"/>
                  <a:gd name="txT" fmla="*/ 0 h 184"/>
                  <a:gd name="txR" fmla="*/ 487 w 487"/>
                  <a:gd name="txB" fmla="*/ 184 h 184"/>
                </a:gdLst>
                <a:ahLst/>
                <a:cxnLst>
                  <a:cxn ang="0">
                    <a:pos x="0" y="2147483647"/>
                  </a:cxn>
                  <a:cxn ang="0">
                    <a:pos x="2147483647" y="0"/>
                  </a:cxn>
                  <a:cxn ang="0">
                    <a:pos x="2147483647" y="2147483647"/>
                  </a:cxn>
                  <a:cxn ang="0">
                    <a:pos x="0" y="2147483647"/>
                  </a:cxn>
                </a:cxnLst>
                <a:rect l="txL" t="txT" r="txR" b="txB"/>
                <a:pathLst>
                  <a:path w="487" h="184">
                    <a:moveTo>
                      <a:pt x="0" y="92"/>
                    </a:moveTo>
                    <a:lnTo>
                      <a:pt x="487" y="0"/>
                    </a:lnTo>
                    <a:lnTo>
                      <a:pt x="487" y="184"/>
                    </a:lnTo>
                    <a:lnTo>
                      <a:pt x="0" y="92"/>
                    </a:lnTo>
                    <a:close/>
                  </a:path>
                </a:pathLst>
              </a:custGeom>
              <a:solidFill>
                <a:srgbClr val="4D4D4D">
                  <a:alpha val="100000"/>
                </a:srgbClr>
              </a:solidFill>
              <a:ln w="9525">
                <a:noFill/>
              </a:ln>
            </p:spPr>
            <p:txBody>
              <a:bodyPr/>
              <a:lstStyle/>
              <a:p>
                <a:endParaRPr lang="zh-CN" altLang="en-US"/>
              </a:p>
            </p:txBody>
          </p:sp>
          <p:sp>
            <p:nvSpPr>
              <p:cNvPr id="52265" name="Freeform 27" descr="© INSCALE GmbH, 21.06.2010"/>
              <p:cNvSpPr>
                <a:spLocks noChangeAspect="1"/>
              </p:cNvSpPr>
              <p:nvPr/>
            </p:nvSpPr>
            <p:spPr>
              <a:xfrm>
                <a:off x="5297538" y="3160887"/>
                <a:ext cx="482600" cy="163512"/>
              </a:xfrm>
              <a:custGeom>
                <a:avLst/>
                <a:gdLst>
                  <a:gd name="txL" fmla="*/ 0 w 492"/>
                  <a:gd name="txT" fmla="*/ 0 h 184"/>
                  <a:gd name="txR" fmla="*/ 492 w 492"/>
                  <a:gd name="txB" fmla="*/ 184 h 184"/>
                </a:gdLst>
                <a:ahLst/>
                <a:cxnLst>
                  <a:cxn ang="0">
                    <a:pos x="0" y="0"/>
                  </a:cxn>
                  <a:cxn ang="0">
                    <a:pos x="2147483647" y="2147483647"/>
                  </a:cxn>
                  <a:cxn ang="0">
                    <a:pos x="0" y="2147483647"/>
                  </a:cxn>
                  <a:cxn ang="0">
                    <a:pos x="0" y="0"/>
                  </a:cxn>
                </a:cxnLst>
                <a:rect l="txL" t="txT" r="txR" b="txB"/>
                <a:pathLst>
                  <a:path w="492" h="184">
                    <a:moveTo>
                      <a:pt x="0" y="0"/>
                    </a:moveTo>
                    <a:lnTo>
                      <a:pt x="492" y="92"/>
                    </a:lnTo>
                    <a:lnTo>
                      <a:pt x="0" y="184"/>
                    </a:lnTo>
                    <a:lnTo>
                      <a:pt x="0" y="0"/>
                    </a:lnTo>
                    <a:close/>
                  </a:path>
                </a:pathLst>
              </a:custGeom>
              <a:gradFill rotWithShape="1">
                <a:gsLst>
                  <a:gs pos="0">
                    <a:srgbClr val="C0C0C0">
                      <a:alpha val="100000"/>
                    </a:srgbClr>
                  </a:gs>
                  <a:gs pos="100000">
                    <a:srgbClr val="D9D9D9">
                      <a:alpha val="100000"/>
                    </a:srgbClr>
                  </a:gs>
                </a:gsLst>
                <a:lin ang="0" scaled="1"/>
                <a:tileRect/>
              </a:gradFill>
              <a:ln w="9525">
                <a:noFill/>
              </a:ln>
            </p:spPr>
            <p:txBody>
              <a:bodyPr/>
              <a:lstStyle/>
              <a:p>
                <a:endParaRPr lang="zh-CN" altLang="en-US"/>
              </a:p>
            </p:txBody>
          </p:sp>
          <p:sp>
            <p:nvSpPr>
              <p:cNvPr id="23" name="矩形 22"/>
              <p:cNvSpPr/>
              <p:nvPr/>
            </p:nvSpPr>
            <p:spPr>
              <a:xfrm rot="20837960">
                <a:off x="5158011" y="2675698"/>
                <a:ext cx="556563" cy="560741"/>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600" b="1" i="0" u="none" strike="noStrike" kern="1200" cap="none" spc="300" normalizeH="0" baseline="0" noProof="0" dirty="0">
                    <a:ln w="11430" cmpd="sng">
                      <a:solidFill>
                        <a:schemeClr val="accent1">
                          <a:tint val="10000"/>
                        </a:schemeClr>
                      </a:solidFill>
                      <a:prstDash val="solid"/>
                      <a:miter lim="800000"/>
                    </a:ln>
                    <a:solidFill>
                      <a:srgbClr val="008000"/>
                    </a:solidFill>
                    <a:effectLst>
                      <a:glow rad="45500">
                        <a:schemeClr val="accent1">
                          <a:satMod val="220000"/>
                          <a:alpha val="35000"/>
                        </a:schemeClr>
                      </a:glow>
                    </a:effectLst>
                    <a:uLnTx/>
                    <a:uFillTx/>
                    <a:latin typeface="Arial" panose="020B0604020202020204" pitchFamily="34" charset="0"/>
                    <a:ea typeface="黑体" panose="02010609060101010101" charset="-122"/>
                    <a:cs typeface="+mn-cs"/>
                  </a:rPr>
                  <a:t>A</a:t>
                </a:r>
                <a:endParaRPr kumimoji="0" lang="zh-CN" altLang="en-US" sz="3600" b="1" i="0" u="none" strike="noStrike" kern="1200" cap="none" spc="300" normalizeH="0" baseline="0" noProof="0" dirty="0">
                  <a:ln w="11430" cmpd="sng">
                    <a:solidFill>
                      <a:schemeClr val="accent1">
                        <a:tint val="10000"/>
                      </a:schemeClr>
                    </a:solidFill>
                    <a:prstDash val="solid"/>
                    <a:miter lim="800000"/>
                  </a:ln>
                  <a:solidFill>
                    <a:srgbClr val="008000"/>
                  </a:solidFill>
                  <a:effectLst>
                    <a:glow rad="45500">
                      <a:schemeClr val="accent1">
                        <a:satMod val="220000"/>
                        <a:alpha val="35000"/>
                      </a:schemeClr>
                    </a:glow>
                  </a:effectLst>
                  <a:uLnTx/>
                  <a:uFillTx/>
                  <a:latin typeface="Arial" panose="020B0604020202020204" pitchFamily="34" charset="0"/>
                  <a:ea typeface="黑体" panose="02010609060101010101" charset="-122"/>
                  <a:cs typeface="+mn-cs"/>
                </a:endParaRPr>
              </a:p>
            </p:txBody>
          </p:sp>
        </p:grpSp>
        <p:grpSp>
          <p:nvGrpSpPr>
            <p:cNvPr id="24" name="组合 23"/>
            <p:cNvGrpSpPr/>
            <p:nvPr/>
          </p:nvGrpSpPr>
          <p:grpSpPr>
            <a:xfrm>
              <a:off x="9873" y="5319"/>
              <a:ext cx="3367" cy="1558"/>
              <a:chOff x="4245026" y="3386312"/>
              <a:chExt cx="2138362" cy="989012"/>
            </a:xfrm>
          </p:grpSpPr>
          <p:sp>
            <p:nvSpPr>
              <p:cNvPr id="52254" name="Freeform 3" descr="© INSCALE GmbH, 21.06.2010"/>
              <p:cNvSpPr/>
              <p:nvPr/>
            </p:nvSpPr>
            <p:spPr>
              <a:xfrm>
                <a:off x="5297538" y="4181649"/>
                <a:ext cx="1085850" cy="193675"/>
              </a:xfrm>
              <a:custGeom>
                <a:avLst/>
                <a:gdLst>
                  <a:gd name="txL" fmla="*/ 0 w 1170"/>
                  <a:gd name="txT" fmla="*/ 0 h 224"/>
                  <a:gd name="txR" fmla="*/ 1170 w 1170"/>
                  <a:gd name="txB" fmla="*/ 224 h 224"/>
                </a:gdLst>
                <a:ahLst/>
                <a:cxnLst>
                  <a:cxn ang="0">
                    <a:pos x="2147483647" y="0"/>
                  </a:cxn>
                  <a:cxn ang="0">
                    <a:pos x="0" y="2147483647"/>
                  </a:cxn>
                  <a:cxn ang="0">
                    <a:pos x="2147483647" y="0"/>
                  </a:cxn>
                </a:cxnLst>
                <a:rect l="txL" t="txT" r="txR" b="txB"/>
                <a:pathLst>
                  <a:path w="1170" h="224">
                    <a:moveTo>
                      <a:pt x="1170" y="0"/>
                    </a:moveTo>
                    <a:lnTo>
                      <a:pt x="0" y="224"/>
                    </a:lnTo>
                    <a:lnTo>
                      <a:pt x="1170" y="0"/>
                    </a:lnTo>
                    <a:close/>
                  </a:path>
                </a:pathLst>
              </a:custGeom>
              <a:gradFill rotWithShape="1">
                <a:gsLst>
                  <a:gs pos="0">
                    <a:srgbClr val="C4C2C2">
                      <a:alpha val="100000"/>
                    </a:srgbClr>
                  </a:gs>
                  <a:gs pos="100000">
                    <a:srgbClr val="EBEAEA">
                      <a:alpha val="0"/>
                    </a:srgbClr>
                  </a:gs>
                </a:gsLst>
                <a:lin ang="5400000" scaled="1"/>
                <a:tileRect/>
              </a:gradFill>
              <a:ln w="9525">
                <a:noFill/>
              </a:ln>
            </p:spPr>
            <p:txBody>
              <a:bodyPr/>
              <a:lstStyle/>
              <a:p>
                <a:endParaRPr lang="zh-CN" altLang="en-US"/>
              </a:p>
            </p:txBody>
          </p:sp>
          <p:sp>
            <p:nvSpPr>
              <p:cNvPr id="52255" name="Line 4" descr="© INSCALE GmbH, 21.06.2010"/>
              <p:cNvSpPr/>
              <p:nvPr/>
            </p:nvSpPr>
            <p:spPr>
              <a:xfrm flipH="1">
                <a:off x="5297538" y="4181649"/>
                <a:ext cx="1085850" cy="193675"/>
              </a:xfrm>
              <a:prstGeom prst="line">
                <a:avLst/>
              </a:prstGeom>
              <a:ln w="9525">
                <a:noFill/>
              </a:ln>
            </p:spPr>
          </p:sp>
          <p:sp>
            <p:nvSpPr>
              <p:cNvPr id="52256" name="Freeform 12" descr="© INSCALE GmbH, 21.06.2010"/>
              <p:cNvSpPr>
                <a:spLocks noChangeAspect="1"/>
              </p:cNvSpPr>
              <p:nvPr/>
            </p:nvSpPr>
            <p:spPr>
              <a:xfrm>
                <a:off x="4245026" y="3386312"/>
                <a:ext cx="1052512" cy="949325"/>
              </a:xfrm>
              <a:custGeom>
                <a:avLst/>
                <a:gdLst>
                  <a:gd name="txL" fmla="*/ 0 w 1079"/>
                  <a:gd name="txT" fmla="*/ 0 h 1057"/>
                  <a:gd name="txR" fmla="*/ 1079 w 1079"/>
                  <a:gd name="txB" fmla="*/ 1057 h 1057"/>
                </a:gdLst>
                <a:ahLst/>
                <a:cxnLst>
                  <a:cxn ang="0">
                    <a:pos x="2147483647" y="0"/>
                  </a:cxn>
                  <a:cxn ang="0">
                    <a:pos x="2147483647" y="2147483647"/>
                  </a:cxn>
                  <a:cxn ang="0">
                    <a:pos x="2147483647" y="2147483647"/>
                  </a:cxn>
                  <a:cxn ang="0">
                    <a:pos x="0" y="2147483647"/>
                  </a:cxn>
                  <a:cxn ang="0">
                    <a:pos x="2147483647" y="0"/>
                  </a:cxn>
                </a:cxnLst>
                <a:rect l="txL" t="txT" r="txR" b="txB"/>
                <a:pathLst>
                  <a:path w="1079" h="1057">
                    <a:moveTo>
                      <a:pt x="494" y="0"/>
                    </a:moveTo>
                    <a:lnTo>
                      <a:pt x="1079" y="110"/>
                    </a:lnTo>
                    <a:lnTo>
                      <a:pt x="1079" y="1057"/>
                    </a:lnTo>
                    <a:lnTo>
                      <a:pt x="0" y="851"/>
                    </a:lnTo>
                    <a:lnTo>
                      <a:pt x="494" y="0"/>
                    </a:lnTo>
                    <a:close/>
                  </a:path>
                </a:pathLst>
              </a:custGeom>
              <a:solidFill>
                <a:srgbClr val="7F7F7F">
                  <a:alpha val="100000"/>
                </a:srgbClr>
              </a:solidFill>
              <a:ln w="9525">
                <a:noFill/>
              </a:ln>
            </p:spPr>
            <p:txBody>
              <a:bodyPr/>
              <a:lstStyle/>
              <a:p>
                <a:endParaRPr lang="zh-CN" altLang="en-US"/>
              </a:p>
            </p:txBody>
          </p:sp>
          <p:sp>
            <p:nvSpPr>
              <p:cNvPr id="52257" name="Freeform 13" descr="© INSCALE GmbH, 21.06.2010"/>
              <p:cNvSpPr>
                <a:spLocks noChangeAspect="1"/>
              </p:cNvSpPr>
              <p:nvPr/>
            </p:nvSpPr>
            <p:spPr>
              <a:xfrm>
                <a:off x="5297538" y="3386312"/>
                <a:ext cx="1050925" cy="949325"/>
              </a:xfrm>
              <a:custGeom>
                <a:avLst/>
                <a:gdLst>
                  <a:gd name="txL" fmla="*/ 0 w 1078"/>
                  <a:gd name="txT" fmla="*/ 0 h 1057"/>
                  <a:gd name="txR" fmla="*/ 1078 w 1078"/>
                  <a:gd name="txB" fmla="*/ 1057 h 1057"/>
                </a:gdLst>
                <a:ahLst/>
                <a:cxnLst>
                  <a:cxn ang="0">
                    <a:pos x="0" y="2147483647"/>
                  </a:cxn>
                  <a:cxn ang="0">
                    <a:pos x="2147483647" y="0"/>
                  </a:cxn>
                  <a:cxn ang="0">
                    <a:pos x="2147483647" y="2147483647"/>
                  </a:cxn>
                  <a:cxn ang="0">
                    <a:pos x="0" y="2147483647"/>
                  </a:cxn>
                  <a:cxn ang="0">
                    <a:pos x="0" y="2147483647"/>
                  </a:cxn>
                </a:cxnLst>
                <a:rect l="txL" t="txT" r="txR" b="txB"/>
                <a:pathLst>
                  <a:path w="1078" h="1057">
                    <a:moveTo>
                      <a:pt x="0" y="110"/>
                    </a:moveTo>
                    <a:lnTo>
                      <a:pt x="586" y="0"/>
                    </a:lnTo>
                    <a:lnTo>
                      <a:pt x="1078" y="851"/>
                    </a:lnTo>
                    <a:lnTo>
                      <a:pt x="0" y="1057"/>
                    </a:lnTo>
                    <a:lnTo>
                      <a:pt x="0" y="110"/>
                    </a:lnTo>
                    <a:close/>
                  </a:path>
                </a:pathLst>
              </a:custGeom>
              <a:gradFill rotWithShape="1">
                <a:gsLst>
                  <a:gs pos="0">
                    <a:srgbClr val="DDDDDD">
                      <a:alpha val="100000"/>
                    </a:srgbClr>
                  </a:gs>
                  <a:gs pos="100000">
                    <a:srgbClr val="F5F5F5">
                      <a:alpha val="100000"/>
                    </a:srgbClr>
                  </a:gs>
                </a:gsLst>
                <a:lin ang="0" scaled="1"/>
                <a:tileRect/>
              </a:gradFill>
              <a:ln w="9525">
                <a:noFill/>
              </a:ln>
            </p:spPr>
            <p:txBody>
              <a:bodyPr/>
              <a:lstStyle/>
              <a:p>
                <a:endParaRPr lang="zh-CN" altLang="en-US"/>
              </a:p>
            </p:txBody>
          </p:sp>
          <p:sp>
            <p:nvSpPr>
              <p:cNvPr id="52258" name="Freeform 24" descr="© INSCALE GmbH, 21.06.2010"/>
              <p:cNvSpPr>
                <a:spLocks noChangeAspect="1"/>
              </p:cNvSpPr>
              <p:nvPr/>
            </p:nvSpPr>
            <p:spPr>
              <a:xfrm>
                <a:off x="4245026" y="3970512"/>
                <a:ext cx="1052512" cy="361950"/>
              </a:xfrm>
              <a:custGeom>
                <a:avLst/>
                <a:gdLst>
                  <a:gd name="txL" fmla="*/ 0 w 1079"/>
                  <a:gd name="txT" fmla="*/ 0 h 406"/>
                  <a:gd name="txR" fmla="*/ 1079 w 1079"/>
                  <a:gd name="txB" fmla="*/ 406 h 406"/>
                </a:gdLst>
                <a:ahLst/>
                <a:cxnLst>
                  <a:cxn ang="0">
                    <a:pos x="0" y="2147483647"/>
                  </a:cxn>
                  <a:cxn ang="0">
                    <a:pos x="2147483647" y="0"/>
                  </a:cxn>
                  <a:cxn ang="0">
                    <a:pos x="2147483647" y="2147483647"/>
                  </a:cxn>
                  <a:cxn ang="0">
                    <a:pos x="0" y="2147483647"/>
                  </a:cxn>
                </a:cxnLst>
                <a:rect l="txL" t="txT" r="txR" b="txB"/>
                <a:pathLst>
                  <a:path w="1079" h="406">
                    <a:moveTo>
                      <a:pt x="0" y="202"/>
                    </a:moveTo>
                    <a:lnTo>
                      <a:pt x="1079" y="0"/>
                    </a:lnTo>
                    <a:lnTo>
                      <a:pt x="1079" y="406"/>
                    </a:lnTo>
                    <a:lnTo>
                      <a:pt x="0" y="202"/>
                    </a:lnTo>
                    <a:close/>
                  </a:path>
                </a:pathLst>
              </a:custGeom>
              <a:solidFill>
                <a:srgbClr val="4D4D4D">
                  <a:alpha val="100000"/>
                </a:srgbClr>
              </a:solidFill>
              <a:ln w="9525">
                <a:noFill/>
              </a:ln>
            </p:spPr>
            <p:txBody>
              <a:bodyPr/>
              <a:lstStyle/>
              <a:p>
                <a:endParaRPr lang="zh-CN" altLang="en-US"/>
              </a:p>
            </p:txBody>
          </p:sp>
          <p:sp>
            <p:nvSpPr>
              <p:cNvPr id="52259" name="Freeform 25" descr="© INSCALE GmbH, 21.06.2010"/>
              <p:cNvSpPr>
                <a:spLocks noChangeAspect="1"/>
              </p:cNvSpPr>
              <p:nvPr/>
            </p:nvSpPr>
            <p:spPr>
              <a:xfrm>
                <a:off x="5297538" y="3970512"/>
                <a:ext cx="1050925" cy="361950"/>
              </a:xfrm>
              <a:custGeom>
                <a:avLst/>
                <a:gdLst>
                  <a:gd name="txL" fmla="*/ 0 w 1078"/>
                  <a:gd name="txT" fmla="*/ 0 h 406"/>
                  <a:gd name="txR" fmla="*/ 1078 w 1078"/>
                  <a:gd name="txB" fmla="*/ 406 h 406"/>
                </a:gdLst>
                <a:ahLst/>
                <a:cxnLst>
                  <a:cxn ang="0">
                    <a:pos x="0" y="0"/>
                  </a:cxn>
                  <a:cxn ang="0">
                    <a:pos x="2147483647" y="2147483647"/>
                  </a:cxn>
                  <a:cxn ang="0">
                    <a:pos x="0" y="2147483647"/>
                  </a:cxn>
                  <a:cxn ang="0">
                    <a:pos x="0" y="0"/>
                  </a:cxn>
                </a:cxnLst>
                <a:rect l="txL" t="txT" r="txR" b="txB"/>
                <a:pathLst>
                  <a:path w="1078" h="406">
                    <a:moveTo>
                      <a:pt x="0" y="0"/>
                    </a:moveTo>
                    <a:lnTo>
                      <a:pt x="1078" y="202"/>
                    </a:lnTo>
                    <a:lnTo>
                      <a:pt x="0" y="406"/>
                    </a:lnTo>
                    <a:lnTo>
                      <a:pt x="0" y="0"/>
                    </a:lnTo>
                    <a:close/>
                  </a:path>
                </a:pathLst>
              </a:custGeom>
              <a:gradFill rotWithShape="1">
                <a:gsLst>
                  <a:gs pos="0">
                    <a:srgbClr val="C0C0C0">
                      <a:alpha val="100000"/>
                    </a:srgbClr>
                  </a:gs>
                  <a:gs pos="100000">
                    <a:srgbClr val="D9D9D9">
                      <a:alpha val="100000"/>
                    </a:srgbClr>
                  </a:gs>
                </a:gsLst>
                <a:lin ang="0" scaled="1"/>
                <a:tileRect/>
              </a:gradFill>
              <a:ln w="9525">
                <a:noFill/>
              </a:ln>
            </p:spPr>
            <p:txBody>
              <a:bodyPr/>
              <a:lstStyle/>
              <a:p>
                <a:endParaRPr lang="zh-CN" altLang="en-US"/>
              </a:p>
            </p:txBody>
          </p:sp>
          <p:sp>
            <p:nvSpPr>
              <p:cNvPr id="31" name="矩形 30"/>
              <p:cNvSpPr/>
              <p:nvPr/>
            </p:nvSpPr>
            <p:spPr>
              <a:xfrm rot="20784353">
                <a:off x="5473292" y="3574601"/>
                <a:ext cx="556563" cy="560383"/>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600" b="1" i="0" u="none" strike="noStrike" kern="1200" cap="none" spc="300" normalizeH="0" baseline="0" noProof="0" dirty="0">
                    <a:ln w="11430" cmpd="sng">
                      <a:solidFill>
                        <a:schemeClr val="accent1">
                          <a:tint val="10000"/>
                        </a:schemeClr>
                      </a:solidFill>
                      <a:prstDash val="solid"/>
                      <a:miter lim="800000"/>
                    </a:ln>
                    <a:solidFill>
                      <a:srgbClr val="9755FA"/>
                    </a:solidFill>
                    <a:effectLst>
                      <a:glow rad="45500">
                        <a:schemeClr val="accent1">
                          <a:satMod val="220000"/>
                          <a:alpha val="35000"/>
                        </a:schemeClr>
                      </a:glow>
                    </a:effectLst>
                    <a:uLnTx/>
                    <a:uFillTx/>
                    <a:latin typeface="Arial" panose="020B0604020202020204" pitchFamily="34" charset="0"/>
                    <a:ea typeface="黑体" panose="02010609060101010101" charset="-122"/>
                    <a:cs typeface="+mn-cs"/>
                  </a:rPr>
                  <a:t>B</a:t>
                </a:r>
                <a:endParaRPr kumimoji="0" lang="en-US" altLang="zh-CN" sz="3600" b="1" i="0" u="none" strike="noStrike" kern="1200" cap="none" spc="300" normalizeH="0" baseline="0" noProof="0" dirty="0">
                  <a:ln w="11430" cmpd="sng">
                    <a:solidFill>
                      <a:schemeClr val="accent1">
                        <a:tint val="10000"/>
                      </a:schemeClr>
                    </a:solidFill>
                    <a:prstDash val="solid"/>
                    <a:miter lim="800000"/>
                  </a:ln>
                  <a:solidFill>
                    <a:srgbClr val="9755FA"/>
                  </a:solidFill>
                  <a:effectLst>
                    <a:glow rad="45500">
                      <a:schemeClr val="accent1">
                        <a:satMod val="220000"/>
                        <a:alpha val="35000"/>
                      </a:schemeClr>
                    </a:glow>
                  </a:effectLst>
                  <a:uLnTx/>
                  <a:uFillTx/>
                  <a:latin typeface="Arial" panose="020B0604020202020204" pitchFamily="34" charset="0"/>
                  <a:ea typeface="黑体" panose="02010609060101010101" charset="-122"/>
                  <a:cs typeface="+mn-cs"/>
                </a:endParaRPr>
              </a:p>
            </p:txBody>
          </p:sp>
        </p:grpSp>
        <p:grpSp>
          <p:nvGrpSpPr>
            <p:cNvPr id="32" name="组合 31"/>
            <p:cNvGrpSpPr/>
            <p:nvPr/>
          </p:nvGrpSpPr>
          <p:grpSpPr>
            <a:xfrm>
              <a:off x="8970" y="6622"/>
              <a:ext cx="5118" cy="1780"/>
              <a:chOff x="3671938" y="4213399"/>
              <a:chExt cx="3249613" cy="1130300"/>
            </a:xfrm>
          </p:grpSpPr>
          <p:sp>
            <p:nvSpPr>
              <p:cNvPr id="52246" name="Freeform 10" descr="© INSCALE GmbH, 21.06.2010"/>
              <p:cNvSpPr>
                <a:spLocks noChangeAspect="1"/>
              </p:cNvSpPr>
              <p:nvPr/>
            </p:nvSpPr>
            <p:spPr>
              <a:xfrm>
                <a:off x="3671938" y="4297537"/>
                <a:ext cx="1625600" cy="1046162"/>
              </a:xfrm>
              <a:custGeom>
                <a:avLst/>
                <a:gdLst>
                  <a:gd name="txL" fmla="*/ 0 w 1665"/>
                  <a:gd name="txT" fmla="*/ 0 h 1170"/>
                  <a:gd name="txR" fmla="*/ 1665 w 1665"/>
                  <a:gd name="txB" fmla="*/ 1170 h 1170"/>
                </a:gdLst>
                <a:ahLst/>
                <a:cxnLst>
                  <a:cxn ang="0">
                    <a:pos x="2147483647" y="0"/>
                  </a:cxn>
                  <a:cxn ang="0">
                    <a:pos x="2147483647" y="2147483647"/>
                  </a:cxn>
                  <a:cxn ang="0">
                    <a:pos x="2147483647" y="2147483647"/>
                  </a:cxn>
                  <a:cxn ang="0">
                    <a:pos x="0" y="2147483647"/>
                  </a:cxn>
                  <a:cxn ang="0">
                    <a:pos x="2147483647" y="0"/>
                  </a:cxn>
                </a:cxnLst>
                <a:rect l="txL" t="txT" r="txR" b="txB"/>
                <a:pathLst>
                  <a:path w="1665" h="1170">
                    <a:moveTo>
                      <a:pt x="494" y="0"/>
                    </a:moveTo>
                    <a:lnTo>
                      <a:pt x="1665" y="224"/>
                    </a:lnTo>
                    <a:lnTo>
                      <a:pt x="1665" y="1170"/>
                    </a:lnTo>
                    <a:lnTo>
                      <a:pt x="0" y="852"/>
                    </a:lnTo>
                    <a:lnTo>
                      <a:pt x="494" y="0"/>
                    </a:lnTo>
                    <a:close/>
                  </a:path>
                </a:pathLst>
              </a:custGeom>
              <a:solidFill>
                <a:srgbClr val="7F7F7F">
                  <a:alpha val="100000"/>
                </a:srgbClr>
              </a:solidFill>
              <a:ln w="9525">
                <a:noFill/>
              </a:ln>
            </p:spPr>
            <p:txBody>
              <a:bodyPr/>
              <a:lstStyle/>
              <a:p>
                <a:endParaRPr lang="zh-CN" altLang="en-US"/>
              </a:p>
            </p:txBody>
          </p:sp>
          <p:sp>
            <p:nvSpPr>
              <p:cNvPr id="52247" name="Freeform 11" descr="© INSCALE GmbH, 21.06.2010"/>
              <p:cNvSpPr>
                <a:spLocks noChangeAspect="1"/>
              </p:cNvSpPr>
              <p:nvPr/>
            </p:nvSpPr>
            <p:spPr>
              <a:xfrm>
                <a:off x="5297538" y="4297537"/>
                <a:ext cx="1624013" cy="1046162"/>
              </a:xfrm>
              <a:custGeom>
                <a:avLst/>
                <a:gdLst>
                  <a:gd name="txL" fmla="*/ 0 w 1662"/>
                  <a:gd name="txT" fmla="*/ 0 h 1170"/>
                  <a:gd name="txR" fmla="*/ 1662 w 1662"/>
                  <a:gd name="txB" fmla="*/ 1170 h 1170"/>
                </a:gdLst>
                <a:ahLst/>
                <a:cxnLst>
                  <a:cxn ang="0">
                    <a:pos x="0" y="2147483647"/>
                  </a:cxn>
                  <a:cxn ang="0">
                    <a:pos x="2147483647" y="0"/>
                  </a:cxn>
                  <a:cxn ang="0">
                    <a:pos x="2147483647" y="2147483647"/>
                  </a:cxn>
                  <a:cxn ang="0">
                    <a:pos x="0" y="2147483647"/>
                  </a:cxn>
                  <a:cxn ang="0">
                    <a:pos x="0" y="2147483647"/>
                  </a:cxn>
                </a:cxnLst>
                <a:rect l="txL" t="txT" r="txR" b="txB"/>
                <a:pathLst>
                  <a:path w="1662" h="1170">
                    <a:moveTo>
                      <a:pt x="0" y="224"/>
                    </a:moveTo>
                    <a:lnTo>
                      <a:pt x="1170" y="0"/>
                    </a:lnTo>
                    <a:lnTo>
                      <a:pt x="1662" y="852"/>
                    </a:lnTo>
                    <a:lnTo>
                      <a:pt x="0" y="1170"/>
                    </a:lnTo>
                    <a:lnTo>
                      <a:pt x="0" y="224"/>
                    </a:lnTo>
                    <a:close/>
                  </a:path>
                </a:pathLst>
              </a:custGeom>
              <a:gradFill rotWithShape="1">
                <a:gsLst>
                  <a:gs pos="0">
                    <a:srgbClr val="DDDDDD">
                      <a:alpha val="100000"/>
                    </a:srgbClr>
                  </a:gs>
                  <a:gs pos="100000">
                    <a:srgbClr val="F5F5F5">
                      <a:alpha val="100000"/>
                    </a:srgbClr>
                  </a:gs>
                </a:gsLst>
                <a:lin ang="0" scaled="1"/>
                <a:tileRect/>
              </a:gradFill>
              <a:ln w="9525">
                <a:noFill/>
              </a:ln>
            </p:spPr>
            <p:txBody>
              <a:bodyPr/>
              <a:lstStyle/>
              <a:p>
                <a:endParaRPr lang="zh-CN" altLang="en-US"/>
              </a:p>
            </p:txBody>
          </p:sp>
          <p:sp>
            <p:nvSpPr>
              <p:cNvPr id="52248" name="Freeform 18" descr="© INSCALE GmbH, 21.06.2010"/>
              <p:cNvSpPr>
                <a:spLocks noChangeAspect="1"/>
              </p:cNvSpPr>
              <p:nvPr/>
            </p:nvSpPr>
            <p:spPr>
              <a:xfrm>
                <a:off x="4154538" y="4213399"/>
                <a:ext cx="2284413" cy="280988"/>
              </a:xfrm>
              <a:custGeom>
                <a:avLst/>
                <a:gdLst>
                  <a:gd name="txL" fmla="*/ 0 w 2341"/>
                  <a:gd name="txT" fmla="*/ 0 h 314"/>
                  <a:gd name="txR" fmla="*/ 2341 w 2341"/>
                  <a:gd name="txB" fmla="*/ 314 h 314"/>
                </a:gdLst>
                <a:ahLst/>
                <a:cxnLst>
                  <a:cxn ang="0">
                    <a:pos x="0" y="2147483647"/>
                  </a:cxn>
                  <a:cxn ang="0">
                    <a:pos x="2147483647" y="0"/>
                  </a:cxn>
                  <a:cxn ang="0">
                    <a:pos x="2147483647" y="2147483647"/>
                  </a:cxn>
                  <a:cxn ang="0">
                    <a:pos x="2147483647" y="2147483647"/>
                  </a:cxn>
                  <a:cxn ang="0">
                    <a:pos x="2147483647" y="2147483647"/>
                  </a:cxn>
                  <a:cxn ang="0">
                    <a:pos x="2147483647" y="2147483647"/>
                  </a:cxn>
                  <a:cxn ang="0">
                    <a:pos x="0" y="2147483647"/>
                  </a:cxn>
                </a:cxnLst>
                <a:rect l="txL" t="txT" r="txR" b="txB"/>
                <a:pathLst>
                  <a:path w="2341" h="314">
                    <a:moveTo>
                      <a:pt x="0" y="90"/>
                    </a:moveTo>
                    <a:lnTo>
                      <a:pt x="468" y="0"/>
                    </a:lnTo>
                    <a:lnTo>
                      <a:pt x="1171" y="134"/>
                    </a:lnTo>
                    <a:lnTo>
                      <a:pt x="1873" y="2"/>
                    </a:lnTo>
                    <a:lnTo>
                      <a:pt x="2341" y="90"/>
                    </a:lnTo>
                    <a:lnTo>
                      <a:pt x="1171" y="314"/>
                    </a:lnTo>
                    <a:lnTo>
                      <a:pt x="0" y="90"/>
                    </a:lnTo>
                    <a:close/>
                  </a:path>
                </a:pathLst>
              </a:custGeom>
              <a:gradFill rotWithShape="1">
                <a:gsLst>
                  <a:gs pos="0">
                    <a:srgbClr val="000000">
                      <a:alpha val="100000"/>
                    </a:srgbClr>
                  </a:gs>
                  <a:gs pos="100000">
                    <a:srgbClr val="4A4A4A">
                      <a:alpha val="100000"/>
                    </a:srgbClr>
                  </a:gs>
                </a:gsLst>
                <a:lin ang="2700000" scaled="1"/>
                <a:tileRect/>
              </a:gradFill>
              <a:ln w="9525">
                <a:noFill/>
              </a:ln>
            </p:spPr>
            <p:txBody>
              <a:bodyPr/>
              <a:lstStyle/>
              <a:p>
                <a:endParaRPr lang="zh-CN" altLang="en-US"/>
              </a:p>
            </p:txBody>
          </p:sp>
          <p:sp>
            <p:nvSpPr>
              <p:cNvPr id="52249" name="Freeform 20" descr="© INSCALE GmbH, 21.06.2010"/>
              <p:cNvSpPr>
                <a:spLocks noChangeAspect="1"/>
              </p:cNvSpPr>
              <p:nvPr/>
            </p:nvSpPr>
            <p:spPr>
              <a:xfrm>
                <a:off x="5297538" y="4297537"/>
                <a:ext cx="1141413" cy="196850"/>
              </a:xfrm>
              <a:custGeom>
                <a:avLst/>
                <a:gdLst>
                  <a:gd name="txL" fmla="*/ 0 w 1170"/>
                  <a:gd name="txT" fmla="*/ 0 h 224"/>
                  <a:gd name="txR" fmla="*/ 1170 w 1170"/>
                  <a:gd name="txB" fmla="*/ 224 h 224"/>
                </a:gdLst>
                <a:ahLst/>
                <a:cxnLst>
                  <a:cxn ang="0">
                    <a:pos x="2147483647" y="0"/>
                  </a:cxn>
                  <a:cxn ang="0">
                    <a:pos x="0" y="2147483647"/>
                  </a:cxn>
                  <a:cxn ang="0">
                    <a:pos x="2147483647" y="0"/>
                  </a:cxn>
                </a:cxnLst>
                <a:rect l="txL" t="txT" r="txR" b="txB"/>
                <a:pathLst>
                  <a:path w="1170" h="224">
                    <a:moveTo>
                      <a:pt x="1170" y="0"/>
                    </a:moveTo>
                    <a:lnTo>
                      <a:pt x="0" y="224"/>
                    </a:lnTo>
                    <a:lnTo>
                      <a:pt x="1170" y="0"/>
                    </a:lnTo>
                    <a:close/>
                  </a:path>
                </a:pathLst>
              </a:custGeom>
              <a:solidFill>
                <a:srgbClr val="000000">
                  <a:alpha val="100000"/>
                </a:srgbClr>
              </a:solidFill>
              <a:ln w="9525">
                <a:noFill/>
              </a:ln>
            </p:spPr>
            <p:txBody>
              <a:bodyPr/>
              <a:lstStyle/>
              <a:p>
                <a:endParaRPr lang="zh-CN" altLang="en-US"/>
              </a:p>
            </p:txBody>
          </p:sp>
          <p:sp>
            <p:nvSpPr>
              <p:cNvPr id="52250" name="Line 21" descr="© INSCALE GmbH, 21.06.2010"/>
              <p:cNvSpPr>
                <a:spLocks noChangeAspect="1"/>
              </p:cNvSpPr>
              <p:nvPr/>
            </p:nvSpPr>
            <p:spPr>
              <a:xfrm flipH="1">
                <a:off x="5297538" y="4297537"/>
                <a:ext cx="1141413" cy="196850"/>
              </a:xfrm>
              <a:prstGeom prst="line">
                <a:avLst/>
              </a:prstGeom>
              <a:ln w="9525">
                <a:noFill/>
              </a:ln>
            </p:spPr>
          </p:sp>
          <p:sp>
            <p:nvSpPr>
              <p:cNvPr id="52251" name="Freeform 22" descr="© INSCALE GmbH, 21.06.2010"/>
              <p:cNvSpPr>
                <a:spLocks noChangeAspect="1"/>
              </p:cNvSpPr>
              <p:nvPr/>
            </p:nvSpPr>
            <p:spPr>
              <a:xfrm>
                <a:off x="3671938" y="4780137"/>
                <a:ext cx="1625600" cy="563562"/>
              </a:xfrm>
              <a:custGeom>
                <a:avLst/>
                <a:gdLst>
                  <a:gd name="txL" fmla="*/ 0 w 1665"/>
                  <a:gd name="txT" fmla="*/ 0 h 630"/>
                  <a:gd name="txR" fmla="*/ 1665 w 1665"/>
                  <a:gd name="txB" fmla="*/ 630 h 630"/>
                </a:gdLst>
                <a:ahLst/>
                <a:cxnLst>
                  <a:cxn ang="0">
                    <a:pos x="0" y="2147483647"/>
                  </a:cxn>
                  <a:cxn ang="0">
                    <a:pos x="2147483647" y="0"/>
                  </a:cxn>
                  <a:cxn ang="0">
                    <a:pos x="2147483647" y="2147483647"/>
                  </a:cxn>
                  <a:cxn ang="0">
                    <a:pos x="0" y="2147483647"/>
                  </a:cxn>
                </a:cxnLst>
                <a:rect l="txL" t="txT" r="txR" b="txB"/>
                <a:pathLst>
                  <a:path w="1665" h="630">
                    <a:moveTo>
                      <a:pt x="0" y="312"/>
                    </a:moveTo>
                    <a:lnTo>
                      <a:pt x="1665" y="0"/>
                    </a:lnTo>
                    <a:lnTo>
                      <a:pt x="1665" y="630"/>
                    </a:lnTo>
                    <a:lnTo>
                      <a:pt x="0" y="312"/>
                    </a:lnTo>
                    <a:close/>
                  </a:path>
                </a:pathLst>
              </a:custGeom>
              <a:solidFill>
                <a:srgbClr val="4D4D4D">
                  <a:alpha val="100000"/>
                </a:srgbClr>
              </a:solidFill>
              <a:ln w="9525">
                <a:noFill/>
              </a:ln>
            </p:spPr>
            <p:txBody>
              <a:bodyPr/>
              <a:lstStyle/>
              <a:p>
                <a:endParaRPr lang="zh-CN" altLang="en-US"/>
              </a:p>
            </p:txBody>
          </p:sp>
          <p:sp>
            <p:nvSpPr>
              <p:cNvPr id="52252" name="Freeform 23" descr="© INSCALE GmbH, 21.06.2010"/>
              <p:cNvSpPr>
                <a:spLocks noChangeAspect="1"/>
              </p:cNvSpPr>
              <p:nvPr/>
            </p:nvSpPr>
            <p:spPr>
              <a:xfrm>
                <a:off x="5297538" y="4780137"/>
                <a:ext cx="1624013" cy="563562"/>
              </a:xfrm>
              <a:custGeom>
                <a:avLst/>
                <a:gdLst>
                  <a:gd name="txL" fmla="*/ 0 w 1662"/>
                  <a:gd name="txT" fmla="*/ 0 h 630"/>
                  <a:gd name="txR" fmla="*/ 1662 w 1662"/>
                  <a:gd name="txB" fmla="*/ 630 h 630"/>
                </a:gdLst>
                <a:ahLst/>
                <a:cxnLst>
                  <a:cxn ang="0">
                    <a:pos x="0" y="0"/>
                  </a:cxn>
                  <a:cxn ang="0">
                    <a:pos x="2147483647" y="2147483647"/>
                  </a:cxn>
                  <a:cxn ang="0">
                    <a:pos x="0" y="2147483647"/>
                  </a:cxn>
                  <a:cxn ang="0">
                    <a:pos x="0" y="0"/>
                  </a:cxn>
                </a:cxnLst>
                <a:rect l="txL" t="txT" r="txR" b="txB"/>
                <a:pathLst>
                  <a:path w="1662" h="630">
                    <a:moveTo>
                      <a:pt x="0" y="0"/>
                    </a:moveTo>
                    <a:lnTo>
                      <a:pt x="1662" y="312"/>
                    </a:lnTo>
                    <a:lnTo>
                      <a:pt x="0" y="630"/>
                    </a:lnTo>
                    <a:lnTo>
                      <a:pt x="0" y="0"/>
                    </a:lnTo>
                    <a:close/>
                  </a:path>
                </a:pathLst>
              </a:custGeom>
              <a:gradFill rotWithShape="1">
                <a:gsLst>
                  <a:gs pos="0">
                    <a:srgbClr val="C0C0C0">
                      <a:alpha val="100000"/>
                    </a:srgbClr>
                  </a:gs>
                  <a:gs pos="100000">
                    <a:srgbClr val="D9D9D9">
                      <a:alpha val="100000"/>
                    </a:srgbClr>
                  </a:gs>
                </a:gsLst>
                <a:lin ang="0" scaled="1"/>
                <a:tileRect/>
              </a:gradFill>
              <a:ln w="9525">
                <a:noFill/>
              </a:ln>
            </p:spPr>
            <p:txBody>
              <a:bodyPr/>
              <a:lstStyle/>
              <a:p>
                <a:endParaRPr lang="zh-CN" altLang="en-US"/>
              </a:p>
            </p:txBody>
          </p:sp>
          <p:sp>
            <p:nvSpPr>
              <p:cNvPr id="40" name="矩形 39"/>
              <p:cNvSpPr/>
              <p:nvPr/>
            </p:nvSpPr>
            <p:spPr>
              <a:xfrm rot="20784353">
                <a:off x="5742437" y="4479222"/>
                <a:ext cx="556563" cy="560564"/>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600" b="1" i="0" u="none" strike="noStrike" kern="1200" cap="none" spc="300" normalizeH="0" baseline="0" noProof="0" dirty="0">
                    <a:ln w="11430" cmpd="sng">
                      <a:solidFill>
                        <a:schemeClr val="accent1">
                          <a:tint val="10000"/>
                        </a:schemeClr>
                      </a:solidFill>
                      <a:prstDash val="solid"/>
                      <a:miter lim="800000"/>
                    </a:ln>
                    <a:solidFill>
                      <a:schemeClr val="accent4">
                        <a:lumMod val="75000"/>
                      </a:schemeClr>
                    </a:solidFill>
                    <a:effectLst>
                      <a:glow rad="45500">
                        <a:schemeClr val="accent1">
                          <a:satMod val="220000"/>
                          <a:alpha val="35000"/>
                        </a:schemeClr>
                      </a:glow>
                    </a:effectLst>
                    <a:uLnTx/>
                    <a:uFillTx/>
                    <a:latin typeface="Arial" panose="020B0604020202020204" pitchFamily="34" charset="0"/>
                    <a:ea typeface="黑体" panose="02010609060101010101" charset="-122"/>
                    <a:cs typeface="+mn-cs"/>
                  </a:rPr>
                  <a:t>C</a:t>
                </a:r>
                <a:endParaRPr kumimoji="0" lang="en-US" altLang="zh-CN" sz="3600" b="1" i="0" u="none" strike="noStrike" kern="1200" cap="none" spc="300" normalizeH="0" baseline="0" noProof="0" dirty="0">
                  <a:ln w="11430" cmpd="sng">
                    <a:solidFill>
                      <a:schemeClr val="accent1">
                        <a:tint val="10000"/>
                      </a:schemeClr>
                    </a:solidFill>
                    <a:prstDash val="solid"/>
                    <a:miter lim="800000"/>
                  </a:ln>
                  <a:solidFill>
                    <a:schemeClr val="accent4">
                      <a:lumMod val="75000"/>
                    </a:schemeClr>
                  </a:solidFill>
                  <a:effectLst>
                    <a:glow rad="45500">
                      <a:schemeClr val="accent1">
                        <a:satMod val="220000"/>
                        <a:alpha val="35000"/>
                      </a:schemeClr>
                    </a:glow>
                  </a:effectLst>
                  <a:uLnTx/>
                  <a:uFillTx/>
                  <a:latin typeface="Arial" panose="020B0604020202020204" pitchFamily="34" charset="0"/>
                  <a:ea typeface="黑体" panose="02010609060101010101" charset="-122"/>
                  <a:cs typeface="+mn-cs"/>
                </a:endParaRPr>
              </a:p>
            </p:txBody>
          </p:sp>
        </p:grpSp>
        <p:grpSp>
          <p:nvGrpSpPr>
            <p:cNvPr id="41" name="组合 40"/>
            <p:cNvGrpSpPr/>
            <p:nvPr/>
          </p:nvGrpSpPr>
          <p:grpSpPr>
            <a:xfrm>
              <a:off x="8073" y="8057"/>
              <a:ext cx="6907" cy="1920"/>
              <a:chOff x="3102026" y="5124624"/>
              <a:chExt cx="4386262" cy="1219200"/>
            </a:xfrm>
          </p:grpSpPr>
          <p:sp>
            <p:nvSpPr>
              <p:cNvPr id="52240" name="Freeform 7" descr="© INSCALE GmbH, 21.06.2010"/>
              <p:cNvSpPr>
                <a:spLocks noChangeAspect="1"/>
              </p:cNvSpPr>
              <p:nvPr/>
            </p:nvSpPr>
            <p:spPr>
              <a:xfrm>
                <a:off x="5297538" y="5203999"/>
                <a:ext cx="2187575" cy="1139825"/>
              </a:xfrm>
              <a:custGeom>
                <a:avLst/>
                <a:gdLst>
                  <a:gd name="txL" fmla="*/ 0 w 2240"/>
                  <a:gd name="txT" fmla="*/ 0 h 1271"/>
                  <a:gd name="txR" fmla="*/ 2240 w 2240"/>
                  <a:gd name="txB" fmla="*/ 1271 h 1271"/>
                </a:gdLst>
                <a:ahLst/>
                <a:cxnLst>
                  <a:cxn ang="0">
                    <a:pos x="0" y="2147483647"/>
                  </a:cxn>
                  <a:cxn ang="0">
                    <a:pos x="0" y="2147483647"/>
                  </a:cxn>
                  <a:cxn ang="0">
                    <a:pos x="2147483647" y="2147483647"/>
                  </a:cxn>
                  <a:cxn ang="0">
                    <a:pos x="2147483647" y="0"/>
                  </a:cxn>
                  <a:cxn ang="0">
                    <a:pos x="0" y="2147483647"/>
                  </a:cxn>
                </a:cxnLst>
                <a:rect l="txL" t="txT" r="txR" b="txB"/>
                <a:pathLst>
                  <a:path w="2240" h="1271">
                    <a:moveTo>
                      <a:pt x="0" y="334"/>
                    </a:moveTo>
                    <a:lnTo>
                      <a:pt x="0" y="1271"/>
                    </a:lnTo>
                    <a:lnTo>
                      <a:pt x="2240" y="836"/>
                    </a:lnTo>
                    <a:lnTo>
                      <a:pt x="1756" y="0"/>
                    </a:lnTo>
                    <a:lnTo>
                      <a:pt x="0" y="334"/>
                    </a:lnTo>
                    <a:close/>
                  </a:path>
                </a:pathLst>
              </a:custGeom>
              <a:gradFill rotWithShape="1">
                <a:gsLst>
                  <a:gs pos="0">
                    <a:srgbClr val="DDDDDD">
                      <a:alpha val="100000"/>
                    </a:srgbClr>
                  </a:gs>
                  <a:gs pos="100000">
                    <a:srgbClr val="F5F5F5">
                      <a:alpha val="100000"/>
                    </a:srgbClr>
                  </a:gs>
                </a:gsLst>
                <a:lin ang="0" scaled="1"/>
                <a:tileRect/>
              </a:gradFill>
              <a:ln w="9525">
                <a:noFill/>
              </a:ln>
            </p:spPr>
            <p:txBody>
              <a:bodyPr/>
              <a:lstStyle/>
              <a:p>
                <a:endParaRPr lang="zh-CN" altLang="en-US"/>
              </a:p>
            </p:txBody>
          </p:sp>
          <p:sp>
            <p:nvSpPr>
              <p:cNvPr id="52241" name="Freeform 8" descr="© INSCALE GmbH, 21.06.2010"/>
              <p:cNvSpPr>
                <a:spLocks noChangeAspect="1"/>
              </p:cNvSpPr>
              <p:nvPr/>
            </p:nvSpPr>
            <p:spPr>
              <a:xfrm>
                <a:off x="5297538" y="5583412"/>
                <a:ext cx="2190750" cy="760412"/>
              </a:xfrm>
              <a:custGeom>
                <a:avLst/>
                <a:gdLst>
                  <a:gd name="txL" fmla="*/ 0 w 2242"/>
                  <a:gd name="txT" fmla="*/ 0 h 851"/>
                  <a:gd name="txR" fmla="*/ 2242 w 2242"/>
                  <a:gd name="txB" fmla="*/ 851 h 851"/>
                </a:gdLst>
                <a:ahLst/>
                <a:cxnLst>
                  <a:cxn ang="0">
                    <a:pos x="0" y="0"/>
                  </a:cxn>
                  <a:cxn ang="0">
                    <a:pos x="2147483647" y="2147483647"/>
                  </a:cxn>
                  <a:cxn ang="0">
                    <a:pos x="0" y="2147483647"/>
                  </a:cxn>
                  <a:cxn ang="0">
                    <a:pos x="0" y="0"/>
                  </a:cxn>
                </a:cxnLst>
                <a:rect l="txL" t="txT" r="txR" b="txB"/>
                <a:pathLst>
                  <a:path w="2242" h="851">
                    <a:moveTo>
                      <a:pt x="0" y="0"/>
                    </a:moveTo>
                    <a:lnTo>
                      <a:pt x="2242" y="422"/>
                    </a:lnTo>
                    <a:lnTo>
                      <a:pt x="0" y="851"/>
                    </a:lnTo>
                    <a:lnTo>
                      <a:pt x="0" y="0"/>
                    </a:lnTo>
                    <a:close/>
                  </a:path>
                </a:pathLst>
              </a:custGeom>
              <a:gradFill rotWithShape="1">
                <a:gsLst>
                  <a:gs pos="0">
                    <a:srgbClr val="C0C0C0">
                      <a:alpha val="100000"/>
                    </a:srgbClr>
                  </a:gs>
                  <a:gs pos="100000">
                    <a:srgbClr val="D9D9D9">
                      <a:alpha val="100000"/>
                    </a:srgbClr>
                  </a:gs>
                </a:gsLst>
                <a:lin ang="0" scaled="1"/>
                <a:tileRect/>
              </a:gradFill>
              <a:ln w="9525">
                <a:noFill/>
              </a:ln>
            </p:spPr>
            <p:txBody>
              <a:bodyPr/>
              <a:lstStyle/>
              <a:p>
                <a:endParaRPr lang="zh-CN" altLang="en-US"/>
              </a:p>
            </p:txBody>
          </p:sp>
          <p:sp>
            <p:nvSpPr>
              <p:cNvPr id="52242" name="Freeform 9" descr="© INSCALE GmbH, 21.06.2010"/>
              <p:cNvSpPr>
                <a:spLocks noChangeAspect="1"/>
              </p:cNvSpPr>
              <p:nvPr/>
            </p:nvSpPr>
            <p:spPr>
              <a:xfrm>
                <a:off x="3105201" y="5203999"/>
                <a:ext cx="2192337" cy="1139825"/>
              </a:xfrm>
              <a:custGeom>
                <a:avLst/>
                <a:gdLst>
                  <a:gd name="txL" fmla="*/ 0 w 2245"/>
                  <a:gd name="txT" fmla="*/ 0 h 1271"/>
                  <a:gd name="txR" fmla="*/ 2245 w 2245"/>
                  <a:gd name="txB" fmla="*/ 1271 h 1271"/>
                </a:gdLst>
                <a:ahLst/>
                <a:cxnLst>
                  <a:cxn ang="0">
                    <a:pos x="2147483647" y="0"/>
                  </a:cxn>
                  <a:cxn ang="0">
                    <a:pos x="0" y="2147483647"/>
                  </a:cxn>
                  <a:cxn ang="0">
                    <a:pos x="2147483647" y="2147483647"/>
                  </a:cxn>
                  <a:cxn ang="0">
                    <a:pos x="2147483647" y="2147483647"/>
                  </a:cxn>
                  <a:cxn ang="0">
                    <a:pos x="2147483647" y="0"/>
                  </a:cxn>
                </a:cxnLst>
                <a:rect l="txL" t="txT" r="txR" b="txB"/>
                <a:pathLst>
                  <a:path w="2245" h="1271">
                    <a:moveTo>
                      <a:pt x="488" y="0"/>
                    </a:moveTo>
                    <a:lnTo>
                      <a:pt x="0" y="842"/>
                    </a:lnTo>
                    <a:lnTo>
                      <a:pt x="2245" y="1271"/>
                    </a:lnTo>
                    <a:lnTo>
                      <a:pt x="2245" y="334"/>
                    </a:lnTo>
                    <a:lnTo>
                      <a:pt x="488" y="0"/>
                    </a:lnTo>
                    <a:close/>
                  </a:path>
                </a:pathLst>
              </a:custGeom>
              <a:solidFill>
                <a:srgbClr val="7F7F7F">
                  <a:alpha val="100000"/>
                </a:srgbClr>
              </a:solidFill>
              <a:ln w="9525">
                <a:noFill/>
              </a:ln>
            </p:spPr>
            <p:txBody>
              <a:bodyPr/>
              <a:lstStyle/>
              <a:p>
                <a:endParaRPr lang="zh-CN" altLang="en-US"/>
              </a:p>
            </p:txBody>
          </p:sp>
          <p:sp>
            <p:nvSpPr>
              <p:cNvPr id="52243" name="Freeform 16" descr="© INSCALE GmbH, 21.06.2010"/>
              <p:cNvSpPr>
                <a:spLocks noChangeAspect="1"/>
              </p:cNvSpPr>
              <p:nvPr/>
            </p:nvSpPr>
            <p:spPr>
              <a:xfrm>
                <a:off x="3102026" y="5583412"/>
                <a:ext cx="2195512" cy="760412"/>
              </a:xfrm>
              <a:custGeom>
                <a:avLst/>
                <a:gdLst>
                  <a:gd name="txL" fmla="*/ 0 w 2249"/>
                  <a:gd name="txT" fmla="*/ 0 h 851"/>
                  <a:gd name="txR" fmla="*/ 2249 w 2249"/>
                  <a:gd name="txB" fmla="*/ 851 h 851"/>
                </a:gdLst>
                <a:ahLst/>
                <a:cxnLst>
                  <a:cxn ang="0">
                    <a:pos x="0" y="2147483647"/>
                  </a:cxn>
                  <a:cxn ang="0">
                    <a:pos x="2147483647" y="0"/>
                  </a:cxn>
                  <a:cxn ang="0">
                    <a:pos x="2147483647" y="2147483647"/>
                  </a:cxn>
                  <a:cxn ang="0">
                    <a:pos x="0" y="2147483647"/>
                  </a:cxn>
                </a:cxnLst>
                <a:rect l="txL" t="txT" r="txR" b="txB"/>
                <a:pathLst>
                  <a:path w="2249" h="851">
                    <a:moveTo>
                      <a:pt x="0" y="422"/>
                    </a:moveTo>
                    <a:lnTo>
                      <a:pt x="2249" y="0"/>
                    </a:lnTo>
                    <a:lnTo>
                      <a:pt x="2249" y="851"/>
                    </a:lnTo>
                    <a:lnTo>
                      <a:pt x="0" y="422"/>
                    </a:lnTo>
                    <a:close/>
                  </a:path>
                </a:pathLst>
              </a:custGeom>
              <a:solidFill>
                <a:srgbClr val="4D4D4D">
                  <a:alpha val="100000"/>
                </a:srgbClr>
              </a:solidFill>
              <a:ln w="9525">
                <a:noFill/>
              </a:ln>
            </p:spPr>
            <p:txBody>
              <a:bodyPr/>
              <a:lstStyle/>
              <a:p>
                <a:endParaRPr lang="zh-CN" altLang="en-US"/>
              </a:p>
            </p:txBody>
          </p:sp>
          <p:sp>
            <p:nvSpPr>
              <p:cNvPr id="52244" name="Freeform 17" descr="© INSCALE GmbH, 21.06.2010"/>
              <p:cNvSpPr>
                <a:spLocks noChangeAspect="1"/>
              </p:cNvSpPr>
              <p:nvPr/>
            </p:nvSpPr>
            <p:spPr>
              <a:xfrm>
                <a:off x="3581451" y="5124624"/>
                <a:ext cx="3430587" cy="377825"/>
              </a:xfrm>
              <a:custGeom>
                <a:avLst/>
                <a:gdLst>
                  <a:gd name="txL" fmla="*/ 0 w 3513"/>
                  <a:gd name="txT" fmla="*/ 0 h 424"/>
                  <a:gd name="txR" fmla="*/ 3513 w 3513"/>
                  <a:gd name="txB" fmla="*/ 424 h 424"/>
                </a:gdLst>
                <a:ahLst/>
                <a:cxnLst>
                  <a:cxn ang="0">
                    <a:pos x="0" y="2147483647"/>
                  </a:cxn>
                  <a:cxn ang="0">
                    <a:pos x="2147483647" y="0"/>
                  </a:cxn>
                  <a:cxn ang="0">
                    <a:pos x="2147483647" y="2147483647"/>
                  </a:cxn>
                  <a:cxn ang="0">
                    <a:pos x="2147483647" y="0"/>
                  </a:cxn>
                  <a:cxn ang="0">
                    <a:pos x="2147483647" y="2147483647"/>
                  </a:cxn>
                  <a:cxn ang="0">
                    <a:pos x="2147483647" y="2147483647"/>
                  </a:cxn>
                  <a:cxn ang="0">
                    <a:pos x="0" y="2147483647"/>
                  </a:cxn>
                </a:cxnLst>
                <a:rect l="txL" t="txT" r="txR" b="txB"/>
                <a:pathLst>
                  <a:path w="3513" h="424">
                    <a:moveTo>
                      <a:pt x="0" y="90"/>
                    </a:moveTo>
                    <a:lnTo>
                      <a:pt x="468" y="0"/>
                    </a:lnTo>
                    <a:lnTo>
                      <a:pt x="1757" y="246"/>
                    </a:lnTo>
                    <a:lnTo>
                      <a:pt x="3047" y="0"/>
                    </a:lnTo>
                    <a:lnTo>
                      <a:pt x="3513" y="90"/>
                    </a:lnTo>
                    <a:lnTo>
                      <a:pt x="1757" y="424"/>
                    </a:lnTo>
                    <a:lnTo>
                      <a:pt x="0" y="90"/>
                    </a:lnTo>
                    <a:close/>
                  </a:path>
                </a:pathLst>
              </a:custGeom>
              <a:gradFill rotWithShape="1">
                <a:gsLst>
                  <a:gs pos="0">
                    <a:srgbClr val="000000">
                      <a:alpha val="100000"/>
                    </a:srgbClr>
                  </a:gs>
                  <a:gs pos="100000">
                    <a:srgbClr val="4A4A4A">
                      <a:alpha val="100000"/>
                    </a:srgbClr>
                  </a:gs>
                </a:gsLst>
                <a:lin ang="2700000" scaled="1"/>
                <a:tileRect/>
              </a:gradFill>
              <a:ln w="9525">
                <a:noFill/>
              </a:ln>
            </p:spPr>
            <p:txBody>
              <a:bodyPr/>
              <a:lstStyle/>
              <a:p>
                <a:endParaRPr lang="zh-CN" altLang="en-US"/>
              </a:p>
            </p:txBody>
          </p:sp>
          <p:sp>
            <p:nvSpPr>
              <p:cNvPr id="47" name="矩形 46"/>
              <p:cNvSpPr/>
              <p:nvPr/>
            </p:nvSpPr>
            <p:spPr>
              <a:xfrm rot="20784353">
                <a:off x="6057717" y="5411413"/>
                <a:ext cx="556563" cy="560564"/>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600" b="1" i="0" u="none" strike="noStrike" kern="1200" cap="none" spc="300" normalizeH="0" baseline="0" noProof="0" dirty="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uLnTx/>
                    <a:uFillTx/>
                    <a:latin typeface="Arial" panose="020B0604020202020204" pitchFamily="34" charset="0"/>
                    <a:ea typeface="黑体" panose="02010609060101010101" charset="-122"/>
                    <a:cs typeface="+mn-cs"/>
                  </a:rPr>
                  <a:t>D</a:t>
                </a:r>
                <a:endParaRPr kumimoji="0" lang="zh-CN" altLang="en-US" sz="3600" b="1" i="0" u="none" strike="noStrike" kern="1200" cap="none" spc="300" normalizeH="0" baseline="0" noProof="0" dirty="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uLnTx/>
                  <a:uFillTx/>
                  <a:latin typeface="Arial" panose="020B0604020202020204" pitchFamily="34" charset="0"/>
                  <a:ea typeface="黑体" panose="02010609060101010101" charset="-122"/>
                  <a:cs typeface="+mn-cs"/>
                </a:endParaRPr>
              </a:p>
            </p:txBody>
          </p:sp>
        </p:grpSp>
      </p:grpSp>
      <p:cxnSp>
        <p:nvCxnSpPr>
          <p:cNvPr id="12" name="直接连接符 11"/>
          <p:cNvCxnSpPr/>
          <p:nvPr/>
        </p:nvCxnSpPr>
        <p:spPr>
          <a:xfrm>
            <a:off x="0" y="768985"/>
            <a:ext cx="121621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824865" y="1256030"/>
            <a:ext cx="2884805" cy="483235"/>
          </a:xfrm>
          <a:prstGeom prst="rect">
            <a:avLst/>
          </a:prstGeom>
          <a:noFill/>
        </p:spPr>
        <p:txBody>
          <a:bodyPr wrap="square" rtlCol="0">
            <a:spAutoFit/>
          </a:bodyPr>
          <a:lstStyle/>
          <a:p>
            <a:pPr indent="0">
              <a:buFont typeface="Wingdings" panose="05000000000000000000" charset="0"/>
              <a:buNone/>
            </a:pPr>
            <a:r>
              <a:rPr lang="zh-CN" altLang="zh-CN" sz="2400" dirty="0">
                <a:solidFill>
                  <a:schemeClr val="bg1"/>
                </a:solidFill>
                <a:latin typeface="微软雅黑" panose="020B0503020204020204" pitchFamily="34" charset="-122"/>
                <a:ea typeface="微软雅黑" panose="020B0503020204020204" pitchFamily="34" charset="-122"/>
              </a:rPr>
              <a:t>分级监管 示意图：</a:t>
            </a:r>
            <a:endParaRPr lang="zh-CN" altLang="zh-CN"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476885" y="52070"/>
            <a:ext cx="5617210" cy="678815"/>
          </a:xfrm>
          <a:prstGeom prst="rect">
            <a:avLst/>
          </a:prstGeom>
          <a:noFill/>
        </p:spPr>
        <p:txBody>
          <a:bodyPr wrap="square" rtlCol="0">
            <a:spAutoFit/>
          </a:bodyPr>
          <a:lstStyle/>
          <a:p>
            <a:pPr marL="457200" indent="-457200">
              <a:buFont typeface="Wingdings" panose="05000000000000000000" charset="0"/>
              <a:buChar char="l"/>
            </a:pPr>
            <a:r>
              <a:rPr lang="zh-CN" altLang="zh-CN" sz="3600" b="1" dirty="0">
                <a:solidFill>
                  <a:schemeClr val="bg1"/>
                </a:solidFill>
                <a:latin typeface="微软雅黑" panose="020B0503020204020204" pitchFamily="34" charset="-122"/>
                <a:ea typeface="微软雅黑" panose="020B0503020204020204" pitchFamily="34" charset="-122"/>
                <a:sym typeface="+mn-ea"/>
              </a:rPr>
              <a:t>分类</a:t>
            </a:r>
            <a:r>
              <a:rPr lang="zh-CN" altLang="zh-CN" sz="3600" b="1" dirty="0">
                <a:solidFill>
                  <a:schemeClr val="bg1"/>
                </a:solidFill>
                <a:latin typeface="微软雅黑" panose="020B0503020204020204" pitchFamily="34" charset="-122"/>
                <a:ea typeface="微软雅黑" panose="020B0503020204020204" pitchFamily="34" charset="-122"/>
              </a:rPr>
              <a:t>分级监管</a:t>
            </a:r>
            <a:endParaRPr lang="zh-CN" altLang="zh-CN" sz="3600" b="1" dirty="0">
              <a:solidFill>
                <a:schemeClr val="bg1"/>
              </a:solidFill>
              <a:latin typeface="微软雅黑" panose="020B0503020204020204" pitchFamily="34" charset="-122"/>
              <a:ea typeface="微软雅黑" panose="020B0503020204020204" pitchFamily="34" charset="-122"/>
            </a:endParaRPr>
          </a:p>
        </p:txBody>
      </p:sp>
      <p:cxnSp>
        <p:nvCxnSpPr>
          <p:cNvPr id="12" name="直接连接符 11"/>
          <p:cNvCxnSpPr/>
          <p:nvPr/>
        </p:nvCxnSpPr>
        <p:spPr>
          <a:xfrm>
            <a:off x="0" y="768985"/>
            <a:ext cx="121621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圆角矩形 1"/>
          <p:cNvSpPr/>
          <p:nvPr/>
        </p:nvSpPr>
        <p:spPr>
          <a:xfrm>
            <a:off x="149860" y="3879215"/>
            <a:ext cx="11892280" cy="274129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圆角矩形 2"/>
          <p:cNvSpPr/>
          <p:nvPr/>
        </p:nvSpPr>
        <p:spPr>
          <a:xfrm>
            <a:off x="149860" y="952500"/>
            <a:ext cx="11892280" cy="274193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1885315" y="3832225"/>
            <a:ext cx="10156825" cy="2834640"/>
          </a:xfrm>
          <a:prstGeom prst="rect">
            <a:avLst/>
          </a:prstGeom>
          <a:noFill/>
        </p:spPr>
        <p:txBody>
          <a:bodyPr wrap="square" rtlCol="0">
            <a:spAutoFit/>
          </a:bodyPr>
          <a:lstStyle/>
          <a:p>
            <a:pPr marL="342900" indent="-342900" fontAlgn="auto">
              <a:lnSpc>
                <a:spcPct val="150000"/>
              </a:lnSpc>
              <a:buFont typeface="Wingdings" panose="05000000000000000000" charset="0"/>
              <a:buChar char="n"/>
            </a:pPr>
            <a:r>
              <a:rPr lang="zh-CN" altLang="en-US" sz="2000">
                <a:solidFill>
                  <a:schemeClr val="tx1"/>
                </a:solidFill>
                <a:latin typeface="微软雅黑" panose="020B0503020204020204" pitchFamily="34" charset="-122"/>
                <a:ea typeface="微软雅黑" panose="020B0503020204020204" pitchFamily="34" charset="-122"/>
              </a:rPr>
              <a:t>是否按照本办法要求开展隐患自查自报工作；</a:t>
            </a:r>
            <a:endParaRPr lang="zh-CN" altLang="en-US" sz="2000">
              <a:solidFill>
                <a:schemeClr val="tx1"/>
              </a:solidFill>
              <a:latin typeface="微软雅黑" panose="020B0503020204020204" pitchFamily="34" charset="-122"/>
              <a:ea typeface="微软雅黑" panose="020B0503020204020204" pitchFamily="34" charset="-122"/>
            </a:endParaRPr>
          </a:p>
          <a:p>
            <a:pPr marL="342900" indent="-342900" fontAlgn="auto">
              <a:lnSpc>
                <a:spcPct val="150000"/>
              </a:lnSpc>
              <a:buFont typeface="Wingdings" panose="05000000000000000000" charset="0"/>
              <a:buChar char="n"/>
            </a:pPr>
            <a:r>
              <a:rPr lang="zh-CN" altLang="en-US" sz="2000">
                <a:solidFill>
                  <a:schemeClr val="tx1"/>
                </a:solidFill>
                <a:latin typeface="微软雅黑" panose="020B0503020204020204" pitchFamily="34" charset="-122"/>
                <a:ea typeface="微软雅黑" panose="020B0503020204020204" pitchFamily="34" charset="-122"/>
              </a:rPr>
              <a:t>是否存在经相关部门检查发现事故隐患，但在信息系统中未进行填报的现象；</a:t>
            </a:r>
            <a:endParaRPr lang="zh-CN" altLang="en-US" sz="2000">
              <a:solidFill>
                <a:schemeClr val="tx1"/>
              </a:solidFill>
              <a:latin typeface="微软雅黑" panose="020B0503020204020204" pitchFamily="34" charset="-122"/>
              <a:ea typeface="微软雅黑" panose="020B0503020204020204" pitchFamily="34" charset="-122"/>
            </a:endParaRPr>
          </a:p>
          <a:p>
            <a:pPr marL="342900" indent="-342900" fontAlgn="auto">
              <a:lnSpc>
                <a:spcPct val="150000"/>
              </a:lnSpc>
              <a:buFont typeface="Wingdings" panose="05000000000000000000" charset="0"/>
              <a:buChar char="n"/>
            </a:pPr>
            <a:r>
              <a:rPr lang="zh-CN" altLang="en-US" sz="2000">
                <a:solidFill>
                  <a:schemeClr val="tx1"/>
                </a:solidFill>
                <a:latin typeface="微软雅黑" panose="020B0503020204020204" pitchFamily="34" charset="-122"/>
                <a:ea typeface="微软雅黑" panose="020B0503020204020204" pitchFamily="34" charset="-122"/>
              </a:rPr>
              <a:t>是否存在安全生产事故隐患漏报、瞒报、谎报的现象；</a:t>
            </a:r>
            <a:endParaRPr lang="zh-CN" altLang="en-US" sz="2000">
              <a:solidFill>
                <a:schemeClr val="tx1"/>
              </a:solidFill>
              <a:latin typeface="微软雅黑" panose="020B0503020204020204" pitchFamily="34" charset="-122"/>
              <a:ea typeface="微软雅黑" panose="020B0503020204020204" pitchFamily="34" charset="-122"/>
            </a:endParaRPr>
          </a:p>
          <a:p>
            <a:pPr marL="342900" indent="-342900" fontAlgn="auto">
              <a:lnSpc>
                <a:spcPct val="150000"/>
              </a:lnSpc>
              <a:buFont typeface="Wingdings" panose="05000000000000000000" charset="0"/>
              <a:buChar char="n"/>
            </a:pPr>
            <a:r>
              <a:rPr lang="zh-CN" altLang="en-US" sz="2000">
                <a:solidFill>
                  <a:schemeClr val="tx1"/>
                </a:solidFill>
                <a:latin typeface="微软雅黑" panose="020B0503020204020204" pitchFamily="34" charset="-122"/>
                <a:ea typeface="微软雅黑" panose="020B0503020204020204" pitchFamily="34" charset="-122"/>
              </a:rPr>
              <a:t>是否存在填报的安全生产事故隐患及其治理情况与实际检查不符的现象；</a:t>
            </a:r>
            <a:endParaRPr lang="zh-CN" altLang="en-US" sz="2000">
              <a:solidFill>
                <a:schemeClr val="tx1"/>
              </a:solidFill>
              <a:latin typeface="微软雅黑" panose="020B0503020204020204" pitchFamily="34" charset="-122"/>
              <a:ea typeface="微软雅黑" panose="020B0503020204020204" pitchFamily="34" charset="-122"/>
            </a:endParaRPr>
          </a:p>
          <a:p>
            <a:pPr marL="342900" indent="-342900" fontAlgn="auto">
              <a:lnSpc>
                <a:spcPct val="150000"/>
              </a:lnSpc>
              <a:buFont typeface="Wingdings" panose="05000000000000000000" charset="0"/>
              <a:buChar char="n"/>
            </a:pPr>
            <a:r>
              <a:rPr lang="zh-CN" altLang="en-US" sz="2000">
                <a:solidFill>
                  <a:schemeClr val="tx1"/>
                </a:solidFill>
                <a:latin typeface="微软雅黑" panose="020B0503020204020204" pitchFamily="34" charset="-122"/>
                <a:ea typeface="微软雅黑" panose="020B0503020204020204" pitchFamily="34" charset="-122"/>
              </a:rPr>
              <a:t>安全生产综合监管部门不定期对生产经营单位、行业安全监管部门、专项安全监管部门和下级安全生产综合监管部门的隐患排查治理工作进行抽查。</a:t>
            </a:r>
            <a:endParaRPr lang="zh-CN" altLang="en-US" sz="2000">
              <a:solidFill>
                <a:schemeClr val="tx1"/>
              </a:solidFill>
              <a:latin typeface="微软雅黑" panose="020B0503020204020204" pitchFamily="34" charset="-122"/>
              <a:ea typeface="微软雅黑" panose="020B0503020204020204" pitchFamily="34" charset="-122"/>
            </a:endParaRPr>
          </a:p>
        </p:txBody>
      </p:sp>
      <p:sp>
        <p:nvSpPr>
          <p:cNvPr id="5" name="圆角矩形 4"/>
          <p:cNvSpPr/>
          <p:nvPr/>
        </p:nvSpPr>
        <p:spPr>
          <a:xfrm>
            <a:off x="414020" y="1126490"/>
            <a:ext cx="1419225" cy="2393950"/>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CN" altLang="en-US" sz="3600">
                <a:latin typeface="微软雅黑" panose="020B0503020204020204" pitchFamily="34" charset="-122"/>
                <a:ea typeface="微软雅黑" panose="020B0503020204020204" pitchFamily="34" charset="-122"/>
              </a:rPr>
              <a:t>执法主体</a:t>
            </a:r>
            <a:endParaRPr lang="zh-CN" altLang="en-US" sz="3600">
              <a:latin typeface="微软雅黑" panose="020B0503020204020204" pitchFamily="34" charset="-122"/>
              <a:ea typeface="微软雅黑" panose="020B0503020204020204" pitchFamily="34" charset="-122"/>
            </a:endParaRPr>
          </a:p>
        </p:txBody>
      </p:sp>
      <p:sp>
        <p:nvSpPr>
          <p:cNvPr id="11" name="圆角矩形 10"/>
          <p:cNvSpPr/>
          <p:nvPr/>
        </p:nvSpPr>
        <p:spPr>
          <a:xfrm>
            <a:off x="414020" y="4053205"/>
            <a:ext cx="1419225" cy="2393950"/>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CN" altLang="en-US" sz="3600">
                <a:latin typeface="微软雅黑" panose="020B0503020204020204" pitchFamily="34" charset="-122"/>
                <a:ea typeface="微软雅黑" panose="020B0503020204020204" pitchFamily="34" charset="-122"/>
              </a:rPr>
              <a:t>检查内容</a:t>
            </a:r>
            <a:endParaRPr lang="zh-CN" altLang="en-US" sz="3600">
              <a:latin typeface="微软雅黑" panose="020B0503020204020204" pitchFamily="34" charset="-122"/>
              <a:ea typeface="微软雅黑" panose="020B0503020204020204" pitchFamily="34" charset="-122"/>
            </a:endParaRPr>
          </a:p>
        </p:txBody>
      </p:sp>
      <p:sp>
        <p:nvSpPr>
          <p:cNvPr id="13" name="文本框 12"/>
          <p:cNvSpPr txBox="1"/>
          <p:nvPr/>
        </p:nvSpPr>
        <p:spPr>
          <a:xfrm>
            <a:off x="1833245" y="1591945"/>
            <a:ext cx="3431540" cy="1463040"/>
          </a:xfrm>
          <a:prstGeom prst="rect">
            <a:avLst/>
          </a:prstGeom>
          <a:noFill/>
        </p:spPr>
        <p:txBody>
          <a:bodyPr wrap="square" rtlCol="0">
            <a:spAutoFit/>
          </a:bodyPr>
          <a:lstStyle/>
          <a:p>
            <a:pPr marL="285750" indent="-285750" fontAlgn="auto">
              <a:lnSpc>
                <a:spcPct val="150000"/>
              </a:lnSpc>
              <a:buFont typeface="Wingdings" panose="05000000000000000000" charset="0"/>
              <a:buChar char="n"/>
            </a:pPr>
            <a:r>
              <a:rPr lang="zh-CN" altLang="en-US" sz="2000">
                <a:solidFill>
                  <a:schemeClr val="tx1"/>
                </a:solidFill>
                <a:latin typeface="微软雅黑" panose="020B0503020204020204" pitchFamily="34" charset="-122"/>
                <a:ea typeface="微软雅黑" panose="020B0503020204020204" pitchFamily="34" charset="-122"/>
              </a:rPr>
              <a:t>各级安全生产监管部门</a:t>
            </a:r>
            <a:endParaRPr lang="zh-CN" altLang="en-US" sz="2000">
              <a:solidFill>
                <a:schemeClr val="tx1"/>
              </a:solidFill>
              <a:latin typeface="微软雅黑" panose="020B0503020204020204" pitchFamily="34" charset="-122"/>
              <a:ea typeface="微软雅黑" panose="020B0503020204020204" pitchFamily="34" charset="-122"/>
            </a:endParaRPr>
          </a:p>
          <a:p>
            <a:pPr marL="285750" indent="-285750" fontAlgn="auto">
              <a:lnSpc>
                <a:spcPct val="150000"/>
              </a:lnSpc>
              <a:buFont typeface="Wingdings" panose="05000000000000000000" charset="0"/>
              <a:buChar char="n"/>
            </a:pPr>
            <a:r>
              <a:rPr lang="zh-CN" altLang="en-US" sz="2000">
                <a:solidFill>
                  <a:schemeClr val="tx1"/>
                </a:solidFill>
                <a:latin typeface="微软雅黑" panose="020B0503020204020204" pitchFamily="34" charset="-122"/>
                <a:ea typeface="微软雅黑" panose="020B0503020204020204" pitchFamily="34" charset="-122"/>
              </a:rPr>
              <a:t>各行业监管部门</a:t>
            </a:r>
            <a:endParaRPr lang="zh-CN" altLang="en-US" sz="2000">
              <a:solidFill>
                <a:schemeClr val="tx1"/>
              </a:solidFill>
              <a:latin typeface="微软雅黑" panose="020B0503020204020204" pitchFamily="34" charset="-122"/>
              <a:ea typeface="微软雅黑" panose="020B0503020204020204" pitchFamily="34" charset="-122"/>
            </a:endParaRPr>
          </a:p>
          <a:p>
            <a:pPr marL="285750" indent="-285750" fontAlgn="auto">
              <a:lnSpc>
                <a:spcPct val="150000"/>
              </a:lnSpc>
              <a:buFont typeface="Wingdings" panose="05000000000000000000" charset="0"/>
              <a:buChar char="n"/>
            </a:pPr>
            <a:r>
              <a:rPr lang="zh-CN" altLang="en-US" sz="2000">
                <a:solidFill>
                  <a:schemeClr val="tx1"/>
                </a:solidFill>
                <a:latin typeface="微软雅黑" panose="020B0503020204020204" pitchFamily="34" charset="-122"/>
                <a:ea typeface="微软雅黑" panose="020B0503020204020204" pitchFamily="34" charset="-122"/>
              </a:rPr>
              <a:t>专项部安全监管部门</a:t>
            </a:r>
            <a:endParaRPr lang="zh-CN" altLang="en-US" sz="200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0" y="768985"/>
            <a:ext cx="121621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476885" y="52070"/>
            <a:ext cx="5617210" cy="678815"/>
          </a:xfrm>
          <a:prstGeom prst="rect">
            <a:avLst/>
          </a:prstGeom>
          <a:noFill/>
        </p:spPr>
        <p:txBody>
          <a:bodyPr wrap="square" rtlCol="0">
            <a:spAutoFit/>
          </a:bodyPr>
          <a:lstStyle/>
          <a:p>
            <a:pPr marL="457200" indent="-457200">
              <a:buFont typeface="Wingdings" panose="05000000000000000000" charset="0"/>
              <a:buChar char="l"/>
            </a:pPr>
            <a:r>
              <a:rPr lang="zh-CN" altLang="zh-CN" sz="3600" b="1" dirty="0">
                <a:solidFill>
                  <a:schemeClr val="bg1"/>
                </a:solidFill>
                <a:latin typeface="微软雅黑" panose="020B0503020204020204" pitchFamily="34" charset="-122"/>
                <a:ea typeface="微软雅黑" panose="020B0503020204020204" pitchFamily="34" charset="-122"/>
              </a:rPr>
              <a:t>实施考核与奖惩</a:t>
            </a:r>
            <a:endParaRPr lang="zh-CN" altLang="zh-CN" sz="3600" b="1" dirty="0">
              <a:solidFill>
                <a:schemeClr val="bg1"/>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824865" y="1256030"/>
            <a:ext cx="2884805" cy="483235"/>
          </a:xfrm>
          <a:prstGeom prst="rect">
            <a:avLst/>
          </a:prstGeom>
          <a:noFill/>
        </p:spPr>
        <p:txBody>
          <a:bodyPr wrap="square" rtlCol="0">
            <a:spAutoFit/>
          </a:bodyPr>
          <a:lstStyle/>
          <a:p>
            <a:pPr indent="0">
              <a:buFont typeface="Wingdings" panose="05000000000000000000" charset="0"/>
              <a:buNone/>
            </a:pPr>
            <a:r>
              <a:rPr lang="zh-CN" altLang="zh-CN" sz="2400" dirty="0">
                <a:solidFill>
                  <a:schemeClr val="bg1"/>
                </a:solidFill>
                <a:latin typeface="微软雅黑" panose="020B0503020204020204" pitchFamily="34" charset="-122"/>
                <a:ea typeface="微软雅黑" panose="020B0503020204020204" pitchFamily="34" charset="-122"/>
              </a:rPr>
              <a:t>考核原则：</a:t>
            </a:r>
            <a:endParaRPr lang="zh-CN" altLang="zh-CN" sz="2400" dirty="0">
              <a:solidFill>
                <a:schemeClr val="bg1"/>
              </a:solidFill>
              <a:latin typeface="微软雅黑" panose="020B0503020204020204" pitchFamily="34" charset="-122"/>
              <a:ea typeface="微软雅黑" panose="020B0503020204020204" pitchFamily="34" charset="-122"/>
            </a:endParaRPr>
          </a:p>
        </p:txBody>
      </p:sp>
      <p:pic>
        <p:nvPicPr>
          <p:cNvPr id="7" name="图片 6" descr="timg"/>
          <p:cNvPicPr>
            <a:picLocks noChangeAspect="1"/>
          </p:cNvPicPr>
          <p:nvPr/>
        </p:nvPicPr>
        <p:blipFill>
          <a:blip r:embed="rId1" cstate="print"/>
          <a:stretch>
            <a:fillRect/>
          </a:stretch>
        </p:blipFill>
        <p:spPr>
          <a:xfrm>
            <a:off x="824865" y="2915920"/>
            <a:ext cx="3732530" cy="2488565"/>
          </a:xfrm>
          <a:prstGeom prst="ellipse">
            <a:avLst/>
          </a:prstGeom>
        </p:spPr>
      </p:pic>
      <p:sp>
        <p:nvSpPr>
          <p:cNvPr id="8" name="椭圆 7"/>
          <p:cNvSpPr/>
          <p:nvPr/>
        </p:nvSpPr>
        <p:spPr>
          <a:xfrm>
            <a:off x="5501640" y="2550160"/>
            <a:ext cx="907415" cy="84963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latin typeface="微软雅黑" panose="020B0503020204020204" pitchFamily="34" charset="-122"/>
                <a:ea typeface="微软雅黑" panose="020B0503020204020204" pitchFamily="34" charset="-122"/>
              </a:rPr>
              <a:t>1</a:t>
            </a:r>
            <a:endParaRPr lang="en-US" altLang="zh-CN" sz="2800" b="1">
              <a:latin typeface="微软雅黑" panose="020B0503020204020204" pitchFamily="34" charset="-122"/>
              <a:ea typeface="微软雅黑" panose="020B0503020204020204" pitchFamily="34" charset="-122"/>
            </a:endParaRPr>
          </a:p>
        </p:txBody>
      </p:sp>
      <p:sp>
        <p:nvSpPr>
          <p:cNvPr id="9" name="椭圆 8"/>
          <p:cNvSpPr/>
          <p:nvPr/>
        </p:nvSpPr>
        <p:spPr>
          <a:xfrm>
            <a:off x="5501640" y="3735705"/>
            <a:ext cx="907415" cy="84963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latin typeface="微软雅黑" panose="020B0503020204020204" pitchFamily="34" charset="-122"/>
                <a:ea typeface="微软雅黑" panose="020B0503020204020204" pitchFamily="34" charset="-122"/>
              </a:rPr>
              <a:t>2</a:t>
            </a:r>
            <a:endParaRPr lang="en-US" altLang="zh-CN" sz="2800" b="1">
              <a:latin typeface="微软雅黑" panose="020B0503020204020204" pitchFamily="34" charset="-122"/>
              <a:ea typeface="微软雅黑" panose="020B0503020204020204" pitchFamily="34" charset="-122"/>
            </a:endParaRPr>
          </a:p>
        </p:txBody>
      </p:sp>
      <p:sp>
        <p:nvSpPr>
          <p:cNvPr id="18" name="椭圆 17"/>
          <p:cNvSpPr/>
          <p:nvPr/>
        </p:nvSpPr>
        <p:spPr>
          <a:xfrm>
            <a:off x="5501640" y="4923155"/>
            <a:ext cx="907415" cy="84963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latin typeface="微软雅黑" panose="020B0503020204020204" pitchFamily="34" charset="-122"/>
                <a:ea typeface="微软雅黑" panose="020B0503020204020204" pitchFamily="34" charset="-122"/>
              </a:rPr>
              <a:t>3</a:t>
            </a:r>
            <a:endParaRPr lang="en-US" altLang="zh-CN" sz="2800" b="1">
              <a:latin typeface="微软雅黑" panose="020B0503020204020204" pitchFamily="34" charset="-122"/>
              <a:ea typeface="微软雅黑" panose="020B0503020204020204" pitchFamily="34" charset="-122"/>
            </a:endParaRPr>
          </a:p>
        </p:txBody>
      </p:sp>
      <p:sp>
        <p:nvSpPr>
          <p:cNvPr id="21" name="文本框 20"/>
          <p:cNvSpPr txBox="1"/>
          <p:nvPr/>
        </p:nvSpPr>
        <p:spPr>
          <a:xfrm>
            <a:off x="6572885" y="2550160"/>
            <a:ext cx="4251325" cy="640080"/>
          </a:xfrm>
          <a:prstGeom prst="rect">
            <a:avLst/>
          </a:prstGeom>
          <a:noFill/>
        </p:spPr>
        <p:txBody>
          <a:bodyPr wrap="square" rtlCol="0">
            <a:spAutoFit/>
          </a:bodyPr>
          <a:lstStyle/>
          <a:p>
            <a:pPr indent="0" fontAlgn="auto">
              <a:lnSpc>
                <a:spcPct val="150000"/>
              </a:lnSpc>
              <a:buFont typeface="Wingdings" panose="05000000000000000000" charset="0"/>
              <a:buNone/>
            </a:pPr>
            <a:r>
              <a:rPr lang="zh-CN" altLang="en-US" sz="2400">
                <a:solidFill>
                  <a:schemeClr val="bg1"/>
                </a:solidFill>
                <a:latin typeface="微软雅黑" panose="020B0503020204020204" pitchFamily="34" charset="-122"/>
                <a:ea typeface="微软雅黑" panose="020B0503020204020204" pitchFamily="34" charset="-122"/>
              </a:rPr>
              <a:t>客观公正、公开公平原则</a:t>
            </a: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6572885" y="3735705"/>
            <a:ext cx="4251325" cy="640080"/>
          </a:xfrm>
          <a:prstGeom prst="rect">
            <a:avLst/>
          </a:prstGeom>
          <a:noFill/>
        </p:spPr>
        <p:txBody>
          <a:bodyPr wrap="square" rtlCol="0">
            <a:spAutoFit/>
          </a:bodyPr>
          <a:lstStyle/>
          <a:p>
            <a:pPr indent="0" fontAlgn="auto">
              <a:lnSpc>
                <a:spcPct val="150000"/>
              </a:lnSpc>
              <a:buFont typeface="Wingdings" panose="05000000000000000000" charset="0"/>
              <a:buNone/>
            </a:pPr>
            <a:r>
              <a:rPr lang="zh-CN" altLang="en-US" sz="2400">
                <a:solidFill>
                  <a:schemeClr val="bg1"/>
                </a:solidFill>
                <a:latin typeface="微软雅黑" panose="020B0503020204020204" pitchFamily="34" charset="-122"/>
                <a:ea typeface="微软雅黑" panose="020B0503020204020204" pitchFamily="34" charset="-122"/>
              </a:rPr>
              <a:t>简单实用、便于操作原则</a:t>
            </a: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6572885" y="4923155"/>
            <a:ext cx="4251325" cy="640080"/>
          </a:xfrm>
          <a:prstGeom prst="rect">
            <a:avLst/>
          </a:prstGeom>
          <a:noFill/>
        </p:spPr>
        <p:txBody>
          <a:bodyPr wrap="square" rtlCol="0">
            <a:spAutoFit/>
          </a:bodyPr>
          <a:lstStyle/>
          <a:p>
            <a:pPr indent="0" fontAlgn="auto">
              <a:lnSpc>
                <a:spcPct val="150000"/>
              </a:lnSpc>
              <a:buFont typeface="Wingdings" panose="05000000000000000000" charset="0"/>
              <a:buNone/>
            </a:pPr>
            <a:r>
              <a:rPr lang="zh-CN" altLang="en-US" sz="2400">
                <a:solidFill>
                  <a:schemeClr val="bg1"/>
                </a:solidFill>
                <a:latin typeface="微软雅黑" panose="020B0503020204020204" pitchFamily="34" charset="-122"/>
                <a:ea typeface="微软雅黑" panose="020B0503020204020204" pitchFamily="34" charset="-122"/>
              </a:rPr>
              <a:t>统筹兼顾、注重实效原则</a:t>
            </a:r>
            <a:endParaRPr lang="zh-CN" altLang="en-US" sz="2400">
              <a:solidFill>
                <a:schemeClr val="bg1"/>
              </a:solidFill>
              <a:latin typeface="微软雅黑" panose="020B0503020204020204" pitchFamily="34" charset="-122"/>
              <a:ea typeface="微软雅黑" panose="020B0503020204020204" pitchFamily="34" charset="-122"/>
            </a:endParaRPr>
          </a:p>
        </p:txBody>
      </p:sp>
      <p:cxnSp>
        <p:nvCxnSpPr>
          <p:cNvPr id="26" name="直接连接符 25"/>
          <p:cNvCxnSpPr>
            <a:endCxn id="8" idx="2"/>
          </p:cNvCxnSpPr>
          <p:nvPr/>
        </p:nvCxnSpPr>
        <p:spPr>
          <a:xfrm flipV="1">
            <a:off x="4391660" y="2974975"/>
            <a:ext cx="1109980" cy="69024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a:stCxn id="7" idx="6"/>
            <a:endCxn id="9" idx="2"/>
          </p:cNvCxnSpPr>
          <p:nvPr/>
        </p:nvCxnSpPr>
        <p:spPr>
          <a:xfrm>
            <a:off x="4557395" y="4160520"/>
            <a:ext cx="94424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a:endCxn id="18" idx="2"/>
          </p:cNvCxnSpPr>
          <p:nvPr/>
        </p:nvCxnSpPr>
        <p:spPr>
          <a:xfrm>
            <a:off x="4381500" y="4688205"/>
            <a:ext cx="1120140" cy="6597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0" y="768985"/>
            <a:ext cx="121621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476885" y="52070"/>
            <a:ext cx="5617210" cy="678815"/>
          </a:xfrm>
          <a:prstGeom prst="rect">
            <a:avLst/>
          </a:prstGeom>
          <a:noFill/>
        </p:spPr>
        <p:txBody>
          <a:bodyPr wrap="square" rtlCol="0">
            <a:spAutoFit/>
          </a:bodyPr>
          <a:lstStyle/>
          <a:p>
            <a:pPr marL="457200" indent="-457200">
              <a:buFont typeface="Wingdings" panose="05000000000000000000" charset="0"/>
              <a:buChar char="l"/>
            </a:pPr>
            <a:r>
              <a:rPr lang="zh-CN" altLang="zh-CN" sz="3600" b="1" dirty="0">
                <a:solidFill>
                  <a:schemeClr val="bg1"/>
                </a:solidFill>
                <a:latin typeface="微软雅黑" panose="020B0503020204020204" pitchFamily="34" charset="-122"/>
                <a:ea typeface="微软雅黑" panose="020B0503020204020204" pitchFamily="34" charset="-122"/>
              </a:rPr>
              <a:t>实施考核与奖惩</a:t>
            </a:r>
            <a:endParaRPr lang="zh-CN" altLang="zh-CN" sz="3600" b="1" dirty="0">
              <a:solidFill>
                <a:schemeClr val="bg1"/>
              </a:solidFill>
              <a:latin typeface="微软雅黑" panose="020B0503020204020204" pitchFamily="34" charset="-122"/>
              <a:ea typeface="微软雅黑" panose="020B0503020204020204" pitchFamily="34" charset="-122"/>
            </a:endParaRPr>
          </a:p>
        </p:txBody>
      </p:sp>
      <p:graphicFrame>
        <p:nvGraphicFramePr>
          <p:cNvPr id="3" name="表格 2"/>
          <p:cNvGraphicFramePr/>
          <p:nvPr/>
        </p:nvGraphicFramePr>
        <p:xfrm>
          <a:off x="883920" y="1301115"/>
          <a:ext cx="10424160" cy="4746625"/>
        </p:xfrm>
        <a:graphic>
          <a:graphicData uri="http://schemas.openxmlformats.org/drawingml/2006/table">
            <a:tbl>
              <a:tblPr firstRow="1" bandRow="1">
                <a:tableStyleId>{5C22544A-7EE6-4342-B048-85BDC9FD1C3A}</a:tableStyleId>
              </a:tblPr>
              <a:tblGrid>
                <a:gridCol w="2147570"/>
                <a:gridCol w="2795905"/>
                <a:gridCol w="3057525"/>
                <a:gridCol w="2423160"/>
              </a:tblGrid>
              <a:tr h="631825">
                <a:tc>
                  <a:txBody>
                    <a:bodyPr/>
                    <a:lstStyle/>
                    <a:p>
                      <a:pPr algn="ctr">
                        <a:buNone/>
                      </a:pPr>
                      <a:r>
                        <a:rPr lang="zh-CN" altLang="en-US" sz="2400" b="1">
                          <a:solidFill>
                            <a:schemeClr val="accent1">
                              <a:lumMod val="50000"/>
                            </a:schemeClr>
                          </a:solidFill>
                          <a:latin typeface="微软雅黑" panose="020B0503020204020204" pitchFamily="34" charset="-122"/>
                          <a:ea typeface="微软雅黑" panose="020B0503020204020204" pitchFamily="34" charset="-122"/>
                        </a:rPr>
                        <a:t>考核对象</a:t>
                      </a:r>
                      <a:endParaRPr lang="zh-CN" altLang="en-US" sz="2400" b="1">
                        <a:solidFill>
                          <a:schemeClr val="accent1">
                            <a:lumMod val="50000"/>
                          </a:schemeClr>
                        </a:solidFill>
                        <a:latin typeface="微软雅黑" panose="020B0503020204020204" pitchFamily="34" charset="-122"/>
                        <a:ea typeface="微软雅黑" panose="020B0503020204020204" pitchFamily="34" charset="-122"/>
                      </a:endParaRPr>
                    </a:p>
                  </a:txBody>
                  <a:tcPr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solidFill>
                      <a:schemeClr val="accent4">
                        <a:lumMod val="60000"/>
                        <a:lumOff val="40000"/>
                      </a:schemeClr>
                    </a:solidFill>
                  </a:tcPr>
                </a:tc>
                <a:tc>
                  <a:txBody>
                    <a:bodyPr/>
                    <a:lstStyle/>
                    <a:p>
                      <a:pPr algn="ctr">
                        <a:buNone/>
                      </a:pPr>
                      <a:r>
                        <a:rPr lang="zh-CN" altLang="en-US" sz="2400" b="0">
                          <a:solidFill>
                            <a:schemeClr val="tx1"/>
                          </a:solidFill>
                          <a:latin typeface="微软雅黑" panose="020B0503020204020204" pitchFamily="34" charset="-122"/>
                          <a:ea typeface="微软雅黑" panose="020B0503020204020204" pitchFamily="34" charset="-122"/>
                        </a:rPr>
                        <a:t>政府行业监管部门</a:t>
                      </a:r>
                      <a:endParaRPr lang="zh-CN" altLang="en-US" sz="2400" b="0">
                        <a:solidFill>
                          <a:schemeClr val="tx1"/>
                        </a:solidFill>
                        <a:latin typeface="微软雅黑" panose="020B0503020204020204" pitchFamily="34" charset="-122"/>
                        <a:ea typeface="微软雅黑" panose="020B0503020204020204" pitchFamily="34" charset="-122"/>
                      </a:endParaRPr>
                    </a:p>
                  </a:txBody>
                  <a:tcPr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solidFill>
                      <a:schemeClr val="bg1">
                        <a:lumMod val="95000"/>
                      </a:schemeClr>
                    </a:solidFill>
                  </a:tcPr>
                </a:tc>
                <a:tc>
                  <a:txBody>
                    <a:bodyPr/>
                    <a:lstStyle/>
                    <a:p>
                      <a:pPr algn="ctr">
                        <a:buNone/>
                      </a:pPr>
                      <a:r>
                        <a:rPr lang="zh-CN" altLang="en-US" sz="2400" b="0">
                          <a:solidFill>
                            <a:schemeClr val="tx1"/>
                          </a:solidFill>
                          <a:latin typeface="微软雅黑" panose="020B0503020204020204" pitchFamily="34" charset="-122"/>
                          <a:ea typeface="微软雅黑" panose="020B0503020204020204" pitchFamily="34" charset="-122"/>
                        </a:rPr>
                        <a:t>专项安全监管部门</a:t>
                      </a:r>
                      <a:endParaRPr lang="zh-CN" altLang="en-US" sz="2400" b="0">
                        <a:solidFill>
                          <a:schemeClr val="tx1"/>
                        </a:solidFill>
                        <a:latin typeface="微软雅黑" panose="020B0503020204020204" pitchFamily="34" charset="-122"/>
                        <a:ea typeface="微软雅黑" panose="020B0503020204020204" pitchFamily="34" charset="-122"/>
                      </a:endParaRPr>
                    </a:p>
                  </a:txBody>
                  <a:tcPr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solidFill>
                      <a:schemeClr val="bg1">
                        <a:lumMod val="95000"/>
                      </a:schemeClr>
                    </a:solidFill>
                  </a:tcPr>
                </a:tc>
                <a:tc>
                  <a:txBody>
                    <a:bodyPr/>
                    <a:lstStyle/>
                    <a:p>
                      <a:pPr algn="ctr">
                        <a:buNone/>
                      </a:pPr>
                      <a:r>
                        <a:rPr lang="zh-CN" altLang="en-US" sz="2400" b="0">
                          <a:solidFill>
                            <a:schemeClr val="tx1"/>
                          </a:solidFill>
                          <a:latin typeface="微软雅黑" panose="020B0503020204020204" pitchFamily="34" charset="-122"/>
                          <a:ea typeface="微软雅黑" panose="020B0503020204020204" pitchFamily="34" charset="-122"/>
                        </a:rPr>
                        <a:t>企业</a:t>
                      </a:r>
                      <a:endParaRPr lang="zh-CN" altLang="en-US" sz="2400" b="0">
                        <a:solidFill>
                          <a:schemeClr val="tx1"/>
                        </a:solidFill>
                        <a:latin typeface="微软雅黑" panose="020B0503020204020204" pitchFamily="34" charset="-122"/>
                        <a:ea typeface="微软雅黑" panose="020B0503020204020204" pitchFamily="34" charset="-122"/>
                      </a:endParaRPr>
                    </a:p>
                  </a:txBody>
                  <a:tcPr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solidFill>
                      <a:schemeClr val="bg1">
                        <a:lumMod val="95000"/>
                      </a:schemeClr>
                    </a:solidFill>
                  </a:tcPr>
                </a:tc>
              </a:tr>
              <a:tr h="3048000">
                <a:tc>
                  <a:txBody>
                    <a:bodyPr/>
                    <a:lstStyle/>
                    <a:p>
                      <a:pPr algn="ctr">
                        <a:buNone/>
                      </a:pPr>
                      <a:r>
                        <a:rPr lang="zh-CN" altLang="en-US" sz="2400" b="1">
                          <a:solidFill>
                            <a:schemeClr val="accent1">
                              <a:lumMod val="50000"/>
                            </a:schemeClr>
                          </a:solidFill>
                          <a:latin typeface="微软雅黑" panose="020B0503020204020204" pitchFamily="34" charset="-122"/>
                          <a:ea typeface="微软雅黑" panose="020B0503020204020204" pitchFamily="34" charset="-122"/>
                        </a:rPr>
                        <a:t>考核指标</a:t>
                      </a:r>
                      <a:endParaRPr lang="zh-CN" altLang="en-US" sz="2400" b="1">
                        <a:solidFill>
                          <a:schemeClr val="accent1">
                            <a:lumMod val="50000"/>
                          </a:schemeClr>
                        </a:solidFill>
                        <a:latin typeface="微软雅黑" panose="020B0503020204020204" pitchFamily="34" charset="-122"/>
                        <a:ea typeface="微软雅黑" panose="020B0503020204020204" pitchFamily="34" charset="-122"/>
                      </a:endParaRPr>
                    </a:p>
                  </a:txBody>
                  <a:tcPr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solidFill>
                      <a:schemeClr val="accent2">
                        <a:lumMod val="60000"/>
                        <a:lumOff val="40000"/>
                      </a:schemeClr>
                    </a:solidFill>
                  </a:tcPr>
                </a:tc>
                <a:tc>
                  <a:txBody>
                    <a:bodyPr/>
                    <a:lstStyle/>
                    <a:p>
                      <a:pPr algn="l">
                        <a:buNone/>
                      </a:pPr>
                      <a:r>
                        <a:rPr lang="en-US" altLang="zh-CN" sz="2400">
                          <a:solidFill>
                            <a:schemeClr val="tx1"/>
                          </a:solidFill>
                          <a:latin typeface="微软雅黑" panose="020B0503020204020204" pitchFamily="34" charset="-122"/>
                          <a:ea typeface="微软雅黑" panose="020B0503020204020204" pitchFamily="34" charset="-122"/>
                        </a:rPr>
                        <a:t>1.“</a:t>
                      </a:r>
                      <a:r>
                        <a:rPr lang="zh-CN" altLang="en-US" sz="2400">
                          <a:solidFill>
                            <a:schemeClr val="tx1"/>
                          </a:solidFill>
                          <a:latin typeface="微软雅黑" panose="020B0503020204020204" pitchFamily="34" charset="-122"/>
                          <a:ea typeface="微软雅黑" panose="020B0503020204020204" pitchFamily="34" charset="-122"/>
                        </a:rPr>
                        <a:t>隐患排查清单管理</a:t>
                      </a:r>
                      <a:r>
                        <a:rPr lang="en-US" altLang="zh-CN" sz="2400">
                          <a:solidFill>
                            <a:schemeClr val="tx1"/>
                          </a:solidFill>
                          <a:latin typeface="微软雅黑" panose="020B0503020204020204" pitchFamily="34" charset="-122"/>
                          <a:ea typeface="微软雅黑" panose="020B0503020204020204" pitchFamily="34" charset="-122"/>
                        </a:rPr>
                        <a:t>”</a:t>
                      </a:r>
                      <a:r>
                        <a:rPr lang="zh-CN" altLang="en-US" sz="2400">
                          <a:solidFill>
                            <a:schemeClr val="tx1"/>
                          </a:solidFill>
                          <a:latin typeface="微软雅黑" panose="020B0503020204020204" pitchFamily="34" charset="-122"/>
                          <a:ea typeface="微软雅黑" panose="020B0503020204020204" pitchFamily="34" charset="-122"/>
                        </a:rPr>
                        <a:t>工作完成率</a:t>
                      </a:r>
                      <a:endParaRPr lang="zh-CN" altLang="en-US" sz="2400">
                        <a:solidFill>
                          <a:schemeClr val="tx1"/>
                        </a:solidFill>
                        <a:latin typeface="微软雅黑" panose="020B0503020204020204" pitchFamily="34" charset="-122"/>
                        <a:ea typeface="微软雅黑" panose="020B0503020204020204" pitchFamily="34" charset="-122"/>
                      </a:endParaRPr>
                    </a:p>
                    <a:p>
                      <a:pPr algn="l">
                        <a:buNone/>
                      </a:pPr>
                      <a:r>
                        <a:rPr lang="en-US" altLang="zh-CN" sz="2400">
                          <a:solidFill>
                            <a:schemeClr val="tx1"/>
                          </a:solidFill>
                          <a:latin typeface="微软雅黑" panose="020B0503020204020204" pitchFamily="34" charset="-122"/>
                          <a:ea typeface="微软雅黑" panose="020B0503020204020204" pitchFamily="34" charset="-122"/>
                        </a:rPr>
                        <a:t>2.</a:t>
                      </a:r>
                      <a:r>
                        <a:rPr lang="zh-CN" altLang="en-US" sz="2400">
                          <a:solidFill>
                            <a:schemeClr val="tx1"/>
                          </a:solidFill>
                          <a:latin typeface="微软雅黑" panose="020B0503020204020204" pitchFamily="34" charset="-122"/>
                          <a:ea typeface="微软雅黑" panose="020B0503020204020204" pitchFamily="34" charset="-122"/>
                        </a:rPr>
                        <a:t>纳入信息系统企业率</a:t>
                      </a:r>
                      <a:endParaRPr lang="zh-CN" altLang="en-US" sz="2400">
                        <a:solidFill>
                          <a:schemeClr val="tx1"/>
                        </a:solidFill>
                        <a:latin typeface="微软雅黑" panose="020B0503020204020204" pitchFamily="34" charset="-122"/>
                        <a:ea typeface="微软雅黑" panose="020B0503020204020204" pitchFamily="34" charset="-122"/>
                      </a:endParaRPr>
                    </a:p>
                    <a:p>
                      <a:pPr algn="l">
                        <a:buNone/>
                      </a:pPr>
                      <a:r>
                        <a:rPr lang="en-US" altLang="zh-CN" sz="2400">
                          <a:solidFill>
                            <a:schemeClr val="tx1"/>
                          </a:solidFill>
                          <a:latin typeface="微软雅黑" panose="020B0503020204020204" pitchFamily="34" charset="-122"/>
                          <a:ea typeface="微软雅黑" panose="020B0503020204020204" pitchFamily="34" charset="-122"/>
                        </a:rPr>
                        <a:t>3.</a:t>
                      </a:r>
                      <a:r>
                        <a:rPr lang="zh-CN" altLang="en-US" sz="2400">
                          <a:solidFill>
                            <a:schemeClr val="tx1"/>
                          </a:solidFill>
                          <a:latin typeface="微软雅黑" panose="020B0503020204020204" pitchFamily="34" charset="-122"/>
                          <a:ea typeface="微软雅黑" panose="020B0503020204020204" pitchFamily="34" charset="-122"/>
                        </a:rPr>
                        <a:t>企业基本信息完整率</a:t>
                      </a:r>
                      <a:endParaRPr lang="zh-CN" altLang="en-US" sz="2400">
                        <a:solidFill>
                          <a:schemeClr val="tx1"/>
                        </a:solidFill>
                        <a:latin typeface="微软雅黑" panose="020B0503020204020204" pitchFamily="34" charset="-122"/>
                        <a:ea typeface="微软雅黑" panose="020B0503020204020204" pitchFamily="34" charset="-122"/>
                      </a:endParaRPr>
                    </a:p>
                    <a:p>
                      <a:pPr algn="l">
                        <a:buNone/>
                      </a:pPr>
                      <a:r>
                        <a:rPr lang="en-US" altLang="zh-CN" sz="2400">
                          <a:solidFill>
                            <a:schemeClr val="tx1"/>
                          </a:solidFill>
                          <a:latin typeface="微软雅黑" panose="020B0503020204020204" pitchFamily="34" charset="-122"/>
                          <a:ea typeface="微软雅黑" panose="020B0503020204020204" pitchFamily="34" charset="-122"/>
                        </a:rPr>
                        <a:t>4.</a:t>
                      </a:r>
                      <a:r>
                        <a:rPr lang="zh-CN" altLang="en-US" sz="2400">
                          <a:solidFill>
                            <a:schemeClr val="tx1"/>
                          </a:solidFill>
                          <a:latin typeface="微软雅黑" panose="020B0503020204020204" pitchFamily="34" charset="-122"/>
                          <a:ea typeface="微软雅黑" panose="020B0503020204020204" pitchFamily="34" charset="-122"/>
                        </a:rPr>
                        <a:t>隐患按时上报率</a:t>
                      </a:r>
                      <a:endParaRPr lang="zh-CN" altLang="en-US" sz="2400">
                        <a:solidFill>
                          <a:schemeClr val="tx1"/>
                        </a:solidFill>
                        <a:latin typeface="微软雅黑" panose="020B0503020204020204" pitchFamily="34" charset="-122"/>
                        <a:ea typeface="微软雅黑" panose="020B0503020204020204" pitchFamily="34" charset="-122"/>
                      </a:endParaRPr>
                    </a:p>
                    <a:p>
                      <a:pPr algn="l">
                        <a:buNone/>
                      </a:pPr>
                      <a:r>
                        <a:rPr lang="en-US" altLang="zh-CN" sz="2400">
                          <a:solidFill>
                            <a:schemeClr val="tx1"/>
                          </a:solidFill>
                          <a:latin typeface="微软雅黑" panose="020B0503020204020204" pitchFamily="34" charset="-122"/>
                          <a:ea typeface="微软雅黑" panose="020B0503020204020204" pitchFamily="34" charset="-122"/>
                        </a:rPr>
                        <a:t>5.</a:t>
                      </a:r>
                      <a:r>
                        <a:rPr lang="zh-CN" altLang="en-US" sz="2400">
                          <a:solidFill>
                            <a:schemeClr val="tx1"/>
                          </a:solidFill>
                          <a:latin typeface="微软雅黑" panose="020B0503020204020204" pitchFamily="34" charset="-122"/>
                          <a:ea typeface="微软雅黑" panose="020B0503020204020204" pitchFamily="34" charset="-122"/>
                        </a:rPr>
                        <a:t>隐患按时整改率</a:t>
                      </a:r>
                      <a:endParaRPr lang="zh-CN" altLang="en-US" sz="2400">
                        <a:solidFill>
                          <a:schemeClr val="tx1"/>
                        </a:solidFill>
                        <a:latin typeface="微软雅黑" panose="020B0503020204020204" pitchFamily="34" charset="-122"/>
                        <a:ea typeface="微软雅黑" panose="020B0503020204020204" pitchFamily="34" charset="-122"/>
                      </a:endParaRPr>
                    </a:p>
                    <a:p>
                      <a:pPr algn="l">
                        <a:buNone/>
                      </a:pPr>
                      <a:r>
                        <a:rPr lang="en-US" altLang="zh-CN" sz="2400">
                          <a:solidFill>
                            <a:schemeClr val="tx1"/>
                          </a:solidFill>
                          <a:latin typeface="微软雅黑" panose="020B0503020204020204" pitchFamily="34" charset="-122"/>
                          <a:ea typeface="微软雅黑" panose="020B0503020204020204" pitchFamily="34" charset="-122"/>
                        </a:rPr>
                        <a:t>6.</a:t>
                      </a:r>
                      <a:r>
                        <a:rPr lang="zh-CN" altLang="en-US" sz="2400">
                          <a:solidFill>
                            <a:schemeClr val="tx1"/>
                          </a:solidFill>
                          <a:latin typeface="微软雅黑" panose="020B0503020204020204" pitchFamily="34" charset="-122"/>
                          <a:ea typeface="微软雅黑" panose="020B0503020204020204" pitchFamily="34" charset="-122"/>
                        </a:rPr>
                        <a:t>隐患上报量</a:t>
                      </a:r>
                      <a:endParaRPr lang="zh-CN" altLang="en-US" sz="2400">
                        <a:solidFill>
                          <a:schemeClr val="tx1"/>
                        </a:solidFill>
                        <a:latin typeface="微软雅黑" panose="020B0503020204020204" pitchFamily="34" charset="-122"/>
                        <a:ea typeface="微软雅黑" panose="020B0503020204020204" pitchFamily="34" charset="-122"/>
                      </a:endParaRPr>
                    </a:p>
                    <a:p>
                      <a:pPr algn="l">
                        <a:buNone/>
                      </a:pPr>
                      <a:r>
                        <a:rPr lang="en-US" altLang="zh-CN" sz="2400">
                          <a:solidFill>
                            <a:schemeClr val="tx1"/>
                          </a:solidFill>
                          <a:latin typeface="微软雅黑" panose="020B0503020204020204" pitchFamily="34" charset="-122"/>
                          <a:ea typeface="微软雅黑" panose="020B0503020204020204" pitchFamily="34" charset="-122"/>
                        </a:rPr>
                        <a:t>7.</a:t>
                      </a:r>
                      <a:r>
                        <a:rPr lang="zh-CN" altLang="en-US" sz="2400">
                          <a:solidFill>
                            <a:schemeClr val="tx1"/>
                          </a:solidFill>
                          <a:latin typeface="微软雅黑" panose="020B0503020204020204" pitchFamily="34" charset="-122"/>
                          <a:ea typeface="微软雅黑" panose="020B0503020204020204" pitchFamily="34" charset="-122"/>
                        </a:rPr>
                        <a:t>亮灯企业查处率</a:t>
                      </a:r>
                      <a:endParaRPr lang="zh-CN" altLang="en-US" sz="2400">
                        <a:solidFill>
                          <a:schemeClr val="tx1"/>
                        </a:solidFill>
                        <a:latin typeface="微软雅黑" panose="020B0503020204020204" pitchFamily="34" charset="-122"/>
                        <a:ea typeface="微软雅黑" panose="020B0503020204020204" pitchFamily="34" charset="-122"/>
                      </a:endParaRPr>
                    </a:p>
                    <a:p>
                      <a:pPr algn="l">
                        <a:buNone/>
                      </a:pPr>
                      <a:r>
                        <a:rPr lang="en-US" altLang="zh-CN" sz="2400">
                          <a:solidFill>
                            <a:schemeClr val="tx1"/>
                          </a:solidFill>
                          <a:latin typeface="微软雅黑" panose="020B0503020204020204" pitchFamily="34" charset="-122"/>
                          <a:ea typeface="微软雅黑" panose="020B0503020204020204" pitchFamily="34" charset="-122"/>
                        </a:rPr>
                        <a:t>8.</a:t>
                      </a:r>
                      <a:r>
                        <a:rPr lang="zh-CN" altLang="en-US" sz="2400">
                          <a:solidFill>
                            <a:schemeClr val="tx1"/>
                          </a:solidFill>
                          <a:latin typeface="微软雅黑" panose="020B0503020204020204" pitchFamily="34" charset="-122"/>
                          <a:ea typeface="微软雅黑" panose="020B0503020204020204" pitchFamily="34" charset="-122"/>
                        </a:rPr>
                        <a:t>其他企业抽查率</a:t>
                      </a:r>
                      <a:endParaRPr lang="zh-CN" altLang="en-US" sz="2400">
                        <a:solidFill>
                          <a:schemeClr val="tx1"/>
                        </a:solidFill>
                        <a:latin typeface="微软雅黑" panose="020B0503020204020204" pitchFamily="34" charset="-122"/>
                        <a:ea typeface="微软雅黑" panose="020B0503020204020204" pitchFamily="34" charset="-122"/>
                      </a:endParaRPr>
                    </a:p>
                  </a:txBody>
                  <a:tcPr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solidFill>
                      <a:schemeClr val="bg1">
                        <a:lumMod val="95000"/>
                      </a:schemeClr>
                    </a:solidFill>
                  </a:tcPr>
                </a:tc>
                <a:tc>
                  <a:txBody>
                    <a:bodyPr/>
                    <a:lstStyle/>
                    <a:p>
                      <a:pPr algn="l">
                        <a:buNone/>
                      </a:pPr>
                      <a:r>
                        <a:rPr lang="en-US" altLang="zh-CN" sz="2400">
                          <a:solidFill>
                            <a:schemeClr val="tx1"/>
                          </a:solidFill>
                          <a:latin typeface="微软雅黑" panose="020B0503020204020204" pitchFamily="34" charset="-122"/>
                          <a:ea typeface="微软雅黑" panose="020B0503020204020204" pitchFamily="34" charset="-122"/>
                        </a:rPr>
                        <a:t>1.</a:t>
                      </a:r>
                      <a:r>
                        <a:rPr lang="zh-CN" altLang="en-US" sz="2400">
                          <a:solidFill>
                            <a:schemeClr val="tx1"/>
                          </a:solidFill>
                          <a:latin typeface="微软雅黑" panose="020B0503020204020204" pitchFamily="34" charset="-122"/>
                          <a:ea typeface="微软雅黑" panose="020B0503020204020204" pitchFamily="34" charset="-122"/>
                        </a:rPr>
                        <a:t>隐患按时整改率</a:t>
                      </a:r>
                      <a:endParaRPr lang="zh-CN" altLang="en-US" sz="2400">
                        <a:solidFill>
                          <a:schemeClr val="tx1"/>
                        </a:solidFill>
                        <a:latin typeface="微软雅黑" panose="020B0503020204020204" pitchFamily="34" charset="-122"/>
                        <a:ea typeface="微软雅黑" panose="020B0503020204020204" pitchFamily="34" charset="-122"/>
                      </a:endParaRPr>
                    </a:p>
                    <a:p>
                      <a:pPr algn="l">
                        <a:buNone/>
                      </a:pPr>
                      <a:r>
                        <a:rPr lang="en-US" altLang="zh-CN" sz="2400">
                          <a:solidFill>
                            <a:schemeClr val="tx1"/>
                          </a:solidFill>
                          <a:latin typeface="微软雅黑" panose="020B0503020204020204" pitchFamily="34" charset="-122"/>
                          <a:ea typeface="微软雅黑" panose="020B0503020204020204" pitchFamily="34" charset="-122"/>
                        </a:rPr>
                        <a:t>2.</a:t>
                      </a:r>
                      <a:r>
                        <a:rPr lang="zh-CN" altLang="en-US" sz="2400">
                          <a:solidFill>
                            <a:schemeClr val="tx1"/>
                          </a:solidFill>
                          <a:latin typeface="微软雅黑" panose="020B0503020204020204" pitchFamily="34" charset="-122"/>
                          <a:ea typeface="微软雅黑" panose="020B0503020204020204" pitchFamily="34" charset="-122"/>
                        </a:rPr>
                        <a:t>亮灯企业查处率</a:t>
                      </a:r>
                      <a:endParaRPr lang="zh-CN" altLang="en-US" sz="2400">
                        <a:solidFill>
                          <a:schemeClr val="tx1"/>
                        </a:solidFill>
                        <a:latin typeface="微软雅黑" panose="020B0503020204020204" pitchFamily="34" charset="-122"/>
                        <a:ea typeface="微软雅黑" panose="020B0503020204020204" pitchFamily="34" charset="-122"/>
                      </a:endParaRPr>
                    </a:p>
                    <a:p>
                      <a:pPr algn="l">
                        <a:buNone/>
                      </a:pPr>
                      <a:r>
                        <a:rPr lang="en-US" altLang="zh-CN" sz="2400">
                          <a:solidFill>
                            <a:schemeClr val="tx1"/>
                          </a:solidFill>
                          <a:latin typeface="微软雅黑" panose="020B0503020204020204" pitchFamily="34" charset="-122"/>
                          <a:ea typeface="微软雅黑" panose="020B0503020204020204" pitchFamily="34" charset="-122"/>
                        </a:rPr>
                        <a:t>3.</a:t>
                      </a:r>
                      <a:r>
                        <a:rPr lang="zh-CN" altLang="en-US" sz="2400">
                          <a:solidFill>
                            <a:schemeClr val="tx1"/>
                          </a:solidFill>
                          <a:latin typeface="微软雅黑" panose="020B0503020204020204" pitchFamily="34" charset="-122"/>
                          <a:ea typeface="微软雅黑" panose="020B0503020204020204" pitchFamily="34" charset="-122"/>
                        </a:rPr>
                        <a:t>其他企业抽查率</a:t>
                      </a:r>
                      <a:endParaRPr lang="zh-CN" altLang="en-US" sz="2400">
                        <a:solidFill>
                          <a:schemeClr val="tx1"/>
                        </a:solidFill>
                        <a:latin typeface="微软雅黑" panose="020B0503020204020204" pitchFamily="34" charset="-122"/>
                        <a:ea typeface="微软雅黑" panose="020B0503020204020204" pitchFamily="34" charset="-122"/>
                      </a:endParaRPr>
                    </a:p>
                  </a:txBody>
                  <a:tcPr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solidFill>
                      <a:schemeClr val="bg1">
                        <a:lumMod val="95000"/>
                      </a:schemeClr>
                    </a:solidFill>
                  </a:tcPr>
                </a:tc>
                <a:tc>
                  <a:txBody>
                    <a:bodyPr/>
                    <a:lstStyle/>
                    <a:p>
                      <a:pPr algn="l">
                        <a:buNone/>
                      </a:pPr>
                      <a:r>
                        <a:rPr lang="en-US" altLang="zh-CN" sz="2400">
                          <a:solidFill>
                            <a:schemeClr val="tx1"/>
                          </a:solidFill>
                          <a:latin typeface="微软雅黑" panose="020B0503020204020204" pitchFamily="34" charset="-122"/>
                          <a:ea typeface="微软雅黑" panose="020B0503020204020204" pitchFamily="34" charset="-122"/>
                        </a:rPr>
                        <a:t>1.“</a:t>
                      </a:r>
                      <a:r>
                        <a:rPr lang="zh-CN" altLang="en-US" sz="2400">
                          <a:solidFill>
                            <a:schemeClr val="tx1"/>
                          </a:solidFill>
                          <a:latin typeface="微软雅黑" panose="020B0503020204020204" pitchFamily="34" charset="-122"/>
                          <a:ea typeface="微软雅黑" panose="020B0503020204020204" pitchFamily="34" charset="-122"/>
                        </a:rPr>
                        <a:t>隐患排查清单管理</a:t>
                      </a:r>
                      <a:r>
                        <a:rPr lang="en-US" altLang="zh-CN" sz="2400">
                          <a:solidFill>
                            <a:schemeClr val="tx1"/>
                          </a:solidFill>
                          <a:latin typeface="微软雅黑" panose="020B0503020204020204" pitchFamily="34" charset="-122"/>
                          <a:ea typeface="微软雅黑" panose="020B0503020204020204" pitchFamily="34" charset="-122"/>
                        </a:rPr>
                        <a:t>”</a:t>
                      </a:r>
                      <a:r>
                        <a:rPr lang="zh-CN" altLang="en-US" sz="2400">
                          <a:solidFill>
                            <a:schemeClr val="tx1"/>
                          </a:solidFill>
                          <a:latin typeface="微软雅黑" panose="020B0503020204020204" pitchFamily="34" charset="-122"/>
                          <a:ea typeface="微软雅黑" panose="020B0503020204020204" pitchFamily="34" charset="-122"/>
                        </a:rPr>
                        <a:t>工作完成情况</a:t>
                      </a:r>
                      <a:endParaRPr lang="zh-CN" altLang="en-US" sz="2400">
                        <a:solidFill>
                          <a:schemeClr val="tx1"/>
                        </a:solidFill>
                        <a:latin typeface="微软雅黑" panose="020B0503020204020204" pitchFamily="34" charset="-122"/>
                        <a:ea typeface="微软雅黑" panose="020B0503020204020204" pitchFamily="34" charset="-122"/>
                      </a:endParaRPr>
                    </a:p>
                    <a:p>
                      <a:pPr algn="l">
                        <a:buNone/>
                      </a:pPr>
                      <a:r>
                        <a:rPr lang="en-US" altLang="zh-CN" sz="2400">
                          <a:solidFill>
                            <a:schemeClr val="tx1"/>
                          </a:solidFill>
                          <a:latin typeface="微软雅黑" panose="020B0503020204020204" pitchFamily="34" charset="-122"/>
                          <a:ea typeface="微软雅黑" panose="020B0503020204020204" pitchFamily="34" charset="-122"/>
                        </a:rPr>
                        <a:t>2.</a:t>
                      </a:r>
                      <a:r>
                        <a:rPr lang="zh-CN" altLang="en-US" sz="2400">
                          <a:solidFill>
                            <a:schemeClr val="tx1"/>
                          </a:solidFill>
                          <a:latin typeface="微软雅黑" panose="020B0503020204020204" pitchFamily="34" charset="-122"/>
                          <a:ea typeface="微软雅黑" panose="020B0503020204020204" pitchFamily="34" charset="-122"/>
                        </a:rPr>
                        <a:t>企业基本信息完整率</a:t>
                      </a:r>
                      <a:endParaRPr lang="zh-CN" altLang="en-US" sz="2400">
                        <a:solidFill>
                          <a:schemeClr val="tx1"/>
                        </a:solidFill>
                        <a:latin typeface="微软雅黑" panose="020B0503020204020204" pitchFamily="34" charset="-122"/>
                        <a:ea typeface="微软雅黑" panose="020B0503020204020204" pitchFamily="34" charset="-122"/>
                      </a:endParaRPr>
                    </a:p>
                    <a:p>
                      <a:pPr algn="l">
                        <a:buNone/>
                      </a:pPr>
                      <a:r>
                        <a:rPr lang="en-US" altLang="zh-CN" sz="2400">
                          <a:solidFill>
                            <a:schemeClr val="tx1"/>
                          </a:solidFill>
                          <a:latin typeface="微软雅黑" panose="020B0503020204020204" pitchFamily="34" charset="-122"/>
                          <a:ea typeface="微软雅黑" panose="020B0503020204020204" pitchFamily="34" charset="-122"/>
                        </a:rPr>
                        <a:t>3.</a:t>
                      </a:r>
                      <a:r>
                        <a:rPr lang="zh-CN" altLang="en-US" sz="2400">
                          <a:solidFill>
                            <a:schemeClr val="tx1"/>
                          </a:solidFill>
                          <a:latin typeface="微软雅黑" panose="020B0503020204020204" pitchFamily="34" charset="-122"/>
                          <a:ea typeface="微软雅黑" panose="020B0503020204020204" pitchFamily="34" charset="-122"/>
                        </a:rPr>
                        <a:t>隐患按时上报率</a:t>
                      </a:r>
                      <a:endParaRPr lang="zh-CN" altLang="en-US" sz="2400">
                        <a:solidFill>
                          <a:schemeClr val="tx1"/>
                        </a:solidFill>
                        <a:latin typeface="微软雅黑" panose="020B0503020204020204" pitchFamily="34" charset="-122"/>
                        <a:ea typeface="微软雅黑" panose="020B0503020204020204" pitchFamily="34" charset="-122"/>
                      </a:endParaRPr>
                    </a:p>
                    <a:p>
                      <a:pPr algn="l">
                        <a:buNone/>
                      </a:pPr>
                      <a:r>
                        <a:rPr lang="en-US" altLang="zh-CN" sz="2400">
                          <a:solidFill>
                            <a:schemeClr val="tx1"/>
                          </a:solidFill>
                          <a:latin typeface="微软雅黑" panose="020B0503020204020204" pitchFamily="34" charset="-122"/>
                          <a:ea typeface="微软雅黑" panose="020B0503020204020204" pitchFamily="34" charset="-122"/>
                        </a:rPr>
                        <a:t>4.</a:t>
                      </a:r>
                      <a:r>
                        <a:rPr lang="zh-CN" altLang="en-US" sz="2400">
                          <a:solidFill>
                            <a:schemeClr val="tx1"/>
                          </a:solidFill>
                          <a:latin typeface="微软雅黑" panose="020B0503020204020204" pitchFamily="34" charset="-122"/>
                          <a:ea typeface="微软雅黑" panose="020B0503020204020204" pitchFamily="34" charset="-122"/>
                        </a:rPr>
                        <a:t>隐患按时整改率</a:t>
                      </a:r>
                      <a:endParaRPr lang="zh-CN" altLang="en-US" sz="2400">
                        <a:solidFill>
                          <a:schemeClr val="tx1"/>
                        </a:solidFill>
                        <a:latin typeface="微软雅黑" panose="020B0503020204020204" pitchFamily="34" charset="-122"/>
                        <a:ea typeface="微软雅黑" panose="020B0503020204020204" pitchFamily="34" charset="-122"/>
                      </a:endParaRPr>
                    </a:p>
                    <a:p>
                      <a:pPr algn="l">
                        <a:buNone/>
                      </a:pPr>
                      <a:r>
                        <a:rPr lang="en-US" altLang="zh-CN" sz="2400">
                          <a:solidFill>
                            <a:schemeClr val="tx1"/>
                          </a:solidFill>
                          <a:latin typeface="微软雅黑" panose="020B0503020204020204" pitchFamily="34" charset="-122"/>
                          <a:ea typeface="微软雅黑" panose="020B0503020204020204" pitchFamily="34" charset="-122"/>
                        </a:rPr>
                        <a:t>5.</a:t>
                      </a:r>
                      <a:r>
                        <a:rPr lang="zh-CN" altLang="en-US" sz="2400">
                          <a:solidFill>
                            <a:schemeClr val="tx1"/>
                          </a:solidFill>
                          <a:latin typeface="微软雅黑" panose="020B0503020204020204" pitchFamily="34" charset="-122"/>
                          <a:ea typeface="微软雅黑" panose="020B0503020204020204" pitchFamily="34" charset="-122"/>
                        </a:rPr>
                        <a:t>隐患上报量</a:t>
                      </a:r>
                      <a:endParaRPr lang="zh-CN" altLang="en-US" sz="2400">
                        <a:solidFill>
                          <a:schemeClr val="tx1"/>
                        </a:solidFill>
                        <a:latin typeface="微软雅黑" panose="020B0503020204020204" pitchFamily="34" charset="-122"/>
                        <a:ea typeface="微软雅黑" panose="020B0503020204020204" pitchFamily="34" charset="-122"/>
                      </a:endParaRPr>
                    </a:p>
                  </a:txBody>
                  <a:tcPr anchor="ctr">
                    <a:lnL w="6350">
                      <a:solidFill>
                        <a:schemeClr val="tx1"/>
                      </a:solidFill>
                      <a:prstDash val="solid"/>
                    </a:lnL>
                    <a:lnR w="6350">
                      <a:solidFill>
                        <a:schemeClr val="tx1"/>
                      </a:solidFill>
                      <a:prstDash val="solid"/>
                    </a:lnR>
                    <a:lnT w="6350">
                      <a:solidFill>
                        <a:schemeClr val="tx1"/>
                      </a:solidFill>
                      <a:prstDash val="solid"/>
                    </a:lnT>
                    <a:lnB w="6350">
                      <a:solidFill>
                        <a:schemeClr val="tx1"/>
                      </a:solidFill>
                      <a:prstDash val="solid"/>
                    </a:lnB>
                    <a:lnTlToBr>
                      <a:noFill/>
                    </a:lnTlToBr>
                    <a:lnBlToTr>
                      <a:noFill/>
                    </a:lnBlToTr>
                    <a:solidFill>
                      <a:schemeClr val="bg1">
                        <a:lumMod val="95000"/>
                      </a:schemeClr>
                    </a:solidFill>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0" y="768985"/>
            <a:ext cx="121621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476885" y="52070"/>
            <a:ext cx="5617210" cy="678815"/>
          </a:xfrm>
          <a:prstGeom prst="rect">
            <a:avLst/>
          </a:prstGeom>
          <a:noFill/>
        </p:spPr>
        <p:txBody>
          <a:bodyPr wrap="square" rtlCol="0">
            <a:spAutoFit/>
          </a:bodyPr>
          <a:lstStyle/>
          <a:p>
            <a:pPr marL="457200" indent="-457200">
              <a:buFont typeface="Wingdings" panose="05000000000000000000" charset="0"/>
              <a:buChar char="l"/>
            </a:pPr>
            <a:r>
              <a:rPr lang="zh-CN" altLang="zh-CN" sz="3600" b="1" dirty="0">
                <a:solidFill>
                  <a:schemeClr val="bg1"/>
                </a:solidFill>
                <a:latin typeface="微软雅黑" panose="020B0503020204020204" pitchFamily="34" charset="-122"/>
                <a:ea typeface="微软雅黑" panose="020B0503020204020204" pitchFamily="34" charset="-122"/>
              </a:rPr>
              <a:t>实施考核与奖惩</a:t>
            </a:r>
            <a:endParaRPr lang="zh-CN" altLang="zh-CN" sz="3600" b="1" dirty="0">
              <a:solidFill>
                <a:schemeClr val="bg1"/>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472440" y="1548130"/>
            <a:ext cx="11231880" cy="2056130"/>
            <a:chOff x="744" y="2093"/>
            <a:chExt cx="17688" cy="3238"/>
          </a:xfrm>
        </p:grpSpPr>
        <p:sp>
          <p:nvSpPr>
            <p:cNvPr id="4" name="圆角矩形 3"/>
            <p:cNvSpPr/>
            <p:nvPr/>
          </p:nvSpPr>
          <p:spPr>
            <a:xfrm>
              <a:off x="744" y="2093"/>
              <a:ext cx="17664" cy="3238"/>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1017" y="2368"/>
              <a:ext cx="3708" cy="2688"/>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latin typeface="微软雅黑" panose="020B0503020204020204" pitchFamily="34" charset="-122"/>
                  <a:ea typeface="微软雅黑" panose="020B0503020204020204" pitchFamily="34" charset="-122"/>
                </a:rPr>
                <a:t>政府部门</a:t>
              </a:r>
              <a:endParaRPr lang="zh-CN" altLang="en-US" sz="2400">
                <a:latin typeface="微软雅黑" panose="020B0503020204020204" pitchFamily="34" charset="-122"/>
                <a:ea typeface="微软雅黑" panose="020B0503020204020204" pitchFamily="34" charset="-122"/>
              </a:endParaRPr>
            </a:p>
            <a:p>
              <a:pPr algn="ctr"/>
              <a:r>
                <a:rPr lang="zh-CN" altLang="en-US" sz="2400">
                  <a:latin typeface="微软雅黑" panose="020B0503020204020204" pitchFamily="34" charset="-122"/>
                  <a:ea typeface="微软雅黑" panose="020B0503020204020204" pitchFamily="34" charset="-122"/>
                </a:rPr>
                <a:t>绩效考核结果</a:t>
              </a:r>
              <a:endParaRPr lang="zh-CN" altLang="en-US" sz="2400">
                <a:latin typeface="微软雅黑" panose="020B0503020204020204" pitchFamily="34" charset="-122"/>
                <a:ea typeface="微软雅黑" panose="020B0503020204020204" pitchFamily="34" charset="-122"/>
              </a:endParaRPr>
            </a:p>
          </p:txBody>
        </p:sp>
        <p:sp>
          <p:nvSpPr>
            <p:cNvPr id="8" name="文本框 7"/>
            <p:cNvSpPr txBox="1"/>
            <p:nvPr/>
          </p:nvSpPr>
          <p:spPr>
            <a:xfrm>
              <a:off x="4749" y="3044"/>
              <a:ext cx="13683" cy="1337"/>
            </a:xfrm>
            <a:prstGeom prst="rect">
              <a:avLst/>
            </a:prstGeom>
            <a:noFill/>
          </p:spPr>
          <p:txBody>
            <a:bodyPr wrap="square" rtlCol="0">
              <a:spAutoFit/>
            </a:bodyPr>
            <a:lstStyle/>
            <a:p>
              <a:r>
                <a:rPr lang="zh-CN" altLang="en-US" sz="2400">
                  <a:ln>
                    <a:noFill/>
                  </a:ln>
                  <a:latin typeface="微软雅黑" panose="020B0503020204020204" pitchFamily="34" charset="-122"/>
                  <a:ea typeface="微软雅黑" panose="020B0503020204020204" pitchFamily="34" charset="-122"/>
                  <a:sym typeface="+mn-ea"/>
                </a:rPr>
                <a:t>作为衡量其安全生产工作水平的重要指标，作为季度、年终安全生产目标考核中隐患排查治理工作得分的唯一依据。</a:t>
              </a:r>
              <a:endParaRPr lang="zh-CN" altLang="en-US" sz="2400"/>
            </a:p>
          </p:txBody>
        </p:sp>
      </p:grpSp>
      <p:grpSp>
        <p:nvGrpSpPr>
          <p:cNvPr id="11" name="组合 10"/>
          <p:cNvGrpSpPr/>
          <p:nvPr/>
        </p:nvGrpSpPr>
        <p:grpSpPr>
          <a:xfrm>
            <a:off x="487680" y="3878580"/>
            <a:ext cx="11216640" cy="2056130"/>
            <a:chOff x="768" y="6108"/>
            <a:chExt cx="17664" cy="3238"/>
          </a:xfrm>
        </p:grpSpPr>
        <p:sp>
          <p:nvSpPr>
            <p:cNvPr id="5" name="圆角矩形 4"/>
            <p:cNvSpPr/>
            <p:nvPr/>
          </p:nvSpPr>
          <p:spPr>
            <a:xfrm>
              <a:off x="768" y="6108"/>
              <a:ext cx="17664" cy="3238"/>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1017" y="6383"/>
              <a:ext cx="3708" cy="2688"/>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latin typeface="微软雅黑" panose="020B0503020204020204" pitchFamily="34" charset="-122"/>
                  <a:ea typeface="微软雅黑" panose="020B0503020204020204" pitchFamily="34" charset="-122"/>
                </a:rPr>
                <a:t>企业</a:t>
              </a:r>
              <a:endParaRPr lang="zh-CN" altLang="en-US" sz="2400">
                <a:latin typeface="微软雅黑" panose="020B0503020204020204" pitchFamily="34" charset="-122"/>
                <a:ea typeface="微软雅黑" panose="020B0503020204020204" pitchFamily="34" charset="-122"/>
              </a:endParaRPr>
            </a:p>
            <a:p>
              <a:pPr algn="ctr"/>
              <a:r>
                <a:rPr lang="zh-CN" altLang="en-US" sz="2400">
                  <a:latin typeface="微软雅黑" panose="020B0503020204020204" pitchFamily="34" charset="-122"/>
                  <a:ea typeface="微软雅黑" panose="020B0503020204020204" pitchFamily="34" charset="-122"/>
                </a:rPr>
                <a:t>绩效考核结果</a:t>
              </a:r>
              <a:endParaRPr lang="zh-CN" altLang="en-US" sz="2400">
                <a:latin typeface="微软雅黑" panose="020B0503020204020204" pitchFamily="34" charset="-122"/>
                <a:ea typeface="微软雅黑" panose="020B0503020204020204" pitchFamily="34" charset="-122"/>
              </a:endParaRPr>
            </a:p>
          </p:txBody>
        </p:sp>
        <p:sp>
          <p:nvSpPr>
            <p:cNvPr id="9" name="文本框 8"/>
            <p:cNvSpPr txBox="1"/>
            <p:nvPr/>
          </p:nvSpPr>
          <p:spPr>
            <a:xfrm>
              <a:off x="4725" y="7086"/>
              <a:ext cx="13683" cy="1337"/>
            </a:xfrm>
            <a:prstGeom prst="rect">
              <a:avLst/>
            </a:prstGeom>
            <a:noFill/>
          </p:spPr>
          <p:txBody>
            <a:bodyPr wrap="square" rtlCol="0">
              <a:spAutoFit/>
            </a:bodyPr>
            <a:lstStyle/>
            <a:p>
              <a:r>
                <a:rPr lang="zh-CN" altLang="en-US" sz="2400">
                  <a:latin typeface="微软雅黑" panose="020B0503020204020204" pitchFamily="34" charset="-122"/>
                  <a:ea typeface="微软雅黑" panose="020B0503020204020204" pitchFamily="34" charset="-122"/>
                  <a:sym typeface="+mn-ea"/>
                </a:rPr>
                <a:t>作为衡量企业安全生产工作水平的重要指标，并可作为监管部门执法检查和企业享受相关优惠政策的参考依据。</a:t>
              </a:r>
              <a:endParaRPr lang="zh-CN" altLang="en-US" sz="2400"/>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流程图: 可选过程 6"/>
          <p:cNvSpPr/>
          <p:nvPr/>
        </p:nvSpPr>
        <p:spPr>
          <a:xfrm>
            <a:off x="2762250" y="1799590"/>
            <a:ext cx="5113655" cy="932815"/>
          </a:xfrm>
          <a:prstGeom prst="flowChartAlternateProcess">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solidFill>
                  <a:schemeClr val="tx1"/>
                </a:solidFill>
                <a:latin typeface="微软雅黑" panose="020B0503020204020204" pitchFamily="34" charset="-122"/>
                <a:ea typeface="微软雅黑" panose="020B0503020204020204" pitchFamily="34" charset="-122"/>
              </a:rPr>
              <a:t>依据逐级上报的隐患类型和数量</a:t>
            </a:r>
            <a:endParaRPr lang="zh-CN" altLang="en-US" sz="2400">
              <a:solidFill>
                <a:schemeClr val="tx1"/>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496570" y="1058545"/>
            <a:ext cx="11204575" cy="640080"/>
          </a:xfrm>
          <a:prstGeom prst="rect">
            <a:avLst/>
          </a:prstGeom>
          <a:noFill/>
        </p:spPr>
        <p:txBody>
          <a:bodyPr wrap="square" rtlCol="0">
            <a:spAutoFit/>
          </a:bodyPr>
          <a:lstStyle/>
          <a:p>
            <a:pPr indent="0" fontAlgn="auto">
              <a:lnSpc>
                <a:spcPct val="150000"/>
              </a:lnSpc>
              <a:buFont typeface="Wingdings" panose="05000000000000000000" charset="0"/>
              <a:buNone/>
            </a:pPr>
            <a:r>
              <a:rPr lang="zh-CN" altLang="en-US" sz="2400">
                <a:solidFill>
                  <a:schemeClr val="bg1"/>
                </a:solidFill>
                <a:latin typeface="微软雅黑" panose="020B0503020204020204" pitchFamily="34" charset="-122"/>
                <a:ea typeface="微软雅黑" panose="020B0503020204020204" pitchFamily="34" charset="-122"/>
              </a:rPr>
              <a:t>通过对企业上报的隐患类型进行统计分析，建立防范事故的预测预警机制。</a:t>
            </a: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476885" y="52070"/>
            <a:ext cx="5617210" cy="678815"/>
          </a:xfrm>
          <a:prstGeom prst="rect">
            <a:avLst/>
          </a:prstGeom>
          <a:noFill/>
        </p:spPr>
        <p:txBody>
          <a:bodyPr wrap="square" rtlCol="0">
            <a:spAutoFit/>
          </a:bodyPr>
          <a:lstStyle/>
          <a:p>
            <a:pPr marL="457200" indent="-457200">
              <a:buFont typeface="Wingdings" panose="05000000000000000000" charset="0"/>
              <a:buChar char="l"/>
            </a:pPr>
            <a:r>
              <a:rPr lang="zh-CN" altLang="zh-CN" sz="3600" b="1" dirty="0">
                <a:solidFill>
                  <a:schemeClr val="bg1"/>
                </a:solidFill>
                <a:latin typeface="微软雅黑" panose="020B0503020204020204" pitchFamily="34" charset="-122"/>
                <a:ea typeface="微软雅黑" panose="020B0503020204020204" pitchFamily="34" charset="-122"/>
              </a:rPr>
              <a:t>形势分析与预测</a:t>
            </a:r>
            <a:endParaRPr lang="zh-CN" altLang="zh-CN" sz="3600" b="1" dirty="0">
              <a:solidFill>
                <a:schemeClr val="bg1"/>
              </a:solidFill>
              <a:latin typeface="微软雅黑" panose="020B0503020204020204" pitchFamily="34" charset="-122"/>
              <a:ea typeface="微软雅黑" panose="020B0503020204020204" pitchFamily="34" charset="-122"/>
            </a:endParaRPr>
          </a:p>
        </p:txBody>
      </p:sp>
      <p:cxnSp>
        <p:nvCxnSpPr>
          <p:cNvPr id="2" name="直接连接符 1"/>
          <p:cNvCxnSpPr/>
          <p:nvPr/>
        </p:nvCxnSpPr>
        <p:spPr>
          <a:xfrm>
            <a:off x="0" y="768985"/>
            <a:ext cx="121621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流程图: 可选过程 2"/>
          <p:cNvSpPr/>
          <p:nvPr/>
        </p:nvSpPr>
        <p:spPr>
          <a:xfrm>
            <a:off x="2762250" y="3074035"/>
            <a:ext cx="5098415" cy="932815"/>
          </a:xfrm>
          <a:prstGeom prst="flowChartAlternateProcess">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solidFill>
                  <a:schemeClr val="tx1"/>
                </a:solidFill>
                <a:latin typeface="微软雅黑" panose="020B0503020204020204" pitchFamily="34" charset="-122"/>
                <a:ea typeface="微软雅黑" panose="020B0503020204020204" pitchFamily="34" charset="-122"/>
                <a:sym typeface="+mn-ea"/>
              </a:rPr>
              <a:t>分析预测安全生产形势</a:t>
            </a:r>
            <a:endParaRPr lang="zh-CN" altLang="en-US" sz="2400">
              <a:solidFill>
                <a:schemeClr val="tx1"/>
              </a:solidFill>
              <a:latin typeface="微软雅黑" panose="020B0503020204020204" pitchFamily="34" charset="-122"/>
              <a:ea typeface="微软雅黑" panose="020B0503020204020204" pitchFamily="34" charset="-122"/>
              <a:sym typeface="+mn-ea"/>
            </a:endParaRPr>
          </a:p>
        </p:txBody>
      </p:sp>
      <p:sp>
        <p:nvSpPr>
          <p:cNvPr id="4" name="流程图: 可选过程 3"/>
          <p:cNvSpPr/>
          <p:nvPr/>
        </p:nvSpPr>
        <p:spPr>
          <a:xfrm>
            <a:off x="2762250" y="4347845"/>
            <a:ext cx="5097780" cy="932815"/>
          </a:xfrm>
          <a:prstGeom prst="flowChartAlternateProcess">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solidFill>
                  <a:schemeClr val="tx1"/>
                </a:solidFill>
                <a:latin typeface="微软雅黑" panose="020B0503020204020204" pitchFamily="34" charset="-122"/>
                <a:ea typeface="微软雅黑" panose="020B0503020204020204" pitchFamily="34" charset="-122"/>
                <a:sym typeface="+mn-ea"/>
              </a:rPr>
              <a:t>找准工作的重点和难点</a:t>
            </a:r>
            <a:endParaRPr lang="zh-CN" altLang="en-US" sz="2400">
              <a:solidFill>
                <a:schemeClr val="tx1"/>
              </a:solidFill>
              <a:latin typeface="微软雅黑" panose="020B0503020204020204" pitchFamily="34" charset="-122"/>
              <a:ea typeface="微软雅黑" panose="020B0503020204020204" pitchFamily="34" charset="-122"/>
              <a:sym typeface="+mn-ea"/>
            </a:endParaRPr>
          </a:p>
        </p:txBody>
      </p:sp>
      <p:sp>
        <p:nvSpPr>
          <p:cNvPr id="5" name="流程图: 可选过程 4"/>
          <p:cNvSpPr/>
          <p:nvPr/>
        </p:nvSpPr>
        <p:spPr>
          <a:xfrm>
            <a:off x="2762885" y="5591175"/>
            <a:ext cx="5097780" cy="932815"/>
          </a:xfrm>
          <a:prstGeom prst="flowChartAlternateProcess">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solidFill>
                  <a:schemeClr val="tx1"/>
                </a:solidFill>
                <a:latin typeface="微软雅黑" panose="020B0503020204020204" pitchFamily="34" charset="-122"/>
                <a:ea typeface="微软雅黑" panose="020B0503020204020204" pitchFamily="34" charset="-122"/>
                <a:sym typeface="+mn-ea"/>
              </a:rPr>
              <a:t>有针对性地部署安全生产工作</a:t>
            </a:r>
            <a:endParaRPr lang="zh-CN" altLang="en-US" sz="2400">
              <a:solidFill>
                <a:schemeClr val="tx1"/>
              </a:solidFill>
              <a:latin typeface="微软雅黑" panose="020B0503020204020204" pitchFamily="34" charset="-122"/>
              <a:ea typeface="微软雅黑" panose="020B0503020204020204" pitchFamily="34" charset="-122"/>
              <a:sym typeface="+mn-ea"/>
            </a:endParaRPr>
          </a:p>
        </p:txBody>
      </p:sp>
      <p:sp>
        <p:nvSpPr>
          <p:cNvPr id="6" name="右弧形箭头 5"/>
          <p:cNvSpPr/>
          <p:nvPr/>
        </p:nvSpPr>
        <p:spPr>
          <a:xfrm>
            <a:off x="7943850" y="2053590"/>
            <a:ext cx="511810" cy="1303655"/>
          </a:xfrm>
          <a:prstGeom prst="curvedLef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右弧形箭头 15"/>
          <p:cNvSpPr/>
          <p:nvPr/>
        </p:nvSpPr>
        <p:spPr>
          <a:xfrm>
            <a:off x="7943850" y="3590290"/>
            <a:ext cx="511810" cy="1216660"/>
          </a:xfrm>
          <a:prstGeom prst="curvedLef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右弧形箭头 16"/>
          <p:cNvSpPr/>
          <p:nvPr/>
        </p:nvSpPr>
        <p:spPr>
          <a:xfrm>
            <a:off x="7943850" y="4972050"/>
            <a:ext cx="511810" cy="1216660"/>
          </a:xfrm>
          <a:prstGeom prst="curvedLef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46525" y="2929890"/>
            <a:ext cx="3767455" cy="24523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fontAlgn="auto">
              <a:lnSpc>
                <a:spcPct val="150000"/>
              </a:lnSpc>
              <a:buFont typeface="Wingdings" panose="05000000000000000000" charset="0"/>
              <a:buChar char="l"/>
            </a:pPr>
            <a:r>
              <a:rPr lang="zh-CN" altLang="en-US" sz="2800" dirty="0">
                <a:solidFill>
                  <a:schemeClr val="bg1"/>
                </a:solidFill>
                <a:latin typeface="微软雅黑" panose="020B0503020204020204" pitchFamily="34" charset="-122"/>
                <a:ea typeface="微软雅黑" panose="020B0503020204020204" pitchFamily="34" charset="-122"/>
                <a:sym typeface="+mn-ea"/>
              </a:rPr>
              <a:t>隐患自查</a:t>
            </a:r>
            <a:endParaRPr lang="zh-CN" altLang="en-US" sz="2800" dirty="0">
              <a:solidFill>
                <a:schemeClr val="bg1"/>
              </a:solidFill>
              <a:latin typeface="微软雅黑" panose="020B0503020204020204" pitchFamily="34" charset="-122"/>
              <a:ea typeface="微软雅黑" panose="020B0503020204020204" pitchFamily="34" charset="-122"/>
              <a:sym typeface="+mn-ea"/>
            </a:endParaRPr>
          </a:p>
          <a:p>
            <a:pPr marL="457200" indent="-457200" algn="just" fontAlgn="auto">
              <a:lnSpc>
                <a:spcPct val="150000"/>
              </a:lnSpc>
              <a:buFont typeface="Wingdings" panose="05000000000000000000" charset="0"/>
              <a:buChar char="l"/>
            </a:pPr>
            <a:r>
              <a:rPr lang="zh-CN" altLang="en-US" sz="2800" dirty="0">
                <a:solidFill>
                  <a:schemeClr val="bg1"/>
                </a:solidFill>
                <a:latin typeface="微软雅黑" panose="020B0503020204020204" pitchFamily="34" charset="-122"/>
                <a:ea typeface="微软雅黑" panose="020B0503020204020204" pitchFamily="34" charset="-122"/>
                <a:sym typeface="+mn-ea"/>
              </a:rPr>
              <a:t>治理与持续改进</a:t>
            </a:r>
            <a:endParaRPr lang="zh-CN" altLang="en-US" sz="2800" dirty="0">
              <a:solidFill>
                <a:schemeClr val="bg1"/>
              </a:solidFill>
              <a:latin typeface="微软雅黑" panose="020B0503020204020204" pitchFamily="34" charset="-122"/>
              <a:ea typeface="微软雅黑" panose="020B0503020204020204" pitchFamily="34" charset="-122"/>
              <a:sym typeface="+mn-ea"/>
            </a:endParaRPr>
          </a:p>
          <a:p>
            <a:pPr marL="457200" indent="-457200" algn="just" fontAlgn="auto">
              <a:lnSpc>
                <a:spcPct val="150000"/>
              </a:lnSpc>
              <a:buFont typeface="Wingdings" panose="05000000000000000000" charset="0"/>
              <a:buChar char="l"/>
            </a:pPr>
            <a:r>
              <a:rPr lang="zh-CN" altLang="en-US" sz="2800" dirty="0">
                <a:solidFill>
                  <a:schemeClr val="bg1"/>
                </a:solidFill>
                <a:latin typeface="微软雅黑" panose="020B0503020204020204" pitchFamily="34" charset="-122"/>
                <a:ea typeface="微软雅黑" panose="020B0503020204020204" pitchFamily="34" charset="-122"/>
                <a:sym typeface="+mn-ea"/>
              </a:rPr>
              <a:t>隐患自报</a:t>
            </a:r>
            <a:endParaRPr lang="zh-CN" altLang="en-US" sz="2800" dirty="0">
              <a:solidFill>
                <a:schemeClr val="bg1"/>
              </a:solidFill>
              <a:latin typeface="微软雅黑" panose="020B0503020204020204" pitchFamily="34" charset="-122"/>
              <a:ea typeface="微软雅黑" panose="020B0503020204020204" pitchFamily="34" charset="-122"/>
              <a:sym typeface="+mn-ea"/>
            </a:endParaRPr>
          </a:p>
        </p:txBody>
      </p:sp>
      <p:grpSp>
        <p:nvGrpSpPr>
          <p:cNvPr id="8" name="组合 7"/>
          <p:cNvGrpSpPr/>
          <p:nvPr/>
        </p:nvGrpSpPr>
        <p:grpSpPr>
          <a:xfrm>
            <a:off x="840740" y="640080"/>
            <a:ext cx="2524760" cy="2443480"/>
            <a:chOff x="1324" y="1008"/>
            <a:chExt cx="3976" cy="3848"/>
          </a:xfrm>
        </p:grpSpPr>
        <p:sp>
          <p:nvSpPr>
            <p:cNvPr id="44" name="矩形 43"/>
            <p:cNvSpPr/>
            <p:nvPr/>
          </p:nvSpPr>
          <p:spPr>
            <a:xfrm>
              <a:off x="1559" y="2272"/>
              <a:ext cx="3481" cy="14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a:solidFill>
                    <a:schemeClr val="bg1"/>
                  </a:solidFill>
                  <a:latin typeface="微软雅黑" panose="020B0503020204020204" pitchFamily="34" charset="-122"/>
                  <a:ea typeface="微软雅黑" panose="020B0503020204020204" pitchFamily="34" charset="-122"/>
                </a:rPr>
                <a:t>第三节</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1324" y="1008"/>
              <a:ext cx="3977" cy="3849"/>
              <a:chOff x="2054" y="1935"/>
              <a:chExt cx="2808" cy="2725"/>
            </a:xfrm>
          </p:grpSpPr>
          <p:sp>
            <p:nvSpPr>
              <p:cNvPr id="7178" name="Freeform 5"/>
              <p:cNvSpPr/>
              <p:nvPr/>
            </p:nvSpPr>
            <p:spPr>
              <a:xfrm>
                <a:off x="2556" y="2408"/>
                <a:ext cx="2306" cy="2252"/>
              </a:xfrm>
              <a:custGeom>
                <a:avLst/>
                <a:gdLst/>
                <a:ahLst/>
                <a:cxnLst>
                  <a:cxn ang="0">
                    <a:pos x="2147483647" y="0"/>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0"/>
                  </a:cxn>
                </a:cxnLst>
                <a:rect l="0" t="0" r="0" b="0"/>
                <a:pathLst>
                  <a:path w="2907" h="2907">
                    <a:moveTo>
                      <a:pt x="2493" y="0"/>
                    </a:moveTo>
                    <a:cubicBezTo>
                      <a:pt x="2751" y="308"/>
                      <a:pt x="2907" y="704"/>
                      <a:pt x="2907" y="1137"/>
                    </a:cubicBezTo>
                    <a:cubicBezTo>
                      <a:pt x="2907" y="2114"/>
                      <a:pt x="2115" y="2907"/>
                      <a:pt x="1137" y="2907"/>
                    </a:cubicBezTo>
                    <a:cubicBezTo>
                      <a:pt x="705" y="2907"/>
                      <a:pt x="308" y="2751"/>
                      <a:pt x="0" y="2493"/>
                    </a:cubicBezTo>
                    <a:lnTo>
                      <a:pt x="105" y="2388"/>
                    </a:lnTo>
                    <a:cubicBezTo>
                      <a:pt x="385" y="2620"/>
                      <a:pt x="745" y="2760"/>
                      <a:pt x="1137" y="2760"/>
                    </a:cubicBezTo>
                    <a:cubicBezTo>
                      <a:pt x="2033" y="2760"/>
                      <a:pt x="2760" y="2033"/>
                      <a:pt x="2760" y="1137"/>
                    </a:cubicBezTo>
                    <a:cubicBezTo>
                      <a:pt x="2760" y="745"/>
                      <a:pt x="2620" y="385"/>
                      <a:pt x="2389" y="105"/>
                    </a:cubicBezTo>
                    <a:lnTo>
                      <a:pt x="2493" y="0"/>
                    </a:lnTo>
                    <a:close/>
                  </a:path>
                </a:pathLst>
              </a:custGeom>
              <a:solidFill>
                <a:schemeClr val="accent4">
                  <a:lumMod val="60000"/>
                  <a:lumOff val="40000"/>
                </a:schemeClr>
              </a:solidFill>
              <a:ln w="9525">
                <a:noFill/>
              </a:ln>
            </p:spPr>
            <p:txBody>
              <a:bodyPr/>
              <a:lstStyle/>
              <a:p>
                <a:endParaRPr lang="zh-CN" altLang="en-US"/>
              </a:p>
            </p:txBody>
          </p:sp>
          <p:sp>
            <p:nvSpPr>
              <p:cNvPr id="7179" name="Freeform 6"/>
              <p:cNvSpPr/>
              <p:nvPr/>
            </p:nvSpPr>
            <p:spPr>
              <a:xfrm>
                <a:off x="3529" y="1935"/>
                <a:ext cx="857" cy="422"/>
              </a:xfrm>
              <a:custGeom>
                <a:avLst/>
                <a:gdLst/>
                <a:ahLst/>
                <a:cxnLst>
                  <a:cxn ang="0">
                    <a:pos x="0" y="0"/>
                  </a:cxn>
                  <a:cxn ang="0">
                    <a:pos x="2147483647" y="2147483647"/>
                  </a:cxn>
                  <a:cxn ang="0">
                    <a:pos x="2147483647" y="2147483647"/>
                  </a:cxn>
                  <a:cxn ang="0">
                    <a:pos x="0" y="2147483647"/>
                  </a:cxn>
                  <a:cxn ang="0">
                    <a:pos x="0" y="0"/>
                  </a:cxn>
                </a:cxnLst>
                <a:rect l="0" t="0" r="0" b="0"/>
                <a:pathLst>
                  <a:path w="1082" h="544">
                    <a:moveTo>
                      <a:pt x="0" y="0"/>
                    </a:moveTo>
                    <a:cubicBezTo>
                      <a:pt x="414" y="20"/>
                      <a:pt x="790" y="183"/>
                      <a:pt x="1082" y="440"/>
                    </a:cubicBezTo>
                    <a:lnTo>
                      <a:pt x="977" y="544"/>
                    </a:lnTo>
                    <a:cubicBezTo>
                      <a:pt x="713" y="314"/>
                      <a:pt x="373" y="168"/>
                      <a:pt x="0" y="147"/>
                    </a:cubicBezTo>
                    <a:lnTo>
                      <a:pt x="0" y="0"/>
                    </a:lnTo>
                    <a:close/>
                  </a:path>
                </a:pathLst>
              </a:custGeom>
              <a:solidFill>
                <a:srgbClr val="00FFCC">
                  <a:alpha val="100000"/>
                </a:srgbClr>
              </a:solidFill>
              <a:ln w="9525">
                <a:noFill/>
              </a:ln>
            </p:spPr>
            <p:txBody>
              <a:bodyPr/>
              <a:lstStyle/>
              <a:p>
                <a:endParaRPr lang="zh-CN" altLang="en-US"/>
              </a:p>
            </p:txBody>
          </p:sp>
          <p:sp>
            <p:nvSpPr>
              <p:cNvPr id="7180" name="Freeform 7"/>
              <p:cNvSpPr/>
              <p:nvPr/>
            </p:nvSpPr>
            <p:spPr>
              <a:xfrm>
                <a:off x="2492" y="1941"/>
                <a:ext cx="825" cy="448"/>
              </a:xfrm>
              <a:custGeom>
                <a:avLst/>
                <a:gdLst/>
                <a:ahLst/>
                <a:cxnLst>
                  <a:cxn ang="0">
                    <a:pos x="0" y="2147483647"/>
                  </a:cxn>
                  <a:cxn ang="0">
                    <a:pos x="2147483647" y="0"/>
                  </a:cxn>
                  <a:cxn ang="0">
                    <a:pos x="2147483647" y="2147483647"/>
                  </a:cxn>
                  <a:cxn ang="0">
                    <a:pos x="2147483647" y="2147483647"/>
                  </a:cxn>
                  <a:cxn ang="0">
                    <a:pos x="0" y="2147483647"/>
                  </a:cxn>
                </a:cxnLst>
                <a:rect l="0" t="0" r="0" b="0"/>
                <a:pathLst>
                  <a:path w="1040" h="580">
                    <a:moveTo>
                      <a:pt x="0" y="475"/>
                    </a:moveTo>
                    <a:cubicBezTo>
                      <a:pt x="277" y="213"/>
                      <a:pt x="639" y="39"/>
                      <a:pt x="1040" y="0"/>
                    </a:cubicBezTo>
                    <a:lnTo>
                      <a:pt x="1040" y="148"/>
                    </a:lnTo>
                    <a:cubicBezTo>
                      <a:pt x="679" y="187"/>
                      <a:pt x="354" y="344"/>
                      <a:pt x="104" y="580"/>
                    </a:cubicBezTo>
                    <a:lnTo>
                      <a:pt x="0" y="475"/>
                    </a:lnTo>
                    <a:close/>
                  </a:path>
                </a:pathLst>
              </a:custGeom>
              <a:solidFill>
                <a:srgbClr val="B7D72E">
                  <a:alpha val="100000"/>
                </a:srgbClr>
              </a:solidFill>
              <a:ln w="9525">
                <a:noFill/>
              </a:ln>
            </p:spPr>
            <p:txBody>
              <a:bodyPr/>
              <a:lstStyle/>
              <a:p>
                <a:endParaRPr lang="zh-CN" altLang="en-US"/>
              </a:p>
            </p:txBody>
          </p:sp>
          <p:sp>
            <p:nvSpPr>
              <p:cNvPr id="7181" name="Freeform 8"/>
              <p:cNvSpPr/>
              <p:nvPr/>
            </p:nvSpPr>
            <p:spPr>
              <a:xfrm>
                <a:off x="2054" y="2461"/>
                <a:ext cx="380" cy="798"/>
              </a:xfrm>
              <a:custGeom>
                <a:avLst/>
                <a:gdLst/>
                <a:ahLst/>
                <a:cxnLst>
                  <a:cxn ang="0">
                    <a:pos x="0" y="2147483647"/>
                  </a:cxn>
                  <a:cxn ang="0">
                    <a:pos x="2147483647" y="0"/>
                  </a:cxn>
                  <a:cxn ang="0">
                    <a:pos x="2147483647" y="2147483647"/>
                  </a:cxn>
                  <a:cxn ang="0">
                    <a:pos x="2147483647" y="2147483647"/>
                  </a:cxn>
                  <a:cxn ang="0">
                    <a:pos x="0" y="2147483647"/>
                  </a:cxn>
                </a:cxnLst>
                <a:rect l="0" t="0" r="0" b="0"/>
                <a:pathLst>
                  <a:path w="478" h="1031">
                    <a:moveTo>
                      <a:pt x="0" y="1031"/>
                    </a:moveTo>
                    <a:cubicBezTo>
                      <a:pt x="12" y="643"/>
                      <a:pt x="150" y="286"/>
                      <a:pt x="373" y="0"/>
                    </a:cubicBezTo>
                    <a:lnTo>
                      <a:pt x="478" y="105"/>
                    </a:lnTo>
                    <a:cubicBezTo>
                      <a:pt x="281" y="363"/>
                      <a:pt x="159" y="683"/>
                      <a:pt x="147" y="1031"/>
                    </a:cubicBezTo>
                    <a:lnTo>
                      <a:pt x="0" y="1031"/>
                    </a:lnTo>
                    <a:close/>
                  </a:path>
                </a:pathLst>
              </a:custGeom>
              <a:solidFill>
                <a:srgbClr val="F19B27">
                  <a:alpha val="100000"/>
                </a:srgbClr>
              </a:solidFill>
              <a:ln w="9525">
                <a:noFill/>
              </a:ln>
            </p:spPr>
            <p:txBody>
              <a:bodyPr/>
              <a:lstStyle/>
              <a:p>
                <a:endParaRPr lang="zh-CN" altLang="en-US"/>
              </a:p>
            </p:txBody>
          </p:sp>
          <p:sp>
            <p:nvSpPr>
              <p:cNvPr id="7182" name="Freeform 9"/>
              <p:cNvSpPr/>
              <p:nvPr/>
            </p:nvSpPr>
            <p:spPr>
              <a:xfrm>
                <a:off x="2063" y="3465"/>
                <a:ext cx="425" cy="747"/>
              </a:xfrm>
              <a:custGeom>
                <a:avLst/>
                <a:gdLst/>
                <a:ahLst/>
                <a:cxnLst>
                  <a:cxn ang="0">
                    <a:pos x="2147483647" y="2147483647"/>
                  </a:cxn>
                  <a:cxn ang="0">
                    <a:pos x="0" y="0"/>
                  </a:cxn>
                  <a:cxn ang="0">
                    <a:pos x="2147483647" y="0"/>
                  </a:cxn>
                  <a:cxn ang="0">
                    <a:pos x="2147483647" y="2147483647"/>
                  </a:cxn>
                  <a:cxn ang="0">
                    <a:pos x="2147483647" y="2147483647"/>
                  </a:cxn>
                </a:cxnLst>
                <a:rect l="0" t="0" r="0" b="0"/>
                <a:pathLst>
                  <a:path w="535" h="963">
                    <a:moveTo>
                      <a:pt x="430" y="963"/>
                    </a:moveTo>
                    <a:cubicBezTo>
                      <a:pt x="198" y="699"/>
                      <a:pt x="43" y="367"/>
                      <a:pt x="0" y="0"/>
                    </a:cubicBezTo>
                    <a:lnTo>
                      <a:pt x="148" y="0"/>
                    </a:lnTo>
                    <a:cubicBezTo>
                      <a:pt x="190" y="326"/>
                      <a:pt x="329" y="622"/>
                      <a:pt x="535" y="858"/>
                    </a:cubicBezTo>
                    <a:lnTo>
                      <a:pt x="430" y="963"/>
                    </a:lnTo>
                    <a:close/>
                  </a:path>
                </a:pathLst>
              </a:custGeom>
              <a:solidFill>
                <a:srgbClr val="D44318">
                  <a:alpha val="100000"/>
                </a:srgbClr>
              </a:solidFill>
              <a:ln w="9525">
                <a:noFill/>
              </a:ln>
            </p:spPr>
            <p:txBody>
              <a:bodyPr/>
              <a:lstStyle/>
              <a:p>
                <a:endParaRPr lang="zh-CN" altLang="en-US"/>
              </a:p>
            </p:txBody>
          </p:sp>
        </p:grpSp>
      </p:grpSp>
      <p:sp>
        <p:nvSpPr>
          <p:cNvPr id="7" name="矩形 6"/>
          <p:cNvSpPr/>
          <p:nvPr/>
        </p:nvSpPr>
        <p:spPr>
          <a:xfrm>
            <a:off x="3449955" y="1442720"/>
            <a:ext cx="5925185" cy="9353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4000" b="1" dirty="0">
                <a:solidFill>
                  <a:schemeClr val="bg1"/>
                </a:solidFill>
                <a:latin typeface="微软雅黑" panose="020B0503020204020204" pitchFamily="34" charset="-122"/>
                <a:ea typeface="微软雅黑" panose="020B0503020204020204" pitchFamily="34" charset="-122"/>
              </a:rPr>
              <a:t>企业隐患排查治理工作</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p:cNvSpPr txBox="1"/>
          <p:nvPr/>
        </p:nvSpPr>
        <p:spPr>
          <a:xfrm>
            <a:off x="200660" y="902970"/>
            <a:ext cx="3405505" cy="640080"/>
          </a:xfrm>
          <a:prstGeom prst="rect">
            <a:avLst/>
          </a:prstGeom>
          <a:noFill/>
        </p:spPr>
        <p:txBody>
          <a:bodyPr wrap="square" rtlCol="0">
            <a:spAutoFit/>
          </a:bodyPr>
          <a:lstStyle/>
          <a:p>
            <a:pPr indent="0" fontAlgn="auto">
              <a:lnSpc>
                <a:spcPct val="150000"/>
              </a:lnSpc>
              <a:buFont typeface="Wingdings" panose="05000000000000000000" charset="0"/>
              <a:buNone/>
            </a:pPr>
            <a:r>
              <a:rPr lang="zh-CN" altLang="en-US" sz="2400">
                <a:solidFill>
                  <a:schemeClr val="bg1"/>
                </a:solidFill>
                <a:latin typeface="微软雅黑" panose="020B0503020204020204" pitchFamily="34" charset="-122"/>
                <a:ea typeface="微软雅黑" panose="020B0503020204020204" pitchFamily="34" charset="-122"/>
              </a:rPr>
              <a:t>体系建设的前期准备：</a:t>
            </a: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476885" y="52070"/>
            <a:ext cx="5617210" cy="678815"/>
          </a:xfrm>
          <a:prstGeom prst="rect">
            <a:avLst/>
          </a:prstGeom>
          <a:noFill/>
        </p:spPr>
        <p:txBody>
          <a:bodyPr wrap="square" rtlCol="0">
            <a:spAutoFit/>
          </a:bodyPr>
          <a:lstStyle/>
          <a:p>
            <a:pPr marL="457200" indent="-457200">
              <a:buFont typeface="Wingdings" panose="05000000000000000000" charset="0"/>
              <a:buChar char="l"/>
            </a:pPr>
            <a:r>
              <a:rPr lang="zh-CN" altLang="zh-CN" sz="3600" b="1" dirty="0">
                <a:solidFill>
                  <a:schemeClr val="bg1"/>
                </a:solidFill>
                <a:latin typeface="微软雅黑" panose="020B0503020204020204" pitchFamily="34" charset="-122"/>
                <a:ea typeface="微软雅黑" panose="020B0503020204020204" pitchFamily="34" charset="-122"/>
              </a:rPr>
              <a:t>隐患自查</a:t>
            </a:r>
            <a:endParaRPr lang="zh-CN" altLang="zh-CN" sz="3600" b="1" dirty="0">
              <a:solidFill>
                <a:schemeClr val="bg1"/>
              </a:solidFill>
              <a:latin typeface="微软雅黑" panose="020B0503020204020204" pitchFamily="34" charset="-122"/>
              <a:ea typeface="微软雅黑" panose="020B0503020204020204" pitchFamily="34" charset="-122"/>
            </a:endParaRPr>
          </a:p>
        </p:txBody>
      </p:sp>
      <p:cxnSp>
        <p:nvCxnSpPr>
          <p:cNvPr id="2" name="直接连接符 1"/>
          <p:cNvCxnSpPr/>
          <p:nvPr/>
        </p:nvCxnSpPr>
        <p:spPr>
          <a:xfrm>
            <a:off x="0" y="768985"/>
            <a:ext cx="121621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圆角矩形 2"/>
          <p:cNvSpPr/>
          <p:nvPr/>
        </p:nvSpPr>
        <p:spPr>
          <a:xfrm>
            <a:off x="1179830" y="1971675"/>
            <a:ext cx="10396855" cy="115824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a:off x="1179830" y="3449955"/>
            <a:ext cx="10392410" cy="115824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1179195" y="4936490"/>
            <a:ext cx="10393045" cy="115824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1306195" y="2106930"/>
            <a:ext cx="2654935" cy="888365"/>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latin typeface="微软雅黑" panose="020B0503020204020204" pitchFamily="34" charset="-122"/>
                <a:ea typeface="微软雅黑" panose="020B0503020204020204" pitchFamily="34" charset="-122"/>
              </a:rPr>
              <a:t>收集信息</a:t>
            </a:r>
            <a:endParaRPr lang="zh-CN" altLang="en-US" sz="2400">
              <a:latin typeface="微软雅黑" panose="020B0503020204020204" pitchFamily="34" charset="-122"/>
              <a:ea typeface="微软雅黑" panose="020B0503020204020204" pitchFamily="34" charset="-122"/>
            </a:endParaRPr>
          </a:p>
        </p:txBody>
      </p:sp>
      <p:sp>
        <p:nvSpPr>
          <p:cNvPr id="19" name="圆角矩形 18"/>
          <p:cNvSpPr/>
          <p:nvPr/>
        </p:nvSpPr>
        <p:spPr>
          <a:xfrm>
            <a:off x="1306195" y="3584575"/>
            <a:ext cx="2654935" cy="888365"/>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latin typeface="微软雅黑" panose="020B0503020204020204" pitchFamily="34" charset="-122"/>
                <a:ea typeface="微软雅黑" panose="020B0503020204020204" pitchFamily="34" charset="-122"/>
              </a:rPr>
              <a:t>汇总分析，</a:t>
            </a:r>
            <a:endParaRPr lang="zh-CN" altLang="en-US" sz="2400">
              <a:latin typeface="微软雅黑" panose="020B0503020204020204" pitchFamily="34" charset="-122"/>
              <a:ea typeface="微软雅黑" panose="020B0503020204020204" pitchFamily="34" charset="-122"/>
            </a:endParaRPr>
          </a:p>
          <a:p>
            <a:pPr algn="ctr"/>
            <a:r>
              <a:rPr lang="zh-CN" altLang="en-US" sz="2400">
                <a:latin typeface="微软雅黑" panose="020B0503020204020204" pitchFamily="34" charset="-122"/>
                <a:ea typeface="微软雅黑" panose="020B0503020204020204" pitchFamily="34" charset="-122"/>
              </a:rPr>
              <a:t>与管理层沟通</a:t>
            </a:r>
            <a:endParaRPr lang="zh-CN" altLang="en-US" sz="2400">
              <a:latin typeface="微软雅黑" panose="020B0503020204020204" pitchFamily="34" charset="-122"/>
              <a:ea typeface="微软雅黑" panose="020B0503020204020204" pitchFamily="34" charset="-122"/>
            </a:endParaRPr>
          </a:p>
        </p:txBody>
      </p:sp>
      <p:sp>
        <p:nvSpPr>
          <p:cNvPr id="20" name="圆角矩形 19"/>
          <p:cNvSpPr/>
          <p:nvPr/>
        </p:nvSpPr>
        <p:spPr>
          <a:xfrm>
            <a:off x="1306195" y="5071745"/>
            <a:ext cx="2654935" cy="888365"/>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latin typeface="微软雅黑" panose="020B0503020204020204" pitchFamily="34" charset="-122"/>
                <a:ea typeface="微软雅黑" panose="020B0503020204020204" pitchFamily="34" charset="-122"/>
              </a:rPr>
              <a:t>各类资源保障</a:t>
            </a:r>
            <a:endParaRPr lang="zh-CN" altLang="en-US" sz="2400">
              <a:latin typeface="微软雅黑" panose="020B0503020204020204" pitchFamily="34" charset="-122"/>
              <a:ea typeface="微软雅黑" panose="020B0503020204020204" pitchFamily="34" charset="-122"/>
            </a:endParaRPr>
          </a:p>
        </p:txBody>
      </p:sp>
      <p:sp>
        <p:nvSpPr>
          <p:cNvPr id="21" name="左弧形箭头 20"/>
          <p:cNvSpPr/>
          <p:nvPr/>
        </p:nvSpPr>
        <p:spPr>
          <a:xfrm>
            <a:off x="533400" y="2497455"/>
            <a:ext cx="550545" cy="1409065"/>
          </a:xfrm>
          <a:prstGeom prst="curvedRight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 name="左弧形箭头 21"/>
          <p:cNvSpPr/>
          <p:nvPr/>
        </p:nvSpPr>
        <p:spPr>
          <a:xfrm>
            <a:off x="533400" y="4255770"/>
            <a:ext cx="550545" cy="1409065"/>
          </a:xfrm>
          <a:prstGeom prst="curvedRight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4" name="文本框 23"/>
          <p:cNvSpPr txBox="1"/>
          <p:nvPr/>
        </p:nvSpPr>
        <p:spPr>
          <a:xfrm>
            <a:off x="3961130" y="1968500"/>
            <a:ext cx="7610475" cy="1214755"/>
          </a:xfrm>
          <a:prstGeom prst="rect">
            <a:avLst/>
          </a:prstGeom>
          <a:noFill/>
        </p:spPr>
        <p:txBody>
          <a:bodyPr wrap="square" rtlCol="0">
            <a:spAutoFit/>
          </a:bodyPr>
          <a:lstStyle/>
          <a:p>
            <a:r>
              <a:rPr lang="zh-CN" altLang="en-US" sz="2400">
                <a:latin typeface="微软雅黑" panose="020B0503020204020204" pitchFamily="34" charset="-122"/>
                <a:ea typeface="微软雅黑" panose="020B0503020204020204" pitchFamily="34" charset="-122"/>
              </a:rPr>
              <a:t>由企业安全生产管理部门组织，对现行的相关法律法规、标准文件以及企业的各种信息、文件、记录等资料进行收集整理。</a:t>
            </a:r>
            <a:endParaRPr lang="zh-CN" altLang="en-US" sz="2400">
              <a:latin typeface="微软雅黑" panose="020B0503020204020204" pitchFamily="34" charset="-122"/>
              <a:ea typeface="微软雅黑" panose="020B0503020204020204" pitchFamily="34" charset="-122"/>
            </a:endParaRPr>
          </a:p>
        </p:txBody>
      </p:sp>
      <p:sp>
        <p:nvSpPr>
          <p:cNvPr id="25" name="文本框 24"/>
          <p:cNvSpPr txBox="1"/>
          <p:nvPr/>
        </p:nvSpPr>
        <p:spPr>
          <a:xfrm>
            <a:off x="3961130" y="3441065"/>
            <a:ext cx="7610475" cy="1214755"/>
          </a:xfrm>
          <a:prstGeom prst="rect">
            <a:avLst/>
          </a:prstGeom>
          <a:noFill/>
        </p:spPr>
        <p:txBody>
          <a:bodyPr wrap="square" rtlCol="0">
            <a:spAutoFit/>
          </a:bodyPr>
          <a:lstStyle/>
          <a:p>
            <a:r>
              <a:rPr lang="zh-CN" altLang="en-US" sz="2400">
                <a:latin typeface="微软雅黑" panose="020B0503020204020204" pitchFamily="34" charset="-122"/>
                <a:ea typeface="微软雅黑" panose="020B0503020204020204" pitchFamily="34" charset="-122"/>
              </a:rPr>
              <a:t>企业安全生产管理部门将收集整理的各种文件信息汇总并加工分析，形成一份全面的分析材料向企业管理层汇报。</a:t>
            </a:r>
            <a:endParaRPr lang="zh-CN" altLang="en-US" sz="2400">
              <a:latin typeface="微软雅黑" panose="020B0503020204020204" pitchFamily="34" charset="-122"/>
              <a:ea typeface="微软雅黑" panose="020B0503020204020204" pitchFamily="34" charset="-122"/>
            </a:endParaRPr>
          </a:p>
        </p:txBody>
      </p:sp>
      <p:sp>
        <p:nvSpPr>
          <p:cNvPr id="26" name="文本框 25"/>
          <p:cNvSpPr txBox="1"/>
          <p:nvPr/>
        </p:nvSpPr>
        <p:spPr>
          <a:xfrm>
            <a:off x="3956685" y="5298440"/>
            <a:ext cx="7610475" cy="483235"/>
          </a:xfrm>
          <a:prstGeom prst="rect">
            <a:avLst/>
          </a:prstGeom>
          <a:noFill/>
        </p:spPr>
        <p:txBody>
          <a:bodyPr wrap="square" rtlCol="0">
            <a:spAutoFit/>
          </a:bodyPr>
          <a:lstStyle/>
          <a:p>
            <a:r>
              <a:rPr lang="zh-CN" altLang="en-US" sz="2400">
                <a:latin typeface="微软雅黑" panose="020B0503020204020204" pitchFamily="34" charset="-122"/>
                <a:ea typeface="微软雅黑" panose="020B0503020204020204" pitchFamily="34" charset="-122"/>
              </a:rPr>
              <a:t>为隐患排查治理工作提供各类资源保障。</a:t>
            </a:r>
            <a:endParaRPr lang="zh-CN" altLang="en-US" sz="2400">
              <a:latin typeface="微软雅黑" panose="020B0503020204020204" pitchFamily="34" charset="-122"/>
              <a:ea typeface="微软雅黑" panose="020B0503020204020204" pitchFamily="34"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p:cNvSpPr txBox="1"/>
          <p:nvPr/>
        </p:nvSpPr>
        <p:spPr>
          <a:xfrm>
            <a:off x="467360" y="768985"/>
            <a:ext cx="4395470" cy="640080"/>
          </a:xfrm>
          <a:prstGeom prst="rect">
            <a:avLst/>
          </a:prstGeom>
          <a:noFill/>
        </p:spPr>
        <p:txBody>
          <a:bodyPr wrap="square" rtlCol="0">
            <a:spAutoFit/>
          </a:bodyPr>
          <a:lstStyle/>
          <a:p>
            <a:pPr indent="0" fontAlgn="auto">
              <a:lnSpc>
                <a:spcPct val="150000"/>
              </a:lnSpc>
              <a:buFont typeface="Wingdings" panose="05000000000000000000" charset="0"/>
              <a:buNone/>
            </a:pPr>
            <a:r>
              <a:rPr lang="zh-CN" altLang="en-US" sz="2400">
                <a:solidFill>
                  <a:schemeClr val="bg1"/>
                </a:solidFill>
                <a:latin typeface="微软雅黑" panose="020B0503020204020204" pitchFamily="34" charset="-122"/>
                <a:ea typeface="微软雅黑" panose="020B0503020204020204" pitchFamily="34" charset="-122"/>
              </a:rPr>
              <a:t>成立隐患排查组织机构：</a:t>
            </a: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476885" y="52070"/>
            <a:ext cx="5617210" cy="678815"/>
          </a:xfrm>
          <a:prstGeom prst="rect">
            <a:avLst/>
          </a:prstGeom>
          <a:noFill/>
        </p:spPr>
        <p:txBody>
          <a:bodyPr wrap="square" rtlCol="0">
            <a:spAutoFit/>
          </a:bodyPr>
          <a:lstStyle/>
          <a:p>
            <a:pPr marL="457200" indent="-457200">
              <a:buFont typeface="Wingdings" panose="05000000000000000000" charset="0"/>
              <a:buChar char="l"/>
            </a:pPr>
            <a:r>
              <a:rPr lang="zh-CN" altLang="zh-CN" sz="3600" b="1" dirty="0">
                <a:solidFill>
                  <a:schemeClr val="bg1"/>
                </a:solidFill>
                <a:latin typeface="微软雅黑" panose="020B0503020204020204" pitchFamily="34" charset="-122"/>
                <a:ea typeface="微软雅黑" panose="020B0503020204020204" pitchFamily="34" charset="-122"/>
              </a:rPr>
              <a:t>隐患自查</a:t>
            </a:r>
            <a:endParaRPr lang="zh-CN" altLang="zh-CN" sz="3600" b="1" dirty="0">
              <a:solidFill>
                <a:schemeClr val="bg1"/>
              </a:solidFill>
              <a:latin typeface="微软雅黑" panose="020B0503020204020204" pitchFamily="34" charset="-122"/>
              <a:ea typeface="微软雅黑" panose="020B0503020204020204" pitchFamily="34" charset="-122"/>
            </a:endParaRPr>
          </a:p>
        </p:txBody>
      </p:sp>
      <p:cxnSp>
        <p:nvCxnSpPr>
          <p:cNvPr id="2" name="直接连接符 1"/>
          <p:cNvCxnSpPr/>
          <p:nvPr/>
        </p:nvCxnSpPr>
        <p:spPr>
          <a:xfrm>
            <a:off x="0" y="768985"/>
            <a:ext cx="121621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3" name="表格 2"/>
          <p:cNvGraphicFramePr/>
          <p:nvPr/>
        </p:nvGraphicFramePr>
        <p:xfrm>
          <a:off x="449580" y="1574800"/>
          <a:ext cx="11292840" cy="1323975"/>
        </p:xfrm>
        <a:graphic>
          <a:graphicData uri="http://schemas.openxmlformats.org/drawingml/2006/table">
            <a:tbl>
              <a:tblPr firstRow="1" bandRow="1">
                <a:tableStyleId>{5C22544A-7EE6-4342-B048-85BDC9FD1C3A}</a:tableStyleId>
              </a:tblPr>
              <a:tblGrid>
                <a:gridCol w="1727200"/>
                <a:gridCol w="2999105"/>
                <a:gridCol w="3381375"/>
                <a:gridCol w="3185160"/>
              </a:tblGrid>
              <a:tr h="651510">
                <a:tc rowSpan="2">
                  <a:txBody>
                    <a:bodyPr/>
                    <a:lstStyle/>
                    <a:p>
                      <a:pPr algn="ctr">
                        <a:buNone/>
                      </a:pPr>
                      <a:r>
                        <a:rPr lang="zh-CN" altLang="en-US" sz="2400" b="1">
                          <a:solidFill>
                            <a:schemeClr val="tx1"/>
                          </a:solidFill>
                          <a:latin typeface="微软雅黑" panose="020B0503020204020204" pitchFamily="34" charset="-122"/>
                          <a:ea typeface="微软雅黑" panose="020B0503020204020204" pitchFamily="34" charset="-122"/>
                        </a:rPr>
                        <a:t>组织机构</a:t>
                      </a:r>
                      <a:endParaRPr lang="zh-CN" altLang="en-US" sz="2400" b="1">
                        <a:solidFill>
                          <a:schemeClr val="tx1"/>
                        </a:solidFill>
                        <a:latin typeface="微软雅黑" panose="020B0503020204020204" pitchFamily="34" charset="-122"/>
                        <a:ea typeface="微软雅黑" panose="020B0503020204020204" pitchFamily="34"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95000"/>
                      </a:schemeClr>
                    </a:solidFill>
                  </a:tcPr>
                </a:tc>
                <a:tc>
                  <a:txBody>
                    <a:bodyPr/>
                    <a:lstStyle/>
                    <a:p>
                      <a:pPr algn="ctr">
                        <a:buNone/>
                      </a:pPr>
                      <a:r>
                        <a:rPr lang="zh-CN" altLang="en-US" sz="2400" b="1">
                          <a:solidFill>
                            <a:schemeClr val="tx1"/>
                          </a:solidFill>
                          <a:latin typeface="微软雅黑" panose="020B0503020204020204" pitchFamily="34" charset="-122"/>
                          <a:ea typeface="微软雅黑" panose="020B0503020204020204" pitchFamily="34" charset="-122"/>
                        </a:rPr>
                        <a:t>组长</a:t>
                      </a:r>
                      <a:endParaRPr lang="zh-CN" altLang="en-US" sz="2400" b="1">
                        <a:solidFill>
                          <a:schemeClr val="tx1"/>
                        </a:solidFill>
                        <a:latin typeface="微软雅黑" panose="020B0503020204020204" pitchFamily="34" charset="-122"/>
                        <a:ea typeface="微软雅黑" panose="020B0503020204020204" pitchFamily="34"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95000"/>
                      </a:schemeClr>
                    </a:solidFill>
                  </a:tcPr>
                </a:tc>
                <a:tc>
                  <a:txBody>
                    <a:bodyPr/>
                    <a:lstStyle/>
                    <a:p>
                      <a:pPr algn="ctr">
                        <a:buNone/>
                      </a:pPr>
                      <a:r>
                        <a:rPr lang="zh-CN" altLang="en-US" sz="2400" b="1">
                          <a:solidFill>
                            <a:schemeClr val="tx1"/>
                          </a:solidFill>
                          <a:latin typeface="微软雅黑" panose="020B0503020204020204" pitchFamily="34" charset="-122"/>
                          <a:ea typeface="微软雅黑" panose="020B0503020204020204" pitchFamily="34" charset="-122"/>
                        </a:rPr>
                        <a:t>成员</a:t>
                      </a:r>
                      <a:endParaRPr lang="zh-CN" altLang="en-US" sz="2400" b="1">
                        <a:solidFill>
                          <a:schemeClr val="tx1"/>
                        </a:solidFill>
                        <a:latin typeface="微软雅黑" panose="020B0503020204020204" pitchFamily="34" charset="-122"/>
                        <a:ea typeface="微软雅黑" panose="020B0503020204020204" pitchFamily="34"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95000"/>
                      </a:schemeClr>
                    </a:solidFill>
                  </a:tcPr>
                </a:tc>
                <a:tc>
                  <a:txBody>
                    <a:bodyPr/>
                    <a:lstStyle/>
                    <a:p>
                      <a:pPr algn="ctr">
                        <a:buNone/>
                      </a:pPr>
                      <a:r>
                        <a:rPr lang="zh-CN" altLang="en-US" sz="2400" b="1">
                          <a:solidFill>
                            <a:schemeClr val="tx1"/>
                          </a:solidFill>
                          <a:latin typeface="微软雅黑" panose="020B0503020204020204" pitchFamily="34" charset="-122"/>
                          <a:ea typeface="微软雅黑" panose="020B0503020204020204" pitchFamily="34" charset="-122"/>
                        </a:rPr>
                        <a:t>日常管理机构</a:t>
                      </a:r>
                      <a:endParaRPr lang="zh-CN" altLang="en-US" sz="2400" b="1">
                        <a:solidFill>
                          <a:schemeClr val="tx1"/>
                        </a:solidFill>
                        <a:latin typeface="微软雅黑" panose="020B0503020204020204" pitchFamily="34" charset="-122"/>
                        <a:ea typeface="微软雅黑" panose="020B0503020204020204" pitchFamily="34"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95000"/>
                      </a:schemeClr>
                    </a:solidFill>
                  </a:tcPr>
                </a:tc>
              </a:tr>
              <a:tr h="672465">
                <a:tc vMerge="1">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95000"/>
                      </a:schemeClr>
                    </a:solidFill>
                  </a:tcPr>
                </a:tc>
                <a:tc>
                  <a:txBody>
                    <a:bodyPr/>
                    <a:lstStyle/>
                    <a:p>
                      <a:pPr algn="ctr">
                        <a:buNone/>
                      </a:pPr>
                      <a:r>
                        <a:rPr lang="zh-CN" altLang="en-US" sz="2000" b="0">
                          <a:solidFill>
                            <a:schemeClr val="tx1"/>
                          </a:solidFill>
                          <a:latin typeface="微软雅黑" panose="020B0503020204020204" pitchFamily="34" charset="-122"/>
                          <a:ea typeface="微软雅黑" panose="020B0503020204020204" pitchFamily="34" charset="-122"/>
                        </a:rPr>
                        <a:t>企业主要负责人</a:t>
                      </a:r>
                      <a:endParaRPr lang="zh-CN" altLang="en-US" sz="2000" b="0">
                        <a:solidFill>
                          <a:schemeClr val="tx1"/>
                        </a:solidFill>
                        <a:latin typeface="微软雅黑" panose="020B0503020204020204" pitchFamily="34" charset="-122"/>
                        <a:ea typeface="微软雅黑" panose="020B0503020204020204" pitchFamily="34"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95000"/>
                      </a:schemeClr>
                    </a:solidFill>
                  </a:tcPr>
                </a:tc>
                <a:tc>
                  <a:txBody>
                    <a:bodyPr/>
                    <a:lstStyle/>
                    <a:p>
                      <a:pPr algn="ctr">
                        <a:buNone/>
                      </a:pPr>
                      <a:r>
                        <a:rPr lang="zh-CN" altLang="en-US" sz="2000" b="0">
                          <a:solidFill>
                            <a:schemeClr val="tx1"/>
                          </a:solidFill>
                          <a:latin typeface="微软雅黑" panose="020B0503020204020204" pitchFamily="34" charset="-122"/>
                          <a:ea typeface="微软雅黑" panose="020B0503020204020204" pitchFamily="34" charset="-122"/>
                        </a:rPr>
                        <a:t>各车间各部门安全管理人员</a:t>
                      </a:r>
                      <a:endParaRPr lang="zh-CN" altLang="en-US" sz="2000" b="0">
                        <a:solidFill>
                          <a:schemeClr val="tx1"/>
                        </a:solidFill>
                        <a:latin typeface="微软雅黑" panose="020B0503020204020204" pitchFamily="34" charset="-122"/>
                        <a:ea typeface="微软雅黑" panose="020B0503020204020204" pitchFamily="34"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95000"/>
                      </a:schemeClr>
                    </a:solidFill>
                  </a:tcPr>
                </a:tc>
                <a:tc>
                  <a:txBody>
                    <a:bodyPr/>
                    <a:lstStyle/>
                    <a:p>
                      <a:pPr algn="ctr">
                        <a:buNone/>
                      </a:pPr>
                      <a:r>
                        <a:rPr lang="zh-CN" altLang="en-US" sz="2000" b="0">
                          <a:solidFill>
                            <a:schemeClr val="tx1"/>
                          </a:solidFill>
                          <a:latin typeface="微软雅黑" panose="020B0503020204020204" pitchFamily="34" charset="-122"/>
                          <a:ea typeface="微软雅黑" panose="020B0503020204020204" pitchFamily="34" charset="-122"/>
                        </a:rPr>
                        <a:t>安全管理部门</a:t>
                      </a:r>
                      <a:endParaRPr lang="zh-CN" altLang="en-US" sz="2000" b="0">
                        <a:solidFill>
                          <a:schemeClr val="tx1"/>
                        </a:solidFill>
                        <a:latin typeface="微软雅黑" panose="020B0503020204020204" pitchFamily="34" charset="-122"/>
                        <a:ea typeface="微软雅黑" panose="020B0503020204020204" pitchFamily="34"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lumMod val="95000"/>
                      </a:schemeClr>
                    </a:solidFill>
                  </a:tcPr>
                </a:tc>
              </a:tr>
            </a:tbl>
          </a:graphicData>
        </a:graphic>
      </p:graphicFrame>
      <p:graphicFrame>
        <p:nvGraphicFramePr>
          <p:cNvPr id="5" name="表格 4"/>
          <p:cNvGraphicFramePr/>
          <p:nvPr/>
        </p:nvGraphicFramePr>
        <p:xfrm>
          <a:off x="440464" y="3139440"/>
          <a:ext cx="11352606" cy="3323590"/>
        </p:xfrm>
        <a:graphic>
          <a:graphicData uri="http://schemas.openxmlformats.org/drawingml/2006/table">
            <a:tbl>
              <a:tblPr firstRow="1" bandRow="1">
                <a:tableStyleId>{5940675A-B579-460E-94D1-54222C63F5DA}</a:tableStyleId>
              </a:tblPr>
              <a:tblGrid>
                <a:gridCol w="1674458"/>
                <a:gridCol w="2995112"/>
                <a:gridCol w="3464063"/>
                <a:gridCol w="3218973"/>
              </a:tblGrid>
              <a:tr h="1037590">
                <a:tc>
                  <a:txBody>
                    <a:bodyPr/>
                    <a:lstStyle/>
                    <a:p>
                      <a:pPr algn="ctr">
                        <a:buNone/>
                      </a:pPr>
                      <a:r>
                        <a:rPr lang="zh-CN" altLang="en-US" sz="2400" b="1" dirty="0">
                          <a:latin typeface="微软雅黑" panose="020B0503020204020204" pitchFamily="34" charset="-122"/>
                          <a:ea typeface="微软雅黑" panose="020B0503020204020204" pitchFamily="34" charset="-122"/>
                        </a:rPr>
                        <a:t>岗位</a:t>
                      </a:r>
                      <a:endParaRPr lang="zh-CN" altLang="en-US" sz="2400" b="1" dirty="0">
                        <a:latin typeface="微软雅黑" panose="020B0503020204020204" pitchFamily="34" charset="-122"/>
                        <a:ea typeface="微软雅黑" panose="020B0503020204020204" pitchFamily="34" charset="-122"/>
                      </a:endParaRPr>
                    </a:p>
                  </a:txBody>
                  <a:tcPr anchor="ctr">
                    <a:solidFill>
                      <a:schemeClr val="bg1">
                        <a:lumMod val="95000"/>
                      </a:schemeClr>
                    </a:solidFill>
                  </a:tcPr>
                </a:tc>
                <a:tc>
                  <a:txBody>
                    <a:bodyPr/>
                    <a:lstStyle/>
                    <a:p>
                      <a:pPr algn="ctr">
                        <a:buNone/>
                      </a:pPr>
                      <a:r>
                        <a:rPr lang="zh-CN" altLang="en-US" sz="2400" b="1">
                          <a:latin typeface="微软雅黑" panose="020B0503020204020204" pitchFamily="34" charset="-122"/>
                          <a:ea typeface="微软雅黑" panose="020B0503020204020204" pitchFamily="34" charset="-122"/>
                        </a:rPr>
                        <a:t>企业主要负责人</a:t>
                      </a:r>
                      <a:endParaRPr lang="zh-CN" altLang="en-US" sz="2400" b="1">
                        <a:latin typeface="微软雅黑" panose="020B0503020204020204" pitchFamily="34" charset="-122"/>
                        <a:ea typeface="微软雅黑" panose="020B0503020204020204" pitchFamily="34" charset="-122"/>
                      </a:endParaRPr>
                    </a:p>
                  </a:txBody>
                  <a:tcPr anchor="ctr">
                    <a:solidFill>
                      <a:schemeClr val="bg1">
                        <a:lumMod val="95000"/>
                      </a:schemeClr>
                    </a:solidFill>
                  </a:tcPr>
                </a:tc>
                <a:tc>
                  <a:txBody>
                    <a:bodyPr/>
                    <a:lstStyle/>
                    <a:p>
                      <a:pPr algn="ctr">
                        <a:buNone/>
                      </a:pPr>
                      <a:r>
                        <a:rPr lang="zh-CN" altLang="en-US" sz="2400" b="1">
                          <a:latin typeface="微软雅黑" panose="020B0503020204020204" pitchFamily="34" charset="-122"/>
                          <a:ea typeface="微软雅黑" panose="020B0503020204020204" pitchFamily="34" charset="-122"/>
                        </a:rPr>
                        <a:t>部门、车间负责人</a:t>
                      </a:r>
                      <a:endParaRPr lang="zh-CN" altLang="en-US" sz="2400" b="1">
                        <a:latin typeface="微软雅黑" panose="020B0503020204020204" pitchFamily="34" charset="-122"/>
                        <a:ea typeface="微软雅黑" panose="020B0503020204020204" pitchFamily="34" charset="-122"/>
                      </a:endParaRPr>
                    </a:p>
                  </a:txBody>
                  <a:tcPr anchor="ctr">
                    <a:solidFill>
                      <a:schemeClr val="bg1">
                        <a:lumMod val="95000"/>
                      </a:schemeClr>
                    </a:solidFill>
                  </a:tcPr>
                </a:tc>
                <a:tc>
                  <a:txBody>
                    <a:bodyPr/>
                    <a:lstStyle/>
                    <a:p>
                      <a:pPr algn="ctr">
                        <a:buNone/>
                      </a:pPr>
                      <a:r>
                        <a:rPr lang="zh-CN" altLang="en-US" sz="2400" b="1" dirty="0">
                          <a:latin typeface="微软雅黑" panose="020B0503020204020204" pitchFamily="34" charset="-122"/>
                          <a:ea typeface="微软雅黑" panose="020B0503020204020204" pitchFamily="34" charset="-122"/>
                        </a:rPr>
                        <a:t>操作人员</a:t>
                      </a:r>
                      <a:endParaRPr lang="zh-CN" altLang="en-US" sz="2400" b="1" dirty="0">
                        <a:latin typeface="微软雅黑" panose="020B0503020204020204" pitchFamily="34" charset="-122"/>
                        <a:ea typeface="微软雅黑" panose="020B0503020204020204" pitchFamily="34" charset="-122"/>
                      </a:endParaRPr>
                    </a:p>
                  </a:txBody>
                  <a:tcPr anchor="ctr">
                    <a:solidFill>
                      <a:schemeClr val="bg1">
                        <a:lumMod val="95000"/>
                      </a:schemeClr>
                    </a:solidFill>
                  </a:tcPr>
                </a:tc>
              </a:tr>
              <a:tr h="2073910">
                <a:tc>
                  <a:txBody>
                    <a:bodyPr/>
                    <a:lstStyle/>
                    <a:p>
                      <a:pPr algn="ctr">
                        <a:buNone/>
                      </a:pPr>
                      <a:r>
                        <a:rPr lang="zh-CN" altLang="en-US" sz="2400" b="1">
                          <a:latin typeface="微软雅黑" panose="020B0503020204020204" pitchFamily="34" charset="-122"/>
                          <a:ea typeface="微软雅黑" panose="020B0503020204020204" pitchFamily="34" charset="-122"/>
                        </a:rPr>
                        <a:t>职责分工</a:t>
                      </a:r>
                      <a:endParaRPr lang="zh-CN" altLang="en-US" sz="2400" b="1">
                        <a:latin typeface="微软雅黑" panose="020B0503020204020204" pitchFamily="34" charset="-122"/>
                        <a:ea typeface="微软雅黑" panose="020B0503020204020204" pitchFamily="34" charset="-122"/>
                      </a:endParaRPr>
                    </a:p>
                  </a:txBody>
                  <a:tcPr anchor="ctr">
                    <a:solidFill>
                      <a:schemeClr val="bg1">
                        <a:lumMod val="95000"/>
                      </a:schemeClr>
                    </a:solidFill>
                  </a:tcPr>
                </a:tc>
                <a:tc>
                  <a:txBody>
                    <a:bodyPr/>
                    <a:lstStyle/>
                    <a:p>
                      <a:pPr algn="just">
                        <a:buNone/>
                      </a:pPr>
                      <a:r>
                        <a:rPr lang="zh-CN" altLang="en-US" sz="2400">
                          <a:latin typeface="微软雅黑" panose="020B0503020204020204" pitchFamily="34" charset="-122"/>
                          <a:ea typeface="微软雅黑" panose="020B0503020204020204" pitchFamily="34" charset="-122"/>
                        </a:rPr>
                        <a:t>隐患排查治理工作的第一责任人，将隐患排查治理工作纳入到日常工作的范围中，定期组织和参与隐患排查</a:t>
                      </a:r>
                      <a:endParaRPr lang="zh-CN" altLang="en-US" sz="2400">
                        <a:latin typeface="微软雅黑" panose="020B0503020204020204" pitchFamily="34" charset="-122"/>
                        <a:ea typeface="微软雅黑" panose="020B0503020204020204" pitchFamily="34" charset="-122"/>
                      </a:endParaRPr>
                    </a:p>
                  </a:txBody>
                  <a:tcPr anchor="ctr">
                    <a:solidFill>
                      <a:schemeClr val="bg1">
                        <a:lumMod val="95000"/>
                      </a:schemeClr>
                    </a:solidFill>
                  </a:tcPr>
                </a:tc>
                <a:tc>
                  <a:txBody>
                    <a:bodyPr/>
                    <a:lstStyle/>
                    <a:p>
                      <a:pPr algn="just">
                        <a:buNone/>
                      </a:pPr>
                      <a:r>
                        <a:rPr lang="zh-CN" altLang="en-US" sz="2400">
                          <a:latin typeface="微软雅黑" panose="020B0503020204020204" pitchFamily="34" charset="-122"/>
                          <a:ea typeface="微软雅黑" panose="020B0503020204020204" pitchFamily="34" charset="-122"/>
                        </a:rPr>
                        <a:t>对本部门、本车间的事故隐患排查治理工作负责。</a:t>
                      </a:r>
                      <a:endParaRPr lang="zh-CN" altLang="en-US" sz="2400">
                        <a:latin typeface="微软雅黑" panose="020B0503020204020204" pitchFamily="34" charset="-122"/>
                        <a:ea typeface="微软雅黑" panose="020B0503020204020204" pitchFamily="34" charset="-122"/>
                      </a:endParaRPr>
                    </a:p>
                  </a:txBody>
                  <a:tcPr anchor="ctr">
                    <a:solidFill>
                      <a:schemeClr val="bg1">
                        <a:lumMod val="95000"/>
                      </a:schemeClr>
                    </a:solidFill>
                  </a:tcPr>
                </a:tc>
                <a:tc>
                  <a:txBody>
                    <a:bodyPr/>
                    <a:lstStyle/>
                    <a:p>
                      <a:pPr algn="just">
                        <a:buNone/>
                      </a:pPr>
                      <a:r>
                        <a:rPr lang="zh-CN" altLang="en-US" sz="2400" dirty="0">
                          <a:latin typeface="微软雅黑" panose="020B0503020204020204" pitchFamily="34" charset="-122"/>
                          <a:ea typeface="微软雅黑" panose="020B0503020204020204" pitchFamily="34" charset="-122"/>
                        </a:rPr>
                        <a:t>按照责任制、相关规章制度和操作规程以及岗位排查清单中明确的隐患排查内容及周期进行排查。</a:t>
                      </a:r>
                      <a:endParaRPr lang="zh-CN" altLang="en-US" sz="2400" dirty="0">
                        <a:latin typeface="微软雅黑" panose="020B0503020204020204" pitchFamily="34" charset="-122"/>
                        <a:ea typeface="微软雅黑" panose="020B0503020204020204" pitchFamily="34" charset="-122"/>
                      </a:endParaRPr>
                    </a:p>
                  </a:txBody>
                  <a:tcPr anchor="ctr">
                    <a:solidFill>
                      <a:schemeClr val="bg1">
                        <a:lumMod val="95000"/>
                      </a:schemeClr>
                    </a:solidFill>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36340" y="1916960"/>
            <a:ext cx="10603865" cy="2699200"/>
          </a:xfrm>
          <a:prstGeom prst="rect">
            <a:avLst/>
          </a:prstGeom>
          <a:noFill/>
        </p:spPr>
        <p:txBody>
          <a:bodyPr wrap="square" rtlCol="0">
            <a:spAutoFit/>
          </a:bodyPr>
          <a:lstStyle/>
          <a:p>
            <a:pPr algn="ctr">
              <a:lnSpc>
                <a:spcPct val="150000"/>
              </a:lnSpc>
            </a:pPr>
            <a:r>
              <a:rPr lang="zh-CN" altLang="zh-CN" sz="6000" b="1" dirty="0">
                <a:solidFill>
                  <a:schemeClr val="bg1"/>
                </a:solidFill>
                <a:latin typeface="微软雅黑" panose="020B0503020204020204" pitchFamily="34" charset="-122"/>
                <a:ea typeface="微软雅黑" panose="020B0503020204020204" pitchFamily="34" charset="-122"/>
              </a:rPr>
              <a:t>隐患排查治理体系建设</a:t>
            </a:r>
            <a:endParaRPr lang="zh-CN" altLang="zh-CN" sz="6000" b="1"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zh-CN" sz="6000" b="1" dirty="0">
                <a:solidFill>
                  <a:schemeClr val="bg1"/>
                </a:solidFill>
                <a:latin typeface="微软雅黑" panose="020B0503020204020204" pitchFamily="34" charset="-122"/>
                <a:ea typeface="微软雅黑" panose="020B0503020204020204" pitchFamily="34" charset="-122"/>
              </a:rPr>
              <a:t>培训内容</a:t>
            </a:r>
            <a:endParaRPr lang="zh-CN" altLang="zh-CN" sz="6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476885" y="52070"/>
            <a:ext cx="5617210" cy="678815"/>
          </a:xfrm>
          <a:prstGeom prst="rect">
            <a:avLst/>
          </a:prstGeom>
          <a:noFill/>
        </p:spPr>
        <p:txBody>
          <a:bodyPr wrap="square" rtlCol="0">
            <a:spAutoFit/>
          </a:bodyPr>
          <a:lstStyle/>
          <a:p>
            <a:pPr marL="457200" indent="-457200">
              <a:buFont typeface="Wingdings" panose="05000000000000000000" charset="0"/>
              <a:buChar char="l"/>
            </a:pPr>
            <a:r>
              <a:rPr lang="zh-CN" altLang="zh-CN" sz="3600" b="1" dirty="0">
                <a:solidFill>
                  <a:schemeClr val="bg1"/>
                </a:solidFill>
                <a:latin typeface="微软雅黑" panose="020B0503020204020204" pitchFamily="34" charset="-122"/>
                <a:ea typeface="微软雅黑" panose="020B0503020204020204" pitchFamily="34" charset="-122"/>
              </a:rPr>
              <a:t>隐患自查</a:t>
            </a:r>
            <a:endParaRPr lang="zh-CN" altLang="zh-CN" sz="3600" b="1" dirty="0">
              <a:solidFill>
                <a:schemeClr val="bg1"/>
              </a:solidFill>
              <a:latin typeface="微软雅黑" panose="020B0503020204020204" pitchFamily="34" charset="-122"/>
              <a:ea typeface="微软雅黑" panose="020B0503020204020204" pitchFamily="34" charset="-122"/>
            </a:endParaRPr>
          </a:p>
        </p:txBody>
      </p:sp>
      <p:cxnSp>
        <p:nvCxnSpPr>
          <p:cNvPr id="2" name="直接连接符 1"/>
          <p:cNvCxnSpPr/>
          <p:nvPr/>
        </p:nvCxnSpPr>
        <p:spPr>
          <a:xfrm>
            <a:off x="0" y="768985"/>
            <a:ext cx="121621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669065" y="2052470"/>
            <a:ext cx="11056769" cy="2601546"/>
          </a:xfrm>
          <a:prstGeom prst="rect">
            <a:avLst/>
          </a:prstGeom>
          <a:noFill/>
        </p:spPr>
        <p:txBody>
          <a:bodyPr wrap="square" rtlCol="0">
            <a:spAutoFit/>
          </a:bodyPr>
          <a:lstStyle/>
          <a:p>
            <a:pPr indent="0" fontAlgn="auto">
              <a:lnSpc>
                <a:spcPct val="150000"/>
              </a:lnSpc>
              <a:buFont typeface="Wingdings" panose="05000000000000000000" charset="0"/>
              <a:buNone/>
            </a:pPr>
            <a:r>
              <a:rPr lang="en-US" altLang="zh-CN" sz="2800" dirty="0">
                <a:solidFill>
                  <a:schemeClr val="bg1"/>
                </a:solidFill>
                <a:latin typeface="微软雅黑" panose="020B0503020204020204" pitchFamily="34" charset="-122"/>
                <a:ea typeface="微软雅黑" panose="020B0503020204020204" pitchFamily="34" charset="-122"/>
              </a:rPr>
              <a:t>       </a:t>
            </a:r>
            <a:r>
              <a:rPr lang="zh-CN" altLang="en-US" sz="2800" dirty="0">
                <a:solidFill>
                  <a:schemeClr val="bg1"/>
                </a:solidFill>
                <a:latin typeface="微软雅黑" panose="020B0503020204020204" pitchFamily="34" charset="-122"/>
                <a:ea typeface="微软雅黑" panose="020B0503020204020204" pitchFamily="34" charset="-122"/>
              </a:rPr>
              <a:t>生产经营项目、场所、设备发包、出租的，安全管理部门应与承包、承租单位签订安全生产管理协议，并在协议中明确各方对事故隐患排查、治理和防控报告的管理职责。发包单位对承包、承租单位的事故隐患排查治理负有统一协调和监督管理的职责。</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p:cNvSpPr txBox="1"/>
          <p:nvPr/>
        </p:nvSpPr>
        <p:spPr>
          <a:xfrm>
            <a:off x="341630" y="768985"/>
            <a:ext cx="3795395" cy="640080"/>
          </a:xfrm>
          <a:prstGeom prst="rect">
            <a:avLst/>
          </a:prstGeom>
          <a:noFill/>
        </p:spPr>
        <p:txBody>
          <a:bodyPr wrap="square" rtlCol="0">
            <a:spAutoFit/>
          </a:bodyPr>
          <a:lstStyle/>
          <a:p>
            <a:pPr indent="0" fontAlgn="auto">
              <a:lnSpc>
                <a:spcPct val="150000"/>
              </a:lnSpc>
              <a:buFont typeface="Wingdings" panose="05000000000000000000" charset="0"/>
              <a:buNone/>
            </a:pPr>
            <a:r>
              <a:rPr lang="zh-CN" altLang="en-US" sz="2400">
                <a:solidFill>
                  <a:schemeClr val="bg1"/>
                </a:solidFill>
                <a:latin typeface="微软雅黑" panose="020B0503020204020204" pitchFamily="34" charset="-122"/>
                <a:ea typeface="微软雅黑" panose="020B0503020204020204" pitchFamily="34" charset="-122"/>
              </a:rPr>
              <a:t>建立健全规章制度：</a:t>
            </a: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476885" y="52070"/>
            <a:ext cx="5617210" cy="678815"/>
          </a:xfrm>
          <a:prstGeom prst="rect">
            <a:avLst/>
          </a:prstGeom>
          <a:noFill/>
        </p:spPr>
        <p:txBody>
          <a:bodyPr wrap="square" rtlCol="0">
            <a:spAutoFit/>
          </a:bodyPr>
          <a:lstStyle/>
          <a:p>
            <a:pPr marL="457200" indent="-457200">
              <a:buFont typeface="Wingdings" panose="05000000000000000000" charset="0"/>
              <a:buChar char="l"/>
            </a:pPr>
            <a:r>
              <a:rPr lang="zh-CN" altLang="zh-CN" sz="3600" b="1" dirty="0">
                <a:solidFill>
                  <a:schemeClr val="bg1"/>
                </a:solidFill>
                <a:latin typeface="微软雅黑" panose="020B0503020204020204" pitchFamily="34" charset="-122"/>
                <a:ea typeface="微软雅黑" panose="020B0503020204020204" pitchFamily="34" charset="-122"/>
              </a:rPr>
              <a:t>隐患自查</a:t>
            </a:r>
            <a:endParaRPr lang="zh-CN" altLang="zh-CN" sz="3600" b="1" dirty="0">
              <a:solidFill>
                <a:schemeClr val="bg1"/>
              </a:solidFill>
              <a:latin typeface="微软雅黑" panose="020B0503020204020204" pitchFamily="34" charset="-122"/>
              <a:ea typeface="微软雅黑" panose="020B0503020204020204" pitchFamily="34" charset="-122"/>
            </a:endParaRPr>
          </a:p>
        </p:txBody>
      </p:sp>
      <p:cxnSp>
        <p:nvCxnSpPr>
          <p:cNvPr id="2" name="直接连接符 1"/>
          <p:cNvCxnSpPr/>
          <p:nvPr/>
        </p:nvCxnSpPr>
        <p:spPr>
          <a:xfrm>
            <a:off x="0" y="768985"/>
            <a:ext cx="121621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椭圆 2"/>
          <p:cNvSpPr/>
          <p:nvPr/>
        </p:nvSpPr>
        <p:spPr>
          <a:xfrm>
            <a:off x="2225675" y="1552575"/>
            <a:ext cx="7711440" cy="113919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chemeClr val="tx1"/>
                </a:solidFill>
                <a:latin typeface="微软雅黑" panose="020B0503020204020204" pitchFamily="34" charset="-122"/>
                <a:ea typeface="微软雅黑" panose="020B0503020204020204" pitchFamily="34" charset="-122"/>
              </a:rPr>
              <a:t>隐患排查治理管理制度</a:t>
            </a:r>
            <a:endParaRPr lang="zh-CN" altLang="en-US" sz="3200" dirty="0">
              <a:solidFill>
                <a:schemeClr val="tx1"/>
              </a:solidFill>
              <a:latin typeface="微软雅黑" panose="020B0503020204020204" pitchFamily="34" charset="-122"/>
              <a:ea typeface="微软雅黑" panose="020B0503020204020204" pitchFamily="34" charset="-122"/>
            </a:endParaRPr>
          </a:p>
        </p:txBody>
      </p:sp>
      <p:sp>
        <p:nvSpPr>
          <p:cNvPr id="4" name="椭圆 3"/>
          <p:cNvSpPr/>
          <p:nvPr/>
        </p:nvSpPr>
        <p:spPr>
          <a:xfrm>
            <a:off x="946785" y="2989580"/>
            <a:ext cx="1293495" cy="122555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solidFill>
                  <a:schemeClr val="accent1">
                    <a:lumMod val="50000"/>
                  </a:schemeClr>
                </a:solidFill>
                <a:latin typeface="微软雅黑" panose="020B0503020204020204" pitchFamily="34" charset="-122"/>
                <a:ea typeface="微软雅黑" panose="020B0503020204020204" pitchFamily="34" charset="-122"/>
              </a:rPr>
              <a:t>责任部门</a:t>
            </a:r>
            <a:endParaRPr lang="zh-CN" altLang="en-US" sz="2400">
              <a:solidFill>
                <a:schemeClr val="accent1">
                  <a:lumMod val="50000"/>
                </a:schemeClr>
              </a:solidFill>
              <a:latin typeface="微软雅黑" panose="020B0503020204020204" pitchFamily="34" charset="-122"/>
              <a:ea typeface="微软雅黑" panose="020B0503020204020204" pitchFamily="34" charset="-122"/>
            </a:endParaRPr>
          </a:p>
        </p:txBody>
      </p:sp>
      <p:sp>
        <p:nvSpPr>
          <p:cNvPr id="5" name="椭圆 4"/>
          <p:cNvSpPr/>
          <p:nvPr/>
        </p:nvSpPr>
        <p:spPr>
          <a:xfrm>
            <a:off x="2750185" y="2989580"/>
            <a:ext cx="1293495" cy="122555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solidFill>
                  <a:schemeClr val="accent1">
                    <a:lumMod val="50000"/>
                  </a:schemeClr>
                </a:solidFill>
                <a:latin typeface="微软雅黑" panose="020B0503020204020204" pitchFamily="34" charset="-122"/>
                <a:ea typeface="微软雅黑" panose="020B0503020204020204" pitchFamily="34" charset="-122"/>
              </a:rPr>
              <a:t>适用范围</a:t>
            </a:r>
            <a:endParaRPr lang="zh-CN" altLang="en-US" sz="2400">
              <a:solidFill>
                <a:schemeClr val="accent1">
                  <a:lumMod val="50000"/>
                </a:schemeClr>
              </a:solidFill>
              <a:latin typeface="微软雅黑" panose="020B0503020204020204" pitchFamily="34" charset="-122"/>
              <a:ea typeface="微软雅黑" panose="020B0503020204020204" pitchFamily="34" charset="-122"/>
            </a:endParaRPr>
          </a:p>
        </p:txBody>
      </p:sp>
      <p:sp>
        <p:nvSpPr>
          <p:cNvPr id="6" name="椭圆 5"/>
          <p:cNvSpPr/>
          <p:nvPr/>
        </p:nvSpPr>
        <p:spPr>
          <a:xfrm>
            <a:off x="4554220" y="2989580"/>
            <a:ext cx="1293495" cy="122555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solidFill>
                  <a:schemeClr val="accent1">
                    <a:lumMod val="50000"/>
                  </a:schemeClr>
                </a:solidFill>
                <a:latin typeface="微软雅黑" panose="020B0503020204020204" pitchFamily="34" charset="-122"/>
                <a:ea typeface="微软雅黑" panose="020B0503020204020204" pitchFamily="34" charset="-122"/>
              </a:rPr>
              <a:t>排查方式</a:t>
            </a:r>
            <a:endParaRPr lang="zh-CN" altLang="en-US" sz="2400">
              <a:solidFill>
                <a:schemeClr val="accent1">
                  <a:lumMod val="50000"/>
                </a:schemeClr>
              </a:solidFill>
              <a:latin typeface="微软雅黑" panose="020B0503020204020204" pitchFamily="34" charset="-122"/>
              <a:ea typeface="微软雅黑" panose="020B0503020204020204" pitchFamily="34" charset="-122"/>
            </a:endParaRPr>
          </a:p>
        </p:txBody>
      </p:sp>
      <p:sp>
        <p:nvSpPr>
          <p:cNvPr id="7" name="椭圆 6"/>
          <p:cNvSpPr/>
          <p:nvPr/>
        </p:nvSpPr>
        <p:spPr>
          <a:xfrm>
            <a:off x="6372225" y="3048635"/>
            <a:ext cx="1293495" cy="122555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solidFill>
                  <a:schemeClr val="accent1">
                    <a:lumMod val="50000"/>
                  </a:schemeClr>
                </a:solidFill>
                <a:latin typeface="微软雅黑" panose="020B0503020204020204" pitchFamily="34" charset="-122"/>
                <a:ea typeface="微软雅黑" panose="020B0503020204020204" pitchFamily="34" charset="-122"/>
              </a:rPr>
              <a:t>排查内容</a:t>
            </a:r>
            <a:endParaRPr lang="zh-CN" altLang="en-US" sz="2400">
              <a:solidFill>
                <a:schemeClr val="accent1">
                  <a:lumMod val="50000"/>
                </a:schemeClr>
              </a:solidFill>
              <a:latin typeface="微软雅黑" panose="020B0503020204020204" pitchFamily="34" charset="-122"/>
              <a:ea typeface="微软雅黑" panose="020B0503020204020204" pitchFamily="34" charset="-122"/>
            </a:endParaRPr>
          </a:p>
        </p:txBody>
      </p:sp>
      <p:sp>
        <p:nvSpPr>
          <p:cNvPr id="9" name="椭圆 8"/>
          <p:cNvSpPr/>
          <p:nvPr/>
        </p:nvSpPr>
        <p:spPr>
          <a:xfrm>
            <a:off x="8162290" y="3048635"/>
            <a:ext cx="1293495" cy="1225550"/>
          </a:xfrm>
          <a:prstGeom prst="ellipse">
            <a:avLst/>
          </a:prstGeom>
          <a:solidFill>
            <a:srgbClr val="CAA8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solidFill>
                  <a:schemeClr val="accent1">
                    <a:lumMod val="50000"/>
                  </a:schemeClr>
                </a:solidFill>
                <a:latin typeface="微软雅黑" panose="020B0503020204020204" pitchFamily="34" charset="-122"/>
                <a:ea typeface="微软雅黑" panose="020B0503020204020204" pitchFamily="34" charset="-122"/>
              </a:rPr>
              <a:t>考核</a:t>
            </a:r>
            <a:endParaRPr lang="zh-CN" altLang="en-US" sz="2400">
              <a:solidFill>
                <a:schemeClr val="accent1">
                  <a:lumMod val="50000"/>
                </a:schemeClr>
              </a:solidFill>
              <a:latin typeface="微软雅黑" panose="020B0503020204020204" pitchFamily="34" charset="-122"/>
              <a:ea typeface="微软雅黑" panose="020B0503020204020204" pitchFamily="34" charset="-122"/>
            </a:endParaRPr>
          </a:p>
        </p:txBody>
      </p:sp>
      <p:sp>
        <p:nvSpPr>
          <p:cNvPr id="13" name="椭圆 12"/>
          <p:cNvSpPr/>
          <p:nvPr/>
        </p:nvSpPr>
        <p:spPr>
          <a:xfrm>
            <a:off x="9951720" y="2989580"/>
            <a:ext cx="1293495" cy="1225550"/>
          </a:xfrm>
          <a:prstGeom prst="ellipse">
            <a:avLst/>
          </a:prstGeom>
          <a:solidFill>
            <a:srgbClr val="59D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solidFill>
                  <a:schemeClr val="accent1">
                    <a:lumMod val="50000"/>
                  </a:schemeClr>
                </a:solidFill>
                <a:latin typeface="微软雅黑" panose="020B0503020204020204" pitchFamily="34" charset="-122"/>
                <a:ea typeface="微软雅黑" panose="020B0503020204020204" pitchFamily="34" charset="-122"/>
              </a:rPr>
              <a:t>记录</a:t>
            </a:r>
            <a:endParaRPr lang="zh-CN" altLang="en-US" sz="2400">
              <a:solidFill>
                <a:schemeClr val="accent1">
                  <a:lumMod val="50000"/>
                </a:schemeClr>
              </a:solidFill>
              <a:latin typeface="微软雅黑" panose="020B0503020204020204" pitchFamily="34" charset="-122"/>
              <a:ea typeface="微软雅黑" panose="020B0503020204020204" pitchFamily="34" charset="-122"/>
            </a:endParaRPr>
          </a:p>
        </p:txBody>
      </p:sp>
      <p:sp>
        <p:nvSpPr>
          <p:cNvPr id="14" name="椭圆 13"/>
          <p:cNvSpPr/>
          <p:nvPr/>
        </p:nvSpPr>
        <p:spPr>
          <a:xfrm>
            <a:off x="2379663" y="4633595"/>
            <a:ext cx="2033905" cy="1920240"/>
          </a:xfrm>
          <a:prstGeom prst="ellipse">
            <a:avLst/>
          </a:prstGeom>
          <a:solidFill>
            <a:srgbClr val="91AF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solidFill>
                  <a:schemeClr val="accent1">
                    <a:lumMod val="50000"/>
                  </a:schemeClr>
                </a:solidFill>
                <a:latin typeface="微软雅黑" panose="020B0503020204020204" pitchFamily="34" charset="-122"/>
                <a:ea typeface="微软雅黑" panose="020B0503020204020204" pitchFamily="34" charset="-122"/>
              </a:rPr>
              <a:t>资金提取与使用</a:t>
            </a:r>
            <a:endParaRPr lang="zh-CN" altLang="en-US" sz="2400">
              <a:solidFill>
                <a:schemeClr val="accent1">
                  <a:lumMod val="50000"/>
                </a:schemeClr>
              </a:solidFill>
              <a:latin typeface="微软雅黑" panose="020B0503020204020204" pitchFamily="34" charset="-122"/>
              <a:ea typeface="微软雅黑" panose="020B0503020204020204" pitchFamily="34" charset="-122"/>
            </a:endParaRPr>
          </a:p>
        </p:txBody>
      </p:sp>
      <p:sp>
        <p:nvSpPr>
          <p:cNvPr id="15" name="椭圆 14"/>
          <p:cNvSpPr/>
          <p:nvPr/>
        </p:nvSpPr>
        <p:spPr>
          <a:xfrm>
            <a:off x="5079048" y="4633595"/>
            <a:ext cx="2033905" cy="1920240"/>
          </a:xfrm>
          <a:prstGeom prst="ellipse">
            <a:avLst/>
          </a:prstGeom>
          <a:solidFill>
            <a:srgbClr val="EB8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solidFill>
                  <a:schemeClr val="accent1">
                    <a:lumMod val="50000"/>
                  </a:schemeClr>
                </a:solidFill>
                <a:latin typeface="微软雅黑" panose="020B0503020204020204" pitchFamily="34" charset="-122"/>
                <a:ea typeface="微软雅黑" panose="020B0503020204020204" pitchFamily="34" charset="-122"/>
              </a:rPr>
              <a:t>事故隐患报告和举报的奖励</a:t>
            </a:r>
            <a:endParaRPr lang="zh-CN" altLang="en-US" sz="2400">
              <a:solidFill>
                <a:schemeClr val="accent1">
                  <a:lumMod val="50000"/>
                </a:schemeClr>
              </a:solidFill>
              <a:latin typeface="微软雅黑" panose="020B0503020204020204" pitchFamily="34" charset="-122"/>
              <a:ea typeface="微软雅黑" panose="020B0503020204020204" pitchFamily="34" charset="-122"/>
            </a:endParaRPr>
          </a:p>
        </p:txBody>
      </p:sp>
      <p:sp>
        <p:nvSpPr>
          <p:cNvPr id="16" name="椭圆 15"/>
          <p:cNvSpPr/>
          <p:nvPr/>
        </p:nvSpPr>
        <p:spPr>
          <a:xfrm>
            <a:off x="7792085" y="4633595"/>
            <a:ext cx="2033905" cy="192024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solidFill>
                  <a:schemeClr val="accent1">
                    <a:lumMod val="50000"/>
                  </a:schemeClr>
                </a:solidFill>
                <a:latin typeface="微软雅黑" panose="020B0503020204020204" pitchFamily="34" charset="-122"/>
                <a:ea typeface="微软雅黑" panose="020B0503020204020204" pitchFamily="34" charset="-122"/>
              </a:rPr>
              <a:t>相关记录和台账</a:t>
            </a:r>
            <a:endParaRPr lang="zh-CN" altLang="en-US" sz="2400">
              <a:solidFill>
                <a:schemeClr val="accent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p:cNvSpPr txBox="1"/>
          <p:nvPr/>
        </p:nvSpPr>
        <p:spPr>
          <a:xfrm>
            <a:off x="226695" y="768985"/>
            <a:ext cx="7524115" cy="640080"/>
          </a:xfrm>
          <a:prstGeom prst="rect">
            <a:avLst/>
          </a:prstGeom>
          <a:noFill/>
        </p:spPr>
        <p:txBody>
          <a:bodyPr wrap="square" rtlCol="0">
            <a:spAutoFit/>
          </a:bodyPr>
          <a:lstStyle/>
          <a:p>
            <a:pPr indent="0" fontAlgn="auto">
              <a:lnSpc>
                <a:spcPct val="150000"/>
              </a:lnSpc>
              <a:buFont typeface="Wingdings" panose="05000000000000000000" charset="0"/>
              <a:buNone/>
            </a:pPr>
            <a:r>
              <a:rPr lang="zh-CN" altLang="en-US" sz="2400" dirty="0">
                <a:solidFill>
                  <a:schemeClr val="bg1"/>
                </a:solidFill>
                <a:latin typeface="微软雅黑" panose="020B0503020204020204" pitchFamily="34" charset="-122"/>
                <a:ea typeface="微软雅黑" panose="020B0503020204020204" pitchFamily="34" charset="-122"/>
              </a:rPr>
              <a:t>编制隐患排查清单                             </a:t>
            </a:r>
            <a:r>
              <a:rPr lang="zh-CN" altLang="en-US" sz="2400" b="1" dirty="0">
                <a:solidFill>
                  <a:schemeClr val="accent4">
                    <a:lumMod val="60000"/>
                    <a:lumOff val="40000"/>
                  </a:schemeClr>
                </a:solidFill>
                <a:latin typeface="微软雅黑" panose="020B0503020204020204" pitchFamily="34" charset="-122"/>
                <a:ea typeface="微软雅黑" panose="020B0503020204020204" pitchFamily="34" charset="-122"/>
              </a:rPr>
              <a:t>管理岗位清单</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aphicFrame>
        <p:nvGraphicFramePr>
          <p:cNvPr id="7" name="表格 -1"/>
          <p:cNvGraphicFramePr/>
          <p:nvPr/>
        </p:nvGraphicFramePr>
        <p:xfrm>
          <a:off x="220345" y="1473835"/>
          <a:ext cx="11751310" cy="5278381"/>
        </p:xfrm>
        <a:graphic>
          <a:graphicData uri="http://schemas.openxmlformats.org/drawingml/2006/table">
            <a:tbl>
              <a:tblPr firstRow="1" bandRow="1">
                <a:tableStyleId>{5940675A-B579-460E-94D1-54222C63F5DA}</a:tableStyleId>
              </a:tblPr>
              <a:tblGrid>
                <a:gridCol w="742950"/>
                <a:gridCol w="1844675"/>
                <a:gridCol w="1741805"/>
                <a:gridCol w="4279900"/>
                <a:gridCol w="1294130"/>
                <a:gridCol w="1184275"/>
                <a:gridCol w="663575"/>
              </a:tblGrid>
              <a:tr h="570118">
                <a:tc gridSpan="7">
                  <a:txBody>
                    <a:bodyPr/>
                    <a:lstStyle/>
                    <a:p>
                      <a:pPr marL="0" indent="0" algn="ctr">
                        <a:buNone/>
                      </a:pPr>
                      <a:r>
                        <a:rPr lang="en-US" altLang="zh-CN" sz="2000" b="1" u="none" dirty="0">
                          <a:latin typeface="微软雅黑" panose="020B0503020204020204" pitchFamily="34" charset="-122"/>
                          <a:ea typeface="微软雅黑" panose="020B0503020204020204" pitchFamily="34" charset="-122"/>
                          <a:cs typeface="仿宋" panose="02010609060101010101" charset="-122"/>
                        </a:rPr>
                        <a:t>***</a:t>
                      </a:r>
                      <a:r>
                        <a:rPr lang="zh-CN" altLang="en-US" sz="2000" b="1" u="none" dirty="0">
                          <a:latin typeface="微软雅黑" panose="020B0503020204020204" pitchFamily="34" charset="-122"/>
                          <a:ea typeface="微软雅黑" panose="020B0503020204020204" pitchFamily="34" charset="-122"/>
                          <a:cs typeface="仿宋" panose="02010609060101010101" charset="-122"/>
                        </a:rPr>
                        <a:t>公司安全生产管理岗位隐患排查清单</a:t>
                      </a:r>
                      <a:endParaRPr lang="zh-CN" altLang="en-US" sz="2000" b="1" u="none" dirty="0">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hMerge="1">
                  <a:tcPr>
                    <a:lnT w="12700">
                      <a:solidFill>
                        <a:schemeClr val="tx1"/>
                      </a:solidFill>
                      <a:prstDash val="solid"/>
                    </a:lnT>
                    <a:lnB w="12700">
                      <a:solidFill>
                        <a:schemeClr val="tx1"/>
                      </a:solidFill>
                      <a:prstDash val="solid"/>
                    </a:lnB>
                  </a:tcPr>
                </a:tc>
                <a:tc hMerge="1">
                  <a:tcPr>
                    <a:lnT w="12700">
                      <a:solidFill>
                        <a:schemeClr val="tx1"/>
                      </a:solidFill>
                      <a:prstDash val="solid"/>
                    </a:lnT>
                    <a:lnB w="12700">
                      <a:solidFill>
                        <a:schemeClr val="tx1"/>
                      </a:solidFill>
                      <a:prstDash val="solid"/>
                    </a:lnB>
                  </a:tcPr>
                </a:tc>
                <a:tc hMerge="1">
                  <a:tcPr>
                    <a:lnT w="12700">
                      <a:solidFill>
                        <a:schemeClr val="tx1"/>
                      </a:solidFill>
                      <a:prstDash val="solid"/>
                    </a:lnT>
                    <a:lnB w="12700">
                      <a:solidFill>
                        <a:schemeClr val="tx1"/>
                      </a:solidFill>
                      <a:prstDash val="solid"/>
                    </a:lnB>
                  </a:tcPr>
                </a:tc>
                <a:tc hMerge="1">
                  <a:tcPr>
                    <a:lnT w="12700">
                      <a:solidFill>
                        <a:schemeClr val="tx1"/>
                      </a:solidFill>
                      <a:prstDash val="solid"/>
                    </a:lnT>
                    <a:lnB w="12700">
                      <a:solidFill>
                        <a:schemeClr val="tx1"/>
                      </a:solidFill>
                      <a:prstDash val="solid"/>
                    </a:lnB>
                  </a:tcPr>
                </a:tc>
                <a:tc hMerge="1">
                  <a:tcPr>
                    <a:lnT w="12700">
                      <a:solidFill>
                        <a:schemeClr val="tx1"/>
                      </a:solidFill>
                      <a:prstDash val="solid"/>
                    </a:lnT>
                    <a:lnB w="12700">
                      <a:solidFill>
                        <a:schemeClr val="tx1"/>
                      </a:solidFill>
                      <a:prstDash val="solid"/>
                    </a:lnB>
                  </a:tcPr>
                </a:tc>
                <a:tc hMerge="1">
                  <a:tcPr>
                    <a:lnR w="12700">
                      <a:solidFill>
                        <a:schemeClr val="tx1"/>
                      </a:solidFill>
                      <a:prstDash val="solid"/>
                    </a:lnR>
                    <a:lnT w="12700">
                      <a:solidFill>
                        <a:schemeClr val="tx1"/>
                      </a:solidFill>
                      <a:prstDash val="solid"/>
                    </a:lnT>
                    <a:lnB w="12700">
                      <a:solidFill>
                        <a:schemeClr val="tx1"/>
                      </a:solidFill>
                      <a:prstDash val="solid"/>
                    </a:lnB>
                  </a:tcPr>
                </a:tc>
              </a:tr>
              <a:tr h="330200">
                <a:tc gridSpan="7">
                  <a:txBody>
                    <a:bodyPr/>
                    <a:lstStyle/>
                    <a:p>
                      <a:pPr marL="0" indent="0" algn="ctr">
                        <a:buNone/>
                      </a:pPr>
                      <a:r>
                        <a:rPr lang="zh-CN" altLang="en-US" sz="2000" b="1" u="none" dirty="0">
                          <a:solidFill>
                            <a:schemeClr val="tx1"/>
                          </a:solidFill>
                          <a:highlight>
                            <a:srgbClr val="F2DBDB"/>
                          </a:highlight>
                          <a:latin typeface="微软雅黑" panose="020B0503020204020204" pitchFamily="34" charset="-122"/>
                          <a:ea typeface="微软雅黑" panose="020B0503020204020204" pitchFamily="34" charset="-122"/>
                          <a:cs typeface="仿宋" panose="02010609060101010101" charset="-122"/>
                        </a:rPr>
                        <a:t>基 础 管 理</a:t>
                      </a:r>
                      <a:endParaRPr lang="zh-CN" altLang="en-US" sz="2000" b="1" u="none" dirty="0">
                        <a:solidFill>
                          <a:schemeClr val="tx1"/>
                        </a:solidFill>
                        <a:highlight>
                          <a:srgbClr val="F2DBDB"/>
                        </a:highlight>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FF7373"/>
                    </a:solidFill>
                  </a:tcPr>
                </a:tc>
                <a:tc hMerge="1">
                  <a:tcPr>
                    <a:lnT w="12700">
                      <a:solidFill>
                        <a:schemeClr val="tx1"/>
                      </a:solidFill>
                      <a:prstDash val="solid"/>
                    </a:lnT>
                    <a:lnB w="12700">
                      <a:solidFill>
                        <a:schemeClr val="tx1"/>
                      </a:solidFill>
                      <a:prstDash val="solid"/>
                    </a:lnB>
                  </a:tcPr>
                </a:tc>
                <a:tc hMerge="1">
                  <a:tcPr>
                    <a:lnT w="12700">
                      <a:solidFill>
                        <a:schemeClr val="tx1"/>
                      </a:solidFill>
                      <a:prstDash val="solid"/>
                    </a:lnT>
                    <a:lnB w="12700">
                      <a:solidFill>
                        <a:schemeClr val="tx1"/>
                      </a:solidFill>
                      <a:prstDash val="solid"/>
                    </a:lnB>
                  </a:tcPr>
                </a:tc>
                <a:tc hMerge="1">
                  <a:tcPr>
                    <a:lnT w="12700">
                      <a:solidFill>
                        <a:schemeClr val="tx1"/>
                      </a:solidFill>
                      <a:prstDash val="solid"/>
                    </a:lnT>
                    <a:lnB w="12700">
                      <a:solidFill>
                        <a:schemeClr val="tx1"/>
                      </a:solidFill>
                      <a:prstDash val="solid"/>
                    </a:lnB>
                  </a:tcPr>
                </a:tc>
                <a:tc hMerge="1">
                  <a:tcPr>
                    <a:lnT w="12700">
                      <a:solidFill>
                        <a:schemeClr val="tx1"/>
                      </a:solidFill>
                      <a:prstDash val="solid"/>
                    </a:lnT>
                    <a:lnB w="12700">
                      <a:solidFill>
                        <a:schemeClr val="tx1"/>
                      </a:solidFill>
                      <a:prstDash val="solid"/>
                    </a:lnB>
                  </a:tcPr>
                </a:tc>
                <a:tc hMerge="1">
                  <a:tcPr>
                    <a:lnT w="12700">
                      <a:solidFill>
                        <a:schemeClr val="tx1"/>
                      </a:solidFill>
                      <a:prstDash val="solid"/>
                    </a:lnT>
                    <a:lnB w="12700">
                      <a:solidFill>
                        <a:schemeClr val="tx1"/>
                      </a:solidFill>
                      <a:prstDash val="solid"/>
                    </a:lnB>
                  </a:tcPr>
                </a:tc>
                <a:tc hMerge="1">
                  <a:tcPr>
                    <a:lnR w="12700">
                      <a:solidFill>
                        <a:schemeClr val="tx1"/>
                      </a:solidFill>
                      <a:prstDash val="solid"/>
                    </a:lnR>
                    <a:lnT w="12700">
                      <a:solidFill>
                        <a:schemeClr val="tx1"/>
                      </a:solidFill>
                      <a:prstDash val="solid"/>
                    </a:lnT>
                    <a:lnB w="12700">
                      <a:solidFill>
                        <a:schemeClr val="tx1"/>
                      </a:solidFill>
                      <a:prstDash val="solid"/>
                    </a:lnB>
                  </a:tcPr>
                </a:tc>
              </a:tr>
              <a:tr h="298450">
                <a:tc>
                  <a:txBody>
                    <a:bodyPr/>
                    <a:lstStyle/>
                    <a:p>
                      <a:pPr marL="0" indent="0" algn="ctr">
                        <a:buNone/>
                      </a:pPr>
                      <a:r>
                        <a:rPr lang="zh-CN" altLang="en-US" sz="1700" b="0" u="none" dirty="0">
                          <a:latin typeface="微软雅黑" panose="020B0503020204020204" pitchFamily="34" charset="-122"/>
                          <a:ea typeface="微软雅黑" panose="020B0503020204020204" pitchFamily="34" charset="-122"/>
                          <a:cs typeface="仿宋" panose="02010609060101010101" charset="-122"/>
                        </a:rPr>
                        <a:t>序号</a:t>
                      </a:r>
                      <a:endParaRPr lang="zh-CN" altLang="en-US" sz="1700" b="0" u="none" dirty="0">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lgn="ctr">
                        <a:buNone/>
                      </a:pPr>
                      <a:r>
                        <a:rPr lang="zh-CN" altLang="en-US" sz="1700" b="0" u="none" dirty="0">
                          <a:latin typeface="微软雅黑" panose="020B0503020204020204" pitchFamily="34" charset="-122"/>
                          <a:ea typeface="微软雅黑" panose="020B0503020204020204" pitchFamily="34" charset="-122"/>
                          <a:cs typeface="仿宋" panose="02010609060101010101" charset="-122"/>
                        </a:rPr>
                        <a:t>排查项目</a:t>
                      </a:r>
                      <a:endParaRPr lang="zh-CN" altLang="en-US" sz="1700" b="0" u="none" dirty="0">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gridSpan="2">
                  <a:txBody>
                    <a:bodyPr/>
                    <a:lstStyle/>
                    <a:p>
                      <a:pPr marL="0" indent="0" algn="ctr">
                        <a:buNone/>
                      </a:pPr>
                      <a:r>
                        <a:rPr lang="zh-CN" altLang="en-US" sz="1700" b="0" u="none">
                          <a:latin typeface="微软雅黑" panose="020B0503020204020204" pitchFamily="34" charset="-122"/>
                          <a:ea typeface="微软雅黑" panose="020B0503020204020204" pitchFamily="34" charset="-122"/>
                          <a:cs typeface="仿宋" panose="02010609060101010101" charset="-122"/>
                        </a:rPr>
                        <a:t>排查内容</a:t>
                      </a:r>
                      <a:endParaRPr lang="zh-CN" altLang="en-US" sz="17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hMerge="1">
                  <a:tcPr>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indent="0" algn="ctr">
                        <a:buNone/>
                      </a:pPr>
                      <a:r>
                        <a:rPr lang="zh-CN" altLang="en-US" sz="1700" b="0" u="none">
                          <a:latin typeface="微软雅黑" panose="020B0503020204020204" pitchFamily="34" charset="-122"/>
                          <a:ea typeface="微软雅黑" panose="020B0503020204020204" pitchFamily="34" charset="-122"/>
                          <a:cs typeface="仿宋" panose="02010609060101010101" charset="-122"/>
                        </a:rPr>
                        <a:t>排查部门</a:t>
                      </a:r>
                      <a:endParaRPr lang="zh-CN" altLang="en-US" sz="1700" b="0" u="none">
                        <a:latin typeface="微软雅黑" panose="020B0503020204020204" pitchFamily="34" charset="-122"/>
                        <a:ea typeface="微软雅黑" panose="020B0503020204020204" pitchFamily="34" charset="-122"/>
                        <a:cs typeface="仿宋" panose="02010609060101010101" charset="-122"/>
                      </a:endParaRPr>
                    </a:p>
                    <a:p>
                      <a:pPr marL="0" indent="0" algn="ctr">
                        <a:buNone/>
                      </a:pPr>
                      <a:r>
                        <a:rPr lang="zh-CN" altLang="en-US" sz="1700" b="0" u="none">
                          <a:latin typeface="微软雅黑" panose="020B0503020204020204" pitchFamily="34" charset="-122"/>
                          <a:ea typeface="微软雅黑" panose="020B0503020204020204" pitchFamily="34" charset="-122"/>
                          <a:cs typeface="仿宋" panose="02010609060101010101" charset="-122"/>
                        </a:rPr>
                        <a:t>（岗位）</a:t>
                      </a:r>
                      <a:endParaRPr lang="zh-CN" altLang="en-US" sz="17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lgn="ctr">
                        <a:buNone/>
                      </a:pPr>
                      <a:r>
                        <a:rPr lang="zh-CN" altLang="en-US" sz="1700" b="0" u="none">
                          <a:latin typeface="微软雅黑" panose="020B0503020204020204" pitchFamily="34" charset="-122"/>
                          <a:ea typeface="微软雅黑" panose="020B0503020204020204" pitchFamily="34" charset="-122"/>
                          <a:cs typeface="仿宋" panose="02010609060101010101" charset="-122"/>
                        </a:rPr>
                        <a:t>排查周期</a:t>
                      </a:r>
                      <a:endParaRPr lang="zh-CN" altLang="en-US" sz="17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lgn="ctr">
                        <a:buNone/>
                      </a:pPr>
                      <a:r>
                        <a:rPr lang="zh-CN" altLang="en-US" sz="1700" b="0" u="none">
                          <a:latin typeface="微软雅黑" panose="020B0503020204020204" pitchFamily="34" charset="-122"/>
                          <a:ea typeface="微软雅黑" panose="020B0503020204020204" pitchFamily="34" charset="-122"/>
                          <a:cs typeface="仿宋" panose="02010609060101010101" charset="-122"/>
                        </a:rPr>
                        <a:t>电话</a:t>
                      </a:r>
                      <a:endParaRPr lang="zh-CN" altLang="en-US" sz="17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r>
              <a:tr h="340360">
                <a:tc rowSpan="3">
                  <a:txBody>
                    <a:bodyPr/>
                    <a:lstStyle/>
                    <a:p>
                      <a:pPr marL="0" indent="0" algn="ctr">
                        <a:buNone/>
                      </a:pPr>
                      <a:r>
                        <a:rPr lang="en-US" altLang="zh-CN" sz="1700" b="0" u="none">
                          <a:latin typeface="微软雅黑" panose="020B0503020204020204" pitchFamily="34" charset="-122"/>
                          <a:ea typeface="微软雅黑" panose="020B0503020204020204" pitchFamily="34" charset="-122"/>
                          <a:cs typeface="仿宋" panose="02010609060101010101" charset="-122"/>
                        </a:rPr>
                        <a:t>1</a:t>
                      </a:r>
                      <a:endParaRPr lang="en-US" altLang="zh-CN" sz="17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rowSpan="3">
                  <a:txBody>
                    <a:bodyPr/>
                    <a:lstStyle/>
                    <a:p>
                      <a:pPr marL="0" indent="0" algn="ctr">
                        <a:buNone/>
                      </a:pPr>
                      <a:r>
                        <a:rPr lang="zh-CN" altLang="en-US" sz="1700" b="0" u="none" dirty="0">
                          <a:latin typeface="微软雅黑" panose="020B0503020204020204" pitchFamily="34" charset="-122"/>
                          <a:ea typeface="微软雅黑" panose="020B0503020204020204" pitchFamily="34" charset="-122"/>
                          <a:cs typeface="仿宋" panose="02010609060101010101" charset="-122"/>
                        </a:rPr>
                        <a:t>资质证照</a:t>
                      </a:r>
                      <a:endParaRPr lang="zh-CN" altLang="en-US" sz="1700" b="0" u="none" dirty="0">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buNone/>
                      </a:pPr>
                      <a:r>
                        <a:rPr lang="zh-CN" altLang="en-US" sz="1700" b="0" u="none" dirty="0">
                          <a:latin typeface="微软雅黑" panose="020B0503020204020204" pitchFamily="34" charset="-122"/>
                          <a:ea typeface="微软雅黑" panose="020B0503020204020204" pitchFamily="34" charset="-122"/>
                          <a:cs typeface="仿宋" panose="02010609060101010101" charset="-122"/>
                        </a:rPr>
                        <a:t>营业执照</a:t>
                      </a:r>
                      <a:endParaRPr lang="zh-CN" altLang="en-US" sz="1700" b="0" u="none" dirty="0">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buNone/>
                      </a:pPr>
                      <a:r>
                        <a:rPr lang="en-US" altLang="zh-CN" sz="1700" b="0" u="none" dirty="0">
                          <a:latin typeface="微软雅黑" panose="020B0503020204020204" pitchFamily="34" charset="-122"/>
                          <a:ea typeface="微软雅黑" panose="020B0503020204020204" pitchFamily="34" charset="-122"/>
                          <a:cs typeface="仿宋" panose="02010609060101010101" charset="-122"/>
                        </a:rPr>
                        <a:t>1</a:t>
                      </a:r>
                      <a:r>
                        <a:rPr lang="zh-CN" altLang="en-US" sz="1700" b="0" u="none" dirty="0">
                          <a:latin typeface="微软雅黑" panose="020B0503020204020204" pitchFamily="34" charset="-122"/>
                          <a:ea typeface="微软雅黑" panose="020B0503020204020204" pitchFamily="34" charset="-122"/>
                          <a:cs typeface="仿宋" panose="02010609060101010101" charset="-122"/>
                        </a:rPr>
                        <a:t>是否将要到期。</a:t>
                      </a:r>
                      <a:r>
                        <a:rPr lang="en-US" altLang="zh-CN" sz="1700" b="0" u="none" dirty="0">
                          <a:latin typeface="微软雅黑" panose="020B0503020204020204" pitchFamily="34" charset="-122"/>
                          <a:ea typeface="微软雅黑" panose="020B0503020204020204" pitchFamily="34" charset="-122"/>
                          <a:cs typeface="仿宋" panose="02010609060101010101" charset="-122"/>
                        </a:rPr>
                        <a:t>2</a:t>
                      </a:r>
                      <a:r>
                        <a:rPr lang="zh-CN" altLang="en-US" sz="1700" b="0" u="none" dirty="0">
                          <a:latin typeface="微软雅黑" panose="020B0503020204020204" pitchFamily="34" charset="-122"/>
                          <a:ea typeface="微软雅黑" panose="020B0503020204020204" pitchFamily="34" charset="-122"/>
                          <a:cs typeface="仿宋" panose="02010609060101010101" charset="-122"/>
                        </a:rPr>
                        <a:t>是否需要变更事项。</a:t>
                      </a:r>
                      <a:endParaRPr lang="zh-CN" altLang="en-US" sz="1700" b="0" u="none" dirty="0">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lgn="ctr">
                        <a:buNone/>
                      </a:pPr>
                      <a:r>
                        <a:rPr lang="zh-CN" altLang="en-US" sz="1700" b="0" u="none">
                          <a:latin typeface="微软雅黑" panose="020B0503020204020204" pitchFamily="34" charset="-122"/>
                          <a:ea typeface="微软雅黑" panose="020B0503020204020204" pitchFamily="34" charset="-122"/>
                          <a:cs typeface="仿宋" panose="02010609060101010101" charset="-122"/>
                        </a:rPr>
                        <a:t>综合办　</a:t>
                      </a:r>
                      <a:endParaRPr lang="zh-CN" altLang="en-US" sz="17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lgn="ctr">
                        <a:buNone/>
                      </a:pPr>
                      <a:r>
                        <a:rPr lang="zh-CN" altLang="en-US" sz="1700" b="0" u="none">
                          <a:latin typeface="微软雅黑" panose="020B0503020204020204" pitchFamily="34" charset="-122"/>
                          <a:ea typeface="微软雅黑" panose="020B0503020204020204" pitchFamily="34" charset="-122"/>
                          <a:cs typeface="仿宋" panose="02010609060101010101" charset="-122"/>
                        </a:rPr>
                        <a:t>季　</a:t>
                      </a:r>
                      <a:endParaRPr lang="zh-CN" altLang="en-US" sz="17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lgn="ctr">
                        <a:buNone/>
                      </a:pPr>
                      <a:r>
                        <a:rPr lang="zh-CN" altLang="en-US" sz="1700" b="0" u="none">
                          <a:latin typeface="微软雅黑" panose="020B0503020204020204" pitchFamily="34" charset="-122"/>
                          <a:ea typeface="微软雅黑" panose="020B0503020204020204" pitchFamily="34" charset="-122"/>
                          <a:cs typeface="仿宋" panose="02010609060101010101" charset="-122"/>
                        </a:rPr>
                        <a:t>　</a:t>
                      </a:r>
                      <a:endParaRPr lang="zh-CN" altLang="en-US" sz="17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r>
              <a:tr h="723452">
                <a:tc vMerge="1">
                  <a:tcPr>
                    <a:lnL w="12700">
                      <a:solidFill>
                        <a:schemeClr val="tx1"/>
                      </a:solidFill>
                      <a:prstDash val="solid"/>
                    </a:lnL>
                    <a:lnR w="12700">
                      <a:solidFill>
                        <a:schemeClr val="tx1"/>
                      </a:solidFill>
                      <a:prstDash val="solid"/>
                    </a:lnR>
                  </a:tcPr>
                </a:tc>
                <a:tc vMerge="1">
                  <a:tcPr>
                    <a:lnL w="12700">
                      <a:solidFill>
                        <a:schemeClr val="tx1"/>
                      </a:solidFill>
                      <a:prstDash val="solid"/>
                    </a:lnL>
                    <a:lnR w="12700">
                      <a:solidFill>
                        <a:schemeClr val="tx1"/>
                      </a:solidFill>
                      <a:prstDash val="solid"/>
                    </a:lnR>
                  </a:tcPr>
                </a:tc>
                <a:tc>
                  <a:txBody>
                    <a:bodyPr/>
                    <a:lstStyle/>
                    <a:p>
                      <a:pPr marL="0" indent="0">
                        <a:buNone/>
                      </a:pPr>
                      <a:r>
                        <a:rPr lang="zh-CN" altLang="en-US" sz="1700" b="0" u="none" dirty="0">
                          <a:latin typeface="微软雅黑" panose="020B0503020204020204" pitchFamily="34" charset="-122"/>
                          <a:ea typeface="微软雅黑" panose="020B0503020204020204" pitchFamily="34" charset="-122"/>
                          <a:cs typeface="仿宋" panose="02010609060101010101" charset="-122"/>
                        </a:rPr>
                        <a:t>安全生产许可证</a:t>
                      </a:r>
                      <a:endParaRPr lang="zh-CN" altLang="en-US" sz="1700" b="0" u="none" dirty="0">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buNone/>
                      </a:pPr>
                      <a:r>
                        <a:rPr lang="en-US" altLang="zh-CN" sz="1700" b="0" u="none" dirty="0">
                          <a:latin typeface="微软雅黑" panose="020B0503020204020204" pitchFamily="34" charset="-122"/>
                          <a:ea typeface="微软雅黑" panose="020B0503020204020204" pitchFamily="34" charset="-122"/>
                          <a:cs typeface="仿宋" panose="02010609060101010101" charset="-122"/>
                        </a:rPr>
                        <a:t>1</a:t>
                      </a:r>
                      <a:r>
                        <a:rPr lang="zh-CN" altLang="en-US" sz="1700" b="0" u="none" dirty="0">
                          <a:latin typeface="微软雅黑" panose="020B0503020204020204" pitchFamily="34" charset="-122"/>
                          <a:ea typeface="微软雅黑" panose="020B0503020204020204" pitchFamily="34" charset="-122"/>
                          <a:cs typeface="仿宋" panose="02010609060101010101" charset="-122"/>
                        </a:rPr>
                        <a:t>、是否取得。</a:t>
                      </a:r>
                      <a:r>
                        <a:rPr lang="en-US" altLang="zh-CN" sz="1700" b="0" u="none" dirty="0">
                          <a:latin typeface="微软雅黑" panose="020B0503020204020204" pitchFamily="34" charset="-122"/>
                          <a:ea typeface="微软雅黑" panose="020B0503020204020204" pitchFamily="34" charset="-122"/>
                          <a:cs typeface="仿宋" panose="02010609060101010101" charset="-122"/>
                        </a:rPr>
                        <a:t>2</a:t>
                      </a:r>
                      <a:r>
                        <a:rPr lang="zh-CN" altLang="en-US" sz="1700" b="0" u="none" dirty="0">
                          <a:latin typeface="微软雅黑" panose="020B0503020204020204" pitchFamily="34" charset="-122"/>
                          <a:ea typeface="微软雅黑" panose="020B0503020204020204" pitchFamily="34" charset="-122"/>
                          <a:cs typeface="仿宋" panose="02010609060101010101" charset="-122"/>
                        </a:rPr>
                        <a:t>、是否将要到期；有效期届满前</a:t>
                      </a:r>
                      <a:r>
                        <a:rPr lang="en-US" altLang="zh-CN" sz="1700" b="0" u="none" dirty="0">
                          <a:latin typeface="微软雅黑" panose="020B0503020204020204" pitchFamily="34" charset="-122"/>
                          <a:ea typeface="微软雅黑" panose="020B0503020204020204" pitchFamily="34" charset="-122"/>
                          <a:cs typeface="仿宋" panose="02010609060101010101" charset="-122"/>
                        </a:rPr>
                        <a:t>3</a:t>
                      </a:r>
                      <a:r>
                        <a:rPr lang="zh-CN" altLang="en-US" sz="1700" b="0" u="none" dirty="0">
                          <a:latin typeface="微软雅黑" panose="020B0503020204020204" pitchFamily="34" charset="-122"/>
                          <a:ea typeface="微软雅黑" panose="020B0503020204020204" pitchFamily="34" charset="-122"/>
                          <a:cs typeface="仿宋" panose="02010609060101010101" charset="-122"/>
                        </a:rPr>
                        <a:t>个月提出延期申请。</a:t>
                      </a:r>
                      <a:endParaRPr lang="zh-CN" altLang="en-US" sz="1700" b="0" u="none" dirty="0">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lgn="ctr">
                        <a:buNone/>
                      </a:pPr>
                      <a:r>
                        <a:rPr lang="zh-CN" altLang="en-US" sz="1700" b="0" u="none">
                          <a:latin typeface="微软雅黑" panose="020B0503020204020204" pitchFamily="34" charset="-122"/>
                          <a:ea typeface="微软雅黑" panose="020B0503020204020204" pitchFamily="34" charset="-122"/>
                          <a:cs typeface="仿宋" panose="02010609060101010101" charset="-122"/>
                        </a:rPr>
                        <a:t>安全处　</a:t>
                      </a:r>
                      <a:endParaRPr lang="zh-CN" altLang="en-US" sz="17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lgn="ctr">
                        <a:buNone/>
                      </a:pPr>
                      <a:r>
                        <a:rPr lang="zh-CN" altLang="en-US" sz="1700" b="0" u="none">
                          <a:latin typeface="微软雅黑" panose="020B0503020204020204" pitchFamily="34" charset="-122"/>
                          <a:ea typeface="微软雅黑" panose="020B0503020204020204" pitchFamily="34" charset="-122"/>
                          <a:cs typeface="仿宋" panose="02010609060101010101" charset="-122"/>
                        </a:rPr>
                        <a:t>季　</a:t>
                      </a:r>
                      <a:endParaRPr lang="zh-CN" altLang="en-US" sz="17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lgn="ctr">
                        <a:buNone/>
                      </a:pPr>
                      <a:r>
                        <a:rPr lang="zh-CN" altLang="en-US" sz="1700" b="0" u="none">
                          <a:latin typeface="微软雅黑" panose="020B0503020204020204" pitchFamily="34" charset="-122"/>
                          <a:ea typeface="微软雅黑" panose="020B0503020204020204" pitchFamily="34" charset="-122"/>
                          <a:cs typeface="仿宋" panose="02010609060101010101" charset="-122"/>
                        </a:rPr>
                        <a:t>　</a:t>
                      </a:r>
                      <a:endParaRPr lang="zh-CN" altLang="en-US" sz="17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r>
              <a:tr h="920675">
                <a:tc vMerge="1">
                  <a:tcPr>
                    <a:lnL w="12700">
                      <a:solidFill>
                        <a:schemeClr val="tx1"/>
                      </a:solidFill>
                      <a:prstDash val="solid"/>
                    </a:lnL>
                    <a:lnR w="12700">
                      <a:solidFill>
                        <a:schemeClr val="tx1"/>
                      </a:solidFill>
                      <a:prstDash val="solid"/>
                    </a:lnR>
                    <a:lnB w="12700">
                      <a:solidFill>
                        <a:schemeClr val="tx1"/>
                      </a:solidFill>
                      <a:prstDash val="solid"/>
                    </a:lnB>
                  </a:tcPr>
                </a:tc>
                <a:tc vMerge="1">
                  <a:tcPr>
                    <a:lnL w="12700">
                      <a:solidFill>
                        <a:schemeClr val="tx1"/>
                      </a:solidFill>
                      <a:prstDash val="solid"/>
                    </a:lnL>
                    <a:lnR w="12700">
                      <a:solidFill>
                        <a:schemeClr val="tx1"/>
                      </a:solidFill>
                      <a:prstDash val="solid"/>
                    </a:lnR>
                    <a:lnB w="12700">
                      <a:solidFill>
                        <a:schemeClr val="tx1"/>
                      </a:solidFill>
                      <a:prstDash val="solid"/>
                    </a:lnB>
                  </a:tcPr>
                </a:tc>
                <a:tc>
                  <a:txBody>
                    <a:bodyPr/>
                    <a:lstStyle/>
                    <a:p>
                      <a:pPr marL="0" indent="0">
                        <a:buNone/>
                      </a:pPr>
                      <a:r>
                        <a:rPr lang="en-US" altLang="zh-CN" sz="1700" b="0" u="none">
                          <a:latin typeface="微软雅黑" panose="020B0503020204020204" pitchFamily="34" charset="-122"/>
                          <a:ea typeface="微软雅黑" panose="020B0503020204020204" pitchFamily="34" charset="-122"/>
                          <a:cs typeface="仿宋" panose="02010609060101010101" charset="-122"/>
                        </a:rPr>
                        <a:t>“</a:t>
                      </a:r>
                      <a:r>
                        <a:rPr lang="zh-CN" altLang="en-US" sz="1700" b="0" u="none">
                          <a:latin typeface="微软雅黑" panose="020B0503020204020204" pitchFamily="34" charset="-122"/>
                          <a:ea typeface="微软雅黑" panose="020B0503020204020204" pitchFamily="34" charset="-122"/>
                          <a:cs typeface="仿宋" panose="02010609060101010101" charset="-122"/>
                        </a:rPr>
                        <a:t>三同时”审批文件</a:t>
                      </a:r>
                      <a:endParaRPr lang="zh-CN" altLang="en-US" sz="17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buNone/>
                      </a:pPr>
                      <a:r>
                        <a:rPr lang="en-US" altLang="zh-CN" sz="1700" b="0" u="none" dirty="0">
                          <a:latin typeface="微软雅黑" panose="020B0503020204020204" pitchFamily="34" charset="-122"/>
                          <a:ea typeface="微软雅黑" panose="020B0503020204020204" pitchFamily="34" charset="-122"/>
                          <a:cs typeface="仿宋" panose="02010609060101010101" charset="-122"/>
                        </a:rPr>
                        <a:t>1</a:t>
                      </a:r>
                      <a:r>
                        <a:rPr lang="zh-CN" altLang="en-US" sz="1700" b="0" u="none" dirty="0">
                          <a:latin typeface="微软雅黑" panose="020B0503020204020204" pitchFamily="34" charset="-122"/>
                          <a:ea typeface="微软雅黑" panose="020B0503020204020204" pitchFamily="34" charset="-122"/>
                          <a:cs typeface="仿宋" panose="02010609060101010101" charset="-122"/>
                        </a:rPr>
                        <a:t>、取得安全条件审查意见。</a:t>
                      </a:r>
                      <a:r>
                        <a:rPr lang="en-US" altLang="zh-CN" sz="1700" b="0" u="none" dirty="0">
                          <a:latin typeface="微软雅黑" panose="020B0503020204020204" pitchFamily="34" charset="-122"/>
                          <a:ea typeface="微软雅黑" panose="020B0503020204020204" pitchFamily="34" charset="-122"/>
                          <a:cs typeface="仿宋" panose="02010609060101010101" charset="-122"/>
                        </a:rPr>
                        <a:t>2</a:t>
                      </a:r>
                      <a:r>
                        <a:rPr lang="zh-CN" altLang="en-US" sz="1700" b="0" u="none" dirty="0">
                          <a:latin typeface="微软雅黑" panose="020B0503020204020204" pitchFamily="34" charset="-122"/>
                          <a:ea typeface="微软雅黑" panose="020B0503020204020204" pitchFamily="34" charset="-122"/>
                          <a:cs typeface="仿宋" panose="02010609060101010101" charset="-122"/>
                        </a:rPr>
                        <a:t>、安全设施的设计审查意见。</a:t>
                      </a:r>
                      <a:r>
                        <a:rPr lang="en-US" altLang="zh-CN" sz="1700" b="0" u="none" dirty="0">
                          <a:latin typeface="微软雅黑" panose="020B0503020204020204" pitchFamily="34" charset="-122"/>
                          <a:ea typeface="微软雅黑" panose="020B0503020204020204" pitchFamily="34" charset="-122"/>
                          <a:cs typeface="仿宋" panose="02010609060101010101" charset="-122"/>
                        </a:rPr>
                        <a:t>3</a:t>
                      </a:r>
                      <a:r>
                        <a:rPr lang="zh-CN" altLang="en-US" sz="1700" b="0" u="none" dirty="0">
                          <a:latin typeface="微软雅黑" panose="020B0503020204020204" pitchFamily="34" charset="-122"/>
                          <a:ea typeface="微软雅黑" panose="020B0503020204020204" pitchFamily="34" charset="-122"/>
                          <a:cs typeface="仿宋" panose="02010609060101010101" charset="-122"/>
                        </a:rPr>
                        <a:t>、试生产备案文件、竣工验收审查意见。</a:t>
                      </a:r>
                      <a:endParaRPr lang="zh-CN" altLang="en-US" sz="1700" b="0" u="none" dirty="0">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lgn="ctr">
                        <a:buNone/>
                      </a:pPr>
                      <a:r>
                        <a:rPr lang="zh-CN" altLang="en-US" sz="1700" b="0" u="none">
                          <a:latin typeface="微软雅黑" panose="020B0503020204020204" pitchFamily="34" charset="-122"/>
                          <a:ea typeface="微软雅黑" panose="020B0503020204020204" pitchFamily="34" charset="-122"/>
                          <a:cs typeface="仿宋" panose="02010609060101010101" charset="-122"/>
                        </a:rPr>
                        <a:t>安全处　</a:t>
                      </a:r>
                      <a:endParaRPr lang="zh-CN" altLang="en-US" sz="17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lgn="ctr">
                        <a:buNone/>
                      </a:pPr>
                      <a:r>
                        <a:rPr lang="zh-CN" altLang="en-US" sz="1700" b="0" u="none">
                          <a:latin typeface="微软雅黑" panose="020B0503020204020204" pitchFamily="34" charset="-122"/>
                          <a:ea typeface="微软雅黑" panose="020B0503020204020204" pitchFamily="34" charset="-122"/>
                          <a:cs typeface="仿宋" panose="02010609060101010101" charset="-122"/>
                        </a:rPr>
                        <a:t>季　</a:t>
                      </a:r>
                      <a:endParaRPr lang="zh-CN" altLang="en-US" sz="17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lgn="ctr">
                        <a:buNone/>
                      </a:pPr>
                      <a:r>
                        <a:rPr lang="zh-CN" altLang="en-US" sz="1700" b="0" u="none">
                          <a:latin typeface="微软雅黑" panose="020B0503020204020204" pitchFamily="34" charset="-122"/>
                          <a:ea typeface="微软雅黑" panose="020B0503020204020204" pitchFamily="34" charset="-122"/>
                          <a:cs typeface="仿宋" panose="02010609060101010101" charset="-122"/>
                        </a:rPr>
                        <a:t>　</a:t>
                      </a:r>
                      <a:endParaRPr lang="zh-CN" altLang="en-US" sz="17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r>
              <a:tr h="330200">
                <a:tc>
                  <a:txBody>
                    <a:bodyPr/>
                    <a:lstStyle/>
                    <a:p>
                      <a:pPr marL="0" indent="0" algn="ctr">
                        <a:buNone/>
                      </a:pPr>
                      <a:r>
                        <a:rPr lang="en-US" altLang="zh-CN" sz="1700" b="0" u="none">
                          <a:latin typeface="微软雅黑" panose="020B0503020204020204" pitchFamily="34" charset="-122"/>
                          <a:ea typeface="微软雅黑" panose="020B0503020204020204" pitchFamily="34" charset="-122"/>
                          <a:cs typeface="仿宋" panose="02010609060101010101" charset="-122"/>
                        </a:rPr>
                        <a:t>...</a:t>
                      </a:r>
                      <a:endParaRPr lang="en-US" altLang="zh-CN" sz="17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lgn="ctr">
                        <a:buNone/>
                      </a:pPr>
                      <a:r>
                        <a:rPr lang="en-US" altLang="zh-CN" sz="1700" b="0" u="none">
                          <a:latin typeface="微软雅黑" panose="020B0503020204020204" pitchFamily="34" charset="-122"/>
                          <a:ea typeface="微软雅黑" panose="020B0503020204020204" pitchFamily="34" charset="-122"/>
                          <a:cs typeface="仿宋" panose="02010609060101010101" charset="-122"/>
                        </a:rPr>
                        <a:t>...</a:t>
                      </a:r>
                      <a:endParaRPr lang="en-US" altLang="zh-CN" sz="17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gridSpan="5">
                  <a:txBody>
                    <a:bodyPr/>
                    <a:lstStyle/>
                    <a:p>
                      <a:pPr marL="0" indent="0" algn="ctr">
                        <a:buNone/>
                      </a:pPr>
                      <a:r>
                        <a:rPr lang="en-US" altLang="zh-CN" sz="1700" b="0" u="none" dirty="0">
                          <a:latin typeface="微软雅黑" panose="020B0503020204020204" pitchFamily="34" charset="-122"/>
                          <a:ea typeface="微软雅黑" panose="020B0503020204020204" pitchFamily="34" charset="-122"/>
                          <a:cs typeface="仿宋" panose="02010609060101010101" charset="-122"/>
                        </a:rPr>
                        <a:t>...</a:t>
                      </a:r>
                      <a:endParaRPr lang="en-US" altLang="zh-CN" sz="1700" b="0" u="none" dirty="0">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hMerge="1">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hMerge="1">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hMerge="1">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hMerge="1">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330200">
                <a:tc rowSpan="2">
                  <a:txBody>
                    <a:bodyPr/>
                    <a:lstStyle/>
                    <a:p>
                      <a:pPr marL="0" indent="0" algn="ctr">
                        <a:buNone/>
                      </a:pPr>
                      <a:r>
                        <a:rPr lang="en-US" altLang="zh-CN" sz="1700" b="0" u="none">
                          <a:latin typeface="微软雅黑" panose="020B0503020204020204" pitchFamily="34" charset="-122"/>
                          <a:ea typeface="微软雅黑" panose="020B0503020204020204" pitchFamily="34" charset="-122"/>
                          <a:cs typeface="仿宋" panose="02010609060101010101" charset="-122"/>
                        </a:rPr>
                        <a:t>3</a:t>
                      </a:r>
                      <a:endParaRPr lang="en-US" altLang="zh-CN" sz="17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rowSpan="2">
                  <a:txBody>
                    <a:bodyPr/>
                    <a:lstStyle/>
                    <a:p>
                      <a:pPr marL="0" indent="0" algn="ctr">
                        <a:buNone/>
                      </a:pPr>
                      <a:r>
                        <a:rPr lang="zh-CN" altLang="en-US" sz="1700" b="0" u="none">
                          <a:latin typeface="微软雅黑" panose="020B0503020204020204" pitchFamily="34" charset="-122"/>
                          <a:ea typeface="微软雅黑" panose="020B0503020204020204" pitchFamily="34" charset="-122"/>
                          <a:cs typeface="仿宋" panose="02010609060101010101" charset="-122"/>
                        </a:rPr>
                        <a:t>安全生产管理制度和操作规程</a:t>
                      </a:r>
                      <a:endParaRPr lang="zh-CN" altLang="en-US" sz="17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buNone/>
                      </a:pPr>
                      <a:r>
                        <a:rPr lang="zh-CN" altLang="en-US" sz="1700" b="0" u="none">
                          <a:latin typeface="微软雅黑" panose="020B0503020204020204" pitchFamily="34" charset="-122"/>
                          <a:ea typeface="微软雅黑" panose="020B0503020204020204" pitchFamily="34" charset="-122"/>
                          <a:cs typeface="仿宋" panose="02010609060101010101" charset="-122"/>
                        </a:rPr>
                        <a:t>规章制度</a:t>
                      </a:r>
                      <a:endParaRPr lang="zh-CN" altLang="en-US" sz="17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buNone/>
                      </a:pPr>
                      <a:r>
                        <a:rPr lang="en-US" altLang="zh-CN" sz="1700" b="0" u="none" dirty="0">
                          <a:latin typeface="微软雅黑" panose="020B0503020204020204" pitchFamily="34" charset="-122"/>
                          <a:ea typeface="微软雅黑" panose="020B0503020204020204" pitchFamily="34" charset="-122"/>
                          <a:cs typeface="仿宋" panose="02010609060101010101" charset="-122"/>
                        </a:rPr>
                        <a:t>1</a:t>
                      </a:r>
                      <a:r>
                        <a:rPr lang="zh-CN" altLang="en-US" sz="1700" b="0" u="none" dirty="0">
                          <a:latin typeface="微软雅黑" panose="020B0503020204020204" pitchFamily="34" charset="-122"/>
                          <a:ea typeface="微软雅黑" panose="020B0503020204020204" pitchFamily="34" charset="-122"/>
                          <a:cs typeface="仿宋" panose="02010609060101010101" charset="-122"/>
                        </a:rPr>
                        <a:t>、是否齐全（标准化评审标准要求）。</a:t>
                      </a:r>
                      <a:r>
                        <a:rPr lang="en-US" altLang="zh-CN" sz="1700" b="0" u="none" dirty="0">
                          <a:latin typeface="微软雅黑" panose="020B0503020204020204" pitchFamily="34" charset="-122"/>
                          <a:ea typeface="微软雅黑" panose="020B0503020204020204" pitchFamily="34" charset="-122"/>
                          <a:cs typeface="仿宋" panose="02010609060101010101" charset="-122"/>
                        </a:rPr>
                        <a:t>2</a:t>
                      </a:r>
                      <a:r>
                        <a:rPr lang="zh-CN" altLang="en-US" sz="1700" b="0" u="none" dirty="0">
                          <a:latin typeface="微软雅黑" panose="020B0503020204020204" pitchFamily="34" charset="-122"/>
                          <a:ea typeface="微软雅黑" panose="020B0503020204020204" pitchFamily="34" charset="-122"/>
                          <a:cs typeface="仿宋" panose="02010609060101010101" charset="-122"/>
                        </a:rPr>
                        <a:t>、每</a:t>
                      </a:r>
                      <a:r>
                        <a:rPr lang="en-US" altLang="zh-CN" sz="1700" b="0" u="none" dirty="0">
                          <a:latin typeface="微软雅黑" panose="020B0503020204020204" pitchFamily="34" charset="-122"/>
                          <a:ea typeface="微软雅黑" panose="020B0503020204020204" pitchFamily="34" charset="-122"/>
                          <a:cs typeface="仿宋" panose="02010609060101010101" charset="-122"/>
                        </a:rPr>
                        <a:t>3</a:t>
                      </a:r>
                      <a:r>
                        <a:rPr lang="zh-CN" altLang="en-US" sz="1700" b="0" u="none" dirty="0">
                          <a:latin typeface="微软雅黑" panose="020B0503020204020204" pitchFamily="34" charset="-122"/>
                          <a:ea typeface="微软雅黑" panose="020B0503020204020204" pitchFamily="34" charset="-122"/>
                          <a:cs typeface="仿宋" panose="02010609060101010101" charset="-122"/>
                        </a:rPr>
                        <a:t>年评审和修订一次。</a:t>
                      </a:r>
                      <a:endParaRPr lang="zh-CN" altLang="en-US" sz="1700" b="0" u="none" dirty="0">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lgn="ctr">
                        <a:buNone/>
                      </a:pPr>
                      <a:r>
                        <a:rPr lang="zh-CN" altLang="en-US" sz="1700" b="0" u="none" dirty="0">
                          <a:latin typeface="微软雅黑" panose="020B0503020204020204" pitchFamily="34" charset="-122"/>
                          <a:ea typeface="微软雅黑" panose="020B0503020204020204" pitchFamily="34" charset="-122"/>
                          <a:cs typeface="仿宋" panose="02010609060101010101" charset="-122"/>
                        </a:rPr>
                        <a:t>综合办安全处　</a:t>
                      </a:r>
                      <a:endParaRPr lang="zh-CN" altLang="en-US" sz="1700" b="0" u="none" dirty="0">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lgn="ctr">
                        <a:buNone/>
                      </a:pPr>
                      <a:r>
                        <a:rPr lang="zh-CN" altLang="en-US" sz="1700" b="0" u="none">
                          <a:latin typeface="微软雅黑" panose="020B0503020204020204" pitchFamily="34" charset="-122"/>
                          <a:ea typeface="微软雅黑" panose="020B0503020204020204" pitchFamily="34" charset="-122"/>
                          <a:cs typeface="仿宋" panose="02010609060101010101" charset="-122"/>
                        </a:rPr>
                        <a:t>半年　</a:t>
                      </a:r>
                      <a:endParaRPr lang="zh-CN" altLang="en-US" sz="17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lgn="ctr">
                        <a:buNone/>
                      </a:pPr>
                      <a:r>
                        <a:rPr lang="zh-CN" altLang="en-US" sz="1700" b="0" u="none">
                          <a:latin typeface="微软雅黑" panose="020B0503020204020204" pitchFamily="34" charset="-122"/>
                          <a:ea typeface="微软雅黑" panose="020B0503020204020204" pitchFamily="34" charset="-122"/>
                          <a:cs typeface="仿宋" panose="02010609060101010101" charset="-122"/>
                        </a:rPr>
                        <a:t>　</a:t>
                      </a:r>
                      <a:endParaRPr lang="zh-CN" altLang="en-US" sz="17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r>
              <a:tr h="1027056">
                <a:tc vMerge="1">
                  <a:tcPr>
                    <a:lnL w="12700">
                      <a:solidFill>
                        <a:schemeClr val="tx1"/>
                      </a:solidFill>
                      <a:prstDash val="solid"/>
                    </a:lnL>
                    <a:lnR w="12700">
                      <a:solidFill>
                        <a:schemeClr val="tx1"/>
                      </a:solidFill>
                      <a:prstDash val="solid"/>
                    </a:lnR>
                    <a:lnB w="12700">
                      <a:solidFill>
                        <a:schemeClr val="tx1"/>
                      </a:solidFill>
                      <a:prstDash val="solid"/>
                    </a:lnB>
                  </a:tcPr>
                </a:tc>
                <a:tc vMerge="1">
                  <a:tcPr>
                    <a:lnL w="12700">
                      <a:solidFill>
                        <a:schemeClr val="tx1"/>
                      </a:solidFill>
                      <a:prstDash val="solid"/>
                    </a:lnL>
                    <a:lnR w="12700">
                      <a:solidFill>
                        <a:schemeClr val="tx1"/>
                      </a:solidFill>
                      <a:prstDash val="solid"/>
                    </a:lnR>
                    <a:lnB w="12700">
                      <a:solidFill>
                        <a:schemeClr val="tx1"/>
                      </a:solidFill>
                      <a:prstDash val="solid"/>
                    </a:lnB>
                  </a:tcPr>
                </a:tc>
                <a:tc>
                  <a:txBody>
                    <a:bodyPr/>
                    <a:lstStyle/>
                    <a:p>
                      <a:pPr marL="0" indent="0">
                        <a:buNone/>
                      </a:pPr>
                      <a:r>
                        <a:rPr lang="zh-CN" altLang="en-US" sz="1700" b="0" u="none">
                          <a:latin typeface="微软雅黑" panose="020B0503020204020204" pitchFamily="34" charset="-122"/>
                          <a:ea typeface="微软雅黑" panose="020B0503020204020204" pitchFamily="34" charset="-122"/>
                          <a:cs typeface="仿宋" panose="02010609060101010101" charset="-122"/>
                        </a:rPr>
                        <a:t>各岗位安全操作规程</a:t>
                      </a:r>
                      <a:endParaRPr lang="zh-CN" altLang="en-US" sz="17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buNone/>
                      </a:pPr>
                      <a:r>
                        <a:rPr lang="en-US" altLang="zh-CN" sz="1700" b="0" u="none" dirty="0">
                          <a:latin typeface="微软雅黑" panose="020B0503020204020204" pitchFamily="34" charset="-122"/>
                          <a:ea typeface="微软雅黑" panose="020B0503020204020204" pitchFamily="34" charset="-122"/>
                          <a:cs typeface="仿宋" panose="02010609060101010101" charset="-122"/>
                        </a:rPr>
                        <a:t>1</a:t>
                      </a:r>
                      <a:r>
                        <a:rPr lang="zh-CN" altLang="en-US" sz="1700" b="0" u="none" dirty="0">
                          <a:latin typeface="微软雅黑" panose="020B0503020204020204" pitchFamily="34" charset="-122"/>
                          <a:ea typeface="微软雅黑" panose="020B0503020204020204" pitchFamily="34" charset="-122"/>
                          <a:cs typeface="仿宋" panose="02010609060101010101" charset="-122"/>
                        </a:rPr>
                        <a:t>、是否齐全。</a:t>
                      </a:r>
                      <a:r>
                        <a:rPr lang="en-US" altLang="zh-CN" sz="1700" b="0" u="none" dirty="0">
                          <a:latin typeface="微软雅黑" panose="020B0503020204020204" pitchFamily="34" charset="-122"/>
                          <a:ea typeface="微软雅黑" panose="020B0503020204020204" pitchFamily="34" charset="-122"/>
                          <a:cs typeface="仿宋" panose="02010609060101010101" charset="-122"/>
                        </a:rPr>
                        <a:t>2</a:t>
                      </a:r>
                      <a:r>
                        <a:rPr lang="zh-CN" altLang="en-US" sz="1700" b="0" u="none" dirty="0">
                          <a:latin typeface="微软雅黑" panose="020B0503020204020204" pitchFamily="34" charset="-122"/>
                          <a:ea typeface="微软雅黑" panose="020B0503020204020204" pitchFamily="34" charset="-122"/>
                          <a:cs typeface="仿宋" panose="02010609060101010101" charset="-122"/>
                        </a:rPr>
                        <a:t>、每</a:t>
                      </a:r>
                      <a:r>
                        <a:rPr lang="en-US" altLang="zh-CN" sz="1700" b="0" u="none" dirty="0">
                          <a:latin typeface="微软雅黑" panose="020B0503020204020204" pitchFamily="34" charset="-122"/>
                          <a:ea typeface="微软雅黑" panose="020B0503020204020204" pitchFamily="34" charset="-122"/>
                          <a:cs typeface="仿宋" panose="02010609060101010101" charset="-122"/>
                        </a:rPr>
                        <a:t>3</a:t>
                      </a:r>
                      <a:r>
                        <a:rPr lang="zh-CN" altLang="en-US" sz="1700" b="0" u="none" dirty="0">
                          <a:latin typeface="微软雅黑" panose="020B0503020204020204" pitchFamily="34" charset="-122"/>
                          <a:ea typeface="微软雅黑" panose="020B0503020204020204" pitchFamily="34" charset="-122"/>
                          <a:cs typeface="仿宋" panose="02010609060101010101" charset="-122"/>
                        </a:rPr>
                        <a:t>年评审和修订一次。</a:t>
                      </a:r>
                      <a:r>
                        <a:rPr lang="en-US" altLang="zh-CN" sz="1700" b="0" u="none" dirty="0">
                          <a:latin typeface="微软雅黑" panose="020B0503020204020204" pitchFamily="34" charset="-122"/>
                          <a:ea typeface="微软雅黑" panose="020B0503020204020204" pitchFamily="34" charset="-122"/>
                          <a:cs typeface="仿宋" panose="02010609060101010101" charset="-122"/>
                        </a:rPr>
                        <a:t>3</a:t>
                      </a:r>
                      <a:r>
                        <a:rPr lang="zh-CN" altLang="en-US" sz="1700" b="0" u="none" dirty="0">
                          <a:latin typeface="微软雅黑" panose="020B0503020204020204" pitchFamily="34" charset="-122"/>
                          <a:ea typeface="微软雅黑" panose="020B0503020204020204" pitchFamily="34" charset="-122"/>
                          <a:cs typeface="仿宋" panose="02010609060101010101" charset="-122"/>
                        </a:rPr>
                        <a:t>、发生重大变更应及时修订。</a:t>
                      </a:r>
                      <a:r>
                        <a:rPr lang="en-US" altLang="zh-CN" sz="1700" b="0" u="none" dirty="0">
                          <a:latin typeface="微软雅黑" panose="020B0503020204020204" pitchFamily="34" charset="-122"/>
                          <a:ea typeface="微软雅黑" panose="020B0503020204020204" pitchFamily="34" charset="-122"/>
                          <a:cs typeface="仿宋" panose="02010609060101010101" charset="-122"/>
                        </a:rPr>
                        <a:t>4</a:t>
                      </a:r>
                      <a:r>
                        <a:rPr lang="zh-CN" altLang="en-US" sz="1700" b="0" u="none" dirty="0">
                          <a:latin typeface="微软雅黑" panose="020B0503020204020204" pitchFamily="34" charset="-122"/>
                          <a:ea typeface="微软雅黑" panose="020B0503020204020204" pitchFamily="34" charset="-122"/>
                          <a:cs typeface="仿宋" panose="02010609060101010101" charset="-122"/>
                        </a:rPr>
                        <a:t>、“四新”前应编制新的规程。</a:t>
                      </a:r>
                      <a:endParaRPr lang="zh-CN" altLang="en-US" sz="1700" b="0" u="none" dirty="0">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lgn="ctr">
                        <a:buNone/>
                      </a:pPr>
                      <a:r>
                        <a:rPr lang="zh-CN" altLang="en-US" sz="1700" b="0" u="none" dirty="0">
                          <a:latin typeface="微软雅黑" panose="020B0503020204020204" pitchFamily="34" charset="-122"/>
                          <a:ea typeface="微软雅黑" panose="020B0503020204020204" pitchFamily="34" charset="-122"/>
                          <a:cs typeface="仿宋" panose="02010609060101010101" charset="-122"/>
                        </a:rPr>
                        <a:t>生产处安全处　</a:t>
                      </a:r>
                      <a:endParaRPr lang="zh-CN" altLang="en-US" sz="1700" b="0" u="none" dirty="0">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lgn="ctr">
                        <a:buNone/>
                      </a:pPr>
                      <a:r>
                        <a:rPr lang="zh-CN" altLang="en-US" sz="1700" b="0" u="none" dirty="0">
                          <a:latin typeface="微软雅黑" panose="020B0503020204020204" pitchFamily="34" charset="-122"/>
                          <a:ea typeface="微软雅黑" panose="020B0503020204020204" pitchFamily="34" charset="-122"/>
                          <a:cs typeface="仿宋" panose="02010609060101010101" charset="-122"/>
                        </a:rPr>
                        <a:t>半年</a:t>
                      </a:r>
                      <a:r>
                        <a:rPr lang="en-US" altLang="zh-CN" sz="1700" b="0" u="none" dirty="0">
                          <a:latin typeface="微软雅黑" panose="020B0503020204020204" pitchFamily="34" charset="-122"/>
                          <a:ea typeface="微软雅黑" panose="020B0503020204020204" pitchFamily="34" charset="-122"/>
                          <a:cs typeface="仿宋" panose="02010609060101010101" charset="-122"/>
                        </a:rPr>
                        <a:t>/</a:t>
                      </a:r>
                      <a:r>
                        <a:rPr lang="zh-CN" altLang="en-US" sz="1700" b="0" u="none" dirty="0">
                          <a:latin typeface="微软雅黑" panose="020B0503020204020204" pitchFamily="34" charset="-122"/>
                          <a:ea typeface="微软雅黑" panose="020B0503020204020204" pitchFamily="34" charset="-122"/>
                          <a:cs typeface="仿宋" panose="02010609060101010101" charset="-122"/>
                        </a:rPr>
                        <a:t>及时　</a:t>
                      </a:r>
                      <a:endParaRPr lang="zh-CN" altLang="en-US" sz="1700" b="0" u="none" dirty="0">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lgn="ctr">
                        <a:buNone/>
                      </a:pPr>
                      <a:r>
                        <a:rPr lang="zh-CN" altLang="en-US" sz="1700" b="0" u="none" dirty="0">
                          <a:latin typeface="微软雅黑" panose="020B0503020204020204" pitchFamily="34" charset="-122"/>
                          <a:ea typeface="微软雅黑" panose="020B0503020204020204" pitchFamily="34" charset="-122"/>
                          <a:cs typeface="仿宋" panose="02010609060101010101" charset="-122"/>
                        </a:rPr>
                        <a:t>　</a:t>
                      </a:r>
                      <a:endParaRPr lang="zh-CN" altLang="en-US" sz="1700" b="0" u="none" dirty="0">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r>
            </a:tbl>
          </a:graphicData>
        </a:graphic>
      </p:graphicFrame>
      <p:sp>
        <p:nvSpPr>
          <p:cNvPr id="12" name="文本框 11"/>
          <p:cNvSpPr txBox="1"/>
          <p:nvPr/>
        </p:nvSpPr>
        <p:spPr>
          <a:xfrm>
            <a:off x="476885" y="52070"/>
            <a:ext cx="5617210" cy="678815"/>
          </a:xfrm>
          <a:prstGeom prst="rect">
            <a:avLst/>
          </a:prstGeom>
          <a:noFill/>
        </p:spPr>
        <p:txBody>
          <a:bodyPr wrap="square" rtlCol="0">
            <a:spAutoFit/>
          </a:bodyPr>
          <a:lstStyle/>
          <a:p>
            <a:pPr marL="457200" indent="-457200">
              <a:buFont typeface="Wingdings" panose="05000000000000000000" charset="0"/>
              <a:buChar char="l"/>
            </a:pPr>
            <a:r>
              <a:rPr lang="zh-CN" altLang="zh-CN" sz="3600" b="1" dirty="0">
                <a:solidFill>
                  <a:schemeClr val="bg1"/>
                </a:solidFill>
                <a:latin typeface="微软雅黑" panose="020B0503020204020204" pitchFamily="34" charset="-122"/>
                <a:ea typeface="微软雅黑" panose="020B0503020204020204" pitchFamily="34" charset="-122"/>
              </a:rPr>
              <a:t>隐患自查</a:t>
            </a:r>
            <a:endParaRPr lang="zh-CN" altLang="zh-CN" sz="3600" b="1" dirty="0">
              <a:solidFill>
                <a:schemeClr val="bg1"/>
              </a:solidFill>
              <a:latin typeface="微软雅黑" panose="020B0503020204020204" pitchFamily="34" charset="-122"/>
              <a:ea typeface="微软雅黑" panose="020B0503020204020204" pitchFamily="34" charset="-122"/>
            </a:endParaRPr>
          </a:p>
        </p:txBody>
      </p:sp>
      <p:cxnSp>
        <p:nvCxnSpPr>
          <p:cNvPr id="2" name="直接连接符 1"/>
          <p:cNvCxnSpPr/>
          <p:nvPr/>
        </p:nvCxnSpPr>
        <p:spPr>
          <a:xfrm>
            <a:off x="0" y="768985"/>
            <a:ext cx="121621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格 7"/>
          <p:cNvGraphicFramePr/>
          <p:nvPr/>
        </p:nvGraphicFramePr>
        <p:xfrm>
          <a:off x="428625" y="1189914"/>
          <a:ext cx="11335385" cy="5452933"/>
        </p:xfrm>
        <a:graphic>
          <a:graphicData uri="http://schemas.openxmlformats.org/drawingml/2006/table">
            <a:tbl>
              <a:tblPr firstRow="1" bandRow="1">
                <a:tableStyleId>{5940675A-B579-460E-94D1-54222C63F5DA}</a:tableStyleId>
              </a:tblPr>
              <a:tblGrid>
                <a:gridCol w="670560"/>
                <a:gridCol w="1155065"/>
                <a:gridCol w="1230630"/>
                <a:gridCol w="4263390"/>
                <a:gridCol w="2062480"/>
                <a:gridCol w="1261110"/>
                <a:gridCol w="692150"/>
              </a:tblGrid>
              <a:tr h="367030">
                <a:tc gridSpan="7">
                  <a:txBody>
                    <a:bodyPr/>
                    <a:lstStyle/>
                    <a:p>
                      <a:pPr marL="0" indent="0" algn="ctr">
                        <a:buNone/>
                      </a:pPr>
                      <a:r>
                        <a:rPr lang="zh-CN" altLang="zh-CN" sz="2000" b="1" u="none" dirty="0">
                          <a:solidFill>
                            <a:schemeClr val="bg1"/>
                          </a:solidFill>
                          <a:latin typeface="微软雅黑" panose="020B0503020204020204" pitchFamily="34" charset="-122"/>
                          <a:ea typeface="微软雅黑" panose="020B0503020204020204" pitchFamily="34" charset="-122"/>
                          <a:cs typeface="仿宋" panose="02010609060101010101" charset="-122"/>
                        </a:rPr>
                        <a:t>现 场 管 理</a:t>
                      </a:r>
                      <a:endParaRPr lang="zh-CN" altLang="zh-CN" sz="2000" b="1" u="none" dirty="0">
                        <a:solidFill>
                          <a:schemeClr val="bg1"/>
                        </a:solidFill>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FF7373"/>
                    </a:solidFill>
                  </a:tcPr>
                </a:tc>
                <a:tc hMerge="1">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hMerge="1">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hMerge="1">
                  <a:tcPr>
                    <a:lnR w="12700">
                      <a:solidFill>
                        <a:schemeClr val="tx1"/>
                      </a:solidFill>
                      <a:prstDash val="solid"/>
                    </a:lnR>
                    <a:lnT w="12700">
                      <a:solidFill>
                        <a:schemeClr val="tx1"/>
                      </a:solidFill>
                      <a:prstDash val="solid"/>
                    </a:lnT>
                    <a:lnB w="12700">
                      <a:solidFill>
                        <a:schemeClr val="tx1"/>
                      </a:solidFill>
                      <a:prstDash val="solid"/>
                    </a:lnB>
                  </a:tcPr>
                </a:tc>
                <a:tc hMerge="1">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hMerge="1">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hMerge="1">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367030">
                <a:tc>
                  <a:txBody>
                    <a:bodyPr/>
                    <a:lstStyle/>
                    <a:p>
                      <a:pPr marL="0" indent="0">
                        <a:buNone/>
                      </a:pPr>
                      <a:r>
                        <a:rPr lang="zh-CN" altLang="en-US" sz="1700" b="0" u="none" dirty="0">
                          <a:latin typeface="微软雅黑" panose="020B0503020204020204" pitchFamily="34" charset="-122"/>
                          <a:ea typeface="微软雅黑" panose="020B0503020204020204" pitchFamily="34" charset="-122"/>
                          <a:cs typeface="仿宋" panose="02010609060101010101" charset="-122"/>
                        </a:rPr>
                        <a:t>序号</a:t>
                      </a:r>
                      <a:endParaRPr lang="zh-CN" altLang="en-US" sz="1700" b="0" u="none" dirty="0">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lgn="ctr">
                        <a:buNone/>
                      </a:pPr>
                      <a:r>
                        <a:rPr lang="zh-CN" altLang="en-US" sz="1700" b="0" u="none" dirty="0">
                          <a:latin typeface="微软雅黑" panose="020B0503020204020204" pitchFamily="34" charset="-122"/>
                          <a:ea typeface="微软雅黑" panose="020B0503020204020204" pitchFamily="34" charset="-122"/>
                          <a:cs typeface="仿宋" panose="02010609060101010101" charset="-122"/>
                        </a:rPr>
                        <a:t>排查项目</a:t>
                      </a:r>
                      <a:endParaRPr lang="zh-CN" altLang="en-US" sz="1700" b="0" u="none" dirty="0">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gridSpan="2">
                  <a:txBody>
                    <a:bodyPr/>
                    <a:lstStyle/>
                    <a:p>
                      <a:pPr marL="0" indent="0" algn="ctr">
                        <a:buNone/>
                      </a:pPr>
                      <a:r>
                        <a:rPr lang="zh-CN" altLang="en-US" sz="1700" b="0" u="none">
                          <a:latin typeface="微软雅黑" panose="020B0503020204020204" pitchFamily="34" charset="-122"/>
                          <a:ea typeface="微软雅黑" panose="020B0503020204020204" pitchFamily="34" charset="-122"/>
                          <a:cs typeface="仿宋" panose="02010609060101010101" charset="-122"/>
                        </a:rPr>
                        <a:t>排查内容</a:t>
                      </a:r>
                      <a:endParaRPr lang="zh-CN" altLang="en-US" sz="17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hMerge="1">
                  <a:tcPr>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indent="0" algn="ctr">
                        <a:buNone/>
                      </a:pPr>
                      <a:r>
                        <a:rPr lang="zh-CN" altLang="en-US" sz="1700" b="0" u="none">
                          <a:latin typeface="微软雅黑" panose="020B0503020204020204" pitchFamily="34" charset="-122"/>
                          <a:ea typeface="微软雅黑" panose="020B0503020204020204" pitchFamily="34" charset="-122"/>
                          <a:cs typeface="仿宋" panose="02010609060101010101" charset="-122"/>
                        </a:rPr>
                        <a:t>排查部门</a:t>
                      </a:r>
                      <a:endParaRPr lang="zh-CN" altLang="en-US" sz="1700" b="0" u="none">
                        <a:latin typeface="微软雅黑" panose="020B0503020204020204" pitchFamily="34" charset="-122"/>
                        <a:ea typeface="微软雅黑" panose="020B0503020204020204" pitchFamily="34" charset="-122"/>
                        <a:cs typeface="仿宋" panose="02010609060101010101" charset="-122"/>
                      </a:endParaRPr>
                    </a:p>
                    <a:p>
                      <a:pPr marL="0" indent="0" algn="ctr">
                        <a:buNone/>
                      </a:pPr>
                      <a:r>
                        <a:rPr lang="zh-CN" altLang="en-US" sz="1700" b="0" u="none">
                          <a:latin typeface="微软雅黑" panose="020B0503020204020204" pitchFamily="34" charset="-122"/>
                          <a:ea typeface="微软雅黑" panose="020B0503020204020204" pitchFamily="34" charset="-122"/>
                          <a:cs typeface="仿宋" panose="02010609060101010101" charset="-122"/>
                        </a:rPr>
                        <a:t>（岗位）</a:t>
                      </a:r>
                      <a:endParaRPr lang="zh-CN" altLang="en-US" sz="17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lgn="ctr">
                        <a:buNone/>
                      </a:pPr>
                      <a:r>
                        <a:rPr lang="zh-CN" altLang="en-US" sz="1700" b="0" u="none">
                          <a:latin typeface="微软雅黑" panose="020B0503020204020204" pitchFamily="34" charset="-122"/>
                          <a:ea typeface="微软雅黑" panose="020B0503020204020204" pitchFamily="34" charset="-122"/>
                          <a:cs typeface="仿宋" panose="02010609060101010101" charset="-122"/>
                        </a:rPr>
                        <a:t>排查周期</a:t>
                      </a:r>
                      <a:endParaRPr lang="zh-CN" altLang="en-US" sz="17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lgn="ctr">
                        <a:buNone/>
                      </a:pPr>
                      <a:r>
                        <a:rPr lang="zh-CN" altLang="en-US" sz="1700" b="0" u="none">
                          <a:latin typeface="微软雅黑" panose="020B0503020204020204" pitchFamily="34" charset="-122"/>
                          <a:ea typeface="微软雅黑" panose="020B0503020204020204" pitchFamily="34" charset="-122"/>
                          <a:cs typeface="仿宋" panose="02010609060101010101" charset="-122"/>
                        </a:rPr>
                        <a:t>电话</a:t>
                      </a:r>
                      <a:endParaRPr lang="zh-CN" altLang="en-US" sz="17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r>
              <a:tr h="493284">
                <a:tc rowSpan="4">
                  <a:txBody>
                    <a:bodyPr/>
                    <a:lstStyle/>
                    <a:p>
                      <a:pPr marL="0" indent="0" algn="ctr">
                        <a:buNone/>
                      </a:pPr>
                      <a:r>
                        <a:rPr lang="en-US" altLang="zh-CN" sz="1700" b="1" u="none">
                          <a:latin typeface="微软雅黑" panose="020B0503020204020204" pitchFamily="34" charset="-122"/>
                          <a:ea typeface="微软雅黑" panose="020B0503020204020204" pitchFamily="34" charset="-122"/>
                          <a:cs typeface="仿宋" panose="02010609060101010101" charset="-122"/>
                        </a:rPr>
                        <a:t> </a:t>
                      </a:r>
                      <a:endParaRPr lang="en-US" altLang="zh-CN" sz="1700" b="1" u="none">
                        <a:latin typeface="微软雅黑" panose="020B0503020204020204" pitchFamily="34" charset="-122"/>
                        <a:ea typeface="微软雅黑" panose="020B0503020204020204" pitchFamily="34" charset="-122"/>
                        <a:cs typeface="仿宋" panose="02010609060101010101" charset="-122"/>
                      </a:endParaRPr>
                    </a:p>
                    <a:p>
                      <a:pPr marL="0" indent="0" algn="ctr">
                        <a:buNone/>
                      </a:pPr>
                      <a:r>
                        <a:rPr lang="en-US" altLang="zh-CN" sz="1700" b="1" u="none">
                          <a:latin typeface="微软雅黑" panose="020B0503020204020204" pitchFamily="34" charset="-122"/>
                          <a:ea typeface="微软雅黑" panose="020B0503020204020204" pitchFamily="34" charset="-122"/>
                        </a:rPr>
                        <a:t>1</a:t>
                      </a:r>
                      <a:endParaRPr lang="en-US" altLang="zh-CN" sz="1700" b="1"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rowSpan="4">
                  <a:txBody>
                    <a:bodyPr/>
                    <a:lstStyle/>
                    <a:p>
                      <a:pPr marL="0" indent="0" algn="ctr">
                        <a:buNone/>
                      </a:pPr>
                      <a:r>
                        <a:rPr lang="zh-CN" altLang="en-US" sz="1700" b="0" u="none" dirty="0">
                          <a:latin typeface="微软雅黑" panose="020B0503020204020204" pitchFamily="34" charset="-122"/>
                          <a:ea typeface="微软雅黑" panose="020B0503020204020204" pitchFamily="34" charset="-122"/>
                          <a:cs typeface="仿宋" panose="02010609060101010101" charset="-122"/>
                        </a:rPr>
                        <a:t>特种设备现场管理</a:t>
                      </a:r>
                      <a:endParaRPr lang="zh-CN" altLang="en-US" sz="1700" b="0" u="none" dirty="0">
                        <a:latin typeface="微软雅黑" panose="020B0503020204020204" pitchFamily="34" charset="-122"/>
                        <a:ea typeface="微软雅黑" panose="020B0503020204020204" pitchFamily="34" charset="-122"/>
                        <a:cs typeface="仿宋" panose="02010609060101010101" charset="-122"/>
                      </a:endParaRPr>
                    </a:p>
                  </a:txBody>
                  <a:tcPr marL="68580" marR="68580" marT="0" marB="1270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lgn="ctr">
                        <a:buNone/>
                      </a:pPr>
                      <a:r>
                        <a:rPr lang="zh-CN" altLang="en-US" sz="1700" b="0" u="none" dirty="0">
                          <a:latin typeface="微软雅黑" panose="020B0503020204020204" pitchFamily="34" charset="-122"/>
                          <a:ea typeface="微软雅黑" panose="020B0503020204020204" pitchFamily="34" charset="-122"/>
                          <a:cs typeface="仿宋" panose="02010609060101010101" charset="-122"/>
                        </a:rPr>
                        <a:t>通用要求</a:t>
                      </a:r>
                      <a:endParaRPr lang="zh-CN" altLang="en-US" sz="1700" b="0" u="none" dirty="0">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buNone/>
                      </a:pPr>
                      <a:r>
                        <a:rPr lang="en-US" altLang="zh-CN" sz="1700" b="0" u="none">
                          <a:latin typeface="微软雅黑" panose="020B0503020204020204" pitchFamily="34" charset="-122"/>
                          <a:ea typeface="微软雅黑" panose="020B0503020204020204" pitchFamily="34" charset="-122"/>
                          <a:cs typeface="仿宋" panose="02010609060101010101" charset="-122"/>
                        </a:rPr>
                        <a:t>1.</a:t>
                      </a:r>
                      <a:r>
                        <a:rPr lang="zh-CN" altLang="en-US" sz="1700" b="0" u="none">
                          <a:latin typeface="微软雅黑" panose="020B0503020204020204" pitchFamily="34" charset="-122"/>
                          <a:ea typeface="微软雅黑" panose="020B0503020204020204" pitchFamily="34" charset="-122"/>
                          <a:cs typeface="仿宋" panose="02010609060101010101" charset="-122"/>
                        </a:rPr>
                        <a:t>登记及检验标志。</a:t>
                      </a:r>
                      <a:r>
                        <a:rPr lang="en-US" altLang="zh-CN" sz="1700" b="0" u="none">
                          <a:latin typeface="微软雅黑" panose="020B0503020204020204" pitchFamily="34" charset="-122"/>
                          <a:ea typeface="微软雅黑" panose="020B0503020204020204" pitchFamily="34" charset="-122"/>
                          <a:cs typeface="仿宋" panose="02010609060101010101" charset="-122"/>
                        </a:rPr>
                        <a:t>2.</a:t>
                      </a:r>
                      <a:r>
                        <a:rPr lang="zh-CN" altLang="en-US" sz="1700" b="0" u="none">
                          <a:latin typeface="微软雅黑" panose="020B0503020204020204" pitchFamily="34" charset="-122"/>
                          <a:ea typeface="微软雅黑" panose="020B0503020204020204" pitchFamily="34" charset="-122"/>
                          <a:cs typeface="仿宋" panose="02010609060101010101" charset="-122"/>
                        </a:rPr>
                        <a:t>运行状况。</a:t>
                      </a:r>
                      <a:endParaRPr lang="zh-CN" altLang="en-US" sz="17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lgn="ctr">
                        <a:buNone/>
                      </a:pPr>
                      <a:r>
                        <a:rPr lang="zh-CN" altLang="en-US" sz="1700" b="0" u="none">
                          <a:latin typeface="微软雅黑" panose="020B0503020204020204" pitchFamily="34" charset="-122"/>
                          <a:ea typeface="微软雅黑" panose="020B0503020204020204" pitchFamily="34" charset="-122"/>
                          <a:cs typeface="仿宋" panose="02010609060101010101" charset="-122"/>
                        </a:rPr>
                        <a:t>设备处</a:t>
                      </a:r>
                      <a:r>
                        <a:rPr lang="en-US" altLang="zh-CN" sz="1700" b="0" u="none">
                          <a:latin typeface="微软雅黑" panose="020B0503020204020204" pitchFamily="34" charset="-122"/>
                          <a:ea typeface="微软雅黑" panose="020B0503020204020204" pitchFamily="34" charset="-122"/>
                          <a:cs typeface="仿宋" panose="02010609060101010101" charset="-122"/>
                        </a:rPr>
                        <a:t>/</a:t>
                      </a:r>
                      <a:r>
                        <a:rPr lang="zh-CN" altLang="en-US" sz="1700" b="0" u="none">
                          <a:latin typeface="微软雅黑" panose="020B0503020204020204" pitchFamily="34" charset="-122"/>
                          <a:ea typeface="微软雅黑" panose="020B0503020204020204" pitchFamily="34" charset="-122"/>
                          <a:cs typeface="仿宋" panose="02010609060101010101" charset="-122"/>
                        </a:rPr>
                        <a:t>车间</a:t>
                      </a:r>
                      <a:endParaRPr lang="zh-CN" altLang="en-US" sz="17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lgn="ctr">
                        <a:buNone/>
                      </a:pPr>
                      <a:r>
                        <a:rPr lang="zh-CN" altLang="en-US" sz="1700" b="0" u="none">
                          <a:latin typeface="微软雅黑" panose="020B0503020204020204" pitchFamily="34" charset="-122"/>
                          <a:ea typeface="微软雅黑" panose="020B0503020204020204" pitchFamily="34" charset="-122"/>
                          <a:cs typeface="仿宋" panose="02010609060101010101" charset="-122"/>
                        </a:rPr>
                        <a:t>月</a:t>
                      </a:r>
                      <a:r>
                        <a:rPr lang="en-US" altLang="zh-CN" sz="1700" b="0" u="none">
                          <a:latin typeface="微软雅黑" panose="020B0503020204020204" pitchFamily="34" charset="-122"/>
                          <a:ea typeface="微软雅黑" panose="020B0503020204020204" pitchFamily="34" charset="-122"/>
                          <a:cs typeface="仿宋" panose="02010609060101010101" charset="-122"/>
                        </a:rPr>
                        <a:t>/</a:t>
                      </a:r>
                      <a:r>
                        <a:rPr lang="zh-CN" altLang="en-US" sz="1700" b="0" u="none">
                          <a:latin typeface="微软雅黑" panose="020B0503020204020204" pitchFamily="34" charset="-122"/>
                          <a:ea typeface="微软雅黑" panose="020B0503020204020204" pitchFamily="34" charset="-122"/>
                          <a:cs typeface="仿宋" panose="02010609060101010101" charset="-122"/>
                        </a:rPr>
                        <a:t>周</a:t>
                      </a:r>
                      <a:endParaRPr lang="zh-CN" altLang="en-US" sz="17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lgn="ctr">
                        <a:buNone/>
                      </a:pPr>
                      <a:r>
                        <a:rPr lang="en-US" altLang="zh-CN" sz="1700" b="0" u="none">
                          <a:latin typeface="微软雅黑" panose="020B0503020204020204" pitchFamily="34" charset="-122"/>
                          <a:ea typeface="微软雅黑" panose="020B0503020204020204" pitchFamily="34" charset="-122"/>
                          <a:cs typeface="仿宋" panose="02010609060101010101" charset="-122"/>
                        </a:rPr>
                        <a:t> </a:t>
                      </a:r>
                      <a:endParaRPr lang="en-US" altLang="zh-CN" sz="17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r>
              <a:tr h="961466">
                <a:tc vMerge="1">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cPr>
                    <a:lnL w="12700">
                      <a:solidFill>
                        <a:schemeClr val="tx1"/>
                      </a:solidFill>
                      <a:prstDash val="solid"/>
                    </a:lnL>
                    <a:lnR w="12700">
                      <a:solidFill>
                        <a:schemeClr val="tx1"/>
                      </a:solidFill>
                      <a:prstDash val="solid"/>
                    </a:lnR>
                  </a:tcPr>
                </a:tc>
                <a:tc>
                  <a:txBody>
                    <a:bodyPr/>
                    <a:lstStyle/>
                    <a:p>
                      <a:pPr marL="0" indent="0" algn="ctr">
                        <a:buNone/>
                      </a:pPr>
                      <a:r>
                        <a:rPr lang="zh-CN" altLang="en-US" sz="1700" b="0" u="none">
                          <a:latin typeface="微软雅黑" panose="020B0503020204020204" pitchFamily="34" charset="-122"/>
                          <a:ea typeface="微软雅黑" panose="020B0503020204020204" pitchFamily="34" charset="-122"/>
                          <a:cs typeface="仿宋" panose="02010609060101010101" charset="-122"/>
                        </a:rPr>
                        <a:t>锅炉压力容器</a:t>
                      </a:r>
                      <a:endParaRPr lang="zh-CN" altLang="en-US" sz="17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buNone/>
                      </a:pPr>
                      <a:r>
                        <a:rPr lang="en-US" altLang="zh-CN" sz="1700" b="0" u="none" dirty="0">
                          <a:latin typeface="微软雅黑" panose="020B0503020204020204" pitchFamily="34" charset="-122"/>
                          <a:ea typeface="微软雅黑" panose="020B0503020204020204" pitchFamily="34" charset="-122"/>
                          <a:cs typeface="仿宋" panose="02010609060101010101" charset="-122"/>
                        </a:rPr>
                        <a:t>1.</a:t>
                      </a:r>
                      <a:r>
                        <a:rPr lang="zh-CN" altLang="en-US" sz="1700" b="0" u="none" dirty="0">
                          <a:latin typeface="微软雅黑" panose="020B0503020204020204" pitchFamily="34" charset="-122"/>
                          <a:ea typeface="微软雅黑" panose="020B0503020204020204" pitchFamily="34" charset="-122"/>
                          <a:cs typeface="仿宋" panose="02010609060101010101" charset="-122"/>
                        </a:rPr>
                        <a:t>安全阀的校验。</a:t>
                      </a:r>
                      <a:r>
                        <a:rPr lang="en-US" altLang="zh-CN" sz="1700" b="0" u="none" dirty="0">
                          <a:latin typeface="微软雅黑" panose="020B0503020204020204" pitchFamily="34" charset="-122"/>
                          <a:ea typeface="微软雅黑" panose="020B0503020204020204" pitchFamily="34" charset="-122"/>
                          <a:cs typeface="仿宋" panose="02010609060101010101" charset="-122"/>
                        </a:rPr>
                        <a:t>2.</a:t>
                      </a:r>
                      <a:r>
                        <a:rPr lang="zh-CN" altLang="en-US" sz="1700" b="0" u="none" dirty="0">
                          <a:latin typeface="微软雅黑" panose="020B0503020204020204" pitchFamily="34" charset="-122"/>
                          <a:ea typeface="微软雅黑" panose="020B0503020204020204" pitchFamily="34" charset="-122"/>
                          <a:cs typeface="仿宋" panose="02010609060101010101" charset="-122"/>
                        </a:rPr>
                        <a:t>压力表的校验及指示。</a:t>
                      </a:r>
                      <a:r>
                        <a:rPr lang="en-US" altLang="zh-CN" sz="1700" b="0" u="none" dirty="0">
                          <a:latin typeface="微软雅黑" panose="020B0503020204020204" pitchFamily="34" charset="-122"/>
                          <a:ea typeface="微软雅黑" panose="020B0503020204020204" pitchFamily="34" charset="-122"/>
                          <a:cs typeface="仿宋" panose="02010609060101010101" charset="-122"/>
                        </a:rPr>
                        <a:t>3.</a:t>
                      </a:r>
                      <a:r>
                        <a:rPr lang="zh-CN" altLang="en-US" sz="1700" b="0" u="none" dirty="0">
                          <a:latin typeface="微软雅黑" panose="020B0503020204020204" pitchFamily="34" charset="-122"/>
                          <a:ea typeface="微软雅黑" panose="020B0503020204020204" pitchFamily="34" charset="-122"/>
                          <a:cs typeface="仿宋" panose="02010609060101010101" charset="-122"/>
                        </a:rPr>
                        <a:t>液位计的防护及指示。</a:t>
                      </a:r>
                      <a:r>
                        <a:rPr lang="en-US" altLang="zh-CN" sz="1700" b="0" u="none" dirty="0">
                          <a:latin typeface="微软雅黑" panose="020B0503020204020204" pitchFamily="34" charset="-122"/>
                          <a:ea typeface="微软雅黑" panose="020B0503020204020204" pitchFamily="34" charset="-122"/>
                          <a:cs typeface="仿宋" panose="02010609060101010101" charset="-122"/>
                        </a:rPr>
                        <a:t>4.</a:t>
                      </a:r>
                      <a:r>
                        <a:rPr lang="zh-CN" altLang="en-US" sz="1700" b="0" u="none" dirty="0">
                          <a:latin typeface="微软雅黑" panose="020B0503020204020204" pitchFamily="34" charset="-122"/>
                          <a:ea typeface="微软雅黑" panose="020B0503020204020204" pitchFamily="34" charset="-122"/>
                          <a:cs typeface="仿宋" panose="02010609060101010101" charset="-122"/>
                        </a:rPr>
                        <a:t>报警、联锁装置的运行（水位或压力）。</a:t>
                      </a:r>
                      <a:endParaRPr lang="zh-CN" altLang="en-US" sz="1700" b="0" u="none" dirty="0">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lgn="ctr">
                        <a:buNone/>
                      </a:pPr>
                      <a:r>
                        <a:rPr lang="en-US" altLang="zh-CN" sz="1700" b="0" u="none">
                          <a:latin typeface="微软雅黑" panose="020B0503020204020204" pitchFamily="34" charset="-122"/>
                          <a:ea typeface="微软雅黑" panose="020B0503020204020204" pitchFamily="34" charset="-122"/>
                          <a:cs typeface="仿宋" panose="02010609060101010101" charset="-122"/>
                        </a:rPr>
                        <a:t> </a:t>
                      </a:r>
                      <a:r>
                        <a:rPr lang="zh-CN" altLang="en-US" sz="1700" b="0" u="none">
                          <a:latin typeface="微软雅黑" panose="020B0503020204020204" pitchFamily="34" charset="-122"/>
                          <a:ea typeface="微软雅黑" panose="020B0503020204020204" pitchFamily="34" charset="-122"/>
                          <a:cs typeface="仿宋" panose="02010609060101010101" charset="-122"/>
                        </a:rPr>
                        <a:t>设备处</a:t>
                      </a:r>
                      <a:r>
                        <a:rPr lang="en-US" altLang="zh-CN" sz="1700" b="0" u="none">
                          <a:latin typeface="微软雅黑" panose="020B0503020204020204" pitchFamily="34" charset="-122"/>
                          <a:ea typeface="微软雅黑" panose="020B0503020204020204" pitchFamily="34" charset="-122"/>
                          <a:cs typeface="仿宋" panose="02010609060101010101" charset="-122"/>
                        </a:rPr>
                        <a:t>/</a:t>
                      </a:r>
                      <a:r>
                        <a:rPr lang="zh-CN" altLang="en-US" sz="1700" b="0" u="none">
                          <a:latin typeface="微软雅黑" panose="020B0503020204020204" pitchFamily="34" charset="-122"/>
                          <a:ea typeface="微软雅黑" panose="020B0503020204020204" pitchFamily="34" charset="-122"/>
                          <a:cs typeface="仿宋" panose="02010609060101010101" charset="-122"/>
                        </a:rPr>
                        <a:t>车间</a:t>
                      </a:r>
                      <a:endParaRPr lang="zh-CN" altLang="en-US" sz="17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lgn="ctr">
                        <a:buNone/>
                      </a:pPr>
                      <a:r>
                        <a:rPr lang="zh-CN" altLang="en-US" sz="1700" b="0" u="none">
                          <a:latin typeface="微软雅黑" panose="020B0503020204020204" pitchFamily="34" charset="-122"/>
                          <a:ea typeface="微软雅黑" panose="020B0503020204020204" pitchFamily="34" charset="-122"/>
                          <a:cs typeface="仿宋" panose="02010609060101010101" charset="-122"/>
                        </a:rPr>
                        <a:t>　月</a:t>
                      </a:r>
                      <a:r>
                        <a:rPr lang="en-US" altLang="zh-CN" sz="1700" b="0" u="none">
                          <a:latin typeface="微软雅黑" panose="020B0503020204020204" pitchFamily="34" charset="-122"/>
                          <a:ea typeface="微软雅黑" panose="020B0503020204020204" pitchFamily="34" charset="-122"/>
                          <a:cs typeface="仿宋" panose="02010609060101010101" charset="-122"/>
                        </a:rPr>
                        <a:t>/</a:t>
                      </a:r>
                      <a:r>
                        <a:rPr lang="zh-CN" altLang="en-US" sz="1700" b="0" u="none">
                          <a:latin typeface="微软雅黑" panose="020B0503020204020204" pitchFamily="34" charset="-122"/>
                          <a:ea typeface="微软雅黑" panose="020B0503020204020204" pitchFamily="34" charset="-122"/>
                          <a:cs typeface="仿宋" panose="02010609060101010101" charset="-122"/>
                        </a:rPr>
                        <a:t>周</a:t>
                      </a:r>
                      <a:endParaRPr lang="zh-CN" altLang="en-US" sz="17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lgn="ctr">
                        <a:buNone/>
                      </a:pPr>
                      <a:r>
                        <a:rPr lang="zh-CN" altLang="en-US" sz="1700" b="0" u="none">
                          <a:latin typeface="微软雅黑" panose="020B0503020204020204" pitchFamily="34" charset="-122"/>
                          <a:ea typeface="微软雅黑" panose="020B0503020204020204" pitchFamily="34" charset="-122"/>
                          <a:cs typeface="仿宋" panose="02010609060101010101" charset="-122"/>
                        </a:rPr>
                        <a:t>　 </a:t>
                      </a:r>
                      <a:endParaRPr lang="zh-CN" altLang="en-US" sz="17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r>
              <a:tr h="393029">
                <a:tc vMerge="1">
                  <a:tcPr>
                    <a:lnL w="12700">
                      <a:solidFill>
                        <a:schemeClr val="tx1"/>
                      </a:solidFill>
                      <a:prstDash val="solid"/>
                    </a:lnL>
                    <a:lnR w="12700">
                      <a:solidFill>
                        <a:schemeClr val="tx1"/>
                      </a:solidFill>
                      <a:prstDash val="solid"/>
                    </a:lnR>
                  </a:tcPr>
                </a:tc>
                <a:tc vMerge="1">
                  <a:tcPr>
                    <a:lnL w="12700">
                      <a:solidFill>
                        <a:schemeClr val="tx1"/>
                      </a:solidFill>
                      <a:prstDash val="solid"/>
                    </a:lnL>
                    <a:lnR w="12700">
                      <a:solidFill>
                        <a:schemeClr val="tx1"/>
                      </a:solidFill>
                      <a:prstDash val="solid"/>
                    </a:lnR>
                  </a:tcPr>
                </a:tc>
                <a:tc>
                  <a:txBody>
                    <a:bodyPr/>
                    <a:lstStyle/>
                    <a:p>
                      <a:pPr marL="0" indent="0" algn="ctr">
                        <a:buNone/>
                      </a:pPr>
                      <a:r>
                        <a:rPr lang="zh-CN" altLang="en-US" sz="1700" b="0" u="none">
                          <a:latin typeface="微软雅黑" panose="020B0503020204020204" pitchFamily="34" charset="-122"/>
                          <a:ea typeface="微软雅黑" panose="020B0503020204020204" pitchFamily="34" charset="-122"/>
                          <a:cs typeface="仿宋" panose="02010609060101010101" charset="-122"/>
                        </a:rPr>
                        <a:t>压力管道</a:t>
                      </a:r>
                      <a:endParaRPr lang="zh-CN" altLang="en-US" sz="17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buNone/>
                      </a:pPr>
                      <a:r>
                        <a:rPr lang="zh-CN" altLang="en-US" sz="1700" b="0" u="none" dirty="0">
                          <a:latin typeface="微软雅黑" panose="020B0503020204020204" pitchFamily="34" charset="-122"/>
                          <a:ea typeface="微软雅黑" panose="020B0503020204020204" pitchFamily="34" charset="-122"/>
                          <a:cs typeface="仿宋" panose="02010609060101010101" charset="-122"/>
                        </a:rPr>
                        <a:t>安全泄放装置。安全保护装置的定期检验。</a:t>
                      </a:r>
                      <a:endParaRPr lang="zh-CN" altLang="en-US" sz="1700" b="0" u="none" dirty="0">
                        <a:latin typeface="微软雅黑" panose="020B0503020204020204" pitchFamily="34" charset="-122"/>
                        <a:ea typeface="微软雅黑" panose="020B0503020204020204" pitchFamily="34" charset="-122"/>
                        <a:cs typeface="仿宋" panose="02010609060101010101" charset="-122"/>
                      </a:endParaRPr>
                    </a:p>
                  </a:txBody>
                  <a:tcPr marL="22860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lgn="ctr">
                        <a:buNone/>
                      </a:pPr>
                      <a:r>
                        <a:rPr lang="zh-CN" altLang="en-US" sz="1700" b="0" u="none">
                          <a:latin typeface="微软雅黑" panose="020B0503020204020204" pitchFamily="34" charset="-122"/>
                          <a:ea typeface="微软雅黑" panose="020B0503020204020204" pitchFamily="34" charset="-122"/>
                          <a:cs typeface="仿宋" panose="02010609060101010101" charset="-122"/>
                        </a:rPr>
                        <a:t>设备处</a:t>
                      </a:r>
                      <a:r>
                        <a:rPr lang="en-US" altLang="zh-CN" sz="1700" b="0" u="none">
                          <a:latin typeface="微软雅黑" panose="020B0503020204020204" pitchFamily="34" charset="-122"/>
                          <a:ea typeface="微软雅黑" panose="020B0503020204020204" pitchFamily="34" charset="-122"/>
                          <a:cs typeface="仿宋" panose="02010609060101010101" charset="-122"/>
                        </a:rPr>
                        <a:t>/</a:t>
                      </a:r>
                      <a:r>
                        <a:rPr lang="zh-CN" altLang="en-US" sz="1700" b="0" u="none">
                          <a:latin typeface="微软雅黑" panose="020B0503020204020204" pitchFamily="34" charset="-122"/>
                          <a:ea typeface="微软雅黑" panose="020B0503020204020204" pitchFamily="34" charset="-122"/>
                          <a:cs typeface="仿宋" panose="02010609060101010101" charset="-122"/>
                        </a:rPr>
                        <a:t>车间</a:t>
                      </a:r>
                      <a:endParaRPr lang="zh-CN" altLang="en-US" sz="17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lgn="ctr">
                        <a:buNone/>
                      </a:pPr>
                      <a:r>
                        <a:rPr lang="zh-CN" altLang="en-US" sz="1700" b="0" u="none">
                          <a:latin typeface="微软雅黑" panose="020B0503020204020204" pitchFamily="34" charset="-122"/>
                          <a:ea typeface="微软雅黑" panose="020B0503020204020204" pitchFamily="34" charset="-122"/>
                          <a:cs typeface="仿宋" panose="02010609060101010101" charset="-122"/>
                        </a:rPr>
                        <a:t>月</a:t>
                      </a:r>
                      <a:r>
                        <a:rPr lang="en-US" altLang="zh-CN" sz="1700" b="0" u="none">
                          <a:latin typeface="微软雅黑" panose="020B0503020204020204" pitchFamily="34" charset="-122"/>
                          <a:ea typeface="微软雅黑" panose="020B0503020204020204" pitchFamily="34" charset="-122"/>
                          <a:cs typeface="仿宋" panose="02010609060101010101" charset="-122"/>
                        </a:rPr>
                        <a:t>/</a:t>
                      </a:r>
                      <a:r>
                        <a:rPr lang="zh-CN" altLang="en-US" sz="1700" b="0" u="none">
                          <a:latin typeface="微软雅黑" panose="020B0503020204020204" pitchFamily="34" charset="-122"/>
                          <a:ea typeface="微软雅黑" panose="020B0503020204020204" pitchFamily="34" charset="-122"/>
                          <a:cs typeface="仿宋" panose="02010609060101010101" charset="-122"/>
                        </a:rPr>
                        <a:t>周</a:t>
                      </a:r>
                      <a:endParaRPr lang="zh-CN" altLang="en-US" sz="17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lgn="ctr">
                        <a:buNone/>
                      </a:pPr>
                      <a:r>
                        <a:rPr lang="en-US" altLang="zh-CN" sz="1700" b="0" u="none">
                          <a:latin typeface="微软雅黑" panose="020B0503020204020204" pitchFamily="34" charset="-122"/>
                          <a:ea typeface="微软雅黑" panose="020B0503020204020204" pitchFamily="34" charset="-122"/>
                          <a:cs typeface="仿宋" panose="02010609060101010101" charset="-122"/>
                        </a:rPr>
                        <a:t> </a:t>
                      </a:r>
                      <a:endParaRPr lang="en-US" altLang="zh-CN" sz="17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r>
              <a:tr h="914400">
                <a:tc vMerge="1">
                  <a:tcPr>
                    <a:lnL w="12700">
                      <a:solidFill>
                        <a:schemeClr val="tx1"/>
                      </a:solidFill>
                      <a:prstDash val="solid"/>
                    </a:lnL>
                    <a:lnR w="12700">
                      <a:solidFill>
                        <a:schemeClr val="tx1"/>
                      </a:solidFill>
                      <a:prstDash val="solid"/>
                    </a:lnR>
                    <a:lnB w="12700">
                      <a:solidFill>
                        <a:schemeClr val="tx1"/>
                      </a:solidFill>
                      <a:prstDash val="solid"/>
                    </a:lnB>
                  </a:tcPr>
                </a:tc>
                <a:tc vMerge="1">
                  <a:tcPr>
                    <a:lnL w="12700">
                      <a:solidFill>
                        <a:schemeClr val="tx1"/>
                      </a:solidFill>
                      <a:prstDash val="solid"/>
                    </a:lnL>
                    <a:lnR w="12700">
                      <a:solidFill>
                        <a:schemeClr val="tx1"/>
                      </a:solidFill>
                      <a:prstDash val="solid"/>
                    </a:lnR>
                    <a:lnB w="12700">
                      <a:solidFill>
                        <a:schemeClr val="tx1"/>
                      </a:solidFill>
                      <a:prstDash val="solid"/>
                    </a:lnB>
                  </a:tcPr>
                </a:tc>
                <a:tc>
                  <a:txBody>
                    <a:bodyPr/>
                    <a:lstStyle/>
                    <a:p>
                      <a:pPr marL="0" indent="0">
                        <a:buNone/>
                      </a:pPr>
                      <a:r>
                        <a:rPr lang="zh-CN" altLang="en-US" sz="1700" b="0" u="none">
                          <a:latin typeface="微软雅黑" panose="020B0503020204020204" pitchFamily="34" charset="-122"/>
                          <a:ea typeface="微软雅黑" panose="020B0503020204020204" pitchFamily="34" charset="-122"/>
                          <a:cs typeface="仿宋" panose="02010609060101010101" charset="-122"/>
                        </a:rPr>
                        <a:t>起重机械、厂内专用机动车辆</a:t>
                      </a:r>
                      <a:endParaRPr lang="zh-CN" altLang="en-US" sz="17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buNone/>
                      </a:pPr>
                      <a:r>
                        <a:rPr lang="en-US" altLang="zh-CN" sz="1700" b="0" u="none" dirty="0">
                          <a:latin typeface="微软雅黑" panose="020B0503020204020204" pitchFamily="34" charset="-122"/>
                          <a:ea typeface="微软雅黑" panose="020B0503020204020204" pitchFamily="34" charset="-122"/>
                          <a:cs typeface="仿宋" panose="02010609060101010101" charset="-122"/>
                        </a:rPr>
                        <a:t>1.</a:t>
                      </a:r>
                      <a:r>
                        <a:rPr lang="zh-CN" altLang="en-US" sz="1700" b="0" u="none" dirty="0">
                          <a:latin typeface="微软雅黑" panose="020B0503020204020204" pitchFamily="34" charset="-122"/>
                          <a:ea typeface="微软雅黑" panose="020B0503020204020204" pitchFamily="34" charset="-122"/>
                          <a:cs typeface="仿宋" panose="02010609060101010101" charset="-122"/>
                        </a:rPr>
                        <a:t>安全防护装置。</a:t>
                      </a:r>
                      <a:r>
                        <a:rPr lang="en-US" altLang="zh-CN" sz="1700" b="0" u="none" dirty="0">
                          <a:latin typeface="微软雅黑" panose="020B0503020204020204" pitchFamily="34" charset="-122"/>
                          <a:ea typeface="微软雅黑" panose="020B0503020204020204" pitchFamily="34" charset="-122"/>
                          <a:cs typeface="仿宋" panose="02010609060101010101" charset="-122"/>
                        </a:rPr>
                        <a:t>2.</a:t>
                      </a:r>
                      <a:r>
                        <a:rPr lang="zh-CN" altLang="en-US" sz="1700" b="0" u="none" dirty="0">
                          <a:latin typeface="微软雅黑" panose="020B0503020204020204" pitchFamily="34" charset="-122"/>
                          <a:ea typeface="微软雅黑" panose="020B0503020204020204" pitchFamily="34" charset="-122"/>
                          <a:cs typeface="仿宋" panose="02010609060101010101" charset="-122"/>
                        </a:rPr>
                        <a:t>各零部件完好，连接紧固无缺损。</a:t>
                      </a:r>
                      <a:r>
                        <a:rPr lang="en-US" altLang="zh-CN" sz="1700" b="0" u="none" dirty="0">
                          <a:latin typeface="微软雅黑" panose="020B0503020204020204" pitchFamily="34" charset="-122"/>
                          <a:ea typeface="微软雅黑" panose="020B0503020204020204" pitchFamily="34" charset="-122"/>
                          <a:cs typeface="仿宋" panose="02010609060101010101" charset="-122"/>
                        </a:rPr>
                        <a:t>2.</a:t>
                      </a:r>
                      <a:r>
                        <a:rPr lang="zh-CN" altLang="en-US" sz="1700" b="0" u="none" dirty="0">
                          <a:latin typeface="微软雅黑" panose="020B0503020204020204" pitchFamily="34" charset="-122"/>
                          <a:ea typeface="微软雅黑" panose="020B0503020204020204" pitchFamily="34" charset="-122"/>
                          <a:cs typeface="仿宋" panose="02010609060101010101" charset="-122"/>
                        </a:rPr>
                        <a:t>车容整洁。</a:t>
                      </a:r>
                      <a:endParaRPr lang="zh-CN" altLang="en-US" sz="1700" b="0" u="none" dirty="0">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lgn="ctr">
                        <a:buNone/>
                      </a:pPr>
                      <a:r>
                        <a:rPr lang="zh-CN" altLang="en-US" sz="1700" b="0" u="none" dirty="0">
                          <a:latin typeface="微软雅黑" panose="020B0503020204020204" pitchFamily="34" charset="-122"/>
                          <a:ea typeface="微软雅黑" panose="020B0503020204020204" pitchFamily="34" charset="-122"/>
                          <a:cs typeface="仿宋" panose="02010609060101010101" charset="-122"/>
                        </a:rPr>
                        <a:t>设备处</a:t>
                      </a:r>
                      <a:r>
                        <a:rPr lang="en-US" altLang="zh-CN" sz="1700" b="0" u="none" dirty="0">
                          <a:latin typeface="微软雅黑" panose="020B0503020204020204" pitchFamily="34" charset="-122"/>
                          <a:ea typeface="微软雅黑" panose="020B0503020204020204" pitchFamily="34" charset="-122"/>
                          <a:cs typeface="仿宋" panose="02010609060101010101" charset="-122"/>
                        </a:rPr>
                        <a:t>/</a:t>
                      </a:r>
                      <a:r>
                        <a:rPr lang="zh-CN" altLang="en-US" sz="1700" b="0" u="none" dirty="0">
                          <a:latin typeface="微软雅黑" panose="020B0503020204020204" pitchFamily="34" charset="-122"/>
                          <a:ea typeface="微软雅黑" panose="020B0503020204020204" pitchFamily="34" charset="-122"/>
                          <a:cs typeface="仿宋" panose="02010609060101010101" charset="-122"/>
                        </a:rPr>
                        <a:t>使用部门 </a:t>
                      </a:r>
                      <a:endParaRPr lang="zh-CN" altLang="en-US" sz="1700" b="0" u="none" dirty="0">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lgn="ctr">
                        <a:buNone/>
                      </a:pPr>
                      <a:r>
                        <a:rPr lang="zh-CN" altLang="en-US" sz="1700" b="0" u="none">
                          <a:latin typeface="微软雅黑" panose="020B0503020204020204" pitchFamily="34" charset="-122"/>
                          <a:ea typeface="微软雅黑" panose="020B0503020204020204" pitchFamily="34" charset="-122"/>
                          <a:cs typeface="仿宋" panose="02010609060101010101" charset="-122"/>
                        </a:rPr>
                        <a:t>月</a:t>
                      </a:r>
                      <a:r>
                        <a:rPr lang="en-US" altLang="zh-CN" sz="1700" b="0" u="none">
                          <a:latin typeface="微软雅黑" panose="020B0503020204020204" pitchFamily="34" charset="-122"/>
                          <a:ea typeface="微软雅黑" panose="020B0503020204020204" pitchFamily="34" charset="-122"/>
                          <a:cs typeface="仿宋" panose="02010609060101010101" charset="-122"/>
                        </a:rPr>
                        <a:t>/</a:t>
                      </a:r>
                      <a:r>
                        <a:rPr lang="zh-CN" altLang="en-US" sz="1700" b="0" u="none">
                          <a:latin typeface="微软雅黑" panose="020B0503020204020204" pitchFamily="34" charset="-122"/>
                          <a:ea typeface="微软雅黑" panose="020B0503020204020204" pitchFamily="34" charset="-122"/>
                          <a:cs typeface="仿宋" panose="02010609060101010101" charset="-122"/>
                        </a:rPr>
                        <a:t>周 </a:t>
                      </a:r>
                      <a:endParaRPr lang="zh-CN" altLang="en-US" sz="17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lgn="ctr">
                        <a:buNone/>
                      </a:pPr>
                      <a:r>
                        <a:rPr lang="en-US" altLang="zh-CN" sz="1700" b="0" u="none">
                          <a:latin typeface="微软雅黑" panose="020B0503020204020204" pitchFamily="34" charset="-122"/>
                          <a:ea typeface="微软雅黑" panose="020B0503020204020204" pitchFamily="34" charset="-122"/>
                          <a:cs typeface="仿宋" panose="02010609060101010101" charset="-122"/>
                        </a:rPr>
                        <a:t> </a:t>
                      </a:r>
                      <a:endParaRPr lang="en-US" altLang="zh-CN" sz="17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r>
              <a:tr h="299085">
                <a:tc>
                  <a:txBody>
                    <a:bodyPr/>
                    <a:lstStyle/>
                    <a:p>
                      <a:pPr marL="0" indent="0" algn="ctr">
                        <a:buNone/>
                      </a:pPr>
                      <a:r>
                        <a:rPr lang="en-US" altLang="zh-CN" sz="1700" b="1" u="none">
                          <a:latin typeface="微软雅黑" panose="020B0503020204020204" pitchFamily="34" charset="-122"/>
                          <a:ea typeface="微软雅黑" panose="020B0503020204020204" pitchFamily="34" charset="-122"/>
                          <a:cs typeface="仿宋" panose="02010609060101010101" charset="-122"/>
                        </a:rPr>
                        <a:t>...</a:t>
                      </a:r>
                      <a:endParaRPr lang="en-US" altLang="zh-CN" sz="1700" b="1"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lgn="ctr">
                        <a:buNone/>
                      </a:pPr>
                      <a:r>
                        <a:rPr lang="en-US" altLang="zh-CN" sz="1700" b="0" u="none">
                          <a:latin typeface="微软雅黑" panose="020B0503020204020204" pitchFamily="34" charset="-122"/>
                          <a:ea typeface="微软雅黑" panose="020B0503020204020204" pitchFamily="34" charset="-122"/>
                          <a:cs typeface="仿宋" panose="02010609060101010101" charset="-122"/>
                        </a:rPr>
                        <a:t>...</a:t>
                      </a:r>
                      <a:endParaRPr lang="en-US" altLang="zh-CN" sz="17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gridSpan="5">
                  <a:txBody>
                    <a:bodyPr/>
                    <a:lstStyle/>
                    <a:p>
                      <a:pPr marL="0" indent="0" algn="ctr">
                        <a:buNone/>
                      </a:pPr>
                      <a:r>
                        <a:rPr lang="en-US" altLang="zh-CN" sz="1700" b="0" u="none" dirty="0">
                          <a:latin typeface="微软雅黑" panose="020B0503020204020204" pitchFamily="34" charset="-122"/>
                          <a:ea typeface="微软雅黑" panose="020B0503020204020204" pitchFamily="34" charset="-122"/>
                          <a:cs typeface="仿宋" panose="02010609060101010101" charset="-122"/>
                        </a:rPr>
                        <a:t>...</a:t>
                      </a:r>
                      <a:endParaRPr lang="en-US" altLang="zh-CN" sz="1700" b="0" u="none" dirty="0">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hMerge="1">
                  <a:tcPr>
                    <a:lnR w="12700">
                      <a:solidFill>
                        <a:schemeClr val="tx1"/>
                      </a:solidFill>
                      <a:prstDash val="solid"/>
                    </a:lnR>
                    <a:lnT w="12700">
                      <a:solidFill>
                        <a:schemeClr val="tx1"/>
                      </a:solidFill>
                      <a:prstDash val="solid"/>
                    </a:lnT>
                    <a:lnB w="12700">
                      <a:solidFill>
                        <a:schemeClr val="tx1"/>
                      </a:solidFill>
                      <a:prstDash val="solid"/>
                    </a:lnB>
                  </a:tcPr>
                </a:tc>
                <a:tc hMerge="1">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hMerge="1">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hMerge="1">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537210">
                <a:tc>
                  <a:txBody>
                    <a:bodyPr/>
                    <a:lstStyle/>
                    <a:p>
                      <a:pPr marL="0" indent="0" algn="ctr">
                        <a:buNone/>
                      </a:pPr>
                      <a:r>
                        <a:rPr lang="en-US" altLang="zh-CN" sz="1700" b="1" u="none">
                          <a:latin typeface="微软雅黑" panose="020B0503020204020204" pitchFamily="34" charset="-122"/>
                          <a:ea typeface="微软雅黑" panose="020B0503020204020204" pitchFamily="34" charset="-122"/>
                          <a:cs typeface="仿宋" panose="02010609060101010101" charset="-122"/>
                        </a:rPr>
                        <a:t>4</a:t>
                      </a:r>
                      <a:endParaRPr lang="en-US" altLang="zh-CN" sz="1700" b="1"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buNone/>
                      </a:pPr>
                      <a:r>
                        <a:rPr lang="zh-CN" altLang="en-US" sz="1700" b="0" u="none">
                          <a:latin typeface="微软雅黑" panose="020B0503020204020204" pitchFamily="34" charset="-122"/>
                          <a:ea typeface="微软雅黑" panose="020B0503020204020204" pitchFamily="34" charset="-122"/>
                          <a:cs typeface="仿宋" panose="02010609060101010101" charset="-122"/>
                        </a:rPr>
                        <a:t>从业人员</a:t>
                      </a:r>
                      <a:endParaRPr lang="zh-CN" altLang="en-US" sz="17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gridSpan="2">
                  <a:txBody>
                    <a:bodyPr/>
                    <a:lstStyle/>
                    <a:p>
                      <a:pPr marL="0" indent="0">
                        <a:buNone/>
                      </a:pPr>
                      <a:r>
                        <a:rPr lang="en-US" altLang="zh-CN" sz="1700" b="0" u="none">
                          <a:latin typeface="微软雅黑" panose="020B0503020204020204" pitchFamily="34" charset="-122"/>
                          <a:ea typeface="微软雅黑" panose="020B0503020204020204" pitchFamily="34" charset="-122"/>
                          <a:cs typeface="仿宋" panose="02010609060101010101" charset="-122"/>
                        </a:rPr>
                        <a:t>1.</a:t>
                      </a:r>
                      <a:r>
                        <a:rPr lang="zh-CN" altLang="en-US" sz="1700" b="0" u="none">
                          <a:latin typeface="微软雅黑" panose="020B0503020204020204" pitchFamily="34" charset="-122"/>
                          <a:ea typeface="微软雅黑" panose="020B0503020204020204" pitchFamily="34" charset="-122"/>
                          <a:cs typeface="仿宋" panose="02010609060101010101" charset="-122"/>
                        </a:rPr>
                        <a:t>持证上岗。</a:t>
                      </a:r>
                      <a:r>
                        <a:rPr lang="en-US" altLang="zh-CN" sz="1700" b="0" u="none">
                          <a:latin typeface="微软雅黑" panose="020B0503020204020204" pitchFamily="34" charset="-122"/>
                          <a:ea typeface="微软雅黑" panose="020B0503020204020204" pitchFamily="34" charset="-122"/>
                          <a:cs typeface="仿宋" panose="02010609060101010101" charset="-122"/>
                        </a:rPr>
                        <a:t>2.</a:t>
                      </a:r>
                      <a:r>
                        <a:rPr lang="zh-CN" altLang="en-US" sz="1700" b="0" u="none">
                          <a:latin typeface="微软雅黑" panose="020B0503020204020204" pitchFamily="34" charset="-122"/>
                          <a:ea typeface="微软雅黑" panose="020B0503020204020204" pitchFamily="34" charset="-122"/>
                          <a:cs typeface="仿宋" panose="02010609060101010101" charset="-122"/>
                        </a:rPr>
                        <a:t>个人防护用品佩戴。</a:t>
                      </a:r>
                      <a:r>
                        <a:rPr lang="en-US" altLang="zh-CN" sz="1700" b="0" u="none">
                          <a:latin typeface="微软雅黑" panose="020B0503020204020204" pitchFamily="34" charset="-122"/>
                          <a:ea typeface="微软雅黑" panose="020B0503020204020204" pitchFamily="34" charset="-122"/>
                          <a:cs typeface="仿宋" panose="02010609060101010101" charset="-122"/>
                        </a:rPr>
                        <a:t>3.“</a:t>
                      </a:r>
                      <a:r>
                        <a:rPr lang="zh-CN" altLang="en-US" sz="1700" b="0" u="none">
                          <a:latin typeface="微软雅黑" panose="020B0503020204020204" pitchFamily="34" charset="-122"/>
                          <a:ea typeface="微软雅黑" panose="020B0503020204020204" pitchFamily="34" charset="-122"/>
                          <a:cs typeface="仿宋" panose="02010609060101010101" charset="-122"/>
                        </a:rPr>
                        <a:t>三违”行为。</a:t>
                      </a:r>
                      <a:endParaRPr lang="zh-CN" altLang="en-US" sz="17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hMerge="1">
                  <a:tcPr>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indent="0" algn="ctr">
                        <a:buNone/>
                      </a:pPr>
                      <a:r>
                        <a:rPr lang="zh-CN" altLang="en-US" sz="1700" b="0" u="none">
                          <a:latin typeface="微软雅黑" panose="020B0503020204020204" pitchFamily="34" charset="-122"/>
                          <a:ea typeface="微软雅黑" panose="020B0503020204020204" pitchFamily="34" charset="-122"/>
                          <a:cs typeface="仿宋" panose="02010609060101010101" charset="-122"/>
                        </a:rPr>
                        <a:t>安全处</a:t>
                      </a:r>
                      <a:r>
                        <a:rPr lang="en-US" altLang="zh-CN" sz="1700" b="0" u="none">
                          <a:latin typeface="微软雅黑" panose="020B0503020204020204" pitchFamily="34" charset="-122"/>
                          <a:ea typeface="微软雅黑" panose="020B0503020204020204" pitchFamily="34" charset="-122"/>
                          <a:cs typeface="仿宋" panose="02010609060101010101" charset="-122"/>
                        </a:rPr>
                        <a:t>/</a:t>
                      </a:r>
                      <a:r>
                        <a:rPr lang="zh-CN" altLang="en-US" sz="1700" b="0" u="none">
                          <a:latin typeface="微软雅黑" panose="020B0503020204020204" pitchFamily="34" charset="-122"/>
                          <a:ea typeface="微软雅黑" panose="020B0503020204020204" pitchFamily="34" charset="-122"/>
                          <a:cs typeface="仿宋" panose="02010609060101010101" charset="-122"/>
                        </a:rPr>
                        <a:t>车间</a:t>
                      </a:r>
                      <a:endParaRPr lang="zh-CN" altLang="en-US" sz="17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lgn="ctr">
                        <a:buNone/>
                      </a:pPr>
                      <a:r>
                        <a:rPr lang="zh-CN" altLang="en-US" sz="1700" b="0" u="none" dirty="0">
                          <a:latin typeface="微软雅黑" panose="020B0503020204020204" pitchFamily="34" charset="-122"/>
                          <a:ea typeface="微软雅黑" panose="020B0503020204020204" pitchFamily="34" charset="-122"/>
                          <a:cs typeface="仿宋" panose="02010609060101010101" charset="-122"/>
                        </a:rPr>
                        <a:t>月</a:t>
                      </a:r>
                      <a:r>
                        <a:rPr lang="en-US" altLang="zh-CN" sz="1700" b="0" u="none" dirty="0">
                          <a:latin typeface="微软雅黑" panose="020B0503020204020204" pitchFamily="34" charset="-122"/>
                          <a:ea typeface="微软雅黑" panose="020B0503020204020204" pitchFamily="34" charset="-122"/>
                          <a:cs typeface="仿宋" panose="02010609060101010101" charset="-122"/>
                        </a:rPr>
                        <a:t>/</a:t>
                      </a:r>
                      <a:r>
                        <a:rPr lang="zh-CN" altLang="en-US" sz="1700" b="0" u="none" dirty="0">
                          <a:latin typeface="微软雅黑" panose="020B0503020204020204" pitchFamily="34" charset="-122"/>
                          <a:ea typeface="微软雅黑" panose="020B0503020204020204" pitchFamily="34" charset="-122"/>
                          <a:cs typeface="仿宋" panose="02010609060101010101" charset="-122"/>
                        </a:rPr>
                        <a:t>周</a:t>
                      </a:r>
                      <a:endParaRPr lang="zh-CN" altLang="en-US" sz="1700" b="0" u="none" dirty="0">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lgn="ctr">
                        <a:buNone/>
                      </a:pPr>
                      <a:r>
                        <a:rPr lang="en-US" altLang="zh-CN" sz="1700" b="0" u="none" dirty="0">
                          <a:latin typeface="微软雅黑" panose="020B0503020204020204" pitchFamily="34" charset="-122"/>
                          <a:ea typeface="微软雅黑" panose="020B0503020204020204" pitchFamily="34" charset="-122"/>
                          <a:cs typeface="仿宋" panose="02010609060101010101" charset="-122"/>
                        </a:rPr>
                        <a:t> </a:t>
                      </a:r>
                      <a:endParaRPr lang="en-US" altLang="zh-CN" sz="1700" b="0" u="none" dirty="0">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r>
              <a:tr h="249555">
                <a:tc>
                  <a:txBody>
                    <a:bodyPr/>
                    <a:lstStyle/>
                    <a:p>
                      <a:pPr marL="0" indent="0" algn="ctr">
                        <a:buNone/>
                      </a:pPr>
                      <a:r>
                        <a:rPr lang="en-US" altLang="zh-CN" sz="1700" b="1" u="none">
                          <a:latin typeface="微软雅黑" panose="020B0503020204020204" pitchFamily="34" charset="-122"/>
                          <a:ea typeface="微软雅黑" panose="020B0503020204020204" pitchFamily="34" charset="-122"/>
                          <a:cs typeface="仿宋" panose="02010609060101010101" charset="-122"/>
                        </a:rPr>
                        <a:t>...</a:t>
                      </a:r>
                      <a:endParaRPr lang="en-US" altLang="zh-CN" sz="1700" b="1"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lgn="ctr">
                        <a:buNone/>
                      </a:pPr>
                      <a:r>
                        <a:rPr lang="en-US" altLang="zh-CN" sz="1700" b="0" u="none">
                          <a:latin typeface="微软雅黑" panose="020B0503020204020204" pitchFamily="34" charset="-122"/>
                          <a:ea typeface="微软雅黑" panose="020B0503020204020204" pitchFamily="34" charset="-122"/>
                          <a:cs typeface="仿宋" panose="02010609060101010101" charset="-122"/>
                        </a:rPr>
                        <a:t>...</a:t>
                      </a:r>
                      <a:endParaRPr lang="en-US" altLang="zh-CN" sz="17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gridSpan="5">
                  <a:txBody>
                    <a:bodyPr/>
                    <a:lstStyle/>
                    <a:p>
                      <a:pPr marL="0" indent="0" algn="ctr">
                        <a:buNone/>
                      </a:pPr>
                      <a:r>
                        <a:rPr lang="en-US" altLang="zh-CN" sz="1700" b="0" u="none" dirty="0">
                          <a:latin typeface="微软雅黑" panose="020B0503020204020204" pitchFamily="34" charset="-122"/>
                          <a:ea typeface="微软雅黑" panose="020B0503020204020204" pitchFamily="34" charset="-122"/>
                          <a:cs typeface="仿宋" panose="02010609060101010101" charset="-122"/>
                        </a:rPr>
                        <a:t>...</a:t>
                      </a:r>
                      <a:endParaRPr lang="en-US" altLang="zh-CN" sz="1700" b="0" u="none" dirty="0">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hMerge="1">
                  <a:tcPr>
                    <a:lnR w="12700">
                      <a:solidFill>
                        <a:schemeClr val="tx1"/>
                      </a:solidFill>
                      <a:prstDash val="solid"/>
                    </a:lnR>
                    <a:lnT w="12700">
                      <a:solidFill>
                        <a:schemeClr val="tx1"/>
                      </a:solidFill>
                      <a:prstDash val="solid"/>
                    </a:lnT>
                    <a:lnB w="12700">
                      <a:solidFill>
                        <a:schemeClr val="tx1"/>
                      </a:solidFill>
                      <a:prstDash val="solid"/>
                    </a:lnB>
                  </a:tcPr>
                </a:tc>
                <a:tc hMerge="1">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hMerge="1">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hMerge="1">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710189">
                <a:tc>
                  <a:txBody>
                    <a:bodyPr/>
                    <a:lstStyle/>
                    <a:p>
                      <a:pPr marL="0" indent="0" algn="ctr">
                        <a:buNone/>
                      </a:pPr>
                      <a:r>
                        <a:rPr lang="en-US" altLang="zh-CN" sz="1700" b="1" u="none">
                          <a:latin typeface="微软雅黑" panose="020B0503020204020204" pitchFamily="34" charset="-122"/>
                          <a:ea typeface="微软雅黑" panose="020B0503020204020204" pitchFamily="34" charset="-122"/>
                          <a:cs typeface="仿宋" panose="02010609060101010101" charset="-122"/>
                        </a:rPr>
                        <a:t>8</a:t>
                      </a:r>
                      <a:endParaRPr lang="en-US" altLang="zh-CN" sz="1700" b="1"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lgn="ctr">
                        <a:buNone/>
                      </a:pPr>
                      <a:r>
                        <a:rPr lang="zh-CN" altLang="en-US" sz="1700" b="0" u="none">
                          <a:latin typeface="微软雅黑" panose="020B0503020204020204" pitchFamily="34" charset="-122"/>
                          <a:ea typeface="微软雅黑" panose="020B0503020204020204" pitchFamily="34" charset="-122"/>
                          <a:cs typeface="仿宋" panose="02010609060101010101" charset="-122"/>
                        </a:rPr>
                        <a:t>特殊作业</a:t>
                      </a:r>
                      <a:endParaRPr lang="zh-CN" altLang="en-US" sz="17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gridSpan="2">
                  <a:txBody>
                    <a:bodyPr/>
                    <a:lstStyle/>
                    <a:p>
                      <a:pPr marL="0" indent="0">
                        <a:buNone/>
                      </a:pPr>
                      <a:r>
                        <a:rPr lang="en-US" altLang="zh-CN" sz="1700" b="0" u="none">
                          <a:latin typeface="微软雅黑" panose="020B0503020204020204" pitchFamily="34" charset="-122"/>
                          <a:ea typeface="微软雅黑" panose="020B0503020204020204" pitchFamily="34" charset="-122"/>
                          <a:cs typeface="仿宋" panose="02010609060101010101" charset="-122"/>
                        </a:rPr>
                        <a:t>1.</a:t>
                      </a:r>
                      <a:r>
                        <a:rPr lang="zh-CN" altLang="en-US" sz="1700" b="0" u="none">
                          <a:latin typeface="微软雅黑" panose="020B0503020204020204" pitchFamily="34" charset="-122"/>
                          <a:ea typeface="微软雅黑" panose="020B0503020204020204" pitchFamily="34" charset="-122"/>
                          <a:cs typeface="仿宋" panose="02010609060101010101" charset="-122"/>
                        </a:rPr>
                        <a:t>作业前的危险及有害因素辨识。</a:t>
                      </a:r>
                      <a:r>
                        <a:rPr lang="en-US" altLang="zh-CN" sz="1700" b="0" u="none">
                          <a:latin typeface="微软雅黑" panose="020B0503020204020204" pitchFamily="34" charset="-122"/>
                          <a:ea typeface="微软雅黑" panose="020B0503020204020204" pitchFamily="34" charset="-122"/>
                          <a:cs typeface="仿宋" panose="02010609060101010101" charset="-122"/>
                        </a:rPr>
                        <a:t>2.</a:t>
                      </a:r>
                      <a:r>
                        <a:rPr lang="zh-CN" altLang="en-US" sz="1700" b="0" u="none">
                          <a:latin typeface="微软雅黑" panose="020B0503020204020204" pitchFamily="34" charset="-122"/>
                          <a:ea typeface="微软雅黑" panose="020B0503020204020204" pitchFamily="34" charset="-122"/>
                          <a:cs typeface="仿宋" panose="02010609060101010101" charset="-122"/>
                        </a:rPr>
                        <a:t>严格落实作业审批程序。</a:t>
                      </a:r>
                      <a:r>
                        <a:rPr lang="en-US" altLang="zh-CN" sz="1700" b="0" u="none">
                          <a:latin typeface="微软雅黑" panose="020B0503020204020204" pitchFamily="34" charset="-122"/>
                          <a:ea typeface="微软雅黑" panose="020B0503020204020204" pitchFamily="34" charset="-122"/>
                          <a:cs typeface="仿宋" panose="02010609060101010101" charset="-122"/>
                        </a:rPr>
                        <a:t>3.</a:t>
                      </a:r>
                      <a:r>
                        <a:rPr lang="zh-CN" altLang="en-US" sz="1700" b="0" u="none">
                          <a:latin typeface="微软雅黑" panose="020B0503020204020204" pitchFamily="34" charset="-122"/>
                          <a:ea typeface="微软雅黑" panose="020B0503020204020204" pitchFamily="34" charset="-122"/>
                          <a:cs typeface="仿宋" panose="02010609060101010101" charset="-122"/>
                        </a:rPr>
                        <a:t>严格执行</a:t>
                      </a:r>
                      <a:r>
                        <a:rPr lang="en-US" altLang="zh-CN" sz="1700" b="0" u="none">
                          <a:latin typeface="微软雅黑" panose="020B0503020204020204" pitchFamily="34" charset="-122"/>
                          <a:ea typeface="微软雅黑" panose="020B0503020204020204" pitchFamily="34" charset="-122"/>
                          <a:cs typeface="仿宋" panose="02010609060101010101" charset="-122"/>
                        </a:rPr>
                        <a:t>GB30871-2014</a:t>
                      </a:r>
                      <a:r>
                        <a:rPr lang="zh-CN" altLang="en-US" sz="1700" b="0" u="none">
                          <a:latin typeface="微软雅黑" panose="020B0503020204020204" pitchFamily="34" charset="-122"/>
                          <a:ea typeface="微软雅黑" panose="020B0503020204020204" pitchFamily="34" charset="-122"/>
                          <a:cs typeface="仿宋" panose="02010609060101010101" charset="-122"/>
                        </a:rPr>
                        <a:t>。</a:t>
                      </a:r>
                      <a:endParaRPr lang="zh-CN" altLang="en-US" sz="17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hMerge="1">
                  <a:tcPr>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indent="0" algn="ctr">
                        <a:buNone/>
                      </a:pPr>
                      <a:r>
                        <a:rPr lang="zh-CN" altLang="en-US" sz="1700" b="0" u="none">
                          <a:latin typeface="微软雅黑" panose="020B0503020204020204" pitchFamily="34" charset="-122"/>
                          <a:ea typeface="微软雅黑" panose="020B0503020204020204" pitchFamily="34" charset="-122"/>
                          <a:cs typeface="仿宋" panose="02010609060101010101" charset="-122"/>
                        </a:rPr>
                        <a:t>安全处</a:t>
                      </a:r>
                      <a:r>
                        <a:rPr lang="en-US" altLang="zh-CN" sz="1700" b="0" u="none">
                          <a:latin typeface="微软雅黑" panose="020B0503020204020204" pitchFamily="34" charset="-122"/>
                          <a:ea typeface="微软雅黑" panose="020B0503020204020204" pitchFamily="34" charset="-122"/>
                          <a:cs typeface="仿宋" panose="02010609060101010101" charset="-122"/>
                        </a:rPr>
                        <a:t>/</a:t>
                      </a:r>
                      <a:r>
                        <a:rPr lang="zh-CN" altLang="en-US" sz="1700" b="0" u="none">
                          <a:latin typeface="微软雅黑" panose="020B0503020204020204" pitchFamily="34" charset="-122"/>
                          <a:ea typeface="微软雅黑" panose="020B0503020204020204" pitchFamily="34" charset="-122"/>
                          <a:cs typeface="仿宋" panose="02010609060101010101" charset="-122"/>
                        </a:rPr>
                        <a:t>车间</a:t>
                      </a:r>
                      <a:endParaRPr lang="zh-CN" altLang="en-US" sz="17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lgn="ctr">
                        <a:buNone/>
                      </a:pPr>
                      <a:r>
                        <a:rPr lang="zh-CN" altLang="en-US" sz="1700" b="0" u="none">
                          <a:latin typeface="微软雅黑" panose="020B0503020204020204" pitchFamily="34" charset="-122"/>
                          <a:ea typeface="微软雅黑" panose="020B0503020204020204" pitchFamily="34" charset="-122"/>
                          <a:cs typeface="仿宋" panose="02010609060101010101" charset="-122"/>
                        </a:rPr>
                        <a:t>月</a:t>
                      </a:r>
                      <a:r>
                        <a:rPr lang="en-US" altLang="zh-CN" sz="1700" b="0" u="none">
                          <a:latin typeface="微软雅黑" panose="020B0503020204020204" pitchFamily="34" charset="-122"/>
                          <a:ea typeface="微软雅黑" panose="020B0503020204020204" pitchFamily="34" charset="-122"/>
                          <a:cs typeface="仿宋" panose="02010609060101010101" charset="-122"/>
                        </a:rPr>
                        <a:t>/</a:t>
                      </a:r>
                      <a:r>
                        <a:rPr lang="zh-CN" altLang="en-US" sz="1700" b="0" u="none">
                          <a:latin typeface="微软雅黑" panose="020B0503020204020204" pitchFamily="34" charset="-122"/>
                          <a:ea typeface="微软雅黑" panose="020B0503020204020204" pitchFamily="34" charset="-122"/>
                          <a:cs typeface="仿宋" panose="02010609060101010101" charset="-122"/>
                        </a:rPr>
                        <a:t>周</a:t>
                      </a:r>
                      <a:endParaRPr lang="zh-CN" altLang="en-US" sz="1700" b="0" u="none">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c>
                  <a:txBody>
                    <a:bodyPr/>
                    <a:lstStyle/>
                    <a:p>
                      <a:pPr marL="0" indent="0" algn="ctr">
                        <a:buNone/>
                      </a:pPr>
                      <a:r>
                        <a:rPr lang="zh-CN" altLang="en-US" sz="1700" b="0" u="none" dirty="0">
                          <a:latin typeface="微软雅黑" panose="020B0503020204020204" pitchFamily="34" charset="-122"/>
                          <a:ea typeface="微软雅黑" panose="020B0503020204020204" pitchFamily="34" charset="-122"/>
                          <a:cs typeface="仿宋" panose="02010609060101010101" charset="-122"/>
                        </a:rPr>
                        <a:t>　</a:t>
                      </a:r>
                      <a:endParaRPr lang="zh-CN" altLang="en-US" sz="1700" b="0" u="none" dirty="0">
                        <a:latin typeface="微软雅黑" panose="020B0503020204020204" pitchFamily="34" charset="-122"/>
                        <a:ea typeface="微软雅黑" panose="020B0503020204020204" pitchFamily="34" charset="-122"/>
                        <a:cs typeface="仿宋" panose="02010609060101010101" charset="-122"/>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95000"/>
                      </a:schemeClr>
                    </a:solidFill>
                  </a:tcPr>
                </a:tc>
              </a:tr>
            </a:tbl>
          </a:graphicData>
        </a:graphic>
      </p:graphicFrame>
      <p:sp>
        <p:nvSpPr>
          <p:cNvPr id="12" name="文本框 11"/>
          <p:cNvSpPr txBox="1"/>
          <p:nvPr/>
        </p:nvSpPr>
        <p:spPr>
          <a:xfrm>
            <a:off x="476885" y="52070"/>
            <a:ext cx="5617210" cy="678815"/>
          </a:xfrm>
          <a:prstGeom prst="rect">
            <a:avLst/>
          </a:prstGeom>
          <a:noFill/>
        </p:spPr>
        <p:txBody>
          <a:bodyPr wrap="square" rtlCol="0">
            <a:spAutoFit/>
          </a:bodyPr>
          <a:lstStyle/>
          <a:p>
            <a:pPr marL="457200" indent="-457200">
              <a:buFont typeface="Wingdings" panose="05000000000000000000" charset="0"/>
              <a:buChar char="l"/>
            </a:pPr>
            <a:r>
              <a:rPr lang="zh-CN" altLang="zh-CN" sz="3600" b="1" dirty="0">
                <a:solidFill>
                  <a:schemeClr val="bg1"/>
                </a:solidFill>
                <a:latin typeface="微软雅黑" panose="020B0503020204020204" pitchFamily="34" charset="-122"/>
                <a:ea typeface="微软雅黑" panose="020B0503020204020204" pitchFamily="34" charset="-122"/>
              </a:rPr>
              <a:t>隐患自查</a:t>
            </a:r>
            <a:endParaRPr lang="zh-CN" altLang="zh-CN" sz="3600" b="1" dirty="0">
              <a:solidFill>
                <a:schemeClr val="bg1"/>
              </a:solidFill>
              <a:latin typeface="微软雅黑" panose="020B0503020204020204" pitchFamily="34" charset="-122"/>
              <a:ea typeface="微软雅黑" panose="020B0503020204020204" pitchFamily="34" charset="-122"/>
            </a:endParaRPr>
          </a:p>
        </p:txBody>
      </p:sp>
      <p:cxnSp>
        <p:nvCxnSpPr>
          <p:cNvPr id="2" name="直接连接符 1"/>
          <p:cNvCxnSpPr/>
          <p:nvPr/>
        </p:nvCxnSpPr>
        <p:spPr>
          <a:xfrm>
            <a:off x="0" y="768985"/>
            <a:ext cx="121621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格 -1"/>
          <p:cNvGraphicFramePr/>
          <p:nvPr/>
        </p:nvGraphicFramePr>
        <p:xfrm>
          <a:off x="185607" y="1628140"/>
          <a:ext cx="11822617" cy="4498303"/>
        </p:xfrm>
        <a:graphic>
          <a:graphicData uri="http://schemas.openxmlformats.org/drawingml/2006/table">
            <a:tbl>
              <a:tblPr firstRow="1" bandRow="1">
                <a:tableStyleId>{5940675A-B579-460E-94D1-54222C63F5DA}</a:tableStyleId>
              </a:tblPr>
              <a:tblGrid>
                <a:gridCol w="1522170"/>
                <a:gridCol w="7691717"/>
                <a:gridCol w="995083"/>
                <a:gridCol w="997510"/>
                <a:gridCol w="616137"/>
              </a:tblGrid>
              <a:tr h="426085">
                <a:tc gridSpan="5">
                  <a:txBody>
                    <a:bodyPr/>
                    <a:lstStyle/>
                    <a:p>
                      <a:pPr marL="0" indent="0" algn="ctr">
                        <a:buNone/>
                      </a:pPr>
                      <a:r>
                        <a:rPr lang="zh-CN" altLang="en-US" sz="2000" b="1" u="none" dirty="0">
                          <a:solidFill>
                            <a:schemeClr val="bg1"/>
                          </a:solidFill>
                          <a:latin typeface="微软雅黑" panose="020B0503020204020204" pitchFamily="34" charset="-122"/>
                          <a:ea typeface="微软雅黑" panose="020B0503020204020204" pitchFamily="34" charset="-122"/>
                          <a:cs typeface="仿宋" panose="02010609060101010101" charset="-122"/>
                        </a:rPr>
                        <a:t>脱硫净化工序  隐患排查清单</a:t>
                      </a:r>
                      <a:endParaRPr lang="zh-CN" altLang="en-US" sz="2000" b="1" u="none" dirty="0">
                        <a:solidFill>
                          <a:schemeClr val="bg1"/>
                        </a:solidFill>
                        <a:latin typeface="微软雅黑" panose="020B0503020204020204" pitchFamily="34" charset="-122"/>
                        <a:ea typeface="微软雅黑" panose="020B0503020204020204" pitchFamily="34" charset="-122"/>
                        <a:cs typeface="仿宋" panose="02010609060101010101" charset="-122"/>
                      </a:endParaRPr>
                    </a:p>
                  </a:txBody>
                  <a:tcPr marL="68580" marR="0" marT="0" marB="0" anchor="ctr">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7373"/>
                    </a:solidFill>
                  </a:tcPr>
                </a:tc>
                <a:tc hMerge="1">
                  <a:tcPr/>
                </a:tc>
                <a:tc hMerge="1">
                  <a:tcPr/>
                </a:tc>
                <a:tc hMerge="1">
                  <a:tcPr/>
                </a:tc>
                <a:tc hMerge="1">
                  <a:tcPr marL="6858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24485">
                <a:tc>
                  <a:txBody>
                    <a:bodyPr/>
                    <a:lstStyle/>
                    <a:p>
                      <a:pPr marL="0" indent="0" algn="ctr">
                        <a:buNone/>
                      </a:pPr>
                      <a:r>
                        <a:rPr lang="zh-CN" altLang="en-US" sz="1700" b="1" u="none" dirty="0">
                          <a:latin typeface="微软雅黑" panose="020B0503020204020204" pitchFamily="34" charset="-122"/>
                          <a:ea typeface="微软雅黑" panose="020B0503020204020204" pitchFamily="34" charset="-122"/>
                          <a:cs typeface="仿宋" panose="02010609060101010101" charset="-122"/>
                        </a:rPr>
                        <a:t>排查点</a:t>
                      </a:r>
                      <a:endParaRPr lang="zh-CN" altLang="en-US" sz="1700" b="1" u="none" dirty="0">
                        <a:latin typeface="微软雅黑" panose="020B0503020204020204" pitchFamily="34" charset="-122"/>
                        <a:ea typeface="微软雅黑" panose="020B0503020204020204" pitchFamily="34" charset="-122"/>
                        <a:cs typeface="仿宋" panose="02010609060101010101" charset="-122"/>
                      </a:endParaRPr>
                    </a:p>
                  </a:txBody>
                  <a:tcPr marL="6858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marL="0" indent="0" algn="ctr">
                        <a:buNone/>
                      </a:pPr>
                      <a:r>
                        <a:rPr lang="zh-CN" altLang="en-US" sz="1700" b="1" u="none" dirty="0">
                          <a:latin typeface="微软雅黑" panose="020B0503020204020204" pitchFamily="34" charset="-122"/>
                          <a:ea typeface="微软雅黑" panose="020B0503020204020204" pitchFamily="34" charset="-122"/>
                          <a:cs typeface="仿宋" panose="02010609060101010101" charset="-122"/>
                        </a:rPr>
                        <a:t>排查内容</a:t>
                      </a:r>
                      <a:endParaRPr lang="zh-CN" altLang="en-US" sz="1700" b="1" u="none" dirty="0">
                        <a:latin typeface="微软雅黑" panose="020B0503020204020204" pitchFamily="34" charset="-122"/>
                        <a:ea typeface="微软雅黑" panose="020B0503020204020204" pitchFamily="34" charset="-122"/>
                        <a:cs typeface="仿宋" panose="02010609060101010101" charset="-122"/>
                      </a:endParaRPr>
                    </a:p>
                  </a:txBody>
                  <a:tcPr marL="68580" marR="0" marT="0" marB="0" anchor="ctr">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marL="0" indent="0" algn="ctr">
                        <a:buNone/>
                      </a:pPr>
                      <a:r>
                        <a:rPr lang="zh-CN" altLang="en-US" sz="1700" b="1" u="none" dirty="0">
                          <a:latin typeface="微软雅黑" panose="020B0503020204020204" pitchFamily="34" charset="-122"/>
                          <a:ea typeface="微软雅黑" panose="020B0503020204020204" pitchFamily="34" charset="-122"/>
                          <a:cs typeface="仿宋" panose="02010609060101010101" charset="-122"/>
                        </a:rPr>
                        <a:t>排查周期</a:t>
                      </a:r>
                      <a:endParaRPr lang="zh-CN" altLang="en-US" sz="1700" b="1" u="none" dirty="0">
                        <a:latin typeface="微软雅黑" panose="020B0503020204020204" pitchFamily="34" charset="-122"/>
                        <a:ea typeface="微软雅黑" panose="020B0503020204020204" pitchFamily="34" charset="-122"/>
                        <a:cs typeface="仿宋" panose="02010609060101010101" charset="-122"/>
                      </a:endParaRPr>
                    </a:p>
                  </a:txBody>
                  <a:tcPr marL="68580" marR="0" marT="0" marB="0" anchor="ctr">
                    <a:lnL w="9525" cap="flat" cmpd="sng" algn="ctr">
                      <a:solidFill>
                        <a:srgbClr val="000000"/>
                      </a:solidFill>
                      <a:prstDash val="solid"/>
                      <a:round/>
                      <a:headEnd type="none" w="med" len="med"/>
                      <a:tailEnd type="none" w="med" len="med"/>
                    </a:lnL>
                    <a:lnR w="9525" cap="flat" cmpd="sng">
                      <a:solidFill>
                        <a:srgbClr val="000000"/>
                      </a:solidFill>
                      <a:prstDash val="soli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indent="0" algn="ctr">
                        <a:buNone/>
                      </a:pPr>
                      <a:r>
                        <a:rPr lang="zh-CN" altLang="en-US" sz="1700" b="1" u="none" dirty="0">
                          <a:latin typeface="微软雅黑" panose="020B0503020204020204" pitchFamily="34" charset="-122"/>
                          <a:ea typeface="微软雅黑" panose="020B0503020204020204" pitchFamily="34" charset="-122"/>
                          <a:cs typeface="仿宋" panose="02010609060101010101" charset="-122"/>
                        </a:rPr>
                        <a:t>排查岗位</a:t>
                      </a:r>
                      <a:endParaRPr lang="zh-CN" altLang="en-US" sz="1700" b="1" u="none" dirty="0">
                        <a:latin typeface="微软雅黑" panose="020B0503020204020204" pitchFamily="34" charset="-122"/>
                        <a:ea typeface="微软雅黑" panose="020B0503020204020204" pitchFamily="34" charset="-122"/>
                        <a:cs typeface="仿宋" panose="02010609060101010101" charset="-122"/>
                      </a:endParaRPr>
                    </a:p>
                  </a:txBody>
                  <a:tcPr marL="68580" marR="0" marT="0" marB="0" anchor="ctr">
                    <a:lnL w="9525" cap="flat" cmpd="sng" algn="ctr">
                      <a:solidFill>
                        <a:srgbClr val="000000"/>
                      </a:solidFill>
                      <a:prstDash val="solid"/>
                      <a:round/>
                      <a:headEnd type="none" w="med" len="med"/>
                      <a:tailEnd type="none" w="med" len="med"/>
                    </a:lnL>
                    <a:lnR w="9525" cap="flat" cmpd="sng">
                      <a:solidFill>
                        <a:srgbClr val="000000"/>
                      </a:solidFill>
                      <a:prstDash val="soli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indent="0" algn="ctr">
                        <a:buNone/>
                      </a:pPr>
                      <a:r>
                        <a:rPr lang="zh-CN" altLang="en-US" sz="1700" b="1" u="none">
                          <a:latin typeface="微软雅黑" panose="020B0503020204020204" pitchFamily="34" charset="-122"/>
                          <a:ea typeface="微软雅黑" panose="020B0503020204020204" pitchFamily="34" charset="-122"/>
                          <a:cs typeface="仿宋" panose="02010609060101010101" charset="-122"/>
                        </a:rPr>
                        <a:t>电话</a:t>
                      </a:r>
                      <a:endParaRPr lang="zh-CN" altLang="en-US" sz="1700" b="1" u="none">
                        <a:latin typeface="微软雅黑" panose="020B0503020204020204" pitchFamily="34" charset="-122"/>
                        <a:ea typeface="微软雅黑" panose="020B0503020204020204" pitchFamily="34" charset="-122"/>
                        <a:cs typeface="仿宋" panose="02010609060101010101" charset="-122"/>
                      </a:endParaRPr>
                    </a:p>
                  </a:txBody>
                  <a:tcPr marL="68580" marR="0" marT="0" marB="0" anchor="ctr">
                    <a:lnL w="9525" cap="flat" cmpd="sng" algn="ctr">
                      <a:solidFill>
                        <a:srgbClr val="000000"/>
                      </a:solidFill>
                      <a:prstDash val="solid"/>
                      <a:round/>
                      <a:headEnd type="none" w="med" len="med"/>
                      <a:tailEnd type="none" w="med" len="med"/>
                    </a:lnL>
                    <a:lnR w="9525" cap="flat" cmpd="sng">
                      <a:solidFill>
                        <a:srgbClr val="000000"/>
                      </a:solidFill>
                      <a:prstDash val="soli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112109">
                <a:tc>
                  <a:txBody>
                    <a:bodyPr/>
                    <a:lstStyle/>
                    <a:p>
                      <a:pPr marL="0" indent="0" algn="ctr">
                        <a:buNone/>
                      </a:pPr>
                      <a:r>
                        <a:rPr lang="zh-CN" altLang="en-US" sz="1700" b="0" u="none">
                          <a:latin typeface="微软雅黑" panose="020B0503020204020204" pitchFamily="34" charset="-122"/>
                          <a:ea typeface="微软雅黑" panose="020B0503020204020204" pitchFamily="34" charset="-122"/>
                          <a:cs typeface="仿宋" panose="02010609060101010101" charset="-122"/>
                        </a:rPr>
                        <a:t>罗茨鼓风机</a:t>
                      </a:r>
                      <a:endParaRPr lang="zh-CN" altLang="en-US" sz="1700" b="0" u="none">
                        <a:latin typeface="微软雅黑" panose="020B0503020204020204" pitchFamily="34" charset="-122"/>
                        <a:ea typeface="微软雅黑" panose="020B0503020204020204" pitchFamily="34" charset="-122"/>
                        <a:cs typeface="仿宋" panose="02010609060101010101" charset="-122"/>
                      </a:endParaRPr>
                    </a:p>
                    <a:p>
                      <a:pPr marL="0" indent="0" algn="ctr">
                        <a:buNone/>
                      </a:pPr>
                      <a:r>
                        <a:rPr lang="zh-CN" altLang="en-US" sz="1700" b="0" u="none">
                          <a:latin typeface="微软雅黑" panose="020B0503020204020204" pitchFamily="34" charset="-122"/>
                          <a:ea typeface="微软雅黑" panose="020B0503020204020204" pitchFamily="34" charset="-122"/>
                          <a:cs typeface="仿宋" panose="02010609060101010101" charset="-122"/>
                        </a:rPr>
                        <a:t>脱硫塔</a:t>
                      </a:r>
                      <a:endParaRPr lang="zh-CN" altLang="en-US" sz="1700" b="0" u="none">
                        <a:latin typeface="微软雅黑" panose="020B0503020204020204" pitchFamily="34" charset="-122"/>
                        <a:ea typeface="微软雅黑" panose="020B0503020204020204" pitchFamily="34" charset="-122"/>
                        <a:cs typeface="仿宋" panose="02010609060101010101" charset="-122"/>
                      </a:endParaRPr>
                    </a:p>
                    <a:p>
                      <a:pPr marL="0" indent="0" algn="ctr">
                        <a:buNone/>
                      </a:pPr>
                      <a:r>
                        <a:rPr lang="zh-CN" altLang="en-US" sz="1700" b="0" u="none">
                          <a:latin typeface="微软雅黑" panose="020B0503020204020204" pitchFamily="34" charset="-122"/>
                          <a:ea typeface="微软雅黑" panose="020B0503020204020204" pitchFamily="34" charset="-122"/>
                          <a:cs typeface="仿宋" panose="02010609060101010101" charset="-122"/>
                        </a:rPr>
                        <a:t>净化器 </a:t>
                      </a:r>
                      <a:endParaRPr lang="zh-CN" altLang="en-US" sz="1700" b="0" u="none">
                        <a:latin typeface="微软雅黑" panose="020B0503020204020204" pitchFamily="34" charset="-122"/>
                        <a:ea typeface="微软雅黑" panose="020B0503020204020204" pitchFamily="34" charset="-122"/>
                        <a:cs typeface="仿宋" panose="02010609060101010101" charset="-122"/>
                      </a:endParaRPr>
                    </a:p>
                  </a:txBody>
                  <a:tcPr marL="6858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marL="0" indent="0" algn="l">
                        <a:buNone/>
                      </a:pPr>
                      <a:r>
                        <a:rPr lang="en-US" altLang="zh-CN" sz="1700" b="0" u="none" dirty="0">
                          <a:latin typeface="微软雅黑" panose="020B0503020204020204" pitchFamily="34" charset="-122"/>
                          <a:ea typeface="微软雅黑" panose="020B0503020204020204" pitchFamily="34" charset="-122"/>
                          <a:cs typeface="仿宋" panose="02010609060101010101" charset="-122"/>
                        </a:rPr>
                        <a:t>1</a:t>
                      </a:r>
                      <a:r>
                        <a:rPr lang="zh-CN" altLang="en-US" sz="1700" b="0" u="none" dirty="0">
                          <a:latin typeface="微软雅黑" panose="020B0503020204020204" pitchFamily="34" charset="-122"/>
                          <a:ea typeface="微软雅黑" panose="020B0503020204020204" pitchFamily="34" charset="-122"/>
                          <a:cs typeface="仿宋" panose="02010609060101010101" charset="-122"/>
                        </a:rPr>
                        <a:t>、温度、压力、油位；</a:t>
                      </a:r>
                      <a:r>
                        <a:rPr lang="en-US" altLang="zh-CN" sz="1700" b="0" u="none" dirty="0">
                          <a:latin typeface="微软雅黑" panose="020B0503020204020204" pitchFamily="34" charset="-122"/>
                          <a:ea typeface="微软雅黑" panose="020B0503020204020204" pitchFamily="34" charset="-122"/>
                          <a:cs typeface="仿宋" panose="02010609060101010101" charset="-122"/>
                        </a:rPr>
                        <a:t>2</a:t>
                      </a:r>
                      <a:r>
                        <a:rPr lang="zh-CN" altLang="en-US" sz="1700" b="0" u="none" dirty="0">
                          <a:latin typeface="微软雅黑" panose="020B0503020204020204" pitchFamily="34" charset="-122"/>
                          <a:ea typeface="微软雅黑" panose="020B0503020204020204" pitchFamily="34" charset="-122"/>
                          <a:cs typeface="仿宋" panose="02010609060101010101" charset="-122"/>
                        </a:rPr>
                        <a:t>、跑、冒、滴、漏；</a:t>
                      </a:r>
                      <a:r>
                        <a:rPr lang="en-US" altLang="zh-CN" sz="1700" b="0" u="none" dirty="0">
                          <a:latin typeface="微软雅黑" panose="020B0503020204020204" pitchFamily="34" charset="-122"/>
                          <a:ea typeface="微软雅黑" panose="020B0503020204020204" pitchFamily="34" charset="-122"/>
                          <a:cs typeface="仿宋" panose="02010609060101010101" charset="-122"/>
                        </a:rPr>
                        <a:t>3</a:t>
                      </a:r>
                      <a:r>
                        <a:rPr lang="zh-CN" altLang="en-US" sz="1700" b="0" u="none" dirty="0">
                          <a:latin typeface="微软雅黑" panose="020B0503020204020204" pitchFamily="34" charset="-122"/>
                          <a:ea typeface="微软雅黑" panose="020B0503020204020204" pitchFamily="34" charset="-122"/>
                          <a:cs typeface="仿宋" panose="02010609060101010101" charset="-122"/>
                        </a:rPr>
                        <a:t>、煤气及氢气管道法兰跨接线；</a:t>
                      </a:r>
                      <a:r>
                        <a:rPr lang="en-US" altLang="zh-CN" sz="1700" b="0" u="none" dirty="0">
                          <a:latin typeface="微软雅黑" panose="020B0503020204020204" pitchFamily="34" charset="-122"/>
                          <a:ea typeface="微软雅黑" panose="020B0503020204020204" pitchFamily="34" charset="-122"/>
                          <a:cs typeface="仿宋" panose="02010609060101010101" charset="-122"/>
                        </a:rPr>
                        <a:t>4</a:t>
                      </a:r>
                      <a:r>
                        <a:rPr lang="zh-CN" altLang="en-US" sz="1700" b="0" u="none" dirty="0">
                          <a:latin typeface="微软雅黑" panose="020B0503020204020204" pitchFamily="34" charset="-122"/>
                          <a:ea typeface="微软雅黑" panose="020B0503020204020204" pitchFamily="34" charset="-122"/>
                          <a:cs typeface="仿宋" panose="02010609060101010101" charset="-122"/>
                        </a:rPr>
                        <a:t>、程控阀；</a:t>
                      </a:r>
                      <a:r>
                        <a:rPr lang="en-US" altLang="zh-CN" sz="1700" b="0" u="none" dirty="0">
                          <a:latin typeface="微软雅黑" panose="020B0503020204020204" pitchFamily="34" charset="-122"/>
                          <a:ea typeface="微软雅黑" panose="020B0503020204020204" pitchFamily="34" charset="-122"/>
                          <a:cs typeface="仿宋" panose="02010609060101010101" charset="-122"/>
                        </a:rPr>
                        <a:t>5</a:t>
                      </a:r>
                      <a:r>
                        <a:rPr lang="zh-CN" altLang="en-US" sz="1700" b="0" u="none" dirty="0">
                          <a:latin typeface="微软雅黑" panose="020B0503020204020204" pitchFamily="34" charset="-122"/>
                          <a:ea typeface="微软雅黑" panose="020B0503020204020204" pitchFamily="34" charset="-122"/>
                          <a:cs typeface="仿宋" panose="02010609060101010101" charset="-122"/>
                        </a:rPr>
                        <a:t>、排凝系统；</a:t>
                      </a:r>
                      <a:r>
                        <a:rPr lang="en-US" altLang="zh-CN" sz="1700" b="0" u="none" dirty="0">
                          <a:latin typeface="微软雅黑" panose="020B0503020204020204" pitchFamily="34" charset="-122"/>
                          <a:ea typeface="微软雅黑" panose="020B0503020204020204" pitchFamily="34" charset="-122"/>
                          <a:cs typeface="仿宋" panose="02010609060101010101" charset="-122"/>
                        </a:rPr>
                        <a:t>6</a:t>
                      </a:r>
                      <a:r>
                        <a:rPr lang="zh-CN" altLang="en-US" sz="1700" b="0" u="none" dirty="0">
                          <a:latin typeface="微软雅黑" panose="020B0503020204020204" pitchFamily="34" charset="-122"/>
                          <a:ea typeface="微软雅黑" panose="020B0503020204020204" pitchFamily="34" charset="-122"/>
                          <a:cs typeface="仿宋" panose="02010609060101010101" charset="-122"/>
                        </a:rPr>
                        <a:t>、灭火器、消防栓；</a:t>
                      </a:r>
                      <a:r>
                        <a:rPr lang="en-US" altLang="zh-CN" sz="1700" b="0" u="none" dirty="0">
                          <a:latin typeface="微软雅黑" panose="020B0503020204020204" pitchFamily="34" charset="-122"/>
                          <a:ea typeface="微软雅黑" panose="020B0503020204020204" pitchFamily="34" charset="-122"/>
                          <a:cs typeface="仿宋" panose="02010609060101010101" charset="-122"/>
                        </a:rPr>
                        <a:t>7</a:t>
                      </a:r>
                      <a:r>
                        <a:rPr lang="zh-CN" altLang="en-US" sz="1700" b="0" u="none" dirty="0">
                          <a:latin typeface="微软雅黑" panose="020B0503020204020204" pitchFamily="34" charset="-122"/>
                          <a:ea typeface="微软雅黑" panose="020B0503020204020204" pitchFamily="34" charset="-122"/>
                          <a:cs typeface="仿宋" panose="02010609060101010101" charset="-122"/>
                        </a:rPr>
                        <a:t>、有毒气体报警器；</a:t>
                      </a:r>
                      <a:r>
                        <a:rPr lang="en-US" altLang="zh-CN" sz="1700" b="0" u="none" dirty="0">
                          <a:latin typeface="微软雅黑" panose="020B0503020204020204" pitchFamily="34" charset="-122"/>
                          <a:ea typeface="微软雅黑" panose="020B0503020204020204" pitchFamily="34" charset="-122"/>
                          <a:cs typeface="仿宋" panose="02010609060101010101" charset="-122"/>
                        </a:rPr>
                        <a:t>8</a:t>
                      </a:r>
                      <a:r>
                        <a:rPr lang="zh-CN" altLang="en-US" sz="1700" b="0" u="none" dirty="0">
                          <a:latin typeface="微软雅黑" panose="020B0503020204020204" pitchFamily="34" charset="-122"/>
                          <a:ea typeface="微软雅黑" panose="020B0503020204020204" pitchFamily="34" charset="-122"/>
                          <a:cs typeface="仿宋" panose="02010609060101010101" charset="-122"/>
                        </a:rPr>
                        <a:t>、安全警示及职业卫生警示标识</a:t>
                      </a:r>
                      <a:endParaRPr lang="zh-CN" altLang="en-US" sz="1700" b="0" u="none" dirty="0">
                        <a:latin typeface="微软雅黑" panose="020B0503020204020204" pitchFamily="34" charset="-122"/>
                        <a:ea typeface="微软雅黑" panose="020B0503020204020204" pitchFamily="34" charset="-122"/>
                        <a:cs typeface="仿宋" panose="02010609060101010101" charset="-122"/>
                      </a:endParaRPr>
                    </a:p>
                  </a:txBody>
                  <a:tcPr marL="68580" marR="0" marT="0" marB="0" anchor="ctr">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marL="0" indent="0" algn="ctr">
                        <a:buNone/>
                      </a:pPr>
                      <a:r>
                        <a:rPr lang="en-US" altLang="zh-CN" sz="1700" b="0" u="none">
                          <a:latin typeface="微软雅黑" panose="020B0503020204020204" pitchFamily="34" charset="-122"/>
                          <a:ea typeface="微软雅黑" panose="020B0503020204020204" pitchFamily="34" charset="-122"/>
                          <a:cs typeface="仿宋" panose="02010609060101010101" charset="-122"/>
                        </a:rPr>
                        <a:t>2</a:t>
                      </a:r>
                      <a:r>
                        <a:rPr lang="zh-CN" altLang="en-US" sz="1700" b="0" u="none">
                          <a:latin typeface="微软雅黑" panose="020B0503020204020204" pitchFamily="34" charset="-122"/>
                          <a:ea typeface="微软雅黑" panose="020B0503020204020204" pitchFamily="34" charset="-122"/>
                          <a:cs typeface="仿宋" panose="02010609060101010101" charset="-122"/>
                        </a:rPr>
                        <a:t>小时</a:t>
                      </a:r>
                      <a:endParaRPr lang="zh-CN" altLang="en-US" sz="1700" b="0" u="none">
                        <a:latin typeface="微软雅黑" panose="020B0503020204020204" pitchFamily="34" charset="-122"/>
                        <a:ea typeface="微软雅黑" panose="020B0503020204020204" pitchFamily="34" charset="-122"/>
                        <a:cs typeface="仿宋" panose="02010609060101010101" charset="-122"/>
                      </a:endParaRPr>
                    </a:p>
                  </a:txBody>
                  <a:tcPr marL="68580" marR="0" marT="0" marB="0" anchor="ctr">
                    <a:lnL w="9525" cap="flat" cmpd="sng" algn="ctr">
                      <a:solidFill>
                        <a:srgbClr val="000000"/>
                      </a:solidFill>
                      <a:prstDash val="solid"/>
                      <a:round/>
                      <a:headEnd type="none" w="med" len="med"/>
                      <a:tailEnd type="none" w="med" len="med"/>
                    </a:lnL>
                    <a:lnR w="9525" cap="flat" cmpd="sng">
                      <a:solidFill>
                        <a:srgbClr val="000000"/>
                      </a:solidFill>
                      <a:prstDash val="soli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indent="0" algn="ctr">
                        <a:buNone/>
                      </a:pPr>
                      <a:r>
                        <a:rPr lang="en-US" altLang="zh-CN" sz="1700" b="0" u="none">
                          <a:latin typeface="微软雅黑" panose="020B0503020204020204" pitchFamily="34" charset="-122"/>
                          <a:ea typeface="微软雅黑" panose="020B0503020204020204" pitchFamily="34" charset="-122"/>
                          <a:cs typeface="仿宋" panose="02010609060101010101" charset="-122"/>
                        </a:rPr>
                        <a:t> </a:t>
                      </a:r>
                      <a:endParaRPr lang="en-US" altLang="zh-CN" sz="1700" b="0" u="none">
                        <a:latin typeface="微软雅黑" panose="020B0503020204020204" pitchFamily="34" charset="-122"/>
                        <a:ea typeface="微软雅黑" panose="020B0503020204020204" pitchFamily="34" charset="-122"/>
                        <a:cs typeface="仿宋" panose="02010609060101010101" charset="-122"/>
                      </a:endParaRPr>
                    </a:p>
                  </a:txBody>
                  <a:tcPr marL="68580" marR="0" marT="0" marB="0" anchor="ctr">
                    <a:lnL w="9525" cap="flat" cmpd="sng" algn="ctr">
                      <a:solidFill>
                        <a:srgbClr val="000000"/>
                      </a:solidFill>
                      <a:prstDash val="solid"/>
                      <a:round/>
                      <a:headEnd type="none" w="med" len="med"/>
                      <a:tailEnd type="none" w="med" len="med"/>
                    </a:lnL>
                    <a:lnR w="9525" cap="flat" cmpd="sng">
                      <a:solidFill>
                        <a:srgbClr val="000000"/>
                      </a:solidFill>
                      <a:prstDash val="soli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indent="0" algn="ctr">
                        <a:buNone/>
                      </a:pPr>
                      <a:endParaRPr lang="zh-CN" altLang="en-US" sz="1700" b="0" u="none">
                        <a:latin typeface="微软雅黑" panose="020B0503020204020204" pitchFamily="34" charset="-122"/>
                        <a:ea typeface="微软雅黑" panose="020B0503020204020204" pitchFamily="34" charset="-122"/>
                        <a:cs typeface="仿宋" panose="02010609060101010101" charset="-122"/>
                      </a:endParaRPr>
                    </a:p>
                  </a:txBody>
                  <a:tcPr marL="68580" marR="0" marT="0" marB="0" anchor="ctr">
                    <a:lnL w="9525" cap="flat" cmpd="sng" algn="ctr">
                      <a:solidFill>
                        <a:srgbClr val="000000"/>
                      </a:solidFill>
                      <a:prstDash val="solid"/>
                      <a:round/>
                      <a:headEnd type="none" w="med" len="med"/>
                      <a:tailEnd type="none" w="med" len="med"/>
                    </a:lnL>
                    <a:lnR w="9525" cap="flat" cmpd="sng">
                      <a:solidFill>
                        <a:srgbClr val="000000"/>
                      </a:solidFill>
                      <a:prstDash val="soli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564777">
                <a:tc gridSpan="5">
                  <a:txBody>
                    <a:bodyPr/>
                    <a:lstStyle/>
                    <a:p>
                      <a:pPr marL="0" indent="0" algn="ctr">
                        <a:buNone/>
                      </a:pPr>
                      <a:r>
                        <a:rPr lang="zh-CN" altLang="en-US" sz="1700" b="1" dirty="0">
                          <a:solidFill>
                            <a:schemeClr val="bg1"/>
                          </a:solidFill>
                          <a:latin typeface="微软雅黑" panose="020B0503020204020204" pitchFamily="34" charset="-122"/>
                          <a:ea typeface="微软雅黑" panose="020B0503020204020204" pitchFamily="34" charset="-122"/>
                          <a:cs typeface="仿宋" panose="02010609060101010101" charset="-122"/>
                          <a:sym typeface="+mn-ea"/>
                        </a:rPr>
                        <a:t>煤气压缩机房  隐患排查清单</a:t>
                      </a:r>
                      <a:endParaRPr lang="zh-CN" altLang="en-US" sz="1700" b="1" u="none" dirty="0">
                        <a:solidFill>
                          <a:schemeClr val="bg1"/>
                        </a:solidFill>
                        <a:latin typeface="微软雅黑" panose="020B0503020204020204" pitchFamily="34" charset="-122"/>
                        <a:ea typeface="微软雅黑" panose="020B0503020204020204" pitchFamily="34" charset="-122"/>
                        <a:cs typeface="仿宋" panose="02010609060101010101" charset="-122"/>
                        <a:sym typeface="+mn-ea"/>
                      </a:endParaRPr>
                    </a:p>
                  </a:txBody>
                  <a:tcPr marL="68580" marR="0" marT="0" marB="0" anchor="ctr">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C000"/>
                    </a:solidFill>
                  </a:tcPr>
                </a:tc>
                <a:tc hMerge="1">
                  <a:tcPr/>
                </a:tc>
                <a:tc hMerge="1">
                  <a:tcPr/>
                </a:tc>
                <a:tc hMerge="1">
                  <a:tcPr/>
                </a:tc>
                <a:tc hMerge="1">
                  <a:tcPr marL="6858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277470">
                <a:tc>
                  <a:txBody>
                    <a:bodyPr/>
                    <a:lstStyle/>
                    <a:p>
                      <a:pPr marL="0" indent="0" algn="ctr">
                        <a:buNone/>
                      </a:pPr>
                      <a:r>
                        <a:rPr lang="zh-CN" altLang="en-US" sz="1700">
                          <a:latin typeface="微软雅黑" panose="020B0503020204020204" pitchFamily="34" charset="-122"/>
                          <a:ea typeface="微软雅黑" panose="020B0503020204020204" pitchFamily="34" charset="-122"/>
                          <a:cs typeface="仿宋" panose="02010609060101010101" charset="-122"/>
                          <a:sym typeface="+mn-ea"/>
                        </a:rPr>
                        <a:t>煤压机</a:t>
                      </a:r>
                      <a:r>
                        <a:rPr lang="en-US" altLang="zh-CN" sz="1700">
                          <a:latin typeface="微软雅黑" panose="020B0503020204020204" pitchFamily="34" charset="-122"/>
                          <a:ea typeface="微软雅黑" panose="020B0503020204020204" pitchFamily="34" charset="-122"/>
                          <a:cs typeface="仿宋" panose="02010609060101010101" charset="-122"/>
                          <a:sym typeface="+mn-ea"/>
                        </a:rPr>
                        <a:t>2</a:t>
                      </a:r>
                      <a:r>
                        <a:rPr lang="zh-CN" altLang="en-US" sz="1700">
                          <a:latin typeface="微软雅黑" panose="020B0503020204020204" pitchFamily="34" charset="-122"/>
                          <a:ea typeface="微软雅黑" panose="020B0503020204020204" pitchFamily="34" charset="-122"/>
                          <a:cs typeface="仿宋" panose="02010609060101010101" charset="-122"/>
                          <a:sym typeface="+mn-ea"/>
                        </a:rPr>
                        <a:t>台</a:t>
                      </a:r>
                      <a:endParaRPr lang="zh-CN" altLang="en-US" sz="1700" b="0" u="none">
                        <a:latin typeface="微软雅黑" panose="020B0503020204020204" pitchFamily="34" charset="-122"/>
                        <a:ea typeface="微软雅黑" panose="020B0503020204020204" pitchFamily="34" charset="-122"/>
                        <a:cs typeface="仿宋" panose="02010609060101010101" charset="-122"/>
                        <a:sym typeface="+mn-ea"/>
                      </a:endParaRPr>
                    </a:p>
                  </a:txBody>
                  <a:tcPr marL="6858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marL="0" indent="0" algn="l">
                        <a:buNone/>
                      </a:pPr>
                      <a:r>
                        <a:rPr lang="zh-CN" altLang="en-US" sz="1700" dirty="0">
                          <a:latin typeface="微软雅黑" panose="020B0503020204020204" pitchFamily="34" charset="-122"/>
                          <a:ea typeface="微软雅黑" panose="020B0503020204020204" pitchFamily="34" charset="-122"/>
                          <a:cs typeface="仿宋" panose="02010609060101010101" charset="-122"/>
                          <a:sym typeface="+mn-ea"/>
                        </a:rPr>
                        <a:t>1、煤压机一、二、三级进出口压力是否正常；2、油压、油温是否正常；3、机身、滴油器油液位是否正常；4、冷却器、气液分离器温度是否正常；5、循环水压力、温度是否正常；6、煤压机运行有无异响；7、管道、阀门有无跑冒滴漏现象；8、煤气管道法兰静电跨接是否完好；</a:t>
                      </a:r>
                      <a:r>
                        <a:rPr lang="en-US" altLang="zh-CN" sz="1700" dirty="0">
                          <a:latin typeface="微软雅黑" panose="020B0503020204020204" pitchFamily="34" charset="-122"/>
                          <a:ea typeface="微软雅黑" panose="020B0503020204020204" pitchFamily="34" charset="-122"/>
                          <a:cs typeface="仿宋" panose="02010609060101010101" charset="-122"/>
                          <a:sym typeface="+mn-ea"/>
                        </a:rPr>
                        <a:t>9</a:t>
                      </a:r>
                      <a:r>
                        <a:rPr lang="zh-CN" altLang="en-US" sz="1700" dirty="0">
                          <a:latin typeface="微软雅黑" panose="020B0503020204020204" pitchFamily="34" charset="-122"/>
                          <a:ea typeface="微软雅黑" panose="020B0503020204020204" pitchFamily="34" charset="-122"/>
                          <a:cs typeface="仿宋" panose="02010609060101010101" charset="-122"/>
                          <a:sym typeface="+mn-ea"/>
                        </a:rPr>
                        <a:t>、电机外壳接地是否完好</a:t>
                      </a:r>
                      <a:endParaRPr lang="zh-CN" altLang="en-US" sz="1700" b="0" u="none" dirty="0">
                        <a:latin typeface="微软雅黑" panose="020B0503020204020204" pitchFamily="34" charset="-122"/>
                        <a:ea typeface="微软雅黑" panose="020B0503020204020204" pitchFamily="34" charset="-122"/>
                        <a:cs typeface="仿宋" panose="02010609060101010101" charset="-122"/>
                        <a:sym typeface="+mn-ea"/>
                      </a:endParaRPr>
                    </a:p>
                  </a:txBody>
                  <a:tcPr marL="68580" marR="0" marT="0" marB="0" anchor="ctr">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lgn="ctr">
                      <a:solidFill>
                        <a:srgbClr val="000000"/>
                      </a:solidFill>
                      <a:prstDash val="solid"/>
                      <a:roun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marL="0" indent="0" algn="ctr">
                        <a:buNone/>
                      </a:pPr>
                      <a:r>
                        <a:rPr lang="en-US" altLang="zh-CN" sz="1700" dirty="0">
                          <a:latin typeface="微软雅黑" panose="020B0503020204020204" pitchFamily="34" charset="-122"/>
                          <a:ea typeface="微软雅黑" panose="020B0503020204020204" pitchFamily="34" charset="-122"/>
                          <a:cs typeface="仿宋" panose="02010609060101010101" charset="-122"/>
                          <a:sym typeface="+mn-ea"/>
                        </a:rPr>
                        <a:t>1</a:t>
                      </a:r>
                      <a:r>
                        <a:rPr lang="zh-CN" altLang="en-US" sz="1700" dirty="0">
                          <a:latin typeface="微软雅黑" panose="020B0503020204020204" pitchFamily="34" charset="-122"/>
                          <a:ea typeface="微软雅黑" panose="020B0503020204020204" pitchFamily="34" charset="-122"/>
                          <a:cs typeface="仿宋" panose="02010609060101010101" charset="-122"/>
                          <a:sym typeface="+mn-ea"/>
                        </a:rPr>
                        <a:t>次</a:t>
                      </a:r>
                      <a:r>
                        <a:rPr lang="en-US" altLang="zh-CN" sz="1700" dirty="0">
                          <a:latin typeface="微软雅黑" panose="020B0503020204020204" pitchFamily="34" charset="-122"/>
                          <a:ea typeface="微软雅黑" panose="020B0503020204020204" pitchFamily="34" charset="-122"/>
                          <a:cs typeface="仿宋" panose="02010609060101010101" charset="-122"/>
                          <a:sym typeface="+mn-ea"/>
                        </a:rPr>
                        <a:t>/</a:t>
                      </a:r>
                      <a:r>
                        <a:rPr lang="zh-CN" altLang="en-US" sz="1700" dirty="0">
                          <a:latin typeface="微软雅黑" panose="020B0503020204020204" pitchFamily="34" charset="-122"/>
                          <a:ea typeface="微软雅黑" panose="020B0503020204020204" pitchFamily="34" charset="-122"/>
                          <a:cs typeface="仿宋" panose="02010609060101010101" charset="-122"/>
                          <a:sym typeface="+mn-ea"/>
                        </a:rPr>
                        <a:t>时</a:t>
                      </a:r>
                      <a:endParaRPr lang="zh-CN" altLang="en-US" sz="1700" b="0" u="none" dirty="0">
                        <a:latin typeface="微软雅黑" panose="020B0503020204020204" pitchFamily="34" charset="-122"/>
                        <a:ea typeface="微软雅黑" panose="020B0503020204020204" pitchFamily="34" charset="-122"/>
                        <a:cs typeface="仿宋" panose="02010609060101010101" charset="-122"/>
                        <a:sym typeface="+mn-ea"/>
                      </a:endParaRPr>
                    </a:p>
                  </a:txBody>
                  <a:tcPr marL="68580" marR="0" marT="0" marB="0" anchor="ctr">
                    <a:lnL w="9525" cap="flat" cmpd="sng" algn="ctr">
                      <a:solidFill>
                        <a:srgbClr val="000000"/>
                      </a:solidFill>
                      <a:prstDash val="solid"/>
                      <a:round/>
                      <a:headEnd type="none" w="med" len="med"/>
                      <a:tailEnd type="none" w="med" len="med"/>
                    </a:lnL>
                    <a:lnR w="9525" cap="flat" cmpd="sng">
                      <a:solidFill>
                        <a:srgbClr val="000000"/>
                      </a:solidFill>
                      <a:prstDash val="soli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endParaRPr lang="zh-CN" altLang="en-US" dirty="0"/>
                    </a:p>
                  </a:txBody>
                  <a:tcPr marL="6858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lgn="ctr">
                      <a:solidFill>
                        <a:srgbClr val="000000"/>
                      </a:solidFill>
                      <a:prstDash val="solid"/>
                      <a:roun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marL="0" indent="0" algn="ctr">
                        <a:buNone/>
                      </a:pPr>
                      <a:endParaRPr lang="zh-CN" altLang="en-US" sz="1700" b="0" u="none">
                        <a:latin typeface="微软雅黑" panose="020B0503020204020204" pitchFamily="34" charset="-122"/>
                        <a:ea typeface="微软雅黑" panose="020B0503020204020204" pitchFamily="34" charset="-122"/>
                        <a:cs typeface="仿宋" panose="02010609060101010101" charset="-122"/>
                      </a:endParaRPr>
                    </a:p>
                  </a:txBody>
                  <a:tcPr marL="68580" marR="0" marT="0" marB="0" anchor="ctr">
                    <a:lnL w="9525" cap="flat" cmpd="sng" algn="ctr">
                      <a:solidFill>
                        <a:srgbClr val="000000"/>
                      </a:solidFill>
                      <a:prstDash val="solid"/>
                      <a:round/>
                      <a:headEnd type="none" w="med" len="med"/>
                      <a:tailEnd type="none" w="med" len="med"/>
                    </a:lnL>
                    <a:lnR w="9525" cap="flat" cmpd="sng">
                      <a:solidFill>
                        <a:srgbClr val="000000"/>
                      </a:solidFill>
                      <a:prstDash val="soli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793377">
                <a:tc>
                  <a:txBody>
                    <a:bodyPr/>
                    <a:lstStyle/>
                    <a:p>
                      <a:pPr marL="0" indent="0" algn="ctr">
                        <a:buNone/>
                      </a:pPr>
                      <a:r>
                        <a:rPr lang="zh-CN" altLang="en-US" sz="1700">
                          <a:latin typeface="微软雅黑" panose="020B0503020204020204" pitchFamily="34" charset="-122"/>
                          <a:ea typeface="微软雅黑" panose="020B0503020204020204" pitchFamily="34" charset="-122"/>
                          <a:cs typeface="仿宋" panose="02010609060101010101" charset="-122"/>
                          <a:sym typeface="+mn-ea"/>
                        </a:rPr>
                        <a:t>其他</a:t>
                      </a:r>
                      <a:endParaRPr lang="zh-CN" altLang="en-US" sz="1700" b="0" u="none">
                        <a:latin typeface="微软雅黑" panose="020B0503020204020204" pitchFamily="34" charset="-122"/>
                        <a:ea typeface="微软雅黑" panose="020B0503020204020204" pitchFamily="34" charset="-122"/>
                        <a:cs typeface="仿宋" panose="02010609060101010101" charset="-122"/>
                        <a:sym typeface="+mn-ea"/>
                      </a:endParaRPr>
                    </a:p>
                  </a:txBody>
                  <a:tcPr marL="6858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marL="0" indent="0">
                        <a:buNone/>
                      </a:pPr>
                      <a:r>
                        <a:rPr lang="en-US" altLang="zh-CN" sz="1700">
                          <a:latin typeface="微软雅黑" panose="020B0503020204020204" pitchFamily="34" charset="-122"/>
                          <a:ea typeface="微软雅黑" panose="020B0503020204020204" pitchFamily="34" charset="-122"/>
                          <a:cs typeface="仿宋" panose="02010609060101010101" charset="-122"/>
                          <a:sym typeface="+mn-ea"/>
                        </a:rPr>
                        <a:t>1</a:t>
                      </a:r>
                      <a:r>
                        <a:rPr lang="zh-CN" altLang="en-US" sz="1700">
                          <a:latin typeface="微软雅黑" panose="020B0503020204020204" pitchFamily="34" charset="-122"/>
                          <a:ea typeface="微软雅黑" panose="020B0503020204020204" pitchFamily="34" charset="-122"/>
                          <a:cs typeface="仿宋" panose="02010609060101010101" charset="-122"/>
                          <a:sym typeface="+mn-ea"/>
                        </a:rPr>
                        <a:t>、劳保穿戴是否齐全；</a:t>
                      </a:r>
                      <a:r>
                        <a:rPr lang="en-US" altLang="zh-CN" sz="1700">
                          <a:latin typeface="微软雅黑" panose="020B0503020204020204" pitchFamily="34" charset="-122"/>
                          <a:ea typeface="微软雅黑" panose="020B0503020204020204" pitchFamily="34" charset="-122"/>
                          <a:cs typeface="仿宋" panose="02010609060101010101" charset="-122"/>
                          <a:sym typeface="+mn-ea"/>
                        </a:rPr>
                        <a:t>2</a:t>
                      </a:r>
                      <a:r>
                        <a:rPr lang="zh-CN" altLang="en-US" sz="1700">
                          <a:latin typeface="微软雅黑" panose="020B0503020204020204" pitchFamily="34" charset="-122"/>
                          <a:ea typeface="微软雅黑" panose="020B0503020204020204" pitchFamily="34" charset="-122"/>
                          <a:cs typeface="仿宋" panose="02010609060101010101" charset="-122"/>
                          <a:sym typeface="+mn-ea"/>
                        </a:rPr>
                        <a:t>、安全警示标志是否完好；</a:t>
                      </a:r>
                      <a:r>
                        <a:rPr lang="en-US" altLang="zh-CN" sz="1700">
                          <a:latin typeface="微软雅黑" panose="020B0503020204020204" pitchFamily="34" charset="-122"/>
                          <a:ea typeface="微软雅黑" panose="020B0503020204020204" pitchFamily="34" charset="-122"/>
                          <a:cs typeface="仿宋" panose="02010609060101010101" charset="-122"/>
                          <a:sym typeface="+mn-ea"/>
                        </a:rPr>
                        <a:t>3</a:t>
                      </a:r>
                      <a:r>
                        <a:rPr lang="zh-CN" altLang="en-US" sz="1700">
                          <a:latin typeface="微软雅黑" panose="020B0503020204020204" pitchFamily="34" charset="-122"/>
                          <a:ea typeface="微软雅黑" panose="020B0503020204020204" pitchFamily="34" charset="-122"/>
                          <a:cs typeface="仿宋" panose="02010609060101010101" charset="-122"/>
                          <a:sym typeface="+mn-ea"/>
                        </a:rPr>
                        <a:t>、职业卫生警示标志是否完好；</a:t>
                      </a:r>
                      <a:r>
                        <a:rPr lang="en-US" altLang="zh-CN" sz="1700">
                          <a:latin typeface="微软雅黑" panose="020B0503020204020204" pitchFamily="34" charset="-122"/>
                          <a:ea typeface="微软雅黑" panose="020B0503020204020204" pitchFamily="34" charset="-122"/>
                          <a:cs typeface="仿宋" panose="02010609060101010101" charset="-122"/>
                          <a:sym typeface="+mn-ea"/>
                        </a:rPr>
                        <a:t>4</a:t>
                      </a:r>
                      <a:r>
                        <a:rPr lang="zh-CN" altLang="en-US" sz="1700">
                          <a:latin typeface="微软雅黑" panose="020B0503020204020204" pitchFamily="34" charset="-122"/>
                          <a:ea typeface="微软雅黑" panose="020B0503020204020204" pitchFamily="34" charset="-122"/>
                          <a:cs typeface="仿宋" panose="02010609060101010101" charset="-122"/>
                          <a:sym typeface="+mn-ea"/>
                        </a:rPr>
                        <a:t>、消防器材配备是否齐全；</a:t>
                      </a:r>
                      <a:r>
                        <a:rPr lang="en-US" altLang="zh-CN" sz="1700">
                          <a:latin typeface="微软雅黑" panose="020B0503020204020204" pitchFamily="34" charset="-122"/>
                          <a:ea typeface="微软雅黑" panose="020B0503020204020204" pitchFamily="34" charset="-122"/>
                          <a:cs typeface="仿宋" panose="02010609060101010101" charset="-122"/>
                          <a:sym typeface="+mn-ea"/>
                        </a:rPr>
                        <a:t>5</a:t>
                      </a:r>
                      <a:r>
                        <a:rPr lang="zh-CN" altLang="en-US" sz="1700">
                          <a:latin typeface="微软雅黑" panose="020B0503020204020204" pitchFamily="34" charset="-122"/>
                          <a:ea typeface="微软雅黑" panose="020B0503020204020204" pitchFamily="34" charset="-122"/>
                          <a:cs typeface="仿宋" panose="02010609060101010101" charset="-122"/>
                          <a:sym typeface="+mn-ea"/>
                        </a:rPr>
                        <a:t>、灭火器消防栓、压力是否正常完好</a:t>
                      </a:r>
                      <a:endParaRPr lang="zh-CN" altLang="en-US" sz="1700" b="0" u="none">
                        <a:latin typeface="微软雅黑" panose="020B0503020204020204" pitchFamily="34" charset="-122"/>
                        <a:ea typeface="微软雅黑" panose="020B0503020204020204" pitchFamily="34" charset="-122"/>
                        <a:cs typeface="仿宋" panose="02010609060101010101" charset="-122"/>
                        <a:sym typeface="+mn-ea"/>
                      </a:endParaRPr>
                    </a:p>
                  </a:txBody>
                  <a:tcPr marL="68580" marR="0" marT="0" marB="0" anchor="ctr">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indent="0" algn="ctr">
                        <a:buNone/>
                      </a:pPr>
                      <a:r>
                        <a:rPr lang="en-US" altLang="zh-CN" sz="1700" dirty="0">
                          <a:latin typeface="微软雅黑" panose="020B0503020204020204" pitchFamily="34" charset="-122"/>
                          <a:ea typeface="微软雅黑" panose="020B0503020204020204" pitchFamily="34" charset="-122"/>
                          <a:cs typeface="仿宋" panose="02010609060101010101" charset="-122"/>
                          <a:sym typeface="+mn-ea"/>
                        </a:rPr>
                        <a:t>1</a:t>
                      </a:r>
                      <a:r>
                        <a:rPr lang="zh-CN" altLang="en-US" sz="1700" dirty="0">
                          <a:latin typeface="微软雅黑" panose="020B0503020204020204" pitchFamily="34" charset="-122"/>
                          <a:ea typeface="微软雅黑" panose="020B0503020204020204" pitchFamily="34" charset="-122"/>
                          <a:cs typeface="仿宋" panose="02010609060101010101" charset="-122"/>
                          <a:sym typeface="+mn-ea"/>
                        </a:rPr>
                        <a:t>次</a:t>
                      </a:r>
                      <a:r>
                        <a:rPr lang="en-US" altLang="zh-CN" sz="1700" dirty="0">
                          <a:latin typeface="微软雅黑" panose="020B0503020204020204" pitchFamily="34" charset="-122"/>
                          <a:ea typeface="微软雅黑" panose="020B0503020204020204" pitchFamily="34" charset="-122"/>
                          <a:cs typeface="仿宋" panose="02010609060101010101" charset="-122"/>
                          <a:sym typeface="+mn-ea"/>
                        </a:rPr>
                        <a:t>/</a:t>
                      </a:r>
                      <a:r>
                        <a:rPr lang="zh-CN" altLang="en-US" sz="1700" dirty="0">
                          <a:latin typeface="微软雅黑" panose="020B0503020204020204" pitchFamily="34" charset="-122"/>
                          <a:ea typeface="微软雅黑" panose="020B0503020204020204" pitchFamily="34" charset="-122"/>
                          <a:cs typeface="仿宋" panose="02010609060101010101" charset="-122"/>
                          <a:sym typeface="+mn-ea"/>
                        </a:rPr>
                        <a:t>时</a:t>
                      </a:r>
                      <a:endParaRPr lang="zh-CN" altLang="en-US" sz="1700" b="0" u="none" dirty="0">
                        <a:latin typeface="微软雅黑" panose="020B0503020204020204" pitchFamily="34" charset="-122"/>
                        <a:ea typeface="微软雅黑" panose="020B0503020204020204" pitchFamily="34" charset="-122"/>
                        <a:cs typeface="仿宋" panose="02010609060101010101" charset="-122"/>
                        <a:sym typeface="+mn-ea"/>
                      </a:endParaRPr>
                    </a:p>
                  </a:txBody>
                  <a:tcPr marL="68580" marR="0" marT="0" marB="0" anchor="ctr">
                    <a:lnL w="9525" cap="flat" cmpd="sng" algn="ctr">
                      <a:solidFill>
                        <a:srgbClr val="000000"/>
                      </a:solidFill>
                      <a:prstDash val="solid"/>
                      <a:round/>
                      <a:headEnd type="none" w="med" len="med"/>
                      <a:tailEnd type="none" w="med" len="med"/>
                    </a:lnL>
                    <a:lnR w="9525" cap="flat" cmpd="sng">
                      <a:solidFill>
                        <a:srgbClr val="000000"/>
                      </a:solidFill>
                      <a:prstDash val="soli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endParaRPr lang="zh-CN" altLang="en-US"/>
                    </a:p>
                  </a:txBody>
                  <a:tcPr marL="68580" marR="0" marT="0" marB="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indent="0" algn="ctr">
                        <a:buNone/>
                      </a:pPr>
                      <a:endParaRPr lang="zh-CN" altLang="en-US" sz="1700" b="0" u="none" dirty="0">
                        <a:latin typeface="微软雅黑" panose="020B0503020204020204" pitchFamily="34" charset="-122"/>
                        <a:ea typeface="微软雅黑" panose="020B0503020204020204" pitchFamily="34" charset="-122"/>
                        <a:cs typeface="仿宋" panose="02010609060101010101" charset="-122"/>
                      </a:endParaRPr>
                    </a:p>
                  </a:txBody>
                  <a:tcPr marL="68580" marR="0" marT="0" marB="0" anchor="ctr">
                    <a:lnL w="9525" cap="flat" cmpd="sng" algn="ctr">
                      <a:solidFill>
                        <a:srgbClr val="000000"/>
                      </a:solidFill>
                      <a:prstDash val="solid"/>
                      <a:round/>
                      <a:headEnd type="none" w="med" len="med"/>
                      <a:tailEnd type="none" w="med" len="med"/>
                    </a:lnL>
                    <a:lnR w="9525" cap="flat" cmpd="sng">
                      <a:solidFill>
                        <a:srgbClr val="000000"/>
                      </a:solidFill>
                      <a:prstDash val="solid"/>
                      <a:headEnd type="none" w="med" len="med"/>
                      <a:tailEnd type="none" w="med" len="med"/>
                    </a:lnR>
                    <a:lnT w="12700" cap="flat" cmpd="sng" algn="ctr">
                      <a:solidFill>
                        <a:srgbClr val="000000"/>
                      </a:solidFill>
                      <a:prstDash val="solid"/>
                      <a:roun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r>
            </a:tbl>
          </a:graphicData>
        </a:graphic>
      </p:graphicFrame>
      <p:sp>
        <p:nvSpPr>
          <p:cNvPr id="12" name="文本框 11"/>
          <p:cNvSpPr txBox="1"/>
          <p:nvPr/>
        </p:nvSpPr>
        <p:spPr>
          <a:xfrm>
            <a:off x="476885" y="43815"/>
            <a:ext cx="5617210" cy="678815"/>
          </a:xfrm>
          <a:prstGeom prst="rect">
            <a:avLst/>
          </a:prstGeom>
          <a:noFill/>
        </p:spPr>
        <p:txBody>
          <a:bodyPr wrap="square" rtlCol="0">
            <a:spAutoFit/>
          </a:bodyPr>
          <a:lstStyle/>
          <a:p>
            <a:pPr marL="457200" indent="-457200">
              <a:buFont typeface="Wingdings" panose="05000000000000000000" charset="0"/>
              <a:buChar char="l"/>
            </a:pPr>
            <a:r>
              <a:rPr lang="zh-CN" altLang="zh-CN" sz="3600" b="1" dirty="0">
                <a:solidFill>
                  <a:schemeClr val="bg1"/>
                </a:solidFill>
                <a:latin typeface="微软雅黑" panose="020B0503020204020204" pitchFamily="34" charset="-122"/>
                <a:ea typeface="微软雅黑" panose="020B0503020204020204" pitchFamily="34" charset="-122"/>
              </a:rPr>
              <a:t>隐患自查</a:t>
            </a:r>
            <a:endParaRPr lang="zh-CN" altLang="zh-CN" sz="3600" b="1" dirty="0">
              <a:solidFill>
                <a:schemeClr val="bg1"/>
              </a:solidFill>
              <a:latin typeface="微软雅黑" panose="020B0503020204020204" pitchFamily="34" charset="-122"/>
              <a:ea typeface="微软雅黑" panose="020B0503020204020204" pitchFamily="34" charset="-122"/>
            </a:endParaRPr>
          </a:p>
        </p:txBody>
      </p:sp>
      <p:cxnSp>
        <p:nvCxnSpPr>
          <p:cNvPr id="2" name="直接连接符 1"/>
          <p:cNvCxnSpPr/>
          <p:nvPr/>
        </p:nvCxnSpPr>
        <p:spPr>
          <a:xfrm>
            <a:off x="0" y="768985"/>
            <a:ext cx="121621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226695" y="768985"/>
            <a:ext cx="7524115" cy="640080"/>
          </a:xfrm>
          <a:prstGeom prst="rect">
            <a:avLst/>
          </a:prstGeom>
          <a:noFill/>
        </p:spPr>
        <p:txBody>
          <a:bodyPr wrap="square" rtlCol="0">
            <a:spAutoFit/>
          </a:bodyPr>
          <a:lstStyle/>
          <a:p>
            <a:pPr indent="0" fontAlgn="auto">
              <a:lnSpc>
                <a:spcPct val="150000"/>
              </a:lnSpc>
              <a:buFont typeface="Wingdings" panose="05000000000000000000" charset="0"/>
              <a:buNone/>
            </a:pPr>
            <a:r>
              <a:rPr lang="zh-CN" altLang="en-US" sz="2400">
                <a:solidFill>
                  <a:schemeClr val="bg1"/>
                </a:solidFill>
                <a:latin typeface="微软雅黑" panose="020B0503020204020204" pitchFamily="34" charset="-122"/>
                <a:ea typeface="微软雅黑" panose="020B0503020204020204" pitchFamily="34" charset="-122"/>
              </a:rPr>
              <a:t>编制隐患排查清单                           </a:t>
            </a:r>
            <a:r>
              <a:rPr lang="zh-CN" altLang="en-US" sz="2400" b="1">
                <a:solidFill>
                  <a:schemeClr val="accent4">
                    <a:lumMod val="60000"/>
                    <a:lumOff val="40000"/>
                  </a:schemeClr>
                </a:solidFill>
                <a:latin typeface="微软雅黑" panose="020B0503020204020204" pitchFamily="34" charset="-122"/>
                <a:ea typeface="微软雅黑" panose="020B0503020204020204" pitchFamily="34" charset="-122"/>
              </a:rPr>
              <a:t>操作岗位清单</a:t>
            </a:r>
            <a:endParaRPr lang="zh-CN" altLang="en-US" sz="24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476885" y="722630"/>
            <a:ext cx="7675880" cy="640080"/>
          </a:xfrm>
          <a:prstGeom prst="rect">
            <a:avLst/>
          </a:prstGeom>
          <a:noFill/>
        </p:spPr>
        <p:txBody>
          <a:bodyPr wrap="square" rtlCol="0">
            <a:spAutoFit/>
          </a:bodyPr>
          <a:lstStyle/>
          <a:p>
            <a:pPr indent="0" fontAlgn="auto">
              <a:lnSpc>
                <a:spcPct val="150000"/>
              </a:lnSpc>
              <a:buFont typeface="Wingdings" panose="05000000000000000000" charset="0"/>
              <a:buNone/>
            </a:pPr>
            <a:r>
              <a:rPr lang="zh-CN" altLang="en-US" sz="2400">
                <a:solidFill>
                  <a:schemeClr val="bg1"/>
                </a:solidFill>
                <a:latin typeface="微软雅黑" panose="020B0503020204020204" pitchFamily="34" charset="-122"/>
                <a:ea typeface="微软雅黑" panose="020B0503020204020204" pitchFamily="34" charset="-122"/>
              </a:rPr>
              <a:t>发布正式文件实行隐患排查治理清单管理。示例如下：</a:t>
            </a: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269558" y="1595941"/>
            <a:ext cx="11652885" cy="4493538"/>
          </a:xfrm>
          <a:prstGeom prst="rect">
            <a:avLst/>
          </a:prstGeom>
          <a:solidFill>
            <a:schemeClr val="bg1">
              <a:lumMod val="85000"/>
            </a:schemeClr>
          </a:solidFill>
          <a:ln>
            <a:noFill/>
          </a:ln>
        </p:spPr>
        <p:txBody>
          <a:bodyPr wrap="square" rtlCol="0">
            <a:spAutoFit/>
          </a:bodyPr>
          <a:lstStyle/>
          <a:p>
            <a:pPr algn="ctr"/>
            <a:r>
              <a:rPr lang="zh-CN" altLang="en-US" sz="2200" b="1" dirty="0">
                <a:latin typeface="微软雅黑" panose="020B0503020204020204" pitchFamily="34" charset="-122"/>
                <a:ea typeface="微软雅黑" panose="020B0503020204020204" pitchFamily="34" charset="-122"/>
              </a:rPr>
              <a:t>XXXX公司</a:t>
            </a:r>
            <a:endParaRPr lang="zh-CN" altLang="en-US" sz="2200" b="1" dirty="0">
              <a:latin typeface="微软雅黑" panose="020B0503020204020204" pitchFamily="34" charset="-122"/>
              <a:ea typeface="微软雅黑" panose="020B0503020204020204" pitchFamily="34" charset="-122"/>
            </a:endParaRPr>
          </a:p>
          <a:p>
            <a:pPr algn="ctr"/>
            <a:r>
              <a:rPr lang="zh-CN" altLang="en-US" sz="2200" b="1" dirty="0">
                <a:latin typeface="微软雅黑" panose="020B0503020204020204" pitchFamily="34" charset="-122"/>
                <a:ea typeface="微软雅黑" panose="020B0503020204020204" pitchFamily="34" charset="-122"/>
              </a:rPr>
              <a:t>关于实行安全生产隐患排查治理清单管理工作的通知</a:t>
            </a:r>
            <a:endParaRPr lang="zh-CN" altLang="en-US" sz="2200" b="1" dirty="0">
              <a:latin typeface="微软雅黑" panose="020B0503020204020204" pitchFamily="34" charset="-122"/>
              <a:ea typeface="微软雅黑" panose="020B0503020204020204" pitchFamily="34" charset="-122"/>
            </a:endParaRPr>
          </a:p>
          <a:p>
            <a:r>
              <a:rPr lang="zh-CN" altLang="en-US" sz="2200" dirty="0">
                <a:latin typeface="微软雅黑" panose="020B0503020204020204" pitchFamily="34" charset="-122"/>
                <a:ea typeface="微软雅黑" panose="020B0503020204020204" pitchFamily="34" charset="-122"/>
              </a:rPr>
              <a:t>各部门、车间：</a:t>
            </a:r>
            <a:endParaRPr lang="zh-CN" altLang="en-US" sz="2200" dirty="0">
              <a:latin typeface="微软雅黑" panose="020B0503020204020204" pitchFamily="34" charset="-122"/>
              <a:ea typeface="微软雅黑" panose="020B0503020204020204" pitchFamily="34" charset="-122"/>
            </a:endParaRPr>
          </a:p>
          <a:p>
            <a:r>
              <a:rPr lang="zh-CN" altLang="en-US" sz="2200" dirty="0">
                <a:latin typeface="微软雅黑" panose="020B0503020204020204" pitchFamily="34" charset="-122"/>
                <a:ea typeface="微软雅黑" panose="020B0503020204020204" pitchFamily="34" charset="-122"/>
              </a:rPr>
              <a:t>       为加强我公司安全生产工作，促进全员开展隐患排查治理，确保公司财产和职工健康安全，根据国家及省市关于开展隐患排查治理工作的相关要求，公司成立了隐患排查治理责任小组，组织编制了各岗位隐患排查清单，制定了隐患排查奖惩制度，现一并予以印发。请各部门、各岗位严格实行隐患排查治理责任制，广泛开展学习和培训，严格按照要求按时排查、上报和整改隐患。</a:t>
            </a:r>
            <a:endParaRPr lang="zh-CN" altLang="en-US" sz="2200" dirty="0">
              <a:latin typeface="微软雅黑" panose="020B0503020204020204" pitchFamily="34" charset="-122"/>
              <a:ea typeface="微软雅黑" panose="020B0503020204020204" pitchFamily="34" charset="-122"/>
            </a:endParaRPr>
          </a:p>
          <a:p>
            <a:r>
              <a:rPr lang="zh-CN" altLang="en-US" sz="2200" dirty="0">
                <a:latin typeface="微软雅黑" panose="020B0503020204020204" pitchFamily="34" charset="-122"/>
                <a:ea typeface="微软雅黑" panose="020B0503020204020204" pitchFamily="34" charset="-122"/>
              </a:rPr>
              <a:t>       附件：1.公司隐患排查治理责任小组</a:t>
            </a:r>
            <a:endParaRPr lang="zh-CN" altLang="en-US" sz="2200" dirty="0">
              <a:latin typeface="微软雅黑" panose="020B0503020204020204" pitchFamily="34" charset="-122"/>
              <a:ea typeface="微软雅黑" panose="020B0503020204020204" pitchFamily="34" charset="-122"/>
            </a:endParaRPr>
          </a:p>
          <a:p>
            <a:r>
              <a:rPr lang="zh-CN" altLang="en-US" sz="2200" dirty="0">
                <a:latin typeface="微软雅黑" panose="020B0503020204020204" pitchFamily="34" charset="-122"/>
                <a:ea typeface="微软雅黑" panose="020B0503020204020204" pitchFamily="34" charset="-122"/>
              </a:rPr>
              <a:t>                 2.公司隐患排查奖惩制度</a:t>
            </a:r>
            <a:endParaRPr lang="zh-CN" altLang="en-US" sz="2200" dirty="0">
              <a:latin typeface="微软雅黑" panose="020B0503020204020204" pitchFamily="34" charset="-122"/>
              <a:ea typeface="微软雅黑" panose="020B0503020204020204" pitchFamily="34" charset="-122"/>
            </a:endParaRPr>
          </a:p>
          <a:p>
            <a:r>
              <a:rPr lang="zh-CN" altLang="en-US" sz="2200" dirty="0">
                <a:latin typeface="微软雅黑" panose="020B0503020204020204" pitchFamily="34" charset="-122"/>
                <a:ea typeface="微软雅黑" panose="020B0503020204020204" pitchFamily="34" charset="-122"/>
              </a:rPr>
              <a:t>                 3.安全生产管理岗位隐患排查清单</a:t>
            </a:r>
            <a:endParaRPr lang="zh-CN" altLang="en-US" sz="2200" dirty="0">
              <a:latin typeface="微软雅黑" panose="020B0503020204020204" pitchFamily="34" charset="-122"/>
              <a:ea typeface="微软雅黑" panose="020B0503020204020204" pitchFamily="34" charset="-122"/>
            </a:endParaRPr>
          </a:p>
          <a:p>
            <a:r>
              <a:rPr lang="zh-CN" altLang="en-US" sz="2200" dirty="0">
                <a:latin typeface="微软雅黑" panose="020B0503020204020204" pitchFamily="34" charset="-122"/>
                <a:ea typeface="微软雅黑" panose="020B0503020204020204" pitchFamily="34" charset="-122"/>
              </a:rPr>
              <a:t>                 4.操作岗位隐患排查清单                                                           公    章     </a:t>
            </a:r>
            <a:endParaRPr lang="zh-CN" altLang="en-US" sz="2200" dirty="0">
              <a:latin typeface="微软雅黑" panose="020B0503020204020204" pitchFamily="34" charset="-122"/>
              <a:ea typeface="微软雅黑" panose="020B0503020204020204" pitchFamily="34" charset="-122"/>
            </a:endParaRPr>
          </a:p>
          <a:p>
            <a:pPr algn="r"/>
            <a:r>
              <a:rPr lang="zh-CN" altLang="en-US" sz="2200" dirty="0">
                <a:latin typeface="微软雅黑" panose="020B0503020204020204" pitchFamily="34" charset="-122"/>
                <a:ea typeface="微软雅黑" panose="020B0503020204020204" pitchFamily="34" charset="-122"/>
              </a:rPr>
              <a:t>                                              年    月    日</a:t>
            </a:r>
            <a:endParaRPr lang="zh-CN" altLang="en-US" sz="2200" dirty="0">
              <a:latin typeface="微软雅黑" panose="020B0503020204020204" pitchFamily="34" charset="-122"/>
              <a:ea typeface="微软雅黑" panose="020B0503020204020204" pitchFamily="34" charset="-122"/>
            </a:endParaRPr>
          </a:p>
        </p:txBody>
      </p:sp>
      <p:sp>
        <p:nvSpPr>
          <p:cNvPr id="6" name="文本框 5"/>
          <p:cNvSpPr txBox="1"/>
          <p:nvPr/>
        </p:nvSpPr>
        <p:spPr>
          <a:xfrm>
            <a:off x="476885" y="43815"/>
            <a:ext cx="5617210" cy="678815"/>
          </a:xfrm>
          <a:prstGeom prst="rect">
            <a:avLst/>
          </a:prstGeom>
          <a:noFill/>
        </p:spPr>
        <p:txBody>
          <a:bodyPr wrap="square" rtlCol="0">
            <a:spAutoFit/>
          </a:bodyPr>
          <a:lstStyle/>
          <a:p>
            <a:pPr marL="457200" indent="-457200">
              <a:buFont typeface="Wingdings" panose="05000000000000000000" charset="0"/>
              <a:buChar char="l"/>
            </a:pPr>
            <a:r>
              <a:rPr lang="zh-CN" altLang="zh-CN" sz="3600" b="1" dirty="0">
                <a:solidFill>
                  <a:schemeClr val="bg1"/>
                </a:solidFill>
                <a:latin typeface="微软雅黑" panose="020B0503020204020204" pitchFamily="34" charset="-122"/>
                <a:ea typeface="微软雅黑" panose="020B0503020204020204" pitchFamily="34" charset="-122"/>
              </a:rPr>
              <a:t>隐患自查</a:t>
            </a:r>
            <a:endParaRPr lang="zh-CN" altLang="zh-CN" sz="3600" b="1" dirty="0">
              <a:solidFill>
                <a:schemeClr val="bg1"/>
              </a:solidFill>
              <a:latin typeface="微软雅黑" panose="020B0503020204020204" pitchFamily="34" charset="-122"/>
              <a:ea typeface="微软雅黑" panose="020B0503020204020204" pitchFamily="34" charset="-122"/>
            </a:endParaRPr>
          </a:p>
        </p:txBody>
      </p:sp>
      <p:cxnSp>
        <p:nvCxnSpPr>
          <p:cNvPr id="2" name="直接连接符 1"/>
          <p:cNvCxnSpPr/>
          <p:nvPr/>
        </p:nvCxnSpPr>
        <p:spPr>
          <a:xfrm>
            <a:off x="0" y="768985"/>
            <a:ext cx="121621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476885" y="722630"/>
            <a:ext cx="5333365" cy="1188720"/>
          </a:xfrm>
          <a:prstGeom prst="rect">
            <a:avLst/>
          </a:prstGeom>
          <a:noFill/>
        </p:spPr>
        <p:txBody>
          <a:bodyPr wrap="square" rtlCol="0">
            <a:spAutoFit/>
          </a:bodyPr>
          <a:lstStyle/>
          <a:p>
            <a:pPr indent="0" fontAlgn="auto">
              <a:lnSpc>
                <a:spcPct val="150000"/>
              </a:lnSpc>
              <a:buFont typeface="Wingdings" panose="05000000000000000000" charset="0"/>
              <a:buNone/>
            </a:pPr>
            <a:r>
              <a:rPr lang="zh-CN" altLang="en-US" sz="2400">
                <a:solidFill>
                  <a:schemeClr val="bg1"/>
                </a:solidFill>
                <a:latin typeface="微软雅黑" panose="020B0503020204020204" pitchFamily="34" charset="-122"/>
                <a:ea typeface="微软雅黑" panose="020B0503020204020204" pitchFamily="34" charset="-122"/>
              </a:rPr>
              <a:t>开展隐患排查治理的学习培训</a:t>
            </a:r>
            <a:endParaRPr lang="zh-CN" altLang="en-US" sz="2400">
              <a:solidFill>
                <a:schemeClr val="bg1"/>
              </a:solidFill>
              <a:latin typeface="微软雅黑" panose="020B0503020204020204" pitchFamily="34" charset="-122"/>
              <a:ea typeface="微软雅黑" panose="020B0503020204020204" pitchFamily="34" charset="-122"/>
            </a:endParaRPr>
          </a:p>
          <a:p>
            <a:pPr indent="0" fontAlgn="auto">
              <a:lnSpc>
                <a:spcPct val="150000"/>
              </a:lnSpc>
              <a:buFont typeface="Wingdings" panose="05000000000000000000" charset="0"/>
              <a:buNone/>
            </a:pPr>
            <a:r>
              <a:rPr lang="zh-CN" altLang="en-US" sz="2400" b="1">
                <a:solidFill>
                  <a:schemeClr val="accent4">
                    <a:lumMod val="60000"/>
                    <a:lumOff val="40000"/>
                  </a:schemeClr>
                </a:solidFill>
                <a:latin typeface="微软雅黑" panose="020B0503020204020204" pitchFamily="34" charset="-122"/>
                <a:ea typeface="微软雅黑" panose="020B0503020204020204" pitchFamily="34" charset="-122"/>
                <a:sym typeface="+mn-ea"/>
              </a:rPr>
              <a:t>培训对象及内容：</a:t>
            </a:r>
            <a:endParaRPr lang="en-US" altLang="zh-CN" sz="2400">
              <a:solidFill>
                <a:schemeClr val="bg1"/>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476885" y="43815"/>
            <a:ext cx="5617210" cy="678815"/>
          </a:xfrm>
          <a:prstGeom prst="rect">
            <a:avLst/>
          </a:prstGeom>
          <a:noFill/>
        </p:spPr>
        <p:txBody>
          <a:bodyPr wrap="square" rtlCol="0">
            <a:spAutoFit/>
          </a:bodyPr>
          <a:lstStyle/>
          <a:p>
            <a:pPr marL="457200" indent="-457200">
              <a:buFont typeface="Wingdings" panose="05000000000000000000" charset="0"/>
              <a:buChar char="l"/>
            </a:pPr>
            <a:r>
              <a:rPr lang="zh-CN" altLang="zh-CN" sz="3600" b="1" dirty="0">
                <a:solidFill>
                  <a:schemeClr val="bg1"/>
                </a:solidFill>
                <a:latin typeface="微软雅黑" panose="020B0503020204020204" pitchFamily="34" charset="-122"/>
                <a:ea typeface="微软雅黑" panose="020B0503020204020204" pitchFamily="34" charset="-122"/>
              </a:rPr>
              <a:t>隐患自查</a:t>
            </a:r>
            <a:endParaRPr lang="zh-CN" altLang="zh-CN" sz="3600" b="1" dirty="0">
              <a:solidFill>
                <a:schemeClr val="bg1"/>
              </a:solidFill>
              <a:latin typeface="微软雅黑" panose="020B0503020204020204" pitchFamily="34" charset="-122"/>
              <a:ea typeface="微软雅黑" panose="020B0503020204020204" pitchFamily="34" charset="-122"/>
            </a:endParaRPr>
          </a:p>
        </p:txBody>
      </p:sp>
      <p:cxnSp>
        <p:nvCxnSpPr>
          <p:cNvPr id="2" name="直接连接符 1"/>
          <p:cNvCxnSpPr/>
          <p:nvPr/>
        </p:nvCxnSpPr>
        <p:spPr>
          <a:xfrm>
            <a:off x="0" y="768985"/>
            <a:ext cx="121621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198120" y="2104390"/>
            <a:ext cx="3821430" cy="4283710"/>
            <a:chOff x="1789" y="2386"/>
            <a:chExt cx="6018" cy="6746"/>
          </a:xfrm>
        </p:grpSpPr>
        <p:sp>
          <p:nvSpPr>
            <p:cNvPr id="10" name="任意多边形 9"/>
            <p:cNvSpPr/>
            <p:nvPr/>
          </p:nvSpPr>
          <p:spPr>
            <a:xfrm>
              <a:off x="2228" y="2386"/>
              <a:ext cx="5137" cy="6746"/>
            </a:xfrm>
            <a:custGeom>
              <a:avLst/>
              <a:gdLst>
                <a:gd name="connsiteX0" fmla="*/ 0 w 1263312"/>
                <a:gd name="connsiteY0" fmla="*/ 0 h 2664296"/>
                <a:gd name="connsiteX1" fmla="*/ 1263312 w 1263312"/>
                <a:gd name="connsiteY1" fmla="*/ 0 h 2664296"/>
                <a:gd name="connsiteX2" fmla="*/ 1263312 w 1263312"/>
                <a:gd name="connsiteY2" fmla="*/ 2310404 h 2664296"/>
                <a:gd name="connsiteX3" fmla="*/ 631656 w 1263312"/>
                <a:gd name="connsiteY3" fmla="*/ 2664296 h 2664296"/>
                <a:gd name="connsiteX4" fmla="*/ 0 w 1263312"/>
                <a:gd name="connsiteY4" fmla="*/ 2310404 h 2664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312" h="2664296">
                  <a:moveTo>
                    <a:pt x="0" y="0"/>
                  </a:moveTo>
                  <a:lnTo>
                    <a:pt x="1263312" y="0"/>
                  </a:lnTo>
                  <a:lnTo>
                    <a:pt x="1263312" y="2310404"/>
                  </a:lnTo>
                  <a:lnTo>
                    <a:pt x="631656" y="2664296"/>
                  </a:lnTo>
                  <a:lnTo>
                    <a:pt x="0" y="2310404"/>
                  </a:lnTo>
                  <a:close/>
                </a:path>
              </a:pathLst>
            </a:custGeom>
            <a:gradFill>
              <a:gsLst>
                <a:gs pos="0">
                  <a:srgbClr val="F8F8F8"/>
                </a:gs>
                <a:gs pos="100000">
                  <a:srgbClr val="EDEEEF"/>
                </a:gs>
              </a:gsLst>
              <a:lin ang="1800000" scaled="0"/>
            </a:gradFill>
            <a:ln>
              <a:noFill/>
            </a:ln>
            <a:effectLst>
              <a:outerShdw blurRad="1270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dirty="0">
                <a:ln>
                  <a:noFill/>
                </a:ln>
                <a:solidFill>
                  <a:schemeClr val="lt1"/>
                </a:solidFill>
                <a:effectLst/>
                <a:uLnTx/>
                <a:uFillTx/>
                <a:latin typeface="DIN-BoldItalic" pitchFamily="50" charset="0"/>
                <a:ea typeface="+mn-ea"/>
                <a:cs typeface="+mn-cs"/>
              </a:endParaRPr>
            </a:p>
          </p:txBody>
        </p:sp>
        <p:grpSp>
          <p:nvGrpSpPr>
            <p:cNvPr id="8" name="组合 7"/>
            <p:cNvGrpSpPr/>
            <p:nvPr/>
          </p:nvGrpSpPr>
          <p:grpSpPr>
            <a:xfrm>
              <a:off x="1789" y="2735"/>
              <a:ext cx="6018" cy="1426"/>
              <a:chOff x="6329" y="3175"/>
              <a:chExt cx="3437" cy="940"/>
            </a:xfrm>
          </p:grpSpPr>
          <p:sp>
            <p:nvSpPr>
              <p:cNvPr id="3" name="任意多边形 2"/>
              <p:cNvSpPr/>
              <p:nvPr/>
            </p:nvSpPr>
            <p:spPr>
              <a:xfrm>
                <a:off x="6329" y="3175"/>
                <a:ext cx="3437" cy="939"/>
              </a:xfrm>
              <a:custGeom>
                <a:avLst/>
                <a:gdLst>
                  <a:gd name="connsiteX0" fmla="*/ 118224 w 1463464"/>
                  <a:gd name="connsiteY0" fmla="*/ 0 h 572657"/>
                  <a:gd name="connsiteX1" fmla="*/ 1345240 w 1463464"/>
                  <a:gd name="connsiteY1" fmla="*/ 0 h 572657"/>
                  <a:gd name="connsiteX2" fmla="*/ 1463464 w 1463464"/>
                  <a:gd name="connsiteY2" fmla="*/ 118224 h 572657"/>
                  <a:gd name="connsiteX3" fmla="*/ 1463464 w 1463464"/>
                  <a:gd name="connsiteY3" fmla="*/ 457776 h 572657"/>
                  <a:gd name="connsiteX4" fmla="*/ 1391258 w 1463464"/>
                  <a:gd name="connsiteY4" fmla="*/ 566709 h 572657"/>
                  <a:gd name="connsiteX5" fmla="*/ 1364976 w 1463464"/>
                  <a:gd name="connsiteY5" fmla="*/ 572016 h 572657"/>
                  <a:gd name="connsiteX6" fmla="*/ 1364976 w 1463464"/>
                  <a:gd name="connsiteY6" fmla="*/ 374067 h 572657"/>
                  <a:gd name="connsiteX7" fmla="*/ 101664 w 1463464"/>
                  <a:gd name="connsiteY7" fmla="*/ 374067 h 572657"/>
                  <a:gd name="connsiteX8" fmla="*/ 101664 w 1463464"/>
                  <a:gd name="connsiteY8" fmla="*/ 572657 h 572657"/>
                  <a:gd name="connsiteX9" fmla="*/ 72206 w 1463464"/>
                  <a:gd name="connsiteY9" fmla="*/ 566709 h 572657"/>
                  <a:gd name="connsiteX10" fmla="*/ 0 w 1463464"/>
                  <a:gd name="connsiteY10" fmla="*/ 457776 h 572657"/>
                  <a:gd name="connsiteX11" fmla="*/ 0 w 1463464"/>
                  <a:gd name="connsiteY11" fmla="*/ 118224 h 572657"/>
                  <a:gd name="connsiteX12" fmla="*/ 118224 w 1463464"/>
                  <a:gd name="connsiteY12" fmla="*/ 0 h 5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3464" h="572657">
                    <a:moveTo>
                      <a:pt x="118224" y="0"/>
                    </a:moveTo>
                    <a:lnTo>
                      <a:pt x="1345240" y="0"/>
                    </a:lnTo>
                    <a:cubicBezTo>
                      <a:pt x="1410533" y="0"/>
                      <a:pt x="1463464" y="52931"/>
                      <a:pt x="1463464" y="118224"/>
                    </a:cubicBezTo>
                    <a:lnTo>
                      <a:pt x="1463464" y="457776"/>
                    </a:lnTo>
                    <a:cubicBezTo>
                      <a:pt x="1463464" y="506746"/>
                      <a:pt x="1433690" y="548762"/>
                      <a:pt x="1391258" y="566709"/>
                    </a:cubicBezTo>
                    <a:lnTo>
                      <a:pt x="1364976" y="572016"/>
                    </a:lnTo>
                    <a:lnTo>
                      <a:pt x="1364976" y="374067"/>
                    </a:lnTo>
                    <a:lnTo>
                      <a:pt x="101664" y="374067"/>
                    </a:lnTo>
                    <a:lnTo>
                      <a:pt x="101664" y="572657"/>
                    </a:lnTo>
                    <a:lnTo>
                      <a:pt x="72206" y="566709"/>
                    </a:lnTo>
                    <a:cubicBezTo>
                      <a:pt x="29774" y="548762"/>
                      <a:pt x="0" y="506746"/>
                      <a:pt x="0" y="457776"/>
                    </a:cubicBezTo>
                    <a:lnTo>
                      <a:pt x="0" y="118224"/>
                    </a:lnTo>
                    <a:cubicBezTo>
                      <a:pt x="0" y="52931"/>
                      <a:pt x="52931" y="0"/>
                      <a:pt x="118224"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648000" anchor="t" anchorCtr="0"/>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01 </a:t>
                </a:r>
                <a:r>
                  <a:rPr kumimoji="0" lang="zh-CN" altLang="en-US" sz="24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高层与中层</a:t>
                </a:r>
                <a:endParaRPr kumimoji="0" lang="zh-CN" altLang="en-US" sz="24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7" name="任意多边形 6"/>
              <p:cNvSpPr/>
              <p:nvPr/>
            </p:nvSpPr>
            <p:spPr>
              <a:xfrm>
                <a:off x="6329" y="3785"/>
                <a:ext cx="244" cy="330"/>
              </a:xfrm>
              <a:custGeom>
                <a:avLst/>
                <a:gdLst>
                  <a:gd name="connsiteX0" fmla="*/ 98488 w 98488"/>
                  <a:gd name="connsiteY0" fmla="*/ 0 h 200121"/>
                  <a:gd name="connsiteX1" fmla="*/ 98488 w 98488"/>
                  <a:gd name="connsiteY1" fmla="*/ 200121 h 200121"/>
                  <a:gd name="connsiteX2" fmla="*/ 65969 w 98488"/>
                  <a:gd name="connsiteY2" fmla="*/ 193928 h 200121"/>
                  <a:gd name="connsiteX3" fmla="*/ 0 w 98488"/>
                  <a:gd name="connsiteY3" fmla="*/ 100060 h 200121"/>
                  <a:gd name="connsiteX4" fmla="*/ 65969 w 98488"/>
                  <a:gd name="connsiteY4" fmla="*/ 6192 h 200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88" h="200121">
                    <a:moveTo>
                      <a:pt x="98488" y="0"/>
                    </a:moveTo>
                    <a:lnTo>
                      <a:pt x="98488" y="200121"/>
                    </a:lnTo>
                    <a:lnTo>
                      <a:pt x="65969" y="193928"/>
                    </a:lnTo>
                    <a:cubicBezTo>
                      <a:pt x="27202" y="178463"/>
                      <a:pt x="0" y="142257"/>
                      <a:pt x="0" y="100060"/>
                    </a:cubicBezTo>
                    <a:cubicBezTo>
                      <a:pt x="0" y="57863"/>
                      <a:pt x="27202" y="21657"/>
                      <a:pt x="65969" y="6192"/>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chemeClr val="lt1"/>
                  </a:solidFill>
                  <a:effectLst/>
                  <a:uLnTx/>
                  <a:uFillTx/>
                  <a:latin typeface="DIN-BoldItalic" pitchFamily="50" charset="0"/>
                  <a:ea typeface="+mn-ea"/>
                  <a:cs typeface="+mn-cs"/>
                </a:endParaRPr>
              </a:p>
            </p:txBody>
          </p:sp>
          <p:sp>
            <p:nvSpPr>
              <p:cNvPr id="18" name="任意多边形 17"/>
              <p:cNvSpPr/>
              <p:nvPr/>
            </p:nvSpPr>
            <p:spPr>
              <a:xfrm flipH="1">
                <a:off x="9506" y="3785"/>
                <a:ext cx="260" cy="330"/>
              </a:xfrm>
              <a:custGeom>
                <a:avLst/>
                <a:gdLst>
                  <a:gd name="connsiteX0" fmla="*/ 98488 w 98488"/>
                  <a:gd name="connsiteY0" fmla="*/ 0 h 200121"/>
                  <a:gd name="connsiteX1" fmla="*/ 98488 w 98488"/>
                  <a:gd name="connsiteY1" fmla="*/ 200121 h 200121"/>
                  <a:gd name="connsiteX2" fmla="*/ 65969 w 98488"/>
                  <a:gd name="connsiteY2" fmla="*/ 193928 h 200121"/>
                  <a:gd name="connsiteX3" fmla="*/ 0 w 98488"/>
                  <a:gd name="connsiteY3" fmla="*/ 100060 h 200121"/>
                  <a:gd name="connsiteX4" fmla="*/ 65969 w 98488"/>
                  <a:gd name="connsiteY4" fmla="*/ 6192 h 200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88" h="200121">
                    <a:moveTo>
                      <a:pt x="98488" y="0"/>
                    </a:moveTo>
                    <a:lnTo>
                      <a:pt x="98488" y="200121"/>
                    </a:lnTo>
                    <a:lnTo>
                      <a:pt x="65969" y="193928"/>
                    </a:lnTo>
                    <a:cubicBezTo>
                      <a:pt x="27202" y="178463"/>
                      <a:pt x="0" y="142257"/>
                      <a:pt x="0" y="100060"/>
                    </a:cubicBezTo>
                    <a:cubicBezTo>
                      <a:pt x="0" y="57863"/>
                      <a:pt x="27202" y="21657"/>
                      <a:pt x="65969" y="6192"/>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chemeClr val="lt1"/>
                  </a:solidFill>
                  <a:effectLst/>
                  <a:uLnTx/>
                  <a:uFillTx/>
                  <a:latin typeface="DIN-BoldItalic" pitchFamily="50" charset="0"/>
                  <a:ea typeface="+mn-ea"/>
                  <a:cs typeface="+mn-cs"/>
                </a:endParaRPr>
              </a:p>
            </p:txBody>
          </p:sp>
        </p:grpSp>
        <p:sp>
          <p:nvSpPr>
            <p:cNvPr id="9" name="文本框 8"/>
            <p:cNvSpPr txBox="1"/>
            <p:nvPr/>
          </p:nvSpPr>
          <p:spPr>
            <a:xfrm>
              <a:off x="2233" y="3993"/>
              <a:ext cx="5133" cy="4217"/>
            </a:xfrm>
            <a:prstGeom prst="rect">
              <a:avLst/>
            </a:prstGeom>
            <a:noFill/>
          </p:spPr>
          <p:txBody>
            <a:bodyPr wrap="square" rtlCol="0">
              <a:spAutoFit/>
            </a:bodyPr>
            <a:lstStyle/>
            <a:p>
              <a:r>
                <a:rPr lang="zh-CN" altLang="en-US" sz="2400">
                  <a:latin typeface="微软雅黑" panose="020B0503020204020204" pitchFamily="34" charset="-122"/>
                  <a:ea typeface="微软雅黑" panose="020B0503020204020204" pitchFamily="34" charset="-122"/>
                </a:rPr>
                <a:t>进行背景培训，认识企业实施隐患排查治理体系的重要意义、作用，了解整个实施过程，知道自己在整个过程中的工作职责并给予支持和保障。</a:t>
              </a:r>
              <a:endParaRPr lang="zh-CN" altLang="en-US" sz="2400">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4185285" y="2104390"/>
            <a:ext cx="3821430" cy="4283710"/>
            <a:chOff x="10031" y="2386"/>
            <a:chExt cx="6018" cy="6746"/>
          </a:xfrm>
        </p:grpSpPr>
        <p:sp>
          <p:nvSpPr>
            <p:cNvPr id="11" name="任意多边形 10"/>
            <p:cNvSpPr/>
            <p:nvPr/>
          </p:nvSpPr>
          <p:spPr>
            <a:xfrm>
              <a:off x="10470" y="2386"/>
              <a:ext cx="5137" cy="6746"/>
            </a:xfrm>
            <a:custGeom>
              <a:avLst/>
              <a:gdLst>
                <a:gd name="connsiteX0" fmla="*/ 0 w 1263312"/>
                <a:gd name="connsiteY0" fmla="*/ 0 h 2664296"/>
                <a:gd name="connsiteX1" fmla="*/ 1263312 w 1263312"/>
                <a:gd name="connsiteY1" fmla="*/ 0 h 2664296"/>
                <a:gd name="connsiteX2" fmla="*/ 1263312 w 1263312"/>
                <a:gd name="connsiteY2" fmla="*/ 2310404 h 2664296"/>
                <a:gd name="connsiteX3" fmla="*/ 631656 w 1263312"/>
                <a:gd name="connsiteY3" fmla="*/ 2664296 h 2664296"/>
                <a:gd name="connsiteX4" fmla="*/ 0 w 1263312"/>
                <a:gd name="connsiteY4" fmla="*/ 2310404 h 2664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312" h="2664296">
                  <a:moveTo>
                    <a:pt x="0" y="0"/>
                  </a:moveTo>
                  <a:lnTo>
                    <a:pt x="1263312" y="0"/>
                  </a:lnTo>
                  <a:lnTo>
                    <a:pt x="1263312" y="2310404"/>
                  </a:lnTo>
                  <a:lnTo>
                    <a:pt x="631656" y="2664296"/>
                  </a:lnTo>
                  <a:lnTo>
                    <a:pt x="0" y="2310404"/>
                  </a:lnTo>
                  <a:close/>
                </a:path>
              </a:pathLst>
            </a:custGeom>
            <a:gradFill>
              <a:gsLst>
                <a:gs pos="0">
                  <a:srgbClr val="F8F8F8"/>
                </a:gs>
                <a:gs pos="100000">
                  <a:srgbClr val="EDEEEF"/>
                </a:gs>
              </a:gsLst>
              <a:lin ang="1800000" scaled="0"/>
            </a:gradFill>
            <a:ln>
              <a:noFill/>
            </a:ln>
            <a:effectLst>
              <a:outerShdw blurRad="1270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dirty="0">
                <a:ln>
                  <a:noFill/>
                </a:ln>
                <a:solidFill>
                  <a:schemeClr val="lt1"/>
                </a:solidFill>
                <a:effectLst/>
                <a:uLnTx/>
                <a:uFillTx/>
                <a:latin typeface="DIN-BoldItalic" pitchFamily="50" charset="0"/>
                <a:ea typeface="+mn-ea"/>
                <a:cs typeface="+mn-cs"/>
              </a:endParaRPr>
            </a:p>
          </p:txBody>
        </p:sp>
        <p:grpSp>
          <p:nvGrpSpPr>
            <p:cNvPr id="12" name="组合 11"/>
            <p:cNvGrpSpPr/>
            <p:nvPr/>
          </p:nvGrpSpPr>
          <p:grpSpPr>
            <a:xfrm>
              <a:off x="10031" y="2735"/>
              <a:ext cx="6018" cy="1426"/>
              <a:chOff x="6329" y="3175"/>
              <a:chExt cx="3437" cy="940"/>
            </a:xfrm>
          </p:grpSpPr>
          <p:sp>
            <p:nvSpPr>
              <p:cNvPr id="19" name="任意多边形 18"/>
              <p:cNvSpPr/>
              <p:nvPr/>
            </p:nvSpPr>
            <p:spPr>
              <a:xfrm>
                <a:off x="6329" y="3175"/>
                <a:ext cx="3437" cy="939"/>
              </a:xfrm>
              <a:custGeom>
                <a:avLst/>
                <a:gdLst>
                  <a:gd name="connsiteX0" fmla="*/ 118224 w 1463464"/>
                  <a:gd name="connsiteY0" fmla="*/ 0 h 572657"/>
                  <a:gd name="connsiteX1" fmla="*/ 1345240 w 1463464"/>
                  <a:gd name="connsiteY1" fmla="*/ 0 h 572657"/>
                  <a:gd name="connsiteX2" fmla="*/ 1463464 w 1463464"/>
                  <a:gd name="connsiteY2" fmla="*/ 118224 h 572657"/>
                  <a:gd name="connsiteX3" fmla="*/ 1463464 w 1463464"/>
                  <a:gd name="connsiteY3" fmla="*/ 457776 h 572657"/>
                  <a:gd name="connsiteX4" fmla="*/ 1391258 w 1463464"/>
                  <a:gd name="connsiteY4" fmla="*/ 566709 h 572657"/>
                  <a:gd name="connsiteX5" fmla="*/ 1364976 w 1463464"/>
                  <a:gd name="connsiteY5" fmla="*/ 572016 h 572657"/>
                  <a:gd name="connsiteX6" fmla="*/ 1364976 w 1463464"/>
                  <a:gd name="connsiteY6" fmla="*/ 374067 h 572657"/>
                  <a:gd name="connsiteX7" fmla="*/ 101664 w 1463464"/>
                  <a:gd name="connsiteY7" fmla="*/ 374067 h 572657"/>
                  <a:gd name="connsiteX8" fmla="*/ 101664 w 1463464"/>
                  <a:gd name="connsiteY8" fmla="*/ 572657 h 572657"/>
                  <a:gd name="connsiteX9" fmla="*/ 72206 w 1463464"/>
                  <a:gd name="connsiteY9" fmla="*/ 566709 h 572657"/>
                  <a:gd name="connsiteX10" fmla="*/ 0 w 1463464"/>
                  <a:gd name="connsiteY10" fmla="*/ 457776 h 572657"/>
                  <a:gd name="connsiteX11" fmla="*/ 0 w 1463464"/>
                  <a:gd name="connsiteY11" fmla="*/ 118224 h 572657"/>
                  <a:gd name="connsiteX12" fmla="*/ 118224 w 1463464"/>
                  <a:gd name="connsiteY12" fmla="*/ 0 h 5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3464" h="572657">
                    <a:moveTo>
                      <a:pt x="118224" y="0"/>
                    </a:moveTo>
                    <a:lnTo>
                      <a:pt x="1345240" y="0"/>
                    </a:lnTo>
                    <a:cubicBezTo>
                      <a:pt x="1410533" y="0"/>
                      <a:pt x="1463464" y="52931"/>
                      <a:pt x="1463464" y="118224"/>
                    </a:cubicBezTo>
                    <a:lnTo>
                      <a:pt x="1463464" y="457776"/>
                    </a:lnTo>
                    <a:cubicBezTo>
                      <a:pt x="1463464" y="506746"/>
                      <a:pt x="1433690" y="548762"/>
                      <a:pt x="1391258" y="566709"/>
                    </a:cubicBezTo>
                    <a:lnTo>
                      <a:pt x="1364976" y="572016"/>
                    </a:lnTo>
                    <a:lnTo>
                      <a:pt x="1364976" y="374067"/>
                    </a:lnTo>
                    <a:lnTo>
                      <a:pt x="101664" y="374067"/>
                    </a:lnTo>
                    <a:lnTo>
                      <a:pt x="101664" y="572657"/>
                    </a:lnTo>
                    <a:lnTo>
                      <a:pt x="72206" y="566709"/>
                    </a:lnTo>
                    <a:cubicBezTo>
                      <a:pt x="29774" y="548762"/>
                      <a:pt x="0" y="506746"/>
                      <a:pt x="0" y="457776"/>
                    </a:cubicBezTo>
                    <a:lnTo>
                      <a:pt x="0" y="118224"/>
                    </a:lnTo>
                    <a:cubicBezTo>
                      <a:pt x="0" y="52931"/>
                      <a:pt x="52931" y="0"/>
                      <a:pt x="118224"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648000" anchor="t" anchorCtr="0"/>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02 </a:t>
                </a:r>
                <a:r>
                  <a:rPr kumimoji="0" lang="zh-CN" altLang="en-US" sz="24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骨干人员</a:t>
                </a:r>
                <a:endParaRPr kumimoji="0" lang="zh-CN" altLang="en-US" sz="24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20" name="任意多边形 19"/>
              <p:cNvSpPr/>
              <p:nvPr/>
            </p:nvSpPr>
            <p:spPr>
              <a:xfrm>
                <a:off x="6329" y="3785"/>
                <a:ext cx="244" cy="330"/>
              </a:xfrm>
              <a:custGeom>
                <a:avLst/>
                <a:gdLst>
                  <a:gd name="connsiteX0" fmla="*/ 98488 w 98488"/>
                  <a:gd name="connsiteY0" fmla="*/ 0 h 200121"/>
                  <a:gd name="connsiteX1" fmla="*/ 98488 w 98488"/>
                  <a:gd name="connsiteY1" fmla="*/ 200121 h 200121"/>
                  <a:gd name="connsiteX2" fmla="*/ 65969 w 98488"/>
                  <a:gd name="connsiteY2" fmla="*/ 193928 h 200121"/>
                  <a:gd name="connsiteX3" fmla="*/ 0 w 98488"/>
                  <a:gd name="connsiteY3" fmla="*/ 100060 h 200121"/>
                  <a:gd name="connsiteX4" fmla="*/ 65969 w 98488"/>
                  <a:gd name="connsiteY4" fmla="*/ 6192 h 200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88" h="200121">
                    <a:moveTo>
                      <a:pt x="98488" y="0"/>
                    </a:moveTo>
                    <a:lnTo>
                      <a:pt x="98488" y="200121"/>
                    </a:lnTo>
                    <a:lnTo>
                      <a:pt x="65969" y="193928"/>
                    </a:lnTo>
                    <a:cubicBezTo>
                      <a:pt x="27202" y="178463"/>
                      <a:pt x="0" y="142257"/>
                      <a:pt x="0" y="100060"/>
                    </a:cubicBezTo>
                    <a:cubicBezTo>
                      <a:pt x="0" y="57863"/>
                      <a:pt x="27202" y="21657"/>
                      <a:pt x="65969" y="6192"/>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chemeClr val="lt1"/>
                  </a:solidFill>
                  <a:effectLst/>
                  <a:uLnTx/>
                  <a:uFillTx/>
                  <a:latin typeface="DIN-BoldItalic" pitchFamily="50" charset="0"/>
                  <a:ea typeface="+mn-ea"/>
                  <a:cs typeface="+mn-cs"/>
                </a:endParaRPr>
              </a:p>
            </p:txBody>
          </p:sp>
          <p:sp>
            <p:nvSpPr>
              <p:cNvPr id="21" name="任意多边形 20"/>
              <p:cNvSpPr/>
              <p:nvPr/>
            </p:nvSpPr>
            <p:spPr>
              <a:xfrm flipH="1">
                <a:off x="9506" y="3785"/>
                <a:ext cx="260" cy="330"/>
              </a:xfrm>
              <a:custGeom>
                <a:avLst/>
                <a:gdLst>
                  <a:gd name="connsiteX0" fmla="*/ 98488 w 98488"/>
                  <a:gd name="connsiteY0" fmla="*/ 0 h 200121"/>
                  <a:gd name="connsiteX1" fmla="*/ 98488 w 98488"/>
                  <a:gd name="connsiteY1" fmla="*/ 200121 h 200121"/>
                  <a:gd name="connsiteX2" fmla="*/ 65969 w 98488"/>
                  <a:gd name="connsiteY2" fmla="*/ 193928 h 200121"/>
                  <a:gd name="connsiteX3" fmla="*/ 0 w 98488"/>
                  <a:gd name="connsiteY3" fmla="*/ 100060 h 200121"/>
                  <a:gd name="connsiteX4" fmla="*/ 65969 w 98488"/>
                  <a:gd name="connsiteY4" fmla="*/ 6192 h 200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88" h="200121">
                    <a:moveTo>
                      <a:pt x="98488" y="0"/>
                    </a:moveTo>
                    <a:lnTo>
                      <a:pt x="98488" y="200121"/>
                    </a:lnTo>
                    <a:lnTo>
                      <a:pt x="65969" y="193928"/>
                    </a:lnTo>
                    <a:cubicBezTo>
                      <a:pt x="27202" y="178463"/>
                      <a:pt x="0" y="142257"/>
                      <a:pt x="0" y="100060"/>
                    </a:cubicBezTo>
                    <a:cubicBezTo>
                      <a:pt x="0" y="57863"/>
                      <a:pt x="27202" y="21657"/>
                      <a:pt x="65969" y="6192"/>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chemeClr val="lt1"/>
                  </a:solidFill>
                  <a:effectLst/>
                  <a:uLnTx/>
                  <a:uFillTx/>
                  <a:latin typeface="DIN-BoldItalic" pitchFamily="50" charset="0"/>
                  <a:ea typeface="+mn-ea"/>
                  <a:cs typeface="+mn-cs"/>
                </a:endParaRPr>
              </a:p>
            </p:txBody>
          </p:sp>
        </p:grpSp>
        <p:sp>
          <p:nvSpPr>
            <p:cNvPr id="22" name="文本框 21"/>
            <p:cNvSpPr txBox="1"/>
            <p:nvPr/>
          </p:nvSpPr>
          <p:spPr>
            <a:xfrm>
              <a:off x="10475" y="3993"/>
              <a:ext cx="5133" cy="3065"/>
            </a:xfrm>
            <a:prstGeom prst="rect">
              <a:avLst/>
            </a:prstGeom>
            <a:noFill/>
          </p:spPr>
          <p:txBody>
            <a:bodyPr wrap="square" rtlCol="0">
              <a:spAutoFit/>
            </a:bodyPr>
            <a:lstStyle/>
            <a:p>
              <a:r>
                <a:rPr lang="zh-CN" altLang="en-US" sz="2400">
                  <a:latin typeface="微软雅黑" panose="020B0503020204020204" pitchFamily="34" charset="-122"/>
                  <a:ea typeface="微软雅黑" panose="020B0503020204020204" pitchFamily="34" charset="-122"/>
                </a:rPr>
                <a:t>背景（可与领导层培训合并进行）、相关政策法规、隐患排查清单编写、隐患排查治理过程等方面。</a:t>
              </a:r>
              <a:endParaRPr lang="zh-CN" altLang="en-US" sz="2400">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8183880" y="2104390"/>
            <a:ext cx="3821430" cy="4283710"/>
            <a:chOff x="10031" y="2386"/>
            <a:chExt cx="6018" cy="6746"/>
          </a:xfrm>
        </p:grpSpPr>
        <p:sp>
          <p:nvSpPr>
            <p:cNvPr id="27" name="任意多边形 26"/>
            <p:cNvSpPr/>
            <p:nvPr/>
          </p:nvSpPr>
          <p:spPr>
            <a:xfrm>
              <a:off x="10470" y="2386"/>
              <a:ext cx="5137" cy="6746"/>
            </a:xfrm>
            <a:custGeom>
              <a:avLst/>
              <a:gdLst>
                <a:gd name="connsiteX0" fmla="*/ 0 w 1263312"/>
                <a:gd name="connsiteY0" fmla="*/ 0 h 2664296"/>
                <a:gd name="connsiteX1" fmla="*/ 1263312 w 1263312"/>
                <a:gd name="connsiteY1" fmla="*/ 0 h 2664296"/>
                <a:gd name="connsiteX2" fmla="*/ 1263312 w 1263312"/>
                <a:gd name="connsiteY2" fmla="*/ 2310404 h 2664296"/>
                <a:gd name="connsiteX3" fmla="*/ 631656 w 1263312"/>
                <a:gd name="connsiteY3" fmla="*/ 2664296 h 2664296"/>
                <a:gd name="connsiteX4" fmla="*/ 0 w 1263312"/>
                <a:gd name="connsiteY4" fmla="*/ 2310404 h 2664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312" h="2664296">
                  <a:moveTo>
                    <a:pt x="0" y="0"/>
                  </a:moveTo>
                  <a:lnTo>
                    <a:pt x="1263312" y="0"/>
                  </a:lnTo>
                  <a:lnTo>
                    <a:pt x="1263312" y="2310404"/>
                  </a:lnTo>
                  <a:lnTo>
                    <a:pt x="631656" y="2664296"/>
                  </a:lnTo>
                  <a:lnTo>
                    <a:pt x="0" y="2310404"/>
                  </a:lnTo>
                  <a:close/>
                </a:path>
              </a:pathLst>
            </a:custGeom>
            <a:gradFill>
              <a:gsLst>
                <a:gs pos="0">
                  <a:srgbClr val="F8F8F8"/>
                </a:gs>
                <a:gs pos="100000">
                  <a:srgbClr val="EDEEEF"/>
                </a:gs>
              </a:gsLst>
              <a:lin ang="1800000" scaled="0"/>
            </a:gradFill>
            <a:ln>
              <a:noFill/>
            </a:ln>
            <a:effectLst>
              <a:outerShdw blurRad="1270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dirty="0">
                <a:ln>
                  <a:noFill/>
                </a:ln>
                <a:solidFill>
                  <a:schemeClr val="lt1"/>
                </a:solidFill>
                <a:effectLst/>
                <a:uLnTx/>
                <a:uFillTx/>
                <a:latin typeface="DIN-BoldItalic" pitchFamily="50" charset="0"/>
                <a:ea typeface="+mn-ea"/>
                <a:cs typeface="+mn-cs"/>
              </a:endParaRPr>
            </a:p>
          </p:txBody>
        </p:sp>
        <p:grpSp>
          <p:nvGrpSpPr>
            <p:cNvPr id="28" name="组合 27"/>
            <p:cNvGrpSpPr/>
            <p:nvPr/>
          </p:nvGrpSpPr>
          <p:grpSpPr>
            <a:xfrm>
              <a:off x="10031" y="2737"/>
              <a:ext cx="6018" cy="1424"/>
              <a:chOff x="6329" y="3176"/>
              <a:chExt cx="3437" cy="939"/>
            </a:xfrm>
          </p:grpSpPr>
          <p:sp>
            <p:nvSpPr>
              <p:cNvPr id="29" name="任意多边形 28"/>
              <p:cNvSpPr/>
              <p:nvPr/>
            </p:nvSpPr>
            <p:spPr>
              <a:xfrm>
                <a:off x="6329" y="3176"/>
                <a:ext cx="3437" cy="939"/>
              </a:xfrm>
              <a:custGeom>
                <a:avLst/>
                <a:gdLst>
                  <a:gd name="connsiteX0" fmla="*/ 118224 w 1463464"/>
                  <a:gd name="connsiteY0" fmla="*/ 0 h 572657"/>
                  <a:gd name="connsiteX1" fmla="*/ 1345240 w 1463464"/>
                  <a:gd name="connsiteY1" fmla="*/ 0 h 572657"/>
                  <a:gd name="connsiteX2" fmla="*/ 1463464 w 1463464"/>
                  <a:gd name="connsiteY2" fmla="*/ 118224 h 572657"/>
                  <a:gd name="connsiteX3" fmla="*/ 1463464 w 1463464"/>
                  <a:gd name="connsiteY3" fmla="*/ 457776 h 572657"/>
                  <a:gd name="connsiteX4" fmla="*/ 1391258 w 1463464"/>
                  <a:gd name="connsiteY4" fmla="*/ 566709 h 572657"/>
                  <a:gd name="connsiteX5" fmla="*/ 1364976 w 1463464"/>
                  <a:gd name="connsiteY5" fmla="*/ 572016 h 572657"/>
                  <a:gd name="connsiteX6" fmla="*/ 1364976 w 1463464"/>
                  <a:gd name="connsiteY6" fmla="*/ 374067 h 572657"/>
                  <a:gd name="connsiteX7" fmla="*/ 101664 w 1463464"/>
                  <a:gd name="connsiteY7" fmla="*/ 374067 h 572657"/>
                  <a:gd name="connsiteX8" fmla="*/ 101664 w 1463464"/>
                  <a:gd name="connsiteY8" fmla="*/ 572657 h 572657"/>
                  <a:gd name="connsiteX9" fmla="*/ 72206 w 1463464"/>
                  <a:gd name="connsiteY9" fmla="*/ 566709 h 572657"/>
                  <a:gd name="connsiteX10" fmla="*/ 0 w 1463464"/>
                  <a:gd name="connsiteY10" fmla="*/ 457776 h 572657"/>
                  <a:gd name="connsiteX11" fmla="*/ 0 w 1463464"/>
                  <a:gd name="connsiteY11" fmla="*/ 118224 h 572657"/>
                  <a:gd name="connsiteX12" fmla="*/ 118224 w 1463464"/>
                  <a:gd name="connsiteY12" fmla="*/ 0 h 5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3464" h="572657">
                    <a:moveTo>
                      <a:pt x="118224" y="0"/>
                    </a:moveTo>
                    <a:lnTo>
                      <a:pt x="1345240" y="0"/>
                    </a:lnTo>
                    <a:cubicBezTo>
                      <a:pt x="1410533" y="0"/>
                      <a:pt x="1463464" y="52931"/>
                      <a:pt x="1463464" y="118224"/>
                    </a:cubicBezTo>
                    <a:lnTo>
                      <a:pt x="1463464" y="457776"/>
                    </a:lnTo>
                    <a:cubicBezTo>
                      <a:pt x="1463464" y="506746"/>
                      <a:pt x="1433690" y="548762"/>
                      <a:pt x="1391258" y="566709"/>
                    </a:cubicBezTo>
                    <a:lnTo>
                      <a:pt x="1364976" y="572016"/>
                    </a:lnTo>
                    <a:lnTo>
                      <a:pt x="1364976" y="374067"/>
                    </a:lnTo>
                    <a:lnTo>
                      <a:pt x="101664" y="374067"/>
                    </a:lnTo>
                    <a:lnTo>
                      <a:pt x="101664" y="572657"/>
                    </a:lnTo>
                    <a:lnTo>
                      <a:pt x="72206" y="566709"/>
                    </a:lnTo>
                    <a:cubicBezTo>
                      <a:pt x="29774" y="548762"/>
                      <a:pt x="0" y="506746"/>
                      <a:pt x="0" y="457776"/>
                    </a:cubicBezTo>
                    <a:lnTo>
                      <a:pt x="0" y="118224"/>
                    </a:lnTo>
                    <a:cubicBezTo>
                      <a:pt x="0" y="52931"/>
                      <a:pt x="52931" y="0"/>
                      <a:pt x="118224" y="0"/>
                    </a:cubicBez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648000" anchor="t" anchorCtr="0"/>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03 </a:t>
                </a:r>
                <a:r>
                  <a:rPr kumimoji="0" lang="zh-CN" altLang="en-US" sz="24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全体员工</a:t>
                </a:r>
                <a:endParaRPr kumimoji="0" lang="zh-CN" altLang="en-US" sz="24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0" name="任意多边形 29"/>
              <p:cNvSpPr/>
              <p:nvPr/>
            </p:nvSpPr>
            <p:spPr>
              <a:xfrm>
                <a:off x="6329" y="3785"/>
                <a:ext cx="244" cy="330"/>
              </a:xfrm>
              <a:custGeom>
                <a:avLst/>
                <a:gdLst>
                  <a:gd name="connsiteX0" fmla="*/ 98488 w 98488"/>
                  <a:gd name="connsiteY0" fmla="*/ 0 h 200121"/>
                  <a:gd name="connsiteX1" fmla="*/ 98488 w 98488"/>
                  <a:gd name="connsiteY1" fmla="*/ 200121 h 200121"/>
                  <a:gd name="connsiteX2" fmla="*/ 65969 w 98488"/>
                  <a:gd name="connsiteY2" fmla="*/ 193928 h 200121"/>
                  <a:gd name="connsiteX3" fmla="*/ 0 w 98488"/>
                  <a:gd name="connsiteY3" fmla="*/ 100060 h 200121"/>
                  <a:gd name="connsiteX4" fmla="*/ 65969 w 98488"/>
                  <a:gd name="connsiteY4" fmla="*/ 6192 h 200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88" h="200121">
                    <a:moveTo>
                      <a:pt x="98488" y="0"/>
                    </a:moveTo>
                    <a:lnTo>
                      <a:pt x="98488" y="200121"/>
                    </a:lnTo>
                    <a:lnTo>
                      <a:pt x="65969" y="193928"/>
                    </a:lnTo>
                    <a:cubicBezTo>
                      <a:pt x="27202" y="178463"/>
                      <a:pt x="0" y="142257"/>
                      <a:pt x="0" y="100060"/>
                    </a:cubicBezTo>
                    <a:cubicBezTo>
                      <a:pt x="0" y="57863"/>
                      <a:pt x="27202" y="21657"/>
                      <a:pt x="65969" y="6192"/>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chemeClr val="lt1"/>
                  </a:solidFill>
                  <a:effectLst/>
                  <a:uLnTx/>
                  <a:uFillTx/>
                  <a:latin typeface="DIN-BoldItalic" pitchFamily="50" charset="0"/>
                  <a:ea typeface="+mn-ea"/>
                  <a:cs typeface="+mn-cs"/>
                </a:endParaRPr>
              </a:p>
            </p:txBody>
          </p:sp>
          <p:sp>
            <p:nvSpPr>
              <p:cNvPr id="31" name="任意多边形 30"/>
              <p:cNvSpPr/>
              <p:nvPr/>
            </p:nvSpPr>
            <p:spPr>
              <a:xfrm flipH="1">
                <a:off x="9506" y="3785"/>
                <a:ext cx="260" cy="330"/>
              </a:xfrm>
              <a:custGeom>
                <a:avLst/>
                <a:gdLst>
                  <a:gd name="connsiteX0" fmla="*/ 98488 w 98488"/>
                  <a:gd name="connsiteY0" fmla="*/ 0 h 200121"/>
                  <a:gd name="connsiteX1" fmla="*/ 98488 w 98488"/>
                  <a:gd name="connsiteY1" fmla="*/ 200121 h 200121"/>
                  <a:gd name="connsiteX2" fmla="*/ 65969 w 98488"/>
                  <a:gd name="connsiteY2" fmla="*/ 193928 h 200121"/>
                  <a:gd name="connsiteX3" fmla="*/ 0 w 98488"/>
                  <a:gd name="connsiteY3" fmla="*/ 100060 h 200121"/>
                  <a:gd name="connsiteX4" fmla="*/ 65969 w 98488"/>
                  <a:gd name="connsiteY4" fmla="*/ 6192 h 200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88" h="200121">
                    <a:moveTo>
                      <a:pt x="98488" y="0"/>
                    </a:moveTo>
                    <a:lnTo>
                      <a:pt x="98488" y="200121"/>
                    </a:lnTo>
                    <a:lnTo>
                      <a:pt x="65969" y="193928"/>
                    </a:lnTo>
                    <a:cubicBezTo>
                      <a:pt x="27202" y="178463"/>
                      <a:pt x="0" y="142257"/>
                      <a:pt x="0" y="100060"/>
                    </a:cubicBezTo>
                    <a:cubicBezTo>
                      <a:pt x="0" y="57863"/>
                      <a:pt x="27202" y="21657"/>
                      <a:pt x="65969" y="6192"/>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chemeClr val="lt1"/>
                  </a:solidFill>
                  <a:effectLst/>
                  <a:uLnTx/>
                  <a:uFillTx/>
                  <a:latin typeface="DIN-BoldItalic" pitchFamily="50" charset="0"/>
                  <a:ea typeface="+mn-ea"/>
                  <a:cs typeface="+mn-cs"/>
                </a:endParaRPr>
              </a:p>
            </p:txBody>
          </p:sp>
        </p:grpSp>
        <p:sp>
          <p:nvSpPr>
            <p:cNvPr id="33" name="文本框 32"/>
            <p:cNvSpPr txBox="1"/>
            <p:nvPr/>
          </p:nvSpPr>
          <p:spPr>
            <a:xfrm>
              <a:off x="10475" y="3993"/>
              <a:ext cx="5133" cy="2489"/>
            </a:xfrm>
            <a:prstGeom prst="rect">
              <a:avLst/>
            </a:prstGeom>
            <a:noFill/>
          </p:spPr>
          <p:txBody>
            <a:bodyPr wrap="square" rtlCol="0">
              <a:spAutoFit/>
            </a:bodyPr>
            <a:lstStyle/>
            <a:p>
              <a:r>
                <a:rPr lang="zh-CN" altLang="en-US" sz="2400">
                  <a:latin typeface="微软雅黑" panose="020B0503020204020204" pitchFamily="34" charset="-122"/>
                  <a:ea typeface="微软雅黑" panose="020B0503020204020204" pitchFamily="34" charset="-122"/>
                </a:rPr>
                <a:t>按照不同层次、不同岗位的要求，学习相应的隐患排查治理制度文件及隐患排查清单的内容。</a:t>
              </a:r>
              <a:endParaRPr lang="zh-CN" altLang="en-US" sz="2400">
                <a:latin typeface="微软雅黑" panose="020B0503020204020204" pitchFamily="34" charset="-122"/>
                <a:ea typeface="微软雅黑" panose="020B0503020204020204" pitchFamily="34" charset="-122"/>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476885" y="43815"/>
            <a:ext cx="5617210" cy="678815"/>
          </a:xfrm>
          <a:prstGeom prst="rect">
            <a:avLst/>
          </a:prstGeom>
          <a:noFill/>
        </p:spPr>
        <p:txBody>
          <a:bodyPr wrap="square" rtlCol="0">
            <a:spAutoFit/>
          </a:bodyPr>
          <a:lstStyle/>
          <a:p>
            <a:pPr marL="457200" indent="-457200">
              <a:buFont typeface="Wingdings" panose="05000000000000000000" charset="0"/>
              <a:buChar char="l"/>
            </a:pPr>
            <a:r>
              <a:rPr lang="zh-CN" altLang="zh-CN" sz="3600" b="1" dirty="0">
                <a:solidFill>
                  <a:schemeClr val="bg1"/>
                </a:solidFill>
                <a:latin typeface="微软雅黑" panose="020B0503020204020204" pitchFamily="34" charset="-122"/>
                <a:ea typeface="微软雅黑" panose="020B0503020204020204" pitchFamily="34" charset="-122"/>
              </a:rPr>
              <a:t>隐患自查</a:t>
            </a:r>
            <a:endParaRPr lang="zh-CN" altLang="zh-CN" sz="3600" b="1" dirty="0">
              <a:solidFill>
                <a:schemeClr val="bg1"/>
              </a:solidFill>
              <a:latin typeface="微软雅黑" panose="020B0503020204020204" pitchFamily="34" charset="-122"/>
              <a:ea typeface="微软雅黑" panose="020B0503020204020204" pitchFamily="34" charset="-122"/>
            </a:endParaRPr>
          </a:p>
        </p:txBody>
      </p:sp>
      <p:cxnSp>
        <p:nvCxnSpPr>
          <p:cNvPr id="2" name="直接连接符 1"/>
          <p:cNvCxnSpPr/>
          <p:nvPr/>
        </p:nvCxnSpPr>
        <p:spPr>
          <a:xfrm>
            <a:off x="0" y="768985"/>
            <a:ext cx="121621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476885" y="768985"/>
            <a:ext cx="4679950" cy="640080"/>
          </a:xfrm>
          <a:prstGeom prst="rect">
            <a:avLst/>
          </a:prstGeom>
          <a:noFill/>
        </p:spPr>
        <p:txBody>
          <a:bodyPr wrap="square" rtlCol="0">
            <a:spAutoFit/>
          </a:bodyPr>
          <a:lstStyle/>
          <a:p>
            <a:pPr indent="0" fontAlgn="auto">
              <a:lnSpc>
                <a:spcPct val="150000"/>
              </a:lnSpc>
              <a:buFont typeface="Wingdings" panose="05000000000000000000" charset="0"/>
              <a:buNone/>
            </a:pPr>
            <a:r>
              <a:rPr lang="zh-CN" altLang="en-US" sz="2400" b="1">
                <a:solidFill>
                  <a:schemeClr val="accent4">
                    <a:lumMod val="60000"/>
                    <a:lumOff val="40000"/>
                  </a:schemeClr>
                </a:solidFill>
                <a:latin typeface="微软雅黑" panose="020B0503020204020204" pitchFamily="34" charset="-122"/>
                <a:ea typeface="微软雅黑" panose="020B0503020204020204" pitchFamily="34" charset="-122"/>
              </a:rPr>
              <a:t>根据岗位需要，达到如下目标：</a:t>
            </a:r>
            <a:endParaRPr lang="zh-CN" altLang="en-US" sz="2400" b="1">
              <a:solidFill>
                <a:schemeClr val="accent4">
                  <a:lumMod val="60000"/>
                  <a:lumOff val="40000"/>
                </a:schemeClr>
              </a:solidFill>
              <a:latin typeface="微软雅黑" panose="020B0503020204020204" pitchFamily="34" charset="-122"/>
              <a:ea typeface="微软雅黑" panose="020B0503020204020204" pitchFamily="34" charset="-122"/>
            </a:endParaRPr>
          </a:p>
        </p:txBody>
      </p:sp>
      <p:grpSp>
        <p:nvGrpSpPr>
          <p:cNvPr id="31" name="组合 30"/>
          <p:cNvGrpSpPr/>
          <p:nvPr/>
        </p:nvGrpSpPr>
        <p:grpSpPr>
          <a:xfrm>
            <a:off x="4237355" y="1956435"/>
            <a:ext cx="3717290" cy="3797300"/>
            <a:chOff x="6059" y="3035"/>
            <a:chExt cx="5854" cy="5980"/>
          </a:xfrm>
        </p:grpSpPr>
        <p:sp>
          <p:nvSpPr>
            <p:cNvPr id="26" name="Freeform 6"/>
            <p:cNvSpPr/>
            <p:nvPr/>
          </p:nvSpPr>
          <p:spPr>
            <a:xfrm rot="18900000">
              <a:off x="6059" y="3479"/>
              <a:ext cx="3023" cy="2135"/>
            </a:xfrm>
            <a:custGeom>
              <a:avLst/>
              <a:gdLst/>
              <a:ahLst/>
              <a:cxnLst>
                <a:cxn ang="0">
                  <a:pos x="0" y="2147483647"/>
                </a:cxn>
                <a:cxn ang="0">
                  <a:pos x="2147483647" y="0"/>
                </a:cxn>
                <a:cxn ang="0">
                  <a:pos x="2147483647" y="2147483647"/>
                </a:cxn>
                <a:cxn ang="0">
                  <a:pos x="2147483647" y="2147483647"/>
                </a:cxn>
                <a:cxn ang="0">
                  <a:pos x="2147483647" y="2147483647"/>
                </a:cxn>
                <a:cxn ang="0">
                  <a:pos x="2147483647" y="2147483647"/>
                </a:cxn>
                <a:cxn ang="0">
                  <a:pos x="0" y="2147483647"/>
                </a:cxn>
              </a:cxnLst>
              <a:rect l="0" t="0" r="0" b="0"/>
              <a:pathLst>
                <a:path w="3170" h="2234">
                  <a:moveTo>
                    <a:pt x="0" y="1615"/>
                  </a:moveTo>
                  <a:lnTo>
                    <a:pt x="1616" y="0"/>
                  </a:lnTo>
                  <a:lnTo>
                    <a:pt x="3170" y="1555"/>
                  </a:lnTo>
                  <a:lnTo>
                    <a:pt x="2551" y="2174"/>
                  </a:lnTo>
                  <a:lnTo>
                    <a:pt x="1616" y="1239"/>
                  </a:lnTo>
                  <a:lnTo>
                    <a:pt x="620" y="2234"/>
                  </a:lnTo>
                  <a:lnTo>
                    <a:pt x="0" y="1615"/>
                  </a:lnTo>
                  <a:close/>
                </a:path>
              </a:pathLst>
            </a:custGeom>
            <a:solidFill>
              <a:srgbClr val="92D050"/>
            </a:solidFill>
            <a:ln w="9525">
              <a:noFill/>
            </a:ln>
          </p:spPr>
          <p:txBody>
            <a:bodyPr/>
            <a:lstStyle/>
            <a:p>
              <a:endParaRPr lang="zh-CN" altLang="en-US"/>
            </a:p>
          </p:txBody>
        </p:sp>
        <p:sp>
          <p:nvSpPr>
            <p:cNvPr id="27" name="Freeform 6"/>
            <p:cNvSpPr/>
            <p:nvPr/>
          </p:nvSpPr>
          <p:spPr>
            <a:xfrm rot="2700000" flipH="1">
              <a:off x="8891" y="3479"/>
              <a:ext cx="3023" cy="2135"/>
            </a:xfrm>
            <a:custGeom>
              <a:avLst/>
              <a:gdLst/>
              <a:ahLst/>
              <a:cxnLst>
                <a:cxn ang="0">
                  <a:pos x="0" y="2147483647"/>
                </a:cxn>
                <a:cxn ang="0">
                  <a:pos x="2147483647" y="0"/>
                </a:cxn>
                <a:cxn ang="0">
                  <a:pos x="2147483647" y="2147483647"/>
                </a:cxn>
                <a:cxn ang="0">
                  <a:pos x="2147483647" y="2147483647"/>
                </a:cxn>
                <a:cxn ang="0">
                  <a:pos x="2147483647" y="2147483647"/>
                </a:cxn>
                <a:cxn ang="0">
                  <a:pos x="2147483647" y="2147483647"/>
                </a:cxn>
                <a:cxn ang="0">
                  <a:pos x="0" y="2147483647"/>
                </a:cxn>
              </a:cxnLst>
              <a:rect l="0" t="0" r="0" b="0"/>
              <a:pathLst>
                <a:path w="3170" h="2234">
                  <a:moveTo>
                    <a:pt x="0" y="1615"/>
                  </a:moveTo>
                  <a:lnTo>
                    <a:pt x="1616" y="0"/>
                  </a:lnTo>
                  <a:lnTo>
                    <a:pt x="3170" y="1555"/>
                  </a:lnTo>
                  <a:lnTo>
                    <a:pt x="2551" y="2174"/>
                  </a:lnTo>
                  <a:lnTo>
                    <a:pt x="1616" y="1239"/>
                  </a:lnTo>
                  <a:lnTo>
                    <a:pt x="620" y="2234"/>
                  </a:lnTo>
                  <a:lnTo>
                    <a:pt x="0" y="1615"/>
                  </a:lnTo>
                  <a:close/>
                </a:path>
              </a:pathLst>
            </a:custGeom>
            <a:solidFill>
              <a:schemeClr val="accent4">
                <a:lumMod val="60000"/>
                <a:lumOff val="40000"/>
              </a:schemeClr>
            </a:solidFill>
            <a:ln w="9525">
              <a:noFill/>
            </a:ln>
          </p:spPr>
          <p:txBody>
            <a:bodyPr/>
            <a:lstStyle/>
            <a:p>
              <a:endParaRPr lang="zh-CN" altLang="en-US"/>
            </a:p>
          </p:txBody>
        </p:sp>
        <p:sp>
          <p:nvSpPr>
            <p:cNvPr id="28" name="Freeform 6"/>
            <p:cNvSpPr/>
            <p:nvPr/>
          </p:nvSpPr>
          <p:spPr>
            <a:xfrm rot="18900000" flipH="1" flipV="1">
              <a:off x="8891" y="6436"/>
              <a:ext cx="3023" cy="2135"/>
            </a:xfrm>
            <a:custGeom>
              <a:avLst/>
              <a:gdLst/>
              <a:ahLst/>
              <a:cxnLst>
                <a:cxn ang="0">
                  <a:pos x="0" y="2147483647"/>
                </a:cxn>
                <a:cxn ang="0">
                  <a:pos x="2147483647" y="0"/>
                </a:cxn>
                <a:cxn ang="0">
                  <a:pos x="2147483647" y="2147483647"/>
                </a:cxn>
                <a:cxn ang="0">
                  <a:pos x="2147483647" y="2147483647"/>
                </a:cxn>
                <a:cxn ang="0">
                  <a:pos x="2147483647" y="2147483647"/>
                </a:cxn>
                <a:cxn ang="0">
                  <a:pos x="2147483647" y="2147483647"/>
                </a:cxn>
                <a:cxn ang="0">
                  <a:pos x="0" y="2147483647"/>
                </a:cxn>
              </a:cxnLst>
              <a:rect l="0" t="0" r="0" b="0"/>
              <a:pathLst>
                <a:path w="3170" h="2234">
                  <a:moveTo>
                    <a:pt x="0" y="1615"/>
                  </a:moveTo>
                  <a:lnTo>
                    <a:pt x="1616" y="0"/>
                  </a:lnTo>
                  <a:lnTo>
                    <a:pt x="3170" y="1555"/>
                  </a:lnTo>
                  <a:lnTo>
                    <a:pt x="2551" y="2174"/>
                  </a:lnTo>
                  <a:lnTo>
                    <a:pt x="1616" y="1239"/>
                  </a:lnTo>
                  <a:lnTo>
                    <a:pt x="620" y="2234"/>
                  </a:lnTo>
                  <a:lnTo>
                    <a:pt x="0" y="1615"/>
                  </a:lnTo>
                  <a:close/>
                </a:path>
              </a:pathLst>
            </a:custGeom>
            <a:solidFill>
              <a:schemeClr val="bg1">
                <a:lumMod val="85000"/>
              </a:schemeClr>
            </a:solidFill>
            <a:ln w="9525">
              <a:noFill/>
            </a:ln>
          </p:spPr>
          <p:txBody>
            <a:bodyPr/>
            <a:lstStyle/>
            <a:p>
              <a:endParaRPr lang="zh-CN" altLang="en-US"/>
            </a:p>
          </p:txBody>
        </p:sp>
        <p:sp>
          <p:nvSpPr>
            <p:cNvPr id="29" name="Freeform 6"/>
            <p:cNvSpPr/>
            <p:nvPr/>
          </p:nvSpPr>
          <p:spPr>
            <a:xfrm rot="2700000" flipV="1">
              <a:off x="6058" y="6433"/>
              <a:ext cx="3031" cy="2135"/>
            </a:xfrm>
            <a:custGeom>
              <a:avLst/>
              <a:gdLst/>
              <a:ahLst/>
              <a:cxnLst>
                <a:cxn ang="0">
                  <a:pos x="0" y="2147483647"/>
                </a:cxn>
                <a:cxn ang="0">
                  <a:pos x="2147483647" y="0"/>
                </a:cxn>
                <a:cxn ang="0">
                  <a:pos x="2147483647" y="2147483647"/>
                </a:cxn>
                <a:cxn ang="0">
                  <a:pos x="2147483647" y="2147483647"/>
                </a:cxn>
                <a:cxn ang="0">
                  <a:pos x="2147483647" y="2147483647"/>
                </a:cxn>
                <a:cxn ang="0">
                  <a:pos x="2147483647" y="2147483647"/>
                </a:cxn>
                <a:cxn ang="0">
                  <a:pos x="0" y="2147483647"/>
                </a:cxn>
              </a:cxnLst>
              <a:rect l="0" t="0" r="0" b="0"/>
              <a:pathLst>
                <a:path w="3170" h="2234">
                  <a:moveTo>
                    <a:pt x="0" y="1615"/>
                  </a:moveTo>
                  <a:lnTo>
                    <a:pt x="1616" y="0"/>
                  </a:lnTo>
                  <a:lnTo>
                    <a:pt x="3170" y="1555"/>
                  </a:lnTo>
                  <a:lnTo>
                    <a:pt x="2551" y="2174"/>
                  </a:lnTo>
                  <a:lnTo>
                    <a:pt x="1616" y="1239"/>
                  </a:lnTo>
                  <a:lnTo>
                    <a:pt x="620" y="2234"/>
                  </a:lnTo>
                  <a:lnTo>
                    <a:pt x="0" y="1615"/>
                  </a:lnTo>
                  <a:close/>
                </a:path>
              </a:pathLst>
            </a:custGeom>
            <a:solidFill>
              <a:srgbClr val="FF7373"/>
            </a:solidFill>
            <a:ln w="9525">
              <a:noFill/>
            </a:ln>
          </p:spPr>
          <p:txBody>
            <a:bodyPr/>
            <a:lstStyle/>
            <a:p>
              <a:endParaRPr lang="zh-CN" altLang="en-US"/>
            </a:p>
          </p:txBody>
        </p:sp>
      </p:grpSp>
      <p:sp>
        <p:nvSpPr>
          <p:cNvPr id="32" name="文本框 31"/>
          <p:cNvSpPr txBox="1"/>
          <p:nvPr/>
        </p:nvSpPr>
        <p:spPr>
          <a:xfrm>
            <a:off x="4729480" y="2578100"/>
            <a:ext cx="627380" cy="483235"/>
          </a:xfrm>
          <a:prstGeom prst="rect">
            <a:avLst/>
          </a:prstGeom>
          <a:noFill/>
        </p:spPr>
        <p:txBody>
          <a:bodyPr wrap="square" rtlCol="0">
            <a:spAutoFit/>
          </a:bodyPr>
          <a:lstStyle/>
          <a:p>
            <a:pPr algn="ctr"/>
            <a:r>
              <a:rPr lang="en-US" altLang="zh-CN" sz="2400" b="1">
                <a:latin typeface="微软雅黑" panose="020B0503020204020204" pitchFamily="34" charset="-122"/>
                <a:ea typeface="微软雅黑" panose="020B0503020204020204" pitchFamily="34" charset="-122"/>
              </a:rPr>
              <a:t>01</a:t>
            </a:r>
            <a:endParaRPr lang="en-US" altLang="zh-CN" sz="2400" b="1">
              <a:latin typeface="微软雅黑" panose="020B0503020204020204" pitchFamily="34" charset="-122"/>
              <a:ea typeface="微软雅黑" panose="020B0503020204020204" pitchFamily="34" charset="-122"/>
            </a:endParaRPr>
          </a:p>
        </p:txBody>
      </p:sp>
      <p:sp>
        <p:nvSpPr>
          <p:cNvPr id="33" name="文本框 32"/>
          <p:cNvSpPr txBox="1"/>
          <p:nvPr/>
        </p:nvSpPr>
        <p:spPr>
          <a:xfrm>
            <a:off x="4729480" y="4693920"/>
            <a:ext cx="627380" cy="483235"/>
          </a:xfrm>
          <a:prstGeom prst="rect">
            <a:avLst/>
          </a:prstGeom>
          <a:noFill/>
        </p:spPr>
        <p:txBody>
          <a:bodyPr wrap="square" rtlCol="0">
            <a:spAutoFit/>
          </a:bodyPr>
          <a:lstStyle/>
          <a:p>
            <a:pPr algn="ctr"/>
            <a:r>
              <a:rPr lang="en-US" altLang="zh-CN" sz="2400" b="1">
                <a:latin typeface="微软雅黑" panose="020B0503020204020204" pitchFamily="34" charset="-122"/>
                <a:ea typeface="微软雅黑" panose="020B0503020204020204" pitchFamily="34" charset="-122"/>
              </a:rPr>
              <a:t>02</a:t>
            </a:r>
            <a:endParaRPr lang="en-US" altLang="zh-CN" sz="2400" b="1">
              <a:latin typeface="微软雅黑" panose="020B0503020204020204" pitchFamily="34" charset="-122"/>
              <a:ea typeface="微软雅黑" panose="020B0503020204020204" pitchFamily="34" charset="-122"/>
            </a:endParaRPr>
          </a:p>
        </p:txBody>
      </p:sp>
      <p:sp>
        <p:nvSpPr>
          <p:cNvPr id="34" name="文本框 33"/>
          <p:cNvSpPr txBox="1"/>
          <p:nvPr/>
        </p:nvSpPr>
        <p:spPr>
          <a:xfrm>
            <a:off x="6835775" y="4693920"/>
            <a:ext cx="627380" cy="483235"/>
          </a:xfrm>
          <a:prstGeom prst="rect">
            <a:avLst/>
          </a:prstGeom>
          <a:noFill/>
        </p:spPr>
        <p:txBody>
          <a:bodyPr wrap="square" rtlCol="0">
            <a:spAutoFit/>
          </a:bodyPr>
          <a:lstStyle/>
          <a:p>
            <a:pPr algn="ctr"/>
            <a:r>
              <a:rPr lang="en-US" altLang="zh-CN" sz="2400" b="1">
                <a:latin typeface="微软雅黑" panose="020B0503020204020204" pitchFamily="34" charset="-122"/>
                <a:ea typeface="微软雅黑" panose="020B0503020204020204" pitchFamily="34" charset="-122"/>
              </a:rPr>
              <a:t>03</a:t>
            </a:r>
            <a:endParaRPr lang="en-US" altLang="zh-CN" sz="2400" b="1">
              <a:latin typeface="微软雅黑" panose="020B0503020204020204" pitchFamily="34" charset="-122"/>
              <a:ea typeface="微软雅黑" panose="020B0503020204020204" pitchFamily="34" charset="-122"/>
            </a:endParaRPr>
          </a:p>
        </p:txBody>
      </p:sp>
      <p:sp>
        <p:nvSpPr>
          <p:cNvPr id="35" name="文本框 34"/>
          <p:cNvSpPr txBox="1"/>
          <p:nvPr/>
        </p:nvSpPr>
        <p:spPr>
          <a:xfrm>
            <a:off x="6835775" y="2578100"/>
            <a:ext cx="627380" cy="483235"/>
          </a:xfrm>
          <a:prstGeom prst="rect">
            <a:avLst/>
          </a:prstGeom>
          <a:noFill/>
        </p:spPr>
        <p:txBody>
          <a:bodyPr wrap="square" rtlCol="0">
            <a:spAutoFit/>
          </a:bodyPr>
          <a:lstStyle/>
          <a:p>
            <a:pPr algn="ctr"/>
            <a:r>
              <a:rPr lang="en-US" altLang="zh-CN" sz="2400" b="1">
                <a:latin typeface="微软雅黑" panose="020B0503020204020204" pitchFamily="34" charset="-122"/>
                <a:ea typeface="微软雅黑" panose="020B0503020204020204" pitchFamily="34" charset="-122"/>
              </a:rPr>
              <a:t>04</a:t>
            </a:r>
            <a:endParaRPr lang="en-US" altLang="zh-CN" sz="2400" b="1">
              <a:latin typeface="微软雅黑" panose="020B0503020204020204" pitchFamily="34" charset="-122"/>
              <a:ea typeface="微软雅黑" panose="020B0503020204020204" pitchFamily="34" charset="-122"/>
            </a:endParaRPr>
          </a:p>
        </p:txBody>
      </p:sp>
      <p:sp>
        <p:nvSpPr>
          <p:cNvPr id="36" name="文本框 35"/>
          <p:cNvSpPr txBox="1"/>
          <p:nvPr/>
        </p:nvSpPr>
        <p:spPr>
          <a:xfrm>
            <a:off x="300355" y="1666875"/>
            <a:ext cx="4429125" cy="1737360"/>
          </a:xfrm>
          <a:prstGeom prst="rect">
            <a:avLst/>
          </a:prstGeom>
          <a:noFill/>
        </p:spPr>
        <p:txBody>
          <a:bodyPr wrap="square" rtlCol="0">
            <a:spAutoFit/>
          </a:bodyPr>
          <a:lstStyle/>
          <a:p>
            <a:pPr indent="0" algn="r" fontAlgn="auto">
              <a:lnSpc>
                <a:spcPct val="150000"/>
              </a:lnSpc>
              <a:buFont typeface="Wingdings" panose="05000000000000000000" charset="0"/>
              <a:buNone/>
            </a:pPr>
            <a:r>
              <a:rPr lang="zh-CN" altLang="en-US" sz="2400">
                <a:solidFill>
                  <a:schemeClr val="bg1"/>
                </a:solidFill>
                <a:latin typeface="微软雅黑" panose="020B0503020204020204" pitchFamily="34" charset="-122"/>
                <a:ea typeface="微软雅黑" panose="020B0503020204020204" pitchFamily="34" charset="-122"/>
              </a:rPr>
              <a:t>掌握什么是事故隐患，</a:t>
            </a:r>
            <a:endParaRPr lang="zh-CN" altLang="en-US" sz="2400">
              <a:solidFill>
                <a:schemeClr val="bg1"/>
              </a:solidFill>
              <a:latin typeface="微软雅黑" panose="020B0503020204020204" pitchFamily="34" charset="-122"/>
              <a:ea typeface="微软雅黑" panose="020B0503020204020204" pitchFamily="34" charset="-122"/>
            </a:endParaRPr>
          </a:p>
          <a:p>
            <a:pPr indent="0" algn="r" fontAlgn="auto">
              <a:lnSpc>
                <a:spcPct val="150000"/>
              </a:lnSpc>
              <a:buFont typeface="Wingdings" panose="05000000000000000000" charset="0"/>
              <a:buNone/>
            </a:pPr>
            <a:r>
              <a:rPr lang="zh-CN" altLang="en-US" sz="2400">
                <a:solidFill>
                  <a:schemeClr val="bg1"/>
                </a:solidFill>
                <a:latin typeface="微软雅黑" panose="020B0503020204020204" pitchFamily="34" charset="-122"/>
                <a:ea typeface="微软雅黑" panose="020B0503020204020204" pitchFamily="34" charset="-122"/>
              </a:rPr>
              <a:t>什么是一般隐患，</a:t>
            </a:r>
            <a:endParaRPr lang="zh-CN" altLang="en-US" sz="2400">
              <a:solidFill>
                <a:schemeClr val="bg1"/>
              </a:solidFill>
              <a:latin typeface="微软雅黑" panose="020B0503020204020204" pitchFamily="34" charset="-122"/>
              <a:ea typeface="微软雅黑" panose="020B0503020204020204" pitchFamily="34" charset="-122"/>
            </a:endParaRPr>
          </a:p>
          <a:p>
            <a:pPr indent="0" algn="r" fontAlgn="auto">
              <a:lnSpc>
                <a:spcPct val="150000"/>
              </a:lnSpc>
              <a:buFont typeface="Wingdings" panose="05000000000000000000" charset="0"/>
              <a:buNone/>
            </a:pPr>
            <a:r>
              <a:rPr lang="zh-CN" altLang="en-US" sz="2400">
                <a:solidFill>
                  <a:schemeClr val="bg1"/>
                </a:solidFill>
                <a:latin typeface="微软雅黑" panose="020B0503020204020204" pitchFamily="34" charset="-122"/>
                <a:ea typeface="微软雅黑" panose="020B0503020204020204" pitchFamily="34" charset="-122"/>
              </a:rPr>
              <a:t>什么是重大隐患。</a:t>
            </a: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1684020" y="4706620"/>
            <a:ext cx="3045460" cy="1188720"/>
          </a:xfrm>
          <a:prstGeom prst="rect">
            <a:avLst/>
          </a:prstGeom>
          <a:noFill/>
        </p:spPr>
        <p:txBody>
          <a:bodyPr wrap="square" rtlCol="0">
            <a:spAutoFit/>
          </a:bodyPr>
          <a:lstStyle/>
          <a:p>
            <a:pPr indent="0" algn="just" fontAlgn="auto">
              <a:lnSpc>
                <a:spcPct val="150000"/>
              </a:lnSpc>
              <a:buFont typeface="Wingdings" panose="05000000000000000000" charset="0"/>
              <a:buNone/>
            </a:pPr>
            <a:r>
              <a:rPr lang="zh-CN" altLang="en-US" sz="2400">
                <a:solidFill>
                  <a:schemeClr val="bg1"/>
                </a:solidFill>
                <a:latin typeface="微软雅黑" panose="020B0503020204020204" pitchFamily="34" charset="-122"/>
                <a:ea typeface="微软雅黑" panose="020B0503020204020204" pitchFamily="34" charset="-122"/>
              </a:rPr>
              <a:t>达到熟悉排查内容、排查周期和排查流程。</a:t>
            </a: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7463155" y="4706620"/>
            <a:ext cx="4068445" cy="1188720"/>
          </a:xfrm>
          <a:prstGeom prst="rect">
            <a:avLst/>
          </a:prstGeom>
          <a:noFill/>
        </p:spPr>
        <p:txBody>
          <a:bodyPr wrap="square" rtlCol="0">
            <a:spAutoFit/>
          </a:bodyPr>
          <a:lstStyle/>
          <a:p>
            <a:pPr indent="0" algn="just" fontAlgn="auto">
              <a:lnSpc>
                <a:spcPct val="150000"/>
              </a:lnSpc>
              <a:buFont typeface="Wingdings" panose="05000000000000000000" charset="0"/>
              <a:buNone/>
            </a:pPr>
            <a:r>
              <a:rPr lang="zh-CN" altLang="en-US" sz="2400">
                <a:solidFill>
                  <a:schemeClr val="bg1"/>
                </a:solidFill>
                <a:latin typeface="微软雅黑" panose="020B0503020204020204" pitchFamily="34" charset="-122"/>
                <a:ea typeface="微软雅黑" panose="020B0503020204020204" pitchFamily="34" charset="-122"/>
              </a:rPr>
              <a:t>掌握本岗位发现隐患后的处理流程，应采取的应急措施。</a:t>
            </a: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7463155" y="1666875"/>
            <a:ext cx="4068445" cy="1737360"/>
          </a:xfrm>
          <a:prstGeom prst="rect">
            <a:avLst/>
          </a:prstGeom>
          <a:noFill/>
        </p:spPr>
        <p:txBody>
          <a:bodyPr wrap="square" rtlCol="0">
            <a:spAutoFit/>
          </a:bodyPr>
          <a:lstStyle/>
          <a:p>
            <a:pPr indent="0" algn="just" fontAlgn="auto">
              <a:lnSpc>
                <a:spcPct val="150000"/>
              </a:lnSpc>
              <a:buFont typeface="Wingdings" panose="05000000000000000000" charset="0"/>
              <a:buNone/>
            </a:pPr>
            <a:r>
              <a:rPr lang="zh-CN" altLang="en-US" sz="2400">
                <a:solidFill>
                  <a:schemeClr val="bg1"/>
                </a:solidFill>
                <a:latin typeface="微软雅黑" panose="020B0503020204020204" pitchFamily="34" charset="-122"/>
                <a:ea typeface="微软雅黑" panose="020B0503020204020204" pitchFamily="34" charset="-122"/>
              </a:rPr>
              <a:t>掌握隐患排查治理信息管理、上报流程，熟练使用隐患排查治理信息系统。</a:t>
            </a:r>
            <a:endParaRPr lang="zh-CN" altLang="en-US" sz="24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394970" y="768985"/>
            <a:ext cx="7179945" cy="640080"/>
          </a:xfrm>
          <a:prstGeom prst="rect">
            <a:avLst/>
          </a:prstGeom>
          <a:noFill/>
        </p:spPr>
        <p:txBody>
          <a:bodyPr wrap="square" rtlCol="0">
            <a:spAutoFit/>
          </a:bodyPr>
          <a:lstStyle/>
          <a:p>
            <a:pPr indent="0" fontAlgn="auto">
              <a:lnSpc>
                <a:spcPct val="150000"/>
              </a:lnSpc>
              <a:buFont typeface="Wingdings" panose="05000000000000000000" charset="0"/>
              <a:buNone/>
            </a:pPr>
            <a:r>
              <a:rPr lang="zh-CN" altLang="en-US" sz="2400">
                <a:solidFill>
                  <a:schemeClr val="bg1"/>
                </a:solidFill>
                <a:latin typeface="微软雅黑" panose="020B0503020204020204" pitchFamily="34" charset="-122"/>
                <a:ea typeface="微软雅黑" panose="020B0503020204020204" pitchFamily="34" charset="-122"/>
              </a:rPr>
              <a:t>实施排查，建立隐患排查记录表及隐患统计台账</a:t>
            </a: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476885" y="43815"/>
            <a:ext cx="3811270" cy="678815"/>
          </a:xfrm>
          <a:prstGeom prst="rect">
            <a:avLst/>
          </a:prstGeom>
          <a:noFill/>
        </p:spPr>
        <p:txBody>
          <a:bodyPr wrap="square" rtlCol="0">
            <a:spAutoFit/>
          </a:bodyPr>
          <a:lstStyle/>
          <a:p>
            <a:pPr marL="457200" indent="-457200">
              <a:buFont typeface="Wingdings" panose="05000000000000000000" charset="0"/>
              <a:buChar char="l"/>
            </a:pPr>
            <a:r>
              <a:rPr lang="zh-CN" altLang="zh-CN" sz="3600" b="1" dirty="0">
                <a:solidFill>
                  <a:schemeClr val="bg1"/>
                </a:solidFill>
                <a:latin typeface="微软雅黑" panose="020B0503020204020204" pitchFamily="34" charset="-122"/>
                <a:ea typeface="微软雅黑" panose="020B0503020204020204" pitchFamily="34" charset="-122"/>
              </a:rPr>
              <a:t>隐患自查</a:t>
            </a:r>
            <a:endParaRPr lang="zh-CN" altLang="zh-CN" sz="3600" b="1" dirty="0">
              <a:solidFill>
                <a:schemeClr val="bg1"/>
              </a:solidFill>
              <a:latin typeface="微软雅黑" panose="020B0503020204020204" pitchFamily="34" charset="-122"/>
              <a:ea typeface="微软雅黑" panose="020B0503020204020204" pitchFamily="34" charset="-122"/>
            </a:endParaRPr>
          </a:p>
        </p:txBody>
      </p:sp>
      <p:cxnSp>
        <p:nvCxnSpPr>
          <p:cNvPr id="2" name="直接连接符 1"/>
          <p:cNvCxnSpPr/>
          <p:nvPr/>
        </p:nvCxnSpPr>
        <p:spPr>
          <a:xfrm>
            <a:off x="0" y="768985"/>
            <a:ext cx="121621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圆角矩形 10"/>
          <p:cNvSpPr/>
          <p:nvPr/>
        </p:nvSpPr>
        <p:spPr>
          <a:xfrm>
            <a:off x="5010468" y="2439035"/>
            <a:ext cx="2171065" cy="839470"/>
          </a:xfrm>
          <a:prstGeom prst="roundRect">
            <a:avLst/>
          </a:prstGeom>
          <a:noFill/>
          <a:ln w="19050">
            <a:solidFill>
              <a:schemeClr val="accent4">
                <a:lumMod val="60000"/>
                <a:lumOff val="40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latin typeface="微软雅黑" panose="020B0503020204020204" pitchFamily="34" charset="-122"/>
                <a:ea typeface="微软雅黑" panose="020B0503020204020204" pitchFamily="34" charset="-122"/>
              </a:rPr>
              <a:t>使用系统</a:t>
            </a:r>
            <a:endParaRPr lang="zh-CN" altLang="en-US" sz="2400" b="1">
              <a:latin typeface="微软雅黑" panose="020B0503020204020204" pitchFamily="34" charset="-122"/>
              <a:ea typeface="微软雅黑" panose="020B0503020204020204" pitchFamily="34" charset="-122"/>
            </a:endParaRPr>
          </a:p>
          <a:p>
            <a:pPr algn="ctr"/>
            <a:r>
              <a:rPr lang="zh-CN" altLang="en-US" sz="2400" b="1">
                <a:latin typeface="微软雅黑" panose="020B0503020204020204" pitchFamily="34" charset="-122"/>
                <a:ea typeface="微软雅黑" panose="020B0503020204020204" pitchFamily="34" charset="-122"/>
              </a:rPr>
              <a:t>的企业</a:t>
            </a:r>
            <a:endParaRPr lang="zh-CN" altLang="en-US" sz="2400" b="1">
              <a:latin typeface="微软雅黑" panose="020B0503020204020204" pitchFamily="34" charset="-122"/>
              <a:ea typeface="微软雅黑" panose="020B0503020204020204" pitchFamily="34" charset="-122"/>
            </a:endParaRPr>
          </a:p>
        </p:txBody>
      </p:sp>
      <p:grpSp>
        <p:nvGrpSpPr>
          <p:cNvPr id="3" name="组合 2"/>
          <p:cNvGrpSpPr/>
          <p:nvPr/>
        </p:nvGrpSpPr>
        <p:grpSpPr>
          <a:xfrm>
            <a:off x="2459355" y="3845560"/>
            <a:ext cx="7273290" cy="839470"/>
            <a:chOff x="3839" y="5328"/>
            <a:chExt cx="11454" cy="1322"/>
          </a:xfrm>
        </p:grpSpPr>
        <p:sp>
          <p:nvSpPr>
            <p:cNvPr id="17" name="燕尾形 16"/>
            <p:cNvSpPr/>
            <p:nvPr/>
          </p:nvSpPr>
          <p:spPr>
            <a:xfrm>
              <a:off x="3839" y="5328"/>
              <a:ext cx="3237" cy="1320"/>
            </a:xfrm>
            <a:prstGeom prst="chevron">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solidFill>
                    <a:schemeClr val="accent1">
                      <a:lumMod val="50000"/>
                    </a:schemeClr>
                  </a:solidFill>
                  <a:latin typeface="微软雅黑" panose="020B0503020204020204" pitchFamily="34" charset="-122"/>
                  <a:ea typeface="微软雅黑" panose="020B0503020204020204" pitchFamily="34" charset="-122"/>
                </a:rPr>
                <a:t>录入</a:t>
              </a:r>
              <a:endParaRPr lang="zh-CN" altLang="en-US" sz="2400">
                <a:solidFill>
                  <a:schemeClr val="accent1">
                    <a:lumMod val="50000"/>
                  </a:schemeClr>
                </a:solidFill>
                <a:latin typeface="微软雅黑" panose="020B0503020204020204" pitchFamily="34" charset="-122"/>
                <a:ea typeface="微软雅黑" panose="020B0503020204020204" pitchFamily="34" charset="-122"/>
              </a:endParaRPr>
            </a:p>
            <a:p>
              <a:pPr algn="ctr"/>
              <a:r>
                <a:rPr lang="zh-CN" altLang="en-US" sz="2400">
                  <a:solidFill>
                    <a:schemeClr val="accent1">
                      <a:lumMod val="50000"/>
                    </a:schemeClr>
                  </a:solidFill>
                  <a:latin typeface="微软雅黑" panose="020B0503020204020204" pitchFamily="34" charset="-122"/>
                  <a:ea typeface="微软雅黑" panose="020B0503020204020204" pitchFamily="34" charset="-122"/>
                </a:rPr>
                <a:t>系统</a:t>
              </a:r>
              <a:endParaRPr lang="zh-CN" altLang="en-US" sz="2400">
                <a:solidFill>
                  <a:schemeClr val="accent1">
                    <a:lumMod val="50000"/>
                  </a:schemeClr>
                </a:solidFill>
                <a:latin typeface="微软雅黑" panose="020B0503020204020204" pitchFamily="34" charset="-122"/>
                <a:ea typeface="微软雅黑" panose="020B0503020204020204" pitchFamily="34" charset="-122"/>
              </a:endParaRPr>
            </a:p>
          </p:txBody>
        </p:sp>
        <p:sp>
          <p:nvSpPr>
            <p:cNvPr id="18" name="燕尾形 17"/>
            <p:cNvSpPr/>
            <p:nvPr/>
          </p:nvSpPr>
          <p:spPr>
            <a:xfrm>
              <a:off x="6581" y="5328"/>
              <a:ext cx="3237" cy="1320"/>
            </a:xfrm>
            <a:prstGeom prst="chevron">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solidFill>
                    <a:schemeClr val="accent1">
                      <a:lumMod val="50000"/>
                    </a:schemeClr>
                  </a:solidFill>
                  <a:latin typeface="微软雅黑" panose="020B0503020204020204" pitchFamily="34" charset="-122"/>
                  <a:ea typeface="微软雅黑" panose="020B0503020204020204" pitchFamily="34" charset="-122"/>
                </a:rPr>
                <a:t>发送到手机端</a:t>
              </a:r>
              <a:endParaRPr lang="zh-CN" altLang="en-US" sz="2400">
                <a:solidFill>
                  <a:schemeClr val="accent1">
                    <a:lumMod val="50000"/>
                  </a:schemeClr>
                </a:solidFill>
                <a:latin typeface="微软雅黑" panose="020B0503020204020204" pitchFamily="34" charset="-122"/>
                <a:ea typeface="微软雅黑" panose="020B0503020204020204" pitchFamily="34" charset="-122"/>
              </a:endParaRPr>
            </a:p>
          </p:txBody>
        </p:sp>
        <p:sp>
          <p:nvSpPr>
            <p:cNvPr id="19" name="燕尾形 18"/>
            <p:cNvSpPr/>
            <p:nvPr/>
          </p:nvSpPr>
          <p:spPr>
            <a:xfrm>
              <a:off x="9320" y="5330"/>
              <a:ext cx="3237" cy="1320"/>
            </a:xfrm>
            <a:prstGeom prst="chevron">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solidFill>
                    <a:schemeClr val="accent1">
                      <a:lumMod val="50000"/>
                    </a:schemeClr>
                  </a:solidFill>
                  <a:latin typeface="微软雅黑" panose="020B0503020204020204" pitchFamily="34" charset="-122"/>
                  <a:ea typeface="微软雅黑" panose="020B0503020204020204" pitchFamily="34" charset="-122"/>
                </a:rPr>
                <a:t>“</a:t>
              </a:r>
              <a:r>
                <a:rPr lang="zh-CN" altLang="en-US" sz="2400">
                  <a:solidFill>
                    <a:schemeClr val="accent1">
                      <a:lumMod val="50000"/>
                    </a:schemeClr>
                  </a:solidFill>
                  <a:latin typeface="微软雅黑" panose="020B0503020204020204" pitchFamily="34" charset="-122"/>
                  <a:ea typeface="微软雅黑" panose="020B0503020204020204" pitchFamily="34" charset="-122"/>
                </a:rPr>
                <a:t>照单</a:t>
              </a:r>
              <a:r>
                <a:rPr lang="en-US" altLang="zh-CN" sz="2400">
                  <a:solidFill>
                    <a:schemeClr val="accent1">
                      <a:lumMod val="50000"/>
                    </a:schemeClr>
                  </a:solidFill>
                  <a:latin typeface="微软雅黑" panose="020B0503020204020204" pitchFamily="34" charset="-122"/>
                  <a:ea typeface="微软雅黑" panose="020B0503020204020204" pitchFamily="34" charset="-122"/>
                </a:rPr>
                <a:t>”</a:t>
              </a:r>
              <a:endParaRPr lang="en-US" altLang="zh-CN" sz="2400">
                <a:solidFill>
                  <a:schemeClr val="accent1">
                    <a:lumMod val="50000"/>
                  </a:schemeClr>
                </a:solidFill>
                <a:latin typeface="微软雅黑" panose="020B0503020204020204" pitchFamily="34" charset="-122"/>
                <a:ea typeface="微软雅黑" panose="020B0503020204020204" pitchFamily="34" charset="-122"/>
              </a:endParaRPr>
            </a:p>
            <a:p>
              <a:pPr algn="ctr"/>
              <a:r>
                <a:rPr lang="zh-CN" altLang="en-US" sz="2400">
                  <a:solidFill>
                    <a:schemeClr val="accent1">
                      <a:lumMod val="50000"/>
                    </a:schemeClr>
                  </a:solidFill>
                  <a:latin typeface="微软雅黑" panose="020B0503020204020204" pitchFamily="34" charset="-122"/>
                  <a:ea typeface="微软雅黑" panose="020B0503020204020204" pitchFamily="34" charset="-122"/>
                </a:rPr>
                <a:t>排查</a:t>
              </a:r>
              <a:endParaRPr lang="zh-CN" altLang="en-US" sz="2400">
                <a:solidFill>
                  <a:schemeClr val="accent1">
                    <a:lumMod val="50000"/>
                  </a:schemeClr>
                </a:solidFill>
                <a:latin typeface="微软雅黑" panose="020B0503020204020204" pitchFamily="34" charset="-122"/>
                <a:ea typeface="微软雅黑" panose="020B0503020204020204" pitchFamily="34" charset="-122"/>
              </a:endParaRPr>
            </a:p>
          </p:txBody>
        </p:sp>
        <p:sp>
          <p:nvSpPr>
            <p:cNvPr id="30" name="燕尾形 29"/>
            <p:cNvSpPr/>
            <p:nvPr/>
          </p:nvSpPr>
          <p:spPr>
            <a:xfrm>
              <a:off x="12057" y="5330"/>
              <a:ext cx="3237" cy="1320"/>
            </a:xfrm>
            <a:prstGeom prst="chevron">
              <a:avLst/>
            </a:prstGeom>
            <a:solidFill>
              <a:srgbClr val="CAA8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solidFill>
                    <a:schemeClr val="accent1">
                      <a:lumMod val="50000"/>
                    </a:schemeClr>
                  </a:solidFill>
                  <a:latin typeface="微软雅黑" panose="020B0503020204020204" pitchFamily="34" charset="-122"/>
                  <a:ea typeface="微软雅黑" panose="020B0503020204020204" pitchFamily="34" charset="-122"/>
                </a:rPr>
                <a:t>汇总</a:t>
              </a:r>
              <a:endParaRPr lang="zh-CN" altLang="en-US" sz="2400">
                <a:solidFill>
                  <a:schemeClr val="accent1">
                    <a:lumMod val="50000"/>
                  </a:schemeClr>
                </a:solidFill>
                <a:latin typeface="微软雅黑" panose="020B0503020204020204" pitchFamily="34" charset="-122"/>
                <a:ea typeface="微软雅黑" panose="020B0503020204020204" pitchFamily="34" charset="-122"/>
              </a:endParaRPr>
            </a:p>
            <a:p>
              <a:pPr algn="ctr"/>
              <a:r>
                <a:rPr lang="zh-CN" altLang="en-US" sz="2400">
                  <a:solidFill>
                    <a:schemeClr val="accent1">
                      <a:lumMod val="50000"/>
                    </a:schemeClr>
                  </a:solidFill>
                  <a:latin typeface="微软雅黑" panose="020B0503020204020204" pitchFamily="34" charset="-122"/>
                  <a:ea typeface="微软雅黑" panose="020B0503020204020204" pitchFamily="34" charset="-122"/>
                </a:rPr>
                <a:t>分析</a:t>
              </a:r>
              <a:endParaRPr lang="zh-CN" altLang="en-US" sz="2400">
                <a:solidFill>
                  <a:schemeClr val="accent1">
                    <a:lumMod val="50000"/>
                  </a:schemeClr>
                </a:solidFill>
                <a:latin typeface="微软雅黑" panose="020B0503020204020204" pitchFamily="34" charset="-122"/>
                <a:ea typeface="微软雅黑" panose="020B0503020204020204" pitchFamily="34" charset="-122"/>
              </a:endParaRPr>
            </a:p>
          </p:txBody>
        </p:sp>
      </p:grpSp>
      <p:sp>
        <p:nvSpPr>
          <p:cNvPr id="4" name="文本框 3"/>
          <p:cNvSpPr txBox="1"/>
          <p:nvPr/>
        </p:nvSpPr>
        <p:spPr>
          <a:xfrm>
            <a:off x="1102360" y="2211705"/>
            <a:ext cx="731520" cy="3166745"/>
          </a:xfrm>
          <a:prstGeom prst="rect">
            <a:avLst/>
          </a:prstGeom>
          <a:noFill/>
        </p:spPr>
        <p:txBody>
          <a:bodyPr vert="eaVert" wrap="square" rtlCol="0">
            <a:spAutoFit/>
          </a:bodyPr>
          <a:lstStyle/>
          <a:p>
            <a:pPr indent="0" algn="ctr" fontAlgn="auto">
              <a:lnSpc>
                <a:spcPct val="150000"/>
              </a:lnSpc>
              <a:buFont typeface="Wingdings" panose="05000000000000000000" charset="0"/>
              <a:buNone/>
            </a:pPr>
            <a:r>
              <a:rPr lang="zh-CN" altLang="en-US" sz="2400" b="1">
                <a:solidFill>
                  <a:schemeClr val="bg1"/>
                </a:solidFill>
                <a:latin typeface="微软雅黑" panose="020B0503020204020204" pitchFamily="34" charset="-122"/>
                <a:ea typeface="微软雅黑" panose="020B0503020204020204" pitchFamily="34" charset="-122"/>
              </a:rPr>
              <a:t>隐患排查清单的使用</a:t>
            </a:r>
            <a:endParaRPr lang="zh-CN" altLang="en-US" sz="24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476885" y="43815"/>
            <a:ext cx="5097780" cy="678815"/>
          </a:xfrm>
          <a:prstGeom prst="rect">
            <a:avLst/>
          </a:prstGeom>
          <a:noFill/>
        </p:spPr>
        <p:txBody>
          <a:bodyPr wrap="square" rtlCol="0">
            <a:spAutoFit/>
          </a:bodyPr>
          <a:lstStyle/>
          <a:p>
            <a:pPr marL="457200" indent="-457200">
              <a:buFont typeface="Wingdings" panose="05000000000000000000" charset="0"/>
              <a:buChar char="l"/>
            </a:pPr>
            <a:r>
              <a:rPr lang="zh-CN" altLang="zh-CN" sz="3600" b="1" dirty="0">
                <a:solidFill>
                  <a:schemeClr val="bg1"/>
                </a:solidFill>
                <a:latin typeface="微软雅黑" panose="020B0503020204020204" pitchFamily="34" charset="-122"/>
                <a:ea typeface="微软雅黑" panose="020B0503020204020204" pitchFamily="34" charset="-122"/>
              </a:rPr>
              <a:t>隐患治理与持续改进</a:t>
            </a:r>
            <a:endParaRPr lang="zh-CN" altLang="zh-CN" sz="3600" b="1" dirty="0">
              <a:solidFill>
                <a:schemeClr val="bg1"/>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0" y="768985"/>
            <a:ext cx="121621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1669415" y="2134235"/>
            <a:ext cx="4276090" cy="4131310"/>
            <a:chOff x="2553" y="3826"/>
            <a:chExt cx="6734" cy="6506"/>
          </a:xfrm>
        </p:grpSpPr>
        <p:sp>
          <p:nvSpPr>
            <p:cNvPr id="2" name="矩形 1"/>
            <p:cNvSpPr/>
            <p:nvPr/>
          </p:nvSpPr>
          <p:spPr>
            <a:xfrm>
              <a:off x="2553" y="4586"/>
              <a:ext cx="6734" cy="5747"/>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2553" y="3826"/>
              <a:ext cx="6733" cy="1490"/>
            </a:xfrm>
            <a:prstGeom prst="ellipse">
              <a:avLst/>
            </a:prstGeom>
            <a:solidFill>
              <a:schemeClr val="accent4">
                <a:lumMod val="60000"/>
                <a:lumOff val="40000"/>
              </a:schemeClr>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a:solidFill>
                    <a:schemeClr val="tx1"/>
                  </a:solidFill>
                  <a:latin typeface="微软雅黑" panose="020B0503020204020204" pitchFamily="34" charset="-122"/>
                  <a:ea typeface="微软雅黑" panose="020B0503020204020204" pitchFamily="34" charset="-122"/>
                </a:rPr>
                <a:t>一般隐患</a:t>
              </a:r>
              <a:endParaRPr lang="zh-CN" altLang="en-US" sz="3200">
                <a:solidFill>
                  <a:schemeClr val="tx1"/>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2553" y="5316"/>
              <a:ext cx="6733" cy="2736"/>
            </a:xfrm>
            <a:prstGeom prst="rect">
              <a:avLst/>
            </a:prstGeom>
            <a:noFill/>
          </p:spPr>
          <p:txBody>
            <a:bodyPr wrap="square" rtlCol="0">
              <a:spAutoFit/>
            </a:bodyPr>
            <a:lstStyle/>
            <a:p>
              <a:pPr indent="0" fontAlgn="auto">
                <a:lnSpc>
                  <a:spcPct val="150000"/>
                </a:lnSpc>
                <a:buFont typeface="Wingdings" panose="05000000000000000000" charset="0"/>
                <a:buNone/>
              </a:pPr>
              <a:r>
                <a:rPr lang="zh-CN" altLang="en-US" sz="2400">
                  <a:solidFill>
                    <a:schemeClr val="tx1"/>
                  </a:solidFill>
                  <a:latin typeface="微软雅黑" panose="020B0503020204020204" pitchFamily="34" charset="-122"/>
                  <a:ea typeface="微软雅黑" panose="020B0503020204020204" pitchFamily="34" charset="-122"/>
                  <a:sym typeface="+mn-ea"/>
                </a:rPr>
                <a:t>根据具体情况由企业各基层负责人或者有关人员立即组织整改，并留存登记档案。</a:t>
              </a:r>
              <a:endParaRPr lang="zh-CN" altLang="en-US" sz="2400">
                <a:solidFill>
                  <a:schemeClr val="tx1"/>
                </a:solidFill>
                <a:latin typeface="微软雅黑" panose="020B0503020204020204" pitchFamily="34" charset="-122"/>
                <a:ea typeface="微软雅黑" panose="020B0503020204020204" pitchFamily="34" charset="-122"/>
                <a:sym typeface="+mn-ea"/>
              </a:endParaRPr>
            </a:p>
          </p:txBody>
        </p:sp>
      </p:grpSp>
      <p:grpSp>
        <p:nvGrpSpPr>
          <p:cNvPr id="12" name="组合 11"/>
          <p:cNvGrpSpPr/>
          <p:nvPr/>
        </p:nvGrpSpPr>
        <p:grpSpPr>
          <a:xfrm>
            <a:off x="6661785" y="2134235"/>
            <a:ext cx="4276090" cy="4131310"/>
            <a:chOff x="10491" y="3826"/>
            <a:chExt cx="6734" cy="6506"/>
          </a:xfrm>
        </p:grpSpPr>
        <p:sp>
          <p:nvSpPr>
            <p:cNvPr id="3" name="矩形 2"/>
            <p:cNvSpPr/>
            <p:nvPr/>
          </p:nvSpPr>
          <p:spPr>
            <a:xfrm>
              <a:off x="10491" y="4586"/>
              <a:ext cx="6734" cy="574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10491" y="3826"/>
              <a:ext cx="6733" cy="1490"/>
            </a:xfrm>
            <a:prstGeom prst="ellipse">
              <a:avLst/>
            </a:prstGeom>
            <a:solidFill>
              <a:schemeClr val="accent2">
                <a:lumMod val="60000"/>
                <a:lumOff val="40000"/>
              </a:schemeClr>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a:solidFill>
                    <a:schemeClr val="tx1"/>
                  </a:solidFill>
                  <a:latin typeface="微软雅黑" panose="020B0503020204020204" pitchFamily="34" charset="-122"/>
                  <a:ea typeface="微软雅黑" panose="020B0503020204020204" pitchFamily="34" charset="-122"/>
                </a:rPr>
                <a:t>重大隐患</a:t>
              </a:r>
              <a:endParaRPr lang="zh-CN" altLang="en-US" sz="3200">
                <a:solidFill>
                  <a:schemeClr val="tx1"/>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10491" y="5316"/>
              <a:ext cx="6733" cy="4464"/>
            </a:xfrm>
            <a:prstGeom prst="rect">
              <a:avLst/>
            </a:prstGeom>
            <a:noFill/>
          </p:spPr>
          <p:txBody>
            <a:bodyPr wrap="square" rtlCol="0">
              <a:spAutoFit/>
            </a:bodyPr>
            <a:lstStyle/>
            <a:p>
              <a:pPr indent="0" fontAlgn="auto">
                <a:lnSpc>
                  <a:spcPct val="150000"/>
                </a:lnSpc>
                <a:buFont typeface="Wingdings" panose="05000000000000000000" charset="0"/>
                <a:buNone/>
              </a:pPr>
              <a:r>
                <a:rPr lang="zh-CN" altLang="en-US" sz="2400">
                  <a:latin typeface="微软雅黑" panose="020B0503020204020204" pitchFamily="34" charset="-122"/>
                  <a:ea typeface="微软雅黑" panose="020B0503020204020204" pitchFamily="34" charset="-122"/>
                  <a:sym typeface="+mn-ea"/>
                </a:rPr>
                <a:t>结合自身的生产经营实际情况，确定风险可接受标准，评估隐患的风险等级，由企业主要负责人组织制定并实施事故隐患治理方案。</a:t>
              </a:r>
              <a:endParaRPr lang="zh-CN" altLang="en-US" sz="2400">
                <a:solidFill>
                  <a:schemeClr val="tx1"/>
                </a:solidFill>
                <a:latin typeface="微软雅黑" panose="020B0503020204020204" pitchFamily="34" charset="-122"/>
                <a:ea typeface="微软雅黑" panose="020B0503020204020204" pitchFamily="34" charset="-122"/>
                <a:sym typeface="+mn-ea"/>
              </a:endParaRPr>
            </a:p>
          </p:txBody>
        </p:sp>
      </p:grpSp>
      <p:sp>
        <p:nvSpPr>
          <p:cNvPr id="8" name="文本框 7"/>
          <p:cNvSpPr txBox="1"/>
          <p:nvPr/>
        </p:nvSpPr>
        <p:spPr>
          <a:xfrm>
            <a:off x="1172845" y="1167130"/>
            <a:ext cx="2316480" cy="640080"/>
          </a:xfrm>
          <a:prstGeom prst="rect">
            <a:avLst/>
          </a:prstGeom>
          <a:noFill/>
        </p:spPr>
        <p:txBody>
          <a:bodyPr wrap="square" rtlCol="0">
            <a:spAutoFit/>
          </a:bodyPr>
          <a:lstStyle/>
          <a:p>
            <a:pPr indent="0" algn="ctr" fontAlgn="auto">
              <a:lnSpc>
                <a:spcPct val="150000"/>
              </a:lnSpc>
              <a:buFont typeface="Wingdings" panose="05000000000000000000" charset="0"/>
              <a:buNone/>
            </a:pPr>
            <a:r>
              <a:rPr lang="zh-CN" altLang="en-US" sz="2400">
                <a:solidFill>
                  <a:schemeClr val="bg1"/>
                </a:solidFill>
                <a:latin typeface="微软雅黑" panose="020B0503020204020204" pitchFamily="34" charset="-122"/>
                <a:ea typeface="微软雅黑" panose="020B0503020204020204" pitchFamily="34" charset="-122"/>
                <a:sym typeface="+mn-ea"/>
              </a:rPr>
              <a:t>隐患类别：</a:t>
            </a:r>
            <a:endParaRPr lang="zh-CN" altLang="en-US" sz="240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197096" y="1096740"/>
            <a:ext cx="9198864" cy="38265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just" fontAlgn="auto">
              <a:lnSpc>
                <a:spcPct val="150000"/>
              </a:lnSpc>
              <a:buFont typeface="Wingdings" panose="05000000000000000000" charset="0"/>
              <a:buNone/>
            </a:pPr>
            <a:r>
              <a:rPr lang="zh-CN" altLang="en-US" sz="2800" b="1" dirty="0">
                <a:solidFill>
                  <a:schemeClr val="bg1"/>
                </a:solidFill>
                <a:latin typeface="微软雅黑" panose="020B0503020204020204" pitchFamily="34" charset="-122"/>
                <a:ea typeface="微软雅黑" panose="020B0503020204020204" pitchFamily="34" charset="-122"/>
                <a:sym typeface="+mn-ea"/>
              </a:rPr>
              <a:t>第一节</a:t>
            </a:r>
            <a:r>
              <a:rPr lang="zh-CN" altLang="en-US" sz="2800" dirty="0">
                <a:solidFill>
                  <a:schemeClr val="bg1"/>
                </a:solidFill>
                <a:latin typeface="微软雅黑" panose="020B0503020204020204" pitchFamily="34" charset="-122"/>
                <a:ea typeface="微软雅黑" panose="020B0503020204020204" pitchFamily="34" charset="-122"/>
                <a:sym typeface="+mn-ea"/>
              </a:rPr>
              <a:t>   概述</a:t>
            </a:r>
            <a:endParaRPr lang="zh-CN" altLang="en-US" sz="2800" dirty="0">
              <a:solidFill>
                <a:schemeClr val="bg1"/>
              </a:solidFill>
              <a:latin typeface="微软雅黑" panose="020B0503020204020204" pitchFamily="34" charset="-122"/>
              <a:ea typeface="微软雅黑" panose="020B0503020204020204" pitchFamily="34" charset="-122"/>
              <a:sym typeface="+mn-ea"/>
            </a:endParaRPr>
          </a:p>
          <a:p>
            <a:pPr algn="just" fontAlgn="auto">
              <a:lnSpc>
                <a:spcPct val="150000"/>
              </a:lnSpc>
              <a:buFont typeface="Wingdings" panose="05000000000000000000" charset="0"/>
              <a:buNone/>
            </a:pPr>
            <a:r>
              <a:rPr lang="zh-CN" altLang="en-US" sz="2800" b="1" dirty="0">
                <a:solidFill>
                  <a:schemeClr val="bg1"/>
                </a:solidFill>
                <a:latin typeface="微软雅黑" panose="020B0503020204020204" pitchFamily="34" charset="-122"/>
                <a:ea typeface="微软雅黑" panose="020B0503020204020204" pitchFamily="34" charset="-122"/>
                <a:sym typeface="+mn-ea"/>
              </a:rPr>
              <a:t>第二节</a:t>
            </a:r>
            <a:r>
              <a:rPr lang="zh-CN" altLang="en-US" sz="2800" dirty="0">
                <a:solidFill>
                  <a:schemeClr val="bg1"/>
                </a:solidFill>
                <a:latin typeface="微软雅黑" panose="020B0503020204020204" pitchFamily="34" charset="-122"/>
                <a:ea typeface="微软雅黑" panose="020B0503020204020204" pitchFamily="34" charset="-122"/>
                <a:sym typeface="+mn-ea"/>
              </a:rPr>
              <a:t>   政府部门在隐患排查治理体系</a:t>
            </a:r>
            <a:endParaRPr lang="zh-CN" altLang="en-US" sz="2800" dirty="0">
              <a:solidFill>
                <a:schemeClr val="bg1"/>
              </a:solidFill>
              <a:latin typeface="微软雅黑" panose="020B0503020204020204" pitchFamily="34" charset="-122"/>
              <a:ea typeface="微软雅黑" panose="020B0503020204020204" pitchFamily="34" charset="-122"/>
              <a:sym typeface="+mn-ea"/>
            </a:endParaRPr>
          </a:p>
          <a:p>
            <a:pPr algn="just" fontAlgn="auto">
              <a:lnSpc>
                <a:spcPct val="150000"/>
              </a:lnSpc>
              <a:buFont typeface="Wingdings" panose="05000000000000000000" charset="0"/>
              <a:buNone/>
            </a:pPr>
            <a:r>
              <a:rPr lang="zh-CN" altLang="en-US" sz="2800" dirty="0">
                <a:solidFill>
                  <a:schemeClr val="bg1"/>
                </a:solidFill>
                <a:latin typeface="微软雅黑" panose="020B0503020204020204" pitchFamily="34" charset="-122"/>
                <a:ea typeface="微软雅黑" panose="020B0503020204020204" pitchFamily="34" charset="-122"/>
                <a:sym typeface="+mn-ea"/>
              </a:rPr>
              <a:t>             建设中的监管工作</a:t>
            </a:r>
            <a:endParaRPr lang="zh-CN" altLang="en-US" sz="2800" dirty="0">
              <a:solidFill>
                <a:schemeClr val="bg1"/>
              </a:solidFill>
              <a:latin typeface="微软雅黑" panose="020B0503020204020204" pitchFamily="34" charset="-122"/>
              <a:ea typeface="微软雅黑" panose="020B0503020204020204" pitchFamily="34" charset="-122"/>
              <a:sym typeface="+mn-ea"/>
            </a:endParaRPr>
          </a:p>
          <a:p>
            <a:pPr algn="just" fontAlgn="auto">
              <a:lnSpc>
                <a:spcPct val="150000"/>
              </a:lnSpc>
              <a:buFont typeface="Wingdings" panose="05000000000000000000" charset="0"/>
              <a:buNone/>
            </a:pPr>
            <a:r>
              <a:rPr lang="zh-CN" altLang="en-US" sz="2800" b="1" dirty="0">
                <a:solidFill>
                  <a:schemeClr val="bg1"/>
                </a:solidFill>
                <a:latin typeface="微软雅黑" panose="020B0503020204020204" pitchFamily="34" charset="-122"/>
                <a:ea typeface="微软雅黑" panose="020B0503020204020204" pitchFamily="34" charset="-122"/>
                <a:sym typeface="+mn-ea"/>
              </a:rPr>
              <a:t>第三节</a:t>
            </a:r>
            <a:r>
              <a:rPr lang="zh-CN" altLang="en-US" sz="2800" dirty="0">
                <a:solidFill>
                  <a:schemeClr val="bg1"/>
                </a:solidFill>
                <a:latin typeface="微软雅黑" panose="020B0503020204020204" pitchFamily="34" charset="-122"/>
                <a:ea typeface="微软雅黑" panose="020B0503020204020204" pitchFamily="34" charset="-122"/>
                <a:sym typeface="+mn-ea"/>
              </a:rPr>
              <a:t>   企业隐患排查治理工作 </a:t>
            </a:r>
            <a:endParaRPr lang="zh-CN" altLang="en-US" sz="2800" dirty="0">
              <a:solidFill>
                <a:schemeClr val="bg1"/>
              </a:solidFill>
              <a:latin typeface="微软雅黑" panose="020B0503020204020204" pitchFamily="34" charset="-122"/>
              <a:ea typeface="微软雅黑" panose="020B0503020204020204" pitchFamily="34" charset="-122"/>
              <a:sym typeface="+mn-ea"/>
            </a:endParaRPr>
          </a:p>
        </p:txBody>
      </p:sp>
      <p:grpSp>
        <p:nvGrpSpPr>
          <p:cNvPr id="8" name="组合 7"/>
          <p:cNvGrpSpPr/>
          <p:nvPr/>
        </p:nvGrpSpPr>
        <p:grpSpPr>
          <a:xfrm>
            <a:off x="2056892" y="1315229"/>
            <a:ext cx="1820164" cy="1850214"/>
            <a:chOff x="1324" y="1017"/>
            <a:chExt cx="3977" cy="3841"/>
          </a:xfrm>
        </p:grpSpPr>
        <p:sp>
          <p:nvSpPr>
            <p:cNvPr id="44" name="矩形 43"/>
            <p:cNvSpPr/>
            <p:nvPr/>
          </p:nvSpPr>
          <p:spPr>
            <a:xfrm>
              <a:off x="1559" y="2272"/>
              <a:ext cx="3481" cy="14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3600" b="1" dirty="0">
                  <a:solidFill>
                    <a:schemeClr val="bg1"/>
                  </a:solidFill>
                  <a:latin typeface="微软雅黑" panose="020B0503020204020204" pitchFamily="34" charset="-122"/>
                  <a:ea typeface="微软雅黑" panose="020B0503020204020204" pitchFamily="34" charset="-122"/>
                </a:rPr>
                <a:t>目录</a:t>
              </a:r>
              <a:endParaRPr lang="zh-CN" altLang="zh-CN" sz="3600" b="1" dirty="0">
                <a:solidFill>
                  <a:schemeClr val="bg1"/>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1324" y="1017"/>
              <a:ext cx="3977" cy="3841"/>
              <a:chOff x="2054" y="1941"/>
              <a:chExt cx="2808" cy="2719"/>
            </a:xfrm>
          </p:grpSpPr>
          <p:sp>
            <p:nvSpPr>
              <p:cNvPr id="7178" name="Freeform 5"/>
              <p:cNvSpPr/>
              <p:nvPr/>
            </p:nvSpPr>
            <p:spPr>
              <a:xfrm>
                <a:off x="2556" y="2408"/>
                <a:ext cx="2306" cy="2252"/>
              </a:xfrm>
              <a:custGeom>
                <a:avLst/>
                <a:gdLst/>
                <a:ahLst/>
                <a:cxnLst>
                  <a:cxn ang="0">
                    <a:pos x="2147483647" y="0"/>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0"/>
                  </a:cxn>
                </a:cxnLst>
                <a:rect l="0" t="0" r="0" b="0"/>
                <a:pathLst>
                  <a:path w="2907" h="2907">
                    <a:moveTo>
                      <a:pt x="2493" y="0"/>
                    </a:moveTo>
                    <a:cubicBezTo>
                      <a:pt x="2751" y="308"/>
                      <a:pt x="2907" y="704"/>
                      <a:pt x="2907" y="1137"/>
                    </a:cubicBezTo>
                    <a:cubicBezTo>
                      <a:pt x="2907" y="2114"/>
                      <a:pt x="2115" y="2907"/>
                      <a:pt x="1137" y="2907"/>
                    </a:cubicBezTo>
                    <a:cubicBezTo>
                      <a:pt x="705" y="2907"/>
                      <a:pt x="308" y="2751"/>
                      <a:pt x="0" y="2493"/>
                    </a:cubicBezTo>
                    <a:lnTo>
                      <a:pt x="105" y="2388"/>
                    </a:lnTo>
                    <a:cubicBezTo>
                      <a:pt x="385" y="2620"/>
                      <a:pt x="745" y="2760"/>
                      <a:pt x="1137" y="2760"/>
                    </a:cubicBezTo>
                    <a:cubicBezTo>
                      <a:pt x="2033" y="2760"/>
                      <a:pt x="2760" y="2033"/>
                      <a:pt x="2760" y="1137"/>
                    </a:cubicBezTo>
                    <a:cubicBezTo>
                      <a:pt x="2760" y="745"/>
                      <a:pt x="2620" y="385"/>
                      <a:pt x="2389" y="105"/>
                    </a:cubicBezTo>
                    <a:lnTo>
                      <a:pt x="2493" y="0"/>
                    </a:lnTo>
                    <a:close/>
                  </a:path>
                </a:pathLst>
              </a:custGeom>
              <a:solidFill>
                <a:schemeClr val="accent4">
                  <a:lumMod val="60000"/>
                  <a:lumOff val="40000"/>
                </a:schemeClr>
              </a:solidFill>
              <a:ln w="9525">
                <a:noFill/>
              </a:ln>
            </p:spPr>
            <p:txBody>
              <a:bodyPr/>
              <a:lstStyle/>
              <a:p>
                <a:endParaRPr lang="zh-CN" altLang="en-US"/>
              </a:p>
            </p:txBody>
          </p:sp>
          <p:sp>
            <p:nvSpPr>
              <p:cNvPr id="7179" name="Freeform 6"/>
              <p:cNvSpPr/>
              <p:nvPr/>
            </p:nvSpPr>
            <p:spPr>
              <a:xfrm>
                <a:off x="3578" y="1954"/>
                <a:ext cx="857" cy="422"/>
              </a:xfrm>
              <a:custGeom>
                <a:avLst/>
                <a:gdLst/>
                <a:ahLst/>
                <a:cxnLst>
                  <a:cxn ang="0">
                    <a:pos x="0" y="0"/>
                  </a:cxn>
                  <a:cxn ang="0">
                    <a:pos x="2147483647" y="2147483647"/>
                  </a:cxn>
                  <a:cxn ang="0">
                    <a:pos x="2147483647" y="2147483647"/>
                  </a:cxn>
                  <a:cxn ang="0">
                    <a:pos x="0" y="2147483647"/>
                  </a:cxn>
                  <a:cxn ang="0">
                    <a:pos x="0" y="0"/>
                  </a:cxn>
                </a:cxnLst>
                <a:rect l="0" t="0" r="0" b="0"/>
                <a:pathLst>
                  <a:path w="1082" h="544">
                    <a:moveTo>
                      <a:pt x="0" y="0"/>
                    </a:moveTo>
                    <a:cubicBezTo>
                      <a:pt x="414" y="20"/>
                      <a:pt x="790" y="183"/>
                      <a:pt x="1082" y="440"/>
                    </a:cubicBezTo>
                    <a:lnTo>
                      <a:pt x="977" y="544"/>
                    </a:lnTo>
                    <a:cubicBezTo>
                      <a:pt x="713" y="314"/>
                      <a:pt x="373" y="168"/>
                      <a:pt x="0" y="147"/>
                    </a:cubicBezTo>
                    <a:lnTo>
                      <a:pt x="0" y="0"/>
                    </a:lnTo>
                    <a:close/>
                  </a:path>
                </a:pathLst>
              </a:custGeom>
              <a:solidFill>
                <a:srgbClr val="00FFCC">
                  <a:alpha val="100000"/>
                </a:srgbClr>
              </a:solidFill>
              <a:ln w="9525">
                <a:noFill/>
              </a:ln>
            </p:spPr>
            <p:txBody>
              <a:bodyPr/>
              <a:lstStyle/>
              <a:p>
                <a:endParaRPr lang="zh-CN" altLang="en-US"/>
              </a:p>
            </p:txBody>
          </p:sp>
          <p:sp>
            <p:nvSpPr>
              <p:cNvPr id="7180" name="Freeform 7"/>
              <p:cNvSpPr/>
              <p:nvPr/>
            </p:nvSpPr>
            <p:spPr>
              <a:xfrm>
                <a:off x="2492" y="1941"/>
                <a:ext cx="825" cy="448"/>
              </a:xfrm>
              <a:custGeom>
                <a:avLst/>
                <a:gdLst/>
                <a:ahLst/>
                <a:cxnLst>
                  <a:cxn ang="0">
                    <a:pos x="0" y="2147483647"/>
                  </a:cxn>
                  <a:cxn ang="0">
                    <a:pos x="2147483647" y="0"/>
                  </a:cxn>
                  <a:cxn ang="0">
                    <a:pos x="2147483647" y="2147483647"/>
                  </a:cxn>
                  <a:cxn ang="0">
                    <a:pos x="2147483647" y="2147483647"/>
                  </a:cxn>
                  <a:cxn ang="0">
                    <a:pos x="0" y="2147483647"/>
                  </a:cxn>
                </a:cxnLst>
                <a:rect l="0" t="0" r="0" b="0"/>
                <a:pathLst>
                  <a:path w="1040" h="580">
                    <a:moveTo>
                      <a:pt x="0" y="475"/>
                    </a:moveTo>
                    <a:cubicBezTo>
                      <a:pt x="277" y="213"/>
                      <a:pt x="639" y="39"/>
                      <a:pt x="1040" y="0"/>
                    </a:cubicBezTo>
                    <a:lnTo>
                      <a:pt x="1040" y="148"/>
                    </a:lnTo>
                    <a:cubicBezTo>
                      <a:pt x="679" y="187"/>
                      <a:pt x="354" y="344"/>
                      <a:pt x="104" y="580"/>
                    </a:cubicBezTo>
                    <a:lnTo>
                      <a:pt x="0" y="475"/>
                    </a:lnTo>
                    <a:close/>
                  </a:path>
                </a:pathLst>
              </a:custGeom>
              <a:solidFill>
                <a:srgbClr val="B7D72E">
                  <a:alpha val="100000"/>
                </a:srgbClr>
              </a:solidFill>
              <a:ln w="9525">
                <a:noFill/>
              </a:ln>
            </p:spPr>
            <p:txBody>
              <a:bodyPr/>
              <a:lstStyle/>
              <a:p>
                <a:endParaRPr lang="zh-CN" altLang="en-US"/>
              </a:p>
            </p:txBody>
          </p:sp>
          <p:sp>
            <p:nvSpPr>
              <p:cNvPr id="7181" name="Freeform 8"/>
              <p:cNvSpPr/>
              <p:nvPr/>
            </p:nvSpPr>
            <p:spPr>
              <a:xfrm>
                <a:off x="2054" y="2461"/>
                <a:ext cx="380" cy="798"/>
              </a:xfrm>
              <a:custGeom>
                <a:avLst/>
                <a:gdLst/>
                <a:ahLst/>
                <a:cxnLst>
                  <a:cxn ang="0">
                    <a:pos x="0" y="2147483647"/>
                  </a:cxn>
                  <a:cxn ang="0">
                    <a:pos x="2147483647" y="0"/>
                  </a:cxn>
                  <a:cxn ang="0">
                    <a:pos x="2147483647" y="2147483647"/>
                  </a:cxn>
                  <a:cxn ang="0">
                    <a:pos x="2147483647" y="2147483647"/>
                  </a:cxn>
                  <a:cxn ang="0">
                    <a:pos x="0" y="2147483647"/>
                  </a:cxn>
                </a:cxnLst>
                <a:rect l="0" t="0" r="0" b="0"/>
                <a:pathLst>
                  <a:path w="478" h="1031">
                    <a:moveTo>
                      <a:pt x="0" y="1031"/>
                    </a:moveTo>
                    <a:cubicBezTo>
                      <a:pt x="12" y="643"/>
                      <a:pt x="150" y="286"/>
                      <a:pt x="373" y="0"/>
                    </a:cubicBezTo>
                    <a:lnTo>
                      <a:pt x="478" y="105"/>
                    </a:lnTo>
                    <a:cubicBezTo>
                      <a:pt x="281" y="363"/>
                      <a:pt x="159" y="683"/>
                      <a:pt x="147" y="1031"/>
                    </a:cubicBezTo>
                    <a:lnTo>
                      <a:pt x="0" y="1031"/>
                    </a:lnTo>
                    <a:close/>
                  </a:path>
                </a:pathLst>
              </a:custGeom>
              <a:solidFill>
                <a:srgbClr val="F19B27">
                  <a:alpha val="100000"/>
                </a:srgbClr>
              </a:solidFill>
              <a:ln w="9525">
                <a:noFill/>
              </a:ln>
            </p:spPr>
            <p:txBody>
              <a:bodyPr/>
              <a:lstStyle/>
              <a:p>
                <a:endParaRPr lang="zh-CN" altLang="en-US"/>
              </a:p>
            </p:txBody>
          </p:sp>
          <p:sp>
            <p:nvSpPr>
              <p:cNvPr id="7182" name="Freeform 9"/>
              <p:cNvSpPr/>
              <p:nvPr/>
            </p:nvSpPr>
            <p:spPr>
              <a:xfrm>
                <a:off x="2063" y="3465"/>
                <a:ext cx="425" cy="747"/>
              </a:xfrm>
              <a:custGeom>
                <a:avLst/>
                <a:gdLst/>
                <a:ahLst/>
                <a:cxnLst>
                  <a:cxn ang="0">
                    <a:pos x="2147483647" y="2147483647"/>
                  </a:cxn>
                  <a:cxn ang="0">
                    <a:pos x="0" y="0"/>
                  </a:cxn>
                  <a:cxn ang="0">
                    <a:pos x="2147483647" y="0"/>
                  </a:cxn>
                  <a:cxn ang="0">
                    <a:pos x="2147483647" y="2147483647"/>
                  </a:cxn>
                  <a:cxn ang="0">
                    <a:pos x="2147483647" y="2147483647"/>
                  </a:cxn>
                </a:cxnLst>
                <a:rect l="0" t="0" r="0" b="0"/>
                <a:pathLst>
                  <a:path w="535" h="963">
                    <a:moveTo>
                      <a:pt x="430" y="963"/>
                    </a:moveTo>
                    <a:cubicBezTo>
                      <a:pt x="198" y="699"/>
                      <a:pt x="43" y="367"/>
                      <a:pt x="0" y="0"/>
                    </a:cubicBezTo>
                    <a:lnTo>
                      <a:pt x="148" y="0"/>
                    </a:lnTo>
                    <a:cubicBezTo>
                      <a:pt x="190" y="326"/>
                      <a:pt x="329" y="622"/>
                      <a:pt x="535" y="858"/>
                    </a:cubicBezTo>
                    <a:lnTo>
                      <a:pt x="430" y="963"/>
                    </a:lnTo>
                    <a:close/>
                  </a:path>
                </a:pathLst>
              </a:custGeom>
              <a:solidFill>
                <a:srgbClr val="D44318">
                  <a:alpha val="100000"/>
                </a:srgbClr>
              </a:solidFill>
              <a:ln w="9525">
                <a:noFill/>
              </a:ln>
            </p:spPr>
            <p:txBody>
              <a:bodyPr/>
              <a:lstStyle/>
              <a:p>
                <a:endParaRPr lang="zh-CN" altLang="en-US"/>
              </a:p>
            </p:txBody>
          </p:sp>
        </p:gr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476885" y="768985"/>
            <a:ext cx="1948815" cy="640080"/>
          </a:xfrm>
          <a:prstGeom prst="rect">
            <a:avLst/>
          </a:prstGeom>
          <a:noFill/>
        </p:spPr>
        <p:txBody>
          <a:bodyPr wrap="square" rtlCol="0">
            <a:spAutoFit/>
          </a:bodyPr>
          <a:lstStyle/>
          <a:p>
            <a:pPr indent="0" fontAlgn="auto">
              <a:lnSpc>
                <a:spcPct val="150000"/>
              </a:lnSpc>
              <a:buFont typeface="Wingdings" panose="05000000000000000000" charset="0"/>
              <a:buNone/>
            </a:pPr>
            <a:r>
              <a:rPr lang="zh-CN" altLang="en-US" sz="2400">
                <a:solidFill>
                  <a:schemeClr val="bg1"/>
                </a:solidFill>
                <a:latin typeface="微软雅黑" panose="020B0503020204020204" pitchFamily="34" charset="-122"/>
                <a:ea typeface="微软雅黑" panose="020B0503020204020204" pitchFamily="34" charset="-122"/>
              </a:rPr>
              <a:t>治理措施：</a:t>
            </a: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476885" y="43815"/>
            <a:ext cx="5097780" cy="678815"/>
          </a:xfrm>
          <a:prstGeom prst="rect">
            <a:avLst/>
          </a:prstGeom>
          <a:noFill/>
        </p:spPr>
        <p:txBody>
          <a:bodyPr wrap="square" rtlCol="0">
            <a:spAutoFit/>
          </a:bodyPr>
          <a:lstStyle/>
          <a:p>
            <a:pPr marL="457200" indent="-457200">
              <a:buFont typeface="Wingdings" panose="05000000000000000000" charset="0"/>
              <a:buChar char="l"/>
            </a:pPr>
            <a:r>
              <a:rPr lang="zh-CN" altLang="zh-CN" sz="3600" b="1" dirty="0">
                <a:solidFill>
                  <a:schemeClr val="bg1"/>
                </a:solidFill>
                <a:latin typeface="微软雅黑" panose="020B0503020204020204" pitchFamily="34" charset="-122"/>
                <a:ea typeface="微软雅黑" panose="020B0503020204020204" pitchFamily="34" charset="-122"/>
              </a:rPr>
              <a:t>隐患治理与持续改进</a:t>
            </a:r>
            <a:endParaRPr lang="zh-CN" altLang="zh-CN" sz="3600" b="1" dirty="0">
              <a:solidFill>
                <a:schemeClr val="bg1"/>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0" y="768985"/>
            <a:ext cx="121621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a:off x="1551940" y="1657350"/>
            <a:ext cx="3996690" cy="4893310"/>
            <a:chOff x="1121" y="2343"/>
            <a:chExt cx="6294" cy="7706"/>
          </a:xfrm>
          <a:effectLst>
            <a:outerShdw blurRad="50800" dist="38100" dir="8100000" algn="tr" rotWithShape="0">
              <a:prstClr val="black">
                <a:alpha val="40000"/>
              </a:prstClr>
            </a:outerShdw>
          </a:effectLst>
        </p:grpSpPr>
        <p:sp>
          <p:nvSpPr>
            <p:cNvPr id="3" name="五边形 2"/>
            <p:cNvSpPr/>
            <p:nvPr/>
          </p:nvSpPr>
          <p:spPr>
            <a:xfrm rot="5400000">
              <a:off x="3204" y="5974"/>
              <a:ext cx="2127" cy="6024"/>
            </a:xfrm>
            <a:prstGeom prst="homePlate">
              <a:avLst/>
            </a:prstGeom>
            <a:solidFill>
              <a:schemeClr val="bg1">
                <a:lumMod val="9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256" y="2343"/>
              <a:ext cx="6023" cy="55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柱形 4"/>
            <p:cNvSpPr/>
            <p:nvPr/>
          </p:nvSpPr>
          <p:spPr>
            <a:xfrm rot="5400000">
              <a:off x="3771" y="-307"/>
              <a:ext cx="994" cy="6294"/>
            </a:xfrm>
            <a:prstGeom prst="can">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a:off x="6631305" y="1657350"/>
            <a:ext cx="3996690" cy="4893945"/>
            <a:chOff x="1121" y="2343"/>
            <a:chExt cx="6294" cy="7707"/>
          </a:xfrm>
          <a:effectLst>
            <a:outerShdw blurRad="50800" dist="38100" dir="8100000" algn="tr" rotWithShape="0">
              <a:prstClr val="black">
                <a:alpha val="40000"/>
              </a:prstClr>
            </a:outerShdw>
          </a:effectLst>
        </p:grpSpPr>
        <p:sp>
          <p:nvSpPr>
            <p:cNvPr id="9" name="五边形 8"/>
            <p:cNvSpPr/>
            <p:nvPr/>
          </p:nvSpPr>
          <p:spPr>
            <a:xfrm rot="5400000">
              <a:off x="3204" y="5974"/>
              <a:ext cx="2127" cy="6024"/>
            </a:xfrm>
            <a:prstGeom prst="homePlat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256" y="2343"/>
              <a:ext cx="6023" cy="55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五边形 13"/>
            <p:cNvSpPr/>
            <p:nvPr/>
          </p:nvSpPr>
          <p:spPr>
            <a:xfrm rot="5400000">
              <a:off x="3204" y="5974"/>
              <a:ext cx="2127" cy="6024"/>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256" y="2343"/>
              <a:ext cx="6023" cy="55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柱形 12"/>
            <p:cNvSpPr/>
            <p:nvPr/>
          </p:nvSpPr>
          <p:spPr>
            <a:xfrm rot="5400000">
              <a:off x="3771" y="-307"/>
              <a:ext cx="994" cy="6294"/>
            </a:xfrm>
            <a:prstGeom prst="can">
              <a:avLst/>
            </a:prstGeom>
            <a:solidFill>
              <a:srgbClr val="6EA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文本框 16"/>
          <p:cNvSpPr txBox="1"/>
          <p:nvPr/>
        </p:nvSpPr>
        <p:spPr>
          <a:xfrm>
            <a:off x="2228215" y="1590675"/>
            <a:ext cx="2644775" cy="640080"/>
          </a:xfrm>
          <a:prstGeom prst="rect">
            <a:avLst/>
          </a:prstGeom>
          <a:noFill/>
        </p:spPr>
        <p:txBody>
          <a:bodyPr wrap="square" rtlCol="0">
            <a:spAutoFit/>
          </a:bodyPr>
          <a:lstStyle/>
          <a:p>
            <a:pPr indent="0" algn="ctr" fontAlgn="auto">
              <a:lnSpc>
                <a:spcPct val="150000"/>
              </a:lnSpc>
              <a:buFont typeface="Wingdings" panose="05000000000000000000" charset="0"/>
              <a:buNone/>
            </a:pPr>
            <a:r>
              <a:rPr lang="en-US" altLang="zh-CN" sz="2400">
                <a:solidFill>
                  <a:schemeClr val="bg1"/>
                </a:solidFill>
                <a:latin typeface="微软雅黑" panose="020B0503020204020204" pitchFamily="34" charset="-122"/>
                <a:ea typeface="微软雅黑" panose="020B0503020204020204" pitchFamily="34" charset="-122"/>
              </a:rPr>
              <a:t>01 </a:t>
            </a:r>
            <a:r>
              <a:rPr lang="zh-CN" altLang="en-US" sz="2400">
                <a:solidFill>
                  <a:schemeClr val="bg1"/>
                </a:solidFill>
                <a:latin typeface="微软雅黑" panose="020B0503020204020204" pitchFamily="34" charset="-122"/>
                <a:ea typeface="微软雅黑" panose="020B0503020204020204" pitchFamily="34" charset="-122"/>
              </a:rPr>
              <a:t>工程技术措施</a:t>
            </a: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7306945" y="1590675"/>
            <a:ext cx="2644775" cy="640080"/>
          </a:xfrm>
          <a:prstGeom prst="rect">
            <a:avLst/>
          </a:prstGeom>
          <a:noFill/>
        </p:spPr>
        <p:txBody>
          <a:bodyPr wrap="square" rtlCol="0">
            <a:spAutoFit/>
          </a:bodyPr>
          <a:lstStyle/>
          <a:p>
            <a:pPr indent="0" algn="ctr" fontAlgn="auto">
              <a:lnSpc>
                <a:spcPct val="150000"/>
              </a:lnSpc>
              <a:buFont typeface="Wingdings" panose="05000000000000000000" charset="0"/>
              <a:buNone/>
            </a:pPr>
            <a:r>
              <a:rPr lang="en-US" altLang="zh-CN" sz="2400">
                <a:solidFill>
                  <a:schemeClr val="bg1"/>
                </a:solidFill>
                <a:latin typeface="微软雅黑" panose="020B0503020204020204" pitchFamily="34" charset="-122"/>
                <a:ea typeface="微软雅黑" panose="020B0503020204020204" pitchFamily="34" charset="-122"/>
              </a:rPr>
              <a:t>02 </a:t>
            </a:r>
            <a:r>
              <a:rPr lang="zh-CN" altLang="en-US" sz="2400">
                <a:solidFill>
                  <a:schemeClr val="bg1"/>
                </a:solidFill>
                <a:latin typeface="微软雅黑" panose="020B0503020204020204" pitchFamily="34" charset="-122"/>
                <a:ea typeface="微软雅黑" panose="020B0503020204020204" pitchFamily="34" charset="-122"/>
              </a:rPr>
              <a:t>安全管理措施</a:t>
            </a: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1637665" y="2914650"/>
            <a:ext cx="3824605" cy="2286000"/>
          </a:xfrm>
          <a:prstGeom prst="rect">
            <a:avLst/>
          </a:prstGeom>
          <a:noFill/>
        </p:spPr>
        <p:txBody>
          <a:bodyPr wrap="square" rtlCol="0">
            <a:spAutoFit/>
          </a:bodyPr>
          <a:lstStyle/>
          <a:p>
            <a:pPr indent="0" fontAlgn="auto">
              <a:lnSpc>
                <a:spcPct val="150000"/>
              </a:lnSpc>
              <a:buFont typeface="Wingdings" panose="05000000000000000000" charset="0"/>
              <a:buNone/>
            </a:pPr>
            <a:r>
              <a:rPr lang="zh-CN" altLang="en-US" sz="2400">
                <a:latin typeface="微软雅黑" panose="020B0503020204020204" pitchFamily="34" charset="-122"/>
                <a:ea typeface="微软雅黑" panose="020B0503020204020204" pitchFamily="34" charset="-122"/>
                <a:sym typeface="+mn-ea"/>
              </a:rPr>
              <a:t>应具有针对性、可操作性和经济合理性，并符合国家有关法规、标准和设计规范的规定。</a:t>
            </a:r>
            <a:endParaRPr lang="zh-CN" altLang="en-US" sz="2400">
              <a:solidFill>
                <a:schemeClr val="tx1"/>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6627495" y="2231390"/>
            <a:ext cx="4008120" cy="3931920"/>
          </a:xfrm>
          <a:prstGeom prst="rect">
            <a:avLst/>
          </a:prstGeom>
          <a:noFill/>
        </p:spPr>
        <p:txBody>
          <a:bodyPr wrap="square" rtlCol="0">
            <a:spAutoFit/>
          </a:bodyPr>
          <a:lstStyle/>
          <a:p>
            <a:pPr indent="0" algn="ctr" fontAlgn="auto">
              <a:lnSpc>
                <a:spcPct val="150000"/>
              </a:lnSpc>
              <a:buFont typeface="Wingdings" panose="05000000000000000000" charset="0"/>
              <a:buNone/>
            </a:pPr>
            <a:r>
              <a:rPr lang="zh-CN" altLang="en-US" sz="2400">
                <a:latin typeface="微软雅黑" panose="020B0503020204020204" pitchFamily="34" charset="-122"/>
                <a:ea typeface="微软雅黑" panose="020B0503020204020204" pitchFamily="34" charset="-122"/>
                <a:sym typeface="+mn-ea"/>
              </a:rPr>
              <a:t>实施隐患治理时有意识地，主动地研究分析隐患产生的管理因素，发现和掌握其管理规律，通过修订有关责任制、规章制度、操作规程、应急预案，加强员工培训、           应急预案演练等。</a:t>
            </a:r>
            <a:endParaRPr lang="zh-CN" altLang="en-US" sz="240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476885" y="43815"/>
            <a:ext cx="5617210" cy="678815"/>
          </a:xfrm>
          <a:prstGeom prst="rect">
            <a:avLst/>
          </a:prstGeom>
          <a:noFill/>
        </p:spPr>
        <p:txBody>
          <a:bodyPr wrap="square" rtlCol="0">
            <a:spAutoFit/>
          </a:bodyPr>
          <a:lstStyle/>
          <a:p>
            <a:pPr marL="457200" indent="-457200">
              <a:buFont typeface="Wingdings" panose="05000000000000000000" charset="0"/>
              <a:buChar char="l"/>
            </a:pPr>
            <a:r>
              <a:rPr lang="zh-CN" altLang="zh-CN" sz="3600" b="1" dirty="0">
                <a:solidFill>
                  <a:schemeClr val="bg1"/>
                </a:solidFill>
                <a:latin typeface="微软雅黑" panose="020B0503020204020204" pitchFamily="34" charset="-122"/>
                <a:ea typeface="微软雅黑" panose="020B0503020204020204" pitchFamily="34" charset="-122"/>
              </a:rPr>
              <a:t>隐患治理与持续改进</a:t>
            </a:r>
            <a:endParaRPr lang="zh-CN" altLang="zh-CN" sz="3600" b="1" dirty="0">
              <a:solidFill>
                <a:schemeClr val="bg1"/>
              </a:solidFill>
              <a:latin typeface="微软雅黑" panose="020B0503020204020204" pitchFamily="34" charset="-122"/>
              <a:ea typeface="微软雅黑" panose="020B0503020204020204" pitchFamily="34" charset="-122"/>
            </a:endParaRPr>
          </a:p>
        </p:txBody>
      </p:sp>
      <p:cxnSp>
        <p:nvCxnSpPr>
          <p:cNvPr id="2" name="直接连接符 1"/>
          <p:cNvCxnSpPr/>
          <p:nvPr/>
        </p:nvCxnSpPr>
        <p:spPr>
          <a:xfrm>
            <a:off x="0" y="768985"/>
            <a:ext cx="121621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476885" y="768985"/>
            <a:ext cx="1948815" cy="640080"/>
          </a:xfrm>
          <a:prstGeom prst="rect">
            <a:avLst/>
          </a:prstGeom>
          <a:noFill/>
        </p:spPr>
        <p:txBody>
          <a:bodyPr wrap="square" rtlCol="0">
            <a:spAutoFit/>
          </a:bodyPr>
          <a:lstStyle/>
          <a:p>
            <a:pPr indent="0" fontAlgn="auto">
              <a:lnSpc>
                <a:spcPct val="150000"/>
              </a:lnSpc>
              <a:buFont typeface="Wingdings" panose="05000000000000000000" charset="0"/>
              <a:buNone/>
            </a:pPr>
            <a:r>
              <a:rPr lang="zh-CN" altLang="en-US" sz="2400">
                <a:solidFill>
                  <a:schemeClr val="bg1"/>
                </a:solidFill>
                <a:latin typeface="微软雅黑" panose="020B0503020204020204" pitchFamily="34" charset="-122"/>
                <a:ea typeface="微软雅黑" panose="020B0503020204020204" pitchFamily="34" charset="-122"/>
              </a:rPr>
              <a:t>闭环管理：</a:t>
            </a: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476885" y="1458595"/>
            <a:ext cx="7844790" cy="640080"/>
          </a:xfrm>
          <a:prstGeom prst="rect">
            <a:avLst/>
          </a:prstGeom>
          <a:noFill/>
        </p:spPr>
        <p:txBody>
          <a:bodyPr wrap="square" rtlCol="0">
            <a:spAutoFit/>
          </a:bodyPr>
          <a:lstStyle/>
          <a:p>
            <a:pPr indent="0" fontAlgn="auto">
              <a:lnSpc>
                <a:spcPct val="150000"/>
              </a:lnSpc>
              <a:buFont typeface="Wingdings" panose="05000000000000000000" charset="0"/>
              <a:buNone/>
            </a:pPr>
            <a:r>
              <a:rPr lang="zh-CN" altLang="en-US" sz="2400">
                <a:solidFill>
                  <a:schemeClr val="bg1"/>
                </a:solidFill>
                <a:latin typeface="微软雅黑" panose="020B0503020204020204" pitchFamily="34" charset="-122"/>
                <a:ea typeface="微软雅黑" panose="020B0503020204020204" pitchFamily="34" charset="-122"/>
              </a:rPr>
              <a:t>隐患治理措施完成后，要对其结果进行验证和效果评估。</a:t>
            </a:r>
            <a:endParaRPr lang="zh-CN" altLang="en-US" sz="2400">
              <a:solidFill>
                <a:schemeClr val="bg1"/>
              </a:solidFill>
              <a:latin typeface="微软雅黑" panose="020B0503020204020204" pitchFamily="34" charset="-122"/>
              <a:ea typeface="微软雅黑" panose="020B0503020204020204" pitchFamily="34" charset="-122"/>
            </a:endParaRPr>
          </a:p>
        </p:txBody>
      </p:sp>
      <p:grpSp>
        <p:nvGrpSpPr>
          <p:cNvPr id="20" name="组合 19"/>
          <p:cNvGrpSpPr/>
          <p:nvPr/>
        </p:nvGrpSpPr>
        <p:grpSpPr>
          <a:xfrm>
            <a:off x="507365" y="2516505"/>
            <a:ext cx="11062970" cy="3300730"/>
            <a:chOff x="1514" y="3963"/>
            <a:chExt cx="17422" cy="5198"/>
          </a:xfrm>
        </p:grpSpPr>
        <p:sp>
          <p:nvSpPr>
            <p:cNvPr id="7" name="圆角矩形 6"/>
            <p:cNvSpPr/>
            <p:nvPr/>
          </p:nvSpPr>
          <p:spPr>
            <a:xfrm>
              <a:off x="1514" y="6077"/>
              <a:ext cx="2147" cy="115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a:latin typeface="微软雅黑" panose="020B0503020204020204" pitchFamily="34" charset="-122"/>
                  <a:ea typeface="微软雅黑" panose="020B0503020204020204" pitchFamily="34" charset="-122"/>
                </a:rPr>
                <a:t>闭环</a:t>
              </a:r>
              <a:endParaRPr lang="zh-CN" altLang="en-US" sz="3200" b="1">
                <a:latin typeface="微软雅黑" panose="020B0503020204020204" pitchFamily="34" charset="-122"/>
                <a:ea typeface="微软雅黑" panose="020B0503020204020204" pitchFamily="34" charset="-122"/>
              </a:endParaRPr>
            </a:p>
          </p:txBody>
        </p:sp>
        <p:sp>
          <p:nvSpPr>
            <p:cNvPr id="9" name="左大括号 8"/>
            <p:cNvSpPr/>
            <p:nvPr/>
          </p:nvSpPr>
          <p:spPr>
            <a:xfrm>
              <a:off x="3820" y="5004"/>
              <a:ext cx="470" cy="3301"/>
            </a:xfrm>
            <a:prstGeom prst="leftBrace">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 name="圆角矩形 12"/>
            <p:cNvSpPr/>
            <p:nvPr/>
          </p:nvSpPr>
          <p:spPr>
            <a:xfrm>
              <a:off x="4461" y="4119"/>
              <a:ext cx="14475" cy="169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a:off x="4461" y="7458"/>
              <a:ext cx="14474" cy="169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a:off x="4648" y="4320"/>
              <a:ext cx="2026" cy="1315"/>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latin typeface="微软雅黑" panose="020B0503020204020204" pitchFamily="34" charset="-122"/>
                  <a:ea typeface="微软雅黑" panose="020B0503020204020204" pitchFamily="34" charset="-122"/>
                </a:rPr>
                <a:t>验证</a:t>
              </a:r>
              <a:endParaRPr lang="zh-CN" altLang="en-US" sz="2400">
                <a:latin typeface="微软雅黑" panose="020B0503020204020204" pitchFamily="34" charset="-122"/>
                <a:ea typeface="微软雅黑" panose="020B0503020204020204" pitchFamily="34" charset="-122"/>
              </a:endParaRPr>
            </a:p>
          </p:txBody>
        </p:sp>
        <p:sp>
          <p:nvSpPr>
            <p:cNvPr id="17" name="圆角矩形 16"/>
            <p:cNvSpPr/>
            <p:nvPr/>
          </p:nvSpPr>
          <p:spPr>
            <a:xfrm>
              <a:off x="4648" y="7646"/>
              <a:ext cx="2026" cy="1315"/>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latin typeface="微软雅黑" panose="020B0503020204020204" pitchFamily="34" charset="-122"/>
                  <a:ea typeface="微软雅黑" panose="020B0503020204020204" pitchFamily="34" charset="-122"/>
                </a:rPr>
                <a:t>评估</a:t>
              </a:r>
              <a:endParaRPr lang="zh-CN" altLang="en-US" sz="2400">
                <a:latin typeface="微软雅黑" panose="020B0503020204020204" pitchFamily="34" charset="-122"/>
                <a:ea typeface="微软雅黑" panose="020B0503020204020204" pitchFamily="34" charset="-122"/>
              </a:endParaRPr>
            </a:p>
          </p:txBody>
        </p:sp>
        <p:sp>
          <p:nvSpPr>
            <p:cNvPr id="18" name="文本框 17"/>
            <p:cNvSpPr txBox="1"/>
            <p:nvPr/>
          </p:nvSpPr>
          <p:spPr>
            <a:xfrm>
              <a:off x="6673" y="3963"/>
              <a:ext cx="12262" cy="1872"/>
            </a:xfrm>
            <a:prstGeom prst="rect">
              <a:avLst/>
            </a:prstGeom>
            <a:noFill/>
          </p:spPr>
          <p:txBody>
            <a:bodyPr wrap="square" rtlCol="0">
              <a:spAutoFit/>
            </a:bodyPr>
            <a:lstStyle/>
            <a:p>
              <a:pPr indent="0" fontAlgn="auto">
                <a:lnSpc>
                  <a:spcPct val="150000"/>
                </a:lnSpc>
                <a:buFont typeface="Wingdings" panose="05000000000000000000" charset="0"/>
                <a:buNone/>
              </a:pPr>
              <a:r>
                <a:rPr lang="zh-CN" altLang="en-US" sz="2400">
                  <a:solidFill>
                    <a:schemeClr val="tx1"/>
                  </a:solidFill>
                  <a:latin typeface="微软雅黑" panose="020B0503020204020204" pitchFamily="34" charset="-122"/>
                  <a:ea typeface="微软雅黑" panose="020B0503020204020204" pitchFamily="34" charset="-122"/>
                </a:rPr>
                <a:t>检查措施的实现情况，是否按方案和计划的要求一 一落实。</a:t>
              </a:r>
              <a:endParaRPr lang="zh-CN" altLang="en-US" sz="2400">
                <a:solidFill>
                  <a:schemeClr val="tx1"/>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6674" y="7289"/>
              <a:ext cx="12262" cy="1872"/>
            </a:xfrm>
            <a:prstGeom prst="rect">
              <a:avLst/>
            </a:prstGeom>
            <a:noFill/>
          </p:spPr>
          <p:txBody>
            <a:bodyPr wrap="square" rtlCol="0">
              <a:spAutoFit/>
            </a:bodyPr>
            <a:lstStyle/>
            <a:p>
              <a:pPr indent="0" fontAlgn="auto">
                <a:lnSpc>
                  <a:spcPct val="150000"/>
                </a:lnSpc>
                <a:buFont typeface="Wingdings" panose="05000000000000000000" charset="0"/>
                <a:buNone/>
              </a:pPr>
              <a:r>
                <a:rPr lang="zh-CN" altLang="en-US" sz="2400">
                  <a:solidFill>
                    <a:schemeClr val="tx1"/>
                  </a:solidFill>
                  <a:latin typeface="微软雅黑" panose="020B0503020204020204" pitchFamily="34" charset="-122"/>
                  <a:ea typeface="微软雅黑" panose="020B0503020204020204" pitchFamily="34" charset="-122"/>
                </a:rPr>
                <a:t>对完成的措施是否起到了隐患治理和整改的作用，是彻底解决了问题还是部分的、达到某种可接受程度的解决。</a:t>
              </a:r>
              <a:endParaRPr lang="zh-CN" altLang="en-US" sz="2400">
                <a:solidFill>
                  <a:schemeClr val="tx1"/>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473075" y="43815"/>
            <a:ext cx="5617210" cy="678815"/>
          </a:xfrm>
          <a:prstGeom prst="rect">
            <a:avLst/>
          </a:prstGeom>
          <a:noFill/>
        </p:spPr>
        <p:txBody>
          <a:bodyPr wrap="square" rtlCol="0">
            <a:spAutoFit/>
          </a:bodyPr>
          <a:lstStyle/>
          <a:p>
            <a:pPr marL="457200" indent="-457200">
              <a:buFont typeface="Wingdings" panose="05000000000000000000" charset="0"/>
              <a:buChar char="l"/>
            </a:pPr>
            <a:r>
              <a:rPr lang="zh-CN" altLang="zh-CN" sz="3600" b="1" dirty="0">
                <a:solidFill>
                  <a:schemeClr val="bg1"/>
                </a:solidFill>
                <a:latin typeface="微软雅黑" panose="020B0503020204020204" pitchFamily="34" charset="-122"/>
                <a:ea typeface="微软雅黑" panose="020B0503020204020204" pitchFamily="34" charset="-122"/>
              </a:rPr>
              <a:t>隐患治理与持续改进</a:t>
            </a:r>
            <a:endParaRPr lang="zh-CN" altLang="zh-CN" sz="3600" b="1" dirty="0">
              <a:solidFill>
                <a:schemeClr val="bg1"/>
              </a:solidFill>
              <a:latin typeface="微软雅黑" panose="020B0503020204020204" pitchFamily="34" charset="-122"/>
              <a:ea typeface="微软雅黑" panose="020B0503020204020204" pitchFamily="34" charset="-122"/>
            </a:endParaRPr>
          </a:p>
        </p:txBody>
      </p:sp>
      <p:cxnSp>
        <p:nvCxnSpPr>
          <p:cNvPr id="2" name="直接连接符 1"/>
          <p:cNvCxnSpPr/>
          <p:nvPr/>
        </p:nvCxnSpPr>
        <p:spPr>
          <a:xfrm>
            <a:off x="0" y="768985"/>
            <a:ext cx="121621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476885" y="768985"/>
            <a:ext cx="3464560" cy="640080"/>
          </a:xfrm>
          <a:prstGeom prst="rect">
            <a:avLst/>
          </a:prstGeom>
          <a:noFill/>
        </p:spPr>
        <p:txBody>
          <a:bodyPr wrap="square" rtlCol="0">
            <a:spAutoFit/>
          </a:bodyPr>
          <a:lstStyle/>
          <a:p>
            <a:pPr indent="0" fontAlgn="auto">
              <a:lnSpc>
                <a:spcPct val="150000"/>
              </a:lnSpc>
              <a:buFont typeface="Wingdings" panose="05000000000000000000" charset="0"/>
              <a:buNone/>
            </a:pPr>
            <a:r>
              <a:rPr lang="zh-CN" altLang="en-US" sz="2400">
                <a:solidFill>
                  <a:schemeClr val="bg1"/>
                </a:solidFill>
                <a:latin typeface="微软雅黑" panose="020B0503020204020204" pitchFamily="34" charset="-122"/>
                <a:ea typeface="微软雅黑" panose="020B0503020204020204" pitchFamily="34" charset="-122"/>
              </a:rPr>
              <a:t>考核和持续改进：</a:t>
            </a:r>
            <a:endParaRPr lang="zh-CN" altLang="en-US" sz="2400">
              <a:solidFill>
                <a:schemeClr val="bg1"/>
              </a:solidFill>
              <a:latin typeface="微软雅黑" panose="020B0503020204020204" pitchFamily="34" charset="-122"/>
              <a:ea typeface="微软雅黑" panose="020B0503020204020204" pitchFamily="34" charset="-122"/>
            </a:endParaRPr>
          </a:p>
        </p:txBody>
      </p:sp>
      <p:grpSp>
        <p:nvGrpSpPr>
          <p:cNvPr id="27" name="组合 26"/>
          <p:cNvGrpSpPr/>
          <p:nvPr/>
        </p:nvGrpSpPr>
        <p:grpSpPr>
          <a:xfrm>
            <a:off x="1674178" y="2212975"/>
            <a:ext cx="8645525" cy="3234690"/>
            <a:chOff x="751" y="3134"/>
            <a:chExt cx="13615" cy="5094"/>
          </a:xfrm>
        </p:grpSpPr>
        <p:sp>
          <p:nvSpPr>
            <p:cNvPr id="8" name="圆角矩形 7"/>
            <p:cNvSpPr/>
            <p:nvPr/>
          </p:nvSpPr>
          <p:spPr>
            <a:xfrm>
              <a:off x="751" y="4795"/>
              <a:ext cx="4064" cy="177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latin typeface="微软雅黑" panose="020B0503020204020204" pitchFamily="34" charset="-122"/>
                  <a:ea typeface="微软雅黑" panose="020B0503020204020204" pitchFamily="34" charset="-122"/>
                </a:rPr>
                <a:t>考核体系</a:t>
              </a:r>
              <a:endParaRPr lang="zh-CN" altLang="en-US" sz="2400" b="1">
                <a:latin typeface="微软雅黑" panose="020B0503020204020204" pitchFamily="34" charset="-122"/>
                <a:ea typeface="微软雅黑" panose="020B0503020204020204" pitchFamily="34" charset="-122"/>
              </a:endParaRPr>
            </a:p>
          </p:txBody>
        </p:sp>
        <p:sp>
          <p:nvSpPr>
            <p:cNvPr id="4" name="圆角矩形 3"/>
            <p:cNvSpPr/>
            <p:nvPr/>
          </p:nvSpPr>
          <p:spPr>
            <a:xfrm>
              <a:off x="6076" y="3134"/>
              <a:ext cx="3515" cy="1088"/>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solidFill>
                    <a:schemeClr val="tx1"/>
                  </a:solidFill>
                  <a:latin typeface="微软雅黑" panose="020B0503020204020204" pitchFamily="34" charset="-122"/>
                  <a:ea typeface="微软雅黑" panose="020B0503020204020204" pitchFamily="34" charset="-122"/>
                </a:rPr>
                <a:t>考核办法</a:t>
              </a:r>
              <a:endParaRPr lang="zh-CN" altLang="en-US" sz="2400">
                <a:solidFill>
                  <a:schemeClr val="tx1"/>
                </a:solidFill>
                <a:latin typeface="微软雅黑" panose="020B0503020204020204" pitchFamily="34" charset="-122"/>
                <a:ea typeface="微软雅黑" panose="020B0503020204020204" pitchFamily="34" charset="-122"/>
              </a:endParaRPr>
            </a:p>
          </p:txBody>
        </p:sp>
        <p:sp>
          <p:nvSpPr>
            <p:cNvPr id="5" name="圆角矩形 4"/>
            <p:cNvSpPr/>
            <p:nvPr/>
          </p:nvSpPr>
          <p:spPr>
            <a:xfrm>
              <a:off x="6076" y="5136"/>
              <a:ext cx="3515" cy="1088"/>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solidFill>
                    <a:schemeClr val="tx1"/>
                  </a:solidFill>
                  <a:latin typeface="微软雅黑" panose="020B0503020204020204" pitchFamily="34" charset="-122"/>
                  <a:ea typeface="微软雅黑" panose="020B0503020204020204" pitchFamily="34" charset="-122"/>
                </a:rPr>
                <a:t>考核对象</a:t>
              </a:r>
              <a:endParaRPr lang="zh-CN" altLang="en-US" sz="2400">
                <a:solidFill>
                  <a:schemeClr val="tx1"/>
                </a:solidFill>
                <a:latin typeface="微软雅黑" panose="020B0503020204020204" pitchFamily="34" charset="-122"/>
                <a:ea typeface="微软雅黑" panose="020B0503020204020204" pitchFamily="34" charset="-122"/>
              </a:endParaRPr>
            </a:p>
          </p:txBody>
        </p:sp>
        <p:sp>
          <p:nvSpPr>
            <p:cNvPr id="6" name="圆角矩形 5"/>
            <p:cNvSpPr/>
            <p:nvPr/>
          </p:nvSpPr>
          <p:spPr>
            <a:xfrm>
              <a:off x="6076" y="7140"/>
              <a:ext cx="3515" cy="1088"/>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solidFill>
                    <a:schemeClr val="tx1"/>
                  </a:solidFill>
                  <a:latin typeface="微软雅黑" panose="020B0503020204020204" pitchFamily="34" charset="-122"/>
                  <a:ea typeface="微软雅黑" panose="020B0503020204020204" pitchFamily="34" charset="-122"/>
                </a:rPr>
                <a:t>考核内容</a:t>
              </a:r>
              <a:endParaRPr lang="zh-CN" altLang="en-US" sz="2400">
                <a:solidFill>
                  <a:schemeClr val="tx1"/>
                </a:solidFill>
                <a:latin typeface="微软雅黑" panose="020B0503020204020204" pitchFamily="34" charset="-122"/>
                <a:ea typeface="微软雅黑" panose="020B0503020204020204" pitchFamily="34" charset="-122"/>
              </a:endParaRPr>
            </a:p>
          </p:txBody>
        </p:sp>
        <p:cxnSp>
          <p:nvCxnSpPr>
            <p:cNvPr id="7" name="直接连接符 6"/>
            <p:cNvCxnSpPr>
              <a:endCxn id="4" idx="1"/>
            </p:cNvCxnSpPr>
            <p:nvPr/>
          </p:nvCxnSpPr>
          <p:spPr>
            <a:xfrm flipV="1">
              <a:off x="4675" y="3678"/>
              <a:ext cx="1401" cy="116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4802" y="5680"/>
              <a:ext cx="126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a:endCxn id="6" idx="1"/>
            </p:cNvCxnSpPr>
            <p:nvPr/>
          </p:nvCxnSpPr>
          <p:spPr>
            <a:xfrm>
              <a:off x="4675" y="6484"/>
              <a:ext cx="1401" cy="1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9591" y="3678"/>
              <a:ext cx="126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9591" y="5680"/>
              <a:ext cx="126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9591" y="7684"/>
              <a:ext cx="126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10852" y="3134"/>
              <a:ext cx="3515" cy="1088"/>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solidFill>
                    <a:schemeClr val="tx1"/>
                  </a:solidFill>
                  <a:latin typeface="微软雅黑" panose="020B0503020204020204" pitchFamily="34" charset="-122"/>
                  <a:ea typeface="微软雅黑" panose="020B0503020204020204" pitchFamily="34" charset="-122"/>
                </a:rPr>
                <a:t>手段</a:t>
              </a:r>
              <a:endParaRPr lang="zh-CN" altLang="en-US" sz="2400">
                <a:solidFill>
                  <a:schemeClr val="tx1"/>
                </a:solidFill>
                <a:latin typeface="微软雅黑" panose="020B0503020204020204" pitchFamily="34" charset="-122"/>
                <a:ea typeface="微软雅黑" panose="020B0503020204020204" pitchFamily="34" charset="-122"/>
              </a:endParaRPr>
            </a:p>
          </p:txBody>
        </p:sp>
        <p:sp>
          <p:nvSpPr>
            <p:cNvPr id="17" name="圆角矩形 16"/>
            <p:cNvSpPr/>
            <p:nvPr/>
          </p:nvSpPr>
          <p:spPr>
            <a:xfrm>
              <a:off x="10852" y="5136"/>
              <a:ext cx="3515" cy="1088"/>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solidFill>
                    <a:schemeClr val="tx1"/>
                  </a:solidFill>
                  <a:latin typeface="微软雅黑" panose="020B0503020204020204" pitchFamily="34" charset="-122"/>
                  <a:ea typeface="微软雅黑" panose="020B0503020204020204" pitchFamily="34" charset="-122"/>
                </a:rPr>
                <a:t>企业所有员工</a:t>
              </a:r>
              <a:endParaRPr lang="zh-CN" altLang="en-US" sz="2400">
                <a:solidFill>
                  <a:schemeClr val="tx1"/>
                </a:solidFill>
                <a:latin typeface="微软雅黑" panose="020B0503020204020204" pitchFamily="34" charset="-122"/>
                <a:ea typeface="微软雅黑" panose="020B0503020204020204" pitchFamily="34" charset="-122"/>
              </a:endParaRPr>
            </a:p>
          </p:txBody>
        </p:sp>
        <p:sp>
          <p:nvSpPr>
            <p:cNvPr id="22" name="圆角矩形 21"/>
            <p:cNvSpPr/>
            <p:nvPr/>
          </p:nvSpPr>
          <p:spPr>
            <a:xfrm>
              <a:off x="10852" y="7140"/>
              <a:ext cx="3515" cy="1088"/>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solidFill>
                    <a:schemeClr val="tx1"/>
                  </a:solidFill>
                  <a:latin typeface="微软雅黑" panose="020B0503020204020204" pitchFamily="34" charset="-122"/>
                  <a:ea typeface="微软雅黑" panose="020B0503020204020204" pitchFamily="34" charset="-122"/>
                </a:rPr>
                <a:t>义务与职责</a:t>
              </a:r>
              <a:endParaRPr lang="zh-CN" altLang="en-US" sz="2400">
                <a:solidFill>
                  <a:schemeClr val="tx1"/>
                </a:solidFill>
                <a:latin typeface="微软雅黑" panose="020B0503020204020204" pitchFamily="34" charset="-122"/>
                <a:ea typeface="微软雅黑" panose="020B0503020204020204" pitchFamily="34" charset="-122"/>
              </a:endParaRPr>
            </a:p>
          </p:txBody>
        </p:sp>
        <p:sp>
          <p:nvSpPr>
            <p:cNvPr id="24" name="等腰三角形 23"/>
            <p:cNvSpPr/>
            <p:nvPr/>
          </p:nvSpPr>
          <p:spPr>
            <a:xfrm rot="5400000">
              <a:off x="10565" y="3416"/>
              <a:ext cx="268" cy="523"/>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等腰三角形 24"/>
            <p:cNvSpPr/>
            <p:nvPr/>
          </p:nvSpPr>
          <p:spPr>
            <a:xfrm rot="5400000">
              <a:off x="10565" y="5418"/>
              <a:ext cx="268" cy="523"/>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等腰三角形 25"/>
            <p:cNvSpPr/>
            <p:nvPr/>
          </p:nvSpPr>
          <p:spPr>
            <a:xfrm rot="5400000">
              <a:off x="10565" y="7422"/>
              <a:ext cx="268" cy="523"/>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73075" y="712470"/>
            <a:ext cx="6947535" cy="640080"/>
          </a:xfrm>
          <a:prstGeom prst="rect">
            <a:avLst/>
          </a:prstGeom>
          <a:noFill/>
        </p:spPr>
        <p:txBody>
          <a:bodyPr wrap="square" rtlCol="0">
            <a:spAutoFit/>
          </a:bodyPr>
          <a:lstStyle/>
          <a:p>
            <a:pPr indent="0" fontAlgn="auto">
              <a:lnSpc>
                <a:spcPct val="150000"/>
              </a:lnSpc>
              <a:buFont typeface="Wingdings" panose="05000000000000000000" charset="0"/>
              <a:buNone/>
            </a:pPr>
            <a:r>
              <a:rPr lang="zh-CN" altLang="en-US" sz="2400">
                <a:solidFill>
                  <a:schemeClr val="bg1"/>
                </a:solidFill>
                <a:latin typeface="微软雅黑" panose="020B0503020204020204" pitchFamily="34" charset="-122"/>
                <a:ea typeface="微软雅黑" panose="020B0503020204020204" pitchFamily="34" charset="-122"/>
              </a:rPr>
              <a:t>企业使用自查自报系统的自报流程：</a:t>
            </a: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474345" y="33655"/>
            <a:ext cx="5617210" cy="678815"/>
          </a:xfrm>
          <a:prstGeom prst="rect">
            <a:avLst/>
          </a:prstGeom>
          <a:noFill/>
        </p:spPr>
        <p:txBody>
          <a:bodyPr wrap="square" rtlCol="0">
            <a:spAutoFit/>
          </a:bodyPr>
          <a:lstStyle/>
          <a:p>
            <a:pPr marL="457200" indent="-457200">
              <a:buFont typeface="Wingdings" panose="05000000000000000000" charset="0"/>
              <a:buChar char="l"/>
            </a:pPr>
            <a:r>
              <a:rPr lang="zh-CN" altLang="zh-CN" sz="3600" b="1" dirty="0">
                <a:solidFill>
                  <a:schemeClr val="bg1"/>
                </a:solidFill>
                <a:latin typeface="微软雅黑" panose="020B0503020204020204" pitchFamily="34" charset="-122"/>
                <a:ea typeface="微软雅黑" panose="020B0503020204020204" pitchFamily="34" charset="-122"/>
              </a:rPr>
              <a:t>隐患自报</a:t>
            </a:r>
            <a:endParaRPr lang="zh-CN" altLang="zh-CN" sz="3600" b="1" dirty="0">
              <a:solidFill>
                <a:schemeClr val="bg1"/>
              </a:solidFill>
              <a:latin typeface="微软雅黑" panose="020B0503020204020204" pitchFamily="34" charset="-122"/>
              <a:ea typeface="微软雅黑" panose="020B0503020204020204" pitchFamily="34" charset="-122"/>
            </a:endParaRPr>
          </a:p>
        </p:txBody>
      </p:sp>
      <p:cxnSp>
        <p:nvCxnSpPr>
          <p:cNvPr id="2" name="直接连接符 1"/>
          <p:cNvCxnSpPr/>
          <p:nvPr/>
        </p:nvCxnSpPr>
        <p:spPr>
          <a:xfrm>
            <a:off x="0" y="768985"/>
            <a:ext cx="121621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81" name="组合 80"/>
          <p:cNvGrpSpPr/>
          <p:nvPr/>
        </p:nvGrpSpPr>
        <p:grpSpPr>
          <a:xfrm>
            <a:off x="336550" y="1729740"/>
            <a:ext cx="11096625" cy="4571365"/>
            <a:chOff x="530" y="2724"/>
            <a:chExt cx="17475" cy="7199"/>
          </a:xfrm>
        </p:grpSpPr>
        <p:sp>
          <p:nvSpPr>
            <p:cNvPr id="7" name="圆角矩形 6"/>
            <p:cNvSpPr/>
            <p:nvPr/>
          </p:nvSpPr>
          <p:spPr>
            <a:xfrm>
              <a:off x="6219" y="2757"/>
              <a:ext cx="3238" cy="161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chemeClr val="tx1"/>
                  </a:solidFill>
                  <a:latin typeface="微软雅黑" panose="020B0503020204020204" pitchFamily="34" charset="-122"/>
                  <a:ea typeface="微软雅黑" panose="020B0503020204020204" pitchFamily="34" charset="-122"/>
                </a:rPr>
                <a:t>登录</a:t>
              </a:r>
              <a:endParaRPr lang="zh-CN" altLang="en-US" sz="2000">
                <a:solidFill>
                  <a:schemeClr val="tx1"/>
                </a:solidFill>
                <a:latin typeface="微软雅黑" panose="020B0503020204020204" pitchFamily="34" charset="-122"/>
                <a:ea typeface="微软雅黑" panose="020B0503020204020204" pitchFamily="34" charset="-122"/>
              </a:endParaRPr>
            </a:p>
            <a:p>
              <a:pPr algn="ctr"/>
              <a:r>
                <a:rPr lang="zh-CN" altLang="en-US" sz="2000">
                  <a:solidFill>
                    <a:schemeClr val="tx1"/>
                  </a:solidFill>
                  <a:latin typeface="微软雅黑" panose="020B0503020204020204" pitchFamily="34" charset="-122"/>
                  <a:ea typeface="微软雅黑" panose="020B0503020204020204" pitchFamily="34" charset="-122"/>
                </a:rPr>
                <a:t>手机端系统</a:t>
              </a:r>
              <a:endParaRPr lang="zh-CN" altLang="en-US" sz="2000">
                <a:solidFill>
                  <a:schemeClr val="tx1"/>
                </a:solidFill>
                <a:latin typeface="微软雅黑" panose="020B0503020204020204" pitchFamily="34" charset="-122"/>
                <a:ea typeface="微软雅黑" panose="020B0503020204020204" pitchFamily="34" charset="-122"/>
              </a:endParaRPr>
            </a:p>
          </p:txBody>
        </p:sp>
        <p:sp>
          <p:nvSpPr>
            <p:cNvPr id="8" name="圆角矩形 7"/>
            <p:cNvSpPr/>
            <p:nvPr/>
          </p:nvSpPr>
          <p:spPr>
            <a:xfrm>
              <a:off x="10415" y="2724"/>
              <a:ext cx="3238" cy="161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tx1"/>
                  </a:solidFill>
                  <a:latin typeface="微软雅黑" panose="020B0503020204020204" pitchFamily="34" charset="-122"/>
                  <a:ea typeface="微软雅黑" panose="020B0503020204020204" pitchFamily="34" charset="-122"/>
                </a:rPr>
                <a:t>在</a:t>
              </a: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任务管理</a:t>
              </a: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中查看详细任务</a:t>
              </a:r>
              <a:endParaRPr lang="zh-CN" altLang="en-US" sz="2000" dirty="0">
                <a:solidFill>
                  <a:schemeClr val="tx1"/>
                </a:solidFill>
                <a:latin typeface="微软雅黑" panose="020B0503020204020204" pitchFamily="34" charset="-122"/>
                <a:ea typeface="微软雅黑" panose="020B0503020204020204" pitchFamily="34" charset="-122"/>
              </a:endParaRPr>
            </a:p>
          </p:txBody>
        </p:sp>
        <p:sp>
          <p:nvSpPr>
            <p:cNvPr id="9" name="圆角矩形 8"/>
            <p:cNvSpPr/>
            <p:nvPr/>
          </p:nvSpPr>
          <p:spPr>
            <a:xfrm>
              <a:off x="14611" y="2725"/>
              <a:ext cx="3238" cy="1617"/>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chemeClr val="tx1"/>
                  </a:solidFill>
                  <a:latin typeface="微软雅黑" panose="020B0503020204020204" pitchFamily="34" charset="-122"/>
                  <a:ea typeface="微软雅黑" panose="020B0503020204020204" pitchFamily="34" charset="-122"/>
                </a:rPr>
                <a:t>前往排查点</a:t>
              </a:r>
              <a:endParaRPr lang="zh-CN" altLang="en-US" sz="2000">
                <a:solidFill>
                  <a:schemeClr val="tx1"/>
                </a:solidFill>
                <a:latin typeface="微软雅黑" panose="020B0503020204020204" pitchFamily="34" charset="-122"/>
                <a:ea typeface="微软雅黑" panose="020B0503020204020204" pitchFamily="34" charset="-122"/>
              </a:endParaRPr>
            </a:p>
          </p:txBody>
        </p:sp>
        <p:sp>
          <p:nvSpPr>
            <p:cNvPr id="24" name="圆角矩形 23"/>
            <p:cNvSpPr/>
            <p:nvPr/>
          </p:nvSpPr>
          <p:spPr>
            <a:xfrm>
              <a:off x="5506" y="5800"/>
              <a:ext cx="3238" cy="1617"/>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chemeClr val="tx1"/>
                  </a:solidFill>
                  <a:latin typeface="微软雅黑" panose="020B0503020204020204" pitchFamily="34" charset="-122"/>
                  <a:ea typeface="微软雅黑" panose="020B0503020204020204" pitchFamily="34" charset="-122"/>
                </a:rPr>
                <a:t>整改后拍照上传，如实描述</a:t>
              </a:r>
              <a:endParaRPr lang="zh-CN" altLang="en-US" sz="2000">
                <a:solidFill>
                  <a:schemeClr val="tx1"/>
                </a:solidFill>
                <a:latin typeface="微软雅黑" panose="020B0503020204020204" pitchFamily="34" charset="-122"/>
                <a:ea typeface="微软雅黑" panose="020B0503020204020204" pitchFamily="34" charset="-122"/>
              </a:endParaRPr>
            </a:p>
          </p:txBody>
        </p:sp>
        <p:sp>
          <p:nvSpPr>
            <p:cNvPr id="26" name="圆角矩形 25"/>
            <p:cNvSpPr/>
            <p:nvPr/>
          </p:nvSpPr>
          <p:spPr>
            <a:xfrm>
              <a:off x="5506" y="8288"/>
              <a:ext cx="3238" cy="1617"/>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chemeClr val="tx1"/>
                  </a:solidFill>
                  <a:latin typeface="微软雅黑" panose="020B0503020204020204" pitchFamily="34" charset="-122"/>
                  <a:ea typeface="微软雅黑" panose="020B0503020204020204" pitchFamily="34" charset="-122"/>
                </a:rPr>
                <a:t>点击</a:t>
              </a:r>
              <a:r>
                <a:rPr lang="en-US" altLang="zh-CN" sz="2000">
                  <a:solidFill>
                    <a:schemeClr val="tx1"/>
                  </a:solidFill>
                  <a:latin typeface="微软雅黑" panose="020B0503020204020204" pitchFamily="34" charset="-122"/>
                  <a:ea typeface="微软雅黑" panose="020B0503020204020204" pitchFamily="34" charset="-122"/>
                </a:rPr>
                <a:t>“</a:t>
              </a:r>
              <a:r>
                <a:rPr lang="zh-CN" altLang="en-US" sz="2000">
                  <a:solidFill>
                    <a:schemeClr val="tx1"/>
                  </a:solidFill>
                  <a:latin typeface="微软雅黑" panose="020B0503020204020204" pitchFamily="34" charset="-122"/>
                  <a:ea typeface="微软雅黑" panose="020B0503020204020204" pitchFamily="34" charset="-122"/>
                </a:rPr>
                <a:t>无隐患</a:t>
              </a:r>
              <a:r>
                <a:rPr lang="en-US" altLang="zh-CN" sz="2000">
                  <a:solidFill>
                    <a:schemeClr val="tx1"/>
                  </a:solidFill>
                  <a:latin typeface="微软雅黑" panose="020B0503020204020204" pitchFamily="34" charset="-122"/>
                  <a:ea typeface="微软雅黑" panose="020B0503020204020204" pitchFamily="34" charset="-122"/>
                </a:rPr>
                <a:t>”</a:t>
              </a:r>
              <a:endParaRPr lang="en-US" altLang="zh-CN" sz="2000">
                <a:solidFill>
                  <a:schemeClr val="tx1"/>
                </a:solidFill>
                <a:latin typeface="微软雅黑" panose="020B0503020204020204" pitchFamily="34" charset="-122"/>
                <a:ea typeface="微软雅黑" panose="020B0503020204020204" pitchFamily="34" charset="-122"/>
              </a:endParaRPr>
            </a:p>
          </p:txBody>
        </p:sp>
        <p:grpSp>
          <p:nvGrpSpPr>
            <p:cNvPr id="52" name="组合 51"/>
            <p:cNvGrpSpPr/>
            <p:nvPr/>
          </p:nvGrpSpPr>
          <p:grpSpPr>
            <a:xfrm>
              <a:off x="9457" y="3388"/>
              <a:ext cx="958" cy="355"/>
              <a:chOff x="3513" y="3565"/>
              <a:chExt cx="958" cy="355"/>
            </a:xfrm>
          </p:grpSpPr>
          <p:cxnSp>
            <p:nvCxnSpPr>
              <p:cNvPr id="31" name="直接箭头连接符 30"/>
              <p:cNvCxnSpPr>
                <a:stCxn id="7" idx="3"/>
              </p:cNvCxnSpPr>
              <p:nvPr/>
            </p:nvCxnSpPr>
            <p:spPr>
              <a:xfrm>
                <a:off x="3513" y="3743"/>
                <a:ext cx="958" cy="5"/>
              </a:xfrm>
              <a:prstGeom prst="straightConnector1">
                <a:avLst/>
              </a:prstGeom>
              <a:ln w="19050">
                <a:solidFill>
                  <a:schemeClr val="bg1"/>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41" name="等腰三角形 40"/>
              <p:cNvSpPr/>
              <p:nvPr/>
            </p:nvSpPr>
            <p:spPr>
              <a:xfrm rot="5400000">
                <a:off x="4095" y="3544"/>
                <a:ext cx="355" cy="396"/>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9" name="圆角矩形 18"/>
            <p:cNvSpPr/>
            <p:nvPr/>
          </p:nvSpPr>
          <p:spPr>
            <a:xfrm>
              <a:off x="9703" y="8307"/>
              <a:ext cx="3238" cy="1617"/>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chemeClr val="tx1"/>
                  </a:solidFill>
                  <a:latin typeface="微软雅黑" panose="020B0503020204020204" pitchFamily="34" charset="-122"/>
                  <a:ea typeface="微软雅黑" panose="020B0503020204020204" pitchFamily="34" charset="-122"/>
                </a:rPr>
                <a:t>未发现隐患</a:t>
              </a:r>
              <a:endParaRPr lang="en-US" altLang="zh-CN" sz="2000">
                <a:solidFill>
                  <a:schemeClr val="tx1"/>
                </a:solidFill>
                <a:latin typeface="微软雅黑" panose="020B0503020204020204" pitchFamily="34" charset="-122"/>
                <a:ea typeface="微软雅黑" panose="020B0503020204020204" pitchFamily="34" charset="-122"/>
              </a:endParaRPr>
            </a:p>
          </p:txBody>
        </p:sp>
        <p:sp>
          <p:nvSpPr>
            <p:cNvPr id="16" name="圆角矩形 15"/>
            <p:cNvSpPr/>
            <p:nvPr/>
          </p:nvSpPr>
          <p:spPr>
            <a:xfrm>
              <a:off x="9703" y="5815"/>
              <a:ext cx="3238" cy="1617"/>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chemeClr val="tx1"/>
                  </a:solidFill>
                  <a:latin typeface="微软雅黑" panose="020B0503020204020204" pitchFamily="34" charset="-122"/>
                  <a:ea typeface="微软雅黑" panose="020B0503020204020204" pitchFamily="34" charset="-122"/>
                </a:rPr>
                <a:t>发现隐患</a:t>
              </a:r>
              <a:endParaRPr lang="zh-CN" altLang="en-US" sz="2000">
                <a:solidFill>
                  <a:schemeClr val="tx1"/>
                </a:solidFill>
                <a:latin typeface="微软雅黑" panose="020B0503020204020204" pitchFamily="34" charset="-122"/>
                <a:ea typeface="微软雅黑" panose="020B0503020204020204" pitchFamily="34" charset="-122"/>
              </a:endParaRPr>
            </a:p>
          </p:txBody>
        </p:sp>
        <p:grpSp>
          <p:nvGrpSpPr>
            <p:cNvPr id="60" name="组合 59"/>
            <p:cNvGrpSpPr/>
            <p:nvPr/>
          </p:nvGrpSpPr>
          <p:grpSpPr>
            <a:xfrm>
              <a:off x="3914" y="6609"/>
              <a:ext cx="1592" cy="2527"/>
              <a:chOff x="6571" y="6611"/>
              <a:chExt cx="1592" cy="2527"/>
            </a:xfrm>
          </p:grpSpPr>
          <p:cxnSp>
            <p:nvCxnSpPr>
              <p:cNvPr id="37" name="直接连接符 36"/>
              <p:cNvCxnSpPr/>
              <p:nvPr/>
            </p:nvCxnSpPr>
            <p:spPr>
              <a:xfrm>
                <a:off x="7553" y="6623"/>
                <a:ext cx="0" cy="251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a:stCxn id="24" idx="1"/>
              </p:cNvCxnSpPr>
              <p:nvPr/>
            </p:nvCxnSpPr>
            <p:spPr>
              <a:xfrm flipH="1">
                <a:off x="7527" y="6611"/>
                <a:ext cx="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a:off x="7540" y="9118"/>
                <a:ext cx="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a:off x="6830" y="7881"/>
                <a:ext cx="710" cy="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8" name="等腰三角形 47"/>
              <p:cNvSpPr/>
              <p:nvPr/>
            </p:nvSpPr>
            <p:spPr>
              <a:xfrm rot="16200000" flipH="1">
                <a:off x="6591" y="7684"/>
                <a:ext cx="355" cy="396"/>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49" name="圆角矩形 48"/>
            <p:cNvSpPr/>
            <p:nvPr/>
          </p:nvSpPr>
          <p:spPr>
            <a:xfrm>
              <a:off x="530" y="7072"/>
              <a:ext cx="3388" cy="1617"/>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tx1"/>
                  </a:solidFill>
                  <a:latin typeface="微软雅黑" panose="020B0503020204020204" pitchFamily="34" charset="-122"/>
                  <a:ea typeface="微软雅黑" panose="020B0503020204020204" pitchFamily="34" charset="-122"/>
                </a:rPr>
                <a:t>通过手机端上传到电脑端</a:t>
              </a:r>
              <a:endParaRPr lang="zh-CN" altLang="en-US" sz="2000" dirty="0">
                <a:solidFill>
                  <a:schemeClr val="tx1"/>
                </a:solidFill>
                <a:latin typeface="微软雅黑" panose="020B0503020204020204" pitchFamily="34" charset="-122"/>
                <a:ea typeface="微软雅黑" panose="020B0503020204020204" pitchFamily="34" charset="-122"/>
              </a:endParaRPr>
            </a:p>
          </p:txBody>
        </p:sp>
        <p:grpSp>
          <p:nvGrpSpPr>
            <p:cNvPr id="53" name="组合 52"/>
            <p:cNvGrpSpPr/>
            <p:nvPr/>
          </p:nvGrpSpPr>
          <p:grpSpPr>
            <a:xfrm>
              <a:off x="13653" y="3388"/>
              <a:ext cx="958" cy="354"/>
              <a:chOff x="3513" y="3565"/>
              <a:chExt cx="958" cy="354"/>
            </a:xfrm>
          </p:grpSpPr>
          <p:cxnSp>
            <p:nvCxnSpPr>
              <p:cNvPr id="54" name="直接箭头连接符 53"/>
              <p:cNvCxnSpPr/>
              <p:nvPr/>
            </p:nvCxnSpPr>
            <p:spPr>
              <a:xfrm>
                <a:off x="3513" y="3738"/>
                <a:ext cx="958" cy="5"/>
              </a:xfrm>
              <a:prstGeom prst="straightConnector1">
                <a:avLst/>
              </a:prstGeom>
              <a:ln w="19050">
                <a:solidFill>
                  <a:schemeClr val="bg1"/>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55" name="等腰三角形 54"/>
              <p:cNvSpPr/>
              <p:nvPr/>
            </p:nvSpPr>
            <p:spPr>
              <a:xfrm rot="5400000">
                <a:off x="4095" y="3544"/>
                <a:ext cx="355" cy="396"/>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56" name="圆角矩形 55"/>
            <p:cNvSpPr/>
            <p:nvPr/>
          </p:nvSpPr>
          <p:spPr>
            <a:xfrm>
              <a:off x="1960" y="2754"/>
              <a:ext cx="3238" cy="161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tx1"/>
                  </a:solidFill>
                  <a:latin typeface="微软雅黑" panose="020B0503020204020204" pitchFamily="34" charset="-122"/>
                  <a:ea typeface="微软雅黑" panose="020B0503020204020204" pitchFamily="34" charset="-122"/>
                </a:rPr>
                <a:t>电脑端</a:t>
              </a:r>
              <a:endParaRPr lang="zh-CN" altLang="en-US" sz="2000" dirty="0">
                <a:solidFill>
                  <a:schemeClr val="tx1"/>
                </a:solidFill>
                <a:latin typeface="微软雅黑" panose="020B0503020204020204" pitchFamily="34" charset="-122"/>
                <a:ea typeface="微软雅黑" panose="020B0503020204020204" pitchFamily="34" charset="-122"/>
              </a:endParaRPr>
            </a:p>
            <a:p>
              <a:pPr algn="ctr"/>
              <a:r>
                <a:rPr lang="zh-CN" altLang="en-US" sz="2000" dirty="0">
                  <a:solidFill>
                    <a:schemeClr val="tx1"/>
                  </a:solidFill>
                  <a:latin typeface="微软雅黑" panose="020B0503020204020204" pitchFamily="34" charset="-122"/>
                  <a:ea typeface="微软雅黑" panose="020B0503020204020204" pitchFamily="34" charset="-122"/>
                </a:rPr>
                <a:t>分配任务</a:t>
              </a:r>
              <a:endParaRPr lang="zh-CN" altLang="en-US" sz="2000" dirty="0">
                <a:solidFill>
                  <a:schemeClr val="tx1"/>
                </a:solidFill>
                <a:latin typeface="微软雅黑" panose="020B0503020204020204" pitchFamily="34" charset="-122"/>
                <a:ea typeface="微软雅黑" panose="020B0503020204020204" pitchFamily="34" charset="-122"/>
              </a:endParaRPr>
            </a:p>
          </p:txBody>
        </p:sp>
        <p:grpSp>
          <p:nvGrpSpPr>
            <p:cNvPr id="57" name="组合 56"/>
            <p:cNvGrpSpPr/>
            <p:nvPr/>
          </p:nvGrpSpPr>
          <p:grpSpPr>
            <a:xfrm>
              <a:off x="5198" y="3378"/>
              <a:ext cx="958" cy="355"/>
              <a:chOff x="3513" y="3565"/>
              <a:chExt cx="958" cy="355"/>
            </a:xfrm>
          </p:grpSpPr>
          <p:cxnSp>
            <p:nvCxnSpPr>
              <p:cNvPr id="58" name="直接箭头连接符 57"/>
              <p:cNvCxnSpPr/>
              <p:nvPr/>
            </p:nvCxnSpPr>
            <p:spPr>
              <a:xfrm>
                <a:off x="3513" y="3743"/>
                <a:ext cx="958" cy="5"/>
              </a:xfrm>
              <a:prstGeom prst="straightConnector1">
                <a:avLst/>
              </a:prstGeom>
              <a:ln w="19050">
                <a:solidFill>
                  <a:schemeClr val="bg1"/>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59" name="等腰三角形 58"/>
              <p:cNvSpPr/>
              <p:nvPr/>
            </p:nvSpPr>
            <p:spPr>
              <a:xfrm rot="5400000">
                <a:off x="4095" y="3544"/>
                <a:ext cx="355" cy="396"/>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61" name="组合 60"/>
            <p:cNvGrpSpPr/>
            <p:nvPr/>
          </p:nvGrpSpPr>
          <p:grpSpPr>
            <a:xfrm flipH="1">
              <a:off x="8744" y="6443"/>
              <a:ext cx="958" cy="355"/>
              <a:chOff x="3513" y="3565"/>
              <a:chExt cx="958" cy="355"/>
            </a:xfrm>
          </p:grpSpPr>
          <p:cxnSp>
            <p:nvCxnSpPr>
              <p:cNvPr id="62" name="直接箭头连接符 61"/>
              <p:cNvCxnSpPr/>
              <p:nvPr/>
            </p:nvCxnSpPr>
            <p:spPr>
              <a:xfrm>
                <a:off x="3513" y="3743"/>
                <a:ext cx="958" cy="5"/>
              </a:xfrm>
              <a:prstGeom prst="straightConnector1">
                <a:avLst/>
              </a:prstGeom>
              <a:ln w="19050">
                <a:solidFill>
                  <a:schemeClr val="bg1"/>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63" name="等腰三角形 62"/>
              <p:cNvSpPr/>
              <p:nvPr/>
            </p:nvSpPr>
            <p:spPr>
              <a:xfrm rot="5400000">
                <a:off x="4095" y="3544"/>
                <a:ext cx="355" cy="396"/>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64" name="组合 63"/>
            <p:cNvGrpSpPr/>
            <p:nvPr/>
          </p:nvGrpSpPr>
          <p:grpSpPr>
            <a:xfrm flipH="1">
              <a:off x="8745" y="8953"/>
              <a:ext cx="958" cy="355"/>
              <a:chOff x="3513" y="3565"/>
              <a:chExt cx="958" cy="355"/>
            </a:xfrm>
          </p:grpSpPr>
          <p:cxnSp>
            <p:nvCxnSpPr>
              <p:cNvPr id="65" name="直接箭头连接符 64"/>
              <p:cNvCxnSpPr/>
              <p:nvPr/>
            </p:nvCxnSpPr>
            <p:spPr>
              <a:xfrm>
                <a:off x="3513" y="3743"/>
                <a:ext cx="958" cy="5"/>
              </a:xfrm>
              <a:prstGeom prst="straightConnector1">
                <a:avLst/>
              </a:prstGeom>
              <a:ln w="19050">
                <a:solidFill>
                  <a:schemeClr val="bg1"/>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66" name="等腰三角形 65"/>
              <p:cNvSpPr/>
              <p:nvPr/>
            </p:nvSpPr>
            <p:spPr>
              <a:xfrm rot="5400000">
                <a:off x="4095" y="3544"/>
                <a:ext cx="355" cy="396"/>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73" name="组合 72"/>
            <p:cNvGrpSpPr/>
            <p:nvPr/>
          </p:nvGrpSpPr>
          <p:grpSpPr>
            <a:xfrm>
              <a:off x="12941" y="6534"/>
              <a:ext cx="969" cy="2773"/>
              <a:chOff x="14371" y="6534"/>
              <a:chExt cx="969" cy="2773"/>
            </a:xfrm>
          </p:grpSpPr>
          <p:cxnSp>
            <p:nvCxnSpPr>
              <p:cNvPr id="28" name="直接连接符 27"/>
              <p:cNvCxnSpPr/>
              <p:nvPr/>
            </p:nvCxnSpPr>
            <p:spPr>
              <a:xfrm>
                <a:off x="15326" y="6715"/>
                <a:ext cx="14" cy="242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7" name="组合 66"/>
              <p:cNvGrpSpPr/>
              <p:nvPr/>
            </p:nvGrpSpPr>
            <p:grpSpPr>
              <a:xfrm flipH="1">
                <a:off x="14371" y="6534"/>
                <a:ext cx="958" cy="355"/>
                <a:chOff x="3513" y="3565"/>
                <a:chExt cx="958" cy="355"/>
              </a:xfrm>
            </p:grpSpPr>
            <p:cxnSp>
              <p:nvCxnSpPr>
                <p:cNvPr id="68" name="直接箭头连接符 67"/>
                <p:cNvCxnSpPr/>
                <p:nvPr/>
              </p:nvCxnSpPr>
              <p:spPr>
                <a:xfrm>
                  <a:off x="3513" y="3743"/>
                  <a:ext cx="958" cy="5"/>
                </a:xfrm>
                <a:prstGeom prst="straightConnector1">
                  <a:avLst/>
                </a:prstGeom>
                <a:ln w="19050">
                  <a:solidFill>
                    <a:schemeClr val="bg1"/>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69" name="等腰三角形 68"/>
                <p:cNvSpPr/>
                <p:nvPr/>
              </p:nvSpPr>
              <p:spPr>
                <a:xfrm rot="5400000">
                  <a:off x="4095" y="3544"/>
                  <a:ext cx="355" cy="396"/>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70" name="组合 69"/>
              <p:cNvGrpSpPr/>
              <p:nvPr/>
            </p:nvGrpSpPr>
            <p:grpSpPr>
              <a:xfrm flipH="1">
                <a:off x="14371" y="8953"/>
                <a:ext cx="958" cy="355"/>
                <a:chOff x="3513" y="3565"/>
                <a:chExt cx="958" cy="355"/>
              </a:xfrm>
            </p:grpSpPr>
            <p:cxnSp>
              <p:nvCxnSpPr>
                <p:cNvPr id="71" name="直接箭头连接符 70"/>
                <p:cNvCxnSpPr/>
                <p:nvPr/>
              </p:nvCxnSpPr>
              <p:spPr>
                <a:xfrm>
                  <a:off x="3513" y="3743"/>
                  <a:ext cx="958" cy="5"/>
                </a:xfrm>
                <a:prstGeom prst="straightConnector1">
                  <a:avLst/>
                </a:prstGeom>
                <a:ln w="19050">
                  <a:solidFill>
                    <a:schemeClr val="bg1"/>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72" name="等腰三角形 71"/>
                <p:cNvSpPr/>
                <p:nvPr/>
              </p:nvSpPr>
              <p:spPr>
                <a:xfrm rot="5400000">
                  <a:off x="4095" y="3544"/>
                  <a:ext cx="355" cy="396"/>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74" name="组合 73"/>
            <p:cNvGrpSpPr/>
            <p:nvPr/>
          </p:nvGrpSpPr>
          <p:grpSpPr>
            <a:xfrm flipH="1">
              <a:off x="13910" y="7748"/>
              <a:ext cx="958" cy="355"/>
              <a:chOff x="3513" y="3565"/>
              <a:chExt cx="958" cy="355"/>
            </a:xfrm>
          </p:grpSpPr>
          <p:cxnSp>
            <p:nvCxnSpPr>
              <p:cNvPr id="75" name="直接箭头连接符 74"/>
              <p:cNvCxnSpPr/>
              <p:nvPr/>
            </p:nvCxnSpPr>
            <p:spPr>
              <a:xfrm>
                <a:off x="3513" y="3743"/>
                <a:ext cx="958" cy="5"/>
              </a:xfrm>
              <a:prstGeom prst="straightConnector1">
                <a:avLst/>
              </a:prstGeom>
              <a:ln w="19050">
                <a:solidFill>
                  <a:schemeClr val="bg1"/>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76" name="等腰三角形 75"/>
              <p:cNvSpPr/>
              <p:nvPr/>
            </p:nvSpPr>
            <p:spPr>
              <a:xfrm rot="5400000">
                <a:off x="4095" y="3544"/>
                <a:ext cx="355" cy="396"/>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3" name="圆角矩形 12"/>
            <p:cNvSpPr/>
            <p:nvPr/>
          </p:nvSpPr>
          <p:spPr>
            <a:xfrm>
              <a:off x="14767" y="7072"/>
              <a:ext cx="3238" cy="1617"/>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chemeClr val="tx1"/>
                  </a:solidFill>
                  <a:latin typeface="微软雅黑" panose="020B0503020204020204" pitchFamily="34" charset="-122"/>
                  <a:ea typeface="微软雅黑" panose="020B0503020204020204" pitchFamily="34" charset="-122"/>
                </a:rPr>
                <a:t>通过</a:t>
              </a:r>
              <a:r>
                <a:rPr lang="en-US" altLang="zh-CN" sz="2000">
                  <a:solidFill>
                    <a:schemeClr val="tx1"/>
                  </a:solidFill>
                  <a:latin typeface="微软雅黑" panose="020B0503020204020204" pitchFamily="34" charset="-122"/>
                  <a:ea typeface="微软雅黑" panose="020B0503020204020204" pitchFamily="34" charset="-122"/>
                </a:rPr>
                <a:t>“</a:t>
              </a:r>
              <a:r>
                <a:rPr lang="zh-CN" altLang="en-US" sz="2000">
                  <a:solidFill>
                    <a:schemeClr val="tx1"/>
                  </a:solidFill>
                  <a:latin typeface="微软雅黑" panose="020B0503020204020204" pitchFamily="34" charset="-122"/>
                  <a:ea typeface="微软雅黑" panose="020B0503020204020204" pitchFamily="34" charset="-122"/>
                </a:rPr>
                <a:t>扫一扫</a:t>
              </a:r>
              <a:r>
                <a:rPr lang="en-US" altLang="zh-CN" sz="2000">
                  <a:solidFill>
                    <a:schemeClr val="tx1"/>
                  </a:solidFill>
                  <a:latin typeface="微软雅黑" panose="020B0503020204020204" pitchFamily="34" charset="-122"/>
                  <a:ea typeface="微软雅黑" panose="020B0503020204020204" pitchFamily="34" charset="-122"/>
                </a:rPr>
                <a:t>”</a:t>
              </a:r>
              <a:r>
                <a:rPr lang="zh-CN" altLang="en-US" sz="2000">
                  <a:solidFill>
                    <a:schemeClr val="tx1"/>
                  </a:solidFill>
                  <a:latin typeface="微软雅黑" panose="020B0503020204020204" pitchFamily="34" charset="-122"/>
                  <a:ea typeface="微软雅黑" panose="020B0503020204020204" pitchFamily="34" charset="-122"/>
                </a:rPr>
                <a:t>扫描必查点二维码进行排查</a:t>
              </a:r>
              <a:endParaRPr lang="zh-CN" altLang="en-US" sz="2000">
                <a:solidFill>
                  <a:schemeClr val="tx1"/>
                </a:solidFill>
                <a:latin typeface="微软雅黑" panose="020B0503020204020204" pitchFamily="34" charset="-122"/>
                <a:ea typeface="微软雅黑" panose="020B0503020204020204" pitchFamily="34" charset="-122"/>
              </a:endParaRPr>
            </a:p>
          </p:txBody>
        </p:sp>
        <p:cxnSp>
          <p:nvCxnSpPr>
            <p:cNvPr id="78" name="直接箭头连接符 77"/>
            <p:cNvCxnSpPr/>
            <p:nvPr/>
          </p:nvCxnSpPr>
          <p:spPr>
            <a:xfrm rot="5400000">
              <a:off x="14883" y="5723"/>
              <a:ext cx="2698" cy="5"/>
            </a:xfrm>
            <a:prstGeom prst="straightConnector1">
              <a:avLst/>
            </a:prstGeom>
            <a:ln w="19050">
              <a:solidFill>
                <a:schemeClr val="bg1"/>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80" name="等腰三角形 79"/>
            <p:cNvSpPr/>
            <p:nvPr/>
          </p:nvSpPr>
          <p:spPr>
            <a:xfrm rot="10800000">
              <a:off x="16052" y="6676"/>
              <a:ext cx="355" cy="396"/>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5279" y="1484741"/>
            <a:ext cx="5284399" cy="1179607"/>
          </a:xfrm>
        </p:spPr>
        <p:txBody>
          <a:bodyPr>
            <a:noAutofit/>
          </a:bodyPr>
          <a:lstStyle/>
          <a:p>
            <a:r>
              <a:rPr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7978140" y="4149080"/>
            <a:ext cx="3793491" cy="1584176"/>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5" name="图片 4" descr="公众号二维码"/>
          <p:cNvPicPr>
            <a:picLocks noChangeAspect="1"/>
          </p:cNvPicPr>
          <p:nvPr/>
        </p:nvPicPr>
        <p:blipFill>
          <a:blip r:embed="rId3"/>
          <a:stretch>
            <a:fillRect/>
          </a:stretch>
        </p:blipFill>
        <p:spPr>
          <a:xfrm>
            <a:off x="9281795" y="4213215"/>
            <a:ext cx="1188000" cy="1188000"/>
          </a:xfrm>
          <a:prstGeom prst="rect">
            <a:avLst/>
          </a:prstGeom>
        </p:spPr>
      </p:pic>
      <p:sp>
        <p:nvSpPr>
          <p:cNvPr id="2" name="文本框 1"/>
          <p:cNvSpPr txBox="1"/>
          <p:nvPr>
            <p:custDataLst>
              <p:tags r:id="rId4"/>
            </p:custDataLst>
          </p:nvPr>
        </p:nvSpPr>
        <p:spPr>
          <a:xfrm>
            <a:off x="8088488" y="4498587"/>
            <a:ext cx="1257935" cy="86931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40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60685" y="4267191"/>
            <a:ext cx="1106729" cy="1080000"/>
          </a:xfrm>
          <a:prstGeom prst="rect">
            <a:avLst/>
          </a:prstGeom>
        </p:spPr>
      </p:pic>
      <p:sp>
        <p:nvSpPr>
          <p:cNvPr id="7" name="文本框 6"/>
          <p:cNvSpPr txBox="1"/>
          <p:nvPr>
            <p:custDataLst>
              <p:tags r:id="rId6"/>
            </p:custDataLst>
          </p:nvPr>
        </p:nvSpPr>
        <p:spPr>
          <a:xfrm>
            <a:off x="1703961" y="4292843"/>
            <a:ext cx="4020049"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4711" y="2996952"/>
            <a:ext cx="3146425" cy="1048385"/>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8368" y="5401215"/>
            <a:ext cx="936104"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9999" y="5399960"/>
            <a:ext cx="936104"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610733" y="2595662"/>
            <a:ext cx="3767455" cy="24523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fontAlgn="auto">
              <a:lnSpc>
                <a:spcPct val="150000"/>
              </a:lnSpc>
              <a:buFont typeface="Wingdings" panose="05000000000000000000" charset="0"/>
              <a:buChar char="l"/>
            </a:pPr>
            <a:r>
              <a:rPr lang="zh-CN" altLang="en-US" sz="2800" dirty="0">
                <a:solidFill>
                  <a:schemeClr val="bg1"/>
                </a:solidFill>
                <a:latin typeface="微软雅黑" panose="020B0503020204020204" pitchFamily="34" charset="-122"/>
                <a:ea typeface="微软雅黑" panose="020B0503020204020204" pitchFamily="34" charset="-122"/>
                <a:sym typeface="+mn-ea"/>
              </a:rPr>
              <a:t>建立背景</a:t>
            </a:r>
            <a:endParaRPr lang="zh-CN" altLang="en-US" sz="2800" dirty="0">
              <a:solidFill>
                <a:schemeClr val="bg1"/>
              </a:solidFill>
              <a:latin typeface="微软雅黑" panose="020B0503020204020204" pitchFamily="34" charset="-122"/>
              <a:ea typeface="微软雅黑" panose="020B0503020204020204" pitchFamily="34" charset="-122"/>
              <a:sym typeface="+mn-ea"/>
            </a:endParaRPr>
          </a:p>
          <a:p>
            <a:pPr marL="457200" indent="-457200" algn="just" fontAlgn="auto">
              <a:lnSpc>
                <a:spcPct val="150000"/>
              </a:lnSpc>
              <a:buFont typeface="Wingdings" panose="05000000000000000000" charset="0"/>
              <a:buChar char="l"/>
            </a:pPr>
            <a:r>
              <a:rPr lang="zh-CN" altLang="en-US" sz="2800" dirty="0">
                <a:solidFill>
                  <a:schemeClr val="bg1"/>
                </a:solidFill>
                <a:latin typeface="微软雅黑" panose="020B0503020204020204" pitchFamily="34" charset="-122"/>
                <a:ea typeface="微软雅黑" panose="020B0503020204020204" pitchFamily="34" charset="-122"/>
                <a:sym typeface="+mn-ea"/>
              </a:rPr>
              <a:t>意义和主要内容</a:t>
            </a:r>
            <a:endParaRPr lang="zh-CN" altLang="en-US" sz="2800" dirty="0">
              <a:solidFill>
                <a:schemeClr val="bg1"/>
              </a:solidFill>
              <a:latin typeface="微软雅黑" panose="020B0503020204020204" pitchFamily="34" charset="-122"/>
              <a:ea typeface="微软雅黑" panose="020B0503020204020204" pitchFamily="34" charset="-122"/>
              <a:sym typeface="+mn-ea"/>
            </a:endParaRPr>
          </a:p>
          <a:p>
            <a:pPr marL="457200" indent="-457200" algn="just" fontAlgn="auto">
              <a:lnSpc>
                <a:spcPct val="150000"/>
              </a:lnSpc>
              <a:buFont typeface="Wingdings" panose="05000000000000000000" charset="0"/>
              <a:buChar char="l"/>
            </a:pPr>
            <a:r>
              <a:rPr lang="zh-CN" altLang="en-US" sz="2800" dirty="0">
                <a:solidFill>
                  <a:schemeClr val="bg1"/>
                </a:solidFill>
                <a:latin typeface="微软雅黑" panose="020B0503020204020204" pitchFamily="34" charset="-122"/>
                <a:ea typeface="微软雅黑" panose="020B0503020204020204" pitchFamily="34" charset="-122"/>
                <a:sym typeface="+mn-ea"/>
              </a:rPr>
              <a:t>政策要求</a:t>
            </a:r>
            <a:endParaRPr lang="zh-CN" altLang="en-US" sz="2800" dirty="0">
              <a:solidFill>
                <a:schemeClr val="bg1"/>
              </a:solidFill>
              <a:latin typeface="微软雅黑" panose="020B0503020204020204" pitchFamily="34" charset="-122"/>
              <a:ea typeface="微软雅黑" panose="020B0503020204020204" pitchFamily="34" charset="-122"/>
              <a:sym typeface="+mn-ea"/>
            </a:endParaRPr>
          </a:p>
        </p:txBody>
      </p:sp>
      <p:grpSp>
        <p:nvGrpSpPr>
          <p:cNvPr id="8" name="组合 7"/>
          <p:cNvGrpSpPr/>
          <p:nvPr/>
        </p:nvGrpSpPr>
        <p:grpSpPr>
          <a:xfrm>
            <a:off x="3263900" y="1419098"/>
            <a:ext cx="2003044" cy="2004568"/>
            <a:chOff x="1324" y="1008"/>
            <a:chExt cx="3976" cy="3848"/>
          </a:xfrm>
        </p:grpSpPr>
        <p:sp>
          <p:nvSpPr>
            <p:cNvPr id="44" name="矩形 43"/>
            <p:cNvSpPr/>
            <p:nvPr/>
          </p:nvSpPr>
          <p:spPr>
            <a:xfrm>
              <a:off x="1559" y="2272"/>
              <a:ext cx="3481" cy="14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a:solidFill>
                    <a:schemeClr val="bg1"/>
                  </a:solidFill>
                  <a:latin typeface="微软雅黑" panose="020B0503020204020204" pitchFamily="34" charset="-122"/>
                  <a:ea typeface="微软雅黑" panose="020B0503020204020204" pitchFamily="34" charset="-122"/>
                </a:rPr>
                <a:t>第一节</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1324" y="1008"/>
              <a:ext cx="3977" cy="3849"/>
              <a:chOff x="2054" y="1935"/>
              <a:chExt cx="2808" cy="2725"/>
            </a:xfrm>
          </p:grpSpPr>
          <p:sp>
            <p:nvSpPr>
              <p:cNvPr id="7178" name="Freeform 5"/>
              <p:cNvSpPr/>
              <p:nvPr/>
            </p:nvSpPr>
            <p:spPr>
              <a:xfrm>
                <a:off x="2556" y="2408"/>
                <a:ext cx="2306" cy="2252"/>
              </a:xfrm>
              <a:custGeom>
                <a:avLst/>
                <a:gdLst/>
                <a:ahLst/>
                <a:cxnLst>
                  <a:cxn ang="0">
                    <a:pos x="2147483647" y="0"/>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0"/>
                  </a:cxn>
                </a:cxnLst>
                <a:rect l="0" t="0" r="0" b="0"/>
                <a:pathLst>
                  <a:path w="2907" h="2907">
                    <a:moveTo>
                      <a:pt x="2493" y="0"/>
                    </a:moveTo>
                    <a:cubicBezTo>
                      <a:pt x="2751" y="308"/>
                      <a:pt x="2907" y="704"/>
                      <a:pt x="2907" y="1137"/>
                    </a:cubicBezTo>
                    <a:cubicBezTo>
                      <a:pt x="2907" y="2114"/>
                      <a:pt x="2115" y="2907"/>
                      <a:pt x="1137" y="2907"/>
                    </a:cubicBezTo>
                    <a:cubicBezTo>
                      <a:pt x="705" y="2907"/>
                      <a:pt x="308" y="2751"/>
                      <a:pt x="0" y="2493"/>
                    </a:cubicBezTo>
                    <a:lnTo>
                      <a:pt x="105" y="2388"/>
                    </a:lnTo>
                    <a:cubicBezTo>
                      <a:pt x="385" y="2620"/>
                      <a:pt x="745" y="2760"/>
                      <a:pt x="1137" y="2760"/>
                    </a:cubicBezTo>
                    <a:cubicBezTo>
                      <a:pt x="2033" y="2760"/>
                      <a:pt x="2760" y="2033"/>
                      <a:pt x="2760" y="1137"/>
                    </a:cubicBezTo>
                    <a:cubicBezTo>
                      <a:pt x="2760" y="745"/>
                      <a:pt x="2620" y="385"/>
                      <a:pt x="2389" y="105"/>
                    </a:cubicBezTo>
                    <a:lnTo>
                      <a:pt x="2493" y="0"/>
                    </a:lnTo>
                    <a:close/>
                  </a:path>
                </a:pathLst>
              </a:custGeom>
              <a:solidFill>
                <a:schemeClr val="accent4">
                  <a:lumMod val="60000"/>
                  <a:lumOff val="40000"/>
                </a:schemeClr>
              </a:solidFill>
              <a:ln w="9525">
                <a:noFill/>
              </a:ln>
            </p:spPr>
            <p:txBody>
              <a:bodyPr/>
              <a:lstStyle/>
              <a:p>
                <a:endParaRPr lang="zh-CN" altLang="en-US"/>
              </a:p>
            </p:txBody>
          </p:sp>
          <p:sp>
            <p:nvSpPr>
              <p:cNvPr id="7179" name="Freeform 6"/>
              <p:cNvSpPr/>
              <p:nvPr/>
            </p:nvSpPr>
            <p:spPr>
              <a:xfrm>
                <a:off x="3529" y="1935"/>
                <a:ext cx="857" cy="422"/>
              </a:xfrm>
              <a:custGeom>
                <a:avLst/>
                <a:gdLst/>
                <a:ahLst/>
                <a:cxnLst>
                  <a:cxn ang="0">
                    <a:pos x="0" y="0"/>
                  </a:cxn>
                  <a:cxn ang="0">
                    <a:pos x="2147483647" y="2147483647"/>
                  </a:cxn>
                  <a:cxn ang="0">
                    <a:pos x="2147483647" y="2147483647"/>
                  </a:cxn>
                  <a:cxn ang="0">
                    <a:pos x="0" y="2147483647"/>
                  </a:cxn>
                  <a:cxn ang="0">
                    <a:pos x="0" y="0"/>
                  </a:cxn>
                </a:cxnLst>
                <a:rect l="0" t="0" r="0" b="0"/>
                <a:pathLst>
                  <a:path w="1082" h="544">
                    <a:moveTo>
                      <a:pt x="0" y="0"/>
                    </a:moveTo>
                    <a:cubicBezTo>
                      <a:pt x="414" y="20"/>
                      <a:pt x="790" y="183"/>
                      <a:pt x="1082" y="440"/>
                    </a:cubicBezTo>
                    <a:lnTo>
                      <a:pt x="977" y="544"/>
                    </a:lnTo>
                    <a:cubicBezTo>
                      <a:pt x="713" y="314"/>
                      <a:pt x="373" y="168"/>
                      <a:pt x="0" y="147"/>
                    </a:cubicBezTo>
                    <a:lnTo>
                      <a:pt x="0" y="0"/>
                    </a:lnTo>
                    <a:close/>
                  </a:path>
                </a:pathLst>
              </a:custGeom>
              <a:solidFill>
                <a:srgbClr val="00FFCC">
                  <a:alpha val="100000"/>
                </a:srgbClr>
              </a:solidFill>
              <a:ln w="9525">
                <a:noFill/>
              </a:ln>
            </p:spPr>
            <p:txBody>
              <a:bodyPr/>
              <a:lstStyle/>
              <a:p>
                <a:endParaRPr lang="zh-CN" altLang="en-US"/>
              </a:p>
            </p:txBody>
          </p:sp>
          <p:sp>
            <p:nvSpPr>
              <p:cNvPr id="7180" name="Freeform 7"/>
              <p:cNvSpPr/>
              <p:nvPr/>
            </p:nvSpPr>
            <p:spPr>
              <a:xfrm>
                <a:off x="2492" y="1941"/>
                <a:ext cx="825" cy="448"/>
              </a:xfrm>
              <a:custGeom>
                <a:avLst/>
                <a:gdLst/>
                <a:ahLst/>
                <a:cxnLst>
                  <a:cxn ang="0">
                    <a:pos x="0" y="2147483647"/>
                  </a:cxn>
                  <a:cxn ang="0">
                    <a:pos x="2147483647" y="0"/>
                  </a:cxn>
                  <a:cxn ang="0">
                    <a:pos x="2147483647" y="2147483647"/>
                  </a:cxn>
                  <a:cxn ang="0">
                    <a:pos x="2147483647" y="2147483647"/>
                  </a:cxn>
                  <a:cxn ang="0">
                    <a:pos x="0" y="2147483647"/>
                  </a:cxn>
                </a:cxnLst>
                <a:rect l="0" t="0" r="0" b="0"/>
                <a:pathLst>
                  <a:path w="1040" h="580">
                    <a:moveTo>
                      <a:pt x="0" y="475"/>
                    </a:moveTo>
                    <a:cubicBezTo>
                      <a:pt x="277" y="213"/>
                      <a:pt x="639" y="39"/>
                      <a:pt x="1040" y="0"/>
                    </a:cubicBezTo>
                    <a:lnTo>
                      <a:pt x="1040" y="148"/>
                    </a:lnTo>
                    <a:cubicBezTo>
                      <a:pt x="679" y="187"/>
                      <a:pt x="354" y="344"/>
                      <a:pt x="104" y="580"/>
                    </a:cubicBezTo>
                    <a:lnTo>
                      <a:pt x="0" y="475"/>
                    </a:lnTo>
                    <a:close/>
                  </a:path>
                </a:pathLst>
              </a:custGeom>
              <a:solidFill>
                <a:srgbClr val="B7D72E">
                  <a:alpha val="100000"/>
                </a:srgbClr>
              </a:solidFill>
              <a:ln w="9525">
                <a:noFill/>
              </a:ln>
            </p:spPr>
            <p:txBody>
              <a:bodyPr/>
              <a:lstStyle/>
              <a:p>
                <a:endParaRPr lang="zh-CN" altLang="en-US"/>
              </a:p>
            </p:txBody>
          </p:sp>
          <p:sp>
            <p:nvSpPr>
              <p:cNvPr id="7181" name="Freeform 8"/>
              <p:cNvSpPr/>
              <p:nvPr/>
            </p:nvSpPr>
            <p:spPr>
              <a:xfrm>
                <a:off x="2054" y="2461"/>
                <a:ext cx="380" cy="798"/>
              </a:xfrm>
              <a:custGeom>
                <a:avLst/>
                <a:gdLst/>
                <a:ahLst/>
                <a:cxnLst>
                  <a:cxn ang="0">
                    <a:pos x="0" y="2147483647"/>
                  </a:cxn>
                  <a:cxn ang="0">
                    <a:pos x="2147483647" y="0"/>
                  </a:cxn>
                  <a:cxn ang="0">
                    <a:pos x="2147483647" y="2147483647"/>
                  </a:cxn>
                  <a:cxn ang="0">
                    <a:pos x="2147483647" y="2147483647"/>
                  </a:cxn>
                  <a:cxn ang="0">
                    <a:pos x="0" y="2147483647"/>
                  </a:cxn>
                </a:cxnLst>
                <a:rect l="0" t="0" r="0" b="0"/>
                <a:pathLst>
                  <a:path w="478" h="1031">
                    <a:moveTo>
                      <a:pt x="0" y="1031"/>
                    </a:moveTo>
                    <a:cubicBezTo>
                      <a:pt x="12" y="643"/>
                      <a:pt x="150" y="286"/>
                      <a:pt x="373" y="0"/>
                    </a:cubicBezTo>
                    <a:lnTo>
                      <a:pt x="478" y="105"/>
                    </a:lnTo>
                    <a:cubicBezTo>
                      <a:pt x="281" y="363"/>
                      <a:pt x="159" y="683"/>
                      <a:pt x="147" y="1031"/>
                    </a:cubicBezTo>
                    <a:lnTo>
                      <a:pt x="0" y="1031"/>
                    </a:lnTo>
                    <a:close/>
                  </a:path>
                </a:pathLst>
              </a:custGeom>
              <a:solidFill>
                <a:srgbClr val="F19B27">
                  <a:alpha val="100000"/>
                </a:srgbClr>
              </a:solidFill>
              <a:ln w="9525">
                <a:noFill/>
              </a:ln>
            </p:spPr>
            <p:txBody>
              <a:bodyPr/>
              <a:lstStyle/>
              <a:p>
                <a:endParaRPr lang="zh-CN" altLang="en-US"/>
              </a:p>
            </p:txBody>
          </p:sp>
          <p:sp>
            <p:nvSpPr>
              <p:cNvPr id="7182" name="Freeform 9"/>
              <p:cNvSpPr/>
              <p:nvPr/>
            </p:nvSpPr>
            <p:spPr>
              <a:xfrm>
                <a:off x="2063" y="3465"/>
                <a:ext cx="425" cy="747"/>
              </a:xfrm>
              <a:custGeom>
                <a:avLst/>
                <a:gdLst/>
                <a:ahLst/>
                <a:cxnLst>
                  <a:cxn ang="0">
                    <a:pos x="2147483647" y="2147483647"/>
                  </a:cxn>
                  <a:cxn ang="0">
                    <a:pos x="0" y="0"/>
                  </a:cxn>
                  <a:cxn ang="0">
                    <a:pos x="2147483647" y="0"/>
                  </a:cxn>
                  <a:cxn ang="0">
                    <a:pos x="2147483647" y="2147483647"/>
                  </a:cxn>
                  <a:cxn ang="0">
                    <a:pos x="2147483647" y="2147483647"/>
                  </a:cxn>
                </a:cxnLst>
                <a:rect l="0" t="0" r="0" b="0"/>
                <a:pathLst>
                  <a:path w="535" h="963">
                    <a:moveTo>
                      <a:pt x="430" y="963"/>
                    </a:moveTo>
                    <a:cubicBezTo>
                      <a:pt x="198" y="699"/>
                      <a:pt x="43" y="367"/>
                      <a:pt x="0" y="0"/>
                    </a:cubicBezTo>
                    <a:lnTo>
                      <a:pt x="148" y="0"/>
                    </a:lnTo>
                    <a:cubicBezTo>
                      <a:pt x="190" y="326"/>
                      <a:pt x="329" y="622"/>
                      <a:pt x="535" y="858"/>
                    </a:cubicBezTo>
                    <a:lnTo>
                      <a:pt x="430" y="963"/>
                    </a:lnTo>
                    <a:close/>
                  </a:path>
                </a:pathLst>
              </a:custGeom>
              <a:solidFill>
                <a:srgbClr val="D44318">
                  <a:alpha val="100000"/>
                </a:srgbClr>
              </a:solidFill>
              <a:ln w="9525">
                <a:noFill/>
              </a:ln>
            </p:spPr>
            <p:txBody>
              <a:bodyPr/>
              <a:lstStyle/>
              <a:p>
                <a:endParaRPr lang="zh-CN" altLang="en-US"/>
              </a:p>
            </p:txBody>
          </p:sp>
        </p:grpSp>
      </p:grpSp>
      <p:sp>
        <p:nvSpPr>
          <p:cNvPr id="7" name="矩形 6"/>
          <p:cNvSpPr/>
          <p:nvPr/>
        </p:nvSpPr>
        <p:spPr>
          <a:xfrm>
            <a:off x="5061077" y="1936496"/>
            <a:ext cx="2210435" cy="9353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a:solidFill>
                  <a:schemeClr val="bg1"/>
                </a:solidFill>
                <a:latin typeface="微软雅黑" panose="020B0503020204020204" pitchFamily="34" charset="-122"/>
                <a:ea typeface="微软雅黑" panose="020B0503020204020204" pitchFamily="34" charset="-122"/>
              </a:rPr>
              <a:t>概述</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36"/>
          <p:cNvSpPr txBox="1"/>
          <p:nvPr/>
        </p:nvSpPr>
        <p:spPr>
          <a:xfrm>
            <a:off x="493395" y="835660"/>
            <a:ext cx="2943225" cy="640080"/>
          </a:xfrm>
          <a:prstGeom prst="rect">
            <a:avLst/>
          </a:prstGeom>
          <a:noFill/>
        </p:spPr>
        <p:txBody>
          <a:bodyPr wrap="square" rtlCol="0">
            <a:spAutoFit/>
          </a:bodyPr>
          <a:lstStyle/>
          <a:p>
            <a:pPr indent="0" algn="l" fontAlgn="auto">
              <a:lnSpc>
                <a:spcPct val="150000"/>
              </a:lnSpc>
              <a:buFont typeface="Wingdings" panose="05000000000000000000" charset="0"/>
              <a:buNone/>
            </a:pPr>
            <a:r>
              <a:rPr lang="zh-CN" altLang="en-US" sz="2400" dirty="0">
                <a:solidFill>
                  <a:schemeClr val="bg1"/>
                </a:solidFill>
                <a:latin typeface="微软雅黑" panose="020B0503020204020204" pitchFamily="34" charset="-122"/>
                <a:ea typeface="微软雅黑" panose="020B0503020204020204" pitchFamily="34" charset="-122"/>
              </a:rPr>
              <a:t>隐患排查治理工作：</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476885" y="52070"/>
            <a:ext cx="2491105" cy="678815"/>
          </a:xfrm>
          <a:prstGeom prst="rect">
            <a:avLst/>
          </a:prstGeom>
          <a:noFill/>
        </p:spPr>
        <p:txBody>
          <a:bodyPr wrap="square" rtlCol="0">
            <a:spAutoFit/>
          </a:bodyPr>
          <a:lstStyle/>
          <a:p>
            <a:pPr marL="457200" indent="-457200">
              <a:buFont typeface="Wingdings" panose="05000000000000000000" charset="0"/>
              <a:buChar char="l"/>
            </a:pPr>
            <a:r>
              <a:rPr lang="zh-CN" altLang="en-US" sz="3600" b="1" dirty="0">
                <a:solidFill>
                  <a:schemeClr val="bg1"/>
                </a:solidFill>
                <a:latin typeface="微软雅黑" panose="020B0503020204020204" pitchFamily="34" charset="-122"/>
                <a:ea typeface="微软雅黑" panose="020B0503020204020204" pitchFamily="34" charset="-122"/>
              </a:rPr>
              <a:t>建立背景</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17" name="流程图: 可选过程 16"/>
          <p:cNvSpPr/>
          <p:nvPr/>
        </p:nvSpPr>
        <p:spPr>
          <a:xfrm>
            <a:off x="99060" y="4348480"/>
            <a:ext cx="1651635" cy="2291715"/>
          </a:xfrm>
          <a:prstGeom prst="flowChartAlternateProcess">
            <a:avLst/>
          </a:prstGeom>
          <a:noFill/>
          <a:ln>
            <a:solidFill>
              <a:schemeClr val="bg1"/>
            </a:solidFill>
          </a:ln>
          <a:extLst>
            <a:ext uri="{909E8E84-426E-40DD-AFC4-6F175D3DCCD1}">
              <a14:hiddenFill xmlns:a14="http://schemas.microsoft.com/office/drawing/2010/main">
                <a:solidFill>
                  <a:srgbClr val="0070C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000" dirty="0">
                <a:solidFill>
                  <a:schemeClr val="bg1"/>
                </a:solidFill>
                <a:latin typeface="微软雅黑" panose="020B0503020204020204" pitchFamily="34" charset="-122"/>
                <a:ea typeface="微软雅黑" panose="020B0503020204020204" pitchFamily="34" charset="-122"/>
                <a:sym typeface="+mn-ea"/>
              </a:rPr>
              <a:t>《煤矿重大安全生产隐患认定办法》</a:t>
            </a:r>
            <a:endParaRPr lang="zh-CN" altLang="en-US" sz="2000" dirty="0">
              <a:solidFill>
                <a:schemeClr val="bg1"/>
              </a:solidFill>
              <a:latin typeface="微软雅黑" panose="020B0503020204020204" pitchFamily="34" charset="-122"/>
              <a:ea typeface="微软雅黑" panose="020B0503020204020204" pitchFamily="34" charset="-122"/>
              <a:sym typeface="+mn-ea"/>
            </a:endParaRPr>
          </a:p>
        </p:txBody>
      </p:sp>
      <p:sp>
        <p:nvSpPr>
          <p:cNvPr id="24" name="流程图: 可选过程 23"/>
          <p:cNvSpPr/>
          <p:nvPr/>
        </p:nvSpPr>
        <p:spPr>
          <a:xfrm>
            <a:off x="1831340" y="3961765"/>
            <a:ext cx="1651635" cy="2291715"/>
          </a:xfrm>
          <a:prstGeom prst="flowChartAlternateProcess">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000" dirty="0">
                <a:solidFill>
                  <a:schemeClr val="bg1"/>
                </a:solidFill>
                <a:latin typeface="微软雅黑" panose="020B0503020204020204" pitchFamily="34" charset="-122"/>
                <a:ea typeface="微软雅黑" panose="020B0503020204020204" pitchFamily="34" charset="-122"/>
                <a:sym typeface="+mn-ea"/>
              </a:rPr>
              <a:t>《安全生产事故隐患排查治理暂行规定》</a:t>
            </a:r>
            <a:endParaRPr lang="zh-CN" altLang="en-US" sz="2000" dirty="0">
              <a:solidFill>
                <a:schemeClr val="bg1"/>
              </a:solidFill>
              <a:latin typeface="微软雅黑" panose="020B0503020204020204" pitchFamily="34" charset="-122"/>
              <a:ea typeface="微软雅黑" panose="020B0503020204020204" pitchFamily="34" charset="-122"/>
              <a:sym typeface="+mn-ea"/>
            </a:endParaRPr>
          </a:p>
        </p:txBody>
      </p:sp>
      <p:sp>
        <p:nvSpPr>
          <p:cNvPr id="25" name="流程图: 可选过程 24"/>
          <p:cNvSpPr/>
          <p:nvPr/>
        </p:nvSpPr>
        <p:spPr>
          <a:xfrm>
            <a:off x="3562985" y="3609975"/>
            <a:ext cx="1651635" cy="2291715"/>
          </a:xfrm>
          <a:prstGeom prst="flowChartAlternateProcess">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000" dirty="0">
                <a:solidFill>
                  <a:schemeClr val="bg1"/>
                </a:solidFill>
                <a:latin typeface="微软雅黑" panose="020B0503020204020204" pitchFamily="34" charset="-122"/>
                <a:ea typeface="微软雅黑" panose="020B0503020204020204" pitchFamily="34" charset="-122"/>
                <a:sym typeface="+mn-ea"/>
              </a:rPr>
              <a:t>《关于在重点行业和领域开展安全生产隐患排查治理专项行动的通知》</a:t>
            </a:r>
            <a:endParaRPr lang="zh-CN" altLang="en-US" sz="2000" dirty="0">
              <a:solidFill>
                <a:schemeClr val="bg1"/>
              </a:solidFill>
              <a:latin typeface="微软雅黑" panose="020B0503020204020204" pitchFamily="34" charset="-122"/>
              <a:ea typeface="微软雅黑" panose="020B0503020204020204" pitchFamily="34" charset="-122"/>
              <a:sym typeface="+mn-ea"/>
            </a:endParaRPr>
          </a:p>
        </p:txBody>
      </p:sp>
      <p:sp>
        <p:nvSpPr>
          <p:cNvPr id="26" name="流程图: 可选过程 25"/>
          <p:cNvSpPr/>
          <p:nvPr/>
        </p:nvSpPr>
        <p:spPr>
          <a:xfrm>
            <a:off x="5285740" y="3177540"/>
            <a:ext cx="1651635" cy="2291715"/>
          </a:xfrm>
          <a:prstGeom prst="flowChartAlternateProcess">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000" dirty="0">
                <a:solidFill>
                  <a:schemeClr val="bg1"/>
                </a:solidFill>
                <a:latin typeface="微软雅黑" panose="020B0503020204020204" pitchFamily="34" charset="-122"/>
                <a:ea typeface="微软雅黑" panose="020B0503020204020204" pitchFamily="34" charset="-122"/>
                <a:sym typeface="+mn-ea"/>
              </a:rPr>
              <a:t>《关于进一步开展安全生产隐患排查治理工作的通知》</a:t>
            </a:r>
            <a:endParaRPr lang="zh-CN" altLang="en-US" sz="2000" dirty="0">
              <a:solidFill>
                <a:schemeClr val="bg1"/>
              </a:solidFill>
              <a:latin typeface="微软雅黑" panose="020B0503020204020204" pitchFamily="34" charset="-122"/>
              <a:ea typeface="微软雅黑" panose="020B0503020204020204" pitchFamily="34" charset="-122"/>
              <a:sym typeface="+mn-ea"/>
            </a:endParaRPr>
          </a:p>
        </p:txBody>
      </p:sp>
      <p:sp>
        <p:nvSpPr>
          <p:cNvPr id="27" name="流程图: 可选过程 26"/>
          <p:cNvSpPr/>
          <p:nvPr/>
        </p:nvSpPr>
        <p:spPr>
          <a:xfrm>
            <a:off x="7007225" y="2719070"/>
            <a:ext cx="1651635" cy="2291715"/>
          </a:xfrm>
          <a:prstGeom prst="flowChartAlternateProcess">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000" dirty="0">
                <a:solidFill>
                  <a:schemeClr val="bg1"/>
                </a:solidFill>
                <a:latin typeface="微软雅黑" panose="020B0503020204020204" pitchFamily="34" charset="-122"/>
                <a:ea typeface="微软雅黑" panose="020B0503020204020204" pitchFamily="34" charset="-122"/>
                <a:sym typeface="+mn-ea"/>
              </a:rPr>
              <a:t>《关于进一步加强企业安全生产工作的通知》</a:t>
            </a:r>
            <a:endParaRPr lang="zh-CN" altLang="en-US" sz="2000" dirty="0">
              <a:solidFill>
                <a:schemeClr val="bg1"/>
              </a:solidFill>
              <a:latin typeface="微软雅黑" panose="020B0503020204020204" pitchFamily="34" charset="-122"/>
              <a:ea typeface="微软雅黑" panose="020B0503020204020204" pitchFamily="34" charset="-122"/>
              <a:sym typeface="+mn-ea"/>
            </a:endParaRPr>
          </a:p>
        </p:txBody>
      </p:sp>
      <p:sp>
        <p:nvSpPr>
          <p:cNvPr id="28" name="流程图: 可选过程 27"/>
          <p:cNvSpPr/>
          <p:nvPr/>
        </p:nvSpPr>
        <p:spPr>
          <a:xfrm>
            <a:off x="8737600" y="2282825"/>
            <a:ext cx="1651635" cy="2291715"/>
          </a:xfrm>
          <a:prstGeom prst="flowChartAlternateProcess">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000" dirty="0">
                <a:solidFill>
                  <a:schemeClr val="bg1"/>
                </a:solidFill>
                <a:latin typeface="微软雅黑" panose="020B0503020204020204" pitchFamily="34" charset="-122"/>
                <a:ea typeface="微软雅黑" panose="020B0503020204020204" pitchFamily="34" charset="-122"/>
                <a:sym typeface="+mn-ea"/>
              </a:rPr>
              <a:t>《关于坚持科学发展安全发展促进安全生产形势持续稳定好转的意见》</a:t>
            </a:r>
            <a:endParaRPr lang="zh-CN" altLang="en-US" sz="2000" dirty="0">
              <a:solidFill>
                <a:schemeClr val="bg1"/>
              </a:solidFill>
              <a:latin typeface="微软雅黑" panose="020B0503020204020204" pitchFamily="34" charset="-122"/>
              <a:ea typeface="微软雅黑" panose="020B0503020204020204" pitchFamily="34" charset="-122"/>
              <a:sym typeface="+mn-ea"/>
            </a:endParaRPr>
          </a:p>
        </p:txBody>
      </p:sp>
      <p:sp>
        <p:nvSpPr>
          <p:cNvPr id="29" name="流程图: 可选过程 28"/>
          <p:cNvSpPr/>
          <p:nvPr/>
        </p:nvSpPr>
        <p:spPr>
          <a:xfrm>
            <a:off x="10459720" y="1830705"/>
            <a:ext cx="1651635" cy="2291715"/>
          </a:xfrm>
          <a:prstGeom prst="flowChartAlternateProcess">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000" dirty="0">
                <a:solidFill>
                  <a:schemeClr val="bg1"/>
                </a:solidFill>
                <a:latin typeface="微软雅黑" panose="020B0503020204020204" pitchFamily="34" charset="-122"/>
                <a:ea typeface="微软雅黑" panose="020B0503020204020204" pitchFamily="34" charset="-122"/>
                <a:sym typeface="+mn-ea"/>
              </a:rPr>
              <a:t>《关于建立安全隐患排查治理体系的通知》</a:t>
            </a:r>
            <a:endParaRPr lang="zh-CN" altLang="en-US" sz="2000" dirty="0">
              <a:solidFill>
                <a:schemeClr val="bg1"/>
              </a:solidFill>
              <a:latin typeface="微软雅黑" panose="020B0503020204020204" pitchFamily="34" charset="-122"/>
              <a:ea typeface="微软雅黑" panose="020B0503020204020204" pitchFamily="34" charset="-122"/>
              <a:sym typeface="+mn-ea"/>
            </a:endParaRPr>
          </a:p>
        </p:txBody>
      </p:sp>
      <p:sp>
        <p:nvSpPr>
          <p:cNvPr id="39" name="五边形 38"/>
          <p:cNvSpPr/>
          <p:nvPr/>
        </p:nvSpPr>
        <p:spPr>
          <a:xfrm>
            <a:off x="99060" y="3841115"/>
            <a:ext cx="1651635" cy="426085"/>
          </a:xfrm>
          <a:prstGeom prst="homePlate">
            <a:avLst/>
          </a:prstGeom>
          <a:solidFill>
            <a:schemeClr val="accent4">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a:solidFill>
                  <a:schemeClr val="tx1"/>
                </a:solidFill>
                <a:latin typeface="微软雅黑" panose="020B0503020204020204" pitchFamily="34" charset="-122"/>
                <a:ea typeface="微软雅黑" panose="020B0503020204020204" pitchFamily="34" charset="-122"/>
              </a:rPr>
              <a:t>2005</a:t>
            </a:r>
            <a:r>
              <a:rPr lang="zh-CN" altLang="en-US" sz="2000">
                <a:solidFill>
                  <a:schemeClr val="tx1"/>
                </a:solidFill>
                <a:latin typeface="微软雅黑" panose="020B0503020204020204" pitchFamily="34" charset="-122"/>
                <a:ea typeface="微软雅黑" panose="020B0503020204020204" pitchFamily="34" charset="-122"/>
              </a:rPr>
              <a:t>年</a:t>
            </a:r>
            <a:endParaRPr lang="zh-CN" altLang="en-US" sz="2000">
              <a:solidFill>
                <a:schemeClr val="tx1"/>
              </a:solidFill>
              <a:latin typeface="微软雅黑" panose="020B0503020204020204" pitchFamily="34" charset="-122"/>
              <a:ea typeface="微软雅黑" panose="020B0503020204020204" pitchFamily="34" charset="-122"/>
            </a:endParaRPr>
          </a:p>
        </p:txBody>
      </p:sp>
      <p:sp>
        <p:nvSpPr>
          <p:cNvPr id="40" name="五边形 39"/>
          <p:cNvSpPr/>
          <p:nvPr/>
        </p:nvSpPr>
        <p:spPr>
          <a:xfrm>
            <a:off x="1831340" y="3458210"/>
            <a:ext cx="1651635" cy="426085"/>
          </a:xfrm>
          <a:prstGeom prst="homePlate">
            <a:avLst/>
          </a:prstGeom>
          <a:solidFill>
            <a:schemeClr val="accent4">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a:solidFill>
                  <a:schemeClr val="tx1"/>
                </a:solidFill>
                <a:latin typeface="微软雅黑" panose="020B0503020204020204" pitchFamily="34" charset="-122"/>
                <a:ea typeface="微软雅黑" panose="020B0503020204020204" pitchFamily="34" charset="-122"/>
              </a:rPr>
              <a:t>2007</a:t>
            </a:r>
            <a:r>
              <a:rPr lang="zh-CN" altLang="en-US" sz="2000">
                <a:solidFill>
                  <a:schemeClr val="tx1"/>
                </a:solidFill>
                <a:latin typeface="微软雅黑" panose="020B0503020204020204" pitchFamily="34" charset="-122"/>
                <a:ea typeface="微软雅黑" panose="020B0503020204020204" pitchFamily="34" charset="-122"/>
              </a:rPr>
              <a:t>年</a:t>
            </a:r>
            <a:endParaRPr lang="zh-CN" altLang="en-US" sz="2000">
              <a:solidFill>
                <a:schemeClr val="tx1"/>
              </a:solidFill>
              <a:latin typeface="微软雅黑" panose="020B0503020204020204" pitchFamily="34" charset="-122"/>
              <a:ea typeface="微软雅黑" panose="020B0503020204020204" pitchFamily="34" charset="-122"/>
            </a:endParaRPr>
          </a:p>
        </p:txBody>
      </p:sp>
      <p:sp>
        <p:nvSpPr>
          <p:cNvPr id="41" name="五边形 40"/>
          <p:cNvSpPr/>
          <p:nvPr/>
        </p:nvSpPr>
        <p:spPr>
          <a:xfrm>
            <a:off x="3562985" y="3089910"/>
            <a:ext cx="1651635" cy="426085"/>
          </a:xfrm>
          <a:prstGeom prst="homePlate">
            <a:avLst/>
          </a:prstGeom>
          <a:solidFill>
            <a:schemeClr val="accent4">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a:solidFill>
                  <a:schemeClr val="tx1"/>
                </a:solidFill>
                <a:latin typeface="微软雅黑" panose="020B0503020204020204" pitchFamily="34" charset="-122"/>
                <a:ea typeface="微软雅黑" panose="020B0503020204020204" pitchFamily="34" charset="-122"/>
              </a:rPr>
              <a:t>2007</a:t>
            </a:r>
            <a:r>
              <a:rPr lang="zh-CN" altLang="en-US" sz="2000">
                <a:solidFill>
                  <a:schemeClr val="tx1"/>
                </a:solidFill>
                <a:latin typeface="微软雅黑" panose="020B0503020204020204" pitchFamily="34" charset="-122"/>
                <a:ea typeface="微软雅黑" panose="020B0503020204020204" pitchFamily="34" charset="-122"/>
              </a:rPr>
              <a:t>年</a:t>
            </a:r>
            <a:endParaRPr lang="zh-CN" altLang="en-US" sz="2000">
              <a:solidFill>
                <a:schemeClr val="tx1"/>
              </a:solidFill>
              <a:latin typeface="微软雅黑" panose="020B0503020204020204" pitchFamily="34" charset="-122"/>
              <a:ea typeface="微软雅黑" panose="020B0503020204020204" pitchFamily="34" charset="-122"/>
            </a:endParaRPr>
          </a:p>
        </p:txBody>
      </p:sp>
      <p:sp>
        <p:nvSpPr>
          <p:cNvPr id="42" name="五边形 41"/>
          <p:cNvSpPr/>
          <p:nvPr/>
        </p:nvSpPr>
        <p:spPr>
          <a:xfrm>
            <a:off x="5285740" y="2677795"/>
            <a:ext cx="1651635" cy="426085"/>
          </a:xfrm>
          <a:prstGeom prst="homePlate">
            <a:avLst/>
          </a:prstGeom>
          <a:solidFill>
            <a:schemeClr val="accent4">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a:solidFill>
                  <a:schemeClr val="tx1"/>
                </a:solidFill>
                <a:latin typeface="微软雅黑" panose="020B0503020204020204" pitchFamily="34" charset="-122"/>
                <a:ea typeface="微软雅黑" panose="020B0503020204020204" pitchFamily="34" charset="-122"/>
              </a:rPr>
              <a:t>2008</a:t>
            </a:r>
            <a:r>
              <a:rPr lang="zh-CN" altLang="en-US" sz="2000">
                <a:solidFill>
                  <a:schemeClr val="tx1"/>
                </a:solidFill>
                <a:latin typeface="微软雅黑" panose="020B0503020204020204" pitchFamily="34" charset="-122"/>
                <a:ea typeface="微软雅黑" panose="020B0503020204020204" pitchFamily="34" charset="-122"/>
              </a:rPr>
              <a:t>年</a:t>
            </a:r>
            <a:endParaRPr lang="zh-CN" altLang="en-US" sz="2000">
              <a:solidFill>
                <a:schemeClr val="tx1"/>
              </a:solidFill>
              <a:latin typeface="微软雅黑" panose="020B0503020204020204" pitchFamily="34" charset="-122"/>
              <a:ea typeface="微软雅黑" panose="020B0503020204020204" pitchFamily="34" charset="-122"/>
            </a:endParaRPr>
          </a:p>
        </p:txBody>
      </p:sp>
      <p:sp>
        <p:nvSpPr>
          <p:cNvPr id="43" name="五边形 42"/>
          <p:cNvSpPr/>
          <p:nvPr/>
        </p:nvSpPr>
        <p:spPr>
          <a:xfrm>
            <a:off x="7007225" y="2212975"/>
            <a:ext cx="1651635" cy="426085"/>
          </a:xfrm>
          <a:prstGeom prst="homePlate">
            <a:avLst/>
          </a:prstGeom>
          <a:solidFill>
            <a:schemeClr val="accent4">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a:solidFill>
                  <a:schemeClr val="tx1"/>
                </a:solidFill>
                <a:latin typeface="微软雅黑" panose="020B0503020204020204" pitchFamily="34" charset="-122"/>
                <a:ea typeface="微软雅黑" panose="020B0503020204020204" pitchFamily="34" charset="-122"/>
              </a:rPr>
              <a:t>2010</a:t>
            </a:r>
            <a:r>
              <a:rPr lang="zh-CN" altLang="en-US" sz="2000">
                <a:solidFill>
                  <a:schemeClr val="tx1"/>
                </a:solidFill>
                <a:latin typeface="微软雅黑" panose="020B0503020204020204" pitchFamily="34" charset="-122"/>
                <a:ea typeface="微软雅黑" panose="020B0503020204020204" pitchFamily="34" charset="-122"/>
              </a:rPr>
              <a:t>年</a:t>
            </a:r>
            <a:endParaRPr lang="zh-CN" altLang="en-US" sz="2000">
              <a:solidFill>
                <a:schemeClr val="tx1"/>
              </a:solidFill>
              <a:latin typeface="微软雅黑" panose="020B0503020204020204" pitchFamily="34" charset="-122"/>
              <a:ea typeface="微软雅黑" panose="020B0503020204020204" pitchFamily="34" charset="-122"/>
            </a:endParaRPr>
          </a:p>
        </p:txBody>
      </p:sp>
      <p:sp>
        <p:nvSpPr>
          <p:cNvPr id="44" name="五边形 43"/>
          <p:cNvSpPr/>
          <p:nvPr/>
        </p:nvSpPr>
        <p:spPr>
          <a:xfrm>
            <a:off x="8737600" y="1785620"/>
            <a:ext cx="1651635" cy="426085"/>
          </a:xfrm>
          <a:prstGeom prst="homePlate">
            <a:avLst/>
          </a:prstGeom>
          <a:solidFill>
            <a:schemeClr val="accent4">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a:solidFill>
                  <a:schemeClr val="tx1"/>
                </a:solidFill>
                <a:latin typeface="微软雅黑" panose="020B0503020204020204" pitchFamily="34" charset="-122"/>
                <a:ea typeface="微软雅黑" panose="020B0503020204020204" pitchFamily="34" charset="-122"/>
              </a:rPr>
              <a:t>2011</a:t>
            </a:r>
            <a:r>
              <a:rPr lang="zh-CN" altLang="en-US" sz="2000">
                <a:solidFill>
                  <a:schemeClr val="tx1"/>
                </a:solidFill>
                <a:latin typeface="微软雅黑" panose="020B0503020204020204" pitchFamily="34" charset="-122"/>
                <a:ea typeface="微软雅黑" panose="020B0503020204020204" pitchFamily="34" charset="-122"/>
              </a:rPr>
              <a:t>年</a:t>
            </a:r>
            <a:endParaRPr lang="zh-CN" altLang="en-US" sz="2000">
              <a:solidFill>
                <a:schemeClr val="tx1"/>
              </a:solidFill>
              <a:latin typeface="微软雅黑" panose="020B0503020204020204" pitchFamily="34" charset="-122"/>
              <a:ea typeface="微软雅黑" panose="020B0503020204020204" pitchFamily="34" charset="-122"/>
            </a:endParaRPr>
          </a:p>
        </p:txBody>
      </p:sp>
      <p:sp>
        <p:nvSpPr>
          <p:cNvPr id="45" name="五边形 44"/>
          <p:cNvSpPr/>
          <p:nvPr/>
        </p:nvSpPr>
        <p:spPr>
          <a:xfrm>
            <a:off x="10459720" y="1337310"/>
            <a:ext cx="1651635" cy="426085"/>
          </a:xfrm>
          <a:prstGeom prst="homePlate">
            <a:avLst/>
          </a:prstGeom>
          <a:solidFill>
            <a:schemeClr val="accent4">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a:solidFill>
                  <a:schemeClr val="tx1"/>
                </a:solidFill>
                <a:latin typeface="微软雅黑" panose="020B0503020204020204" pitchFamily="34" charset="-122"/>
                <a:ea typeface="微软雅黑" panose="020B0503020204020204" pitchFamily="34" charset="-122"/>
              </a:rPr>
              <a:t>2012</a:t>
            </a:r>
            <a:r>
              <a:rPr lang="zh-CN" altLang="en-US" sz="2000">
                <a:solidFill>
                  <a:schemeClr val="tx1"/>
                </a:solidFill>
                <a:latin typeface="微软雅黑" panose="020B0503020204020204" pitchFamily="34" charset="-122"/>
                <a:ea typeface="微软雅黑" panose="020B0503020204020204" pitchFamily="34" charset="-122"/>
              </a:rPr>
              <a:t>年</a:t>
            </a:r>
            <a:endParaRPr lang="zh-CN" altLang="en-US" sz="2000">
              <a:solidFill>
                <a:schemeClr val="tx1"/>
              </a:solidFill>
              <a:latin typeface="微软雅黑" panose="020B0503020204020204" pitchFamily="34" charset="-122"/>
              <a:ea typeface="微软雅黑" panose="020B0503020204020204" pitchFamily="34" charset="-122"/>
            </a:endParaRPr>
          </a:p>
        </p:txBody>
      </p:sp>
      <p:sp>
        <p:nvSpPr>
          <p:cNvPr id="11276" name="矩形 43"/>
          <p:cNvSpPr/>
          <p:nvPr/>
        </p:nvSpPr>
        <p:spPr>
          <a:xfrm>
            <a:off x="-16510" y="3235325"/>
            <a:ext cx="1651635" cy="596265"/>
          </a:xfrm>
          <a:prstGeom prst="rect">
            <a:avLst/>
          </a:prstGeom>
          <a:noFill/>
          <a:ln w="9525">
            <a:noFill/>
          </a:ln>
        </p:spPr>
        <p:txBody>
          <a:bodyPr wrap="square">
            <a:spAutoFit/>
          </a:bodyPr>
          <a:lstStyle/>
          <a:p>
            <a:pPr lvl="0" algn="ctr" eaLnBrk="1" hangingPunct="1"/>
            <a:r>
              <a:rPr lang="zh-CN" altLang="zh-CN" sz="1600" dirty="0">
                <a:solidFill>
                  <a:schemeClr val="bg1"/>
                </a:solidFill>
                <a:latin typeface="微软雅黑" panose="020B0503020204020204" pitchFamily="34" charset="-122"/>
                <a:ea typeface="微软雅黑" panose="020B0503020204020204" pitchFamily="34" charset="-122"/>
              </a:rPr>
              <a:t> </a:t>
            </a:r>
            <a:r>
              <a:rPr lang="en-US" altLang="zh-CN" sz="1600" dirty="0">
                <a:solidFill>
                  <a:schemeClr val="bg1"/>
                </a:solidFill>
                <a:latin typeface="微软雅黑" panose="020B0503020204020204" pitchFamily="34" charset="-122"/>
                <a:ea typeface="微软雅黑" panose="020B0503020204020204" pitchFamily="34" charset="-122"/>
              </a:rPr>
              <a:t> </a:t>
            </a:r>
            <a:r>
              <a:rPr lang="zh-CN" altLang="en-US" sz="1600" dirty="0">
                <a:solidFill>
                  <a:schemeClr val="bg1"/>
                </a:solidFill>
                <a:latin typeface="微软雅黑" panose="020B0503020204020204" pitchFamily="34" charset="-122"/>
                <a:ea typeface="微软雅黑" panose="020B0503020204020204" pitchFamily="34" charset="-122"/>
                <a:sym typeface="+mn-ea"/>
              </a:rPr>
              <a:t>安监总煤矿字〔2005〕133号</a:t>
            </a:r>
            <a:endParaRPr lang="zh-CN" altLang="en-US" sz="1600" dirty="0">
              <a:solidFill>
                <a:schemeClr val="bg1"/>
              </a:solidFill>
              <a:latin typeface="微软雅黑" panose="020B0503020204020204" pitchFamily="34" charset="-122"/>
              <a:ea typeface="微软雅黑" panose="020B0503020204020204" pitchFamily="34" charset="-122"/>
              <a:sym typeface="+mn-ea"/>
            </a:endParaRPr>
          </a:p>
        </p:txBody>
      </p:sp>
      <p:sp>
        <p:nvSpPr>
          <p:cNvPr id="46" name="矩形 43"/>
          <p:cNvSpPr/>
          <p:nvPr/>
        </p:nvSpPr>
        <p:spPr>
          <a:xfrm>
            <a:off x="1798320" y="2857500"/>
            <a:ext cx="1651635" cy="596265"/>
          </a:xfrm>
          <a:prstGeom prst="rect">
            <a:avLst/>
          </a:prstGeom>
          <a:noFill/>
          <a:ln w="9525">
            <a:noFill/>
          </a:ln>
        </p:spPr>
        <p:txBody>
          <a:bodyPr wrap="square">
            <a:spAutoFit/>
          </a:bodyPr>
          <a:lstStyle/>
          <a:p>
            <a:pPr lvl="0" algn="ctr" eaLnBrk="1" hangingPunct="1"/>
            <a:r>
              <a:rPr lang="zh-CN" altLang="zh-CN" sz="1600" dirty="0">
                <a:solidFill>
                  <a:schemeClr val="bg1"/>
                </a:solidFill>
                <a:latin typeface="微软雅黑" panose="020B0503020204020204" pitchFamily="34" charset="-122"/>
                <a:ea typeface="微软雅黑" panose="020B0503020204020204" pitchFamily="34" charset="-122"/>
              </a:rPr>
              <a:t> </a:t>
            </a:r>
            <a:r>
              <a:rPr lang="en-US" altLang="zh-CN" sz="1600" dirty="0">
                <a:solidFill>
                  <a:schemeClr val="bg1"/>
                </a:solidFill>
                <a:latin typeface="微软雅黑" panose="020B0503020204020204" pitchFamily="34" charset="-122"/>
                <a:ea typeface="微软雅黑" panose="020B0503020204020204" pitchFamily="34" charset="-122"/>
              </a:rPr>
              <a:t> </a:t>
            </a:r>
            <a:r>
              <a:rPr lang="zh-CN" altLang="en-US" sz="1600" dirty="0">
                <a:solidFill>
                  <a:schemeClr val="bg1"/>
                </a:solidFill>
                <a:latin typeface="微软雅黑" panose="020B0503020204020204" pitchFamily="34" charset="-122"/>
                <a:ea typeface="微软雅黑" panose="020B0503020204020204" pitchFamily="34" charset="-122"/>
                <a:sym typeface="+mn-ea"/>
              </a:rPr>
              <a:t>安监总局令</a:t>
            </a:r>
            <a:endParaRPr lang="zh-CN" altLang="en-US" sz="1600" dirty="0">
              <a:solidFill>
                <a:schemeClr val="bg1"/>
              </a:solidFill>
              <a:latin typeface="微软雅黑" panose="020B0503020204020204" pitchFamily="34" charset="-122"/>
              <a:ea typeface="微软雅黑" panose="020B0503020204020204" pitchFamily="34" charset="-122"/>
              <a:sym typeface="+mn-ea"/>
            </a:endParaRPr>
          </a:p>
          <a:p>
            <a:pPr lvl="0" algn="ctr" eaLnBrk="1" hangingPunct="1"/>
            <a:r>
              <a:rPr lang="zh-CN" altLang="en-US" sz="1600" dirty="0">
                <a:solidFill>
                  <a:schemeClr val="bg1"/>
                </a:solidFill>
                <a:latin typeface="微软雅黑" panose="020B0503020204020204" pitchFamily="34" charset="-122"/>
                <a:ea typeface="微软雅黑" panose="020B0503020204020204" pitchFamily="34" charset="-122"/>
                <a:sym typeface="+mn-ea"/>
              </a:rPr>
              <a:t>第16号</a:t>
            </a:r>
            <a:endParaRPr lang="zh-CN" altLang="en-US" sz="1600" dirty="0">
              <a:solidFill>
                <a:schemeClr val="bg1"/>
              </a:solidFill>
              <a:latin typeface="微软雅黑" panose="020B0503020204020204" pitchFamily="34" charset="-122"/>
              <a:ea typeface="微软雅黑" panose="020B0503020204020204" pitchFamily="34" charset="-122"/>
              <a:sym typeface="+mn-ea"/>
            </a:endParaRPr>
          </a:p>
        </p:txBody>
      </p:sp>
      <p:sp>
        <p:nvSpPr>
          <p:cNvPr id="47" name="矩形 43"/>
          <p:cNvSpPr/>
          <p:nvPr/>
        </p:nvSpPr>
        <p:spPr>
          <a:xfrm>
            <a:off x="3488690" y="2493645"/>
            <a:ext cx="1651635" cy="596265"/>
          </a:xfrm>
          <a:prstGeom prst="rect">
            <a:avLst/>
          </a:prstGeom>
          <a:noFill/>
          <a:ln w="9525">
            <a:noFill/>
          </a:ln>
        </p:spPr>
        <p:txBody>
          <a:bodyPr wrap="square">
            <a:spAutoFit/>
          </a:bodyPr>
          <a:lstStyle/>
          <a:p>
            <a:pPr lvl="0" algn="ctr" eaLnBrk="1" hangingPunct="1"/>
            <a:r>
              <a:rPr lang="zh-CN" altLang="zh-CN" sz="1600" dirty="0">
                <a:solidFill>
                  <a:schemeClr val="bg1"/>
                </a:solidFill>
                <a:latin typeface="微软雅黑" panose="020B0503020204020204" pitchFamily="34" charset="-122"/>
                <a:ea typeface="微软雅黑" panose="020B0503020204020204" pitchFamily="34" charset="-122"/>
              </a:rPr>
              <a:t> </a:t>
            </a:r>
            <a:r>
              <a:rPr lang="en-US" altLang="zh-CN" sz="1600" dirty="0">
                <a:solidFill>
                  <a:schemeClr val="bg1"/>
                </a:solidFill>
                <a:latin typeface="微软雅黑" panose="020B0503020204020204" pitchFamily="34" charset="-122"/>
                <a:ea typeface="微软雅黑" panose="020B0503020204020204" pitchFamily="34" charset="-122"/>
              </a:rPr>
              <a:t> </a:t>
            </a:r>
            <a:r>
              <a:rPr lang="zh-CN" altLang="en-US" sz="1600" dirty="0">
                <a:solidFill>
                  <a:schemeClr val="bg1"/>
                </a:solidFill>
                <a:latin typeface="微软雅黑" panose="020B0503020204020204" pitchFamily="34" charset="-122"/>
                <a:ea typeface="微软雅黑" panose="020B0503020204020204" pitchFamily="34" charset="-122"/>
                <a:sym typeface="+mn-ea"/>
              </a:rPr>
              <a:t>国办发明电〔2007〕16号</a:t>
            </a:r>
            <a:endParaRPr lang="zh-CN" altLang="en-US" sz="1600" dirty="0">
              <a:solidFill>
                <a:schemeClr val="bg1"/>
              </a:solidFill>
              <a:latin typeface="微软雅黑" panose="020B0503020204020204" pitchFamily="34" charset="-122"/>
              <a:ea typeface="微软雅黑" panose="020B0503020204020204" pitchFamily="34" charset="-122"/>
              <a:sym typeface="+mn-ea"/>
            </a:endParaRPr>
          </a:p>
        </p:txBody>
      </p:sp>
      <p:sp>
        <p:nvSpPr>
          <p:cNvPr id="48" name="矩形 43"/>
          <p:cNvSpPr/>
          <p:nvPr/>
        </p:nvSpPr>
        <p:spPr>
          <a:xfrm>
            <a:off x="5173345" y="2067560"/>
            <a:ext cx="1651635" cy="596265"/>
          </a:xfrm>
          <a:prstGeom prst="rect">
            <a:avLst/>
          </a:prstGeom>
          <a:noFill/>
          <a:ln w="9525">
            <a:noFill/>
          </a:ln>
        </p:spPr>
        <p:txBody>
          <a:bodyPr wrap="square">
            <a:spAutoFit/>
          </a:bodyPr>
          <a:lstStyle/>
          <a:p>
            <a:pPr lvl="0" algn="ctr" eaLnBrk="1" hangingPunct="1"/>
            <a:r>
              <a:rPr lang="zh-CN" altLang="zh-CN" sz="1600" dirty="0">
                <a:solidFill>
                  <a:schemeClr val="bg1"/>
                </a:solidFill>
                <a:latin typeface="微软雅黑" panose="020B0503020204020204" pitchFamily="34" charset="-122"/>
                <a:ea typeface="微软雅黑" panose="020B0503020204020204" pitchFamily="34" charset="-122"/>
              </a:rPr>
              <a:t> </a:t>
            </a:r>
            <a:r>
              <a:rPr lang="en-US" altLang="zh-CN" sz="1600" dirty="0">
                <a:solidFill>
                  <a:schemeClr val="bg1"/>
                </a:solidFill>
                <a:latin typeface="微软雅黑" panose="020B0503020204020204" pitchFamily="34" charset="-122"/>
                <a:ea typeface="微软雅黑" panose="020B0503020204020204" pitchFamily="34" charset="-122"/>
              </a:rPr>
              <a:t> </a:t>
            </a:r>
            <a:r>
              <a:rPr lang="zh-CN" altLang="en-US" sz="1600" dirty="0">
                <a:solidFill>
                  <a:schemeClr val="bg1"/>
                </a:solidFill>
                <a:latin typeface="微软雅黑" panose="020B0503020204020204" pitchFamily="34" charset="-122"/>
                <a:ea typeface="微软雅黑" panose="020B0503020204020204" pitchFamily="34" charset="-122"/>
                <a:sym typeface="+mn-ea"/>
              </a:rPr>
              <a:t>国办发明电〔2008〕15号</a:t>
            </a:r>
            <a:endParaRPr lang="zh-CN" altLang="en-US" sz="1600" dirty="0">
              <a:solidFill>
                <a:schemeClr val="bg1"/>
              </a:solidFill>
              <a:latin typeface="微软雅黑" panose="020B0503020204020204" pitchFamily="34" charset="-122"/>
              <a:ea typeface="微软雅黑" panose="020B0503020204020204" pitchFamily="34" charset="-122"/>
              <a:sym typeface="+mn-ea"/>
            </a:endParaRPr>
          </a:p>
        </p:txBody>
      </p:sp>
      <p:sp>
        <p:nvSpPr>
          <p:cNvPr id="49" name="矩形 43"/>
          <p:cNvSpPr/>
          <p:nvPr/>
        </p:nvSpPr>
        <p:spPr>
          <a:xfrm>
            <a:off x="6904355" y="1616710"/>
            <a:ext cx="1651635" cy="596265"/>
          </a:xfrm>
          <a:prstGeom prst="rect">
            <a:avLst/>
          </a:prstGeom>
          <a:noFill/>
          <a:ln w="9525">
            <a:noFill/>
          </a:ln>
        </p:spPr>
        <p:txBody>
          <a:bodyPr wrap="square">
            <a:spAutoFit/>
          </a:bodyPr>
          <a:lstStyle/>
          <a:p>
            <a:pPr lvl="0" algn="ctr" eaLnBrk="1" hangingPunct="1"/>
            <a:r>
              <a:rPr lang="zh-CN" altLang="zh-CN" sz="1600" dirty="0">
                <a:solidFill>
                  <a:schemeClr val="bg1"/>
                </a:solidFill>
                <a:latin typeface="微软雅黑" panose="020B0503020204020204" pitchFamily="34" charset="-122"/>
                <a:ea typeface="微软雅黑" panose="020B0503020204020204" pitchFamily="34" charset="-122"/>
              </a:rPr>
              <a:t> </a:t>
            </a:r>
            <a:r>
              <a:rPr lang="en-US" altLang="zh-CN" sz="1600" dirty="0">
                <a:solidFill>
                  <a:schemeClr val="bg1"/>
                </a:solidFill>
                <a:latin typeface="微软雅黑" panose="020B0503020204020204" pitchFamily="34" charset="-122"/>
                <a:ea typeface="微软雅黑" panose="020B0503020204020204" pitchFamily="34" charset="-122"/>
              </a:rPr>
              <a:t> </a:t>
            </a:r>
            <a:r>
              <a:rPr lang="zh-CN" altLang="en-US" sz="1600" dirty="0">
                <a:solidFill>
                  <a:schemeClr val="bg1"/>
                </a:solidFill>
                <a:latin typeface="微软雅黑" panose="020B0503020204020204" pitchFamily="34" charset="-122"/>
                <a:ea typeface="微软雅黑" panose="020B0503020204020204" pitchFamily="34" charset="-122"/>
                <a:sym typeface="+mn-ea"/>
              </a:rPr>
              <a:t>国发〔2010〕23号</a:t>
            </a:r>
            <a:endParaRPr lang="zh-CN" altLang="en-US" sz="1600" dirty="0">
              <a:solidFill>
                <a:schemeClr val="bg1"/>
              </a:solidFill>
              <a:latin typeface="微软雅黑" panose="020B0503020204020204" pitchFamily="34" charset="-122"/>
              <a:ea typeface="微软雅黑" panose="020B0503020204020204" pitchFamily="34" charset="-122"/>
              <a:sym typeface="+mn-ea"/>
            </a:endParaRPr>
          </a:p>
        </p:txBody>
      </p:sp>
      <p:sp>
        <p:nvSpPr>
          <p:cNvPr id="50" name="矩形 43"/>
          <p:cNvSpPr/>
          <p:nvPr/>
        </p:nvSpPr>
        <p:spPr>
          <a:xfrm>
            <a:off x="8605520" y="1189355"/>
            <a:ext cx="1651635" cy="596265"/>
          </a:xfrm>
          <a:prstGeom prst="rect">
            <a:avLst/>
          </a:prstGeom>
          <a:noFill/>
          <a:ln w="9525">
            <a:noFill/>
          </a:ln>
        </p:spPr>
        <p:txBody>
          <a:bodyPr wrap="square">
            <a:spAutoFit/>
          </a:bodyPr>
          <a:lstStyle/>
          <a:p>
            <a:pPr lvl="0" algn="ctr" eaLnBrk="1" hangingPunct="1"/>
            <a:r>
              <a:rPr lang="zh-CN" altLang="zh-CN" sz="1600" dirty="0">
                <a:solidFill>
                  <a:schemeClr val="bg1"/>
                </a:solidFill>
                <a:latin typeface="微软雅黑" panose="020B0503020204020204" pitchFamily="34" charset="-122"/>
                <a:ea typeface="微软雅黑" panose="020B0503020204020204" pitchFamily="34" charset="-122"/>
              </a:rPr>
              <a:t> </a:t>
            </a:r>
            <a:r>
              <a:rPr lang="en-US" altLang="zh-CN" sz="1600" dirty="0">
                <a:solidFill>
                  <a:schemeClr val="bg1"/>
                </a:solidFill>
                <a:latin typeface="微软雅黑" panose="020B0503020204020204" pitchFamily="34" charset="-122"/>
                <a:ea typeface="微软雅黑" panose="020B0503020204020204" pitchFamily="34" charset="-122"/>
              </a:rPr>
              <a:t> </a:t>
            </a:r>
            <a:r>
              <a:rPr lang="zh-CN" altLang="en-US" sz="1600" dirty="0">
                <a:solidFill>
                  <a:schemeClr val="bg1"/>
                </a:solidFill>
                <a:latin typeface="微软雅黑" panose="020B0503020204020204" pitchFamily="34" charset="-122"/>
                <a:ea typeface="微软雅黑" panose="020B0503020204020204" pitchFamily="34" charset="-122"/>
                <a:sym typeface="+mn-ea"/>
              </a:rPr>
              <a:t>国发〔2011〕40号</a:t>
            </a:r>
            <a:endParaRPr lang="zh-CN" altLang="en-US" sz="1600" dirty="0">
              <a:solidFill>
                <a:schemeClr val="bg1"/>
              </a:solidFill>
              <a:latin typeface="微软雅黑" panose="020B0503020204020204" pitchFamily="34" charset="-122"/>
              <a:ea typeface="微软雅黑" panose="020B0503020204020204" pitchFamily="34" charset="-122"/>
              <a:sym typeface="+mn-ea"/>
            </a:endParaRPr>
          </a:p>
        </p:txBody>
      </p:sp>
      <p:sp>
        <p:nvSpPr>
          <p:cNvPr id="51" name="矩形 43"/>
          <p:cNvSpPr/>
          <p:nvPr/>
        </p:nvSpPr>
        <p:spPr>
          <a:xfrm>
            <a:off x="10351135" y="765810"/>
            <a:ext cx="1651635" cy="596265"/>
          </a:xfrm>
          <a:prstGeom prst="rect">
            <a:avLst/>
          </a:prstGeom>
          <a:noFill/>
          <a:ln w="9525">
            <a:noFill/>
          </a:ln>
        </p:spPr>
        <p:txBody>
          <a:bodyPr wrap="square">
            <a:spAutoFit/>
          </a:bodyPr>
          <a:lstStyle/>
          <a:p>
            <a:pPr lvl="0" algn="ctr" eaLnBrk="1" hangingPunct="1"/>
            <a:r>
              <a:rPr lang="zh-CN" altLang="zh-CN" sz="1600" dirty="0">
                <a:solidFill>
                  <a:schemeClr val="bg1"/>
                </a:solidFill>
                <a:latin typeface="微软雅黑" panose="020B0503020204020204" pitchFamily="34" charset="-122"/>
                <a:ea typeface="微软雅黑" panose="020B0503020204020204" pitchFamily="34" charset="-122"/>
              </a:rPr>
              <a:t> </a:t>
            </a:r>
            <a:r>
              <a:rPr lang="en-US" altLang="zh-CN" sz="1600" dirty="0">
                <a:solidFill>
                  <a:schemeClr val="bg1"/>
                </a:solidFill>
                <a:latin typeface="微软雅黑" panose="020B0503020204020204" pitchFamily="34" charset="-122"/>
                <a:ea typeface="微软雅黑" panose="020B0503020204020204" pitchFamily="34" charset="-122"/>
              </a:rPr>
              <a:t> </a:t>
            </a:r>
            <a:r>
              <a:rPr lang="zh-CN" altLang="en-US" sz="1600" dirty="0">
                <a:solidFill>
                  <a:schemeClr val="bg1"/>
                </a:solidFill>
                <a:latin typeface="微软雅黑" panose="020B0503020204020204" pitchFamily="34" charset="-122"/>
                <a:ea typeface="微软雅黑" panose="020B0503020204020204" pitchFamily="34" charset="-122"/>
                <a:sym typeface="+mn-ea"/>
              </a:rPr>
              <a:t>安委办〔201</a:t>
            </a:r>
            <a:r>
              <a:rPr lang="en-US" altLang="zh-CN" sz="1600" dirty="0">
                <a:solidFill>
                  <a:schemeClr val="bg1"/>
                </a:solidFill>
                <a:latin typeface="微软雅黑" panose="020B0503020204020204" pitchFamily="34" charset="-122"/>
                <a:ea typeface="微软雅黑" panose="020B0503020204020204" pitchFamily="34" charset="-122"/>
                <a:sym typeface="+mn-ea"/>
              </a:rPr>
              <a:t>2</a:t>
            </a:r>
            <a:r>
              <a:rPr lang="zh-CN" altLang="en-US" sz="1600" dirty="0">
                <a:solidFill>
                  <a:schemeClr val="bg1"/>
                </a:solidFill>
                <a:latin typeface="微软雅黑" panose="020B0503020204020204" pitchFamily="34" charset="-122"/>
                <a:ea typeface="微软雅黑" panose="020B0503020204020204" pitchFamily="34" charset="-122"/>
                <a:sym typeface="+mn-ea"/>
              </a:rPr>
              <a:t>〕</a:t>
            </a:r>
            <a:r>
              <a:rPr lang="en-US" altLang="zh-CN" sz="1600" dirty="0">
                <a:solidFill>
                  <a:schemeClr val="bg1"/>
                </a:solidFill>
                <a:latin typeface="微软雅黑" panose="020B0503020204020204" pitchFamily="34" charset="-122"/>
                <a:ea typeface="微软雅黑" panose="020B0503020204020204" pitchFamily="34" charset="-122"/>
                <a:sym typeface="+mn-ea"/>
              </a:rPr>
              <a:t>1</a:t>
            </a:r>
            <a:r>
              <a:rPr lang="zh-CN" altLang="en-US" sz="1600" dirty="0">
                <a:solidFill>
                  <a:schemeClr val="bg1"/>
                </a:solidFill>
                <a:latin typeface="微软雅黑" panose="020B0503020204020204" pitchFamily="34" charset="-122"/>
                <a:ea typeface="微软雅黑" panose="020B0503020204020204" pitchFamily="34" charset="-122"/>
                <a:sym typeface="+mn-ea"/>
              </a:rPr>
              <a:t>号</a:t>
            </a:r>
            <a:endParaRPr lang="zh-CN" altLang="en-US" sz="1600" dirty="0">
              <a:solidFill>
                <a:schemeClr val="bg1"/>
              </a:solidFill>
              <a:latin typeface="微软雅黑" panose="020B0503020204020204" pitchFamily="34" charset="-122"/>
              <a:ea typeface="微软雅黑" panose="020B0503020204020204" pitchFamily="34" charset="-122"/>
              <a:sym typeface="+mn-ea"/>
            </a:endParaRPr>
          </a:p>
        </p:txBody>
      </p:sp>
      <p:cxnSp>
        <p:nvCxnSpPr>
          <p:cNvPr id="2" name="直接连接符 1"/>
          <p:cNvCxnSpPr/>
          <p:nvPr/>
        </p:nvCxnSpPr>
        <p:spPr>
          <a:xfrm>
            <a:off x="0" y="768985"/>
            <a:ext cx="121621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476885" y="52070"/>
            <a:ext cx="2491105" cy="678815"/>
          </a:xfrm>
          <a:prstGeom prst="rect">
            <a:avLst/>
          </a:prstGeom>
          <a:noFill/>
        </p:spPr>
        <p:txBody>
          <a:bodyPr wrap="square" rtlCol="0">
            <a:spAutoFit/>
          </a:bodyPr>
          <a:lstStyle/>
          <a:p>
            <a:pPr marL="457200" indent="-457200">
              <a:buFont typeface="Wingdings" panose="05000000000000000000" charset="0"/>
              <a:buChar char="l"/>
            </a:pPr>
            <a:r>
              <a:rPr lang="zh-CN" altLang="en-US" sz="3600" b="1" dirty="0">
                <a:solidFill>
                  <a:schemeClr val="bg1"/>
                </a:solidFill>
                <a:latin typeface="微软雅黑" panose="020B0503020204020204" pitchFamily="34" charset="-122"/>
                <a:ea typeface="微软雅黑" panose="020B0503020204020204" pitchFamily="34" charset="-122"/>
              </a:rPr>
              <a:t>建立背景</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918210" y="861060"/>
            <a:ext cx="3735705" cy="640080"/>
          </a:xfrm>
          <a:prstGeom prst="rect">
            <a:avLst/>
          </a:prstGeom>
          <a:noFill/>
        </p:spPr>
        <p:txBody>
          <a:bodyPr wrap="square" rtlCol="0">
            <a:spAutoFit/>
          </a:bodyPr>
          <a:lstStyle/>
          <a:p>
            <a:pPr indent="0" algn="l" fontAlgn="auto">
              <a:lnSpc>
                <a:spcPct val="150000"/>
              </a:lnSpc>
              <a:buFont typeface="Wingdings" panose="05000000000000000000" charset="0"/>
              <a:buNone/>
            </a:pPr>
            <a:r>
              <a:rPr lang="zh-CN" altLang="en-US" sz="2400" dirty="0">
                <a:solidFill>
                  <a:schemeClr val="bg1"/>
                </a:solidFill>
                <a:latin typeface="微软雅黑" panose="020B0503020204020204" pitchFamily="34" charset="-122"/>
                <a:ea typeface="微软雅黑" panose="020B0503020204020204" pitchFamily="34" charset="-122"/>
              </a:rPr>
              <a:t>形成过程：</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2322195" y="2407920"/>
            <a:ext cx="2501900" cy="2490470"/>
            <a:chOff x="1376" y="2832"/>
            <a:chExt cx="3940" cy="3922"/>
          </a:xfrm>
        </p:grpSpPr>
        <p:sp>
          <p:nvSpPr>
            <p:cNvPr id="3" name="圆角矩形 2"/>
            <p:cNvSpPr/>
            <p:nvPr/>
          </p:nvSpPr>
          <p:spPr>
            <a:xfrm>
              <a:off x="1376" y="4124"/>
              <a:ext cx="3940" cy="2630"/>
            </a:xfrm>
            <a:prstGeom prst="roundRect">
              <a:avLst/>
            </a:prstGeom>
            <a:noFill/>
            <a:ln w="19050">
              <a:solidFill>
                <a:schemeClr val="bg1"/>
              </a:solidFill>
            </a:ln>
            <a:extLst>
              <a:ext uri="{909E8E84-426E-40DD-AFC4-6F175D3DCCD1}">
                <a14:hiddenFill xmlns:a14="http://schemas.microsoft.com/office/drawing/2010/main">
                  <a:solidFill>
                    <a:srgbClr val="0070C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微软雅黑" panose="020B0503020204020204" pitchFamily="34" charset="-122"/>
                  <a:ea typeface="微软雅黑" panose="020B0503020204020204" pitchFamily="34" charset="-122"/>
                </a:rPr>
                <a:t>全国安全隐患排查治理现场会</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1748" y="3486"/>
              <a:ext cx="3266" cy="550"/>
            </a:xfrm>
            <a:prstGeom prst="rect">
              <a:avLst/>
            </a:prstGeom>
            <a:noFill/>
            <a:ln>
              <a:no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solidFill>
                    <a:schemeClr val="accent4">
                      <a:lumMod val="60000"/>
                      <a:lumOff val="40000"/>
                    </a:schemeClr>
                  </a:solidFill>
                  <a:latin typeface="微软雅黑" panose="020B0503020204020204" pitchFamily="34" charset="-122"/>
                  <a:ea typeface="微软雅黑" panose="020B0503020204020204" pitchFamily="34" charset="-122"/>
                </a:rPr>
                <a:t>2011</a:t>
              </a:r>
              <a:r>
                <a:rPr lang="zh-CN" altLang="en-US" b="1">
                  <a:solidFill>
                    <a:schemeClr val="accent4">
                      <a:lumMod val="60000"/>
                      <a:lumOff val="40000"/>
                    </a:schemeClr>
                  </a:solidFill>
                  <a:latin typeface="微软雅黑" panose="020B0503020204020204" pitchFamily="34" charset="-122"/>
                  <a:ea typeface="微软雅黑" panose="020B0503020204020204" pitchFamily="34" charset="-122"/>
                </a:rPr>
                <a:t>年</a:t>
              </a:r>
              <a:r>
                <a:rPr lang="en-US" altLang="zh-CN" b="1">
                  <a:solidFill>
                    <a:schemeClr val="accent4">
                      <a:lumMod val="60000"/>
                      <a:lumOff val="40000"/>
                    </a:schemeClr>
                  </a:solidFill>
                  <a:latin typeface="微软雅黑" panose="020B0503020204020204" pitchFamily="34" charset="-122"/>
                  <a:ea typeface="微软雅黑" panose="020B0503020204020204" pitchFamily="34" charset="-122"/>
                </a:rPr>
                <a:t>10</a:t>
              </a:r>
              <a:r>
                <a:rPr lang="zh-CN" altLang="en-US" b="1">
                  <a:solidFill>
                    <a:schemeClr val="accent4">
                      <a:lumMod val="60000"/>
                      <a:lumOff val="40000"/>
                    </a:schemeClr>
                  </a:solidFill>
                  <a:latin typeface="微软雅黑" panose="020B0503020204020204" pitchFamily="34" charset="-122"/>
                  <a:ea typeface="微软雅黑" panose="020B0503020204020204" pitchFamily="34" charset="-122"/>
                </a:rPr>
                <a:t>月</a:t>
              </a:r>
              <a:r>
                <a:rPr lang="en-US" altLang="zh-CN" b="1">
                  <a:solidFill>
                    <a:schemeClr val="accent4">
                      <a:lumMod val="60000"/>
                      <a:lumOff val="40000"/>
                    </a:schemeClr>
                  </a:solidFill>
                  <a:latin typeface="微软雅黑" panose="020B0503020204020204" pitchFamily="34" charset="-122"/>
                  <a:ea typeface="微软雅黑" panose="020B0503020204020204" pitchFamily="34" charset="-122"/>
                </a:rPr>
                <a:t>26</a:t>
              </a:r>
              <a:r>
                <a:rPr lang="zh-CN" altLang="en-US" b="1">
                  <a:solidFill>
                    <a:schemeClr val="accent4">
                      <a:lumMod val="60000"/>
                      <a:lumOff val="40000"/>
                    </a:schemeClr>
                  </a:solidFill>
                  <a:latin typeface="微软雅黑" panose="020B0503020204020204" pitchFamily="34" charset="-122"/>
                  <a:ea typeface="微软雅黑" panose="020B0503020204020204" pitchFamily="34" charset="-122"/>
                </a:rPr>
                <a:t>日</a:t>
              </a:r>
              <a:endParaRPr lang="zh-CN" altLang="en-US" b="1">
                <a:solidFill>
                  <a:schemeClr val="accent4">
                    <a:lumMod val="60000"/>
                    <a:lumOff val="40000"/>
                  </a:schemeClr>
                </a:solidFill>
                <a:latin typeface="微软雅黑" panose="020B0503020204020204" pitchFamily="34" charset="-122"/>
                <a:ea typeface="微软雅黑" panose="020B0503020204020204" pitchFamily="34" charset="-122"/>
              </a:endParaRPr>
            </a:p>
          </p:txBody>
        </p:sp>
        <p:sp>
          <p:nvSpPr>
            <p:cNvPr id="5" name="矩形 4"/>
            <p:cNvSpPr/>
            <p:nvPr/>
          </p:nvSpPr>
          <p:spPr>
            <a:xfrm>
              <a:off x="1748" y="2832"/>
              <a:ext cx="3266" cy="550"/>
            </a:xfrm>
            <a:prstGeom prst="rect">
              <a:avLst/>
            </a:prstGeom>
            <a:noFill/>
            <a:ln>
              <a:no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chemeClr val="accent4">
                      <a:lumMod val="60000"/>
                      <a:lumOff val="40000"/>
                    </a:schemeClr>
                  </a:solidFill>
                  <a:latin typeface="微软雅黑" panose="020B0503020204020204" pitchFamily="34" charset="-122"/>
                  <a:ea typeface="微软雅黑" panose="020B0503020204020204" pitchFamily="34" charset="-122"/>
                </a:rPr>
                <a:t>顺义会议</a:t>
              </a:r>
              <a:endParaRPr lang="zh-CN" altLang="en-US" sz="2400" b="1">
                <a:solidFill>
                  <a:schemeClr val="accent4">
                    <a:lumMod val="60000"/>
                    <a:lumOff val="40000"/>
                  </a:schemeClr>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7322185" y="2407920"/>
            <a:ext cx="3023235" cy="2490470"/>
            <a:chOff x="9517" y="2793"/>
            <a:chExt cx="4761" cy="3922"/>
          </a:xfrm>
        </p:grpSpPr>
        <p:sp>
          <p:nvSpPr>
            <p:cNvPr id="6" name="圆角矩形 5"/>
            <p:cNvSpPr/>
            <p:nvPr/>
          </p:nvSpPr>
          <p:spPr>
            <a:xfrm>
              <a:off x="9880" y="4085"/>
              <a:ext cx="3940" cy="2630"/>
            </a:xfrm>
            <a:prstGeom prst="roundRect">
              <a:avLst/>
            </a:prstGeom>
            <a:noFill/>
            <a:ln w="19050">
              <a:solidFill>
                <a:schemeClr val="bg1"/>
              </a:solidFill>
            </a:ln>
            <a:extLst>
              <a:ext uri="{909E8E84-426E-40DD-AFC4-6F175D3DCCD1}">
                <a14:hiddenFill xmlns:a14="http://schemas.microsoft.com/office/drawing/2010/main">
                  <a:solidFill>
                    <a:srgbClr val="0070C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微软雅黑" panose="020B0503020204020204" pitchFamily="34" charset="-122"/>
                  <a:ea typeface="微软雅黑" panose="020B0503020204020204" pitchFamily="34" charset="-122"/>
                </a:rPr>
                <a:t>《关于建立安全隐患排查治理体系的通知》</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10303" y="3447"/>
              <a:ext cx="3190" cy="550"/>
            </a:xfrm>
            <a:prstGeom prst="rect">
              <a:avLst/>
            </a:prstGeom>
            <a:noFill/>
            <a:ln>
              <a:no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accent4">
                      <a:lumMod val="60000"/>
                      <a:lumOff val="40000"/>
                    </a:schemeClr>
                  </a:solidFill>
                  <a:latin typeface="微软雅黑" panose="020B0503020204020204" pitchFamily="34" charset="-122"/>
                  <a:ea typeface="微软雅黑" panose="020B0503020204020204" pitchFamily="34" charset="-122"/>
                </a:rPr>
                <a:t>2012</a:t>
              </a:r>
              <a:r>
                <a:rPr lang="zh-CN" altLang="en-US" b="1" dirty="0">
                  <a:solidFill>
                    <a:schemeClr val="accent4">
                      <a:lumMod val="60000"/>
                      <a:lumOff val="40000"/>
                    </a:schemeClr>
                  </a:solidFill>
                  <a:latin typeface="微软雅黑" panose="020B0503020204020204" pitchFamily="34" charset="-122"/>
                  <a:ea typeface="微软雅黑" panose="020B0503020204020204" pitchFamily="34" charset="-122"/>
                </a:rPr>
                <a:t>年</a:t>
              </a:r>
              <a:r>
                <a:rPr lang="en-US" altLang="zh-CN" b="1" dirty="0">
                  <a:solidFill>
                    <a:schemeClr val="accent4">
                      <a:lumMod val="60000"/>
                      <a:lumOff val="40000"/>
                    </a:schemeClr>
                  </a:solidFill>
                  <a:latin typeface="微软雅黑" panose="020B0503020204020204" pitchFamily="34" charset="-122"/>
                  <a:ea typeface="微软雅黑" panose="020B0503020204020204" pitchFamily="34" charset="-122"/>
                </a:rPr>
                <a:t>1</a:t>
              </a:r>
              <a:r>
                <a:rPr lang="zh-CN" altLang="en-US" b="1" dirty="0">
                  <a:solidFill>
                    <a:schemeClr val="accent4">
                      <a:lumMod val="60000"/>
                      <a:lumOff val="40000"/>
                    </a:schemeClr>
                  </a:solidFill>
                  <a:latin typeface="微软雅黑" panose="020B0503020204020204" pitchFamily="34" charset="-122"/>
                  <a:ea typeface="微软雅黑" panose="020B0503020204020204" pitchFamily="34" charset="-122"/>
                </a:rPr>
                <a:t>月</a:t>
              </a:r>
              <a:r>
                <a:rPr lang="en-US" altLang="zh-CN" b="1" dirty="0">
                  <a:solidFill>
                    <a:schemeClr val="accent4">
                      <a:lumMod val="60000"/>
                      <a:lumOff val="40000"/>
                    </a:schemeClr>
                  </a:solidFill>
                  <a:latin typeface="微软雅黑" panose="020B0503020204020204" pitchFamily="34" charset="-122"/>
                  <a:ea typeface="微软雅黑" panose="020B0503020204020204" pitchFamily="34" charset="-122"/>
                </a:rPr>
                <a:t>5</a:t>
              </a:r>
              <a:r>
                <a:rPr lang="zh-CN" altLang="en-US" b="1" dirty="0">
                  <a:solidFill>
                    <a:schemeClr val="accent4">
                      <a:lumMod val="60000"/>
                      <a:lumOff val="40000"/>
                    </a:schemeClr>
                  </a:solidFill>
                  <a:latin typeface="微软雅黑" panose="020B0503020204020204" pitchFamily="34" charset="-122"/>
                  <a:ea typeface="微软雅黑" panose="020B0503020204020204" pitchFamily="34" charset="-122"/>
                </a:rPr>
                <a:t>日</a:t>
              </a:r>
              <a:endParaRPr lang="zh-CN" altLang="en-US" b="1" dirty="0">
                <a:solidFill>
                  <a:schemeClr val="accent4">
                    <a:lumMod val="60000"/>
                    <a:lumOff val="40000"/>
                  </a:schemeClr>
                </a:solidFill>
                <a:latin typeface="微软雅黑" panose="020B0503020204020204" pitchFamily="34" charset="-122"/>
                <a:ea typeface="微软雅黑" panose="020B0503020204020204" pitchFamily="34" charset="-122"/>
              </a:endParaRPr>
            </a:p>
          </p:txBody>
        </p:sp>
        <p:sp>
          <p:nvSpPr>
            <p:cNvPr id="12" name="矩形 11"/>
            <p:cNvSpPr/>
            <p:nvPr/>
          </p:nvSpPr>
          <p:spPr>
            <a:xfrm>
              <a:off x="9517" y="2793"/>
              <a:ext cx="4761" cy="550"/>
            </a:xfrm>
            <a:prstGeom prst="rect">
              <a:avLst/>
            </a:prstGeom>
            <a:noFill/>
            <a:ln>
              <a:no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chemeClr val="accent4">
                      <a:lumMod val="60000"/>
                      <a:lumOff val="40000"/>
                    </a:schemeClr>
                  </a:solidFill>
                  <a:latin typeface="微软雅黑" panose="020B0503020204020204" pitchFamily="34" charset="-122"/>
                  <a:ea typeface="微软雅黑" panose="020B0503020204020204" pitchFamily="34" charset="-122"/>
                </a:rPr>
                <a:t>安委办</a:t>
              </a:r>
              <a:r>
                <a:rPr lang="zh-CN" altLang="en-US" sz="2400" b="1">
                  <a:solidFill>
                    <a:schemeClr val="accent4">
                      <a:lumMod val="60000"/>
                      <a:lumOff val="40000"/>
                    </a:schemeClr>
                  </a:solidFill>
                  <a:latin typeface="微软雅黑" panose="020B0503020204020204" pitchFamily="34" charset="-122"/>
                  <a:ea typeface="微软雅黑" panose="020B0503020204020204" pitchFamily="34" charset="-122"/>
                  <a:sym typeface="+mn-ea"/>
                </a:rPr>
                <a:t>〔20</a:t>
              </a:r>
              <a:r>
                <a:rPr lang="en-US" altLang="zh-CN" sz="2400" b="1">
                  <a:solidFill>
                    <a:schemeClr val="accent4">
                      <a:lumMod val="60000"/>
                      <a:lumOff val="40000"/>
                    </a:schemeClr>
                  </a:solidFill>
                  <a:latin typeface="微软雅黑" panose="020B0503020204020204" pitchFamily="34" charset="-122"/>
                  <a:ea typeface="微软雅黑" panose="020B0503020204020204" pitchFamily="34" charset="-122"/>
                  <a:sym typeface="+mn-ea"/>
                </a:rPr>
                <a:t>12</a:t>
              </a:r>
              <a:r>
                <a:rPr lang="zh-CN" altLang="en-US" sz="2400" b="1">
                  <a:solidFill>
                    <a:schemeClr val="accent4">
                      <a:lumMod val="60000"/>
                      <a:lumOff val="40000"/>
                    </a:schemeClr>
                  </a:solidFill>
                  <a:latin typeface="微软雅黑" panose="020B0503020204020204" pitchFamily="34" charset="-122"/>
                  <a:ea typeface="微软雅黑" panose="020B0503020204020204" pitchFamily="34" charset="-122"/>
                  <a:sym typeface="+mn-ea"/>
                </a:rPr>
                <a:t>〕</a:t>
              </a:r>
              <a:r>
                <a:rPr lang="en-US" altLang="zh-CN" sz="2400" b="1">
                  <a:solidFill>
                    <a:schemeClr val="accent4">
                      <a:lumMod val="60000"/>
                      <a:lumOff val="40000"/>
                    </a:schemeClr>
                  </a:solidFill>
                  <a:latin typeface="微软雅黑" panose="020B0503020204020204" pitchFamily="34" charset="-122"/>
                  <a:ea typeface="微软雅黑" panose="020B0503020204020204" pitchFamily="34" charset="-122"/>
                  <a:sym typeface="+mn-ea"/>
                </a:rPr>
                <a:t>1</a:t>
              </a:r>
              <a:r>
                <a:rPr lang="zh-CN" altLang="en-US" sz="2400" b="1">
                  <a:solidFill>
                    <a:schemeClr val="accent4">
                      <a:lumMod val="60000"/>
                      <a:lumOff val="40000"/>
                    </a:schemeClr>
                  </a:solidFill>
                  <a:latin typeface="微软雅黑" panose="020B0503020204020204" pitchFamily="34" charset="-122"/>
                  <a:ea typeface="微软雅黑" panose="020B0503020204020204" pitchFamily="34" charset="-122"/>
                  <a:sym typeface="+mn-ea"/>
                </a:rPr>
                <a:t>号</a:t>
              </a:r>
              <a:endParaRPr lang="zh-CN" altLang="en-US" sz="2400" b="1">
                <a:solidFill>
                  <a:schemeClr val="accent4">
                    <a:lumMod val="60000"/>
                    <a:lumOff val="40000"/>
                  </a:schemeClr>
                </a:solidFill>
                <a:latin typeface="微软雅黑" panose="020B0503020204020204" pitchFamily="34" charset="-122"/>
                <a:ea typeface="微软雅黑" panose="020B0503020204020204" pitchFamily="34" charset="-122"/>
                <a:sym typeface="+mn-ea"/>
              </a:endParaRPr>
            </a:p>
          </p:txBody>
        </p:sp>
      </p:grpSp>
      <p:sp>
        <p:nvSpPr>
          <p:cNvPr id="16" name="右箭头 15"/>
          <p:cNvSpPr/>
          <p:nvPr/>
        </p:nvSpPr>
        <p:spPr>
          <a:xfrm>
            <a:off x="5891530" y="3475355"/>
            <a:ext cx="408940" cy="117602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a:off x="0" y="768985"/>
            <a:ext cx="121621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3319975" y="5416061"/>
            <a:ext cx="6274191" cy="731520"/>
          </a:xfrm>
          <a:prstGeom prst="rect">
            <a:avLst/>
          </a:prstGeom>
          <a:solidFill>
            <a:srgbClr val="FFC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800" dirty="0">
                <a:latin typeface="微软雅黑" panose="020B0503020204020204" pitchFamily="34" charset="-122"/>
                <a:ea typeface="微软雅黑" panose="020B0503020204020204" pitchFamily="34" charset="-122"/>
              </a:rPr>
              <a:t>隐患排查治理体系</a:t>
            </a:r>
            <a:endParaRPr lang="zh-CN" altLang="en-US" sz="28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476885" y="52070"/>
            <a:ext cx="4518660" cy="678815"/>
          </a:xfrm>
          <a:prstGeom prst="rect">
            <a:avLst/>
          </a:prstGeom>
          <a:noFill/>
        </p:spPr>
        <p:txBody>
          <a:bodyPr wrap="square" rtlCol="0">
            <a:spAutoFit/>
          </a:bodyPr>
          <a:lstStyle/>
          <a:p>
            <a:pPr marL="457200" indent="-457200">
              <a:buFont typeface="Wingdings" panose="05000000000000000000" charset="0"/>
              <a:buChar char="l"/>
            </a:pPr>
            <a:r>
              <a:rPr lang="zh-CN" altLang="en-US" sz="3600" b="1" dirty="0">
                <a:solidFill>
                  <a:schemeClr val="bg1"/>
                </a:solidFill>
                <a:latin typeface="微软雅黑" panose="020B0503020204020204" pitchFamily="34" charset="-122"/>
                <a:ea typeface="微软雅黑" panose="020B0503020204020204" pitchFamily="34" charset="-122"/>
              </a:rPr>
              <a:t>意义和主要内容</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918210" y="861060"/>
            <a:ext cx="3735705" cy="640080"/>
          </a:xfrm>
          <a:prstGeom prst="rect">
            <a:avLst/>
          </a:prstGeom>
          <a:noFill/>
        </p:spPr>
        <p:txBody>
          <a:bodyPr wrap="square" rtlCol="0">
            <a:spAutoFit/>
          </a:bodyPr>
          <a:lstStyle/>
          <a:p>
            <a:pPr indent="0" algn="l" fontAlgn="auto">
              <a:lnSpc>
                <a:spcPct val="150000"/>
              </a:lnSpc>
              <a:buFont typeface="Wingdings" panose="05000000000000000000" charset="0"/>
              <a:buNone/>
            </a:pPr>
            <a:r>
              <a:rPr lang="zh-CN" altLang="en-US" sz="2400" dirty="0">
                <a:solidFill>
                  <a:schemeClr val="bg1"/>
                </a:solidFill>
                <a:latin typeface="微软雅黑" panose="020B0503020204020204" pitchFamily="34" charset="-122"/>
                <a:ea typeface="微软雅黑" panose="020B0503020204020204" pitchFamily="34" charset="-122"/>
              </a:rPr>
              <a:t>隐患排查治理体系：</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nvGrpSpPr>
          <p:cNvPr id="27" name="组合 26"/>
          <p:cNvGrpSpPr/>
          <p:nvPr/>
        </p:nvGrpSpPr>
        <p:grpSpPr>
          <a:xfrm>
            <a:off x="1462405" y="1870710"/>
            <a:ext cx="9291955" cy="4088765"/>
            <a:chOff x="2303" y="2946"/>
            <a:chExt cx="14633" cy="6439"/>
          </a:xfrm>
        </p:grpSpPr>
        <p:sp>
          <p:nvSpPr>
            <p:cNvPr id="9" name="圆角矩形 8"/>
            <p:cNvSpPr/>
            <p:nvPr/>
          </p:nvSpPr>
          <p:spPr>
            <a:xfrm>
              <a:off x="2303" y="2946"/>
              <a:ext cx="7191" cy="3099"/>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70C0"/>
                </a:solidFill>
                <a:latin typeface="微软雅黑" panose="020B0503020204020204" pitchFamily="34" charset="-122"/>
                <a:ea typeface="微软雅黑" panose="020B0503020204020204" pitchFamily="34" charset="-122"/>
              </a:endParaRPr>
            </a:p>
          </p:txBody>
        </p:sp>
        <p:sp>
          <p:nvSpPr>
            <p:cNvPr id="10" name="圆角矩形 9"/>
            <p:cNvSpPr/>
            <p:nvPr/>
          </p:nvSpPr>
          <p:spPr>
            <a:xfrm>
              <a:off x="9745" y="2946"/>
              <a:ext cx="7191" cy="3099"/>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17" name="圆角矩形 16"/>
            <p:cNvSpPr/>
            <p:nvPr/>
          </p:nvSpPr>
          <p:spPr>
            <a:xfrm>
              <a:off x="2303" y="6286"/>
              <a:ext cx="7191" cy="3099"/>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18" name="圆角矩形 17"/>
            <p:cNvSpPr/>
            <p:nvPr/>
          </p:nvSpPr>
          <p:spPr>
            <a:xfrm>
              <a:off x="9745" y="6286"/>
              <a:ext cx="7191" cy="3099"/>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nvGrpSpPr>
            <p:cNvPr id="25" name="组合 24"/>
            <p:cNvGrpSpPr/>
            <p:nvPr/>
          </p:nvGrpSpPr>
          <p:grpSpPr>
            <a:xfrm>
              <a:off x="5448" y="4882"/>
              <a:ext cx="8305" cy="2697"/>
              <a:chOff x="5448" y="4882"/>
              <a:chExt cx="8305" cy="2697"/>
            </a:xfrm>
          </p:grpSpPr>
          <p:sp>
            <p:nvSpPr>
              <p:cNvPr id="19" name="圆角矩形 18"/>
              <p:cNvSpPr/>
              <p:nvPr/>
            </p:nvSpPr>
            <p:spPr>
              <a:xfrm>
                <a:off x="5448" y="4882"/>
                <a:ext cx="8305" cy="269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圆角矩形 19"/>
              <p:cNvSpPr/>
              <p:nvPr/>
            </p:nvSpPr>
            <p:spPr>
              <a:xfrm>
                <a:off x="5623" y="5043"/>
                <a:ext cx="7944" cy="2388"/>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latin typeface="微软雅黑" panose="020B0503020204020204" pitchFamily="34" charset="-122"/>
                  <a:ea typeface="微软雅黑" panose="020B0503020204020204" pitchFamily="34" charset="-122"/>
                </a:endParaRPr>
              </a:p>
            </p:txBody>
          </p:sp>
        </p:grpSp>
        <p:sp>
          <p:nvSpPr>
            <p:cNvPr id="21" name="文本框 20"/>
            <p:cNvSpPr txBox="1"/>
            <p:nvPr/>
          </p:nvSpPr>
          <p:spPr>
            <a:xfrm>
              <a:off x="3635" y="3346"/>
              <a:ext cx="4527" cy="1536"/>
            </a:xfrm>
            <a:prstGeom prst="rect">
              <a:avLst/>
            </a:prstGeom>
            <a:noFill/>
          </p:spPr>
          <p:txBody>
            <a:bodyPr wrap="square" rtlCol="0">
              <a:spAutoFit/>
            </a:bodyPr>
            <a:lstStyle/>
            <a:p>
              <a:r>
                <a:rPr lang="zh-CN" altLang="en-US" sz="2800" dirty="0">
                  <a:solidFill>
                    <a:srgbClr val="0070C0"/>
                  </a:solidFill>
                  <a:latin typeface="微软雅黑" panose="020B0503020204020204" pitchFamily="34" charset="-122"/>
                  <a:ea typeface="微软雅黑" panose="020B0503020204020204" pitchFamily="34" charset="-122"/>
                </a:rPr>
                <a:t>以企业分级分类管理系统为</a:t>
              </a:r>
              <a:r>
                <a:rPr lang="zh-CN" altLang="en-US" sz="2800" b="1" dirty="0">
                  <a:solidFill>
                    <a:schemeClr val="accent1">
                      <a:lumMod val="75000"/>
                    </a:schemeClr>
                  </a:solidFill>
                  <a:latin typeface="微软雅黑" panose="020B0503020204020204" pitchFamily="34" charset="-122"/>
                  <a:ea typeface="微软雅黑" panose="020B0503020204020204" pitchFamily="34" charset="-122"/>
                </a:rPr>
                <a:t>基础</a:t>
              </a:r>
              <a:endParaRPr lang="zh-CN" altLang="en-US" sz="2800" b="1"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7113" y="5462"/>
              <a:ext cx="4982" cy="1536"/>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以企业安全隐患自查自报系统为</a:t>
              </a:r>
              <a:r>
                <a:rPr lang="zh-CN" altLang="en-US" sz="2800" b="1" dirty="0">
                  <a:solidFill>
                    <a:schemeClr val="bg1"/>
                  </a:solidFill>
                  <a:latin typeface="微软雅黑" panose="020B0503020204020204" pitchFamily="34" charset="-122"/>
                  <a:ea typeface="微软雅黑" panose="020B0503020204020204" pitchFamily="34" charset="-122"/>
                </a:rPr>
                <a:t>核心</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10313" y="3346"/>
              <a:ext cx="6056" cy="1536"/>
            </a:xfrm>
            <a:prstGeom prst="rect">
              <a:avLst/>
            </a:prstGeom>
            <a:noFill/>
          </p:spPr>
          <p:txBody>
            <a:bodyPr wrap="square" rtlCol="0">
              <a:spAutoFit/>
            </a:bodyPr>
            <a:lstStyle/>
            <a:p>
              <a:r>
                <a:rPr lang="zh-CN" altLang="en-US" sz="2800" dirty="0">
                  <a:solidFill>
                    <a:srgbClr val="0070C0"/>
                  </a:solidFill>
                  <a:latin typeface="微软雅黑" panose="020B0503020204020204" pitchFamily="34" charset="-122"/>
                  <a:ea typeface="微软雅黑" panose="020B0503020204020204" pitchFamily="34" charset="-122"/>
                </a:rPr>
                <a:t>以完善安全监管责任机制和考核机制为</a:t>
              </a:r>
              <a:r>
                <a:rPr lang="zh-CN" altLang="en-US" sz="2800" b="1" dirty="0">
                  <a:solidFill>
                    <a:schemeClr val="accent1">
                      <a:lumMod val="75000"/>
                    </a:schemeClr>
                  </a:solidFill>
                  <a:latin typeface="微软雅黑" panose="020B0503020204020204" pitchFamily="34" charset="-122"/>
                  <a:ea typeface="微软雅黑" panose="020B0503020204020204" pitchFamily="34" charset="-122"/>
                </a:rPr>
                <a:t>抓手</a:t>
              </a:r>
              <a:endParaRPr lang="zh-CN" altLang="en-US" sz="2800" b="1"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3676" y="7579"/>
              <a:ext cx="4191" cy="1536"/>
            </a:xfrm>
            <a:prstGeom prst="rect">
              <a:avLst/>
            </a:prstGeom>
            <a:noFill/>
          </p:spPr>
          <p:txBody>
            <a:bodyPr wrap="square" rtlCol="0">
              <a:spAutoFit/>
            </a:bodyPr>
            <a:lstStyle/>
            <a:p>
              <a:r>
                <a:rPr lang="zh-CN" altLang="en-US" sz="2800" dirty="0">
                  <a:solidFill>
                    <a:srgbClr val="0070C0"/>
                  </a:solidFill>
                  <a:latin typeface="微软雅黑" panose="020B0503020204020204" pitchFamily="34" charset="-122"/>
                  <a:ea typeface="微软雅黑" panose="020B0503020204020204" pitchFamily="34" charset="-122"/>
                </a:rPr>
                <a:t>以制定安全标准体系为</a:t>
              </a:r>
              <a:r>
                <a:rPr lang="zh-CN" altLang="en-US" sz="2800" b="1" dirty="0">
                  <a:solidFill>
                    <a:schemeClr val="accent1">
                      <a:lumMod val="75000"/>
                    </a:schemeClr>
                  </a:solidFill>
                  <a:latin typeface="微软雅黑" panose="020B0503020204020204" pitchFamily="34" charset="-122"/>
                  <a:ea typeface="微软雅黑" panose="020B0503020204020204" pitchFamily="34" charset="-122"/>
                </a:rPr>
                <a:t>支撑</a:t>
              </a:r>
              <a:endParaRPr lang="zh-CN" altLang="en-US" sz="2800" b="1"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11078" y="7579"/>
              <a:ext cx="4527" cy="1536"/>
            </a:xfrm>
            <a:prstGeom prst="rect">
              <a:avLst/>
            </a:prstGeom>
            <a:noFill/>
          </p:spPr>
          <p:txBody>
            <a:bodyPr wrap="square" rtlCol="0">
              <a:spAutoFit/>
            </a:bodyPr>
            <a:lstStyle/>
            <a:p>
              <a:r>
                <a:rPr lang="zh-CN" altLang="en-US" sz="2800" dirty="0">
                  <a:solidFill>
                    <a:srgbClr val="0070C0"/>
                  </a:solidFill>
                  <a:latin typeface="微软雅黑" panose="020B0503020204020204" pitchFamily="34" charset="-122"/>
                  <a:ea typeface="微软雅黑" panose="020B0503020204020204" pitchFamily="34" charset="-122"/>
                </a:rPr>
                <a:t>以广泛开展安全教育培训为</a:t>
              </a:r>
              <a:r>
                <a:rPr lang="zh-CN" altLang="en-US" sz="2800" b="1" dirty="0">
                  <a:solidFill>
                    <a:schemeClr val="accent1">
                      <a:lumMod val="75000"/>
                    </a:schemeClr>
                  </a:solidFill>
                  <a:latin typeface="微软雅黑" panose="020B0503020204020204" pitchFamily="34" charset="-122"/>
                  <a:ea typeface="微软雅黑" panose="020B0503020204020204" pitchFamily="34" charset="-122"/>
                </a:rPr>
                <a:t>保障</a:t>
              </a:r>
              <a:endParaRPr lang="zh-CN" altLang="en-US" sz="2800" b="1" dirty="0">
                <a:solidFill>
                  <a:schemeClr val="accent1">
                    <a:lumMod val="75000"/>
                  </a:schemeClr>
                </a:solidFill>
                <a:latin typeface="微软雅黑" panose="020B0503020204020204" pitchFamily="34" charset="-122"/>
                <a:ea typeface="微软雅黑" panose="020B0503020204020204" pitchFamily="34" charset="-122"/>
              </a:endParaRPr>
            </a:p>
          </p:txBody>
        </p:sp>
      </p:grpSp>
      <p:cxnSp>
        <p:nvCxnSpPr>
          <p:cNvPr id="3" name="直接连接符 2"/>
          <p:cNvCxnSpPr/>
          <p:nvPr/>
        </p:nvCxnSpPr>
        <p:spPr>
          <a:xfrm>
            <a:off x="0" y="768985"/>
            <a:ext cx="121621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18210" y="861060"/>
            <a:ext cx="3735705" cy="640080"/>
          </a:xfrm>
          <a:prstGeom prst="rect">
            <a:avLst/>
          </a:prstGeom>
          <a:noFill/>
        </p:spPr>
        <p:txBody>
          <a:bodyPr wrap="square" rtlCol="0">
            <a:spAutoFit/>
          </a:bodyPr>
          <a:lstStyle/>
          <a:p>
            <a:pPr indent="0" algn="l" fontAlgn="auto">
              <a:lnSpc>
                <a:spcPct val="150000"/>
              </a:lnSpc>
              <a:buFont typeface="Wingdings" panose="05000000000000000000" charset="0"/>
              <a:buNone/>
            </a:pPr>
            <a:r>
              <a:rPr lang="zh-CN" altLang="en-US" sz="2400" dirty="0">
                <a:solidFill>
                  <a:schemeClr val="bg1"/>
                </a:solidFill>
                <a:latin typeface="微软雅黑" panose="020B0503020204020204" pitchFamily="34" charset="-122"/>
                <a:ea typeface="微软雅黑" panose="020B0503020204020204" pitchFamily="34" charset="-122"/>
              </a:rPr>
              <a:t>建立的意义：</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476885" y="52273"/>
            <a:ext cx="4518660" cy="679038"/>
          </a:xfrm>
          <a:prstGeom prst="rect">
            <a:avLst/>
          </a:prstGeom>
          <a:noFill/>
        </p:spPr>
        <p:txBody>
          <a:bodyPr wrap="square" rtlCol="0">
            <a:spAutoFit/>
          </a:bodyPr>
          <a:lstStyle/>
          <a:p>
            <a:pPr marL="457200" indent="-457200">
              <a:buFont typeface="Wingdings" panose="05000000000000000000" charset="0"/>
              <a:buChar char="l"/>
            </a:pPr>
            <a:r>
              <a:rPr lang="zh-CN" altLang="en-US" sz="3600" b="1" dirty="0">
                <a:solidFill>
                  <a:schemeClr val="bg1"/>
                </a:solidFill>
                <a:latin typeface="微软雅黑" panose="020B0503020204020204" pitchFamily="34" charset="-122"/>
                <a:ea typeface="微软雅黑" panose="020B0503020204020204" pitchFamily="34" charset="-122"/>
              </a:rPr>
              <a:t>意义和主要内容</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19" name="同心圆 18"/>
          <p:cNvSpPr/>
          <p:nvPr/>
        </p:nvSpPr>
        <p:spPr>
          <a:xfrm>
            <a:off x="3145548" y="1848974"/>
            <a:ext cx="2982595" cy="2947035"/>
          </a:xfrm>
          <a:prstGeom prst="donut">
            <a:avLst>
              <a:gd name="adj" fmla="val 8738"/>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400">
                <a:solidFill>
                  <a:schemeClr val="bg1"/>
                </a:solidFill>
                <a:latin typeface="微软雅黑" panose="020B0503020204020204" pitchFamily="34" charset="-122"/>
                <a:ea typeface="微软雅黑" panose="020B0503020204020204" pitchFamily="34" charset="-122"/>
              </a:rPr>
              <a:t>促进三个</a:t>
            </a:r>
            <a:r>
              <a:rPr lang="en-US" altLang="zh-CN" sz="2400">
                <a:solidFill>
                  <a:schemeClr val="bg1"/>
                </a:solidFill>
                <a:latin typeface="微软雅黑" panose="020B0503020204020204" pitchFamily="34" charset="-122"/>
                <a:ea typeface="微软雅黑" panose="020B0503020204020204" pitchFamily="34" charset="-122"/>
              </a:rPr>
              <a:t>“</a:t>
            </a:r>
            <a:r>
              <a:rPr lang="zh-CN" altLang="en-US" sz="2400">
                <a:solidFill>
                  <a:schemeClr val="bg1"/>
                </a:solidFill>
                <a:latin typeface="微软雅黑" panose="020B0503020204020204" pitchFamily="34" charset="-122"/>
                <a:ea typeface="微软雅黑" panose="020B0503020204020204" pitchFamily="34" charset="-122"/>
              </a:rPr>
              <a:t>转变</a:t>
            </a:r>
            <a:r>
              <a:rPr lang="en-US" altLang="zh-CN" sz="2400">
                <a:solidFill>
                  <a:schemeClr val="bg1"/>
                </a:solidFill>
                <a:latin typeface="微软雅黑" panose="020B0503020204020204" pitchFamily="34" charset="-122"/>
                <a:ea typeface="微软雅黑" panose="020B0503020204020204" pitchFamily="34" charset="-122"/>
              </a:rPr>
              <a:t>”</a:t>
            </a:r>
            <a:r>
              <a:rPr lang="zh-CN" altLang="en-US" sz="2400">
                <a:solidFill>
                  <a:schemeClr val="bg1"/>
                </a:solidFill>
                <a:latin typeface="微软雅黑" panose="020B0503020204020204" pitchFamily="34" charset="-122"/>
                <a:ea typeface="微软雅黑" panose="020B0503020204020204" pitchFamily="34" charset="-122"/>
              </a:rPr>
              <a:t>，实现安全隐患排查治理常态化、规范化、法制化</a:t>
            </a: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20" name="同心圆 19"/>
          <p:cNvSpPr/>
          <p:nvPr/>
        </p:nvSpPr>
        <p:spPr>
          <a:xfrm>
            <a:off x="6166824" y="1975582"/>
            <a:ext cx="2905125" cy="2947670"/>
          </a:xfrm>
          <a:prstGeom prst="donut">
            <a:avLst>
              <a:gd name="adj" fmla="val 8738"/>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400">
                <a:solidFill>
                  <a:schemeClr val="bg1"/>
                </a:solidFill>
                <a:latin typeface="微软雅黑" panose="020B0503020204020204" pitchFamily="34" charset="-122"/>
                <a:ea typeface="微软雅黑" panose="020B0503020204020204" pitchFamily="34" charset="-122"/>
              </a:rPr>
              <a:t>推动企业安全生产标准化建设工作，</a:t>
            </a:r>
            <a:r>
              <a:rPr lang="zh-CN" altLang="en-US" sz="2400">
                <a:solidFill>
                  <a:schemeClr val="bg1"/>
                </a:solidFill>
                <a:latin typeface="微软雅黑" panose="020B0503020204020204" pitchFamily="34" charset="-122"/>
                <a:ea typeface="微软雅黑" panose="020B0503020204020204" pitchFamily="34" charset="-122"/>
                <a:sym typeface="+mn-ea"/>
              </a:rPr>
              <a:t>建立健全安全生产长效机制</a:t>
            </a:r>
            <a:endParaRPr lang="zh-CN" altLang="en-US" sz="2400">
              <a:solidFill>
                <a:schemeClr val="bg1"/>
              </a:solidFill>
              <a:latin typeface="微软雅黑" panose="020B0503020204020204" pitchFamily="34" charset="-122"/>
              <a:ea typeface="微软雅黑" panose="020B0503020204020204" pitchFamily="34" charset="-122"/>
              <a:sym typeface="+mn-ea"/>
            </a:endParaRPr>
          </a:p>
        </p:txBody>
      </p:sp>
      <p:sp>
        <p:nvSpPr>
          <p:cNvPr id="21" name="同心圆 20"/>
          <p:cNvSpPr/>
          <p:nvPr/>
        </p:nvSpPr>
        <p:spPr>
          <a:xfrm>
            <a:off x="147917" y="1891176"/>
            <a:ext cx="2948305" cy="2947035"/>
          </a:xfrm>
          <a:prstGeom prst="donut">
            <a:avLst>
              <a:gd name="adj" fmla="val 8738"/>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400">
                <a:solidFill>
                  <a:schemeClr val="bg1"/>
                </a:solidFill>
                <a:latin typeface="微软雅黑" panose="020B0503020204020204" pitchFamily="34" charset="-122"/>
                <a:ea typeface="微软雅黑" panose="020B0503020204020204" pitchFamily="34" charset="-122"/>
              </a:rPr>
              <a:t>安全生产管理理念、监管机制、监管手段的创新和发展</a:t>
            </a: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22" name="同心圆 21"/>
          <p:cNvSpPr/>
          <p:nvPr/>
        </p:nvSpPr>
        <p:spPr>
          <a:xfrm>
            <a:off x="9119491" y="2031853"/>
            <a:ext cx="2922905" cy="2947670"/>
          </a:xfrm>
          <a:prstGeom prst="donut">
            <a:avLst>
              <a:gd name="adj" fmla="val 8738"/>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400">
                <a:solidFill>
                  <a:schemeClr val="bg1"/>
                </a:solidFill>
                <a:latin typeface="微软雅黑" panose="020B0503020204020204" pitchFamily="34" charset="-122"/>
                <a:ea typeface="微软雅黑" panose="020B0503020204020204" pitchFamily="34" charset="-122"/>
              </a:rPr>
              <a:t>把握事故防范和安全生产工作的主动权</a:t>
            </a:r>
            <a:endParaRPr lang="zh-CN" altLang="en-US" sz="2400">
              <a:solidFill>
                <a:schemeClr val="bg1"/>
              </a:solidFill>
              <a:latin typeface="微软雅黑" panose="020B0503020204020204" pitchFamily="34" charset="-122"/>
              <a:ea typeface="微软雅黑" panose="020B0503020204020204" pitchFamily="34" charset="-122"/>
            </a:endParaRPr>
          </a:p>
        </p:txBody>
      </p:sp>
      <p:cxnSp>
        <p:nvCxnSpPr>
          <p:cNvPr id="3" name="直接连接符 2"/>
          <p:cNvCxnSpPr/>
          <p:nvPr/>
        </p:nvCxnSpPr>
        <p:spPr>
          <a:xfrm>
            <a:off x="0" y="768985"/>
            <a:ext cx="121621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858129" y="5359791"/>
            <a:ext cx="10747717" cy="11535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a:t>（</a:t>
            </a:r>
            <a:r>
              <a:rPr lang="en-US" altLang="zh-CN" sz="2400" dirty="0"/>
              <a:t>1</a:t>
            </a:r>
            <a:r>
              <a:rPr lang="zh-CN" altLang="en-US" sz="2400" dirty="0"/>
              <a:t>）</a:t>
            </a:r>
            <a:r>
              <a:rPr lang="zh-CN" altLang="zh-CN" sz="2400" dirty="0"/>
              <a:t>企业由被动接受安全监管向主动开展安全管理转变</a:t>
            </a:r>
            <a:r>
              <a:rPr lang="en-US" altLang="zh-CN" sz="2400" dirty="0"/>
              <a:t> </a:t>
            </a:r>
            <a:endParaRPr lang="en-US" altLang="zh-CN" sz="2400" dirty="0"/>
          </a:p>
          <a:p>
            <a:r>
              <a:rPr lang="zh-CN" altLang="en-US" sz="2400" dirty="0"/>
              <a:t>（</a:t>
            </a:r>
            <a:r>
              <a:rPr lang="en-US" altLang="zh-CN" sz="2400" dirty="0"/>
              <a:t>2</a:t>
            </a:r>
            <a:r>
              <a:rPr lang="zh-CN" altLang="en-US" sz="2400" dirty="0"/>
              <a:t>）</a:t>
            </a:r>
            <a:r>
              <a:rPr lang="zh-CN" altLang="zh-CN" sz="2400" dirty="0"/>
              <a:t>由政府为主的行政执法排查隐患向企业为主的日常管理排查隐患转变</a:t>
            </a:r>
            <a:r>
              <a:rPr lang="en-US" altLang="zh-CN" sz="2400" dirty="0"/>
              <a:t>  </a:t>
            </a:r>
            <a:endParaRPr lang="en-US" altLang="zh-CN" sz="2400" dirty="0"/>
          </a:p>
          <a:p>
            <a:r>
              <a:rPr lang="zh-CN" altLang="en-US" sz="2400" dirty="0"/>
              <a:t>（</a:t>
            </a:r>
            <a:r>
              <a:rPr lang="en-US" altLang="zh-CN" sz="2400" dirty="0"/>
              <a:t>3</a:t>
            </a:r>
            <a:r>
              <a:rPr lang="zh-CN" altLang="en-US" sz="2400" dirty="0"/>
              <a:t>）</a:t>
            </a:r>
            <a:r>
              <a:rPr lang="zh-CN" altLang="zh-CN" sz="2400" dirty="0"/>
              <a:t>从治标的隐患排查向治本的隐患排查转变，</a:t>
            </a:r>
            <a:endParaRPr lang="zh-CN" altLang="en-US" sz="2400" dirty="0"/>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3.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xml><?xml version="1.0" encoding="utf-8"?>
<p:tagLst xmlns:p="http://schemas.openxmlformats.org/presentationml/2006/main">
  <p:tag name="KSO_WM_SPECIAL_SOURCE" val="bdnull"/>
</p:tagLst>
</file>

<file path=ppt/tags/tag16.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7.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8.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9.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21.xml><?xml version="1.0" encoding="utf-8"?>
<p:tagLst xmlns:p="http://schemas.openxmlformats.org/presentationml/2006/main">
  <p:tag name="commondata" val="eyJoZGlkIjoiM2Q4Y2M0MTAxMGRmZTZkMWUzZjg0NGZmZDVmMDc3NjU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9.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heme/theme1.xml><?xml version="1.0" encoding="utf-8"?>
<a:theme xmlns:a="http://schemas.openxmlformats.org/drawingml/2006/main" name="博富特">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8257</Words>
  <Application>WPS 演示</Application>
  <PresentationFormat>宽屏</PresentationFormat>
  <Paragraphs>1271</Paragraphs>
  <Slides>44</Slides>
  <Notes>34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44</vt:i4>
      </vt:variant>
    </vt:vector>
  </HeadingPairs>
  <TitlesOfParts>
    <vt:vector size="59" baseType="lpstr">
      <vt:lpstr>Arial</vt:lpstr>
      <vt:lpstr>宋体</vt:lpstr>
      <vt:lpstr>Wingdings</vt:lpstr>
      <vt:lpstr>汉仪旗黑-85S</vt:lpstr>
      <vt:lpstr>黑体</vt:lpstr>
      <vt:lpstr>微软雅黑</vt:lpstr>
      <vt:lpstr>楷体</vt:lpstr>
      <vt:lpstr>Wingdings</vt:lpstr>
      <vt:lpstr>Calibri</vt:lpstr>
      <vt:lpstr>Arial Unicode MS</vt:lpstr>
      <vt:lpstr>Calibri Light</vt:lpstr>
      <vt:lpstr>仿宋</vt:lpstr>
      <vt:lpstr>DIN-BoldItalic</vt:lpstr>
      <vt:lpstr>Segoe Print</vt:lpstr>
      <vt:lpstr>博富特</vt:lpstr>
      <vt:lpstr>安全管理必备 工具--TPM概论</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安应vs安全人星盟</dc:title>
  <dc:creator>安应ansying.com</dc:creator>
  <cp:keywords>更多免费资料，请添加“安小应”微信号：ansyingcysafety</cp:keywords>
  <cp:category>EHS</cp:category>
  <cp:lastModifiedBy>玲俐</cp:lastModifiedBy>
  <cp:revision>3</cp:revision>
  <dcterms:created xsi:type="dcterms:W3CDTF">2014-04-15T03:24:00Z</dcterms:created>
  <dcterms:modified xsi:type="dcterms:W3CDTF">2024-06-28T05:31:11Z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2052-12.1.0.16929</vt:lpwstr>
  </property>
  <property fmtid="{D5CDD505-2E9C-101B-9397-08002B2CF9AE}" pid="3" name="ICV">
    <vt:lpwstr>2EFDA0B228DA48B5A53974F15E1FE6C8_13</vt:lpwstr>
  </property>
</Properties>
</file>