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JPG" ContentType="image/.jpg"/>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handoutMasterIdLst>
    <p:handoutMasterId r:id="rId55"/>
  </p:handoutMasterIdLst>
  <p:sldIdLst>
    <p:sldId id="402" r:id="rId3"/>
    <p:sldId id="403" r:id="rId4"/>
    <p:sldId id="284" r:id="rId5"/>
    <p:sldId id="355" r:id="rId6"/>
    <p:sldId id="356" r:id="rId7"/>
    <p:sldId id="357" r:id="rId8"/>
    <p:sldId id="314" r:id="rId9"/>
    <p:sldId id="279" r:id="rId10"/>
    <p:sldId id="275" r:id="rId11"/>
    <p:sldId id="258" r:id="rId12"/>
    <p:sldId id="315" r:id="rId13"/>
    <p:sldId id="329" r:id="rId14"/>
    <p:sldId id="288" r:id="rId15"/>
    <p:sldId id="330" r:id="rId16"/>
    <p:sldId id="294" r:id="rId17"/>
    <p:sldId id="300" r:id="rId18"/>
    <p:sldId id="305" r:id="rId19"/>
    <p:sldId id="310" r:id="rId20"/>
    <p:sldId id="273" r:id="rId21"/>
    <p:sldId id="324" r:id="rId22"/>
    <p:sldId id="331" r:id="rId23"/>
    <p:sldId id="349" r:id="rId24"/>
    <p:sldId id="350" r:id="rId25"/>
    <p:sldId id="358" r:id="rId26"/>
    <p:sldId id="320" r:id="rId27"/>
    <p:sldId id="321" r:id="rId28"/>
    <p:sldId id="351" r:id="rId29"/>
    <p:sldId id="346" r:id="rId30"/>
    <p:sldId id="347" r:id="rId31"/>
    <p:sldId id="352" r:id="rId32"/>
    <p:sldId id="332" r:id="rId33"/>
    <p:sldId id="333" r:id="rId34"/>
    <p:sldId id="348" r:id="rId35"/>
    <p:sldId id="334" r:id="rId36"/>
    <p:sldId id="335" r:id="rId37"/>
    <p:sldId id="336" r:id="rId38"/>
    <p:sldId id="337" r:id="rId39"/>
    <p:sldId id="338" r:id="rId40"/>
    <p:sldId id="339" r:id="rId41"/>
    <p:sldId id="340" r:id="rId42"/>
    <p:sldId id="341" r:id="rId43"/>
    <p:sldId id="342" r:id="rId44"/>
    <p:sldId id="343" r:id="rId45"/>
    <p:sldId id="344" r:id="rId46"/>
    <p:sldId id="345" r:id="rId47"/>
    <p:sldId id="323" r:id="rId48"/>
    <p:sldId id="319" r:id="rId49"/>
    <p:sldId id="354" r:id="rId50"/>
    <p:sldId id="353" r:id="rId51"/>
    <p:sldId id="263" r:id="rId52"/>
    <p:sldId id="404" r:id="rId53"/>
  </p:sldIdLst>
  <p:sldSz cx="9144000" cy="6858000" type="screen4x3"/>
  <p:notesSz cx="6781800" cy="9918700"/>
  <p:custDataLst>
    <p:tags r:id="rId60"/>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009900"/>
    <a:srgbClr val="5D8ED5"/>
    <a:srgbClr val="B3CAEB"/>
    <a:srgbClr val="3399FF"/>
    <a:srgbClr val="FFFF66"/>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97"/>
    <p:restoredTop sz="99087"/>
  </p:normalViewPr>
  <p:slideViewPr>
    <p:cSldViewPr showGuides="1">
      <p:cViewPr varScale="1">
        <p:scale>
          <a:sx n="71" d="100"/>
          <a:sy n="71" d="100"/>
        </p:scale>
        <p:origin x="-1296" y="-96"/>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tags" Target="tags/tag21.xml"/><Relationship Id="rId6" Type="http://schemas.openxmlformats.org/officeDocument/2006/relationships/slide" Target="slides/slide4.xml"/><Relationship Id="rId59" Type="http://schemas.openxmlformats.org/officeDocument/2006/relationships/commentAuthors" Target="commentAuthors.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notesMaster" Target="notesMasters/notesMaster1.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b="0" strike="noStrike" noProof="1"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Rot="1" noTextEdit="1"/>
          </p:cNvSpPr>
          <p:nvPr>
            <p:ph type="sldImg"/>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b="0" strike="noStrike" noProof="1"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2050"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pPr fontAlgn="base"/>
            <a:r>
              <a:rPr lang="zh-CN" altLang="en-US" strike="noStrike" noProof="1"/>
              <a:t>单击此处编辑母版标题样式</a:t>
            </a:r>
            <a:endParaRPr lang="zh-CN" altLang="en-US" strike="noStrike" noProof="1"/>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pPr fontAlgn="base"/>
            <a:endParaRPr lang="zh-CN" altLang="zh-CN" strike="noStrike" noProof="1"/>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defRPr sz="2400">
                <a:latin typeface="Arial Narrow"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3400" y="228600"/>
            <a:ext cx="6019800" cy="56689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1600200" y="228600"/>
            <a:ext cx="6477000" cy="7159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33400" y="13716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4724400" y="1371600"/>
            <a:ext cx="4038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1600200" y="228600"/>
            <a:ext cx="6477000" cy="7159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533400" y="1371600"/>
            <a:ext cx="40386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4724400" y="1371600"/>
            <a:ext cx="40386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4724400" y="3709988"/>
            <a:ext cx="40386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灯片编号占位符 5"/>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533400" y="228600"/>
            <a:ext cx="8229600" cy="5668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600200" y="228600"/>
            <a:ext cx="6477000" cy="715963"/>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533400" y="1371600"/>
            <a:ext cx="82296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8"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p>
            <a:pPr algn="r" fontAlgn="base"/>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Narrow" pitchFamily="34" charset="0"/>
            </a:endParaRPr>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2.png"/><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18"/>
          <p:cNvSpPr>
            <a:spLocks noGrp="1"/>
          </p:cNvSpPr>
          <p:nvPr>
            <p:ph type="body"/>
          </p:nvPr>
        </p:nvSpPr>
        <p:spPr>
          <a:xfrm>
            <a:off x="533400" y="13716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round/>
            <a:headEnd type="none" w="med" len="med"/>
            <a:tailEnd type="none" w="med" len="med"/>
          </a:ln>
        </p:spPr>
      </p:cxnSp>
      <p:pic>
        <p:nvPicPr>
          <p:cNvPr id="8" name="图片 7" descr="09.02.1(1)"/>
          <p:cNvPicPr>
            <a:picLocks noChangeAspect="1"/>
          </p:cNvPicPr>
          <p:nvPr userDrawn="1"/>
        </p:nvPicPr>
        <p:blipFill>
          <a:blip r:embed="rId17"/>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9.wmf"/><Relationship Id="rId1"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2.xml"/><Relationship Id="rId2" Type="http://schemas.openxmlformats.org/officeDocument/2006/relationships/image" Target="../media/image10.wmf"/><Relationship Id="rId1"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12.xml"/><Relationship Id="rId4" Type="http://schemas.openxmlformats.org/officeDocument/2006/relationships/hyperlink" Target="..\..\PTW\DJY%20PTW%20new\PTW_common11%20(4).doc" TargetMode="External"/><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hyperlink" Target="..\..\..\..\PROCEDURE%20&amp;%20RULE\plant%20HS%20system\Forms\Group%20WAH%20PTW_ch.doc" TargetMode="Externa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3.wmf"/><Relationship Id="rId1"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8.bin"/><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hyperlink" Target="..\..\PTW\&#24037;&#20316;&#35768;&#21487;&#29616;&#22330;&#31614;&#25209;&#25480;&#26435;&#19968;&#32518;&#34920;(DJY&#65289;.xl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5.wmf"/><Relationship Id="rId1"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7.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12.xml"/><Relationship Id="rId2" Type="http://schemas.openxmlformats.org/officeDocument/2006/relationships/image" Target="../media/image10.wmf"/><Relationship Id="rId1"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13.xml"/><Relationship Id="rId2" Type="http://schemas.openxmlformats.org/officeDocument/2006/relationships/image" Target="../media/image18.wmf"/><Relationship Id="rId1" Type="http://schemas.openxmlformats.org/officeDocument/2006/relationships/oleObject" Target="../embeddings/oleObject10.bin"/></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20.jpeg"/><Relationship Id="rId4" Type="http://schemas.openxmlformats.org/officeDocument/2006/relationships/tags" Target="../tags/tag18.xml"/><Relationship Id="rId3" Type="http://schemas.openxmlformats.org/officeDocument/2006/relationships/image" Target="../media/image19.jpeg"/><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工作许可制度现场签发</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Rectangle 3"/>
          <p:cNvSpPr>
            <a:spLocks noGrp="1"/>
          </p:cNvSpPr>
          <p:nvPr>
            <p:ph idx="1"/>
          </p:nvPr>
        </p:nvSpPr>
        <p:spPr>
          <a:xfrm>
            <a:off x="609600" y="1905000"/>
            <a:ext cx="5943600" cy="4267200"/>
          </a:xfrm>
        </p:spPr>
        <p:txBody>
          <a:bodyPr vert="horz" wrap="square" lIns="91440" tIns="45720" rIns="91440" bIns="45720" anchor="t" anchorCtr="0"/>
          <a:p>
            <a:pPr>
              <a:lnSpc>
                <a:spcPct val="80000"/>
              </a:lnSpc>
            </a:pPr>
            <a:r>
              <a:rPr lang="zh-CN" altLang="en-US" sz="2400" b="1" dirty="0">
                <a:latin typeface="宋体" panose="02010600030101010101" pitchFamily="2" charset="-122"/>
              </a:rPr>
              <a:t>密闭空间作业</a:t>
            </a:r>
            <a:endParaRPr lang="en-US" altLang="zh-CN" sz="2400" b="1" dirty="0"/>
          </a:p>
          <a:p>
            <a:pPr>
              <a:lnSpc>
                <a:spcPct val="80000"/>
              </a:lnSpc>
            </a:pPr>
            <a:r>
              <a:rPr lang="zh-CN" altLang="en-US" sz="2400" b="1" dirty="0"/>
              <a:t>高空作业</a:t>
            </a:r>
            <a:endParaRPr lang="en-US" altLang="zh-CN" sz="2400" b="1" dirty="0"/>
          </a:p>
          <a:p>
            <a:pPr>
              <a:lnSpc>
                <a:spcPct val="80000"/>
              </a:lnSpc>
            </a:pPr>
            <a:r>
              <a:rPr lang="zh-CN" altLang="en-US" sz="2400" b="1" dirty="0">
                <a:latin typeface="宋体" panose="02010600030101010101" pitchFamily="2" charset="-122"/>
              </a:rPr>
              <a:t>热作业</a:t>
            </a:r>
            <a:endParaRPr lang="zh-CN" altLang="en-US" sz="2400" dirty="0"/>
          </a:p>
          <a:p>
            <a:pPr>
              <a:lnSpc>
                <a:spcPct val="80000"/>
              </a:lnSpc>
            </a:pPr>
            <a:r>
              <a:rPr lang="zh-CN" altLang="en-US" sz="2400" b="1" dirty="0"/>
              <a:t>起吊作业（汽车吊，大型吊装）</a:t>
            </a:r>
            <a:endParaRPr lang="zh-CN" altLang="en-US" sz="2400" dirty="0"/>
          </a:p>
          <a:p>
            <a:pPr>
              <a:lnSpc>
                <a:spcPct val="80000"/>
              </a:lnSpc>
            </a:pPr>
            <a:r>
              <a:rPr lang="zh-CN" altLang="en-US" sz="2400" b="1" dirty="0">
                <a:latin typeface="宋体" panose="02010600030101010101" pitchFamily="2" charset="-122"/>
              </a:rPr>
              <a:t>煤系统作业</a:t>
            </a:r>
            <a:endParaRPr lang="en-US" altLang="zh-CN" sz="2400" b="1" dirty="0">
              <a:latin typeface="宋体" panose="02010600030101010101" pitchFamily="2" charset="-122"/>
            </a:endParaRPr>
          </a:p>
          <a:p>
            <a:pPr>
              <a:lnSpc>
                <a:spcPct val="80000"/>
              </a:lnSpc>
            </a:pPr>
            <a:r>
              <a:rPr lang="zh-CN" altLang="en-US" sz="2400" b="1" dirty="0"/>
              <a:t>挖掘作业</a:t>
            </a:r>
            <a:endParaRPr lang="zh-CN" altLang="en-US" sz="2400" dirty="0"/>
          </a:p>
          <a:p>
            <a:pPr>
              <a:lnSpc>
                <a:spcPct val="80000"/>
              </a:lnSpc>
            </a:pPr>
            <a:r>
              <a:rPr lang="zh-CN" altLang="en-US" sz="2400" b="1" dirty="0">
                <a:latin typeface="宋体" panose="02010600030101010101" pitchFamily="2" charset="-122"/>
              </a:rPr>
              <a:t>管道拆除作业</a:t>
            </a:r>
            <a:endParaRPr lang="zh-CN" altLang="en-US" sz="2400" b="1" dirty="0">
              <a:latin typeface="宋体" panose="02010600030101010101" pitchFamily="2" charset="-122"/>
            </a:endParaRPr>
          </a:p>
          <a:p>
            <a:pPr>
              <a:lnSpc>
                <a:spcPct val="80000"/>
              </a:lnSpc>
            </a:pPr>
            <a:r>
              <a:rPr lang="zh-CN" altLang="en-US" sz="2400" b="1" dirty="0"/>
              <a:t>料堆作业</a:t>
            </a:r>
            <a:endParaRPr lang="zh-CN" altLang="en-US" sz="2400" b="1" dirty="0">
              <a:latin typeface="宋体" panose="02010600030101010101" pitchFamily="2" charset="-122"/>
            </a:endParaRPr>
          </a:p>
          <a:p>
            <a:pPr>
              <a:lnSpc>
                <a:spcPct val="80000"/>
              </a:lnSpc>
            </a:pPr>
            <a:r>
              <a:rPr lang="zh-CN" altLang="en-US" sz="2400" b="1" dirty="0"/>
              <a:t>能量隔离</a:t>
            </a:r>
            <a:endParaRPr lang="zh-CN" altLang="en-US" sz="2400" b="1" dirty="0"/>
          </a:p>
          <a:p>
            <a:pPr>
              <a:lnSpc>
                <a:spcPct val="80000"/>
              </a:lnSpc>
            </a:pPr>
            <a:r>
              <a:rPr lang="zh-CN" altLang="en-US" sz="2400" b="1" dirty="0"/>
              <a:t>其他危险作业</a:t>
            </a:r>
            <a:endParaRPr lang="zh-CN" altLang="zh-CN" sz="2400" b="1" dirty="0"/>
          </a:p>
        </p:txBody>
      </p:sp>
      <p:graphicFrame>
        <p:nvGraphicFramePr>
          <p:cNvPr id="14338" name="Object 9"/>
          <p:cNvGraphicFramePr/>
          <p:nvPr/>
        </p:nvGraphicFramePr>
        <p:xfrm>
          <a:off x="7315200" y="4419600"/>
          <a:ext cx="1558925" cy="2185988"/>
        </p:xfrm>
        <a:graphic>
          <a:graphicData uri="http://schemas.openxmlformats.org/presentationml/2006/ole">
            <mc:AlternateContent xmlns:mc="http://schemas.openxmlformats.org/markup-compatibility/2006">
              <mc:Choice xmlns:v="urn:schemas-microsoft-com:vml" Requires="v">
                <p:oleObj spid="_x0000_s3077" name="" r:id="rId1" imgW="1646555" imgH="2308860" progId="MS_ClipArt_Gallery.2">
                  <p:embed/>
                </p:oleObj>
              </mc:Choice>
              <mc:Fallback>
                <p:oleObj name="" r:id="rId1" imgW="1646555" imgH="2308860" progId="MS_ClipArt_Gallery.2">
                  <p:embed/>
                  <p:pic>
                    <p:nvPicPr>
                      <p:cNvPr id="0" name="图片 3076"/>
                      <p:cNvPicPr/>
                      <p:nvPr/>
                    </p:nvPicPr>
                    <p:blipFill>
                      <a:blip r:embed="rId2"/>
                      <a:stretch>
                        <a:fillRect/>
                      </a:stretch>
                    </p:blipFill>
                    <p:spPr>
                      <a:xfrm>
                        <a:off x="7315200" y="4419600"/>
                        <a:ext cx="1558925" cy="2185988"/>
                      </a:xfrm>
                      <a:prstGeom prst="rect">
                        <a:avLst/>
                      </a:prstGeom>
                      <a:noFill/>
                      <a:ln w="38100">
                        <a:noFill/>
                        <a:miter/>
                      </a:ln>
                    </p:spPr>
                  </p:pic>
                </p:oleObj>
              </mc:Fallback>
            </mc:AlternateContent>
          </a:graphicData>
        </a:graphic>
      </p:graphicFrame>
      <p:sp>
        <p:nvSpPr>
          <p:cNvPr id="14339" name="矩形 5"/>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14340" name="TextBox 7"/>
          <p:cNvSpPr txBox="1"/>
          <p:nvPr/>
        </p:nvSpPr>
        <p:spPr>
          <a:xfrm>
            <a:off x="533400" y="1143000"/>
            <a:ext cx="5233988"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水泥行业的工作许可通常包括：</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51">
                                            <p:txEl>
                                              <p:charRg st="0" end="7"/>
                                            </p:txEl>
                                          </p:spTgt>
                                        </p:tgtEl>
                                        <p:attrNameLst>
                                          <p:attrName>style.visibility</p:attrName>
                                        </p:attrNameLst>
                                      </p:cBhvr>
                                      <p:to>
                                        <p:strVal val="visible"/>
                                      </p:to>
                                    </p:set>
                                    <p:animEffect transition="in" filter="diamond(in)">
                                      <p:cBhvr>
                                        <p:cTn id="7" dur="2000"/>
                                        <p:tgtEl>
                                          <p:spTgt spid="2051">
                                            <p:txEl>
                                              <p:charRg st="0" end="7"/>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2051">
                                            <p:txEl>
                                              <p:charRg st="7" end="12"/>
                                            </p:txEl>
                                          </p:spTgt>
                                        </p:tgtEl>
                                        <p:attrNameLst>
                                          <p:attrName>style.visibility</p:attrName>
                                        </p:attrNameLst>
                                      </p:cBhvr>
                                      <p:to>
                                        <p:strVal val="visible"/>
                                      </p:to>
                                    </p:set>
                                    <p:animEffect transition="in" filter="diamond(in)">
                                      <p:cBhvr>
                                        <p:cTn id="10" dur="2000"/>
                                        <p:tgtEl>
                                          <p:spTgt spid="2051">
                                            <p:txEl>
                                              <p:charRg st="7" end="12"/>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2051">
                                            <p:txEl>
                                              <p:charRg st="12" end="16"/>
                                            </p:txEl>
                                          </p:spTgt>
                                        </p:tgtEl>
                                        <p:attrNameLst>
                                          <p:attrName>style.visibility</p:attrName>
                                        </p:attrNameLst>
                                      </p:cBhvr>
                                      <p:to>
                                        <p:strVal val="visible"/>
                                      </p:to>
                                    </p:set>
                                    <p:animEffect transition="in" filter="diamond(in)">
                                      <p:cBhvr>
                                        <p:cTn id="13" dur="2000"/>
                                        <p:tgtEl>
                                          <p:spTgt spid="2051">
                                            <p:txEl>
                                              <p:charRg st="12" end="16"/>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2051">
                                            <p:txEl>
                                              <p:charRg st="16" end="31"/>
                                            </p:txEl>
                                          </p:spTgt>
                                        </p:tgtEl>
                                        <p:attrNameLst>
                                          <p:attrName>style.visibility</p:attrName>
                                        </p:attrNameLst>
                                      </p:cBhvr>
                                      <p:to>
                                        <p:strVal val="visible"/>
                                      </p:to>
                                    </p:set>
                                    <p:animEffect transition="in" filter="diamond(in)">
                                      <p:cBhvr>
                                        <p:cTn id="16" dur="2000"/>
                                        <p:tgtEl>
                                          <p:spTgt spid="2051">
                                            <p:txEl>
                                              <p:charRg st="16" end="31"/>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2051">
                                            <p:txEl>
                                              <p:charRg st="31" end="37"/>
                                            </p:txEl>
                                          </p:spTgt>
                                        </p:tgtEl>
                                        <p:attrNameLst>
                                          <p:attrName>style.visibility</p:attrName>
                                        </p:attrNameLst>
                                      </p:cBhvr>
                                      <p:to>
                                        <p:strVal val="visible"/>
                                      </p:to>
                                    </p:set>
                                    <p:animEffect transition="in" filter="diamond(in)">
                                      <p:cBhvr>
                                        <p:cTn id="19" dur="2000"/>
                                        <p:tgtEl>
                                          <p:spTgt spid="2051">
                                            <p:txEl>
                                              <p:charRg st="31" end="37"/>
                                            </p:txEl>
                                          </p:spTgt>
                                        </p:tgtEl>
                                      </p:cBhvr>
                                    </p:animEffect>
                                  </p:childTnLst>
                                </p:cTn>
                              </p:par>
                              <p:par>
                                <p:cTn id="20" presetID="8" presetClass="entr" presetSubtype="16" fill="hold" nodeType="withEffect">
                                  <p:stCondLst>
                                    <p:cond delay="0"/>
                                  </p:stCondLst>
                                  <p:childTnLst>
                                    <p:set>
                                      <p:cBhvr>
                                        <p:cTn id="21" dur="1" fill="hold">
                                          <p:stCondLst>
                                            <p:cond delay="0"/>
                                          </p:stCondLst>
                                        </p:cTn>
                                        <p:tgtEl>
                                          <p:spTgt spid="2051">
                                            <p:txEl>
                                              <p:charRg st="37" end="42"/>
                                            </p:txEl>
                                          </p:spTgt>
                                        </p:tgtEl>
                                        <p:attrNameLst>
                                          <p:attrName>style.visibility</p:attrName>
                                        </p:attrNameLst>
                                      </p:cBhvr>
                                      <p:to>
                                        <p:strVal val="visible"/>
                                      </p:to>
                                    </p:set>
                                    <p:animEffect transition="in" filter="diamond(in)">
                                      <p:cBhvr>
                                        <p:cTn id="22" dur="2000"/>
                                        <p:tgtEl>
                                          <p:spTgt spid="2051">
                                            <p:txEl>
                                              <p:charRg st="37" end="42"/>
                                            </p:txEl>
                                          </p:spTgt>
                                        </p:tgtEl>
                                      </p:cBhvr>
                                    </p:animEffect>
                                  </p:childTnLst>
                                </p:cTn>
                              </p:par>
                              <p:par>
                                <p:cTn id="23" presetID="8" presetClass="entr" presetSubtype="16" fill="hold" nodeType="withEffect">
                                  <p:stCondLst>
                                    <p:cond delay="0"/>
                                  </p:stCondLst>
                                  <p:childTnLst>
                                    <p:set>
                                      <p:cBhvr>
                                        <p:cTn id="24" dur="1" fill="hold">
                                          <p:stCondLst>
                                            <p:cond delay="0"/>
                                          </p:stCondLst>
                                        </p:cTn>
                                        <p:tgtEl>
                                          <p:spTgt spid="2051">
                                            <p:txEl>
                                              <p:charRg st="42" end="49"/>
                                            </p:txEl>
                                          </p:spTgt>
                                        </p:tgtEl>
                                        <p:attrNameLst>
                                          <p:attrName>style.visibility</p:attrName>
                                        </p:attrNameLst>
                                      </p:cBhvr>
                                      <p:to>
                                        <p:strVal val="visible"/>
                                      </p:to>
                                    </p:set>
                                    <p:animEffect transition="in" filter="diamond(in)">
                                      <p:cBhvr>
                                        <p:cTn id="25" dur="2000"/>
                                        <p:tgtEl>
                                          <p:spTgt spid="2051">
                                            <p:txEl>
                                              <p:charRg st="42" end="49"/>
                                            </p:txEl>
                                          </p:spTgt>
                                        </p:tgtEl>
                                      </p:cBhvr>
                                    </p:animEffect>
                                  </p:childTnLst>
                                </p:cTn>
                              </p:par>
                              <p:par>
                                <p:cTn id="26" presetID="8" presetClass="entr" presetSubtype="16" fill="hold" nodeType="withEffect">
                                  <p:stCondLst>
                                    <p:cond delay="0"/>
                                  </p:stCondLst>
                                  <p:childTnLst>
                                    <p:set>
                                      <p:cBhvr>
                                        <p:cTn id="27" dur="1" fill="hold">
                                          <p:stCondLst>
                                            <p:cond delay="0"/>
                                          </p:stCondLst>
                                        </p:cTn>
                                        <p:tgtEl>
                                          <p:spTgt spid="2051">
                                            <p:txEl>
                                              <p:charRg st="49" end="54"/>
                                            </p:txEl>
                                          </p:spTgt>
                                        </p:tgtEl>
                                        <p:attrNameLst>
                                          <p:attrName>style.visibility</p:attrName>
                                        </p:attrNameLst>
                                      </p:cBhvr>
                                      <p:to>
                                        <p:strVal val="visible"/>
                                      </p:to>
                                    </p:set>
                                    <p:animEffect transition="in" filter="diamond(in)">
                                      <p:cBhvr>
                                        <p:cTn id="28" dur="2000"/>
                                        <p:tgtEl>
                                          <p:spTgt spid="2051">
                                            <p:txEl>
                                              <p:charRg st="49" end="54"/>
                                            </p:txEl>
                                          </p:spTgt>
                                        </p:tgtEl>
                                      </p:cBhvr>
                                    </p:animEffect>
                                  </p:childTnLst>
                                </p:cTn>
                              </p:par>
                              <p:par>
                                <p:cTn id="29" presetID="8" presetClass="entr" presetSubtype="16" fill="hold" nodeType="withEffect">
                                  <p:stCondLst>
                                    <p:cond delay="0"/>
                                  </p:stCondLst>
                                  <p:childTnLst>
                                    <p:set>
                                      <p:cBhvr>
                                        <p:cTn id="30" dur="1" fill="hold">
                                          <p:stCondLst>
                                            <p:cond delay="0"/>
                                          </p:stCondLst>
                                        </p:cTn>
                                        <p:tgtEl>
                                          <p:spTgt spid="2051">
                                            <p:txEl>
                                              <p:charRg st="54" end="59"/>
                                            </p:txEl>
                                          </p:spTgt>
                                        </p:tgtEl>
                                        <p:attrNameLst>
                                          <p:attrName>style.visibility</p:attrName>
                                        </p:attrNameLst>
                                      </p:cBhvr>
                                      <p:to>
                                        <p:strVal val="visible"/>
                                      </p:to>
                                    </p:set>
                                    <p:animEffect transition="in" filter="diamond(in)">
                                      <p:cBhvr>
                                        <p:cTn id="31" dur="2000"/>
                                        <p:tgtEl>
                                          <p:spTgt spid="2051">
                                            <p:txEl>
                                              <p:charRg st="54" end="59"/>
                                            </p:txEl>
                                          </p:spTgt>
                                        </p:tgtEl>
                                      </p:cBhvr>
                                    </p:animEffect>
                                  </p:childTnLst>
                                </p:cTn>
                              </p:par>
                              <p:par>
                                <p:cTn id="32" presetID="8" presetClass="entr" presetSubtype="16" fill="hold" nodeType="withEffect">
                                  <p:stCondLst>
                                    <p:cond delay="0"/>
                                  </p:stCondLst>
                                  <p:childTnLst>
                                    <p:set>
                                      <p:cBhvr>
                                        <p:cTn id="33" dur="1" fill="hold">
                                          <p:stCondLst>
                                            <p:cond delay="0"/>
                                          </p:stCondLst>
                                        </p:cTn>
                                        <p:tgtEl>
                                          <p:spTgt spid="2051">
                                            <p:txEl>
                                              <p:charRg st="59" end="66"/>
                                            </p:txEl>
                                          </p:spTgt>
                                        </p:tgtEl>
                                        <p:attrNameLst>
                                          <p:attrName>style.visibility</p:attrName>
                                        </p:attrNameLst>
                                      </p:cBhvr>
                                      <p:to>
                                        <p:strVal val="visible"/>
                                      </p:to>
                                    </p:set>
                                    <p:animEffect transition="in" filter="diamond(in)">
                                      <p:cBhvr>
                                        <p:cTn id="34" dur="2000"/>
                                        <p:tgtEl>
                                          <p:spTgt spid="2051">
                                            <p:txEl>
                                              <p:charRg st="59"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noChangeArrowheads="1"/>
          </p:cNvSpPr>
          <p:nvPr>
            <p:ph idx="1"/>
          </p:nvPr>
        </p:nvSpPr>
        <p:spPr>
          <a:xfrm>
            <a:off x="457200" y="914400"/>
            <a:ext cx="8305800" cy="533400"/>
          </a:xfrm>
        </p:spPr>
        <p:txBody>
          <a:bodyPr vert="horz" wrap="square" lIns="91440" tIns="45720" rIns="91440" bIns="45720" numCol="1" anchor="t" anchorCtr="0" compatLnSpc="1"/>
          <a:lstStyle/>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en-US" altLang="zh-CN" sz="2400" b="1" i="0" u="none" strike="noStrike" kern="0" cap="none" spc="0" normalizeH="0" baseline="0" noProof="0" dirty="0" smtClean="0">
                <a:ln>
                  <a:noFill/>
                </a:ln>
                <a:solidFill>
                  <a:srgbClr val="0000FF"/>
                </a:solidFill>
                <a:effectLst/>
                <a:uLnTx/>
                <a:uFillTx/>
                <a:latin typeface="+mn-ea"/>
                <a:ea typeface="+mn-ea"/>
                <a:cs typeface="+mn-cs"/>
              </a:rPr>
              <a:t>《</a:t>
            </a:r>
            <a:r>
              <a:rPr kumimoji="0" lang="zh-CN" altLang="en-US" sz="2400" b="1" i="0" u="none" strike="noStrike" kern="0" cap="none" spc="0" normalizeH="0" baseline="0" noProof="0" dirty="0" smtClean="0">
                <a:ln>
                  <a:noFill/>
                </a:ln>
                <a:solidFill>
                  <a:srgbClr val="0000FF"/>
                </a:solidFill>
                <a:effectLst/>
                <a:uLnTx/>
                <a:uFillTx/>
                <a:latin typeface="+mn-ea"/>
                <a:ea typeface="+mn-ea"/>
                <a:cs typeface="+mn-cs"/>
              </a:rPr>
              <a:t>工作许可</a:t>
            </a:r>
            <a:r>
              <a:rPr kumimoji="0" lang="en-US" altLang="zh-CN" sz="2400" b="1" i="0" u="none" strike="noStrike" kern="0" cap="none" spc="0" normalizeH="0" baseline="0" noProof="0" dirty="0" smtClean="0">
                <a:ln>
                  <a:noFill/>
                </a:ln>
                <a:solidFill>
                  <a:srgbClr val="0000FF"/>
                </a:solidFill>
                <a:effectLst/>
                <a:uLnTx/>
                <a:uFillTx/>
                <a:latin typeface="+mn-ea"/>
                <a:ea typeface="+mn-ea"/>
                <a:cs typeface="+mn-cs"/>
              </a:rPr>
              <a:t>》</a:t>
            </a:r>
            <a:r>
              <a:rPr kumimoji="0" lang="zh-CN" altLang="en-US" sz="2400" b="1" i="0" u="none" strike="noStrike" kern="0" cap="none" spc="0" normalizeH="0" baseline="0" noProof="0" dirty="0" smtClean="0">
                <a:ln>
                  <a:noFill/>
                </a:ln>
                <a:solidFill>
                  <a:srgbClr val="0000FF"/>
                </a:solidFill>
                <a:effectLst/>
                <a:uLnTx/>
                <a:uFillTx/>
                <a:latin typeface="+mn-ea"/>
                <a:ea typeface="+mn-ea"/>
                <a:cs typeface="+mn-cs"/>
              </a:rPr>
              <a:t>分级</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zh-CN" altLang="en-US" sz="18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根据集团高风险作业类别，工作许可签批范围：共</a:t>
            </a:r>
            <a:r>
              <a:rPr kumimoji="0" lang="en-US" altLang="zh-CN" sz="18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10</a:t>
            </a:r>
            <a:r>
              <a:rPr kumimoji="0" lang="zh-CN" altLang="en-US" sz="18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类</a:t>
            </a:r>
            <a:endParaRPr kumimoji="0" lang="en-US" altLang="zh-CN"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zh-CN" altLang="en-US" sz="1800" b="1" i="0" u="none" strike="noStrike" kern="0" cap="none" spc="0" normalizeH="0" baseline="0" noProof="0" dirty="0" smtClean="0">
                <a:ln>
                  <a:noFill/>
                </a:ln>
                <a:solidFill>
                  <a:schemeClr val="tx1"/>
                </a:solidFill>
                <a:effectLst/>
                <a:uLnTx/>
                <a:uFillTx/>
                <a:latin typeface="+mn-lt"/>
                <a:ea typeface="+mn-ea"/>
                <a:cs typeface="+mn-cs"/>
              </a:rPr>
              <a:t>根据作业风险程度不同，工作许可分为三个等级：</a:t>
            </a:r>
            <a:r>
              <a:rPr kumimoji="0" lang="zh-CN" altLang="zh-CN" sz="1800" b="1" i="0" u="none" strike="noStrike" kern="0" cap="none" spc="0" normalizeH="0" baseline="0" noProof="0" dirty="0" smtClean="0">
                <a:ln>
                  <a:noFill/>
                </a:ln>
                <a:solidFill>
                  <a:schemeClr val="tx1"/>
                </a:solidFill>
                <a:effectLst/>
                <a:uLnTx/>
                <a:uFillTx/>
                <a:latin typeface="+mn-lt"/>
                <a:ea typeface="+mn-ea"/>
                <a:cs typeface="+mn-cs"/>
              </a:rPr>
              <a:t>Ⅰ</a:t>
            </a:r>
            <a:r>
              <a:rPr kumimoji="0" lang="zh-CN" altLang="en-US" sz="18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18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18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18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1800" b="1" i="0" u="none" strike="noStrike" kern="0" cap="none" spc="0" normalizeH="0" baseline="0" noProof="0" dirty="0" smtClean="0">
                <a:ln>
                  <a:noFill/>
                </a:ln>
                <a:solidFill>
                  <a:schemeClr val="tx1"/>
                </a:solidFill>
                <a:effectLst/>
                <a:uLnTx/>
                <a:uFillTx/>
                <a:latin typeface="+mn-lt"/>
                <a:ea typeface="+mn-ea"/>
                <a:cs typeface="+mn-cs"/>
              </a:rPr>
              <a:t>级</a:t>
            </a:r>
            <a:endParaRPr kumimoji="0" lang="zh-CN" altLang="en-US" sz="18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defRPr/>
            </a:pPr>
            <a:endParaRPr kumimoji="0" lang="zh-CN" altLang="zh-CN"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5362" name="矩形 4"/>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graphicFrame>
        <p:nvGraphicFramePr>
          <p:cNvPr id="6" name="表格 5"/>
          <p:cNvGraphicFramePr>
            <a:graphicFrameLocks noGrp="1"/>
          </p:cNvGraphicFramePr>
          <p:nvPr/>
        </p:nvGraphicFramePr>
        <p:xfrm>
          <a:off x="457200" y="2362200"/>
          <a:ext cx="3886200" cy="4343405"/>
        </p:xfrm>
        <a:graphic>
          <a:graphicData uri="http://schemas.openxmlformats.org/drawingml/2006/table">
            <a:tbl>
              <a:tblPr/>
              <a:tblGrid>
                <a:gridCol w="383439"/>
                <a:gridCol w="1221730"/>
                <a:gridCol w="2281031"/>
              </a:tblGrid>
              <a:tr h="227032">
                <a:tc>
                  <a:txBody>
                    <a:bodyPr/>
                    <a:lstStyle/>
                    <a:p>
                      <a:pPr algn="ctr" fontAlgn="ctr"/>
                      <a:r>
                        <a:rPr lang="zh-CN" altLang="en-US" sz="1200" b="1" i="0" u="none" strike="noStrike" dirty="0">
                          <a:latin typeface="宋体" panose="02010600030101010101" pitchFamily="2" charset="-122"/>
                        </a:rPr>
                        <a:t>类别</a:t>
                      </a:r>
                      <a:endParaRPr lang="zh-CN" altLang="en-US" sz="1200" b="1" i="0" u="none" strike="noStrike" dirty="0">
                        <a:latin typeface="宋体" panose="02010600030101010101" pitchFamily="2" charset="-122"/>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1</a:t>
                      </a:r>
                      <a:r>
                        <a:rPr lang="zh-CN" altLang="en-US" sz="1200" b="1" i="0" u="none" strike="noStrike" dirty="0">
                          <a:latin typeface="宋体" panose="02010600030101010101" pitchFamily="2" charset="-122"/>
                        </a:rPr>
                        <a:t>、密闭空间作业</a:t>
                      </a:r>
                      <a:endParaRPr lang="zh-CN" altLang="en-US" sz="1200" b="1" i="0" u="none" strike="noStrike" dirty="0">
                        <a:latin typeface="宋体" panose="02010600030101010101" pitchFamily="2" charset="-122"/>
                      </a:endParaRP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27032">
                <a:tc>
                  <a:txBody>
                    <a:bodyPr/>
                    <a:lstStyle/>
                    <a:p>
                      <a:pPr algn="ctr" fontAlgn="ctr"/>
                      <a:r>
                        <a:rPr lang="en-US" altLang="zh-CN" sz="1200" b="1" i="0" u="none" strike="noStrike">
                          <a:latin typeface="宋体" panose="02010600030101010101" pitchFamily="2" charset="-122"/>
                        </a:rPr>
                        <a:t>Ⅰ</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1.1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清理筒型库作业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rowSpan="2">
                  <a:txBody>
                    <a:bodyPr/>
                    <a:lstStyle/>
                    <a:p>
                      <a:pPr algn="ctr" fontAlgn="ctr"/>
                      <a:r>
                        <a:rPr lang="en-US" altLang="zh-CN" sz="1200" b="1" i="0" u="none" strike="noStrike">
                          <a:latin typeface="宋体" panose="02010600030101010101" pitchFamily="2" charset="-122"/>
                        </a:rPr>
                        <a:t>Ⅱ</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1.2</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a:latin typeface="宋体" panose="02010600030101010101" pitchFamily="2" charset="-122"/>
                        </a:rPr>
                        <a:t>煤系统密闭空间作业</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vMerge="1">
                  <a:tcPr/>
                </a:tc>
                <a:tc>
                  <a:txBody>
                    <a:bodyPr/>
                    <a:lstStyle/>
                    <a:p>
                      <a:pPr algn="ctr" fontAlgn="ctr"/>
                      <a:r>
                        <a:rPr lang="en-US" altLang="zh-CN" sz="1200" b="1" i="0" u="none" strike="noStrike">
                          <a:latin typeface="宋体" panose="02010600030101010101" pitchFamily="2" charset="-122"/>
                        </a:rPr>
                        <a:t>1.3</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预热器作业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rowSpan="4">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1.4</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窑、磨内部作业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vMerge="1">
                  <a:tcPr/>
                </a:tc>
                <a:tc>
                  <a:txBody>
                    <a:bodyPr/>
                    <a:lstStyle/>
                    <a:p>
                      <a:pPr algn="ctr" fontAlgn="ctr"/>
                      <a:r>
                        <a:rPr lang="en-US" altLang="zh-CN" sz="1200" b="1" i="0" u="none" strike="noStrike">
                          <a:latin typeface="宋体" panose="02010600030101010101" pitchFamily="2" charset="-122"/>
                        </a:rPr>
                        <a:t>1.5</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smtClean="0">
                          <a:latin typeface="宋体" panose="02010600030101010101" pitchFamily="2" charset="-122"/>
                        </a:rPr>
                        <a:t>窑、篦冷机、磨内部作业</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5075">
                <a:tc vMerge="1">
                  <a:tcPr/>
                </a:tc>
                <a:tc>
                  <a:txBody>
                    <a:bodyPr/>
                    <a:lstStyle/>
                    <a:p>
                      <a:pPr algn="ctr" fontAlgn="ctr"/>
                      <a:r>
                        <a:rPr lang="en-US" altLang="zh-CN" sz="1200" b="1" i="0" u="none" strike="noStrike">
                          <a:latin typeface="宋体" panose="02010600030101010101" pitchFamily="2" charset="-122"/>
                        </a:rPr>
                        <a:t>1.6</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smtClean="0">
                          <a:latin typeface="宋体" panose="02010600030101010101" pitchFamily="2" charset="-122"/>
                        </a:rPr>
                        <a:t>上料仓和下料溜子内部作业 </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3789">
                <a:tc vMerge="1">
                  <a:tcPr/>
                </a:tc>
                <a:tc>
                  <a:txBody>
                    <a:bodyPr/>
                    <a:lstStyle/>
                    <a:p>
                      <a:pPr algn="ctr" fontAlgn="ctr"/>
                      <a:r>
                        <a:rPr lang="en-US" altLang="zh-CN" sz="1200" b="1" i="0" u="none" strike="noStrike">
                          <a:latin typeface="宋体" panose="02010600030101010101" pitchFamily="2" charset="-122"/>
                        </a:rPr>
                        <a:t>1.7</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其它密闭空间作业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2</a:t>
                      </a:r>
                      <a:r>
                        <a:rPr lang="zh-CN" altLang="en-US" sz="1200" b="1" i="0" u="none" strike="noStrike" dirty="0">
                          <a:latin typeface="宋体" panose="02010600030101010101" pitchFamily="2" charset="-122"/>
                        </a:rPr>
                        <a:t>、高空作业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72438">
                <a:tc rowSpan="2">
                  <a:txBody>
                    <a:bodyPr/>
                    <a:lstStyle/>
                    <a:p>
                      <a:pPr algn="ctr" fontAlgn="ctr"/>
                      <a:r>
                        <a:rPr lang="en-US" altLang="zh-CN" sz="1200" b="1" i="0" u="none" strike="noStrike">
                          <a:latin typeface="宋体" panose="02010600030101010101" pitchFamily="2" charset="-122"/>
                        </a:rPr>
                        <a:t>Ⅱ</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2.1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构建筑物表面清洗作业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vMerge="1">
                  <a:tcPr/>
                </a:tc>
                <a:tc>
                  <a:txBody>
                    <a:bodyPr/>
                    <a:lstStyle/>
                    <a:p>
                      <a:pPr algn="ctr" fontAlgn="ctr"/>
                      <a:r>
                        <a:rPr lang="en-US" altLang="zh-CN" sz="1200" b="1" i="0" u="none" strike="noStrike">
                          <a:latin typeface="宋体" panose="02010600030101010101" pitchFamily="2" charset="-122"/>
                        </a:rPr>
                        <a:t>2.2</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脚手架搭拆作业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rowSpan="5">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2.3</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使用脚手架作业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vMerge="1">
                  <a:tcPr/>
                </a:tc>
                <a:tc>
                  <a:txBody>
                    <a:bodyPr/>
                    <a:lstStyle/>
                    <a:p>
                      <a:pPr algn="ctr" fontAlgn="ctr"/>
                      <a:r>
                        <a:rPr lang="en-US" altLang="zh-CN" sz="1200" b="1" i="0" u="none" strike="noStrike">
                          <a:latin typeface="宋体" panose="02010600030101010101" pitchFamily="2" charset="-122"/>
                        </a:rPr>
                        <a:t>2.4</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使用升降机作业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438">
                <a:tc vMerge="1">
                  <a:tcPr/>
                </a:tc>
                <a:tc>
                  <a:txBody>
                    <a:bodyPr/>
                    <a:lstStyle/>
                    <a:p>
                      <a:pPr algn="ctr" fontAlgn="ctr"/>
                      <a:r>
                        <a:rPr lang="en-US" altLang="zh-CN" sz="1200" b="1" i="0" u="none" strike="noStrike">
                          <a:latin typeface="宋体" panose="02010600030101010101" pitchFamily="2" charset="-122"/>
                        </a:rPr>
                        <a:t>2.5</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存在坠落风险的屋面作业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843">
                <a:tc vMerge="1">
                  <a:tcPr/>
                </a:tc>
                <a:tc>
                  <a:txBody>
                    <a:bodyPr/>
                    <a:lstStyle/>
                    <a:p>
                      <a:pPr algn="ctr" fontAlgn="ctr"/>
                      <a:r>
                        <a:rPr lang="en-US" altLang="zh-CN" sz="1200" b="1" i="0" u="none" strike="noStrike">
                          <a:latin typeface="宋体" panose="02010600030101010101" pitchFamily="2" charset="-122"/>
                        </a:rPr>
                        <a:t>2.6</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临边作业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vMerge="1">
                  <a:tcPr/>
                </a:tc>
                <a:tc>
                  <a:txBody>
                    <a:bodyPr/>
                    <a:lstStyle/>
                    <a:p>
                      <a:pPr algn="ctr" fontAlgn="ctr"/>
                      <a:r>
                        <a:rPr lang="en-US" altLang="zh-CN" sz="1200" b="1" i="0" u="none" strike="noStrike">
                          <a:latin typeface="宋体" panose="02010600030101010101" pitchFamily="2" charset="-122"/>
                        </a:rPr>
                        <a:t>2.7</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其它高空作业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7032">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3</a:t>
                      </a:r>
                      <a:r>
                        <a:rPr lang="zh-CN" altLang="en-US" sz="1200" b="1" i="0" u="none" strike="noStrike" dirty="0">
                          <a:latin typeface="宋体" panose="02010600030101010101" pitchFamily="2" charset="-122"/>
                        </a:rPr>
                        <a:t>、热作业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72438">
                <a:tc>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3.1</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其它有火灾或爆炸区域热作业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表格 7"/>
          <p:cNvGraphicFramePr>
            <a:graphicFrameLocks noGrp="1"/>
          </p:cNvGraphicFramePr>
          <p:nvPr/>
        </p:nvGraphicFramePr>
        <p:xfrm>
          <a:off x="4419600" y="2362200"/>
          <a:ext cx="4191000" cy="4325938"/>
        </p:xfrm>
        <a:graphic>
          <a:graphicData uri="http://schemas.openxmlformats.org/drawingml/2006/table">
            <a:tbl>
              <a:tblPr/>
              <a:tblGrid>
                <a:gridCol w="457200"/>
                <a:gridCol w="1211866"/>
                <a:gridCol w="2521934"/>
              </a:tblGrid>
              <a:tr h="179609">
                <a:tc>
                  <a:txBody>
                    <a:bodyPr/>
                    <a:lstStyle/>
                    <a:p>
                      <a:pPr algn="ctr" fontAlgn="ctr"/>
                      <a:r>
                        <a:rPr lang="zh-CN" altLang="en-US" sz="1200" b="1" i="0" u="none" strike="noStrike" dirty="0">
                          <a:latin typeface="宋体" panose="02010600030101010101" pitchFamily="2" charset="-122"/>
                        </a:rPr>
                        <a:t>　</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a:latin typeface="宋体" panose="02010600030101010101" pitchFamily="2" charset="-122"/>
                        </a:rPr>
                        <a:t>4</a:t>
                      </a:r>
                      <a:r>
                        <a:rPr lang="zh-CN" altLang="en-US" sz="1200" b="1" i="0" u="none" strike="noStrike">
                          <a:latin typeface="宋体" panose="02010600030101010101" pitchFamily="2" charset="-122"/>
                        </a:rPr>
                        <a:t>、起吊作业</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79609">
                <a:tc rowSpan="2">
                  <a:txBody>
                    <a:bodyPr/>
                    <a:lstStyle/>
                    <a:p>
                      <a:pPr algn="ctr" fontAlgn="ctr"/>
                      <a:r>
                        <a:rPr lang="en-US" altLang="zh-CN" sz="1200" b="1" i="0" u="none" strike="noStrike" dirty="0">
                          <a:latin typeface="宋体" panose="02010600030101010101" pitchFamily="2" charset="-122"/>
                        </a:rPr>
                        <a:t>Ⅲ</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4.1</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汽车吊作业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216">
                <a:tc vMerge="1">
                  <a:tcPr/>
                </a:tc>
                <a:tc>
                  <a:txBody>
                    <a:bodyPr/>
                    <a:lstStyle/>
                    <a:p>
                      <a:pPr algn="ctr" fontAlgn="ctr"/>
                      <a:r>
                        <a:rPr lang="en-US" altLang="zh-CN" sz="1200" b="1" i="0" u="none" strike="noStrike" dirty="0">
                          <a:latin typeface="宋体" panose="02010600030101010101" pitchFamily="2" charset="-122"/>
                        </a:rPr>
                        <a:t>4.2</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使用电动葫芦或桥式起重机起吊≥</a:t>
                      </a:r>
                      <a:r>
                        <a:rPr lang="en-US" altLang="zh-CN" sz="1200" b="1" i="0" u="none" strike="noStrike" dirty="0">
                          <a:latin typeface="宋体" panose="02010600030101010101" pitchFamily="2" charset="-122"/>
                        </a:rPr>
                        <a:t>3T</a:t>
                      </a:r>
                      <a:r>
                        <a:rPr lang="zh-CN" altLang="en-US" sz="1200" b="1" i="0" u="none" strike="noStrike" dirty="0">
                          <a:latin typeface="宋体" panose="02010600030101010101" pitchFamily="2" charset="-122"/>
                        </a:rPr>
                        <a:t>载荷作业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5</a:t>
                      </a:r>
                      <a:r>
                        <a:rPr lang="zh-CN" altLang="en-US" sz="1200" b="1" i="0" u="none" strike="noStrike" dirty="0">
                          <a:latin typeface="宋体" panose="02010600030101010101" pitchFamily="2" charset="-122"/>
                        </a:rPr>
                        <a:t>、煤系统作业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79609">
                <a:tc rowSpan="2">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5.1</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诊断设备故障</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vMerge="1">
                  <a:tcPr/>
                </a:tc>
                <a:tc>
                  <a:txBody>
                    <a:bodyPr/>
                    <a:lstStyle/>
                    <a:p>
                      <a:pPr algn="ctr" fontAlgn="ctr"/>
                      <a:r>
                        <a:rPr lang="en-US" altLang="zh-CN" sz="1200" b="1" i="0" u="none" strike="noStrike" dirty="0">
                          <a:latin typeface="宋体" panose="02010600030101010101" pitchFamily="2" charset="-122"/>
                        </a:rPr>
                        <a:t>5.2</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维修设备设施</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6</a:t>
                      </a:r>
                      <a:r>
                        <a:rPr lang="zh-CN" altLang="en-US" sz="1200" b="1" i="0" u="none" strike="noStrike" dirty="0">
                          <a:latin typeface="宋体" panose="02010600030101010101" pitchFamily="2" charset="-122"/>
                        </a:rPr>
                        <a:t>、挖掘作业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210299">
                <a:tc>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6.1</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基础开挖深度超过</a:t>
                      </a:r>
                      <a:r>
                        <a:rPr lang="en-US" altLang="zh-CN" sz="1200" b="1" i="0" u="none" strike="noStrike" dirty="0">
                          <a:latin typeface="宋体" panose="02010600030101010101" pitchFamily="2" charset="-122"/>
                        </a:rPr>
                        <a:t>1.5m</a:t>
                      </a:r>
                      <a:r>
                        <a:rPr lang="zh-CN" altLang="en-US" sz="1200" b="1" i="0" u="none" strike="noStrike" dirty="0">
                          <a:latin typeface="宋体" panose="02010600030101010101" pitchFamily="2" charset="-122"/>
                        </a:rPr>
                        <a:t>的作业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7</a:t>
                      </a:r>
                      <a:r>
                        <a:rPr lang="zh-CN" altLang="en-US" sz="1200" b="1" i="0" u="none" strike="noStrike" dirty="0">
                          <a:latin typeface="宋体" panose="02010600030101010101" pitchFamily="2" charset="-122"/>
                        </a:rPr>
                        <a:t>、管道拆除作业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358374">
                <a:tc rowSpan="2">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7.1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en-US" altLang="zh-CN" sz="1200" b="1" i="0" u="none" strike="noStrike" dirty="0">
                          <a:latin typeface="宋体" panose="02010600030101010101" pitchFamily="2" charset="-122"/>
                        </a:rPr>
                        <a:t>φ250mm</a:t>
                      </a:r>
                      <a:r>
                        <a:rPr lang="zh-CN" altLang="en-US" sz="1200" b="1" i="0" u="none" strike="noStrike" dirty="0">
                          <a:latin typeface="宋体" panose="02010600030101010101" pitchFamily="2" charset="-122"/>
                        </a:rPr>
                        <a:t>及以上工艺管道</a:t>
                      </a:r>
                      <a:r>
                        <a:rPr lang="zh-CN" altLang="en-US" sz="1200" b="1" i="0" u="none" strike="noStrike" dirty="0" smtClean="0">
                          <a:latin typeface="宋体" panose="02010600030101010101" pitchFamily="2" charset="-122"/>
                        </a:rPr>
                        <a:t>拆装</a:t>
                      </a:r>
                      <a:r>
                        <a:rPr lang="en-US" altLang="zh-CN" sz="1200" b="1" i="0" u="none" strike="noStrike" dirty="0" smtClean="0">
                          <a:latin typeface="宋体" panose="02010600030101010101" pitchFamily="2" charset="-122"/>
                        </a:rPr>
                        <a:t>,</a:t>
                      </a:r>
                      <a:r>
                        <a:rPr lang="zh-CN" altLang="en-US" sz="1200" b="1" i="0" u="none" strike="noStrike" dirty="0" smtClean="0">
                          <a:latin typeface="宋体" panose="02010600030101010101" pitchFamily="2" charset="-122"/>
                        </a:rPr>
                        <a:t> ≥</a:t>
                      </a:r>
                      <a:r>
                        <a:rPr lang="en-US" altLang="zh-CN" sz="1200" b="1" i="0" u="none" strike="noStrike" dirty="0" smtClean="0">
                          <a:latin typeface="宋体" panose="02010600030101010101" pitchFamily="2" charset="-122"/>
                        </a:rPr>
                        <a:t>0.6MPa</a:t>
                      </a:r>
                      <a:r>
                        <a:rPr lang="zh-CN" altLang="en-US" sz="1200" b="1" i="0" u="none" strike="noStrike" dirty="0" smtClean="0">
                          <a:latin typeface="宋体" panose="02010600030101010101" pitchFamily="2" charset="-122"/>
                        </a:rPr>
                        <a:t>压力管道拆除</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299">
                <a:tc vMerge="1">
                  <a:tcPr/>
                </a:tc>
                <a:tc>
                  <a:txBody>
                    <a:bodyPr/>
                    <a:lstStyle/>
                    <a:p>
                      <a:pPr algn="ctr" fontAlgn="ctr"/>
                      <a:r>
                        <a:rPr lang="en-US" altLang="zh-CN" sz="1200" b="1" i="0" u="none" strike="noStrike">
                          <a:latin typeface="宋体" panose="02010600030101010101" pitchFamily="2" charset="-122"/>
                        </a:rPr>
                        <a:t>7.2</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存在易燃易爆介质或压力管道拆除</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8</a:t>
                      </a:r>
                      <a:r>
                        <a:rPr lang="zh-CN" altLang="en-US" sz="1200" b="1" i="0" u="none" strike="noStrike" dirty="0">
                          <a:latin typeface="宋体" panose="02010600030101010101" pitchFamily="2" charset="-122"/>
                        </a:rPr>
                        <a:t>、料堆作业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79609">
                <a:tc>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8.1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原材料盘库作业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sz="1200" b="1" i="0" u="none" strike="noStrike" dirty="0">
                          <a:latin typeface="宋体" panose="02010600030101010101" pitchFamily="2" charset="-122"/>
                        </a:rPr>
                        <a:t>9、EI/LOTOTO</a:t>
                      </a:r>
                      <a:r>
                        <a:rPr lang="zh-CN" altLang="en-US" sz="1200" b="1" i="0" u="none" strike="noStrike" dirty="0">
                          <a:latin typeface="宋体" panose="02010600030101010101" pitchFamily="2" charset="-122"/>
                        </a:rPr>
                        <a:t>许可</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92774">
                <a:tc>
                  <a:txBody>
                    <a:bodyPr/>
                    <a:lstStyle/>
                    <a:p>
                      <a:pPr algn="ctr" fontAlgn="ctr"/>
                      <a:r>
                        <a:rPr lang="en-US" altLang="zh-CN" sz="1200" b="1" i="0" u="none" strike="noStrike">
                          <a:latin typeface="宋体" panose="02010600030101010101" pitchFamily="2" charset="-122"/>
                        </a:rPr>
                        <a:t>Ⅱ</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9.1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无法实现零能态、无法使用上锁装置</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299">
                <a:tc>
                  <a:txBody>
                    <a:bodyPr/>
                    <a:lstStyle/>
                    <a:p>
                      <a:pPr algn="ctr" fontAlgn="ctr"/>
                      <a:r>
                        <a:rPr lang="en-US" altLang="zh-CN" sz="1200" b="1" i="0" u="none" strike="noStrike">
                          <a:latin typeface="宋体" panose="02010600030101010101" pitchFamily="2" charset="-122"/>
                        </a:rPr>
                        <a:t>Ⅲ</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9.2</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其它需要</a:t>
                      </a:r>
                      <a:r>
                        <a:rPr lang="en-US" altLang="zh-CN" sz="1200" b="1" i="0" u="none" strike="noStrike" dirty="0">
                          <a:latin typeface="宋体" panose="02010600030101010101" pitchFamily="2" charset="-122"/>
                        </a:rPr>
                        <a:t>LOTOT</a:t>
                      </a:r>
                      <a:r>
                        <a:rPr lang="zh-CN" altLang="en-US" sz="1200" b="1" i="0" u="none" strike="noStrike" dirty="0">
                          <a:latin typeface="宋体" panose="02010600030101010101" pitchFamily="2" charset="-122"/>
                        </a:rPr>
                        <a:t>许可作业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a:txBody>
                    <a:bodyPr/>
                    <a:lstStyle/>
                    <a:p>
                      <a:pPr algn="ctr" fontAlgn="ctr"/>
                      <a:r>
                        <a:rPr lang="zh-CN" altLang="en-US" sz="1200" b="1" i="0" u="none" strike="noStrike">
                          <a:latin typeface="宋体" panose="02010600030101010101" pitchFamily="2" charset="-122"/>
                        </a:rPr>
                        <a:t>　</a:t>
                      </a:r>
                      <a:endParaRPr lang="zh-CN" altLang="en-US"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en-US" altLang="zh-CN" sz="1200" b="1" i="0" u="none" strike="noStrike" dirty="0">
                          <a:latin typeface="宋体" panose="02010600030101010101" pitchFamily="2" charset="-122"/>
                        </a:rPr>
                        <a:t>10</a:t>
                      </a:r>
                      <a:r>
                        <a:rPr lang="zh-CN" altLang="en-US" sz="1200" b="1" i="0" u="none" strike="noStrike" dirty="0">
                          <a:latin typeface="宋体" panose="02010600030101010101" pitchFamily="2" charset="-122"/>
                        </a:rPr>
                        <a:t>、其它作业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r>
              <a:tr h="179609">
                <a:tc>
                  <a:txBody>
                    <a:bodyPr/>
                    <a:lstStyle/>
                    <a:p>
                      <a:pPr algn="ctr" fontAlgn="ctr"/>
                      <a:r>
                        <a:rPr lang="en-US" altLang="zh-CN" sz="1200" b="1" i="0" u="none" strike="noStrike">
                          <a:latin typeface="宋体" panose="02010600030101010101" pitchFamily="2" charset="-122"/>
                        </a:rPr>
                        <a:t>Ⅰ</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10.1</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长途夜间驾驶作业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0299">
                <a:tc rowSpan="2">
                  <a:txBody>
                    <a:bodyPr/>
                    <a:lstStyle/>
                    <a:p>
                      <a:pPr algn="ctr" fontAlgn="ctr"/>
                      <a:r>
                        <a:rPr lang="en-US" altLang="zh-CN" sz="1200" b="1" i="0" u="none" strike="noStrike" dirty="0" smtClean="0">
                          <a:latin typeface="宋体" panose="02010600030101010101" pitchFamily="2" charset="-122"/>
                        </a:rPr>
                        <a:t>Ⅲ</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a:latin typeface="宋体" panose="02010600030101010101" pitchFamily="2" charset="-122"/>
                        </a:rPr>
                        <a:t>10.2</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预热器清堵及篦冷机处理雪人作业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9609">
                <a:tc vMerge="1">
                  <a:tcPr/>
                </a:tc>
                <a:tc>
                  <a:txBody>
                    <a:bodyPr/>
                    <a:lstStyle/>
                    <a:p>
                      <a:pPr algn="ctr" fontAlgn="ctr"/>
                      <a:r>
                        <a:rPr lang="en-US" altLang="zh-CN" sz="1200" b="1" i="0" u="none" strike="noStrike">
                          <a:latin typeface="宋体" panose="02010600030101010101" pitchFamily="2" charset="-122"/>
                        </a:rPr>
                        <a:t>10.3</a:t>
                      </a:r>
                      <a:endParaRPr lang="en-US" altLang="zh-CN" sz="1200" b="1" i="0" u="none" strike="noStrike">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矿山清理溜槽作业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725">
                <a:tc>
                  <a:txBody>
                    <a:bodyPr/>
                    <a:lstStyle/>
                    <a:p>
                      <a:pPr algn="ctr" fontAlgn="ctr"/>
                      <a:r>
                        <a:rPr lang="en-US" altLang="zh-CN" sz="1200" b="1" i="0" u="none" strike="noStrike" dirty="0">
                          <a:latin typeface="宋体" panose="02010600030101010101" pitchFamily="2" charset="-122"/>
                        </a:rPr>
                        <a:t>Ⅲ</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1200" b="1" i="0" u="none" strike="noStrike" dirty="0">
                          <a:latin typeface="宋体" panose="02010600030101010101" pitchFamily="2" charset="-122"/>
                        </a:rPr>
                        <a:t>10.4</a:t>
                      </a:r>
                      <a:endParaRPr lang="en-US" altLang="zh-CN"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36195" algn="l" fontAlgn="ctr"/>
                      <a:r>
                        <a:rPr lang="zh-CN" altLang="en-US" sz="1200" b="1" i="0" u="none" strike="noStrike" dirty="0">
                          <a:latin typeface="宋体" panose="02010600030101010101" pitchFamily="2" charset="-122"/>
                        </a:rPr>
                        <a:t>其它作业</a:t>
                      </a:r>
                      <a:endParaRPr lang="zh-CN" altLang="en-US" sz="1200" b="1" i="0" u="none" strike="noStrike" dirty="0">
                        <a:latin typeface="宋体" panose="02010600030101010101" pitchFamily="2" charset="-122"/>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3"/>
          <p:cNvSpPr>
            <a:spLocks noGrp="1"/>
          </p:cNvSpPr>
          <p:nvPr>
            <p:ph idx="1"/>
          </p:nvPr>
        </p:nvSpPr>
        <p:spPr>
          <a:xfrm>
            <a:off x="533400" y="1752600"/>
            <a:ext cx="8229600" cy="5105400"/>
          </a:xfrm>
        </p:spPr>
        <p:txBody>
          <a:bodyPr vert="horz" wrap="square" lIns="91440" tIns="45720" rIns="91440" bIns="45720" anchor="t" anchorCtr="0"/>
          <a:p>
            <a:pPr>
              <a:lnSpc>
                <a:spcPct val="140000"/>
              </a:lnSpc>
              <a:buFont typeface="Wingdings" panose="05000000000000000000" pitchFamily="2" charset="2"/>
              <a:buChar char="Ø"/>
            </a:pPr>
            <a:r>
              <a:rPr lang="zh-CN" altLang="en-US" sz="2000" b="1" dirty="0">
                <a:ea typeface="黑体" panose="02010609060101010101" charset="-122"/>
              </a:rPr>
              <a:t>什么是密闭空间</a:t>
            </a:r>
            <a:endParaRPr lang="zh-CN" altLang="en-US" sz="2000" b="1" dirty="0">
              <a:ea typeface="黑体" panose="02010609060101010101" charset="-122"/>
            </a:endParaRPr>
          </a:p>
          <a:p>
            <a:pPr>
              <a:lnSpc>
                <a:spcPct val="140000"/>
              </a:lnSpc>
              <a:buNone/>
            </a:pPr>
            <a:r>
              <a:rPr lang="zh-CN" altLang="en-US" sz="2000" b="1" dirty="0"/>
              <a:t>           主观上并非设计或建造成主要用作工作场所的封闭的或局部封闭的空间，该空间出入口会或者可能会受限制，由于该空间的设计或构造特点或者在里面从事的工作会产生危害 ；</a:t>
            </a:r>
            <a:endParaRPr lang="zh-CN" altLang="en-US" sz="2000" b="1" dirty="0"/>
          </a:p>
          <a:p>
            <a:pPr>
              <a:lnSpc>
                <a:spcPct val="140000"/>
              </a:lnSpc>
              <a:buFont typeface="Wingdings" panose="05000000000000000000" pitchFamily="2" charset="2"/>
              <a:buChar char="Ø"/>
            </a:pPr>
            <a:r>
              <a:rPr lang="zh-CN" altLang="en-US" sz="2000" b="1" dirty="0">
                <a:ea typeface="黑体" panose="02010609060101010101" charset="-122"/>
              </a:rPr>
              <a:t>受限制的出入口</a:t>
            </a:r>
            <a:endParaRPr lang="zh-CN" altLang="en-US" sz="2000" b="1" dirty="0">
              <a:ea typeface="黑体" panose="02010609060101010101" charset="-122"/>
            </a:endParaRPr>
          </a:p>
          <a:p>
            <a:pPr>
              <a:lnSpc>
                <a:spcPct val="140000"/>
              </a:lnSpc>
              <a:buNone/>
            </a:pPr>
            <a:r>
              <a:rPr lang="zh-CN" altLang="en-US" sz="2000" b="1" dirty="0"/>
              <a:t>        指空间的物理构造，要求用手或者弯曲身体才能出入。 </a:t>
            </a:r>
            <a:endParaRPr lang="en-US" altLang="zh-CN" sz="2000" b="1" dirty="0"/>
          </a:p>
          <a:p>
            <a:pPr>
              <a:lnSpc>
                <a:spcPct val="140000"/>
              </a:lnSpc>
              <a:buFont typeface="Wingdings" panose="05000000000000000000" pitchFamily="2" charset="2"/>
              <a:buChar char="Ø"/>
            </a:pPr>
            <a:r>
              <a:rPr lang="zh-CN" altLang="en-US" sz="2000" b="1" dirty="0">
                <a:ea typeface="黑体" panose="02010609060101010101" charset="-122"/>
              </a:rPr>
              <a:t>进入密闭空间的行为</a:t>
            </a:r>
            <a:endParaRPr lang="zh-CN" altLang="en-US" sz="2000" b="1" dirty="0">
              <a:ea typeface="黑体" panose="02010609060101010101" charset="-122"/>
            </a:endParaRPr>
          </a:p>
          <a:p>
            <a:pPr>
              <a:lnSpc>
                <a:spcPct val="140000"/>
              </a:lnSpc>
              <a:buNone/>
            </a:pPr>
            <a:r>
              <a:rPr lang="zh-CN" altLang="en-US" sz="2000" b="1" dirty="0"/>
              <a:t>            当受限空间开口在一个人的呼吸区（也就是离鼻子或口腔</a:t>
            </a:r>
            <a:r>
              <a:rPr lang="en-US" altLang="zh-CN" sz="2000" b="1" dirty="0"/>
              <a:t>25</a:t>
            </a:r>
            <a:r>
              <a:rPr lang="zh-CN" altLang="en-US" sz="2000" b="1" dirty="0"/>
              <a:t>厘米或</a:t>
            </a:r>
            <a:r>
              <a:rPr lang="en-US" altLang="zh-CN" sz="2000" b="1" dirty="0"/>
              <a:t>10</a:t>
            </a:r>
            <a:r>
              <a:rPr lang="zh-CN" altLang="en-US" sz="2000" b="1" dirty="0"/>
              <a:t>英寸的半径）就被认为进入。</a:t>
            </a:r>
            <a:endParaRPr lang="zh-CN" altLang="en-US" sz="2000" b="1" dirty="0"/>
          </a:p>
          <a:p>
            <a:pPr>
              <a:lnSpc>
                <a:spcPct val="140000"/>
              </a:lnSpc>
              <a:buNone/>
            </a:pPr>
            <a:endParaRPr lang="en-US" altLang="zh-CN" sz="2000" b="1" dirty="0"/>
          </a:p>
          <a:p>
            <a:pPr>
              <a:lnSpc>
                <a:spcPct val="140000"/>
              </a:lnSpc>
              <a:buNone/>
            </a:pPr>
            <a:endParaRPr lang="zh-CN" altLang="en-US" sz="2000" b="1" dirty="0"/>
          </a:p>
        </p:txBody>
      </p:sp>
      <p:sp>
        <p:nvSpPr>
          <p:cNvPr id="16386" name="矩形 3"/>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16387" name="Rectangle 2"/>
          <p:cNvSpPr/>
          <p:nvPr/>
        </p:nvSpPr>
        <p:spPr>
          <a:xfrm>
            <a:off x="0" y="1219200"/>
            <a:ext cx="4419600" cy="487363"/>
          </a:xfrm>
          <a:prstGeom prst="rect">
            <a:avLst/>
          </a:prstGeom>
          <a:solidFill>
            <a:schemeClr val="bg1"/>
          </a:solidFill>
          <a:ln w="9525">
            <a:noFill/>
          </a:ln>
        </p:spPr>
        <p:txBody>
          <a:bodyPr anchor="ctr" anchorCtr="0"/>
          <a:p>
            <a:pPr algn="ctr"/>
            <a:r>
              <a:rPr lang="zh-CN" altLang="en-US" dirty="0">
                <a:solidFill>
                  <a:srgbClr val="0000FF"/>
                </a:solidFill>
                <a:latin typeface="Arial" panose="020B0604020202020204" pitchFamily="34" charset="0"/>
                <a:ea typeface="宋体" panose="02010600030101010101" pitchFamily="2" charset="-122"/>
              </a:rPr>
              <a:t>密闭空间作业许可</a:t>
            </a:r>
            <a:endParaRPr lang="zh-CN" altLang="en-US" dirty="0">
              <a:solidFill>
                <a:srgbClr val="0000FF"/>
              </a:solidFill>
              <a:latin typeface="宋体" panose="02010600030101010101"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8">
                                            <p:txEl>
                                              <p:charRg st="150" end="208"/>
                                            </p:txEl>
                                          </p:spTgt>
                                        </p:tgtEl>
                                        <p:attrNameLst>
                                          <p:attrName>style.visibility</p:attrName>
                                        </p:attrNameLst>
                                      </p:cBhvr>
                                      <p:to>
                                        <p:strVal val="visible"/>
                                      </p:to>
                                    </p:set>
                                    <p:animEffect transition="in" filter="diamond(in)">
                                      <p:cBhvr>
                                        <p:cTn id="7" dur="2000"/>
                                        <p:tgtEl>
                                          <p:spTgt spid="19458">
                                            <p:txEl>
                                              <p:charRg st="150" end="2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noChangeArrowheads="1"/>
          </p:cNvSpPr>
          <p:nvPr>
            <p:ph idx="1"/>
          </p:nvPr>
        </p:nvSpPr>
        <p:spPr>
          <a:xfrm>
            <a:off x="838200" y="2133600"/>
            <a:ext cx="7772400" cy="3124200"/>
          </a:xfrm>
        </p:spPr>
        <p:txBody>
          <a:bodyPr vert="horz" wrap="square" lIns="91440" tIns="45720" rIns="91440" bIns="45720" numCol="1" anchor="t" anchorCtr="0" compatLnSpc="1"/>
          <a:lstStyle/>
          <a:p>
            <a:pPr marL="342900" marR="0" lvl="0" indent="-342900" algn="l" defTabSz="914400" rtl="0" eaLnBrk="0" fontAlgn="base" latinLnBrk="0" hangingPunct="0">
              <a:lnSpc>
                <a:spcPct val="140000"/>
              </a:lnSpc>
              <a:spcBef>
                <a:spcPct val="20000"/>
              </a:spcBef>
              <a:spcAft>
                <a:spcPct val="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密闭空间作业分级</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Ⅰ</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水泥库、生料均化库、熟料库、石灰石库、矿山竖井、取水井内部作业</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总经理</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；水泥磨配料仓内部和生料磨配料仓内部作业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（运行经理）</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级：指煤系统、预热器（含三次风管）作业 （安全部）</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窑、篦冷机、水泥磨和生料磨的内部作业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（部门经理）</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；上料仓</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内部（部门经理）</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和下料溜子内部作业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（部门授权人）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；其它密闭空间作业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；（部门授权人）</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7410" name="Rectangle 2"/>
          <p:cNvSpPr/>
          <p:nvPr/>
        </p:nvSpPr>
        <p:spPr>
          <a:xfrm>
            <a:off x="0" y="1371600"/>
            <a:ext cx="4419600" cy="487363"/>
          </a:xfrm>
          <a:prstGeom prst="rect">
            <a:avLst/>
          </a:prstGeom>
          <a:solidFill>
            <a:schemeClr val="bg1"/>
          </a:solidFill>
          <a:ln w="9525">
            <a:noFill/>
          </a:ln>
        </p:spPr>
        <p:txBody>
          <a:bodyPr anchor="ctr" anchorCtr="0"/>
          <a:p>
            <a:pPr algn="ctr"/>
            <a:r>
              <a:rPr lang="zh-CN" altLang="en-US" dirty="0">
                <a:solidFill>
                  <a:srgbClr val="0000FF"/>
                </a:solidFill>
                <a:latin typeface="Arial" panose="020B0604020202020204" pitchFamily="34" charset="0"/>
                <a:ea typeface="宋体" panose="02010600030101010101" pitchFamily="2" charset="-122"/>
              </a:rPr>
              <a:t>密闭空间作业许可</a:t>
            </a:r>
            <a:endParaRPr lang="zh-CN" altLang="en-US" dirty="0">
              <a:solidFill>
                <a:srgbClr val="0000FF"/>
              </a:solidFill>
              <a:latin typeface="宋体" panose="02010600030101010101" pitchFamily="2" charset="-122"/>
              <a:ea typeface="宋体" panose="02010600030101010101" pitchFamily="2" charset="-122"/>
            </a:endParaRPr>
          </a:p>
        </p:txBody>
      </p:sp>
      <p:sp>
        <p:nvSpPr>
          <p:cNvPr id="17411" name="矩形 3"/>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noChangeArrowheads="1"/>
          </p:cNvSpPr>
          <p:nvPr>
            <p:ph idx="1"/>
          </p:nvPr>
        </p:nvSpPr>
        <p:spPr>
          <a:xfrm>
            <a:off x="762000" y="1676400"/>
            <a:ext cx="7696200" cy="1600200"/>
          </a:xfrm>
        </p:spPr>
        <p:txBody>
          <a:bodyPr vert="horz" wrap="square" lIns="91440" tIns="45720" rIns="91440" bIns="45720" numCol="1" anchor="t" anchorCtr="0" compatLnSpc="1"/>
          <a:lstStyle/>
          <a:p>
            <a:pPr marL="342900" marR="0" lvl="0" indent="-342900" algn="l" defTabSz="914400" rtl="0" eaLnBrk="0" fontAlgn="base" latinLnBrk="0" hangingPunct="0">
              <a:lnSpc>
                <a:spcPct val="140000"/>
              </a:lnSpc>
              <a:spcBef>
                <a:spcPct val="20000"/>
              </a:spcBef>
              <a:spcAft>
                <a:spcPct val="0"/>
              </a:spcAft>
              <a:buClrTx/>
              <a:buSzTx/>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高空作业分级</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Ⅱ级：构建筑物表面清洁；脚手架搭拆作业；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（安全部）</a:t>
            </a:r>
            <a:endParaRPr kumimoji="0" lang="zh-CN" altLang="zh-CN"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Ⅲ级：使用脚手架、使用升降机作业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（部门授权人）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；存在坠落风险的屋面作业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（维修经理）</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；临边作业（矿山边坡，无防护孔洞）及其它高空作业</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（部门授权人）</a:t>
            </a:r>
            <a:endParaRPr kumimoji="0" lang="zh-CN" altLang="zh-CN"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8434" name="Rectangle 2"/>
          <p:cNvSpPr/>
          <p:nvPr/>
        </p:nvSpPr>
        <p:spPr>
          <a:xfrm>
            <a:off x="0" y="1066800"/>
            <a:ext cx="4267200" cy="411163"/>
          </a:xfrm>
          <a:prstGeom prst="rect">
            <a:avLst/>
          </a:prstGeom>
          <a:solidFill>
            <a:schemeClr val="bg1"/>
          </a:solidFill>
          <a:ln w="9525">
            <a:noFill/>
          </a:ln>
        </p:spPr>
        <p:txBody>
          <a:bodyPr anchor="ctr" anchorCtr="0"/>
          <a:p>
            <a:pPr algn="ctr"/>
            <a:r>
              <a:rPr lang="zh-CN" altLang="en-US" sz="2800" dirty="0">
                <a:solidFill>
                  <a:srgbClr val="0000FF"/>
                </a:solidFill>
                <a:latin typeface="Arial" panose="020B0604020202020204" pitchFamily="34" charset="0"/>
                <a:ea typeface="宋体" panose="02010600030101010101" pitchFamily="2" charset="-122"/>
              </a:rPr>
              <a:t>高空作业许可</a:t>
            </a:r>
            <a:endParaRPr lang="zh-CN" altLang="en-US" sz="2800" dirty="0">
              <a:solidFill>
                <a:srgbClr val="0000FF"/>
              </a:solidFill>
              <a:latin typeface="宋体" panose="02010600030101010101" pitchFamily="2" charset="-122"/>
              <a:ea typeface="宋体" panose="02010600030101010101" pitchFamily="2" charset="-122"/>
            </a:endParaRPr>
          </a:p>
        </p:txBody>
      </p:sp>
      <p:sp>
        <p:nvSpPr>
          <p:cNvPr id="18435" name="矩形 3"/>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5" name="Rectangle 2"/>
          <p:cNvSpPr>
            <a:spLocks noChangeArrowheads="1"/>
          </p:cNvSpPr>
          <p:nvPr/>
        </p:nvSpPr>
        <p:spPr bwMode="auto">
          <a:xfrm>
            <a:off x="0" y="3551238"/>
            <a:ext cx="4419600" cy="487363"/>
          </a:xfrm>
          <a:prstGeom prst="rect">
            <a:avLst/>
          </a:prstGeom>
          <a:solidFill>
            <a:schemeClr val="bg1"/>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rPr>
              <a:t>热</a:t>
            </a:r>
            <a:r>
              <a:rPr kumimoji="0" lang="en-US" altLang="zh-CN" sz="2800" b="1" i="0" u="none" strike="noStrike" kern="1200" cap="none" spc="0" normalizeH="0" baseline="0" noProof="0" dirty="0">
                <a:ln>
                  <a:noFill/>
                </a:ln>
                <a:solidFill>
                  <a:srgbClr val="0000FF"/>
                </a:solidFill>
                <a:effectLst/>
                <a:uLnTx/>
                <a:uFillTx/>
                <a:latin typeface="+mn-ea"/>
                <a:ea typeface="+mn-ea"/>
                <a:cs typeface="+mn-cs"/>
                <a:sym typeface="+mn-ea"/>
              </a:rPr>
              <a:t>(</a:t>
            </a:r>
            <a:r>
              <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rPr>
              <a:t>工</a:t>
            </a:r>
            <a:r>
              <a:rPr kumimoji="0" lang="en-US" altLang="zh-CN" sz="2800" b="1" i="0" u="none" strike="noStrike" kern="1200" cap="none" spc="0" normalizeH="0" baseline="0" noProof="0" dirty="0">
                <a:ln>
                  <a:noFill/>
                </a:ln>
                <a:solidFill>
                  <a:srgbClr val="0000FF"/>
                </a:solidFill>
                <a:effectLst/>
                <a:uLnTx/>
                <a:uFillTx/>
                <a:latin typeface="+mn-ea"/>
                <a:ea typeface="+mn-ea"/>
                <a:cs typeface="+mn-cs"/>
                <a:sym typeface="+mn-ea"/>
              </a:rPr>
              <a:t>)</a:t>
            </a:r>
            <a:r>
              <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rPr>
              <a:t>作业许可</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endParaRPr>
          </a:p>
        </p:txBody>
      </p:sp>
      <p:sp>
        <p:nvSpPr>
          <p:cNvPr id="18437" name="Rectangle 3"/>
          <p:cNvSpPr txBox="1"/>
          <p:nvPr/>
        </p:nvSpPr>
        <p:spPr>
          <a:xfrm>
            <a:off x="762000" y="4038600"/>
            <a:ext cx="7010400" cy="1752600"/>
          </a:xfrm>
          <a:prstGeom prst="rect">
            <a:avLst/>
          </a:prstGeom>
          <a:noFill/>
          <a:ln w="9525">
            <a:noFill/>
          </a:ln>
        </p:spPr>
        <p:txBody>
          <a:bodyPr anchor="t" anchorCtr="0"/>
          <a:p>
            <a:pPr marL="342900" indent="-342900" defTabSz="914400" eaLnBrk="0" hangingPunct="0">
              <a:lnSpc>
                <a:spcPct val="140000"/>
              </a:lnSpc>
              <a:spcBef>
                <a:spcPct val="20000"/>
              </a:spcBef>
              <a:buFont typeface="Wingdings" panose="05000000000000000000" pitchFamily="2" charset="2"/>
              <a:buChar char="Ø"/>
            </a:pPr>
            <a:r>
              <a:rPr lang="zh-CN" altLang="en-US" sz="2000" dirty="0">
                <a:solidFill>
                  <a:schemeClr val="tx1"/>
                </a:solidFill>
                <a:latin typeface="宋体" panose="02010600030101010101" pitchFamily="2" charset="-122"/>
                <a:ea typeface="宋体" panose="02010600030101010101" pitchFamily="2" charset="-122"/>
              </a:rPr>
              <a:t>热作业定义：</a:t>
            </a:r>
            <a:endParaRPr lang="zh-CN" altLang="en-US" sz="2000" dirty="0">
              <a:solidFill>
                <a:schemeClr val="tx1"/>
              </a:solidFill>
              <a:latin typeface="宋体" panose="02010600030101010101" pitchFamily="2" charset="-122"/>
              <a:ea typeface="宋体" panose="02010600030101010101" pitchFamily="2" charset="-122"/>
            </a:endParaRPr>
          </a:p>
          <a:p>
            <a:pPr marL="342900" indent="-342900" defTabSz="914400" eaLnBrk="0" hangingPunct="0">
              <a:lnSpc>
                <a:spcPct val="140000"/>
              </a:lnSpc>
              <a:spcBef>
                <a:spcPct val="20000"/>
              </a:spcBef>
            </a:pPr>
            <a:r>
              <a:rPr lang="en-US" altLang="zh-CN" sz="2000" b="0" dirty="0">
                <a:solidFill>
                  <a:schemeClr val="tx1"/>
                </a:solidFill>
                <a:latin typeface="Arial" panose="020B0604020202020204" pitchFamily="34" charset="0"/>
                <a:ea typeface="宋体" panose="02010600030101010101" pitchFamily="2" charset="-122"/>
              </a:rPr>
              <a:t>          </a:t>
            </a:r>
            <a:r>
              <a:rPr lang="zh-CN" altLang="zh-CN" sz="2000" dirty="0">
                <a:solidFill>
                  <a:schemeClr val="tx1"/>
                </a:solidFill>
                <a:latin typeface="Arial" panose="020B0604020202020204" pitchFamily="34" charset="0"/>
                <a:ea typeface="宋体" panose="02010600030101010101" pitchFamily="2" charset="-122"/>
              </a:rPr>
              <a:t>可能引起火灾、爆炸区域的电火焊作业，包括但不限于煤磨、</a:t>
            </a:r>
            <a:r>
              <a:rPr lang="zh-CN" altLang="en-US" sz="2000" dirty="0">
                <a:solidFill>
                  <a:schemeClr val="tx1"/>
                </a:solidFill>
                <a:latin typeface="Arial" panose="020B0604020202020204" pitchFamily="34" charset="0"/>
                <a:ea typeface="宋体" panose="02010600030101010101" pitchFamily="2" charset="-122"/>
              </a:rPr>
              <a:t>配电室</a:t>
            </a:r>
            <a:r>
              <a:rPr lang="zh-CN" altLang="zh-CN" sz="2000" dirty="0">
                <a:solidFill>
                  <a:schemeClr val="tx1"/>
                </a:solidFill>
                <a:latin typeface="Arial" panose="020B0604020202020204" pitchFamily="34" charset="0"/>
                <a:ea typeface="宋体" panose="02010600030101010101" pitchFamily="2" charset="-122"/>
              </a:rPr>
              <a:t>、油库动火、润滑油站等；</a:t>
            </a:r>
            <a:endParaRPr lang="en-US" altLang="zh-CN" sz="2000" dirty="0">
              <a:solidFill>
                <a:schemeClr val="tx1"/>
              </a:solidFill>
              <a:latin typeface="Arial" panose="020B0604020202020204" pitchFamily="34" charset="0"/>
              <a:ea typeface="宋体" panose="02010600030101010101" pitchFamily="2" charset="-122"/>
            </a:endParaRPr>
          </a:p>
          <a:p>
            <a:pPr marL="342900" indent="-342900" defTabSz="914400" eaLnBrk="0" hangingPunct="0">
              <a:lnSpc>
                <a:spcPct val="140000"/>
              </a:lnSpc>
              <a:spcBef>
                <a:spcPct val="20000"/>
              </a:spcBef>
            </a:pPr>
            <a:r>
              <a:rPr lang="zh-CN" altLang="en-US" sz="2000" dirty="0">
                <a:solidFill>
                  <a:schemeClr val="tx1"/>
                </a:solidFill>
                <a:latin typeface="宋体" panose="02010600030101010101" pitchFamily="2" charset="-122"/>
                <a:ea typeface="宋体" panose="02010600030101010101" pitchFamily="2" charset="-122"/>
              </a:rPr>
              <a:t>   许可签批权限  </a:t>
            </a:r>
            <a:r>
              <a:rPr lang="en-US" altLang="zh-CN" sz="2000" dirty="0">
                <a:solidFill>
                  <a:schemeClr val="tx1"/>
                </a:solidFill>
                <a:latin typeface="宋体" panose="02010600030101010101" pitchFamily="2" charset="-122"/>
                <a:ea typeface="宋体" panose="02010600030101010101" pitchFamily="2" charset="-122"/>
              </a:rPr>
              <a:t>Ⅲ</a:t>
            </a:r>
            <a:r>
              <a:rPr lang="zh-CN" altLang="en-US" sz="2000" dirty="0">
                <a:solidFill>
                  <a:schemeClr val="tx1"/>
                </a:solidFill>
                <a:latin typeface="宋体" panose="02010600030101010101" pitchFamily="2" charset="-122"/>
                <a:ea typeface="宋体" panose="02010600030101010101" pitchFamily="2" charset="-122"/>
              </a:rPr>
              <a:t>级（部门授权人）</a:t>
            </a:r>
            <a:endParaRPr lang="en-US" altLang="zh-CN" sz="2000" dirty="0">
              <a:solidFill>
                <a:schemeClr val="tx1"/>
              </a:solidFill>
              <a:latin typeface="宋体" panose="02010600030101010101" pitchFamily="2" charset="-122"/>
              <a:ea typeface="宋体" panose="02010600030101010101" pitchFamily="2" charset="-122"/>
            </a:endParaRPr>
          </a:p>
          <a:p>
            <a:pPr marL="342900" indent="-342900" defTabSz="914400" eaLnBrk="0" hangingPunct="0">
              <a:lnSpc>
                <a:spcPct val="140000"/>
              </a:lnSpc>
              <a:spcBef>
                <a:spcPct val="20000"/>
              </a:spcBef>
            </a:pPr>
            <a:endParaRPr lang="en-US" altLang="zh-CN" sz="2000" b="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noChangeArrowheads="1"/>
          </p:cNvSpPr>
          <p:nvPr>
            <p:ph idx="1"/>
          </p:nvPr>
        </p:nvSpPr>
        <p:spPr>
          <a:xfrm>
            <a:off x="762000" y="1676400"/>
            <a:ext cx="7620000" cy="1905000"/>
          </a:xfrm>
        </p:spPr>
        <p:txBody>
          <a:bodyPr vert="horz" wrap="square" lIns="91440" tIns="45720" rIns="91440" bIns="45720" numCol="1" anchor="t" anchorCtr="0" compatLnSpc="1"/>
          <a:lstStyle/>
          <a:p>
            <a:pPr marL="342900" marR="0" lvl="0" indent="-342900" algn="l" defTabSz="914400" rtl="0" eaLnBrk="0" fontAlgn="base" latinLnBrk="0" hangingPunct="0">
              <a:lnSpc>
                <a:spcPct val="135000"/>
              </a:lnSpc>
              <a:spcBef>
                <a:spcPct val="20000"/>
              </a:spcBef>
              <a:spcAft>
                <a:spcPct val="0"/>
              </a:spcAft>
              <a:buClrTx/>
              <a:buSzTx/>
              <a:buFont typeface="Wingdings" panose="05000000000000000000" pitchFamily="2" charset="2"/>
              <a:buChar char="Ø"/>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LOTOTO</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许可签发权限</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35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  零能态无法实现   无法使用上锁装置（安全部）</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35000"/>
              </a:lnSpc>
              <a:spcBef>
                <a:spcPct val="20000"/>
              </a:spcBef>
              <a:spcAft>
                <a:spcPct val="0"/>
              </a:spcAft>
              <a:buClrTx/>
              <a:buSzTx/>
              <a:buFontTx/>
              <a:buChar char="•"/>
              <a:defRPr/>
            </a:pP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  重要设备（如，自动喷水灭火系统、应急装置）；复杂</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LOTOTO</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作业（部门主管）</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16387" name="Rectangle 2"/>
          <p:cNvSpPr>
            <a:spLocks noChangeArrowheads="1"/>
          </p:cNvSpPr>
          <p:nvPr/>
        </p:nvSpPr>
        <p:spPr bwMode="auto">
          <a:xfrm>
            <a:off x="0" y="1143000"/>
            <a:ext cx="3962400" cy="487363"/>
          </a:xfrm>
          <a:prstGeom prst="rect">
            <a:avLst/>
          </a:prstGeom>
          <a:solidFill>
            <a:schemeClr val="bg1"/>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srgbClr val="0000FF"/>
                </a:solidFill>
                <a:effectLst/>
                <a:uLnTx/>
                <a:uFillTx/>
                <a:latin typeface="+mn-ea"/>
                <a:ea typeface="+mn-ea"/>
                <a:cs typeface="+mn-cs"/>
                <a:sym typeface="+mn-ea"/>
              </a:rPr>
              <a:t>LOTOTO</a:t>
            </a:r>
            <a:r>
              <a:rPr kumimoji="0" lang="zh-CN" altLang="en-US" sz="2400" b="1" i="0" u="none" strike="noStrike" kern="1200" cap="none" spc="0" normalizeH="0" baseline="0" noProof="0" dirty="0">
                <a:ln>
                  <a:noFill/>
                </a:ln>
                <a:solidFill>
                  <a:srgbClr val="0000FF"/>
                </a:solidFill>
                <a:effectLst/>
                <a:uLnTx/>
                <a:uFillTx/>
                <a:latin typeface="+mn-ea"/>
                <a:ea typeface="+mn-ea"/>
                <a:cs typeface="+mn-cs"/>
                <a:sym typeface="+mn-ea"/>
              </a:rPr>
              <a:t>许可</a:t>
            </a:r>
            <a:endParaRPr kumimoji="0" lang="zh-CN" altLang="en-US" sz="2400" b="1" i="0" u="none" strike="noStrike" kern="1200" cap="none" spc="0" normalizeH="0" baseline="0" noProof="0" dirty="0">
              <a:ln>
                <a:noFill/>
              </a:ln>
              <a:solidFill>
                <a:srgbClr val="0000FF"/>
              </a:solidFill>
              <a:effectLst/>
              <a:uLnTx/>
              <a:uFillTx/>
              <a:latin typeface="+mn-ea"/>
              <a:ea typeface="+mn-ea"/>
              <a:cs typeface="+mn-cs"/>
              <a:sym typeface="+mn-ea"/>
            </a:endParaRPr>
          </a:p>
        </p:txBody>
      </p:sp>
      <p:sp>
        <p:nvSpPr>
          <p:cNvPr id="19459" name="矩形 4"/>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19460" name="Rectangle 2"/>
          <p:cNvSpPr/>
          <p:nvPr/>
        </p:nvSpPr>
        <p:spPr>
          <a:xfrm>
            <a:off x="76200" y="3627438"/>
            <a:ext cx="3886200" cy="487362"/>
          </a:xfrm>
          <a:prstGeom prst="rect">
            <a:avLst/>
          </a:prstGeom>
          <a:solidFill>
            <a:schemeClr val="bg1"/>
          </a:solidFill>
          <a:ln w="9525">
            <a:noFill/>
          </a:ln>
        </p:spPr>
        <p:txBody>
          <a:bodyPr anchor="ctr" anchorCtr="0"/>
          <a:p>
            <a:pPr algn="ctr"/>
            <a:r>
              <a:rPr lang="zh-CN" altLang="en-US" dirty="0">
                <a:solidFill>
                  <a:srgbClr val="0000FF"/>
                </a:solidFill>
                <a:latin typeface="Arial" panose="020B0604020202020204" pitchFamily="34" charset="0"/>
                <a:ea typeface="宋体" panose="02010600030101010101" pitchFamily="2" charset="-122"/>
              </a:rPr>
              <a:t>起吊作业许可</a:t>
            </a:r>
            <a:endParaRPr lang="zh-CN" altLang="en-US" dirty="0">
              <a:solidFill>
                <a:srgbClr val="0000FF"/>
              </a:solidFill>
              <a:latin typeface="宋体" panose="02010600030101010101" pitchFamily="2" charset="-122"/>
              <a:ea typeface="宋体" panose="02010600030101010101" pitchFamily="2" charset="-122"/>
            </a:endParaRPr>
          </a:p>
        </p:txBody>
      </p:sp>
      <p:sp>
        <p:nvSpPr>
          <p:cNvPr id="19461" name="Rectangle 2"/>
          <p:cNvSpPr txBox="1"/>
          <p:nvPr/>
        </p:nvSpPr>
        <p:spPr>
          <a:xfrm>
            <a:off x="838200" y="4191000"/>
            <a:ext cx="6705600" cy="1981200"/>
          </a:xfrm>
          <a:prstGeom prst="rect">
            <a:avLst/>
          </a:prstGeom>
          <a:noFill/>
          <a:ln w="9525">
            <a:noFill/>
          </a:ln>
        </p:spPr>
        <p:txBody>
          <a:bodyPr anchor="t" anchorCtr="0"/>
          <a:p>
            <a:pPr marL="342900" indent="-342900" defTabSz="914400" eaLnBrk="0" hangingPunct="0">
              <a:lnSpc>
                <a:spcPct val="140000"/>
              </a:lnSpc>
              <a:spcBef>
                <a:spcPct val="20000"/>
              </a:spcBef>
              <a:buFont typeface="Wingdings" panose="05000000000000000000" pitchFamily="2" charset="2"/>
              <a:buChar char="Ø"/>
            </a:pPr>
            <a:r>
              <a:rPr lang="zh-CN" altLang="en-US" sz="2000" dirty="0">
                <a:solidFill>
                  <a:schemeClr val="tx1"/>
                </a:solidFill>
                <a:latin typeface="Arial" panose="020B0604020202020204" pitchFamily="34" charset="0"/>
                <a:ea typeface="宋体" panose="02010600030101010101" pitchFamily="2" charset="-122"/>
              </a:rPr>
              <a:t>许可作业范围</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defTabSz="914400" eaLnBrk="0" hangingPunct="0">
              <a:lnSpc>
                <a:spcPct val="140000"/>
              </a:lnSpc>
              <a:spcBef>
                <a:spcPct val="20000"/>
              </a:spcBef>
              <a:buChar char="•"/>
            </a:pPr>
            <a:r>
              <a:rPr lang="zh-CN" altLang="en-US" sz="2000" dirty="0">
                <a:solidFill>
                  <a:schemeClr val="tx1"/>
                </a:solidFill>
                <a:latin typeface="Arial" panose="020B0604020202020204" pitchFamily="34" charset="0"/>
                <a:ea typeface="宋体" panose="02010600030101010101" pitchFamily="2" charset="-122"/>
              </a:rPr>
              <a:t>汽车吊作业</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defTabSz="914400" eaLnBrk="0" hangingPunct="0">
              <a:lnSpc>
                <a:spcPct val="140000"/>
              </a:lnSpc>
              <a:spcBef>
                <a:spcPct val="20000"/>
              </a:spcBef>
              <a:buChar char="•"/>
            </a:pPr>
            <a:r>
              <a:rPr lang="zh-CN" altLang="en-US" sz="2000" dirty="0">
                <a:solidFill>
                  <a:schemeClr val="tx1"/>
                </a:solidFill>
                <a:latin typeface="Arial" panose="020B0604020202020204" pitchFamily="34" charset="0"/>
                <a:ea typeface="宋体" panose="02010600030101010101" pitchFamily="2" charset="-122"/>
              </a:rPr>
              <a:t>使用电动葫芦或桥式起重机起吊≥</a:t>
            </a:r>
            <a:r>
              <a:rPr lang="en-US" altLang="zh-CN" sz="2000" dirty="0">
                <a:solidFill>
                  <a:schemeClr val="tx1"/>
                </a:solidFill>
                <a:latin typeface="Arial" panose="020B0604020202020204" pitchFamily="34" charset="0"/>
                <a:ea typeface="宋体" panose="02010600030101010101" pitchFamily="2" charset="-122"/>
              </a:rPr>
              <a:t>3T</a:t>
            </a:r>
            <a:r>
              <a:rPr lang="zh-CN" altLang="en-US" sz="2000" dirty="0">
                <a:solidFill>
                  <a:schemeClr val="tx1"/>
                </a:solidFill>
                <a:latin typeface="Arial" panose="020B0604020202020204" pitchFamily="34" charset="0"/>
                <a:ea typeface="宋体" panose="02010600030101010101" pitchFamily="2" charset="-122"/>
              </a:rPr>
              <a:t>载荷作业</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defTabSz="914400" eaLnBrk="0" hangingPunct="0">
              <a:lnSpc>
                <a:spcPct val="140000"/>
              </a:lnSpc>
              <a:spcBef>
                <a:spcPct val="20000"/>
              </a:spcBef>
            </a:pPr>
            <a:r>
              <a:rPr lang="zh-CN" altLang="en-US" sz="2000" dirty="0">
                <a:solidFill>
                  <a:schemeClr val="tx1"/>
                </a:solidFill>
                <a:latin typeface="Arial" panose="020B0604020202020204" pitchFamily="34" charset="0"/>
                <a:ea typeface="宋体" panose="02010600030101010101" pitchFamily="2" charset="-122"/>
              </a:rPr>
              <a:t> 许可签批权限  </a:t>
            </a:r>
            <a:r>
              <a:rPr lang="zh-CN" altLang="zh-CN" sz="2000" dirty="0">
                <a:solidFill>
                  <a:schemeClr val="tx1"/>
                </a:solidFill>
                <a:latin typeface="Arial" panose="020B0604020202020204" pitchFamily="34" charset="0"/>
                <a:ea typeface="宋体" panose="02010600030101010101" pitchFamily="2" charset="-122"/>
              </a:rPr>
              <a:t>Ⅲ</a:t>
            </a:r>
            <a:r>
              <a:rPr lang="zh-CN" altLang="en-US" sz="2000" dirty="0">
                <a:solidFill>
                  <a:schemeClr val="tx1"/>
                </a:solidFill>
                <a:latin typeface="Arial" panose="020B0604020202020204" pitchFamily="34" charset="0"/>
                <a:ea typeface="宋体" panose="02010600030101010101" pitchFamily="2" charset="-122"/>
              </a:rPr>
              <a:t>级     （部门主管）</a:t>
            </a:r>
            <a:endParaRPr lang="zh-CN" altLang="en-US" sz="20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Text Box 3"/>
          <p:cNvSpPr txBox="1"/>
          <p:nvPr/>
        </p:nvSpPr>
        <p:spPr>
          <a:xfrm>
            <a:off x="685800" y="2286000"/>
            <a:ext cx="5029200" cy="366713"/>
          </a:xfrm>
          <a:prstGeom prst="rect">
            <a:avLst/>
          </a:prstGeom>
          <a:noFill/>
          <a:ln w="9525">
            <a:noFill/>
          </a:ln>
        </p:spPr>
        <p:txBody>
          <a:bodyPr anchor="t" anchorCtr="0">
            <a:spAutoFit/>
          </a:bodyPr>
          <a:p>
            <a:pPr algn="ctr">
              <a:spcBef>
                <a:spcPct val="50000"/>
              </a:spcBef>
            </a:pPr>
            <a:endParaRPr lang="zh-CN" altLang="en-US" sz="1800" dirty="0">
              <a:latin typeface="Arial" panose="020B0604020202020204" pitchFamily="34" charset="0"/>
              <a:ea typeface="宋体" panose="02010600030101010101" pitchFamily="2" charset="-122"/>
            </a:endParaRPr>
          </a:p>
        </p:txBody>
      </p:sp>
      <p:sp>
        <p:nvSpPr>
          <p:cNvPr id="20482" name="Rectangle 4"/>
          <p:cNvSpPr/>
          <p:nvPr/>
        </p:nvSpPr>
        <p:spPr>
          <a:xfrm>
            <a:off x="762000" y="1852613"/>
            <a:ext cx="7772400" cy="2414587"/>
          </a:xfrm>
          <a:prstGeom prst="rect">
            <a:avLst/>
          </a:prstGeom>
          <a:noFill/>
          <a:ln w="9525">
            <a:noFill/>
          </a:ln>
        </p:spPr>
        <p:txBody>
          <a:bodyPr anchor="t" anchorCtr="0">
            <a:spAutoFit/>
          </a:bodyPr>
          <a:p>
            <a:pPr>
              <a:lnSpc>
                <a:spcPct val="155000"/>
              </a:lnSpc>
              <a:buFont typeface="Wingdings" panose="05000000000000000000" pitchFamily="2" charset="2"/>
              <a:buChar char="Ø"/>
            </a:pPr>
            <a:r>
              <a:rPr lang="zh-CN" altLang="en-US" sz="2000" dirty="0">
                <a:solidFill>
                  <a:schemeClr val="tx1"/>
                </a:solidFill>
                <a:latin typeface="宋体" panose="02010600030101010101" pitchFamily="2" charset="-122"/>
                <a:ea typeface="宋体" panose="02010600030101010101" pitchFamily="2" charset="-122"/>
              </a:rPr>
              <a:t>许可作业范围</a:t>
            </a:r>
            <a:endParaRPr lang="zh-CN" altLang="en-US" sz="2000" dirty="0">
              <a:solidFill>
                <a:schemeClr val="tx1"/>
              </a:solidFill>
              <a:latin typeface="宋体" panose="02010600030101010101" pitchFamily="2" charset="-122"/>
              <a:ea typeface="宋体" panose="02010600030101010101" pitchFamily="2" charset="-122"/>
            </a:endParaRPr>
          </a:p>
          <a:p>
            <a:pPr>
              <a:lnSpc>
                <a:spcPct val="155000"/>
              </a:lnSpc>
            </a:pPr>
            <a:r>
              <a:rPr lang="zh-CN" altLang="zh-CN" sz="2000" dirty="0">
                <a:solidFill>
                  <a:schemeClr val="tx1"/>
                </a:solidFill>
                <a:latin typeface="Arial" panose="020B0604020202020204" pitchFamily="34" charset="0"/>
                <a:ea typeface="宋体" panose="02010600030101010101" pitchFamily="2" charset="-122"/>
              </a:rPr>
              <a:t>设备故障诊断作业（指关断设备或设备部份装置已拆除的作业）、设备设施维修作业（除在地坑外维修皮带机作业不需要办理，其它作业都需要办理）；</a:t>
            </a:r>
            <a:r>
              <a:rPr lang="zh-CN" altLang="en-US" sz="2000" dirty="0">
                <a:solidFill>
                  <a:schemeClr val="tx1"/>
                </a:solidFill>
                <a:latin typeface="Arial" panose="020B0604020202020204" pitchFamily="34" charset="0"/>
                <a:ea typeface="宋体" panose="02010600030101010101" pitchFamily="2" charset="-122"/>
              </a:rPr>
              <a:t>  </a:t>
            </a:r>
            <a:endParaRPr lang="en-US" altLang="zh-CN" sz="2000" dirty="0">
              <a:solidFill>
                <a:schemeClr val="tx1"/>
              </a:solidFill>
              <a:latin typeface="Arial" panose="020B0604020202020204" pitchFamily="34" charset="0"/>
              <a:ea typeface="宋体" panose="02010600030101010101" pitchFamily="2" charset="-122"/>
            </a:endParaRPr>
          </a:p>
          <a:p>
            <a:pPr>
              <a:lnSpc>
                <a:spcPct val="155000"/>
              </a:lnSpc>
            </a:pPr>
            <a:r>
              <a:rPr lang="zh-CN" altLang="en-US" sz="2000" dirty="0">
                <a:solidFill>
                  <a:schemeClr val="tx1"/>
                </a:solidFill>
                <a:latin typeface="Arial" panose="020B0604020202020204" pitchFamily="34" charset="0"/>
                <a:ea typeface="宋体" panose="02010600030101010101" pitchFamily="2" charset="-122"/>
              </a:rPr>
              <a:t>许可签批权限   </a:t>
            </a:r>
            <a:r>
              <a:rPr lang="en-US" altLang="zh-CN" sz="2000" dirty="0">
                <a:solidFill>
                  <a:schemeClr val="tx1"/>
                </a:solidFill>
                <a:latin typeface="Arial" panose="020B0604020202020204" pitchFamily="34" charset="0"/>
                <a:ea typeface="宋体" panose="02010600030101010101" pitchFamily="2" charset="-122"/>
              </a:rPr>
              <a:t>Ⅲ</a:t>
            </a:r>
            <a:r>
              <a:rPr lang="zh-CN" altLang="en-US" sz="2000" dirty="0">
                <a:solidFill>
                  <a:schemeClr val="tx1"/>
                </a:solidFill>
                <a:latin typeface="Arial" panose="020B0604020202020204" pitchFamily="34" charset="0"/>
                <a:ea typeface="宋体" panose="02010600030101010101" pitchFamily="2" charset="-122"/>
              </a:rPr>
              <a:t>级（部门授权人）</a:t>
            </a:r>
            <a:endParaRPr lang="zh-CN" altLang="en-US" sz="2000" dirty="0">
              <a:solidFill>
                <a:schemeClr val="tx1"/>
              </a:solidFill>
              <a:latin typeface="宋体" panose="02010600030101010101" pitchFamily="2" charset="-122"/>
              <a:ea typeface="宋体" panose="02010600030101010101" pitchFamily="2" charset="-122"/>
            </a:endParaRPr>
          </a:p>
        </p:txBody>
      </p:sp>
      <p:sp>
        <p:nvSpPr>
          <p:cNvPr id="20483" name="矩形 5"/>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6" name="Rectangle 2"/>
          <p:cNvSpPr>
            <a:spLocks noChangeArrowheads="1"/>
          </p:cNvSpPr>
          <p:nvPr/>
        </p:nvSpPr>
        <p:spPr bwMode="auto">
          <a:xfrm>
            <a:off x="0" y="1219200"/>
            <a:ext cx="3810000" cy="487363"/>
          </a:xfrm>
          <a:prstGeom prst="rect">
            <a:avLst/>
          </a:prstGeom>
          <a:solidFill>
            <a:schemeClr val="bg1"/>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rPr>
              <a:t>煤系统作业许可</a:t>
            </a:r>
            <a:endParaRPr kumimoji="0" lang="zh-CN" altLang="en-US" sz="2800" b="1" i="0" u="none" strike="noStrike" kern="1200" cap="none" spc="0" normalizeH="0" baseline="0" noProof="0" dirty="0">
              <a:ln>
                <a:noFill/>
              </a:ln>
              <a:solidFill>
                <a:srgbClr val="0000FF"/>
              </a:solidFill>
              <a:effectLst/>
              <a:uLnTx/>
              <a:uFillTx/>
              <a:latin typeface="+mn-ea"/>
              <a:ea typeface="+mn-ea"/>
              <a:cs typeface="+mn-cs"/>
              <a:sym typeface="+mn-ea"/>
            </a:endParaRPr>
          </a:p>
        </p:txBody>
      </p:sp>
      <p:sp>
        <p:nvSpPr>
          <p:cNvPr id="20485" name="Rectangle 2"/>
          <p:cNvSpPr/>
          <p:nvPr/>
        </p:nvSpPr>
        <p:spPr>
          <a:xfrm>
            <a:off x="0" y="4465638"/>
            <a:ext cx="3581400" cy="487362"/>
          </a:xfrm>
          <a:prstGeom prst="rect">
            <a:avLst/>
          </a:prstGeom>
          <a:solidFill>
            <a:schemeClr val="bg1"/>
          </a:solidFill>
          <a:ln w="9525">
            <a:noFill/>
          </a:ln>
        </p:spPr>
        <p:txBody>
          <a:bodyPr anchor="ctr" anchorCtr="0"/>
          <a:p>
            <a:pPr algn="ctr"/>
            <a:r>
              <a:rPr lang="zh-CN" altLang="en-US" sz="2800" dirty="0">
                <a:solidFill>
                  <a:srgbClr val="0000FF"/>
                </a:solidFill>
                <a:latin typeface="Arial" panose="020B0604020202020204" pitchFamily="34" charset="0"/>
                <a:ea typeface="宋体" panose="02010600030101010101" pitchFamily="2" charset="-122"/>
              </a:rPr>
              <a:t>挖掘作业许可</a:t>
            </a:r>
            <a:endParaRPr lang="zh-CN" altLang="en-US" sz="2800" dirty="0">
              <a:solidFill>
                <a:srgbClr val="0000FF"/>
              </a:solidFill>
              <a:latin typeface="宋体" panose="02010600030101010101" pitchFamily="2" charset="-122"/>
              <a:ea typeface="宋体" panose="02010600030101010101" pitchFamily="2" charset="-122"/>
            </a:endParaRPr>
          </a:p>
        </p:txBody>
      </p:sp>
      <p:sp>
        <p:nvSpPr>
          <p:cNvPr id="20486" name="Rectangle 3"/>
          <p:cNvSpPr txBox="1"/>
          <p:nvPr/>
        </p:nvSpPr>
        <p:spPr>
          <a:xfrm>
            <a:off x="838200" y="5181600"/>
            <a:ext cx="7086600" cy="1524000"/>
          </a:xfrm>
          <a:prstGeom prst="rect">
            <a:avLst/>
          </a:prstGeom>
          <a:noFill/>
          <a:ln w="9525">
            <a:noFill/>
          </a:ln>
        </p:spPr>
        <p:txBody>
          <a:bodyPr anchor="t" anchorCtr="0"/>
          <a:p>
            <a:pPr marL="342900" indent="-342900" defTabSz="914400" eaLnBrk="0" hangingPunct="0">
              <a:lnSpc>
                <a:spcPct val="135000"/>
              </a:lnSpc>
              <a:spcBef>
                <a:spcPct val="20000"/>
              </a:spcBef>
              <a:buFont typeface="Wingdings" panose="05000000000000000000" pitchFamily="2" charset="2"/>
              <a:buChar char="Ø"/>
            </a:pPr>
            <a:r>
              <a:rPr lang="zh-CN" altLang="en-US" sz="2000" dirty="0">
                <a:solidFill>
                  <a:schemeClr val="tx1"/>
                </a:solidFill>
                <a:latin typeface="宋体" panose="02010600030101010101" pitchFamily="2" charset="-122"/>
                <a:ea typeface="宋体" panose="02010600030101010101" pitchFamily="2" charset="-122"/>
              </a:rPr>
              <a:t>许可范围</a:t>
            </a:r>
            <a:endParaRPr lang="zh-CN" altLang="en-US" sz="2000" dirty="0">
              <a:solidFill>
                <a:schemeClr val="tx1"/>
              </a:solidFill>
              <a:latin typeface="宋体" panose="02010600030101010101" pitchFamily="2" charset="-122"/>
              <a:ea typeface="宋体" panose="02010600030101010101" pitchFamily="2" charset="-122"/>
            </a:endParaRPr>
          </a:p>
          <a:p>
            <a:pPr marL="342900" indent="-342900" defTabSz="914400" eaLnBrk="0" hangingPunct="0">
              <a:lnSpc>
                <a:spcPct val="135000"/>
              </a:lnSpc>
              <a:spcBef>
                <a:spcPct val="20000"/>
              </a:spcBef>
              <a:buChar char="•"/>
            </a:pPr>
            <a:r>
              <a:rPr lang="zh-CN" altLang="en-US" sz="2000" dirty="0">
                <a:solidFill>
                  <a:schemeClr val="tx1"/>
                </a:solidFill>
                <a:latin typeface="宋体" panose="02010600030101010101" pitchFamily="2" charset="-122"/>
                <a:ea typeface="宋体" panose="02010600030101010101" pitchFamily="2" charset="-122"/>
              </a:rPr>
              <a:t>开挖深度超过</a:t>
            </a:r>
            <a:r>
              <a:rPr lang="en-US" altLang="zh-CN" sz="2000" dirty="0">
                <a:solidFill>
                  <a:schemeClr val="tx1"/>
                </a:solidFill>
                <a:latin typeface="宋体" panose="02010600030101010101" pitchFamily="2" charset="-122"/>
                <a:ea typeface="宋体" panose="02010600030101010101" pitchFamily="2" charset="-122"/>
              </a:rPr>
              <a:t>1.5m</a:t>
            </a:r>
            <a:r>
              <a:rPr lang="zh-CN" altLang="en-US" sz="2000" dirty="0">
                <a:solidFill>
                  <a:schemeClr val="tx1"/>
                </a:solidFill>
                <a:latin typeface="宋体" panose="02010600030101010101" pitchFamily="2" charset="-122"/>
                <a:ea typeface="宋体" panose="02010600030101010101" pitchFamily="2" charset="-122"/>
              </a:rPr>
              <a:t>的作业才需要办理工作许可</a:t>
            </a:r>
            <a:endParaRPr lang="zh-CN" altLang="en-US" sz="2000" dirty="0">
              <a:solidFill>
                <a:schemeClr val="tx1"/>
              </a:solidFill>
              <a:latin typeface="宋体" panose="02010600030101010101" pitchFamily="2" charset="-122"/>
              <a:ea typeface="宋体" panose="02010600030101010101" pitchFamily="2" charset="-122"/>
            </a:endParaRPr>
          </a:p>
          <a:p>
            <a:pPr marL="342900" indent="-342900" defTabSz="914400" eaLnBrk="0" hangingPunct="0">
              <a:lnSpc>
                <a:spcPct val="135000"/>
              </a:lnSpc>
              <a:spcBef>
                <a:spcPct val="20000"/>
              </a:spcBef>
            </a:pPr>
            <a:r>
              <a:rPr lang="zh-CN" altLang="en-US" sz="2000" dirty="0">
                <a:solidFill>
                  <a:schemeClr val="tx1"/>
                </a:solidFill>
                <a:latin typeface="Arial" panose="020B0604020202020204" pitchFamily="34" charset="0"/>
                <a:ea typeface="宋体" panose="02010600030101010101" pitchFamily="2" charset="-122"/>
              </a:rPr>
              <a:t> 许可签批权限   </a:t>
            </a:r>
            <a:r>
              <a:rPr lang="en-US" altLang="zh-CN" sz="2000" dirty="0">
                <a:solidFill>
                  <a:schemeClr val="tx1"/>
                </a:solidFill>
                <a:latin typeface="Arial" panose="020B0604020202020204" pitchFamily="34" charset="0"/>
                <a:ea typeface="宋体" panose="02010600030101010101" pitchFamily="2" charset="-122"/>
              </a:rPr>
              <a:t>Ⅲ</a:t>
            </a:r>
            <a:r>
              <a:rPr lang="zh-CN" altLang="en-US" sz="2000" dirty="0">
                <a:solidFill>
                  <a:schemeClr val="tx1"/>
                </a:solidFill>
                <a:latin typeface="Arial" panose="020B0604020202020204" pitchFamily="34" charset="0"/>
                <a:ea typeface="宋体" panose="02010600030101010101" pitchFamily="2" charset="-122"/>
              </a:rPr>
              <a:t>级（部门主管）</a:t>
            </a:r>
            <a:endParaRPr lang="zh-CN" altLang="en-US" sz="20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4"/>
          <p:cNvSpPr/>
          <p:nvPr/>
        </p:nvSpPr>
        <p:spPr>
          <a:xfrm>
            <a:off x="838200" y="1219200"/>
            <a:ext cx="7315200" cy="3194050"/>
          </a:xfrm>
          <a:prstGeom prst="rect">
            <a:avLst/>
          </a:prstGeom>
          <a:noFill/>
          <a:ln w="9525">
            <a:noFill/>
          </a:ln>
        </p:spPr>
        <p:txBody>
          <a:bodyPr anchor="t" anchorCtr="0">
            <a:spAutoFit/>
          </a:bodyPr>
          <a:p>
            <a:pPr marL="342900" indent="-342900" algn="ctr">
              <a:lnSpc>
                <a:spcPct val="140000"/>
              </a:lnSpc>
              <a:buFont typeface="Wingdings" panose="05000000000000000000" pitchFamily="2" charset="2"/>
              <a:buChar char="Ø"/>
            </a:pPr>
            <a:r>
              <a:rPr lang="zh-CN" altLang="en-US" dirty="0">
                <a:latin typeface="Arial" panose="020B0604020202020204" pitchFamily="34" charset="0"/>
                <a:ea typeface="宋体" panose="02010600030101010101" pitchFamily="2" charset="-122"/>
              </a:rPr>
              <a:t>许可的范围</a:t>
            </a:r>
            <a:endParaRPr lang="zh-CN" altLang="en-US" dirty="0">
              <a:latin typeface="Arial" panose="020B0604020202020204" pitchFamily="34" charset="0"/>
              <a:ea typeface="宋体" panose="02010600030101010101" pitchFamily="2" charset="-122"/>
            </a:endParaRPr>
          </a:p>
          <a:p>
            <a:pPr marL="342900" indent="-342900" algn="ctr">
              <a:lnSpc>
                <a:spcPct val="140000"/>
              </a:lnSpc>
            </a:pPr>
            <a:r>
              <a:rPr lang="en-US" altLang="zh-CN" dirty="0">
                <a:latin typeface="Arial" panose="020B0604020202020204" pitchFamily="34" charset="0"/>
                <a:ea typeface="宋体" panose="02010600030101010101" pitchFamily="2" charset="-122"/>
              </a:rPr>
              <a:t>250mm</a:t>
            </a:r>
            <a:r>
              <a:rPr lang="zh-CN" altLang="en-US" dirty="0">
                <a:latin typeface="Arial" panose="020B0604020202020204" pitchFamily="34" charset="0"/>
                <a:ea typeface="宋体" panose="02010600030101010101" pitchFamily="2" charset="-122"/>
              </a:rPr>
              <a:t>及以上工艺管道拆装（如：三次风管，循环风机管道等）</a:t>
            </a:r>
            <a:endParaRPr lang="zh-CN" altLang="en-US" dirty="0">
              <a:latin typeface="Arial" panose="020B0604020202020204" pitchFamily="34" charset="0"/>
              <a:ea typeface="宋体" panose="02010600030101010101" pitchFamily="2" charset="-122"/>
            </a:endParaRPr>
          </a:p>
          <a:p>
            <a:pPr marL="342900" indent="-342900" algn="ctr">
              <a:lnSpc>
                <a:spcPct val="140000"/>
              </a:lnSpc>
            </a:pPr>
            <a:r>
              <a:rPr lang="zh-CN" altLang="en-US" dirty="0">
                <a:latin typeface="Arial" panose="020B0604020202020204" pitchFamily="34" charset="0"/>
                <a:ea typeface="宋体" panose="02010600030101010101" pitchFamily="2" charset="-122"/>
              </a:rPr>
              <a:t>管道内存在易燃、易爆介质或压力（如：柴油管道，窑、磨高、低压润滑油管、</a:t>
            </a:r>
            <a:r>
              <a:rPr lang="en-US" altLang="zh-CN" dirty="0">
                <a:latin typeface="Arial" panose="020B0604020202020204" pitchFamily="34" charset="0"/>
                <a:ea typeface="宋体" panose="02010600030101010101" pitchFamily="2" charset="-122"/>
              </a:rPr>
              <a:t>WHR</a:t>
            </a:r>
            <a:r>
              <a:rPr lang="zh-CN" altLang="en-US" dirty="0">
                <a:latin typeface="Arial" panose="020B0604020202020204" pitchFamily="34" charset="0"/>
                <a:ea typeface="宋体" panose="02010600030101010101" pitchFamily="2" charset="-122"/>
              </a:rPr>
              <a:t>蒸汽管道等）</a:t>
            </a:r>
            <a:endParaRPr lang="zh-CN" altLang="en-US" dirty="0">
              <a:latin typeface="Arial" panose="020B0604020202020204" pitchFamily="34" charset="0"/>
              <a:ea typeface="宋体" panose="02010600030101010101" pitchFamily="2" charset="-122"/>
            </a:endParaRPr>
          </a:p>
          <a:p>
            <a:pPr marL="342900" indent="-342900" algn="ctr">
              <a:lnSpc>
                <a:spcPct val="140000"/>
              </a:lnSpc>
              <a:buFont typeface="Wingdings" panose="05000000000000000000" pitchFamily="2" charset="2"/>
              <a:buChar char="Ø"/>
            </a:pPr>
            <a:r>
              <a:rPr lang="zh-CN" altLang="en-US" dirty="0">
                <a:latin typeface="Arial" panose="020B0604020202020204" pitchFamily="34" charset="0"/>
                <a:ea typeface="宋体" panose="02010600030101010101" pitchFamily="2" charset="-122"/>
              </a:rPr>
              <a:t>级</a:t>
            </a:r>
            <a:endParaRPr lang="zh-CN" altLang="en-US" dirty="0">
              <a:latin typeface="Arial" panose="020B0604020202020204" pitchFamily="34" charset="0"/>
              <a:ea typeface="宋体" panose="02010600030101010101" pitchFamily="2" charset="-122"/>
            </a:endParaRPr>
          </a:p>
        </p:txBody>
      </p:sp>
      <p:sp>
        <p:nvSpPr>
          <p:cNvPr id="21506" name="Rectangle 2"/>
          <p:cNvSpPr/>
          <p:nvPr/>
        </p:nvSpPr>
        <p:spPr>
          <a:xfrm>
            <a:off x="0" y="1143000"/>
            <a:ext cx="4419600" cy="487363"/>
          </a:xfrm>
          <a:prstGeom prst="rect">
            <a:avLst/>
          </a:prstGeom>
          <a:solidFill>
            <a:schemeClr val="bg1"/>
          </a:solidFill>
          <a:ln w="9525">
            <a:noFill/>
          </a:ln>
        </p:spPr>
        <p:txBody>
          <a:bodyPr anchor="ctr" anchorCtr="0"/>
          <a:p>
            <a:pPr algn="ctr"/>
            <a:r>
              <a:rPr lang="zh-CN" altLang="en-US" dirty="0">
                <a:solidFill>
                  <a:srgbClr val="0000FF"/>
                </a:solidFill>
                <a:latin typeface="Arial" panose="020B0604020202020204" pitchFamily="34" charset="0"/>
                <a:ea typeface="宋体" panose="02010600030101010101" pitchFamily="2" charset="-122"/>
              </a:rPr>
              <a:t>管道拆装作业许可</a:t>
            </a:r>
            <a:endParaRPr lang="zh-CN" altLang="en-US" dirty="0">
              <a:solidFill>
                <a:srgbClr val="0000FF"/>
              </a:solidFill>
              <a:latin typeface="宋体" panose="02010600030101010101" pitchFamily="2" charset="-122"/>
              <a:ea typeface="宋体" panose="02010600030101010101" pitchFamily="2" charset="-122"/>
            </a:endParaRPr>
          </a:p>
        </p:txBody>
      </p:sp>
      <p:sp>
        <p:nvSpPr>
          <p:cNvPr id="21507" name="矩形 4"/>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
        <p:nvSpPr>
          <p:cNvPr id="6" name="TextBox 5"/>
          <p:cNvSpPr txBox="1"/>
          <p:nvPr/>
        </p:nvSpPr>
        <p:spPr>
          <a:xfrm>
            <a:off x="1066800" y="1752600"/>
            <a:ext cx="4510088" cy="1892300"/>
          </a:xfrm>
          <a:prstGeom prst="rect">
            <a:avLst/>
          </a:prstGeom>
          <a:noFill/>
        </p:spPr>
        <p:txBody>
          <a:bodyPr wrap="none">
            <a:spAutoFit/>
          </a:bodyPr>
          <a:lstStyle/>
          <a:p>
            <a:pPr marR="0" defTabSz="914400">
              <a:lnSpc>
                <a:spcPct val="135000"/>
              </a:lnSpc>
              <a:buClrTx/>
              <a:buSzTx/>
              <a:buFont typeface="Wingdings" panose="05000000000000000000" pitchFamily="2" charset="2"/>
              <a:buChar char="Ø"/>
              <a:defRPr/>
            </a:pPr>
            <a:r>
              <a:rPr kumimoji="0" lang="zh-CN" altLang="en-US" sz="2000" kern="1200" cap="none" spc="0" normalizeH="0" baseline="0" noProof="0" dirty="0">
                <a:solidFill>
                  <a:schemeClr val="tx1"/>
                </a:solidFill>
                <a:latin typeface="宋体" panose="02010600030101010101" pitchFamily="2" charset="-122"/>
                <a:ea typeface="宋体" panose="02010600030101010101" pitchFamily="2" charset="-122"/>
                <a:cs typeface="+mn-cs"/>
                <a:sym typeface="+mn-ea"/>
              </a:rPr>
              <a:t>许可范围</a:t>
            </a:r>
            <a:endParaRPr kumimoji="0" lang="zh-CN" altLang="en-US" sz="2000" kern="1200" cap="none" spc="0" normalizeH="0" baseline="0" noProof="0" dirty="0">
              <a:solidFill>
                <a:schemeClr val="tx1"/>
              </a:solidFill>
              <a:latin typeface="宋体" panose="02010600030101010101" pitchFamily="2" charset="-122"/>
              <a:ea typeface="宋体" panose="02010600030101010101" pitchFamily="2" charset="-122"/>
              <a:cs typeface="+mn-cs"/>
              <a:sym typeface="+mn-ea"/>
            </a:endParaRPr>
          </a:p>
          <a:p>
            <a:pPr marL="457200" marR="0" indent="-457200" defTabSz="914400">
              <a:lnSpc>
                <a:spcPct val="150000"/>
              </a:lnSpc>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直径</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250mm</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及以上工艺管道拆除</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 typeface="+mj-lt"/>
              <a:buAutoNum type="arabicPeriod"/>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工作压力</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0.6MPa</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压力管道拆除；</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许可签批权限   </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Ⅲ</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 （部门授权人）</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p:txBody>
      </p:sp>
      <p:sp>
        <p:nvSpPr>
          <p:cNvPr id="21509" name="Rectangle 2"/>
          <p:cNvSpPr/>
          <p:nvPr/>
        </p:nvSpPr>
        <p:spPr>
          <a:xfrm>
            <a:off x="0" y="3703638"/>
            <a:ext cx="4419600" cy="487362"/>
          </a:xfrm>
          <a:prstGeom prst="rect">
            <a:avLst/>
          </a:prstGeom>
          <a:solidFill>
            <a:schemeClr val="bg1"/>
          </a:solidFill>
          <a:ln w="9525">
            <a:noFill/>
          </a:ln>
        </p:spPr>
        <p:txBody>
          <a:bodyPr anchor="ctr" anchorCtr="0"/>
          <a:p>
            <a:pPr algn="ctr"/>
            <a:r>
              <a:rPr lang="zh-CN" altLang="en-US" dirty="0">
                <a:solidFill>
                  <a:srgbClr val="0000FF"/>
                </a:solidFill>
                <a:latin typeface="Arial" panose="020B0604020202020204" pitchFamily="34" charset="0"/>
                <a:ea typeface="宋体" panose="02010600030101010101" pitchFamily="2" charset="-122"/>
              </a:rPr>
              <a:t>料堆作业许可</a:t>
            </a:r>
            <a:endParaRPr lang="zh-CN" altLang="en-US" dirty="0">
              <a:solidFill>
                <a:srgbClr val="0000FF"/>
              </a:solidFill>
              <a:latin typeface="宋体" panose="02010600030101010101" pitchFamily="2" charset="-122"/>
              <a:ea typeface="宋体" panose="02010600030101010101" pitchFamily="2" charset="-122"/>
            </a:endParaRPr>
          </a:p>
        </p:txBody>
      </p:sp>
      <p:sp>
        <p:nvSpPr>
          <p:cNvPr id="8" name="TextBox 5"/>
          <p:cNvSpPr txBox="1">
            <a:spLocks noChangeArrowheads="1"/>
          </p:cNvSpPr>
          <p:nvPr/>
        </p:nvSpPr>
        <p:spPr bwMode="auto">
          <a:xfrm>
            <a:off x="990600" y="4206875"/>
            <a:ext cx="7543800" cy="1431925"/>
          </a:xfrm>
          <a:prstGeom prst="rect">
            <a:avLst/>
          </a:prstGeom>
          <a:noFill/>
          <a:ln w="9525">
            <a:noFill/>
            <a:miter lim="800000"/>
          </a:ln>
        </p:spPr>
        <p:txBody>
          <a:bodyPr>
            <a:spAutoFit/>
          </a:bodyPr>
          <a:lstStyle/>
          <a:p>
            <a:pPr marR="0" defTabSz="914400">
              <a:lnSpc>
                <a:spcPct val="135000"/>
              </a:lnSpc>
              <a:buClrTx/>
              <a:buSzTx/>
              <a:buFont typeface="Wingdings" panose="05000000000000000000" pitchFamily="2" charset="2"/>
              <a:buChar char="Ø"/>
              <a:defRPr/>
            </a:pPr>
            <a:r>
              <a:rPr kumimoji="0" lang="zh-CN" altLang="en-US" sz="2000" kern="1200" cap="none" spc="0" normalizeH="0" baseline="0" noProof="0" dirty="0">
                <a:solidFill>
                  <a:schemeClr val="tx1"/>
                </a:solidFill>
                <a:latin typeface="宋体" panose="02010600030101010101" pitchFamily="2" charset="-122"/>
                <a:ea typeface="宋体" panose="02010600030101010101" pitchFamily="2" charset="-122"/>
                <a:cs typeface="+mn-cs"/>
                <a:sym typeface="+mn-ea"/>
              </a:rPr>
              <a:t>许可范围</a:t>
            </a:r>
            <a:endParaRPr kumimoji="0" lang="zh-CN" altLang="en-US" sz="2000" kern="1200" cap="none" spc="0" normalizeH="0" baseline="0" noProof="0" dirty="0">
              <a:solidFill>
                <a:schemeClr val="tx1"/>
              </a:solidFill>
              <a:latin typeface="宋体" panose="02010600030101010101" pitchFamily="2" charset="-122"/>
              <a:ea typeface="宋体" panose="02010600030101010101" pitchFamily="2" charset="-122"/>
              <a:cs typeface="+mn-cs"/>
              <a:sym typeface="+mn-ea"/>
            </a:endParaRPr>
          </a:p>
          <a:p>
            <a:pPr marL="457200" marR="0" indent="-457200" defTabSz="914400">
              <a:lnSpc>
                <a:spcPct val="150000"/>
              </a:lnSpc>
              <a:buClrTx/>
              <a:buSzTx/>
              <a:buFontTx/>
              <a:buNone/>
              <a:defRPr/>
            </a:pP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原</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a:t>
            </a:r>
            <a:r>
              <a:rPr kumimoji="0" lang="zh-CN"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燃材料盘库作业</a:t>
            </a:r>
            <a:endPar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a:p>
            <a:pPr marL="457200" marR="0" indent="-457200" defTabSz="914400">
              <a:lnSpc>
                <a:spcPct val="150000"/>
              </a:lnSpc>
              <a:buClrTx/>
              <a:buSzTx/>
              <a:buFontTx/>
              <a:buNone/>
              <a:defRPr/>
            </a:pP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许可签批权限   </a:t>
            </a:r>
            <a:r>
              <a:rPr kumimoji="0" lang="en-US" altLang="zh-CN"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Ⅲ</a:t>
            </a:r>
            <a:r>
              <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rPr>
              <a:t> 级（部门主管）</a:t>
            </a:r>
            <a:endParaRPr kumimoji="0" lang="zh-CN" altLang="en-US" sz="2000" kern="1200" cap="none" spc="0" normalizeH="0" baseline="0" noProof="0" dirty="0">
              <a:solidFill>
                <a:schemeClr val="tx1"/>
              </a:solidFill>
              <a:latin typeface="Arial" panose="020B0604020202020204" pitchFamily="34" charset="0"/>
              <a:ea typeface="宋体" panose="02010600030101010101" pitchFamily="2" charset="-122"/>
              <a:cs typeface="+mn-cs"/>
              <a:sym typeface="+mn-ea"/>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3"/>
          <p:cNvSpPr>
            <a:spLocks noGrp="1"/>
          </p:cNvSpPr>
          <p:nvPr>
            <p:ph idx="1"/>
          </p:nvPr>
        </p:nvSpPr>
        <p:spPr>
          <a:xfrm>
            <a:off x="609600" y="2819400"/>
            <a:ext cx="7620000" cy="2590800"/>
          </a:xfrm>
        </p:spPr>
        <p:txBody>
          <a:bodyPr vert="horz" wrap="square" lIns="91440" tIns="45720" rIns="91440" bIns="45720" anchor="t" anchorCtr="0"/>
          <a:p>
            <a:pPr>
              <a:lnSpc>
                <a:spcPct val="135000"/>
              </a:lnSpc>
              <a:buFont typeface="Wingdings" panose="05000000000000000000" pitchFamily="2" charset="2"/>
              <a:buChar char="Ø"/>
            </a:pPr>
            <a:r>
              <a:rPr lang="zh-CN" altLang="en-US" sz="2400" b="1" dirty="0"/>
              <a:t>许可范围及权限</a:t>
            </a:r>
            <a:endParaRPr lang="zh-CN" altLang="en-US" sz="2400" b="1" dirty="0"/>
          </a:p>
          <a:p>
            <a:pPr>
              <a:lnSpc>
                <a:spcPct val="135000"/>
              </a:lnSpc>
              <a:buNone/>
            </a:pPr>
            <a:r>
              <a:rPr lang="en-US" altLang="zh-CN" sz="2400" b="1" dirty="0"/>
              <a:t>Ⅰ</a:t>
            </a:r>
            <a:r>
              <a:rPr lang="zh-CN" altLang="en-US" sz="2400" b="1" dirty="0"/>
              <a:t>级   长途夜间驾驶</a:t>
            </a:r>
            <a:r>
              <a:rPr lang="en-US" altLang="zh-CN" sz="2400" b="1" dirty="0"/>
              <a:t>(</a:t>
            </a:r>
            <a:r>
              <a:rPr lang="zh-CN" altLang="en-US" sz="2400" b="1" dirty="0"/>
              <a:t>出省，离开四川</a:t>
            </a:r>
            <a:r>
              <a:rPr lang="en-US" altLang="zh-CN" sz="2400" b="1" dirty="0"/>
              <a:t>)</a:t>
            </a:r>
            <a:r>
              <a:rPr lang="zh-CN" altLang="en-US" sz="2400" b="1" dirty="0"/>
              <a:t>（总经理）</a:t>
            </a:r>
            <a:endParaRPr lang="en-US" altLang="zh-CN" sz="2400" b="1" dirty="0"/>
          </a:p>
          <a:p>
            <a:pPr>
              <a:lnSpc>
                <a:spcPct val="135000"/>
              </a:lnSpc>
              <a:buNone/>
            </a:pPr>
            <a:r>
              <a:rPr lang="en-US" altLang="zh-CN" sz="2400" b="1" dirty="0"/>
              <a:t> Ⅲ</a:t>
            </a:r>
            <a:r>
              <a:rPr lang="zh-CN" altLang="en-US" sz="2400" b="1" dirty="0"/>
              <a:t>级   预热器清堵 ，篦冷机处理雪人 （生产经理） </a:t>
            </a:r>
            <a:endParaRPr lang="en-US" altLang="zh-CN" sz="2400" b="1" dirty="0"/>
          </a:p>
          <a:p>
            <a:pPr>
              <a:lnSpc>
                <a:spcPct val="135000"/>
              </a:lnSpc>
              <a:buNone/>
            </a:pPr>
            <a:r>
              <a:rPr lang="en-US" altLang="zh-CN" sz="2400" b="1" dirty="0"/>
              <a:t>            </a:t>
            </a:r>
            <a:r>
              <a:rPr lang="zh-CN" altLang="en-US" sz="2400" b="1" dirty="0"/>
              <a:t>矿山清理溜槽其它作业（矿山经理）</a:t>
            </a:r>
            <a:endParaRPr lang="zh-CN" altLang="en-US" sz="2400" b="1" dirty="0"/>
          </a:p>
        </p:txBody>
      </p:sp>
      <p:sp>
        <p:nvSpPr>
          <p:cNvPr id="22530" name="Rectangle 2"/>
          <p:cNvSpPr/>
          <p:nvPr/>
        </p:nvSpPr>
        <p:spPr>
          <a:xfrm>
            <a:off x="0" y="1905000"/>
            <a:ext cx="4419600" cy="487363"/>
          </a:xfrm>
          <a:prstGeom prst="rect">
            <a:avLst/>
          </a:prstGeom>
          <a:solidFill>
            <a:schemeClr val="bg1"/>
          </a:solidFill>
          <a:ln w="9525">
            <a:noFill/>
          </a:ln>
        </p:spPr>
        <p:txBody>
          <a:bodyPr anchor="ctr" anchorCtr="0"/>
          <a:p>
            <a:pPr algn="ctr"/>
            <a:r>
              <a:rPr lang="zh-CN" altLang="en-US" sz="3200" dirty="0">
                <a:solidFill>
                  <a:srgbClr val="0000FF"/>
                </a:solidFill>
                <a:latin typeface="Arial" panose="020B0604020202020204" pitchFamily="34" charset="0"/>
                <a:ea typeface="宋体" panose="02010600030101010101" pitchFamily="2" charset="-122"/>
              </a:rPr>
              <a:t>其它作业许可</a:t>
            </a:r>
            <a:endParaRPr lang="zh-CN" altLang="en-US" sz="3200" dirty="0">
              <a:solidFill>
                <a:srgbClr val="0000FF"/>
              </a:solidFill>
              <a:latin typeface="宋体" panose="02010600030101010101" pitchFamily="2" charset="-122"/>
              <a:ea typeface="宋体" panose="02010600030101010101" pitchFamily="2" charset="-122"/>
            </a:endParaRPr>
          </a:p>
        </p:txBody>
      </p:sp>
      <p:sp>
        <p:nvSpPr>
          <p:cNvPr id="22531" name="矩形 4"/>
          <p:cNvSpPr/>
          <p:nvPr/>
        </p:nvSpPr>
        <p:spPr>
          <a:xfrm>
            <a:off x="2586038" y="381000"/>
            <a:ext cx="3892550" cy="584200"/>
          </a:xfrm>
          <a:prstGeom prst="rect">
            <a:avLst/>
          </a:prstGeom>
          <a:noFill/>
          <a:ln w="9525">
            <a:noFill/>
          </a:ln>
        </p:spPr>
        <p:txBody>
          <a:bodyPr wrap="none" anchor="t" anchorCtr="0">
            <a:spAutoFit/>
          </a:bodyPr>
          <a:p>
            <a:pPr algn="ctr"/>
            <a:r>
              <a:rPr lang="zh-CN" altLang="en-US" sz="3200" dirty="0">
                <a:solidFill>
                  <a:schemeClr val="tx1"/>
                </a:solidFill>
                <a:latin typeface="Arial" panose="020B0604020202020204" pitchFamily="34" charset="0"/>
                <a:ea typeface="宋体" panose="02010600030101010101" pitchFamily="2" charset="-122"/>
              </a:rPr>
              <a:t>工作许可范围及分级</a:t>
            </a:r>
            <a:endParaRPr lang="zh-CN" altLang="en-US" sz="3200" dirty="0">
              <a:latin typeface="Arial" panose="020B0604020202020204" pitchFamily="34" charset="0"/>
              <a:ea typeface="宋体" panose="0201060003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2"/>
          <p:cNvSpPr>
            <a:spLocks noGrp="1"/>
          </p:cNvSpPr>
          <p:nvPr>
            <p:ph type="title"/>
          </p:nvPr>
        </p:nvSpPr>
        <p:spPr/>
        <p:txBody>
          <a:bodyPr vert="horz" wrap="square" lIns="91440" tIns="45720" rIns="91440" bIns="45720" anchor="ctr" anchorCtr="0"/>
          <a:p>
            <a:r>
              <a:rPr lang="zh-CN" altLang="en-US" dirty="0"/>
              <a:t>工作许可办理流程</a:t>
            </a:r>
            <a:endParaRPr lang="zh-CN" altLang="en-US" dirty="0"/>
          </a:p>
        </p:txBody>
      </p:sp>
      <p:sp>
        <p:nvSpPr>
          <p:cNvPr id="23554" name="Rectangle 3"/>
          <p:cNvSpPr>
            <a:spLocks noGrp="1"/>
          </p:cNvSpPr>
          <p:nvPr>
            <p:ph type="body" sz="half" idx="1"/>
          </p:nvPr>
        </p:nvSpPr>
        <p:spPr>
          <a:xfrm>
            <a:off x="457200" y="1981200"/>
            <a:ext cx="7924800" cy="4679950"/>
          </a:xfrm>
        </p:spPr>
        <p:txBody>
          <a:bodyPr vert="horz" wrap="square" lIns="91440" tIns="45720" rIns="91440" bIns="45720" anchor="t" anchorCtr="0"/>
          <a:p>
            <a:pPr marL="463550" indent="-463550">
              <a:lnSpc>
                <a:spcPct val="150000"/>
              </a:lnSpc>
              <a:buClrTx/>
              <a:buSzTx/>
              <a:buFontTx/>
            </a:pPr>
            <a:r>
              <a:rPr lang="zh-CN" altLang="en-US" sz="2000" b="1" dirty="0"/>
              <a:t>接受工单或工作任务</a:t>
            </a:r>
            <a:endParaRPr lang="en-US" altLang="zh-CN" sz="2000" b="1" dirty="0"/>
          </a:p>
          <a:p>
            <a:pPr marL="463550" indent="-463550">
              <a:lnSpc>
                <a:spcPct val="150000"/>
              </a:lnSpc>
              <a:buClrTx/>
              <a:buSzTx/>
              <a:buFontTx/>
            </a:pPr>
            <a:r>
              <a:rPr lang="zh-CN" altLang="en-US" sz="2000" b="1" dirty="0"/>
              <a:t>作业负责人带领所有作业参与人员</a:t>
            </a:r>
            <a:r>
              <a:rPr lang="zh-CN" altLang="en-GB" sz="2000" b="1" dirty="0"/>
              <a:t>完成作业风险评估 </a:t>
            </a:r>
            <a:endParaRPr lang="en-US" altLang="zh-CN" sz="2000" b="1" dirty="0"/>
          </a:p>
          <a:p>
            <a:pPr marL="463550" indent="-463550">
              <a:lnSpc>
                <a:spcPct val="150000"/>
              </a:lnSpc>
              <a:buClrTx/>
              <a:buSzTx/>
              <a:buFontTx/>
            </a:pPr>
            <a:r>
              <a:rPr lang="zh-CN" altLang="en-US" sz="2000" b="1" dirty="0"/>
              <a:t>确定是否需要工作许可</a:t>
            </a:r>
            <a:endParaRPr lang="en-US" altLang="zh-CN" sz="2000" b="1" dirty="0"/>
          </a:p>
          <a:p>
            <a:pPr marL="463550" indent="-463550">
              <a:lnSpc>
                <a:spcPct val="150000"/>
              </a:lnSpc>
              <a:buClrTx/>
              <a:buSzTx/>
              <a:buFontTx/>
            </a:pPr>
            <a:r>
              <a:rPr lang="zh-CN" altLang="en-US" sz="2000" b="1" dirty="0"/>
              <a:t>确定办理工作许可种类</a:t>
            </a:r>
            <a:endParaRPr lang="en-US" altLang="zh-CN" sz="2000" b="1" dirty="0"/>
          </a:p>
          <a:p>
            <a:pPr marL="463550" indent="-463550">
              <a:lnSpc>
                <a:spcPct val="150000"/>
              </a:lnSpc>
              <a:buClrTx/>
              <a:buSzTx/>
              <a:buFontTx/>
            </a:pPr>
            <a:r>
              <a:rPr lang="zh-CN" altLang="en-US" sz="2000" b="1" dirty="0"/>
              <a:t>工作负责人填写工作许可</a:t>
            </a:r>
            <a:endParaRPr lang="en-US" altLang="zh-CN" sz="2000" b="1" dirty="0"/>
          </a:p>
          <a:p>
            <a:pPr marL="463550" indent="-463550">
              <a:lnSpc>
                <a:spcPct val="150000"/>
              </a:lnSpc>
              <a:buClrTx/>
              <a:buSzTx/>
              <a:buFontTx/>
            </a:pPr>
            <a:r>
              <a:rPr lang="zh-CN" altLang="en-US" sz="2000" b="1" dirty="0"/>
              <a:t>根据许可分级，联系许可审批人</a:t>
            </a:r>
            <a:endParaRPr lang="en-US" altLang="zh-CN" sz="2000" b="1" dirty="0"/>
          </a:p>
        </p:txBody>
      </p:sp>
      <p:sp>
        <p:nvSpPr>
          <p:cNvPr id="34820" name="Text Box 4"/>
          <p:cNvSpPr txBox="1">
            <a:spLocks noChangeArrowheads="1"/>
          </p:cNvSpPr>
          <p:nvPr/>
        </p:nvSpPr>
        <p:spPr bwMode="auto">
          <a:xfrm>
            <a:off x="1219200" y="6248400"/>
            <a:ext cx="5280025" cy="280988"/>
          </a:xfrm>
          <a:prstGeom prst="rect">
            <a:avLst/>
          </a:prstGeom>
          <a:noFill/>
          <a:ln w="19050">
            <a:noFill/>
            <a:miter lim="800000"/>
          </a:ln>
          <a:effectLst/>
        </p:spPr>
        <p:txBody>
          <a:bodyPr wrap="none" lIns="0" tIns="36000" rIns="0" bIns="36000">
            <a:spAutoFit/>
          </a:bodyPr>
          <a:lstStyle/>
          <a:p>
            <a:pPr marR="0" defTabSz="914400" eaLnBrk="0" hangingPunct="0">
              <a:lnSpc>
                <a:spcPct val="85000"/>
              </a:lnSpc>
              <a:buClrTx/>
              <a:buSzTx/>
              <a:buFontTx/>
              <a:buNone/>
              <a:defRPr/>
            </a:pPr>
            <a:r>
              <a:rPr kumimoji="0" lang="zh-CN" altLang="en-US" sz="1600" i="1" kern="1200" cap="none" spc="0" normalizeH="0" baseline="0" noProof="0">
                <a:solidFill>
                  <a:srgbClr val="FF0000"/>
                </a:solidFill>
                <a:effectLst>
                  <a:outerShdw blurRad="38100" dist="38100" dir="2700000" algn="tl">
                    <a:srgbClr val="C0C0C0"/>
                  </a:outerShdw>
                </a:effectLst>
                <a:latin typeface="Verdana" panose="020B0604030504040204" pitchFamily="34" charset="0"/>
                <a:ea typeface="Arial Unicode MS" pitchFamily="34" charset="-122"/>
                <a:cs typeface="Arial Unicode MS" pitchFamily="34" charset="-122"/>
                <a:sym typeface="+mn-ea"/>
              </a:rPr>
              <a:t>强制性</a:t>
            </a:r>
            <a:r>
              <a:rPr kumimoji="0" lang="zh-CN" altLang="en-US"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 </a:t>
            </a:r>
            <a:r>
              <a:rPr kumimoji="0" lang="en-US" altLang="zh-CN"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a:t>
            </a:r>
            <a:r>
              <a:rPr kumimoji="0" lang="zh-CN" alt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rPr>
              <a:t>按照拉法基集团要求高风险作业必须执行工作许可</a:t>
            </a:r>
            <a:endParaRPr kumimoji="0" 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endParaRPr>
          </a:p>
        </p:txBody>
      </p:sp>
      <p:graphicFrame>
        <p:nvGraphicFramePr>
          <p:cNvPr id="23556" name="Object 5"/>
          <p:cNvGraphicFramePr>
            <a:graphicFrameLocks noGrp="1"/>
          </p:cNvGraphicFramePr>
          <p:nvPr>
            <p:ph type="clipArt" sz="half" idx="2"/>
          </p:nvPr>
        </p:nvGraphicFramePr>
        <p:xfrm>
          <a:off x="6477000" y="4724400"/>
          <a:ext cx="2257425" cy="1917700"/>
        </p:xfrm>
        <a:graphic>
          <a:graphicData uri="http://schemas.openxmlformats.org/presentationml/2006/ole">
            <mc:AlternateContent xmlns:mc="http://schemas.openxmlformats.org/markup-compatibility/2006">
              <mc:Choice xmlns:v="urn:schemas-microsoft-com:vml" Requires="v">
                <p:oleObj spid="_x0000_s3082" name="" r:id="rId1" imgW="3983355" imgH="3730625" progId="MS_ClipArt_Gallery.2">
                  <p:embed/>
                </p:oleObj>
              </mc:Choice>
              <mc:Fallback>
                <p:oleObj name="" r:id="rId1" imgW="3983355" imgH="3730625" progId="MS_ClipArt_Gallery.2">
                  <p:embed/>
                  <p:pic>
                    <p:nvPicPr>
                      <p:cNvPr id="0" name="图片 3081"/>
                      <p:cNvPicPr/>
                      <p:nvPr/>
                    </p:nvPicPr>
                    <p:blipFill>
                      <a:blip r:embed="rId2"/>
                      <a:stretch>
                        <a:fillRect/>
                      </a:stretch>
                    </p:blipFill>
                    <p:spPr>
                      <a:xfrm>
                        <a:off x="6477000" y="4724400"/>
                        <a:ext cx="2257425" cy="1917700"/>
                      </a:xfrm>
                      <a:prstGeom prst="rect">
                        <a:avLst/>
                      </a:prstGeom>
                      <a:noFill/>
                      <a:ln w="38100">
                        <a:miter/>
                      </a:ln>
                    </p:spPr>
                  </p:pic>
                </p:oleObj>
              </mc:Fallback>
            </mc:AlternateContent>
          </a:graphicData>
        </a:graphic>
      </p:graphicFrame>
      <p:sp>
        <p:nvSpPr>
          <p:cNvPr id="23557" name="TextBox 5"/>
          <p:cNvSpPr txBox="1"/>
          <p:nvPr/>
        </p:nvSpPr>
        <p:spPr>
          <a:xfrm>
            <a:off x="609600" y="1447800"/>
            <a:ext cx="1627188"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许可申请</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434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4242" y="3962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943680" y="1371600"/>
            <a:ext cx="2809399" cy="1872615"/>
          </a:xfrm>
          <a:prstGeom prst="rect">
            <a:avLst/>
          </a:prstGeom>
        </p:spPr>
      </p:pic>
      <p:sp>
        <p:nvSpPr>
          <p:cNvPr id="6" name="标题 3"/>
          <p:cNvSpPr txBox="1"/>
          <p:nvPr/>
        </p:nvSpPr>
        <p:spPr>
          <a:xfrm>
            <a:off x="3810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a:spLocks noGrp="1"/>
          </p:cNvSpPr>
          <p:nvPr>
            <p:ph type="title"/>
          </p:nvPr>
        </p:nvSpPr>
        <p:spPr/>
        <p:txBody>
          <a:bodyPr vert="horz" wrap="square" lIns="91440" tIns="45720" rIns="91440" bIns="45720" anchor="ctr" anchorCtr="0"/>
          <a:p>
            <a:r>
              <a:rPr lang="zh-CN" altLang="en-US" dirty="0"/>
              <a:t>工作许可办理流程</a:t>
            </a:r>
            <a:endParaRPr lang="zh-CN" altLang="en-US" dirty="0"/>
          </a:p>
        </p:txBody>
      </p:sp>
      <p:sp>
        <p:nvSpPr>
          <p:cNvPr id="24578" name="Rectangle 3"/>
          <p:cNvSpPr>
            <a:spLocks noGrp="1"/>
          </p:cNvSpPr>
          <p:nvPr>
            <p:ph type="body" sz="half" idx="1"/>
          </p:nvPr>
        </p:nvSpPr>
        <p:spPr>
          <a:xfrm>
            <a:off x="609600" y="2057400"/>
            <a:ext cx="7924800" cy="4679950"/>
          </a:xfrm>
        </p:spPr>
        <p:txBody>
          <a:bodyPr vert="horz" wrap="square" lIns="91440" tIns="45720" rIns="91440" bIns="45720" anchor="t" anchorCtr="0"/>
          <a:p>
            <a:pPr marL="463550" indent="-463550">
              <a:lnSpc>
                <a:spcPct val="80000"/>
              </a:lnSpc>
              <a:buClrTx/>
              <a:buSzTx/>
              <a:buFontTx/>
              <a:buNone/>
            </a:pPr>
            <a:r>
              <a:rPr lang="zh-CN" altLang="en-US" sz="2000" b="1" dirty="0"/>
              <a:t>表格有两种：</a:t>
            </a:r>
            <a:endParaRPr lang="en-US" altLang="zh-CN" sz="2000" b="1" dirty="0"/>
          </a:p>
          <a:p>
            <a:pPr marL="463550" indent="-463550">
              <a:lnSpc>
                <a:spcPct val="80000"/>
              </a:lnSpc>
              <a:buClrTx/>
              <a:buSzTx/>
              <a:buFontTx/>
              <a:buNone/>
            </a:pPr>
            <a:endParaRPr lang="en-US" altLang="zh-CN" sz="2000" b="1" dirty="0"/>
          </a:p>
          <a:p>
            <a:pPr marL="463550" indent="-463550">
              <a:lnSpc>
                <a:spcPct val="80000"/>
              </a:lnSpc>
              <a:buClrTx/>
              <a:buSzTx/>
              <a:buFontTx/>
              <a:buAutoNum type="arabicPeriod"/>
            </a:pPr>
            <a:r>
              <a:rPr lang="zh-CN" altLang="en-US" sz="2000" b="1" dirty="0"/>
              <a:t>普通表格</a:t>
            </a:r>
            <a:endParaRPr lang="en-US" altLang="zh-CN" sz="2000" b="1" dirty="0"/>
          </a:p>
          <a:p>
            <a:pPr marL="463550" indent="-463550">
              <a:lnSpc>
                <a:spcPct val="80000"/>
              </a:lnSpc>
              <a:buClrTx/>
              <a:buSzTx/>
              <a:buFontTx/>
              <a:buAutoNum type="arabicPeriod"/>
            </a:pPr>
            <a:endParaRPr lang="en-US" altLang="zh-CN" sz="2000" b="1" dirty="0"/>
          </a:p>
          <a:p>
            <a:pPr marL="463550" indent="-463550">
              <a:lnSpc>
                <a:spcPct val="80000"/>
              </a:lnSpc>
              <a:buClrTx/>
              <a:buSzTx/>
              <a:buFontTx/>
              <a:buAutoNum type="arabicPeriod"/>
            </a:pPr>
            <a:endParaRPr lang="en-US" altLang="zh-CN" sz="2000" b="1" dirty="0"/>
          </a:p>
          <a:p>
            <a:pPr marL="463550" indent="-463550">
              <a:lnSpc>
                <a:spcPct val="80000"/>
              </a:lnSpc>
              <a:buClrTx/>
              <a:buSzTx/>
              <a:buFontTx/>
              <a:buAutoNum type="arabicPeriod"/>
            </a:pPr>
            <a:endParaRPr lang="en-US" altLang="zh-CN" sz="2000" b="1" dirty="0"/>
          </a:p>
          <a:p>
            <a:pPr marL="463550" indent="-463550">
              <a:lnSpc>
                <a:spcPct val="80000"/>
              </a:lnSpc>
              <a:buClrTx/>
              <a:buSzTx/>
              <a:buFontTx/>
              <a:buAutoNum type="arabicPeriod"/>
            </a:pPr>
            <a:r>
              <a:rPr lang="zh-CN" altLang="en-US" sz="2000" b="1" dirty="0"/>
              <a:t>高空作业许可</a:t>
            </a:r>
            <a:endParaRPr lang="en-US" altLang="zh-CN" sz="2000" b="1" dirty="0"/>
          </a:p>
          <a:p>
            <a:pPr marL="463550" indent="-463550">
              <a:lnSpc>
                <a:spcPct val="80000"/>
              </a:lnSpc>
              <a:buClrTx/>
              <a:buSzTx/>
              <a:buFontTx/>
              <a:buNone/>
            </a:pPr>
            <a:r>
              <a:rPr lang="en-US" altLang="zh-CN" sz="2000" b="1" dirty="0"/>
              <a:t> </a:t>
            </a:r>
            <a:endParaRPr lang="en-US" altLang="zh-CN" sz="2000" b="1" dirty="0"/>
          </a:p>
          <a:p>
            <a:pPr marL="463550" indent="-463550">
              <a:lnSpc>
                <a:spcPct val="80000"/>
              </a:lnSpc>
              <a:buClrTx/>
              <a:buSzTx/>
              <a:buFontTx/>
              <a:buNone/>
            </a:pPr>
            <a:r>
              <a:rPr lang="en-US" altLang="zh-CN" sz="2000" b="1" dirty="0"/>
              <a:t>      </a:t>
            </a:r>
            <a:r>
              <a:rPr lang="zh-CN" altLang="en-US" sz="2000" b="1" dirty="0">
                <a:hlinkClick r:id="rId1" action="ppaction://hlinkfile"/>
              </a:rPr>
              <a:t>高空作业许可表格</a:t>
            </a:r>
            <a:endParaRPr lang="en-US" altLang="zh-CN" sz="2000" b="1" dirty="0"/>
          </a:p>
        </p:txBody>
      </p:sp>
      <p:sp>
        <p:nvSpPr>
          <p:cNvPr id="34820" name="Text Box 4"/>
          <p:cNvSpPr txBox="1">
            <a:spLocks noChangeArrowheads="1"/>
          </p:cNvSpPr>
          <p:nvPr/>
        </p:nvSpPr>
        <p:spPr bwMode="auto">
          <a:xfrm>
            <a:off x="1219200" y="6248400"/>
            <a:ext cx="5280025" cy="280988"/>
          </a:xfrm>
          <a:prstGeom prst="rect">
            <a:avLst/>
          </a:prstGeom>
          <a:noFill/>
          <a:ln w="19050">
            <a:noFill/>
            <a:miter lim="800000"/>
          </a:ln>
          <a:effectLst/>
        </p:spPr>
        <p:txBody>
          <a:bodyPr wrap="none" lIns="0" tIns="36000" rIns="0" bIns="36000">
            <a:spAutoFit/>
          </a:bodyPr>
          <a:lstStyle/>
          <a:p>
            <a:pPr marR="0" defTabSz="914400" eaLnBrk="0" hangingPunct="0">
              <a:lnSpc>
                <a:spcPct val="85000"/>
              </a:lnSpc>
              <a:buClrTx/>
              <a:buSzTx/>
              <a:buFontTx/>
              <a:buNone/>
              <a:defRPr/>
            </a:pPr>
            <a:r>
              <a:rPr kumimoji="0" lang="zh-CN" altLang="en-US" sz="1600" i="1" kern="1200" cap="none" spc="0" normalizeH="0" baseline="0" noProof="0">
                <a:solidFill>
                  <a:srgbClr val="FF0000"/>
                </a:solidFill>
                <a:effectLst>
                  <a:outerShdw blurRad="38100" dist="38100" dir="2700000" algn="tl">
                    <a:srgbClr val="C0C0C0"/>
                  </a:outerShdw>
                </a:effectLst>
                <a:latin typeface="Verdana" panose="020B0604030504040204" pitchFamily="34" charset="0"/>
                <a:ea typeface="Arial Unicode MS" pitchFamily="34" charset="-122"/>
                <a:cs typeface="Arial Unicode MS" pitchFamily="34" charset="-122"/>
                <a:sym typeface="+mn-ea"/>
              </a:rPr>
              <a:t>强制性</a:t>
            </a:r>
            <a:r>
              <a:rPr kumimoji="0" lang="zh-CN" altLang="en-US"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 </a:t>
            </a:r>
            <a:r>
              <a:rPr kumimoji="0" lang="en-US" altLang="zh-CN"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a:t>
            </a:r>
            <a:r>
              <a:rPr kumimoji="0" lang="zh-CN" alt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rPr>
              <a:t>按照拉法基集团要求高风险作业必须执行工作许可</a:t>
            </a:r>
            <a:endParaRPr kumimoji="0" 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endParaRPr>
          </a:p>
        </p:txBody>
      </p:sp>
      <p:graphicFrame>
        <p:nvGraphicFramePr>
          <p:cNvPr id="24580" name="Object 5"/>
          <p:cNvGraphicFramePr>
            <a:graphicFrameLocks noGrp="1"/>
          </p:cNvGraphicFramePr>
          <p:nvPr>
            <p:ph type="clipArt" sz="half" idx="2"/>
          </p:nvPr>
        </p:nvGraphicFramePr>
        <p:xfrm>
          <a:off x="6477000" y="4724400"/>
          <a:ext cx="2257425" cy="1917700"/>
        </p:xfrm>
        <a:graphic>
          <a:graphicData uri="http://schemas.openxmlformats.org/presentationml/2006/ole">
            <mc:AlternateContent xmlns:mc="http://schemas.openxmlformats.org/markup-compatibility/2006">
              <mc:Choice xmlns:v="urn:schemas-microsoft-com:vml" Requires="v">
                <p:oleObj spid="_x0000_s3081" name="" r:id="rId2" imgW="3983355" imgH="3730625" progId="MS_ClipArt_Gallery.2">
                  <p:embed/>
                </p:oleObj>
              </mc:Choice>
              <mc:Fallback>
                <p:oleObj name="" r:id="rId2" imgW="3983355" imgH="3730625" progId="MS_ClipArt_Gallery.2">
                  <p:embed/>
                  <p:pic>
                    <p:nvPicPr>
                      <p:cNvPr id="0" name="图片 3080"/>
                      <p:cNvPicPr/>
                      <p:nvPr/>
                    </p:nvPicPr>
                    <p:blipFill>
                      <a:blip r:embed="rId3"/>
                      <a:stretch>
                        <a:fillRect/>
                      </a:stretch>
                    </p:blipFill>
                    <p:spPr>
                      <a:xfrm>
                        <a:off x="6477000" y="4724400"/>
                        <a:ext cx="2257425" cy="1917700"/>
                      </a:xfrm>
                      <a:prstGeom prst="rect">
                        <a:avLst/>
                      </a:prstGeom>
                      <a:noFill/>
                      <a:ln w="38100">
                        <a:miter/>
                      </a:ln>
                    </p:spPr>
                  </p:pic>
                </p:oleObj>
              </mc:Fallback>
            </mc:AlternateContent>
          </a:graphicData>
        </a:graphic>
      </p:graphicFrame>
      <p:sp>
        <p:nvSpPr>
          <p:cNvPr id="24581" name="TextBox 5"/>
          <p:cNvSpPr txBox="1"/>
          <p:nvPr/>
        </p:nvSpPr>
        <p:spPr>
          <a:xfrm>
            <a:off x="533400" y="1143000"/>
            <a:ext cx="1628775"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许可申请</a:t>
            </a:r>
            <a:endParaRPr lang="zh-CN" altLang="en-US" sz="2800" dirty="0">
              <a:solidFill>
                <a:srgbClr val="0000FF"/>
              </a:solidFill>
              <a:latin typeface="Arial" panose="020B0604020202020204" pitchFamily="34" charset="0"/>
              <a:ea typeface="宋体" panose="02010600030101010101" pitchFamily="2" charset="-122"/>
            </a:endParaRPr>
          </a:p>
        </p:txBody>
      </p:sp>
      <p:sp>
        <p:nvSpPr>
          <p:cNvPr id="24582" name="TextBox 6"/>
          <p:cNvSpPr txBox="1"/>
          <p:nvPr/>
        </p:nvSpPr>
        <p:spPr>
          <a:xfrm>
            <a:off x="1143000" y="3352800"/>
            <a:ext cx="2041525" cy="461963"/>
          </a:xfrm>
          <a:prstGeom prst="rect">
            <a:avLst/>
          </a:prstGeom>
          <a:noFill/>
          <a:ln w="9525">
            <a:noFill/>
          </a:ln>
        </p:spPr>
        <p:txBody>
          <a:bodyPr wrap="none" anchor="t" anchorCtr="0">
            <a:spAutoFit/>
          </a:bodyPr>
          <a:p>
            <a:pPr algn="ctr"/>
            <a:r>
              <a:rPr lang="zh-CN" altLang="en-US" u="sng" dirty="0">
                <a:solidFill>
                  <a:schemeClr val="tx1"/>
                </a:solidFill>
                <a:latin typeface="Arial" panose="020B0604020202020204" pitchFamily="34" charset="0"/>
                <a:ea typeface="宋体" panose="02010600030101010101" pitchFamily="2" charset="-122"/>
                <a:hlinkClick r:id="rId4" action="ppaction://hlinkfile"/>
              </a:rPr>
              <a:t>工作许可表格</a:t>
            </a:r>
            <a:endParaRPr lang="zh-CN" altLang="en-US" u="sng"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Picture 5" descr="DSC07032"/>
          <p:cNvPicPr>
            <a:picLocks noChangeAspect="1"/>
          </p:cNvPicPr>
          <p:nvPr/>
        </p:nvPicPr>
        <p:blipFill>
          <a:blip r:embed="rId1"/>
          <a:stretch>
            <a:fillRect/>
          </a:stretch>
        </p:blipFill>
        <p:spPr>
          <a:xfrm>
            <a:off x="228600" y="1066800"/>
            <a:ext cx="8458200" cy="5459413"/>
          </a:xfrm>
          <a:prstGeom prst="rect">
            <a:avLst/>
          </a:prstGeom>
          <a:noFill/>
          <a:ln w="9525">
            <a:noFill/>
          </a:ln>
        </p:spPr>
      </p:pic>
      <p:sp>
        <p:nvSpPr>
          <p:cNvPr id="25602" name="Oval 9"/>
          <p:cNvSpPr/>
          <p:nvPr/>
        </p:nvSpPr>
        <p:spPr>
          <a:xfrm>
            <a:off x="304800" y="1752600"/>
            <a:ext cx="1066800" cy="2286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3" name="Oval 10"/>
          <p:cNvSpPr/>
          <p:nvPr/>
        </p:nvSpPr>
        <p:spPr>
          <a:xfrm>
            <a:off x="5486400" y="1828800"/>
            <a:ext cx="1066800" cy="2286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4" name="Oval 11"/>
          <p:cNvSpPr/>
          <p:nvPr/>
        </p:nvSpPr>
        <p:spPr>
          <a:xfrm>
            <a:off x="3810000" y="3505200"/>
            <a:ext cx="1219200" cy="1524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5" name="Oval 12"/>
          <p:cNvSpPr/>
          <p:nvPr/>
        </p:nvSpPr>
        <p:spPr>
          <a:xfrm>
            <a:off x="5410200" y="3505200"/>
            <a:ext cx="1219200" cy="5334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6" name="Oval 13"/>
          <p:cNvSpPr/>
          <p:nvPr/>
        </p:nvSpPr>
        <p:spPr>
          <a:xfrm>
            <a:off x="228600" y="4572000"/>
            <a:ext cx="1219200" cy="6096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7"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2800" dirty="0">
                <a:solidFill>
                  <a:schemeClr val="tx2"/>
                </a:solidFill>
                <a:latin typeface="Arial" panose="020B0604020202020204" pitchFamily="34" charset="0"/>
                <a:ea typeface="宋体" panose="02010600030101010101" pitchFamily="2" charset="-122"/>
              </a:rPr>
              <a:t>工作作业许可模版</a:t>
            </a:r>
            <a:endParaRPr lang="zh-CN" altLang="en-US" sz="2800" dirty="0">
              <a:solidFill>
                <a:schemeClr val="tx2"/>
              </a:solidFill>
              <a:latin typeface="宋体" panose="02010600030101010101" pitchFamily="2" charset="-122"/>
              <a:ea typeface="宋体" panose="02010600030101010101" pitchFamily="2" charset="-122"/>
            </a:endParaRPr>
          </a:p>
        </p:txBody>
      </p:sp>
      <p:sp>
        <p:nvSpPr>
          <p:cNvPr id="25608" name="Oval 15"/>
          <p:cNvSpPr/>
          <p:nvPr/>
        </p:nvSpPr>
        <p:spPr>
          <a:xfrm>
            <a:off x="3733800" y="5181600"/>
            <a:ext cx="838200" cy="304800"/>
          </a:xfrm>
          <a:prstGeom prst="ellipse">
            <a:avLst/>
          </a:prstGeom>
          <a:noFill/>
          <a:ln w="28575"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sp>
        <p:nvSpPr>
          <p:cNvPr id="25609" name="Text Box 17"/>
          <p:cNvSpPr txBox="1"/>
          <p:nvPr/>
        </p:nvSpPr>
        <p:spPr>
          <a:xfrm>
            <a:off x="1676400" y="6096000"/>
            <a:ext cx="4257675" cy="588963"/>
          </a:xfrm>
          <a:prstGeom prst="rect">
            <a:avLst/>
          </a:prstGeom>
          <a:noFill/>
          <a:ln w="9525" cap="flat" cmpd="sng">
            <a:solidFill>
              <a:srgbClr val="CC0000"/>
            </a:solidFill>
            <a:prstDash val="solid"/>
            <a:miter/>
            <a:headEnd type="none" w="med" len="med"/>
            <a:tailEnd type="none" w="med" len="med"/>
          </a:ln>
        </p:spPr>
        <p:txBody>
          <a:bodyPr wrap="none" anchor="t" anchorCtr="0">
            <a:spAutoFit/>
          </a:bodyPr>
          <a:p>
            <a:pPr marL="342900" indent="-342900" algn="ctr"/>
            <a:r>
              <a:rPr lang="zh-CN" altLang="en-US" dirty="0">
                <a:solidFill>
                  <a:srgbClr val="FF0000"/>
                </a:solidFill>
                <a:latin typeface="Arial" panose="020B0604020202020204" pitchFamily="34" charset="0"/>
                <a:ea typeface="宋体" panose="02010600030101010101" pitchFamily="2" charset="-122"/>
              </a:rPr>
              <a:t>红色标记为完善后内容</a:t>
            </a:r>
            <a:endParaRPr lang="zh-CN" altLang="en-US"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Rectangle 9"/>
          <p:cNvSpPr/>
          <p:nvPr/>
        </p:nvSpPr>
        <p:spPr>
          <a:xfrm>
            <a:off x="-906462" y="-2074862"/>
            <a:ext cx="1350962" cy="0"/>
          </a:xfrm>
          <a:prstGeom prst="rect">
            <a:avLst/>
          </a:prstGeom>
          <a:solidFill>
            <a:srgbClr val="FFFFCC"/>
          </a:solidFill>
          <a:ln w="9525">
            <a:noFill/>
          </a:ln>
        </p:spPr>
        <p:txBody>
          <a:bodyPr wrap="none" anchor="ctr" anchorCtr="0">
            <a:spAutoFit/>
          </a:bodyPr>
          <a:p>
            <a:pPr algn="ctr"/>
            <a:endParaRPr lang="zh-CN" altLang="en-US" dirty="0">
              <a:latin typeface="Arial" panose="020B0604020202020204" pitchFamily="34" charset="0"/>
              <a:ea typeface="宋体" panose="02010600030101010101" pitchFamily="2" charset="-122"/>
            </a:endParaRPr>
          </a:p>
        </p:txBody>
      </p:sp>
      <p:sp>
        <p:nvSpPr>
          <p:cNvPr id="26626" name="Rectangle 12"/>
          <p:cNvSpPr/>
          <p:nvPr/>
        </p:nvSpPr>
        <p:spPr>
          <a:xfrm>
            <a:off x="-906462" y="-2074862"/>
            <a:ext cx="2152650" cy="0"/>
          </a:xfrm>
          <a:prstGeom prst="rect">
            <a:avLst/>
          </a:prstGeom>
          <a:noFill/>
          <a:ln w="9525">
            <a:noFill/>
          </a:ln>
        </p:spPr>
        <p:txBody>
          <a:bodyPr wrap="none" anchor="ctr" anchorCtr="0">
            <a:spAutoFit/>
          </a:bodyPr>
          <a:p>
            <a:endParaRPr lang="zh-CN" altLang="zh-CN" sz="1800" b="0" dirty="0">
              <a:solidFill>
                <a:schemeClr val="tx1"/>
              </a:solidFill>
              <a:latin typeface="Arial" panose="020B0604020202020204" pitchFamily="34" charset="0"/>
              <a:ea typeface="宋体" panose="02010600030101010101" pitchFamily="2" charset="-122"/>
            </a:endParaRPr>
          </a:p>
        </p:txBody>
      </p:sp>
      <p:sp>
        <p:nvSpPr>
          <p:cNvPr id="26627" name="Rectangle 22"/>
          <p:cNvSpPr/>
          <p:nvPr/>
        </p:nvSpPr>
        <p:spPr>
          <a:xfrm>
            <a:off x="-906462" y="-2074862"/>
            <a:ext cx="1855787" cy="0"/>
          </a:xfrm>
          <a:prstGeom prst="rect">
            <a:avLst/>
          </a:prstGeom>
          <a:solidFill>
            <a:srgbClr val="FFFFCC"/>
          </a:solidFill>
          <a:ln w="9525">
            <a:noFill/>
          </a:ln>
        </p:spPr>
        <p:txBody>
          <a:bodyPr wrap="none" anchor="ctr" anchorCtr="0">
            <a:spAutoFit/>
          </a:bodyPr>
          <a:p>
            <a:pPr algn="ctr"/>
            <a:endParaRPr lang="zh-CN" altLang="en-US" dirty="0">
              <a:latin typeface="Arial" panose="020B0604020202020204" pitchFamily="34" charset="0"/>
              <a:ea typeface="宋体" panose="02010600030101010101" pitchFamily="2" charset="-122"/>
            </a:endParaRPr>
          </a:p>
        </p:txBody>
      </p:sp>
      <p:sp>
        <p:nvSpPr>
          <p:cNvPr id="26628" name="Line 570"/>
          <p:cNvSpPr/>
          <p:nvPr/>
        </p:nvSpPr>
        <p:spPr>
          <a:xfrm>
            <a:off x="2003425" y="-1985962"/>
            <a:ext cx="0" cy="0"/>
          </a:xfrm>
          <a:prstGeom prst="line">
            <a:avLst/>
          </a:prstGeom>
          <a:ln w="12700" cap="rnd" cmpd="sng">
            <a:solidFill>
              <a:srgbClr val="000000"/>
            </a:solidFill>
            <a:prstDash val="solid"/>
            <a:round/>
            <a:headEnd type="none" w="med" len="med"/>
            <a:tailEnd type="none" w="med" len="med"/>
          </a:ln>
        </p:spPr>
      </p:sp>
      <p:sp>
        <p:nvSpPr>
          <p:cNvPr id="26629" name="Line 582"/>
          <p:cNvSpPr/>
          <p:nvPr/>
        </p:nvSpPr>
        <p:spPr>
          <a:xfrm>
            <a:off x="9263063" y="-1985962"/>
            <a:ext cx="0" cy="0"/>
          </a:xfrm>
          <a:prstGeom prst="line">
            <a:avLst/>
          </a:prstGeom>
          <a:ln w="12700" cap="rnd" cmpd="sng">
            <a:solidFill>
              <a:srgbClr val="000000"/>
            </a:solidFill>
            <a:prstDash val="solid"/>
            <a:round/>
            <a:headEnd type="none" w="med" len="med"/>
            <a:tailEnd type="none" w="med" len="med"/>
          </a:ln>
        </p:spPr>
      </p:sp>
      <p:sp>
        <p:nvSpPr>
          <p:cNvPr id="26630" name="Line 583"/>
          <p:cNvSpPr/>
          <p:nvPr/>
        </p:nvSpPr>
        <p:spPr>
          <a:xfrm>
            <a:off x="9263063" y="-1822450"/>
            <a:ext cx="0" cy="0"/>
          </a:xfrm>
          <a:prstGeom prst="line">
            <a:avLst/>
          </a:prstGeom>
          <a:ln w="12700" cap="rnd" cmpd="sng">
            <a:solidFill>
              <a:srgbClr val="000000"/>
            </a:solidFill>
            <a:prstDash val="solid"/>
            <a:round/>
            <a:headEnd type="none" w="med" len="med"/>
            <a:tailEnd type="none" w="med" len="med"/>
          </a:ln>
        </p:spPr>
      </p:sp>
      <p:sp>
        <p:nvSpPr>
          <p:cNvPr id="26631" name="Line 995"/>
          <p:cNvSpPr/>
          <p:nvPr/>
        </p:nvSpPr>
        <p:spPr>
          <a:xfrm>
            <a:off x="1971675" y="674688"/>
            <a:ext cx="0" cy="0"/>
          </a:xfrm>
          <a:prstGeom prst="line">
            <a:avLst/>
          </a:prstGeom>
          <a:ln w="12700" cap="rnd" cmpd="sng">
            <a:solidFill>
              <a:srgbClr val="000000"/>
            </a:solidFill>
            <a:prstDash val="solid"/>
            <a:round/>
            <a:headEnd type="none" w="med" len="med"/>
            <a:tailEnd type="none" w="med" len="med"/>
          </a:ln>
        </p:spPr>
      </p:sp>
      <p:sp>
        <p:nvSpPr>
          <p:cNvPr id="26632" name="Line 1018"/>
          <p:cNvSpPr/>
          <p:nvPr/>
        </p:nvSpPr>
        <p:spPr>
          <a:xfrm>
            <a:off x="9231313" y="674688"/>
            <a:ext cx="0" cy="0"/>
          </a:xfrm>
          <a:prstGeom prst="line">
            <a:avLst/>
          </a:prstGeom>
          <a:ln w="12700" cap="rnd" cmpd="sng">
            <a:solidFill>
              <a:srgbClr val="000000"/>
            </a:solidFill>
            <a:prstDash val="solid"/>
            <a:round/>
            <a:headEnd type="none" w="med" len="med"/>
            <a:tailEnd type="none" w="med" len="med"/>
          </a:ln>
        </p:spPr>
      </p:sp>
      <p:sp>
        <p:nvSpPr>
          <p:cNvPr id="26633" name="TextBox 12"/>
          <p:cNvSpPr txBox="1"/>
          <p:nvPr/>
        </p:nvSpPr>
        <p:spPr>
          <a:xfrm>
            <a:off x="304800" y="1066800"/>
            <a:ext cx="4752975" cy="461963"/>
          </a:xfrm>
          <a:prstGeom prst="rect">
            <a:avLst/>
          </a:prstGeom>
          <a:noFill/>
          <a:ln w="9525">
            <a:noFill/>
          </a:ln>
        </p:spPr>
        <p:txBody>
          <a:bodyPr wrap="none" anchor="t" anchorCtr="0">
            <a:spAutoFit/>
          </a:bodyPr>
          <a:p>
            <a:pPr algn="ctr"/>
            <a:r>
              <a:rPr lang="zh-CN" altLang="en-US" u="sng" dirty="0">
                <a:solidFill>
                  <a:srgbClr val="0000FF"/>
                </a:solidFill>
                <a:latin typeface="Arial" panose="020B0604020202020204" pitchFamily="34" charset="0"/>
                <a:ea typeface="宋体" panose="02010600030101010101" pitchFamily="2" charset="-122"/>
              </a:rPr>
              <a:t>集团高空坠落风险评估</a:t>
            </a:r>
            <a:r>
              <a:rPr lang="en-US" altLang="zh-CN" u="sng" dirty="0">
                <a:solidFill>
                  <a:srgbClr val="0000FF"/>
                </a:solidFill>
                <a:latin typeface="Arial" panose="020B0604020202020204" pitchFamily="34" charset="0"/>
                <a:ea typeface="宋体" panose="02010600030101010101" pitchFamily="2" charset="-122"/>
              </a:rPr>
              <a:t>FHRA</a:t>
            </a:r>
            <a:r>
              <a:rPr lang="zh-CN" altLang="en-US" u="sng" dirty="0">
                <a:solidFill>
                  <a:srgbClr val="0000FF"/>
                </a:solidFill>
                <a:latin typeface="Arial" panose="020B0604020202020204" pitchFamily="34" charset="0"/>
                <a:ea typeface="宋体" panose="02010600030101010101" pitchFamily="2" charset="-122"/>
              </a:rPr>
              <a:t>表格</a:t>
            </a:r>
            <a:endParaRPr lang="zh-CN" altLang="en-US" u="sng" dirty="0">
              <a:solidFill>
                <a:srgbClr val="0000FF"/>
              </a:solidFill>
              <a:latin typeface="Arial" panose="020B0604020202020204" pitchFamily="34" charset="0"/>
              <a:ea typeface="宋体" panose="02010600030101010101" pitchFamily="2" charset="-122"/>
            </a:endParaRPr>
          </a:p>
        </p:txBody>
      </p:sp>
      <p:sp>
        <p:nvSpPr>
          <p:cNvPr id="26634" name="矩形 4"/>
          <p:cNvSpPr/>
          <p:nvPr/>
        </p:nvSpPr>
        <p:spPr>
          <a:xfrm>
            <a:off x="1905000" y="0"/>
            <a:ext cx="5410200" cy="8064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高空作业的风险评估</a:t>
            </a:r>
            <a:r>
              <a:rPr lang="zh-CN" altLang="en-US" sz="3200" dirty="0">
                <a:solidFill>
                  <a:schemeClr val="tx2"/>
                </a:solidFill>
                <a:latin typeface="Arial" panose="020B0604020202020204" pitchFamily="34" charset="0"/>
                <a:ea typeface="宋体" panose="02010600030101010101" pitchFamily="2" charset="-122"/>
              </a:rPr>
              <a:t>模版</a:t>
            </a:r>
            <a:endParaRPr lang="zh-CN" altLang="en-US" sz="3200" dirty="0">
              <a:solidFill>
                <a:schemeClr val="tx1"/>
              </a:solidFill>
              <a:latin typeface="Arial" panose="020B0604020202020204" pitchFamily="34" charset="0"/>
              <a:ea typeface="宋体" panose="02010600030101010101" pitchFamily="2" charset="-122"/>
            </a:endParaRPr>
          </a:p>
        </p:txBody>
      </p:sp>
      <p:graphicFrame>
        <p:nvGraphicFramePr>
          <p:cNvPr id="14" name="Group 6"/>
          <p:cNvGraphicFramePr>
            <a:graphicFrameLocks noGrp="1"/>
          </p:cNvGraphicFramePr>
          <p:nvPr/>
        </p:nvGraphicFramePr>
        <p:xfrm>
          <a:off x="381000" y="1447800"/>
          <a:ext cx="8763001" cy="5410202"/>
        </p:xfrm>
        <a:graphic>
          <a:graphicData uri="http://schemas.openxmlformats.org/drawingml/2006/table">
            <a:tbl>
              <a:tblPr/>
              <a:tblGrid>
                <a:gridCol w="151553"/>
                <a:gridCol w="715393"/>
                <a:gridCol w="1196126"/>
                <a:gridCol w="27704"/>
                <a:gridCol w="241181"/>
                <a:gridCol w="262365"/>
                <a:gridCol w="262366"/>
                <a:gridCol w="881614"/>
                <a:gridCol w="2881132"/>
                <a:gridCol w="27704"/>
                <a:gridCol w="26715"/>
                <a:gridCol w="2089148"/>
              </a:tblGrid>
              <a:tr h="248206">
                <a:tc rowSpan="2"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FHRA </a:t>
                      </a:r>
                      <a:endParaRPr kumimoji="0" lang="fr-FR" altLang="zh-CN" sz="1100" b="1" i="0" u="none" strike="noStrike" cap="none" normalizeH="0" baseline="0" dirty="0" smtClean="0">
                        <a:ln>
                          <a:noFill/>
                        </a:ln>
                        <a:solidFill>
                          <a:schemeClr val="tx1"/>
                        </a:solidFill>
                        <a:effectLst/>
                        <a:latin typeface="华文楷体" pitchFamily="2" charset="-122"/>
                        <a:ea typeface="华文楷体"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pPr>
                      <a:r>
                        <a:rPr kumimoji="0" lang="zh-CN" altLang="fr-FR" sz="11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序号</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hMerge="1">
                  <a:tcPr/>
                </a:tc>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rgbClr val="999999"/>
                          </a:solidFill>
                          <a:effectLst/>
                          <a:latin typeface="华文楷体" pitchFamily="2" charset="-122"/>
                          <a:ea typeface="华文楷体" pitchFamily="2" charset="-122"/>
                          <a:cs typeface="Arial" panose="020B0604020202020204" pitchFamily="34" charset="0"/>
                        </a:rPr>
                        <a:t>001</a:t>
                      </a:r>
                      <a:endPar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gridSpan="5">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a:t>
                      </a:r>
                      <a:r>
                        <a:rPr kumimoji="0" lang="zh-CN" altLang="fr-FR"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照片</a:t>
                      </a:r>
                      <a:r>
                        <a:rPr kumimoji="0" lang="en-US" altLang="zh-CN" sz="1100" b="1" i="0" u="none" strike="noStrike" cap="none" normalizeH="0" baseline="0" smtClean="0">
                          <a:ln>
                            <a:noFill/>
                          </a:ln>
                          <a:solidFill>
                            <a:srgbClr val="C0C0C0"/>
                          </a:solidFill>
                          <a:effectLst/>
                          <a:latin typeface="华文楷体" pitchFamily="2" charset="-122"/>
                          <a:ea typeface="华文楷体" pitchFamily="2" charset="-122"/>
                          <a:cs typeface="Arial" panose="020B0604020202020204" pitchFamily="34" charset="0"/>
                        </a:rPr>
                        <a:t>]</a:t>
                      </a:r>
                      <a:endPar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6" hMerge="1">
                  <a:tcPr/>
                </a:tc>
                <a:tc rowSpan="6" hMerge="1">
                  <a:tcPr/>
                </a:tc>
                <a:tc rowSpan="6" hMerge="1">
                  <a:tcPr/>
                </a:tc>
                <a:tc rowSpan="6" hMerge="1">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工作风险描述（例如：任务、坠落危险和环境）</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r>
              <a:tr h="248206">
                <a:tc vMerge="1" gridSpan="2">
                  <a:tcPr/>
                </a:tc>
                <a:tc vMerge="1" hMerge="1">
                  <a:tcPr/>
                </a:tc>
                <a:tc vMerge="1">
                  <a:tcPr/>
                </a:tc>
                <a:tc vMerge="1" gridSpan="5">
                  <a:tcPr/>
                </a:tc>
                <a:tc vMerge="1" hMerge="1">
                  <a:tcPr/>
                </a:tc>
                <a:tc vMerge="1" hMerge="1">
                  <a:tcPr/>
                </a:tc>
                <a:tc vMerge="1" hMerge="1">
                  <a:tcPr/>
                </a:tc>
                <a:tc vMerge="1"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工作步骤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危险描述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r>
              <a:tr h="248206">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工厂名称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88</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水泥有限公司</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上、下楼梯，通过平台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容易摔伤。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48206">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作业名称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水泥磨开磨门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从安全平台下到磨体</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高处坠落。</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48206">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作业地点</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1#</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水泥磨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把安全带挂到生命线上</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高处坠落。</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258522">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填表人</a:t>
                      </a:r>
                      <a:r>
                        <a:rPr kumimoji="0" lang="zh-CN" altLang="en-US"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日期</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fr-FR"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/2006/12/21</a:t>
                      </a:r>
                      <a:endPar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gridSpan="5">
                  <a:tcPr/>
                </a:tc>
                <a:tc vMerge="1" hMerge="1">
                  <a:tcPr/>
                </a:tc>
                <a:tc vMerge="1" hMerge="1">
                  <a:tcPr/>
                </a:tc>
                <a:tc vMerge="1" hMerge="1">
                  <a:tcPr/>
                </a:tc>
                <a:tc vMerge="1"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打开磨门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扭伤、高处坠落、工具掉落。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r>
              <a:tr h="421838">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控制措施的优先次序</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gridSpan="5">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现有控制方式描述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c h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100" b="1" i="0" u="none" strike="noStrike" cap="none" normalizeH="0" baseline="0" smtClean="0">
                        <a:ln>
                          <a:noFill/>
                        </a:ln>
                        <a:solidFill>
                          <a:schemeClr val="tx1"/>
                        </a:solidFill>
                        <a:effectLst/>
                        <a:latin typeface="华文楷体" pitchFamily="2" charset="-122"/>
                        <a:ea typeface="华文楷体" pitchFamily="2" charset="-122"/>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防范措施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r>
              <a:tr h="288476">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消除</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fr-FR" altLang="zh-CN" sz="1100" b="1" i="0" u="none" strike="noStrike" cap="none" normalizeH="0" baseline="0" smtClean="0">
                        <a:ln>
                          <a:noFill/>
                        </a:ln>
                        <a:solidFill>
                          <a:schemeClr val="tx1"/>
                        </a:solidFill>
                        <a:effectLst/>
                        <a:latin typeface="华文楷体" pitchFamily="2" charset="-122"/>
                        <a:ea typeface="华文楷体" pitchFamily="2" charset="-122"/>
                        <a:cs typeface="Times New Roman" panose="02020603050405020304" pitchFamily="18"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坠落保护设施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安全平台、全身式安全带、生命线、安全绳。</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421838">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隔离</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通过楼梯，安全平台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固定点</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固定在牢固处，不能固定在安全护栏上</a:t>
                      </a:r>
                      <a:r>
                        <a:rPr kumimoji="0" lang="zh-CN" altLang="en-US"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，锚固点能承受</a:t>
                      </a:r>
                      <a:r>
                        <a:rPr kumimoji="0" lang="en-US" altLang="zh-CN"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2.2</a:t>
                      </a:r>
                      <a:r>
                        <a:rPr kumimoji="0" lang="zh-CN" altLang="en-US"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吨冲击力</a:t>
                      </a:r>
                      <a:r>
                        <a:rPr kumimoji="0" lang="zh-CN" altLang="fr-FR"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a:t>
                      </a:r>
                      <a:endParaRPr kumimoji="0" lang="zh-CN" altLang="fr-FR"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100" b="1" i="0" u="none" strike="noStrike" cap="none" normalizeH="0" baseline="0" smtClean="0">
                        <a:ln>
                          <a:noFill/>
                        </a:ln>
                        <a:solidFill>
                          <a:schemeClr val="tx1"/>
                        </a:solidFill>
                        <a:effectLst/>
                        <a:latin typeface="华文楷体" pitchFamily="2" charset="-122"/>
                        <a:ea typeface="华文楷体" pitchFamily="2" charset="-122"/>
                      </a:endParaRPr>
                    </a:p>
                  </a:txBody>
                  <a:tcPr marL="0" marR="0" marT="36000" marB="36000"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8476">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工程措施</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PPE </a:t>
                      </a: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要求</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4">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全身式安全带</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r>
                        <a:rPr kumimoji="0" lang="zh-CN" altLang="en-US"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坠落抑制装置，背绳</a:t>
                      </a:r>
                      <a:r>
                        <a:rPr kumimoji="0" lang="en-US" altLang="zh-CN"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1</a:t>
                      </a:r>
                      <a:r>
                        <a:rPr kumimoji="0" lang="zh-CN" altLang="en-US"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米，不带减震包安全带</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r>
              <a:tr h="395631">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管理</a:t>
                      </a:r>
                      <a:r>
                        <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/PPE</a:t>
                      </a:r>
                      <a:r>
                        <a:rPr kumimoji="0" lang="en-US" altLang="zh-CN" sz="11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1</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全身式安全带</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坠落高度计算</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rPr>
                        <a:t>5m.</a:t>
                      </a:r>
                      <a:endParaRPr kumimoji="0" lang="en-US" altLang="zh-CN" sz="1100" b="1" i="0" u="none" strike="noStrike" cap="none" normalizeH="0" baseline="0" dirty="0" smtClean="0">
                        <a:ln>
                          <a:noFill/>
                        </a:ln>
                        <a:solidFill>
                          <a:srgbClr val="FF0000"/>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rowSpan="4"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			  	</a:t>
                      </a:r>
                      <a:endPar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rowSpan="4" hMerge="1">
                  <a:tcPr/>
                </a:tc>
              </a:tr>
              <a:tr h="421838">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安全标志描述</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gridSpan="5">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安全警示牌</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坠落救援计划</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通讯工具（对讲机）、救护车、担架等。</a:t>
                      </a:r>
                      <a:r>
                        <a:rPr kumimoji="0" lang="zh-CN" altLang="en-US"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（详细内容见附件）</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vMerge="1" gridSpan="2">
                  <a:tcPr/>
                </a:tc>
                <a:tc vMerge="1" hMerge="1">
                  <a:tcPr/>
                </a:tc>
              </a:tr>
              <a:tr h="595470">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所需行动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否</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不适用</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培训要求</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rowSpan="2" gridSpan="2">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风险评估，高空作业程序等。</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cPr/>
                </a:tc>
                <a:tc vMerge="1" gridSpan="2">
                  <a:tcPr/>
                </a:tc>
                <a:tc vMerge="1" hMerge="1">
                  <a:tcPr/>
                </a:tc>
              </a:tr>
              <a:tr h="539349">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是否需要制定纠正行动计划？</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cPr/>
                </a:tc>
                <a:tc vMerge="1" gridSpan="2">
                  <a:tcPr/>
                </a:tc>
                <a:tc vMerge="1" hMerge="1">
                  <a:tcPr/>
                </a:tc>
                <a:tc vMerge="1" gridSpan="2">
                  <a:tcPr/>
                </a:tc>
                <a:tc vMerge="1" hMerge="1">
                  <a:tcPr/>
                </a:tc>
              </a:tr>
              <a:tr h="537734">
                <a:tc gridSpan="4">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rPr>
                        <a:t>是否需要高空作业许可？</a:t>
                      </a:r>
                      <a:endParaRPr kumimoji="0" lang="zh-CN" altLang="fr-FR"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hMerge="1">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a:t>
                      </a:r>
                      <a:endParaRPr kumimoji="0" lang="en-US" altLang="zh-CN" sz="1100" b="1" i="0" u="none" strike="noStrike" cap="none" normalizeH="0" baseline="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pPr>
                      <a:r>
                        <a:rPr kumimoji="0" lang="en-US" altLang="zh-CN" sz="1100" b="1" i="0" u="none" strike="noStrike" cap="none" normalizeH="0" baseline="30000" dirty="0" smtClean="0">
                          <a:ln>
                            <a:noFill/>
                          </a:ln>
                          <a:solidFill>
                            <a:srgbClr val="0000FF"/>
                          </a:solidFill>
                          <a:effectLst/>
                          <a:latin typeface="华文楷体" pitchFamily="2" charset="-122"/>
                          <a:ea typeface="华文楷体" pitchFamily="2" charset="-122"/>
                          <a:cs typeface="Arial" panose="020B0604020202020204" pitchFamily="34" charset="0"/>
                        </a:rPr>
                        <a:t>1 </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注意</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  </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如果使用</a:t>
                      </a:r>
                      <a:r>
                        <a:rPr kumimoji="0" lang="en-US" altLang="zh-CN"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PPE</a:t>
                      </a:r>
                      <a:r>
                        <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rPr>
                        <a:t>，则必须取得高空作业许可并对上述坠落防范措施进行描述。</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Arial" panose="020B0604020202020204" pitchFamily="34" charset="0"/>
                      </a:endParaRPr>
                    </a:p>
                  </a:txBody>
                  <a:tcPr marL="0" marR="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cPr/>
                </a:tc>
                <a:tc hMerge="1">
                  <a:tcPr/>
                </a:tc>
                <a:tc gridSpan="2">
                  <a:txBody>
                    <a:bodyPr/>
                    <a:lstStyle/>
                    <a:p>
                      <a:pPr marL="0" marR="0" lvl="0" indent="0" algn="ctr" defTabSz="914400" rtl="0" eaLnBrk="0" fontAlgn="base" latinLnBrk="0" hangingPunct="0">
                        <a:lnSpc>
                          <a:spcPct val="100000"/>
                        </a:lnSpc>
                        <a:spcBef>
                          <a:spcPct val="0"/>
                        </a:spcBef>
                        <a:spcAft>
                          <a:spcPct val="0"/>
                        </a:spcAft>
                        <a:buClr>
                          <a:schemeClr val="bg1"/>
                        </a:buClr>
                        <a:buSzTx/>
                        <a:buFontTx/>
                        <a:buNone/>
                      </a:pP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第</a:t>
                      </a:r>
                      <a:r>
                        <a:rPr kumimoji="0" lang="en-US" altLang="zh-CN"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____</a:t>
                      </a: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页</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
                          <a:schemeClr val="tx2"/>
                        </a:buClr>
                        <a:buSzTx/>
                        <a:buFontTx/>
                        <a:buNone/>
                      </a:pP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（共</a:t>
                      </a:r>
                      <a:r>
                        <a:rPr kumimoji="0" lang="zh-CN" altLang="en-US"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 </a:t>
                      </a:r>
                      <a:r>
                        <a:rPr kumimoji="0" lang="en-US" altLang="zh-CN"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____</a:t>
                      </a:r>
                      <a:r>
                        <a:rPr kumimoji="0" lang="zh-CN" altLang="fr-FR" sz="1100" b="1" i="0" u="none" strike="noStrike" cap="none" normalizeH="0" baseline="0" dirty="0" smtClean="0">
                          <a:ln>
                            <a:noFill/>
                          </a:ln>
                          <a:solidFill>
                            <a:srgbClr val="808080"/>
                          </a:solidFill>
                          <a:effectLst/>
                          <a:latin typeface="华文楷体" pitchFamily="2" charset="-122"/>
                          <a:ea typeface="华文楷体" pitchFamily="2" charset="-122"/>
                          <a:cs typeface="Arial" panose="020B0604020202020204" pitchFamily="34" charset="0"/>
                        </a:rPr>
                        <a:t>页）</a:t>
                      </a:r>
                      <a:endParaRPr kumimoji="0" lang="zh-CN" altLang="fr-FR" sz="1100" b="1" i="0" u="none" strike="noStrike" cap="none" normalizeH="0" baseline="0" dirty="0" smtClean="0">
                        <a:ln>
                          <a:noFill/>
                        </a:ln>
                        <a:solidFill>
                          <a:schemeClr val="tx1"/>
                        </a:solidFill>
                        <a:effectLst/>
                        <a:latin typeface="华文楷体" pitchFamily="2" charset="-122"/>
                        <a:ea typeface="华文楷体" pitchFamily="2" charset="-122"/>
                      </a:endParaRPr>
                    </a:p>
                  </a:txBody>
                  <a:tcPr marL="0" marR="0" marT="36000" marB="36000"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cPr/>
                </a:tc>
              </a:tr>
            </a:tbl>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3"/>
          <p:cNvSpPr>
            <a:spLocks noGrp="1"/>
          </p:cNvSpPr>
          <p:nvPr>
            <p:ph idx="1"/>
          </p:nvPr>
        </p:nvSpPr>
        <p:spPr>
          <a:xfrm>
            <a:off x="457200" y="1676400"/>
            <a:ext cx="8001000" cy="1371600"/>
          </a:xfrm>
        </p:spPr>
        <p:txBody>
          <a:bodyPr vert="horz" wrap="square" lIns="91440" tIns="45720" rIns="91440" bIns="45720" anchor="t" anchorCtr="0"/>
          <a:p>
            <a:pPr eaLnBrk="1" hangingPunct="1"/>
            <a:r>
              <a:rPr lang="zh-CN" altLang="en-US" sz="2000" b="1" dirty="0">
                <a:latin typeface="宋体" panose="02010600030101010101" pitchFamily="2" charset="-122"/>
              </a:rPr>
              <a:t>工作许可由工厂授权的、经过专门培训并考试合格的人员在现场确认后举行签发批准。</a:t>
            </a:r>
            <a:r>
              <a:rPr lang="zh-CN" altLang="en-US" sz="2000" dirty="0">
                <a:latin typeface="宋体" panose="02010600030101010101" pitchFamily="2" charset="-122"/>
              </a:rPr>
              <a:t> </a:t>
            </a:r>
            <a:endParaRPr lang="en-US" altLang="zh-CN" sz="2000" dirty="0">
              <a:latin typeface="宋体" panose="02010600030101010101" pitchFamily="2" charset="-122"/>
            </a:endParaRPr>
          </a:p>
          <a:p>
            <a:pPr eaLnBrk="1" hangingPunct="1"/>
            <a:r>
              <a:rPr lang="zh-CN" altLang="en-US" sz="2000" b="1" dirty="0">
                <a:latin typeface="宋体" panose="02010600030101010101" pitchFamily="2" charset="-122"/>
              </a:rPr>
              <a:t>禁止在办公室签发许可</a:t>
            </a:r>
            <a:r>
              <a:rPr lang="zh-CN" altLang="en-US" sz="2000" dirty="0">
                <a:latin typeface="宋体" panose="02010600030101010101" pitchFamily="2" charset="-122"/>
              </a:rPr>
              <a:t>。</a:t>
            </a:r>
            <a:endParaRPr lang="zh-CN" altLang="en-US" sz="2000" dirty="0">
              <a:latin typeface="宋体" panose="02010600030101010101" pitchFamily="2" charset="-122"/>
            </a:endParaRPr>
          </a:p>
          <a:p>
            <a:pPr eaLnBrk="1" hangingPunct="1">
              <a:buNone/>
            </a:pPr>
            <a:endParaRPr lang="en-US" altLang="zh-CN" sz="2000" dirty="0">
              <a:latin typeface="宋体" panose="02010600030101010101" pitchFamily="2" charset="-122"/>
            </a:endParaRPr>
          </a:p>
        </p:txBody>
      </p:sp>
      <p:sp>
        <p:nvSpPr>
          <p:cNvPr id="27650" name="TextBox 5"/>
          <p:cNvSpPr txBox="1"/>
          <p:nvPr/>
        </p:nvSpPr>
        <p:spPr>
          <a:xfrm>
            <a:off x="457200" y="1066800"/>
            <a:ext cx="3278188" cy="461963"/>
          </a:xfrm>
          <a:prstGeom prst="rect">
            <a:avLst/>
          </a:prstGeom>
          <a:noFill/>
          <a:ln w="9525">
            <a:noFill/>
          </a:ln>
        </p:spPr>
        <p:txBody>
          <a:bodyPr wrap="none" anchor="t" anchorCtr="0">
            <a:spAutoFit/>
          </a:bodyPr>
          <a:p>
            <a:pPr algn="ctr"/>
            <a:r>
              <a:rPr lang="zh-CN" altLang="en-US" u="sng" dirty="0">
                <a:solidFill>
                  <a:srgbClr val="0000FF"/>
                </a:solidFill>
                <a:latin typeface="Arial" panose="020B0604020202020204" pitchFamily="34" charset="0"/>
                <a:ea typeface="宋体" panose="02010600030101010101" pitchFamily="2" charset="-122"/>
              </a:rPr>
              <a:t>集团高空作业许可表格</a:t>
            </a:r>
            <a:endParaRPr lang="zh-CN" altLang="en-US" u="sng" dirty="0">
              <a:solidFill>
                <a:srgbClr val="0000FF"/>
              </a:solidFill>
              <a:latin typeface="Arial" panose="020B0604020202020204" pitchFamily="34" charset="0"/>
              <a:ea typeface="宋体" panose="02010600030101010101" pitchFamily="2" charset="-122"/>
            </a:endParaRPr>
          </a:p>
        </p:txBody>
      </p:sp>
      <p:sp>
        <p:nvSpPr>
          <p:cNvPr id="27651" name="矩形 4"/>
          <p:cNvSpPr/>
          <p:nvPr/>
        </p:nvSpPr>
        <p:spPr>
          <a:xfrm>
            <a:off x="1905000" y="0"/>
            <a:ext cx="5334000" cy="806450"/>
          </a:xfrm>
          <a:prstGeom prst="rect">
            <a:avLst/>
          </a:prstGeom>
          <a:noFill/>
          <a:ln w="9525">
            <a:noFill/>
          </a:ln>
        </p:spPr>
        <p:txBody>
          <a:bodyPr anchor="t" anchorCtr="0">
            <a:spAutoFit/>
          </a:bodyPr>
          <a:p>
            <a:pPr marL="514350" indent="-514350" algn="ctr">
              <a:lnSpc>
                <a:spcPct val="145000"/>
              </a:lnSpc>
            </a:pPr>
            <a:r>
              <a:rPr lang="zh-CN" altLang="en-US" sz="3200" dirty="0">
                <a:solidFill>
                  <a:schemeClr val="tx1"/>
                </a:solidFill>
                <a:latin typeface="Arial" panose="020B0604020202020204" pitchFamily="34" charset="0"/>
                <a:ea typeface="宋体" panose="02010600030101010101" pitchFamily="2" charset="-122"/>
              </a:rPr>
              <a:t>高空作业的工作许可</a:t>
            </a:r>
            <a:r>
              <a:rPr lang="zh-CN" altLang="en-US" sz="3200" dirty="0">
                <a:solidFill>
                  <a:schemeClr val="tx2"/>
                </a:solidFill>
                <a:latin typeface="Arial" panose="020B0604020202020204" pitchFamily="34" charset="0"/>
                <a:ea typeface="宋体" panose="02010600030101010101" pitchFamily="2" charset="-122"/>
              </a:rPr>
              <a:t>模版</a:t>
            </a:r>
            <a:endParaRPr lang="zh-CN" altLang="en-US" sz="3200" dirty="0">
              <a:solidFill>
                <a:schemeClr val="tx1"/>
              </a:solidFill>
              <a:latin typeface="Arial" panose="020B0604020202020204" pitchFamily="34" charset="0"/>
              <a:ea typeface="宋体" panose="02010600030101010101" pitchFamily="2" charset="-122"/>
            </a:endParaRPr>
          </a:p>
        </p:txBody>
      </p:sp>
      <p:pic>
        <p:nvPicPr>
          <p:cNvPr id="27652" name="WordPictureWatermark1" descr="Fond2"/>
          <p:cNvPicPr>
            <a:picLocks noChangeAspect="1"/>
          </p:cNvPicPr>
          <p:nvPr/>
        </p:nvPicPr>
        <p:blipFill>
          <a:blip r:embed="rId1"/>
          <a:stretch>
            <a:fillRect/>
          </a:stretch>
        </p:blipFill>
        <p:spPr>
          <a:xfrm>
            <a:off x="228600" y="1600200"/>
            <a:ext cx="8639175" cy="5070475"/>
          </a:xfrm>
          <a:prstGeom prst="rect">
            <a:avLst/>
          </a:prstGeom>
          <a:noFill/>
          <a:ln w="9525">
            <a:noFill/>
          </a:ln>
        </p:spPr>
      </p:pic>
      <p:graphicFrame>
        <p:nvGraphicFramePr>
          <p:cNvPr id="10" name="Group 59"/>
          <p:cNvGraphicFramePr>
            <a:graphicFrameLocks noGrp="1"/>
          </p:cNvGraphicFramePr>
          <p:nvPr/>
        </p:nvGraphicFramePr>
        <p:xfrm>
          <a:off x="381000" y="2590800"/>
          <a:ext cx="8262938" cy="4017963"/>
        </p:xfrm>
        <a:graphic>
          <a:graphicData uri="http://schemas.openxmlformats.org/drawingml/2006/table">
            <a:tbl>
              <a:tblPr/>
              <a:tblGrid>
                <a:gridCol w="1363663"/>
                <a:gridCol w="501650"/>
                <a:gridCol w="922337"/>
                <a:gridCol w="382588"/>
                <a:gridCol w="3854450"/>
                <a:gridCol w="619125"/>
                <a:gridCol w="619125"/>
              </a:tblGrid>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工厂名称 </a:t>
                      </a: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rowSpan="1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工作许可检查项目</a:t>
                      </a:r>
                      <a:endParaRPr kumimoji="0" lang="zh-CN" altLang="en-US" sz="1200" b="1" i="0" u="none" strike="noStrike" cap="none" normalizeH="0" baseline="30000" dirty="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是</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否</a:t>
                      </a:r>
                      <a:r>
                        <a:rPr kumimoji="0" lang="zh-CN" altLang="en-US"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 </a:t>
                      </a:r>
                      <a:r>
                        <a:rPr kumimoji="0" lang="en-US" altLang="zh-CN"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rPr>
                        <a:t>[1]</a:t>
                      </a:r>
                      <a:endParaRPr kumimoji="0" lang="en-US" altLang="zh-CN" sz="1200" b="1" i="0" u="none" strike="noStrike" cap="none" normalizeH="0" baseline="30000" smtClean="0">
                        <a:ln>
                          <a:noFill/>
                        </a:ln>
                        <a:solidFill>
                          <a:srgbClr val="0000FF"/>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9400">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日</a:t>
                      </a: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期 </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是否已经进行坠落风险评估？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rPr>
                        <a:t> 作业地点 </a:t>
                      </a: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作业负责人和工作人员是否完全理解坠落风险评估？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rowSpan="3"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 任务描述</a:t>
                      </a: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Arial" panose="020B0604020202020204" pitchFamily="34" charset="0"/>
                        </a:rPr>
                        <a:t> </a:t>
                      </a:r>
                      <a:r>
                        <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rPr>
                        <a:t>：</a:t>
                      </a:r>
                      <a:endParaRPr kumimoji="0" lang="zh-CN" altLang="en-US" sz="1200" b="1" i="0" u="none" strike="noStrike" cap="none" normalizeH="0" baseline="0" dirty="0" smtClean="0">
                        <a:ln>
                          <a:noFill/>
                        </a:ln>
                        <a:solidFill>
                          <a:srgbClr val="000000"/>
                        </a:solidFill>
                        <a:effectLst/>
                        <a:latin typeface="华文楷体" pitchFamily="2" charset="-122"/>
                        <a:ea typeface="华文楷体" pitchFamily="2" charset="-122"/>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hMerge="1">
                  <a:tcPr/>
                </a:tc>
                <a:tc rowSpan="3"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作业负责人和工作人员工作前是否进行了作业内容的技术交底，包括安全方面？ </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0838">
                <a:tc vMerge="1" gridSpan="3">
                  <a:tcPr/>
                </a:tc>
                <a:tc vMerge="1" hMerge="1">
                  <a:tcPr/>
                </a:tc>
                <a:tc vMerge="1"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所使用的高空作业 </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PPE</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是否适用于该任作业？</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PPE</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是否已经进行了检查并处于完好状态？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7813">
                <a:tc vMerge="1" gridSpan="3">
                  <a:tcPr/>
                </a:tc>
                <a:tc vMerge="1" hMerge="1">
                  <a:tcPr/>
                </a:tc>
                <a:tc vMerge="1"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坠物区是否已经进行了划定和标识？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038">
                <a:tc row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全体作业人员</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姓名印刷体</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经过</a:t>
                      </a: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WAH</a:t>
                      </a: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培训</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vMerge="1">
                  <a:tcPr/>
                </a:tc>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救援计划是否已明确？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213">
                <a:tc vMerge="1">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是</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否</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相应的</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坠落风险评估表</a:t>
                      </a: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的序号：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463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smtClean="0">
                          <a:ln>
                            <a:noFill/>
                          </a:ln>
                          <a:solidFill>
                            <a:schemeClr val="tx1"/>
                          </a:solidFill>
                          <a:effectLst/>
                          <a:latin typeface="华文楷体" pitchFamily="2" charset="-122"/>
                          <a:ea typeface="华文楷体" pitchFamily="2" charset="-122"/>
                        </a:rPr>
                        <a:t>高空作业许可授权 </a:t>
                      </a: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7813">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作业负责人签字                        主管签字                                安全人员签字 </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6225">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80988">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chemeClr val="tx1"/>
                          </a:solidFill>
                          <a:effectLst/>
                          <a:latin typeface="华文楷体" pitchFamily="2" charset="-122"/>
                          <a:ea typeface="华文楷体" pitchFamily="2" charset="-122"/>
                        </a:rPr>
                        <a:t>□ </a:t>
                      </a:r>
                      <a:endParaRPr kumimoji="0" lang="en-US" altLang="zh-CN" sz="1200" b="1" i="0" u="none" strike="noStrike" cap="none" normalizeH="0" baseline="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rPr>
                        <a:t>□ </a:t>
                      </a:r>
                      <a:endParaRPr kumimoji="0" lang="en-US" altLang="zh-CN" sz="1200" b="1" i="0" u="none" strike="noStrike" cap="none" normalizeH="0" baseline="0" smtClean="0">
                        <a:ln>
                          <a:noFill/>
                        </a:ln>
                        <a:solidFill>
                          <a:srgbClr val="000000"/>
                        </a:solidFill>
                        <a:effectLst/>
                        <a:latin typeface="华文楷体" pitchFamily="2" charset="-122"/>
                        <a:ea typeface="华文楷体" pitchFamily="2" charset="-122"/>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hMerge="1">
                  <a:tcPr/>
                </a:tc>
              </a:tr>
              <a:tr h="277813">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r>
                        <a:rPr kumimoji="0" lang="en-US" altLang="zh-CN" sz="1200" b="1" i="0" u="none" strike="noStrike" cap="none" normalizeH="0" baseline="0" dirty="0" smtClean="0">
                          <a:ln>
                            <a:noFill/>
                          </a:ln>
                          <a:solidFill>
                            <a:schemeClr val="tx1"/>
                          </a:solidFill>
                          <a:effectLst/>
                          <a:latin typeface="华文楷体" pitchFamily="2" charset="-122"/>
                          <a:ea typeface="华文楷体" pitchFamily="2" charset="-122"/>
                        </a:rPr>
                        <a:t>[1]</a:t>
                      </a:r>
                      <a:r>
                        <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rPr>
                        <a:t>如果选择“否“，请给予说明：</a:t>
                      </a: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gridSpan="4">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pPr>
                      <a:endParaRPr kumimoji="0" lang="zh-CN" altLang="en-US" sz="1200" b="1" i="0" u="none" strike="noStrike" cap="none" normalizeH="0" baseline="0" dirty="0" smtClean="0">
                        <a:ln>
                          <a:noFill/>
                        </a:ln>
                        <a:solidFill>
                          <a:schemeClr val="tx1"/>
                        </a:solidFill>
                        <a:effectLst/>
                        <a:latin typeface="华文楷体" pitchFamily="2" charset="-122"/>
                        <a:ea typeface="华文楷体"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cPr/>
                </a:tc>
                <a:tc hMerge="1">
                  <a:tcPr/>
                </a:tc>
                <a:tc hMerge="1">
                  <a:tcPr/>
                </a:tc>
              </a:tr>
            </a:tbl>
          </a:graphicData>
        </a:graphic>
      </p:graphicFrame>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p:txBody>
          <a:bodyPr vert="horz" wrap="square" lIns="91440" tIns="45720" rIns="91440" bIns="45720" anchor="ctr" anchorCtr="0"/>
          <a:p>
            <a:r>
              <a:rPr lang="zh-CN" altLang="en-US" dirty="0"/>
              <a:t>密闭空间进入许可证</a:t>
            </a:r>
            <a:endParaRPr lang="zh-CN" altLang="en-US" dirty="0"/>
          </a:p>
        </p:txBody>
      </p:sp>
      <p:sp>
        <p:nvSpPr>
          <p:cNvPr id="28674"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graphicFrame>
        <p:nvGraphicFramePr>
          <p:cNvPr id="28675" name="Object 2"/>
          <p:cNvGraphicFramePr/>
          <p:nvPr/>
        </p:nvGraphicFramePr>
        <p:xfrm>
          <a:off x="4114800" y="3086100"/>
          <a:ext cx="914400" cy="685800"/>
        </p:xfrm>
        <a:graphic>
          <a:graphicData uri="http://schemas.openxmlformats.org/presentationml/2006/ole">
            <mc:AlternateContent xmlns:mc="http://schemas.openxmlformats.org/markup-compatibility/2006">
              <mc:Choice xmlns:v="urn:schemas-microsoft-com:vml" Requires="v">
                <p:oleObj spid="_x0000_s3077" name="" showAsIcon="1" r:id="rId1" imgW="914400" imgH="685800" progId="Word.Document.8">
                  <p:embed/>
                </p:oleObj>
              </mc:Choice>
              <mc:Fallback>
                <p:oleObj name="" showAsIcon="1" r:id="rId1" imgW="914400" imgH="685800" progId="Word.Document.8">
                  <p:embed/>
                  <p:pic>
                    <p:nvPicPr>
                      <p:cNvPr id="0" name="图片 3076"/>
                      <p:cNvPicPr/>
                      <p:nvPr/>
                    </p:nvPicPr>
                    <p:blipFill>
                      <a:blip r:embed="rId2"/>
                      <a:stretch>
                        <a:fillRect/>
                      </a:stretch>
                    </p:blipFill>
                    <p:spPr>
                      <a:xfrm>
                        <a:off x="4114800" y="3086100"/>
                        <a:ext cx="914400" cy="685800"/>
                      </a:xfrm>
                      <a:prstGeom prst="rect">
                        <a:avLst/>
                      </a:prstGeom>
                      <a:noFill/>
                      <a:ln w="38100">
                        <a:noFill/>
                        <a:miter/>
                      </a:ln>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p:nvPr>
        </p:nvSpPr>
        <p:spPr>
          <a:xfrm>
            <a:off x="0" y="1905000"/>
            <a:ext cx="3810000" cy="639763"/>
          </a:xfrm>
          <a:solidFill>
            <a:schemeClr val="bg1"/>
          </a:solidFill>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1" u="none" strike="noStrike" kern="0" cap="none" spc="0" normalizeH="0" baseline="0" noProof="0" dirty="0" smtClean="0">
                <a:ln>
                  <a:noFill/>
                </a:ln>
                <a:solidFill>
                  <a:schemeClr val="tx1"/>
                </a:solidFill>
                <a:effectLst/>
                <a:uLnTx/>
                <a:uFillTx/>
                <a:latin typeface="+mn-ea"/>
                <a:ea typeface="+mn-ea"/>
                <a:cs typeface="+mj-cs"/>
              </a:rPr>
              <a:t>补充说明</a:t>
            </a:r>
            <a:endParaRPr kumimoji="0" lang="zh-CN" altLang="en-US" sz="2800" b="1" i="1" u="none" strike="noStrike" kern="0" cap="none" spc="0" normalizeH="0" baseline="0" noProof="0" dirty="0" smtClean="0">
              <a:ln>
                <a:noFill/>
              </a:ln>
              <a:solidFill>
                <a:schemeClr val="tx1"/>
              </a:solidFill>
              <a:effectLst/>
              <a:uLnTx/>
              <a:uFillTx/>
              <a:latin typeface="+mn-ea"/>
              <a:ea typeface="+mn-ea"/>
              <a:cs typeface="+mj-cs"/>
            </a:endParaRPr>
          </a:p>
        </p:txBody>
      </p:sp>
      <p:sp>
        <p:nvSpPr>
          <p:cNvPr id="29698" name="Rectangle 3"/>
          <p:cNvSpPr>
            <a:spLocks noGrp="1"/>
          </p:cNvSpPr>
          <p:nvPr>
            <p:ph idx="1"/>
          </p:nvPr>
        </p:nvSpPr>
        <p:spPr>
          <a:xfrm>
            <a:off x="609600" y="2743200"/>
            <a:ext cx="8305800" cy="3581400"/>
          </a:xfrm>
        </p:spPr>
        <p:txBody>
          <a:bodyPr vert="horz" wrap="square" lIns="91440" tIns="45720" rIns="91440" bIns="45720" anchor="t" anchorCtr="0"/>
          <a:p>
            <a:pPr>
              <a:lnSpc>
                <a:spcPct val="135000"/>
              </a:lnSpc>
              <a:buFont typeface="Wingdings" panose="05000000000000000000" pitchFamily="2" charset="2"/>
              <a:buChar char="Ø"/>
            </a:pPr>
            <a:r>
              <a:rPr lang="zh-CN" altLang="en-US" sz="2000" b="1" dirty="0"/>
              <a:t>作业内容同时涉及不同作业许可时，在许可表格相应框内打“√”，并在相应栏目填写具体内容</a:t>
            </a:r>
            <a:endParaRPr lang="zh-CN" altLang="en-US" sz="2000" b="1" dirty="0"/>
          </a:p>
          <a:p>
            <a:pPr>
              <a:lnSpc>
                <a:spcPct val="135000"/>
              </a:lnSpc>
              <a:buFont typeface="Wingdings" panose="05000000000000000000" pitchFamily="2" charset="2"/>
              <a:buChar char="Ø"/>
            </a:pPr>
            <a:r>
              <a:rPr lang="zh-CN" altLang="en-US" sz="2000" b="1" dirty="0"/>
              <a:t>同时涉及两个或叁个许可级别的，只需在最高级别相应框内打“√”，由最高级别对应授权人员现场最终签发</a:t>
            </a:r>
            <a:endParaRPr lang="zh-CN" altLang="en-US" sz="2000" b="1" dirty="0"/>
          </a:p>
          <a:p>
            <a:pPr>
              <a:lnSpc>
                <a:spcPct val="135000"/>
              </a:lnSpc>
              <a:buFont typeface="Wingdings" panose="05000000000000000000" pitchFamily="2" charset="2"/>
              <a:buChar char="Ø"/>
            </a:pPr>
            <a:r>
              <a:rPr lang="zh-CN" altLang="en-US" sz="2000" b="1" dirty="0"/>
              <a:t>同时涉及两个或以上作业的需确认所有许可内容</a:t>
            </a:r>
            <a:endParaRPr lang="zh-CN" altLang="en-US" sz="2000" b="1" dirty="0"/>
          </a:p>
          <a:p>
            <a:pPr>
              <a:lnSpc>
                <a:spcPct val="135000"/>
              </a:lnSpc>
              <a:buFont typeface="Wingdings" panose="05000000000000000000" pitchFamily="2" charset="2"/>
              <a:buChar char="Ø"/>
            </a:pPr>
            <a:r>
              <a:rPr lang="zh-CN" altLang="en-US" sz="2000" b="1" dirty="0"/>
              <a:t>执行过程中出现程序上的问题请反馈安全部</a:t>
            </a:r>
            <a:endParaRPr lang="zh-CN" altLang="en-US" sz="2000" b="1" dirty="0"/>
          </a:p>
          <a:p>
            <a:pPr>
              <a:lnSpc>
                <a:spcPct val="135000"/>
              </a:lnSpc>
              <a:buFont typeface="Wingdings" panose="05000000000000000000" pitchFamily="2" charset="2"/>
              <a:buChar char="Ø"/>
            </a:pPr>
            <a:r>
              <a:rPr lang="zh-CN" altLang="en-US" sz="2000" b="1" dirty="0"/>
              <a:t>安全部将现场辅导两个月时间</a:t>
            </a:r>
            <a:endParaRPr lang="en-US" altLang="zh-CN" sz="2000" b="1" dirty="0"/>
          </a:p>
        </p:txBody>
      </p:sp>
      <p:sp>
        <p:nvSpPr>
          <p:cNvPr id="29699" name="Rectangle 2"/>
          <p:cNvSpPr txBox="1"/>
          <p:nvPr/>
        </p:nvSpPr>
        <p:spPr>
          <a:xfrm>
            <a:off x="1600200" y="228600"/>
            <a:ext cx="5715000" cy="715963"/>
          </a:xfrm>
          <a:prstGeom prst="rect">
            <a:avLst/>
          </a:prstGeom>
          <a:noFill/>
          <a:ln w="9525">
            <a:noFill/>
          </a:ln>
        </p:spPr>
        <p:txBody>
          <a:bodyPr anchor="ctr" anchorCtr="0"/>
          <a:p>
            <a:pPr algn="ctr" defTabSz="914400" eaLnBrk="0" hangingPunct="0"/>
            <a:r>
              <a:rPr lang="zh-CN" altLang="en-US" sz="3200" dirty="0">
                <a:solidFill>
                  <a:schemeClr val="tx2"/>
                </a:solidFill>
                <a:latin typeface="Arial" panose="020B0604020202020204" pitchFamily="34" charset="0"/>
                <a:ea typeface="宋体" panose="02010600030101010101" pitchFamily="2" charset="-122"/>
              </a:rPr>
              <a:t>工作许可办理流程</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29700" name="矩形 4"/>
          <p:cNvSpPr/>
          <p:nvPr/>
        </p:nvSpPr>
        <p:spPr>
          <a:xfrm>
            <a:off x="735013" y="1219200"/>
            <a:ext cx="1628775"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许可申请</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noChangeArrowheads="1"/>
          </p:cNvSpPr>
          <p:nvPr>
            <p:ph idx="1"/>
          </p:nvPr>
        </p:nvSpPr>
        <p:spPr>
          <a:xfrm>
            <a:off x="457200" y="1524000"/>
            <a:ext cx="8686800" cy="5029200"/>
          </a:xfrm>
        </p:spPr>
        <p:txBody>
          <a:bodyPr vert="horz" wrap="square" lIns="91440" tIns="45720" rIns="91440" bIns="45720" numCol="1" anchor="t" anchorCtr="0" compatLnSpc="1"/>
          <a:lstStyle/>
          <a:p>
            <a:pPr marL="342900" marR="0" lvl="0" indent="-342900" algn="l" defTabSz="914400" rtl="0" eaLnBrk="0" fontAlgn="base" latinLnBrk="0" hangingPunct="0">
              <a:lnSpc>
                <a:spcPct val="140000"/>
              </a:lnSpc>
              <a:spcBef>
                <a:spcPct val="20000"/>
              </a:spcBef>
              <a:spcAft>
                <a:spcPct val="0"/>
              </a:spcAft>
              <a:buClrTx/>
              <a:buSzTx/>
              <a:buFontTx/>
              <a:buNone/>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根据作业风险程度不同，工作许可分为三个等级：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Ⅰ</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 typeface="Wingdings" panose="05000000000000000000" pitchFamily="2" charset="2"/>
              <a:buChar char="Ø"/>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工作许可</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签发权限</a:t>
            </a:r>
            <a:endParaRPr kumimoji="0" lang="zh-CN" altLang="en-US"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Ⅰ</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  由工厂总经理或运行经理和作业人员现场共同签批；</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  由安全部人员与作业人员现场共同签发；</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级由部门经理、主管或授权人员</a:t>
            </a:r>
            <a:r>
              <a:rPr kumimoji="0" lang="zh-CN" altLang="en-US" sz="20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与作业人员现场共同签发</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40000"/>
              </a:lnSpc>
              <a:spcBef>
                <a:spcPct val="20000"/>
              </a:spcBef>
              <a:spcAft>
                <a:spcPct val="0"/>
              </a:spcAft>
              <a:buClrTx/>
              <a:buSzTx/>
              <a:buFontTx/>
              <a:buChar char="•"/>
              <a:defRPr/>
            </a:pP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外协作业项目属于</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Ⅰ</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Ⅱ</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级的项目增加合同方协调员现场签发，其中属于</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Ⅲ</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级由授权人员签发许可的项目可由合同方协调员与作业人员现场共同签发；</a:t>
            </a:r>
            <a:endParaRPr kumimoji="0" lang="zh-CN" altLang="en-US"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defRPr/>
            </a:pPr>
            <a:endParaRPr kumimoji="0" lang="zh-CN" altLang="zh-CN" sz="20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30722" name="TextBox 3"/>
          <p:cNvSpPr txBox="1"/>
          <p:nvPr/>
        </p:nvSpPr>
        <p:spPr>
          <a:xfrm>
            <a:off x="2133600" y="5791200"/>
            <a:ext cx="1990725" cy="400050"/>
          </a:xfrm>
          <a:prstGeom prst="rect">
            <a:avLst/>
          </a:prstGeom>
          <a:noFill/>
          <a:ln w="9525">
            <a:noFill/>
          </a:ln>
        </p:spPr>
        <p:txBody>
          <a:bodyPr wrap="none" anchor="t" anchorCtr="0">
            <a:spAutoFit/>
          </a:bodyPr>
          <a:p>
            <a:pPr algn="ctr"/>
            <a:r>
              <a:rPr lang="zh-CN" altLang="en-US" sz="2000" u="sng" dirty="0">
                <a:solidFill>
                  <a:schemeClr val="tx1"/>
                </a:solidFill>
                <a:latin typeface="Arial" panose="020B0604020202020204" pitchFamily="34" charset="0"/>
                <a:ea typeface="宋体" panose="02010600030101010101" pitchFamily="2" charset="-122"/>
                <a:hlinkClick r:id="rId1" action="ppaction://hlinkfile"/>
              </a:rPr>
              <a:t>工作许可分级表</a:t>
            </a:r>
            <a:endParaRPr lang="zh-CN" altLang="en-US" sz="2000" u="sng" dirty="0">
              <a:solidFill>
                <a:schemeClr val="tx1"/>
              </a:solidFill>
              <a:latin typeface="Arial" panose="020B0604020202020204" pitchFamily="34" charset="0"/>
              <a:ea typeface="宋体" panose="02010600030101010101" pitchFamily="2" charset="-122"/>
            </a:endParaRPr>
          </a:p>
        </p:txBody>
      </p:sp>
      <p:sp>
        <p:nvSpPr>
          <p:cNvPr id="30723" name="Rectangle 2"/>
          <p:cNvSpPr txBox="1"/>
          <p:nvPr/>
        </p:nvSpPr>
        <p:spPr>
          <a:xfrm>
            <a:off x="1676400" y="152400"/>
            <a:ext cx="6477000" cy="715963"/>
          </a:xfrm>
          <a:prstGeom prst="rect">
            <a:avLst/>
          </a:prstGeom>
          <a:noFill/>
          <a:ln w="9525">
            <a:noFill/>
          </a:ln>
        </p:spPr>
        <p:txBody>
          <a:bodyPr anchor="ctr" anchorCtr="0"/>
          <a:p>
            <a:pPr algn="ctr" defTabSz="914400" eaLnBrk="0" hangingPunct="0"/>
            <a:r>
              <a:rPr lang="zh-CN" altLang="en-US" sz="3200" dirty="0">
                <a:solidFill>
                  <a:schemeClr val="tx2"/>
                </a:solidFill>
                <a:latin typeface="Arial" panose="020B0604020202020204" pitchFamily="34" charset="0"/>
                <a:ea typeface="宋体" panose="02010600030101010101" pitchFamily="2" charset="-122"/>
              </a:rPr>
              <a:t>工作许可办理流程</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30724" name="TextBox 6"/>
          <p:cNvSpPr txBox="1"/>
          <p:nvPr/>
        </p:nvSpPr>
        <p:spPr>
          <a:xfrm>
            <a:off x="735013" y="1219200"/>
            <a:ext cx="2709862"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许可审批及签发</a:t>
            </a:r>
            <a:endParaRPr lang="zh-CN" altLang="en-US" sz="2800" dirty="0">
              <a:solidFill>
                <a:srgbClr val="0000FF"/>
              </a:solidFill>
              <a:latin typeface="Arial" panose="020B0604020202020204" pitchFamily="34" charset="0"/>
              <a:ea typeface="宋体" panose="02010600030101010101" pitchFamily="2" charset="-122"/>
            </a:endParaRPr>
          </a:p>
        </p:txBody>
      </p:sp>
      <p:graphicFrame>
        <p:nvGraphicFramePr>
          <p:cNvPr id="30725" name="Object 5"/>
          <p:cNvGraphicFramePr/>
          <p:nvPr/>
        </p:nvGraphicFramePr>
        <p:xfrm>
          <a:off x="6705600" y="5562600"/>
          <a:ext cx="2057400" cy="1143000"/>
        </p:xfrm>
        <a:graphic>
          <a:graphicData uri="http://schemas.openxmlformats.org/presentationml/2006/ole">
            <mc:AlternateContent xmlns:mc="http://schemas.openxmlformats.org/markup-compatibility/2006">
              <mc:Choice xmlns:v="urn:schemas-microsoft-com:vml" Requires="v">
                <p:oleObj spid="_x0000_s3078" name="" r:id="rId2" imgW="3983355" imgH="3730625" progId="MS_ClipArt_Gallery.2">
                  <p:embed/>
                </p:oleObj>
              </mc:Choice>
              <mc:Fallback>
                <p:oleObj name="" r:id="rId2" imgW="3983355" imgH="3730625" progId="MS_ClipArt_Gallery.2">
                  <p:embed/>
                  <p:pic>
                    <p:nvPicPr>
                      <p:cNvPr id="0" name="图片 3077"/>
                      <p:cNvPicPr/>
                      <p:nvPr/>
                    </p:nvPicPr>
                    <p:blipFill>
                      <a:blip r:embed="rId3"/>
                      <a:stretch>
                        <a:fillRect/>
                      </a:stretch>
                    </p:blipFill>
                    <p:spPr>
                      <a:xfrm>
                        <a:off x="6705600" y="5562600"/>
                        <a:ext cx="2057400" cy="1143000"/>
                      </a:xfrm>
                      <a:prstGeom prst="rect">
                        <a:avLst/>
                      </a:prstGeom>
                      <a:noFill/>
                      <a:ln w="38100">
                        <a:noFill/>
                        <a:miter/>
                      </a:ln>
                    </p:spPr>
                  </p:pic>
                </p:oleObj>
              </mc:Fallback>
            </mc:AlternateContent>
          </a:graphicData>
        </a:graphic>
      </p:graphicFrame>
      <p:graphicFrame>
        <p:nvGraphicFramePr>
          <p:cNvPr id="30726" name="Object 8"/>
          <p:cNvGraphicFramePr/>
          <p:nvPr/>
        </p:nvGraphicFramePr>
        <p:xfrm>
          <a:off x="4800600" y="5715000"/>
          <a:ext cx="914400" cy="685800"/>
        </p:xfrm>
        <a:graphic>
          <a:graphicData uri="http://schemas.openxmlformats.org/presentationml/2006/ole">
            <mc:AlternateContent xmlns:mc="http://schemas.openxmlformats.org/markup-compatibility/2006">
              <mc:Choice xmlns:v="urn:schemas-microsoft-com:vml" Requires="v">
                <p:oleObj spid="_x0000_s3076" name="" showAsIcon="1" r:id="rId4" imgW="914400" imgH="685800" progId="Excel.Sheet.8">
                  <p:embed/>
                </p:oleObj>
              </mc:Choice>
              <mc:Fallback>
                <p:oleObj name="" showAsIcon="1" r:id="rId4" imgW="914400" imgH="685800" progId="Excel.Sheet.8">
                  <p:embed/>
                  <p:pic>
                    <p:nvPicPr>
                      <p:cNvPr id="0" name="图片 3075"/>
                      <p:cNvPicPr/>
                      <p:nvPr/>
                    </p:nvPicPr>
                    <p:blipFill>
                      <a:blip r:embed="rId5"/>
                      <a:stretch>
                        <a:fillRect/>
                      </a:stretch>
                    </p:blipFill>
                    <p:spPr>
                      <a:xfrm>
                        <a:off x="4800600" y="5715000"/>
                        <a:ext cx="914400" cy="685800"/>
                      </a:xfrm>
                      <a:prstGeom prst="rect">
                        <a:avLst/>
                      </a:prstGeom>
                      <a:noFill/>
                      <a:ln w="38100">
                        <a:noFill/>
                        <a:miter/>
                      </a:ln>
                    </p:spPr>
                  </p:pic>
                </p:oleObj>
              </mc:Fallback>
            </mc:AlternateContent>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1746" name="Rectangle 2"/>
          <p:cNvSpPr>
            <a:spLocks noGrp="1"/>
          </p:cNvSpPr>
          <p:nvPr>
            <p:ph type="title"/>
          </p:nvPr>
        </p:nvSpPr>
        <p:spPr>
          <a:xfrm>
            <a:off x="1600200" y="228600"/>
            <a:ext cx="5867400" cy="715963"/>
          </a:xfrm>
        </p:spPr>
        <p:txBody>
          <a:bodyPr vert="horz" wrap="square" lIns="91440" tIns="45720" rIns="91440" bIns="45720" anchor="ctr" anchorCtr="0"/>
          <a:p>
            <a:r>
              <a:rPr lang="zh-CN" altLang="en-US" dirty="0"/>
              <a:t>工作许可办理流程</a:t>
            </a:r>
            <a:endParaRPr lang="zh-CN" altLang="en-US" dirty="0"/>
          </a:p>
        </p:txBody>
      </p:sp>
      <p:sp>
        <p:nvSpPr>
          <p:cNvPr id="31747" name="Rectangle 3"/>
          <p:cNvSpPr>
            <a:spLocks noGrp="1"/>
          </p:cNvSpPr>
          <p:nvPr>
            <p:ph idx="1"/>
          </p:nvPr>
        </p:nvSpPr>
        <p:spPr>
          <a:xfrm>
            <a:off x="533400" y="2209800"/>
            <a:ext cx="8229600" cy="4267200"/>
          </a:xfrm>
        </p:spPr>
        <p:txBody>
          <a:bodyPr vert="horz" wrap="square" lIns="91440" tIns="45720" rIns="91440" bIns="45720" anchor="t" anchorCtr="0"/>
          <a:p>
            <a:pPr>
              <a:spcBef>
                <a:spcPct val="0"/>
              </a:spcBef>
              <a:buFont typeface="Wingdings" panose="05000000000000000000" pitchFamily="2" charset="2"/>
              <a:buChar char="Ø"/>
            </a:pPr>
            <a:r>
              <a:rPr lang="zh-CN" altLang="en-US" sz="2400" b="1" dirty="0">
                <a:latin typeface="宋体" panose="02010600030101010101" pitchFamily="2" charset="-122"/>
              </a:rPr>
              <a:t>办理工作许可的风险评估由签批许可的人员进行审核和签批</a:t>
            </a:r>
            <a:r>
              <a:rPr lang="en-US" altLang="zh-CN" sz="2400" b="1" dirty="0">
                <a:latin typeface="宋体" panose="02010600030101010101" pitchFamily="2" charset="-122"/>
              </a:rPr>
              <a:t>;</a:t>
            </a:r>
            <a:endParaRPr lang="en-US" altLang="zh-CN" sz="2400" b="1" dirty="0">
              <a:latin typeface="宋体" panose="02010600030101010101" pitchFamily="2" charset="-122"/>
            </a:endParaRPr>
          </a:p>
          <a:p>
            <a:pPr>
              <a:spcBef>
                <a:spcPct val="0"/>
              </a:spcBef>
              <a:buFont typeface="Wingdings" panose="05000000000000000000" pitchFamily="2" charset="2"/>
              <a:buChar char="Ø"/>
            </a:pPr>
            <a:endParaRPr lang="en-US" altLang="zh-CN" sz="2400" b="1" dirty="0">
              <a:latin typeface="宋体" panose="02010600030101010101" pitchFamily="2" charset="-122"/>
            </a:endParaRPr>
          </a:p>
          <a:p>
            <a:pPr>
              <a:spcBef>
                <a:spcPct val="0"/>
              </a:spcBef>
              <a:buFont typeface="Wingdings" panose="05000000000000000000" pitchFamily="2" charset="2"/>
              <a:buChar char="Ø"/>
            </a:pPr>
            <a:r>
              <a:rPr lang="zh-CN" altLang="en-US" sz="2400" b="1" dirty="0">
                <a:latin typeface="宋体" panose="02010600030101010101" pitchFamily="2" charset="-122"/>
              </a:rPr>
              <a:t>不办理工作许可的风险评估由主管、经理或部门相应授权签发许可的人员签批 </a:t>
            </a:r>
            <a:r>
              <a:rPr lang="en-US" altLang="zh-CN" sz="2400" b="1" dirty="0">
                <a:latin typeface="宋体" panose="02010600030101010101" pitchFamily="2" charset="-122"/>
              </a:rPr>
              <a:t>.</a:t>
            </a:r>
            <a:endParaRPr lang="en-US" altLang="zh-CN" sz="2400" b="1" dirty="0">
              <a:latin typeface="宋体" panose="02010600030101010101" pitchFamily="2" charset="-122"/>
            </a:endParaRPr>
          </a:p>
          <a:p>
            <a:pPr>
              <a:spcBef>
                <a:spcPct val="0"/>
              </a:spcBef>
              <a:buFont typeface="Wingdings" panose="05000000000000000000" pitchFamily="2" charset="2"/>
              <a:buChar char="Ø"/>
            </a:pPr>
            <a:endParaRPr lang="en-US" altLang="zh-CN" sz="2400" b="1" dirty="0">
              <a:latin typeface="宋体" panose="02010600030101010101" pitchFamily="2" charset="-122"/>
            </a:endParaRPr>
          </a:p>
          <a:p>
            <a:pPr>
              <a:spcBef>
                <a:spcPct val="0"/>
              </a:spcBef>
              <a:buFont typeface="Wingdings" panose="05000000000000000000" pitchFamily="2" charset="2"/>
              <a:buChar char="Ø"/>
            </a:pPr>
            <a:r>
              <a:rPr lang="zh-CN" altLang="en-US" sz="2400" b="1" dirty="0">
                <a:latin typeface="宋体" panose="02010600030101010101" pitchFamily="2" charset="-122"/>
              </a:rPr>
              <a:t>当天工作结束交签批人员关闭后由部门保存；合同方的风险评估由项目经理所在部门保存</a:t>
            </a:r>
            <a:r>
              <a:rPr lang="en-US" altLang="zh-CN" sz="2400" b="1" dirty="0">
                <a:latin typeface="宋体" panose="02010600030101010101" pitchFamily="2" charset="-122"/>
              </a:rPr>
              <a:t>.</a:t>
            </a:r>
            <a:endParaRPr lang="zh-CN" altLang="en-US" sz="2800" b="1" dirty="0">
              <a:latin typeface="宋体" panose="02010600030101010101" pitchFamily="2" charset="-122"/>
            </a:endParaRPr>
          </a:p>
        </p:txBody>
      </p:sp>
      <p:sp>
        <p:nvSpPr>
          <p:cNvPr id="31748" name="矩形 7"/>
          <p:cNvSpPr/>
          <p:nvPr/>
        </p:nvSpPr>
        <p:spPr>
          <a:xfrm>
            <a:off x="457200" y="1371600"/>
            <a:ext cx="3886200" cy="523875"/>
          </a:xfrm>
          <a:prstGeom prst="rect">
            <a:avLst/>
          </a:prstGeom>
          <a:noFill/>
          <a:ln w="9525">
            <a:noFill/>
          </a:ln>
        </p:spPr>
        <p:txBody>
          <a:bodyPr anchor="t" anchorCtr="0">
            <a:spAutoFit/>
          </a:bodyPr>
          <a:p>
            <a:pPr algn="ctr"/>
            <a:r>
              <a:rPr lang="zh-CN" altLang="en-US" sz="2800" dirty="0">
                <a:solidFill>
                  <a:srgbClr val="0000FF"/>
                </a:solidFill>
                <a:latin typeface="宋体" panose="02010600030101010101" pitchFamily="2" charset="-122"/>
                <a:ea typeface="宋体" panose="02010600030101010101" pitchFamily="2" charset="-122"/>
              </a:rPr>
              <a:t>风险评估</a:t>
            </a:r>
            <a:r>
              <a:rPr lang="zh-CN" altLang="en-US" sz="2800" dirty="0">
                <a:solidFill>
                  <a:srgbClr val="0000FF"/>
                </a:solidFill>
                <a:latin typeface="Arial" panose="020B0604020202020204" pitchFamily="34" charset="0"/>
                <a:ea typeface="宋体" panose="02010600030101010101" pitchFamily="2" charset="-122"/>
              </a:rPr>
              <a:t>签发及保存</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a:spLocks noGrp="1"/>
          </p:cNvSpPr>
          <p:nvPr>
            <p:ph idx="1"/>
          </p:nvPr>
        </p:nvSpPr>
        <p:spPr>
          <a:xfrm>
            <a:off x="304800" y="1981200"/>
            <a:ext cx="6248400" cy="4525963"/>
          </a:xfrm>
        </p:spPr>
        <p:txBody>
          <a:bodyPr vert="horz" wrap="square" lIns="91440" tIns="45720" rIns="91440" bIns="45720" anchor="t" anchorCtr="0"/>
          <a:p>
            <a:pPr>
              <a:lnSpc>
                <a:spcPct val="80000"/>
              </a:lnSpc>
            </a:pPr>
            <a:r>
              <a:rPr lang="zh-CN" altLang="en-US" sz="2000" b="1" dirty="0"/>
              <a:t>部门授权进行许可签发的安全管理责任在作业部门</a:t>
            </a:r>
            <a:endParaRPr lang="en-US" altLang="zh-CN" sz="2000" b="1" dirty="0"/>
          </a:p>
          <a:p>
            <a:pPr>
              <a:lnSpc>
                <a:spcPct val="80000"/>
              </a:lnSpc>
            </a:pPr>
            <a:endParaRPr lang="zh-CN" altLang="en-US" sz="2000" b="1" dirty="0"/>
          </a:p>
          <a:p>
            <a:pPr>
              <a:lnSpc>
                <a:spcPct val="80000"/>
              </a:lnSpc>
            </a:pPr>
            <a:r>
              <a:rPr lang="zh-CN" altLang="en-US" sz="2000" b="1" dirty="0"/>
              <a:t>签发何种许可应根据下列情形而定：一般情况下，一项工作签发一个工作许可。有一个例外，当工作是在容器中进行时，如在容器内进行热工作业，须同时签发两个许可。</a:t>
            </a:r>
            <a:endParaRPr lang="zh-CN" altLang="en-US" sz="2000" b="1" dirty="0"/>
          </a:p>
          <a:p>
            <a:pPr>
              <a:lnSpc>
                <a:spcPct val="80000"/>
              </a:lnSpc>
            </a:pPr>
            <a:endParaRPr lang="zh-CN" altLang="en-US" sz="2000" b="1" dirty="0"/>
          </a:p>
          <a:p>
            <a:pPr>
              <a:lnSpc>
                <a:spcPct val="80000"/>
              </a:lnSpc>
            </a:pPr>
            <a:r>
              <a:rPr lang="zh-CN" altLang="en-US" sz="2000" b="1" dirty="0"/>
              <a:t>一次许可申请只在一个工作班内有效，如工作无法在当班完成，签发最长时间不能超过</a:t>
            </a:r>
            <a:r>
              <a:rPr lang="en-US" altLang="zh-CN" sz="2000" b="1" dirty="0"/>
              <a:t>12</a:t>
            </a:r>
            <a:r>
              <a:rPr lang="zh-CN" altLang="en-US" sz="2000" b="1" dirty="0"/>
              <a:t>小时，超过</a:t>
            </a:r>
            <a:r>
              <a:rPr lang="en-US" altLang="zh-CN" sz="2000" b="1" dirty="0"/>
              <a:t>12</a:t>
            </a:r>
            <a:r>
              <a:rPr lang="zh-CN" altLang="en-US" sz="2000" b="1" dirty="0"/>
              <a:t>小时应重新向相应部门申请办理。</a:t>
            </a:r>
            <a:endParaRPr lang="zh-CN" altLang="en-US" sz="2000" b="1" dirty="0"/>
          </a:p>
          <a:p>
            <a:pPr>
              <a:lnSpc>
                <a:spcPct val="80000"/>
              </a:lnSpc>
            </a:pPr>
            <a:endParaRPr lang="zh-CN" altLang="en-US" sz="2000" b="1" dirty="0"/>
          </a:p>
          <a:p>
            <a:pPr>
              <a:lnSpc>
                <a:spcPct val="80000"/>
              </a:lnSpc>
            </a:pPr>
            <a:r>
              <a:rPr lang="zh-CN" altLang="en-US" sz="2000" b="1" dirty="0">
                <a:solidFill>
                  <a:srgbClr val="FF0000"/>
                </a:solidFill>
                <a:latin typeface="宋体" panose="02010600030101010101" pitchFamily="2" charset="-122"/>
              </a:rPr>
              <a:t>签批工作许可时必须附上相应的风险评估表，风险评估表上应有作业人员签字。 </a:t>
            </a:r>
            <a:endParaRPr lang="zh-CN" altLang="en-US" sz="2000" b="1" dirty="0">
              <a:solidFill>
                <a:srgbClr val="FF0000"/>
              </a:solidFill>
              <a:latin typeface="宋体" panose="02010600030101010101" pitchFamily="2" charset="-122"/>
            </a:endParaRPr>
          </a:p>
          <a:p>
            <a:pPr>
              <a:lnSpc>
                <a:spcPct val="80000"/>
              </a:lnSpc>
            </a:pPr>
            <a:endParaRPr lang="zh-CN" altLang="en-US" sz="2000" dirty="0">
              <a:latin typeface="宋体" panose="02010600030101010101" pitchFamily="2" charset="-122"/>
            </a:endParaRPr>
          </a:p>
        </p:txBody>
      </p:sp>
      <p:pic>
        <p:nvPicPr>
          <p:cNvPr id="32770" name="Picture 4" descr="photo 5"/>
          <p:cNvPicPr>
            <a:picLocks noChangeAspect="1"/>
          </p:cNvPicPr>
          <p:nvPr/>
        </p:nvPicPr>
        <p:blipFill>
          <a:blip r:embed="rId1"/>
          <a:stretch>
            <a:fillRect/>
          </a:stretch>
        </p:blipFill>
        <p:spPr>
          <a:xfrm>
            <a:off x="6629400" y="4876800"/>
            <a:ext cx="2362200" cy="1752600"/>
          </a:xfrm>
          <a:prstGeom prst="rect">
            <a:avLst/>
          </a:prstGeom>
          <a:noFill/>
          <a:ln w="9525">
            <a:noFill/>
          </a:ln>
        </p:spPr>
      </p:pic>
      <p:sp>
        <p:nvSpPr>
          <p:cNvPr id="21509" name="Text Box 5"/>
          <p:cNvSpPr txBox="1">
            <a:spLocks noChangeArrowheads="1"/>
          </p:cNvSpPr>
          <p:nvPr/>
        </p:nvSpPr>
        <p:spPr bwMode="auto">
          <a:xfrm>
            <a:off x="762000" y="6172200"/>
            <a:ext cx="5280025" cy="280988"/>
          </a:xfrm>
          <a:prstGeom prst="rect">
            <a:avLst/>
          </a:prstGeom>
          <a:noFill/>
          <a:ln w="19050">
            <a:noFill/>
            <a:miter lim="800000"/>
          </a:ln>
          <a:effectLst/>
        </p:spPr>
        <p:txBody>
          <a:bodyPr wrap="none" lIns="0" tIns="36000" rIns="0" bIns="36000">
            <a:spAutoFit/>
          </a:bodyPr>
          <a:lstStyle/>
          <a:p>
            <a:pPr marR="0" defTabSz="914400" eaLnBrk="0" hangingPunct="0">
              <a:lnSpc>
                <a:spcPct val="85000"/>
              </a:lnSpc>
              <a:buClrTx/>
              <a:buSzTx/>
              <a:buFontTx/>
              <a:buNone/>
              <a:defRPr/>
            </a:pPr>
            <a:r>
              <a:rPr kumimoji="0" lang="zh-CN" altLang="en-US" sz="1600" i="1" kern="1200" cap="none" spc="0" normalizeH="0" baseline="0" noProof="0">
                <a:solidFill>
                  <a:srgbClr val="FF0000"/>
                </a:solidFill>
                <a:effectLst>
                  <a:outerShdw blurRad="38100" dist="38100" dir="2700000" algn="tl">
                    <a:srgbClr val="C0C0C0"/>
                  </a:outerShdw>
                </a:effectLst>
                <a:latin typeface="Verdana" panose="020B0604030504040204" pitchFamily="34" charset="0"/>
                <a:ea typeface="Arial Unicode MS" pitchFamily="34" charset="-122"/>
                <a:cs typeface="Arial Unicode MS" pitchFamily="34" charset="-122"/>
                <a:sym typeface="+mn-ea"/>
              </a:rPr>
              <a:t>强制性</a:t>
            </a:r>
            <a:r>
              <a:rPr kumimoji="0" lang="zh-CN" altLang="en-US"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 </a:t>
            </a:r>
            <a:r>
              <a:rPr kumimoji="0" lang="en-US" altLang="zh-CN" sz="1600" b="0" i="1" kern="1200" cap="none" spc="0" normalizeH="0" baseline="0" noProof="0">
                <a:solidFill>
                  <a:srgbClr val="000000"/>
                </a:solidFill>
                <a:latin typeface="Verdana" panose="020B0604030504040204" pitchFamily="34" charset="0"/>
                <a:ea typeface="Arial Unicode MS" pitchFamily="34" charset="-122"/>
                <a:cs typeface="Arial Unicode MS" pitchFamily="34" charset="-122"/>
                <a:sym typeface="+mn-ea"/>
              </a:rPr>
              <a:t>–</a:t>
            </a:r>
            <a:r>
              <a:rPr kumimoji="0" lang="zh-CN" alt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rPr>
              <a:t>按照拉法基集团要求高风险作业必须执行工作许可</a:t>
            </a:r>
            <a:endParaRPr kumimoji="0" lang="en-US" sz="1600" b="0" i="1" kern="1200" cap="none" spc="0" normalizeH="0" baseline="0" noProof="0">
              <a:solidFill>
                <a:srgbClr val="000000"/>
              </a:solidFill>
              <a:latin typeface="Arial" panose="020B0604020202020204" pitchFamily="34" charset="0"/>
              <a:ea typeface="宋体" panose="02010600030101010101" pitchFamily="2" charset="-122"/>
              <a:cs typeface="+mn-cs"/>
              <a:sym typeface="+mn-ea"/>
            </a:endParaRPr>
          </a:p>
        </p:txBody>
      </p:sp>
      <p:pic>
        <p:nvPicPr>
          <p:cNvPr id="32772" name="Picture 6" descr="图片521"/>
          <p:cNvPicPr>
            <a:picLocks noChangeAspect="1"/>
          </p:cNvPicPr>
          <p:nvPr/>
        </p:nvPicPr>
        <p:blipFill>
          <a:blip r:embed="rId2"/>
          <a:stretch>
            <a:fillRect/>
          </a:stretch>
        </p:blipFill>
        <p:spPr>
          <a:xfrm>
            <a:off x="6858000" y="2057400"/>
            <a:ext cx="1928813" cy="1355725"/>
          </a:xfrm>
          <a:prstGeom prst="rect">
            <a:avLst/>
          </a:prstGeom>
          <a:noFill/>
          <a:ln w="9525">
            <a:noFill/>
          </a:ln>
        </p:spPr>
      </p:pic>
      <p:sp>
        <p:nvSpPr>
          <p:cNvPr id="32773" name="Rectangle 2"/>
          <p:cNvSpPr txBox="1"/>
          <p:nvPr/>
        </p:nvSpPr>
        <p:spPr>
          <a:xfrm>
            <a:off x="1600200" y="228600"/>
            <a:ext cx="6477000" cy="715963"/>
          </a:xfrm>
          <a:prstGeom prst="rect">
            <a:avLst/>
          </a:prstGeom>
          <a:noFill/>
          <a:ln w="9525">
            <a:noFill/>
          </a:ln>
        </p:spPr>
        <p:txBody>
          <a:bodyPr anchor="ctr" anchorCtr="0"/>
          <a:p>
            <a:pPr algn="ctr" defTabSz="914400" eaLnBrk="0" hangingPunct="0"/>
            <a:r>
              <a:rPr lang="zh-CN" altLang="en-US" sz="3200" dirty="0">
                <a:solidFill>
                  <a:schemeClr val="tx2"/>
                </a:solidFill>
                <a:latin typeface="Arial" panose="020B0604020202020204" pitchFamily="34" charset="0"/>
                <a:ea typeface="宋体" panose="02010600030101010101" pitchFamily="2" charset="-122"/>
              </a:rPr>
              <a:t>工作许可办理流程</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32774" name="TextBox 8"/>
          <p:cNvSpPr txBox="1"/>
          <p:nvPr/>
        </p:nvSpPr>
        <p:spPr>
          <a:xfrm>
            <a:off x="735013" y="1219200"/>
            <a:ext cx="2709862" cy="523875"/>
          </a:xfrm>
          <a:prstGeom prst="rect">
            <a:avLst/>
          </a:prstGeom>
          <a:noFill/>
          <a:ln w="9525">
            <a:noFill/>
          </a:ln>
        </p:spPr>
        <p:txBody>
          <a:bodyPr wrap="none"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许可审批及签发</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2"/>
          <p:cNvSpPr>
            <a:spLocks noGrp="1"/>
          </p:cNvSpPr>
          <p:nvPr>
            <p:ph type="title"/>
          </p:nvPr>
        </p:nvSpPr>
        <p:spPr/>
        <p:txBody>
          <a:bodyPr vert="horz" wrap="square" lIns="91440" tIns="45720" rIns="91440" bIns="45720" anchor="ctr" anchorCtr="0"/>
          <a:p>
            <a:r>
              <a:rPr lang="zh-CN" altLang="en-US" dirty="0"/>
              <a:t>工作许可办理流程</a:t>
            </a:r>
            <a:endParaRPr lang="zh-CN" altLang="en-US" dirty="0"/>
          </a:p>
        </p:txBody>
      </p:sp>
      <p:sp>
        <p:nvSpPr>
          <p:cNvPr id="33794" name="Rectangle 3"/>
          <p:cNvSpPr>
            <a:spLocks noGrp="1"/>
          </p:cNvSpPr>
          <p:nvPr>
            <p:ph type="body" sz="half" idx="1"/>
          </p:nvPr>
        </p:nvSpPr>
        <p:spPr>
          <a:xfrm>
            <a:off x="609600" y="1752600"/>
            <a:ext cx="8229600" cy="4267200"/>
          </a:xfrm>
        </p:spPr>
        <p:txBody>
          <a:bodyPr vert="horz" wrap="square" lIns="91440" tIns="45720" rIns="91440" bIns="45720" anchor="t" anchorCtr="0"/>
          <a:p>
            <a:pPr marL="463550" indent="-463550">
              <a:lnSpc>
                <a:spcPct val="150000"/>
              </a:lnSpc>
              <a:buClrTx/>
              <a:buSzTx/>
              <a:buFontTx/>
              <a:buAutoNum type="arabicPeriod"/>
            </a:pPr>
            <a:r>
              <a:rPr lang="zh-CN" altLang="en-US" sz="2000" b="1" dirty="0"/>
              <a:t>许可审批人到作业现场</a:t>
            </a:r>
            <a:endParaRPr lang="en-US" altLang="zh-CN" sz="2000" b="1" dirty="0"/>
          </a:p>
          <a:p>
            <a:pPr marL="463550" indent="-463550">
              <a:lnSpc>
                <a:spcPct val="150000"/>
              </a:lnSpc>
              <a:buClrTx/>
              <a:buSzTx/>
              <a:buFontTx/>
              <a:buAutoNum type="arabicPeriod"/>
            </a:pPr>
            <a:r>
              <a:rPr lang="zh-CN" altLang="en-US" sz="2000" b="1" dirty="0"/>
              <a:t>许可审批人审核该作业风险评估，确认主要作业风险已辨识出，相应的控制措施已现场落实</a:t>
            </a:r>
            <a:endParaRPr lang="en-US" altLang="zh-CN" sz="2000" b="1" dirty="0"/>
          </a:p>
          <a:p>
            <a:pPr marL="463550" indent="-463550">
              <a:lnSpc>
                <a:spcPct val="150000"/>
              </a:lnSpc>
              <a:buClrTx/>
              <a:buSzTx/>
              <a:buFontTx/>
              <a:buAutoNum type="arabicPeriod"/>
            </a:pPr>
            <a:r>
              <a:rPr lang="zh-CN" altLang="en-US" sz="2000" b="1" dirty="0"/>
              <a:t>审核合格后，许可签发人现场签发许可</a:t>
            </a:r>
            <a:endParaRPr lang="en-US" altLang="zh-CN" sz="2000" b="1" dirty="0"/>
          </a:p>
          <a:p>
            <a:pPr marL="463550" indent="-463550">
              <a:lnSpc>
                <a:spcPct val="150000"/>
              </a:lnSpc>
              <a:buClrTx/>
              <a:buSzTx/>
              <a:buFontTx/>
              <a:buAutoNum type="arabicPeriod"/>
            </a:pPr>
            <a:r>
              <a:rPr lang="zh-CN" altLang="en-US" sz="2000" b="1" dirty="0"/>
              <a:t>许可一式三份，现场、中控室、安全部各保留一份</a:t>
            </a:r>
            <a:endParaRPr lang="en-US" altLang="zh-CN" sz="2000" b="1" dirty="0"/>
          </a:p>
          <a:p>
            <a:pPr marL="463550" indent="-463550">
              <a:lnSpc>
                <a:spcPct val="150000"/>
              </a:lnSpc>
              <a:buClrTx/>
              <a:buSzTx/>
              <a:buFontTx/>
              <a:buAutoNum type="arabicPeriod"/>
            </a:pPr>
            <a:r>
              <a:rPr lang="zh-CN" altLang="en-US" sz="2000" b="1" dirty="0">
                <a:solidFill>
                  <a:srgbClr val="00B050"/>
                </a:solidFill>
              </a:rPr>
              <a:t>中控室对应操作人员需对许可内容进行登记，掌握现场设备动态</a:t>
            </a:r>
            <a:endParaRPr lang="en-US" altLang="zh-CN" sz="2000" b="1" dirty="0">
              <a:solidFill>
                <a:srgbClr val="00B050"/>
              </a:solidFill>
            </a:endParaRPr>
          </a:p>
          <a:p>
            <a:pPr marL="463550" indent="-463550">
              <a:lnSpc>
                <a:spcPct val="150000"/>
              </a:lnSpc>
              <a:buClrTx/>
              <a:buSzTx/>
              <a:buFontTx/>
              <a:buAutoNum type="arabicPeriod"/>
            </a:pPr>
            <a:r>
              <a:rPr lang="zh-CN" altLang="en-US" sz="2000" b="1" dirty="0"/>
              <a:t>许可签发人不在工厂时，可临时授权签发，但获得授权人员必须是经过许可签发培训并合格的人员</a:t>
            </a:r>
            <a:br>
              <a:rPr lang="zh-CN" altLang="en-GB" sz="2000" b="1" dirty="0"/>
            </a:br>
            <a:endParaRPr lang="zh-CN" altLang="en-GB" sz="2000" b="1" dirty="0"/>
          </a:p>
        </p:txBody>
      </p:sp>
      <p:sp>
        <p:nvSpPr>
          <p:cNvPr id="33795" name="TextBox 5"/>
          <p:cNvSpPr txBox="1"/>
          <p:nvPr/>
        </p:nvSpPr>
        <p:spPr>
          <a:xfrm>
            <a:off x="914400" y="1219200"/>
            <a:ext cx="2351088" cy="461963"/>
          </a:xfrm>
          <a:prstGeom prst="rect">
            <a:avLst/>
          </a:prstGeom>
          <a:noFill/>
          <a:ln w="9525">
            <a:noFill/>
          </a:ln>
        </p:spPr>
        <p:txBody>
          <a:bodyPr wrap="none" anchor="t" anchorCtr="0">
            <a:spAutoFit/>
          </a:bodyPr>
          <a:p>
            <a:pPr algn="ctr"/>
            <a:r>
              <a:rPr lang="zh-CN" altLang="en-US" dirty="0">
                <a:solidFill>
                  <a:srgbClr val="0000FF"/>
                </a:solidFill>
                <a:latin typeface="Arial" panose="020B0604020202020204" pitchFamily="34" charset="0"/>
                <a:ea typeface="宋体" panose="02010600030101010101" pitchFamily="2" charset="-122"/>
              </a:rPr>
              <a:t>许可审批及签发</a:t>
            </a:r>
            <a:endParaRPr lang="zh-CN" altLang="en-US"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1"/>
          <p:cNvSpPr>
            <a:spLocks noGrp="1"/>
          </p:cNvSpPr>
          <p:nvPr>
            <p:ph type="title"/>
          </p:nvPr>
        </p:nvSpPr>
        <p:spPr>
          <a:xfrm>
            <a:off x="1600200" y="228600"/>
            <a:ext cx="5257800" cy="715963"/>
          </a:xfrm>
        </p:spPr>
        <p:txBody>
          <a:bodyPr vert="horz" wrap="square" lIns="91440" tIns="45720" rIns="91440" bIns="45720" anchor="ctr" anchorCtr="0"/>
          <a:p>
            <a:r>
              <a:rPr lang="zh-CN" altLang="en-US" dirty="0"/>
              <a:t>内  容</a:t>
            </a:r>
            <a:endParaRPr lang="zh-CN" altLang="en-US" dirty="0"/>
          </a:p>
        </p:txBody>
      </p:sp>
      <p:sp>
        <p:nvSpPr>
          <p:cNvPr id="7170"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7171" name="TextBox 3"/>
          <p:cNvSpPr txBox="1"/>
          <p:nvPr/>
        </p:nvSpPr>
        <p:spPr>
          <a:xfrm>
            <a:off x="1447800" y="1066800"/>
            <a:ext cx="5257800" cy="4524375"/>
          </a:xfrm>
          <a:prstGeom prst="rect">
            <a:avLst/>
          </a:prstGeom>
          <a:noFill/>
          <a:ln w="9525">
            <a:noFill/>
          </a:ln>
        </p:spPr>
        <p:txBody>
          <a:bodyPr anchor="t" anchorCtr="0">
            <a:spAutoFit/>
          </a:bodyPr>
          <a:p>
            <a:pPr marL="457200" indent="-457200">
              <a:buFont typeface="Wingdings" panose="05000000000000000000" pitchFamily="2" charset="2"/>
              <a:buChar char="p"/>
            </a:pPr>
            <a:r>
              <a:rPr lang="zh-CN" altLang="en-US" dirty="0">
                <a:solidFill>
                  <a:schemeClr val="tx1"/>
                </a:solidFill>
                <a:latin typeface="Arial" panose="020B0604020202020204" pitchFamily="34" charset="0"/>
                <a:ea typeface="宋体" panose="02010600030101010101" pitchFamily="2" charset="-122"/>
              </a:rPr>
              <a:t>现场签发工作许可的实施</a:t>
            </a:r>
            <a:endParaRPr lang="en-US" altLang="zh-CN" dirty="0">
              <a:solidFill>
                <a:schemeClr val="tx1"/>
              </a:solidFill>
              <a:latin typeface="Arial" panose="020B0604020202020204" pitchFamily="34" charset="0"/>
              <a:ea typeface="宋体" panose="02010600030101010101" pitchFamily="2" charset="-122"/>
            </a:endParaRPr>
          </a:p>
          <a:p>
            <a:pPr marL="457200" indent="-457200">
              <a:buFont typeface="Wingdings" panose="05000000000000000000" pitchFamily="2" charset="2"/>
              <a:buChar char="p"/>
            </a:pPr>
            <a:r>
              <a:rPr lang="zh-CN" altLang="en-US" dirty="0">
                <a:solidFill>
                  <a:schemeClr val="tx1"/>
                </a:solidFill>
                <a:latin typeface="Arial" panose="020B0604020202020204" pitchFamily="34" charset="0"/>
                <a:ea typeface="宋体" panose="02010600030101010101" pitchFamily="2" charset="-122"/>
              </a:rPr>
              <a:t>工作许可介绍</a:t>
            </a:r>
            <a:endParaRPr lang="en-US" altLang="zh-CN" dirty="0">
              <a:solidFill>
                <a:schemeClr val="tx1"/>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什么是工作许可</a:t>
            </a:r>
            <a:endParaRPr lang="en-US" altLang="zh-CN" dirty="0">
              <a:solidFill>
                <a:schemeClr val="tx1"/>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为什么要进行工作许可管理</a:t>
            </a:r>
            <a:endParaRPr lang="en-US" altLang="zh-CN" dirty="0">
              <a:solidFill>
                <a:schemeClr val="tx1"/>
              </a:solidFill>
              <a:latin typeface="Arial" panose="020B0604020202020204" pitchFamily="34" charset="0"/>
              <a:ea typeface="宋体" panose="02010600030101010101" pitchFamily="2" charset="-122"/>
            </a:endParaRPr>
          </a:p>
          <a:p>
            <a:pPr marL="457200" indent="-457200">
              <a:buFont typeface="Wingdings" panose="05000000000000000000" pitchFamily="2" charset="2"/>
              <a:buChar char="p"/>
            </a:pPr>
            <a:r>
              <a:rPr lang="zh-CN" altLang="en-US" dirty="0">
                <a:solidFill>
                  <a:schemeClr val="tx1"/>
                </a:solidFill>
                <a:latin typeface="Arial" panose="020B0604020202020204" pitchFamily="34" charset="0"/>
                <a:ea typeface="宋体" panose="02010600030101010101" pitchFamily="2" charset="-122"/>
              </a:rPr>
              <a:t>工作许可范围及分级</a:t>
            </a:r>
            <a:endParaRPr lang="en-US" altLang="zh-CN" dirty="0">
              <a:solidFill>
                <a:schemeClr val="tx1"/>
              </a:solidFill>
              <a:latin typeface="Arial" panose="020B0604020202020204" pitchFamily="34" charset="0"/>
              <a:ea typeface="宋体" panose="02010600030101010101" pitchFamily="2" charset="-122"/>
            </a:endParaRPr>
          </a:p>
          <a:p>
            <a:pPr marL="457200" indent="-457200">
              <a:buFont typeface="Wingdings" panose="05000000000000000000" pitchFamily="2" charset="2"/>
              <a:buChar char="p"/>
            </a:pPr>
            <a:r>
              <a:rPr lang="zh-CN" altLang="en-US" dirty="0">
                <a:solidFill>
                  <a:schemeClr val="tx1"/>
                </a:solidFill>
                <a:latin typeface="Arial" panose="020B0604020202020204" pitchFamily="34" charset="0"/>
                <a:ea typeface="宋体" panose="02010600030101010101" pitchFamily="2" charset="-122"/>
              </a:rPr>
              <a:t>工作许可办理流程</a:t>
            </a:r>
            <a:endParaRPr lang="en-US" altLang="zh-CN" dirty="0">
              <a:solidFill>
                <a:schemeClr val="tx1"/>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申请</a:t>
            </a:r>
            <a:endParaRPr lang="en-US" altLang="zh-CN" dirty="0">
              <a:solidFill>
                <a:schemeClr val="tx1"/>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审批</a:t>
            </a:r>
            <a:endParaRPr lang="en-US" altLang="zh-CN" dirty="0">
              <a:solidFill>
                <a:schemeClr val="tx1"/>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rgbClr val="00CC00"/>
                </a:solidFill>
                <a:latin typeface="Arial" panose="020B0604020202020204" pitchFamily="34" charset="0"/>
                <a:ea typeface="宋体" panose="02010600030101010101" pitchFamily="2" charset="-122"/>
              </a:rPr>
              <a:t>签发</a:t>
            </a:r>
            <a:endParaRPr lang="en-US" altLang="zh-CN" dirty="0">
              <a:solidFill>
                <a:srgbClr val="00CC00"/>
              </a:solidFill>
              <a:latin typeface="Arial" panose="020B0604020202020204" pitchFamily="34" charset="0"/>
              <a:ea typeface="宋体" panose="02010600030101010101" pitchFamily="2" charset="-122"/>
            </a:endParaRPr>
          </a:p>
          <a:p>
            <a:pPr marL="457200" indent="-457200"/>
            <a:r>
              <a:rPr lang="zh-CN" altLang="en-US" dirty="0">
                <a:solidFill>
                  <a:schemeClr val="tx1"/>
                </a:solidFill>
                <a:latin typeface="Arial" panose="020B0604020202020204" pitchFamily="34" charset="0"/>
                <a:ea typeface="宋体" panose="02010600030101010101" pitchFamily="2" charset="-122"/>
              </a:rPr>
              <a:t>      </a:t>
            </a:r>
            <a:r>
              <a:rPr lang="en-US" altLang="zh-CN"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关闭</a:t>
            </a:r>
            <a:endParaRPr lang="en-US" altLang="zh-CN" dirty="0">
              <a:solidFill>
                <a:schemeClr val="tx1"/>
              </a:solidFill>
              <a:latin typeface="Arial" panose="020B0604020202020204" pitchFamily="34" charset="0"/>
              <a:ea typeface="宋体" panose="02010600030101010101" pitchFamily="2" charset="-122"/>
            </a:endParaRPr>
          </a:p>
          <a:p>
            <a:pPr marL="457200" indent="-457200">
              <a:buFont typeface="Wingdings" panose="05000000000000000000" pitchFamily="2" charset="2"/>
              <a:buChar char="p"/>
            </a:pPr>
            <a:r>
              <a:rPr lang="zh-CN" altLang="en-US" dirty="0">
                <a:solidFill>
                  <a:schemeClr val="tx1"/>
                </a:solidFill>
                <a:latin typeface="Arial" panose="020B0604020202020204" pitchFamily="34" charset="0"/>
                <a:ea typeface="宋体" panose="02010600030101010101" pitchFamily="2" charset="-122"/>
              </a:rPr>
              <a:t>现场测试</a:t>
            </a:r>
            <a:endParaRPr lang="en-US" altLang="zh-CN" dirty="0">
              <a:solidFill>
                <a:schemeClr val="tx1"/>
              </a:solidFill>
              <a:latin typeface="Arial" panose="020B0604020202020204" pitchFamily="34" charset="0"/>
              <a:ea typeface="宋体" panose="02010600030101010101" pitchFamily="2" charset="-122"/>
            </a:endParaRPr>
          </a:p>
          <a:p>
            <a:pPr marL="457200" indent="-457200"/>
            <a:endParaRPr lang="en-US" altLang="zh-CN" dirty="0">
              <a:solidFill>
                <a:schemeClr val="tx1"/>
              </a:solidFill>
              <a:latin typeface="Arial" panose="020B0604020202020204" pitchFamily="34" charset="0"/>
              <a:ea typeface="宋体" panose="02010600030101010101" pitchFamily="2" charset="-122"/>
            </a:endParaRPr>
          </a:p>
        </p:txBody>
      </p:sp>
      <p:graphicFrame>
        <p:nvGraphicFramePr>
          <p:cNvPr id="7172" name="Object 5"/>
          <p:cNvGraphicFramePr/>
          <p:nvPr/>
        </p:nvGraphicFramePr>
        <p:xfrm>
          <a:off x="6781800" y="4876800"/>
          <a:ext cx="914400" cy="685800"/>
        </p:xfrm>
        <a:graphic>
          <a:graphicData uri="http://schemas.openxmlformats.org/presentationml/2006/ole">
            <mc:AlternateContent xmlns:mc="http://schemas.openxmlformats.org/markup-compatibility/2006">
              <mc:Choice xmlns:v="urn:schemas-microsoft-com:vml" Requires="v">
                <p:oleObj spid="_x0000_s3076" name="" showAsIcon="1" r:id="rId1" imgW="914400" imgH="685800" progId="Word.Document.8">
                  <p:embed/>
                </p:oleObj>
              </mc:Choice>
              <mc:Fallback>
                <p:oleObj name="" showAsIcon="1" r:id="rId1" imgW="914400" imgH="685800" progId="Word.Document.8">
                  <p:embed/>
                  <p:pic>
                    <p:nvPicPr>
                      <p:cNvPr id="0" name="图片 3075"/>
                      <p:cNvPicPr/>
                      <p:nvPr/>
                    </p:nvPicPr>
                    <p:blipFill>
                      <a:blip r:embed="rId2"/>
                      <a:stretch>
                        <a:fillRect/>
                      </a:stretch>
                    </p:blipFill>
                    <p:spPr>
                      <a:xfrm>
                        <a:off x="6781800" y="4876800"/>
                        <a:ext cx="914400" cy="685800"/>
                      </a:xfrm>
                      <a:prstGeom prst="rect">
                        <a:avLst/>
                      </a:prstGeom>
                      <a:noFill/>
                      <a:ln w="38100">
                        <a:noFill/>
                        <a:miter/>
                      </a:ln>
                    </p:spPr>
                  </p:pic>
                </p:oleObj>
              </mc:Fallback>
            </mc:AlternateContent>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4818" name="Rectangle 2"/>
          <p:cNvSpPr>
            <a:spLocks noGrp="1"/>
          </p:cNvSpPr>
          <p:nvPr>
            <p:ph type="title"/>
          </p:nvPr>
        </p:nvSpPr>
        <p:spPr>
          <a:xfrm>
            <a:off x="1600200" y="228600"/>
            <a:ext cx="5257800" cy="715963"/>
          </a:xfrm>
        </p:spPr>
        <p:txBody>
          <a:bodyPr vert="horz" wrap="square" lIns="91440" tIns="45720" rIns="91440" bIns="45720" anchor="ctr" anchorCtr="0"/>
          <a:p>
            <a:r>
              <a:rPr lang="zh-CN" altLang="en-US" dirty="0">
                <a:solidFill>
                  <a:schemeClr val="tx1"/>
                </a:solidFill>
              </a:rPr>
              <a:t>工作许可的</a:t>
            </a:r>
            <a:r>
              <a:rPr lang="zh-CN" altLang="en-US" dirty="0">
                <a:solidFill>
                  <a:srgbClr val="000000"/>
                </a:solidFill>
                <a:latin typeface="宋体" panose="02010600030101010101" pitchFamily="2" charset="-122"/>
              </a:rPr>
              <a:t>签批授权</a:t>
            </a:r>
            <a:endParaRPr lang="zh-CN" altLang="en-US" dirty="0">
              <a:solidFill>
                <a:srgbClr val="000000"/>
              </a:solidFill>
              <a:latin typeface="宋体" panose="02010600030101010101" pitchFamily="2" charset="-122"/>
            </a:endParaRPr>
          </a:p>
        </p:txBody>
      </p:sp>
      <p:sp>
        <p:nvSpPr>
          <p:cNvPr id="34819" name="Rectangle 3"/>
          <p:cNvSpPr>
            <a:spLocks noGrp="1"/>
          </p:cNvSpPr>
          <p:nvPr>
            <p:ph idx="1"/>
          </p:nvPr>
        </p:nvSpPr>
        <p:spPr>
          <a:xfrm>
            <a:off x="533400" y="1828800"/>
            <a:ext cx="8229600" cy="4724400"/>
          </a:xfrm>
        </p:spPr>
        <p:txBody>
          <a:bodyPr vert="horz" wrap="square" lIns="91440" tIns="45720" rIns="91440" bIns="45720" anchor="t" anchorCtr="0"/>
          <a:p>
            <a:pPr>
              <a:lnSpc>
                <a:spcPct val="125000"/>
              </a:lnSpc>
              <a:spcBef>
                <a:spcPct val="0"/>
              </a:spcBef>
              <a:buFont typeface="Wingdings" panose="05000000000000000000" pitchFamily="2" charset="2"/>
              <a:buChar char="Ø"/>
            </a:pPr>
            <a:r>
              <a:rPr lang="zh-CN" altLang="en-US" sz="2400" b="1" dirty="0">
                <a:latin typeface="宋体" panose="02010600030101010101" pitchFamily="2" charset="-122"/>
              </a:rPr>
              <a:t>当工厂总经理（厂长）不在工厂时，依次授权运行经理、安全经理、部门经理、值班经理对</a:t>
            </a:r>
            <a:r>
              <a:rPr lang="en-US" altLang="zh-CN" sz="2400" b="1" dirty="0">
                <a:latin typeface="宋体" panose="02010600030101010101" pitchFamily="2" charset="-122"/>
              </a:rPr>
              <a:t>Ⅰ</a:t>
            </a:r>
            <a:r>
              <a:rPr lang="zh-CN" altLang="en-US" sz="2400" b="1" dirty="0">
                <a:latin typeface="宋体" panose="02010600030101010101" pitchFamily="2" charset="-122"/>
              </a:rPr>
              <a:t>级许可作业进行最终签批和关闭 。</a:t>
            </a:r>
            <a:endParaRPr lang="en-US" altLang="zh-CN" sz="2400" b="1" dirty="0">
              <a:latin typeface="宋体" panose="02010600030101010101" pitchFamily="2" charset="-122"/>
            </a:endParaRPr>
          </a:p>
          <a:p>
            <a:pPr>
              <a:lnSpc>
                <a:spcPct val="125000"/>
              </a:lnSpc>
              <a:spcBef>
                <a:spcPct val="0"/>
              </a:spcBef>
              <a:buFont typeface="Wingdings" panose="05000000000000000000" pitchFamily="2" charset="2"/>
              <a:buChar char="Ø"/>
            </a:pPr>
            <a:endParaRPr lang="en-US" altLang="zh-CN" sz="2400" b="1" dirty="0">
              <a:latin typeface="宋体" panose="02010600030101010101" pitchFamily="2" charset="-122"/>
            </a:endParaRPr>
          </a:p>
          <a:p>
            <a:pPr>
              <a:lnSpc>
                <a:spcPct val="125000"/>
              </a:lnSpc>
              <a:spcBef>
                <a:spcPct val="0"/>
              </a:spcBef>
              <a:buFont typeface="Wingdings" panose="05000000000000000000" pitchFamily="2" charset="2"/>
              <a:buChar char="Ø"/>
            </a:pPr>
            <a:r>
              <a:rPr lang="zh-CN" altLang="en-US" sz="2400" b="1" dirty="0">
                <a:latin typeface="宋体" panose="02010600030101010101" pitchFamily="2" charset="-122"/>
              </a:rPr>
              <a:t>周末（含节假日）授权工厂值班人员对</a:t>
            </a:r>
            <a:r>
              <a:rPr lang="en-US" altLang="zh-CN" sz="2400" b="1" dirty="0">
                <a:latin typeface="宋体" panose="02010600030101010101" pitchFamily="2" charset="-122"/>
              </a:rPr>
              <a:t>Ⅰ</a:t>
            </a:r>
            <a:r>
              <a:rPr lang="zh-CN" altLang="en-US" sz="2400" b="1" dirty="0">
                <a:latin typeface="宋体" panose="02010600030101010101" pitchFamily="2" charset="-122"/>
              </a:rPr>
              <a:t>级、</a:t>
            </a:r>
            <a:r>
              <a:rPr lang="en-US" altLang="zh-CN" sz="2400" b="1" dirty="0">
                <a:latin typeface="宋体" panose="02010600030101010101" pitchFamily="2" charset="-122"/>
              </a:rPr>
              <a:t>Ⅱ</a:t>
            </a:r>
            <a:r>
              <a:rPr lang="zh-CN" altLang="en-US" sz="2400" b="1" dirty="0">
                <a:latin typeface="宋体" panose="02010600030101010101" pitchFamily="2" charset="-122"/>
              </a:rPr>
              <a:t>级、</a:t>
            </a:r>
            <a:r>
              <a:rPr lang="en-US" altLang="zh-CN" sz="2400" b="1" dirty="0">
                <a:latin typeface="宋体" panose="02010600030101010101" pitchFamily="2" charset="-122"/>
              </a:rPr>
              <a:t>Ⅲ</a:t>
            </a:r>
            <a:r>
              <a:rPr lang="zh-CN" altLang="en-US" sz="2400" b="1" dirty="0">
                <a:latin typeface="宋体" panose="02010600030101010101" pitchFamily="2" charset="-122"/>
              </a:rPr>
              <a:t>级作业许可进行最终签批和关闭。</a:t>
            </a:r>
            <a:endParaRPr lang="zh-CN" altLang="en-US" sz="2400" b="1" dirty="0">
              <a:latin typeface="宋体" panose="02010600030101010101" pitchFamily="2" charset="-122"/>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Rectangle 3"/>
          <p:cNvSpPr>
            <a:spLocks noGrp="1"/>
          </p:cNvSpPr>
          <p:nvPr>
            <p:ph idx="1"/>
          </p:nvPr>
        </p:nvSpPr>
        <p:spPr>
          <a:xfrm>
            <a:off x="609600" y="1905000"/>
            <a:ext cx="8229600" cy="4648200"/>
          </a:xfrm>
        </p:spPr>
        <p:txBody>
          <a:bodyPr vert="horz" wrap="square" lIns="91440" tIns="45720" rIns="91440" bIns="45720" anchor="t" anchorCtr="0"/>
          <a:p>
            <a:pPr>
              <a:lnSpc>
                <a:spcPct val="80000"/>
              </a:lnSpc>
              <a:buFont typeface="Wingdings" panose="05000000000000000000" pitchFamily="2" charset="2"/>
              <a:buChar char="Ø"/>
            </a:pPr>
            <a:r>
              <a:rPr lang="zh-CN" altLang="en-US" sz="2400" b="1" dirty="0"/>
              <a:t>风险分析及控制措施</a:t>
            </a:r>
            <a:endParaRPr lang="zh-CN" altLang="en-US" sz="2400" b="1" dirty="0"/>
          </a:p>
          <a:p>
            <a:pPr>
              <a:lnSpc>
                <a:spcPct val="140000"/>
              </a:lnSpc>
            </a:pPr>
            <a:r>
              <a:rPr lang="en-US" altLang="zh-CN" sz="2000" b="1" dirty="0"/>
              <a:t>《</a:t>
            </a:r>
            <a:r>
              <a:rPr lang="zh-CN" altLang="en-US" sz="2000" b="1" dirty="0"/>
              <a:t>工作许可</a:t>
            </a:r>
            <a:r>
              <a:rPr lang="en-US" altLang="zh-CN" sz="2000" b="1" dirty="0"/>
              <a:t>》</a:t>
            </a:r>
            <a:r>
              <a:rPr lang="zh-CN" altLang="en-US" sz="2000" b="1" dirty="0"/>
              <a:t>与风险分析表中作业内容一致，所有作业人员已清楚</a:t>
            </a:r>
            <a:endParaRPr lang="zh-CN" altLang="en-US" sz="2000" b="1" dirty="0"/>
          </a:p>
          <a:p>
            <a:pPr>
              <a:lnSpc>
                <a:spcPct val="140000"/>
              </a:lnSpc>
            </a:pPr>
            <a:r>
              <a:rPr lang="zh-CN" altLang="en-US" sz="2000" b="1" dirty="0"/>
              <a:t>坠物、坠落、掩埋、吞没、温度、有毒有害气体风险识别充分，防范措施有效并实施</a:t>
            </a:r>
            <a:endParaRPr lang="zh-CN" altLang="en-US" sz="2000" b="1" dirty="0"/>
          </a:p>
          <a:p>
            <a:pPr>
              <a:lnSpc>
                <a:spcPct val="140000"/>
              </a:lnSpc>
            </a:pPr>
            <a:r>
              <a:rPr lang="zh-CN" altLang="en-US" sz="2000" b="1" dirty="0"/>
              <a:t>气体检测值在安全范围（检测仪不报警为准）</a:t>
            </a:r>
            <a:endParaRPr lang="zh-CN" altLang="en-US" sz="2000" b="1" dirty="0"/>
          </a:p>
          <a:p>
            <a:pPr>
              <a:lnSpc>
                <a:spcPct val="140000"/>
              </a:lnSpc>
            </a:pPr>
            <a:r>
              <a:rPr lang="zh-CN" altLang="en-US" sz="2000" b="1" dirty="0"/>
              <a:t>进出通道安全可靠</a:t>
            </a:r>
            <a:endParaRPr lang="zh-CN" altLang="en-US" sz="2000" b="1" dirty="0"/>
          </a:p>
          <a:p>
            <a:pPr>
              <a:lnSpc>
                <a:spcPct val="140000"/>
              </a:lnSpc>
              <a:buFont typeface="Wingdings" panose="05000000000000000000" pitchFamily="2" charset="2"/>
              <a:buChar char="Ø"/>
            </a:pPr>
            <a:r>
              <a:rPr lang="zh-CN" altLang="en-US" sz="2400" b="1" dirty="0"/>
              <a:t>能量隔离</a:t>
            </a:r>
            <a:endParaRPr lang="zh-CN" altLang="en-US" sz="2400" b="1" dirty="0"/>
          </a:p>
          <a:p>
            <a:pPr>
              <a:lnSpc>
                <a:spcPct val="140000"/>
              </a:lnSpc>
            </a:pPr>
            <a:r>
              <a:rPr lang="zh-CN" altLang="en-US" sz="2000" b="1" dirty="0"/>
              <a:t>根据风险分析和</a:t>
            </a:r>
            <a:r>
              <a:rPr lang="en-US" altLang="zh-CN" sz="2000" b="1" dirty="0"/>
              <a:t>HECP</a:t>
            </a:r>
            <a:r>
              <a:rPr lang="zh-CN" altLang="en-US" sz="2000" b="1" dirty="0"/>
              <a:t>对所有能量点进行了锁定</a:t>
            </a:r>
            <a:endParaRPr lang="zh-CN" altLang="en-US" sz="2000" b="1" dirty="0"/>
          </a:p>
          <a:p>
            <a:pPr>
              <a:lnSpc>
                <a:spcPct val="140000"/>
              </a:lnSpc>
            </a:pPr>
            <a:r>
              <a:rPr lang="zh-CN" altLang="en-US" sz="2000" b="1" dirty="0"/>
              <a:t>一人一锁一标示牌</a:t>
            </a:r>
            <a:endParaRPr lang="zh-CN" altLang="en-US" sz="1800" b="1" dirty="0"/>
          </a:p>
        </p:txBody>
      </p:sp>
      <p:sp>
        <p:nvSpPr>
          <p:cNvPr id="35842" name="Rectangle 2"/>
          <p:cNvSpPr/>
          <p:nvPr/>
        </p:nvSpPr>
        <p:spPr>
          <a:xfrm>
            <a:off x="304800" y="1066800"/>
            <a:ext cx="3962400" cy="533400"/>
          </a:xfrm>
          <a:prstGeom prst="rect">
            <a:avLst/>
          </a:prstGeom>
          <a:noFill/>
          <a:ln w="9525">
            <a:noFill/>
          </a:ln>
        </p:spPr>
        <p:txBody>
          <a:bodyPr anchor="ctr" anchorCtr="0"/>
          <a:p>
            <a:pPr algn="ctr"/>
            <a:r>
              <a:rPr lang="zh-CN" altLang="en-US" sz="2800" dirty="0">
                <a:solidFill>
                  <a:schemeClr val="tx2"/>
                </a:solidFill>
                <a:latin typeface="Arial" panose="020B0604020202020204" pitchFamily="34" charset="0"/>
                <a:ea typeface="宋体" panose="02010600030101010101" pitchFamily="2" charset="-122"/>
              </a:rPr>
              <a:t>现场确认的内容</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35843"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密闭空间作业许可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
          <p:cNvSpPr>
            <a:spLocks noGrp="1"/>
          </p:cNvSpPr>
          <p:nvPr>
            <p:ph idx="1"/>
          </p:nvPr>
        </p:nvSpPr>
        <p:spPr>
          <a:xfrm>
            <a:off x="1066800" y="1371600"/>
            <a:ext cx="7391400" cy="4495800"/>
          </a:xfrm>
        </p:spPr>
        <p:txBody>
          <a:bodyPr vert="horz" wrap="square" lIns="91440" tIns="45720" rIns="91440" bIns="45720" anchor="t" anchorCtr="0"/>
          <a:p>
            <a:pPr>
              <a:lnSpc>
                <a:spcPct val="130000"/>
              </a:lnSpc>
              <a:buFont typeface="Wingdings" panose="05000000000000000000" pitchFamily="2" charset="2"/>
              <a:buChar char="Ø"/>
            </a:pPr>
            <a:r>
              <a:rPr lang="zh-CN" altLang="en-US" sz="2800" b="1" dirty="0"/>
              <a:t>工器具检查</a:t>
            </a:r>
            <a:endParaRPr lang="zh-CN" altLang="en-US" sz="2800" b="1" dirty="0"/>
          </a:p>
          <a:p>
            <a:pPr>
              <a:lnSpc>
                <a:spcPct val="130000"/>
              </a:lnSpc>
            </a:pPr>
            <a:r>
              <a:rPr lang="zh-CN" altLang="en-US" sz="2000" b="1" dirty="0"/>
              <a:t>照明电缆完好，电压不大于</a:t>
            </a:r>
            <a:r>
              <a:rPr lang="en-US" altLang="zh-CN" sz="2000" b="1" dirty="0"/>
              <a:t>36V</a:t>
            </a:r>
            <a:r>
              <a:rPr lang="zh-CN" altLang="en-US" sz="2000" b="1" dirty="0"/>
              <a:t>并有灯罩</a:t>
            </a:r>
            <a:endParaRPr lang="zh-CN" altLang="en-US" sz="2000" b="1" dirty="0"/>
          </a:p>
          <a:p>
            <a:pPr>
              <a:lnSpc>
                <a:spcPct val="130000"/>
              </a:lnSpc>
            </a:pPr>
            <a:r>
              <a:rPr lang="zh-CN" altLang="en-US" sz="2000" b="1" dirty="0"/>
              <a:t>电动设备经过检查</a:t>
            </a:r>
            <a:endParaRPr lang="zh-CN" altLang="en-US" sz="2000" b="1" dirty="0"/>
          </a:p>
          <a:p>
            <a:pPr>
              <a:lnSpc>
                <a:spcPct val="130000"/>
              </a:lnSpc>
              <a:buFont typeface="Wingdings" panose="05000000000000000000" pitchFamily="2" charset="2"/>
              <a:buChar char="Ø"/>
            </a:pPr>
            <a:r>
              <a:rPr lang="zh-CN" altLang="en-US" sz="2800" b="1" dirty="0"/>
              <a:t>现场监护</a:t>
            </a:r>
            <a:endParaRPr lang="zh-CN" altLang="en-US" sz="2800" b="1" dirty="0"/>
          </a:p>
          <a:p>
            <a:pPr>
              <a:lnSpc>
                <a:spcPct val="130000"/>
              </a:lnSpc>
            </a:pPr>
            <a:r>
              <a:rPr lang="zh-CN" altLang="en-US" sz="2000" b="1" dirty="0"/>
              <a:t>设置了专职监护人员，他清楚其职责并配备了通讯工具</a:t>
            </a:r>
            <a:endParaRPr lang="zh-CN" altLang="en-US" sz="2000" b="1" dirty="0"/>
          </a:p>
          <a:p>
            <a:pPr>
              <a:lnSpc>
                <a:spcPct val="130000"/>
              </a:lnSpc>
            </a:pPr>
            <a:r>
              <a:rPr lang="en-US" altLang="zh-CN" sz="2000" b="1" dirty="0"/>
              <a:t>PPE</a:t>
            </a:r>
            <a:r>
              <a:rPr lang="zh-CN" altLang="en-US" sz="2000" b="1" dirty="0"/>
              <a:t>完好并正确使用（包括特殊</a:t>
            </a:r>
            <a:r>
              <a:rPr lang="en-US" altLang="zh-CN" sz="2000" b="1" dirty="0"/>
              <a:t>PPE</a:t>
            </a:r>
            <a:r>
              <a:rPr lang="zh-CN" altLang="en-US" sz="2000" b="1" dirty="0"/>
              <a:t>）</a:t>
            </a:r>
            <a:endParaRPr lang="zh-CN" altLang="en-US" sz="2000" b="1" dirty="0"/>
          </a:p>
          <a:p>
            <a:pPr>
              <a:lnSpc>
                <a:spcPct val="130000"/>
              </a:lnSpc>
              <a:buFont typeface="Wingdings" panose="05000000000000000000" pitchFamily="2" charset="2"/>
              <a:buChar char="Ø"/>
            </a:pPr>
            <a:r>
              <a:rPr lang="zh-CN" altLang="en-US" sz="2800" b="1" dirty="0"/>
              <a:t>应急救援</a:t>
            </a:r>
            <a:endParaRPr lang="zh-CN" altLang="en-US" sz="2800" b="1" dirty="0"/>
          </a:p>
          <a:p>
            <a:pPr>
              <a:lnSpc>
                <a:spcPct val="130000"/>
              </a:lnSpc>
            </a:pPr>
            <a:r>
              <a:rPr lang="zh-CN" altLang="en-US" sz="2000" b="1" dirty="0"/>
              <a:t>清楚应急救援预案</a:t>
            </a:r>
            <a:endParaRPr lang="zh-CN" altLang="en-US" sz="2000" b="1" dirty="0"/>
          </a:p>
          <a:p>
            <a:pPr>
              <a:buNone/>
            </a:pPr>
            <a:endParaRPr lang="zh-CN" altLang="en-US" sz="2000" b="1" dirty="0"/>
          </a:p>
        </p:txBody>
      </p:sp>
      <p:sp>
        <p:nvSpPr>
          <p:cNvPr id="36866"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密闭空间作业许可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高空作业许可</a:t>
            </a:r>
            <a:endParaRPr lang="zh-CN" altLang="en-US" sz="3200" dirty="0">
              <a:solidFill>
                <a:schemeClr val="tx2"/>
              </a:solidFill>
              <a:latin typeface="宋体" panose="02010600030101010101" pitchFamily="2" charset="-122"/>
              <a:ea typeface="宋体" panose="02010600030101010101" pitchFamily="2" charset="-122"/>
            </a:endParaRPr>
          </a:p>
        </p:txBody>
      </p:sp>
      <p:sp>
        <p:nvSpPr>
          <p:cNvPr id="37890" name="Rectangle 9"/>
          <p:cNvSpPr>
            <a:spLocks noGrp="1"/>
          </p:cNvSpPr>
          <p:nvPr>
            <p:ph idx="1"/>
          </p:nvPr>
        </p:nvSpPr>
        <p:spPr>
          <a:xfrm>
            <a:off x="838200" y="1752600"/>
            <a:ext cx="7391400" cy="5105400"/>
          </a:xfrm>
        </p:spPr>
        <p:txBody>
          <a:bodyPr vert="horz" wrap="square" lIns="91440" tIns="45720" rIns="91440" bIns="45720" anchor="t" anchorCtr="0"/>
          <a:p>
            <a:pPr>
              <a:lnSpc>
                <a:spcPct val="130000"/>
              </a:lnSpc>
              <a:buFont typeface="Wingdings" panose="05000000000000000000" pitchFamily="2" charset="2"/>
              <a:buChar char="Ø"/>
            </a:pPr>
            <a:r>
              <a:rPr lang="zh-CN" altLang="en-US" sz="2400" b="1" dirty="0"/>
              <a:t>风险分析及控制措施</a:t>
            </a:r>
            <a:endParaRPr lang="zh-CN" altLang="en-US" sz="2400" b="1" dirty="0"/>
          </a:p>
          <a:p>
            <a:pPr>
              <a:lnSpc>
                <a:spcPct val="130000"/>
              </a:lnSpc>
            </a:pPr>
            <a:r>
              <a:rPr lang="en-US" altLang="zh-CN" sz="2200" b="1" dirty="0"/>
              <a:t>《</a:t>
            </a:r>
            <a:r>
              <a:rPr lang="zh-CN" altLang="en-US" sz="2200" b="1" dirty="0"/>
              <a:t>高空作业申请许可</a:t>
            </a:r>
            <a:r>
              <a:rPr lang="en-US" altLang="zh-CN" sz="2200" b="1" dirty="0"/>
              <a:t>》</a:t>
            </a:r>
            <a:r>
              <a:rPr lang="zh-CN" altLang="en-US" sz="2200" b="1" dirty="0"/>
              <a:t>与</a:t>
            </a:r>
            <a:r>
              <a:rPr lang="en-US" altLang="zh-CN" sz="2200" b="1" dirty="0"/>
              <a:t>《</a:t>
            </a:r>
            <a:r>
              <a:rPr lang="zh-CN" altLang="en-US" sz="2200" b="1" dirty="0"/>
              <a:t>高空坠落风险分析表</a:t>
            </a:r>
            <a:r>
              <a:rPr lang="en-US" altLang="zh-CN" sz="2200" b="1" dirty="0"/>
              <a:t>》</a:t>
            </a:r>
            <a:r>
              <a:rPr lang="zh-CN" altLang="en-US" sz="2200" b="1" dirty="0"/>
              <a:t>中作业内容一致，所有作业人员已清楚</a:t>
            </a:r>
            <a:endParaRPr lang="zh-CN" altLang="en-US" sz="2200" b="1" dirty="0"/>
          </a:p>
          <a:p>
            <a:pPr>
              <a:lnSpc>
                <a:spcPct val="130000"/>
              </a:lnSpc>
            </a:pPr>
            <a:r>
              <a:rPr lang="zh-CN" altLang="en-US" sz="2200" b="1" dirty="0"/>
              <a:t>坠物、坠落、坍塌、触电和物体打击等风险识别充分，防范措施有效并实施</a:t>
            </a:r>
            <a:endParaRPr lang="zh-CN" altLang="en-US" sz="2200" b="1" dirty="0"/>
          </a:p>
          <a:p>
            <a:pPr>
              <a:lnSpc>
                <a:spcPct val="130000"/>
              </a:lnSpc>
              <a:buFont typeface="Wingdings" panose="05000000000000000000" pitchFamily="2" charset="2"/>
              <a:buChar char="Ø"/>
            </a:pPr>
            <a:r>
              <a:rPr lang="zh-CN" altLang="en-US" sz="2400" b="1" dirty="0"/>
              <a:t>能量隔离</a:t>
            </a:r>
            <a:endParaRPr lang="zh-CN" altLang="en-US" sz="2400" b="1" dirty="0"/>
          </a:p>
          <a:p>
            <a:pPr>
              <a:lnSpc>
                <a:spcPct val="130000"/>
              </a:lnSpc>
            </a:pPr>
            <a:r>
              <a:rPr lang="zh-CN" altLang="en-US" sz="2200" b="1" dirty="0"/>
              <a:t>根据风险分析和</a:t>
            </a:r>
            <a:r>
              <a:rPr lang="en-US" altLang="zh-CN" sz="2200" b="1" dirty="0"/>
              <a:t>HECP</a:t>
            </a:r>
            <a:r>
              <a:rPr lang="zh-CN" altLang="en-US" sz="2200" b="1" dirty="0"/>
              <a:t>对所有能量点进行了锁定</a:t>
            </a:r>
            <a:endParaRPr lang="zh-CN" altLang="en-US" sz="2200" b="1" dirty="0"/>
          </a:p>
          <a:p>
            <a:pPr>
              <a:lnSpc>
                <a:spcPct val="130000"/>
              </a:lnSpc>
            </a:pPr>
            <a:r>
              <a:rPr lang="zh-CN" altLang="en-US" sz="2200" b="1" dirty="0"/>
              <a:t>一人一锁一标示牌</a:t>
            </a:r>
            <a:endParaRPr lang="zh-CN" altLang="en-US" sz="2200" b="1" dirty="0"/>
          </a:p>
          <a:p>
            <a:pPr>
              <a:lnSpc>
                <a:spcPct val="130000"/>
              </a:lnSpc>
              <a:buFont typeface="Wingdings" panose="05000000000000000000" pitchFamily="2" charset="2"/>
              <a:buChar char="Ø"/>
            </a:pPr>
            <a:r>
              <a:rPr lang="zh-CN" altLang="fr-FR" sz="2400" b="1" dirty="0">
                <a:latin typeface="宋体" panose="02010600030101010101" pitchFamily="2" charset="-122"/>
                <a:ea typeface="Arial Unicode MS" pitchFamily="34" charset="-122"/>
              </a:rPr>
              <a:t>清楚相应的应急预案</a:t>
            </a:r>
            <a:endParaRPr lang="zh-CN" altLang="en-US" sz="2400" b="1" dirty="0">
              <a:latin typeface="宋体" panose="02010600030101010101" pitchFamily="2" charset="-122"/>
              <a:ea typeface="Arial Unicode MS" pitchFamily="34" charset="-122"/>
            </a:endParaRPr>
          </a:p>
        </p:txBody>
      </p:sp>
      <p:sp>
        <p:nvSpPr>
          <p:cNvPr id="37891" name="Rectangle 2"/>
          <p:cNvSpPr/>
          <p:nvPr/>
        </p:nvSpPr>
        <p:spPr>
          <a:xfrm>
            <a:off x="304800" y="1066800"/>
            <a:ext cx="3962400" cy="533400"/>
          </a:xfrm>
          <a:prstGeom prst="rect">
            <a:avLst/>
          </a:prstGeom>
          <a:noFill/>
          <a:ln w="9525">
            <a:noFill/>
          </a:ln>
        </p:spPr>
        <p:txBody>
          <a:bodyPr anchor="ctr" anchorCtr="0"/>
          <a:p>
            <a:pPr algn="ctr" eaLnBrk="0" hangingPunct="0"/>
            <a:r>
              <a:rPr lang="zh-CN" altLang="en-US" sz="2800" dirty="0">
                <a:solidFill>
                  <a:schemeClr val="tx2"/>
                </a:solidFill>
                <a:latin typeface="Arial" panose="020B0604020202020204" pitchFamily="34" charset="0"/>
                <a:ea typeface="宋体" panose="02010600030101010101" pitchFamily="2" charset="-122"/>
              </a:rPr>
              <a:t>现场确认的内容</a:t>
            </a:r>
            <a:endParaRPr lang="zh-CN" altLang="en-US" sz="28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Rectangle 2"/>
          <p:cNvSpPr>
            <a:spLocks noGrp="1"/>
          </p:cNvSpPr>
          <p:nvPr>
            <p:ph idx="1"/>
          </p:nvPr>
        </p:nvSpPr>
        <p:spPr>
          <a:xfrm>
            <a:off x="1066800" y="1828800"/>
            <a:ext cx="7315200" cy="4572000"/>
          </a:xfrm>
        </p:spPr>
        <p:txBody>
          <a:bodyPr vert="horz" wrap="square" lIns="91440" tIns="45720" rIns="91440" bIns="45720" anchor="t" anchorCtr="0"/>
          <a:p>
            <a:pPr>
              <a:lnSpc>
                <a:spcPct val="80000"/>
              </a:lnSpc>
              <a:buFont typeface="Wingdings" panose="05000000000000000000" pitchFamily="2" charset="2"/>
              <a:buChar char="Ø"/>
            </a:pPr>
            <a:r>
              <a:rPr lang="zh-CN" altLang="en-US" sz="2800" b="1" dirty="0"/>
              <a:t>风险分析及控制措施</a:t>
            </a:r>
            <a:endParaRPr lang="zh-CN" altLang="en-US" sz="2800" b="1" dirty="0"/>
          </a:p>
          <a:p>
            <a:pPr>
              <a:lnSpc>
                <a:spcPct val="140000"/>
              </a:lnSpc>
            </a:pPr>
            <a:r>
              <a:rPr lang="en-US" altLang="zh-CN" sz="2400" b="1" dirty="0"/>
              <a:t>《</a:t>
            </a:r>
            <a:r>
              <a:rPr lang="zh-CN" altLang="en-US" sz="2400" b="1" dirty="0"/>
              <a:t>工作许可</a:t>
            </a:r>
            <a:r>
              <a:rPr lang="en-US" altLang="zh-CN" sz="2400" b="1" dirty="0"/>
              <a:t>》</a:t>
            </a:r>
            <a:r>
              <a:rPr lang="zh-CN" altLang="en-US" sz="2400" b="1" dirty="0"/>
              <a:t>与风险分析表中作业内容一致，所有作业人员已清楚</a:t>
            </a:r>
            <a:endParaRPr lang="zh-CN" altLang="en-US" sz="2400" b="1" dirty="0"/>
          </a:p>
          <a:p>
            <a:pPr>
              <a:lnSpc>
                <a:spcPct val="140000"/>
              </a:lnSpc>
            </a:pPr>
            <a:r>
              <a:rPr lang="zh-CN" altLang="en-US" sz="2400" b="1" dirty="0"/>
              <a:t>火灾、爆炸风险识别充分，防范措施有效并实施</a:t>
            </a:r>
            <a:endParaRPr lang="zh-CN" altLang="en-US" sz="2400" b="1" dirty="0"/>
          </a:p>
          <a:p>
            <a:pPr>
              <a:lnSpc>
                <a:spcPct val="140000"/>
              </a:lnSpc>
              <a:buFont typeface="Wingdings" panose="05000000000000000000" pitchFamily="2" charset="2"/>
              <a:buChar char="Ø"/>
            </a:pPr>
            <a:r>
              <a:rPr lang="zh-CN" altLang="en-US" sz="2800" b="1" dirty="0"/>
              <a:t>能量隔离</a:t>
            </a:r>
            <a:endParaRPr lang="zh-CN" altLang="en-US" sz="2800" b="1" dirty="0"/>
          </a:p>
          <a:p>
            <a:pPr>
              <a:lnSpc>
                <a:spcPct val="140000"/>
              </a:lnSpc>
            </a:pPr>
            <a:r>
              <a:rPr lang="zh-CN" altLang="en-US" sz="2400" b="1" dirty="0"/>
              <a:t>根据风险分析和</a:t>
            </a:r>
            <a:r>
              <a:rPr lang="en-US" altLang="zh-CN" sz="2400" b="1" dirty="0"/>
              <a:t>HECP</a:t>
            </a:r>
            <a:r>
              <a:rPr lang="zh-CN" altLang="en-US" sz="2400" b="1" dirty="0"/>
              <a:t>对所有能量点进行了锁定</a:t>
            </a:r>
            <a:endParaRPr lang="zh-CN" altLang="en-US" sz="2400" b="1" dirty="0"/>
          </a:p>
          <a:p>
            <a:pPr>
              <a:lnSpc>
                <a:spcPct val="140000"/>
              </a:lnSpc>
            </a:pPr>
            <a:r>
              <a:rPr lang="zh-CN" altLang="en-US" sz="2400" b="1" dirty="0"/>
              <a:t>一人一锁一标示牌</a:t>
            </a:r>
            <a:endParaRPr lang="zh-CN" altLang="en-US" sz="2400" dirty="0"/>
          </a:p>
        </p:txBody>
      </p:sp>
      <p:sp>
        <p:nvSpPr>
          <p:cNvPr id="38914"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热</a:t>
            </a:r>
            <a:r>
              <a:rPr lang="en-US" altLang="zh-CN" sz="3200" dirty="0">
                <a:solidFill>
                  <a:schemeClr val="tx2"/>
                </a:solidFill>
                <a:latin typeface="Arial" panose="020B0604020202020204" pitchFamily="34" charset="0"/>
                <a:ea typeface="宋体" panose="02010600030101010101" pitchFamily="2" charset="-122"/>
              </a:rPr>
              <a:t>(</a:t>
            </a:r>
            <a:r>
              <a:rPr lang="zh-CN" altLang="en-US" sz="3200" dirty="0">
                <a:solidFill>
                  <a:schemeClr val="tx2"/>
                </a:solidFill>
                <a:latin typeface="Arial" panose="020B0604020202020204" pitchFamily="34" charset="0"/>
                <a:ea typeface="宋体" panose="02010600030101010101" pitchFamily="2" charset="-122"/>
              </a:rPr>
              <a:t>工</a:t>
            </a:r>
            <a:r>
              <a:rPr lang="en-US" altLang="zh-CN" sz="3200" dirty="0">
                <a:solidFill>
                  <a:schemeClr val="tx2"/>
                </a:solidFill>
                <a:latin typeface="Arial" panose="020B0604020202020204" pitchFamily="34" charset="0"/>
                <a:ea typeface="宋体" panose="02010600030101010101" pitchFamily="2" charset="-122"/>
              </a:rPr>
              <a:t>)</a:t>
            </a:r>
            <a:r>
              <a:rPr lang="zh-CN" altLang="en-US" sz="3200" dirty="0">
                <a:solidFill>
                  <a:schemeClr val="tx2"/>
                </a:solidFill>
                <a:latin typeface="Arial" panose="020B0604020202020204" pitchFamily="34" charset="0"/>
                <a:ea typeface="宋体" panose="02010600030101010101" pitchFamily="2" charset="-122"/>
              </a:rPr>
              <a:t>作业许可</a:t>
            </a:r>
            <a:endParaRPr lang="zh-CN" altLang="en-US" sz="3200" dirty="0">
              <a:solidFill>
                <a:schemeClr val="tx2"/>
              </a:solidFill>
              <a:latin typeface="宋体" panose="02010600030101010101" pitchFamily="2" charset="-122"/>
              <a:ea typeface="宋体" panose="02010600030101010101" pitchFamily="2" charset="-122"/>
            </a:endParaRPr>
          </a:p>
        </p:txBody>
      </p:sp>
      <p:sp>
        <p:nvSpPr>
          <p:cNvPr id="38915" name="Rectangle 2"/>
          <p:cNvSpPr/>
          <p:nvPr/>
        </p:nvSpPr>
        <p:spPr>
          <a:xfrm>
            <a:off x="304800" y="1066800"/>
            <a:ext cx="3962400" cy="533400"/>
          </a:xfrm>
          <a:prstGeom prst="rect">
            <a:avLst/>
          </a:prstGeom>
          <a:noFill/>
          <a:ln w="9525">
            <a:noFill/>
          </a:ln>
        </p:spPr>
        <p:txBody>
          <a:bodyPr anchor="ctr" anchorCtr="0"/>
          <a:p>
            <a:pPr algn="ctr" eaLnBrk="0" hangingPunct="0"/>
            <a:r>
              <a:rPr lang="zh-CN" altLang="en-US" sz="2800" dirty="0">
                <a:solidFill>
                  <a:schemeClr val="tx2"/>
                </a:solidFill>
                <a:latin typeface="Arial" panose="020B0604020202020204" pitchFamily="34" charset="0"/>
                <a:ea typeface="宋体" panose="02010600030101010101" pitchFamily="2" charset="-122"/>
              </a:rPr>
              <a:t>现场确认的内容</a:t>
            </a:r>
            <a:endParaRPr lang="zh-CN" altLang="en-US" sz="28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Rectangle 2"/>
          <p:cNvSpPr>
            <a:spLocks noGrp="1"/>
          </p:cNvSpPr>
          <p:nvPr>
            <p:ph idx="1"/>
          </p:nvPr>
        </p:nvSpPr>
        <p:spPr>
          <a:xfrm>
            <a:off x="990600" y="990600"/>
            <a:ext cx="7543800" cy="4953000"/>
          </a:xfrm>
        </p:spPr>
        <p:txBody>
          <a:bodyPr vert="horz" wrap="square" lIns="91440" tIns="45720" rIns="91440" bIns="45720" anchor="t" anchorCtr="0"/>
          <a:p>
            <a:pPr>
              <a:lnSpc>
                <a:spcPct val="135000"/>
              </a:lnSpc>
              <a:buFont typeface="Wingdings" panose="05000000000000000000" pitchFamily="2" charset="2"/>
              <a:buChar char="Ø"/>
            </a:pPr>
            <a:r>
              <a:rPr lang="zh-CN" altLang="en-US" sz="2800" b="1" dirty="0"/>
              <a:t>工器具检查</a:t>
            </a:r>
            <a:endParaRPr lang="zh-CN" altLang="en-US" sz="2800" b="1" dirty="0"/>
          </a:p>
          <a:p>
            <a:pPr>
              <a:lnSpc>
                <a:spcPct val="135000"/>
              </a:lnSpc>
            </a:pPr>
            <a:r>
              <a:rPr lang="zh-CN" altLang="en-US" sz="2400" b="1" dirty="0"/>
              <a:t>气瓶附件齐全有效竖直固定相距</a:t>
            </a:r>
            <a:r>
              <a:rPr lang="en-US" altLang="zh-CN" sz="2400" b="1" dirty="0"/>
              <a:t>5</a:t>
            </a:r>
            <a:r>
              <a:rPr lang="zh-CN" altLang="en-US" sz="2400" b="1" dirty="0"/>
              <a:t>米，距明火</a:t>
            </a:r>
            <a:r>
              <a:rPr lang="en-US" altLang="zh-CN" sz="2400" b="1" dirty="0"/>
              <a:t>10</a:t>
            </a:r>
            <a:r>
              <a:rPr lang="zh-CN" altLang="en-US" sz="2400" b="1" dirty="0"/>
              <a:t>米</a:t>
            </a:r>
            <a:endParaRPr lang="zh-CN" altLang="en-US" sz="2400" b="1" dirty="0"/>
          </a:p>
          <a:p>
            <a:pPr>
              <a:lnSpc>
                <a:spcPct val="135000"/>
              </a:lnSpc>
            </a:pPr>
            <a:r>
              <a:rPr lang="zh-CN" altLang="en-US" sz="2400" b="1" dirty="0"/>
              <a:t>电焊机通过检查并挂牌</a:t>
            </a:r>
            <a:endParaRPr lang="zh-CN" altLang="en-US" sz="2400" b="1" dirty="0"/>
          </a:p>
          <a:p>
            <a:pPr>
              <a:lnSpc>
                <a:spcPct val="135000"/>
              </a:lnSpc>
              <a:buFont typeface="Wingdings" panose="05000000000000000000" pitchFamily="2" charset="2"/>
              <a:buChar char="Ø"/>
            </a:pPr>
            <a:r>
              <a:rPr lang="zh-CN" altLang="en-US" sz="2400" b="1" dirty="0"/>
              <a:t>可燃物已被清除或与火源进行了有效隔离</a:t>
            </a:r>
            <a:endParaRPr lang="zh-CN" altLang="en-US" sz="2400" b="1" dirty="0"/>
          </a:p>
          <a:p>
            <a:pPr>
              <a:lnSpc>
                <a:spcPct val="135000"/>
              </a:lnSpc>
              <a:buFont typeface="Wingdings" panose="05000000000000000000" pitchFamily="2" charset="2"/>
              <a:buChar char="Ø"/>
            </a:pPr>
            <a:r>
              <a:rPr lang="zh-CN" altLang="en-US" sz="2400" b="1" dirty="0"/>
              <a:t>气管与焊机线分开放置</a:t>
            </a:r>
            <a:endParaRPr lang="zh-CN" altLang="en-US" sz="2400" b="1" dirty="0"/>
          </a:p>
          <a:p>
            <a:pPr>
              <a:lnSpc>
                <a:spcPct val="135000"/>
              </a:lnSpc>
              <a:buFont typeface="Wingdings" panose="05000000000000000000" pitchFamily="2" charset="2"/>
              <a:buChar char="Ø"/>
            </a:pPr>
            <a:r>
              <a:rPr lang="zh-CN" altLang="en-US" sz="2800" b="1" dirty="0"/>
              <a:t>应急救援</a:t>
            </a:r>
            <a:endParaRPr lang="zh-CN" altLang="en-US" sz="2800" b="1" dirty="0"/>
          </a:p>
          <a:p>
            <a:pPr>
              <a:lnSpc>
                <a:spcPct val="135000"/>
              </a:lnSpc>
            </a:pPr>
            <a:r>
              <a:rPr lang="zh-CN" altLang="en-US" sz="2400" b="1" dirty="0"/>
              <a:t>配备了灭火器  明确最近消火栓位置</a:t>
            </a:r>
            <a:endParaRPr lang="en-US" altLang="zh-CN" sz="2400" b="1" dirty="0"/>
          </a:p>
        </p:txBody>
      </p:sp>
      <p:sp>
        <p:nvSpPr>
          <p:cNvPr id="39938"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热</a:t>
            </a:r>
            <a:r>
              <a:rPr lang="en-US" altLang="zh-CN" sz="3200" dirty="0">
                <a:solidFill>
                  <a:schemeClr val="tx2"/>
                </a:solidFill>
                <a:latin typeface="Arial" panose="020B0604020202020204" pitchFamily="34" charset="0"/>
                <a:ea typeface="宋体" panose="02010600030101010101" pitchFamily="2" charset="-122"/>
              </a:rPr>
              <a:t>(</a:t>
            </a:r>
            <a:r>
              <a:rPr lang="zh-CN" altLang="en-US" sz="3200" dirty="0">
                <a:solidFill>
                  <a:schemeClr val="tx2"/>
                </a:solidFill>
                <a:latin typeface="Arial" panose="020B0604020202020204" pitchFamily="34" charset="0"/>
                <a:ea typeface="宋体" panose="02010600030101010101" pitchFamily="2" charset="-122"/>
              </a:rPr>
              <a:t>工</a:t>
            </a:r>
            <a:r>
              <a:rPr lang="en-US" altLang="zh-CN" sz="3200" dirty="0">
                <a:solidFill>
                  <a:schemeClr val="tx2"/>
                </a:solidFill>
                <a:latin typeface="Arial" panose="020B0604020202020204" pitchFamily="34" charset="0"/>
                <a:ea typeface="宋体" panose="02010600030101010101" pitchFamily="2" charset="-122"/>
              </a:rPr>
              <a:t>)</a:t>
            </a:r>
            <a:r>
              <a:rPr lang="zh-CN" altLang="en-US" sz="3200" dirty="0">
                <a:solidFill>
                  <a:schemeClr val="tx2"/>
                </a:solidFill>
                <a:latin typeface="Arial" panose="020B0604020202020204" pitchFamily="34" charset="0"/>
                <a:ea typeface="宋体" panose="02010600030101010101" pitchFamily="2" charset="-122"/>
              </a:rPr>
              <a:t>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Rectangle 3"/>
          <p:cNvSpPr>
            <a:spLocks noGrp="1"/>
          </p:cNvSpPr>
          <p:nvPr>
            <p:ph idx="1"/>
          </p:nvPr>
        </p:nvSpPr>
        <p:spPr>
          <a:xfrm>
            <a:off x="990600" y="2209800"/>
            <a:ext cx="6858000" cy="2362200"/>
          </a:xfrm>
        </p:spPr>
        <p:txBody>
          <a:bodyPr vert="horz" wrap="square" lIns="91440" tIns="45720" rIns="91440" bIns="45720" anchor="t" anchorCtr="0"/>
          <a:p>
            <a:pPr>
              <a:lnSpc>
                <a:spcPct val="140000"/>
              </a:lnSpc>
              <a:buFont typeface="Wingdings" panose="05000000000000000000" pitchFamily="2" charset="2"/>
              <a:buChar char="Ø"/>
            </a:pPr>
            <a:r>
              <a:rPr lang="zh-CN" altLang="en-US" sz="2400" b="1" dirty="0"/>
              <a:t>表格内容填写与</a:t>
            </a:r>
            <a:r>
              <a:rPr lang="en-US" altLang="zh-CN" sz="2400" b="1" dirty="0"/>
              <a:t>LOTOTO</a:t>
            </a:r>
            <a:r>
              <a:rPr lang="zh-CN" altLang="en-US" sz="2400" b="1" dirty="0"/>
              <a:t>许可一致</a:t>
            </a:r>
            <a:endParaRPr lang="zh-CN" altLang="en-US" sz="2400" b="1" dirty="0"/>
          </a:p>
          <a:p>
            <a:pPr>
              <a:lnSpc>
                <a:spcPct val="140000"/>
              </a:lnSpc>
              <a:buFont typeface="Wingdings" panose="05000000000000000000" pitchFamily="2" charset="2"/>
              <a:buChar char="Ø"/>
            </a:pPr>
            <a:r>
              <a:rPr lang="zh-CN" altLang="en-US" sz="2400" b="1" dirty="0"/>
              <a:t>识别其风险，防范措施有效并落实</a:t>
            </a:r>
            <a:endParaRPr lang="zh-CN" altLang="en-US" sz="2400" b="1" dirty="0"/>
          </a:p>
          <a:p>
            <a:pPr>
              <a:lnSpc>
                <a:spcPct val="140000"/>
              </a:lnSpc>
              <a:buFont typeface="Wingdings" panose="05000000000000000000" pitchFamily="2" charset="2"/>
              <a:buChar char="Ø"/>
            </a:pPr>
            <a:r>
              <a:rPr lang="zh-CN" altLang="en-US" sz="2400" b="1" dirty="0"/>
              <a:t>受影响人员已经撤离到安全位置</a:t>
            </a:r>
            <a:endParaRPr lang="zh-CN" altLang="en-US" sz="2400" b="1" dirty="0"/>
          </a:p>
        </p:txBody>
      </p:sp>
      <p:sp>
        <p:nvSpPr>
          <p:cNvPr id="40962" name="Rectangle 2"/>
          <p:cNvSpPr/>
          <p:nvPr/>
        </p:nvSpPr>
        <p:spPr>
          <a:xfrm>
            <a:off x="2362200" y="457200"/>
            <a:ext cx="4419600" cy="487363"/>
          </a:xfrm>
          <a:prstGeom prst="rect">
            <a:avLst/>
          </a:prstGeom>
          <a:solidFill>
            <a:srgbClr val="008000"/>
          </a:solidFill>
          <a:ln w="9525">
            <a:noFill/>
          </a:ln>
        </p:spPr>
        <p:txBody>
          <a:bodyPr anchor="ctr" anchorCtr="0"/>
          <a:p>
            <a:pPr algn="ctr"/>
            <a:r>
              <a:rPr lang="en-US" altLang="zh-CN" sz="3200" dirty="0">
                <a:solidFill>
                  <a:schemeClr val="tx2"/>
                </a:solidFill>
                <a:latin typeface="Arial" panose="020B0604020202020204" pitchFamily="34" charset="0"/>
                <a:ea typeface="宋体" panose="02010600030101010101" pitchFamily="2" charset="-122"/>
              </a:rPr>
              <a:t>LOTOTO</a:t>
            </a:r>
            <a:r>
              <a:rPr lang="zh-CN" altLang="en-US" sz="3200" dirty="0">
                <a:solidFill>
                  <a:schemeClr val="tx2"/>
                </a:solidFill>
                <a:latin typeface="Arial" panose="020B0604020202020204" pitchFamily="34" charset="0"/>
                <a:ea typeface="宋体" panose="02010600030101010101" pitchFamily="2" charset="-122"/>
              </a:rPr>
              <a:t>许可</a:t>
            </a:r>
            <a:endParaRPr lang="zh-CN" altLang="en-US" sz="3200" dirty="0">
              <a:solidFill>
                <a:schemeClr val="tx2"/>
              </a:solidFill>
              <a:latin typeface="宋体" panose="02010600030101010101" pitchFamily="2" charset="-122"/>
              <a:ea typeface="宋体" panose="02010600030101010101" pitchFamily="2" charset="-122"/>
            </a:endParaRPr>
          </a:p>
        </p:txBody>
      </p:sp>
      <p:sp>
        <p:nvSpPr>
          <p:cNvPr id="40963" name="Rectangle 2"/>
          <p:cNvSpPr/>
          <p:nvPr/>
        </p:nvSpPr>
        <p:spPr>
          <a:xfrm>
            <a:off x="304800" y="1371600"/>
            <a:ext cx="3962400" cy="533400"/>
          </a:xfrm>
          <a:prstGeom prst="rect">
            <a:avLst/>
          </a:prstGeom>
          <a:noFill/>
          <a:ln w="9525">
            <a:noFill/>
          </a:ln>
        </p:spPr>
        <p:txBody>
          <a:bodyPr anchor="ctr" anchorCtr="0"/>
          <a:p>
            <a:pPr algn="ctr" eaLnBrk="0" hangingPunct="0"/>
            <a:r>
              <a:rPr lang="zh-CN" altLang="en-US" sz="2800" dirty="0">
                <a:solidFill>
                  <a:schemeClr val="tx2"/>
                </a:solidFill>
                <a:latin typeface="Arial" panose="020B0604020202020204" pitchFamily="34" charset="0"/>
                <a:ea typeface="宋体" panose="02010600030101010101" pitchFamily="2" charset="-122"/>
              </a:rPr>
              <a:t>现场确认的内容</a:t>
            </a:r>
            <a:endParaRPr lang="zh-CN" altLang="en-US" sz="28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Rectangle 3"/>
          <p:cNvSpPr>
            <a:spLocks noGrp="1"/>
          </p:cNvSpPr>
          <p:nvPr>
            <p:ph idx="1"/>
          </p:nvPr>
        </p:nvSpPr>
        <p:spPr>
          <a:xfrm>
            <a:off x="1219200" y="1752600"/>
            <a:ext cx="7239000" cy="4191000"/>
          </a:xfrm>
        </p:spPr>
        <p:txBody>
          <a:bodyPr vert="horz" wrap="square" lIns="91440" tIns="45720" rIns="91440" bIns="45720" anchor="t" anchorCtr="0"/>
          <a:p>
            <a:pPr>
              <a:lnSpc>
                <a:spcPct val="140000"/>
              </a:lnSpc>
              <a:buFont typeface="Wingdings" panose="05000000000000000000" pitchFamily="2" charset="2"/>
              <a:buChar char="Ø"/>
            </a:pPr>
            <a:r>
              <a:rPr lang="zh-CN" altLang="en-US" sz="2400" b="1" dirty="0"/>
              <a:t>风险分析及控制措施</a:t>
            </a:r>
            <a:endParaRPr lang="zh-CN" altLang="en-US" sz="2400" b="1" dirty="0"/>
          </a:p>
          <a:p>
            <a:pPr>
              <a:lnSpc>
                <a:spcPct val="140000"/>
              </a:lnSpc>
            </a:pPr>
            <a:r>
              <a:rPr lang="zh-CN" altLang="en-US" sz="2400" b="1" dirty="0"/>
              <a:t>现场有批准的起吊方案</a:t>
            </a:r>
            <a:endParaRPr lang="zh-CN" altLang="en-US" sz="2400" b="1" dirty="0"/>
          </a:p>
          <a:p>
            <a:pPr>
              <a:lnSpc>
                <a:spcPct val="140000"/>
              </a:lnSpc>
            </a:pPr>
            <a:r>
              <a:rPr lang="zh-CN" altLang="en-US" sz="2400" b="1" dirty="0"/>
              <a:t>坠物、垮塌、绳断、擦挂等风险识别充分，防范措施有效并实施；</a:t>
            </a:r>
            <a:endParaRPr lang="zh-CN" altLang="en-US" sz="2400" b="1" dirty="0"/>
          </a:p>
          <a:p>
            <a:pPr>
              <a:lnSpc>
                <a:spcPct val="140000"/>
              </a:lnSpc>
              <a:buFont typeface="Wingdings" panose="05000000000000000000" pitchFamily="2" charset="2"/>
              <a:buChar char="Ø"/>
            </a:pPr>
            <a:r>
              <a:rPr lang="zh-CN" altLang="en-US" sz="2400" b="1" dirty="0"/>
              <a:t>能量隔离</a:t>
            </a:r>
            <a:endParaRPr lang="zh-CN" altLang="en-US" sz="2400" b="1" dirty="0"/>
          </a:p>
          <a:p>
            <a:pPr>
              <a:lnSpc>
                <a:spcPct val="140000"/>
              </a:lnSpc>
            </a:pPr>
            <a:r>
              <a:rPr lang="zh-CN" altLang="en-US" sz="2400" b="1" dirty="0"/>
              <a:t>坠落区域隔离并安排专人监护</a:t>
            </a:r>
            <a:endParaRPr lang="zh-CN" altLang="en-US" sz="2400" b="1" dirty="0"/>
          </a:p>
          <a:p>
            <a:pPr>
              <a:lnSpc>
                <a:spcPct val="140000"/>
              </a:lnSpc>
            </a:pPr>
            <a:r>
              <a:rPr lang="zh-CN" altLang="en-US" sz="2400" b="1" dirty="0"/>
              <a:t>远离输电线路</a:t>
            </a:r>
            <a:endParaRPr lang="zh-CN" altLang="en-US" sz="2400" b="1" dirty="0"/>
          </a:p>
        </p:txBody>
      </p:sp>
      <p:sp>
        <p:nvSpPr>
          <p:cNvPr id="41986" name="Rectangle 2"/>
          <p:cNvSpPr/>
          <p:nvPr/>
        </p:nvSpPr>
        <p:spPr>
          <a:xfrm>
            <a:off x="457200" y="1066800"/>
            <a:ext cx="4419600" cy="533400"/>
          </a:xfrm>
          <a:prstGeom prst="rect">
            <a:avLst/>
          </a:prstGeom>
          <a:no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现场确认内容</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41987"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600" dirty="0">
                <a:solidFill>
                  <a:schemeClr val="tx2"/>
                </a:solidFill>
                <a:latin typeface="Arial" panose="020B0604020202020204" pitchFamily="34" charset="0"/>
                <a:ea typeface="宋体" panose="02010600030101010101" pitchFamily="2" charset="-122"/>
              </a:rPr>
              <a:t>起吊作业许可</a:t>
            </a:r>
            <a:endParaRPr lang="zh-CN" altLang="en-US" sz="36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Rectangle 3"/>
          <p:cNvSpPr>
            <a:spLocks noGrp="1"/>
          </p:cNvSpPr>
          <p:nvPr>
            <p:ph idx="1"/>
          </p:nvPr>
        </p:nvSpPr>
        <p:spPr>
          <a:xfrm>
            <a:off x="1066800" y="1143000"/>
            <a:ext cx="7239000" cy="4525963"/>
          </a:xfrm>
        </p:spPr>
        <p:txBody>
          <a:bodyPr vert="horz" wrap="square" lIns="91440" tIns="45720" rIns="91440" bIns="45720" anchor="t" anchorCtr="0"/>
          <a:p>
            <a:pPr>
              <a:lnSpc>
                <a:spcPct val="135000"/>
              </a:lnSpc>
              <a:buFont typeface="Wingdings" panose="05000000000000000000" pitchFamily="2" charset="2"/>
              <a:buChar char="Ø"/>
            </a:pPr>
            <a:r>
              <a:rPr lang="zh-CN" altLang="en-US" sz="2400" b="1" dirty="0"/>
              <a:t>工器具检查</a:t>
            </a:r>
            <a:endParaRPr lang="zh-CN" altLang="en-US" sz="2400" b="1" dirty="0"/>
          </a:p>
          <a:p>
            <a:pPr>
              <a:lnSpc>
                <a:spcPct val="135000"/>
              </a:lnSpc>
            </a:pPr>
            <a:r>
              <a:rPr lang="zh-CN" altLang="en-US" sz="2400" b="1" dirty="0"/>
              <a:t>钢丝绳完好，载荷在钢丝绳额定负荷内</a:t>
            </a:r>
            <a:endParaRPr lang="zh-CN" altLang="en-US" sz="2400" b="1" dirty="0"/>
          </a:p>
          <a:p>
            <a:pPr>
              <a:lnSpc>
                <a:spcPct val="135000"/>
              </a:lnSpc>
            </a:pPr>
            <a:r>
              <a:rPr lang="zh-CN" altLang="en-US" sz="2400" b="1" dirty="0"/>
              <a:t>支腿下垫好枕木</a:t>
            </a:r>
            <a:endParaRPr lang="zh-CN" altLang="en-US" sz="2400" b="1" dirty="0"/>
          </a:p>
          <a:p>
            <a:pPr>
              <a:lnSpc>
                <a:spcPct val="135000"/>
              </a:lnSpc>
              <a:buFont typeface="Wingdings" panose="05000000000000000000" pitchFamily="2" charset="2"/>
              <a:buChar char="Ø"/>
            </a:pPr>
            <a:r>
              <a:rPr lang="zh-CN" altLang="en-US" sz="2400" b="1" dirty="0"/>
              <a:t>核实驾驶员和起重人员资质证件</a:t>
            </a:r>
            <a:endParaRPr lang="zh-CN" altLang="en-US" sz="2400" b="1" dirty="0"/>
          </a:p>
          <a:p>
            <a:pPr>
              <a:lnSpc>
                <a:spcPct val="135000"/>
              </a:lnSpc>
              <a:buFont typeface="Wingdings" panose="05000000000000000000" pitchFamily="2" charset="2"/>
              <a:buChar char="Ø"/>
            </a:pPr>
            <a:r>
              <a:rPr lang="zh-CN" altLang="en-US" sz="2400" b="1" dirty="0"/>
              <a:t>应急预案</a:t>
            </a:r>
            <a:endParaRPr lang="zh-CN" altLang="en-US" sz="2400" b="1" dirty="0"/>
          </a:p>
          <a:p>
            <a:pPr>
              <a:lnSpc>
                <a:spcPct val="130000"/>
              </a:lnSpc>
            </a:pPr>
            <a:r>
              <a:rPr lang="zh-CN" altLang="en-US" sz="2400" b="1" dirty="0"/>
              <a:t>清楚应急救援预案</a:t>
            </a:r>
            <a:endParaRPr lang="zh-CN" altLang="en-US" sz="2400" b="1" dirty="0"/>
          </a:p>
          <a:p>
            <a:endParaRPr lang="zh-CN" altLang="en-US" sz="2800" dirty="0"/>
          </a:p>
        </p:txBody>
      </p:sp>
      <p:sp>
        <p:nvSpPr>
          <p:cNvPr id="43010"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600" dirty="0">
                <a:solidFill>
                  <a:schemeClr val="tx2"/>
                </a:solidFill>
                <a:latin typeface="Arial" panose="020B0604020202020204" pitchFamily="34" charset="0"/>
                <a:ea typeface="宋体" panose="02010600030101010101" pitchFamily="2" charset="-122"/>
              </a:rPr>
              <a:t>起吊作业许可</a:t>
            </a:r>
            <a:endParaRPr lang="zh-CN" altLang="en-US" sz="36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Rectangle 3"/>
          <p:cNvSpPr>
            <a:spLocks noGrp="1"/>
          </p:cNvSpPr>
          <p:nvPr>
            <p:ph idx="1"/>
          </p:nvPr>
        </p:nvSpPr>
        <p:spPr>
          <a:xfrm>
            <a:off x="609600" y="1295400"/>
            <a:ext cx="7848600" cy="4495800"/>
          </a:xfrm>
        </p:spPr>
        <p:txBody>
          <a:bodyPr vert="horz" wrap="square" lIns="91440" tIns="45720" rIns="91440" bIns="45720" anchor="t" anchorCtr="0"/>
          <a:p>
            <a:pPr>
              <a:lnSpc>
                <a:spcPct val="135000"/>
              </a:lnSpc>
              <a:buFont typeface="Wingdings" panose="05000000000000000000" pitchFamily="2" charset="2"/>
              <a:buChar char="Ø"/>
            </a:pPr>
            <a:r>
              <a:rPr lang="zh-CN" altLang="en-US" sz="2400" b="1" dirty="0"/>
              <a:t>钢丝绳分类：交绕钢丝绳</a:t>
            </a:r>
            <a:r>
              <a:rPr lang="en-US" altLang="zh-CN" sz="2400" b="1" dirty="0"/>
              <a:t>(</a:t>
            </a:r>
            <a:r>
              <a:rPr lang="zh-CN" altLang="en-US" sz="2400" b="1" dirty="0"/>
              <a:t>工厂使用</a:t>
            </a:r>
            <a:r>
              <a:rPr lang="en-US" altLang="zh-CN" sz="2400" b="1" dirty="0"/>
              <a:t>)</a:t>
            </a:r>
            <a:endParaRPr lang="en-US" altLang="zh-CN" sz="2400" b="1" dirty="0"/>
          </a:p>
          <a:p>
            <a:pPr>
              <a:lnSpc>
                <a:spcPct val="135000"/>
              </a:lnSpc>
              <a:buFont typeface="Wingdings" panose="05000000000000000000" pitchFamily="2" charset="2"/>
              <a:buChar char="Ø"/>
            </a:pPr>
            <a:r>
              <a:rPr lang="zh-CN" altLang="en-US" sz="2400" b="1" dirty="0"/>
              <a:t>钢丝绳起重量计算</a:t>
            </a:r>
            <a:endParaRPr lang="zh-CN" altLang="en-US" sz="2400" b="1" dirty="0"/>
          </a:p>
          <a:p>
            <a:pPr>
              <a:lnSpc>
                <a:spcPct val="135000"/>
              </a:lnSpc>
            </a:pPr>
            <a:r>
              <a:rPr lang="en-US" altLang="zh-CN" sz="1800" b="1" dirty="0"/>
              <a:t>P=10d</a:t>
            </a:r>
            <a:r>
              <a:rPr lang="en-US" altLang="zh-CN" sz="1800" b="1" baseline="30000" dirty="0"/>
              <a:t>2 </a:t>
            </a:r>
            <a:r>
              <a:rPr lang="en-US" altLang="zh-CN" sz="1800" b="1" dirty="0"/>
              <a:t>      P</a:t>
            </a:r>
            <a:r>
              <a:rPr lang="zh-CN" altLang="en-US" sz="1800" b="1" dirty="0"/>
              <a:t>为允许起重量（公斤）   </a:t>
            </a:r>
            <a:r>
              <a:rPr lang="en-US" altLang="zh-CN" sz="1800" b="1" dirty="0"/>
              <a:t>d</a:t>
            </a:r>
            <a:r>
              <a:rPr lang="zh-CN" altLang="en-US" sz="1800" b="1" dirty="0"/>
              <a:t>为钢丝绳直径（</a:t>
            </a:r>
            <a:r>
              <a:rPr lang="en-US" altLang="zh-CN" sz="1800" b="1" dirty="0"/>
              <a:t>mm</a:t>
            </a:r>
            <a:r>
              <a:rPr lang="zh-CN" altLang="en-US" sz="1800" b="1" dirty="0"/>
              <a:t>）</a:t>
            </a:r>
            <a:endParaRPr lang="zh-CN" altLang="en-US" sz="1800" b="1" dirty="0"/>
          </a:p>
          <a:p>
            <a:pPr>
              <a:lnSpc>
                <a:spcPct val="135000"/>
              </a:lnSpc>
              <a:buFont typeface="Wingdings" panose="05000000000000000000" pitchFamily="2" charset="2"/>
              <a:buChar char="Ø"/>
            </a:pPr>
            <a:r>
              <a:rPr lang="zh-CN" altLang="en-US" sz="2400" b="1" dirty="0"/>
              <a:t>钢丝绳报废标准</a:t>
            </a:r>
            <a:endParaRPr lang="zh-CN" altLang="en-US" sz="2400" b="1" dirty="0"/>
          </a:p>
          <a:p>
            <a:pPr>
              <a:lnSpc>
                <a:spcPct val="135000"/>
              </a:lnSpc>
            </a:pPr>
            <a:r>
              <a:rPr lang="zh-CN" altLang="en-US" sz="1800" b="1" dirty="0"/>
              <a:t>断丝数达到</a:t>
            </a:r>
            <a:r>
              <a:rPr lang="en-US" altLang="zh-CN" sz="1800" b="1" dirty="0"/>
              <a:t>10%</a:t>
            </a:r>
            <a:endParaRPr lang="zh-CN" altLang="en-US" sz="1800" b="1" dirty="0"/>
          </a:p>
          <a:p>
            <a:pPr>
              <a:lnSpc>
                <a:spcPct val="135000"/>
              </a:lnSpc>
            </a:pPr>
            <a:r>
              <a:rPr lang="zh-CN" altLang="en-US" sz="1800" b="1" dirty="0"/>
              <a:t>经火燃烧过的不准使用</a:t>
            </a:r>
            <a:endParaRPr lang="zh-CN" altLang="en-US" sz="1800" b="1" dirty="0"/>
          </a:p>
          <a:p>
            <a:pPr>
              <a:lnSpc>
                <a:spcPct val="135000"/>
              </a:lnSpc>
            </a:pPr>
            <a:r>
              <a:rPr lang="zh-CN" altLang="en-US" sz="1800" b="1" dirty="0"/>
              <a:t>钢丝绳表面明显腐蚀的不准使用</a:t>
            </a:r>
            <a:endParaRPr lang="zh-CN" altLang="en-US" sz="1800" b="1" dirty="0"/>
          </a:p>
          <a:p>
            <a:pPr>
              <a:lnSpc>
                <a:spcPct val="135000"/>
              </a:lnSpc>
            </a:pPr>
            <a:r>
              <a:rPr lang="zh-CN" altLang="en-US" sz="1800" b="1" dirty="0"/>
              <a:t>有明显硬性曲折的不准使用</a:t>
            </a:r>
            <a:endParaRPr lang="zh-CN" altLang="en-US" sz="1800" b="1" dirty="0"/>
          </a:p>
          <a:p>
            <a:pPr>
              <a:lnSpc>
                <a:spcPct val="135000"/>
              </a:lnSpc>
            </a:pPr>
            <a:r>
              <a:rPr lang="zh-CN" altLang="en-US" sz="1800" b="1" dirty="0"/>
              <a:t>有松股，打结，绳蕊挤出，卷缩，堆集等明显外观缺陷的不准使用</a:t>
            </a:r>
            <a:endParaRPr lang="zh-CN" altLang="en-US" sz="1800" b="1" dirty="0"/>
          </a:p>
        </p:txBody>
      </p:sp>
      <p:sp>
        <p:nvSpPr>
          <p:cNvPr id="44034"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600" dirty="0">
                <a:solidFill>
                  <a:schemeClr val="tx2"/>
                </a:solidFill>
                <a:latin typeface="Arial" panose="020B0604020202020204" pitchFamily="34" charset="0"/>
                <a:ea typeface="宋体" panose="02010600030101010101" pitchFamily="2" charset="-122"/>
              </a:rPr>
              <a:t>起吊作业许可</a:t>
            </a:r>
            <a:endParaRPr lang="zh-CN" altLang="en-US" sz="3600" dirty="0">
              <a:solidFill>
                <a:schemeClr val="tx2"/>
              </a:solidFill>
              <a:latin typeface="宋体" panose="02010600030101010101" pitchFamily="2" charset="-122"/>
              <a:ea typeface="宋体" panose="02010600030101010101" pitchFamily="2" charset="-122"/>
            </a:endParaRPr>
          </a:p>
        </p:txBody>
      </p:sp>
      <p:sp>
        <p:nvSpPr>
          <p:cNvPr id="44035" name="Text Box 7"/>
          <p:cNvSpPr txBox="1"/>
          <p:nvPr/>
        </p:nvSpPr>
        <p:spPr>
          <a:xfrm>
            <a:off x="457200" y="1066800"/>
            <a:ext cx="2327275" cy="519113"/>
          </a:xfrm>
          <a:prstGeom prst="rect">
            <a:avLst/>
          </a:prstGeom>
          <a:noFill/>
          <a:ln w="9525">
            <a:noFill/>
          </a:ln>
        </p:spPr>
        <p:txBody>
          <a:bodyPr wrap="none" anchor="t" anchorCtr="0">
            <a:spAutoFit/>
          </a:bodyPr>
          <a:p>
            <a:pPr marL="342900" indent="-342900" algn="ctr"/>
            <a:r>
              <a:rPr lang="zh-CN" altLang="en-US" sz="2800" dirty="0">
                <a:latin typeface="Arial" panose="020B0604020202020204" pitchFamily="34" charset="0"/>
                <a:ea typeface="宋体" panose="02010600030101010101" pitchFamily="2" charset="-122"/>
              </a:rPr>
              <a:t>钢绳基本知识</a:t>
            </a:r>
            <a:endParaRPr lang="zh-CN" altLang="en-US" sz="2800" dirty="0">
              <a:latin typeface="Arial" panose="020B0604020202020204" pitchFamily="34" charset="0"/>
              <a:ea typeface="宋体" panose="02010600030101010101" pitchFamily="2"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灯片编号占位符 3"/>
          <p:cNvSpPr>
            <a:spLocks noGrp="1"/>
          </p:cNvSpPr>
          <p:nvPr>
            <p:ph type="sldNum" sz="quarter" idx="4"/>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8194" name="Rectangle 2"/>
          <p:cNvSpPr>
            <a:spLocks noGrp="1"/>
          </p:cNvSpPr>
          <p:nvPr>
            <p:ph type="title"/>
          </p:nvPr>
        </p:nvSpPr>
        <p:spPr>
          <a:xfrm>
            <a:off x="1600200" y="228600"/>
            <a:ext cx="5638800" cy="715963"/>
          </a:xfrm>
        </p:spPr>
        <p:txBody>
          <a:bodyPr vert="horz" wrap="square" lIns="91440" tIns="45720" rIns="91440" bIns="45720" anchor="ctr" anchorCtr="0"/>
          <a:p>
            <a:pPr eaLnBrk="1" hangingPunct="1"/>
            <a:r>
              <a:rPr lang="zh-CN" altLang="en-US" dirty="0">
                <a:solidFill>
                  <a:schemeClr val="tx1"/>
                </a:solidFill>
              </a:rPr>
              <a:t>现场签批工作许可实施</a:t>
            </a:r>
            <a:endParaRPr lang="zh-CN" altLang="en-US" dirty="0">
              <a:solidFill>
                <a:schemeClr val="tx1"/>
              </a:solidFill>
            </a:endParaRPr>
          </a:p>
        </p:txBody>
      </p:sp>
      <p:sp>
        <p:nvSpPr>
          <p:cNvPr id="8195" name="Text Box 3"/>
          <p:cNvSpPr txBox="1"/>
          <p:nvPr/>
        </p:nvSpPr>
        <p:spPr>
          <a:xfrm>
            <a:off x="228600" y="1587500"/>
            <a:ext cx="8686800" cy="3013075"/>
          </a:xfrm>
          <a:prstGeom prst="rect">
            <a:avLst/>
          </a:prstGeom>
          <a:noFill/>
          <a:ln w="9525">
            <a:noFill/>
          </a:ln>
        </p:spPr>
        <p:txBody>
          <a:bodyPr anchor="t" anchorCtr="0">
            <a:spAutoFit/>
          </a:bodyPr>
          <a:p>
            <a:pPr>
              <a:spcBef>
                <a:spcPct val="50000"/>
              </a:spcBef>
              <a:buFont typeface="Wingdings" panose="05000000000000000000" pitchFamily="2" charset="2"/>
              <a:buChar char="Ø"/>
            </a:pPr>
            <a:r>
              <a:rPr lang="en-US" altLang="zh-CN" dirty="0">
                <a:solidFill>
                  <a:schemeClr val="tx1"/>
                </a:solidFill>
                <a:latin typeface="宋体" panose="02010600030101010101" pitchFamily="2" charset="-122"/>
                <a:ea typeface="宋体" panose="02010600030101010101" pitchFamily="2" charset="-122"/>
              </a:rPr>
              <a:t>2013</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10</a:t>
            </a:r>
            <a:r>
              <a:rPr lang="zh-CN" altLang="en-US" dirty="0">
                <a:solidFill>
                  <a:schemeClr val="tx1"/>
                </a:solidFill>
                <a:latin typeface="宋体" panose="02010600030101010101" pitchFamily="2" charset="-122"/>
                <a:ea typeface="宋体" panose="02010600030101010101" pitchFamily="2" charset="-122"/>
              </a:rPr>
              <a:t>月集团对都江堰工厂进行了安全审计；</a:t>
            </a: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zh-CN" altLang="en-US" dirty="0">
                <a:solidFill>
                  <a:schemeClr val="tx1"/>
                </a:solidFill>
                <a:latin typeface="宋体" panose="02010600030101010101" pitchFamily="2" charset="-122"/>
                <a:ea typeface="宋体" panose="02010600030101010101" pitchFamily="2" charset="-122"/>
              </a:rPr>
              <a:t>审计发现：工作许可在办公室签批，不符合集团工作许可签批要求；</a:t>
            </a: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zh-CN" altLang="en-US" dirty="0">
                <a:solidFill>
                  <a:srgbClr val="FF0000"/>
                </a:solidFill>
                <a:latin typeface="宋体" panose="02010600030101010101" pitchFamily="2" charset="-122"/>
                <a:ea typeface="宋体" panose="02010600030101010101" pitchFamily="2" charset="-122"/>
              </a:rPr>
              <a:t>所有工作许可必须在现场进行签批</a:t>
            </a:r>
            <a:r>
              <a:rPr lang="zh-CN" altLang="en-US" dirty="0">
                <a:solidFill>
                  <a:schemeClr val="tx1"/>
                </a:solidFill>
                <a:latin typeface="宋体" panose="02010600030101010101" pitchFamily="2" charset="-122"/>
                <a:ea typeface="宋体" panose="02010600030101010101" pitchFamily="2" charset="-122"/>
              </a:rPr>
              <a:t>；</a:t>
            </a:r>
            <a:endParaRPr lang="zh-CN" altLang="en-US" dirty="0">
              <a:solidFill>
                <a:schemeClr val="tx1"/>
              </a:solidFill>
              <a:latin typeface="宋体" panose="02010600030101010101" pitchFamily="2" charset="-122"/>
              <a:ea typeface="宋体" panose="02010600030101010101" pitchFamily="2" charset="-122"/>
            </a:endParaRPr>
          </a:p>
        </p:txBody>
      </p:sp>
    </p:spTree>
  </p:cSld>
  <p:clrMapOvr>
    <a:masterClrMapping/>
  </p:clrMapOvr>
  <p:transition>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Rectangle 2"/>
          <p:cNvSpPr>
            <a:spLocks noGrp="1"/>
          </p:cNvSpPr>
          <p:nvPr>
            <p:ph idx="1"/>
          </p:nvPr>
        </p:nvSpPr>
        <p:spPr>
          <a:xfrm>
            <a:off x="533400" y="1905000"/>
            <a:ext cx="8229600" cy="4419600"/>
          </a:xfrm>
        </p:spPr>
        <p:txBody>
          <a:bodyPr vert="horz" wrap="square" lIns="91440" tIns="45720" rIns="91440" bIns="45720" anchor="t" anchorCtr="0"/>
          <a:p>
            <a:pPr>
              <a:buFont typeface="Wingdings" panose="05000000000000000000" pitchFamily="2" charset="2"/>
              <a:buChar char="Ø"/>
            </a:pPr>
            <a:r>
              <a:rPr lang="zh-CN" altLang="en-US" sz="2400" b="1" dirty="0"/>
              <a:t>风险分析及控制措施</a:t>
            </a:r>
            <a:endParaRPr lang="zh-CN" altLang="en-US" sz="2400" b="1" dirty="0"/>
          </a:p>
          <a:p>
            <a:pPr>
              <a:lnSpc>
                <a:spcPct val="140000"/>
              </a:lnSpc>
            </a:pPr>
            <a:r>
              <a:rPr lang="en-US" altLang="zh-CN" sz="2000" b="1" dirty="0"/>
              <a:t>《</a:t>
            </a:r>
            <a:r>
              <a:rPr lang="zh-CN" altLang="en-US" sz="2000" b="1" dirty="0"/>
              <a:t>工作许可</a:t>
            </a:r>
            <a:r>
              <a:rPr lang="en-US" altLang="zh-CN" sz="2000" b="1" dirty="0"/>
              <a:t>》</a:t>
            </a:r>
            <a:r>
              <a:rPr lang="zh-CN" altLang="en-US" sz="2000" b="1" dirty="0"/>
              <a:t>与风险分析表中作业内容的一致性</a:t>
            </a:r>
            <a:endParaRPr lang="zh-CN" altLang="en-US" sz="2000" b="1" dirty="0"/>
          </a:p>
          <a:p>
            <a:pPr>
              <a:lnSpc>
                <a:spcPct val="140000"/>
              </a:lnSpc>
            </a:pPr>
            <a:r>
              <a:rPr lang="zh-CN" altLang="en-US" sz="2000" b="1" dirty="0"/>
              <a:t>火灾、爆炸、有毒有害气体风险识别充分，防范措施有效并实施</a:t>
            </a:r>
            <a:endParaRPr lang="zh-CN" altLang="en-US" sz="2000" b="1" dirty="0"/>
          </a:p>
          <a:p>
            <a:pPr>
              <a:lnSpc>
                <a:spcPct val="140000"/>
              </a:lnSpc>
              <a:buFont typeface="Wingdings" panose="05000000000000000000" pitchFamily="2" charset="2"/>
              <a:buChar char="Ø"/>
            </a:pPr>
            <a:r>
              <a:rPr lang="zh-CN" altLang="en-US" sz="2400" b="1" dirty="0"/>
              <a:t>能量隔离</a:t>
            </a:r>
            <a:endParaRPr lang="zh-CN" altLang="en-US" sz="2400" b="1" dirty="0"/>
          </a:p>
          <a:p>
            <a:pPr>
              <a:lnSpc>
                <a:spcPct val="140000"/>
              </a:lnSpc>
            </a:pPr>
            <a:r>
              <a:rPr lang="zh-CN" altLang="en-US" sz="2000" b="1" dirty="0"/>
              <a:t>根据风险分析和</a:t>
            </a:r>
            <a:r>
              <a:rPr lang="en-US" altLang="zh-CN" sz="2000" b="1" dirty="0"/>
              <a:t>HECP</a:t>
            </a:r>
            <a:r>
              <a:rPr lang="zh-CN" altLang="en-US" sz="2000" b="1" dirty="0"/>
              <a:t>对所有能量点进行了锁定</a:t>
            </a:r>
            <a:endParaRPr lang="zh-CN" altLang="en-US" sz="2000" b="1" dirty="0"/>
          </a:p>
          <a:p>
            <a:pPr>
              <a:lnSpc>
                <a:spcPct val="140000"/>
              </a:lnSpc>
            </a:pPr>
            <a:r>
              <a:rPr lang="zh-CN" altLang="en-US" sz="2000" b="1" dirty="0"/>
              <a:t>一人一锁一标示牌</a:t>
            </a:r>
            <a:endParaRPr lang="zh-CN" altLang="en-US" sz="2000" b="1" dirty="0"/>
          </a:p>
          <a:p>
            <a:pPr>
              <a:buNone/>
            </a:pPr>
            <a:endParaRPr lang="zh-CN" altLang="en-US" sz="2400" dirty="0"/>
          </a:p>
        </p:txBody>
      </p:sp>
      <p:sp>
        <p:nvSpPr>
          <p:cNvPr id="45058" name="Rectangle 2"/>
          <p:cNvSpPr/>
          <p:nvPr/>
        </p:nvSpPr>
        <p:spPr>
          <a:xfrm>
            <a:off x="381000" y="1143000"/>
            <a:ext cx="4038600" cy="533400"/>
          </a:xfrm>
          <a:prstGeom prst="rect">
            <a:avLst/>
          </a:prstGeom>
          <a:no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现场确认内容</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45059"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煤系统作业许可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Rectangle 2"/>
          <p:cNvSpPr>
            <a:spLocks noGrp="1"/>
          </p:cNvSpPr>
          <p:nvPr>
            <p:ph idx="1"/>
          </p:nvPr>
        </p:nvSpPr>
        <p:spPr>
          <a:xfrm>
            <a:off x="457200" y="1905000"/>
            <a:ext cx="8458200" cy="4419600"/>
          </a:xfrm>
        </p:spPr>
        <p:txBody>
          <a:bodyPr vert="horz" wrap="square" lIns="91440" tIns="45720" rIns="91440" bIns="45720" anchor="t" anchorCtr="0"/>
          <a:p>
            <a:pPr>
              <a:buFont typeface="Wingdings" panose="05000000000000000000" pitchFamily="2" charset="2"/>
              <a:buChar char="Ø"/>
            </a:pPr>
            <a:r>
              <a:rPr lang="zh-CN" altLang="en-US" sz="2400" b="1" dirty="0"/>
              <a:t>风险分析及控制措施</a:t>
            </a:r>
            <a:endParaRPr lang="zh-CN" altLang="en-US" sz="2400" b="1" dirty="0"/>
          </a:p>
          <a:p>
            <a:pPr>
              <a:lnSpc>
                <a:spcPct val="140000"/>
              </a:lnSpc>
            </a:pPr>
            <a:r>
              <a:rPr lang="en-US" altLang="zh-CN" sz="2000" b="1" dirty="0"/>
              <a:t>《</a:t>
            </a:r>
            <a:r>
              <a:rPr lang="zh-CN" altLang="en-US" sz="2000" b="1" dirty="0"/>
              <a:t>工作许可</a:t>
            </a:r>
            <a:r>
              <a:rPr lang="en-US" altLang="zh-CN" sz="2000" b="1" dirty="0"/>
              <a:t>》</a:t>
            </a:r>
            <a:r>
              <a:rPr lang="zh-CN" altLang="en-US" sz="2000" b="1" dirty="0"/>
              <a:t>与风险分析表中作业内容的一致性</a:t>
            </a:r>
            <a:endParaRPr lang="zh-CN" altLang="en-US" sz="2000" b="1" dirty="0"/>
          </a:p>
          <a:p>
            <a:pPr>
              <a:lnSpc>
                <a:spcPct val="140000"/>
              </a:lnSpc>
            </a:pPr>
            <a:r>
              <a:rPr lang="zh-CN" altLang="en-US" sz="2000" b="1" dirty="0"/>
              <a:t>垮塌、坠物、坠落及地下管线等风险识别充分，防范措施有效并实施</a:t>
            </a:r>
            <a:endParaRPr lang="zh-CN" altLang="en-US" sz="2000" b="1" dirty="0"/>
          </a:p>
          <a:p>
            <a:pPr>
              <a:lnSpc>
                <a:spcPct val="140000"/>
              </a:lnSpc>
              <a:buFont typeface="Wingdings" panose="05000000000000000000" pitchFamily="2" charset="2"/>
              <a:buChar char="Ø"/>
            </a:pPr>
            <a:r>
              <a:rPr lang="zh-CN" altLang="en-US" sz="2000" b="1" dirty="0"/>
              <a:t>坑四周进行了硬隔离</a:t>
            </a:r>
            <a:endParaRPr lang="zh-CN" altLang="en-US" sz="2000" b="1" dirty="0"/>
          </a:p>
          <a:p>
            <a:pPr>
              <a:lnSpc>
                <a:spcPct val="140000"/>
              </a:lnSpc>
              <a:buFont typeface="Wingdings" panose="05000000000000000000" pitchFamily="2" charset="2"/>
              <a:buChar char="Ø"/>
            </a:pPr>
            <a:r>
              <a:rPr lang="zh-CN" altLang="en-US" sz="2000" b="1" dirty="0"/>
              <a:t>移动设备风险得到了控制</a:t>
            </a:r>
            <a:endParaRPr lang="zh-CN" altLang="en-US" sz="2000" b="1" dirty="0"/>
          </a:p>
          <a:p>
            <a:pPr>
              <a:buNone/>
            </a:pPr>
            <a:endParaRPr lang="zh-CN" altLang="en-US" sz="2800" dirty="0"/>
          </a:p>
        </p:txBody>
      </p:sp>
      <p:sp>
        <p:nvSpPr>
          <p:cNvPr id="46082" name="Rectangle 2"/>
          <p:cNvSpPr/>
          <p:nvPr/>
        </p:nvSpPr>
        <p:spPr>
          <a:xfrm>
            <a:off x="304800" y="1066800"/>
            <a:ext cx="4038600" cy="533400"/>
          </a:xfrm>
          <a:prstGeom prst="rect">
            <a:avLst/>
          </a:prstGeom>
          <a:no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现场确认内容</a:t>
            </a:r>
            <a:endParaRPr lang="zh-CN" altLang="en-US" sz="3200" dirty="0">
              <a:solidFill>
                <a:schemeClr val="tx2"/>
              </a:solidFill>
              <a:latin typeface="Arial" panose="020B0604020202020204" pitchFamily="34" charset="0"/>
              <a:ea typeface="宋体" panose="02010600030101010101" pitchFamily="2" charset="-122"/>
            </a:endParaRPr>
          </a:p>
        </p:txBody>
      </p:sp>
      <p:sp>
        <p:nvSpPr>
          <p:cNvPr id="46083"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600" dirty="0">
                <a:solidFill>
                  <a:schemeClr val="tx2"/>
                </a:solidFill>
                <a:latin typeface="Arial" panose="020B0604020202020204" pitchFamily="34" charset="0"/>
                <a:ea typeface="宋体" panose="02010600030101010101" pitchFamily="2" charset="-122"/>
              </a:rPr>
              <a:t>挖掘作业许可</a:t>
            </a:r>
            <a:endParaRPr lang="zh-CN" altLang="en-US" sz="36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Rectangle 2"/>
          <p:cNvSpPr>
            <a:spLocks noGrp="1"/>
          </p:cNvSpPr>
          <p:nvPr>
            <p:ph idx="1"/>
          </p:nvPr>
        </p:nvSpPr>
        <p:spPr>
          <a:xfrm>
            <a:off x="1371600" y="1371600"/>
            <a:ext cx="6781800" cy="4525963"/>
          </a:xfrm>
        </p:spPr>
        <p:txBody>
          <a:bodyPr vert="horz" wrap="square" lIns="91440" tIns="45720" rIns="91440" bIns="45720" anchor="t" anchorCtr="0"/>
          <a:p>
            <a:pPr>
              <a:lnSpc>
                <a:spcPct val="135000"/>
              </a:lnSpc>
              <a:buFont typeface="Wingdings" panose="05000000000000000000" pitchFamily="2" charset="2"/>
              <a:buChar char="Ø"/>
            </a:pPr>
            <a:r>
              <a:rPr lang="zh-CN" altLang="en-US" sz="2800" b="1" dirty="0"/>
              <a:t>工器具检查</a:t>
            </a:r>
            <a:endParaRPr lang="zh-CN" altLang="en-US" sz="2800" b="1" dirty="0"/>
          </a:p>
          <a:p>
            <a:pPr>
              <a:lnSpc>
                <a:spcPct val="135000"/>
              </a:lnSpc>
            </a:pPr>
            <a:r>
              <a:rPr lang="zh-CN" altLang="en-US" sz="2000" b="1" dirty="0"/>
              <a:t>挖机配备了相应安全装置</a:t>
            </a:r>
            <a:endParaRPr lang="zh-CN" altLang="en-US" sz="2000" b="1" dirty="0"/>
          </a:p>
          <a:p>
            <a:pPr>
              <a:lnSpc>
                <a:spcPct val="135000"/>
              </a:lnSpc>
            </a:pPr>
            <a:r>
              <a:rPr lang="zh-CN" altLang="en-US" sz="2000" b="1" dirty="0"/>
              <a:t>电缆架空、坑内使用</a:t>
            </a:r>
            <a:r>
              <a:rPr lang="en-US" altLang="zh-CN" sz="2000" b="1" dirty="0"/>
              <a:t>24</a:t>
            </a:r>
            <a:r>
              <a:rPr lang="zh-CN" altLang="en-US" sz="2000" b="1" dirty="0"/>
              <a:t>伏照明</a:t>
            </a:r>
            <a:endParaRPr lang="zh-CN" altLang="en-US" sz="2000" b="1" dirty="0"/>
          </a:p>
          <a:p>
            <a:pPr>
              <a:lnSpc>
                <a:spcPct val="135000"/>
              </a:lnSpc>
            </a:pPr>
            <a:r>
              <a:rPr lang="zh-CN" altLang="en-US" sz="2000" b="1" dirty="0"/>
              <a:t>配电箱安装了漏电保护装置</a:t>
            </a:r>
            <a:endParaRPr lang="zh-CN" altLang="en-US" sz="2000" b="1" dirty="0"/>
          </a:p>
          <a:p>
            <a:pPr>
              <a:lnSpc>
                <a:spcPct val="135000"/>
              </a:lnSpc>
              <a:buFont typeface="Wingdings" panose="05000000000000000000" pitchFamily="2" charset="2"/>
              <a:buChar char="Ø"/>
            </a:pPr>
            <a:r>
              <a:rPr lang="zh-CN" altLang="en-US" sz="2800" b="1" dirty="0"/>
              <a:t>上下通道安全可靠</a:t>
            </a:r>
            <a:endParaRPr lang="zh-CN" altLang="en-US" sz="2800" b="1" dirty="0"/>
          </a:p>
          <a:p>
            <a:pPr>
              <a:lnSpc>
                <a:spcPct val="135000"/>
              </a:lnSpc>
              <a:buFont typeface="Wingdings" panose="05000000000000000000" pitchFamily="2" charset="2"/>
              <a:buChar char="Ø"/>
            </a:pPr>
            <a:r>
              <a:rPr lang="zh-CN" altLang="en-US" sz="2800" b="1" dirty="0"/>
              <a:t>堆存泥石距坑边距离≮</a:t>
            </a:r>
            <a:r>
              <a:rPr lang="en-US" altLang="zh-CN" sz="2800" b="1" dirty="0"/>
              <a:t>1m</a:t>
            </a:r>
            <a:endParaRPr lang="en-US" altLang="zh-CN" sz="2800" b="1" dirty="0"/>
          </a:p>
          <a:p>
            <a:endParaRPr lang="zh-CN" altLang="en-US" b="1" dirty="0"/>
          </a:p>
          <a:p>
            <a:endParaRPr lang="zh-CN" altLang="en-US" dirty="0"/>
          </a:p>
        </p:txBody>
      </p:sp>
      <p:sp>
        <p:nvSpPr>
          <p:cNvPr id="47106"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挖掘作业许可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3"/>
          <p:cNvSpPr>
            <a:spLocks noGrp="1"/>
          </p:cNvSpPr>
          <p:nvPr>
            <p:ph idx="1"/>
          </p:nvPr>
        </p:nvSpPr>
        <p:spPr>
          <a:xfrm>
            <a:off x="762000" y="1905000"/>
            <a:ext cx="7467600" cy="4114800"/>
          </a:xfrm>
        </p:spPr>
        <p:txBody>
          <a:bodyPr vert="horz" wrap="square" lIns="91440" tIns="45720" rIns="91440" bIns="45720" anchor="t" anchorCtr="0"/>
          <a:p>
            <a:pPr>
              <a:lnSpc>
                <a:spcPct val="80000"/>
              </a:lnSpc>
              <a:buFont typeface="Wingdings" panose="05000000000000000000" pitchFamily="2" charset="2"/>
              <a:buChar char="Ø"/>
            </a:pPr>
            <a:r>
              <a:rPr lang="zh-CN" altLang="en-US" sz="2400" b="1" dirty="0"/>
              <a:t>风险分析及控制措施</a:t>
            </a:r>
            <a:endParaRPr lang="zh-CN" altLang="en-US" sz="2400" b="1" dirty="0"/>
          </a:p>
          <a:p>
            <a:pPr>
              <a:lnSpc>
                <a:spcPct val="140000"/>
              </a:lnSpc>
            </a:pPr>
            <a:r>
              <a:rPr lang="en-US" altLang="zh-CN" sz="2000" b="1" dirty="0"/>
              <a:t>《</a:t>
            </a:r>
            <a:r>
              <a:rPr lang="zh-CN" altLang="en-US" sz="2000" b="1" dirty="0"/>
              <a:t>工作许可</a:t>
            </a:r>
            <a:r>
              <a:rPr lang="en-US" altLang="zh-CN" sz="2000" b="1" dirty="0"/>
              <a:t>》</a:t>
            </a:r>
            <a:r>
              <a:rPr lang="zh-CN" altLang="en-US" sz="2000" b="1" dirty="0"/>
              <a:t>与风险分析表中作业内容的一致性</a:t>
            </a:r>
            <a:endParaRPr lang="zh-CN" altLang="en-US" sz="2000" b="1" dirty="0"/>
          </a:p>
          <a:p>
            <a:pPr>
              <a:lnSpc>
                <a:spcPct val="140000"/>
              </a:lnSpc>
            </a:pPr>
            <a:r>
              <a:rPr lang="zh-CN" altLang="en-US" sz="2000" b="1" dirty="0"/>
              <a:t>倒塌、坠物、坠落、有毒有害气体和管道内介质等风险识别充分，防范措施落实并实施</a:t>
            </a:r>
            <a:endParaRPr lang="zh-CN" altLang="en-US" sz="2000" b="1" dirty="0"/>
          </a:p>
          <a:p>
            <a:pPr>
              <a:lnSpc>
                <a:spcPct val="140000"/>
              </a:lnSpc>
              <a:buFont typeface="Wingdings" panose="05000000000000000000" pitchFamily="2" charset="2"/>
              <a:buChar char="Ø"/>
            </a:pPr>
            <a:r>
              <a:rPr lang="zh-CN" altLang="en-US" sz="2400" b="1" dirty="0"/>
              <a:t>能量隔离</a:t>
            </a:r>
            <a:endParaRPr lang="zh-CN" altLang="en-US" sz="2400" b="1" dirty="0"/>
          </a:p>
          <a:p>
            <a:pPr>
              <a:lnSpc>
                <a:spcPct val="140000"/>
              </a:lnSpc>
            </a:pPr>
            <a:r>
              <a:rPr lang="zh-CN" altLang="en-US" sz="2000" b="1" dirty="0"/>
              <a:t>根据风险分析和</a:t>
            </a:r>
            <a:r>
              <a:rPr lang="en-US" altLang="zh-CN" sz="2000" b="1" dirty="0"/>
              <a:t>HECP</a:t>
            </a:r>
            <a:r>
              <a:rPr lang="zh-CN" altLang="en-US" sz="2000" b="1" dirty="0"/>
              <a:t>对所有能量点进行了锁定</a:t>
            </a:r>
            <a:endParaRPr lang="zh-CN" altLang="en-US" sz="2000" b="1" dirty="0"/>
          </a:p>
          <a:p>
            <a:pPr>
              <a:lnSpc>
                <a:spcPct val="140000"/>
              </a:lnSpc>
            </a:pPr>
            <a:r>
              <a:rPr lang="zh-CN" altLang="en-US" sz="2000" b="1" dirty="0"/>
              <a:t>压力管道介质压力为零或介质排空</a:t>
            </a:r>
            <a:endParaRPr lang="zh-CN" altLang="en-US" sz="2000" b="1" dirty="0"/>
          </a:p>
          <a:p>
            <a:pPr>
              <a:lnSpc>
                <a:spcPct val="140000"/>
              </a:lnSpc>
            </a:pPr>
            <a:r>
              <a:rPr lang="zh-CN" altLang="en-US" sz="2000" b="1" dirty="0"/>
              <a:t>坠物区域进行了隔离</a:t>
            </a:r>
            <a:endParaRPr lang="zh-CN" altLang="en-US" sz="2000" b="1" dirty="0"/>
          </a:p>
          <a:p>
            <a:pPr>
              <a:lnSpc>
                <a:spcPct val="140000"/>
              </a:lnSpc>
            </a:pPr>
            <a:endParaRPr lang="zh-CN" altLang="en-US" sz="2000" b="1" dirty="0"/>
          </a:p>
        </p:txBody>
      </p:sp>
      <p:sp>
        <p:nvSpPr>
          <p:cNvPr id="48130" name="Rectangle 2"/>
          <p:cNvSpPr/>
          <p:nvPr/>
        </p:nvSpPr>
        <p:spPr>
          <a:xfrm>
            <a:off x="304800" y="1066800"/>
            <a:ext cx="3886200" cy="533400"/>
          </a:xfrm>
          <a:prstGeom prst="rect">
            <a:avLst/>
          </a:prstGeom>
          <a:noFill/>
          <a:ln w="9525">
            <a:noFill/>
          </a:ln>
        </p:spPr>
        <p:txBody>
          <a:bodyPr anchor="ctr" anchorCtr="0"/>
          <a:p>
            <a:pPr algn="ctr"/>
            <a:r>
              <a:rPr lang="zh-CN" altLang="en-US" sz="2800" dirty="0">
                <a:solidFill>
                  <a:schemeClr val="tx2"/>
                </a:solidFill>
                <a:latin typeface="Arial" panose="020B0604020202020204" pitchFamily="34" charset="0"/>
                <a:ea typeface="宋体" panose="02010600030101010101" pitchFamily="2" charset="-122"/>
              </a:rPr>
              <a:t>现场确认内容</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48131"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管道拆装作业许可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5"/>
          <p:cNvSpPr/>
          <p:nvPr/>
        </p:nvSpPr>
        <p:spPr>
          <a:xfrm>
            <a:off x="457200" y="1371600"/>
            <a:ext cx="7696200" cy="4525963"/>
          </a:xfrm>
          <a:prstGeom prst="rect">
            <a:avLst/>
          </a:prstGeom>
          <a:noFill/>
          <a:ln w="9525">
            <a:noFill/>
          </a:ln>
        </p:spPr>
        <p:txBody>
          <a:bodyPr anchor="t" anchorCtr="0"/>
          <a:p>
            <a:pPr marL="342900" indent="-342900">
              <a:lnSpc>
                <a:spcPct val="135000"/>
              </a:lnSpc>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工器具检查</a:t>
            </a:r>
            <a:endParaRPr lang="zh-CN" altLang="en-US" dirty="0">
              <a:solidFill>
                <a:schemeClr val="tx1"/>
              </a:solidFill>
              <a:latin typeface="Arial" panose="020B0604020202020204" pitchFamily="34" charset="0"/>
              <a:ea typeface="宋体" panose="02010600030101010101" pitchFamily="2" charset="-122"/>
            </a:endParaRPr>
          </a:p>
          <a:p>
            <a:pPr marL="342900" indent="-342900">
              <a:lnSpc>
                <a:spcPct val="135000"/>
              </a:lnSpc>
            </a:pPr>
            <a:r>
              <a:rPr lang="zh-CN" altLang="en-US" dirty="0">
                <a:solidFill>
                  <a:schemeClr val="tx1"/>
                </a:solidFill>
                <a:latin typeface="Arial" panose="020B0604020202020204" pitchFamily="34" charset="0"/>
                <a:ea typeface="宋体" panose="02010600030101010101" pitchFamily="2" charset="-122"/>
              </a:rPr>
              <a:t>   气瓶附件齐全有效竖直固定相距</a:t>
            </a:r>
            <a:r>
              <a:rPr lang="en-US" altLang="zh-CN" dirty="0">
                <a:solidFill>
                  <a:schemeClr val="tx1"/>
                </a:solidFill>
                <a:latin typeface="Arial" panose="020B0604020202020204" pitchFamily="34" charset="0"/>
                <a:ea typeface="宋体" panose="02010600030101010101" pitchFamily="2" charset="-122"/>
              </a:rPr>
              <a:t>5</a:t>
            </a:r>
            <a:r>
              <a:rPr lang="zh-CN" altLang="en-US" dirty="0">
                <a:solidFill>
                  <a:schemeClr val="tx1"/>
                </a:solidFill>
                <a:latin typeface="Arial" panose="020B0604020202020204" pitchFamily="34" charset="0"/>
                <a:ea typeface="宋体" panose="02010600030101010101" pitchFamily="2" charset="-122"/>
              </a:rPr>
              <a:t>米，距明火</a:t>
            </a:r>
            <a:r>
              <a:rPr lang="en-US" altLang="zh-CN" dirty="0">
                <a:solidFill>
                  <a:schemeClr val="tx1"/>
                </a:solidFill>
                <a:latin typeface="Arial" panose="020B0604020202020204" pitchFamily="34" charset="0"/>
                <a:ea typeface="宋体" panose="02010600030101010101" pitchFamily="2" charset="-122"/>
              </a:rPr>
              <a:t>10</a:t>
            </a:r>
            <a:r>
              <a:rPr lang="zh-CN" altLang="en-US" dirty="0">
                <a:solidFill>
                  <a:schemeClr val="tx1"/>
                </a:solidFill>
                <a:latin typeface="Arial" panose="020B0604020202020204" pitchFamily="34" charset="0"/>
                <a:ea typeface="宋体" panose="02010600030101010101" pitchFamily="2" charset="-122"/>
              </a:rPr>
              <a:t>米</a:t>
            </a:r>
            <a:endParaRPr lang="zh-CN" altLang="en-US" dirty="0">
              <a:solidFill>
                <a:schemeClr val="tx1"/>
              </a:solidFill>
              <a:latin typeface="Arial" panose="020B0604020202020204" pitchFamily="34" charset="0"/>
              <a:ea typeface="宋体" panose="02010600030101010101" pitchFamily="2" charset="-122"/>
            </a:endParaRPr>
          </a:p>
          <a:p>
            <a:pPr marL="342900" indent="-342900">
              <a:lnSpc>
                <a:spcPct val="135000"/>
              </a:lnSpc>
            </a:pPr>
            <a:r>
              <a:rPr lang="zh-CN" altLang="en-US" dirty="0">
                <a:solidFill>
                  <a:schemeClr val="tx1"/>
                </a:solidFill>
                <a:latin typeface="Arial" panose="020B0604020202020204" pitchFamily="34" charset="0"/>
                <a:ea typeface="宋体" panose="02010600030101010101" pitchFamily="2" charset="-122"/>
              </a:rPr>
              <a:t>  手动葫芦、钢丝绳经过检查、吊点牢固可靠</a:t>
            </a:r>
            <a:endParaRPr lang="zh-CN" altLang="en-US" dirty="0">
              <a:solidFill>
                <a:schemeClr val="tx1"/>
              </a:solidFill>
              <a:latin typeface="Arial" panose="020B0604020202020204" pitchFamily="34" charset="0"/>
              <a:ea typeface="宋体" panose="02010600030101010101" pitchFamily="2" charset="-122"/>
            </a:endParaRPr>
          </a:p>
          <a:p>
            <a:pPr marL="342900" indent="-342900">
              <a:lnSpc>
                <a:spcPct val="135000"/>
              </a:lnSpc>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专人对隔离区域进行监护</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a:endParaRPr lang="zh-CN" altLang="en-US" dirty="0">
              <a:solidFill>
                <a:schemeClr val="tx1"/>
              </a:solidFill>
              <a:latin typeface="Arial" panose="020B0604020202020204" pitchFamily="34" charset="0"/>
              <a:ea typeface="宋体" panose="02010600030101010101" pitchFamily="2" charset="-122"/>
            </a:endParaRPr>
          </a:p>
          <a:p>
            <a:pPr marL="342900" indent="-342900"/>
            <a:endParaRPr lang="zh-CN" altLang="en-US" dirty="0">
              <a:solidFill>
                <a:schemeClr val="tx1"/>
              </a:solidFill>
              <a:latin typeface="Arial" panose="020B0604020202020204" pitchFamily="34" charset="0"/>
              <a:ea typeface="宋体" panose="02010600030101010101" pitchFamily="2" charset="-122"/>
            </a:endParaRPr>
          </a:p>
        </p:txBody>
      </p:sp>
      <p:sp>
        <p:nvSpPr>
          <p:cNvPr id="49154" name="Rectangle 2"/>
          <p:cNvSpPr/>
          <p:nvPr/>
        </p:nvSpPr>
        <p:spPr>
          <a:xfrm>
            <a:off x="24384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管道拆装作业许可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2"/>
          <p:cNvSpPr/>
          <p:nvPr/>
        </p:nvSpPr>
        <p:spPr>
          <a:xfrm>
            <a:off x="457200" y="1143000"/>
            <a:ext cx="3276600" cy="533400"/>
          </a:xfrm>
          <a:prstGeom prst="rect">
            <a:avLst/>
          </a:prstGeom>
          <a:noFill/>
          <a:ln w="9525">
            <a:noFill/>
          </a:ln>
        </p:spPr>
        <p:txBody>
          <a:bodyPr anchor="ctr" anchorCtr="0"/>
          <a:p>
            <a:pPr algn="ctr"/>
            <a:r>
              <a:rPr lang="zh-CN" altLang="en-US" sz="2800" dirty="0">
                <a:solidFill>
                  <a:schemeClr val="tx2"/>
                </a:solidFill>
                <a:latin typeface="Arial" panose="020B0604020202020204" pitchFamily="34" charset="0"/>
                <a:ea typeface="宋体" panose="02010600030101010101" pitchFamily="2" charset="-122"/>
              </a:rPr>
              <a:t>现场确认内容</a:t>
            </a:r>
            <a:endParaRPr lang="zh-CN" altLang="en-US" sz="2800" dirty="0">
              <a:solidFill>
                <a:schemeClr val="tx2"/>
              </a:solidFill>
              <a:latin typeface="Arial" panose="020B0604020202020204" pitchFamily="34" charset="0"/>
              <a:ea typeface="宋体" panose="02010600030101010101" pitchFamily="2" charset="-122"/>
            </a:endParaRPr>
          </a:p>
        </p:txBody>
      </p:sp>
      <p:sp>
        <p:nvSpPr>
          <p:cNvPr id="50178" name="Rectangle 3"/>
          <p:cNvSpPr/>
          <p:nvPr/>
        </p:nvSpPr>
        <p:spPr>
          <a:xfrm>
            <a:off x="838200" y="1905000"/>
            <a:ext cx="7924800" cy="4419600"/>
          </a:xfrm>
          <a:prstGeom prst="rect">
            <a:avLst/>
          </a:prstGeom>
          <a:noFill/>
          <a:ln w="9525">
            <a:noFill/>
          </a:ln>
        </p:spPr>
        <p:txBody>
          <a:bodyPr anchor="t" anchorCtr="0"/>
          <a:p>
            <a:pPr marL="342900" indent="-342900">
              <a:lnSpc>
                <a:spcPct val="130000"/>
              </a:lnSpc>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风险分析及控制措施</a:t>
            </a:r>
            <a:endParaRPr lang="zh-CN" altLang="en-US" dirty="0">
              <a:solidFill>
                <a:schemeClr val="tx1"/>
              </a:solidFill>
              <a:latin typeface="Arial" panose="020B0604020202020204" pitchFamily="34" charset="0"/>
              <a:ea typeface="宋体" panose="02010600030101010101" pitchFamily="2" charset="-122"/>
            </a:endParaRPr>
          </a:p>
          <a:p>
            <a:pPr marL="342900" indent="-342900">
              <a:lnSpc>
                <a:spcPct val="130000"/>
              </a:lnSpc>
            </a:pPr>
            <a:r>
              <a:rPr lang="en-US" altLang="zh-CN" sz="2000" dirty="0">
                <a:solidFill>
                  <a:schemeClr val="tx1"/>
                </a:solidFill>
                <a:latin typeface="Arial" panose="020B0604020202020204" pitchFamily="34" charset="0"/>
                <a:ea typeface="宋体" panose="02010600030101010101" pitchFamily="2" charset="-122"/>
              </a:rPr>
              <a:t> 《</a:t>
            </a:r>
            <a:r>
              <a:rPr lang="zh-CN" altLang="en-US" sz="2000" dirty="0">
                <a:solidFill>
                  <a:schemeClr val="tx1"/>
                </a:solidFill>
                <a:latin typeface="Arial" panose="020B0604020202020204" pitchFamily="34" charset="0"/>
                <a:ea typeface="宋体" panose="02010600030101010101" pitchFamily="2" charset="-122"/>
              </a:rPr>
              <a:t>工作许可</a:t>
            </a:r>
            <a:r>
              <a:rPr lang="en-US" altLang="zh-CN" sz="2000" dirty="0">
                <a:solidFill>
                  <a:schemeClr val="tx1"/>
                </a:solidFill>
                <a:latin typeface="Arial" panose="020B0604020202020204" pitchFamily="34" charset="0"/>
                <a:ea typeface="宋体" panose="02010600030101010101" pitchFamily="2" charset="-122"/>
              </a:rPr>
              <a:t>》</a:t>
            </a:r>
            <a:r>
              <a:rPr lang="zh-CN" altLang="en-US" sz="2000" dirty="0">
                <a:solidFill>
                  <a:schemeClr val="tx1"/>
                </a:solidFill>
                <a:latin typeface="Arial" panose="020B0604020202020204" pitchFamily="34" charset="0"/>
                <a:ea typeface="宋体" panose="02010600030101010101" pitchFamily="2" charset="-122"/>
              </a:rPr>
              <a:t>与风险分析表中作业内容的一致性</a:t>
            </a:r>
            <a:endParaRPr lang="en-US" altLang="zh-CN" sz="2000" dirty="0">
              <a:solidFill>
                <a:schemeClr val="tx1"/>
              </a:solidFill>
              <a:latin typeface="Arial" panose="020B0604020202020204" pitchFamily="34" charset="0"/>
              <a:ea typeface="宋体" panose="02010600030101010101" pitchFamily="2" charset="-122"/>
            </a:endParaRPr>
          </a:p>
          <a:p>
            <a:pPr marL="342900" indent="-342900">
              <a:lnSpc>
                <a:spcPct val="130000"/>
              </a:lnSpc>
            </a:pPr>
            <a:r>
              <a:rPr lang="en-US" altLang="zh-CN" sz="2000" dirty="0">
                <a:solidFill>
                  <a:schemeClr val="tx1"/>
                </a:solidFill>
                <a:latin typeface="Arial" panose="020B0604020202020204" pitchFamily="34" charset="0"/>
                <a:ea typeface="宋体" panose="02010600030101010101" pitchFamily="2" charset="-122"/>
              </a:rPr>
              <a:t>   </a:t>
            </a:r>
            <a:r>
              <a:rPr lang="zh-CN" altLang="en-US" sz="2000" dirty="0">
                <a:solidFill>
                  <a:schemeClr val="tx1"/>
                </a:solidFill>
                <a:latin typeface="Arial" panose="020B0604020202020204" pitchFamily="34" charset="0"/>
                <a:ea typeface="宋体" panose="02010600030101010101" pitchFamily="2" charset="-122"/>
              </a:rPr>
              <a:t>道路、烫伤、掩埋、坠落等风险识别充分，防范措施有效并实施</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a:lnSpc>
                <a:spcPct val="130000"/>
              </a:lnSpc>
              <a:buFont typeface="Wingdings" panose="05000000000000000000" pitchFamily="2" charset="2"/>
              <a:buChar char="Ø"/>
            </a:pPr>
            <a:r>
              <a:rPr lang="zh-CN" altLang="en-US" dirty="0">
                <a:solidFill>
                  <a:schemeClr val="tx1"/>
                </a:solidFill>
                <a:latin typeface="Arial" panose="020B0604020202020204" pitchFamily="34" charset="0"/>
                <a:ea typeface="宋体" panose="02010600030101010101" pitchFamily="2" charset="-122"/>
              </a:rPr>
              <a:t>能量隔离</a:t>
            </a:r>
            <a:endParaRPr lang="zh-CN" altLang="en-US" dirty="0">
              <a:solidFill>
                <a:schemeClr val="tx1"/>
              </a:solidFill>
              <a:latin typeface="Arial" panose="020B0604020202020204" pitchFamily="34" charset="0"/>
              <a:ea typeface="宋体" panose="02010600030101010101" pitchFamily="2" charset="-122"/>
            </a:endParaRPr>
          </a:p>
          <a:p>
            <a:pPr marL="342900" indent="-342900">
              <a:lnSpc>
                <a:spcPct val="130000"/>
              </a:lnSpc>
            </a:pPr>
            <a:r>
              <a:rPr lang="zh-CN" altLang="en-US" sz="2000" dirty="0">
                <a:solidFill>
                  <a:schemeClr val="tx1"/>
                </a:solidFill>
                <a:latin typeface="Arial" panose="020B0604020202020204" pitchFamily="34" charset="0"/>
                <a:ea typeface="宋体" panose="02010600030101010101" pitchFamily="2" charset="-122"/>
              </a:rPr>
              <a:t>根据风险分析和</a:t>
            </a:r>
            <a:r>
              <a:rPr lang="en-US" altLang="zh-CN" sz="2000" dirty="0">
                <a:solidFill>
                  <a:schemeClr val="tx1"/>
                </a:solidFill>
                <a:latin typeface="Arial" panose="020B0604020202020204" pitchFamily="34" charset="0"/>
                <a:ea typeface="宋体" panose="02010600030101010101" pitchFamily="2" charset="-122"/>
              </a:rPr>
              <a:t>HECP</a:t>
            </a:r>
            <a:r>
              <a:rPr lang="zh-CN" altLang="en-US" sz="2000" dirty="0">
                <a:solidFill>
                  <a:schemeClr val="tx1"/>
                </a:solidFill>
                <a:latin typeface="Arial" panose="020B0604020202020204" pitchFamily="34" charset="0"/>
                <a:ea typeface="宋体" panose="02010600030101010101" pitchFamily="2" charset="-122"/>
              </a:rPr>
              <a:t>对所有能量点进行了锁定</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a:lnSpc>
                <a:spcPct val="130000"/>
              </a:lnSpc>
            </a:pPr>
            <a:r>
              <a:rPr lang="zh-CN" altLang="en-US" sz="2000" dirty="0">
                <a:solidFill>
                  <a:schemeClr val="tx1"/>
                </a:solidFill>
                <a:latin typeface="Arial" panose="020B0604020202020204" pitchFamily="34" charset="0"/>
                <a:ea typeface="宋体" panose="02010600030101010101" pitchFamily="2" charset="-122"/>
              </a:rPr>
              <a:t>坠物区域进行了隔离</a:t>
            </a:r>
            <a:endParaRPr lang="zh-CN" altLang="en-US" sz="2000" dirty="0">
              <a:solidFill>
                <a:schemeClr val="tx1"/>
              </a:solidFill>
              <a:latin typeface="Arial" panose="020B0604020202020204" pitchFamily="34" charset="0"/>
              <a:ea typeface="宋体" panose="02010600030101010101" pitchFamily="2" charset="-122"/>
            </a:endParaRPr>
          </a:p>
          <a:p>
            <a:pPr marL="342900" indent="-342900">
              <a:lnSpc>
                <a:spcPct val="140000"/>
              </a:lnSpc>
            </a:pPr>
            <a:endParaRPr lang="zh-CN" altLang="en-US" sz="2000" dirty="0">
              <a:solidFill>
                <a:schemeClr val="tx1"/>
              </a:solidFill>
              <a:latin typeface="Arial" panose="020B0604020202020204" pitchFamily="34" charset="0"/>
              <a:ea typeface="宋体" panose="02010600030101010101" pitchFamily="2" charset="-122"/>
            </a:endParaRPr>
          </a:p>
        </p:txBody>
      </p:sp>
      <p:sp>
        <p:nvSpPr>
          <p:cNvPr id="50179" name="Rectangle 2"/>
          <p:cNvSpPr/>
          <p:nvPr/>
        </p:nvSpPr>
        <p:spPr>
          <a:xfrm>
            <a:off x="2362200" y="457200"/>
            <a:ext cx="4419600" cy="487363"/>
          </a:xfrm>
          <a:prstGeom prst="rect">
            <a:avLst/>
          </a:prstGeom>
          <a:solidFill>
            <a:srgbClr val="008000"/>
          </a:solidFill>
          <a:ln w="9525">
            <a:noFill/>
          </a:ln>
        </p:spPr>
        <p:txBody>
          <a:bodyPr anchor="ctr" anchorCtr="0"/>
          <a:p>
            <a:pPr algn="ctr"/>
            <a:r>
              <a:rPr lang="zh-CN" altLang="en-US" sz="3200" dirty="0">
                <a:solidFill>
                  <a:schemeClr val="tx2"/>
                </a:solidFill>
                <a:latin typeface="Arial" panose="020B0604020202020204" pitchFamily="34" charset="0"/>
                <a:ea typeface="宋体" panose="02010600030101010101" pitchFamily="2" charset="-122"/>
              </a:rPr>
              <a:t>其它作业许可</a:t>
            </a:r>
            <a:endParaRPr lang="zh-CN" altLang="en-US" sz="3200" dirty="0">
              <a:solidFill>
                <a:schemeClr val="tx2"/>
              </a:solidFill>
              <a:latin typeface="宋体" panose="02010600030101010101" pitchFamily="2" charset="-122"/>
              <a:ea typeface="宋体" panose="02010600030101010101" pitchFamily="2" charset="-122"/>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Rectangle 2"/>
          <p:cNvSpPr>
            <a:spLocks noGrp="1"/>
          </p:cNvSpPr>
          <p:nvPr>
            <p:ph type="title"/>
          </p:nvPr>
        </p:nvSpPr>
        <p:spPr>
          <a:xfrm>
            <a:off x="304800" y="1066800"/>
            <a:ext cx="6477000" cy="715963"/>
          </a:xfrm>
        </p:spPr>
        <p:txBody>
          <a:bodyPr vert="horz" wrap="square" lIns="91440" tIns="45720" rIns="91440" bIns="45720" anchor="ctr" anchorCtr="0"/>
          <a:p>
            <a:r>
              <a:rPr lang="zh-CN" altLang="en-US" sz="2400" dirty="0"/>
              <a:t>特殊情况下许可终止及重新办理</a:t>
            </a:r>
            <a:endParaRPr lang="zh-CN" altLang="en-US" sz="2400" dirty="0"/>
          </a:p>
        </p:txBody>
      </p:sp>
      <p:sp>
        <p:nvSpPr>
          <p:cNvPr id="51202" name="Rectangle 4"/>
          <p:cNvSpPr/>
          <p:nvPr/>
        </p:nvSpPr>
        <p:spPr>
          <a:xfrm>
            <a:off x="762000" y="1676400"/>
            <a:ext cx="5410200" cy="4054475"/>
          </a:xfrm>
          <a:prstGeom prst="rect">
            <a:avLst/>
          </a:prstGeom>
          <a:solidFill>
            <a:srgbClr val="CCFFCC"/>
          </a:solidFill>
          <a:ln w="9525">
            <a:noFill/>
          </a:ln>
        </p:spPr>
        <p:txBody>
          <a:bodyPr anchor="ctr" anchorCtr="0">
            <a:spAutoFit/>
          </a:bodyPr>
          <a:p>
            <a:pPr indent="358775">
              <a:buChar char="•"/>
            </a:pPr>
            <a:endParaRPr lang="zh-CN" altLang="en-US" sz="2000" b="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作业环境和条件发生重大变化；</a:t>
            </a: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作业内容发生改变造成风险发生变化；</a:t>
            </a: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实际作业与作业计划的要求发生重大偏离；</a:t>
            </a: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发现有可能发生危及生命的违章行为；</a:t>
            </a: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现场作业人员发现重大安全隐患</a:t>
            </a:r>
            <a:r>
              <a:rPr lang="en-US" altLang="zh-CN" sz="2000" dirty="0">
                <a:solidFill>
                  <a:schemeClr val="tx1"/>
                </a:solidFill>
                <a:latin typeface="Arial" panose="020B0604020202020204" pitchFamily="34" charset="0"/>
                <a:ea typeface="宋体" panose="02010600030101010101" pitchFamily="2" charset="-122"/>
              </a:rPr>
              <a:t>;</a:t>
            </a:r>
            <a:endParaRPr lang="en-US" altLang="zh-CN" sz="2000" dirty="0">
              <a:solidFill>
                <a:schemeClr val="tx1"/>
              </a:solidFill>
              <a:latin typeface="Arial" panose="020B0604020202020204" pitchFamily="34" charset="0"/>
              <a:ea typeface="宋体" panose="02010600030101010101" pitchFamily="2" charset="-122"/>
            </a:endParaRPr>
          </a:p>
          <a:p>
            <a:pPr indent="358775"/>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r>
              <a:rPr lang="zh-CN" altLang="en-US" sz="2000" dirty="0">
                <a:solidFill>
                  <a:schemeClr val="tx1"/>
                </a:solidFill>
                <a:latin typeface="Arial" panose="020B0604020202020204" pitchFamily="34" charset="0"/>
                <a:ea typeface="宋体" panose="02010600030101010101" pitchFamily="2" charset="-122"/>
              </a:rPr>
              <a:t>发生事故时。</a:t>
            </a:r>
            <a:endParaRPr lang="zh-CN" altLang="en-US" sz="2000" dirty="0">
              <a:solidFill>
                <a:schemeClr val="tx1"/>
              </a:solidFill>
              <a:latin typeface="Arial" panose="020B0604020202020204" pitchFamily="34" charset="0"/>
              <a:ea typeface="宋体" panose="02010600030101010101" pitchFamily="2" charset="-122"/>
            </a:endParaRPr>
          </a:p>
          <a:p>
            <a:pPr indent="358775">
              <a:buChar char="•"/>
            </a:pPr>
            <a:endParaRPr lang="zh-CN" altLang="en-US" sz="2000" dirty="0">
              <a:solidFill>
                <a:schemeClr val="tx1"/>
              </a:solidFill>
              <a:latin typeface="Arial" panose="020B0604020202020204" pitchFamily="34" charset="0"/>
              <a:ea typeface="宋体" panose="02010600030101010101" pitchFamily="2" charset="-122"/>
            </a:endParaRPr>
          </a:p>
        </p:txBody>
      </p:sp>
      <p:pic>
        <p:nvPicPr>
          <p:cNvPr id="51203" name="Picture 8" descr="0008-0710-1822-4931"/>
          <p:cNvPicPr>
            <a:picLocks noChangeAspect="1"/>
          </p:cNvPicPr>
          <p:nvPr/>
        </p:nvPicPr>
        <p:blipFill>
          <a:blip r:embed="rId1"/>
          <a:stretch>
            <a:fillRect/>
          </a:stretch>
        </p:blipFill>
        <p:spPr>
          <a:xfrm>
            <a:off x="6400800" y="3733800"/>
            <a:ext cx="2438400" cy="2590800"/>
          </a:xfrm>
          <a:prstGeom prst="rect">
            <a:avLst/>
          </a:prstGeom>
          <a:noFill/>
          <a:ln w="9525">
            <a:noFill/>
          </a:ln>
        </p:spPr>
      </p:pic>
      <p:sp>
        <p:nvSpPr>
          <p:cNvPr id="51204" name="Rectangle 2"/>
          <p:cNvSpPr txBox="1"/>
          <p:nvPr/>
        </p:nvSpPr>
        <p:spPr>
          <a:xfrm>
            <a:off x="1600200" y="228600"/>
            <a:ext cx="6477000" cy="715963"/>
          </a:xfrm>
          <a:prstGeom prst="rect">
            <a:avLst/>
          </a:prstGeom>
          <a:noFill/>
          <a:ln w="9525">
            <a:noFill/>
          </a:ln>
        </p:spPr>
        <p:txBody>
          <a:bodyPr anchor="ctr" anchorCtr="0"/>
          <a:p>
            <a:pPr algn="ctr" defTabSz="914400" eaLnBrk="0" hangingPunct="0"/>
            <a:r>
              <a:rPr lang="zh-CN" altLang="en-US" sz="3200" dirty="0">
                <a:solidFill>
                  <a:schemeClr val="tx2"/>
                </a:solidFill>
                <a:latin typeface="Arial" panose="020B0604020202020204" pitchFamily="34" charset="0"/>
                <a:ea typeface="宋体" panose="02010600030101010101" pitchFamily="2" charset="-122"/>
              </a:rPr>
              <a:t>工作许可办理流程</a:t>
            </a:r>
            <a:endParaRPr lang="zh-CN" altLang="en-US" sz="3200" dirty="0">
              <a:solidFill>
                <a:schemeClr val="tx2"/>
              </a:solidFill>
              <a:latin typeface="Arial" panose="020B0604020202020204" pitchFamily="34" charset="0"/>
              <a:ea typeface="宋体" panose="02010600030101010101" pitchFamily="2" charset="-122"/>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p:cNvSpPr>
          <p:nvPr>
            <p:ph type="title"/>
          </p:nvPr>
        </p:nvSpPr>
        <p:spPr/>
        <p:txBody>
          <a:bodyPr vert="horz" wrap="square" lIns="91440" tIns="45720" rIns="91440" bIns="45720" anchor="ctr" anchorCtr="0"/>
          <a:p>
            <a:r>
              <a:rPr lang="zh-CN" altLang="en-US" dirty="0"/>
              <a:t>工作许可办理流程</a:t>
            </a:r>
            <a:endParaRPr lang="zh-CN" altLang="en-US" dirty="0"/>
          </a:p>
        </p:txBody>
      </p:sp>
      <p:sp>
        <p:nvSpPr>
          <p:cNvPr id="52226" name="Rectangle 3"/>
          <p:cNvSpPr>
            <a:spLocks noGrp="1"/>
          </p:cNvSpPr>
          <p:nvPr>
            <p:ph type="body" sz="half" idx="1"/>
          </p:nvPr>
        </p:nvSpPr>
        <p:spPr>
          <a:xfrm>
            <a:off x="457200" y="2057400"/>
            <a:ext cx="7924800" cy="5105400"/>
          </a:xfrm>
        </p:spPr>
        <p:txBody>
          <a:bodyPr vert="horz" wrap="square" lIns="91440" tIns="45720" rIns="91440" bIns="45720" anchor="t" anchorCtr="0"/>
          <a:p>
            <a:pPr marL="463550" indent="-463550">
              <a:lnSpc>
                <a:spcPct val="150000"/>
              </a:lnSpc>
              <a:buClrTx/>
              <a:buSzTx/>
              <a:buFontTx/>
              <a:buAutoNum type="arabicPeriod"/>
            </a:pPr>
            <a:r>
              <a:rPr lang="zh-CN" altLang="en-US" sz="2000" b="1" dirty="0"/>
              <a:t>作业结束后，清理作业现场并确保修复设备处于安全可开机状态</a:t>
            </a:r>
            <a:endParaRPr lang="en-US" altLang="zh-CN" sz="2000" b="1" dirty="0"/>
          </a:p>
          <a:p>
            <a:pPr marL="463550" indent="-463550">
              <a:lnSpc>
                <a:spcPct val="150000"/>
              </a:lnSpc>
              <a:buClrTx/>
              <a:buSzTx/>
              <a:buFontTx/>
              <a:buAutoNum type="arabicPeriod"/>
            </a:pPr>
            <a:r>
              <a:rPr lang="zh-CN" altLang="en-US" sz="2000" b="1" dirty="0"/>
              <a:t>工作负责人关闭许可</a:t>
            </a:r>
            <a:endParaRPr lang="en-US" altLang="zh-CN" sz="2000" b="1" dirty="0"/>
          </a:p>
          <a:p>
            <a:pPr marL="463550" indent="-463550">
              <a:lnSpc>
                <a:spcPct val="150000"/>
              </a:lnSpc>
              <a:buClrTx/>
              <a:buSzTx/>
              <a:buFontTx/>
              <a:buAutoNum type="arabicPeriod"/>
            </a:pPr>
            <a:r>
              <a:rPr lang="zh-CN" altLang="en-US" sz="2000" b="1" dirty="0"/>
              <a:t>关闭许可后通知中控室对应操作人员</a:t>
            </a:r>
            <a:endParaRPr lang="en-US" altLang="zh-CN" sz="2000" b="1" dirty="0"/>
          </a:p>
          <a:p>
            <a:pPr marL="463550" indent="-463550">
              <a:lnSpc>
                <a:spcPct val="150000"/>
              </a:lnSpc>
              <a:buClrTx/>
              <a:buSzTx/>
              <a:buFontTx/>
              <a:buAutoNum type="arabicPeriod"/>
            </a:pPr>
            <a:r>
              <a:rPr lang="zh-CN" altLang="en-US" sz="2000" b="1" dirty="0"/>
              <a:t>关闭的许可交回所属部门专人进行保管</a:t>
            </a:r>
            <a:endParaRPr lang="en-US" altLang="zh-CN" sz="2000" b="1" dirty="0"/>
          </a:p>
        </p:txBody>
      </p:sp>
      <p:sp>
        <p:nvSpPr>
          <p:cNvPr id="34820" name="Text Box 4"/>
          <p:cNvSpPr txBox="1">
            <a:spLocks noChangeArrowheads="1"/>
          </p:cNvSpPr>
          <p:nvPr/>
        </p:nvSpPr>
        <p:spPr bwMode="auto">
          <a:xfrm>
            <a:off x="1219200" y="6248400"/>
            <a:ext cx="5280025" cy="280988"/>
          </a:xfrm>
          <a:prstGeom prst="rect">
            <a:avLst/>
          </a:prstGeom>
          <a:noFill/>
          <a:ln w="19050">
            <a:noFill/>
            <a:miter lim="800000"/>
          </a:ln>
          <a:effectLst/>
        </p:spPr>
        <p:txBody>
          <a:bodyPr wrap="none" lIns="0" tIns="36000" rIns="0" bIns="36000">
            <a:spAutoFit/>
          </a:bodyPr>
          <a:lstStyle/>
          <a:p>
            <a:pPr marR="0" defTabSz="914400" eaLnBrk="0" hangingPunct="0">
              <a:lnSpc>
                <a:spcPct val="85000"/>
              </a:lnSpc>
              <a:buClrTx/>
              <a:buSzTx/>
              <a:buFontTx/>
              <a:buNone/>
              <a:defRPr/>
            </a:pPr>
            <a:r>
              <a:rPr kumimoji="0" lang="zh-CN" altLang="en-US" sz="1600" i="1" kern="1200" cap="none" spc="0" normalizeH="0" baseline="0" noProof="0" dirty="0">
                <a:solidFill>
                  <a:srgbClr val="FF0000"/>
                </a:solidFill>
                <a:effectLst>
                  <a:outerShdw blurRad="38100" dist="38100" dir="2700000" algn="tl">
                    <a:srgbClr val="C0C0C0"/>
                  </a:outerShdw>
                </a:effectLst>
                <a:latin typeface="Verdana" panose="020B0604030504040204" pitchFamily="34" charset="0"/>
                <a:ea typeface="Arial Unicode MS" pitchFamily="34" charset="-122"/>
                <a:cs typeface="Arial Unicode MS" pitchFamily="34" charset="-122"/>
                <a:sym typeface="+mn-ea"/>
              </a:rPr>
              <a:t>强制性</a:t>
            </a:r>
            <a:r>
              <a:rPr kumimoji="0" lang="zh-CN" altLang="en-US" sz="1600" b="0" i="1" kern="1200" cap="none" spc="0" normalizeH="0" baseline="0" noProof="0" dirty="0">
                <a:solidFill>
                  <a:srgbClr val="000000"/>
                </a:solidFill>
                <a:latin typeface="Verdana" panose="020B0604030504040204" pitchFamily="34" charset="0"/>
                <a:ea typeface="Arial Unicode MS" pitchFamily="34" charset="-122"/>
                <a:cs typeface="Arial Unicode MS" pitchFamily="34" charset="-122"/>
                <a:sym typeface="+mn-ea"/>
              </a:rPr>
              <a:t> </a:t>
            </a:r>
            <a:r>
              <a:rPr kumimoji="0" lang="en-US" altLang="zh-CN" sz="1600" b="0" i="1" kern="1200" cap="none" spc="0" normalizeH="0" baseline="0" noProof="0" dirty="0">
                <a:solidFill>
                  <a:srgbClr val="000000"/>
                </a:solidFill>
                <a:latin typeface="Verdana" panose="020B0604030504040204" pitchFamily="34" charset="0"/>
                <a:ea typeface="Arial Unicode MS" pitchFamily="34" charset="-122"/>
                <a:cs typeface="Arial Unicode MS" pitchFamily="34" charset="-122"/>
                <a:sym typeface="+mn-ea"/>
              </a:rPr>
              <a:t>–</a:t>
            </a:r>
            <a:r>
              <a:rPr kumimoji="0" lang="zh-CN" altLang="en-US" sz="1600" b="0" i="1" kern="1200" cap="none" spc="0" normalizeH="0" baseline="0" noProof="0" dirty="0">
                <a:solidFill>
                  <a:srgbClr val="000000"/>
                </a:solidFill>
                <a:latin typeface="Arial" panose="020B0604020202020204" pitchFamily="34" charset="0"/>
                <a:ea typeface="宋体" panose="02010600030101010101" pitchFamily="2" charset="-122"/>
                <a:cs typeface="+mn-cs"/>
                <a:sym typeface="+mn-ea"/>
              </a:rPr>
              <a:t>按照拉法基集团要求高风险作业必须执行工作许可</a:t>
            </a:r>
            <a:endParaRPr kumimoji="0" lang="en-US" sz="1600" b="0" i="1" kern="1200" cap="none" spc="0" normalizeH="0" baseline="0" noProof="0" dirty="0">
              <a:solidFill>
                <a:srgbClr val="000000"/>
              </a:solidFill>
              <a:latin typeface="Arial" panose="020B0604020202020204" pitchFamily="34" charset="0"/>
              <a:ea typeface="宋体" panose="02010600030101010101" pitchFamily="2" charset="-122"/>
              <a:cs typeface="+mn-cs"/>
              <a:sym typeface="+mn-ea"/>
            </a:endParaRPr>
          </a:p>
        </p:txBody>
      </p:sp>
      <p:graphicFrame>
        <p:nvGraphicFramePr>
          <p:cNvPr id="52228" name="Object 5"/>
          <p:cNvGraphicFramePr>
            <a:graphicFrameLocks noGrp="1"/>
          </p:cNvGraphicFramePr>
          <p:nvPr>
            <p:ph type="clipArt" sz="half" idx="2"/>
          </p:nvPr>
        </p:nvGraphicFramePr>
        <p:xfrm>
          <a:off x="6477000" y="4724400"/>
          <a:ext cx="2257425" cy="1917700"/>
        </p:xfrm>
        <a:graphic>
          <a:graphicData uri="http://schemas.openxmlformats.org/presentationml/2006/ole">
            <mc:AlternateContent xmlns:mc="http://schemas.openxmlformats.org/markup-compatibility/2006">
              <mc:Choice xmlns:v="urn:schemas-microsoft-com:vml" Requires="v">
                <p:oleObj spid="_x0000_s3080" name="" r:id="rId1" imgW="3983355" imgH="3730625" progId="MS_ClipArt_Gallery.2">
                  <p:embed/>
                </p:oleObj>
              </mc:Choice>
              <mc:Fallback>
                <p:oleObj name="" r:id="rId1" imgW="3983355" imgH="3730625" progId="MS_ClipArt_Gallery.2">
                  <p:embed/>
                  <p:pic>
                    <p:nvPicPr>
                      <p:cNvPr id="0" name="图片 3079"/>
                      <p:cNvPicPr/>
                      <p:nvPr/>
                    </p:nvPicPr>
                    <p:blipFill>
                      <a:blip r:embed="rId2"/>
                      <a:stretch>
                        <a:fillRect/>
                      </a:stretch>
                    </p:blipFill>
                    <p:spPr>
                      <a:xfrm>
                        <a:off x="6477000" y="4724400"/>
                        <a:ext cx="2257425" cy="1917700"/>
                      </a:xfrm>
                      <a:prstGeom prst="rect">
                        <a:avLst/>
                      </a:prstGeom>
                      <a:noFill/>
                      <a:ln w="38100">
                        <a:miter/>
                      </a:ln>
                    </p:spPr>
                  </p:pic>
                </p:oleObj>
              </mc:Fallback>
            </mc:AlternateContent>
          </a:graphicData>
        </a:graphic>
      </p:graphicFrame>
      <p:sp>
        <p:nvSpPr>
          <p:cNvPr id="52229" name="TextBox 5"/>
          <p:cNvSpPr txBox="1"/>
          <p:nvPr/>
        </p:nvSpPr>
        <p:spPr>
          <a:xfrm>
            <a:off x="1377950" y="1219200"/>
            <a:ext cx="1422400" cy="461963"/>
          </a:xfrm>
          <a:prstGeom prst="rect">
            <a:avLst/>
          </a:prstGeom>
          <a:noFill/>
          <a:ln w="9525">
            <a:noFill/>
          </a:ln>
        </p:spPr>
        <p:txBody>
          <a:bodyPr wrap="none" anchor="t" anchorCtr="0">
            <a:spAutoFit/>
          </a:bodyPr>
          <a:p>
            <a:pPr algn="ctr"/>
            <a:r>
              <a:rPr lang="zh-CN" altLang="en-US" dirty="0">
                <a:solidFill>
                  <a:srgbClr val="0000FF"/>
                </a:solidFill>
                <a:latin typeface="Arial" panose="020B0604020202020204" pitchFamily="34" charset="0"/>
                <a:ea typeface="宋体" panose="02010600030101010101" pitchFamily="2" charset="-122"/>
              </a:rPr>
              <a:t>许可关闭</a:t>
            </a:r>
            <a:endParaRPr lang="zh-CN" altLang="en-US"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3250" name="Rectangle 2"/>
          <p:cNvSpPr>
            <a:spLocks noGrp="1"/>
          </p:cNvSpPr>
          <p:nvPr>
            <p:ph type="title"/>
          </p:nvPr>
        </p:nvSpPr>
        <p:spPr>
          <a:xfrm>
            <a:off x="1600200" y="228600"/>
            <a:ext cx="5638800" cy="715963"/>
          </a:xfrm>
        </p:spPr>
        <p:txBody>
          <a:bodyPr vert="horz" wrap="square" lIns="91440" tIns="45720" rIns="91440" bIns="45720" anchor="ctr" anchorCtr="0"/>
          <a:p>
            <a:pPr eaLnBrk="1" hangingPunct="1"/>
            <a:r>
              <a:rPr lang="zh-CN" altLang="en-US" dirty="0">
                <a:latin typeface="宋体" panose="02010600030101010101" pitchFamily="2" charset="-122"/>
              </a:rPr>
              <a:t>高风险作业动态展示</a:t>
            </a:r>
            <a:endParaRPr lang="zh-CN" altLang="en-US" dirty="0">
              <a:solidFill>
                <a:schemeClr val="tx1"/>
              </a:solidFill>
            </a:endParaRPr>
          </a:p>
        </p:txBody>
      </p:sp>
      <p:sp>
        <p:nvSpPr>
          <p:cNvPr id="53251" name="Rectangle 3"/>
          <p:cNvSpPr>
            <a:spLocks noGrp="1"/>
          </p:cNvSpPr>
          <p:nvPr>
            <p:ph idx="1"/>
          </p:nvPr>
        </p:nvSpPr>
        <p:spPr>
          <a:xfrm>
            <a:off x="533400" y="1600200"/>
            <a:ext cx="8229600" cy="4495800"/>
          </a:xfrm>
        </p:spPr>
        <p:txBody>
          <a:bodyPr vert="horz" wrap="square" lIns="91440" tIns="45720" rIns="91440" bIns="45720" anchor="t" anchorCtr="0"/>
          <a:p>
            <a:pPr eaLnBrk="1" hangingPunct="1">
              <a:spcBef>
                <a:spcPct val="0"/>
              </a:spcBef>
              <a:buFont typeface="Wingdings" panose="05000000000000000000" pitchFamily="2" charset="2"/>
              <a:buChar char="Ø"/>
            </a:pPr>
            <a:r>
              <a:rPr lang="zh-CN" altLang="en-US" sz="2400" b="1" dirty="0">
                <a:latin typeface="宋体" panose="02010600030101010101" pitchFamily="2" charset="-122"/>
              </a:rPr>
              <a:t>需要签发工作许可的作业项目，原则上头一天</a:t>
            </a:r>
            <a:r>
              <a:rPr lang="en-US" altLang="zh-CN" sz="2400" b="1" dirty="0">
                <a:latin typeface="宋体" panose="02010600030101010101" pitchFamily="2" charset="-122"/>
              </a:rPr>
              <a:t>16:30</a:t>
            </a:r>
            <a:r>
              <a:rPr lang="zh-CN" altLang="en-US" sz="2400" b="1" dirty="0">
                <a:latin typeface="宋体" panose="02010600030101010101" pitchFamily="2" charset="-122"/>
              </a:rPr>
              <a:t>前将作业任务、地点、作业负责人信息发到安全部，安全部将在高风险作业指示牌中进行告知</a:t>
            </a:r>
            <a:endParaRPr lang="en-US" altLang="zh-CN" sz="2400" b="1" dirty="0">
              <a:latin typeface="宋体" panose="02010600030101010101" pitchFamily="2" charset="-122"/>
            </a:endParaRPr>
          </a:p>
          <a:p>
            <a:pPr eaLnBrk="1" hangingPunct="1">
              <a:spcBef>
                <a:spcPct val="0"/>
              </a:spcBef>
              <a:buFont typeface="Wingdings" panose="05000000000000000000" pitchFamily="2" charset="2"/>
              <a:buChar char="Ø"/>
            </a:pPr>
            <a:endParaRPr lang="en-US" altLang="zh-CN" sz="2400" b="1" dirty="0">
              <a:latin typeface="宋体" panose="02010600030101010101" pitchFamily="2" charset="-122"/>
            </a:endParaRPr>
          </a:p>
          <a:p>
            <a:pPr eaLnBrk="1" hangingPunct="1">
              <a:spcBef>
                <a:spcPct val="0"/>
              </a:spcBef>
              <a:buFont typeface="Wingdings" panose="05000000000000000000" pitchFamily="2" charset="2"/>
              <a:buChar char="Ø"/>
            </a:pPr>
            <a:r>
              <a:rPr lang="zh-CN" altLang="en-US" sz="2400" b="1" dirty="0">
                <a:latin typeface="宋体" panose="02010600030101010101" pitchFamily="2" charset="-122"/>
              </a:rPr>
              <a:t>若临时发生的需许可的作业项目，由作业负责人按表格要求将作业项目填写在高风险指示牌右下方表格内</a:t>
            </a:r>
            <a:endParaRPr lang="zh-CN" altLang="en-US" b="1" dirty="0">
              <a:latin typeface="宋体" panose="02010600030101010101" pitchFamily="2" charset="-122"/>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WordArt 4"/>
          <p:cNvSpPr>
            <a:spLocks noTextEdit="1"/>
          </p:cNvSpPr>
          <p:nvPr/>
        </p:nvSpPr>
        <p:spPr>
          <a:xfrm>
            <a:off x="1676400" y="2895600"/>
            <a:ext cx="5911850" cy="1512888"/>
          </a:xfrm>
          <a:prstGeom prst="rect">
            <a:avLst/>
          </a:prstGeom>
        </p:spPr>
        <p:txBody>
          <a:bodyPr wrap="none" fromWordArt="1">
            <a:prstTxWarp prst="textDoubleWave1">
              <a:avLst>
                <a:gd name="adj1" fmla="val 6500"/>
                <a:gd name="adj2" fmla="val 0"/>
              </a:avLst>
            </a:prstTxWarp>
            <a:normAutofit/>
          </a:bodyPr>
          <a:p>
            <a:pPr algn="ctr"/>
            <a:r>
              <a:rPr lang="zh-CN" altLang="en-US" sz="2400" b="1" spc="-36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黑体" panose="02010609060101010101" charset="-122"/>
                <a:ea typeface="黑体" panose="02010609060101010101" charset="-122"/>
              </a:rPr>
              <a:t>提  问？</a:t>
            </a:r>
            <a:endParaRPr lang="zh-CN" altLang="en-US" sz="2400" b="1" spc="-360">
              <a:ln w="12700" cap="flat" cmpd="sng">
                <a:solidFill>
                  <a:srgbClr val="000099"/>
                </a:solidFill>
                <a:prstDash val="solid"/>
                <a:round/>
                <a:headEnd type="none" w="med" len="med"/>
                <a:tailEnd type="none" w="med" len="med"/>
              </a:ln>
              <a:solidFill>
                <a:srgbClr val="33CCFF"/>
              </a:solidFill>
              <a:effectLst>
                <a:outerShdw dist="125724" dir="18900000" algn="ctr" rotWithShape="0">
                  <a:srgbClr val="000099"/>
                </a:outerShdw>
              </a:effectLst>
              <a:latin typeface="黑体" panose="02010609060101010101" charset="-122"/>
              <a:ea typeface="黑体" panose="02010609060101010101"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灯片编号占位符 3"/>
          <p:cNvSpPr>
            <a:spLocks noGrp="1"/>
          </p:cNvSpPr>
          <p:nvPr>
            <p:ph type="sldNum" sz="quarter" idx="4"/>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9218" name="Text Box 62"/>
          <p:cNvSpPr txBox="1"/>
          <p:nvPr/>
        </p:nvSpPr>
        <p:spPr>
          <a:xfrm>
            <a:off x="228600" y="1371600"/>
            <a:ext cx="8686800" cy="5448300"/>
          </a:xfrm>
          <a:prstGeom prst="rect">
            <a:avLst/>
          </a:prstGeom>
          <a:noFill/>
          <a:ln w="9525">
            <a:noFill/>
          </a:ln>
        </p:spPr>
        <p:txBody>
          <a:bodyPr anchor="t" anchorCtr="0">
            <a:spAutoFit/>
          </a:bodyPr>
          <a:p>
            <a:pPr>
              <a:spcBef>
                <a:spcPct val="50000"/>
              </a:spcBef>
              <a:buFont typeface="Wingdings" panose="05000000000000000000" pitchFamily="2" charset="2"/>
            </a:pPr>
            <a:r>
              <a:rPr lang="zh-CN" altLang="en-US" dirty="0">
                <a:solidFill>
                  <a:schemeClr val="tx1"/>
                </a:solidFill>
                <a:latin typeface="宋体" panose="02010600030101010101" pitchFamily="2" charset="-122"/>
                <a:ea typeface="宋体" panose="02010600030101010101" pitchFamily="2" charset="-122"/>
              </a:rPr>
              <a:t>在</a:t>
            </a:r>
            <a:r>
              <a:rPr lang="en-US" altLang="zh-CN" dirty="0">
                <a:solidFill>
                  <a:schemeClr val="tx1"/>
                </a:solidFill>
                <a:latin typeface="宋体" panose="02010600030101010101" pitchFamily="2" charset="-122"/>
                <a:ea typeface="宋体" panose="02010600030101010101" pitchFamily="2" charset="-122"/>
              </a:rPr>
              <a:t>SCBU</a:t>
            </a:r>
            <a:r>
              <a:rPr lang="zh-CN" altLang="en-US" dirty="0">
                <a:solidFill>
                  <a:schemeClr val="tx1"/>
                </a:solidFill>
                <a:latin typeface="宋体" panose="02010600030101010101" pitchFamily="2" charset="-122"/>
                <a:ea typeface="宋体" panose="02010600030101010101" pitchFamily="2" charset="-122"/>
              </a:rPr>
              <a:t>的指导下，结合实际情况，各工厂做了实施计划：</a:t>
            </a: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pP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en-US" altLang="zh-CN" dirty="0">
                <a:solidFill>
                  <a:schemeClr val="tx1"/>
                </a:solidFill>
                <a:latin typeface="宋体" panose="02010600030101010101" pitchFamily="2" charset="-122"/>
                <a:ea typeface="宋体" panose="02010600030101010101" pitchFamily="2" charset="-122"/>
              </a:rPr>
              <a:t>DJY2014</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月</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日</a:t>
            </a:r>
            <a:r>
              <a:rPr lang="en-US" altLang="zh-CN" dirty="0">
                <a:solidFill>
                  <a:schemeClr val="tx1"/>
                </a:solidFill>
                <a:latin typeface="宋体" panose="02010600030101010101" pitchFamily="2" charset="-122"/>
                <a:ea typeface="宋体" panose="02010600030101010101" pitchFamily="2" charset="-122"/>
              </a:rPr>
              <a:t>-2</a:t>
            </a:r>
            <a:r>
              <a:rPr lang="zh-CN" altLang="en-US" dirty="0">
                <a:solidFill>
                  <a:schemeClr val="tx1"/>
                </a:solidFill>
                <a:latin typeface="宋体" panose="02010600030101010101" pitchFamily="2" charset="-122"/>
                <a:ea typeface="宋体" panose="02010600030101010101" pitchFamily="2" charset="-122"/>
              </a:rPr>
              <a:t>月</a:t>
            </a:r>
            <a:r>
              <a:rPr lang="en-US" altLang="zh-CN" dirty="0">
                <a:solidFill>
                  <a:schemeClr val="tx1"/>
                </a:solidFill>
                <a:latin typeface="宋体" panose="02010600030101010101" pitchFamily="2" charset="-122"/>
                <a:ea typeface="宋体" panose="02010600030101010101" pitchFamily="2" charset="-122"/>
              </a:rPr>
              <a:t>28</a:t>
            </a:r>
            <a:r>
              <a:rPr lang="zh-CN" altLang="en-US" dirty="0">
                <a:solidFill>
                  <a:schemeClr val="tx1"/>
                </a:solidFill>
                <a:latin typeface="宋体" panose="02010600030101010101" pitchFamily="2" charset="-122"/>
                <a:ea typeface="宋体" panose="02010600030101010101" pitchFamily="2" charset="-122"/>
              </a:rPr>
              <a:t>日开始试行现场签批工作许可程序</a:t>
            </a: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en-US" altLang="zh-CN" dirty="0">
                <a:solidFill>
                  <a:srgbClr val="00B050"/>
                </a:solidFill>
                <a:latin typeface="宋体" panose="02010600030101010101" pitchFamily="2" charset="-122"/>
                <a:ea typeface="宋体" panose="02010600030101010101" pitchFamily="2" charset="-122"/>
              </a:rPr>
              <a:t>GXP2014</a:t>
            </a:r>
            <a:r>
              <a:rPr lang="zh-CN" altLang="en-US" dirty="0">
                <a:solidFill>
                  <a:srgbClr val="00B050"/>
                </a:solidFill>
                <a:latin typeface="宋体" panose="02010600030101010101" pitchFamily="2" charset="-122"/>
                <a:ea typeface="宋体" panose="02010600030101010101" pitchFamily="2" charset="-122"/>
              </a:rPr>
              <a:t>年</a:t>
            </a:r>
            <a:r>
              <a:rPr lang="en-US" altLang="zh-CN" dirty="0">
                <a:solidFill>
                  <a:srgbClr val="00B050"/>
                </a:solidFill>
                <a:latin typeface="宋体" panose="02010600030101010101" pitchFamily="2" charset="-122"/>
                <a:ea typeface="宋体" panose="02010600030101010101" pitchFamily="2" charset="-122"/>
              </a:rPr>
              <a:t>2</a:t>
            </a:r>
            <a:r>
              <a:rPr lang="zh-CN" altLang="en-US" dirty="0">
                <a:solidFill>
                  <a:srgbClr val="00B050"/>
                </a:solidFill>
                <a:latin typeface="宋体" panose="02010600030101010101" pitchFamily="2" charset="-122"/>
                <a:ea typeface="宋体" panose="02010600030101010101" pitchFamily="2" charset="-122"/>
              </a:rPr>
              <a:t>月</a:t>
            </a:r>
            <a:r>
              <a:rPr lang="en-US" altLang="zh-CN" dirty="0">
                <a:solidFill>
                  <a:srgbClr val="00B050"/>
                </a:solidFill>
                <a:latin typeface="宋体" panose="02010600030101010101" pitchFamily="2" charset="-122"/>
                <a:ea typeface="宋体" panose="02010600030101010101" pitchFamily="2" charset="-122"/>
              </a:rPr>
              <a:t>1</a:t>
            </a:r>
            <a:r>
              <a:rPr lang="zh-CN" altLang="en-US" dirty="0">
                <a:solidFill>
                  <a:srgbClr val="00B050"/>
                </a:solidFill>
                <a:latin typeface="宋体" panose="02010600030101010101" pitchFamily="2" charset="-122"/>
                <a:ea typeface="宋体" panose="02010600030101010101" pitchFamily="2" charset="-122"/>
              </a:rPr>
              <a:t>日</a:t>
            </a:r>
            <a:r>
              <a:rPr lang="en-US" altLang="zh-CN" dirty="0">
                <a:solidFill>
                  <a:srgbClr val="00B050"/>
                </a:solidFill>
                <a:latin typeface="宋体" panose="02010600030101010101" pitchFamily="2" charset="-122"/>
                <a:ea typeface="宋体" panose="02010600030101010101" pitchFamily="2" charset="-122"/>
              </a:rPr>
              <a:t>-3</a:t>
            </a:r>
            <a:r>
              <a:rPr lang="zh-CN" altLang="en-US" dirty="0">
                <a:solidFill>
                  <a:srgbClr val="00B050"/>
                </a:solidFill>
                <a:latin typeface="宋体" panose="02010600030101010101" pitchFamily="2" charset="-122"/>
                <a:ea typeface="宋体" panose="02010600030101010101" pitchFamily="2" charset="-122"/>
              </a:rPr>
              <a:t>月</a:t>
            </a:r>
            <a:r>
              <a:rPr lang="en-US" altLang="zh-CN" dirty="0">
                <a:solidFill>
                  <a:srgbClr val="00B050"/>
                </a:solidFill>
                <a:latin typeface="宋体" panose="02010600030101010101" pitchFamily="2" charset="-122"/>
                <a:ea typeface="宋体" panose="02010600030101010101" pitchFamily="2" charset="-122"/>
              </a:rPr>
              <a:t>31</a:t>
            </a:r>
            <a:r>
              <a:rPr lang="zh-CN" altLang="en-US" dirty="0">
                <a:solidFill>
                  <a:srgbClr val="00B050"/>
                </a:solidFill>
                <a:latin typeface="宋体" panose="02010600030101010101" pitchFamily="2" charset="-122"/>
                <a:ea typeface="宋体" panose="02010600030101010101" pitchFamily="2" charset="-122"/>
              </a:rPr>
              <a:t>日开始试行现场签批工作许可程序</a:t>
            </a:r>
            <a:endParaRPr lang="en-US" altLang="zh-CN" dirty="0">
              <a:solidFill>
                <a:srgbClr val="00B050"/>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endParaRPr lang="zh-CN" altLang="en-US"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en-US" altLang="zh-CN" dirty="0">
                <a:solidFill>
                  <a:schemeClr val="tx1"/>
                </a:solidFill>
                <a:latin typeface="宋体" panose="02010600030101010101" pitchFamily="2" charset="-122"/>
                <a:ea typeface="宋体" panose="02010600030101010101" pitchFamily="2" charset="-122"/>
              </a:rPr>
              <a:t>DJY2014</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3</a:t>
            </a:r>
            <a:r>
              <a:rPr lang="zh-CN" altLang="en-US" dirty="0">
                <a:solidFill>
                  <a:schemeClr val="tx1"/>
                </a:solidFill>
                <a:latin typeface="宋体" panose="02010600030101010101" pitchFamily="2" charset="-122"/>
                <a:ea typeface="宋体" panose="02010600030101010101" pitchFamily="2" charset="-122"/>
              </a:rPr>
              <a:t>月</a:t>
            </a:r>
            <a:r>
              <a:rPr lang="en-US" altLang="zh-CN" dirty="0">
                <a:solidFill>
                  <a:schemeClr val="tx1"/>
                </a:solidFill>
                <a:latin typeface="宋体" panose="02010600030101010101" pitchFamily="2" charset="-122"/>
                <a:ea typeface="宋体" panose="02010600030101010101" pitchFamily="2" charset="-122"/>
              </a:rPr>
              <a:t>1</a:t>
            </a:r>
            <a:r>
              <a:rPr lang="zh-CN" altLang="en-US" dirty="0">
                <a:solidFill>
                  <a:schemeClr val="tx1"/>
                </a:solidFill>
                <a:latin typeface="宋体" panose="02010600030101010101" pitchFamily="2" charset="-122"/>
                <a:ea typeface="宋体" panose="02010600030101010101" pitchFamily="2" charset="-122"/>
              </a:rPr>
              <a:t>日起正式执行完善后的现场签批工作许可程序</a:t>
            </a:r>
            <a:endParaRPr lang="en-US" altLang="zh-CN"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en-US" altLang="zh-CN" dirty="0">
                <a:solidFill>
                  <a:srgbClr val="00B050"/>
                </a:solidFill>
                <a:latin typeface="宋体" panose="02010600030101010101" pitchFamily="2" charset="-122"/>
                <a:ea typeface="宋体" panose="02010600030101010101" pitchFamily="2" charset="-122"/>
              </a:rPr>
              <a:t>GXP2014</a:t>
            </a:r>
            <a:r>
              <a:rPr lang="zh-CN" altLang="en-US" dirty="0">
                <a:solidFill>
                  <a:srgbClr val="00B050"/>
                </a:solidFill>
                <a:latin typeface="宋体" panose="02010600030101010101" pitchFamily="2" charset="-122"/>
                <a:ea typeface="宋体" panose="02010600030101010101" pitchFamily="2" charset="-122"/>
              </a:rPr>
              <a:t>年</a:t>
            </a:r>
            <a:r>
              <a:rPr lang="en-US" altLang="zh-CN" dirty="0">
                <a:solidFill>
                  <a:srgbClr val="00B050"/>
                </a:solidFill>
                <a:latin typeface="宋体" panose="02010600030101010101" pitchFamily="2" charset="-122"/>
                <a:ea typeface="宋体" panose="02010600030101010101" pitchFamily="2" charset="-122"/>
              </a:rPr>
              <a:t>4</a:t>
            </a:r>
            <a:r>
              <a:rPr lang="zh-CN" altLang="en-US" dirty="0">
                <a:solidFill>
                  <a:srgbClr val="00B050"/>
                </a:solidFill>
                <a:latin typeface="宋体" panose="02010600030101010101" pitchFamily="2" charset="-122"/>
                <a:ea typeface="宋体" panose="02010600030101010101" pitchFamily="2" charset="-122"/>
              </a:rPr>
              <a:t>月</a:t>
            </a:r>
            <a:r>
              <a:rPr lang="en-US" altLang="zh-CN" dirty="0">
                <a:solidFill>
                  <a:srgbClr val="00B050"/>
                </a:solidFill>
                <a:latin typeface="宋体" panose="02010600030101010101" pitchFamily="2" charset="-122"/>
                <a:ea typeface="宋体" panose="02010600030101010101" pitchFamily="2" charset="-122"/>
              </a:rPr>
              <a:t>1</a:t>
            </a:r>
            <a:r>
              <a:rPr lang="zh-CN" altLang="en-US" dirty="0">
                <a:solidFill>
                  <a:srgbClr val="00B050"/>
                </a:solidFill>
                <a:latin typeface="宋体" panose="02010600030101010101" pitchFamily="2" charset="-122"/>
                <a:ea typeface="宋体" panose="02010600030101010101" pitchFamily="2" charset="-122"/>
              </a:rPr>
              <a:t>日起正式执行完善后的现场签批工作许可程序</a:t>
            </a:r>
            <a:endParaRPr lang="zh-CN" altLang="en-US" dirty="0">
              <a:solidFill>
                <a:srgbClr val="00B050"/>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endParaRPr lang="en-US" altLang="zh-CN" dirty="0">
              <a:solidFill>
                <a:schemeClr val="tx1"/>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r>
              <a:rPr lang="en-US" altLang="zh-CN" dirty="0">
                <a:solidFill>
                  <a:schemeClr val="tx1"/>
                </a:solidFill>
                <a:latin typeface="宋体" panose="02010600030101010101" pitchFamily="2" charset="-122"/>
                <a:ea typeface="宋体" panose="02010600030101010101" pitchFamily="2" charset="-122"/>
              </a:rPr>
              <a:t>GXP</a:t>
            </a:r>
            <a:r>
              <a:rPr lang="zh-CN" altLang="en-US" dirty="0">
                <a:solidFill>
                  <a:schemeClr val="tx1"/>
                </a:solidFill>
                <a:latin typeface="宋体" panose="02010600030101010101" pitchFamily="2" charset="-122"/>
                <a:ea typeface="宋体" panose="02010600030101010101" pitchFamily="2" charset="-122"/>
              </a:rPr>
              <a:t>计划实施日期：</a:t>
            </a:r>
            <a:r>
              <a:rPr lang="en-US" altLang="zh-CN" dirty="0">
                <a:solidFill>
                  <a:schemeClr val="tx1"/>
                </a:solidFill>
                <a:latin typeface="宋体" panose="02010600030101010101" pitchFamily="2" charset="-122"/>
                <a:ea typeface="宋体" panose="02010600030101010101" pitchFamily="2" charset="-122"/>
              </a:rPr>
              <a:t>2014</a:t>
            </a:r>
            <a:r>
              <a:rPr lang="zh-CN" altLang="en-US" dirty="0">
                <a:solidFill>
                  <a:schemeClr val="tx1"/>
                </a:solidFill>
                <a:latin typeface="宋体" panose="02010600030101010101" pitchFamily="2" charset="-122"/>
                <a:ea typeface="宋体" panose="02010600030101010101" pitchFamily="2" charset="-122"/>
              </a:rPr>
              <a:t>年</a:t>
            </a:r>
            <a:r>
              <a:rPr lang="en-US" altLang="zh-CN" dirty="0">
                <a:solidFill>
                  <a:schemeClr val="tx1"/>
                </a:solidFill>
                <a:latin typeface="宋体" panose="02010600030101010101" pitchFamily="2" charset="-122"/>
                <a:ea typeface="宋体" panose="02010600030101010101" pitchFamily="2" charset="-122"/>
              </a:rPr>
              <a:t>4</a:t>
            </a:r>
            <a:r>
              <a:rPr lang="zh-CN" altLang="en-US" dirty="0">
                <a:solidFill>
                  <a:schemeClr val="tx1"/>
                </a:solidFill>
                <a:latin typeface="宋体" panose="02010600030101010101" pitchFamily="2" charset="-122"/>
                <a:ea typeface="宋体" panose="02010600030101010101" pitchFamily="2" charset="-122"/>
              </a:rPr>
              <a:t>月 </a:t>
            </a:r>
            <a:r>
              <a:rPr lang="en-US" altLang="zh-CN" dirty="0">
                <a:solidFill>
                  <a:schemeClr val="tx1"/>
                </a:solidFill>
                <a:latin typeface="宋体" panose="02010600030101010101" pitchFamily="2" charset="-122"/>
                <a:ea typeface="宋体" panose="02010600030101010101" pitchFamily="2" charset="-122"/>
              </a:rPr>
              <a:t>1 </a:t>
            </a:r>
            <a:r>
              <a:rPr lang="zh-CN" altLang="en-US" dirty="0">
                <a:solidFill>
                  <a:schemeClr val="tx1"/>
                </a:solidFill>
                <a:latin typeface="宋体" panose="02010600030101010101" pitchFamily="2" charset="-122"/>
                <a:ea typeface="宋体" panose="02010600030101010101" pitchFamily="2" charset="-122"/>
              </a:rPr>
              <a:t>日</a:t>
            </a:r>
            <a:r>
              <a:rPr lang="en-US" altLang="zh-CN" dirty="0">
                <a:solidFill>
                  <a:srgbClr val="00B050"/>
                </a:solidFill>
                <a:latin typeface="宋体" panose="02010600030101010101" pitchFamily="2" charset="-122"/>
                <a:ea typeface="宋体" panose="02010600030101010101" pitchFamily="2" charset="-122"/>
              </a:rPr>
              <a:t>A1</a:t>
            </a:r>
            <a:r>
              <a:rPr lang="zh-CN" altLang="en-US" dirty="0">
                <a:solidFill>
                  <a:srgbClr val="00B050"/>
                </a:solidFill>
                <a:latin typeface="宋体" panose="02010600030101010101" pitchFamily="2" charset="-122"/>
                <a:ea typeface="宋体" panose="02010600030101010101" pitchFamily="2" charset="-122"/>
              </a:rPr>
              <a:t>版  同时</a:t>
            </a:r>
            <a:r>
              <a:rPr lang="en-US" altLang="zh-CN" dirty="0">
                <a:solidFill>
                  <a:srgbClr val="00B050"/>
                </a:solidFill>
                <a:latin typeface="宋体" panose="02010600030101010101" pitchFamily="2" charset="-122"/>
                <a:ea typeface="宋体" panose="02010600030101010101" pitchFamily="2" charset="-122"/>
              </a:rPr>
              <a:t>A0</a:t>
            </a:r>
            <a:r>
              <a:rPr lang="zh-CN" altLang="en-US" dirty="0">
                <a:solidFill>
                  <a:srgbClr val="00B050"/>
                </a:solidFill>
                <a:latin typeface="宋体" panose="02010600030101010101" pitchFamily="2" charset="-122"/>
                <a:ea typeface="宋体" panose="02010600030101010101" pitchFamily="2" charset="-122"/>
              </a:rPr>
              <a:t>版作废。</a:t>
            </a:r>
            <a:endParaRPr lang="zh-CN" altLang="en-US" dirty="0">
              <a:solidFill>
                <a:srgbClr val="00B050"/>
              </a:solidFill>
              <a:latin typeface="宋体" panose="02010600030101010101" pitchFamily="2" charset="-122"/>
              <a:ea typeface="宋体" panose="02010600030101010101" pitchFamily="2" charset="-122"/>
            </a:endParaRPr>
          </a:p>
          <a:p>
            <a:pPr>
              <a:spcBef>
                <a:spcPct val="50000"/>
              </a:spcBef>
              <a:buFont typeface="Wingdings" panose="05000000000000000000" pitchFamily="2" charset="2"/>
              <a:buChar char="Ø"/>
            </a:pPr>
            <a:endParaRPr lang="en-US" altLang="zh-CN" dirty="0">
              <a:solidFill>
                <a:schemeClr val="tx1"/>
              </a:solidFill>
              <a:latin typeface="宋体" panose="02010600030101010101" pitchFamily="2" charset="-122"/>
              <a:ea typeface="宋体" panose="02010600030101010101" pitchFamily="2" charset="-122"/>
            </a:endParaRPr>
          </a:p>
        </p:txBody>
      </p:sp>
      <p:sp>
        <p:nvSpPr>
          <p:cNvPr id="9219" name="Rectangle 2"/>
          <p:cNvSpPr>
            <a:spLocks noGrp="1"/>
          </p:cNvSpPr>
          <p:nvPr>
            <p:ph type="title"/>
          </p:nvPr>
        </p:nvSpPr>
        <p:spPr>
          <a:xfrm>
            <a:off x="1600200" y="228600"/>
            <a:ext cx="5638800" cy="715963"/>
          </a:xfrm>
        </p:spPr>
        <p:txBody>
          <a:bodyPr vert="horz" wrap="square" lIns="91440" tIns="45720" rIns="91440" bIns="45720" anchor="ctr" anchorCtr="0"/>
          <a:p>
            <a:pPr eaLnBrk="1" hangingPunct="1"/>
            <a:r>
              <a:rPr lang="zh-CN" altLang="en-US" dirty="0">
                <a:solidFill>
                  <a:schemeClr val="tx1"/>
                </a:solidFill>
              </a:rPr>
              <a:t>现场签批工作许可实施</a:t>
            </a:r>
            <a:endParaRPr lang="zh-CN" altLang="en-US" dirty="0">
              <a:solidFill>
                <a:schemeClr val="tx1"/>
              </a:solidFill>
            </a:endParaRPr>
          </a:p>
        </p:txBody>
      </p:sp>
    </p:spTree>
  </p:cSld>
  <p:clrMapOvr>
    <a:masterClrMapping/>
  </p:clrMapOvr>
  <p:transition>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Rectangle 2"/>
          <p:cNvSpPr>
            <a:spLocks noGrp="1"/>
          </p:cNvSpPr>
          <p:nvPr>
            <p:ph type="title"/>
          </p:nvPr>
        </p:nvSpPr>
        <p:spPr/>
        <p:txBody>
          <a:bodyPr vert="horz" wrap="square" lIns="91440" tIns="45720" rIns="91440" bIns="45720" anchor="ctr" anchorCtr="0"/>
          <a:p>
            <a:r>
              <a:rPr lang="zh-CN" altLang="en-US" dirty="0"/>
              <a:t>工作许可培训考试</a:t>
            </a:r>
            <a:endParaRPr lang="zh-CN" altLang="en-US" dirty="0"/>
          </a:p>
        </p:txBody>
      </p:sp>
      <p:graphicFrame>
        <p:nvGraphicFramePr>
          <p:cNvPr id="55298" name="Object 4"/>
          <p:cNvGraphicFramePr/>
          <p:nvPr/>
        </p:nvGraphicFramePr>
        <p:xfrm>
          <a:off x="4114800" y="3048000"/>
          <a:ext cx="914400" cy="685800"/>
        </p:xfrm>
        <a:graphic>
          <a:graphicData uri="http://schemas.openxmlformats.org/presentationml/2006/ole">
            <mc:AlternateContent xmlns:mc="http://schemas.openxmlformats.org/markup-compatibility/2006">
              <mc:Choice xmlns:v="urn:schemas-microsoft-com:vml" Requires="v">
                <p:oleObj spid="_x0000_s3079" name="" showAsIcon="1" r:id="rId1" imgW="914400" imgH="685800" progId="Word.Document.8">
                  <p:embed/>
                </p:oleObj>
              </mc:Choice>
              <mc:Fallback>
                <p:oleObj name="" showAsIcon="1" r:id="rId1" imgW="914400" imgH="685800" progId="Word.Document.8">
                  <p:embed/>
                  <p:pic>
                    <p:nvPicPr>
                      <p:cNvPr id="0" name="图片 3078"/>
                      <p:cNvPicPr/>
                      <p:nvPr/>
                    </p:nvPicPr>
                    <p:blipFill>
                      <a:blip r:embed="rId2"/>
                      <a:stretch>
                        <a:fillRect/>
                      </a:stretch>
                    </p:blipFill>
                    <p:spPr>
                      <a:xfrm>
                        <a:off x="4114800" y="3048000"/>
                        <a:ext cx="914400" cy="685800"/>
                      </a:xfrm>
                      <a:prstGeom prst="rect">
                        <a:avLst/>
                      </a:prstGeom>
                      <a:noFill/>
                      <a:ln w="38100">
                        <a:noFill/>
                        <a:miter/>
                      </a:ln>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灯片编号占位符 3"/>
          <p:cNvSpPr>
            <a:spLocks noGrp="1"/>
          </p:cNvSpPr>
          <p:nvPr>
            <p:ph type="sldNum" sz="quarter" idx="10"/>
          </p:nvPr>
        </p:nvSpPr>
        <p:spPr/>
        <p:txBody>
          <a:bodyPr wrap="square" lIns="91440" tIns="45720" rIns="91440" bIns="45720" anchor="t" anchorCtr="0"/>
          <a:lstStyle>
            <a:lvl1pPr marL="0" lvl="0" indent="0" algn="ctr"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24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10242" name="Rectangle 2"/>
          <p:cNvSpPr>
            <a:spLocks noGrp="1"/>
          </p:cNvSpPr>
          <p:nvPr>
            <p:ph type="title"/>
          </p:nvPr>
        </p:nvSpPr>
        <p:spPr>
          <a:xfrm>
            <a:off x="1600200" y="228600"/>
            <a:ext cx="5562600" cy="715963"/>
          </a:xfrm>
        </p:spPr>
        <p:txBody>
          <a:bodyPr vert="horz" wrap="square" lIns="91440" tIns="45720" rIns="91440" bIns="45720" anchor="ctr" anchorCtr="0"/>
          <a:p>
            <a:pPr eaLnBrk="1" hangingPunct="1"/>
            <a:r>
              <a:rPr lang="zh-CN" altLang="en-US" dirty="0">
                <a:solidFill>
                  <a:schemeClr val="tx1"/>
                </a:solidFill>
              </a:rPr>
              <a:t>工作许可程序文件完善</a:t>
            </a:r>
            <a:endParaRPr lang="zh-CN" altLang="en-US" dirty="0">
              <a:solidFill>
                <a:schemeClr val="tx1"/>
              </a:solidFill>
            </a:endParaRPr>
          </a:p>
        </p:txBody>
      </p:sp>
      <p:sp>
        <p:nvSpPr>
          <p:cNvPr id="10243" name="Rectangle 3"/>
          <p:cNvSpPr>
            <a:spLocks noGrp="1"/>
          </p:cNvSpPr>
          <p:nvPr>
            <p:ph idx="1"/>
          </p:nvPr>
        </p:nvSpPr>
        <p:spPr/>
        <p:txBody>
          <a:bodyPr vert="horz" wrap="square" lIns="91440" tIns="45720" rIns="91440" bIns="45720" anchor="t" anchorCtr="0"/>
          <a:p>
            <a:pPr eaLnBrk="1" hangingPunct="1">
              <a:buNone/>
            </a:pPr>
            <a:endParaRPr lang="en-US" altLang="zh-CN" sz="2400" b="1" dirty="0">
              <a:solidFill>
                <a:srgbClr val="000000"/>
              </a:solidFill>
            </a:endParaRPr>
          </a:p>
          <a:p>
            <a:pPr eaLnBrk="1" hangingPunct="1">
              <a:buFont typeface="Wingdings" panose="05000000000000000000" pitchFamily="2" charset="2"/>
              <a:buChar char="Ø"/>
            </a:pPr>
            <a:r>
              <a:rPr lang="zh-CN" altLang="en-US" sz="2400" b="1" dirty="0">
                <a:solidFill>
                  <a:srgbClr val="000000"/>
                </a:solidFill>
              </a:rPr>
              <a:t>密闭空间作业</a:t>
            </a:r>
            <a:endParaRPr lang="zh-CN" altLang="en-US" sz="2400" b="1" dirty="0">
              <a:solidFill>
                <a:srgbClr val="000000"/>
              </a:solidFill>
            </a:endParaRPr>
          </a:p>
          <a:p>
            <a:pPr eaLnBrk="1" hangingPunct="1">
              <a:lnSpc>
                <a:spcPct val="125000"/>
              </a:lnSpc>
              <a:spcBef>
                <a:spcPct val="0"/>
              </a:spcBef>
              <a:buFont typeface="Wingdings" panose="05000000000000000000" pitchFamily="2" charset="2"/>
              <a:buChar char="Ø"/>
            </a:pPr>
            <a:r>
              <a:rPr lang="en-US" altLang="zh-CN" sz="2400" b="1" dirty="0">
                <a:solidFill>
                  <a:srgbClr val="000000"/>
                </a:solidFill>
              </a:rPr>
              <a:t>Ⅰ</a:t>
            </a:r>
            <a:r>
              <a:rPr lang="zh-CN" altLang="en-US" sz="2400" b="1" dirty="0">
                <a:solidFill>
                  <a:srgbClr val="000000"/>
                </a:solidFill>
              </a:rPr>
              <a:t>级：</a:t>
            </a:r>
            <a:endParaRPr lang="zh-CN" altLang="en-US" sz="2400" b="1" dirty="0">
              <a:solidFill>
                <a:srgbClr val="000000"/>
              </a:solidFill>
            </a:endParaRPr>
          </a:p>
          <a:p>
            <a:pPr eaLnBrk="1" hangingPunct="1">
              <a:lnSpc>
                <a:spcPct val="125000"/>
              </a:lnSpc>
              <a:spcBef>
                <a:spcPct val="0"/>
              </a:spcBef>
              <a:buFont typeface="Wingdings" panose="05000000000000000000" pitchFamily="2" charset="2"/>
              <a:buChar char="Ø"/>
            </a:pPr>
            <a:r>
              <a:rPr lang="zh-CN" altLang="en-US" sz="2400" b="1" dirty="0">
                <a:solidFill>
                  <a:srgbClr val="000000"/>
                </a:solidFill>
              </a:rPr>
              <a:t>由“筒型库或罐内作业”</a:t>
            </a:r>
            <a:endParaRPr lang="zh-CN" altLang="en-US" sz="2400" b="1" dirty="0">
              <a:solidFill>
                <a:srgbClr val="000000"/>
              </a:solidFill>
            </a:endParaRPr>
          </a:p>
          <a:p>
            <a:pPr eaLnBrk="1" hangingPunct="1">
              <a:lnSpc>
                <a:spcPct val="125000"/>
              </a:lnSpc>
              <a:spcBef>
                <a:spcPct val="0"/>
              </a:spcBef>
              <a:buFont typeface="Wingdings" panose="05000000000000000000" pitchFamily="2" charset="2"/>
              <a:buChar char="Ø"/>
            </a:pPr>
            <a:r>
              <a:rPr lang="zh-CN" altLang="en-US" sz="2400" b="1" dirty="0">
                <a:solidFill>
                  <a:srgbClr val="000000"/>
                </a:solidFill>
              </a:rPr>
              <a:t>更改为“</a:t>
            </a:r>
            <a:r>
              <a:rPr lang="zh-CN" altLang="en-US" sz="2400" b="1" dirty="0">
                <a:solidFill>
                  <a:srgbClr val="FF0000"/>
                </a:solidFill>
              </a:rPr>
              <a:t>水泥库、生料均化库、熟料库、石灰石库、矿山竖井、取水井内部作业；水泥磨配料仓内部和生料磨配料仓内部作业</a:t>
            </a:r>
            <a:r>
              <a:rPr lang="zh-CN" altLang="en-US" sz="2400" b="1" dirty="0">
                <a:solidFill>
                  <a:srgbClr val="000000"/>
                </a:solidFill>
              </a:rPr>
              <a:t>”</a:t>
            </a:r>
            <a:endParaRPr lang="en-US" altLang="zh-CN" sz="2400" b="1" dirty="0">
              <a:solidFill>
                <a:srgbClr val="000000"/>
              </a:solidFill>
            </a:endParaRPr>
          </a:p>
          <a:p>
            <a:pPr eaLnBrk="1" hangingPunct="1">
              <a:lnSpc>
                <a:spcPct val="125000"/>
              </a:lnSpc>
              <a:spcBef>
                <a:spcPct val="0"/>
              </a:spcBef>
              <a:buFont typeface="Wingdings" panose="05000000000000000000" pitchFamily="2" charset="2"/>
              <a:buChar char="Ø"/>
            </a:pPr>
            <a:endParaRPr lang="zh-CN" altLang="en-US" sz="2400" b="1" dirty="0">
              <a:solidFill>
                <a:srgbClr val="000000"/>
              </a:solidFill>
            </a:endParaRPr>
          </a:p>
          <a:p>
            <a:pPr eaLnBrk="1" hangingPunct="1">
              <a:buFont typeface="Wingdings" panose="05000000000000000000" pitchFamily="2" charset="2"/>
              <a:buChar char="Ø"/>
            </a:pPr>
            <a:endParaRPr lang="zh-CN" altLang="zh-CN" sz="2400" b="1" dirty="0"/>
          </a:p>
          <a:p>
            <a:pPr eaLnBrk="1" hangingPunct="1">
              <a:buNone/>
            </a:pPr>
            <a:endParaRPr lang="zh-CN" altLang="zh-CN" sz="2400" b="1" dirty="0"/>
          </a:p>
          <a:p>
            <a:pPr eaLnBrk="1" hangingPunct="1">
              <a:buNone/>
            </a:pPr>
            <a:endParaRPr lang="en-US" altLang="zh-CN" b="1"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ext Box 4"/>
          <p:cNvSpPr txBox="1"/>
          <p:nvPr/>
        </p:nvSpPr>
        <p:spPr>
          <a:xfrm>
            <a:off x="685800" y="1828800"/>
            <a:ext cx="6858000" cy="2400300"/>
          </a:xfrm>
          <a:prstGeom prst="rect">
            <a:avLst/>
          </a:prstGeom>
          <a:noFill/>
          <a:ln w="9525">
            <a:noFill/>
          </a:ln>
        </p:spPr>
        <p:txBody>
          <a:bodyPr anchor="t" anchorCtr="0">
            <a:spAutoFit/>
          </a:bodyPr>
          <a:p>
            <a:pPr>
              <a:lnSpc>
                <a:spcPct val="150000"/>
              </a:lnSpc>
            </a:pPr>
            <a:r>
              <a:rPr lang="zh-CN" altLang="en-US" sz="2800" dirty="0">
                <a:solidFill>
                  <a:schemeClr val="tx1"/>
                </a:solidFill>
                <a:latin typeface="Arial" panose="020B0604020202020204" pitchFamily="34" charset="0"/>
                <a:ea typeface="宋体" panose="02010600030101010101" pitchFamily="2" charset="-122"/>
              </a:rPr>
              <a:t>     </a:t>
            </a:r>
            <a:r>
              <a:rPr lang="zh-CN" altLang="en-US" dirty="0">
                <a:solidFill>
                  <a:schemeClr val="tx1"/>
                </a:solidFill>
                <a:latin typeface="Arial" panose="020B0604020202020204" pitchFamily="34" charset="0"/>
                <a:ea typeface="宋体" panose="02010600030101010101" pitchFamily="2" charset="-122"/>
              </a:rPr>
              <a:t>针对现场具有</a:t>
            </a:r>
            <a:r>
              <a:rPr lang="zh-CN" altLang="en-US" dirty="0">
                <a:solidFill>
                  <a:srgbClr val="009900"/>
                </a:solidFill>
                <a:latin typeface="Arial" panose="020B0604020202020204" pitchFamily="34" charset="0"/>
                <a:ea typeface="宋体" panose="02010600030101010101" pitchFamily="2" charset="-122"/>
              </a:rPr>
              <a:t>较高安全风险</a:t>
            </a:r>
            <a:r>
              <a:rPr lang="zh-CN" altLang="en-US" dirty="0">
                <a:solidFill>
                  <a:schemeClr val="tx1"/>
                </a:solidFill>
                <a:latin typeface="Arial" panose="020B0604020202020204" pitchFamily="34" charset="0"/>
                <a:ea typeface="宋体" panose="02010600030101010101" pitchFamily="2" charset="-122"/>
              </a:rPr>
              <a:t>的作业进行</a:t>
            </a:r>
            <a:r>
              <a:rPr lang="zh-CN" altLang="en-US" dirty="0">
                <a:solidFill>
                  <a:srgbClr val="009900"/>
                </a:solidFill>
                <a:latin typeface="Arial" panose="020B0604020202020204" pitchFamily="34" charset="0"/>
                <a:ea typeface="宋体" panose="02010600030101010101" pitchFamily="2" charset="-122"/>
              </a:rPr>
              <a:t>风险管理</a:t>
            </a:r>
            <a:r>
              <a:rPr lang="zh-CN" altLang="en-US" dirty="0">
                <a:solidFill>
                  <a:schemeClr val="tx1"/>
                </a:solidFill>
                <a:latin typeface="Arial" panose="020B0604020202020204" pitchFamily="34" charset="0"/>
                <a:ea typeface="宋体" panose="02010600030101010101" pitchFamily="2" charset="-122"/>
              </a:rPr>
              <a:t>的一种管理措施，通过管理层对作业风险辨识、控制措施的审核，确保作业风险得到控制，避免受伤事故的发生。</a:t>
            </a:r>
            <a:endParaRPr lang="zh-CN" altLang="en-US" dirty="0">
              <a:solidFill>
                <a:schemeClr val="tx1"/>
              </a:solidFill>
              <a:latin typeface="Arial" panose="020B0604020202020204" pitchFamily="34" charset="0"/>
              <a:ea typeface="宋体" panose="02010600030101010101" pitchFamily="2" charset="-122"/>
            </a:endParaRPr>
          </a:p>
        </p:txBody>
      </p:sp>
      <p:pic>
        <p:nvPicPr>
          <p:cNvPr id="11266" name="Picture 5" descr="PE01561_"/>
          <p:cNvPicPr>
            <a:picLocks noChangeAspect="1"/>
          </p:cNvPicPr>
          <p:nvPr/>
        </p:nvPicPr>
        <p:blipFill>
          <a:blip r:embed="rId1"/>
          <a:stretch>
            <a:fillRect/>
          </a:stretch>
        </p:blipFill>
        <p:spPr>
          <a:xfrm>
            <a:off x="5791200" y="4876800"/>
            <a:ext cx="2808288" cy="1720850"/>
          </a:xfrm>
          <a:prstGeom prst="rect">
            <a:avLst/>
          </a:prstGeom>
          <a:noFill/>
          <a:ln w="9525">
            <a:noFill/>
          </a:ln>
        </p:spPr>
      </p:pic>
      <p:sp>
        <p:nvSpPr>
          <p:cNvPr id="11267" name="矩形 6"/>
          <p:cNvSpPr/>
          <p:nvPr/>
        </p:nvSpPr>
        <p:spPr>
          <a:xfrm>
            <a:off x="3124200" y="381000"/>
            <a:ext cx="4572000" cy="584200"/>
          </a:xfrm>
          <a:prstGeom prst="rect">
            <a:avLst/>
          </a:prstGeom>
          <a:noFill/>
          <a:ln w="9525">
            <a:noFill/>
          </a:ln>
        </p:spPr>
        <p:txBody>
          <a:bodyPr anchor="t" anchorCtr="0">
            <a:spAutoFit/>
          </a:bodyPr>
          <a:p>
            <a:pPr marL="457200" indent="-457200"/>
            <a:r>
              <a:rPr lang="zh-CN" altLang="en-US" sz="3200" dirty="0">
                <a:solidFill>
                  <a:schemeClr val="tx1"/>
                </a:solidFill>
                <a:latin typeface="Arial" panose="020B0604020202020204" pitchFamily="34" charset="0"/>
                <a:ea typeface="宋体" panose="02010600030101010101" pitchFamily="2" charset="-122"/>
              </a:rPr>
              <a:t>工作许可介绍</a:t>
            </a:r>
            <a:endParaRPr lang="en-US" altLang="zh-CN" sz="3200" dirty="0">
              <a:solidFill>
                <a:schemeClr val="tx1"/>
              </a:solidFill>
              <a:latin typeface="Arial" panose="020B0604020202020204" pitchFamily="34" charset="0"/>
              <a:ea typeface="宋体" panose="02010600030101010101" pitchFamily="2" charset="-122"/>
            </a:endParaRPr>
          </a:p>
        </p:txBody>
      </p:sp>
      <p:sp>
        <p:nvSpPr>
          <p:cNvPr id="11268" name="矩形 7"/>
          <p:cNvSpPr/>
          <p:nvPr/>
        </p:nvSpPr>
        <p:spPr>
          <a:xfrm>
            <a:off x="228600" y="1143000"/>
            <a:ext cx="3627438" cy="523875"/>
          </a:xfrm>
          <a:prstGeom prst="rect">
            <a:avLst/>
          </a:prstGeom>
          <a:noFill/>
          <a:ln w="9525">
            <a:noFill/>
          </a:ln>
        </p:spPr>
        <p:txBody>
          <a:bodyPr anchor="t" anchorCtr="0">
            <a:spAutoFit/>
          </a:bodyPr>
          <a:p>
            <a:pPr algn="ctr"/>
            <a:r>
              <a:rPr lang="zh-CN" altLang="en-US" sz="2800" dirty="0">
                <a:solidFill>
                  <a:srgbClr val="0000FF"/>
                </a:solidFill>
                <a:latin typeface="Arial" panose="020B0604020202020204" pitchFamily="34" charset="0"/>
                <a:ea typeface="宋体" panose="02010600030101010101" pitchFamily="2" charset="-122"/>
              </a:rPr>
              <a:t>什么是工作许可？</a:t>
            </a:r>
            <a:endParaRPr lang="zh-CN" altLang="en-US" sz="2800" dirty="0">
              <a:solidFill>
                <a:srgbClr val="0000FF"/>
              </a:solidFill>
              <a:latin typeface="Arial" panose="020B0604020202020204" pitchFamily="34"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Text Box 4"/>
          <p:cNvSpPr>
            <a:spLocks noGrp="1"/>
          </p:cNvSpPr>
          <p:nvPr>
            <p:ph idx="1"/>
          </p:nvPr>
        </p:nvSpPr>
        <p:spPr>
          <a:xfrm>
            <a:off x="762000" y="1219200"/>
            <a:ext cx="7543800" cy="4191000"/>
          </a:xfrm>
          <a:solidFill>
            <a:srgbClr val="CCFFCC"/>
          </a:solidFill>
        </p:spPr>
        <p:txBody>
          <a:bodyPr vert="horz" wrap="square" lIns="91440" tIns="45720" rIns="91440" bIns="45720" anchor="t" anchorCtr="0"/>
          <a:p>
            <a:pPr indent="107950">
              <a:lnSpc>
                <a:spcPct val="90000"/>
              </a:lnSpc>
            </a:pPr>
            <a:endParaRPr lang="zh-CN" altLang="en-GB" sz="2000" b="1" dirty="0"/>
          </a:p>
          <a:p>
            <a:pPr indent="107950">
              <a:lnSpc>
                <a:spcPct val="90000"/>
              </a:lnSpc>
            </a:pPr>
            <a:r>
              <a:rPr lang="zh-CN" altLang="en-GB" sz="2000" b="1" dirty="0"/>
              <a:t>指引完成工作的一个简单的工具</a:t>
            </a:r>
            <a:r>
              <a:rPr lang="en-GB" altLang="zh-CN" sz="2000" b="1" dirty="0"/>
              <a:t>-</a:t>
            </a:r>
            <a:endParaRPr lang="en-GB" altLang="zh-CN" sz="2000" b="1" dirty="0"/>
          </a:p>
          <a:p>
            <a:pPr indent="107950">
              <a:lnSpc>
                <a:spcPct val="90000"/>
              </a:lnSpc>
            </a:pPr>
            <a:endParaRPr lang="en-GB" altLang="zh-CN" sz="2000" b="1" dirty="0"/>
          </a:p>
          <a:p>
            <a:pPr indent="107950">
              <a:lnSpc>
                <a:spcPct val="90000"/>
              </a:lnSpc>
            </a:pPr>
            <a:r>
              <a:rPr lang="zh-CN" altLang="en-GB" sz="2000" b="1" dirty="0"/>
              <a:t>识别作业场所或作业本身的相关危险</a:t>
            </a:r>
            <a:endParaRPr lang="zh-CN" altLang="en-GB" sz="2000" b="1" dirty="0"/>
          </a:p>
          <a:p>
            <a:pPr indent="107950">
              <a:lnSpc>
                <a:spcPct val="90000"/>
              </a:lnSpc>
            </a:pPr>
            <a:endParaRPr lang="en-US" altLang="zh-CN" sz="2000" b="1" dirty="0"/>
          </a:p>
          <a:p>
            <a:pPr indent="107950">
              <a:lnSpc>
                <a:spcPct val="90000"/>
              </a:lnSpc>
            </a:pPr>
            <a:r>
              <a:rPr lang="zh-CN" altLang="en-GB" sz="2000" b="1" dirty="0"/>
              <a:t>分析可能产生的结果</a:t>
            </a:r>
            <a:endParaRPr lang="zh-CN" altLang="en-GB" sz="2000" b="1" dirty="0"/>
          </a:p>
          <a:p>
            <a:pPr indent="107950">
              <a:lnSpc>
                <a:spcPct val="90000"/>
              </a:lnSpc>
            </a:pPr>
            <a:endParaRPr lang="en-US" altLang="zh-CN" sz="2000" b="1" dirty="0"/>
          </a:p>
          <a:p>
            <a:pPr indent="107950">
              <a:lnSpc>
                <a:spcPct val="90000"/>
              </a:lnSpc>
            </a:pPr>
            <a:r>
              <a:rPr lang="zh-CN" altLang="en-GB" sz="2000" b="1" dirty="0"/>
              <a:t>评估意外发生的</a:t>
            </a:r>
            <a:r>
              <a:rPr lang="zh-CN" altLang="en-GB" sz="2000" b="1" dirty="0">
                <a:solidFill>
                  <a:srgbClr val="009900"/>
                </a:solidFill>
              </a:rPr>
              <a:t>可能性</a:t>
            </a:r>
            <a:r>
              <a:rPr lang="zh-CN" altLang="en-GB" sz="2000" b="1" dirty="0"/>
              <a:t>及</a:t>
            </a:r>
            <a:r>
              <a:rPr lang="zh-CN" altLang="en-GB" sz="2000" b="1" dirty="0">
                <a:solidFill>
                  <a:srgbClr val="009900"/>
                </a:solidFill>
              </a:rPr>
              <a:t>严重性</a:t>
            </a:r>
            <a:r>
              <a:rPr lang="zh-CN" altLang="en-GB" sz="2000" b="1" dirty="0"/>
              <a:t>（风险），以及落实适当的控制措施 </a:t>
            </a:r>
            <a:endParaRPr lang="zh-CN" altLang="en-GB" sz="2000" b="1" dirty="0"/>
          </a:p>
          <a:p>
            <a:pPr indent="107950">
              <a:lnSpc>
                <a:spcPct val="90000"/>
              </a:lnSpc>
            </a:pPr>
            <a:endParaRPr lang="en-GB" altLang="zh-CN" sz="2000" b="1" dirty="0"/>
          </a:p>
          <a:p>
            <a:pPr indent="107950">
              <a:lnSpc>
                <a:spcPct val="90000"/>
              </a:lnSpc>
            </a:pPr>
            <a:r>
              <a:rPr lang="zh-CN" altLang="en-GB" sz="2000" b="1" dirty="0"/>
              <a:t>工作许可必须在工作开始前完成，以确保作业场所安全、且能够安全完成作业</a:t>
            </a:r>
            <a:endParaRPr lang="zh-CN" altLang="en-US" sz="2000" b="1" dirty="0"/>
          </a:p>
        </p:txBody>
      </p:sp>
      <p:pic>
        <p:nvPicPr>
          <p:cNvPr id="12290" name="Picture 25"/>
          <p:cNvPicPr>
            <a:picLocks noChangeAspect="1"/>
          </p:cNvPicPr>
          <p:nvPr/>
        </p:nvPicPr>
        <p:blipFill>
          <a:blip r:embed="rId1"/>
          <a:stretch>
            <a:fillRect/>
          </a:stretch>
        </p:blipFill>
        <p:spPr>
          <a:xfrm>
            <a:off x="7867650" y="5334000"/>
            <a:ext cx="1276350" cy="1524000"/>
          </a:xfrm>
          <a:prstGeom prst="rect">
            <a:avLst/>
          </a:prstGeom>
          <a:noFill/>
          <a:ln w="38100">
            <a:noFill/>
          </a:ln>
        </p:spPr>
      </p:pic>
      <p:sp>
        <p:nvSpPr>
          <p:cNvPr id="12291" name="矩形 6"/>
          <p:cNvSpPr/>
          <p:nvPr/>
        </p:nvSpPr>
        <p:spPr>
          <a:xfrm>
            <a:off x="3124200" y="381000"/>
            <a:ext cx="4572000" cy="584200"/>
          </a:xfrm>
          <a:prstGeom prst="rect">
            <a:avLst/>
          </a:prstGeom>
          <a:noFill/>
          <a:ln w="9525">
            <a:noFill/>
          </a:ln>
        </p:spPr>
        <p:txBody>
          <a:bodyPr anchor="t" anchorCtr="0">
            <a:spAutoFit/>
          </a:bodyPr>
          <a:p>
            <a:pPr marL="457200" indent="-457200"/>
            <a:r>
              <a:rPr lang="zh-CN" altLang="en-US" sz="3200" dirty="0">
                <a:solidFill>
                  <a:schemeClr val="tx1"/>
                </a:solidFill>
                <a:latin typeface="Arial" panose="020B0604020202020204" pitchFamily="34" charset="0"/>
                <a:ea typeface="宋体" panose="02010600030101010101" pitchFamily="2" charset="-122"/>
              </a:rPr>
              <a:t>工作许可介绍</a:t>
            </a:r>
            <a:endParaRPr lang="en-US" altLang="zh-CN"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3"/>
          <p:cNvSpPr>
            <a:spLocks noGrp="1"/>
          </p:cNvSpPr>
          <p:nvPr>
            <p:ph idx="1"/>
          </p:nvPr>
        </p:nvSpPr>
        <p:spPr>
          <a:xfrm>
            <a:off x="533400" y="1828800"/>
            <a:ext cx="8077200" cy="4525963"/>
          </a:xfrm>
        </p:spPr>
        <p:txBody>
          <a:bodyPr vert="horz" wrap="square" lIns="91440" tIns="45720" rIns="91440" bIns="45720" anchor="t" anchorCtr="0"/>
          <a:p>
            <a:pPr marL="352425" indent="-174625" algn="just">
              <a:spcBef>
                <a:spcPct val="0"/>
              </a:spcBef>
              <a:buClr>
                <a:schemeClr val="accent2"/>
              </a:buClr>
              <a:buSzPct val="80000"/>
              <a:buFont typeface="Wingdings" panose="05000000000000000000" pitchFamily="2" charset="2"/>
              <a:buChar char="§"/>
            </a:pPr>
            <a:r>
              <a:rPr lang="en-US" altLang="zh-CN" sz="2000" b="1" dirty="0"/>
              <a:t> </a:t>
            </a:r>
            <a:r>
              <a:rPr lang="zh-CN" altLang="en-US" sz="2000" b="1" dirty="0"/>
              <a:t>风险控制层次</a:t>
            </a:r>
            <a:r>
              <a:rPr lang="en-US" altLang="zh-CN" sz="2000" b="1" dirty="0"/>
              <a:t>HOC</a:t>
            </a:r>
            <a:r>
              <a:rPr lang="zh-CN" altLang="en-US" sz="2000" b="1" dirty="0"/>
              <a:t>分为：</a:t>
            </a:r>
            <a:endParaRPr lang="en-US" altLang="zh-CN" sz="2000" b="1" dirty="0"/>
          </a:p>
          <a:p>
            <a:pPr marL="352425" indent="-174625" algn="just">
              <a:spcBef>
                <a:spcPct val="0"/>
              </a:spcBef>
              <a:buClr>
                <a:schemeClr val="accent2"/>
              </a:buClr>
              <a:buSzPct val="80000"/>
              <a:buNone/>
            </a:pPr>
            <a:r>
              <a:rPr lang="en-US" altLang="zh-CN" sz="2000" b="1" dirty="0"/>
              <a:t>   </a:t>
            </a:r>
            <a:r>
              <a:rPr lang="zh-CN" altLang="en-US" sz="2000" b="1" dirty="0"/>
              <a:t>消除、替代</a:t>
            </a:r>
            <a:r>
              <a:rPr lang="en-US" altLang="zh-CN" sz="2000" b="1" dirty="0"/>
              <a:t>(</a:t>
            </a:r>
            <a:r>
              <a:rPr lang="zh-CN" altLang="en-US" sz="2000" b="1" dirty="0"/>
              <a:t>隔离）、工程措施、管理手段、</a:t>
            </a:r>
            <a:r>
              <a:rPr lang="en-US" altLang="zh-CN" sz="2000" b="1" dirty="0"/>
              <a:t>PPE</a:t>
            </a:r>
            <a:endParaRPr lang="en-US" altLang="zh-CN" sz="2000" b="1" dirty="0"/>
          </a:p>
          <a:p>
            <a:pPr marL="352425" indent="-174625" algn="just">
              <a:spcBef>
                <a:spcPct val="0"/>
              </a:spcBef>
              <a:buClr>
                <a:schemeClr val="accent2"/>
              </a:buClr>
              <a:buSzPct val="80000"/>
              <a:buNone/>
            </a:pPr>
            <a:endParaRPr lang="en-US" altLang="zh-CN" sz="2000" b="1" dirty="0"/>
          </a:p>
          <a:p>
            <a:pPr marL="352425" indent="-174625" algn="just">
              <a:spcBef>
                <a:spcPct val="0"/>
              </a:spcBef>
              <a:buClr>
                <a:schemeClr val="accent2"/>
              </a:buClr>
              <a:buSzPct val="80000"/>
              <a:buFont typeface="Wingdings" panose="05000000000000000000" pitchFamily="2" charset="2"/>
              <a:buChar char="§"/>
            </a:pPr>
            <a:r>
              <a:rPr lang="zh-CN" altLang="en-US" sz="2000" b="1" dirty="0"/>
              <a:t> 工作许可制度属于管理措施，用于对具有较高安全风险作业的控制，如：高空作业、密闭空间进入或清理、预热器捅堵作业等。</a:t>
            </a:r>
            <a:endParaRPr lang="en-US" altLang="zh-CN" sz="2000" b="1" dirty="0"/>
          </a:p>
          <a:p>
            <a:pPr marL="352425" indent="-174625" algn="just">
              <a:spcBef>
                <a:spcPct val="0"/>
              </a:spcBef>
              <a:buClr>
                <a:schemeClr val="accent2"/>
              </a:buClr>
              <a:buSzPct val="80000"/>
              <a:buFont typeface="Wingdings" panose="05000000000000000000" pitchFamily="2" charset="2"/>
              <a:buChar char="§"/>
            </a:pPr>
            <a:endParaRPr lang="en-US" altLang="zh-CN" sz="2000" b="1" dirty="0"/>
          </a:p>
          <a:p>
            <a:pPr marL="352425" indent="-174625" algn="just">
              <a:spcBef>
                <a:spcPct val="0"/>
              </a:spcBef>
              <a:buClr>
                <a:schemeClr val="accent2"/>
              </a:buClr>
              <a:buSzPct val="80000"/>
              <a:buFont typeface="Wingdings" panose="05000000000000000000" pitchFamily="2" charset="2"/>
              <a:buChar char="§"/>
            </a:pPr>
            <a:r>
              <a:rPr lang="zh-CN" altLang="en-US" sz="2000" b="1" dirty="0"/>
              <a:t> 现场较高作业风险作业可能导致较严重的受伤事故，通过作业前的工作风险分析辨识出所有风险及控制措施。</a:t>
            </a:r>
            <a:endParaRPr lang="en-US" altLang="zh-CN" sz="2000" b="1" dirty="0"/>
          </a:p>
          <a:p>
            <a:pPr marL="352425" indent="-174625" algn="just">
              <a:spcBef>
                <a:spcPct val="0"/>
              </a:spcBef>
              <a:buClr>
                <a:schemeClr val="accent2"/>
              </a:buClr>
              <a:buSzPct val="80000"/>
              <a:buFont typeface="Wingdings" panose="05000000000000000000" pitchFamily="2" charset="2"/>
              <a:buChar char="§"/>
            </a:pPr>
            <a:endParaRPr lang="en-US" altLang="zh-CN" sz="2000" b="1" dirty="0"/>
          </a:p>
          <a:p>
            <a:pPr marL="352425" indent="-174625" algn="just">
              <a:spcBef>
                <a:spcPct val="0"/>
              </a:spcBef>
              <a:buClr>
                <a:schemeClr val="accent2"/>
              </a:buClr>
              <a:buSzPct val="80000"/>
              <a:buFont typeface="Wingdings" panose="05000000000000000000" pitchFamily="2" charset="2"/>
              <a:buChar char="§"/>
            </a:pPr>
            <a:r>
              <a:rPr lang="en-US" altLang="zh-CN" sz="2000" b="1" dirty="0"/>
              <a:t> </a:t>
            </a:r>
            <a:r>
              <a:rPr lang="zh-CN" altLang="en-US" sz="2000" b="1" dirty="0">
                <a:solidFill>
                  <a:srgbClr val="00B050"/>
                </a:solidFill>
              </a:rPr>
              <a:t>有效的工作风险分析是工作许可审批的前提条件</a:t>
            </a:r>
            <a:r>
              <a:rPr lang="zh-CN" altLang="en-US" sz="2000" b="1" dirty="0"/>
              <a:t>。</a:t>
            </a:r>
            <a:endParaRPr lang="en-US" altLang="zh-CN" sz="2000" b="1" dirty="0"/>
          </a:p>
          <a:p>
            <a:pPr marL="352425" indent="-174625" algn="just">
              <a:spcBef>
                <a:spcPct val="0"/>
              </a:spcBef>
              <a:buClr>
                <a:schemeClr val="accent2"/>
              </a:buClr>
              <a:buSzPct val="80000"/>
              <a:buNone/>
            </a:pPr>
            <a:endParaRPr lang="en-US" altLang="zh-CN" sz="2000" b="1" dirty="0"/>
          </a:p>
          <a:p>
            <a:pPr marL="352425" indent="-174625" algn="just">
              <a:spcBef>
                <a:spcPct val="0"/>
              </a:spcBef>
              <a:buClr>
                <a:schemeClr val="accent2"/>
              </a:buClr>
              <a:buSzPct val="80000"/>
              <a:buNone/>
            </a:pPr>
            <a:endParaRPr lang="en-US" altLang="zh-CN" sz="2000" b="1" dirty="0"/>
          </a:p>
          <a:p>
            <a:pPr marL="352425" indent="-174625" algn="just">
              <a:spcBef>
                <a:spcPct val="0"/>
              </a:spcBef>
              <a:buClr>
                <a:schemeClr val="accent2"/>
              </a:buClr>
              <a:buSzPct val="80000"/>
              <a:buFont typeface="Wingdings" panose="05000000000000000000" pitchFamily="2" charset="2"/>
              <a:buChar char="§"/>
            </a:pPr>
            <a:endParaRPr lang="en-US" altLang="zh-CN" sz="2000" b="1" dirty="0"/>
          </a:p>
        </p:txBody>
      </p:sp>
      <p:grpSp>
        <p:nvGrpSpPr>
          <p:cNvPr id="13314" name="Group 5"/>
          <p:cNvGrpSpPr/>
          <p:nvPr/>
        </p:nvGrpSpPr>
        <p:grpSpPr>
          <a:xfrm>
            <a:off x="7772400" y="5257800"/>
            <a:ext cx="1190625" cy="1262063"/>
            <a:chOff x="3399" y="2570"/>
            <a:chExt cx="869" cy="918"/>
          </a:xfrm>
        </p:grpSpPr>
        <p:graphicFrame>
          <p:nvGraphicFramePr>
            <p:cNvPr id="13315" name="Object 6"/>
            <p:cNvGraphicFramePr/>
            <p:nvPr/>
          </p:nvGraphicFramePr>
          <p:xfrm>
            <a:off x="3399" y="2570"/>
            <a:ext cx="864" cy="918"/>
          </p:xfrm>
          <a:graphic>
            <a:graphicData uri="http://schemas.openxmlformats.org/presentationml/2006/ole">
              <mc:AlternateContent xmlns:mc="http://schemas.openxmlformats.org/markup-compatibility/2006">
                <mc:Choice xmlns:v="urn:schemas-microsoft-com:vml" Requires="v">
                  <p:oleObj spid="_x0000_s3078" name="" r:id="rId1" imgW="1371600" imgH="1457325" progId="Paint.Picture">
                    <p:embed/>
                  </p:oleObj>
                </mc:Choice>
                <mc:Fallback>
                  <p:oleObj name="" r:id="rId1" imgW="1371600" imgH="1457325" progId="Paint.Picture">
                    <p:embed/>
                    <p:pic>
                      <p:nvPicPr>
                        <p:cNvPr id="0" name="图片 3077"/>
                        <p:cNvPicPr/>
                        <p:nvPr/>
                      </p:nvPicPr>
                      <p:blipFill>
                        <a:blip r:embed="rId2"/>
                        <a:stretch>
                          <a:fillRect/>
                        </a:stretch>
                      </p:blipFill>
                      <p:spPr>
                        <a:xfrm>
                          <a:off x="3399" y="2570"/>
                          <a:ext cx="864" cy="918"/>
                        </a:xfrm>
                        <a:prstGeom prst="rect">
                          <a:avLst/>
                        </a:prstGeom>
                        <a:noFill/>
                        <a:ln w="38100">
                          <a:noFill/>
                          <a:miter/>
                        </a:ln>
                      </p:spPr>
                    </p:pic>
                  </p:oleObj>
                </mc:Fallback>
              </mc:AlternateContent>
            </a:graphicData>
          </a:graphic>
        </p:graphicFrame>
        <p:sp>
          <p:nvSpPr>
            <p:cNvPr id="13316" name="Oval 7"/>
            <p:cNvSpPr/>
            <p:nvPr/>
          </p:nvSpPr>
          <p:spPr>
            <a:xfrm>
              <a:off x="3425" y="2625"/>
              <a:ext cx="843" cy="813"/>
            </a:xfrm>
            <a:prstGeom prst="ellipse">
              <a:avLst/>
            </a:prstGeom>
            <a:noFill/>
            <a:ln w="190500" cap="flat" cmpd="sng">
              <a:solidFill>
                <a:srgbClr val="FF0000"/>
              </a:solidFill>
              <a:prstDash val="solid"/>
              <a:round/>
              <a:headEnd type="none" w="med" len="med"/>
              <a:tailEnd type="none" w="med" len="med"/>
            </a:ln>
          </p:spPr>
          <p:txBody>
            <a:bodyPr wrap="none" anchor="ctr" anchorCtr="0"/>
            <a:p>
              <a:pPr algn="ctr"/>
              <a:endParaRPr lang="zh-CN" altLang="en-US" dirty="0">
                <a:latin typeface="Arial" panose="020B0604020202020204" pitchFamily="34" charset="0"/>
                <a:ea typeface="宋体" panose="02010600030101010101" pitchFamily="2" charset="-122"/>
              </a:endParaRPr>
            </a:p>
          </p:txBody>
        </p:sp>
      </p:grpSp>
      <p:sp>
        <p:nvSpPr>
          <p:cNvPr id="13317" name="矩形 11"/>
          <p:cNvSpPr/>
          <p:nvPr/>
        </p:nvSpPr>
        <p:spPr>
          <a:xfrm>
            <a:off x="379413" y="1143000"/>
            <a:ext cx="4205287" cy="461963"/>
          </a:xfrm>
          <a:prstGeom prst="rect">
            <a:avLst/>
          </a:prstGeom>
          <a:noFill/>
          <a:ln w="9525">
            <a:noFill/>
          </a:ln>
        </p:spPr>
        <p:txBody>
          <a:bodyPr wrap="none" anchor="t" anchorCtr="0">
            <a:spAutoFit/>
          </a:bodyPr>
          <a:p>
            <a:pPr algn="ctr"/>
            <a:r>
              <a:rPr lang="zh-CN" altLang="en-US" dirty="0">
                <a:solidFill>
                  <a:srgbClr val="0000FF"/>
                </a:solidFill>
                <a:latin typeface="Arial" panose="020B0604020202020204" pitchFamily="34" charset="0"/>
                <a:ea typeface="宋体" panose="02010600030101010101" pitchFamily="2" charset="-122"/>
              </a:rPr>
              <a:t>为什么要进行工作许可管理？</a:t>
            </a:r>
            <a:endParaRPr lang="zh-CN" altLang="en-US" dirty="0">
              <a:solidFill>
                <a:srgbClr val="0000FF"/>
              </a:solidFill>
              <a:latin typeface="Arial" panose="020B0604020202020204" pitchFamily="34" charset="0"/>
              <a:ea typeface="宋体" panose="02010600030101010101" pitchFamily="2" charset="-122"/>
            </a:endParaRPr>
          </a:p>
        </p:txBody>
      </p:sp>
      <p:sp>
        <p:nvSpPr>
          <p:cNvPr id="13318" name="矩形 12"/>
          <p:cNvSpPr/>
          <p:nvPr/>
        </p:nvSpPr>
        <p:spPr>
          <a:xfrm>
            <a:off x="3124200" y="381000"/>
            <a:ext cx="4572000" cy="584200"/>
          </a:xfrm>
          <a:prstGeom prst="rect">
            <a:avLst/>
          </a:prstGeom>
          <a:noFill/>
          <a:ln w="9525">
            <a:noFill/>
          </a:ln>
        </p:spPr>
        <p:txBody>
          <a:bodyPr anchor="t" anchorCtr="0">
            <a:spAutoFit/>
          </a:bodyPr>
          <a:p>
            <a:pPr marL="457200" indent="-457200"/>
            <a:r>
              <a:rPr lang="zh-CN" altLang="en-US" sz="3200" dirty="0">
                <a:solidFill>
                  <a:schemeClr val="tx1"/>
                </a:solidFill>
                <a:latin typeface="Arial" panose="020B0604020202020204" pitchFamily="34" charset="0"/>
                <a:ea typeface="宋体" panose="02010600030101010101" pitchFamily="2" charset="-122"/>
              </a:rPr>
              <a:t>工作许可介绍</a:t>
            </a:r>
            <a:endParaRPr lang="en-US" altLang="zh-CN" sz="32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8614</Words>
  <Application>WPS 演示</Application>
  <PresentationFormat>全屏显示(4:3)</PresentationFormat>
  <Paragraphs>1290</Paragraphs>
  <Slides>51</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10</vt:i4>
      </vt:variant>
      <vt:variant>
        <vt:lpstr>幻灯片标题</vt:lpstr>
      </vt:variant>
      <vt:variant>
        <vt:i4>51</vt:i4>
      </vt:variant>
    </vt:vector>
  </HeadingPairs>
  <TitlesOfParts>
    <vt:vector size="75" baseType="lpstr">
      <vt:lpstr>Arial</vt:lpstr>
      <vt:lpstr>宋体</vt:lpstr>
      <vt:lpstr>Wingdings</vt:lpstr>
      <vt:lpstr>Arial Narrow</vt:lpstr>
      <vt:lpstr>汉仪旗黑-85S</vt:lpstr>
      <vt:lpstr>黑体</vt:lpstr>
      <vt:lpstr>微软雅黑</vt:lpstr>
      <vt:lpstr>楷体</vt:lpstr>
      <vt:lpstr>Arial Unicode MS</vt:lpstr>
      <vt:lpstr>Verdana</vt:lpstr>
      <vt:lpstr>Arial Unicode MS</vt:lpstr>
      <vt:lpstr>华文楷体</vt:lpstr>
      <vt:lpstr>Times New Roman</vt:lpstr>
      <vt:lpstr>博富特‘</vt:lpstr>
      <vt:lpstr>Word.Document.8</vt:lpstr>
      <vt:lpstr>Word.Document.8</vt:lpstr>
      <vt:lpstr>Paint.Picture</vt:lpstr>
      <vt:lpstr>MS_ClipArt_Gallery.2</vt:lpstr>
      <vt:lpstr>MS_ClipArt_Gallery.2</vt:lpstr>
      <vt:lpstr>MS_ClipArt_Gallery.2</vt:lpstr>
      <vt:lpstr>Word.Document.8</vt:lpstr>
      <vt:lpstr>MS_ClipArt_Gallery.2</vt:lpstr>
      <vt:lpstr>Excel.Sheet.8</vt:lpstr>
      <vt:lpstr>MS_ClipArt_Gallery.2</vt:lpstr>
      <vt:lpstr>安全管理必备 工具--TPM概论</vt:lpstr>
      <vt:lpstr>PowerPoint 演示文稿</vt:lpstr>
      <vt:lpstr>内  容</vt:lpstr>
      <vt:lpstr>现场签批工作许可实施</vt:lpstr>
      <vt:lpstr>现场签批工作许可实施</vt:lpstr>
      <vt:lpstr>工作许可程序文件完善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工作许可办理流程</vt:lpstr>
      <vt:lpstr>工作许可办理流程</vt:lpstr>
      <vt:lpstr>PowerPoint 演示文稿</vt:lpstr>
      <vt:lpstr>PowerPoint 演示文稿</vt:lpstr>
      <vt:lpstr>PowerPoint 演示文稿</vt:lpstr>
      <vt:lpstr>密闭空间进入许可证</vt:lpstr>
      <vt:lpstr>补充说明</vt:lpstr>
      <vt:lpstr>PowerPoint 演示文稿</vt:lpstr>
      <vt:lpstr>工作许可办理流程</vt:lpstr>
      <vt:lpstr>PowerPoint 演示文稿</vt:lpstr>
      <vt:lpstr>工作许可办理流程</vt:lpstr>
      <vt:lpstr>工作许可的签批授权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特殊情况下许可终止及重新办理</vt:lpstr>
      <vt:lpstr>工作许可办理流程</vt:lpstr>
      <vt:lpstr>高风险作业动态展示</vt:lpstr>
      <vt:lpstr>PowerPoint 演示文稿</vt:lpstr>
      <vt:lpstr>工作许可培训考试</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ylwu</dc:creator>
  <cp:lastModifiedBy>玲俐</cp:lastModifiedBy>
  <cp:revision>659</cp:revision>
  <dcterms:created xsi:type="dcterms:W3CDTF">2018-07-01T11:42:00Z</dcterms:created>
  <dcterms:modified xsi:type="dcterms:W3CDTF">2024-06-28T05:27:55Z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D106D7A9202A41DEB364C00C816B7B71_13</vt:lpwstr>
  </property>
</Properties>
</file>