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8" r:id="rId3"/>
  </p:sldMasterIdLst>
  <p:notesMasterIdLst>
    <p:notesMasterId r:id="rId5"/>
  </p:notesMasterIdLst>
  <p:handoutMasterIdLst>
    <p:handoutMasterId r:id="rId40"/>
  </p:handoutMasterIdLst>
  <p:sldIdLst>
    <p:sldId id="422" r:id="rId4"/>
    <p:sldId id="483" r:id="rId6"/>
    <p:sldId id="423" r:id="rId7"/>
    <p:sldId id="424" r:id="rId8"/>
    <p:sldId id="357" r:id="rId9"/>
    <p:sldId id="360" r:id="rId10"/>
    <p:sldId id="361" r:id="rId11"/>
    <p:sldId id="362" r:id="rId12"/>
    <p:sldId id="425" r:id="rId13"/>
    <p:sldId id="457" r:id="rId14"/>
    <p:sldId id="458" r:id="rId15"/>
    <p:sldId id="459" r:id="rId16"/>
    <p:sldId id="363" r:id="rId17"/>
    <p:sldId id="365" r:id="rId18"/>
    <p:sldId id="366" r:id="rId19"/>
    <p:sldId id="367" r:id="rId20"/>
    <p:sldId id="368" r:id="rId21"/>
    <p:sldId id="369" r:id="rId22"/>
    <p:sldId id="370" r:id="rId23"/>
    <p:sldId id="426" r:id="rId24"/>
    <p:sldId id="371" r:id="rId25"/>
    <p:sldId id="375" r:id="rId26"/>
    <p:sldId id="376" r:id="rId27"/>
    <p:sldId id="373" r:id="rId28"/>
    <p:sldId id="374" r:id="rId29"/>
    <p:sldId id="427" r:id="rId30"/>
    <p:sldId id="377" r:id="rId31"/>
    <p:sldId id="380" r:id="rId32"/>
    <p:sldId id="381" r:id="rId33"/>
    <p:sldId id="382" r:id="rId34"/>
    <p:sldId id="379" r:id="rId35"/>
    <p:sldId id="383" r:id="rId36"/>
    <p:sldId id="384" r:id="rId37"/>
    <p:sldId id="386" r:id="rId38"/>
    <p:sldId id="485" r:id="rId39"/>
  </p:sldIdLst>
  <p:sldSz cx="12192000" cy="6858000"/>
  <p:notesSz cx="6858000" cy="9144000"/>
  <p:embeddedFontLst>
    <p:embeddedFont>
      <p:font typeface="微软雅黑" panose="020B0503020204020204" charset="-122"/>
      <p:regular r:id="rId45"/>
    </p:embeddedFont>
    <p:embeddedFont>
      <p:font typeface="字魂105号-简雅黑" panose="00000500000000000000" charset="-122"/>
      <p:regular r:id="rId46"/>
    </p:embeddedFont>
    <p:embeddedFont>
      <p:font typeface="华文琥珀" panose="02010800040101010101" pitchFamily="2" charset="-122"/>
      <p:regular r:id="rId47"/>
    </p:embeddedFont>
    <p:embeddedFont>
      <p:font typeface="三极正智黑简体" panose="00000500000000000000" charset="-122"/>
      <p:regular r:id="rId48"/>
    </p:embeddedFont>
    <p:embeddedFont>
      <p:font typeface="汉仪劲楷简" panose="00020600040101010101" charset="-122"/>
      <p:regular r:id="rId49"/>
    </p:embeddedFont>
    <p:embeddedFont>
      <p:font typeface="Calibri" panose="020F0502020204030204" charset="0"/>
      <p:regular r:id="rId50"/>
      <p:bold r:id="rId51"/>
      <p:italic r:id="rId52"/>
      <p:boldItalic r:id="rId53"/>
    </p:embeddedFont>
    <p:embeddedFont>
      <p:font typeface="楷体" panose="02010609060101010101" charset="-122"/>
      <p:regular r:id="rId54"/>
    </p:embeddedFont>
  </p:embeddedFontLst>
  <p:custDataLst>
    <p:tags r:id="rId5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7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0" clrIdx="0"/>
  <p:cmAuthor id="1" name="Administrator" initials="A" lastIdx="1" clrIdx="0"/>
  <p:cmAuthor id="2" name="作者" initials="A" lastIdx="1" clrIdx="1"/>
  <p:cmAuthor id="4" name="王习习" initials="王" lastIdx="2" clrIdx="0"/>
  <p:cmAuthor id="3" name="幸全" initials="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C00000"/>
    <a:srgbClr val="FCF2F2"/>
    <a:srgbClr val="C60101"/>
    <a:srgbClr val="FFD775"/>
    <a:srgbClr val="0E3C89"/>
    <a:srgbClr val="EA0909"/>
    <a:srgbClr val="D9D9D9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70501" autoAdjust="0"/>
  </p:normalViewPr>
  <p:slideViewPr>
    <p:cSldViewPr snapToGrid="0" showGuides="1">
      <p:cViewPr varScale="1">
        <p:scale>
          <a:sx n="47" d="100"/>
          <a:sy n="47" d="100"/>
        </p:scale>
        <p:origin x="1464" y="36"/>
      </p:cViewPr>
      <p:guideLst>
        <p:guide orient="horz" pos="2247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5" Type="http://schemas.openxmlformats.org/officeDocument/2006/relationships/tags" Target="tags/tag153.xml"/><Relationship Id="rId54" Type="http://schemas.openxmlformats.org/officeDocument/2006/relationships/font" Target="fonts/font10.fntdata"/><Relationship Id="rId53" Type="http://schemas.openxmlformats.org/officeDocument/2006/relationships/font" Target="fonts/font9.fntdata"/><Relationship Id="rId52" Type="http://schemas.openxmlformats.org/officeDocument/2006/relationships/font" Target="fonts/font8.fntdata"/><Relationship Id="rId51" Type="http://schemas.openxmlformats.org/officeDocument/2006/relationships/font" Target="fonts/font7.fntdata"/><Relationship Id="rId50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49" Type="http://schemas.openxmlformats.org/officeDocument/2006/relationships/font" Target="fonts/font5.fntdata"/><Relationship Id="rId48" Type="http://schemas.openxmlformats.org/officeDocument/2006/relationships/font" Target="fonts/font4.fntdata"/><Relationship Id="rId47" Type="http://schemas.openxmlformats.org/officeDocument/2006/relationships/font" Target="fonts/font3.fntdata"/><Relationship Id="rId46" Type="http://schemas.openxmlformats.org/officeDocument/2006/relationships/font" Target="fonts/font2.fntdata"/><Relationship Id="rId45" Type="http://schemas.openxmlformats.org/officeDocument/2006/relationships/font" Target="fonts/font1.fntdata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红动网www.redocn.c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红动网www.redocn.c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 红动网www.redoc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红动网www.redoc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红动网www.redoc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红动网www.redoc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红动网www.redoc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 红动网www.redoc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 红动网www.redoc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红动网www.redoc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红动网www.redoc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红动网www.redoc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红动网www.redoc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 红动网www.redoc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tags" Target="../tags/tag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11" Type="http://schemas.openxmlformats.org/officeDocument/2006/relationships/image" Target="../media/image1.png"/><Relationship Id="rId10" Type="http://schemas.openxmlformats.org/officeDocument/2006/relationships/tags" Target="../tags/tag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0"/>
            </p:custDataLst>
          </p:nvPr>
        </p:nvSpPr>
        <p:spPr>
          <a:xfrm>
            <a:off x="328930" y="433070"/>
            <a:ext cx="11523980" cy="599186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800" y="46926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0"/>
            </p:custDataLst>
          </p:nvPr>
        </p:nvSpPr>
        <p:spPr>
          <a:xfrm>
            <a:off x="328930" y="433070"/>
            <a:ext cx="11523980" cy="599186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800" y="46926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7" Type="http://schemas.openxmlformats.org/officeDocument/2006/relationships/notesSlide" Target="../notesSlides/notesSlide1.xml"/><Relationship Id="rId26" Type="http://schemas.openxmlformats.org/officeDocument/2006/relationships/slideLayout" Target="../slideLayouts/slideLayout1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image" Target="../media/image3.png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4.xml"/><Relationship Id="rId3" Type="http://schemas.openxmlformats.org/officeDocument/2006/relationships/image" Target="../media/image9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tags" Target="../tags/tag27.xml"/><Relationship Id="rId4" Type="http://schemas.openxmlformats.org/officeDocument/2006/relationships/image" Target="../media/image1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26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105.xml"/><Relationship Id="rId21" Type="http://schemas.openxmlformats.org/officeDocument/2006/relationships/tags" Target="../tags/tag104.xml"/><Relationship Id="rId20" Type="http://schemas.openxmlformats.org/officeDocument/2006/relationships/image" Target="../media/image6.png"/><Relationship Id="rId2" Type="http://schemas.openxmlformats.org/officeDocument/2006/relationships/tags" Target="../tags/tag86.xml"/><Relationship Id="rId19" Type="http://schemas.openxmlformats.org/officeDocument/2006/relationships/tags" Target="../tags/tag103.xml"/><Relationship Id="rId18" Type="http://schemas.openxmlformats.org/officeDocument/2006/relationships/tags" Target="../tags/tag102.xml"/><Relationship Id="rId17" Type="http://schemas.openxmlformats.org/officeDocument/2006/relationships/tags" Target="../tags/tag101.xml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image" Target="../media/image6.png"/><Relationship Id="rId1" Type="http://schemas.openxmlformats.org/officeDocument/2006/relationships/tags" Target="../tags/tag10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image" Target="../media/image10.png"/><Relationship Id="rId2" Type="http://schemas.openxmlformats.org/officeDocument/2006/relationships/tags" Target="../tags/tag118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25.xml"/><Relationship Id="rId11" Type="http://schemas.openxmlformats.org/officeDocument/2006/relationships/image" Target="../media/image12.png"/><Relationship Id="rId10" Type="http://schemas.openxmlformats.org/officeDocument/2006/relationships/tags" Target="../tags/tag124.xml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3.xml"/><Relationship Id="rId4" Type="http://schemas.openxmlformats.org/officeDocument/2006/relationships/image" Target="../media/image13.png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6.xml"/><Relationship Id="rId4" Type="http://schemas.openxmlformats.org/officeDocument/2006/relationships/image" Target="../media/image14.png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image" Target="../media/image3.png"/><Relationship Id="rId19" Type="http://schemas.openxmlformats.org/officeDocument/2006/relationships/slideLayout" Target="../slideLayouts/slideLayout10.xml"/><Relationship Id="rId18" Type="http://schemas.openxmlformats.org/officeDocument/2006/relationships/tags" Target="../tags/tag43.xml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9.xml"/><Relationship Id="rId4" Type="http://schemas.openxmlformats.org/officeDocument/2006/relationships/image" Target="../media/image15.png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152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51.xml"/><Relationship Id="rId5" Type="http://schemas.openxmlformats.org/officeDocument/2006/relationships/image" Target="../media/image17.jpeg"/><Relationship Id="rId4" Type="http://schemas.openxmlformats.org/officeDocument/2006/relationships/tags" Target="../tags/tag150.xml"/><Relationship Id="rId3" Type="http://schemas.openxmlformats.org/officeDocument/2006/relationships/image" Target="../media/image16.jpeg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49.xml"/><Relationship Id="rId4" Type="http://schemas.openxmlformats.org/officeDocument/2006/relationships/image" Target="../media/image7.png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55.xml"/><Relationship Id="rId4" Type="http://schemas.openxmlformats.org/officeDocument/2006/relationships/image" Target="../media/image8.png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1280" y="3729355"/>
            <a:ext cx="2802255" cy="31286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687" y="4412185"/>
            <a:ext cx="2380168" cy="23801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708150" y="1813560"/>
            <a:ext cx="9408795" cy="1447906"/>
            <a:chOff x="2679677" y="2262033"/>
            <a:chExt cx="1299657" cy="2799859"/>
          </a:xfrm>
        </p:grpSpPr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2679700" y="2262033"/>
              <a:ext cx="1299634" cy="2794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b="1" dirty="0">
                  <a:ln w="107950">
                    <a:solidFill>
                      <a:schemeClr val="bg1"/>
                    </a:solidFill>
                  </a:ln>
                  <a:solidFill>
                    <a:srgbClr val="C00000"/>
                  </a:solidFill>
                  <a:effectLst>
                    <a:outerShdw blurRad="63500" sx="102000" sy="102000" algn="ctr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筑牢防汛安全屏障</a:t>
              </a:r>
              <a:endParaRPr lang="zh-CN" altLang="en-US" sz="8800" b="1" dirty="0">
                <a:ln w="1079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2679677" y="2267151"/>
              <a:ext cx="1299634" cy="2794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筑牢防汛安全屏障</a:t>
              </a:r>
              <a:endParaRPr lang="zh-CN" altLang="en-US" sz="8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2918427" y="3269013"/>
            <a:ext cx="68124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夏季防洪防汛基本知识培训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789045" y="1003849"/>
            <a:ext cx="4699000" cy="495300"/>
            <a:chOff x="3289300" y="1070491"/>
            <a:chExt cx="4699000" cy="495300"/>
          </a:xfrm>
          <a:solidFill>
            <a:srgbClr val="C60101"/>
          </a:solidFill>
          <a:effectLst>
            <a:reflection blurRad="6350" stA="50000" endA="300" endPos="46000" dir="5400000" sy="-100000" algn="bl" rotWithShape="0"/>
          </a:effectLst>
        </p:grpSpPr>
        <p:grpSp>
          <p:nvGrpSpPr>
            <p:cNvPr id="13" name="组合 12"/>
            <p:cNvGrpSpPr/>
            <p:nvPr/>
          </p:nvGrpSpPr>
          <p:grpSpPr>
            <a:xfrm>
              <a:off x="3289300" y="1070491"/>
              <a:ext cx="495300" cy="495300"/>
              <a:chOff x="3289300" y="1073666"/>
              <a:chExt cx="495300" cy="495300"/>
            </a:xfrm>
            <a:grpFill/>
          </p:grpSpPr>
          <p:sp>
            <p:nvSpPr>
              <p:cNvPr id="77" name="椭圆 76"/>
              <p:cNvSpPr/>
              <p:nvPr>
                <p:custDataLst>
                  <p:tags r:id="rId6"/>
                </p:custDataLst>
              </p:nvPr>
            </p:nvSpPr>
            <p:spPr>
              <a:xfrm>
                <a:off x="3289300" y="1073666"/>
                <a:ext cx="495300" cy="4953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zh-CN" altLang="en-US" sz="2400">
                  <a:ln>
                    <a:noFill/>
                  </a:ln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宋体 CN Light" panose="02020300000000000000" pitchFamily="18" charset="-122"/>
                </a:endParaRPr>
              </a:p>
            </p:txBody>
          </p:sp>
          <p:sp>
            <p:nvSpPr>
              <p:cNvPr id="20" name="文本框 1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378200" y="1136650"/>
                <a:ext cx="317500" cy="4235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zh-CN" altLang="en-US" sz="2400">
                    <a:ln>
                      <a:noFill/>
                    </a:ln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思源宋体 CN Light" panose="02020300000000000000" pitchFamily="18" charset="-122"/>
                  </a:rPr>
                  <a:t>防</a:t>
                </a:r>
                <a:endParaRPr lang="zh-CN" altLang="en-US" sz="2400" dirty="0">
                  <a:ln>
                    <a:noFill/>
                  </a:ln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思源宋体 CN Light" panose="020203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848100" y="1070491"/>
              <a:ext cx="495300" cy="495300"/>
              <a:chOff x="3289300" y="1073666"/>
              <a:chExt cx="495300" cy="495300"/>
            </a:xfrm>
            <a:grpFill/>
          </p:grpSpPr>
          <p:sp>
            <p:nvSpPr>
              <p:cNvPr id="75" name="椭圆 74"/>
              <p:cNvSpPr/>
              <p:nvPr>
                <p:custDataLst>
                  <p:tags r:id="rId8"/>
                </p:custDataLst>
              </p:nvPr>
            </p:nvSpPr>
            <p:spPr>
              <a:xfrm>
                <a:off x="3289300" y="1073666"/>
                <a:ext cx="495300" cy="4953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zh-CN" altLang="en-US" sz="2400">
                  <a:ln>
                    <a:noFill/>
                  </a:ln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宋体 CN Light" panose="02020300000000000000" pitchFamily="18" charset="-122"/>
                </a:endParaRPr>
              </a:p>
            </p:txBody>
          </p:sp>
          <p:sp>
            <p:nvSpPr>
              <p:cNvPr id="22" name="文本框 2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378200" y="1136650"/>
                <a:ext cx="317500" cy="4235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zh-CN" altLang="en-US" sz="2400">
                    <a:ln>
                      <a:noFill/>
                    </a:ln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思源宋体 CN Light" panose="02020300000000000000" pitchFamily="18" charset="-122"/>
                  </a:rPr>
                  <a:t>洪</a:t>
                </a:r>
                <a:endParaRPr lang="zh-CN" altLang="en-US" sz="2400" dirty="0">
                  <a:ln>
                    <a:noFill/>
                  </a:ln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思源宋体 CN Light" panose="02020300000000000000" pitchFamily="18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406900" y="1070491"/>
              <a:ext cx="495300" cy="495300"/>
              <a:chOff x="3289300" y="1073666"/>
              <a:chExt cx="495300" cy="495300"/>
            </a:xfrm>
            <a:grpFill/>
          </p:grpSpPr>
          <p:sp>
            <p:nvSpPr>
              <p:cNvPr id="73" name="椭圆 72"/>
              <p:cNvSpPr/>
              <p:nvPr>
                <p:custDataLst>
                  <p:tags r:id="rId10"/>
                </p:custDataLst>
              </p:nvPr>
            </p:nvSpPr>
            <p:spPr>
              <a:xfrm>
                <a:off x="3289300" y="1073666"/>
                <a:ext cx="495300" cy="4953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zh-CN" altLang="en-US" sz="2400">
                  <a:ln>
                    <a:noFill/>
                  </a:ln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宋体 CN Light" panose="02020300000000000000" pitchFamily="18" charset="-122"/>
                </a:endParaRPr>
              </a:p>
            </p:txBody>
          </p:sp>
          <p:sp>
            <p:nvSpPr>
              <p:cNvPr id="24" name="文本框 2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378200" y="1136650"/>
                <a:ext cx="317500" cy="4235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zh-CN" altLang="en-US" sz="2400">
                    <a:ln>
                      <a:noFill/>
                    </a:ln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思源宋体 CN Light" panose="02020300000000000000" pitchFamily="18" charset="-122"/>
                  </a:rPr>
                  <a:t>防</a:t>
                </a:r>
                <a:endParaRPr lang="zh-CN" altLang="en-US" sz="2400" dirty="0">
                  <a:ln>
                    <a:noFill/>
                  </a:ln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思源宋体 CN Light" panose="02020300000000000000" pitchFamily="18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965700" y="1070491"/>
              <a:ext cx="495300" cy="495300"/>
              <a:chOff x="3289300" y="1073666"/>
              <a:chExt cx="495300" cy="495300"/>
            </a:xfrm>
            <a:grpFill/>
          </p:grpSpPr>
          <p:sp>
            <p:nvSpPr>
              <p:cNvPr id="70" name="椭圆 69"/>
              <p:cNvSpPr/>
              <p:nvPr>
                <p:custDataLst>
                  <p:tags r:id="rId12"/>
                </p:custDataLst>
              </p:nvPr>
            </p:nvSpPr>
            <p:spPr>
              <a:xfrm>
                <a:off x="3289300" y="1073666"/>
                <a:ext cx="495300" cy="4953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zh-CN" altLang="en-US" sz="2400">
                  <a:ln>
                    <a:noFill/>
                  </a:ln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宋体 CN Light" panose="02020300000000000000" pitchFamily="18" charset="-122"/>
                </a:endParaRPr>
              </a:p>
            </p:txBody>
          </p:sp>
          <p:sp>
            <p:nvSpPr>
              <p:cNvPr id="72" name="文本框 71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3378200" y="1136650"/>
                <a:ext cx="317500" cy="4235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zh-CN" altLang="en-US" sz="2400">
                    <a:ln>
                      <a:noFill/>
                    </a:ln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思源宋体 CN Light" panose="02020300000000000000" pitchFamily="18" charset="-122"/>
                  </a:rPr>
                  <a:t>汛</a:t>
                </a:r>
                <a:endParaRPr lang="zh-CN" altLang="en-US" sz="2400" dirty="0">
                  <a:ln>
                    <a:noFill/>
                  </a:ln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思源宋体 CN Light" panose="02020300000000000000" pitchFamily="18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816600" y="1070491"/>
              <a:ext cx="495300" cy="495300"/>
              <a:chOff x="3289300" y="1073666"/>
              <a:chExt cx="495300" cy="495300"/>
            </a:xfrm>
            <a:grpFill/>
          </p:grpSpPr>
          <p:sp>
            <p:nvSpPr>
              <p:cNvPr id="28" name="椭圆 27"/>
              <p:cNvSpPr/>
              <p:nvPr>
                <p:custDataLst>
                  <p:tags r:id="rId14"/>
                </p:custDataLst>
              </p:nvPr>
            </p:nvSpPr>
            <p:spPr>
              <a:xfrm>
                <a:off x="3289300" y="1073666"/>
                <a:ext cx="495300" cy="4953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zh-CN" altLang="en-US" sz="2400">
                  <a:ln>
                    <a:noFill/>
                  </a:ln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宋体 CN Light" panose="02020300000000000000" pitchFamily="18" charset="-122"/>
                </a:endParaRPr>
              </a:p>
            </p:txBody>
          </p:sp>
          <p:sp>
            <p:nvSpPr>
              <p:cNvPr id="29" name="文本框 28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3378200" y="1136650"/>
                <a:ext cx="317500" cy="4235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zh-CN" altLang="en-US" sz="2400">
                    <a:ln>
                      <a:noFill/>
                    </a:ln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思源宋体 CN Light" panose="02020300000000000000" pitchFamily="18" charset="-122"/>
                  </a:rPr>
                  <a:t>事</a:t>
                </a:r>
                <a:endParaRPr lang="zh-CN" altLang="en-US" sz="2400" dirty="0">
                  <a:ln>
                    <a:noFill/>
                  </a:ln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思源宋体 CN Light" panose="02020300000000000000" pitchFamily="18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6375400" y="1070491"/>
              <a:ext cx="495300" cy="495300"/>
              <a:chOff x="3289300" y="1073666"/>
              <a:chExt cx="495300" cy="495300"/>
            </a:xfrm>
            <a:grpFill/>
          </p:grpSpPr>
          <p:sp>
            <p:nvSpPr>
              <p:cNvPr id="31" name="椭圆 30"/>
              <p:cNvSpPr/>
              <p:nvPr>
                <p:custDataLst>
                  <p:tags r:id="rId16"/>
                </p:custDataLst>
              </p:nvPr>
            </p:nvSpPr>
            <p:spPr>
              <a:xfrm>
                <a:off x="3289300" y="1073666"/>
                <a:ext cx="495300" cy="4953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zh-CN" altLang="en-US" sz="2400">
                  <a:ln>
                    <a:noFill/>
                  </a:ln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宋体 CN Light" panose="02020300000000000000" pitchFamily="18" charset="-122"/>
                </a:endParaRPr>
              </a:p>
            </p:txBody>
          </p:sp>
          <p:sp>
            <p:nvSpPr>
              <p:cNvPr id="32" name="文本框 3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3378200" y="1136650"/>
                <a:ext cx="317500" cy="4235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zh-CN" altLang="en-US" sz="2400">
                    <a:ln>
                      <a:noFill/>
                    </a:ln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思源宋体 CN Light" panose="02020300000000000000" pitchFamily="18" charset="-122"/>
                  </a:rPr>
                  <a:t>关</a:t>
                </a:r>
                <a:endParaRPr lang="zh-CN" altLang="en-US" sz="2400" dirty="0">
                  <a:ln>
                    <a:noFill/>
                  </a:ln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思源宋体 CN Light" panose="02020300000000000000" pitchFamily="18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6934200" y="1070491"/>
              <a:ext cx="495300" cy="495300"/>
              <a:chOff x="3289300" y="1073666"/>
              <a:chExt cx="495300" cy="495300"/>
            </a:xfrm>
            <a:grpFill/>
          </p:grpSpPr>
          <p:sp>
            <p:nvSpPr>
              <p:cNvPr id="36" name="椭圆 35"/>
              <p:cNvSpPr/>
              <p:nvPr>
                <p:custDataLst>
                  <p:tags r:id="rId18"/>
                </p:custDataLst>
              </p:nvPr>
            </p:nvSpPr>
            <p:spPr>
              <a:xfrm>
                <a:off x="3289300" y="1073666"/>
                <a:ext cx="495300" cy="4953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zh-CN" altLang="en-US" sz="2400">
                  <a:ln>
                    <a:noFill/>
                  </a:ln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宋体 CN Light" panose="02020300000000000000" pitchFamily="18" charset="-122"/>
                </a:endParaRPr>
              </a:p>
            </p:txBody>
          </p:sp>
          <p:sp>
            <p:nvSpPr>
              <p:cNvPr id="37" name="文本框 3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3378200" y="1136650"/>
                <a:ext cx="317500" cy="4235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zh-CN" altLang="en-US" sz="2400">
                    <a:ln>
                      <a:noFill/>
                    </a:ln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思源宋体 CN Light" panose="02020300000000000000" pitchFamily="18" charset="-122"/>
                  </a:rPr>
                  <a:t>大</a:t>
                </a:r>
                <a:endParaRPr lang="zh-CN" altLang="en-US" sz="2400" dirty="0">
                  <a:ln>
                    <a:noFill/>
                  </a:ln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思源宋体 CN Light" panose="02020300000000000000" pitchFamily="18" charset="-122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7493000" y="1070491"/>
              <a:ext cx="495300" cy="495300"/>
              <a:chOff x="3289300" y="1073666"/>
              <a:chExt cx="495300" cy="495300"/>
            </a:xfrm>
            <a:grpFill/>
          </p:grpSpPr>
          <p:sp>
            <p:nvSpPr>
              <p:cNvPr id="80" name="椭圆 79"/>
              <p:cNvSpPr/>
              <p:nvPr>
                <p:custDataLst>
                  <p:tags r:id="rId20"/>
                </p:custDataLst>
              </p:nvPr>
            </p:nvSpPr>
            <p:spPr>
              <a:xfrm>
                <a:off x="3289300" y="1073666"/>
                <a:ext cx="495300" cy="4953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zh-CN" altLang="en-US" sz="2400">
                  <a:ln>
                    <a:noFill/>
                  </a:ln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宋体 CN Light" panose="02020300000000000000" pitchFamily="18" charset="-122"/>
                </a:endParaRPr>
              </a:p>
            </p:txBody>
          </p:sp>
          <p:sp>
            <p:nvSpPr>
              <p:cNvPr id="81" name="文本框 80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8200" y="1136650"/>
                <a:ext cx="317500" cy="4235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zh-CN" altLang="en-US" sz="2400">
                    <a:ln>
                      <a:noFill/>
                    </a:ln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思源宋体 CN Light" panose="02020300000000000000" pitchFamily="18" charset="-122"/>
                  </a:rPr>
                  <a:t>局</a:t>
                </a:r>
                <a:endParaRPr lang="zh-CN" altLang="en-US" sz="2400" dirty="0">
                  <a:ln>
                    <a:noFill/>
                  </a:ln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思源宋体 CN Light" panose="02020300000000000000" pitchFamily="18" charset="-122"/>
                </a:endParaRPr>
              </a:p>
            </p:txBody>
          </p:sp>
        </p:grpSp>
      </p:grpSp>
      <p:sp>
        <p:nvSpPr>
          <p:cNvPr id="10" name="文本框 9" descr="7b0a2020202022776f7264617274223a20227b5c2269645c223a32353030343531362c5c227469645c223a31333439377d220a7d0a"/>
          <p:cNvSpPr txBox="1"/>
          <p:nvPr>
            <p:custDataLst>
              <p:tags r:id="rId22"/>
            </p:custDataLst>
          </p:nvPr>
        </p:nvSpPr>
        <p:spPr>
          <a:xfrm>
            <a:off x="7058025" y="3934326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>
            <p:custDataLst>
              <p:tags r:id="rId23"/>
            </p:custDataLst>
          </p:nvPr>
        </p:nvSpPr>
        <p:spPr>
          <a:xfrm>
            <a:off x="6608025" y="5182257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椭圆 11"/>
          <p:cNvSpPr/>
          <p:nvPr>
            <p:custDataLst>
              <p:tags r:id="rId24"/>
            </p:custDataLst>
          </p:nvPr>
        </p:nvSpPr>
        <p:spPr>
          <a:xfrm>
            <a:off x="7851140" y="5182870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椭圆 13"/>
          <p:cNvSpPr/>
          <p:nvPr>
            <p:custDataLst>
              <p:tags r:id="rId25"/>
            </p:custDataLst>
          </p:nvPr>
        </p:nvSpPr>
        <p:spPr>
          <a:xfrm>
            <a:off x="9094255" y="5182257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/>
        </p:nvGraphicFramePr>
        <p:xfrm>
          <a:off x="2924175" y="617855"/>
          <a:ext cx="6059170" cy="29317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405"/>
                <a:gridCol w="2550795"/>
                <a:gridCol w="989965"/>
                <a:gridCol w="1691005"/>
              </a:tblGrid>
              <a:tr h="5187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索引号：</a:t>
                      </a:r>
                      <a:endParaRPr lang="en-US" altLang="en-US" sz="1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76080338-3/202301-00017</a:t>
                      </a:r>
                      <a:endParaRPr lang="en-US" altLang="en-US" sz="14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76200" marR="76200" marT="47625" marB="47625" vert="horz" anchor="ctr" anchorCtr="0">
                    <a:lnL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信息分类：</a:t>
                      </a:r>
                      <a:endParaRPr lang="en-US" altLang="en-US" sz="1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预案管理</a:t>
                      </a:r>
                      <a:endParaRPr lang="en-US" altLang="en-US" sz="1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76200" marR="76200" marT="47625" marB="47625" vert="horz" anchor="ctr" anchorCtr="0">
                    <a:lnL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87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内容分类：</a:t>
                      </a:r>
                      <a:endParaRPr lang="en-US" altLang="en-US" sz="1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通知,市场监管、应急管理,2023年</a:t>
                      </a:r>
                      <a:endParaRPr lang="en-US" altLang="en-US" sz="14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76200" marR="76200" marT="47625" marB="47625" vert="horz" anchor="ctr" anchorCtr="0">
                    <a:lnL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发文日期：</a:t>
                      </a:r>
                      <a:endParaRPr lang="en-US" altLang="en-US" sz="1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2023-01-28</a:t>
                      </a:r>
                      <a:endParaRPr lang="en-US" altLang="en-US" sz="1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76200" marR="76200" marT="47625" marB="47625" vert="horz" anchor="ctr" anchorCtr="0">
                    <a:lnL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71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发布机构：</a:t>
                      </a:r>
                      <a:endParaRPr lang="en-US" altLang="en-US" sz="1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安徽省应急管理厅</a:t>
                      </a:r>
                      <a:endParaRPr lang="en-US" altLang="en-US" sz="14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76200" marR="76200" marT="47625" marB="47625" vert="horz" anchor="ctr" anchorCtr="0">
                    <a:lnL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生成日期：</a:t>
                      </a:r>
                      <a:endParaRPr lang="en-US" altLang="en-US" sz="1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2023-01-28</a:t>
                      </a:r>
                      <a:endParaRPr lang="en-US" altLang="en-US" sz="1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76200" marR="76200" marT="47625" marB="47625" vert="horz" anchor="ctr" anchorCtr="0">
                    <a:lnL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94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有效性：</a:t>
                      </a:r>
                      <a:endParaRPr lang="en-US" altLang="en-US" sz="1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有效</a:t>
                      </a:r>
                      <a:endParaRPr lang="en-US" altLang="en-US" sz="14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76200" marR="76200" marT="47625" marB="47625" vert="horz" anchor="ctr" anchorCtr="0">
                    <a:lnL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187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文号：</a:t>
                      </a:r>
                      <a:endParaRPr lang="en-US" altLang="en-US" sz="1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皖政办秘〔2022〕66号</a:t>
                      </a:r>
                      <a:endParaRPr lang="en-US" altLang="en-US" sz="14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76200" marR="76200" marT="47625" marB="47625" vert="horz" anchor="ctr" anchorCtr="0">
                    <a:lnL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关键词：</a:t>
                      </a:r>
                      <a:endParaRPr lang="en-US" altLang="en-US" sz="1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76200" marR="76200" marT="47625" marB="47625" vert="horz" anchor="ctr" anchorCtr="0">
                    <a:lnL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87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名称：</a:t>
                      </a:r>
                      <a:endParaRPr lang="en-US" altLang="en-US" sz="1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安徽省人民政府办公厅关于印发安徽省防汛抗旱应急预案的通知</a:t>
                      </a:r>
                      <a:endParaRPr lang="en-US" altLang="en-US" sz="1400" b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76200" marR="76200" marT="47625" marB="47625" vert="horz" anchor="ctr" anchorCtr="0">
                    <a:lnL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742440" y="3667760"/>
            <a:ext cx="916241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各市、县人民政府，省政府各部门、各直属机构：</a:t>
            </a:r>
            <a:endParaRPr lang="zh-CN" altLang="en-US"/>
          </a:p>
          <a:p>
            <a:r>
              <a:rPr lang="zh-CN" altLang="en-US"/>
              <a:t>    经省政府同意，现将修订后的《安徽省防汛抗旱应急预案》印发给你们，请结合实际，认真贯彻落实。2020年4月29日印发实施的《安徽省防汛抗旱应急预案》（皖政办秘〔2020〕36号）同时废止。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pPr algn="r"/>
            <a:r>
              <a:rPr lang="zh-CN" altLang="en-US"/>
              <a:t>                                                                               安徽省人民政府办公厅</a:t>
            </a:r>
            <a:endParaRPr lang="zh-CN" altLang="en-US"/>
          </a:p>
          <a:p>
            <a:pPr algn="r"/>
            <a:r>
              <a:rPr lang="zh-CN" altLang="en-US"/>
              <a:t>                                                                                   2022年12月21日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42340" y="822960"/>
            <a:ext cx="9695815" cy="5354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1.3 适用范围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本预案适用于本省行政区域内突发性水旱灾害的防范和处置。</a:t>
            </a:r>
            <a:endParaRPr lang="zh-CN" altLang="en-US"/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1.4 工作原则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防汛抗旱工作在党的领导下，实行各级人民</a:t>
            </a:r>
            <a:r>
              <a:rPr lang="zh-CN" altLang="en-US">
                <a:solidFill>
                  <a:srgbClr val="FF0000"/>
                </a:solidFill>
              </a:rPr>
              <a:t>政府行政首长负责制</a:t>
            </a:r>
            <a:r>
              <a:rPr lang="zh-CN" altLang="en-US"/>
              <a:t>。坚持统一指挥、分级分部门负责、属地为主，安全第一、常备不懈、以防为主、防抗救相结合，依法防控、科学调度、防汛抗旱统筹，全民参与、军地协同、平战结合的原则。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2 组织指挥体系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2.1 省防汛抗旱指挥部及职责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省人民政府设立省防汛抗旱指挥部（以下简称省防指），负责组织、指挥、协调、指导、监督全省防汛抗旱工作。主要职责为：贯彻落实党中央、国务院、国家防汛抗旱总指挥部决策部署及省委、省政府工作要求；制定全省防汛抗旱工作政策、制度等；依法组织制定重要江河湖泊和重要水工程的防御洪水方案、洪水调度方案、应急水量调度方案等，调度运用影响重大的防洪抗旱工程设施；组织协调、指挥决策和指导监督重大水旱灾害应急抢险救援工作；组织开展防汛抗旱检查，督促地方党委和政府落实主体责任，监督重点地区和重要工程落实防汛抗旱责任人；指导监督防汛抗旱重大决策的贯彻落实；指导地方建立健全各级防汛抗旱指挥机构，完善组织体系，建立健全与设区市防汛抗旱指挥机构的应急联动、信息共享、组织协调等工作机制；承担相关法律法规规定的职责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60145" y="537845"/>
            <a:ext cx="954659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2.1.1 省防指组成</a:t>
            </a:r>
            <a:endParaRPr lang="zh-CN" altLang="en-US"/>
          </a:p>
          <a:p>
            <a:r>
              <a:rPr lang="zh-CN" altLang="en-US"/>
              <a:t>省防指由省长任总指挥，分管应急管理工作副省长任第一副总指挥，分管水利工作副省长任常务副总指挥，省政府秘书长、省政府分管副秘书长、</a:t>
            </a:r>
            <a:r>
              <a:rPr lang="zh-CN" altLang="en-US">
                <a:solidFill>
                  <a:srgbClr val="FF0000"/>
                </a:solidFill>
              </a:rPr>
              <a:t>省应急厅厅长、</a:t>
            </a:r>
            <a:r>
              <a:rPr lang="zh-CN" altLang="en-US"/>
              <a:t>省水利厅厅长、省军区战备建设局局长、武警安徽省总队副司令员、省气象局局长</a:t>
            </a:r>
            <a:r>
              <a:rPr lang="zh-CN" altLang="en-US">
                <a:solidFill>
                  <a:srgbClr val="FF0000"/>
                </a:solidFill>
              </a:rPr>
              <a:t>任副总指挥</a:t>
            </a:r>
            <a:r>
              <a:rPr lang="zh-CN" altLang="en-US"/>
              <a:t>。省委组织部、省委宣传部、省发展改革委、省教育厅、省经济和信息化厅、省公安厅、省民政厅、省司法厅、省财政厅、省自然资源厅、省生态环境厅、省住房城乡建设厅、省交通运输厅、省农业农村厅、省商务厅、省文化和旅游厅、省卫生健康委、省广电局、省通信管理局、省粮食和储备局、省能源局、省电力公司、安徽银保监局、安徽民航机场集团、省农垦集团、省消防救援总队、武警第二机动总队交通第一支队、中国安能集团第一工程局合肥分公司等单位负责同志为成员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38885" y="3799205"/>
            <a:ext cx="92309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省应急厅</a:t>
            </a:r>
            <a:r>
              <a:rPr lang="zh-CN" altLang="en-US"/>
              <a:t>负责综合指导协调各地和相关部门的水旱灾害防治工作，组织协调重大、特别重大水旱灾害的抢险和应急救援工作。指导协助地方组织抢险救援队伍、调运抢险物资，组织险情巡查、应急处置，转移安置受洪水威胁人员，救援被洪水围困人员。负责灾害调查统计评估和灾害救助。依法统一发布灾情信息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>
            <a:spLocks noChangeArrowheads="1"/>
          </p:cNvSpPr>
          <p:nvPr/>
        </p:nvSpPr>
        <p:spPr bwMode="auto">
          <a:xfrm>
            <a:off x="1150769" y="1783418"/>
            <a:ext cx="3488690" cy="438785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bIns="179705" rtlCol="0" anchor="ctr">
            <a:noAutofit/>
          </a:bodyPr>
          <a:lstStyle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1pPr>
            <a:lvl2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2pPr>
            <a:lvl3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3pPr>
            <a:lvl4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4pPr>
            <a:lvl5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rPr>
              <a:t>安全防汛工作方针</a:t>
            </a:r>
            <a:endParaRPr lang="en-US" b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华文琥珀" panose="02010800040101010101" pitchFamily="2" charset="-122"/>
            </a:endParaRPr>
          </a:p>
        </p:txBody>
      </p:sp>
      <p:sp>
        <p:nvSpPr>
          <p:cNvPr id="3" name="矩形 6"/>
          <p:cNvSpPr>
            <a:spLocks noChangeArrowheads="1"/>
          </p:cNvSpPr>
          <p:nvPr/>
        </p:nvSpPr>
        <p:spPr bwMode="auto">
          <a:xfrm>
            <a:off x="1298724" y="2432388"/>
            <a:ext cx="2186305" cy="440055"/>
          </a:xfrm>
          <a:prstGeom prst="roundRect">
            <a:avLst>
              <a:gd name="adj" fmla="val 50000"/>
            </a:avLst>
          </a:prstGeom>
          <a:solidFill>
            <a:srgbClr val="C60101"/>
          </a:solidFill>
          <a:ln w="28575">
            <a:noFill/>
          </a:ln>
          <a:effectLst/>
        </p:spPr>
        <p:txBody>
          <a:bodyPr wrap="square" bIns="179705" rtlCol="0" anchor="ctr">
            <a:noAutofit/>
          </a:bodyPr>
          <a:lstStyle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1pPr>
            <a:lvl2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2pPr>
            <a:lvl3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3pPr>
            <a:lvl4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4pPr>
            <a:lvl5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9pPr>
          </a:lstStyle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b="0" noProof="0" dirty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rPr>
              <a:t>★ 安全第一</a:t>
            </a:r>
            <a:endParaRPr lang="en-US" b="0" noProof="0" dirty="0">
              <a:ln>
                <a:noFill/>
              </a:ln>
              <a:blipFill>
                <a:blip r:embed="rId1"/>
                <a:stretch>
                  <a:fillRect/>
                </a:stretch>
              </a:blip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华文琥珀" panose="02010800040101010101" pitchFamily="2" charset="-122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3677434" y="2432388"/>
            <a:ext cx="2186305" cy="440055"/>
          </a:xfrm>
          <a:prstGeom prst="roundRect">
            <a:avLst>
              <a:gd name="adj" fmla="val 50000"/>
            </a:avLst>
          </a:prstGeom>
          <a:solidFill>
            <a:srgbClr val="C60101"/>
          </a:solidFill>
          <a:ln w="28575">
            <a:noFill/>
          </a:ln>
          <a:effectLst/>
        </p:spPr>
        <p:txBody>
          <a:bodyPr wrap="square" bIns="179705" rtlCol="0" anchor="ctr">
            <a:noAutofit/>
          </a:bodyPr>
          <a:lstStyle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1pPr>
            <a:lvl2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2pPr>
            <a:lvl3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3pPr>
            <a:lvl4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4pPr>
            <a:lvl5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9pPr>
          </a:lstStyle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b="0" noProof="0" dirty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rPr>
              <a:t>★ 常备不懈</a:t>
            </a:r>
            <a:endParaRPr lang="en-US" b="0" noProof="0" dirty="0">
              <a:ln>
                <a:noFill/>
              </a:ln>
              <a:blipFill>
                <a:blip r:embed="rId1"/>
                <a:stretch>
                  <a:fillRect/>
                </a:stretch>
              </a:blip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华文琥珀" panose="02010800040101010101" pitchFamily="2" charset="-122"/>
            </a:endParaRP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6056144" y="2432388"/>
            <a:ext cx="2186305" cy="440055"/>
          </a:xfrm>
          <a:prstGeom prst="roundRect">
            <a:avLst>
              <a:gd name="adj" fmla="val 50000"/>
            </a:avLst>
          </a:prstGeom>
          <a:solidFill>
            <a:srgbClr val="C60101"/>
          </a:solidFill>
          <a:ln w="28575">
            <a:noFill/>
          </a:ln>
          <a:effectLst/>
        </p:spPr>
        <p:txBody>
          <a:bodyPr wrap="square" bIns="179705" rtlCol="0" anchor="ctr">
            <a:noAutofit/>
          </a:bodyPr>
          <a:lstStyle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1pPr>
            <a:lvl2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2pPr>
            <a:lvl3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3pPr>
            <a:lvl4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4pPr>
            <a:lvl5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9pPr>
          </a:lstStyle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b="0" noProof="0" dirty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rPr>
              <a:t>★ 以防为主</a:t>
            </a:r>
            <a:endParaRPr lang="en-US" b="0" noProof="0" dirty="0">
              <a:ln>
                <a:noFill/>
              </a:ln>
              <a:blipFill>
                <a:blip r:embed="rId1"/>
                <a:stretch>
                  <a:fillRect/>
                </a:stretch>
              </a:blip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华文琥珀" panose="02010800040101010101" pitchFamily="2" charset="-122"/>
            </a:endParaRPr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8434854" y="2432388"/>
            <a:ext cx="2186305" cy="440055"/>
          </a:xfrm>
          <a:prstGeom prst="roundRect">
            <a:avLst>
              <a:gd name="adj" fmla="val 50000"/>
            </a:avLst>
          </a:prstGeom>
          <a:solidFill>
            <a:srgbClr val="C60101"/>
          </a:solidFill>
          <a:ln w="28575">
            <a:noFill/>
          </a:ln>
          <a:effectLst/>
        </p:spPr>
        <p:txBody>
          <a:bodyPr wrap="square" bIns="179705" rtlCol="0" anchor="ctr">
            <a:noAutofit/>
          </a:bodyPr>
          <a:lstStyle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1pPr>
            <a:lvl2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2pPr>
            <a:lvl3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3pPr>
            <a:lvl4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4pPr>
            <a:lvl5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9pPr>
          </a:lstStyle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b="0" noProof="0" dirty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rPr>
              <a:t>★ 全力抢险</a:t>
            </a:r>
            <a:endParaRPr lang="en-US" b="0" noProof="0" dirty="0">
              <a:ln>
                <a:noFill/>
              </a:ln>
              <a:blipFill>
                <a:blip r:embed="rId1"/>
                <a:stretch>
                  <a:fillRect/>
                </a:stretch>
              </a:blip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华文琥珀" panose="02010800040101010101" pitchFamily="2" charset="-122"/>
            </a:endParaRPr>
          </a:p>
        </p:txBody>
      </p:sp>
      <p:sp>
        <p:nvSpPr>
          <p:cNvPr id="7" name="Text Box 6"/>
          <p:cNvSpPr>
            <a:spLocks noChangeArrowheads="1"/>
          </p:cNvSpPr>
          <p:nvPr/>
        </p:nvSpPr>
        <p:spPr bwMode="auto">
          <a:xfrm>
            <a:off x="1150769" y="3308053"/>
            <a:ext cx="3488690" cy="438785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bIns="179705" rtlCol="0" anchor="ctr">
            <a:noAutofit/>
          </a:bodyPr>
          <a:lstStyle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1pPr>
            <a:lvl2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2pPr>
            <a:lvl3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3pPr>
            <a:lvl4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4pPr>
            <a:lvl5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rPr>
              <a:t>安全防汛工作原则</a:t>
            </a:r>
            <a:endParaRPr lang="en-US" b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华文琥珀" panose="02010800040101010101" pitchFamily="2" charset="-122"/>
            </a:endParaRPr>
          </a:p>
        </p:txBody>
      </p:sp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1298724" y="3928448"/>
            <a:ext cx="2893695" cy="440055"/>
          </a:xfrm>
          <a:prstGeom prst="roundRect">
            <a:avLst>
              <a:gd name="adj" fmla="val 50000"/>
            </a:avLst>
          </a:prstGeom>
          <a:solidFill>
            <a:srgbClr val="C60101"/>
          </a:solidFill>
          <a:ln w="28575">
            <a:noFill/>
          </a:ln>
          <a:effectLst/>
        </p:spPr>
        <p:txBody>
          <a:bodyPr wrap="square" bIns="179705" rtlCol="0" anchor="ctr">
            <a:noAutofit/>
          </a:bodyPr>
          <a:lstStyle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1pPr>
            <a:lvl2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2pPr>
            <a:lvl3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3pPr>
            <a:lvl4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4pPr>
            <a:lvl5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9pPr>
          </a:lstStyle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b="0" noProof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rPr>
              <a:t>★ 以人为本安全第一</a:t>
            </a:r>
            <a:endParaRPr lang="en-US" b="0" noProof="0" dirty="0">
              <a:ln>
                <a:noFill/>
              </a:ln>
              <a:blipFill>
                <a:blip r:embed="rId1"/>
                <a:stretch>
                  <a:fillRect/>
                </a:stretch>
              </a:blip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华文琥珀" panose="02010800040101010101" pitchFamily="2" charset="-122"/>
            </a:endParaRPr>
          </a:p>
        </p:txBody>
      </p:sp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4394984" y="3928448"/>
            <a:ext cx="6225540" cy="440055"/>
          </a:xfrm>
          <a:prstGeom prst="roundRect">
            <a:avLst>
              <a:gd name="adj" fmla="val 50000"/>
            </a:avLst>
          </a:prstGeom>
          <a:solidFill>
            <a:srgbClr val="C60101"/>
          </a:solidFill>
          <a:ln w="28575">
            <a:noFill/>
          </a:ln>
          <a:effectLst/>
        </p:spPr>
        <p:txBody>
          <a:bodyPr wrap="square" bIns="179705" rtlCol="0" anchor="ctr">
            <a:noAutofit/>
          </a:bodyPr>
          <a:lstStyle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1pPr>
            <a:lvl2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2pPr>
            <a:lvl3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3pPr>
            <a:lvl4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4pPr>
            <a:lvl5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9pPr>
          </a:lstStyle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b="0" noProof="0" dirty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rPr>
              <a:t>★ 统一指挥、分级负责、层层落实</a:t>
            </a:r>
            <a:endParaRPr lang="en-US" b="0" noProof="0" dirty="0">
              <a:ln>
                <a:noFill/>
              </a:ln>
              <a:blipFill>
                <a:blip r:embed="rId1"/>
                <a:stretch>
                  <a:fillRect/>
                </a:stretch>
              </a:blip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华文琥珀" panose="02010800040101010101" pitchFamily="2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/>
        </p:nvSpPr>
        <p:spPr bwMode="auto">
          <a:xfrm>
            <a:off x="1298724" y="4594563"/>
            <a:ext cx="2893695" cy="440055"/>
          </a:xfrm>
          <a:prstGeom prst="roundRect">
            <a:avLst>
              <a:gd name="adj" fmla="val 50000"/>
            </a:avLst>
          </a:prstGeom>
          <a:solidFill>
            <a:srgbClr val="C60101"/>
          </a:solidFill>
          <a:ln w="28575">
            <a:noFill/>
          </a:ln>
          <a:effectLst/>
        </p:spPr>
        <p:txBody>
          <a:bodyPr wrap="square" bIns="179705" rtlCol="0" anchor="ctr">
            <a:noAutofit/>
          </a:bodyPr>
          <a:lstStyle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1pPr>
            <a:lvl2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2pPr>
            <a:lvl3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3pPr>
            <a:lvl4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4pPr>
            <a:lvl5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9pPr>
          </a:lstStyle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b="0" noProof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rPr>
              <a:t>★ 以防为主防抗结合</a:t>
            </a:r>
            <a:endParaRPr lang="en-US" b="0" noProof="0" dirty="0">
              <a:ln>
                <a:noFill/>
              </a:ln>
              <a:blipFill>
                <a:blip r:embed="rId1"/>
                <a:stretch>
                  <a:fillRect/>
                </a:stretch>
              </a:blip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华文琥珀" panose="02010800040101010101" pitchFamily="2" charset="-122"/>
            </a:endParaRPr>
          </a:p>
        </p:txBody>
      </p:sp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4394984" y="4594563"/>
            <a:ext cx="3011805" cy="440055"/>
          </a:xfrm>
          <a:prstGeom prst="roundRect">
            <a:avLst>
              <a:gd name="adj" fmla="val 50000"/>
            </a:avLst>
          </a:prstGeom>
          <a:solidFill>
            <a:srgbClr val="C60101"/>
          </a:solidFill>
          <a:ln w="28575">
            <a:noFill/>
          </a:ln>
          <a:effectLst/>
        </p:spPr>
        <p:txBody>
          <a:bodyPr wrap="square" bIns="179705" rtlCol="0" anchor="ctr">
            <a:noAutofit/>
          </a:bodyPr>
          <a:lstStyle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1pPr>
            <a:lvl2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2pPr>
            <a:lvl3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3pPr>
            <a:lvl4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4pPr>
            <a:lvl5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9pPr>
          </a:lstStyle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b="0" noProof="0" dirty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rPr>
              <a:t>★ 依法防汛、职工参与</a:t>
            </a:r>
            <a:endParaRPr lang="en-US" b="0" noProof="0" dirty="0">
              <a:ln>
                <a:noFill/>
              </a:ln>
              <a:blipFill>
                <a:blip r:embed="rId1"/>
                <a:stretch>
                  <a:fillRect/>
                </a:stretch>
              </a:blip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华文琥珀" panose="02010800040101010101" pitchFamily="2" charset="-122"/>
            </a:endParaRP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7609354" y="4594563"/>
            <a:ext cx="3011805" cy="440055"/>
          </a:xfrm>
          <a:prstGeom prst="roundRect">
            <a:avLst>
              <a:gd name="adj" fmla="val 50000"/>
            </a:avLst>
          </a:prstGeom>
          <a:solidFill>
            <a:srgbClr val="C60101"/>
          </a:solidFill>
          <a:ln w="28575">
            <a:noFill/>
          </a:ln>
          <a:effectLst/>
        </p:spPr>
        <p:txBody>
          <a:bodyPr wrap="square" bIns="179705" rtlCol="0" anchor="ctr">
            <a:noAutofit/>
          </a:bodyPr>
          <a:lstStyle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1pPr>
            <a:lvl2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2pPr>
            <a:lvl3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3pPr>
            <a:lvl4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4pPr>
            <a:lvl5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9pPr>
          </a:lstStyle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b="0" noProof="0" dirty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rPr>
              <a:t>★ 坚持汛期的统筹原则</a:t>
            </a:r>
            <a:endParaRPr lang="en-US" b="0" noProof="0" dirty="0">
              <a:ln>
                <a:noFill/>
              </a:ln>
              <a:blipFill>
                <a:blip r:embed="rId1"/>
                <a:stretch>
                  <a:fillRect/>
                </a:stretch>
              </a:blip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华文琥珀" panose="02010800040101010101" pitchFamily="2" charset="-122"/>
            </a:endParaRP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1298724" y="5260678"/>
            <a:ext cx="9323070" cy="440055"/>
          </a:xfrm>
          <a:prstGeom prst="roundRect">
            <a:avLst>
              <a:gd name="adj" fmla="val 50000"/>
            </a:avLst>
          </a:prstGeom>
          <a:solidFill>
            <a:srgbClr val="C60101"/>
          </a:solidFill>
          <a:ln w="28575">
            <a:noFill/>
          </a:ln>
          <a:effectLst/>
        </p:spPr>
        <p:txBody>
          <a:bodyPr wrap="square" bIns="179705" rtlCol="0" anchor="ctr">
            <a:noAutofit/>
          </a:bodyPr>
          <a:lstStyle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1pPr>
            <a:lvl2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2pPr>
            <a:lvl3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3pPr>
            <a:lvl4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4pPr>
            <a:lvl5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9pPr>
          </a:lstStyle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b="0" noProof="0" dirty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rPr>
              <a:t>★ 坚持团结协作，局部利益服从全局利益</a:t>
            </a:r>
            <a:endParaRPr lang="en-US" b="0" noProof="0" dirty="0">
              <a:ln>
                <a:noFill/>
              </a:ln>
              <a:blipFill>
                <a:blip r:embed="rId1"/>
                <a:stretch>
                  <a:fillRect/>
                </a:stretch>
              </a:blip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华文琥珀" panose="02010800040101010101" pitchFamily="2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694055" y="621030"/>
            <a:ext cx="3565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汛期安全工作指南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3" grpId="0" bldLvl="0" animBg="1"/>
      <p:bldP spid="4" grpId="0" bldLvl="0" animBg="1"/>
      <p:bldP spid="5" grpId="0" bldLvl="0" animBg="1"/>
      <p:bldP spid="6" grpId="0" bldLvl="0" animBg="1"/>
      <p:bldP spid="7" grpId="0" bldLvl="0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721179" y="1234035"/>
            <a:ext cx="10749642" cy="4756395"/>
            <a:chOff x="574031" y="861898"/>
            <a:chExt cx="10749642" cy="4756395"/>
          </a:xfrm>
        </p:grpSpPr>
        <p:grpSp>
          <p:nvGrpSpPr>
            <p:cNvPr id="15" name="组合 14"/>
            <p:cNvGrpSpPr/>
            <p:nvPr/>
          </p:nvGrpSpPr>
          <p:grpSpPr>
            <a:xfrm>
              <a:off x="574031" y="861898"/>
              <a:ext cx="10749642" cy="4756395"/>
              <a:chOff x="574031" y="861898"/>
              <a:chExt cx="10749642" cy="4756395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574031" y="3311973"/>
                <a:ext cx="4398926" cy="2306320"/>
              </a:xfrm>
              <a:prstGeom prst="rect">
                <a:avLst/>
              </a:prstGeom>
              <a:solidFill>
                <a:srgbClr val="FCF2F2"/>
              </a:solidFill>
            </p:spPr>
            <p:txBody>
              <a:bodyPr wrap="square" rtlCol="0" anchor="t">
                <a:spAutoFit/>
              </a:bodyPr>
              <a:lstStyle/>
              <a:p>
                <a:pPr indent="0" algn="just" fontAlgn="base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kumimoji="1" lang="zh-CN" altLang="en-US" sz="1600" dirty="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防汛工作的组织</a:t>
                </a:r>
                <a:r>
                  <a:rPr kumimoji="1" lang="zh-CN" altLang="en-US" sz="160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协调。防汛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物资的采购</a:t>
                </a:r>
                <a:r>
                  <a:rPr kumimoji="1" lang="zh-CN" altLang="en-US" sz="160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工作。</a:t>
                </a:r>
                <a:endParaRPr kumimoji="1" lang="en-US" altLang="zh-CN" sz="1600">
                  <a:solidFill>
                    <a:schemeClr val="tx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endParaRPr>
              </a:p>
              <a:p>
                <a:pPr indent="0" algn="just"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kumimoji="1" lang="zh-CN" altLang="en-US" sz="160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汛情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巡视</a:t>
                </a:r>
                <a:r>
                  <a:rPr kumimoji="1" lang="zh-CN" altLang="en-US" sz="160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工作。抢险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的</a:t>
                </a:r>
                <a:r>
                  <a:rPr kumimoji="1" lang="zh-CN" altLang="en-US" sz="160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组织工作。</a:t>
                </a:r>
                <a:endParaRPr kumimoji="1" lang="en-US" altLang="zh-CN" sz="1600">
                  <a:solidFill>
                    <a:schemeClr val="tx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endParaRPr>
              </a:p>
              <a:p>
                <a:pPr indent="0" algn="just"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kumimoji="1" lang="zh-CN" altLang="en-US" sz="160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现场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问题的处理及秩序的维护</a:t>
                </a:r>
                <a:r>
                  <a:rPr kumimoji="1" lang="zh-CN" altLang="en-US" sz="160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工作。</a:t>
                </a:r>
                <a:endParaRPr kumimoji="1" lang="en-US" altLang="zh-CN" sz="1600">
                  <a:solidFill>
                    <a:schemeClr val="tx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endParaRPr>
              </a:p>
              <a:p>
                <a:pPr indent="0" algn="just"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kumimoji="1" lang="zh-CN" altLang="en-US" sz="160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防汛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物资的归口</a:t>
                </a:r>
                <a:r>
                  <a:rPr kumimoji="1" lang="zh-CN" altLang="en-US" sz="160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管理。</a:t>
                </a:r>
                <a:endParaRPr kumimoji="1" lang="zh-CN" altLang="en-US" sz="1600">
                  <a:solidFill>
                    <a:schemeClr val="tx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endParaRPr>
              </a:p>
              <a:p>
                <a:pPr indent="0" algn="just"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kumimoji="1" lang="zh-CN" altLang="en-US" sz="160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负责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组织现场恢复</a:t>
                </a:r>
                <a:r>
                  <a:rPr kumimoji="1" lang="zh-CN" altLang="en-US" sz="160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工作；总结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工作的</a:t>
                </a:r>
                <a:r>
                  <a:rPr kumimoji="1" lang="zh-CN" altLang="en-US" sz="160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归口管理</a:t>
                </a:r>
                <a:endParaRPr kumimoji="1" lang="zh-CN" altLang="en-US" sz="1600" dirty="0">
                  <a:solidFill>
                    <a:schemeClr val="tx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5092064" y="3311973"/>
                <a:ext cx="3020578" cy="2306320"/>
              </a:xfrm>
              <a:prstGeom prst="rect">
                <a:avLst/>
              </a:prstGeom>
              <a:solidFill>
                <a:srgbClr val="FCF2F2"/>
              </a:solidFill>
            </p:spPr>
            <p:txBody>
              <a:bodyPr wrap="square" rtlCol="0" anchor="t">
                <a:spAutoFit/>
              </a:bodyPr>
              <a:lstStyle/>
              <a:p>
                <a:pPr lvl="0" indent="0" algn="just" fontAlgn="base">
                  <a:lnSpc>
                    <a:spcPct val="180000"/>
                  </a:lnSpc>
                  <a:buClrTx/>
                  <a:buSzTx/>
                  <a:buNone/>
                </a:pPr>
                <a:r>
                  <a:rPr kumimoji="1" lang="zh-CN" altLang="en-US" sz="1600" dirty="0"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对人员沟通及提示工作。</a:t>
                </a:r>
                <a:endParaRPr kumimoji="1" lang="zh-CN" altLang="en-US" sz="1600" dirty="0"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endParaRPr>
              </a:p>
              <a:p>
                <a:pPr lvl="0" indent="0" algn="just" fontAlgn="base">
                  <a:lnSpc>
                    <a:spcPct val="180000"/>
                  </a:lnSpc>
                  <a:buClrTx/>
                  <a:buSzTx/>
                  <a:buNone/>
                </a:pPr>
                <a:r>
                  <a:rPr kumimoji="1" lang="zh-CN" altLang="en-US" sz="1600" dirty="0"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人员疏散安置组织协调工作。</a:t>
                </a:r>
                <a:endParaRPr kumimoji="1" lang="zh-CN" altLang="en-US" sz="1600" dirty="0"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endParaRPr>
              </a:p>
              <a:p>
                <a:pPr lvl="0" indent="0" algn="just" fontAlgn="base">
                  <a:lnSpc>
                    <a:spcPct val="180000"/>
                  </a:lnSpc>
                  <a:buClrTx/>
                  <a:buSzTx/>
                  <a:buNone/>
                </a:pPr>
                <a:r>
                  <a:rPr kumimoji="1" lang="zh-CN" altLang="en-US" sz="1600" dirty="0"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标识的制作、环境消杀工作。</a:t>
                </a:r>
                <a:endParaRPr kumimoji="1" lang="zh-CN" altLang="en-US" sz="1600" dirty="0"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endParaRPr>
              </a:p>
              <a:p>
                <a:pPr lvl="0" indent="0" algn="just" fontAlgn="base">
                  <a:lnSpc>
                    <a:spcPct val="180000"/>
                  </a:lnSpc>
                  <a:buClrTx/>
                  <a:buSzTx/>
                  <a:buNone/>
                </a:pPr>
                <a:r>
                  <a:rPr kumimoji="1" lang="zh-CN" altLang="en-US" sz="1600" dirty="0"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协助汛情问题处理。</a:t>
                </a:r>
                <a:endParaRPr kumimoji="1" lang="zh-CN" altLang="en-US" sz="1600" dirty="0"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endParaRPr>
              </a:p>
              <a:p>
                <a:pPr lvl="0" indent="0" algn="just" fontAlgn="base">
                  <a:lnSpc>
                    <a:spcPct val="180000"/>
                  </a:lnSpc>
                  <a:buClrTx/>
                  <a:buSzTx/>
                  <a:buNone/>
                </a:pPr>
                <a:r>
                  <a:rPr kumimoji="1" lang="zh-CN" altLang="en-US" sz="1600" dirty="0"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对人员防汛宣传舆情处置工作。</a:t>
                </a:r>
                <a:endParaRPr kumimoji="1" lang="zh-CN" altLang="en-US" sz="1600" dirty="0"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1578808" y="861898"/>
                <a:ext cx="9034385" cy="2279950"/>
                <a:chOff x="1456533" y="1327485"/>
                <a:chExt cx="9034385" cy="2279950"/>
              </a:xfrm>
            </p:grpSpPr>
            <p:sp>
              <p:nvSpPr>
                <p:cNvPr id="6" name="矩形: 圆角 5"/>
                <p:cNvSpPr/>
                <p:nvPr/>
              </p:nvSpPr>
              <p:spPr bwMode="auto">
                <a:xfrm>
                  <a:off x="1456533" y="3123565"/>
                  <a:ext cx="2456247" cy="48387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60101"/>
                </a:solidFill>
                <a:ln w="28575">
                  <a:noFill/>
                </a:ln>
                <a:effectLst/>
              </p:spPr>
              <p:txBody>
                <a:bodyPr wrap="square" bIns="179705" rtlCol="0" anchor="ctr">
                  <a:noAutofit/>
                </a:bodyPr>
                <a:lstStyle>
                  <a:lvl1pPr algn="ctr"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1pPr>
                  <a:lvl2pPr algn="ctr"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2pPr>
                  <a:lvl3pPr algn="ctr"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3pPr>
                  <a:lvl4pPr algn="ctr"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4pPr>
                  <a:lvl5pPr algn="ctr"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5pPr>
                  <a:lvl6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6pPr>
                  <a:lvl7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7pPr>
                  <a:lvl8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8pPr>
                  <a:lvl9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9pPr>
                </a:lstStyle>
                <a:p>
                  <a:pPr lv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defRPr/>
                  </a:pPr>
                  <a:r>
                    <a:rPr lang="zh-CN" altLang="en-US" b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阿里巴巴普惠体 B" panose="00020600040101010101" charset="-122"/>
                      <a:ea typeface="阿里巴巴普惠体 B" panose="00020600040101010101" charset="-122"/>
                      <a:cs typeface="思源黑体 CN Normal" panose="020B0400000000000000" charset="-122"/>
                      <a:sym typeface="+mn-lt"/>
                    </a:rPr>
                    <a:t>汛前准备及安保</a:t>
                  </a:r>
                  <a:endParaRPr lang="zh-CN" altLang="en-US" b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阿里巴巴普惠体 B" panose="00020600040101010101" charset="-122"/>
                    <a:ea typeface="阿里巴巴普惠体 B" panose="00020600040101010101" charset="-122"/>
                    <a:cs typeface="思源黑体 CN Normal" panose="020B0400000000000000" charset="-122"/>
                    <a:sym typeface="+mn-lt"/>
                  </a:endParaRPr>
                </a:p>
              </p:txBody>
            </p:sp>
            <p:grpSp>
              <p:nvGrpSpPr>
                <p:cNvPr id="13" name="组合 12"/>
                <p:cNvGrpSpPr/>
                <p:nvPr/>
              </p:nvGrpSpPr>
              <p:grpSpPr>
                <a:xfrm>
                  <a:off x="4850681" y="1327485"/>
                  <a:ext cx="2337119" cy="2279950"/>
                  <a:chOff x="5215572" y="1327485"/>
                  <a:chExt cx="2337119" cy="2279950"/>
                </a:xfrm>
              </p:grpSpPr>
              <p:sp>
                <p:nvSpPr>
                  <p:cNvPr id="3" name="矩形: 圆角 2"/>
                  <p:cNvSpPr/>
                  <p:nvPr/>
                </p:nvSpPr>
                <p:spPr bwMode="auto">
                  <a:xfrm>
                    <a:off x="5215573" y="1327485"/>
                    <a:ext cx="2337118" cy="4679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60101"/>
                  </a:solidFill>
                  <a:ln w="28575">
                    <a:noFill/>
                  </a:ln>
                  <a:effectLst/>
                </p:spPr>
                <p:txBody>
                  <a:bodyPr wrap="square" bIns="179705" rtlCol="0" anchor="ctr">
                    <a:noAutofit/>
                  </a:bodyPr>
                  <a:lstStyle>
                    <a:lvl1pPr algn="ctr"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1pPr>
                    <a:lvl2pPr algn="ctr"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2pPr>
                    <a:lvl3pPr algn="ctr"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3pPr>
                    <a:lvl4pPr algn="ctr"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4pPr>
                    <a:lvl5pPr algn="ctr"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5pPr>
                    <a:lvl6pPr algn="ctr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6pPr>
                    <a:lvl7pPr algn="ctr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7pPr>
                    <a:lvl8pPr algn="ctr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8pPr>
                    <a:lvl9pPr algn="ctr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9pPr>
                  </a:lstStyle>
                  <a:p>
                    <a:pPr lvl="0" algn="ctr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defRPr/>
                    </a:pPr>
                    <a:r>
                      <a:rPr lang="zh-CN" altLang="en-US" b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阿里巴巴普惠体 B" panose="00020600040101010101" charset="-122"/>
                        <a:ea typeface="阿里巴巴普惠体 B" panose="00020600040101010101" charset="-122"/>
                        <a:cs typeface="思源黑体 CN Normal" panose="020B0400000000000000" charset="-122"/>
                        <a:sym typeface="+mn-lt"/>
                      </a:rPr>
                      <a:t>总指挥部</a:t>
                    </a:r>
                    <a:endParaRPr lang="zh-CN" altLang="en-US" b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阿里巴巴普惠体 B" panose="00020600040101010101" charset="-122"/>
                      <a:ea typeface="阿里巴巴普惠体 B" panose="00020600040101010101" charset="-122"/>
                      <a:cs typeface="思源黑体 CN Normal" panose="020B0400000000000000" charset="-122"/>
                      <a:sym typeface="+mn-lt"/>
                    </a:endParaRPr>
                  </a:p>
                </p:txBody>
              </p:sp>
              <p:sp>
                <p:nvSpPr>
                  <p:cNvPr id="4" name="矩形: 圆角 3"/>
                  <p:cNvSpPr/>
                  <p:nvPr/>
                </p:nvSpPr>
                <p:spPr bwMode="auto">
                  <a:xfrm>
                    <a:off x="5215572" y="2217963"/>
                    <a:ext cx="2337118" cy="4679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60101"/>
                  </a:solidFill>
                  <a:ln w="28575">
                    <a:noFill/>
                  </a:ln>
                  <a:effectLst/>
                </p:spPr>
                <p:txBody>
                  <a:bodyPr wrap="square" bIns="179705" rtlCol="0" anchor="ctr">
                    <a:noAutofit/>
                  </a:bodyPr>
                  <a:lstStyle>
                    <a:lvl1pPr algn="ctr"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1pPr>
                    <a:lvl2pPr algn="ctr"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2pPr>
                    <a:lvl3pPr algn="ctr"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3pPr>
                    <a:lvl4pPr algn="ctr"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4pPr>
                    <a:lvl5pPr algn="ctr"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5pPr>
                    <a:lvl6pPr algn="ctr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6pPr>
                    <a:lvl7pPr algn="ctr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7pPr>
                    <a:lvl8pPr algn="ctr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8pPr>
                    <a:lvl9pPr algn="ctr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9pPr>
                  </a:lstStyle>
                  <a:p>
                    <a:pPr lvl="0" algn="ctr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defRPr/>
                    </a:pPr>
                    <a:r>
                      <a:rPr lang="zh-CN" altLang="en-US" b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阿里巴巴普惠体 B" panose="00020600040101010101" charset="-122"/>
                        <a:ea typeface="阿里巴巴普惠体 B" panose="00020600040101010101" charset="-122"/>
                        <a:cs typeface="思源黑体 CN Normal" panose="020B0400000000000000" charset="-122"/>
                        <a:sym typeface="+mn-lt"/>
                      </a:rPr>
                      <a:t>前方指挥部</a:t>
                    </a:r>
                    <a:endParaRPr lang="zh-CN" altLang="en-US" b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阿里巴巴普惠体 B" panose="00020600040101010101" charset="-122"/>
                      <a:ea typeface="阿里巴巴普惠体 B" panose="00020600040101010101" charset="-122"/>
                      <a:cs typeface="思源黑体 CN Normal" panose="020B0400000000000000" charset="-122"/>
                      <a:sym typeface="+mn-lt"/>
                    </a:endParaRPr>
                  </a:p>
                </p:txBody>
              </p:sp>
              <p:sp>
                <p:nvSpPr>
                  <p:cNvPr id="8" name="矩形: 圆角 7"/>
                  <p:cNvSpPr/>
                  <p:nvPr/>
                </p:nvSpPr>
                <p:spPr bwMode="auto">
                  <a:xfrm>
                    <a:off x="5215572" y="3123565"/>
                    <a:ext cx="2337118" cy="4838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60101"/>
                  </a:solidFill>
                  <a:ln w="28575">
                    <a:noFill/>
                  </a:ln>
                  <a:effectLst/>
                </p:spPr>
                <p:txBody>
                  <a:bodyPr wrap="square" bIns="179705" rtlCol="0" anchor="ctr">
                    <a:noAutofit/>
                  </a:bodyPr>
                  <a:lstStyle>
                    <a:lvl1pPr algn="ctr"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1pPr>
                    <a:lvl2pPr algn="ctr"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2pPr>
                    <a:lvl3pPr algn="ctr"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3pPr>
                    <a:lvl4pPr algn="ctr"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4pPr>
                    <a:lvl5pPr algn="ctr"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5pPr>
                    <a:lvl6pPr algn="ctr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6pPr>
                    <a:lvl7pPr algn="ctr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7pPr>
                    <a:lvl8pPr algn="ctr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8pPr>
                    <a:lvl9pPr algn="ctr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楷体_GB2312" panose="02010609030101010101" pitchFamily="1" charset="-122"/>
                      </a:defRPr>
                    </a:lvl9pPr>
                  </a:lstStyle>
                  <a:p>
                    <a:pPr lvl="0" algn="ctr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defRPr/>
                    </a:pPr>
                    <a:r>
                      <a:rPr lang="zh-CN" altLang="en-US" b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阿里巴巴普惠体 B" panose="00020600040101010101" charset="-122"/>
                        <a:ea typeface="阿里巴巴普惠体 B" panose="00020600040101010101" charset="-122"/>
                        <a:cs typeface="思源黑体 CN Normal" panose="020B0400000000000000" charset="-122"/>
                        <a:sym typeface="+mn-lt"/>
                      </a:rPr>
                      <a:t>现场处置组</a:t>
                    </a:r>
                    <a:endParaRPr lang="zh-CN" altLang="en-US" b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阿里巴巴普惠体 B" panose="00020600040101010101" charset="-122"/>
                      <a:ea typeface="阿里巴巴普惠体 B" panose="00020600040101010101" charset="-122"/>
                      <a:cs typeface="思源黑体 CN Normal" panose="020B0400000000000000" charset="-122"/>
                      <a:sym typeface="+mn-lt"/>
                    </a:endParaRPr>
                  </a:p>
                </p:txBody>
              </p:sp>
            </p:grpSp>
            <p:sp>
              <p:nvSpPr>
                <p:cNvPr id="11" name="矩形: 圆角 10"/>
                <p:cNvSpPr/>
                <p:nvPr/>
              </p:nvSpPr>
              <p:spPr bwMode="auto">
                <a:xfrm>
                  <a:off x="8125702" y="3123565"/>
                  <a:ext cx="2365216" cy="48387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60101"/>
                </a:solidFill>
                <a:ln w="28575">
                  <a:noFill/>
                </a:ln>
                <a:effectLst/>
              </p:spPr>
              <p:txBody>
                <a:bodyPr wrap="square" bIns="179705" rtlCol="0" anchor="ctr">
                  <a:noAutofit/>
                </a:bodyPr>
                <a:lstStyle>
                  <a:lvl1pPr algn="ctr"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1pPr>
                  <a:lvl2pPr algn="ctr"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2pPr>
                  <a:lvl3pPr algn="ctr"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3pPr>
                  <a:lvl4pPr algn="ctr"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4pPr>
                  <a:lvl5pPr algn="ctr"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5pPr>
                  <a:lvl6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6pPr>
                  <a:lvl7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7pPr>
                  <a:lvl8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8pPr>
                  <a:lvl9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9pPr>
                </a:lstStyle>
                <a:p>
                  <a:pPr lv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defRPr/>
                  </a:pPr>
                  <a:r>
                    <a:rPr lang="zh-CN" altLang="en-US" b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阿里巴巴普惠体 B" panose="00020600040101010101" charset="-122"/>
                      <a:ea typeface="阿里巴巴普惠体 B" panose="00020600040101010101" charset="-122"/>
                      <a:cs typeface="思源黑体 CN Normal" panose="020B0400000000000000" charset="-122"/>
                      <a:sym typeface="+mn-lt"/>
                    </a:rPr>
                    <a:t>专业</a:t>
                  </a:r>
                  <a:r>
                    <a:rPr lang="en-US" b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阿里巴巴普惠体 B" panose="00020600040101010101" charset="-122"/>
                      <a:ea typeface="阿里巴巴普惠体 B" panose="00020600040101010101" charset="-122"/>
                      <a:cs typeface="思源黑体 CN Normal" panose="020B0400000000000000" charset="-122"/>
                      <a:sym typeface="+mn-lt"/>
                    </a:rPr>
                    <a:t>工程</a:t>
                  </a:r>
                  <a:r>
                    <a:rPr lang="zh-CN" altLang="en-US" b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阿里巴巴普惠体 B" panose="00020600040101010101" charset="-122"/>
                      <a:ea typeface="阿里巴巴普惠体 B" panose="00020600040101010101" charset="-122"/>
                      <a:cs typeface="思源黑体 CN Normal" panose="020B0400000000000000" charset="-122"/>
                      <a:sym typeface="+mn-lt"/>
                    </a:rPr>
                    <a:t>抢险</a:t>
                  </a:r>
                  <a:endParaRPr lang="zh-CN" altLang="en-US" b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阿里巴巴普惠体 B" panose="00020600040101010101" charset="-122"/>
                    <a:ea typeface="阿里巴巴普惠体 B" panose="00020600040101010101" charset="-122"/>
                    <a:cs typeface="思源黑体 CN Normal" panose="020B0400000000000000" charset="-122"/>
                    <a:sym typeface="+mn-lt"/>
                  </a:endParaRPr>
                </a:p>
              </p:txBody>
            </p:sp>
          </p:grpSp>
          <p:sp>
            <p:nvSpPr>
              <p:cNvPr id="12" name="文本框 11"/>
              <p:cNvSpPr txBox="1"/>
              <p:nvPr/>
            </p:nvSpPr>
            <p:spPr>
              <a:xfrm>
                <a:off x="8226424" y="3311973"/>
                <a:ext cx="3097249" cy="2306320"/>
              </a:xfrm>
              <a:prstGeom prst="rect">
                <a:avLst/>
              </a:prstGeom>
              <a:solidFill>
                <a:srgbClr val="FCF2F2"/>
              </a:solidFill>
            </p:spPr>
            <p:txBody>
              <a:bodyPr wrap="square" rtlCol="0" anchor="t">
                <a:spAutoFit/>
              </a:bodyPr>
              <a:lstStyle/>
              <a:p>
                <a:pPr lvl="0" indent="0" algn="just" fontAlgn="base">
                  <a:lnSpc>
                    <a:spcPct val="180000"/>
                  </a:lnSpc>
                  <a:buClrTx/>
                  <a:buSzTx/>
                  <a:buNone/>
                </a:pPr>
                <a:r>
                  <a:rPr kumimoji="1" lang="zh-CN" altLang="en-US" sz="1600" dirty="0"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检查排水设施设备正常畅通。</a:t>
                </a:r>
                <a:endParaRPr kumimoji="1" lang="zh-CN" altLang="en-US" sz="1600" dirty="0"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endParaRPr>
              </a:p>
              <a:p>
                <a:pPr lvl="0" indent="0" algn="just" fontAlgn="base">
                  <a:lnSpc>
                    <a:spcPct val="180000"/>
                  </a:lnSpc>
                  <a:buClrTx/>
                  <a:buSzTx/>
                  <a:buNone/>
                </a:pPr>
                <a:r>
                  <a:rPr kumimoji="1" lang="zh-CN" altLang="en-US" sz="1600" dirty="0"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检查汛期设施设备状态，保证运行</a:t>
                </a:r>
                <a:r>
                  <a:rPr kumimoji="1" lang="zh-CN" altLang="en-US" sz="1600"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正常。汛期现场</a:t>
                </a:r>
                <a:r>
                  <a:rPr kumimoji="1" lang="zh-CN" altLang="en-US" sz="1600" dirty="0"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巡检工作。</a:t>
                </a:r>
                <a:endParaRPr kumimoji="1" lang="zh-CN" altLang="en-US" sz="1600" dirty="0"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endParaRPr>
              </a:p>
              <a:p>
                <a:pPr lvl="0" indent="0" algn="just" fontAlgn="base">
                  <a:lnSpc>
                    <a:spcPct val="180000"/>
                  </a:lnSpc>
                  <a:buClrTx/>
                  <a:buSzTx/>
                  <a:buNone/>
                </a:pPr>
                <a:r>
                  <a:rPr kumimoji="1" lang="zh-CN" altLang="en-US" sz="1600" dirty="0"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发现问题及时应急</a:t>
                </a:r>
                <a:r>
                  <a:rPr kumimoji="1" lang="zh-CN" altLang="en-US" sz="1600"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处理。</a:t>
                </a:r>
                <a:endParaRPr kumimoji="1" lang="zh-CN" altLang="en-US" sz="1600"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endParaRPr>
              </a:p>
              <a:p>
                <a:pPr lvl="0" indent="0" algn="just" fontAlgn="base">
                  <a:lnSpc>
                    <a:spcPct val="180000"/>
                  </a:lnSpc>
                  <a:buClrTx/>
                  <a:buSzTx/>
                  <a:buNone/>
                </a:pPr>
                <a:r>
                  <a:rPr kumimoji="1" lang="zh-CN" altLang="en-US" sz="1600"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对问题进行汇总分析、提出对策。</a:t>
                </a:r>
                <a:endParaRPr kumimoji="1" lang="zh-CN" altLang="en-US" sz="1600" dirty="0"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箭头: 下 15"/>
            <p:cNvSpPr/>
            <p:nvPr/>
          </p:nvSpPr>
          <p:spPr>
            <a:xfrm>
              <a:off x="5957217" y="1441537"/>
              <a:ext cx="368595" cy="252358"/>
            </a:xfrm>
            <a:prstGeom prst="downArrow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箭头: 下 16"/>
            <p:cNvSpPr/>
            <p:nvPr/>
          </p:nvSpPr>
          <p:spPr>
            <a:xfrm>
              <a:off x="5957216" y="2347103"/>
              <a:ext cx="368595" cy="252358"/>
            </a:xfrm>
            <a:prstGeom prst="downArrow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箭头: 下 17"/>
            <p:cNvSpPr/>
            <p:nvPr/>
          </p:nvSpPr>
          <p:spPr>
            <a:xfrm rot="5400000">
              <a:off x="4319707" y="2773734"/>
              <a:ext cx="368595" cy="252358"/>
            </a:xfrm>
            <a:prstGeom prst="downArrow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箭头: 下 18"/>
            <p:cNvSpPr/>
            <p:nvPr/>
          </p:nvSpPr>
          <p:spPr>
            <a:xfrm rot="16200000" flipH="1">
              <a:off x="7594728" y="2732137"/>
              <a:ext cx="368595" cy="252358"/>
            </a:xfrm>
            <a:prstGeom prst="downArrow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94055" y="621030"/>
            <a:ext cx="3565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汛期安全工作指南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2423795" y="1486265"/>
            <a:ext cx="7344410" cy="871220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bIns="179705" rtlCol="0" anchor="ctr">
            <a:noAutofit/>
          </a:bodyPr>
          <a:lstStyle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1pPr>
            <a:lvl2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2pPr>
            <a:lvl3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3pPr>
            <a:lvl4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4pPr>
            <a:lvl5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+mn-lt"/>
              </a:rPr>
              <a:t>汛期的各项准备、安排和应对措施 </a:t>
            </a:r>
            <a:endParaRPr lang="en-US" b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23014" y="2771760"/>
            <a:ext cx="10515600" cy="2883353"/>
            <a:chOff x="723014" y="2771760"/>
            <a:chExt cx="10515600" cy="2883353"/>
          </a:xfrm>
        </p:grpSpPr>
        <p:grpSp>
          <p:nvGrpSpPr>
            <p:cNvPr id="5" name="组合 4"/>
            <p:cNvGrpSpPr/>
            <p:nvPr/>
          </p:nvGrpSpPr>
          <p:grpSpPr>
            <a:xfrm>
              <a:off x="723014" y="3345918"/>
              <a:ext cx="2309195" cy="2309195"/>
              <a:chOff x="1839433" y="2721935"/>
              <a:chExt cx="2498651" cy="2498651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1839433" y="2721935"/>
                <a:ext cx="2498651" cy="2498651"/>
              </a:xfrm>
              <a:prstGeom prst="ellipse">
                <a:avLst/>
              </a:prstGeom>
              <a:solidFill>
                <a:srgbClr val="C6010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3" name="Aichitds3"/>
              <p:cNvSpPr/>
              <p:nvPr/>
            </p:nvSpPr>
            <p:spPr>
              <a:xfrm>
                <a:off x="2017046" y="3722340"/>
                <a:ext cx="2143424" cy="497840"/>
              </a:xfrm>
              <a:prstGeom prst="roundRect">
                <a:avLst>
                  <a:gd name="adj" fmla="val 0"/>
                </a:avLst>
              </a:prstGeom>
              <a:noFill/>
              <a:ln w="6350" cap="flat" cmpd="sng" algn="ctr">
                <a:noFill/>
                <a:prstDash val="sysDash"/>
              </a:ln>
              <a:effectLst/>
            </p:spPr>
            <p:txBody>
              <a:bodyPr bIns="179705" rtlCol="0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lang="zh-CN" altLang="en-US" sz="20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阿里巴巴普惠体 B" panose="00020600040101010101" charset="-122"/>
                    <a:ea typeface="阿里巴巴普惠体 B" panose="00020600040101010101" charset="-122"/>
                    <a:cs typeface="思源黑体 CN Normal" panose="020B0400000000000000" charset="-122"/>
                    <a:sym typeface="三极正智黑简体" panose="00000500000000000000" charset="-122"/>
                  </a:rPr>
                  <a:t>防汛前期准备</a:t>
                </a:r>
                <a:endParaRPr lang="zh-CN" altLang="en-US" sz="2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三极正智黑简体" panose="00000500000000000000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458482" y="2771760"/>
              <a:ext cx="2309195" cy="2309195"/>
              <a:chOff x="1839433" y="2721935"/>
              <a:chExt cx="2498651" cy="2498651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839433" y="2721935"/>
                <a:ext cx="2498651" cy="2498651"/>
              </a:xfrm>
              <a:prstGeom prst="ellipse">
                <a:avLst/>
              </a:prstGeom>
              <a:solidFill>
                <a:srgbClr val="C6010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8" name="Aichitds3"/>
              <p:cNvSpPr/>
              <p:nvPr/>
            </p:nvSpPr>
            <p:spPr>
              <a:xfrm>
                <a:off x="2017046" y="3722340"/>
                <a:ext cx="2143424" cy="497840"/>
              </a:xfrm>
              <a:prstGeom prst="roundRect">
                <a:avLst>
                  <a:gd name="adj" fmla="val 0"/>
                </a:avLst>
              </a:prstGeom>
              <a:noFill/>
              <a:ln w="6350" cap="flat" cmpd="sng" algn="ctr">
                <a:noFill/>
                <a:prstDash val="sysDash"/>
              </a:ln>
              <a:effectLst/>
            </p:spPr>
            <p:txBody>
              <a:bodyPr bIns="179705" rtlCol="0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lang="zh-CN" altLang="en-US" sz="200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阿里巴巴普惠体 B" panose="00020600040101010101" charset="-122"/>
                    <a:ea typeface="阿里巴巴普惠体 B" panose="00020600040101010101" charset="-122"/>
                    <a:cs typeface="思源黑体 CN Normal" panose="020B0400000000000000" charset="-122"/>
                    <a:sym typeface="三极正智黑简体" panose="00000500000000000000" charset="-122"/>
                  </a:rPr>
                  <a:t>防汛抢险阶段</a:t>
                </a:r>
                <a:endParaRPr lang="zh-CN" altLang="en-US" sz="2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三极正智黑简体" panose="00000500000000000000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193950" y="3345918"/>
              <a:ext cx="2309195" cy="2309195"/>
              <a:chOff x="1839433" y="2721935"/>
              <a:chExt cx="2498651" cy="24986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1839433" y="2721935"/>
                <a:ext cx="2498651" cy="2498651"/>
              </a:xfrm>
              <a:prstGeom prst="ellipse">
                <a:avLst/>
              </a:prstGeom>
              <a:solidFill>
                <a:srgbClr val="C6010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12" name="Aichitds3"/>
              <p:cNvSpPr/>
              <p:nvPr/>
            </p:nvSpPr>
            <p:spPr>
              <a:xfrm>
                <a:off x="2017046" y="3722340"/>
                <a:ext cx="2143424" cy="497840"/>
              </a:xfrm>
              <a:prstGeom prst="roundRect">
                <a:avLst>
                  <a:gd name="adj" fmla="val 0"/>
                </a:avLst>
              </a:prstGeom>
              <a:noFill/>
              <a:ln w="6350" cap="flat" cmpd="sng" algn="ctr">
                <a:noFill/>
                <a:prstDash val="sysDash"/>
              </a:ln>
              <a:effectLst/>
            </p:spPr>
            <p:txBody>
              <a:bodyPr bIns="179705" rtlCol="0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lang="zh-CN" altLang="en-US" sz="200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阿里巴巴普惠体 B" panose="00020600040101010101" charset="-122"/>
                    <a:ea typeface="阿里巴巴普惠体 B" panose="00020600040101010101" charset="-122"/>
                    <a:cs typeface="思源黑体 CN Normal" panose="020B0400000000000000" charset="-122"/>
                    <a:sym typeface="三极正智黑简体" panose="00000500000000000000" charset="-122"/>
                  </a:rPr>
                  <a:t>安全防护和</a:t>
                </a:r>
                <a:endParaRPr lang="zh-CN" altLang="en-US" sz="20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三极正智黑简体" panose="00000500000000000000" charset="-122"/>
                </a:endParaRPr>
              </a:p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lang="zh-CN" altLang="en-US" sz="200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阿里巴巴普惠体 B" panose="00020600040101010101" charset="-122"/>
                    <a:ea typeface="阿里巴巴普惠体 B" panose="00020600040101010101" charset="-122"/>
                    <a:cs typeface="思源黑体 CN Normal" panose="020B0400000000000000" charset="-122"/>
                    <a:sym typeface="三极正智黑简体" panose="00000500000000000000" charset="-122"/>
                  </a:rPr>
                  <a:t>医疗救护</a:t>
                </a:r>
                <a:endParaRPr lang="zh-CN" altLang="en-US" sz="2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三极正智黑简体" panose="00000500000000000000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929419" y="2771760"/>
              <a:ext cx="2309195" cy="2309195"/>
              <a:chOff x="1839433" y="2721935"/>
              <a:chExt cx="2498651" cy="2498651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839433" y="2721935"/>
                <a:ext cx="2498651" cy="2498651"/>
              </a:xfrm>
              <a:prstGeom prst="ellipse">
                <a:avLst/>
              </a:prstGeom>
              <a:solidFill>
                <a:srgbClr val="C6010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15" name="Aichitds3"/>
              <p:cNvSpPr/>
              <p:nvPr/>
            </p:nvSpPr>
            <p:spPr>
              <a:xfrm>
                <a:off x="2017046" y="3722340"/>
                <a:ext cx="2143424" cy="497840"/>
              </a:xfrm>
              <a:prstGeom prst="roundRect">
                <a:avLst>
                  <a:gd name="adj" fmla="val 0"/>
                </a:avLst>
              </a:prstGeom>
              <a:noFill/>
              <a:ln w="6350" cap="flat" cmpd="sng" algn="ctr">
                <a:noFill/>
                <a:prstDash val="sysDash"/>
              </a:ln>
              <a:effectLst/>
            </p:spPr>
            <p:txBody>
              <a:bodyPr bIns="179705" rtlCol="0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lang="zh-CN" altLang="en-US" sz="200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阿里巴巴普惠体 B" panose="00020600040101010101" charset="-122"/>
                    <a:ea typeface="阿里巴巴普惠体 B" panose="00020600040101010101" charset="-122"/>
                    <a:cs typeface="思源黑体 CN Normal" panose="020B0400000000000000" charset="-122"/>
                    <a:sym typeface="三极正智黑简体" panose="00000500000000000000" charset="-122"/>
                  </a:rPr>
                  <a:t>防汛后期工作</a:t>
                </a:r>
                <a:endParaRPr lang="zh-CN" altLang="en-US" sz="2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三极正智黑简体" panose="00000500000000000000" charset="-122"/>
                </a:endParaRPr>
              </a:p>
            </p:txBody>
          </p:sp>
        </p:grpSp>
        <p:sp>
          <p:nvSpPr>
            <p:cNvPr id="16" name="箭头: 右 15"/>
            <p:cNvSpPr/>
            <p:nvPr/>
          </p:nvSpPr>
          <p:spPr>
            <a:xfrm rot="19568969">
              <a:off x="2610510" y="2948130"/>
              <a:ext cx="744279" cy="364845"/>
            </a:xfrm>
            <a:prstGeom prst="rightArrow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箭头: 右 16"/>
            <p:cNvSpPr/>
            <p:nvPr/>
          </p:nvSpPr>
          <p:spPr>
            <a:xfrm rot="2071381">
              <a:off x="5805526" y="2954860"/>
              <a:ext cx="744279" cy="364845"/>
            </a:xfrm>
            <a:prstGeom prst="rightArrow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箭头: 右 17"/>
            <p:cNvSpPr/>
            <p:nvPr/>
          </p:nvSpPr>
          <p:spPr>
            <a:xfrm rot="19568969">
              <a:off x="8147974" y="2985147"/>
              <a:ext cx="744279" cy="364845"/>
            </a:xfrm>
            <a:prstGeom prst="rightArrow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694055" y="621030"/>
            <a:ext cx="3565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汛期安全工作指南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7"/>
          <p:cNvSpPr/>
          <p:nvPr/>
        </p:nvSpPr>
        <p:spPr>
          <a:xfrm>
            <a:off x="731683" y="2677255"/>
            <a:ext cx="2083435" cy="574675"/>
          </a:xfrm>
          <a:prstGeom prst="roundRect">
            <a:avLst>
              <a:gd name="adj" fmla="val 50000"/>
            </a:avLst>
          </a:prstGeom>
          <a:solidFill>
            <a:srgbClr val="C601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195" rtlCol="0" anchor="ctr"/>
          <a:lstStyle/>
          <a:p>
            <a:pPr algn="ctr"/>
            <a:r>
              <a:rPr sz="20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汉仪劲楷简" panose="00020600040101010101" charset="-122"/>
              </a:rPr>
              <a:t>维修</a:t>
            </a:r>
            <a:r>
              <a:rPr lang="zh-CN" sz="20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汉仪劲楷简" panose="00020600040101010101" charset="-122"/>
              </a:rPr>
              <a:t>人员</a:t>
            </a:r>
            <a:endParaRPr lang="zh-CN" sz="20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  <a:cs typeface="汉仪劲楷简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50372" y="2467070"/>
            <a:ext cx="8491303" cy="1021080"/>
          </a:xfrm>
          <a:prstGeom prst="rect">
            <a:avLst/>
          </a:prstGeom>
          <a:solidFill>
            <a:srgbClr val="FCF2F2"/>
          </a:solidFill>
        </p:spPr>
        <p:txBody>
          <a:bodyPr wrap="square" rtlCol="0">
            <a:spAutoFit/>
          </a:bodyPr>
          <a:lstStyle/>
          <a:p>
            <a:pPr indent="0" algn="just" eaLnBrk="1" fontAlgn="auto" hangingPunct="1">
              <a:lnSpc>
                <a:spcPct val="168000"/>
              </a:lnSpc>
              <a:buClr>
                <a:srgbClr val="F00B0B"/>
              </a:buClr>
              <a:buNone/>
            </a:pPr>
            <a:r>
              <a:rPr lang="zh-CN" altLang="en-US" dirty="0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rPr>
              <a:t>对关键设备进行检查、维护保养和室外设备的防雨工作；检查机械设备的接地情况；检查应急排水泵，超越阀；生产中发生故障，及时抢修。</a:t>
            </a:r>
            <a:endParaRPr lang="zh-CN" altLang="en-US" dirty="0">
              <a:latin typeface="阿里巴巴普惠体 B" panose="00020600040101010101" charset="-122"/>
              <a:ea typeface="阿里巴巴普惠体 B" panose="00020600040101010101" charset="-122"/>
              <a:cs typeface="字魂105号-简雅黑" panose="00000500000000000000" charset="-122"/>
              <a:sym typeface="思源黑体 CN Normal" panose="020B0400000000000000" charset="-122"/>
            </a:endParaRPr>
          </a:p>
        </p:txBody>
      </p:sp>
      <p:sp>
        <p:nvSpPr>
          <p:cNvPr id="4" name="矩形: 圆角 17"/>
          <p:cNvSpPr/>
          <p:nvPr/>
        </p:nvSpPr>
        <p:spPr>
          <a:xfrm>
            <a:off x="731683" y="3589750"/>
            <a:ext cx="2083435" cy="629920"/>
          </a:xfrm>
          <a:prstGeom prst="roundRect">
            <a:avLst>
              <a:gd name="adj" fmla="val 50000"/>
            </a:avLst>
          </a:prstGeom>
          <a:solidFill>
            <a:srgbClr val="C601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195" rtlCol="0" anchor="ctr"/>
          <a:lstStyle/>
          <a:p>
            <a:pPr algn="ctr"/>
            <a:r>
              <a:rPr lang="zh-CN" sz="20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汉仪劲楷简" panose="00020600040101010101" charset="-122"/>
              </a:rPr>
              <a:t>现场处置</a:t>
            </a:r>
            <a:r>
              <a:rPr sz="20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汉仪劲楷简" panose="00020600040101010101" charset="-122"/>
              </a:rPr>
              <a:t>部</a:t>
            </a:r>
            <a:r>
              <a:rPr lang="zh-CN" sz="20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汉仪劲楷简" panose="00020600040101010101" charset="-122"/>
              </a:rPr>
              <a:t>门</a:t>
            </a:r>
            <a:endParaRPr lang="zh-CN" sz="20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  <a:cs typeface="汉仪劲楷简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50373" y="3602450"/>
            <a:ext cx="8491303" cy="556260"/>
          </a:xfrm>
          <a:prstGeom prst="rect">
            <a:avLst/>
          </a:prstGeom>
          <a:solidFill>
            <a:srgbClr val="FCF2F2"/>
          </a:solidFill>
        </p:spPr>
        <p:txBody>
          <a:bodyPr wrap="square" rtlCol="0">
            <a:spAutoFit/>
          </a:bodyPr>
          <a:lstStyle/>
          <a:p>
            <a:pPr indent="0" algn="dist" eaLnBrk="1" fontAlgn="auto" hangingPunct="1">
              <a:lnSpc>
                <a:spcPct val="168000"/>
              </a:lnSpc>
              <a:buClr>
                <a:srgbClr val="F00B0B"/>
              </a:buClr>
              <a:buNone/>
            </a:pPr>
            <a:r>
              <a:rPr lang="zh-CN" altLang="en-US" dirty="0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rPr>
              <a:t>各类抢修、抢险物资储备和分配到位，因地制宜，及时提供良好的后勤保障。</a:t>
            </a:r>
            <a:endParaRPr lang="zh-CN" altLang="en-US" dirty="0">
              <a:latin typeface="阿里巴巴普惠体 B" panose="00020600040101010101" charset="-122"/>
              <a:ea typeface="阿里巴巴普惠体 B" panose="00020600040101010101" charset="-122"/>
              <a:cs typeface="字魂105号-简雅黑" panose="00000500000000000000" charset="-122"/>
              <a:sym typeface="思源黑体 CN Normal" panose="020B0400000000000000" charset="-122"/>
            </a:endParaRPr>
          </a:p>
        </p:txBody>
      </p:sp>
      <p:sp>
        <p:nvSpPr>
          <p:cNvPr id="6" name="矩形: 圆角 17"/>
          <p:cNvSpPr/>
          <p:nvPr/>
        </p:nvSpPr>
        <p:spPr>
          <a:xfrm>
            <a:off x="731683" y="4557490"/>
            <a:ext cx="2083435" cy="574675"/>
          </a:xfrm>
          <a:prstGeom prst="roundRect">
            <a:avLst>
              <a:gd name="adj" fmla="val 50000"/>
            </a:avLst>
          </a:prstGeom>
          <a:solidFill>
            <a:srgbClr val="C601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195" rtlCol="0" anchor="ctr"/>
          <a:lstStyle/>
          <a:p>
            <a:pPr algn="ctr"/>
            <a:r>
              <a:rPr sz="20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汉仪劲楷简" panose="00020600040101010101" charset="-122"/>
              </a:rPr>
              <a:t>运行</a:t>
            </a:r>
            <a:r>
              <a:rPr lang="zh-CN" sz="20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汉仪劲楷简" panose="00020600040101010101" charset="-122"/>
              </a:rPr>
              <a:t>检查人员</a:t>
            </a:r>
            <a:endParaRPr lang="zh-CN" sz="20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  <a:cs typeface="汉仪劲楷简" panose="0002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69423" y="4337780"/>
            <a:ext cx="8472252" cy="1021080"/>
          </a:xfrm>
          <a:prstGeom prst="rect">
            <a:avLst/>
          </a:prstGeom>
          <a:solidFill>
            <a:srgbClr val="FCF2F2"/>
          </a:solidFill>
        </p:spPr>
        <p:txBody>
          <a:bodyPr wrap="square" rtlCol="0">
            <a:spAutoFit/>
          </a:bodyPr>
          <a:lstStyle/>
          <a:p>
            <a:pPr indent="0" algn="just" eaLnBrk="1" fontAlgn="auto" hangingPunct="1">
              <a:lnSpc>
                <a:spcPct val="168000"/>
              </a:lnSpc>
              <a:buClr>
                <a:srgbClr val="F00B0B"/>
              </a:buClr>
              <a:buNone/>
            </a:pPr>
            <a:r>
              <a:rPr lang="zh-CN" altLang="en-US" dirty="0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rPr>
              <a:t>加强各水泵、堤坝、进出水闸门等关键设备和部位的巡视和监控，做好设备运转状况记录；发现故障和异常及时上报；加强现场巡视力度和次数，结伴而行。</a:t>
            </a:r>
            <a:endParaRPr lang="zh-CN" altLang="en-US" dirty="0">
              <a:latin typeface="阿里巴巴普惠体 B" panose="00020600040101010101" charset="-122"/>
              <a:ea typeface="阿里巴巴普惠体 B" panose="00020600040101010101" charset="-122"/>
              <a:cs typeface="字魂105号-简雅黑" panose="00000500000000000000" charset="-122"/>
              <a:sym typeface="思源黑体 CN Normal" panose="020B0400000000000000" charset="-122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 bwMode="auto">
          <a:xfrm>
            <a:off x="731683" y="1694910"/>
            <a:ext cx="2365375" cy="843280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91440" tIns="45720" rIns="91440" bIns="179705" numCol="1" rtlCol="0" anchor="ctr" anchorCtr="0" compatLnSpc="0">
            <a:noAutofit/>
          </a:bodyPr>
          <a:lstStyle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1pPr>
            <a:lvl2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2pPr>
            <a:lvl3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3pPr>
            <a:lvl4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4pPr>
            <a:lvl5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+mn-lt"/>
              </a:rPr>
              <a:t>防汛前期准备</a:t>
            </a:r>
            <a:endParaRPr lang="en-US" b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+mn-lt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694055" y="621030"/>
            <a:ext cx="3565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汛期安全工作指南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7"/>
          <p:cNvSpPr/>
          <p:nvPr/>
        </p:nvSpPr>
        <p:spPr bwMode="auto">
          <a:xfrm>
            <a:off x="598776" y="1776509"/>
            <a:ext cx="2446020" cy="574675"/>
          </a:xfrm>
          <a:prstGeom prst="homePlate">
            <a:avLst>
              <a:gd name="adj" fmla="val 10285"/>
            </a:avLst>
          </a:prstGeom>
          <a:noFill/>
          <a:ln w="28575">
            <a:noFill/>
          </a:ln>
          <a:effectLst/>
        </p:spPr>
        <p:txBody>
          <a:bodyPr vert="horz" wrap="square" lIns="91440" tIns="45720" rIns="91440" bIns="179705" numCol="1" rtlCol="0" anchor="ctr" anchorCtr="0" compatLnSpc="0">
            <a:noAutofit/>
          </a:bodyPr>
          <a:lstStyle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1pPr>
            <a:lvl2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2pPr>
            <a:lvl3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3pPr>
            <a:lvl4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4pPr>
            <a:lvl5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9pPr>
          </a:lstStyle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b="0" noProof="0" dirty="0">
                <a:ln>
                  <a:noFill/>
                </a:ln>
                <a:solidFill>
                  <a:srgbClr val="C6010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+mn-ea"/>
              </a:rPr>
              <a:t>防汛抢险阶段</a:t>
            </a:r>
            <a:endParaRPr lang="en-US" b="0" noProof="0" dirty="0">
              <a:ln>
                <a:noFill/>
              </a:ln>
              <a:solidFill>
                <a:srgbClr val="C60101"/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88964" y="1690382"/>
            <a:ext cx="7213600" cy="556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eaLnBrk="1" fontAlgn="auto" hangingPunct="1">
              <a:lnSpc>
                <a:spcPct val="168000"/>
              </a:lnSpc>
              <a:buClr>
                <a:srgbClr val="F00B0B"/>
              </a:buClr>
              <a:buNone/>
            </a:pPr>
            <a:r>
              <a:rPr lang="zh-CN" altLang="en-US" dirty="0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rPr>
              <a:t>汛期保证信息畅通，相关领导和责任人必须保持手机24小时开机。</a:t>
            </a:r>
            <a:endParaRPr lang="zh-CN" altLang="en-US" dirty="0">
              <a:latin typeface="阿里巴巴普惠体 B" panose="00020600040101010101" charset="-122"/>
              <a:ea typeface="阿里巴巴普惠体 B" panose="00020600040101010101" charset="-122"/>
              <a:cs typeface="字魂105号-简雅黑" panose="00000500000000000000" charset="-122"/>
              <a:sym typeface="思源黑体 CN Normal" panose="020B0400000000000000" charset="-122"/>
            </a:endParaRPr>
          </a:p>
        </p:txBody>
      </p:sp>
      <p:sp>
        <p:nvSpPr>
          <p:cNvPr id="4" name="Text Box 6"/>
          <p:cNvSpPr>
            <a:spLocks noChangeArrowheads="1"/>
          </p:cNvSpPr>
          <p:nvPr/>
        </p:nvSpPr>
        <p:spPr bwMode="auto">
          <a:xfrm>
            <a:off x="707361" y="2694719"/>
            <a:ext cx="8795385" cy="384810"/>
          </a:xfrm>
          <a:prstGeom prst="roundRect">
            <a:avLst>
              <a:gd name="adj" fmla="val 50000"/>
            </a:avLst>
          </a:prstGeom>
          <a:solidFill>
            <a:srgbClr val="C60101"/>
          </a:solidFill>
          <a:ln w="28575">
            <a:noFill/>
          </a:ln>
          <a:effectLst/>
        </p:spPr>
        <p:txBody>
          <a:bodyPr bIns="144145" rtlCol="0" anchor="ctr">
            <a:noAutofit/>
          </a:bodyPr>
          <a:lstStyle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1pPr>
            <a:lvl2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2pPr>
            <a:lvl3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3pPr>
            <a:lvl4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4pPr>
            <a:lvl5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9pPr>
          </a:lstStyle>
          <a:p>
            <a:pPr lvl="0" algn="di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b="0" noProof="0" dirty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rPr>
              <a:t>1、防汛期间根据当地气象部</a:t>
            </a:r>
            <a:r>
              <a:rPr lang="zh-CN" altLang="en-US" b="0" noProof="0" dirty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rPr>
              <a:t>门</a:t>
            </a:r>
            <a:r>
              <a:rPr lang="en-US" b="0" noProof="0" dirty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rPr>
              <a:t>预警系统具体值班安排如下：</a:t>
            </a:r>
            <a:endParaRPr lang="en-US" b="0" noProof="0" dirty="0">
              <a:ln>
                <a:noFill/>
              </a:ln>
              <a:blipFill>
                <a:blip r:embed="rId1"/>
                <a:stretch>
                  <a:fillRect/>
                </a:stretch>
              </a:blip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华文琥珀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8805" y="3199130"/>
            <a:ext cx="1064323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auto">
              <a:lnSpc>
                <a:spcPct val="200000"/>
              </a:lnSpc>
              <a:buClr>
                <a:srgbClr val="C60101"/>
              </a:buClr>
              <a:buFont typeface="+mj-ea"/>
              <a:buAutoNum type="circleNumDbPlain"/>
            </a:pPr>
            <a:r>
              <a:rPr lang="zh-CN" altLang="en-US" dirty="0">
                <a:solidFill>
                  <a:schemeClr val="tx1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rPr>
              <a:t>蓝色预警时，按照正常管理制度进行值班</a:t>
            </a:r>
            <a:endParaRPr lang="zh-CN" altLang="en-US" dirty="0">
              <a:solidFill>
                <a:schemeClr val="tx1"/>
              </a:solidFill>
              <a:uFillTx/>
              <a:latin typeface="阿里巴巴普惠体 B" panose="00020600040101010101" charset="-122"/>
              <a:ea typeface="阿里巴巴普惠体 B" panose="00020600040101010101" charset="-122"/>
              <a:cs typeface="字魂105号-简雅黑" panose="00000500000000000000" charset="-122"/>
              <a:sym typeface="思源黑体 CN Normal" panose="020B0400000000000000" charset="-122"/>
            </a:endParaRPr>
          </a:p>
          <a:p>
            <a:pPr marL="342900" indent="-342900" algn="just" fontAlgn="auto">
              <a:lnSpc>
                <a:spcPct val="200000"/>
              </a:lnSpc>
              <a:buClr>
                <a:srgbClr val="C60101"/>
              </a:buClr>
              <a:buFont typeface="+mj-ea"/>
              <a:buAutoNum type="circleNumDbPlain"/>
            </a:pPr>
            <a:r>
              <a:rPr lang="zh-CN" altLang="en-US" dirty="0">
                <a:solidFill>
                  <a:schemeClr val="tx1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rPr>
              <a:t>黄色预警时，休息日和夜间除正常值班人员外，增设抢险组、设备组人员值班</a:t>
            </a:r>
            <a:endParaRPr lang="zh-CN" altLang="en-US" dirty="0">
              <a:solidFill>
                <a:schemeClr val="tx1"/>
              </a:solidFill>
              <a:uFillTx/>
              <a:latin typeface="阿里巴巴普惠体 B" panose="00020600040101010101" charset="-122"/>
              <a:ea typeface="阿里巴巴普惠体 B" panose="00020600040101010101" charset="-122"/>
              <a:cs typeface="字魂105号-简雅黑" panose="00000500000000000000" charset="-122"/>
              <a:sym typeface="思源黑体 CN Normal" panose="020B0400000000000000" charset="-122"/>
            </a:endParaRPr>
          </a:p>
          <a:p>
            <a:pPr marL="342900" indent="-342900" algn="just" fontAlgn="auto">
              <a:lnSpc>
                <a:spcPct val="200000"/>
              </a:lnSpc>
              <a:buClr>
                <a:srgbClr val="C60101"/>
              </a:buClr>
              <a:buFont typeface="+mj-ea"/>
              <a:buAutoNum type="circleNumDbPlain"/>
            </a:pPr>
            <a:r>
              <a:rPr lang="zh-CN" altLang="en-US" dirty="0">
                <a:solidFill>
                  <a:schemeClr val="tx1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rPr>
              <a:t>橙色预警时，休息日和夜间除正常值班人员外，增设抢险组、设备组和后勤组各一人值班，防汛抗洪抢险队伍到位；</a:t>
            </a:r>
            <a:r>
              <a:rPr lang="zh-CN" altLang="en-US" dirty="0">
                <a:uFillTx/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rPr>
              <a:t>抢险物资器材到达现场</a:t>
            </a:r>
            <a:endParaRPr lang="zh-CN" altLang="en-US" dirty="0">
              <a:solidFill>
                <a:schemeClr val="tx1"/>
              </a:solidFill>
              <a:uFillTx/>
              <a:latin typeface="阿里巴巴普惠体 B" panose="00020600040101010101" charset="-122"/>
              <a:ea typeface="阿里巴巴普惠体 B" panose="00020600040101010101" charset="-122"/>
              <a:cs typeface="字魂105号-简雅黑" panose="00000500000000000000" charset="-122"/>
              <a:sym typeface="思源黑体 CN Normal" panose="020B0400000000000000" charset="-122"/>
            </a:endParaRPr>
          </a:p>
          <a:p>
            <a:pPr marL="342900" indent="-342900" algn="just" fontAlgn="auto">
              <a:lnSpc>
                <a:spcPct val="200000"/>
              </a:lnSpc>
              <a:buClr>
                <a:srgbClr val="C60101"/>
              </a:buClr>
              <a:buFont typeface="+mj-ea"/>
              <a:buAutoNum type="circleNumDbPlain"/>
            </a:pPr>
            <a:r>
              <a:rPr lang="zh-CN" altLang="en-US" dirty="0">
                <a:solidFill>
                  <a:schemeClr val="tx1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rPr>
              <a:t>红色预警时，防汛小组所有成员现场值班，防汛抗洪抢险队伍到位，视情况组织群众转移</a:t>
            </a:r>
            <a:endParaRPr lang="zh-CN" altLang="en-US" dirty="0">
              <a:solidFill>
                <a:schemeClr val="tx1"/>
              </a:solidFill>
              <a:uFillTx/>
              <a:latin typeface="阿里巴巴普惠体 B" panose="00020600040101010101" charset="-122"/>
              <a:ea typeface="阿里巴巴普惠体 B" panose="00020600040101010101" charset="-122"/>
              <a:cs typeface="字魂105号-简雅黑" panose="00000500000000000000" charset="-122"/>
              <a:sym typeface="思源黑体 CN Normal" panose="020B0400000000000000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694055" y="621030"/>
            <a:ext cx="3565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汛期安全工作指南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7"/>
          <p:cNvSpPr/>
          <p:nvPr/>
        </p:nvSpPr>
        <p:spPr bwMode="auto">
          <a:xfrm>
            <a:off x="4799213" y="1816733"/>
            <a:ext cx="2446020" cy="574675"/>
          </a:xfrm>
          <a:prstGeom prst="homePlate">
            <a:avLst>
              <a:gd name="adj" fmla="val 10285"/>
            </a:avLst>
          </a:prstGeom>
          <a:noFill/>
          <a:ln w="28575">
            <a:noFill/>
          </a:ln>
          <a:effectLst/>
        </p:spPr>
        <p:txBody>
          <a:bodyPr vert="horz" wrap="square" lIns="91440" tIns="45720" rIns="91440" bIns="179705" numCol="1" rtlCol="0" anchor="ctr" anchorCtr="0" compatLnSpc="0">
            <a:noAutofit/>
          </a:bodyPr>
          <a:lstStyle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1pPr>
            <a:lvl2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2pPr>
            <a:lvl3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3pPr>
            <a:lvl4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4pPr>
            <a:lvl5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+mn-ea"/>
              </a:rPr>
              <a:t>防汛抢险阶段</a:t>
            </a:r>
            <a:endParaRPr lang="en-US" b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8" name="Text Box 6"/>
          <p:cNvSpPr>
            <a:spLocks noChangeArrowheads="1"/>
          </p:cNvSpPr>
          <p:nvPr/>
        </p:nvSpPr>
        <p:spPr bwMode="auto">
          <a:xfrm>
            <a:off x="4898273" y="2667633"/>
            <a:ext cx="3705115" cy="2643328"/>
          </a:xfrm>
          <a:prstGeom prst="roundRect">
            <a:avLst>
              <a:gd name="adj" fmla="val 8107"/>
            </a:avLst>
          </a:prstGeom>
          <a:solidFill>
            <a:srgbClr val="C60101"/>
          </a:solidFill>
          <a:ln w="28575">
            <a:noFill/>
          </a:ln>
          <a:effectLst/>
        </p:spPr>
        <p:txBody>
          <a:bodyPr bIns="144145" rtlCol="0" anchor="ctr">
            <a:noAutofit/>
          </a:bodyPr>
          <a:lstStyle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1pPr>
            <a:lvl2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2pPr>
            <a:lvl3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3pPr>
            <a:lvl4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4pPr>
            <a:lvl5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9pPr>
          </a:lstStyle>
          <a:p>
            <a:pPr lvl="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sz="1800" b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rPr>
              <a:t>2、防汛值班人员要关注最新气象，并根据最新气象情况不定时对</a:t>
            </a:r>
            <a:r>
              <a:rPr lang="zh-CN" altLang="en-US" sz="1800" b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rPr>
              <a:t>防汛设备设施</a:t>
            </a:r>
            <a:r>
              <a:rPr lang="en-US" sz="1800" b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rPr>
              <a:t>运行情况进行巡查，及时发现事故隐患</a:t>
            </a:r>
            <a:endParaRPr lang="en-US" sz="1800" b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华文琥珀" panose="02010800040101010101" pitchFamily="2" charset="-122"/>
            </a:endParaRPr>
          </a:p>
        </p:txBody>
      </p:sp>
      <p:sp>
        <p:nvSpPr>
          <p:cNvPr id="9" name="Text Box 6"/>
          <p:cNvSpPr>
            <a:spLocks noChangeArrowheads="1"/>
          </p:cNvSpPr>
          <p:nvPr/>
        </p:nvSpPr>
        <p:spPr bwMode="auto">
          <a:xfrm>
            <a:off x="8840620" y="2667633"/>
            <a:ext cx="2759502" cy="2643328"/>
          </a:xfrm>
          <a:prstGeom prst="roundRect">
            <a:avLst>
              <a:gd name="adj" fmla="val 7084"/>
            </a:avLst>
          </a:prstGeom>
          <a:solidFill>
            <a:srgbClr val="C60101"/>
          </a:solidFill>
          <a:ln w="28575">
            <a:noFill/>
          </a:ln>
          <a:effectLst/>
        </p:spPr>
        <p:txBody>
          <a:bodyPr bIns="144145" rtlCol="0" anchor="ctr">
            <a:noAutofit/>
          </a:bodyPr>
          <a:lstStyle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1pPr>
            <a:lvl2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2pPr>
            <a:lvl3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3pPr>
            <a:lvl4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4pPr>
            <a:lvl5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9pPr>
          </a:lstStyle>
          <a:p>
            <a:pPr lv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sz="1800" b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rPr>
              <a:t>3、全力以赴，进行抢险工作，把汛期造成的损失减少到最低限度</a:t>
            </a:r>
            <a:endParaRPr lang="en-US" sz="1800" b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华文琥珀" panose="02010800040101010101" pitchFamily="2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694055" y="621030"/>
            <a:ext cx="3565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汛期安全工作指南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" y="1959610"/>
            <a:ext cx="3528695" cy="35286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8" grpId="0" bldLvl="0" animBg="1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06780" y="1814195"/>
            <a:ext cx="9964420" cy="3896995"/>
            <a:chOff x="906780" y="1814195"/>
            <a:chExt cx="9964420" cy="3896995"/>
          </a:xfrm>
        </p:grpSpPr>
        <p:sp>
          <p:nvSpPr>
            <p:cNvPr id="2" name="矩形: 圆角 17"/>
            <p:cNvSpPr/>
            <p:nvPr/>
          </p:nvSpPr>
          <p:spPr bwMode="auto">
            <a:xfrm>
              <a:off x="906780" y="2149157"/>
              <a:ext cx="2163445" cy="1482725"/>
            </a:xfrm>
            <a:prstGeom prst="roundRect">
              <a:avLst/>
            </a:prstGeom>
            <a:solidFill>
              <a:srgbClr val="C60101"/>
            </a:solidFill>
            <a:ln w="28575">
              <a:noFill/>
            </a:ln>
            <a:effectLst/>
          </p:spPr>
          <p:txBody>
            <a:bodyPr vert="horz" wrap="square" lIns="91440" tIns="45720" rIns="91440" bIns="179705" numCol="1" rtlCol="0" anchor="ctr" anchorCtr="0" compatLnSpc="0">
              <a:noAutofit/>
            </a:bodyPr>
            <a:lstStyle>
              <a:lvl1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1pPr>
              <a:lvl2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2pPr>
              <a:lvl3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3pPr>
              <a:lvl4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4pPr>
              <a:lvl5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9pPr>
            </a:lstStyle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b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+mn-ea"/>
                </a:rPr>
                <a:t>安全防护</a:t>
              </a:r>
              <a:endParaRPr lang="en-US" b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+mn-ea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b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+mn-ea"/>
                </a:rPr>
                <a:t>和医疗救护</a:t>
              </a:r>
              <a:endParaRPr lang="en-US" b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259455" y="1814195"/>
              <a:ext cx="7611745" cy="1076325"/>
            </a:xfrm>
            <a:prstGeom prst="rect">
              <a:avLst/>
            </a:prstGeom>
            <a:solidFill>
              <a:srgbClr val="FCF2F2"/>
            </a:solidFill>
          </p:spPr>
          <p:txBody>
            <a:bodyPr wrap="square" rtlCol="0">
              <a:spAutoFit/>
            </a:bodyPr>
            <a:lstStyle/>
            <a:p>
              <a:pPr indent="0" algn="just" fontAlgn="auto">
                <a:lnSpc>
                  <a:spcPct val="200000"/>
                </a:lnSpc>
                <a:buClr>
                  <a:srgbClr val="C60101"/>
                </a:buClr>
                <a:buFont typeface="+mj-lt"/>
                <a:buNone/>
              </a:pPr>
              <a:r>
                <a:rPr lang="zh-CN" altLang="en-US" sz="1600" dirty="0">
                  <a:solidFill>
                    <a:schemeClr val="tx1"/>
                  </a:solidFill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1、防汛应急领导小组应高度重视应急人员的安全，调集和储备必要的防护器材、备用电源和抢救伤员必备的器械等，以备随时应用</a:t>
              </a:r>
              <a:endParaRPr lang="zh-CN" altLang="en-US" sz="1600" dirty="0">
                <a:solidFill>
                  <a:schemeClr val="tx1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259455" y="2890520"/>
              <a:ext cx="7611745" cy="1076325"/>
            </a:xfrm>
            <a:prstGeom prst="rect">
              <a:avLst/>
            </a:prstGeom>
            <a:solidFill>
              <a:srgbClr val="FCF2F2"/>
            </a:solidFill>
          </p:spPr>
          <p:txBody>
            <a:bodyPr wrap="square" rtlCol="0">
              <a:spAutoFit/>
            </a:bodyPr>
            <a:lstStyle/>
            <a:p>
              <a:pPr indent="0" algn="just" fontAlgn="auto">
                <a:lnSpc>
                  <a:spcPct val="200000"/>
                </a:lnSpc>
                <a:buClr>
                  <a:srgbClr val="C60101"/>
                </a:buClr>
                <a:buFont typeface="+mj-lt"/>
                <a:buNone/>
              </a:pPr>
              <a:r>
                <a:rPr lang="zh-CN" altLang="en-US" sz="1600" dirty="0">
                  <a:solidFill>
                    <a:schemeClr val="tx1"/>
                  </a:solidFill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2、抢险人员进入和撤出现场由防汛领导小组视情况作出决定。抢险人员进入受威胁的现场前，应采取防护措施以保证自身安全</a:t>
              </a:r>
              <a:endParaRPr lang="zh-CN" altLang="en-US" sz="1600" dirty="0">
                <a:solidFill>
                  <a:schemeClr val="tx1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259454" y="4051300"/>
              <a:ext cx="7611745" cy="583565"/>
            </a:xfrm>
            <a:prstGeom prst="rect">
              <a:avLst/>
            </a:prstGeom>
            <a:solidFill>
              <a:srgbClr val="FCF2F2"/>
            </a:solidFill>
          </p:spPr>
          <p:txBody>
            <a:bodyPr wrap="square" rtlCol="0">
              <a:spAutoFit/>
            </a:bodyPr>
            <a:lstStyle/>
            <a:p>
              <a:pPr indent="0" algn="just" fontAlgn="auto">
                <a:lnSpc>
                  <a:spcPct val="200000"/>
                </a:lnSpc>
                <a:buClr>
                  <a:srgbClr val="C60101"/>
                </a:buClr>
                <a:buFont typeface="+mj-lt"/>
                <a:buNone/>
              </a:pPr>
              <a:r>
                <a:rPr lang="zh-CN" altLang="en-US" sz="1600" dirty="0">
                  <a:solidFill>
                    <a:schemeClr val="tx1"/>
                  </a:solidFill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1、修复汛期造成的设备、设施损坏，确保各设备正常运行</a:t>
              </a:r>
              <a:endParaRPr lang="zh-CN" altLang="en-US" sz="1600" dirty="0">
                <a:solidFill>
                  <a:schemeClr val="tx1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259455" y="4577715"/>
              <a:ext cx="7611744" cy="583565"/>
            </a:xfrm>
            <a:prstGeom prst="rect">
              <a:avLst/>
            </a:prstGeom>
            <a:solidFill>
              <a:srgbClr val="FCF2F2"/>
            </a:solidFill>
          </p:spPr>
          <p:txBody>
            <a:bodyPr wrap="square" rtlCol="0">
              <a:spAutoFit/>
            </a:bodyPr>
            <a:lstStyle/>
            <a:p>
              <a:pPr indent="0" algn="just" fontAlgn="auto">
                <a:lnSpc>
                  <a:spcPct val="200000"/>
                </a:lnSpc>
                <a:buClr>
                  <a:srgbClr val="C60101"/>
                </a:buClr>
                <a:buFont typeface="+mj-lt"/>
                <a:buNone/>
              </a:pPr>
              <a:r>
                <a:rPr lang="zh-CN" altLang="en-US" sz="1600" dirty="0">
                  <a:solidFill>
                    <a:schemeClr val="tx1"/>
                  </a:solidFill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2、汛期结束后对地区及附近要及时全面的消毒，清理垃圾。</a:t>
              </a:r>
              <a:endParaRPr lang="zh-CN" altLang="en-US" sz="1600" dirty="0">
                <a:solidFill>
                  <a:schemeClr val="tx1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259455" y="5127625"/>
              <a:ext cx="7611745" cy="583565"/>
            </a:xfrm>
            <a:prstGeom prst="rect">
              <a:avLst/>
            </a:prstGeom>
            <a:solidFill>
              <a:srgbClr val="FCF2F2"/>
            </a:solidFill>
          </p:spPr>
          <p:txBody>
            <a:bodyPr wrap="square" rtlCol="0">
              <a:spAutoFit/>
            </a:bodyPr>
            <a:lstStyle/>
            <a:p>
              <a:pPr indent="0" algn="just" fontAlgn="auto">
                <a:lnSpc>
                  <a:spcPct val="200000"/>
                </a:lnSpc>
                <a:buClr>
                  <a:srgbClr val="C60101"/>
                </a:buClr>
                <a:buFont typeface="+mj-lt"/>
                <a:buNone/>
              </a:pPr>
              <a:r>
                <a:rPr lang="zh-CN" altLang="en-US" sz="1600" dirty="0">
                  <a:solidFill>
                    <a:schemeClr val="tx1"/>
                  </a:solidFill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3、总结汛期工作进行有关统计、汇报、备案，对汛期先进事迹进行宣传报道及嘉奖</a:t>
              </a:r>
              <a:endParaRPr lang="zh-CN" altLang="en-US" sz="1600" dirty="0">
                <a:solidFill>
                  <a:schemeClr val="tx1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</p:txBody>
        </p:sp>
        <p:sp>
          <p:nvSpPr>
            <p:cNvPr id="8" name="矩形: 圆角 17"/>
            <p:cNvSpPr/>
            <p:nvPr/>
          </p:nvSpPr>
          <p:spPr bwMode="auto">
            <a:xfrm>
              <a:off x="906780" y="4148186"/>
              <a:ext cx="2163445" cy="1369902"/>
            </a:xfrm>
            <a:prstGeom prst="roundRect">
              <a:avLst/>
            </a:prstGeom>
            <a:solidFill>
              <a:srgbClr val="C60101"/>
            </a:solidFill>
            <a:ln w="28575">
              <a:noFill/>
            </a:ln>
            <a:effectLst/>
          </p:spPr>
          <p:txBody>
            <a:bodyPr vert="horz" wrap="square" lIns="91440" tIns="45720" rIns="91440" bIns="179705" numCol="1" rtlCol="0" anchor="ctr" anchorCtr="0" compatLnSpc="0">
              <a:noAutofit/>
            </a:bodyPr>
            <a:lstStyle>
              <a:lvl1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1pPr>
              <a:lvl2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2pPr>
              <a:lvl3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3pPr>
              <a:lvl4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4pPr>
              <a:lvl5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9pPr>
            </a:lstStyle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b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+mn-ea"/>
                </a:rPr>
                <a:t>防汛</a:t>
              </a:r>
              <a:endParaRPr lang="en-US" b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+mn-ea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b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+mn-ea"/>
                </a:rPr>
                <a:t>后期工作</a:t>
              </a:r>
              <a:endParaRPr lang="en-US" b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+mn-ea"/>
              </a:endParaRPr>
            </a:p>
          </p:txBody>
        </p:sp>
      </p:grpSp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694055" y="621030"/>
            <a:ext cx="3565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汛期安全工作指南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0" y="1143000"/>
            <a:ext cx="7567295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313690" y="546100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800" y="46926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1280" y="3729355"/>
            <a:ext cx="2802255" cy="31286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687" y="4412185"/>
            <a:ext cx="2380168" cy="2380168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410460" y="2660650"/>
            <a:ext cx="787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防汛物资清单</a:t>
            </a:r>
            <a:endParaRPr lang="zh-CN" altLang="en-US" sz="7200" dirty="0">
              <a:solidFill>
                <a:srgbClr val="C00000"/>
              </a:solidFill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396951" y="3962129"/>
            <a:ext cx="5481299" cy="34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ts val="2000"/>
              </a:lnSpc>
            </a:pPr>
            <a:r>
              <a:rPr lang="zh-CN" altLang="en-US" dirty="0">
                <a:solidFill>
                  <a:srgbClr val="1C6F6A"/>
                </a:solidFill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打响夏季防汛新攻势，筑牢防汛安全屏障</a:t>
            </a:r>
            <a:endParaRPr lang="zh-CN" altLang="en-US" dirty="0">
              <a:solidFill>
                <a:srgbClr val="1C6F6A"/>
              </a:solidFill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755478" y="1743009"/>
            <a:ext cx="2681044" cy="698074"/>
          </a:xfrm>
          <a:prstGeom prst="roundRect">
            <a:avLst/>
          </a:prstGeom>
          <a:solidFill>
            <a:srgbClr val="C601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5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PART 03</a:t>
            </a:r>
            <a:endParaRPr lang="en-US" altLang="zh-CN" sz="35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2600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3200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 animBg="1"/>
      <p:bldP spid="6" grpId="1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91212" y="1866982"/>
            <a:ext cx="2456121" cy="3540642"/>
            <a:chOff x="1616784" y="2275367"/>
            <a:chExt cx="2456121" cy="3540642"/>
          </a:xfrm>
        </p:grpSpPr>
        <p:sp>
          <p:nvSpPr>
            <p:cNvPr id="8" name="矩形: 圆角 7"/>
            <p:cNvSpPr/>
            <p:nvPr/>
          </p:nvSpPr>
          <p:spPr>
            <a:xfrm>
              <a:off x="1616784" y="2275367"/>
              <a:ext cx="2456121" cy="3540642"/>
            </a:xfrm>
            <a:prstGeom prst="rect">
              <a:avLst/>
            </a:prstGeom>
            <a:solidFill>
              <a:srgbClr val="FCF2F2"/>
            </a:solidFill>
            <a:ln>
              <a:solidFill>
                <a:srgbClr val="C601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802492" y="2447166"/>
              <a:ext cx="2083435" cy="2237740"/>
              <a:chOff x="1798955" y="2447166"/>
              <a:chExt cx="2083435" cy="2237740"/>
            </a:xfrm>
          </p:grpSpPr>
          <p:sp>
            <p:nvSpPr>
              <p:cNvPr id="3" name="矩形 2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2005965" y="3959101"/>
                <a:ext cx="1669415" cy="72580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txBody>
              <a:bodyPr vert="horz" wrap="square" lIns="91440" tIns="45720" rIns="91440" bIns="179705" numCol="1" rtlCol="0" anchor="ctr" anchorCtr="0" compatLnSpc="0">
                <a:noAutofit/>
              </a:bodyPr>
              <a:lstStyle>
                <a:lvl1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1pPr>
                <a:lvl2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2pPr>
                <a:lvl3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3pPr>
                <a:lvl4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4pPr>
                <a:lvl5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5pPr>
                <a:lvl6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6pPr>
                <a:lvl7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7pPr>
                <a:lvl8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8pPr>
                <a:lvl9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9pPr>
              </a:lstStyle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lang="en-US" b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阿里巴巴普惠体 B" panose="00020600040101010101" charset="-122"/>
                    <a:ea typeface="阿里巴巴普惠体 B" panose="00020600040101010101" charset="-122"/>
                    <a:cs typeface="思源黑体 CN Normal" panose="020B0400000000000000" charset="-122"/>
                    <a:sym typeface="+mn-lt"/>
                  </a:rPr>
                  <a:t>潜水泵</a:t>
                </a:r>
                <a:endParaRPr lang="en-US" b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+mn-lt"/>
                </a:endParaRPr>
              </a:p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lang="zh-CN" altLang="en-US" b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阿里巴巴普惠体 B" panose="00020600040101010101" charset="-122"/>
                    <a:ea typeface="阿里巴巴普惠体 B" panose="00020600040101010101" charset="-122"/>
                    <a:cs typeface="思源黑体 CN Normal" panose="020B0400000000000000" charset="-122"/>
                    <a:sym typeface="+mn-lt"/>
                  </a:rPr>
                  <a:t>应急电源</a:t>
                </a:r>
                <a:endParaRPr lang="zh-CN" altLang="en-US" b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+mn-lt"/>
                </a:endParaRPr>
              </a:p>
            </p:txBody>
          </p:sp>
          <p:sp>
            <p:nvSpPr>
              <p:cNvPr id="6" name="矩形: 圆角 17"/>
              <p:cNvSpPr/>
              <p:nvPr/>
            </p:nvSpPr>
            <p:spPr>
              <a:xfrm>
                <a:off x="1798955" y="2447166"/>
                <a:ext cx="2083435" cy="574675"/>
              </a:xfrm>
              <a:prstGeom prst="rect">
                <a:avLst/>
              </a:prstGeom>
              <a:solidFill>
                <a:srgbClr val="C6010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36195" rtlCol="0" anchor="ctr"/>
              <a:lstStyle/>
              <a:p>
                <a:pPr algn="ctr"/>
                <a:r>
                  <a:rPr lang="zh-CN" altLang="en-US" sz="2000"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汉仪劲楷简" panose="00020600040101010101" charset="-122"/>
                  </a:rPr>
                  <a:t>排水设备</a:t>
                </a:r>
                <a:endParaRPr lang="zh-CN" altLang="en-US" sz="2000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汉仪劲楷简" panose="00020600040101010101" charset="-122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4870461" y="1866982"/>
            <a:ext cx="2456121" cy="3540642"/>
            <a:chOff x="1616149" y="2275367"/>
            <a:chExt cx="2456121" cy="3540642"/>
          </a:xfrm>
        </p:grpSpPr>
        <p:sp>
          <p:nvSpPr>
            <p:cNvPr id="12" name="矩形: 圆角 11"/>
            <p:cNvSpPr/>
            <p:nvPr/>
          </p:nvSpPr>
          <p:spPr>
            <a:xfrm>
              <a:off x="1616149" y="2275367"/>
              <a:ext cx="2456121" cy="3540642"/>
            </a:xfrm>
            <a:prstGeom prst="rect">
              <a:avLst/>
            </a:prstGeom>
            <a:solidFill>
              <a:srgbClr val="FCF2F2"/>
            </a:solidFill>
            <a:ln>
              <a:solidFill>
                <a:srgbClr val="C601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802492" y="2447166"/>
              <a:ext cx="2083435" cy="2861434"/>
              <a:chOff x="1798955" y="2447166"/>
              <a:chExt cx="2083435" cy="2861434"/>
            </a:xfrm>
          </p:grpSpPr>
          <p:sp>
            <p:nvSpPr>
              <p:cNvPr id="15" name="矩形 14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2006600" y="4783455"/>
                <a:ext cx="1669415" cy="52514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txBody>
              <a:bodyPr vert="horz" wrap="square" lIns="91440" tIns="45720" rIns="91440" bIns="179705" numCol="1" rtlCol="0" anchor="ctr" anchorCtr="0" compatLnSpc="0">
                <a:noAutofit/>
              </a:bodyPr>
              <a:lstStyle>
                <a:lvl1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1pPr>
                <a:lvl2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2pPr>
                <a:lvl3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3pPr>
                <a:lvl4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4pPr>
                <a:lvl5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5pPr>
                <a:lvl6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6pPr>
                <a:lvl7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7pPr>
                <a:lvl8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8pPr>
                <a:lvl9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9pPr>
              </a:lstStyle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lang="en-US" altLang="zh-CN" sz="2000" b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阿里巴巴普惠体 B" panose="00020600040101010101" charset="-122"/>
                    <a:ea typeface="阿里巴巴普惠体 B" panose="00020600040101010101" charset="-122"/>
                    <a:cs typeface="思源黑体 CN Normal" panose="020B0400000000000000" charset="-122"/>
                    <a:sym typeface="+mn-lt"/>
                  </a:rPr>
                  <a:t>手推车</a:t>
                </a:r>
                <a:endParaRPr lang="en-US" altLang="zh-CN" sz="2000" b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+mn-lt"/>
                </a:endParaRPr>
              </a:p>
            </p:txBody>
          </p:sp>
          <p:sp>
            <p:nvSpPr>
              <p:cNvPr id="16" name="矩形: 圆角 17"/>
              <p:cNvSpPr/>
              <p:nvPr/>
            </p:nvSpPr>
            <p:spPr>
              <a:xfrm>
                <a:off x="1798955" y="2447166"/>
                <a:ext cx="2083435" cy="574675"/>
              </a:xfrm>
              <a:prstGeom prst="rect">
                <a:avLst/>
              </a:prstGeom>
              <a:solidFill>
                <a:srgbClr val="C6010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36195" rtlCol="0" anchor="ctr"/>
              <a:lstStyle/>
              <a:p>
                <a:pPr algn="ctr"/>
                <a:r>
                  <a:rPr lang="zh-CN" altLang="en-US" sz="2000"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汉仪劲楷简" panose="00020600040101010101" charset="-122"/>
                  </a:rPr>
                  <a:t>运输设备</a:t>
                </a:r>
                <a:endParaRPr lang="zh-CN" altLang="en-US" sz="2000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汉仪劲楷简" panose="00020600040101010101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8050345" y="1866982"/>
            <a:ext cx="2456121" cy="3540642"/>
            <a:chOff x="1616149" y="2275367"/>
            <a:chExt cx="2456121" cy="3540642"/>
          </a:xfrm>
        </p:grpSpPr>
        <p:sp>
          <p:nvSpPr>
            <p:cNvPr id="18" name="矩形: 圆角 17"/>
            <p:cNvSpPr/>
            <p:nvPr/>
          </p:nvSpPr>
          <p:spPr>
            <a:xfrm>
              <a:off x="1616149" y="2275367"/>
              <a:ext cx="2456121" cy="3540642"/>
            </a:xfrm>
            <a:prstGeom prst="rect">
              <a:avLst/>
            </a:prstGeom>
            <a:solidFill>
              <a:srgbClr val="FCF2F2"/>
            </a:solidFill>
            <a:ln>
              <a:solidFill>
                <a:srgbClr val="C601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802492" y="2447166"/>
              <a:ext cx="2083435" cy="2418839"/>
              <a:chOff x="1798955" y="2447166"/>
              <a:chExt cx="2083435" cy="2418839"/>
            </a:xfrm>
          </p:grpSpPr>
          <p:sp>
            <p:nvSpPr>
              <p:cNvPr id="21" name="矩形 20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2005965" y="4340860"/>
                <a:ext cx="1876425" cy="52514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txBody>
              <a:bodyPr vert="horz" wrap="square" lIns="91440" tIns="45720" rIns="91440" bIns="179705" numCol="1" rtlCol="0" anchor="ctr" anchorCtr="0" compatLnSpc="0">
                <a:noAutofit/>
              </a:bodyPr>
              <a:lstStyle>
                <a:lvl1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1pPr>
                <a:lvl2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2pPr>
                <a:lvl3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3pPr>
                <a:lvl4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4pPr>
                <a:lvl5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5pPr>
                <a:lvl6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6pPr>
                <a:lvl7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7pPr>
                <a:lvl8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8pPr>
                <a:lvl9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9pPr>
              </a:lstStyle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lang="en-US" altLang="zh-CN" sz="2000" b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阿里巴巴普惠体 B" panose="00020600040101010101" charset="-122"/>
                    <a:ea typeface="阿里巴巴普惠体 B" panose="00020600040101010101" charset="-122"/>
                    <a:cs typeface="思源黑体 CN Normal" panose="020B0400000000000000" charset="-122"/>
                    <a:sym typeface="+mn-lt"/>
                  </a:rPr>
                  <a:t>应急手持灯</a:t>
                </a:r>
                <a:endParaRPr lang="en-US" altLang="zh-CN" sz="2000" b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+mn-lt"/>
                </a:endParaRPr>
              </a:p>
            </p:txBody>
          </p:sp>
          <p:sp>
            <p:nvSpPr>
              <p:cNvPr id="22" name="矩形: 圆角 17"/>
              <p:cNvSpPr/>
              <p:nvPr/>
            </p:nvSpPr>
            <p:spPr>
              <a:xfrm>
                <a:off x="1798955" y="2447166"/>
                <a:ext cx="2083435" cy="574675"/>
              </a:xfrm>
              <a:prstGeom prst="rect">
                <a:avLst/>
              </a:prstGeom>
              <a:solidFill>
                <a:srgbClr val="C6010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36195" rtlCol="0" anchor="ctr"/>
              <a:lstStyle/>
              <a:p>
                <a:pPr algn="ctr"/>
                <a:r>
                  <a:rPr lang="zh-CN" altLang="en-US" sz="2000"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汉仪劲楷简" panose="00020600040101010101" charset="-122"/>
                  </a:rPr>
                  <a:t>照明设备</a:t>
                </a:r>
                <a:endParaRPr lang="zh-CN" altLang="en-US" sz="2000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汉仪劲楷简" panose="00020600040101010101" charset="-122"/>
                </a:endParaRPr>
              </a:p>
            </p:txBody>
          </p:sp>
        </p:grpSp>
      </p:grp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94055" y="621030"/>
            <a:ext cx="3565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防汛物资清单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02580" y="3453130"/>
            <a:ext cx="13919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</a:t>
            </a:r>
            <a:r>
              <a:rPr lang="zh-CN" altLang="en-US"/>
              <a:t>挖掘机</a:t>
            </a:r>
            <a:endParaRPr lang="zh-CN" altLang="en-US"/>
          </a:p>
          <a:p>
            <a:r>
              <a:rPr lang="en-US" altLang="zh-CN"/>
              <a:t>      </a:t>
            </a:r>
            <a:r>
              <a:rPr lang="zh-CN" altLang="en-US"/>
              <a:t>铲车</a:t>
            </a:r>
            <a:endParaRPr lang="zh-CN" altLang="en-US"/>
          </a:p>
          <a:p>
            <a:r>
              <a:rPr lang="zh-CN" altLang="en-US"/>
              <a:t>自卸运输车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573770" y="3379470"/>
            <a:ext cx="1518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</a:t>
            </a:r>
            <a:r>
              <a:rPr lang="zh-CN" altLang="en-US"/>
              <a:t>发电机</a:t>
            </a:r>
            <a:endParaRPr lang="zh-CN" altLang="en-US"/>
          </a:p>
          <a:p>
            <a:r>
              <a:rPr lang="en-US" altLang="zh-CN"/>
              <a:t>   </a:t>
            </a:r>
            <a:r>
              <a:rPr lang="zh-CN" altLang="en-US"/>
              <a:t>照明设备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: 圆角 17"/>
          <p:cNvSpPr/>
          <p:nvPr/>
        </p:nvSpPr>
        <p:spPr bwMode="auto">
          <a:xfrm>
            <a:off x="4838159" y="1746567"/>
            <a:ext cx="2446020" cy="574675"/>
          </a:xfrm>
          <a:prstGeom prst="homePlate">
            <a:avLst>
              <a:gd name="adj" fmla="val 10285"/>
            </a:avLst>
          </a:prstGeom>
          <a:noFill/>
          <a:ln w="28575">
            <a:noFill/>
          </a:ln>
          <a:effectLst/>
        </p:spPr>
        <p:txBody>
          <a:bodyPr vert="horz" wrap="square" lIns="91440" tIns="45720" rIns="91440" bIns="179705" numCol="1" rtlCol="0" anchor="ctr" anchorCtr="0" compatLnSpc="0">
            <a:noAutofit/>
          </a:bodyPr>
          <a:lstStyle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1pPr>
            <a:lvl2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2pPr>
            <a:lvl3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3pPr>
            <a:lvl4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4pPr>
            <a:lvl5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0">
                <a:solidFill>
                  <a:schemeClr val="tx1"/>
                </a:solidFill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+mn-ea"/>
              </a:rPr>
              <a:t>抢险工具</a:t>
            </a:r>
            <a:endParaRPr lang="zh-CN" altLang="en-US" b="0">
              <a:solidFill>
                <a:schemeClr val="tx1"/>
              </a:solidFill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+mn-ea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862330" y="2968625"/>
            <a:ext cx="10278745" cy="2065020"/>
            <a:chOff x="862330" y="2968625"/>
            <a:chExt cx="10278745" cy="2065020"/>
          </a:xfrm>
        </p:grpSpPr>
        <p:grpSp>
          <p:nvGrpSpPr>
            <p:cNvPr id="50" name="组合 49"/>
            <p:cNvGrpSpPr/>
            <p:nvPr/>
          </p:nvGrpSpPr>
          <p:grpSpPr>
            <a:xfrm>
              <a:off x="862330" y="2968625"/>
              <a:ext cx="10278745" cy="2065020"/>
              <a:chOff x="1358" y="4675"/>
              <a:chExt cx="16187" cy="3252"/>
            </a:xfrm>
            <a:solidFill>
              <a:srgbClr val="C60101"/>
            </a:solidFill>
          </p:grpSpPr>
          <p:grpSp>
            <p:nvGrpSpPr>
              <p:cNvPr id="62" name="组合 61"/>
              <p:cNvGrpSpPr/>
              <p:nvPr/>
            </p:nvGrpSpPr>
            <p:grpSpPr>
              <a:xfrm>
                <a:off x="1358" y="4675"/>
                <a:ext cx="16187" cy="2763"/>
                <a:chOff x="965200" y="4282440"/>
                <a:chExt cx="10784840" cy="1509227"/>
              </a:xfrm>
              <a:grpFill/>
            </p:grpSpPr>
            <p:sp>
              <p:nvSpPr>
                <p:cNvPr id="73" name="矩形: 圆角 15"/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965200" y="4282440"/>
                  <a:ext cx="2067560" cy="15092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矩形: 圆角 16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3144520" y="4282440"/>
                  <a:ext cx="2067560" cy="15092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矩形: 圆角 17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5323840" y="4282440"/>
                  <a:ext cx="2067560" cy="15092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矩形: 圆角 18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7503161" y="4282440"/>
                  <a:ext cx="2067560" cy="15092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矩形: 圆角 19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9682480" y="4282440"/>
                  <a:ext cx="2067560" cy="15092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2" name="矩形: 圆角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1358" y="7597"/>
                <a:ext cx="3103" cy="1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: 圆角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4629" y="7597"/>
                <a:ext cx="3103" cy="1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矩形: 圆角 17"/>
              <p:cNvSpPr/>
              <p:nvPr>
                <p:custDataLst>
                  <p:tags r:id="rId8"/>
                </p:custDataLst>
              </p:nvPr>
            </p:nvSpPr>
            <p:spPr>
              <a:xfrm>
                <a:off x="7900" y="7597"/>
                <a:ext cx="3103" cy="1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矩形: 圆角 18"/>
              <p:cNvSpPr/>
              <p:nvPr>
                <p:custDataLst>
                  <p:tags r:id="rId9"/>
                </p:custDataLst>
              </p:nvPr>
            </p:nvSpPr>
            <p:spPr>
              <a:xfrm>
                <a:off x="11171" y="7597"/>
                <a:ext cx="3103" cy="1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: 圆角 19"/>
              <p:cNvSpPr/>
              <p:nvPr>
                <p:custDataLst>
                  <p:tags r:id="rId10"/>
                </p:custDataLst>
              </p:nvPr>
            </p:nvSpPr>
            <p:spPr>
              <a:xfrm>
                <a:off x="14442" y="7597"/>
                <a:ext cx="3103" cy="1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等腰三角形 56"/>
              <p:cNvSpPr/>
              <p:nvPr/>
            </p:nvSpPr>
            <p:spPr>
              <a:xfrm flipV="1">
                <a:off x="2717" y="7677"/>
                <a:ext cx="385" cy="25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等腰三角形 5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5988" y="7677"/>
                <a:ext cx="385" cy="25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等腰三角形 58"/>
              <p:cNvSpPr/>
              <p:nvPr>
                <p:custDataLst>
                  <p:tags r:id="rId12"/>
                </p:custDataLst>
              </p:nvPr>
            </p:nvSpPr>
            <p:spPr>
              <a:xfrm flipV="1">
                <a:off x="9259" y="7677"/>
                <a:ext cx="385" cy="25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等腰三角形 59"/>
              <p:cNvSpPr/>
              <p:nvPr>
                <p:custDataLst>
                  <p:tags r:id="rId13"/>
                </p:custDataLst>
              </p:nvPr>
            </p:nvSpPr>
            <p:spPr>
              <a:xfrm flipV="1">
                <a:off x="12530" y="7677"/>
                <a:ext cx="385" cy="25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等腰三角形 60"/>
              <p:cNvSpPr/>
              <p:nvPr>
                <p:custDataLst>
                  <p:tags r:id="rId14"/>
                </p:custDataLst>
              </p:nvPr>
            </p:nvSpPr>
            <p:spPr>
              <a:xfrm flipV="1">
                <a:off x="15801" y="7677"/>
                <a:ext cx="385" cy="25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8" name="文本框 77"/>
            <p:cNvSpPr txBox="1"/>
            <p:nvPr>
              <p:custDataLst>
                <p:tags r:id="rId15"/>
              </p:custDataLst>
            </p:nvPr>
          </p:nvSpPr>
          <p:spPr>
            <a:xfrm>
              <a:off x="1209040" y="3658169"/>
              <a:ext cx="1284001" cy="5067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b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+mn-lt"/>
                </a:rPr>
                <a:t>铁锨</a:t>
              </a:r>
              <a:endParaRPr lang="en-US" altLang="zh-CN" b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+mn-lt"/>
              </a:endParaRPr>
            </a:p>
          </p:txBody>
        </p:sp>
        <p:sp>
          <p:nvSpPr>
            <p:cNvPr id="79" name="文本框 78"/>
            <p:cNvSpPr txBox="1"/>
            <p:nvPr>
              <p:custDataLst>
                <p:tags r:id="rId16"/>
              </p:custDataLst>
            </p:nvPr>
          </p:nvSpPr>
          <p:spPr>
            <a:xfrm>
              <a:off x="3322115" y="3658169"/>
              <a:ext cx="1284001" cy="5067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b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+mn-lt"/>
                </a:rPr>
                <a:t>水桶</a:t>
              </a:r>
              <a:endParaRPr lang="en-US" altLang="zh-CN" b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+mn-lt"/>
              </a:endParaRPr>
            </a:p>
          </p:txBody>
        </p:sp>
        <p:sp>
          <p:nvSpPr>
            <p:cNvPr id="80" name="文本框 79"/>
            <p:cNvSpPr txBox="1"/>
            <p:nvPr>
              <p:custDataLst>
                <p:tags r:id="rId17"/>
              </p:custDataLst>
            </p:nvPr>
          </p:nvSpPr>
          <p:spPr>
            <a:xfrm>
              <a:off x="5340082" y="3658169"/>
              <a:ext cx="1284001" cy="5067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b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+mn-lt"/>
                </a:rPr>
                <a:t>塑料布</a:t>
              </a:r>
              <a:endParaRPr lang="en-US" altLang="zh-CN" b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+mn-lt"/>
              </a:endParaRPr>
            </a:p>
          </p:txBody>
        </p:sp>
        <p:sp>
          <p:nvSpPr>
            <p:cNvPr id="81" name="文本框 80"/>
            <p:cNvSpPr txBox="1"/>
            <p:nvPr>
              <p:custDataLst>
                <p:tags r:id="rId18"/>
              </p:custDataLst>
            </p:nvPr>
          </p:nvSpPr>
          <p:spPr>
            <a:xfrm>
              <a:off x="7406201" y="3658244"/>
              <a:ext cx="1284001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b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+mn-lt"/>
                </a:rPr>
                <a:t>钩子、锤、手锯</a:t>
              </a:r>
              <a:endParaRPr lang="en-US" altLang="zh-CN" b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+mn-lt"/>
              </a:endParaRPr>
            </a:p>
          </p:txBody>
        </p:sp>
        <p:sp>
          <p:nvSpPr>
            <p:cNvPr id="82" name="文本框 81"/>
            <p:cNvSpPr txBox="1"/>
            <p:nvPr>
              <p:custDataLst>
                <p:tags r:id="rId19"/>
              </p:custDataLst>
            </p:nvPr>
          </p:nvSpPr>
          <p:spPr>
            <a:xfrm>
              <a:off x="9515854" y="3658244"/>
              <a:ext cx="1284001" cy="5067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b="0" noProof="0">
                  <a:ln>
                    <a:noFill/>
                  </a:ln>
                  <a:blipFill>
                    <a:blip r:embed="rId20"/>
                    <a:stretch>
                      <a:fillRect/>
                    </a:stretch>
                  </a:blip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+mn-lt"/>
                </a:rPr>
                <a:t> </a:t>
              </a:r>
              <a:r>
                <a:rPr lang="zh-CN" altLang="en-US" b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+mn-lt"/>
                </a:rPr>
                <a:t>抽</a:t>
              </a:r>
              <a:r>
                <a:rPr lang="en-US" altLang="zh-CN" b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+mn-lt"/>
                </a:rPr>
                <a:t>水机</a:t>
              </a:r>
              <a:endParaRPr lang="en-US" altLang="zh-CN" b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21"/>
            </p:custDataLst>
          </p:nvPr>
        </p:nvSpPr>
        <p:spPr>
          <a:xfrm>
            <a:off x="694055" y="621030"/>
            <a:ext cx="3565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防汛物资清单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</p:spTree>
    <p:custDataLst>
      <p:tags r:id="rId2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90577" y="1866982"/>
            <a:ext cx="2456121" cy="3540642"/>
            <a:chOff x="1616149" y="2275367"/>
            <a:chExt cx="2456121" cy="3540642"/>
          </a:xfrm>
        </p:grpSpPr>
        <p:sp>
          <p:nvSpPr>
            <p:cNvPr id="8" name="矩形: 圆角 7"/>
            <p:cNvSpPr/>
            <p:nvPr/>
          </p:nvSpPr>
          <p:spPr>
            <a:xfrm>
              <a:off x="1616149" y="2275367"/>
              <a:ext cx="2456121" cy="3540642"/>
            </a:xfrm>
            <a:prstGeom prst="rect">
              <a:avLst/>
            </a:prstGeom>
            <a:solidFill>
              <a:srgbClr val="FCF2F2"/>
            </a:solidFill>
            <a:ln>
              <a:solidFill>
                <a:srgbClr val="C601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802492" y="2447166"/>
              <a:ext cx="2083435" cy="2328669"/>
              <a:chOff x="1798955" y="2447166"/>
              <a:chExt cx="2083435" cy="2328669"/>
            </a:xfrm>
          </p:grpSpPr>
          <p:sp>
            <p:nvSpPr>
              <p:cNvPr id="3" name="矩形 2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2005965" y="4250690"/>
                <a:ext cx="1669415" cy="52514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txBody>
              <a:bodyPr vert="horz" wrap="square" lIns="91440" tIns="45720" rIns="91440" bIns="179705" numCol="1" rtlCol="0" anchor="ctr" anchorCtr="0" compatLnSpc="0">
                <a:noAutofit/>
              </a:bodyPr>
              <a:lstStyle>
                <a:lvl1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1pPr>
                <a:lvl2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2pPr>
                <a:lvl3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3pPr>
                <a:lvl4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4pPr>
                <a:lvl5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5pPr>
                <a:lvl6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6pPr>
                <a:lvl7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7pPr>
                <a:lvl8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8pPr>
                <a:lvl9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9pPr>
              </a:lstStyle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lang="zh-CN" altLang="en-US" b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阿里巴巴普惠体 B" panose="00020600040101010101" charset="-122"/>
                    <a:ea typeface="阿里巴巴普惠体 B" panose="00020600040101010101" charset="-122"/>
                    <a:cs typeface="思源黑体 CN Normal" panose="020B0400000000000000" charset="-122"/>
                    <a:sym typeface="+mn-lt"/>
                  </a:rPr>
                  <a:t>雨鞋</a:t>
                </a:r>
                <a:endParaRPr lang="zh-CN" altLang="en-US" b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+mn-lt"/>
                </a:endParaRPr>
              </a:p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lang="zh-CN" altLang="en-US" b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阿里巴巴普惠体 B" panose="00020600040101010101" charset="-122"/>
                    <a:ea typeface="阿里巴巴普惠体 B" panose="00020600040101010101" charset="-122"/>
                    <a:cs typeface="思源黑体 CN Normal" panose="020B0400000000000000" charset="-122"/>
                    <a:sym typeface="+mn-lt"/>
                  </a:rPr>
                  <a:t>救生圈</a:t>
                </a:r>
                <a:endParaRPr lang="zh-CN" altLang="en-US" b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+mn-lt"/>
                </a:endParaRPr>
              </a:p>
            </p:txBody>
          </p:sp>
          <p:sp>
            <p:nvSpPr>
              <p:cNvPr id="6" name="矩形: 圆角 17"/>
              <p:cNvSpPr/>
              <p:nvPr/>
            </p:nvSpPr>
            <p:spPr>
              <a:xfrm>
                <a:off x="1798955" y="2447166"/>
                <a:ext cx="2083435" cy="574675"/>
              </a:xfrm>
              <a:prstGeom prst="rect">
                <a:avLst/>
              </a:prstGeom>
              <a:solidFill>
                <a:srgbClr val="C6010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36195" rtlCol="0" anchor="ctr"/>
              <a:lstStyle/>
              <a:p>
                <a:pPr algn="ctr"/>
                <a:r>
                  <a:rPr lang="zh-CN" altLang="en-US" sz="2000">
                    <a:blipFill>
                      <a:blip r:embed="rId2"/>
                      <a:stretch>
                        <a:fillRect/>
                      </a:stretch>
                    </a:blipFill>
                    <a:latin typeface="阿里巴巴普惠体 B" panose="00020600040101010101" charset="-122"/>
                    <a:ea typeface="阿里巴巴普惠体 B" panose="00020600040101010101" charset="-122"/>
                    <a:cs typeface="汉仪劲楷简" panose="00020600040101010101" charset="-122"/>
                  </a:rPr>
                  <a:t>个人用具</a:t>
                </a:r>
                <a:endParaRPr lang="zh-CN" altLang="en-US" sz="2000">
                  <a:blipFill>
                    <a:blip r:embed="rId2"/>
                    <a:stretch>
                      <a:fillRect/>
                    </a:stretch>
                  </a:blipFill>
                  <a:latin typeface="阿里巴巴普惠体 B" panose="00020600040101010101" charset="-122"/>
                  <a:ea typeface="阿里巴巴普惠体 B" panose="00020600040101010101" charset="-122"/>
                  <a:cs typeface="汉仪劲楷简" panose="00020600040101010101" charset="-122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4870461" y="1866982"/>
            <a:ext cx="5243483" cy="3540642"/>
            <a:chOff x="1616149" y="2275367"/>
            <a:chExt cx="5243483" cy="3540642"/>
          </a:xfrm>
        </p:grpSpPr>
        <p:sp>
          <p:nvSpPr>
            <p:cNvPr id="12" name="矩形: 圆角 11"/>
            <p:cNvSpPr/>
            <p:nvPr/>
          </p:nvSpPr>
          <p:spPr>
            <a:xfrm>
              <a:off x="1616149" y="2275367"/>
              <a:ext cx="2456121" cy="3540642"/>
            </a:xfrm>
            <a:prstGeom prst="rect">
              <a:avLst/>
            </a:prstGeom>
            <a:solidFill>
              <a:srgbClr val="FCF2F2"/>
            </a:solidFill>
            <a:ln>
              <a:solidFill>
                <a:srgbClr val="C601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802492" y="2447166"/>
              <a:ext cx="5057140" cy="1196464"/>
              <a:chOff x="1798955" y="2447166"/>
              <a:chExt cx="5057140" cy="1196464"/>
            </a:xfrm>
          </p:grpSpPr>
          <p:sp>
            <p:nvSpPr>
              <p:cNvPr id="15" name="矩形 14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5186680" y="3118485"/>
                <a:ext cx="1669415" cy="52514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txBody>
              <a:bodyPr vert="horz" wrap="square" lIns="91440" tIns="45720" rIns="91440" bIns="179705" numCol="1" rtlCol="0" anchor="ctr" anchorCtr="0" compatLnSpc="0">
                <a:noAutofit/>
              </a:bodyPr>
              <a:lstStyle>
                <a:lvl1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1pPr>
                <a:lvl2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2pPr>
                <a:lvl3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3pPr>
                <a:lvl4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4pPr>
                <a:lvl5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5pPr>
                <a:lvl6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6pPr>
                <a:lvl7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7pPr>
                <a:lvl8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8pPr>
                <a:lvl9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9pPr>
              </a:lstStyle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lang="zh-CN" altLang="en-US" sz="2000" b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阿里巴巴普惠体 B" panose="00020600040101010101" charset="-122"/>
                    <a:ea typeface="阿里巴巴普惠体 B" panose="00020600040101010101" charset="-122"/>
                    <a:cs typeface="思源黑体 CN Normal" panose="020B0400000000000000" charset="-122"/>
                    <a:sym typeface="+mn-lt"/>
                  </a:rPr>
                  <a:t>铁丝</a:t>
                </a:r>
                <a:endParaRPr lang="zh-CN" altLang="en-US" sz="2000" b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+mn-lt"/>
                </a:endParaRPr>
              </a:p>
            </p:txBody>
          </p:sp>
          <p:sp>
            <p:nvSpPr>
              <p:cNvPr id="16" name="矩形: 圆角 17"/>
              <p:cNvSpPr/>
              <p:nvPr/>
            </p:nvSpPr>
            <p:spPr>
              <a:xfrm>
                <a:off x="1798955" y="2447166"/>
                <a:ext cx="2083435" cy="574675"/>
              </a:xfrm>
              <a:prstGeom prst="rect">
                <a:avLst/>
              </a:prstGeom>
              <a:solidFill>
                <a:srgbClr val="C6010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36195" rtlCol="0" anchor="ctr"/>
              <a:lstStyle/>
              <a:p>
                <a:pPr algn="ctr"/>
                <a:r>
                  <a:rPr lang="zh-CN" altLang="en-US" sz="2000">
                    <a:blipFill>
                      <a:blip r:embed="rId2"/>
                      <a:stretch>
                        <a:fillRect/>
                      </a:stretch>
                    </a:blipFill>
                    <a:latin typeface="阿里巴巴普惠体 B" panose="00020600040101010101" charset="-122"/>
                    <a:ea typeface="阿里巴巴普惠体 B" panose="00020600040101010101" charset="-122"/>
                    <a:cs typeface="汉仪劲楷简" panose="00020600040101010101" charset="-122"/>
                  </a:rPr>
                  <a:t>抢险工具</a:t>
                </a:r>
                <a:endParaRPr lang="zh-CN" altLang="en-US" sz="2000">
                  <a:blipFill>
                    <a:blip r:embed="rId2"/>
                    <a:stretch>
                      <a:fillRect/>
                    </a:stretch>
                  </a:blipFill>
                  <a:latin typeface="阿里巴巴普惠体 B" panose="00020600040101010101" charset="-122"/>
                  <a:ea typeface="阿里巴巴普惠体 B" panose="00020600040101010101" charset="-122"/>
                  <a:cs typeface="汉仪劲楷简" panose="00020600040101010101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1980033" y="1866982"/>
            <a:ext cx="8526433" cy="3540642"/>
            <a:chOff x="-4454163" y="2275367"/>
            <a:chExt cx="8526433" cy="3540642"/>
          </a:xfrm>
        </p:grpSpPr>
        <p:sp>
          <p:nvSpPr>
            <p:cNvPr id="18" name="矩形: 圆角 17"/>
            <p:cNvSpPr/>
            <p:nvPr/>
          </p:nvSpPr>
          <p:spPr>
            <a:xfrm>
              <a:off x="1616149" y="2275367"/>
              <a:ext cx="2456121" cy="3540642"/>
            </a:xfrm>
            <a:prstGeom prst="rect">
              <a:avLst/>
            </a:prstGeom>
            <a:solidFill>
              <a:srgbClr val="FCF2F2"/>
            </a:solidFill>
            <a:ln>
              <a:solidFill>
                <a:srgbClr val="C601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4454163" y="2447166"/>
              <a:ext cx="8340090" cy="1652394"/>
              <a:chOff x="-4457700" y="2447166"/>
              <a:chExt cx="8340090" cy="1652394"/>
            </a:xfrm>
          </p:grpSpPr>
          <p:sp>
            <p:nvSpPr>
              <p:cNvPr id="21" name="矩形 20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-4457700" y="3574415"/>
                <a:ext cx="1876425" cy="52514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txBody>
              <a:bodyPr vert="horz" wrap="square" lIns="91440" tIns="45720" rIns="91440" bIns="179705" numCol="1" rtlCol="0" anchor="ctr" anchorCtr="0" compatLnSpc="0">
                <a:noAutofit/>
              </a:bodyPr>
              <a:lstStyle>
                <a:lvl1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1pPr>
                <a:lvl2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2pPr>
                <a:lvl3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3pPr>
                <a:lvl4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4pPr>
                <a:lvl5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5pPr>
                <a:lvl6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6pPr>
                <a:lvl7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7pPr>
                <a:lvl8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8pPr>
                <a:lvl9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9pPr>
              </a:lstStyle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lang="zh-CN" altLang="en-US" sz="2000" b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阿里巴巴普惠体 B" panose="00020600040101010101" charset="-122"/>
                    <a:ea typeface="阿里巴巴普惠体 B" panose="00020600040101010101" charset="-122"/>
                    <a:cs typeface="思源黑体 CN Normal" panose="020B0400000000000000" charset="-122"/>
                    <a:sym typeface="+mn-lt"/>
                  </a:rPr>
                  <a:t>雨衣</a:t>
                </a:r>
                <a:endParaRPr lang="zh-CN" altLang="en-US" sz="2000" b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+mn-lt"/>
                </a:endParaRPr>
              </a:p>
            </p:txBody>
          </p:sp>
          <p:sp>
            <p:nvSpPr>
              <p:cNvPr id="22" name="矩形: 圆角 17"/>
              <p:cNvSpPr/>
              <p:nvPr/>
            </p:nvSpPr>
            <p:spPr>
              <a:xfrm>
                <a:off x="1798955" y="2447166"/>
                <a:ext cx="2083435" cy="574675"/>
              </a:xfrm>
              <a:prstGeom prst="rect">
                <a:avLst/>
              </a:prstGeom>
              <a:solidFill>
                <a:srgbClr val="C6010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36195" rtlCol="0" anchor="ctr"/>
              <a:lstStyle/>
              <a:p>
                <a:pPr algn="ctr"/>
                <a:r>
                  <a:rPr lang="zh-CN" altLang="en-US" sz="2000">
                    <a:blipFill>
                      <a:blip r:embed="rId2"/>
                      <a:stretch>
                        <a:fillRect/>
                      </a:stretch>
                    </a:blipFill>
                    <a:latin typeface="阿里巴巴普惠体 B" panose="00020600040101010101" charset="-122"/>
                    <a:ea typeface="阿里巴巴普惠体 B" panose="00020600040101010101" charset="-122"/>
                    <a:cs typeface="汉仪劲楷简" panose="00020600040101010101" charset="-122"/>
                  </a:rPr>
                  <a:t>抢险物资</a:t>
                </a:r>
                <a:endParaRPr lang="zh-CN" altLang="en-US" sz="2000">
                  <a:blipFill>
                    <a:blip r:embed="rId2"/>
                    <a:stretch>
                      <a:fillRect/>
                    </a:stretch>
                  </a:blipFill>
                  <a:latin typeface="阿里巴巴普惠体 B" panose="00020600040101010101" charset="-122"/>
                  <a:ea typeface="阿里巴巴普惠体 B" panose="00020600040101010101" charset="-122"/>
                  <a:cs typeface="汉仪劲楷简" panose="00020600040101010101" charset="-122"/>
                </a:endParaRPr>
              </a:p>
            </p:txBody>
          </p:sp>
        </p:grpSp>
      </p:grp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694055" y="621030"/>
            <a:ext cx="3565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防汛物资清单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>
            <p:custDataLst>
              <p:tags r:id="rId6"/>
            </p:custDataLst>
          </p:nvPr>
        </p:nvSpPr>
        <p:spPr bwMode="auto">
          <a:xfrm>
            <a:off x="8340725" y="3842385"/>
            <a:ext cx="1876425" cy="988060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91440" tIns="45720" rIns="91440" bIns="179705" numCol="1" rtlCol="0" anchor="ctr" anchorCtr="0" compatLnSpc="0">
            <a:noAutofit/>
          </a:bodyPr>
          <a:lstStyle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1pPr>
            <a:lvl2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2pPr>
            <a:lvl3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3pPr>
            <a:lvl4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4pPr>
            <a:lvl5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9pPr>
          </a:lstStyle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b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+mn-lt"/>
              </a:rPr>
              <a:t>沙袋</a:t>
            </a:r>
            <a:endParaRPr lang="zh-CN" altLang="en-US" sz="2000" b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+mn-lt"/>
            </a:endParaRPr>
          </a:p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b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+mn-lt"/>
              </a:rPr>
              <a:t>水泥石子</a:t>
            </a:r>
            <a:endParaRPr lang="zh-CN" altLang="en-US" sz="2000" b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+mn-lt"/>
            </a:endParaRPr>
          </a:p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b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+mn-lt"/>
              </a:rPr>
              <a:t>木材</a:t>
            </a:r>
            <a:endParaRPr lang="zh-CN" altLang="en-US" sz="2000" b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+mn-lt"/>
            </a:endParaRPr>
          </a:p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b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+mn-lt"/>
              </a:rPr>
              <a:t>金属网</a:t>
            </a:r>
            <a:endParaRPr lang="zh-CN" altLang="en-US" sz="2000" b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+mn-lt"/>
            </a:endParaRPr>
          </a:p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b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+mn-lt"/>
              </a:rPr>
              <a:t>柴油</a:t>
            </a:r>
            <a:endParaRPr lang="zh-CN" altLang="en-US" sz="2000" b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+mn-lt"/>
            </a:endParaRPr>
          </a:p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000" b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11775" y="3615690"/>
            <a:ext cx="1695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</a:t>
            </a:r>
            <a:r>
              <a:rPr lang="zh-CN" altLang="en-US"/>
              <a:t>发电机</a:t>
            </a:r>
            <a:endParaRPr lang="zh-CN" altLang="en-US"/>
          </a:p>
          <a:p>
            <a:r>
              <a:rPr lang="en-US" altLang="zh-CN"/>
              <a:t>         </a:t>
            </a:r>
            <a:r>
              <a:rPr lang="zh-CN" altLang="en-US"/>
              <a:t>电缆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649170" y="1806944"/>
            <a:ext cx="8681010" cy="3726032"/>
            <a:chOff x="2047240" y="1987698"/>
            <a:chExt cx="8681010" cy="3726032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4084319" y="1987698"/>
              <a:ext cx="6643931" cy="1608308"/>
            </a:xfrm>
            <a:prstGeom prst="rect">
              <a:avLst/>
            </a:prstGeom>
            <a:solidFill>
              <a:srgbClr val="FCF2F2"/>
            </a:solidFill>
            <a:ln w="12700">
              <a:solidFill>
                <a:srgbClr val="C60101"/>
              </a:solidFill>
            </a:ln>
            <a:effectLst/>
          </p:spPr>
          <p:txBody>
            <a:bodyPr vert="horz" wrap="square" lIns="91440" tIns="45720" rIns="91440" bIns="252095" numCol="1" rtlCol="0" anchor="ctr" anchorCtr="0" compatLnSpc="0">
              <a:noAutofit/>
            </a:bodyPr>
            <a:lstStyle>
              <a:lvl1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1pPr>
              <a:lvl2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2pPr>
              <a:lvl3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3pPr>
              <a:lvl4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4pPr>
              <a:lvl5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9pPr>
            </a:lstStyle>
            <a:p>
              <a:pPr lv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en-US" b="0" noProof="0" dirty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黑体 CN Normal" panose="020B0400000000000000" charset="-122"/>
                <a:sym typeface="+mn-lt"/>
              </a:endParaRPr>
            </a:p>
          </p:txBody>
        </p: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4084319" y="4104153"/>
              <a:ext cx="6643931" cy="1608308"/>
            </a:xfrm>
            <a:prstGeom prst="rect">
              <a:avLst/>
            </a:prstGeom>
            <a:solidFill>
              <a:srgbClr val="FCF2F2"/>
            </a:solidFill>
            <a:ln w="12700">
              <a:solidFill>
                <a:srgbClr val="C60101"/>
              </a:solidFill>
            </a:ln>
            <a:effectLst/>
          </p:spPr>
          <p:txBody>
            <a:bodyPr vert="horz" wrap="square" lIns="91440" tIns="45720" rIns="91440" bIns="252095" numCol="1" rtlCol="0" anchor="ctr" anchorCtr="0" compatLnSpc="0">
              <a:noAutofit/>
            </a:bodyPr>
            <a:lstStyle>
              <a:lvl1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1pPr>
              <a:lvl2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2pPr>
              <a:lvl3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3pPr>
              <a:lvl4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4pPr>
              <a:lvl5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9pPr>
            </a:lstStyle>
            <a:p>
              <a:pPr lv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en-US" b="0" noProof="0" dirty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黑体 CN Normal" panose="020B0400000000000000" charset="-122"/>
                <a:sym typeface="+mn-lt"/>
              </a:endParaRPr>
            </a:p>
          </p:txBody>
        </p:sp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2047240" y="1987698"/>
              <a:ext cx="2011680" cy="1608308"/>
            </a:xfrm>
            <a:prstGeom prst="rect">
              <a:avLst/>
            </a:prstGeom>
            <a:solidFill>
              <a:srgbClr val="C60101"/>
            </a:solidFill>
            <a:ln w="28575">
              <a:noFill/>
            </a:ln>
            <a:effectLst/>
          </p:spPr>
          <p:txBody>
            <a:bodyPr vert="horz" wrap="square" lIns="91440" tIns="45720" rIns="91440" bIns="252095" numCol="1" rtlCol="0" anchor="ctr" anchorCtr="0" compatLnSpc="0">
              <a:noAutofit/>
            </a:bodyPr>
            <a:lstStyle>
              <a:lvl1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1pPr>
              <a:lvl2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2pPr>
              <a:lvl3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3pPr>
              <a:lvl4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4pPr>
              <a:lvl5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9pPr>
            </a:lstStyle>
            <a:p>
              <a:pPr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b="0" noProof="0" dirty="0">
                  <a:ln>
                    <a:noFill/>
                  </a:ln>
                  <a:blipFill>
                    <a:blip r:embed="rId1"/>
                    <a:stretch>
                      <a:fillRect/>
                    </a:stretch>
                  </a:blip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+mn-lt"/>
                </a:rPr>
                <a:t>通信设备</a:t>
              </a:r>
              <a:endParaRPr lang="en-US" b="0" noProof="0" dirty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+mn-lt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9580880" y="2003419"/>
              <a:ext cx="459740" cy="1592588"/>
            </a:xfrm>
            <a:prstGeom prst="rect">
              <a:avLst/>
            </a:prstGeom>
            <a:solidFill>
              <a:srgbClr val="C60101"/>
            </a:solidFill>
          </p:spPr>
          <p:txBody>
            <a:bodyPr vert="eaVert" wrap="square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zh-CN" dirty="0">
                  <a:blipFill>
                    <a:blip r:embed="rId1"/>
                    <a:stretch>
                      <a:fillRect/>
                    </a:stretch>
                  </a:blipFill>
                  <a:effectLst/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rPr>
                <a:t>对讲机</a:t>
              </a:r>
              <a:endParaRPr lang="zh-CN" altLang="zh-CN" dirty="0">
                <a:blipFill>
                  <a:blip r:embed="rId1"/>
                  <a:stretch>
                    <a:fillRect/>
                  </a:stretch>
                </a:blipFill>
                <a:effectLst/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6626314" y="2003419"/>
              <a:ext cx="459740" cy="1592588"/>
            </a:xfrm>
            <a:prstGeom prst="rect">
              <a:avLst/>
            </a:prstGeom>
            <a:solidFill>
              <a:srgbClr val="C60101"/>
            </a:solidFill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zh-CN" dirty="0">
                  <a:blipFill>
                    <a:blip r:embed="rId1"/>
                    <a:stretch>
                      <a:fillRect/>
                    </a:stretch>
                  </a:blipFill>
                  <a:effectLst/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rPr>
                <a:t>消防应急电话</a:t>
              </a:r>
              <a:endParaRPr lang="zh-CN" altLang="zh-CN" dirty="0">
                <a:blipFill>
                  <a:blip r:embed="rId1"/>
                  <a:stretch>
                    <a:fillRect/>
                  </a:stretch>
                </a:blipFill>
                <a:effectLst/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endParaRPr>
            </a:p>
          </p:txBody>
        </p:sp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2047240" y="4104153"/>
              <a:ext cx="2011680" cy="1608308"/>
            </a:xfrm>
            <a:prstGeom prst="rect">
              <a:avLst/>
            </a:prstGeom>
            <a:solidFill>
              <a:srgbClr val="C60101"/>
            </a:solidFill>
            <a:ln w="28575">
              <a:noFill/>
            </a:ln>
            <a:effectLst/>
          </p:spPr>
          <p:txBody>
            <a:bodyPr vert="horz" wrap="square" lIns="91440" tIns="45720" rIns="91440" bIns="252095" numCol="1" rtlCol="0" anchor="ctr" anchorCtr="0" compatLnSpc="0">
              <a:noAutofit/>
            </a:bodyPr>
            <a:lstStyle>
              <a:lvl1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1pPr>
              <a:lvl2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2pPr>
              <a:lvl3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3pPr>
              <a:lvl4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4pPr>
              <a:lvl5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9pPr>
            </a:lstStyle>
            <a:p>
              <a:pPr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b="0" noProof="0" dirty="0">
                  <a:ln>
                    <a:noFill/>
                  </a:ln>
                  <a:blipFill>
                    <a:blip r:embed="rId1"/>
                    <a:stretch>
                      <a:fillRect/>
                    </a:stretch>
                  </a:blip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+mn-lt"/>
                </a:rPr>
                <a:t>安全用具</a:t>
              </a:r>
              <a:endParaRPr lang="en-US" b="0" noProof="0" dirty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+mn-lt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4"/>
              </p:custDataLst>
            </p:nvPr>
          </p:nvSpPr>
          <p:spPr>
            <a:xfrm>
              <a:off x="6607175" y="4103519"/>
              <a:ext cx="459740" cy="1610211"/>
            </a:xfrm>
            <a:prstGeom prst="rect">
              <a:avLst/>
            </a:prstGeom>
            <a:solidFill>
              <a:srgbClr val="C60101"/>
            </a:solidFill>
          </p:spPr>
          <p:txBody>
            <a:bodyPr vert="eaVert" wrap="square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zh-CN" dirty="0">
                  <a:blipFill>
                    <a:blip r:embed="rId1"/>
                    <a:stretch>
                      <a:fillRect/>
                    </a:stretch>
                  </a:blipFill>
                  <a:effectLst/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rPr>
                <a:t>绝缘靴</a:t>
              </a:r>
              <a:endParaRPr lang="zh-CN" altLang="zh-CN" dirty="0">
                <a:blipFill>
                  <a:blip r:embed="rId1"/>
                  <a:stretch>
                    <a:fillRect/>
                  </a:stretch>
                </a:blipFill>
                <a:effectLst/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>
            <a:xfrm>
              <a:off x="9580880" y="4103519"/>
              <a:ext cx="459740" cy="1608309"/>
            </a:xfrm>
            <a:prstGeom prst="rect">
              <a:avLst/>
            </a:prstGeom>
            <a:solidFill>
              <a:srgbClr val="C60101"/>
            </a:solidFill>
          </p:spPr>
          <p:txBody>
            <a:bodyPr vert="eaVert" wrap="square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zh-CN" dirty="0">
                  <a:blipFill>
                    <a:blip r:embed="rId1"/>
                    <a:stretch>
                      <a:fillRect/>
                    </a:stretch>
                  </a:blipFill>
                  <a:effectLst/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rPr>
                <a:t>安全帽</a:t>
              </a:r>
              <a:endParaRPr lang="zh-CN" altLang="zh-CN" dirty="0">
                <a:blipFill>
                  <a:blip r:embed="rId1"/>
                  <a:stretch>
                    <a:fillRect/>
                  </a:stretch>
                </a:blipFill>
                <a:effectLst/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694055" y="621030"/>
            <a:ext cx="3565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防汛物资清单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063349" y="1730669"/>
            <a:ext cx="7986395" cy="3872688"/>
            <a:chOff x="1929721" y="1847628"/>
            <a:chExt cx="7986395" cy="3872688"/>
          </a:xfrm>
        </p:grpSpPr>
        <p:sp>
          <p:nvSpPr>
            <p:cNvPr id="14" name="矩形 13"/>
            <p:cNvSpPr/>
            <p:nvPr/>
          </p:nvSpPr>
          <p:spPr>
            <a:xfrm>
              <a:off x="1929721" y="1847628"/>
              <a:ext cx="7986395" cy="3872688"/>
            </a:xfrm>
            <a:prstGeom prst="rect">
              <a:avLst/>
            </a:prstGeom>
            <a:solidFill>
              <a:srgbClr val="FCF2F2"/>
            </a:solidFill>
            <a:ln>
              <a:solidFill>
                <a:srgbClr val="C601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929721" y="1847628"/>
              <a:ext cx="7986395" cy="3602026"/>
              <a:chOff x="1929721" y="1847628"/>
              <a:chExt cx="7986395" cy="360202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1929721" y="1847628"/>
                <a:ext cx="7986395" cy="552595"/>
                <a:chOff x="1929721" y="1847628"/>
                <a:chExt cx="7986395" cy="552595"/>
              </a:xfrm>
            </p:grpSpPr>
            <p:sp>
              <p:nvSpPr>
                <p:cNvPr id="3" name="Rectangle 6"/>
                <p:cNvSpPr>
                  <a:spLocks noChangeArrowheads="1"/>
                </p:cNvSpPr>
                <p:nvPr/>
              </p:nvSpPr>
              <p:spPr bwMode="auto">
                <a:xfrm>
                  <a:off x="1929721" y="1847628"/>
                  <a:ext cx="4046220" cy="552595"/>
                </a:xfrm>
                <a:prstGeom prst="rect">
                  <a:avLst/>
                </a:prstGeom>
                <a:solidFill>
                  <a:srgbClr val="C60101"/>
                </a:solidFill>
                <a:ln w="28575">
                  <a:noFill/>
                </a:ln>
                <a:effectLst/>
              </p:spPr>
              <p:txBody>
                <a:bodyPr vert="horz" wrap="square" lIns="91440" tIns="45720" rIns="91440" bIns="252095" numCol="1" rtlCol="0" anchor="ctr" anchorCtr="0" compatLnSpc="0">
                  <a:noAutofit/>
                </a:bodyPr>
                <a:lstStyle>
                  <a:lvl1pPr algn="ctr"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1pPr>
                  <a:lvl2pPr algn="ctr"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2pPr>
                  <a:lvl3pPr algn="ctr"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3pPr>
                  <a:lvl4pPr algn="ctr"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4pPr>
                  <a:lvl5pPr algn="ctr"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5pPr>
                  <a:lvl6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6pPr>
                  <a:lvl7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7pPr>
                  <a:lvl8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8pPr>
                  <a:lvl9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9pPr>
                </a:lstStyle>
                <a:p>
                  <a:pPr lv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defRPr/>
                  </a:pPr>
                  <a:r>
                    <a:rPr lang="en-US" b="0" noProof="0" dirty="0">
                      <a:ln>
                        <a:noFill/>
                      </a:ln>
                      <a:blipFill>
                        <a:blip r:embed="rId1"/>
                        <a:stretch>
                          <a:fillRect/>
                        </a:stretch>
                      </a:blipFill>
                      <a:effectLst/>
                      <a:uLnTx/>
                      <a:uFillTx/>
                      <a:latin typeface="阿里巴巴普惠体 B" panose="00020600040101010101" charset="-122"/>
                      <a:ea typeface="阿里巴巴普惠体 B" panose="00020600040101010101" charset="-122"/>
                      <a:cs typeface="思源黑体 CN Normal" panose="020B0400000000000000" charset="-122"/>
                      <a:sym typeface="+mn-lt"/>
                    </a:rPr>
                    <a:t>救生设备</a:t>
                  </a:r>
                  <a:endParaRPr lang="en-US" b="0" noProof="0" dirty="0">
                    <a:ln>
                      <a:noFill/>
                    </a:ln>
                    <a:blipFill>
                      <a:blip r:embed="rId1"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阿里巴巴普惠体 B" panose="00020600040101010101" charset="-122"/>
                    <a:ea typeface="阿里巴巴普惠体 B" panose="00020600040101010101" charset="-122"/>
                    <a:cs typeface="思源黑体 CN Normal" panose="020B0400000000000000" charset="-122"/>
                    <a:sym typeface="+mn-lt"/>
                  </a:endParaRPr>
                </a:p>
              </p:txBody>
            </p:sp>
            <p:sp>
              <p:nvSpPr>
                <p:cNvPr id="6" name="Rectangle 3"/>
                <p:cNvSpPr>
                  <a:spLocks noChangeArrowheads="1"/>
                </p:cNvSpPr>
                <p:nvPr/>
              </p:nvSpPr>
              <p:spPr bwMode="auto">
                <a:xfrm>
                  <a:off x="5975941" y="1847628"/>
                  <a:ext cx="3940175" cy="552595"/>
                </a:xfrm>
                <a:prstGeom prst="rect">
                  <a:avLst/>
                </a:prstGeom>
                <a:solidFill>
                  <a:srgbClr val="C60101"/>
                </a:solidFill>
                <a:ln w="28575">
                  <a:noFill/>
                </a:ln>
                <a:effectLst/>
              </p:spPr>
              <p:txBody>
                <a:bodyPr vert="horz" wrap="square" lIns="91440" tIns="45720" rIns="91440" bIns="252095" numCol="1" rtlCol="0" anchor="ctr" anchorCtr="0" compatLnSpc="0">
                  <a:noAutofit/>
                </a:bodyPr>
                <a:lstStyle>
                  <a:lvl1pPr algn="ctr"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1pPr>
                  <a:lvl2pPr algn="ctr"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2pPr>
                  <a:lvl3pPr algn="ctr"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3pPr>
                  <a:lvl4pPr algn="ctr"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4pPr>
                  <a:lvl5pPr algn="ctr"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5pPr>
                  <a:lvl6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6pPr>
                  <a:lvl7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7pPr>
                  <a:lvl8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8pPr>
                  <a:lvl9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楷体_GB2312" panose="02010609030101010101" pitchFamily="1" charset="-122"/>
                    </a:defRPr>
                  </a:lvl9pPr>
                </a:lstStyle>
                <a:p>
                  <a:pPr lv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defRPr/>
                  </a:pPr>
                  <a:r>
                    <a:rPr lang="en-US" b="0" noProof="0" dirty="0">
                      <a:ln>
                        <a:noFill/>
                      </a:ln>
                      <a:blipFill>
                        <a:blip r:embed="rId1"/>
                        <a:stretch>
                          <a:fillRect/>
                        </a:stretch>
                      </a:blipFill>
                      <a:effectLst/>
                      <a:uLnTx/>
                      <a:uFillTx/>
                      <a:latin typeface="阿里巴巴普惠体 B" panose="00020600040101010101" charset="-122"/>
                      <a:ea typeface="阿里巴巴普惠体 B" panose="00020600040101010101" charset="-122"/>
                      <a:cs typeface="思源黑体 CN Normal" panose="020B0400000000000000" charset="-122"/>
                      <a:sym typeface="+mn-lt"/>
                    </a:rPr>
                    <a:t>警戒设备</a:t>
                  </a:r>
                  <a:endParaRPr lang="en-US" b="0" noProof="0" dirty="0">
                    <a:ln>
                      <a:noFill/>
                    </a:ln>
                    <a:blipFill>
                      <a:blip r:embed="rId1"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阿里巴巴普惠体 B" panose="00020600040101010101" charset="-122"/>
                    <a:ea typeface="阿里巴巴普惠体 B" panose="00020600040101010101" charset="-122"/>
                    <a:cs typeface="思源黑体 CN Normal" panose="020B0400000000000000" charset="-122"/>
                    <a:sym typeface="+mn-lt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2690165" y="2500851"/>
                <a:ext cx="6423148" cy="2948803"/>
                <a:chOff x="2649651" y="2500851"/>
                <a:chExt cx="6423148" cy="2948803"/>
              </a:xfrm>
            </p:grpSpPr>
            <p:pic>
              <p:nvPicPr>
                <p:cNvPr id="4" name="图片 21"/>
                <p:cNvPicPr>
                  <a:picLocks noChangeAspect="1" noChangeArrowheads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5607" y="2500851"/>
                  <a:ext cx="2553922" cy="2553922"/>
                </a:xfrm>
                <a:prstGeom prst="rect">
                  <a:avLst/>
                </a:prstGeom>
                <a:ln w="3175">
                  <a:noFill/>
                </a:ln>
                <a:effectLst/>
              </p:spPr>
            </p:pic>
            <p:sp>
              <p:nvSpPr>
                <p:cNvPr id="7" name="矩形 6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2649651" y="5081354"/>
                  <a:ext cx="1151255" cy="3683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l">
                    <a:buClrTx/>
                    <a:buSzTx/>
                    <a:buFontTx/>
                  </a:pPr>
                  <a:r>
                    <a:rPr lang="zh-CN" altLang="zh-CN" dirty="0">
                      <a:effectLst/>
                      <a:latin typeface="阿里巴巴普惠体 B" panose="00020600040101010101" charset="-122"/>
                      <a:ea typeface="阿里巴巴普惠体 B" panose="00020600040101010101" charset="-122"/>
                      <a:cs typeface="+mn-ea"/>
                      <a:sym typeface="+mn-lt"/>
                    </a:rPr>
                    <a:t>急救箱</a:t>
                  </a:r>
                  <a:endParaRPr lang="zh-CN" altLang="zh-CN" dirty="0">
                    <a:effectLst/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矩形 7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5554254" y="5081354"/>
                  <a:ext cx="868680" cy="3683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l">
                    <a:buClrTx/>
                    <a:buSzTx/>
                    <a:buFontTx/>
                  </a:pPr>
                  <a:r>
                    <a:rPr lang="zh-CN" altLang="zh-CN" dirty="0">
                      <a:effectLst/>
                      <a:latin typeface="阿里巴巴普惠体 B" panose="00020600040101010101" charset="-122"/>
                      <a:ea typeface="阿里巴巴普惠体 B" panose="00020600040101010101" charset="-122"/>
                      <a:cs typeface="+mn-ea"/>
                      <a:sym typeface="+mn-lt"/>
                    </a:rPr>
                    <a:t>警戒带</a:t>
                  </a:r>
                  <a:endParaRPr lang="zh-CN" altLang="zh-CN" dirty="0">
                    <a:effectLst/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8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8204119" y="5081354"/>
                  <a:ext cx="868680" cy="3683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l">
                    <a:buClrTx/>
                    <a:buSzTx/>
                    <a:buFontTx/>
                  </a:pPr>
                  <a:r>
                    <a:rPr lang="zh-CN" altLang="zh-CN" dirty="0">
                      <a:effectLst/>
                      <a:latin typeface="阿里巴巴普惠体 B" panose="00020600040101010101" charset="-122"/>
                      <a:ea typeface="阿里巴巴普惠体 B" panose="00020600040101010101" charset="-122"/>
                      <a:cs typeface="+mn-ea"/>
                      <a:sym typeface="+mn-lt"/>
                    </a:rPr>
                    <a:t>隔离墩</a:t>
                  </a:r>
                  <a:endParaRPr lang="zh-CN" altLang="zh-CN" dirty="0">
                    <a:effectLst/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694055" y="621030"/>
            <a:ext cx="3565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防汛物资清单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35" y="2945130"/>
            <a:ext cx="1443355" cy="14433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325" y="2556510"/>
            <a:ext cx="1831975" cy="183197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1280" y="3729355"/>
            <a:ext cx="2802255" cy="31286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687" y="4412185"/>
            <a:ext cx="2380168" cy="2380168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410460" y="2660650"/>
            <a:ext cx="787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汛期自救措施</a:t>
            </a:r>
            <a:endParaRPr lang="zh-CN" altLang="en-US" sz="7200" dirty="0">
              <a:solidFill>
                <a:srgbClr val="C00000"/>
              </a:solidFill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396951" y="3962129"/>
            <a:ext cx="5481299" cy="34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ts val="2000"/>
              </a:lnSpc>
            </a:pPr>
            <a:r>
              <a:rPr lang="zh-CN" altLang="en-US" dirty="0">
                <a:solidFill>
                  <a:srgbClr val="1C6F6A"/>
                </a:solidFill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打响夏季防汛新攻势，筑牢防汛安全屏障</a:t>
            </a:r>
            <a:endParaRPr lang="zh-CN" altLang="en-US" dirty="0">
              <a:solidFill>
                <a:srgbClr val="1C6F6A"/>
              </a:solidFill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755478" y="1743009"/>
            <a:ext cx="2681044" cy="698074"/>
          </a:xfrm>
          <a:prstGeom prst="roundRect">
            <a:avLst/>
          </a:prstGeom>
          <a:solidFill>
            <a:srgbClr val="C601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5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PART 04</a:t>
            </a:r>
            <a:endParaRPr lang="en-US" altLang="zh-CN" sz="35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2600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3200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 animBg="1"/>
      <p:bldP spid="6" grpId="1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05241" y="1577251"/>
            <a:ext cx="10981515" cy="4504571"/>
            <a:chOff x="605241" y="1577251"/>
            <a:chExt cx="10981515" cy="4504571"/>
          </a:xfrm>
        </p:grpSpPr>
        <p:sp>
          <p:nvSpPr>
            <p:cNvPr id="8" name="矩形 7"/>
            <p:cNvSpPr/>
            <p:nvPr/>
          </p:nvSpPr>
          <p:spPr>
            <a:xfrm>
              <a:off x="605241" y="1577251"/>
              <a:ext cx="10981515" cy="4504571"/>
            </a:xfrm>
            <a:prstGeom prst="rect">
              <a:avLst/>
            </a:prstGeom>
            <a:solidFill>
              <a:srgbClr val="FCF2F2"/>
            </a:solidFill>
            <a:ln>
              <a:solidFill>
                <a:srgbClr val="C601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890920" y="1743740"/>
              <a:ext cx="10410159" cy="4178757"/>
              <a:chOff x="998575" y="1743740"/>
              <a:chExt cx="10410159" cy="4178757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998575" y="2612907"/>
                <a:ext cx="10410159" cy="3309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 eaLnBrk="1" fontAlgn="auto" hangingPunct="1">
                  <a:lnSpc>
                    <a:spcPct val="168000"/>
                  </a:lnSpc>
                  <a:buClr>
                    <a:srgbClr val="C60101"/>
                  </a:buClr>
                  <a:buFont typeface="+mj-ea"/>
                  <a:buAutoNum type="circleNumDbPlain"/>
                </a:pPr>
                <a:r>
                  <a:rPr lang="zh-CN" altLang="en-US" dirty="0"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思源黑体 CN Normal" panose="020B0400000000000000" charset="-122"/>
                  </a:rPr>
                  <a:t>根据电视、广播等提供的洪水信息和自已所处的位置房舍结构条件，冷静选择撤离位置。</a:t>
                </a:r>
                <a:endParaRPr lang="zh-CN" altLang="en-US" dirty="0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endParaRPr>
              </a:p>
              <a:p>
                <a:pPr marL="342900" indent="-342900" algn="just" eaLnBrk="1" fontAlgn="auto" hangingPunct="1">
                  <a:lnSpc>
                    <a:spcPct val="168000"/>
                  </a:lnSpc>
                  <a:buClr>
                    <a:srgbClr val="C60101"/>
                  </a:buClr>
                  <a:buFont typeface="+mj-ea"/>
                  <a:buAutoNum type="circleNumDbPlain"/>
                </a:pPr>
                <a:r>
                  <a:rPr lang="zh-CN" altLang="en-US" dirty="0"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思源黑体 CN Normal" panose="020B0400000000000000" charset="-122"/>
                  </a:rPr>
                  <a:t>避免出现“人未走，水先到”。</a:t>
                </a:r>
                <a:endParaRPr lang="zh-CN" altLang="en-US" dirty="0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endParaRPr>
              </a:p>
              <a:p>
                <a:pPr marL="342900" indent="-342900" algn="just" eaLnBrk="1" fontAlgn="auto" hangingPunct="1">
                  <a:lnSpc>
                    <a:spcPct val="168000"/>
                  </a:lnSpc>
                  <a:buClr>
                    <a:srgbClr val="C60101"/>
                  </a:buClr>
                  <a:buFont typeface="+mj-ea"/>
                  <a:buAutoNum type="circleNumDbPlain"/>
                </a:pPr>
                <a:r>
                  <a:rPr lang="zh-CN" altLang="en-US" dirty="0"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思源黑体 CN Normal" panose="020B0400000000000000" charset="-122"/>
                  </a:rPr>
                  <a:t>认清路标，明确撤离的路线和目的地，避免因为惊慌而走错路。</a:t>
                </a:r>
                <a:endParaRPr lang="zh-CN" altLang="en-US" dirty="0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endParaRPr>
              </a:p>
              <a:p>
                <a:pPr marL="342900" indent="-342900" algn="just" eaLnBrk="1" fontAlgn="auto" hangingPunct="1">
                  <a:lnSpc>
                    <a:spcPct val="168000"/>
                  </a:lnSpc>
                  <a:buClr>
                    <a:srgbClr val="C60101"/>
                  </a:buClr>
                  <a:buFont typeface="+mj-ea"/>
                  <a:buAutoNum type="circleNumDbPlain"/>
                </a:pPr>
                <a:r>
                  <a:rPr lang="zh-CN" altLang="en-US" dirty="0"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思源黑体 CN Normal" panose="020B0400000000000000" charset="-122"/>
                  </a:rPr>
                  <a:t>备足速食食品或蒸煮够食用几天的食品，准备足够的饮用水和日用品。</a:t>
                </a:r>
                <a:endParaRPr lang="zh-CN" altLang="en-US" dirty="0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endParaRPr>
              </a:p>
              <a:p>
                <a:pPr marL="342900" indent="-342900" algn="just" eaLnBrk="1" fontAlgn="auto" hangingPunct="1">
                  <a:lnSpc>
                    <a:spcPct val="168000"/>
                  </a:lnSpc>
                  <a:buClr>
                    <a:srgbClr val="C60101"/>
                  </a:buClr>
                  <a:buFont typeface="+mj-ea"/>
                  <a:buAutoNum type="circleNumDbPlain"/>
                </a:pPr>
                <a:r>
                  <a:rPr lang="zh-CN" altLang="en-US" dirty="0"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思源黑体 CN Normal" panose="020B0400000000000000" charset="-122"/>
                  </a:rPr>
                  <a:t>洪水到来时来不及转移的人员，要就近迅速向山坡、结构牢固的楼房上层、高地等地转移。</a:t>
                </a:r>
                <a:endParaRPr lang="zh-CN" altLang="en-US" dirty="0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endParaRPr>
              </a:p>
              <a:p>
                <a:pPr marL="342900" indent="-342900" algn="just" eaLnBrk="1" fontAlgn="auto" hangingPunct="1">
                  <a:lnSpc>
                    <a:spcPct val="168000"/>
                  </a:lnSpc>
                  <a:buClr>
                    <a:srgbClr val="C60101"/>
                  </a:buClr>
                  <a:buFont typeface="+mj-ea"/>
                  <a:buAutoNum type="circleNumDbPlain"/>
                </a:pPr>
                <a:r>
                  <a:rPr lang="zh-CN" altLang="en-US" dirty="0"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思源黑体 CN Normal" panose="020B0400000000000000" charset="-122"/>
                  </a:rPr>
                  <a:t>泥坯房里人员在洪水到来时，来不及转移的，要迅速找一些门板、桌椅、木床、大块的泡沫塑料等漂浮的材料扎成筏逃生。不宜游泳、爬到屋顶。</a:t>
                </a:r>
                <a:endParaRPr lang="zh-CN" altLang="en-US" dirty="0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endParaRPr>
              </a:p>
            </p:txBody>
          </p:sp>
          <p:sp>
            <p:nvSpPr>
              <p:cNvPr id="6" name="矩形: 圆角 5"/>
              <p:cNvSpPr/>
              <p:nvPr/>
            </p:nvSpPr>
            <p:spPr>
              <a:xfrm>
                <a:off x="998576" y="1743740"/>
                <a:ext cx="4126317" cy="560798"/>
              </a:xfrm>
              <a:prstGeom prst="roundRect">
                <a:avLst>
                  <a:gd name="adj" fmla="val 50000"/>
                </a:avLst>
              </a:prstGeom>
              <a:solidFill>
                <a:srgbClr val="C6010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lang="zh-CN" altLang="en-US" sz="2000"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思源黑体 CN Normal" panose="020B0400000000000000" charset="-122"/>
                    <a:sym typeface="华文琥珀" panose="02010800040101010101" pitchFamily="2" charset="-122"/>
                  </a:rPr>
                  <a:t>洪水暴发时如何防备与自救？</a:t>
                </a:r>
                <a:endParaRPr lang="zh-CN" altLang="en-US" sz="200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华文琥珀" panose="02010800040101010101" pitchFamily="2" charset="-122"/>
                </a:endParaRPr>
              </a:p>
            </p:txBody>
          </p:sp>
        </p:grpSp>
      </p:grp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694055" y="621030"/>
            <a:ext cx="3565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汛期自救措施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88903" y="1609516"/>
            <a:ext cx="6605032" cy="4214347"/>
            <a:chOff x="998576" y="1743740"/>
            <a:chExt cx="6605032" cy="4214347"/>
          </a:xfrm>
        </p:grpSpPr>
        <p:sp>
          <p:nvSpPr>
            <p:cNvPr id="2" name="文本框 1"/>
            <p:cNvSpPr txBox="1"/>
            <p:nvPr/>
          </p:nvSpPr>
          <p:spPr>
            <a:xfrm>
              <a:off x="998576" y="2612907"/>
              <a:ext cx="6605032" cy="3345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 eaLnBrk="1" fontAlgn="auto" hangingPunct="1">
                <a:lnSpc>
                  <a:spcPct val="168000"/>
                </a:lnSpc>
                <a:buClr>
                  <a:srgbClr val="C60101"/>
                </a:buClr>
                <a:buFont typeface="+mj-ea"/>
                <a:buAutoNum type="circleNumDbPlain" startAt="7"/>
              </a:pPr>
              <a:r>
                <a:rPr lang="zh-CN" altLang="en-US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洪水来临前，将不便携带的贵重物品作防水捆扎后埋入地下。</a:t>
              </a:r>
              <a:endParaRPr lang="zh-CN" altLang="en-US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  <a:p>
              <a:pPr marL="342900" indent="-342900" algn="just" eaLnBrk="1" fontAlgn="auto" hangingPunct="1">
                <a:lnSpc>
                  <a:spcPct val="168000"/>
                </a:lnSpc>
                <a:buClr>
                  <a:srgbClr val="C60101"/>
                </a:buClr>
                <a:buFont typeface="+mj-ea"/>
                <a:buAutoNum type="circleNumDbPlain" startAt="7"/>
              </a:pPr>
              <a:r>
                <a:rPr lang="zh-CN" altLang="en-US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如果被洪水包围时，要设法尽快与当地政府或部门取得联系。</a:t>
              </a:r>
              <a:endParaRPr lang="zh-CN" altLang="en-US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  <a:p>
              <a:pPr marL="342900" indent="-342900" algn="just" eaLnBrk="1" fontAlgn="auto" hangingPunct="1">
                <a:lnSpc>
                  <a:spcPct val="168000"/>
                </a:lnSpc>
                <a:buClr>
                  <a:srgbClr val="C60101"/>
                </a:buClr>
                <a:buFont typeface="+mj-ea"/>
                <a:buAutoNum type="circleNumDbPlain" startAt="7"/>
              </a:pPr>
              <a:r>
                <a:rPr lang="zh-CN" altLang="en-US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报告自已的方位和险情，积极寻求救援。</a:t>
              </a:r>
              <a:endParaRPr lang="zh-CN" altLang="en-US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  <a:p>
              <a:pPr marL="342900" indent="-342900" algn="just" eaLnBrk="1" fontAlgn="auto" hangingPunct="1">
                <a:lnSpc>
                  <a:spcPct val="168000"/>
                </a:lnSpc>
                <a:buClr>
                  <a:srgbClr val="C60101"/>
                </a:buClr>
                <a:buFont typeface="+mj-ea"/>
                <a:buAutoNum type="circleNumDbPlain" startAt="7"/>
              </a:pPr>
              <a:r>
                <a:rPr lang="zh-CN" altLang="en-US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千万不能游泳逃生，不能攀爬带电的电杆、铁塔，远离倾斜电杆和电线断头。</a:t>
              </a:r>
              <a:endParaRPr lang="zh-CN" altLang="en-US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  <a:p>
              <a:pPr marL="342900" indent="-342900" algn="just" eaLnBrk="1" fontAlgn="auto" hangingPunct="1">
                <a:lnSpc>
                  <a:spcPct val="168000"/>
                </a:lnSpc>
                <a:buClr>
                  <a:srgbClr val="C60101"/>
                </a:buClr>
                <a:buFont typeface="+mj-ea"/>
                <a:buAutoNum type="circleNumDbPlain" startAt="7"/>
              </a:pPr>
              <a:r>
                <a:rPr lang="zh-CN" altLang="en-US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如已被卷入洪水中，一定要尽可能抓住固定的或能漂浮的东西，寻找机会逃生。</a:t>
              </a:r>
              <a:endParaRPr lang="zh-CN" altLang="en-US" dirty="0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998576" y="1743740"/>
              <a:ext cx="4126317" cy="560798"/>
            </a:xfrm>
            <a:prstGeom prst="roundRect">
              <a:avLst>
                <a:gd name="adj" fmla="val 50000"/>
              </a:avLst>
            </a:prstGeom>
            <a:solidFill>
              <a:srgbClr val="C6010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000">
                  <a:blipFill>
                    <a:blip r:embed="rId1"/>
                    <a:stretch>
                      <a:fillRect/>
                    </a:stretch>
                  </a:blipFill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华文琥珀" panose="02010800040101010101" pitchFamily="2" charset="-122"/>
                </a:rPr>
                <a:t>洪水暴发时如何防备与自救？</a:t>
              </a:r>
              <a:endParaRPr lang="zh-CN" altLang="en-US" sz="2000">
                <a:blipFill>
                  <a:blip r:embed="rId1"/>
                  <a:stretch>
                    <a:fillRect/>
                  </a:stretch>
                </a:blipFill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694055" y="621030"/>
            <a:ext cx="3565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汛期自救措施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85" y="2287270"/>
            <a:ext cx="3058795" cy="30587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33851" y="1731344"/>
            <a:ext cx="7253619" cy="4214347"/>
            <a:chOff x="998576" y="1743740"/>
            <a:chExt cx="7253619" cy="4214347"/>
          </a:xfrm>
        </p:grpSpPr>
        <p:sp>
          <p:nvSpPr>
            <p:cNvPr id="5" name="文本框 4"/>
            <p:cNvSpPr txBox="1"/>
            <p:nvPr/>
          </p:nvSpPr>
          <p:spPr>
            <a:xfrm>
              <a:off x="998576" y="2612907"/>
              <a:ext cx="7253619" cy="3345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 eaLnBrk="1" fontAlgn="auto" hangingPunct="1">
                <a:lnSpc>
                  <a:spcPct val="168000"/>
                </a:lnSpc>
                <a:buClr>
                  <a:srgbClr val="C60101"/>
                </a:buClr>
                <a:buFont typeface="+mj-ea"/>
                <a:buAutoNum type="circleNumDbPlain"/>
              </a:pPr>
              <a:r>
                <a:rPr lang="zh-CN" altLang="en-US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一定要保持冷静，迅速判断自已周边环境，尽快向山上或较高地方逃转移，如一时躲避不了，应选择一个相对安全的地方避洪。</a:t>
              </a:r>
              <a:endParaRPr lang="zh-CN" altLang="en-US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  <a:p>
              <a:pPr marL="342900" indent="-342900" algn="just" eaLnBrk="1" fontAlgn="auto" hangingPunct="1">
                <a:lnSpc>
                  <a:spcPct val="168000"/>
                </a:lnSpc>
                <a:buClr>
                  <a:srgbClr val="C60101"/>
                </a:buClr>
                <a:buFont typeface="+mj-ea"/>
                <a:buAutoNum type="circleNumDbPlain"/>
              </a:pPr>
              <a:r>
                <a:rPr lang="zh-CN" altLang="en-US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山洪暴发时，千万不要沿着洪道方向逃跑，而要向两侧快速躲避。不要轻易涉水过河。</a:t>
              </a:r>
              <a:endParaRPr lang="zh-CN" altLang="en-US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  <a:p>
              <a:pPr marL="342900" indent="-342900" algn="just" eaLnBrk="1" fontAlgn="auto" hangingPunct="1">
                <a:lnSpc>
                  <a:spcPct val="168000"/>
                </a:lnSpc>
                <a:buClr>
                  <a:srgbClr val="C60101"/>
                </a:buClr>
                <a:buFont typeface="+mj-ea"/>
                <a:buAutoNum type="circleNumDbPlain"/>
              </a:pPr>
              <a:r>
                <a:rPr lang="zh-CN" altLang="en-US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更不能为了转移家禽、贵重物品及其它原因而延误逃洪时间，造成“人物双亡”。</a:t>
              </a:r>
              <a:endParaRPr lang="zh-CN" altLang="en-US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  <a:p>
              <a:pPr marL="342900" indent="-342900" algn="just" eaLnBrk="1" fontAlgn="auto" hangingPunct="1">
                <a:lnSpc>
                  <a:spcPct val="168000"/>
                </a:lnSpc>
                <a:buClr>
                  <a:srgbClr val="C60101"/>
                </a:buClr>
                <a:buFont typeface="+mj-ea"/>
                <a:buAutoNum type="circleNumDbPlain"/>
              </a:pPr>
              <a:r>
                <a:rPr lang="zh-CN" altLang="en-US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被山洪围困在山中，应及时与当地政府或部门取得联系，寻求救援。</a:t>
              </a:r>
              <a:endParaRPr lang="zh-CN" altLang="en-US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998576" y="1743740"/>
              <a:ext cx="4126317" cy="560798"/>
            </a:xfrm>
            <a:prstGeom prst="roundRect">
              <a:avLst>
                <a:gd name="adj" fmla="val 50000"/>
              </a:avLst>
            </a:prstGeom>
            <a:solidFill>
              <a:srgbClr val="C6010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000">
                  <a:blipFill>
                    <a:blip r:embed="rId1"/>
                    <a:stretch>
                      <a:fillRect/>
                    </a:stretch>
                  </a:blipFill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华文琥珀" panose="02010800040101010101" pitchFamily="2" charset="-122"/>
                </a:rPr>
                <a:t>遭遇突发山洪怎么办？</a:t>
              </a:r>
              <a:endParaRPr lang="zh-CN" altLang="en-US" sz="2000">
                <a:blipFill>
                  <a:blip r:embed="rId1"/>
                  <a:stretch>
                    <a:fillRect/>
                  </a:stretch>
                </a:blipFill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94055" y="621030"/>
            <a:ext cx="3565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汛期自救措施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5" y="2783840"/>
            <a:ext cx="2977515" cy="29775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1280" y="3729355"/>
            <a:ext cx="2802255" cy="31286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687" y="4412185"/>
            <a:ext cx="2380168" cy="238016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511424" y="1695275"/>
            <a:ext cx="915176" cy="641102"/>
            <a:chOff x="1490624" y="2036766"/>
            <a:chExt cx="806865" cy="511336"/>
          </a:xfrm>
          <a:solidFill>
            <a:srgbClr val="1C6F6A"/>
          </a:solidFill>
        </p:grpSpPr>
        <p:sp>
          <p:nvSpPr>
            <p:cNvPr id="4" name="矩形: 剪去对角 2"/>
            <p:cNvSpPr/>
            <p:nvPr>
              <p:custDataLst>
                <p:tags r:id="rId3"/>
              </p:custDataLst>
            </p:nvPr>
          </p:nvSpPr>
          <p:spPr>
            <a:xfrm>
              <a:off x="1586847" y="2080102"/>
              <a:ext cx="576000" cy="468000"/>
            </a:xfrm>
            <a:prstGeom prst="snip2DiagRect">
              <a:avLst>
                <a:gd name="adj1" fmla="val 0"/>
                <a:gd name="adj2" fmla="val 27534"/>
              </a:avLst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4"/>
              </p:custDataLst>
            </p:nvPr>
          </p:nvSpPr>
          <p:spPr>
            <a:xfrm>
              <a:off x="1490624" y="2036766"/>
              <a:ext cx="806865" cy="507008"/>
            </a:xfrm>
            <a:prstGeom prst="snip2SameRect">
              <a:avLst>
                <a:gd name="adj1" fmla="val 16667"/>
                <a:gd name="adj2" fmla="val 0"/>
              </a:avLst>
            </a:prstGeom>
            <a:solidFill>
              <a:srgbClr val="C6010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5680075" y="1749425"/>
            <a:ext cx="3657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1C6F6A"/>
                </a:solidFill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防汛防洪介绍</a:t>
            </a:r>
            <a:endParaRPr lang="zh-CN" altLang="en-US" sz="3600" dirty="0">
              <a:solidFill>
                <a:srgbClr val="1C6F6A"/>
              </a:solidFill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511572" y="2551237"/>
            <a:ext cx="915176" cy="716525"/>
            <a:chOff x="1490624" y="2036766"/>
            <a:chExt cx="806865" cy="511336"/>
          </a:xfrm>
          <a:solidFill>
            <a:srgbClr val="1C6F6A"/>
          </a:solidFill>
        </p:grpSpPr>
        <p:sp>
          <p:nvSpPr>
            <p:cNvPr id="17" name="矩形: 剪去对角 16"/>
            <p:cNvSpPr/>
            <p:nvPr>
              <p:custDataLst>
                <p:tags r:id="rId6"/>
              </p:custDataLst>
            </p:nvPr>
          </p:nvSpPr>
          <p:spPr>
            <a:xfrm>
              <a:off x="1586847" y="2080102"/>
              <a:ext cx="576000" cy="468000"/>
            </a:xfrm>
            <a:prstGeom prst="snip2DiagRect">
              <a:avLst>
                <a:gd name="adj1" fmla="val 0"/>
                <a:gd name="adj2" fmla="val 2753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7"/>
              </p:custDataLst>
            </p:nvPr>
          </p:nvSpPr>
          <p:spPr>
            <a:xfrm>
              <a:off x="1490624" y="2036766"/>
              <a:ext cx="806865" cy="405887"/>
            </a:xfrm>
            <a:prstGeom prst="snip2SameRect">
              <a:avLst>
                <a:gd name="adj1" fmla="val 16667"/>
                <a:gd name="adj2" fmla="val 0"/>
              </a:avLst>
            </a:prstGeom>
            <a:solidFill>
              <a:srgbClr val="C6010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11622" y="3339942"/>
            <a:ext cx="915176" cy="716525"/>
            <a:chOff x="1490624" y="2036766"/>
            <a:chExt cx="806865" cy="511336"/>
          </a:xfrm>
          <a:solidFill>
            <a:srgbClr val="1C6F6A"/>
          </a:solidFill>
        </p:grpSpPr>
        <p:sp>
          <p:nvSpPr>
            <p:cNvPr id="15" name="矩形: 剪去对角 30"/>
            <p:cNvSpPr/>
            <p:nvPr>
              <p:custDataLst>
                <p:tags r:id="rId8"/>
              </p:custDataLst>
            </p:nvPr>
          </p:nvSpPr>
          <p:spPr>
            <a:xfrm>
              <a:off x="1586847" y="2080102"/>
              <a:ext cx="576000" cy="468000"/>
            </a:xfrm>
            <a:prstGeom prst="snip2DiagRect">
              <a:avLst>
                <a:gd name="adj1" fmla="val 0"/>
                <a:gd name="adj2" fmla="val 2753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9"/>
              </p:custDataLst>
            </p:nvPr>
          </p:nvSpPr>
          <p:spPr>
            <a:xfrm>
              <a:off x="1490624" y="2036766"/>
              <a:ext cx="806865" cy="405887"/>
            </a:xfrm>
            <a:prstGeom prst="snip2SameRect">
              <a:avLst>
                <a:gd name="adj1" fmla="val 16667"/>
                <a:gd name="adj2" fmla="val 0"/>
              </a:avLst>
            </a:prstGeom>
            <a:solidFill>
              <a:srgbClr val="C6010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793273" y="1799310"/>
            <a:ext cx="1299741" cy="1168400"/>
            <a:chOff x="2679593" y="2268013"/>
            <a:chExt cx="1299741" cy="1168400"/>
          </a:xfrm>
        </p:grpSpPr>
        <p:sp>
          <p:nvSpPr>
            <p:cNvPr id="45" name="文本框 44"/>
            <p:cNvSpPr txBox="1"/>
            <p:nvPr>
              <p:custDataLst>
                <p:tags r:id="rId10"/>
              </p:custDataLst>
            </p:nvPr>
          </p:nvSpPr>
          <p:spPr>
            <a:xfrm>
              <a:off x="2679700" y="2268013"/>
              <a:ext cx="1299634" cy="116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000" b="1" dirty="0">
                  <a:ln w="73025">
                    <a:solidFill>
                      <a:schemeClr val="bg1"/>
                    </a:solidFill>
                  </a:ln>
                  <a:solidFill>
                    <a:srgbClr val="C00000"/>
                  </a:solidFill>
                  <a:effectLst>
                    <a:outerShdw blurRad="63500" sx="102000" sy="102000" algn="ctr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目</a:t>
              </a:r>
              <a:endParaRPr lang="zh-CN" altLang="en-US" sz="7000" b="1" dirty="0">
                <a:ln w="7302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11"/>
              </p:custDataLst>
            </p:nvPr>
          </p:nvSpPr>
          <p:spPr>
            <a:xfrm>
              <a:off x="2679593" y="2268013"/>
              <a:ext cx="1299634" cy="116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0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目</a:t>
              </a:r>
              <a:endParaRPr lang="zh-CN" altLang="en-US" sz="7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820032" y="3166917"/>
            <a:ext cx="1299634" cy="1173598"/>
            <a:chOff x="4087283" y="2267972"/>
            <a:chExt cx="1299634" cy="1173598"/>
          </a:xfrm>
        </p:grpSpPr>
        <p:sp>
          <p:nvSpPr>
            <p:cNvPr id="48" name="文本框 47"/>
            <p:cNvSpPr txBox="1"/>
            <p:nvPr>
              <p:custDataLst>
                <p:tags r:id="rId12"/>
              </p:custDataLst>
            </p:nvPr>
          </p:nvSpPr>
          <p:spPr>
            <a:xfrm>
              <a:off x="4087283" y="2273170"/>
              <a:ext cx="1299634" cy="11684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3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000" b="1" dirty="0">
                  <a:ln w="76200">
                    <a:solidFill>
                      <a:schemeClr val="bg1"/>
                    </a:solidFill>
                  </a:ln>
                  <a:solidFill>
                    <a:srgbClr val="C00000"/>
                  </a:solidFill>
                  <a:effectLst>
                    <a:outerShdw blurRad="50800" dist="38100" dir="5400000" algn="t" rotWithShape="0">
                      <a:prstClr val="black">
                        <a:alpha val="2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录</a:t>
              </a:r>
              <a:endParaRPr lang="zh-CN" altLang="en-US" sz="7000" b="1" dirty="0">
                <a:ln w="762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>
              <p:custDataLst>
                <p:tags r:id="rId13"/>
              </p:custDataLst>
            </p:nvPr>
          </p:nvSpPr>
          <p:spPr>
            <a:xfrm>
              <a:off x="4087283" y="2267972"/>
              <a:ext cx="1299634" cy="116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0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录</a:t>
              </a:r>
              <a:endParaRPr lang="zh-CN" altLang="en-US" sz="7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11622" y="4128612"/>
            <a:ext cx="915176" cy="716525"/>
            <a:chOff x="1490624" y="2036766"/>
            <a:chExt cx="806865" cy="511336"/>
          </a:xfrm>
          <a:solidFill>
            <a:srgbClr val="1C6F6A"/>
          </a:solidFill>
        </p:grpSpPr>
        <p:sp>
          <p:nvSpPr>
            <p:cNvPr id="33" name="矩形: 剪去对角 30"/>
            <p:cNvSpPr/>
            <p:nvPr>
              <p:custDataLst>
                <p:tags r:id="rId14"/>
              </p:custDataLst>
            </p:nvPr>
          </p:nvSpPr>
          <p:spPr>
            <a:xfrm>
              <a:off x="1586847" y="2080102"/>
              <a:ext cx="576000" cy="468000"/>
            </a:xfrm>
            <a:prstGeom prst="snip2DiagRect">
              <a:avLst>
                <a:gd name="adj1" fmla="val 0"/>
                <a:gd name="adj2" fmla="val 2753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5"/>
              </p:custDataLst>
            </p:nvPr>
          </p:nvSpPr>
          <p:spPr>
            <a:xfrm>
              <a:off x="1490624" y="2036766"/>
              <a:ext cx="806865" cy="406319"/>
            </a:xfrm>
            <a:prstGeom prst="snip2SameRect">
              <a:avLst>
                <a:gd name="adj1" fmla="val 16667"/>
                <a:gd name="adj2" fmla="val 0"/>
              </a:avLst>
            </a:prstGeom>
            <a:solidFill>
              <a:srgbClr val="C6010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>
            <p:custDataLst>
              <p:tags r:id="rId16"/>
            </p:custDataLst>
          </p:nvPr>
        </p:nvSpPr>
        <p:spPr>
          <a:xfrm>
            <a:off x="5680075" y="2521585"/>
            <a:ext cx="388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1C6F6A"/>
                </a:solidFill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汛期安全工作指南</a:t>
            </a:r>
            <a:endParaRPr lang="zh-CN" altLang="en-US" sz="3600" dirty="0">
              <a:solidFill>
                <a:srgbClr val="1C6F6A"/>
              </a:solidFill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>
            <p:custDataLst>
              <p:tags r:id="rId17"/>
            </p:custDataLst>
          </p:nvPr>
        </p:nvSpPr>
        <p:spPr>
          <a:xfrm>
            <a:off x="5680075" y="4111625"/>
            <a:ext cx="3657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1C6F6A"/>
                </a:solidFill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汛期自救措施</a:t>
            </a:r>
            <a:endParaRPr lang="zh-CN" altLang="en-US" sz="3600" dirty="0">
              <a:solidFill>
                <a:srgbClr val="1C6F6A"/>
              </a:solidFill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>
            <p:custDataLst>
              <p:tags r:id="rId18"/>
            </p:custDataLst>
          </p:nvPr>
        </p:nvSpPr>
        <p:spPr>
          <a:xfrm>
            <a:off x="5680075" y="3316605"/>
            <a:ext cx="3657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1C6F6A"/>
                </a:solidFill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防汛物资清单</a:t>
            </a:r>
            <a:endParaRPr lang="zh-CN" altLang="en-US" sz="3600" dirty="0">
              <a:solidFill>
                <a:srgbClr val="1C6F6A"/>
              </a:solidFill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292800" y="1594198"/>
            <a:ext cx="6403015" cy="4214347"/>
            <a:chOff x="998576" y="1743740"/>
            <a:chExt cx="6403015" cy="4214347"/>
          </a:xfrm>
        </p:grpSpPr>
        <p:sp>
          <p:nvSpPr>
            <p:cNvPr id="5" name="文本框 4"/>
            <p:cNvSpPr txBox="1"/>
            <p:nvPr/>
          </p:nvSpPr>
          <p:spPr>
            <a:xfrm>
              <a:off x="998577" y="2612907"/>
              <a:ext cx="6403014" cy="3345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 eaLnBrk="1" fontAlgn="auto" hangingPunct="1">
                <a:lnSpc>
                  <a:spcPct val="168000"/>
                </a:lnSpc>
                <a:buClr>
                  <a:srgbClr val="C60101"/>
                </a:buClr>
                <a:buFont typeface="+mj-ea"/>
                <a:buAutoNum type="circleNumDbPlain"/>
              </a:pPr>
              <a:r>
                <a:rPr lang="zh-CN" altLang="en-US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在沟谷内时，遭遇大雨、暴雨，要迅速转移到安全高地，不要在低洼的谷底或陡峻的山坡下躲避、停留。</a:t>
              </a:r>
              <a:endParaRPr lang="zh-CN" altLang="en-US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  <a:p>
              <a:pPr marL="342900" indent="-342900" algn="just" eaLnBrk="1" fontAlgn="auto" hangingPunct="1">
                <a:lnSpc>
                  <a:spcPct val="168000"/>
                </a:lnSpc>
                <a:buClr>
                  <a:srgbClr val="C60101"/>
                </a:buClr>
                <a:buFont typeface="+mj-ea"/>
                <a:buAutoNum type="circleNumDbPlain"/>
              </a:pPr>
              <a:r>
                <a:rPr lang="zh-CN" altLang="en-US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留心周围环境，特别警惕远处传来的土石崩落、洪水咆哮等异常声音，这可能是即将发生泥石流的征兆。</a:t>
              </a:r>
              <a:endParaRPr lang="zh-CN" altLang="en-US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  <a:p>
              <a:pPr marL="342900" indent="-342900" algn="just" eaLnBrk="1" fontAlgn="auto" hangingPunct="1">
                <a:lnSpc>
                  <a:spcPct val="168000"/>
                </a:lnSpc>
                <a:buClr>
                  <a:srgbClr val="C60101"/>
                </a:buClr>
                <a:buFont typeface="+mj-ea"/>
                <a:buAutoNum type="circleNumDbPlain"/>
              </a:pPr>
              <a:r>
                <a:rPr lang="zh-CN" altLang="en-US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发现泥石流袭来时，要马上向沟岸两侧高处跑，千万不要顺沟方向往上游或下游跑。</a:t>
              </a:r>
              <a:endParaRPr lang="zh-CN" altLang="en-US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  <a:p>
              <a:pPr marL="342900" indent="-342900" algn="just" eaLnBrk="1" fontAlgn="auto" hangingPunct="1">
                <a:lnSpc>
                  <a:spcPct val="168000"/>
                </a:lnSpc>
                <a:buClr>
                  <a:srgbClr val="C60101"/>
                </a:buClr>
                <a:buFont typeface="+mj-ea"/>
                <a:buAutoNum type="circleNumDbPlain"/>
              </a:pPr>
              <a:r>
                <a:rPr lang="zh-CN" altLang="en-US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暴雨停止后，不要急于返回沟内住地，应等一段时间。</a:t>
              </a:r>
              <a:endParaRPr lang="zh-CN" altLang="en-US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998576" y="1743740"/>
              <a:ext cx="4126317" cy="560798"/>
            </a:xfrm>
            <a:prstGeom prst="roundRect">
              <a:avLst>
                <a:gd name="adj" fmla="val 50000"/>
              </a:avLst>
            </a:prstGeom>
            <a:solidFill>
              <a:srgbClr val="C6010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000">
                  <a:blipFill>
                    <a:blip r:embed="rId1"/>
                    <a:stretch>
                      <a:fillRect/>
                    </a:stretch>
                  </a:blipFill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华文琥珀" panose="02010800040101010101" pitchFamily="2" charset="-122"/>
                </a:rPr>
                <a:t>遇到泥石流如何避险？</a:t>
              </a:r>
              <a:endParaRPr lang="zh-CN" altLang="en-US" sz="2000">
                <a:blipFill>
                  <a:blip r:embed="rId1"/>
                  <a:stretch>
                    <a:fillRect/>
                  </a:stretch>
                </a:blipFill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94055" y="621030"/>
            <a:ext cx="3565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汛期自救措施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5" y="2192655"/>
            <a:ext cx="3615690" cy="36156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91310" y="1637412"/>
            <a:ext cx="10361531" cy="4324504"/>
            <a:chOff x="1225226" y="1488556"/>
            <a:chExt cx="10361531" cy="4324504"/>
          </a:xfrm>
        </p:grpSpPr>
        <p:sp>
          <p:nvSpPr>
            <p:cNvPr id="5" name="矩形 4"/>
            <p:cNvSpPr/>
            <p:nvPr/>
          </p:nvSpPr>
          <p:spPr>
            <a:xfrm>
              <a:off x="2211572" y="1488556"/>
              <a:ext cx="9375185" cy="4324504"/>
            </a:xfrm>
            <a:prstGeom prst="rect">
              <a:avLst/>
            </a:prstGeom>
            <a:solidFill>
              <a:srgbClr val="FCF2F2"/>
            </a:solidFill>
            <a:ln>
              <a:solidFill>
                <a:srgbClr val="C601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225226" y="2036305"/>
              <a:ext cx="9921136" cy="3288849"/>
              <a:chOff x="1289021" y="1929979"/>
              <a:chExt cx="9921136" cy="3288849"/>
            </a:xfrm>
          </p:grpSpPr>
          <p:sp>
            <p:nvSpPr>
              <p:cNvPr id="2" name="矩形: 圆角 1"/>
              <p:cNvSpPr/>
              <p:nvPr/>
            </p:nvSpPr>
            <p:spPr>
              <a:xfrm>
                <a:off x="1289021" y="2524242"/>
                <a:ext cx="2083435" cy="2100322"/>
              </a:xfrm>
              <a:prstGeom prst="roundRect">
                <a:avLst>
                  <a:gd name="adj" fmla="val 50000"/>
                </a:avLst>
              </a:prstGeom>
              <a:solidFill>
                <a:srgbClr val="C6010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36195" rtlCol="0" anchor="ctr"/>
              <a:lstStyle/>
              <a:p>
                <a:pPr algn="ctr"/>
                <a:r>
                  <a:rPr sz="2000" dirty="0">
                    <a:blipFill>
                      <a:blip r:embed="rId1"/>
                      <a:stretch>
                        <a:fillRect/>
                      </a:stretch>
                    </a:blipFill>
                    <a:latin typeface="阿里巴巴普惠体 B" panose="00020600040101010101" charset="-122"/>
                    <a:ea typeface="阿里巴巴普惠体 B" panose="00020600040101010101" charset="-122"/>
                    <a:cs typeface="汉仪劲楷简" panose="00020600040101010101" charset="-122"/>
                  </a:rPr>
                  <a:t>室内避雷方法</a:t>
                </a:r>
                <a:endParaRPr sz="2000" dirty="0">
                  <a:blipFill>
                    <a:blip r:embed="rId1"/>
                    <a:stretch>
                      <a:fillRect/>
                    </a:stretch>
                  </a:blipFill>
                  <a:latin typeface="阿里巴巴普惠体 B" panose="00020600040101010101" charset="-122"/>
                  <a:ea typeface="阿里巴巴普惠体 B" panose="00020600040101010101" charset="-122"/>
                  <a:cs typeface="汉仪劲楷简" panose="00020600040101010101" charset="-122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3799072" y="1929979"/>
                <a:ext cx="7411085" cy="3288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 eaLnBrk="1" fontAlgn="auto" hangingPunct="1">
                  <a:lnSpc>
                    <a:spcPct val="168000"/>
                  </a:lnSpc>
                  <a:buClr>
                    <a:srgbClr val="C60101"/>
                  </a:buClr>
                  <a:buFont typeface="+mj-ea"/>
                  <a:buAutoNum type="circleNumDbPlain"/>
                </a:pPr>
                <a:r>
                  <a:rPr lang="zh-CN" altLang="en-US" dirty="0"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思源黑体 CN Normal" panose="020B0400000000000000" charset="-122"/>
                  </a:rPr>
                  <a:t>雷雨天气时，要注意关好门窗，以防侧击雷和球状雷侵入。</a:t>
                </a:r>
                <a:endParaRPr lang="zh-CN" altLang="en-US" dirty="0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endParaRPr>
              </a:p>
              <a:p>
                <a:pPr marL="342900" indent="-342900" algn="just" eaLnBrk="1" fontAlgn="auto" hangingPunct="1">
                  <a:lnSpc>
                    <a:spcPct val="168000"/>
                  </a:lnSpc>
                  <a:buClr>
                    <a:srgbClr val="C60101"/>
                  </a:buClr>
                  <a:buFont typeface="+mj-ea"/>
                  <a:buAutoNum type="circleNumDbPlain"/>
                </a:pPr>
                <a:r>
                  <a:rPr lang="zh-CN" altLang="en-US" dirty="0"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思源黑体 CN Normal" panose="020B0400000000000000" charset="-122"/>
                  </a:rPr>
                  <a:t>雷雨天气时，最好把家用电器的电源切断，并拨掉电源插头；</a:t>
                </a:r>
                <a:endParaRPr lang="zh-CN" altLang="en-US" dirty="0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endParaRPr>
              </a:p>
              <a:p>
                <a:pPr marL="342900" indent="-342900" algn="just" eaLnBrk="1" fontAlgn="auto" hangingPunct="1">
                  <a:lnSpc>
                    <a:spcPct val="168000"/>
                  </a:lnSpc>
                  <a:buClr>
                    <a:srgbClr val="C60101"/>
                  </a:buClr>
                  <a:buFont typeface="+mj-ea"/>
                  <a:buAutoNum type="circleNumDbPlain"/>
                </a:pPr>
                <a:r>
                  <a:rPr lang="zh-CN" altLang="en-US" dirty="0"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思源黑体 CN Normal" panose="020B0400000000000000" charset="-122"/>
                  </a:rPr>
                  <a:t>不要使用带有外接天线的收音机和电视机；不要接打固定电话。</a:t>
                </a:r>
                <a:endParaRPr lang="zh-CN" altLang="en-US" dirty="0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endParaRPr>
              </a:p>
              <a:p>
                <a:pPr marL="342900" indent="-342900" algn="just" eaLnBrk="1" fontAlgn="auto" hangingPunct="1">
                  <a:lnSpc>
                    <a:spcPct val="168000"/>
                  </a:lnSpc>
                  <a:buClr>
                    <a:srgbClr val="C60101"/>
                  </a:buClr>
                  <a:buFont typeface="+mj-ea"/>
                  <a:buAutoNum type="circleNumDbPlain"/>
                </a:pPr>
                <a:r>
                  <a:rPr lang="zh-CN" altLang="en-US" dirty="0"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思源黑体 CN Normal" panose="020B0400000000000000" charset="-122"/>
                  </a:rPr>
                  <a:t>雷雨天气时，不要接触天线、煤气管道、铁丝网、金属窗、建筑物外墙等；</a:t>
                </a:r>
                <a:endParaRPr lang="zh-CN" altLang="en-US" dirty="0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endParaRPr>
              </a:p>
              <a:p>
                <a:pPr marL="342900" indent="-342900" algn="just" eaLnBrk="1" fontAlgn="auto" hangingPunct="1">
                  <a:lnSpc>
                    <a:spcPct val="168000"/>
                  </a:lnSpc>
                  <a:buClr>
                    <a:srgbClr val="C60101"/>
                  </a:buClr>
                  <a:buFont typeface="+mj-ea"/>
                  <a:buAutoNum type="circleNumDbPlain"/>
                </a:pPr>
                <a:r>
                  <a:rPr lang="zh-CN" altLang="en-US" dirty="0"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思源黑体 CN Normal" panose="020B0400000000000000" charset="-122"/>
                  </a:rPr>
                  <a:t>远离带电设备；不要赤脚站在泥地或水泥地上。</a:t>
                </a:r>
                <a:endParaRPr lang="zh-CN" altLang="en-US" dirty="0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endParaRPr>
              </a:p>
              <a:p>
                <a:pPr marL="342900" indent="-342900" algn="just" eaLnBrk="1" fontAlgn="auto" hangingPunct="1">
                  <a:lnSpc>
                    <a:spcPct val="168000"/>
                  </a:lnSpc>
                  <a:buClr>
                    <a:srgbClr val="C60101"/>
                  </a:buClr>
                  <a:buFont typeface="+mj-ea"/>
                  <a:buAutoNum type="circleNumDbPlain"/>
                </a:pPr>
                <a:r>
                  <a:rPr lang="zh-CN" altLang="en-US" dirty="0"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思源黑体 CN Normal" panose="020B0400000000000000" charset="-122"/>
                  </a:rPr>
                  <a:t>不要在雷电交加时用喷头洗澡。</a:t>
                </a:r>
                <a:endParaRPr lang="zh-CN" altLang="en-US" dirty="0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endParaRPr>
              </a:p>
            </p:txBody>
          </p:sp>
        </p:grpSp>
      </p:grp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694055" y="621030"/>
            <a:ext cx="3565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汛期自救措施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25782" y="1679942"/>
            <a:ext cx="10981515" cy="4324504"/>
            <a:chOff x="625782" y="1679942"/>
            <a:chExt cx="10981515" cy="4324504"/>
          </a:xfrm>
        </p:grpSpPr>
        <p:sp>
          <p:nvSpPr>
            <p:cNvPr id="5" name="矩形 4"/>
            <p:cNvSpPr/>
            <p:nvPr/>
          </p:nvSpPr>
          <p:spPr>
            <a:xfrm>
              <a:off x="625782" y="1679942"/>
              <a:ext cx="10981515" cy="4324504"/>
            </a:xfrm>
            <a:prstGeom prst="rect">
              <a:avLst/>
            </a:prstGeom>
            <a:solidFill>
              <a:srgbClr val="FCF2F2"/>
            </a:solidFill>
            <a:ln>
              <a:solidFill>
                <a:srgbClr val="C601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920040" y="1909297"/>
              <a:ext cx="10393001" cy="3978275"/>
              <a:chOff x="920040" y="1909297"/>
              <a:chExt cx="10393001" cy="3978275"/>
            </a:xfrm>
          </p:grpSpPr>
          <p:sp>
            <p:nvSpPr>
              <p:cNvPr id="2" name="矩形: 圆角 1"/>
              <p:cNvSpPr/>
              <p:nvPr/>
            </p:nvSpPr>
            <p:spPr>
              <a:xfrm>
                <a:off x="1053391" y="1909297"/>
                <a:ext cx="2083435" cy="529590"/>
              </a:xfrm>
              <a:prstGeom prst="roundRect">
                <a:avLst>
                  <a:gd name="adj" fmla="val 50000"/>
                </a:avLst>
              </a:prstGeom>
              <a:solidFill>
                <a:srgbClr val="C6010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36195" rtlCol="0" anchor="ctr"/>
              <a:lstStyle/>
              <a:p>
                <a:pPr algn="ctr"/>
                <a:r>
                  <a:rPr sz="2000" dirty="0">
                    <a:blipFill>
                      <a:blip r:embed="rId1"/>
                      <a:stretch>
                        <a:fillRect/>
                      </a:stretch>
                    </a:blipFill>
                    <a:latin typeface="阿里巴巴普惠体 B" panose="00020600040101010101" charset="-122"/>
                    <a:ea typeface="阿里巴巴普惠体 B" panose="00020600040101010101" charset="-122"/>
                    <a:cs typeface="汉仪劲楷简" panose="00020600040101010101" charset="-122"/>
                  </a:rPr>
                  <a:t>室外避雷方法</a:t>
                </a:r>
                <a:endParaRPr sz="2000" dirty="0">
                  <a:blipFill>
                    <a:blip r:embed="rId1"/>
                    <a:stretch>
                      <a:fillRect/>
                    </a:stretch>
                  </a:blipFill>
                  <a:latin typeface="阿里巴巴普惠体 B" panose="00020600040101010101" charset="-122"/>
                  <a:ea typeface="阿里巴巴普惠体 B" panose="00020600040101010101" charset="-122"/>
                  <a:cs typeface="汉仪劲楷简" panose="00020600040101010101" charset="-122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920040" y="2542392"/>
                <a:ext cx="10393001" cy="3345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just" eaLnBrk="1" fontAlgn="auto" hangingPunct="1">
                  <a:lnSpc>
                    <a:spcPct val="168000"/>
                  </a:lnSpc>
                  <a:buClr>
                    <a:srgbClr val="C60101"/>
                  </a:buClr>
                  <a:buFont typeface="+mj-lt"/>
                  <a:buNone/>
                </a:pPr>
                <a:r>
                  <a:rPr lang="zh-CN" altLang="en-US" dirty="0"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思源黑体 CN Normal" panose="020B0400000000000000" charset="-122"/>
                  </a:rPr>
                  <a:t>1、立即寻找避雷场所，可选择装有避雷针、钢架或钢筋混凝土的建筑物等处所，但是注意不要靠近防雷装置的任何部分。若找不到避雷场所，可以蹲下，两脚并拢，双手抱膝，尽量降低身体重心，减少人体与地面接触面积。如能立即披上不透水的雨衣，防雷效果</a:t>
                </a:r>
                <a:r>
                  <a:rPr lang="zh-CN" altLang="en-US"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思源黑体 CN Normal" panose="020B0400000000000000" charset="-122"/>
                  </a:rPr>
                  <a:t>更好。</a:t>
                </a:r>
                <a:endParaRPr lang="en-US" altLang="zh-CN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endParaRPr>
              </a:p>
              <a:p>
                <a:pPr algn="just">
                  <a:lnSpc>
                    <a:spcPct val="168000"/>
                  </a:lnSpc>
                  <a:buClr>
                    <a:srgbClr val="C60101"/>
                  </a:buClr>
                </a:pPr>
                <a:r>
                  <a:rPr lang="zh-CN" altLang="en-US"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思源黑体 CN Normal" panose="020B0400000000000000" charset="-122"/>
                  </a:rPr>
                  <a:t>2、不要待在露天游泳池、开阔的水域或小船上；不要停留在树林的边缘；不要待在电线杆、旗杆、干草堆、帐篷等没有防雷装置的物体附近；不要停留在铁轨、水管、煤气管、电力设备、拖拉机、摩托车等外露金属物体旁边；不要停留在山顶、楼顶等高处；不要靠近孤立的大树或烟囱；不要躲进空旷地带孤零零的棚屋、岗亭里。</a:t>
                </a:r>
                <a:endParaRPr lang="zh-CN" altLang="en-US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endParaRPr>
              </a:p>
            </p:txBody>
          </p:sp>
        </p:grpSp>
      </p:grp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694055" y="621030"/>
            <a:ext cx="3565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汛期自救措施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7"/>
          <p:cNvSpPr/>
          <p:nvPr/>
        </p:nvSpPr>
        <p:spPr bwMode="auto">
          <a:xfrm>
            <a:off x="4838159" y="1746567"/>
            <a:ext cx="2446020" cy="574675"/>
          </a:xfrm>
          <a:prstGeom prst="homePlate">
            <a:avLst>
              <a:gd name="adj" fmla="val 10285"/>
            </a:avLst>
          </a:prstGeom>
          <a:noFill/>
          <a:ln w="28575">
            <a:noFill/>
          </a:ln>
          <a:effectLst/>
        </p:spPr>
        <p:txBody>
          <a:bodyPr vert="horz" wrap="square" lIns="91440" tIns="45720" rIns="91440" bIns="179705" numCol="1" rtlCol="0" anchor="ctr" anchorCtr="0" compatLnSpc="0">
            <a:noAutofit/>
          </a:bodyPr>
          <a:lstStyle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1pPr>
            <a:lvl2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2pPr>
            <a:lvl3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3pPr>
            <a:lvl4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4pPr>
            <a:lvl5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0">
                <a:solidFill>
                  <a:schemeClr val="tx1"/>
                </a:solidFill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+mn-ea"/>
              </a:rPr>
              <a:t>室外避雷方法</a:t>
            </a:r>
            <a:endParaRPr lang="zh-CN" altLang="en-US" b="0">
              <a:solidFill>
                <a:schemeClr val="tx1"/>
              </a:solidFill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46382" y="2679405"/>
            <a:ext cx="9299235" cy="2584450"/>
            <a:chOff x="1280160" y="3067050"/>
            <a:chExt cx="9291601" cy="2526642"/>
          </a:xfrm>
        </p:grpSpPr>
        <p:sp>
          <p:nvSpPr>
            <p:cNvPr id="3" name="文本框 2"/>
            <p:cNvSpPr txBox="1"/>
            <p:nvPr/>
          </p:nvSpPr>
          <p:spPr>
            <a:xfrm>
              <a:off x="1280160" y="3067050"/>
              <a:ext cx="2539365" cy="2526642"/>
            </a:xfrm>
            <a:prstGeom prst="rect">
              <a:avLst/>
            </a:prstGeom>
            <a:solidFill>
              <a:srgbClr val="FCF2F2"/>
            </a:solidFill>
            <a:ln>
              <a:solidFill>
                <a:srgbClr val="C60101"/>
              </a:solidFill>
            </a:ln>
          </p:spPr>
          <p:txBody>
            <a:bodyPr wrap="square" rtlCol="0">
              <a:spAutoFit/>
            </a:bodyPr>
            <a:lstStyle/>
            <a:p>
              <a:pPr indent="0" algn="just" eaLnBrk="1" fontAlgn="auto" hangingPunct="1">
                <a:lnSpc>
                  <a:spcPct val="150000"/>
                </a:lnSpc>
                <a:buClr>
                  <a:srgbClr val="C60101"/>
                </a:buClr>
                <a:buFont typeface="+mj-lt"/>
                <a:buNone/>
              </a:pPr>
              <a:r>
                <a:rPr lang="zh-CN" altLang="en-US" dirty="0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3、不宜在旷野中打伞或高举羽毛球拍、高尔夫球杆、锄头等；应立即停止打高尔夫球、踢足球、攀登、钓鱼、游泳等户外活动。</a:t>
              </a:r>
              <a:endParaRPr lang="zh-CN" altLang="en-US" dirty="0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989587" y="3067050"/>
              <a:ext cx="2103120" cy="2526642"/>
            </a:xfrm>
            <a:prstGeom prst="rect">
              <a:avLst/>
            </a:prstGeom>
            <a:solidFill>
              <a:srgbClr val="FCF2F2"/>
            </a:solidFill>
            <a:ln>
              <a:solidFill>
                <a:srgbClr val="C60101"/>
              </a:solidFill>
            </a:ln>
          </p:spPr>
          <p:txBody>
            <a:bodyPr wrap="square" rtlCol="0">
              <a:spAutoFit/>
            </a:bodyPr>
            <a:lstStyle/>
            <a:p>
              <a:pPr indent="0" algn="just" eaLnBrk="1" fontAlgn="auto" hangingPunct="1">
                <a:lnSpc>
                  <a:spcPct val="150000"/>
                </a:lnSpc>
                <a:buClr>
                  <a:srgbClr val="C60101"/>
                </a:buClr>
                <a:buFont typeface="+mj-lt"/>
                <a:buNone/>
              </a:pPr>
              <a:r>
                <a:rPr lang="zh-CN" altLang="en-US" dirty="0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4、要避免开摩托车、骑自行车，更不能开摩托车、骑自行车在雷雨中狂奔；人在汽车里要关好车门车窗。</a:t>
              </a:r>
              <a:endParaRPr lang="zh-CN" altLang="en-US" dirty="0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262769" y="3067050"/>
              <a:ext cx="2700655" cy="2526642"/>
            </a:xfrm>
            <a:prstGeom prst="rect">
              <a:avLst/>
            </a:prstGeom>
            <a:solidFill>
              <a:srgbClr val="FCF2F2"/>
            </a:solidFill>
            <a:ln>
              <a:solidFill>
                <a:srgbClr val="C60101"/>
              </a:solidFill>
            </a:ln>
          </p:spPr>
          <p:txBody>
            <a:bodyPr wrap="square" rtlCol="0">
              <a:spAutoFit/>
            </a:bodyPr>
            <a:lstStyle/>
            <a:p>
              <a:pPr indent="0" algn="just" eaLnBrk="1" fontAlgn="auto" hangingPunct="1">
                <a:lnSpc>
                  <a:spcPct val="150000"/>
                </a:lnSpc>
                <a:buClr>
                  <a:srgbClr val="C60101"/>
                </a:buClr>
                <a:buFont typeface="+mj-lt"/>
                <a:buNone/>
              </a:pPr>
              <a:r>
                <a:rPr lang="zh-CN" altLang="en-US" dirty="0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5、高压线遭雷击落地时，近旁人要保持高度警觉，当心地面“跨步电压”的电击。逃离时的正确方法是：双脚并拢，跳着离开危险地带。</a:t>
              </a:r>
              <a:endParaRPr lang="zh-CN" altLang="en-US" dirty="0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133486" y="3067050"/>
              <a:ext cx="1438275" cy="2526642"/>
            </a:xfrm>
            <a:prstGeom prst="rect">
              <a:avLst/>
            </a:prstGeom>
            <a:solidFill>
              <a:srgbClr val="FCF2F2"/>
            </a:solidFill>
            <a:ln>
              <a:solidFill>
                <a:srgbClr val="C60101"/>
              </a:solidFill>
            </a:ln>
          </p:spPr>
          <p:txBody>
            <a:bodyPr wrap="square" rtlCol="0">
              <a:spAutoFit/>
            </a:bodyPr>
            <a:lstStyle/>
            <a:p>
              <a:pPr indent="0" algn="just" eaLnBrk="1" fontAlgn="auto" hangingPunct="1">
                <a:lnSpc>
                  <a:spcPct val="150000"/>
                </a:lnSpc>
                <a:buClr>
                  <a:srgbClr val="C60101"/>
                </a:buClr>
                <a:buFont typeface="+mj-lt"/>
                <a:buNone/>
              </a:pPr>
              <a:r>
                <a:rPr lang="zh-CN" altLang="en-US" dirty="0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6、多人一起在野外时，应相互拉开几米距离，不要挤在一起。</a:t>
              </a:r>
              <a:endParaRPr lang="zh-CN" altLang="en-US" dirty="0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694055" y="621030"/>
            <a:ext cx="3565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汛期自救措施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94054" y="2032029"/>
            <a:ext cx="11094751" cy="3048635"/>
            <a:chOff x="920040" y="1909297"/>
            <a:chExt cx="11094751" cy="3048635"/>
          </a:xfrm>
        </p:grpSpPr>
        <p:sp>
          <p:nvSpPr>
            <p:cNvPr id="2" name="矩形: 圆角 1"/>
            <p:cNvSpPr/>
            <p:nvPr/>
          </p:nvSpPr>
          <p:spPr>
            <a:xfrm>
              <a:off x="1053391" y="1909297"/>
              <a:ext cx="3507976" cy="529590"/>
            </a:xfrm>
            <a:prstGeom prst="roundRect">
              <a:avLst>
                <a:gd name="adj" fmla="val 50000"/>
              </a:avLst>
            </a:prstGeom>
            <a:solidFill>
              <a:srgbClr val="C6010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6195" rtlCol="0" anchor="ctr"/>
            <a:lstStyle/>
            <a:p>
              <a:pPr algn="ctr"/>
              <a:r>
                <a:rPr lang="zh-CN" altLang="en-US" sz="2000">
                  <a:blipFill>
                    <a:blip r:embed="rId1"/>
                    <a:stretch>
                      <a:fillRect/>
                    </a:stretch>
                  </a:blipFill>
                  <a:latin typeface="阿里巴巴普惠体 B" panose="00020600040101010101" charset="-122"/>
                  <a:ea typeface="阿里巴巴普惠体 B" panose="00020600040101010101" charset="-122"/>
                  <a:cs typeface="汉仪劲楷简" panose="00020600040101010101" charset="-122"/>
                </a:rPr>
                <a:t>遇到滑坡或崩塌怎么办？</a:t>
              </a:r>
              <a:endParaRPr lang="zh-CN" altLang="en-US" sz="2000" dirty="0">
                <a:blipFill>
                  <a:blip r:embed="rId1"/>
                  <a:stretch>
                    <a:fillRect/>
                  </a:stretch>
                </a:blipFill>
                <a:latin typeface="阿里巴巴普惠体 B" panose="00020600040101010101" charset="-122"/>
                <a:ea typeface="阿里巴巴普惠体 B" panose="00020600040101010101" charset="-122"/>
                <a:cs typeface="汉仪劲楷简" panose="00020600040101010101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920040" y="2542392"/>
              <a:ext cx="11094751" cy="2415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just" eaLnBrk="1" fontAlgn="auto" hangingPunct="1">
                <a:lnSpc>
                  <a:spcPct val="168000"/>
                </a:lnSpc>
                <a:buClr>
                  <a:srgbClr val="C60101"/>
                </a:buClr>
                <a:buFont typeface="+mj-lt"/>
                <a:buNone/>
              </a:pPr>
              <a:r>
                <a:rPr lang="en-US" altLang="zh-CN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1</a:t>
              </a:r>
              <a:r>
                <a:rPr lang="zh-CN" altLang="en-US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）行人和车辆不要进入或通过有警示标志的滑坡、崩塌危险区。</a:t>
              </a:r>
              <a:endParaRPr lang="zh-CN" altLang="en-US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  <a:p>
              <a:pPr indent="0" algn="just" eaLnBrk="1" fontAlgn="auto" hangingPunct="1">
                <a:lnSpc>
                  <a:spcPct val="168000"/>
                </a:lnSpc>
                <a:buClr>
                  <a:srgbClr val="C60101"/>
                </a:buClr>
                <a:buFont typeface="+mj-lt"/>
                <a:buNone/>
              </a:pPr>
              <a:r>
                <a:rPr lang="en-US" altLang="zh-CN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2</a:t>
              </a:r>
              <a:r>
                <a:rPr lang="zh-CN" altLang="en-US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）当发现有滑坡或崩塌的前兆时，立即报告当地政府或有关部门，通知其他受威胁的群众，做好撤离准备。</a:t>
              </a:r>
              <a:endParaRPr lang="zh-CN" altLang="en-US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  <a:p>
              <a:pPr indent="0" algn="just" eaLnBrk="1" fontAlgn="auto" hangingPunct="1">
                <a:lnSpc>
                  <a:spcPct val="168000"/>
                </a:lnSpc>
                <a:buClr>
                  <a:srgbClr val="C60101"/>
                </a:buClr>
                <a:buFont typeface="+mj-lt"/>
                <a:buNone/>
              </a:pPr>
              <a:r>
                <a:rPr lang="en-US" altLang="zh-CN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3</a:t>
              </a:r>
              <a:r>
                <a:rPr lang="zh-CN" altLang="en-US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）当你正处在滑坡体上，感到地面变动时，用最快的速度向两侧稳定地区逃离。不要向滑坡体上、下方逃跑。</a:t>
              </a:r>
              <a:endParaRPr lang="zh-CN" altLang="en-US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  <a:p>
              <a:pPr indent="0" algn="just" eaLnBrk="1" fontAlgn="auto" hangingPunct="1">
                <a:lnSpc>
                  <a:spcPct val="168000"/>
                </a:lnSpc>
                <a:buClr>
                  <a:srgbClr val="C60101"/>
                </a:buClr>
                <a:buFont typeface="+mj-lt"/>
                <a:buNone/>
              </a:pPr>
              <a:r>
                <a:rPr lang="en-US" altLang="zh-CN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4</a:t>
              </a:r>
              <a:r>
                <a:rPr lang="zh-CN" altLang="en-US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）当你处在滑坡体中无法逃离时，找一块坡度较缓的开阔地停留，但不要和房屋、围墙、电线杆等靠的太近。</a:t>
              </a:r>
              <a:endParaRPr lang="zh-CN" altLang="en-US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  <a:p>
              <a:pPr indent="0" algn="just" eaLnBrk="1" fontAlgn="auto" hangingPunct="1">
                <a:lnSpc>
                  <a:spcPct val="168000"/>
                </a:lnSpc>
                <a:buClr>
                  <a:srgbClr val="C60101"/>
                </a:buClr>
                <a:buFont typeface="+mj-lt"/>
                <a:buNone/>
              </a:pPr>
              <a:r>
                <a:rPr lang="en-US" altLang="zh-CN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5</a:t>
              </a:r>
              <a:r>
                <a:rPr lang="zh-CN" altLang="en-US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思源黑体 CN Normal" panose="020B0400000000000000" charset="-122"/>
                </a:rPr>
                <a:t>）当你处在滑坡体前沿或崩塌体下方时，只能迅速向两边逃生，别无选择。</a:t>
              </a:r>
              <a:endParaRPr lang="zh-CN" altLang="en-US" dirty="0"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思源黑体 CN Normal" panose="020B0400000000000000" charset="-122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94055" y="621030"/>
            <a:ext cx="3565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汛期自救措施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pPr algn="ctr"/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869555" y="4149090"/>
            <a:ext cx="3902075" cy="1584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23718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1280" y="3729355"/>
            <a:ext cx="2802255" cy="31286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687" y="4412185"/>
            <a:ext cx="2380168" cy="2380168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092609" y="2660808"/>
            <a:ext cx="600678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防汛防洪介绍</a:t>
            </a:r>
            <a:endParaRPr lang="zh-CN" altLang="en-US" sz="7200" dirty="0">
              <a:solidFill>
                <a:srgbClr val="C00000"/>
              </a:solidFill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396951" y="3962129"/>
            <a:ext cx="5481299" cy="34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ts val="2000"/>
              </a:lnSpc>
            </a:pPr>
            <a:r>
              <a:rPr lang="zh-CN" altLang="en-US" dirty="0">
                <a:solidFill>
                  <a:srgbClr val="1C6F6A"/>
                </a:solidFill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打响夏季防汛新攻势，筑牢防汛安全屏障</a:t>
            </a:r>
            <a:endParaRPr lang="zh-CN" altLang="en-US" dirty="0">
              <a:solidFill>
                <a:srgbClr val="1C6F6A"/>
              </a:solidFill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755478" y="1743009"/>
            <a:ext cx="2681044" cy="698074"/>
          </a:xfrm>
          <a:prstGeom prst="roundRect">
            <a:avLst/>
          </a:prstGeom>
          <a:solidFill>
            <a:srgbClr val="C601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5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PART 01</a:t>
            </a:r>
            <a:endParaRPr lang="en-US" altLang="zh-CN" sz="35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2600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3200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 animBg="1"/>
      <p:bldP spid="6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94091" y="1522228"/>
            <a:ext cx="8095174" cy="4528457"/>
            <a:chOff x="694091" y="1522228"/>
            <a:chExt cx="8095174" cy="4528457"/>
          </a:xfrm>
        </p:grpSpPr>
        <p:grpSp>
          <p:nvGrpSpPr>
            <p:cNvPr id="14" name="组合 13"/>
            <p:cNvGrpSpPr/>
            <p:nvPr/>
          </p:nvGrpSpPr>
          <p:grpSpPr>
            <a:xfrm>
              <a:off x="694091" y="1522228"/>
              <a:ext cx="8095174" cy="4528457"/>
              <a:chOff x="640928" y="1692349"/>
              <a:chExt cx="8095174" cy="4528457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640928" y="1692349"/>
                <a:ext cx="8095174" cy="4528457"/>
              </a:xfrm>
              <a:prstGeom prst="rect">
                <a:avLst/>
              </a:prstGeom>
              <a:solidFill>
                <a:srgbClr val="FCF2F2"/>
              </a:solidFill>
              <a:ln w="12700">
                <a:solidFill>
                  <a:srgbClr val="C601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思源宋体 CN Light" panose="02020300000000000000" pitchFamily="18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104901" y="2761787"/>
                <a:ext cx="7167229" cy="3345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0" algn="just">
                  <a:lnSpc>
                    <a:spcPct val="168000"/>
                  </a:lnSpc>
                  <a:buClr>
                    <a:srgbClr val="F00B0B"/>
                  </a:buClr>
                  <a:buSzTx/>
                  <a:buFont typeface="Arial" panose="020B0604020202020204" pitchFamily="34" charset="0"/>
                  <a:buNone/>
                </a:pPr>
                <a:r>
                  <a:rPr lang="zh-CN" altLang="en-US" sz="1800" b="0">
                    <a:gradFill>
                      <a:gsLst>
                        <a:gs pos="0">
                          <a:srgbClr val="C60101"/>
                        </a:gs>
                        <a:gs pos="100000">
                          <a:srgbClr val="EA0909"/>
                        </a:gs>
                      </a:gsLst>
                      <a:lin ang="5400000" scaled="0"/>
                    </a:gradFill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华文琥珀" panose="02010800040101010101" pitchFamily="2" charset="-122"/>
                  </a:rPr>
                  <a:t>★</a:t>
                </a:r>
                <a:r>
                  <a:rPr lang="en-US" altLang="zh-CN" sz="1800" b="0">
                    <a:gradFill>
                      <a:gsLst>
                        <a:gs pos="0">
                          <a:srgbClr val="C60101"/>
                        </a:gs>
                        <a:gs pos="100000">
                          <a:srgbClr val="EA0909"/>
                        </a:gs>
                      </a:gsLst>
                      <a:lin ang="5400000" scaled="0"/>
                    </a:gradFill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华文琥珀" panose="02010800040101010101" pitchFamily="2" charset="-122"/>
                  </a:rPr>
                  <a:t> </a:t>
                </a:r>
                <a:r>
                  <a:rPr lang="zh-CN" altLang="en-US" sz="1800" b="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华文琥珀" panose="02010800040101010101" pitchFamily="2" charset="-122"/>
                  </a:rPr>
                  <a:t>指江河中由于流域内季节性降水、融冰、化雪，引起定时性水位上涨的时期。我国汛期主要是由于夏季暴雨和秋季连绵阴雨造成的。</a:t>
                </a:r>
                <a:endParaRPr lang="en-US" altLang="zh-CN" sz="1800" b="0">
                  <a:solidFill>
                    <a:schemeClr val="tx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华文琥珀" panose="02010800040101010101" pitchFamily="2" charset="-122"/>
                </a:endParaRPr>
              </a:p>
              <a:p>
                <a:pPr algn="just">
                  <a:lnSpc>
                    <a:spcPct val="168000"/>
                  </a:lnSpc>
                  <a:buClr>
                    <a:srgbClr val="F00B0B"/>
                  </a:buClr>
                </a:pPr>
                <a:r>
                  <a:rPr lang="zh-CN" altLang="en-US" sz="1800" b="0">
                    <a:gradFill>
                      <a:gsLst>
                        <a:gs pos="0">
                          <a:srgbClr val="C60101"/>
                        </a:gs>
                        <a:gs pos="100000">
                          <a:srgbClr val="EA0909"/>
                        </a:gs>
                      </a:gsLst>
                      <a:lin ang="5400000" scaled="0"/>
                    </a:gradFill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华文琥珀" panose="02010800040101010101" pitchFamily="2" charset="-122"/>
                  </a:rPr>
                  <a:t>★</a:t>
                </a:r>
                <a:r>
                  <a:rPr lang="en-US" altLang="zh-CN" sz="1800" b="0">
                    <a:gradFill>
                      <a:gsLst>
                        <a:gs pos="0">
                          <a:srgbClr val="C60101"/>
                        </a:gs>
                        <a:gs pos="100000">
                          <a:srgbClr val="EA0909"/>
                        </a:gs>
                      </a:gsLst>
                      <a:lin ang="5400000" scaled="0"/>
                    </a:gradFill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华文琥珀" panose="02010800040101010101" pitchFamily="2" charset="-122"/>
                  </a:rPr>
                  <a:t> </a:t>
                </a:r>
                <a:r>
                  <a:rPr lang="zh-CN" altLang="en-US" sz="1800" b="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华文琥珀" panose="02010800040101010101" pitchFamily="2" charset="-122"/>
                  </a:rPr>
                  <a:t>从全国来讲，汛期的起止时间不一样，主要由各地区的气候和降水情况决定。</a:t>
                </a:r>
                <a:endParaRPr lang="en-US" altLang="zh-CN" sz="1800" b="0">
                  <a:solidFill>
                    <a:schemeClr val="tx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华文琥珀" panose="02010800040101010101" pitchFamily="2" charset="-122"/>
                </a:endParaRPr>
              </a:p>
              <a:p>
                <a:pPr algn="just">
                  <a:lnSpc>
                    <a:spcPct val="168000"/>
                  </a:lnSpc>
                  <a:buClr>
                    <a:srgbClr val="F00B0B"/>
                  </a:buClr>
                </a:pPr>
                <a:r>
                  <a:rPr lang="zh-CN" altLang="en-US" sz="1800" b="0">
                    <a:gradFill>
                      <a:gsLst>
                        <a:gs pos="0">
                          <a:srgbClr val="C60101"/>
                        </a:gs>
                        <a:gs pos="100000">
                          <a:srgbClr val="EA0909"/>
                        </a:gs>
                      </a:gsLst>
                      <a:lin ang="5400000" scaled="0"/>
                    </a:gradFill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华文琥珀" panose="02010800040101010101" pitchFamily="2" charset="-122"/>
                  </a:rPr>
                  <a:t>★ </a:t>
                </a:r>
                <a:r>
                  <a:rPr lang="zh-CN" altLang="en-US" sz="1800" b="0"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华文琥珀" panose="02010800040101010101" pitchFamily="2" charset="-122"/>
                  </a:rPr>
                  <a:t>南方入汛时间较早，结束时间较晚；北方入汛时间较晚，结束时间较早。汛期是一年中降水量最大时期，容易引起洪涝灾害，因此应提前做好防汛准备工作。</a:t>
                </a:r>
                <a:endParaRPr lang="zh-CN" altLang="en-US" sz="1800" b="0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华文琥珀" panose="02010800040101010101" pitchFamily="2" charset="-122"/>
                </a:endParaRPr>
              </a:p>
            </p:txBody>
          </p:sp>
        </p:grpSp>
        <p:sp>
          <p:nvSpPr>
            <p:cNvPr id="21" name="矩形: 圆角 20"/>
            <p:cNvSpPr/>
            <p:nvPr/>
          </p:nvSpPr>
          <p:spPr>
            <a:xfrm>
              <a:off x="1264390" y="1860698"/>
              <a:ext cx="2180559" cy="560798"/>
            </a:xfrm>
            <a:prstGeom prst="roundRect">
              <a:avLst>
                <a:gd name="adj" fmla="val 50000"/>
              </a:avLst>
            </a:prstGeom>
            <a:solidFill>
              <a:srgbClr val="C6010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2000" b="0" noProof="0">
                  <a:ln>
                    <a:noFill/>
                  </a:ln>
                  <a:blipFill>
                    <a:blip r:embed="rId1"/>
                    <a:stretch>
                      <a:fillRect/>
                    </a:stretch>
                  </a:blip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华文琥珀" panose="02010800040101010101" pitchFamily="2" charset="-122"/>
                </a:rPr>
                <a:t>汛期的含义</a:t>
              </a:r>
              <a:endParaRPr lang="en-US" altLang="zh-CN" sz="2000" b="0" noProof="0" dirty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94055" y="621030"/>
            <a:ext cx="3331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防汛防洪介绍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565" y="2313305"/>
            <a:ext cx="3255010" cy="32550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 bwMode="auto">
          <a:xfrm>
            <a:off x="1318895" y="1225225"/>
            <a:ext cx="9554210" cy="474345"/>
          </a:xfrm>
          <a:noFill/>
          <a:ln w="28575">
            <a:noFill/>
          </a:ln>
          <a:effectLst/>
        </p:spPr>
        <p:txBody>
          <a:bodyPr bIns="179705" rtlCol="0" anchor="ctr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000" b="1" u="none" strike="noStrike" kern="1200" cap="none" spc="300" normalizeH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楷体_GB2312" panose="02010609030101010101" pitchFamily="1" charset="-122"/>
                <a:cs typeface="+mj-cs"/>
              </a:defRPr>
            </a:lvl1pPr>
            <a:lvl2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2pPr>
            <a:lvl3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3pPr>
            <a:lvl4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4pPr>
            <a:lvl5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b="0" spc="0">
                <a:solidFill>
                  <a:srgbClr val="C60101"/>
                </a:solidFill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+mn-lt"/>
              </a:rPr>
              <a:t>水文气象规定</a:t>
            </a:r>
            <a:endParaRPr lang="en-US" b="0" spc="0" dirty="0">
              <a:solidFill>
                <a:srgbClr val="C60101"/>
              </a:solidFill>
              <a:latin typeface="阿里巴巴普惠体 B" panose="00020600040101010101" charset="-122"/>
              <a:ea typeface="阿里巴巴普惠体 B" panose="00020600040101010101" charset="-122"/>
              <a:cs typeface="思源黑体 CN Normal" panose="020B0400000000000000" charset="-122"/>
              <a:sym typeface="+mn-lt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487170" y="1873663"/>
          <a:ext cx="9218295" cy="4003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420"/>
                <a:gridCol w="7889875"/>
              </a:tblGrid>
              <a:tr h="92392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 dirty="0">
                          <a:solidFill>
                            <a:schemeClr val="bg1"/>
                          </a:solidFill>
                          <a:latin typeface="阿里巴巴普惠体 B" panose="00020600040101010101" charset="-122"/>
                          <a:ea typeface="阿里巴巴普惠体 B" panose="00020600040101010101" charset="-122"/>
                        </a:rPr>
                        <a:t>蓝色预警</a:t>
                      </a:r>
                      <a:endParaRPr lang="zh-CN" altLang="en-US" sz="2000" b="0" dirty="0">
                        <a:solidFill>
                          <a:schemeClr val="bg1"/>
                        </a:solidFill>
                        <a:latin typeface="阿里巴巴普惠体 B" panose="00020600040101010101" charset="-122"/>
                        <a:ea typeface="阿里巴巴普惠体 B" panose="00020600040101010101" charset="-122"/>
                      </a:endParaRPr>
                    </a:p>
                  </a:txBody>
                  <a:tcPr marL="12700" marR="12700" marT="12700" anchor="ctr">
                    <a:solidFill>
                      <a:srgbClr val="C6010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>
                          <a:solidFill>
                            <a:schemeClr val="tx1"/>
                          </a:solidFill>
                          <a:latin typeface="阿里巴巴普惠体 B" panose="00020600040101010101" charset="-122"/>
                          <a:ea typeface="阿里巴巴普惠体 B" panose="00020600040101010101" charset="-122"/>
                        </a:rPr>
                        <a:t>12小时内降雨量将达50毫米以上，或者已达50毫米以上且降雨可能持续。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阿里巴巴普惠体 B" panose="00020600040101010101" charset="-122"/>
                          <a:ea typeface="阿里巴巴普惠体 B" panose="00020600040101010101" charset="-122"/>
                        </a:rPr>
                        <a:t> </a:t>
                      </a:r>
                      <a:endParaRPr lang="en-US" altLang="en-US" sz="1600" b="0" dirty="0">
                        <a:solidFill>
                          <a:schemeClr val="tx1"/>
                        </a:solidFill>
                        <a:latin typeface="阿里巴巴普惠体 B" panose="00020600040101010101" charset="-122"/>
                        <a:ea typeface="阿里巴巴普惠体 B" panose="00020600040101010101" charset="-122"/>
                      </a:endParaRPr>
                    </a:p>
                  </a:txBody>
                  <a:tcPr marL="12700" marR="12700" marT="12700" anchor="ctr">
                    <a:solidFill>
                      <a:srgbClr val="FCF2F2"/>
                    </a:solidFill>
                  </a:tcPr>
                </a:tc>
              </a:tr>
              <a:tr h="1030557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 dirty="0">
                          <a:solidFill>
                            <a:schemeClr val="bg1"/>
                          </a:solidFill>
                          <a:latin typeface="阿里巴巴普惠体 B" panose="00020600040101010101" charset="-122"/>
                          <a:ea typeface="阿里巴巴普惠体 B" panose="00020600040101010101" charset="-122"/>
                        </a:rPr>
                        <a:t>黄色预警</a:t>
                      </a:r>
                      <a:endParaRPr lang="zh-CN" altLang="en-US" sz="2000" b="0" dirty="0">
                        <a:solidFill>
                          <a:schemeClr val="bg1"/>
                        </a:solidFill>
                        <a:latin typeface="阿里巴巴普惠体 B" panose="00020600040101010101" charset="-122"/>
                        <a:ea typeface="阿里巴巴普惠体 B" panose="00020600040101010101" charset="-122"/>
                      </a:endParaRPr>
                    </a:p>
                  </a:txBody>
                  <a:tcPr marL="12700" marR="12700" marT="12700" anchor="ctr">
                    <a:solidFill>
                      <a:srgbClr val="C6010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>
                          <a:solidFill>
                            <a:schemeClr val="tx1"/>
                          </a:solidFill>
                          <a:latin typeface="阿里巴巴普惠体 B" panose="00020600040101010101" charset="-122"/>
                          <a:ea typeface="阿里巴巴普惠体 B" panose="00020600040101010101" charset="-122"/>
                        </a:rPr>
                        <a:t>6小时内降雨量将达50毫米以上，或者已达50毫米以上且降雨可能持续。应切断低洼地带有危险的室外电源。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阿里巴巴普惠体 B" panose="00020600040101010101" charset="-122"/>
                          <a:ea typeface="阿里巴巴普惠体 B" panose="00020600040101010101" charset="-122"/>
                        </a:rPr>
                        <a:t> </a:t>
                      </a:r>
                      <a:endParaRPr lang="en-US" altLang="en-US" sz="1600" b="0" dirty="0">
                        <a:solidFill>
                          <a:schemeClr val="tx1"/>
                        </a:solidFill>
                        <a:latin typeface="阿里巴巴普惠体 B" panose="00020600040101010101" charset="-122"/>
                        <a:ea typeface="阿里巴巴普惠体 B" panose="00020600040101010101" charset="-122"/>
                      </a:endParaRPr>
                    </a:p>
                  </a:txBody>
                  <a:tcPr marL="12700" marR="12700" marT="12700" anchor="ctr">
                    <a:solidFill>
                      <a:srgbClr val="FCF2F2"/>
                    </a:solidFill>
                  </a:tcPr>
                </a:tc>
              </a:tr>
              <a:tr h="1030557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 dirty="0">
                          <a:solidFill>
                            <a:schemeClr val="bg1"/>
                          </a:solidFill>
                          <a:latin typeface="阿里巴巴普惠体 B" panose="00020600040101010101" charset="-122"/>
                          <a:ea typeface="阿里巴巴普惠体 B" panose="00020600040101010101" charset="-122"/>
                        </a:rPr>
                        <a:t>橙色预警</a:t>
                      </a:r>
                      <a:endParaRPr lang="zh-CN" altLang="en-US" sz="2000" b="0" dirty="0">
                        <a:solidFill>
                          <a:schemeClr val="bg1"/>
                        </a:solidFill>
                        <a:latin typeface="阿里巴巴普惠体 B" panose="00020600040101010101" charset="-122"/>
                        <a:ea typeface="阿里巴巴普惠体 B" panose="00020600040101010101" charset="-122"/>
                      </a:endParaRPr>
                    </a:p>
                  </a:txBody>
                  <a:tcPr marL="12700" marR="12700" marT="12700" anchor="ctr">
                    <a:solidFill>
                      <a:srgbClr val="C6010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>
                          <a:solidFill>
                            <a:schemeClr val="tx1"/>
                          </a:solidFill>
                          <a:latin typeface="阿里巴巴普惠体 B" panose="00020600040101010101" charset="-122"/>
                          <a:ea typeface="阿里巴巴普惠体 B" panose="00020600040101010101" charset="-122"/>
                        </a:rPr>
                        <a:t>3小时内降雨量将达50毫米以上，或者已达50毫米以上且降雨可能持续。切断有危险的室外电源，暂停户外作业。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阿里巴巴普惠体 B" panose="00020600040101010101" charset="-122"/>
                        <a:ea typeface="阿里巴巴普惠体 B" panose="00020600040101010101" charset="-122"/>
                      </a:endParaRPr>
                    </a:p>
                  </a:txBody>
                  <a:tcPr marL="12700" marR="12700" marT="12700" anchor="ctr">
                    <a:solidFill>
                      <a:srgbClr val="FCF2F2"/>
                    </a:solidFill>
                  </a:tcPr>
                </a:tc>
              </a:tr>
              <a:tr h="10186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 dirty="0">
                          <a:solidFill>
                            <a:schemeClr val="bg1"/>
                          </a:solidFill>
                          <a:latin typeface="阿里巴巴普惠体 B" panose="00020600040101010101" charset="-122"/>
                          <a:ea typeface="阿里巴巴普惠体 B" panose="00020600040101010101" charset="-122"/>
                        </a:rPr>
                        <a:t>红色预警</a:t>
                      </a:r>
                      <a:endParaRPr lang="zh-CN" altLang="en-US" sz="2000" b="0" dirty="0">
                        <a:solidFill>
                          <a:schemeClr val="bg1"/>
                        </a:solidFill>
                        <a:latin typeface="阿里巴巴普惠体 B" panose="00020600040101010101" charset="-122"/>
                        <a:ea typeface="阿里巴巴普惠体 B" panose="00020600040101010101" charset="-122"/>
                      </a:endParaRPr>
                    </a:p>
                  </a:txBody>
                  <a:tcPr marL="12700" marR="12700" marT="12700" anchor="ctr">
                    <a:solidFill>
                      <a:srgbClr val="C6010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>
                          <a:solidFill>
                            <a:schemeClr val="tx1"/>
                          </a:solidFill>
                          <a:latin typeface="阿里巴巴普惠体 B" panose="00020600040101010101" charset="-122"/>
                          <a:ea typeface="阿里巴巴普惠体 B" panose="00020600040101010101" charset="-122"/>
                        </a:rPr>
                        <a:t>3小时内降雨量将达100毫米以上，或者已达100毫米以上且降雨可能持续。做好山洪、滑坡、泥石流等次生灾害的防御和抢险准备工作。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阿里巴巴普惠体 B" panose="00020600040101010101" charset="-122"/>
                        <a:ea typeface="阿里巴巴普惠体 B" panose="00020600040101010101" charset="-122"/>
                      </a:endParaRPr>
                    </a:p>
                  </a:txBody>
                  <a:tcPr marL="12700" marR="12700" marT="12700" anchor="ctr">
                    <a:solidFill>
                      <a:srgbClr val="FCF2F2"/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694055" y="621030"/>
            <a:ext cx="3331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防汛防洪介绍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05242" y="1488556"/>
            <a:ext cx="10981515" cy="4324504"/>
            <a:chOff x="605242" y="1552353"/>
            <a:chExt cx="10981515" cy="4324504"/>
          </a:xfrm>
        </p:grpSpPr>
        <p:sp>
          <p:nvSpPr>
            <p:cNvPr id="16" name="矩形 15"/>
            <p:cNvSpPr/>
            <p:nvPr/>
          </p:nvSpPr>
          <p:spPr>
            <a:xfrm>
              <a:off x="605242" y="1552353"/>
              <a:ext cx="10981515" cy="4324504"/>
            </a:xfrm>
            <a:prstGeom prst="rect">
              <a:avLst/>
            </a:prstGeom>
            <a:solidFill>
              <a:srgbClr val="FCF2F2"/>
            </a:solidFill>
            <a:ln>
              <a:solidFill>
                <a:srgbClr val="C601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844867" y="1719468"/>
              <a:ext cx="5853873" cy="4049424"/>
              <a:chOff x="1099820" y="1860698"/>
              <a:chExt cx="5853873" cy="4049424"/>
            </a:xfrm>
          </p:grpSpPr>
          <p:sp>
            <p:nvSpPr>
              <p:cNvPr id="4" name="矩形: 圆角 3"/>
              <p:cNvSpPr/>
              <p:nvPr/>
            </p:nvSpPr>
            <p:spPr>
              <a:xfrm>
                <a:off x="1264390" y="1860698"/>
                <a:ext cx="2180559" cy="560798"/>
              </a:xfrm>
              <a:prstGeom prst="roundRect">
                <a:avLst>
                  <a:gd name="adj" fmla="val 50000"/>
                </a:avLst>
              </a:prstGeom>
              <a:solidFill>
                <a:srgbClr val="C6010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lang="zh-CN" altLang="en-US" sz="2000" b="0" noProof="0">
                    <a:ln>
                      <a:noFill/>
                    </a:ln>
                    <a:blipFill>
                      <a:blip r:embed="rId1"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阿里巴巴普惠体 B" panose="00020600040101010101" charset="-122"/>
                    <a:ea typeface="阿里巴巴普惠体 B" panose="00020600040101010101" charset="-122"/>
                    <a:cs typeface="思源黑体 CN Normal" panose="020B0400000000000000" charset="-122"/>
                    <a:sym typeface="华文琥珀" panose="02010800040101010101" pitchFamily="2" charset="-122"/>
                  </a:rPr>
                  <a:t>汛期的危害</a:t>
                </a:r>
                <a:endParaRPr lang="zh-CN" altLang="en-US" sz="2000" b="0" noProof="0" dirty="0">
                  <a:ln>
                    <a:noFill/>
                  </a:ln>
                  <a:blipFill>
                    <a:blip r:embed="rId1"/>
                    <a:stretch>
                      <a:fillRect/>
                    </a:stretch>
                  </a:blip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华文琥珀" panose="02010800040101010101" pitchFamily="2" charset="-122"/>
                </a:endParaRPr>
              </a:p>
            </p:txBody>
          </p:sp>
          <p:sp>
            <p:nvSpPr>
              <p:cNvPr id="7" name="矩形 6"/>
              <p:cNvSpPr txBox="1">
                <a:spLocks noChangeArrowheads="1"/>
              </p:cNvSpPr>
              <p:nvPr/>
            </p:nvSpPr>
            <p:spPr bwMode="auto">
              <a:xfrm>
                <a:off x="1099820" y="2534699"/>
                <a:ext cx="5853873" cy="10210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>
                <a:lvl1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1pPr>
                <a:lvl2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2pPr>
                <a:lvl3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3pPr>
                <a:lvl4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4pPr>
                <a:lvl5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5pPr>
                <a:lvl6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6pPr>
                <a:lvl7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7pPr>
                <a:lvl8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8pPr>
                <a:lvl9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9pPr>
              </a:lstStyle>
              <a:p>
                <a:pPr lvl="0" indent="0" algn="just">
                  <a:lnSpc>
                    <a:spcPct val="168000"/>
                  </a:lnSpc>
                  <a:buClr>
                    <a:srgbClr val="F00B0B"/>
                  </a:buClr>
                  <a:buSzTx/>
                  <a:buFont typeface="Arial" panose="020B0604020202020204" pitchFamily="34" charset="0"/>
                  <a:buNone/>
                </a:pPr>
                <a:r>
                  <a:rPr lang="zh-CN" altLang="en-US" sz="1800" b="0" dirty="0">
                    <a:gradFill>
                      <a:gsLst>
                        <a:gs pos="0">
                          <a:srgbClr val="C60101"/>
                        </a:gs>
                        <a:gs pos="100000">
                          <a:srgbClr val="EA0909"/>
                        </a:gs>
                      </a:gsLst>
                      <a:lin ang="5400000" scaled="0"/>
                    </a:gradFill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华文琥珀" panose="02010800040101010101" pitchFamily="2" charset="-122"/>
                  </a:rPr>
                  <a:t>★</a:t>
                </a:r>
                <a:r>
                  <a:rPr lang="en-US" altLang="zh-CN" sz="1800" b="0" dirty="0">
                    <a:gradFill>
                      <a:gsLst>
                        <a:gs pos="0">
                          <a:srgbClr val="C60101"/>
                        </a:gs>
                        <a:gs pos="100000">
                          <a:srgbClr val="EA0909"/>
                        </a:gs>
                      </a:gsLst>
                      <a:lin ang="5400000" scaled="0"/>
                    </a:gradFill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华文琥珀" panose="02010800040101010101" pitchFamily="2" charset="-122"/>
                  </a:rPr>
                  <a:t> </a:t>
                </a:r>
                <a:r>
                  <a:rPr lang="zh-CN" altLang="en-US" sz="1800" b="0" dirty="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华文琥珀" panose="02010800040101010101" pitchFamily="2" charset="-122"/>
                  </a:rPr>
                  <a:t>水量激增，厂区无法快速排出导致厂内漫水，造成如配电箱等电器设备进水，损毁。</a:t>
                </a:r>
                <a:endParaRPr lang="zh-CN" altLang="en-US" sz="1800" b="0" dirty="0">
                  <a:solidFill>
                    <a:schemeClr val="tx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华文琥珀" panose="02010800040101010101" pitchFamily="2" charset="-122"/>
                </a:endParaRPr>
              </a:p>
            </p:txBody>
          </p:sp>
          <p:sp>
            <p:nvSpPr>
              <p:cNvPr id="8" name="矩形 6"/>
              <p:cNvSpPr txBox="1">
                <a:spLocks noChangeArrowheads="1"/>
              </p:cNvSpPr>
              <p:nvPr/>
            </p:nvSpPr>
            <p:spPr bwMode="auto">
              <a:xfrm>
                <a:off x="1099821" y="3711870"/>
                <a:ext cx="5481496" cy="10210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>
                <a:lvl1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1pPr>
                <a:lvl2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2pPr>
                <a:lvl3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3pPr>
                <a:lvl4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4pPr>
                <a:lvl5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5pPr>
                <a:lvl6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6pPr>
                <a:lvl7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7pPr>
                <a:lvl8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8pPr>
                <a:lvl9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9pPr>
              </a:lstStyle>
              <a:p>
                <a:pPr lvl="0" indent="0" algn="just">
                  <a:lnSpc>
                    <a:spcPct val="168000"/>
                  </a:lnSpc>
                  <a:buClr>
                    <a:srgbClr val="F00B0B"/>
                  </a:buClr>
                  <a:buSzTx/>
                  <a:buFont typeface="Arial" panose="020B0604020202020204" pitchFamily="34" charset="0"/>
                  <a:buNone/>
                </a:pPr>
                <a:r>
                  <a:rPr lang="zh-CN" altLang="en-US" sz="1800" b="0" dirty="0">
                    <a:gradFill>
                      <a:gsLst>
                        <a:gs pos="0">
                          <a:srgbClr val="C60101"/>
                        </a:gs>
                        <a:gs pos="100000">
                          <a:srgbClr val="EA0909"/>
                        </a:gs>
                      </a:gsLst>
                      <a:lin ang="5400000" scaled="0"/>
                    </a:gradFill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华文琥珀" panose="02010800040101010101" pitchFamily="2" charset="-122"/>
                  </a:rPr>
                  <a:t>★</a:t>
                </a:r>
                <a:r>
                  <a:rPr lang="en-US" altLang="zh-CN" sz="1800" b="0" dirty="0">
                    <a:gradFill>
                      <a:gsLst>
                        <a:gs pos="0">
                          <a:srgbClr val="C60101"/>
                        </a:gs>
                        <a:gs pos="100000">
                          <a:srgbClr val="EA0909"/>
                        </a:gs>
                      </a:gsLst>
                      <a:lin ang="5400000" scaled="0"/>
                    </a:gradFill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华文琥珀" panose="02010800040101010101" pitchFamily="2" charset="-122"/>
                  </a:rPr>
                  <a:t> </a:t>
                </a:r>
                <a:r>
                  <a:rPr lang="zh-CN" altLang="en-US" sz="1800" b="0" dirty="0">
                    <a:solidFill>
                      <a:schemeClr val="tx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华文琥珀" panose="02010800040101010101" pitchFamily="2" charset="-122"/>
                  </a:rPr>
                  <a:t>汛期内暴雨等恶劣天气时常发生，对运行人员巡检带来不利影响，甚至会发生滑倒落水等安全事故。</a:t>
                </a:r>
                <a:endParaRPr lang="zh-CN" altLang="en-US" sz="1800" b="0" dirty="0">
                  <a:solidFill>
                    <a:schemeClr val="tx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华文琥珀" panose="02010800040101010101" pitchFamily="2" charset="-122"/>
                </a:endParaRPr>
              </a:p>
            </p:txBody>
          </p:sp>
          <p:sp>
            <p:nvSpPr>
              <p:cNvPr id="9" name="矩形 6"/>
              <p:cNvSpPr txBox="1">
                <a:spLocks noChangeArrowheads="1"/>
              </p:cNvSpPr>
              <p:nvPr/>
            </p:nvSpPr>
            <p:spPr bwMode="auto">
              <a:xfrm>
                <a:off x="1099821" y="4889042"/>
                <a:ext cx="5618394" cy="10210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>
                <a:lvl1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1pPr>
                <a:lvl2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2pPr>
                <a:lvl3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3pPr>
                <a:lvl4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4pPr>
                <a:lvl5pPr algn="ctr"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5pPr>
                <a:lvl6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6pPr>
                <a:lvl7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7pPr>
                <a:lvl8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8pPr>
                <a:lvl9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楷体_GB2312" panose="02010609030101010101" pitchFamily="1" charset="-122"/>
                  </a:defRPr>
                </a:lvl9pPr>
              </a:lstStyle>
              <a:p>
                <a:pPr lvl="0" indent="0" algn="just">
                  <a:lnSpc>
                    <a:spcPct val="168000"/>
                  </a:lnSpc>
                  <a:buClr>
                    <a:srgbClr val="F00B0B"/>
                  </a:buClr>
                  <a:buSzTx/>
                  <a:buFont typeface="Arial" panose="020B0604020202020204" pitchFamily="34" charset="0"/>
                  <a:buNone/>
                </a:pPr>
                <a:r>
                  <a:rPr lang="zh-CN" altLang="en-US" sz="1800" b="0" dirty="0">
                    <a:gradFill>
                      <a:gsLst>
                        <a:gs pos="0">
                          <a:srgbClr val="C60101"/>
                        </a:gs>
                        <a:gs pos="100000">
                          <a:srgbClr val="EA0909"/>
                        </a:gs>
                      </a:gsLst>
                      <a:lin ang="5400000" scaled="0"/>
                    </a:gradFill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华文琥珀" panose="02010800040101010101" pitchFamily="2" charset="-122"/>
                  </a:rPr>
                  <a:t>★</a:t>
                </a:r>
                <a:r>
                  <a:rPr lang="en-US" altLang="zh-CN" sz="1800" b="0" dirty="0">
                    <a:gradFill>
                      <a:gsLst>
                        <a:gs pos="0">
                          <a:srgbClr val="C60101"/>
                        </a:gs>
                        <a:gs pos="100000">
                          <a:srgbClr val="EA0909"/>
                        </a:gs>
                      </a:gsLst>
                      <a:lin ang="5400000" scaled="0"/>
                    </a:gradFill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华文琥珀" panose="02010800040101010101" pitchFamily="2" charset="-122"/>
                  </a:rPr>
                  <a:t> </a:t>
                </a:r>
                <a:r>
                  <a:rPr sz="1800" b="0" dirty="0"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华文琥珀" panose="02010800040101010101" pitchFamily="2" charset="-122"/>
                  </a:rPr>
                  <a:t>汛期管网内水量激增，对排污企业的监督、排查难度增加，厂内进水浓度波动较大</a:t>
                </a:r>
                <a:r>
                  <a:rPr lang="zh-CN" sz="1800" b="0" dirty="0">
                    <a:latin typeface="阿里巴巴普惠体 B" panose="00020600040101010101" charset="-122"/>
                    <a:ea typeface="阿里巴巴普惠体 B" panose="00020600040101010101" charset="-122"/>
                    <a:cs typeface="字魂105号-简雅黑" panose="00000500000000000000" charset="-122"/>
                    <a:sym typeface="华文琥珀" panose="02010800040101010101" pitchFamily="2" charset="-122"/>
                  </a:rPr>
                  <a:t>。</a:t>
                </a:r>
                <a:endParaRPr lang="zh-CN" sz="1800" b="0" dirty="0"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华文琥珀" panose="02010800040101010101" pitchFamily="2" charset="-122"/>
                </a:endParaRPr>
              </a:p>
            </p:txBody>
          </p:sp>
        </p:grpSp>
      </p:grp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94055" y="621030"/>
            <a:ext cx="3331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防汛防洪介绍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21" y="1655237"/>
            <a:ext cx="4465112" cy="4465112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75292" y="1875480"/>
            <a:ext cx="10367629" cy="1950720"/>
            <a:chOff x="1264390" y="1779787"/>
            <a:chExt cx="10367629" cy="1950720"/>
          </a:xfrm>
        </p:grpSpPr>
        <p:sp>
          <p:nvSpPr>
            <p:cNvPr id="2" name="矩形: 圆角 1"/>
            <p:cNvSpPr/>
            <p:nvPr/>
          </p:nvSpPr>
          <p:spPr>
            <a:xfrm>
              <a:off x="1264390" y="1838318"/>
              <a:ext cx="1765889" cy="1775637"/>
            </a:xfrm>
            <a:prstGeom prst="roundRect">
              <a:avLst>
                <a:gd name="adj" fmla="val 50000"/>
              </a:avLst>
            </a:prstGeom>
            <a:solidFill>
              <a:srgbClr val="C6010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000" b="0" noProof="0">
                  <a:ln>
                    <a:noFill/>
                  </a:ln>
                  <a:blipFill>
                    <a:blip r:embed="rId1"/>
                    <a:stretch>
                      <a:fillRect/>
                    </a:stretch>
                  </a:blip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华文琥珀" panose="02010800040101010101" pitchFamily="2" charset="-122"/>
                </a:rPr>
                <a:t>防汛的</a:t>
              </a:r>
              <a:endParaRPr lang="en-US" altLang="zh-CN" sz="2000" b="0" noProof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endParaRPr>
            </a:p>
            <a:p>
              <a:pPr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000" b="0" noProof="0">
                  <a:ln>
                    <a:noFill/>
                  </a:ln>
                  <a:blipFill>
                    <a:blip r:embed="rId1"/>
                    <a:stretch>
                      <a:fillRect/>
                    </a:stretch>
                  </a:blip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华文琥珀" panose="02010800040101010101" pitchFamily="2" charset="-122"/>
                </a:rPr>
                <a:t>含义</a:t>
              </a:r>
              <a:endParaRPr lang="en-US" altLang="zh-CN" sz="2000" b="0" noProof="0" dirty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endParaRPr>
            </a:p>
          </p:txBody>
        </p:sp>
        <p:sp>
          <p:nvSpPr>
            <p:cNvPr id="3" name="矩形 6"/>
            <p:cNvSpPr txBox="1">
              <a:spLocks noChangeArrowheads="1"/>
            </p:cNvSpPr>
            <p:nvPr/>
          </p:nvSpPr>
          <p:spPr bwMode="auto">
            <a:xfrm>
              <a:off x="3242931" y="1779787"/>
              <a:ext cx="8389088" cy="1950720"/>
            </a:xfrm>
            <a:prstGeom prst="rect">
              <a:avLst/>
            </a:prstGeom>
            <a:solidFill>
              <a:srgbClr val="FCF2F2"/>
            </a:solidFill>
            <a:ln>
              <a:solidFill>
                <a:srgbClr val="C60101"/>
              </a:solidFill>
            </a:ln>
          </p:spPr>
          <p:txBody>
            <a:bodyPr wrap="square" rtlCol="0" anchor="t">
              <a:spAutoFit/>
            </a:bodyPr>
            <a:lstStyle>
              <a:lvl1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1pPr>
              <a:lvl2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2pPr>
              <a:lvl3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3pPr>
              <a:lvl4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4pPr>
              <a:lvl5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9pPr>
            </a:lstStyle>
            <a:p>
              <a:pPr lvl="0" indent="0" algn="just">
                <a:lnSpc>
                  <a:spcPct val="168000"/>
                </a:lnSpc>
                <a:buClr>
                  <a:srgbClr val="F00B0B"/>
                </a:buClr>
                <a:buSzTx/>
                <a:buFont typeface="Arial" panose="020B0604020202020204" pitchFamily="34" charset="0"/>
                <a:buNone/>
              </a:pPr>
              <a:r>
                <a:rPr lang="zh-CN" altLang="en-US" sz="1800" b="0">
                  <a:solidFill>
                    <a:schemeClr val="tx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华文琥珀" panose="02010800040101010101" pitchFamily="2" charset="-122"/>
                </a:rPr>
                <a:t>是指汛期中为防御较大洪水而实施的各种工作，包括自汛前对水利工程和防汛设施加强检查、养护和维修，以提高防御能力，以及在汛期中采取的一切措施，如加固堤防、巡回监视、水库洪水预报调度、分洪滞洪、应急抢险等。因此无论汛期还是非汛期，凡是为提高洪水的防御能力而做的一切工作都属防汛范畴。</a:t>
              </a:r>
              <a:endParaRPr lang="zh-CN" altLang="en-US" sz="1800" b="0" dirty="0">
                <a:solidFill>
                  <a:schemeClr val="tx1"/>
                </a:solidFill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华文琥珀" panose="0201080004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75292" y="4106597"/>
            <a:ext cx="10367629" cy="1775637"/>
            <a:chOff x="1264390" y="1838318"/>
            <a:chExt cx="10367629" cy="1775637"/>
          </a:xfrm>
        </p:grpSpPr>
        <p:sp>
          <p:nvSpPr>
            <p:cNvPr id="6" name="矩形: 圆角 5"/>
            <p:cNvSpPr/>
            <p:nvPr/>
          </p:nvSpPr>
          <p:spPr>
            <a:xfrm>
              <a:off x="1264390" y="1838318"/>
              <a:ext cx="1765889" cy="1775637"/>
            </a:xfrm>
            <a:prstGeom prst="roundRect">
              <a:avLst>
                <a:gd name="adj" fmla="val 50000"/>
              </a:avLst>
            </a:prstGeom>
            <a:solidFill>
              <a:srgbClr val="C6010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000" b="0" noProof="0">
                  <a:ln>
                    <a:noFill/>
                  </a:ln>
                  <a:blipFill>
                    <a:blip r:embed="rId1"/>
                    <a:stretch>
                      <a:fillRect/>
                    </a:stretch>
                  </a:blip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华文琥珀" panose="02010800040101010101" pitchFamily="2" charset="-122"/>
                </a:rPr>
                <a:t>防汛的</a:t>
              </a:r>
              <a:endParaRPr lang="en-US" altLang="zh-CN" sz="2000" b="0" noProof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endParaRPr>
            </a:p>
            <a:p>
              <a:pPr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000" b="0" noProof="0">
                  <a:ln>
                    <a:noFill/>
                  </a:ln>
                  <a:blipFill>
                    <a:blip r:embed="rId1"/>
                    <a:stretch>
                      <a:fillRect/>
                    </a:stretch>
                  </a:blip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思源黑体 CN Normal" panose="020B0400000000000000" charset="-122"/>
                  <a:sym typeface="华文琥珀" panose="02010800040101010101" pitchFamily="2" charset="-122"/>
                </a:rPr>
                <a:t>含义</a:t>
              </a:r>
              <a:endParaRPr lang="en-US" altLang="zh-CN" sz="2000" b="0" noProof="0" dirty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思源黑体 CN Normal" panose="020B0400000000000000" charset="-122"/>
                <a:sym typeface="华文琥珀" panose="02010800040101010101" pitchFamily="2" charset="-122"/>
              </a:endParaRPr>
            </a:p>
          </p:txBody>
        </p:sp>
        <p:sp>
          <p:nvSpPr>
            <p:cNvPr id="7" name="矩形 6"/>
            <p:cNvSpPr txBox="1">
              <a:spLocks noChangeArrowheads="1"/>
            </p:cNvSpPr>
            <p:nvPr/>
          </p:nvSpPr>
          <p:spPr bwMode="auto">
            <a:xfrm>
              <a:off x="3242931" y="2012479"/>
              <a:ext cx="8389088" cy="1485900"/>
            </a:xfrm>
            <a:prstGeom prst="rect">
              <a:avLst/>
            </a:prstGeom>
            <a:solidFill>
              <a:srgbClr val="FCF2F2"/>
            </a:solidFill>
            <a:ln>
              <a:solidFill>
                <a:srgbClr val="C60101"/>
              </a:solidFill>
            </a:ln>
          </p:spPr>
          <p:txBody>
            <a:bodyPr wrap="square" rtlCol="0" anchor="t">
              <a:spAutoFit/>
            </a:bodyPr>
            <a:lstStyle>
              <a:lvl1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1pPr>
              <a:lvl2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2pPr>
              <a:lvl3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3pPr>
              <a:lvl4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4pPr>
              <a:lvl5pPr algn="ctr"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panose="02010609030101010101" pitchFamily="1" charset="-122"/>
                </a:defRPr>
              </a:lvl9pPr>
            </a:lstStyle>
            <a:p>
              <a:pPr lvl="0" indent="0" algn="just">
                <a:lnSpc>
                  <a:spcPct val="168000"/>
                </a:lnSpc>
                <a:buClr>
                  <a:srgbClr val="F00B0B"/>
                </a:buClr>
                <a:buSzTx/>
                <a:buFont typeface="Arial" panose="020B0604020202020204" pitchFamily="34" charset="0"/>
                <a:buNone/>
              </a:pPr>
              <a:r>
                <a:rPr lang="zh-CN" altLang="en-US" sz="1800" b="0">
                  <a:solidFill>
                    <a:schemeClr val="tx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字魂105号-简雅黑" panose="00000500000000000000" charset="-122"/>
                  <a:sym typeface="华文琥珀" panose="02010800040101010101" pitchFamily="2" charset="-122"/>
                </a:rPr>
                <a:t>为了防御、减轻洪涝灾害，根据洪涝规律和灾害特点采取的相应对策、措施以及有关活动，是防汛工作中的一个主要部分，如修建水工建筑物、拦蓄洪水、控制洪水下泄等。</a:t>
              </a:r>
              <a:endParaRPr lang="zh-CN" altLang="en-US" sz="1800" b="0">
                <a:solidFill>
                  <a:schemeClr val="tx1"/>
                </a:solidFill>
                <a:latin typeface="阿里巴巴普惠体 B" panose="00020600040101010101" charset="-122"/>
                <a:ea typeface="阿里巴巴普惠体 B" panose="00020600040101010101" charset="-122"/>
                <a:cs typeface="字魂105号-简雅黑" panose="00000500000000000000" charset="-122"/>
                <a:sym typeface="华文琥珀" panose="02010800040101010101" pitchFamily="2" charset="-122"/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694055" y="621030"/>
            <a:ext cx="3331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charset="0"/>
              <a:buChar char="u"/>
            </a:pPr>
            <a:r>
              <a:rPr lang="zh-CN" altLang="en-US" sz="2800" dirty="0"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防汛防洪介绍</a:t>
            </a:r>
            <a:endParaRPr lang="zh-CN" altLang="en-US" sz="2800" dirty="0"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1280" y="3729355"/>
            <a:ext cx="2802255" cy="31286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687" y="4412185"/>
            <a:ext cx="2380168" cy="2380168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410460" y="2660650"/>
            <a:ext cx="787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汛期安全工作指南</a:t>
            </a:r>
            <a:endParaRPr lang="zh-CN" altLang="en-US" sz="7200" dirty="0">
              <a:solidFill>
                <a:srgbClr val="C00000"/>
              </a:solidFill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396951" y="3962129"/>
            <a:ext cx="5481299" cy="34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ts val="2000"/>
              </a:lnSpc>
            </a:pPr>
            <a:r>
              <a:rPr lang="zh-CN" altLang="en-US" dirty="0">
                <a:solidFill>
                  <a:srgbClr val="1C6F6A"/>
                </a:solidFill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打响夏季防汛新攻势，筑牢防汛安全屏障</a:t>
            </a:r>
            <a:endParaRPr lang="zh-CN" altLang="en-US" dirty="0">
              <a:solidFill>
                <a:srgbClr val="1C6F6A"/>
              </a:solidFill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755478" y="1743009"/>
            <a:ext cx="2681044" cy="698074"/>
          </a:xfrm>
          <a:prstGeom prst="roundRect">
            <a:avLst/>
          </a:prstGeom>
          <a:solidFill>
            <a:srgbClr val="C601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5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+mn-ea"/>
                <a:sym typeface="+mn-lt"/>
              </a:rPr>
              <a:t>PART 02</a:t>
            </a:r>
            <a:endParaRPr lang="en-US" altLang="zh-CN" sz="35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cut/>
      </p:transition>
    </mc:Choice>
    <mc:Fallback>
      <p:transition spd="slow"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2600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3200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 animBg="1"/>
      <p:bldP spid="6" grpId="1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8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4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51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52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53.xml><?xml version="1.0" encoding="utf-8"?>
<p:tagLst xmlns:p="http://schemas.openxmlformats.org/presentationml/2006/main">
  <p:tag name="commondata" val="eyJoZGlkIjoiZTVlNmE2ZmI1ZjYwNzY0MzcxMzc3ZmQ0YThkN2JhMWYifQ==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23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4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SPECIAL_SOURCE" val="bdnull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TABLE_BEAUTIFY" val="smartTable{a575db1d-4b83-47de-b40b-a0c504cd68aa}"/>
  <p:tag name="TABLE_ENDDRAG_ORIGIN_RECT" val="725*269"/>
  <p:tag name="TABLE_ENDDRAG_RECT" val="125*176*725*269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0"/>
  <p:tag name="KSO_WM_UNIT_ID" val="custom160060_16*a*1"/>
  <p:tag name="KSO_WM_UNIT_TYPE" val="a"/>
  <p:tag name="KSO_WM_UNIT_INDEX" val="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666777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5666777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5828</Words>
  <Application>WPS 演示</Application>
  <PresentationFormat>宽屏</PresentationFormat>
  <Paragraphs>511</Paragraphs>
  <Slides>35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57" baseType="lpstr">
      <vt:lpstr>Arial</vt:lpstr>
      <vt:lpstr>宋体</vt:lpstr>
      <vt:lpstr>Wingdings</vt:lpstr>
      <vt:lpstr>Wingdings</vt:lpstr>
      <vt:lpstr>思源宋体 CN Light</vt:lpstr>
      <vt:lpstr>微软雅黑</vt:lpstr>
      <vt:lpstr>思源宋体 CN Heavy</vt:lpstr>
      <vt:lpstr>阿里巴巴普惠体 B</vt:lpstr>
      <vt:lpstr>华文中宋</vt:lpstr>
      <vt:lpstr>字魂105号-简雅黑</vt:lpstr>
      <vt:lpstr>华文琥珀</vt:lpstr>
      <vt:lpstr>思源黑体 CN Normal</vt:lpstr>
      <vt:lpstr>楷体_GB2312</vt:lpstr>
      <vt:lpstr>新宋体</vt:lpstr>
      <vt:lpstr>Arial Unicode MS</vt:lpstr>
      <vt:lpstr>三极正智黑简体</vt:lpstr>
      <vt:lpstr>汉仪劲楷简</vt:lpstr>
      <vt:lpstr>Calibri</vt:lpstr>
      <vt:lpstr>黑体</vt:lpstr>
      <vt:lpstr>楷体</vt:lpstr>
      <vt:lpstr>5666777</vt:lpstr>
      <vt:lpstr>1_5666777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little fairy</cp:lastModifiedBy>
  <cp:revision>6</cp:revision>
  <dcterms:created xsi:type="dcterms:W3CDTF">2024-04-26T07:38:00Z</dcterms:created>
  <dcterms:modified xsi:type="dcterms:W3CDTF">2024-05-29T09:17:39Z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A7A87849BEB7427CA0B1AA91500D59E7_13</vt:lpwstr>
  </property>
</Properties>
</file>