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51"/>
  </p:handoutMasterIdLst>
  <p:sldIdLst>
    <p:sldId id="382" r:id="rId4"/>
    <p:sldId id="427" r:id="rId6"/>
    <p:sldId id="257" r:id="rId7"/>
    <p:sldId id="258" r:id="rId8"/>
    <p:sldId id="292" r:id="rId9"/>
    <p:sldId id="295" r:id="rId10"/>
    <p:sldId id="296" r:id="rId11"/>
    <p:sldId id="298" r:id="rId12"/>
    <p:sldId id="299" r:id="rId13"/>
    <p:sldId id="300" r:id="rId14"/>
    <p:sldId id="301" r:id="rId15"/>
    <p:sldId id="302" r:id="rId16"/>
    <p:sldId id="305" r:id="rId17"/>
    <p:sldId id="306" r:id="rId18"/>
    <p:sldId id="303" r:id="rId19"/>
    <p:sldId id="304" r:id="rId20"/>
    <p:sldId id="307" r:id="rId21"/>
    <p:sldId id="309" r:id="rId22"/>
    <p:sldId id="308" r:id="rId23"/>
    <p:sldId id="310" r:id="rId24"/>
    <p:sldId id="311" r:id="rId25"/>
    <p:sldId id="312" r:id="rId26"/>
    <p:sldId id="313" r:id="rId27"/>
    <p:sldId id="314" r:id="rId28"/>
    <p:sldId id="315" r:id="rId29"/>
    <p:sldId id="316" r:id="rId30"/>
    <p:sldId id="329" r:id="rId31"/>
    <p:sldId id="331" r:id="rId32"/>
    <p:sldId id="332" r:id="rId33"/>
    <p:sldId id="330" r:id="rId34"/>
    <p:sldId id="333" r:id="rId35"/>
    <p:sldId id="358" r:id="rId36"/>
    <p:sldId id="335" r:id="rId37"/>
    <p:sldId id="336" r:id="rId38"/>
    <p:sldId id="337" r:id="rId39"/>
    <p:sldId id="341" r:id="rId40"/>
    <p:sldId id="342" r:id="rId41"/>
    <p:sldId id="338" r:id="rId42"/>
    <p:sldId id="339" r:id="rId43"/>
    <p:sldId id="340" r:id="rId44"/>
    <p:sldId id="343" r:id="rId45"/>
    <p:sldId id="263" r:id="rId46"/>
    <p:sldId id="359" r:id="rId47"/>
    <p:sldId id="379" r:id="rId48"/>
    <p:sldId id="380" r:id="rId49"/>
    <p:sldId id="429" r:id="rId50"/>
  </p:sldIdLst>
  <p:sldSz cx="12192000" cy="6858000"/>
  <p:notesSz cx="6858000" cy="9144000"/>
  <p:custDataLst>
    <p:tags r:id="rId56"/>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EEEEEE"/>
    <a:srgbClr val="F2D4AA"/>
    <a:srgbClr val="455171"/>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3"/>
    <p:restoredTop sz="94660"/>
  </p:normalViewPr>
  <p:slideViewPr>
    <p:cSldViewPr snapToGrid="0" showGuides="1">
      <p:cViewPr varScale="1">
        <p:scale>
          <a:sx n="63" d="100"/>
          <a:sy n="63" d="100"/>
        </p:scale>
        <p:origin x="812" y="5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6" Type="http://schemas.openxmlformats.org/officeDocument/2006/relationships/tags" Target="tags/tag219.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微软雅黑" panose="020B0503020204020204"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501CF6EC-9917-40FB-9FC1-38A90A972B95}" type="datetimeFigureOut">
              <a:rPr lang="zh-CN" altLang="en-US" strike="noStrike" noProof="1" smtClean="0">
                <a:latin typeface="+mn-lt"/>
                <a:ea typeface="+mn-ea"/>
                <a:cs typeface="+mn-cs"/>
              </a:rPr>
            </a:fld>
            <a:endParaRPr lang="zh-CN" altLang="en-US" strike="noStrike" noProof="1"/>
          </a:p>
        </p:txBody>
      </p:sp>
      <p:sp>
        <p:nvSpPr>
          <p:cNvPr id="2560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5605"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zh-CN" altLang="en-US"/>
              <a:t>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03F734D4-7744-4A3F-B8B1-68F03F15C29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p:sp>
      <p:sp>
        <p:nvSpPr>
          <p:cNvPr id="27650" name="备注占位符 2"/>
          <p:cNvSpPr>
            <a:spLocks noGrp="1"/>
          </p:cNvSpPr>
          <p:nvPr>
            <p:ph type="body"/>
          </p:nvPr>
        </p:nvSpPr>
        <p:spPr>
          <a:xfrm>
            <a:off x="901700" y="4691063"/>
            <a:ext cx="4962525" cy="4154487"/>
          </a:xfrm>
        </p:spPr>
        <p:txBody>
          <a:bodyPr wrap="square" lIns="90482" tIns="44446" rIns="90482" bIns="44446" anchor="t" anchorCtr="0"/>
          <a:lstStyle/>
          <a:p>
            <a:pPr lvl="0"/>
            <a:r>
              <a:rPr lang="zh-CN" altLang="en-US" dirty="0"/>
              <a:t>免 费 资 料 关 注 公 众 号 : 安 全 生 产 管 理</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p:nvPr>
        </p:nvSpPr>
        <p:spPr/>
      </p:sp>
      <p:sp>
        <p:nvSpPr>
          <p:cNvPr id="46082" name="备注占位符 2"/>
          <p:cNvSpPr>
            <a:spLocks noGrp="1"/>
          </p:cNvSpPr>
          <p:nvPr>
            <p:ph type="body"/>
          </p:nvPr>
        </p:nvSpPr>
        <p:spPr/>
        <p:txBody>
          <a:bodyPr lIns="91440" tIns="45720" rIns="91440" bIns="45720" anchor="t" anchorCtr="0"/>
          <a:lstStyle/>
          <a:p>
            <a:pPr lvl="0"/>
            <a:endParaRPr lang="zh-CN" altLang="en-US"/>
          </a:p>
        </p:txBody>
      </p:sp>
      <p:sp>
        <p:nvSpPr>
          <p:cNvPr id="460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p:sp>
      <p:sp>
        <p:nvSpPr>
          <p:cNvPr id="48130" name="备注占位符 2"/>
          <p:cNvSpPr>
            <a:spLocks noGrp="1"/>
          </p:cNvSpPr>
          <p:nvPr>
            <p:ph type="body"/>
          </p:nvPr>
        </p:nvSpPr>
        <p:spPr/>
        <p:txBody>
          <a:bodyPr lIns="91440" tIns="45720" rIns="91440" bIns="45720" anchor="t" anchorCtr="0"/>
          <a:lstStyle/>
          <a:p>
            <a:pPr lvl="0"/>
            <a:endParaRPr lang="zh-CN" altLang="en-US"/>
          </a:p>
        </p:txBody>
      </p:sp>
      <p:sp>
        <p:nvSpPr>
          <p:cNvPr id="48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p:sp>
      <p:sp>
        <p:nvSpPr>
          <p:cNvPr id="50178" name="备注占位符 2"/>
          <p:cNvSpPr>
            <a:spLocks noGrp="1"/>
          </p:cNvSpPr>
          <p:nvPr>
            <p:ph type="body"/>
          </p:nvPr>
        </p:nvSpPr>
        <p:spPr/>
        <p:txBody>
          <a:bodyPr lIns="91440" tIns="45720" rIns="91440" bIns="45720" anchor="t" anchorCtr="0"/>
          <a:lstStyle/>
          <a:p>
            <a:pPr lvl="0"/>
            <a:endParaRPr lang="zh-CN" altLang="en-US"/>
          </a:p>
        </p:txBody>
      </p:sp>
      <p:sp>
        <p:nvSpPr>
          <p:cNvPr id="501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p:sp>
      <p:sp>
        <p:nvSpPr>
          <p:cNvPr id="52226" name="备注占位符 2"/>
          <p:cNvSpPr>
            <a:spLocks noGrp="1"/>
          </p:cNvSpPr>
          <p:nvPr>
            <p:ph type="body"/>
          </p:nvPr>
        </p:nvSpPr>
        <p:spPr/>
        <p:txBody>
          <a:bodyPr lIns="91440" tIns="45720" rIns="91440" bIns="45720" anchor="t" anchorCtr="0"/>
          <a:lstStyle/>
          <a:p>
            <a:pPr lvl="0"/>
            <a:endParaRPr lang="zh-CN" altLang="en-US"/>
          </a:p>
        </p:txBody>
      </p:sp>
      <p:sp>
        <p:nvSpPr>
          <p:cNvPr id="522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p:sp>
      <p:sp>
        <p:nvSpPr>
          <p:cNvPr id="54274" name="备注占位符 2"/>
          <p:cNvSpPr>
            <a:spLocks noGrp="1"/>
          </p:cNvSpPr>
          <p:nvPr>
            <p:ph type="body"/>
          </p:nvPr>
        </p:nvSpPr>
        <p:spPr/>
        <p:txBody>
          <a:bodyPr lIns="91440" tIns="45720" rIns="91440" bIns="45720" anchor="t" anchorCtr="0"/>
          <a:lstStyle/>
          <a:p>
            <a:pPr lvl="0"/>
            <a:endParaRPr lang="zh-CN" altLang="en-US"/>
          </a:p>
        </p:txBody>
      </p:sp>
      <p:sp>
        <p:nvSpPr>
          <p:cNvPr id="542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p:cNvSpPr>
          <p:nvPr>
            <p:ph type="sldImg"/>
          </p:nvPr>
        </p:nvSpPr>
        <p:spPr/>
      </p:sp>
      <p:sp>
        <p:nvSpPr>
          <p:cNvPr id="56322" name="备注占位符 2"/>
          <p:cNvSpPr>
            <a:spLocks noGrp="1"/>
          </p:cNvSpPr>
          <p:nvPr>
            <p:ph type="body"/>
          </p:nvPr>
        </p:nvSpPr>
        <p:spPr/>
        <p:txBody>
          <a:bodyPr lIns="91440" tIns="45720" rIns="91440" bIns="45720" anchor="t" anchorCtr="0"/>
          <a:lstStyle/>
          <a:p>
            <a:pPr lvl="0"/>
            <a:endParaRPr lang="zh-CN" altLang="en-US"/>
          </a:p>
        </p:txBody>
      </p:sp>
      <p:sp>
        <p:nvSpPr>
          <p:cNvPr id="563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p:sp>
      <p:sp>
        <p:nvSpPr>
          <p:cNvPr id="58370" name="备注占位符 2"/>
          <p:cNvSpPr>
            <a:spLocks noGrp="1"/>
          </p:cNvSpPr>
          <p:nvPr>
            <p:ph type="body"/>
          </p:nvPr>
        </p:nvSpPr>
        <p:spPr/>
        <p:txBody>
          <a:bodyPr lIns="91440" tIns="45720" rIns="91440" bIns="45720" anchor="t" anchorCtr="0"/>
          <a:lstStyle/>
          <a:p>
            <a:pPr lvl="0"/>
            <a:endParaRPr lang="zh-CN" altLang="en-US"/>
          </a:p>
        </p:txBody>
      </p:sp>
      <p:sp>
        <p:nvSpPr>
          <p:cNvPr id="583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p:cNvSpPr>
          <p:nvPr>
            <p:ph type="sldImg"/>
          </p:nvPr>
        </p:nvSpPr>
        <p:spPr/>
      </p:sp>
      <p:sp>
        <p:nvSpPr>
          <p:cNvPr id="60418" name="备注占位符 2"/>
          <p:cNvSpPr>
            <a:spLocks noGrp="1"/>
          </p:cNvSpPr>
          <p:nvPr>
            <p:ph type="body"/>
          </p:nvPr>
        </p:nvSpPr>
        <p:spPr/>
        <p:txBody>
          <a:bodyPr lIns="91440" tIns="45720" rIns="91440" bIns="45720" anchor="t" anchorCtr="0"/>
          <a:lstStyle/>
          <a:p>
            <a:pPr lvl="0"/>
            <a:endParaRPr lang="zh-CN" altLang="en-US"/>
          </a:p>
        </p:txBody>
      </p:sp>
      <p:sp>
        <p:nvSpPr>
          <p:cNvPr id="604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p:sp>
      <p:sp>
        <p:nvSpPr>
          <p:cNvPr id="62466" name="备注占位符 2"/>
          <p:cNvSpPr>
            <a:spLocks noGrp="1"/>
          </p:cNvSpPr>
          <p:nvPr>
            <p:ph type="body"/>
          </p:nvPr>
        </p:nvSpPr>
        <p:spPr/>
        <p:txBody>
          <a:bodyPr lIns="91440" tIns="45720" rIns="91440" bIns="45720" anchor="t" anchorCtr="0"/>
          <a:lstStyle/>
          <a:p>
            <a:pPr lvl="0"/>
            <a:endParaRPr lang="zh-CN" altLang="en-US"/>
          </a:p>
        </p:txBody>
      </p:sp>
      <p:sp>
        <p:nvSpPr>
          <p:cNvPr id="624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p:sp>
      <p:sp>
        <p:nvSpPr>
          <p:cNvPr id="64514" name="备注占位符 2"/>
          <p:cNvSpPr>
            <a:spLocks noGrp="1"/>
          </p:cNvSpPr>
          <p:nvPr>
            <p:ph type="body"/>
          </p:nvPr>
        </p:nvSpPr>
        <p:spPr/>
        <p:txBody>
          <a:bodyPr lIns="91440" tIns="45720" rIns="91440" bIns="45720" anchor="t" anchorCtr="0"/>
          <a:lstStyle/>
          <a:p>
            <a:pPr lvl="0"/>
            <a:endParaRPr lang="zh-CN" altLang="en-US"/>
          </a:p>
        </p:txBody>
      </p:sp>
      <p:sp>
        <p:nvSpPr>
          <p:cNvPr id="645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lIns="91440" tIns="45720" rIns="91440" bIns="45720" anchor="t" anchorCtr="0"/>
          <a:lstStyle/>
          <a:p>
            <a:pPr lvl="0"/>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p:sp>
      <p:sp>
        <p:nvSpPr>
          <p:cNvPr id="66562" name="备注占位符 2"/>
          <p:cNvSpPr>
            <a:spLocks noGrp="1"/>
          </p:cNvSpPr>
          <p:nvPr>
            <p:ph type="body"/>
          </p:nvPr>
        </p:nvSpPr>
        <p:spPr/>
        <p:txBody>
          <a:bodyPr lIns="91440" tIns="45720" rIns="91440" bIns="45720" anchor="t" anchorCtr="0"/>
          <a:lstStyle/>
          <a:p>
            <a:pPr lvl="0"/>
            <a:endParaRPr lang="zh-CN" altLang="en-US"/>
          </a:p>
        </p:txBody>
      </p:sp>
      <p:sp>
        <p:nvSpPr>
          <p:cNvPr id="665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p:sp>
      <p:sp>
        <p:nvSpPr>
          <p:cNvPr id="68610" name="备注占位符 2"/>
          <p:cNvSpPr>
            <a:spLocks noGrp="1"/>
          </p:cNvSpPr>
          <p:nvPr>
            <p:ph type="body"/>
          </p:nvPr>
        </p:nvSpPr>
        <p:spPr/>
        <p:txBody>
          <a:bodyPr lIns="91440" tIns="45720" rIns="91440" bIns="45720" anchor="t" anchorCtr="0"/>
          <a:lstStyle/>
          <a:p>
            <a:pPr lvl="0"/>
            <a:endParaRPr lang="zh-CN" altLang="en-US"/>
          </a:p>
        </p:txBody>
      </p:sp>
      <p:sp>
        <p:nvSpPr>
          <p:cNvPr id="686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p:cNvSpPr>
          <p:nvPr>
            <p:ph type="sldImg"/>
          </p:nvPr>
        </p:nvSpPr>
        <p:spPr/>
      </p:sp>
      <p:sp>
        <p:nvSpPr>
          <p:cNvPr id="70658" name="备注占位符 2"/>
          <p:cNvSpPr>
            <a:spLocks noGrp="1"/>
          </p:cNvSpPr>
          <p:nvPr>
            <p:ph type="body"/>
          </p:nvPr>
        </p:nvSpPr>
        <p:spPr/>
        <p:txBody>
          <a:bodyPr lIns="91440" tIns="45720" rIns="91440" bIns="45720" anchor="t" anchorCtr="0"/>
          <a:lstStyle/>
          <a:p>
            <a:pPr lvl="0"/>
            <a:endParaRPr lang="zh-CN" altLang="en-US"/>
          </a:p>
        </p:txBody>
      </p:sp>
      <p:sp>
        <p:nvSpPr>
          <p:cNvPr id="706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p:cNvSpPr>
          <p:nvPr>
            <p:ph type="sldImg"/>
          </p:nvPr>
        </p:nvSpPr>
        <p:spPr/>
      </p:sp>
      <p:sp>
        <p:nvSpPr>
          <p:cNvPr id="72706" name="备注占位符 2"/>
          <p:cNvSpPr>
            <a:spLocks noGrp="1"/>
          </p:cNvSpPr>
          <p:nvPr>
            <p:ph type="body"/>
          </p:nvPr>
        </p:nvSpPr>
        <p:spPr/>
        <p:txBody>
          <a:bodyPr lIns="91440" tIns="45720" rIns="91440" bIns="45720" anchor="t" anchorCtr="0"/>
          <a:lstStyle/>
          <a:p>
            <a:pPr lvl="0"/>
            <a:endParaRPr lang="zh-CN" altLang="en-US"/>
          </a:p>
        </p:txBody>
      </p:sp>
      <p:sp>
        <p:nvSpPr>
          <p:cNvPr id="727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p:sp>
      <p:sp>
        <p:nvSpPr>
          <p:cNvPr id="74754" name="备注占位符 2"/>
          <p:cNvSpPr>
            <a:spLocks noGrp="1"/>
          </p:cNvSpPr>
          <p:nvPr>
            <p:ph type="body"/>
          </p:nvPr>
        </p:nvSpPr>
        <p:spPr/>
        <p:txBody>
          <a:bodyPr lIns="91440" tIns="45720" rIns="91440" bIns="45720" anchor="t" anchorCtr="0"/>
          <a:lstStyle/>
          <a:p>
            <a:pPr lvl="0"/>
            <a:endParaRPr lang="zh-CN" altLang="en-US"/>
          </a:p>
        </p:txBody>
      </p:sp>
      <p:sp>
        <p:nvSpPr>
          <p:cNvPr id="747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p:cNvSpPr>
          <p:nvPr>
            <p:ph type="sldImg"/>
          </p:nvPr>
        </p:nvSpPr>
        <p:spPr/>
      </p:sp>
      <p:sp>
        <p:nvSpPr>
          <p:cNvPr id="76802" name="备注占位符 2"/>
          <p:cNvSpPr>
            <a:spLocks noGrp="1"/>
          </p:cNvSpPr>
          <p:nvPr>
            <p:ph type="body"/>
          </p:nvPr>
        </p:nvSpPr>
        <p:spPr/>
        <p:txBody>
          <a:bodyPr lIns="91440" tIns="45720" rIns="91440" bIns="45720" anchor="t" anchorCtr="0"/>
          <a:lstStyle/>
          <a:p>
            <a:pPr lvl="0"/>
            <a:endParaRPr lang="zh-CN" altLang="en-US"/>
          </a:p>
        </p:txBody>
      </p:sp>
      <p:sp>
        <p:nvSpPr>
          <p:cNvPr id="768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p:cNvSpPr>
          <p:nvPr>
            <p:ph type="sldImg"/>
          </p:nvPr>
        </p:nvSpPr>
        <p:spPr/>
      </p:sp>
      <p:sp>
        <p:nvSpPr>
          <p:cNvPr id="78850" name="备注占位符 2"/>
          <p:cNvSpPr>
            <a:spLocks noGrp="1"/>
          </p:cNvSpPr>
          <p:nvPr>
            <p:ph type="body"/>
          </p:nvPr>
        </p:nvSpPr>
        <p:spPr/>
        <p:txBody>
          <a:bodyPr lIns="91440" tIns="45720" rIns="91440" bIns="45720" anchor="t" anchorCtr="0"/>
          <a:lstStyle/>
          <a:p>
            <a:pPr lvl="0"/>
            <a:endParaRPr lang="zh-CN" altLang="en-US"/>
          </a:p>
        </p:txBody>
      </p:sp>
      <p:sp>
        <p:nvSpPr>
          <p:cNvPr id="788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p:cNvSpPr>
          <p:nvPr>
            <p:ph type="sldImg"/>
          </p:nvPr>
        </p:nvSpPr>
        <p:spPr/>
      </p:sp>
      <p:sp>
        <p:nvSpPr>
          <p:cNvPr id="80898" name="备注占位符 2"/>
          <p:cNvSpPr>
            <a:spLocks noGrp="1"/>
          </p:cNvSpPr>
          <p:nvPr>
            <p:ph type="body"/>
          </p:nvPr>
        </p:nvSpPr>
        <p:spPr/>
        <p:txBody>
          <a:bodyPr lIns="91440" tIns="45720" rIns="91440" bIns="45720" anchor="t" anchorCtr="0"/>
          <a:lstStyle/>
          <a:p>
            <a:pPr lvl="0"/>
            <a:endParaRPr lang="zh-CN" altLang="en-US"/>
          </a:p>
        </p:txBody>
      </p:sp>
      <p:sp>
        <p:nvSpPr>
          <p:cNvPr id="808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p:cNvSpPr>
          <p:nvPr>
            <p:ph type="sldImg"/>
          </p:nvPr>
        </p:nvSpPr>
        <p:spPr/>
      </p:sp>
      <p:sp>
        <p:nvSpPr>
          <p:cNvPr id="82946" name="备注占位符 2"/>
          <p:cNvSpPr>
            <a:spLocks noGrp="1"/>
          </p:cNvSpPr>
          <p:nvPr>
            <p:ph type="body"/>
          </p:nvPr>
        </p:nvSpPr>
        <p:spPr/>
        <p:txBody>
          <a:bodyPr lIns="91440" tIns="45720" rIns="91440" bIns="45720" anchor="t" anchorCtr="0"/>
          <a:lstStyle/>
          <a:p>
            <a:pPr lvl="0"/>
            <a:endParaRPr lang="zh-CN" altLang="en-US"/>
          </a:p>
        </p:txBody>
      </p:sp>
      <p:sp>
        <p:nvSpPr>
          <p:cNvPr id="829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p:cNvSpPr>
          <p:nvPr>
            <p:ph type="sldImg"/>
          </p:nvPr>
        </p:nvSpPr>
        <p:spPr/>
      </p:sp>
      <p:sp>
        <p:nvSpPr>
          <p:cNvPr id="84994" name="备注占位符 2"/>
          <p:cNvSpPr>
            <a:spLocks noGrp="1"/>
          </p:cNvSpPr>
          <p:nvPr>
            <p:ph type="body"/>
          </p:nvPr>
        </p:nvSpPr>
        <p:spPr/>
        <p:txBody>
          <a:bodyPr lIns="91440" tIns="45720" rIns="91440" bIns="45720" anchor="t" anchorCtr="0"/>
          <a:lstStyle/>
          <a:p>
            <a:pPr lvl="0"/>
            <a:endParaRPr lang="zh-CN" altLang="en-US"/>
          </a:p>
        </p:txBody>
      </p:sp>
      <p:sp>
        <p:nvSpPr>
          <p:cNvPr id="849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p:sp>
      <p:sp>
        <p:nvSpPr>
          <p:cNvPr id="31746" name="备注占位符 2"/>
          <p:cNvSpPr>
            <a:spLocks noGrp="1"/>
          </p:cNvSpPr>
          <p:nvPr>
            <p:ph type="body"/>
          </p:nvPr>
        </p:nvSpPr>
        <p:spPr/>
        <p:txBody>
          <a:bodyPr lIns="91440" tIns="45720" rIns="91440" bIns="45720" anchor="t" anchorCtr="0"/>
          <a:lstStyle/>
          <a:p>
            <a:pPr lvl="0"/>
            <a:endParaRPr lang="zh-CN" altLang="en-US"/>
          </a:p>
        </p:txBody>
      </p:sp>
      <p:sp>
        <p:nvSpPr>
          <p:cNvPr id="317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等线" panose="02010600030101010101" charset="-122"/>
                <a:ea typeface="等线" panose="02010600030101010101" charset="-122"/>
              </a:rPr>
            </a:fld>
            <a:endParaRPr lang="zh-CN" altLang="en-US" sz="1200">
              <a:latin typeface="等线" panose="02010600030101010101" charset="-122"/>
              <a:ea typeface="等线" panose="02010600030101010101"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p:cNvSpPr>
          <p:nvPr>
            <p:ph type="sldImg"/>
          </p:nvPr>
        </p:nvSpPr>
        <p:spPr/>
      </p:sp>
      <p:sp>
        <p:nvSpPr>
          <p:cNvPr id="87042" name="备注占位符 2"/>
          <p:cNvSpPr>
            <a:spLocks noGrp="1"/>
          </p:cNvSpPr>
          <p:nvPr>
            <p:ph type="body"/>
          </p:nvPr>
        </p:nvSpPr>
        <p:spPr/>
        <p:txBody>
          <a:bodyPr lIns="91440" tIns="45720" rIns="91440" bIns="45720" anchor="t" anchorCtr="0"/>
          <a:lstStyle/>
          <a:p>
            <a:pPr lvl="0"/>
            <a:endParaRPr lang="zh-CN" altLang="en-US"/>
          </a:p>
        </p:txBody>
      </p:sp>
      <p:sp>
        <p:nvSpPr>
          <p:cNvPr id="870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等线" panose="02010600030101010101" charset="-122"/>
                <a:ea typeface="等线" panose="02010600030101010101" charset="-122"/>
              </a:rPr>
            </a:fld>
            <a:endParaRPr lang="zh-CN" altLang="en-US" sz="1200">
              <a:latin typeface="等线" panose="02010600030101010101" charset="-122"/>
              <a:ea typeface="等线" panose="02010600030101010101"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p:cNvSpPr>
          <p:nvPr>
            <p:ph type="sldImg"/>
          </p:nvPr>
        </p:nvSpPr>
        <p:spPr/>
      </p:sp>
      <p:sp>
        <p:nvSpPr>
          <p:cNvPr id="89090" name="备注占位符 2"/>
          <p:cNvSpPr>
            <a:spLocks noGrp="1"/>
          </p:cNvSpPr>
          <p:nvPr>
            <p:ph type="body"/>
          </p:nvPr>
        </p:nvSpPr>
        <p:spPr/>
        <p:txBody>
          <a:bodyPr lIns="91440" tIns="45720" rIns="91440" bIns="45720" anchor="t" anchorCtr="0"/>
          <a:lstStyle/>
          <a:p>
            <a:pPr lvl="0"/>
            <a:endParaRPr lang="zh-CN" altLang="en-US"/>
          </a:p>
        </p:txBody>
      </p:sp>
      <p:sp>
        <p:nvSpPr>
          <p:cNvPr id="890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p:cNvSpPr>
          <p:nvPr>
            <p:ph type="sldImg"/>
          </p:nvPr>
        </p:nvSpPr>
        <p:spPr/>
      </p:sp>
      <p:sp>
        <p:nvSpPr>
          <p:cNvPr id="91138" name="备注占位符 2"/>
          <p:cNvSpPr>
            <a:spLocks noGrp="1"/>
          </p:cNvSpPr>
          <p:nvPr>
            <p:ph type="body"/>
          </p:nvPr>
        </p:nvSpPr>
        <p:spPr/>
        <p:txBody>
          <a:bodyPr lIns="91440" tIns="45720" rIns="91440" bIns="45720" anchor="t" anchorCtr="0"/>
          <a:lstStyle/>
          <a:p>
            <a:pPr lvl="0"/>
            <a:endParaRPr lang="zh-CN" altLang="en-US"/>
          </a:p>
        </p:txBody>
      </p:sp>
      <p:sp>
        <p:nvSpPr>
          <p:cNvPr id="911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p:cNvSpPr>
          <p:nvPr>
            <p:ph type="sldImg"/>
          </p:nvPr>
        </p:nvSpPr>
        <p:spPr/>
      </p:sp>
      <p:sp>
        <p:nvSpPr>
          <p:cNvPr id="93186" name="备注占位符 2"/>
          <p:cNvSpPr>
            <a:spLocks noGrp="1"/>
          </p:cNvSpPr>
          <p:nvPr>
            <p:ph type="body"/>
          </p:nvPr>
        </p:nvSpPr>
        <p:spPr/>
        <p:txBody>
          <a:bodyPr lIns="91440" tIns="45720" rIns="91440" bIns="45720" anchor="t" anchorCtr="0"/>
          <a:lstStyle/>
          <a:p>
            <a:pPr lvl="0"/>
            <a:endParaRPr lang="zh-CN" altLang="en-US"/>
          </a:p>
        </p:txBody>
      </p:sp>
      <p:sp>
        <p:nvSpPr>
          <p:cNvPr id="931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p:cNvSpPr>
          <p:nvPr>
            <p:ph type="sldImg"/>
          </p:nvPr>
        </p:nvSpPr>
        <p:spPr/>
      </p:sp>
      <p:sp>
        <p:nvSpPr>
          <p:cNvPr id="95234" name="备注占位符 2"/>
          <p:cNvSpPr>
            <a:spLocks noGrp="1"/>
          </p:cNvSpPr>
          <p:nvPr>
            <p:ph type="body"/>
          </p:nvPr>
        </p:nvSpPr>
        <p:spPr/>
        <p:txBody>
          <a:bodyPr lIns="91440" tIns="45720" rIns="91440" bIns="45720" anchor="t" anchorCtr="0"/>
          <a:lstStyle/>
          <a:p>
            <a:pPr lvl="0"/>
            <a:endParaRPr lang="zh-CN" altLang="en-US"/>
          </a:p>
        </p:txBody>
      </p:sp>
      <p:sp>
        <p:nvSpPr>
          <p:cNvPr id="952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p:cNvSpPr>
          <p:nvPr>
            <p:ph type="sldImg"/>
          </p:nvPr>
        </p:nvSpPr>
        <p:spPr/>
      </p:sp>
      <p:sp>
        <p:nvSpPr>
          <p:cNvPr id="97282" name="备注占位符 2"/>
          <p:cNvSpPr>
            <a:spLocks noGrp="1"/>
          </p:cNvSpPr>
          <p:nvPr>
            <p:ph type="body"/>
          </p:nvPr>
        </p:nvSpPr>
        <p:spPr/>
        <p:txBody>
          <a:bodyPr lIns="91440" tIns="45720" rIns="91440" bIns="45720" anchor="t" anchorCtr="0"/>
          <a:lstStyle/>
          <a:p>
            <a:pPr lvl="0"/>
            <a:endParaRPr lang="zh-CN" altLang="en-US"/>
          </a:p>
        </p:txBody>
      </p:sp>
      <p:sp>
        <p:nvSpPr>
          <p:cNvPr id="972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p:cNvSpPr>
          <p:nvPr>
            <p:ph type="sldImg"/>
          </p:nvPr>
        </p:nvSpPr>
        <p:spPr/>
      </p:sp>
      <p:sp>
        <p:nvSpPr>
          <p:cNvPr id="99330" name="备注占位符 2"/>
          <p:cNvSpPr>
            <a:spLocks noGrp="1"/>
          </p:cNvSpPr>
          <p:nvPr>
            <p:ph type="body"/>
          </p:nvPr>
        </p:nvSpPr>
        <p:spPr/>
        <p:txBody>
          <a:bodyPr lIns="91440" tIns="45720" rIns="91440" bIns="45720" anchor="t" anchorCtr="0"/>
          <a:lstStyle/>
          <a:p>
            <a:pPr lvl="0"/>
            <a:endParaRPr lang="zh-CN" altLang="en-US"/>
          </a:p>
        </p:txBody>
      </p:sp>
      <p:sp>
        <p:nvSpPr>
          <p:cNvPr id="993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幻灯片图像占位符 1"/>
          <p:cNvSpPr>
            <a:spLocks noGrp="1" noRot="1" noChangeAspect="1"/>
          </p:cNvSpPr>
          <p:nvPr>
            <p:ph type="sldImg"/>
          </p:nvPr>
        </p:nvSpPr>
        <p:spPr/>
      </p:sp>
      <p:sp>
        <p:nvSpPr>
          <p:cNvPr id="101378" name="备注占位符 2"/>
          <p:cNvSpPr>
            <a:spLocks noGrp="1"/>
          </p:cNvSpPr>
          <p:nvPr>
            <p:ph type="body"/>
          </p:nvPr>
        </p:nvSpPr>
        <p:spPr/>
        <p:txBody>
          <a:bodyPr lIns="91440" tIns="45720" rIns="91440" bIns="45720" anchor="t" anchorCtr="0"/>
          <a:lstStyle/>
          <a:p>
            <a:pPr lvl="0"/>
            <a:endParaRPr lang="zh-CN" altLang="en-US"/>
          </a:p>
        </p:txBody>
      </p:sp>
      <p:sp>
        <p:nvSpPr>
          <p:cNvPr id="1013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幻灯片图像占位符 1"/>
          <p:cNvSpPr>
            <a:spLocks noGrp="1" noRot="1" noChangeAspect="1"/>
          </p:cNvSpPr>
          <p:nvPr>
            <p:ph type="sldImg"/>
          </p:nvPr>
        </p:nvSpPr>
        <p:spPr/>
      </p:sp>
      <p:sp>
        <p:nvSpPr>
          <p:cNvPr id="103426" name="备注占位符 2"/>
          <p:cNvSpPr>
            <a:spLocks noGrp="1"/>
          </p:cNvSpPr>
          <p:nvPr>
            <p:ph type="body"/>
          </p:nvPr>
        </p:nvSpPr>
        <p:spPr/>
        <p:txBody>
          <a:bodyPr lIns="91440" tIns="45720" rIns="91440" bIns="45720" anchor="t" anchorCtr="0"/>
          <a:lstStyle/>
          <a:p>
            <a:pPr lvl="0"/>
            <a:endParaRPr lang="zh-CN" altLang="en-US"/>
          </a:p>
        </p:txBody>
      </p:sp>
      <p:sp>
        <p:nvSpPr>
          <p:cNvPr id="1034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幻灯片图像占位符 1"/>
          <p:cNvSpPr>
            <a:spLocks noGrp="1" noRot="1" noChangeAspect="1"/>
          </p:cNvSpPr>
          <p:nvPr>
            <p:ph type="sldImg"/>
          </p:nvPr>
        </p:nvSpPr>
        <p:spPr/>
      </p:sp>
      <p:sp>
        <p:nvSpPr>
          <p:cNvPr id="105474" name="备注占位符 2"/>
          <p:cNvSpPr>
            <a:spLocks noGrp="1"/>
          </p:cNvSpPr>
          <p:nvPr>
            <p:ph type="body"/>
          </p:nvPr>
        </p:nvSpPr>
        <p:spPr/>
        <p:txBody>
          <a:bodyPr lIns="91440" tIns="45720" rIns="91440" bIns="45720" anchor="t" anchorCtr="0"/>
          <a:lstStyle/>
          <a:p>
            <a:pPr lvl="0"/>
            <a:endParaRPr lang="zh-CN" altLang="en-US"/>
          </a:p>
        </p:txBody>
      </p:sp>
      <p:sp>
        <p:nvSpPr>
          <p:cNvPr id="1054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p:sp>
      <p:sp>
        <p:nvSpPr>
          <p:cNvPr id="33794" name="备注占位符 2"/>
          <p:cNvSpPr>
            <a:spLocks noGrp="1"/>
          </p:cNvSpPr>
          <p:nvPr>
            <p:ph type="body"/>
          </p:nvPr>
        </p:nvSpPr>
        <p:spPr/>
        <p:txBody>
          <a:bodyPr lIns="91440" tIns="45720" rIns="91440" bIns="45720" anchor="t" anchorCtr="0"/>
          <a:lstStyle/>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幻灯片图像占位符 1"/>
          <p:cNvSpPr>
            <a:spLocks noGrp="1" noRot="1" noChangeAspect="1"/>
          </p:cNvSpPr>
          <p:nvPr>
            <p:ph type="sldImg"/>
          </p:nvPr>
        </p:nvSpPr>
        <p:spPr/>
      </p:sp>
      <p:sp>
        <p:nvSpPr>
          <p:cNvPr id="107522" name="备注占位符 2"/>
          <p:cNvSpPr>
            <a:spLocks noGrp="1"/>
          </p:cNvSpPr>
          <p:nvPr>
            <p:ph type="body"/>
          </p:nvPr>
        </p:nvSpPr>
        <p:spPr/>
        <p:txBody>
          <a:bodyPr lIns="91440" tIns="45720" rIns="91440" bIns="45720" anchor="t" anchorCtr="0"/>
          <a:lstStyle/>
          <a:p>
            <a:pPr lvl="0"/>
            <a:endParaRPr lang="zh-CN" altLang="en-US"/>
          </a:p>
        </p:txBody>
      </p:sp>
      <p:sp>
        <p:nvSpPr>
          <p:cNvPr id="1075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p:sp>
      <p:sp>
        <p:nvSpPr>
          <p:cNvPr id="109570" name="备注占位符 2"/>
          <p:cNvSpPr>
            <a:spLocks noGrp="1"/>
          </p:cNvSpPr>
          <p:nvPr>
            <p:ph type="body"/>
          </p:nvPr>
        </p:nvSpPr>
        <p:spPr/>
        <p:txBody>
          <a:bodyPr lIns="91440" tIns="45720" rIns="91440" bIns="45720" anchor="t" anchorCtr="0"/>
          <a:lstStyle/>
          <a:p>
            <a:pPr lvl="0"/>
            <a:endParaRPr lang="zh-CN" altLang="en-US"/>
          </a:p>
        </p:txBody>
      </p:sp>
      <p:sp>
        <p:nvSpPr>
          <p:cNvPr id="1095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等线" panose="02010600030101010101" charset="-122"/>
                <a:ea typeface="等线" panose="02010600030101010101" charset="-122"/>
              </a:rPr>
            </a:fld>
            <a:endParaRPr lang="zh-CN" altLang="en-US" sz="1200">
              <a:latin typeface="等线" panose="02010600030101010101" charset="-122"/>
              <a:ea typeface="等线" panose="02010600030101010101"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幻灯片图像占位符 1"/>
          <p:cNvSpPr>
            <a:spLocks noGrp="1" noRot="1" noChangeAspect="1"/>
          </p:cNvSpPr>
          <p:nvPr>
            <p:ph type="sldImg"/>
          </p:nvPr>
        </p:nvSpPr>
        <p:spPr/>
      </p:sp>
      <p:sp>
        <p:nvSpPr>
          <p:cNvPr id="111618" name="备注占位符 2"/>
          <p:cNvSpPr>
            <a:spLocks noGrp="1"/>
          </p:cNvSpPr>
          <p:nvPr>
            <p:ph type="body"/>
          </p:nvPr>
        </p:nvSpPr>
        <p:spPr/>
        <p:txBody>
          <a:bodyPr lIns="91440" tIns="45720" rIns="91440" bIns="45720" anchor="t" anchorCtr="0"/>
          <a:lstStyle/>
          <a:p>
            <a:pPr lvl="0"/>
            <a:endParaRPr lang="zh-CN" altLang="en-US"/>
          </a:p>
        </p:txBody>
      </p:sp>
      <p:sp>
        <p:nvSpPr>
          <p:cNvPr id="1116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p:cNvSpPr>
            <a:spLocks noGrp="1" noRot="1" noChangeAspect="1"/>
          </p:cNvSpPr>
          <p:nvPr>
            <p:ph type="sldImg"/>
          </p:nvPr>
        </p:nvSpPr>
        <p:spPr/>
      </p:sp>
      <p:sp>
        <p:nvSpPr>
          <p:cNvPr id="113666" name="备注占位符 2"/>
          <p:cNvSpPr>
            <a:spLocks noGrp="1"/>
          </p:cNvSpPr>
          <p:nvPr>
            <p:ph type="body"/>
          </p:nvPr>
        </p:nvSpPr>
        <p:spPr/>
        <p:txBody>
          <a:bodyPr lIns="91440" tIns="45720" rIns="91440" bIns="45720" anchor="t" anchorCtr="0"/>
          <a:lstStyle/>
          <a:p>
            <a:pPr lvl="0"/>
            <a:endParaRPr lang="zh-CN" altLang="en-US"/>
          </a:p>
        </p:txBody>
      </p:sp>
      <p:sp>
        <p:nvSpPr>
          <p:cNvPr id="1136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p:cNvSpPr>
            <a:spLocks noGrp="1" noRot="1" noChangeAspect="1"/>
          </p:cNvSpPr>
          <p:nvPr>
            <p:ph type="sldImg"/>
          </p:nvPr>
        </p:nvSpPr>
        <p:spPr/>
      </p:sp>
      <p:sp>
        <p:nvSpPr>
          <p:cNvPr id="115714" name="备注占位符 2"/>
          <p:cNvSpPr>
            <a:spLocks noGrp="1"/>
          </p:cNvSpPr>
          <p:nvPr>
            <p:ph type="body"/>
          </p:nvPr>
        </p:nvSpPr>
        <p:spPr/>
        <p:txBody>
          <a:bodyPr lIns="91440" tIns="45720" rIns="91440" bIns="45720" anchor="t" anchorCtr="0"/>
          <a:lstStyle/>
          <a:p>
            <a:pPr lvl="0"/>
            <a:endParaRPr lang="zh-CN" altLang="en-US"/>
          </a:p>
        </p:txBody>
      </p:sp>
      <p:sp>
        <p:nvSpPr>
          <p:cNvPr id="1157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p:sp>
      <p:sp>
        <p:nvSpPr>
          <p:cNvPr id="35842" name="备注占位符 2"/>
          <p:cNvSpPr>
            <a:spLocks noGrp="1"/>
          </p:cNvSpPr>
          <p:nvPr>
            <p:ph type="body"/>
          </p:nvPr>
        </p:nvSpPr>
        <p:spPr/>
        <p:txBody>
          <a:bodyPr lIns="91440" tIns="45720" rIns="91440" bIns="45720" anchor="t" anchorCtr="0"/>
          <a:lstStyle/>
          <a:p>
            <a:pPr lvl="0"/>
            <a:endParaRPr lang="zh-CN" altLang="en-US"/>
          </a:p>
        </p:txBody>
      </p:sp>
      <p:sp>
        <p:nvSpPr>
          <p:cNvPr id="358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p:sp>
      <p:sp>
        <p:nvSpPr>
          <p:cNvPr id="37890" name="备注占位符 2"/>
          <p:cNvSpPr>
            <a:spLocks noGrp="1"/>
          </p:cNvSpPr>
          <p:nvPr>
            <p:ph type="body"/>
          </p:nvPr>
        </p:nvSpPr>
        <p:spPr/>
        <p:txBody>
          <a:bodyPr lIns="91440" tIns="45720" rIns="91440" bIns="45720" anchor="t" anchorCtr="0"/>
          <a:lstStyle/>
          <a:p>
            <a:pPr lvl="0"/>
            <a:endParaRPr lang="zh-CN" altLang="en-US"/>
          </a:p>
        </p:txBody>
      </p:sp>
      <p:sp>
        <p:nvSpPr>
          <p:cNvPr id="378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p:sp>
      <p:sp>
        <p:nvSpPr>
          <p:cNvPr id="39938" name="备注占位符 2"/>
          <p:cNvSpPr>
            <a:spLocks noGrp="1"/>
          </p:cNvSpPr>
          <p:nvPr>
            <p:ph type="body"/>
          </p:nvPr>
        </p:nvSpPr>
        <p:spPr/>
        <p:txBody>
          <a:bodyPr lIns="91440" tIns="45720" rIns="91440" bIns="45720" anchor="t" anchorCtr="0"/>
          <a:lstStyle/>
          <a:p>
            <a:pPr lvl="0"/>
            <a:endParaRPr lang="zh-CN" altLang="en-US"/>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p:sp>
      <p:sp>
        <p:nvSpPr>
          <p:cNvPr id="41986" name="备注占位符 2"/>
          <p:cNvSpPr>
            <a:spLocks noGrp="1"/>
          </p:cNvSpPr>
          <p:nvPr>
            <p:ph type="body"/>
          </p:nvPr>
        </p:nvSpPr>
        <p:spPr/>
        <p:txBody>
          <a:bodyPr lIns="91440" tIns="45720" rIns="91440" bIns="45720" anchor="t" anchorCtr="0"/>
          <a:lstStyle/>
          <a:p>
            <a:pPr lvl="0"/>
            <a:endParaRPr lang="zh-CN" altLang="en-US"/>
          </a:p>
        </p:txBody>
      </p:sp>
      <p:sp>
        <p:nvSpPr>
          <p:cNvPr id="419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等线" panose="02010600030101010101" charset="-122"/>
                <a:ea typeface="等线" panose="02010600030101010101" charset="-122"/>
              </a:rPr>
            </a:fld>
            <a:endParaRPr lang="zh-CN" altLang="en-US" sz="1200">
              <a:latin typeface="等线" panose="02010600030101010101" charset="-122"/>
              <a:ea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p:sp>
      <p:sp>
        <p:nvSpPr>
          <p:cNvPr id="44034" name="备注占位符 2"/>
          <p:cNvSpPr>
            <a:spLocks noGrp="1"/>
          </p:cNvSpPr>
          <p:nvPr>
            <p:ph type="body"/>
          </p:nvPr>
        </p:nvSpPr>
        <p:spPr/>
        <p:txBody>
          <a:bodyPr lIns="91440" tIns="45720" rIns="91440" bIns="45720" anchor="t" anchorCtr="0"/>
          <a:lstStyle/>
          <a:p>
            <a:pPr lvl="0"/>
            <a:endParaRPr lang="zh-CN" altLang="en-US"/>
          </a:p>
        </p:txBody>
      </p:sp>
      <p:sp>
        <p:nvSpPr>
          <p:cNvPr id="440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latin typeface="Arial" panose="020B0604020202020204" pitchFamily="34" charset="0"/>
                <a:ea typeface="微软雅黑" panose="020B0503020204020204" charset="-122"/>
              </a:rPr>
            </a:fld>
            <a:endParaRPr lang="zh-CN" altLang="en-US" sz="1200">
              <a:latin typeface="Arial" panose="020B0604020202020204" pitchFamily="3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3" name="任意多边形: 形状 12"/>
          <p:cNvSpPr/>
          <p:nvPr/>
        </p:nvSpPr>
        <p:spPr>
          <a:xfrm rot="10800000">
            <a:off x="3244850" y="0"/>
            <a:ext cx="8947150" cy="6858000"/>
          </a:xfrm>
          <a:custGeom>
            <a:avLst/>
            <a:gdLst>
              <a:gd name="connsiteX0" fmla="*/ 8946988 w 8946988"/>
              <a:gd name="connsiteY0" fmla="*/ 6858000 h 6858000"/>
              <a:gd name="connsiteX1" fmla="*/ 0 w 8946988"/>
              <a:gd name="connsiteY1" fmla="*/ 6858000 h 6858000"/>
              <a:gd name="connsiteX2" fmla="*/ 9315 w 8946988"/>
              <a:gd name="connsiteY2" fmla="*/ 0 h 6858000"/>
              <a:gd name="connsiteX3" fmla="*/ 2685840 w 8946988"/>
              <a:gd name="connsiteY3" fmla="*/ 0 h 6858000"/>
            </a:gdLst>
            <a:ahLst/>
            <a:cxnLst>
              <a:cxn ang="0">
                <a:pos x="connsiteX0" y="connsiteY0"/>
              </a:cxn>
              <a:cxn ang="0">
                <a:pos x="connsiteX1" y="connsiteY1"/>
              </a:cxn>
              <a:cxn ang="0">
                <a:pos x="connsiteX2" y="connsiteY2"/>
              </a:cxn>
              <a:cxn ang="0">
                <a:pos x="connsiteX3" y="connsiteY3"/>
              </a:cxn>
            </a:cxnLst>
            <a:rect l="l" t="t" r="r" b="b"/>
            <a:pathLst>
              <a:path w="8946988" h="6858000">
                <a:moveTo>
                  <a:pt x="8946988" y="6858000"/>
                </a:moveTo>
                <a:lnTo>
                  <a:pt x="0" y="6858000"/>
                </a:lnTo>
                <a:lnTo>
                  <a:pt x="9315" y="0"/>
                </a:lnTo>
                <a:lnTo>
                  <a:pt x="2685840" y="0"/>
                </a:lnTo>
                <a:close/>
              </a:path>
            </a:pathLst>
          </a:custGeom>
          <a:blipFill dpi="0" rotWithShape="0">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600" strike="noStrike" noProof="1"/>
          </a:p>
        </p:txBody>
      </p:sp>
      <p:sp>
        <p:nvSpPr>
          <p:cNvPr id="14" name="任意多边形: 形状 13"/>
          <p:cNvSpPr/>
          <p:nvPr/>
        </p:nvSpPr>
        <p:spPr>
          <a:xfrm rot="10800000">
            <a:off x="3244850" y="-3175"/>
            <a:ext cx="8977313" cy="6862763"/>
          </a:xfrm>
          <a:custGeom>
            <a:avLst/>
            <a:gdLst>
              <a:gd name="connsiteX0" fmla="*/ 8976698 w 8976698"/>
              <a:gd name="connsiteY0" fmla="*/ 6862757 h 6862757"/>
              <a:gd name="connsiteX1" fmla="*/ 0 w 8976698"/>
              <a:gd name="connsiteY1" fmla="*/ 6862757 h 6862757"/>
              <a:gd name="connsiteX2" fmla="*/ 9359 w 8976698"/>
              <a:gd name="connsiteY2" fmla="*/ 0 h 6862757"/>
              <a:gd name="connsiteX3" fmla="*/ 2685884 w 8976698"/>
              <a:gd name="connsiteY3" fmla="*/ 0 h 6862757"/>
            </a:gdLst>
            <a:ahLst/>
            <a:cxnLst>
              <a:cxn ang="0">
                <a:pos x="connsiteX0" y="connsiteY0"/>
              </a:cxn>
              <a:cxn ang="0">
                <a:pos x="connsiteX1" y="connsiteY1"/>
              </a:cxn>
              <a:cxn ang="0">
                <a:pos x="connsiteX2" y="connsiteY2"/>
              </a:cxn>
              <a:cxn ang="0">
                <a:pos x="connsiteX3" y="connsiteY3"/>
              </a:cxn>
            </a:cxnLst>
            <a:rect l="l" t="t" r="r" b="b"/>
            <a:pathLst>
              <a:path w="8976698" h="6862757">
                <a:moveTo>
                  <a:pt x="8976698" y="6862757"/>
                </a:moveTo>
                <a:lnTo>
                  <a:pt x="0" y="6862757"/>
                </a:lnTo>
                <a:lnTo>
                  <a:pt x="9359" y="0"/>
                </a:lnTo>
                <a:lnTo>
                  <a:pt x="2685884" y="0"/>
                </a:lnTo>
                <a:close/>
              </a:path>
            </a:pathLst>
          </a:custGeom>
          <a:solidFill>
            <a:srgbClr val="45517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nvGrpSpPr>
          <p:cNvPr id="3077" name="组合 11"/>
          <p:cNvGrpSpPr/>
          <p:nvPr/>
        </p:nvGrpSpPr>
        <p:grpSpPr>
          <a:xfrm>
            <a:off x="557213" y="3883025"/>
            <a:ext cx="1633537" cy="614363"/>
            <a:chOff x="949766" y="3882916"/>
            <a:chExt cx="2002973" cy="753605"/>
          </a:xfrm>
        </p:grpSpPr>
        <p:sp>
          <p:nvSpPr>
            <p:cNvPr id="8" name="矩形 7"/>
            <p:cNvSpPr/>
            <p:nvPr/>
          </p:nvSpPr>
          <p:spPr>
            <a:xfrm>
              <a:off x="949766" y="3882916"/>
              <a:ext cx="2002973" cy="707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矩形 8"/>
            <p:cNvSpPr/>
            <p:nvPr/>
          </p:nvSpPr>
          <p:spPr>
            <a:xfrm>
              <a:off x="949766" y="4590802"/>
              <a:ext cx="200297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标题 1"/>
          <p:cNvSpPr>
            <a:spLocks noGrp="1"/>
          </p:cNvSpPr>
          <p:nvPr>
            <p:ph type="ctrTitle" hasCustomPrompt="1"/>
          </p:nvPr>
        </p:nvSpPr>
        <p:spPr>
          <a:xfrm>
            <a:off x="472073" y="2579256"/>
            <a:ext cx="4782098" cy="757130"/>
          </a:xfrm>
        </p:spPr>
        <p:txBody>
          <a:bodyPr wrap="square" anchor="b">
            <a:noAutofit/>
          </a:bodyPr>
          <a:lstStyle>
            <a:lvl1pPr algn="l">
              <a:defRPr sz="4400">
                <a:solidFill>
                  <a:schemeClr val="tx2"/>
                </a:solidFill>
              </a:defRPr>
            </a:lvl1pPr>
          </a:lstStyle>
          <a:p>
            <a:pPr fontAlgn="auto"/>
            <a:r>
              <a:rPr lang="zh-CN" altLang="en-US" strike="noStrike" noProof="1"/>
              <a:t>单击此处编辑标题</a:t>
            </a:r>
            <a:endParaRPr lang="zh-CN" altLang="en-US" strike="noStrike" noProof="1"/>
          </a:p>
        </p:txBody>
      </p:sp>
      <p:sp>
        <p:nvSpPr>
          <p:cNvPr id="3" name="副标题 2"/>
          <p:cNvSpPr>
            <a:spLocks noGrp="1"/>
          </p:cNvSpPr>
          <p:nvPr>
            <p:ph type="subTitle" idx="1"/>
          </p:nvPr>
        </p:nvSpPr>
        <p:spPr>
          <a:xfrm>
            <a:off x="472073" y="3428461"/>
            <a:ext cx="4782098" cy="286232"/>
          </a:xfrm>
        </p:spPr>
        <p:txBody>
          <a:bodyPr wrap="square">
            <a:noAutofit/>
          </a:bodyPr>
          <a:lstStyle>
            <a:lvl1pPr marL="0" indent="0" algn="l">
              <a:buNone/>
              <a:defRPr sz="16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2" name="日期占位符 1"/>
          <p:cNvSpPr>
            <a:spLocks noGrp="1"/>
          </p:cNvSpPr>
          <p:nvPr>
            <p:ph type="dt" sz="half" idx="14"/>
          </p:nvPr>
        </p:nvSpPr>
        <p:spPr>
          <a:xfrm>
            <a:off x="838200" y="6356350"/>
            <a:ext cx="2743200" cy="365125"/>
          </a:xfrm>
        </p:spPr>
        <p:txBody>
          <a:bodyPr/>
          <a:lstStyle/>
          <a:p>
            <a:pPr fontAlgn="auto"/>
            <a:fld id="{760FBDFE-C587-4B4C-A407-44438C67B59E}" type="datetime1">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a:xfrm>
            <a:off x="4038600" y="6356350"/>
            <a:ext cx="4114800" cy="365125"/>
          </a:xfrm>
        </p:spPr>
        <p:txBody>
          <a:bodyPr/>
          <a:lstStyle/>
          <a:p>
            <a:pPr fontAlgn="auto"/>
            <a:endParaRPr lang="zh-CN" altLang="en-US" strike="noStrike" noProof="1">
              <a:latin typeface="+mn-lt"/>
              <a:ea typeface="+mn-ea"/>
              <a:cs typeface="+mn-cs"/>
            </a:endParaRPr>
          </a:p>
        </p:txBody>
      </p:sp>
      <p:sp>
        <p:nvSpPr>
          <p:cNvPr id="4" name="灯片编号占位符 3"/>
          <p:cNvSpPr>
            <a:spLocks noGrp="1"/>
          </p:cNvSpPr>
          <p:nvPr>
            <p:ph type="sldNum" sz="quarter" idx="16"/>
          </p:nvPr>
        </p:nvSpPr>
        <p:spPr>
          <a:xfrm>
            <a:off x="8610600" y="6356350"/>
            <a:ext cx="2743200" cy="365125"/>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auto"/>
            <a:fld id="{760FBDFE-C587-4B4C-A407-44438C67B59E}" type="datetime1">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auto"/>
            <a:endParaRPr lang="zh-CN" altLang="en-US" strike="noStrike" noProof="1">
              <a:latin typeface="+mn-lt"/>
              <a:ea typeface="+mn-ea"/>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auto"/>
            <a:fld id="{760FBDFE-C587-4B4C-A407-44438C67B59E}" type="datetime1">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auto"/>
            <a:endParaRPr lang="zh-CN" altLang="en-US" strike="noStrike" noProof="1">
              <a:latin typeface="+mn-lt"/>
              <a:ea typeface="+mn-ea"/>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838200" y="6356350"/>
            <a:ext cx="2743200" cy="365125"/>
          </a:xfrm>
        </p:spPr>
        <p:txBody>
          <a:bodyPr/>
          <a:lstStyle/>
          <a:p>
            <a:pPr fontAlgn="auto"/>
            <a:fld id="{760FBDFE-C587-4B4C-A407-44438C67B59E}" type="datetime1">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p:spPr>
        <p:txBody>
          <a:bodyPr/>
          <a:lstStyle/>
          <a:p>
            <a:pPr fontAlgn="auto"/>
            <a:endParaRPr lang="zh-CN" altLang="en-US" strike="noStrike" noProof="1">
              <a:latin typeface="+mn-lt"/>
              <a:ea typeface="+mn-ea"/>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1554798" y="332740"/>
            <a:ext cx="9081770" cy="604837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1554798" y="332740"/>
            <a:ext cx="9081770" cy="604837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等腰三角形 6"/>
          <p:cNvSpPr/>
          <p:nvPr/>
        </p:nvSpPr>
        <p:spPr>
          <a:xfrm rot="5400000">
            <a:off x="384175" y="-384175"/>
            <a:ext cx="3106738" cy="387508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等腰三角形 7"/>
          <p:cNvSpPr/>
          <p:nvPr/>
        </p:nvSpPr>
        <p:spPr>
          <a:xfrm rot="16200000">
            <a:off x="8701088" y="3367088"/>
            <a:ext cx="3106738" cy="387508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矩形 12"/>
          <p:cNvSpPr/>
          <p:nvPr/>
        </p:nvSpPr>
        <p:spPr>
          <a:xfrm rot="19299726">
            <a:off x="6759575" y="4811713"/>
            <a:ext cx="6346825" cy="696913"/>
          </a:xfrm>
          <a:custGeom>
            <a:avLst/>
            <a:gdLst>
              <a:gd name="connsiteX0" fmla="*/ 0 w 5892800"/>
              <a:gd name="connsiteY0" fmla="*/ 0 h 707886"/>
              <a:gd name="connsiteX1" fmla="*/ 5892800 w 5892800"/>
              <a:gd name="connsiteY1" fmla="*/ 0 h 707886"/>
              <a:gd name="connsiteX2" fmla="*/ 5892800 w 5892800"/>
              <a:gd name="connsiteY2" fmla="*/ 707886 h 707886"/>
              <a:gd name="connsiteX3" fmla="*/ 0 w 5892800"/>
              <a:gd name="connsiteY3" fmla="*/ 707886 h 707886"/>
              <a:gd name="connsiteX4" fmla="*/ 0 w 5892800"/>
              <a:gd name="connsiteY4" fmla="*/ 0 h 707886"/>
              <a:gd name="connsiteX0-1" fmla="*/ 0 w 6244155"/>
              <a:gd name="connsiteY0-2" fmla="*/ 0 h 707886"/>
              <a:gd name="connsiteX1-3" fmla="*/ 6244155 w 6244155"/>
              <a:gd name="connsiteY1-4" fmla="*/ 293 h 707886"/>
              <a:gd name="connsiteX2-5" fmla="*/ 5892800 w 6244155"/>
              <a:gd name="connsiteY2-6" fmla="*/ 707886 h 707886"/>
              <a:gd name="connsiteX3-7" fmla="*/ 0 w 6244155"/>
              <a:gd name="connsiteY3-8" fmla="*/ 707886 h 707886"/>
              <a:gd name="connsiteX4-9" fmla="*/ 0 w 6244155"/>
              <a:gd name="connsiteY4-10" fmla="*/ 0 h 707886"/>
              <a:gd name="connsiteX0-11" fmla="*/ 0 w 6244155"/>
              <a:gd name="connsiteY0-12" fmla="*/ 0 h 707886"/>
              <a:gd name="connsiteX1-13" fmla="*/ 6244155 w 6244155"/>
              <a:gd name="connsiteY1-14" fmla="*/ 293 h 707886"/>
              <a:gd name="connsiteX2-15" fmla="*/ 5654769 w 6244155"/>
              <a:gd name="connsiteY2-16" fmla="*/ 704690 h 707886"/>
              <a:gd name="connsiteX3-17" fmla="*/ 0 w 6244155"/>
              <a:gd name="connsiteY3-18" fmla="*/ 707886 h 707886"/>
              <a:gd name="connsiteX4-19" fmla="*/ 0 w 6244155"/>
              <a:gd name="connsiteY4-20" fmla="*/ 0 h 707886"/>
              <a:gd name="connsiteX0-21" fmla="*/ 0 w 6201341"/>
              <a:gd name="connsiteY0-22" fmla="*/ 0 h 707886"/>
              <a:gd name="connsiteX1-23" fmla="*/ 6201341 w 6201341"/>
              <a:gd name="connsiteY1-24" fmla="*/ 5293 h 707886"/>
              <a:gd name="connsiteX2-25" fmla="*/ 5654769 w 6201341"/>
              <a:gd name="connsiteY2-26" fmla="*/ 704690 h 707886"/>
              <a:gd name="connsiteX3-27" fmla="*/ 0 w 6201341"/>
              <a:gd name="connsiteY3-28" fmla="*/ 707886 h 707886"/>
              <a:gd name="connsiteX4-29" fmla="*/ 0 w 6201341"/>
              <a:gd name="connsiteY4-30" fmla="*/ 0 h 707886"/>
              <a:gd name="connsiteX0-31" fmla="*/ 0 w 6201341"/>
              <a:gd name="connsiteY0-32" fmla="*/ 0 h 707886"/>
              <a:gd name="connsiteX1-33" fmla="*/ 6201341 w 6201341"/>
              <a:gd name="connsiteY1-34" fmla="*/ 5293 h 707886"/>
              <a:gd name="connsiteX2-35" fmla="*/ 5638088 w 6201341"/>
              <a:gd name="connsiteY2-36" fmla="*/ 701215 h 707886"/>
              <a:gd name="connsiteX3-37" fmla="*/ 0 w 6201341"/>
              <a:gd name="connsiteY3-38" fmla="*/ 707886 h 707886"/>
              <a:gd name="connsiteX4-39" fmla="*/ 0 w 6201341"/>
              <a:gd name="connsiteY4-40" fmla="*/ 0 h 707886"/>
              <a:gd name="connsiteX0-41" fmla="*/ 0 w 6201341"/>
              <a:gd name="connsiteY0-42" fmla="*/ 0 h 701215"/>
              <a:gd name="connsiteX1-43" fmla="*/ 6201341 w 6201341"/>
              <a:gd name="connsiteY1-44" fmla="*/ 5293 h 701215"/>
              <a:gd name="connsiteX2-45" fmla="*/ 5638088 w 6201341"/>
              <a:gd name="connsiteY2-46" fmla="*/ 701215 h 701215"/>
              <a:gd name="connsiteX3-47" fmla="*/ 719912 w 6201341"/>
              <a:gd name="connsiteY3-48" fmla="*/ 694321 h 701215"/>
              <a:gd name="connsiteX4-49" fmla="*/ 0 w 6201341"/>
              <a:gd name="connsiteY4-50" fmla="*/ 0 h 701215"/>
              <a:gd name="connsiteX0-51" fmla="*/ 0 w 6346464"/>
              <a:gd name="connsiteY0-52" fmla="*/ 6233 h 695922"/>
              <a:gd name="connsiteX1-53" fmla="*/ 6346464 w 6346464"/>
              <a:gd name="connsiteY1-54" fmla="*/ 0 h 695922"/>
              <a:gd name="connsiteX2-55" fmla="*/ 5783211 w 6346464"/>
              <a:gd name="connsiteY2-56" fmla="*/ 695922 h 695922"/>
              <a:gd name="connsiteX3-57" fmla="*/ 865035 w 6346464"/>
              <a:gd name="connsiteY3-58" fmla="*/ 689028 h 695922"/>
              <a:gd name="connsiteX4-59" fmla="*/ 0 w 6346464"/>
              <a:gd name="connsiteY4-60" fmla="*/ 6233 h 6959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46464" h="695922">
                <a:moveTo>
                  <a:pt x="0" y="6233"/>
                </a:moveTo>
                <a:lnTo>
                  <a:pt x="6346464" y="0"/>
                </a:lnTo>
                <a:lnTo>
                  <a:pt x="5783211" y="695922"/>
                </a:lnTo>
                <a:lnTo>
                  <a:pt x="865035" y="689028"/>
                </a:lnTo>
                <a:lnTo>
                  <a:pt x="0" y="623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12"/>
          <p:cNvSpPr/>
          <p:nvPr/>
        </p:nvSpPr>
        <p:spPr>
          <a:xfrm rot="8445098">
            <a:off x="-941387" y="1382713"/>
            <a:ext cx="6346825" cy="696913"/>
          </a:xfrm>
          <a:custGeom>
            <a:avLst/>
            <a:gdLst>
              <a:gd name="connsiteX0" fmla="*/ 0 w 5892800"/>
              <a:gd name="connsiteY0" fmla="*/ 0 h 707886"/>
              <a:gd name="connsiteX1" fmla="*/ 5892800 w 5892800"/>
              <a:gd name="connsiteY1" fmla="*/ 0 h 707886"/>
              <a:gd name="connsiteX2" fmla="*/ 5892800 w 5892800"/>
              <a:gd name="connsiteY2" fmla="*/ 707886 h 707886"/>
              <a:gd name="connsiteX3" fmla="*/ 0 w 5892800"/>
              <a:gd name="connsiteY3" fmla="*/ 707886 h 707886"/>
              <a:gd name="connsiteX4" fmla="*/ 0 w 5892800"/>
              <a:gd name="connsiteY4" fmla="*/ 0 h 707886"/>
              <a:gd name="connsiteX0-1" fmla="*/ 0 w 6244155"/>
              <a:gd name="connsiteY0-2" fmla="*/ 0 h 707886"/>
              <a:gd name="connsiteX1-3" fmla="*/ 6244155 w 6244155"/>
              <a:gd name="connsiteY1-4" fmla="*/ 293 h 707886"/>
              <a:gd name="connsiteX2-5" fmla="*/ 5892800 w 6244155"/>
              <a:gd name="connsiteY2-6" fmla="*/ 707886 h 707886"/>
              <a:gd name="connsiteX3-7" fmla="*/ 0 w 6244155"/>
              <a:gd name="connsiteY3-8" fmla="*/ 707886 h 707886"/>
              <a:gd name="connsiteX4-9" fmla="*/ 0 w 6244155"/>
              <a:gd name="connsiteY4-10" fmla="*/ 0 h 707886"/>
              <a:gd name="connsiteX0-11" fmla="*/ 0 w 6244155"/>
              <a:gd name="connsiteY0-12" fmla="*/ 0 h 707886"/>
              <a:gd name="connsiteX1-13" fmla="*/ 6244155 w 6244155"/>
              <a:gd name="connsiteY1-14" fmla="*/ 293 h 707886"/>
              <a:gd name="connsiteX2-15" fmla="*/ 5654769 w 6244155"/>
              <a:gd name="connsiteY2-16" fmla="*/ 704690 h 707886"/>
              <a:gd name="connsiteX3-17" fmla="*/ 0 w 6244155"/>
              <a:gd name="connsiteY3-18" fmla="*/ 707886 h 707886"/>
              <a:gd name="connsiteX4-19" fmla="*/ 0 w 6244155"/>
              <a:gd name="connsiteY4-20" fmla="*/ 0 h 707886"/>
              <a:gd name="connsiteX0-21" fmla="*/ 0 w 6201341"/>
              <a:gd name="connsiteY0-22" fmla="*/ 0 h 707886"/>
              <a:gd name="connsiteX1-23" fmla="*/ 6201341 w 6201341"/>
              <a:gd name="connsiteY1-24" fmla="*/ 5293 h 707886"/>
              <a:gd name="connsiteX2-25" fmla="*/ 5654769 w 6201341"/>
              <a:gd name="connsiteY2-26" fmla="*/ 704690 h 707886"/>
              <a:gd name="connsiteX3-27" fmla="*/ 0 w 6201341"/>
              <a:gd name="connsiteY3-28" fmla="*/ 707886 h 707886"/>
              <a:gd name="connsiteX4-29" fmla="*/ 0 w 6201341"/>
              <a:gd name="connsiteY4-30" fmla="*/ 0 h 707886"/>
              <a:gd name="connsiteX0-31" fmla="*/ 0 w 6201341"/>
              <a:gd name="connsiteY0-32" fmla="*/ 0 h 707886"/>
              <a:gd name="connsiteX1-33" fmla="*/ 6201341 w 6201341"/>
              <a:gd name="connsiteY1-34" fmla="*/ 5293 h 707886"/>
              <a:gd name="connsiteX2-35" fmla="*/ 5638088 w 6201341"/>
              <a:gd name="connsiteY2-36" fmla="*/ 701215 h 707886"/>
              <a:gd name="connsiteX3-37" fmla="*/ 0 w 6201341"/>
              <a:gd name="connsiteY3-38" fmla="*/ 707886 h 707886"/>
              <a:gd name="connsiteX4-39" fmla="*/ 0 w 6201341"/>
              <a:gd name="connsiteY4-40" fmla="*/ 0 h 707886"/>
              <a:gd name="connsiteX0-41" fmla="*/ 0 w 6201341"/>
              <a:gd name="connsiteY0-42" fmla="*/ 0 h 701215"/>
              <a:gd name="connsiteX1-43" fmla="*/ 6201341 w 6201341"/>
              <a:gd name="connsiteY1-44" fmla="*/ 5293 h 701215"/>
              <a:gd name="connsiteX2-45" fmla="*/ 5638088 w 6201341"/>
              <a:gd name="connsiteY2-46" fmla="*/ 701215 h 701215"/>
              <a:gd name="connsiteX3-47" fmla="*/ 719912 w 6201341"/>
              <a:gd name="connsiteY3-48" fmla="*/ 694321 h 701215"/>
              <a:gd name="connsiteX4-49" fmla="*/ 0 w 6201341"/>
              <a:gd name="connsiteY4-50" fmla="*/ 0 h 701215"/>
              <a:gd name="connsiteX0-51" fmla="*/ 0 w 6346464"/>
              <a:gd name="connsiteY0-52" fmla="*/ 6233 h 695922"/>
              <a:gd name="connsiteX1-53" fmla="*/ 6346464 w 6346464"/>
              <a:gd name="connsiteY1-54" fmla="*/ 0 h 695922"/>
              <a:gd name="connsiteX2-55" fmla="*/ 5783211 w 6346464"/>
              <a:gd name="connsiteY2-56" fmla="*/ 695922 h 695922"/>
              <a:gd name="connsiteX3-57" fmla="*/ 865035 w 6346464"/>
              <a:gd name="connsiteY3-58" fmla="*/ 689028 h 695922"/>
              <a:gd name="connsiteX4-59" fmla="*/ 0 w 6346464"/>
              <a:gd name="connsiteY4-60" fmla="*/ 6233 h 6959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46464" h="695922">
                <a:moveTo>
                  <a:pt x="0" y="6233"/>
                </a:moveTo>
                <a:lnTo>
                  <a:pt x="6346464" y="0"/>
                </a:lnTo>
                <a:lnTo>
                  <a:pt x="5783211" y="695922"/>
                </a:lnTo>
                <a:lnTo>
                  <a:pt x="865035" y="689028"/>
                </a:lnTo>
                <a:lnTo>
                  <a:pt x="0" y="6233"/>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 name="标题 1"/>
          <p:cNvSpPr>
            <a:spLocks noGrp="1"/>
          </p:cNvSpPr>
          <p:nvPr>
            <p:ph type="title" hasCustomPrompt="1"/>
          </p:nvPr>
        </p:nvSpPr>
        <p:spPr>
          <a:xfrm>
            <a:off x="4850087" y="2804984"/>
            <a:ext cx="5529587" cy="898493"/>
          </a:xfrm>
        </p:spPr>
        <p:txBody>
          <a:bodyPr anchor="ctr" anchorCtr="0">
            <a:normAutofit/>
          </a:bodyPr>
          <a:lstStyle>
            <a:lvl1pPr>
              <a:defRPr sz="4000">
                <a:solidFill>
                  <a:schemeClr val="tx1">
                    <a:lumMod val="65000"/>
                    <a:lumOff val="35000"/>
                  </a:schemeClr>
                </a:solidFill>
              </a:defRPr>
            </a:lvl1pPr>
          </a:lstStyle>
          <a:p>
            <a:pPr fontAlgn="auto"/>
            <a:r>
              <a:rPr lang="zh-CN" altLang="en-US" strike="noStrike" noProof="1"/>
              <a:t>单击此处编辑标题</a:t>
            </a:r>
            <a:endParaRPr lang="zh-CN" altLang="en-US" strike="noStrike" noProof="1"/>
          </a:p>
        </p:txBody>
      </p:sp>
      <p:sp>
        <p:nvSpPr>
          <p:cNvPr id="3" name="文本占位符 2"/>
          <p:cNvSpPr>
            <a:spLocks noGrp="1"/>
          </p:cNvSpPr>
          <p:nvPr>
            <p:ph type="body" idx="1" hasCustomPrompt="1"/>
          </p:nvPr>
        </p:nvSpPr>
        <p:spPr>
          <a:xfrm>
            <a:off x="3317769" y="2804984"/>
            <a:ext cx="1466507" cy="898493"/>
          </a:xfrm>
        </p:spPr>
        <p:txBody>
          <a:bodyPr wrap="square" anchor="ctr" anchorCtr="0">
            <a:normAutofit/>
          </a:bodyPr>
          <a:lstStyle>
            <a:lvl1pPr marL="0" indent="0" algn="r">
              <a:buNone/>
              <a:defRPr sz="44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文本</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p>
            <a:pPr fontAlgn="auto"/>
            <a:fld id="{760FBDFE-C587-4B4C-A407-44438C67B59E}" type="datetime1">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latin typeface="+mn-lt"/>
              <a:ea typeface="+mn-ea"/>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Tree>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615609"/>
            <a:ext cx="5157787" cy="3574054"/>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615609"/>
            <a:ext cx="5183188" cy="3574054"/>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Tree>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3314700" y="2382838"/>
            <a:ext cx="5562600" cy="1698625"/>
          </a:xfrm>
          <a:prstGeom prst="rect">
            <a:avLst/>
          </a:prstGeom>
          <a:solidFill>
            <a:schemeClr val="accent4"/>
          </a:solidFill>
          <a:ln>
            <a:noFill/>
          </a:ln>
          <a:effectLst>
            <a:outerShdw blurRad="508000" dist="50800" dir="2700000" sx="104000" sy="104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148" name="组合 6"/>
          <p:cNvGrpSpPr/>
          <p:nvPr/>
        </p:nvGrpSpPr>
        <p:grpSpPr>
          <a:xfrm rot="5400000">
            <a:off x="5770563" y="465138"/>
            <a:ext cx="646112" cy="12192000"/>
            <a:chOff x="9775372" y="0"/>
            <a:chExt cx="832755" cy="6858000"/>
          </a:xfrm>
        </p:grpSpPr>
        <p:sp>
          <p:nvSpPr>
            <p:cNvPr id="8" name="矩形 7"/>
            <p:cNvSpPr/>
            <p:nvPr/>
          </p:nvSpPr>
          <p:spPr>
            <a:xfrm>
              <a:off x="9775372" y="0"/>
              <a:ext cx="6531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矩形 8"/>
            <p:cNvSpPr/>
            <p:nvPr/>
          </p:nvSpPr>
          <p:spPr>
            <a:xfrm>
              <a:off x="10428514" y="0"/>
              <a:ext cx="1796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 name="标题 1"/>
          <p:cNvSpPr>
            <a:spLocks noGrp="1"/>
          </p:cNvSpPr>
          <p:nvPr>
            <p:ph type="title" hasCustomPrompt="1"/>
          </p:nvPr>
        </p:nvSpPr>
        <p:spPr>
          <a:xfrm>
            <a:off x="3314763" y="2569821"/>
            <a:ext cx="5562474" cy="1325563"/>
          </a:xfrm>
        </p:spPr>
        <p:txBody>
          <a:bodyPr>
            <a:normAutofit/>
          </a:bodyPr>
          <a:lstStyle>
            <a:lvl1pPr algn="ctr">
              <a:defRPr sz="5400" b="1">
                <a:solidFill>
                  <a:schemeClr val="tx2"/>
                </a:solidFill>
              </a:defRPr>
            </a:lvl1pPr>
          </a:lstStyle>
          <a:p>
            <a:pPr fontAlgn="auto"/>
            <a:r>
              <a:rPr lang="zh-CN" altLang="en-US" strike="noStrike" noProof="1"/>
              <a:t>编辑标题</a:t>
            </a:r>
            <a:endParaRPr lang="zh-CN" altLang="en-US" strike="noStrike" noProof="1"/>
          </a:p>
        </p:txBody>
      </p:sp>
    </p:spTree>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auto"/>
            <a:fld id="{760FBDFE-C587-4B4C-A407-44438C67B59E}" type="datetime1">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fontAlgn="auto"/>
            <a:endParaRPr lang="zh-CN" altLang="en-US" strike="noStrike" noProof="1">
              <a:latin typeface="+mn-lt"/>
              <a:ea typeface="+mn-ea"/>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838200" y="6356350"/>
            <a:ext cx="2743200" cy="365125"/>
          </a:xfrm>
        </p:spPr>
        <p:txBody>
          <a:bodyPr/>
          <a:lstStyle/>
          <a:p>
            <a:pPr fontAlgn="auto"/>
            <a:fld id="{760FBDFE-C587-4B4C-A407-44438C67B59E}" type="datetime1">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4038600" y="6356350"/>
            <a:ext cx="4114800" cy="365125"/>
          </a:xfrm>
        </p:spPr>
        <p:txBody>
          <a:bodyPr/>
          <a:lstStyle/>
          <a:p>
            <a:pPr fontAlgn="auto"/>
            <a:endParaRPr lang="zh-CN" altLang="en-US" strike="noStrike" noProof="1">
              <a:latin typeface="+mn-lt"/>
              <a:ea typeface="+mn-ea"/>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8879958" cy="5811838"/>
          </a:xfr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a:xfrm>
            <a:off x="838200" y="6356350"/>
            <a:ext cx="2743200" cy="365125"/>
          </a:xfrm>
        </p:spPr>
        <p:txBody>
          <a:bodyPr/>
          <a:lstStyle/>
          <a:p>
            <a:pPr fontAlgn="auto"/>
            <a:fld id="{760FBDFE-C587-4B4C-A407-44438C67B59E}" type="datetime1">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p:spPr>
        <p:txBody>
          <a:bodyPr/>
          <a:lstStyle/>
          <a:p>
            <a:pPr fontAlgn="auto"/>
            <a:endParaRPr lang="zh-CN" altLang="en-US" strike="noStrike" noProof="1">
              <a:latin typeface="+mn-lt"/>
              <a:ea typeface="+mn-ea"/>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tags" Target="../tags/tag8.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8" Type="http://schemas.openxmlformats.org/officeDocument/2006/relationships/theme" Target="../theme/theme2.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107.xml"/><Relationship Id="rId3" Type="http://schemas.openxmlformats.org/officeDocument/2006/relationships/image" Target="../media/image8.png"/><Relationship Id="rId2" Type="http://schemas.openxmlformats.org/officeDocument/2006/relationships/tags" Target="../tags/tag106.xml"/><Relationship Id="rId1" Type="http://schemas.openxmlformats.org/officeDocument/2006/relationships/tags" Target="../tags/tag10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9.png"/><Relationship Id="rId2" Type="http://schemas.openxmlformats.org/officeDocument/2006/relationships/tags" Target="../tags/tag133.xml"/><Relationship Id="rId1" Type="http://schemas.openxmlformats.org/officeDocument/2006/relationships/tags" Target="../tags/tag13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146.xml"/><Relationship Id="rId3" Type="http://schemas.openxmlformats.org/officeDocument/2006/relationships/image" Target="../media/image10.jpeg"/><Relationship Id="rId2" Type="http://schemas.openxmlformats.org/officeDocument/2006/relationships/tags" Target="../tags/tag145.xml"/><Relationship Id="rId1" Type="http://schemas.openxmlformats.org/officeDocument/2006/relationships/tags" Target="../tags/tag144.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7.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3.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5" Type="http://schemas.openxmlformats.org/officeDocument/2006/relationships/notesSlide" Target="../notesSlides/notesSlide2.xml"/><Relationship Id="rId14" Type="http://schemas.openxmlformats.org/officeDocument/2006/relationships/slideLayout" Target="../slideLayouts/slideLayout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3.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7.xml"/><Relationship Id="rId4" Type="http://schemas.openxmlformats.org/officeDocument/2006/relationships/tags" Target="../tags/tag173.xml"/><Relationship Id="rId3" Type="http://schemas.openxmlformats.org/officeDocument/2006/relationships/image" Target="../media/image11.png"/><Relationship Id="rId2" Type="http://schemas.openxmlformats.org/officeDocument/2006/relationships/tags" Target="../tags/tag172.xml"/><Relationship Id="rId1" Type="http://schemas.openxmlformats.org/officeDocument/2006/relationships/tags" Target="../tags/tag171.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7.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7.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7.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7.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slideLayout" Target="../slideLayouts/slideLayout7.xml"/><Relationship Id="rId5" Type="http://schemas.openxmlformats.org/officeDocument/2006/relationships/tags" Target="../tags/tag195.xml"/><Relationship Id="rId4" Type="http://schemas.openxmlformats.org/officeDocument/2006/relationships/image" Target="../media/image12.png"/><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7.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7.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3.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43.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206.xml"/><Relationship Id="rId13" Type="http://schemas.openxmlformats.org/officeDocument/2006/relationships/notesSlide" Target="../notesSlides/notesSlide42.xml"/><Relationship Id="rId12" Type="http://schemas.openxmlformats.org/officeDocument/2006/relationships/slideLayout" Target="../slideLayouts/slideLayout7.xml"/><Relationship Id="rId11" Type="http://schemas.openxmlformats.org/officeDocument/2006/relationships/tags" Target="../tags/tag207.xml"/><Relationship Id="rId10" Type="http://schemas.openxmlformats.org/officeDocument/2006/relationships/image" Target="../media/image20.png"/><Relationship Id="rId1" Type="http://schemas.openxmlformats.org/officeDocument/2006/relationships/tags" Target="../tags/tag205.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7.xml"/><Relationship Id="rId4" Type="http://schemas.openxmlformats.org/officeDocument/2006/relationships/tags" Target="../tags/tag210.xml"/><Relationship Id="rId3" Type="http://schemas.openxmlformats.org/officeDocument/2006/relationships/image" Target="../media/image21.png"/><Relationship Id="rId2" Type="http://schemas.openxmlformats.org/officeDocument/2006/relationships/tags" Target="../tags/tag209.xml"/><Relationship Id="rId1" Type="http://schemas.openxmlformats.org/officeDocument/2006/relationships/tags" Target="../tags/tag208.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7.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18.xml"/><Relationship Id="rId7" Type="http://schemas.openxmlformats.org/officeDocument/2006/relationships/hyperlink" Target="http://www.bofety.com/" TargetMode="External"/><Relationship Id="rId6" Type="http://schemas.openxmlformats.org/officeDocument/2006/relationships/tags" Target="../tags/tag217.xml"/><Relationship Id="rId5" Type="http://schemas.openxmlformats.org/officeDocument/2006/relationships/image" Target="../media/image23.jpeg"/><Relationship Id="rId4" Type="http://schemas.openxmlformats.org/officeDocument/2006/relationships/tags" Target="../tags/tag216.xml"/><Relationship Id="rId3" Type="http://schemas.openxmlformats.org/officeDocument/2006/relationships/image" Target="../media/image22.jpeg"/><Relationship Id="rId2" Type="http://schemas.openxmlformats.org/officeDocument/2006/relationships/tags" Target="../tags/tag215.xml"/><Relationship Id="rId1" Type="http://schemas.openxmlformats.org/officeDocument/2006/relationships/tags" Target="../tags/tag214.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825625"/>
            <a:ext cx="12192000" cy="2847975"/>
          </a:xfrm>
          <a:prstGeom prst="rect">
            <a:avLst/>
          </a:prstGeom>
          <a:gradFill>
            <a:gsLst>
              <a:gs pos="0">
                <a:srgbClr val="012D86"/>
              </a:gs>
              <a:gs pos="100000">
                <a:srgbClr val="0E2557"/>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1" u="none" strike="noStrike" kern="1200" cap="none" spc="0" normalizeH="0" baseline="0" noProof="1">
              <a:ln>
                <a:noFill/>
              </a:ln>
              <a:solidFill>
                <a:schemeClr val="lt1"/>
              </a:solidFill>
              <a:effectLst/>
              <a:uLnTx/>
              <a:uFillTx/>
              <a:latin typeface="+mn-lt"/>
              <a:ea typeface="+mn-ea"/>
              <a:cs typeface="微软雅黑" panose="020B0503020204020204" charset="-122"/>
            </a:endParaRPr>
          </a:p>
        </p:txBody>
      </p:sp>
      <p:sp>
        <p:nvSpPr>
          <p:cNvPr id="26626" name="矩形 4"/>
          <p:cNvSpPr/>
          <p:nvPr/>
        </p:nvSpPr>
        <p:spPr>
          <a:xfrm>
            <a:off x="1033463" y="2595563"/>
            <a:ext cx="10125075" cy="1309687"/>
          </a:xfrm>
          <a:prstGeom prst="rect">
            <a:avLst/>
          </a:prstGeom>
          <a:noFill/>
          <a:ln w="9525">
            <a:noFill/>
          </a:ln>
        </p:spPr>
        <p:txBody>
          <a:bodyPr wrap="square" anchor="t" anchorCtr="0">
            <a:spAutoFit/>
          </a:bodyPr>
          <a:lstStyle/>
          <a:p>
            <a:pPr algn="ctr">
              <a:lnSpc>
                <a:spcPct val="110000"/>
              </a:lnSpc>
            </a:pPr>
            <a:r>
              <a:rPr lang="zh-CN" altLang="en-US" sz="7200" b="1">
                <a:solidFill>
                  <a:schemeClr val="bg1"/>
                </a:solidFill>
                <a:latin typeface="Arial" panose="020B0604020202020204" pitchFamily="34" charset="0"/>
                <a:ea typeface="微软雅黑" panose="020B0503020204020204" charset="-122"/>
              </a:rPr>
              <a:t>双重预防机制建设要点</a:t>
            </a:r>
            <a:endParaRPr lang="zh-CN" altLang="en-US" sz="7200" b="1" dirty="0">
              <a:solidFill>
                <a:schemeClr val="bg1"/>
              </a:solidFill>
              <a:latin typeface="微软雅黑" panose="020B0503020204020204" charset="-122"/>
              <a:ea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8161020" y="402703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7711020" y="527496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954135" y="527558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10197250" y="527496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3010"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43011"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43012"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961502"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pic>
        <p:nvPicPr>
          <p:cNvPr id="43014" name="图片 8" descr="风险分级管控程序【标题白字】"/>
          <p:cNvPicPr>
            <a:picLocks noChangeAspect="1"/>
          </p:cNvPicPr>
          <p:nvPr/>
        </p:nvPicPr>
        <p:blipFill>
          <a:blip r:embed="rId3"/>
          <a:stretch>
            <a:fillRect/>
          </a:stretch>
        </p:blipFill>
        <p:spPr>
          <a:xfrm>
            <a:off x="1889125" y="939800"/>
            <a:ext cx="9005888" cy="5673725"/>
          </a:xfrm>
          <a:prstGeom prst="rect">
            <a:avLst/>
          </a:prstGeom>
          <a:noFill/>
          <a:ln w="9525">
            <a:noFill/>
          </a:ln>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5058"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45059"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45060"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725285"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5063"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step1</a:t>
            </a:r>
            <a:endParaRPr lang="en-US" altLang="zh-CN">
              <a:latin typeface="Arial" panose="020B0604020202020204" pitchFamily="34" charset="0"/>
              <a:ea typeface="微软雅黑" panose="020B0503020204020204" charset="-122"/>
            </a:endParaRPr>
          </a:p>
        </p:txBody>
      </p:sp>
      <p:sp>
        <p:nvSpPr>
          <p:cNvPr id="220" name=" 220"/>
          <p:cNvSpPr/>
          <p:nvPr/>
        </p:nvSpPr>
        <p:spPr>
          <a:xfrm>
            <a:off x="223361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45065" name="文本框 8"/>
          <p:cNvSpPr txBox="1"/>
          <p:nvPr/>
        </p:nvSpPr>
        <p:spPr>
          <a:xfrm>
            <a:off x="2581275" y="1677988"/>
            <a:ext cx="3590925"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确定危险源（风险点）</a:t>
            </a:r>
            <a:endParaRPr lang="zh-CN" altLang="en-US" sz="2400">
              <a:latin typeface="Arial" panose="020B0604020202020204" pitchFamily="34" charset="0"/>
              <a:ea typeface="微软雅黑" panose="020B0503020204020204" charset="-122"/>
            </a:endParaRPr>
          </a:p>
        </p:txBody>
      </p:sp>
      <p:sp>
        <p:nvSpPr>
          <p:cNvPr id="45066" name="矩形 8"/>
          <p:cNvSpPr/>
          <p:nvPr/>
        </p:nvSpPr>
        <p:spPr>
          <a:xfrm>
            <a:off x="482600" y="2447925"/>
            <a:ext cx="11282363" cy="3708400"/>
          </a:xfrm>
          <a:prstGeom prst="rect">
            <a:avLst/>
          </a:prstGeom>
          <a:noFill/>
          <a:ln w="9525">
            <a:noFill/>
          </a:ln>
        </p:spPr>
        <p:txBody>
          <a:bodyPr wrap="square" anchor="t" anchorCtr="0">
            <a:spAutoFit/>
          </a:bodyPr>
          <a:lstStyle/>
          <a:p>
            <a:pPr indent="344805">
              <a:lnSpc>
                <a:spcPct val="140000"/>
              </a:lnSpc>
            </a:pPr>
            <a:r>
              <a:rPr lang="en-US" altLang="zh-CN" sz="2800" dirty="0">
                <a:latin typeface="宋体" panose="02010600030101010101" pitchFamily="2" charset="-122"/>
                <a:ea typeface="微软雅黑" panose="020B0503020204020204" charset="-122"/>
              </a:rPr>
              <a:t> </a:t>
            </a:r>
            <a:r>
              <a:rPr lang="zh-CN" altLang="en-US" sz="2800" b="1" dirty="0">
                <a:latin typeface="宋体" panose="02010600030101010101" pitchFamily="2" charset="-122"/>
                <a:ea typeface="微软雅黑" panose="020B0503020204020204" charset="-122"/>
              </a:rPr>
              <a:t>主要方法</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dirty="0">
                <a:latin typeface="宋体" panose="02010600030101010101" pitchFamily="2" charset="-122"/>
                <a:ea typeface="微软雅黑" panose="020B0503020204020204" charset="-122"/>
              </a:rPr>
              <a:t> 目前国内风险识别方法主要采用</a:t>
            </a:r>
            <a:r>
              <a:rPr lang="zh-CN" altLang="en-US" sz="2800" b="1" dirty="0">
                <a:solidFill>
                  <a:srgbClr val="FF0000"/>
                </a:solidFill>
                <a:latin typeface="宋体" panose="02010600030101010101" pitchFamily="2" charset="-122"/>
                <a:ea typeface="微软雅黑" panose="020B0503020204020204" charset="-122"/>
              </a:rPr>
              <a:t>安全检查表法（SCL）</a:t>
            </a:r>
            <a:r>
              <a:rPr lang="zh-CN" altLang="en-US" sz="2800" dirty="0">
                <a:latin typeface="宋体" panose="02010600030101010101" pitchFamily="2" charset="-122"/>
                <a:ea typeface="微软雅黑" panose="020B0503020204020204" charset="-122"/>
              </a:rPr>
              <a:t>和</a:t>
            </a:r>
            <a:r>
              <a:rPr lang="zh-CN" altLang="en-US" sz="2800" b="1" dirty="0">
                <a:solidFill>
                  <a:srgbClr val="FF0000"/>
                </a:solidFill>
                <a:latin typeface="宋体" panose="02010600030101010101" pitchFamily="2" charset="-122"/>
                <a:ea typeface="微软雅黑" panose="020B0503020204020204" charset="-122"/>
              </a:rPr>
              <a:t>作业危害分析法（JHA）</a:t>
            </a:r>
            <a:r>
              <a:rPr lang="zh-CN" altLang="en-US" sz="2800" dirty="0">
                <a:latin typeface="宋体" panose="02010600030101010101" pitchFamily="2" charset="-122"/>
                <a:ea typeface="微软雅黑" panose="020B0503020204020204" charset="-122"/>
              </a:rPr>
              <a:t>两种，安全检查表法（SCL）主要对生产现场及其它区域的物的不安全状态、作业环境不安全因素及管理缺陷进行识别，作业危害分析法（JHA）是按照作业步骤分解逐一对作业过程中的人的不安全行为进行识别。</a:t>
            </a:r>
            <a:endParaRPr lang="zh-CN" altLang="en-US" sz="2800" dirty="0">
              <a:latin typeface="宋体" panose="02010600030101010101" pitchFamily="2" charset="-122"/>
              <a:ea typeface="微软雅黑" panose="020B0503020204020204" charset="-122"/>
            </a:endParaRPr>
          </a:p>
        </p:txBody>
      </p:sp>
      <p:grpSp>
        <p:nvGrpSpPr>
          <p:cNvPr id="10" name="组合 69"/>
          <p:cNvGrpSpPr/>
          <p:nvPr/>
        </p:nvGrpSpPr>
        <p:grpSpPr>
          <a:xfrm>
            <a:off x="6611938" y="939800"/>
            <a:ext cx="5526087" cy="2357438"/>
            <a:chOff x="947652" y="2193925"/>
            <a:chExt cx="5460001" cy="3416595"/>
          </a:xfrm>
        </p:grpSpPr>
        <p:grpSp>
          <p:nvGrpSpPr>
            <p:cNvPr id="45068" name="Group 3"/>
            <p:cNvGrpSpPr/>
            <p:nvPr/>
          </p:nvGrpSpPr>
          <p:grpSpPr>
            <a:xfrm>
              <a:off x="1746101" y="2193925"/>
              <a:ext cx="1932731" cy="2047746"/>
              <a:chOff x="1791" y="1344"/>
              <a:chExt cx="1089" cy="1154"/>
            </a:xfrm>
          </p:grpSpPr>
          <p:sp>
            <p:nvSpPr>
              <p:cNvPr id="102" name="Freeform 4"/>
              <p:cNvSpPr/>
              <p:nvPr/>
            </p:nvSpPr>
            <p:spPr bwMode="auto">
              <a:xfrm>
                <a:off x="1791" y="1344"/>
                <a:ext cx="1089" cy="768"/>
              </a:xfrm>
              <a:custGeom>
                <a:avLst/>
                <a:gdLst>
                  <a:gd name="T0" fmla="*/ 0 w 1089"/>
                  <a:gd name="T1" fmla="*/ 225 h 768"/>
                  <a:gd name="T2" fmla="*/ 0 w 1089"/>
                  <a:gd name="T3" fmla="*/ 225 h 768"/>
                  <a:gd name="T4" fmla="*/ 54 w 1089"/>
                  <a:gd name="T5" fmla="*/ 199 h 768"/>
                  <a:gd name="T6" fmla="*/ 110 w 1089"/>
                  <a:gd name="T7" fmla="*/ 175 h 768"/>
                  <a:gd name="T8" fmla="*/ 168 w 1089"/>
                  <a:gd name="T9" fmla="*/ 153 h 768"/>
                  <a:gd name="T10" fmla="*/ 229 w 1089"/>
                  <a:gd name="T11" fmla="*/ 130 h 768"/>
                  <a:gd name="T12" fmla="*/ 291 w 1089"/>
                  <a:gd name="T13" fmla="*/ 111 h 768"/>
                  <a:gd name="T14" fmla="*/ 356 w 1089"/>
                  <a:gd name="T15" fmla="*/ 92 h 768"/>
                  <a:gd name="T16" fmla="*/ 422 w 1089"/>
                  <a:gd name="T17" fmla="*/ 75 h 768"/>
                  <a:gd name="T18" fmla="*/ 490 w 1089"/>
                  <a:gd name="T19" fmla="*/ 60 h 768"/>
                  <a:gd name="T20" fmla="*/ 560 w 1089"/>
                  <a:gd name="T21" fmla="*/ 46 h 768"/>
                  <a:gd name="T22" fmla="*/ 632 w 1089"/>
                  <a:gd name="T23" fmla="*/ 34 h 768"/>
                  <a:gd name="T24" fmla="*/ 704 w 1089"/>
                  <a:gd name="T25" fmla="*/ 23 h 768"/>
                  <a:gd name="T26" fmla="*/ 778 w 1089"/>
                  <a:gd name="T27" fmla="*/ 15 h 768"/>
                  <a:gd name="T28" fmla="*/ 855 w 1089"/>
                  <a:gd name="T29" fmla="*/ 9 h 768"/>
                  <a:gd name="T30" fmla="*/ 932 w 1089"/>
                  <a:gd name="T31" fmla="*/ 4 h 768"/>
                  <a:gd name="T32" fmla="*/ 1010 w 1089"/>
                  <a:gd name="T33" fmla="*/ 1 h 768"/>
                  <a:gd name="T34" fmla="*/ 1089 w 1089"/>
                  <a:gd name="T35" fmla="*/ 0 h 768"/>
                  <a:gd name="T36" fmla="*/ 1089 w 1089"/>
                  <a:gd name="T37" fmla="*/ 768 h 768"/>
                  <a:gd name="T38" fmla="*/ 0 w 1089"/>
                  <a:gd name="T39" fmla="*/ 22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68">
                    <a:moveTo>
                      <a:pt x="0" y="225"/>
                    </a:moveTo>
                    <a:lnTo>
                      <a:pt x="0" y="225"/>
                    </a:lnTo>
                    <a:lnTo>
                      <a:pt x="54" y="199"/>
                    </a:lnTo>
                    <a:lnTo>
                      <a:pt x="110" y="175"/>
                    </a:lnTo>
                    <a:lnTo>
                      <a:pt x="168" y="153"/>
                    </a:lnTo>
                    <a:lnTo>
                      <a:pt x="229" y="130"/>
                    </a:lnTo>
                    <a:lnTo>
                      <a:pt x="291" y="111"/>
                    </a:lnTo>
                    <a:lnTo>
                      <a:pt x="356" y="92"/>
                    </a:lnTo>
                    <a:lnTo>
                      <a:pt x="422" y="75"/>
                    </a:lnTo>
                    <a:lnTo>
                      <a:pt x="490" y="60"/>
                    </a:lnTo>
                    <a:lnTo>
                      <a:pt x="560" y="46"/>
                    </a:lnTo>
                    <a:lnTo>
                      <a:pt x="632" y="34"/>
                    </a:lnTo>
                    <a:lnTo>
                      <a:pt x="704" y="23"/>
                    </a:lnTo>
                    <a:lnTo>
                      <a:pt x="778" y="15"/>
                    </a:lnTo>
                    <a:lnTo>
                      <a:pt x="855" y="9"/>
                    </a:lnTo>
                    <a:lnTo>
                      <a:pt x="932" y="4"/>
                    </a:lnTo>
                    <a:lnTo>
                      <a:pt x="1010" y="1"/>
                    </a:lnTo>
                    <a:lnTo>
                      <a:pt x="1089" y="0"/>
                    </a:lnTo>
                    <a:lnTo>
                      <a:pt x="1089" y="768"/>
                    </a:lnTo>
                    <a:lnTo>
                      <a:pt x="0" y="225"/>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03" name="Freeform 5"/>
              <p:cNvSpPr/>
              <p:nvPr/>
            </p:nvSpPr>
            <p:spPr bwMode="auto">
              <a:xfrm>
                <a:off x="1791" y="1570"/>
                <a:ext cx="1089" cy="928"/>
              </a:xfrm>
              <a:custGeom>
                <a:avLst/>
                <a:gdLst>
                  <a:gd name="T0" fmla="*/ 1089 w 1089"/>
                  <a:gd name="T1" fmla="*/ 543 h 929"/>
                  <a:gd name="T2" fmla="*/ 0 w 1089"/>
                  <a:gd name="T3" fmla="*/ 0 h 929"/>
                  <a:gd name="T4" fmla="*/ 0 w 1089"/>
                  <a:gd name="T5" fmla="*/ 385 h 929"/>
                  <a:gd name="T6" fmla="*/ 1089 w 1089"/>
                  <a:gd name="T7" fmla="*/ 929 h 929"/>
                  <a:gd name="T8" fmla="*/ 1089 w 1089"/>
                  <a:gd name="T9" fmla="*/ 543 h 929"/>
                </a:gdLst>
                <a:ahLst/>
                <a:cxnLst>
                  <a:cxn ang="0">
                    <a:pos x="T0" y="T1"/>
                  </a:cxn>
                  <a:cxn ang="0">
                    <a:pos x="T2" y="T3"/>
                  </a:cxn>
                  <a:cxn ang="0">
                    <a:pos x="T4" y="T5"/>
                  </a:cxn>
                  <a:cxn ang="0">
                    <a:pos x="T6" y="T7"/>
                  </a:cxn>
                  <a:cxn ang="0">
                    <a:pos x="T8" y="T9"/>
                  </a:cxn>
                </a:cxnLst>
                <a:rect l="0" t="0" r="r" b="b"/>
                <a:pathLst>
                  <a:path w="1089" h="929">
                    <a:moveTo>
                      <a:pt x="1089" y="543"/>
                    </a:moveTo>
                    <a:lnTo>
                      <a:pt x="0" y="0"/>
                    </a:lnTo>
                    <a:lnTo>
                      <a:pt x="0" y="385"/>
                    </a:lnTo>
                    <a:lnTo>
                      <a:pt x="1089" y="929"/>
                    </a:lnTo>
                    <a:lnTo>
                      <a:pt x="1089" y="543"/>
                    </a:lnTo>
                    <a:close/>
                  </a:path>
                </a:pathLst>
              </a:custGeom>
              <a:solidFill>
                <a:srgbClr val="DDDDDD"/>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45071" name="Group 6"/>
            <p:cNvGrpSpPr/>
            <p:nvPr/>
          </p:nvGrpSpPr>
          <p:grpSpPr>
            <a:xfrm>
              <a:off x="3678832" y="2193925"/>
              <a:ext cx="1930519" cy="2047746"/>
              <a:chOff x="2880" y="1344"/>
              <a:chExt cx="1089" cy="1154"/>
            </a:xfrm>
          </p:grpSpPr>
          <p:sp>
            <p:nvSpPr>
              <p:cNvPr id="100" name="Freeform 7"/>
              <p:cNvSpPr/>
              <p:nvPr/>
            </p:nvSpPr>
            <p:spPr bwMode="auto">
              <a:xfrm>
                <a:off x="2884" y="1344"/>
                <a:ext cx="1083" cy="768"/>
              </a:xfrm>
              <a:custGeom>
                <a:avLst/>
                <a:gdLst>
                  <a:gd name="T0" fmla="*/ 1089 w 1089"/>
                  <a:gd name="T1" fmla="*/ 225 h 768"/>
                  <a:gd name="T2" fmla="*/ 1089 w 1089"/>
                  <a:gd name="T3" fmla="*/ 225 h 768"/>
                  <a:gd name="T4" fmla="*/ 1035 w 1089"/>
                  <a:gd name="T5" fmla="*/ 199 h 768"/>
                  <a:gd name="T6" fmla="*/ 979 w 1089"/>
                  <a:gd name="T7" fmla="*/ 175 h 768"/>
                  <a:gd name="T8" fmla="*/ 921 w 1089"/>
                  <a:gd name="T9" fmla="*/ 153 h 768"/>
                  <a:gd name="T10" fmla="*/ 860 w 1089"/>
                  <a:gd name="T11" fmla="*/ 130 h 768"/>
                  <a:gd name="T12" fmla="*/ 798 w 1089"/>
                  <a:gd name="T13" fmla="*/ 111 h 768"/>
                  <a:gd name="T14" fmla="*/ 733 w 1089"/>
                  <a:gd name="T15" fmla="*/ 92 h 768"/>
                  <a:gd name="T16" fmla="*/ 667 w 1089"/>
                  <a:gd name="T17" fmla="*/ 75 h 768"/>
                  <a:gd name="T18" fmla="*/ 599 w 1089"/>
                  <a:gd name="T19" fmla="*/ 60 h 768"/>
                  <a:gd name="T20" fmla="*/ 529 w 1089"/>
                  <a:gd name="T21" fmla="*/ 46 h 768"/>
                  <a:gd name="T22" fmla="*/ 457 w 1089"/>
                  <a:gd name="T23" fmla="*/ 34 h 768"/>
                  <a:gd name="T24" fmla="*/ 385 w 1089"/>
                  <a:gd name="T25" fmla="*/ 23 h 768"/>
                  <a:gd name="T26" fmla="*/ 311 w 1089"/>
                  <a:gd name="T27" fmla="*/ 15 h 768"/>
                  <a:gd name="T28" fmla="*/ 234 w 1089"/>
                  <a:gd name="T29" fmla="*/ 9 h 768"/>
                  <a:gd name="T30" fmla="*/ 157 w 1089"/>
                  <a:gd name="T31" fmla="*/ 4 h 768"/>
                  <a:gd name="T32" fmla="*/ 79 w 1089"/>
                  <a:gd name="T33" fmla="*/ 1 h 768"/>
                  <a:gd name="T34" fmla="*/ 0 w 1089"/>
                  <a:gd name="T35" fmla="*/ 0 h 768"/>
                  <a:gd name="T36" fmla="*/ 0 w 1089"/>
                  <a:gd name="T37" fmla="*/ 768 h 768"/>
                  <a:gd name="T38" fmla="*/ 1089 w 1089"/>
                  <a:gd name="T39" fmla="*/ 225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68">
                    <a:moveTo>
                      <a:pt x="1089" y="225"/>
                    </a:moveTo>
                    <a:lnTo>
                      <a:pt x="1089" y="225"/>
                    </a:lnTo>
                    <a:lnTo>
                      <a:pt x="1035" y="199"/>
                    </a:lnTo>
                    <a:lnTo>
                      <a:pt x="979" y="175"/>
                    </a:lnTo>
                    <a:lnTo>
                      <a:pt x="921" y="153"/>
                    </a:lnTo>
                    <a:lnTo>
                      <a:pt x="860" y="130"/>
                    </a:lnTo>
                    <a:lnTo>
                      <a:pt x="798" y="111"/>
                    </a:lnTo>
                    <a:lnTo>
                      <a:pt x="733" y="92"/>
                    </a:lnTo>
                    <a:lnTo>
                      <a:pt x="667" y="75"/>
                    </a:lnTo>
                    <a:lnTo>
                      <a:pt x="599" y="60"/>
                    </a:lnTo>
                    <a:lnTo>
                      <a:pt x="529" y="46"/>
                    </a:lnTo>
                    <a:lnTo>
                      <a:pt x="457" y="34"/>
                    </a:lnTo>
                    <a:lnTo>
                      <a:pt x="385" y="23"/>
                    </a:lnTo>
                    <a:lnTo>
                      <a:pt x="311" y="15"/>
                    </a:lnTo>
                    <a:lnTo>
                      <a:pt x="234" y="9"/>
                    </a:lnTo>
                    <a:lnTo>
                      <a:pt x="157" y="4"/>
                    </a:lnTo>
                    <a:lnTo>
                      <a:pt x="79" y="1"/>
                    </a:lnTo>
                    <a:lnTo>
                      <a:pt x="0" y="0"/>
                    </a:lnTo>
                    <a:lnTo>
                      <a:pt x="0" y="768"/>
                    </a:lnTo>
                    <a:lnTo>
                      <a:pt x="1089" y="225"/>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01" name="Freeform 8"/>
              <p:cNvSpPr/>
              <p:nvPr/>
            </p:nvSpPr>
            <p:spPr bwMode="auto">
              <a:xfrm>
                <a:off x="2884" y="1570"/>
                <a:ext cx="1083" cy="928"/>
              </a:xfrm>
              <a:custGeom>
                <a:avLst/>
                <a:gdLst>
                  <a:gd name="T0" fmla="*/ 0 w 1089"/>
                  <a:gd name="T1" fmla="*/ 543 h 929"/>
                  <a:gd name="T2" fmla="*/ 1089 w 1089"/>
                  <a:gd name="T3" fmla="*/ 0 h 929"/>
                  <a:gd name="T4" fmla="*/ 1089 w 1089"/>
                  <a:gd name="T5" fmla="*/ 385 h 929"/>
                  <a:gd name="T6" fmla="*/ 0 w 1089"/>
                  <a:gd name="T7" fmla="*/ 929 h 929"/>
                  <a:gd name="T8" fmla="*/ 0 w 1089"/>
                  <a:gd name="T9" fmla="*/ 543 h 929"/>
                </a:gdLst>
                <a:ahLst/>
                <a:cxnLst>
                  <a:cxn ang="0">
                    <a:pos x="T0" y="T1"/>
                  </a:cxn>
                  <a:cxn ang="0">
                    <a:pos x="T2" y="T3"/>
                  </a:cxn>
                  <a:cxn ang="0">
                    <a:pos x="T4" y="T5"/>
                  </a:cxn>
                  <a:cxn ang="0">
                    <a:pos x="T6" y="T7"/>
                  </a:cxn>
                  <a:cxn ang="0">
                    <a:pos x="T8" y="T9"/>
                  </a:cxn>
                </a:cxnLst>
                <a:rect l="0" t="0" r="r" b="b"/>
                <a:pathLst>
                  <a:path w="1089" h="929">
                    <a:moveTo>
                      <a:pt x="0" y="543"/>
                    </a:moveTo>
                    <a:lnTo>
                      <a:pt x="1089" y="0"/>
                    </a:lnTo>
                    <a:lnTo>
                      <a:pt x="1089" y="385"/>
                    </a:lnTo>
                    <a:lnTo>
                      <a:pt x="0" y="929"/>
                    </a:lnTo>
                    <a:lnTo>
                      <a:pt x="0" y="543"/>
                    </a:lnTo>
                    <a:close/>
                  </a:path>
                </a:pathLst>
              </a:cu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45074" name="Group 9"/>
            <p:cNvGrpSpPr/>
            <p:nvPr/>
          </p:nvGrpSpPr>
          <p:grpSpPr>
            <a:xfrm>
              <a:off x="947799" y="2596398"/>
              <a:ext cx="2731032" cy="1647484"/>
              <a:chOff x="1341" y="1569"/>
              <a:chExt cx="1539" cy="929"/>
            </a:xfrm>
          </p:grpSpPr>
          <p:sp>
            <p:nvSpPr>
              <p:cNvPr id="98" name="Freeform 10"/>
              <p:cNvSpPr/>
              <p:nvPr/>
            </p:nvSpPr>
            <p:spPr bwMode="auto">
              <a:xfrm>
                <a:off x="1341" y="1569"/>
                <a:ext cx="1543" cy="542"/>
              </a:xfrm>
              <a:custGeom>
                <a:avLst/>
                <a:gdLst>
                  <a:gd name="T0" fmla="*/ 1539 w 1539"/>
                  <a:gd name="T1" fmla="*/ 543 h 543"/>
                  <a:gd name="T2" fmla="*/ 450 w 1539"/>
                  <a:gd name="T3" fmla="*/ 0 h 543"/>
                  <a:gd name="T4" fmla="*/ 450 w 1539"/>
                  <a:gd name="T5" fmla="*/ 0 h 543"/>
                  <a:gd name="T6" fmla="*/ 400 w 1539"/>
                  <a:gd name="T7" fmla="*/ 27 h 543"/>
                  <a:gd name="T8" fmla="*/ 351 w 1539"/>
                  <a:gd name="T9" fmla="*/ 55 h 543"/>
                  <a:gd name="T10" fmla="*/ 306 w 1539"/>
                  <a:gd name="T11" fmla="*/ 84 h 543"/>
                  <a:gd name="T12" fmla="*/ 263 w 1539"/>
                  <a:gd name="T13" fmla="*/ 114 h 543"/>
                  <a:gd name="T14" fmla="*/ 223 w 1539"/>
                  <a:gd name="T15" fmla="*/ 144 h 543"/>
                  <a:gd name="T16" fmla="*/ 186 w 1539"/>
                  <a:gd name="T17" fmla="*/ 177 h 543"/>
                  <a:gd name="T18" fmla="*/ 152 w 1539"/>
                  <a:gd name="T19" fmla="*/ 210 h 543"/>
                  <a:gd name="T20" fmla="*/ 121 w 1539"/>
                  <a:gd name="T21" fmla="*/ 245 h 543"/>
                  <a:gd name="T22" fmla="*/ 93 w 1539"/>
                  <a:gd name="T23" fmla="*/ 279 h 543"/>
                  <a:gd name="T24" fmla="*/ 80 w 1539"/>
                  <a:gd name="T25" fmla="*/ 298 h 543"/>
                  <a:gd name="T26" fmla="*/ 70 w 1539"/>
                  <a:gd name="T27" fmla="*/ 315 h 543"/>
                  <a:gd name="T28" fmla="*/ 58 w 1539"/>
                  <a:gd name="T29" fmla="*/ 333 h 543"/>
                  <a:gd name="T30" fmla="*/ 49 w 1539"/>
                  <a:gd name="T31" fmla="*/ 352 h 543"/>
                  <a:gd name="T32" fmla="*/ 39 w 1539"/>
                  <a:gd name="T33" fmla="*/ 370 h 543"/>
                  <a:gd name="T34" fmla="*/ 31 w 1539"/>
                  <a:gd name="T35" fmla="*/ 389 h 543"/>
                  <a:gd name="T36" fmla="*/ 23 w 1539"/>
                  <a:gd name="T37" fmla="*/ 407 h 543"/>
                  <a:gd name="T38" fmla="*/ 18 w 1539"/>
                  <a:gd name="T39" fmla="*/ 427 h 543"/>
                  <a:gd name="T40" fmla="*/ 13 w 1539"/>
                  <a:gd name="T41" fmla="*/ 445 h 543"/>
                  <a:gd name="T42" fmla="*/ 8 w 1539"/>
                  <a:gd name="T43" fmla="*/ 465 h 543"/>
                  <a:gd name="T44" fmla="*/ 5 w 1539"/>
                  <a:gd name="T45" fmla="*/ 485 h 543"/>
                  <a:gd name="T46" fmla="*/ 2 w 1539"/>
                  <a:gd name="T47" fmla="*/ 504 h 543"/>
                  <a:gd name="T48" fmla="*/ 1 w 1539"/>
                  <a:gd name="T49" fmla="*/ 523 h 543"/>
                  <a:gd name="T50" fmla="*/ 0 w 1539"/>
                  <a:gd name="T51" fmla="*/ 543 h 543"/>
                  <a:gd name="T52" fmla="*/ 1539 w 1539"/>
                  <a:gd name="T53"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3">
                    <a:moveTo>
                      <a:pt x="1539" y="543"/>
                    </a:moveTo>
                    <a:lnTo>
                      <a:pt x="450" y="0"/>
                    </a:lnTo>
                    <a:lnTo>
                      <a:pt x="450" y="0"/>
                    </a:lnTo>
                    <a:lnTo>
                      <a:pt x="400" y="27"/>
                    </a:lnTo>
                    <a:lnTo>
                      <a:pt x="351" y="55"/>
                    </a:lnTo>
                    <a:lnTo>
                      <a:pt x="306" y="84"/>
                    </a:lnTo>
                    <a:lnTo>
                      <a:pt x="263" y="114"/>
                    </a:lnTo>
                    <a:lnTo>
                      <a:pt x="223" y="144"/>
                    </a:lnTo>
                    <a:lnTo>
                      <a:pt x="186" y="177"/>
                    </a:lnTo>
                    <a:lnTo>
                      <a:pt x="152" y="210"/>
                    </a:lnTo>
                    <a:lnTo>
                      <a:pt x="121" y="245"/>
                    </a:lnTo>
                    <a:lnTo>
                      <a:pt x="93" y="279"/>
                    </a:lnTo>
                    <a:lnTo>
                      <a:pt x="80" y="298"/>
                    </a:lnTo>
                    <a:lnTo>
                      <a:pt x="70" y="315"/>
                    </a:lnTo>
                    <a:lnTo>
                      <a:pt x="58" y="333"/>
                    </a:lnTo>
                    <a:lnTo>
                      <a:pt x="49" y="352"/>
                    </a:lnTo>
                    <a:lnTo>
                      <a:pt x="39" y="370"/>
                    </a:lnTo>
                    <a:lnTo>
                      <a:pt x="31" y="389"/>
                    </a:lnTo>
                    <a:lnTo>
                      <a:pt x="23" y="407"/>
                    </a:lnTo>
                    <a:lnTo>
                      <a:pt x="18" y="427"/>
                    </a:lnTo>
                    <a:lnTo>
                      <a:pt x="13" y="445"/>
                    </a:lnTo>
                    <a:lnTo>
                      <a:pt x="8" y="465"/>
                    </a:lnTo>
                    <a:lnTo>
                      <a:pt x="5" y="485"/>
                    </a:lnTo>
                    <a:lnTo>
                      <a:pt x="2" y="504"/>
                    </a:lnTo>
                    <a:lnTo>
                      <a:pt x="1" y="523"/>
                    </a:lnTo>
                    <a:lnTo>
                      <a:pt x="0" y="543"/>
                    </a:lnTo>
                    <a:lnTo>
                      <a:pt x="1539" y="543"/>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99" name="Rectangle 11"/>
              <p:cNvSpPr>
                <a:spLocks noChangeArrowheads="1"/>
              </p:cNvSpPr>
              <p:nvPr/>
            </p:nvSpPr>
            <p:spPr bwMode="auto">
              <a:xfrm>
                <a:off x="1341" y="2113"/>
                <a:ext cx="1543" cy="385"/>
              </a:xfrm>
              <a:prstGeom prst="rect">
                <a:avLst/>
              </a:prstGeom>
              <a:solidFill>
                <a:srgbClr val="DDDDDD"/>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45077" name="Group 12"/>
            <p:cNvGrpSpPr/>
            <p:nvPr/>
          </p:nvGrpSpPr>
          <p:grpSpPr>
            <a:xfrm>
              <a:off x="3678832" y="2596398"/>
              <a:ext cx="2728821" cy="1647484"/>
              <a:chOff x="2880" y="1569"/>
              <a:chExt cx="1539" cy="929"/>
            </a:xfrm>
          </p:grpSpPr>
          <p:sp>
            <p:nvSpPr>
              <p:cNvPr id="96" name="Freeform 13"/>
              <p:cNvSpPr/>
              <p:nvPr/>
            </p:nvSpPr>
            <p:spPr bwMode="auto">
              <a:xfrm>
                <a:off x="2884" y="1569"/>
                <a:ext cx="1535" cy="542"/>
              </a:xfrm>
              <a:custGeom>
                <a:avLst/>
                <a:gdLst>
                  <a:gd name="T0" fmla="*/ 0 w 1539"/>
                  <a:gd name="T1" fmla="*/ 543 h 543"/>
                  <a:gd name="T2" fmla="*/ 1089 w 1539"/>
                  <a:gd name="T3" fmla="*/ 0 h 543"/>
                  <a:gd name="T4" fmla="*/ 1089 w 1539"/>
                  <a:gd name="T5" fmla="*/ 0 h 543"/>
                  <a:gd name="T6" fmla="*/ 1139 w 1539"/>
                  <a:gd name="T7" fmla="*/ 27 h 543"/>
                  <a:gd name="T8" fmla="*/ 1188 w 1539"/>
                  <a:gd name="T9" fmla="*/ 55 h 543"/>
                  <a:gd name="T10" fmla="*/ 1233 w 1539"/>
                  <a:gd name="T11" fmla="*/ 84 h 543"/>
                  <a:gd name="T12" fmla="*/ 1276 w 1539"/>
                  <a:gd name="T13" fmla="*/ 114 h 543"/>
                  <a:gd name="T14" fmla="*/ 1316 w 1539"/>
                  <a:gd name="T15" fmla="*/ 144 h 543"/>
                  <a:gd name="T16" fmla="*/ 1353 w 1539"/>
                  <a:gd name="T17" fmla="*/ 177 h 543"/>
                  <a:gd name="T18" fmla="*/ 1387 w 1539"/>
                  <a:gd name="T19" fmla="*/ 210 h 543"/>
                  <a:gd name="T20" fmla="*/ 1418 w 1539"/>
                  <a:gd name="T21" fmla="*/ 245 h 543"/>
                  <a:gd name="T22" fmla="*/ 1446 w 1539"/>
                  <a:gd name="T23" fmla="*/ 279 h 543"/>
                  <a:gd name="T24" fmla="*/ 1459 w 1539"/>
                  <a:gd name="T25" fmla="*/ 298 h 543"/>
                  <a:gd name="T26" fmla="*/ 1469 w 1539"/>
                  <a:gd name="T27" fmla="*/ 315 h 543"/>
                  <a:gd name="T28" fmla="*/ 1481 w 1539"/>
                  <a:gd name="T29" fmla="*/ 333 h 543"/>
                  <a:gd name="T30" fmla="*/ 1490 w 1539"/>
                  <a:gd name="T31" fmla="*/ 352 h 543"/>
                  <a:gd name="T32" fmla="*/ 1500 w 1539"/>
                  <a:gd name="T33" fmla="*/ 370 h 543"/>
                  <a:gd name="T34" fmla="*/ 1508 w 1539"/>
                  <a:gd name="T35" fmla="*/ 389 h 543"/>
                  <a:gd name="T36" fmla="*/ 1516 w 1539"/>
                  <a:gd name="T37" fmla="*/ 407 h 543"/>
                  <a:gd name="T38" fmla="*/ 1521 w 1539"/>
                  <a:gd name="T39" fmla="*/ 427 h 543"/>
                  <a:gd name="T40" fmla="*/ 1526 w 1539"/>
                  <a:gd name="T41" fmla="*/ 445 h 543"/>
                  <a:gd name="T42" fmla="*/ 1531 w 1539"/>
                  <a:gd name="T43" fmla="*/ 465 h 543"/>
                  <a:gd name="T44" fmla="*/ 1534 w 1539"/>
                  <a:gd name="T45" fmla="*/ 485 h 543"/>
                  <a:gd name="T46" fmla="*/ 1537 w 1539"/>
                  <a:gd name="T47" fmla="*/ 504 h 543"/>
                  <a:gd name="T48" fmla="*/ 1538 w 1539"/>
                  <a:gd name="T49" fmla="*/ 523 h 543"/>
                  <a:gd name="T50" fmla="*/ 1539 w 1539"/>
                  <a:gd name="T51" fmla="*/ 543 h 543"/>
                  <a:gd name="T52" fmla="*/ 0 w 1539"/>
                  <a:gd name="T53"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3">
                    <a:moveTo>
                      <a:pt x="0" y="543"/>
                    </a:moveTo>
                    <a:lnTo>
                      <a:pt x="1089" y="0"/>
                    </a:lnTo>
                    <a:lnTo>
                      <a:pt x="1089" y="0"/>
                    </a:lnTo>
                    <a:lnTo>
                      <a:pt x="1139" y="27"/>
                    </a:lnTo>
                    <a:lnTo>
                      <a:pt x="1188" y="55"/>
                    </a:lnTo>
                    <a:lnTo>
                      <a:pt x="1233" y="84"/>
                    </a:lnTo>
                    <a:lnTo>
                      <a:pt x="1276" y="114"/>
                    </a:lnTo>
                    <a:lnTo>
                      <a:pt x="1316" y="144"/>
                    </a:lnTo>
                    <a:lnTo>
                      <a:pt x="1353" y="177"/>
                    </a:lnTo>
                    <a:lnTo>
                      <a:pt x="1387" y="210"/>
                    </a:lnTo>
                    <a:lnTo>
                      <a:pt x="1418" y="245"/>
                    </a:lnTo>
                    <a:lnTo>
                      <a:pt x="1446" y="279"/>
                    </a:lnTo>
                    <a:lnTo>
                      <a:pt x="1459" y="298"/>
                    </a:lnTo>
                    <a:lnTo>
                      <a:pt x="1469" y="315"/>
                    </a:lnTo>
                    <a:lnTo>
                      <a:pt x="1481" y="333"/>
                    </a:lnTo>
                    <a:lnTo>
                      <a:pt x="1490" y="352"/>
                    </a:lnTo>
                    <a:lnTo>
                      <a:pt x="1500" y="370"/>
                    </a:lnTo>
                    <a:lnTo>
                      <a:pt x="1508" y="389"/>
                    </a:lnTo>
                    <a:lnTo>
                      <a:pt x="1516" y="407"/>
                    </a:lnTo>
                    <a:lnTo>
                      <a:pt x="1521" y="427"/>
                    </a:lnTo>
                    <a:lnTo>
                      <a:pt x="1526" y="445"/>
                    </a:lnTo>
                    <a:lnTo>
                      <a:pt x="1531" y="465"/>
                    </a:lnTo>
                    <a:lnTo>
                      <a:pt x="1534" y="485"/>
                    </a:lnTo>
                    <a:lnTo>
                      <a:pt x="1537" y="504"/>
                    </a:lnTo>
                    <a:lnTo>
                      <a:pt x="1538" y="523"/>
                    </a:lnTo>
                    <a:lnTo>
                      <a:pt x="1539" y="543"/>
                    </a:lnTo>
                    <a:lnTo>
                      <a:pt x="0" y="543"/>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97" name="Rectangle 14"/>
              <p:cNvSpPr>
                <a:spLocks noChangeArrowheads="1"/>
              </p:cNvSpPr>
              <p:nvPr/>
            </p:nvSpPr>
            <p:spPr bwMode="auto">
              <a:xfrm>
                <a:off x="2884" y="2113"/>
                <a:ext cx="1535" cy="385"/>
              </a:xfrm>
              <a:prstGeom prst="rect">
                <a:avLst/>
              </a:pr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45080" name="Group 15"/>
            <p:cNvGrpSpPr/>
            <p:nvPr/>
          </p:nvGrpSpPr>
          <p:grpSpPr>
            <a:xfrm>
              <a:off x="947799" y="3562773"/>
              <a:ext cx="2731032" cy="1646144"/>
              <a:chOff x="1341" y="2112"/>
              <a:chExt cx="1539" cy="927"/>
            </a:xfrm>
          </p:grpSpPr>
          <p:sp>
            <p:nvSpPr>
              <p:cNvPr id="93" name="Freeform 16"/>
              <p:cNvSpPr/>
              <p:nvPr/>
            </p:nvSpPr>
            <p:spPr bwMode="auto">
              <a:xfrm>
                <a:off x="1341" y="2112"/>
                <a:ext cx="1543" cy="544"/>
              </a:xfrm>
              <a:custGeom>
                <a:avLst/>
                <a:gdLst>
                  <a:gd name="T0" fmla="*/ 1539 w 1539"/>
                  <a:gd name="T1" fmla="*/ 0 h 544"/>
                  <a:gd name="T2" fmla="*/ 450 w 1539"/>
                  <a:gd name="T3" fmla="*/ 544 h 544"/>
                  <a:gd name="T4" fmla="*/ 450 w 1539"/>
                  <a:gd name="T5" fmla="*/ 544 h 544"/>
                  <a:gd name="T6" fmla="*/ 400 w 1539"/>
                  <a:gd name="T7" fmla="*/ 518 h 544"/>
                  <a:gd name="T8" fmla="*/ 351 w 1539"/>
                  <a:gd name="T9" fmla="*/ 490 h 544"/>
                  <a:gd name="T10" fmla="*/ 306 w 1539"/>
                  <a:gd name="T11" fmla="*/ 461 h 544"/>
                  <a:gd name="T12" fmla="*/ 263 w 1539"/>
                  <a:gd name="T13" fmla="*/ 431 h 544"/>
                  <a:gd name="T14" fmla="*/ 223 w 1539"/>
                  <a:gd name="T15" fmla="*/ 399 h 544"/>
                  <a:gd name="T16" fmla="*/ 186 w 1539"/>
                  <a:gd name="T17" fmla="*/ 367 h 544"/>
                  <a:gd name="T18" fmla="*/ 152 w 1539"/>
                  <a:gd name="T19" fmla="*/ 334 h 544"/>
                  <a:gd name="T20" fmla="*/ 121 w 1539"/>
                  <a:gd name="T21" fmla="*/ 300 h 544"/>
                  <a:gd name="T22" fmla="*/ 93 w 1539"/>
                  <a:gd name="T23" fmla="*/ 266 h 544"/>
                  <a:gd name="T24" fmla="*/ 80 w 1539"/>
                  <a:gd name="T25" fmla="*/ 247 h 544"/>
                  <a:gd name="T26" fmla="*/ 70 w 1539"/>
                  <a:gd name="T27" fmla="*/ 230 h 544"/>
                  <a:gd name="T28" fmla="*/ 58 w 1539"/>
                  <a:gd name="T29" fmla="*/ 211 h 544"/>
                  <a:gd name="T30" fmla="*/ 49 w 1539"/>
                  <a:gd name="T31" fmla="*/ 193 h 544"/>
                  <a:gd name="T32" fmla="*/ 39 w 1539"/>
                  <a:gd name="T33" fmla="*/ 175 h 544"/>
                  <a:gd name="T34" fmla="*/ 31 w 1539"/>
                  <a:gd name="T35" fmla="*/ 156 h 544"/>
                  <a:gd name="T36" fmla="*/ 23 w 1539"/>
                  <a:gd name="T37" fmla="*/ 136 h 544"/>
                  <a:gd name="T38" fmla="*/ 18 w 1539"/>
                  <a:gd name="T39" fmla="*/ 118 h 544"/>
                  <a:gd name="T40" fmla="*/ 13 w 1539"/>
                  <a:gd name="T41" fmla="*/ 99 h 544"/>
                  <a:gd name="T42" fmla="*/ 8 w 1539"/>
                  <a:gd name="T43" fmla="*/ 79 h 544"/>
                  <a:gd name="T44" fmla="*/ 5 w 1539"/>
                  <a:gd name="T45" fmla="*/ 60 h 544"/>
                  <a:gd name="T46" fmla="*/ 2 w 1539"/>
                  <a:gd name="T47" fmla="*/ 40 h 544"/>
                  <a:gd name="T48" fmla="*/ 1 w 1539"/>
                  <a:gd name="T49" fmla="*/ 20 h 544"/>
                  <a:gd name="T50" fmla="*/ 0 w 1539"/>
                  <a:gd name="T51" fmla="*/ 0 h 544"/>
                  <a:gd name="T52" fmla="*/ 1539 w 1539"/>
                  <a:gd name="T5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4">
                    <a:moveTo>
                      <a:pt x="1539" y="0"/>
                    </a:moveTo>
                    <a:lnTo>
                      <a:pt x="450" y="544"/>
                    </a:lnTo>
                    <a:lnTo>
                      <a:pt x="450" y="544"/>
                    </a:lnTo>
                    <a:lnTo>
                      <a:pt x="400" y="518"/>
                    </a:lnTo>
                    <a:lnTo>
                      <a:pt x="351" y="490"/>
                    </a:lnTo>
                    <a:lnTo>
                      <a:pt x="306" y="461"/>
                    </a:lnTo>
                    <a:lnTo>
                      <a:pt x="263" y="431"/>
                    </a:lnTo>
                    <a:lnTo>
                      <a:pt x="223" y="399"/>
                    </a:lnTo>
                    <a:lnTo>
                      <a:pt x="186" y="367"/>
                    </a:lnTo>
                    <a:lnTo>
                      <a:pt x="152" y="334"/>
                    </a:lnTo>
                    <a:lnTo>
                      <a:pt x="121" y="300"/>
                    </a:lnTo>
                    <a:lnTo>
                      <a:pt x="93" y="266"/>
                    </a:lnTo>
                    <a:lnTo>
                      <a:pt x="80" y="247"/>
                    </a:lnTo>
                    <a:lnTo>
                      <a:pt x="70" y="230"/>
                    </a:lnTo>
                    <a:lnTo>
                      <a:pt x="58" y="211"/>
                    </a:lnTo>
                    <a:lnTo>
                      <a:pt x="49" y="193"/>
                    </a:lnTo>
                    <a:lnTo>
                      <a:pt x="39" y="175"/>
                    </a:lnTo>
                    <a:lnTo>
                      <a:pt x="31" y="156"/>
                    </a:lnTo>
                    <a:lnTo>
                      <a:pt x="23" y="136"/>
                    </a:lnTo>
                    <a:lnTo>
                      <a:pt x="18" y="118"/>
                    </a:lnTo>
                    <a:lnTo>
                      <a:pt x="13" y="99"/>
                    </a:lnTo>
                    <a:lnTo>
                      <a:pt x="8" y="79"/>
                    </a:lnTo>
                    <a:lnTo>
                      <a:pt x="5" y="60"/>
                    </a:lnTo>
                    <a:lnTo>
                      <a:pt x="2" y="40"/>
                    </a:lnTo>
                    <a:lnTo>
                      <a:pt x="1" y="20"/>
                    </a:lnTo>
                    <a:lnTo>
                      <a:pt x="0" y="0"/>
                    </a:lnTo>
                    <a:lnTo>
                      <a:pt x="1539" y="0"/>
                    </a:lnTo>
                    <a:close/>
                  </a:path>
                </a:pathLst>
              </a:custGeom>
              <a:solidFill>
                <a:srgbClr val="FFFFFF"/>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94" name="Freeform 17"/>
              <p:cNvSpPr/>
              <p:nvPr/>
            </p:nvSpPr>
            <p:spPr bwMode="auto">
              <a:xfrm>
                <a:off x="1341" y="2112"/>
                <a:ext cx="450" cy="924"/>
              </a:xfrm>
              <a:custGeom>
                <a:avLst/>
                <a:gdLst>
                  <a:gd name="T0" fmla="*/ 450 w 450"/>
                  <a:gd name="T1" fmla="*/ 544 h 929"/>
                  <a:gd name="T2" fmla="*/ 450 w 450"/>
                  <a:gd name="T3" fmla="*/ 544 h 929"/>
                  <a:gd name="T4" fmla="*/ 400 w 450"/>
                  <a:gd name="T5" fmla="*/ 518 h 929"/>
                  <a:gd name="T6" fmla="*/ 351 w 450"/>
                  <a:gd name="T7" fmla="*/ 490 h 929"/>
                  <a:gd name="T8" fmla="*/ 306 w 450"/>
                  <a:gd name="T9" fmla="*/ 461 h 929"/>
                  <a:gd name="T10" fmla="*/ 263 w 450"/>
                  <a:gd name="T11" fmla="*/ 431 h 929"/>
                  <a:gd name="T12" fmla="*/ 223 w 450"/>
                  <a:gd name="T13" fmla="*/ 399 h 929"/>
                  <a:gd name="T14" fmla="*/ 186 w 450"/>
                  <a:gd name="T15" fmla="*/ 367 h 929"/>
                  <a:gd name="T16" fmla="*/ 152 w 450"/>
                  <a:gd name="T17" fmla="*/ 334 h 929"/>
                  <a:gd name="T18" fmla="*/ 121 w 450"/>
                  <a:gd name="T19" fmla="*/ 300 h 929"/>
                  <a:gd name="T20" fmla="*/ 93 w 450"/>
                  <a:gd name="T21" fmla="*/ 266 h 929"/>
                  <a:gd name="T22" fmla="*/ 80 w 450"/>
                  <a:gd name="T23" fmla="*/ 247 h 929"/>
                  <a:gd name="T24" fmla="*/ 70 w 450"/>
                  <a:gd name="T25" fmla="*/ 230 h 929"/>
                  <a:gd name="T26" fmla="*/ 58 w 450"/>
                  <a:gd name="T27" fmla="*/ 211 h 929"/>
                  <a:gd name="T28" fmla="*/ 49 w 450"/>
                  <a:gd name="T29" fmla="*/ 193 h 929"/>
                  <a:gd name="T30" fmla="*/ 39 w 450"/>
                  <a:gd name="T31" fmla="*/ 175 h 929"/>
                  <a:gd name="T32" fmla="*/ 31 w 450"/>
                  <a:gd name="T33" fmla="*/ 156 h 929"/>
                  <a:gd name="T34" fmla="*/ 23 w 450"/>
                  <a:gd name="T35" fmla="*/ 136 h 929"/>
                  <a:gd name="T36" fmla="*/ 18 w 450"/>
                  <a:gd name="T37" fmla="*/ 118 h 929"/>
                  <a:gd name="T38" fmla="*/ 13 w 450"/>
                  <a:gd name="T39" fmla="*/ 99 h 929"/>
                  <a:gd name="T40" fmla="*/ 8 w 450"/>
                  <a:gd name="T41" fmla="*/ 79 h 929"/>
                  <a:gd name="T42" fmla="*/ 5 w 450"/>
                  <a:gd name="T43" fmla="*/ 60 h 929"/>
                  <a:gd name="T44" fmla="*/ 2 w 450"/>
                  <a:gd name="T45" fmla="*/ 40 h 929"/>
                  <a:gd name="T46" fmla="*/ 1 w 450"/>
                  <a:gd name="T47" fmla="*/ 20 h 929"/>
                  <a:gd name="T48" fmla="*/ 0 w 450"/>
                  <a:gd name="T49" fmla="*/ 0 h 929"/>
                  <a:gd name="T50" fmla="*/ 0 w 450"/>
                  <a:gd name="T51" fmla="*/ 386 h 929"/>
                  <a:gd name="T52" fmla="*/ 0 w 450"/>
                  <a:gd name="T53" fmla="*/ 386 h 929"/>
                  <a:gd name="T54" fmla="*/ 1 w 450"/>
                  <a:gd name="T55" fmla="*/ 406 h 929"/>
                  <a:gd name="T56" fmla="*/ 2 w 450"/>
                  <a:gd name="T57" fmla="*/ 425 h 929"/>
                  <a:gd name="T58" fmla="*/ 5 w 450"/>
                  <a:gd name="T59" fmla="*/ 444 h 929"/>
                  <a:gd name="T60" fmla="*/ 8 w 450"/>
                  <a:gd name="T61" fmla="*/ 464 h 929"/>
                  <a:gd name="T62" fmla="*/ 13 w 450"/>
                  <a:gd name="T63" fmla="*/ 484 h 929"/>
                  <a:gd name="T64" fmla="*/ 18 w 450"/>
                  <a:gd name="T65" fmla="*/ 502 h 929"/>
                  <a:gd name="T66" fmla="*/ 23 w 450"/>
                  <a:gd name="T67" fmla="*/ 522 h 929"/>
                  <a:gd name="T68" fmla="*/ 31 w 450"/>
                  <a:gd name="T69" fmla="*/ 540 h 929"/>
                  <a:gd name="T70" fmla="*/ 39 w 450"/>
                  <a:gd name="T71" fmla="*/ 559 h 929"/>
                  <a:gd name="T72" fmla="*/ 49 w 450"/>
                  <a:gd name="T73" fmla="*/ 577 h 929"/>
                  <a:gd name="T74" fmla="*/ 58 w 450"/>
                  <a:gd name="T75" fmla="*/ 596 h 929"/>
                  <a:gd name="T76" fmla="*/ 70 w 450"/>
                  <a:gd name="T77" fmla="*/ 614 h 929"/>
                  <a:gd name="T78" fmla="*/ 80 w 450"/>
                  <a:gd name="T79" fmla="*/ 631 h 929"/>
                  <a:gd name="T80" fmla="*/ 93 w 450"/>
                  <a:gd name="T81" fmla="*/ 650 h 929"/>
                  <a:gd name="T82" fmla="*/ 121 w 450"/>
                  <a:gd name="T83" fmla="*/ 684 h 929"/>
                  <a:gd name="T84" fmla="*/ 152 w 450"/>
                  <a:gd name="T85" fmla="*/ 719 h 929"/>
                  <a:gd name="T86" fmla="*/ 186 w 450"/>
                  <a:gd name="T87" fmla="*/ 752 h 929"/>
                  <a:gd name="T88" fmla="*/ 223 w 450"/>
                  <a:gd name="T89" fmla="*/ 785 h 929"/>
                  <a:gd name="T90" fmla="*/ 263 w 450"/>
                  <a:gd name="T91" fmla="*/ 815 h 929"/>
                  <a:gd name="T92" fmla="*/ 306 w 450"/>
                  <a:gd name="T93" fmla="*/ 845 h 929"/>
                  <a:gd name="T94" fmla="*/ 351 w 450"/>
                  <a:gd name="T95" fmla="*/ 874 h 929"/>
                  <a:gd name="T96" fmla="*/ 400 w 450"/>
                  <a:gd name="T97" fmla="*/ 902 h 929"/>
                  <a:gd name="T98" fmla="*/ 450 w 450"/>
                  <a:gd name="T99" fmla="*/ 929 h 929"/>
                  <a:gd name="T100" fmla="*/ 450 w 450"/>
                  <a:gd name="T101" fmla="*/ 54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929">
                    <a:moveTo>
                      <a:pt x="450" y="544"/>
                    </a:moveTo>
                    <a:lnTo>
                      <a:pt x="450" y="544"/>
                    </a:lnTo>
                    <a:lnTo>
                      <a:pt x="400" y="518"/>
                    </a:lnTo>
                    <a:lnTo>
                      <a:pt x="351" y="490"/>
                    </a:lnTo>
                    <a:lnTo>
                      <a:pt x="306" y="461"/>
                    </a:lnTo>
                    <a:lnTo>
                      <a:pt x="263" y="431"/>
                    </a:lnTo>
                    <a:lnTo>
                      <a:pt x="223" y="399"/>
                    </a:lnTo>
                    <a:lnTo>
                      <a:pt x="186" y="367"/>
                    </a:lnTo>
                    <a:lnTo>
                      <a:pt x="152" y="334"/>
                    </a:lnTo>
                    <a:lnTo>
                      <a:pt x="121" y="300"/>
                    </a:lnTo>
                    <a:lnTo>
                      <a:pt x="93" y="266"/>
                    </a:lnTo>
                    <a:lnTo>
                      <a:pt x="80" y="247"/>
                    </a:lnTo>
                    <a:lnTo>
                      <a:pt x="70" y="230"/>
                    </a:lnTo>
                    <a:lnTo>
                      <a:pt x="58" y="211"/>
                    </a:lnTo>
                    <a:lnTo>
                      <a:pt x="49" y="193"/>
                    </a:lnTo>
                    <a:lnTo>
                      <a:pt x="39" y="175"/>
                    </a:lnTo>
                    <a:lnTo>
                      <a:pt x="31" y="156"/>
                    </a:lnTo>
                    <a:lnTo>
                      <a:pt x="23" y="136"/>
                    </a:lnTo>
                    <a:lnTo>
                      <a:pt x="18" y="118"/>
                    </a:lnTo>
                    <a:lnTo>
                      <a:pt x="13" y="99"/>
                    </a:lnTo>
                    <a:lnTo>
                      <a:pt x="8" y="79"/>
                    </a:lnTo>
                    <a:lnTo>
                      <a:pt x="5" y="60"/>
                    </a:lnTo>
                    <a:lnTo>
                      <a:pt x="2" y="40"/>
                    </a:lnTo>
                    <a:lnTo>
                      <a:pt x="1" y="20"/>
                    </a:lnTo>
                    <a:lnTo>
                      <a:pt x="0" y="0"/>
                    </a:lnTo>
                    <a:lnTo>
                      <a:pt x="0" y="386"/>
                    </a:lnTo>
                    <a:lnTo>
                      <a:pt x="0" y="386"/>
                    </a:lnTo>
                    <a:lnTo>
                      <a:pt x="1" y="406"/>
                    </a:lnTo>
                    <a:lnTo>
                      <a:pt x="2" y="425"/>
                    </a:lnTo>
                    <a:lnTo>
                      <a:pt x="5" y="444"/>
                    </a:lnTo>
                    <a:lnTo>
                      <a:pt x="8" y="464"/>
                    </a:lnTo>
                    <a:lnTo>
                      <a:pt x="13" y="484"/>
                    </a:lnTo>
                    <a:lnTo>
                      <a:pt x="18" y="502"/>
                    </a:lnTo>
                    <a:lnTo>
                      <a:pt x="23" y="522"/>
                    </a:lnTo>
                    <a:lnTo>
                      <a:pt x="31" y="540"/>
                    </a:lnTo>
                    <a:lnTo>
                      <a:pt x="39" y="559"/>
                    </a:lnTo>
                    <a:lnTo>
                      <a:pt x="49" y="577"/>
                    </a:lnTo>
                    <a:lnTo>
                      <a:pt x="58" y="596"/>
                    </a:lnTo>
                    <a:lnTo>
                      <a:pt x="70" y="614"/>
                    </a:lnTo>
                    <a:lnTo>
                      <a:pt x="80" y="631"/>
                    </a:lnTo>
                    <a:lnTo>
                      <a:pt x="93" y="650"/>
                    </a:lnTo>
                    <a:lnTo>
                      <a:pt x="121" y="684"/>
                    </a:lnTo>
                    <a:lnTo>
                      <a:pt x="152" y="719"/>
                    </a:lnTo>
                    <a:lnTo>
                      <a:pt x="186" y="752"/>
                    </a:lnTo>
                    <a:lnTo>
                      <a:pt x="223" y="785"/>
                    </a:lnTo>
                    <a:lnTo>
                      <a:pt x="263" y="815"/>
                    </a:lnTo>
                    <a:lnTo>
                      <a:pt x="306" y="845"/>
                    </a:lnTo>
                    <a:lnTo>
                      <a:pt x="351" y="874"/>
                    </a:lnTo>
                    <a:lnTo>
                      <a:pt x="400" y="902"/>
                    </a:lnTo>
                    <a:lnTo>
                      <a:pt x="450" y="929"/>
                    </a:lnTo>
                    <a:lnTo>
                      <a:pt x="450" y="544"/>
                    </a:lnTo>
                    <a:close/>
                  </a:path>
                </a:pathLst>
              </a:custGeom>
              <a:solidFill>
                <a:srgbClr val="C0C0C0"/>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95" name="Freeform 18"/>
              <p:cNvSpPr/>
              <p:nvPr/>
            </p:nvSpPr>
            <p:spPr bwMode="auto">
              <a:xfrm>
                <a:off x="1789" y="2112"/>
                <a:ext cx="1089" cy="924"/>
              </a:xfrm>
              <a:custGeom>
                <a:avLst/>
                <a:gdLst>
                  <a:gd name="T0" fmla="*/ 1089 w 1089"/>
                  <a:gd name="T1" fmla="*/ 386 h 929"/>
                  <a:gd name="T2" fmla="*/ 0 w 1089"/>
                  <a:gd name="T3" fmla="*/ 929 h 929"/>
                  <a:gd name="T4" fmla="*/ 0 w 1089"/>
                  <a:gd name="T5" fmla="*/ 544 h 929"/>
                  <a:gd name="T6" fmla="*/ 1089 w 1089"/>
                  <a:gd name="T7" fmla="*/ 0 h 929"/>
                  <a:gd name="T8" fmla="*/ 1089 w 1089"/>
                  <a:gd name="T9" fmla="*/ 386 h 929"/>
                </a:gdLst>
                <a:ahLst/>
                <a:cxnLst>
                  <a:cxn ang="0">
                    <a:pos x="T0" y="T1"/>
                  </a:cxn>
                  <a:cxn ang="0">
                    <a:pos x="T2" y="T3"/>
                  </a:cxn>
                  <a:cxn ang="0">
                    <a:pos x="T4" y="T5"/>
                  </a:cxn>
                  <a:cxn ang="0">
                    <a:pos x="T6" y="T7"/>
                  </a:cxn>
                  <a:cxn ang="0">
                    <a:pos x="T8" y="T9"/>
                  </a:cxn>
                </a:cxnLst>
                <a:rect l="0" t="0" r="r" b="b"/>
                <a:pathLst>
                  <a:path w="1089" h="929">
                    <a:moveTo>
                      <a:pt x="1089" y="386"/>
                    </a:moveTo>
                    <a:lnTo>
                      <a:pt x="0" y="929"/>
                    </a:lnTo>
                    <a:lnTo>
                      <a:pt x="0" y="544"/>
                    </a:lnTo>
                    <a:lnTo>
                      <a:pt x="1089" y="0"/>
                    </a:lnTo>
                    <a:lnTo>
                      <a:pt x="1089" y="386"/>
                    </a:lnTo>
                    <a:close/>
                  </a:path>
                </a:pathLst>
              </a:custGeom>
              <a:solidFill>
                <a:srgbClr val="B2B2B2"/>
              </a:soli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45084" name="Group 19"/>
            <p:cNvGrpSpPr/>
            <p:nvPr/>
          </p:nvGrpSpPr>
          <p:grpSpPr>
            <a:xfrm>
              <a:off x="3617460" y="3573869"/>
              <a:ext cx="2750098" cy="1649696"/>
              <a:chOff x="2576" y="1985"/>
              <a:chExt cx="1551" cy="929"/>
            </a:xfrm>
          </p:grpSpPr>
          <p:sp>
            <p:nvSpPr>
              <p:cNvPr id="91" name="Freeform 20"/>
              <p:cNvSpPr/>
              <p:nvPr/>
            </p:nvSpPr>
            <p:spPr bwMode="auto">
              <a:xfrm>
                <a:off x="2576" y="1985"/>
                <a:ext cx="1542" cy="544"/>
              </a:xfrm>
              <a:custGeom>
                <a:avLst/>
                <a:gdLst>
                  <a:gd name="T0" fmla="*/ 0 w 1539"/>
                  <a:gd name="T1" fmla="*/ 0 h 544"/>
                  <a:gd name="T2" fmla="*/ 1089 w 1539"/>
                  <a:gd name="T3" fmla="*/ 544 h 544"/>
                  <a:gd name="T4" fmla="*/ 1089 w 1539"/>
                  <a:gd name="T5" fmla="*/ 544 h 544"/>
                  <a:gd name="T6" fmla="*/ 1139 w 1539"/>
                  <a:gd name="T7" fmla="*/ 518 h 544"/>
                  <a:gd name="T8" fmla="*/ 1188 w 1539"/>
                  <a:gd name="T9" fmla="*/ 490 h 544"/>
                  <a:gd name="T10" fmla="*/ 1233 w 1539"/>
                  <a:gd name="T11" fmla="*/ 461 h 544"/>
                  <a:gd name="T12" fmla="*/ 1276 w 1539"/>
                  <a:gd name="T13" fmla="*/ 431 h 544"/>
                  <a:gd name="T14" fmla="*/ 1316 w 1539"/>
                  <a:gd name="T15" fmla="*/ 399 h 544"/>
                  <a:gd name="T16" fmla="*/ 1353 w 1539"/>
                  <a:gd name="T17" fmla="*/ 367 h 544"/>
                  <a:gd name="T18" fmla="*/ 1387 w 1539"/>
                  <a:gd name="T19" fmla="*/ 334 h 544"/>
                  <a:gd name="T20" fmla="*/ 1418 w 1539"/>
                  <a:gd name="T21" fmla="*/ 300 h 544"/>
                  <a:gd name="T22" fmla="*/ 1446 w 1539"/>
                  <a:gd name="T23" fmla="*/ 266 h 544"/>
                  <a:gd name="T24" fmla="*/ 1459 w 1539"/>
                  <a:gd name="T25" fmla="*/ 247 h 544"/>
                  <a:gd name="T26" fmla="*/ 1469 w 1539"/>
                  <a:gd name="T27" fmla="*/ 230 h 544"/>
                  <a:gd name="T28" fmla="*/ 1481 w 1539"/>
                  <a:gd name="T29" fmla="*/ 211 h 544"/>
                  <a:gd name="T30" fmla="*/ 1490 w 1539"/>
                  <a:gd name="T31" fmla="*/ 193 h 544"/>
                  <a:gd name="T32" fmla="*/ 1500 w 1539"/>
                  <a:gd name="T33" fmla="*/ 175 h 544"/>
                  <a:gd name="T34" fmla="*/ 1508 w 1539"/>
                  <a:gd name="T35" fmla="*/ 156 h 544"/>
                  <a:gd name="T36" fmla="*/ 1516 w 1539"/>
                  <a:gd name="T37" fmla="*/ 136 h 544"/>
                  <a:gd name="T38" fmla="*/ 1521 w 1539"/>
                  <a:gd name="T39" fmla="*/ 118 h 544"/>
                  <a:gd name="T40" fmla="*/ 1526 w 1539"/>
                  <a:gd name="T41" fmla="*/ 99 h 544"/>
                  <a:gd name="T42" fmla="*/ 1531 w 1539"/>
                  <a:gd name="T43" fmla="*/ 79 h 544"/>
                  <a:gd name="T44" fmla="*/ 1534 w 1539"/>
                  <a:gd name="T45" fmla="*/ 60 h 544"/>
                  <a:gd name="T46" fmla="*/ 1537 w 1539"/>
                  <a:gd name="T47" fmla="*/ 40 h 544"/>
                  <a:gd name="T48" fmla="*/ 1538 w 1539"/>
                  <a:gd name="T49" fmla="*/ 20 h 544"/>
                  <a:gd name="T50" fmla="*/ 1539 w 1539"/>
                  <a:gd name="T51" fmla="*/ 0 h 544"/>
                  <a:gd name="T52" fmla="*/ 0 w 1539"/>
                  <a:gd name="T53"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9" h="544">
                    <a:moveTo>
                      <a:pt x="0" y="0"/>
                    </a:moveTo>
                    <a:lnTo>
                      <a:pt x="1089" y="544"/>
                    </a:lnTo>
                    <a:lnTo>
                      <a:pt x="1089" y="544"/>
                    </a:lnTo>
                    <a:lnTo>
                      <a:pt x="1139" y="518"/>
                    </a:lnTo>
                    <a:lnTo>
                      <a:pt x="1188" y="490"/>
                    </a:lnTo>
                    <a:lnTo>
                      <a:pt x="1233" y="461"/>
                    </a:lnTo>
                    <a:lnTo>
                      <a:pt x="1276" y="431"/>
                    </a:lnTo>
                    <a:lnTo>
                      <a:pt x="1316" y="399"/>
                    </a:lnTo>
                    <a:lnTo>
                      <a:pt x="1353" y="367"/>
                    </a:lnTo>
                    <a:lnTo>
                      <a:pt x="1387" y="334"/>
                    </a:lnTo>
                    <a:lnTo>
                      <a:pt x="1418" y="300"/>
                    </a:lnTo>
                    <a:lnTo>
                      <a:pt x="1446" y="266"/>
                    </a:lnTo>
                    <a:lnTo>
                      <a:pt x="1459" y="247"/>
                    </a:lnTo>
                    <a:lnTo>
                      <a:pt x="1469" y="230"/>
                    </a:lnTo>
                    <a:lnTo>
                      <a:pt x="1481" y="211"/>
                    </a:lnTo>
                    <a:lnTo>
                      <a:pt x="1490" y="193"/>
                    </a:lnTo>
                    <a:lnTo>
                      <a:pt x="1500" y="175"/>
                    </a:lnTo>
                    <a:lnTo>
                      <a:pt x="1508" y="156"/>
                    </a:lnTo>
                    <a:lnTo>
                      <a:pt x="1516" y="136"/>
                    </a:lnTo>
                    <a:lnTo>
                      <a:pt x="1521" y="118"/>
                    </a:lnTo>
                    <a:lnTo>
                      <a:pt x="1526" y="99"/>
                    </a:lnTo>
                    <a:lnTo>
                      <a:pt x="1531" y="79"/>
                    </a:lnTo>
                    <a:lnTo>
                      <a:pt x="1534" y="60"/>
                    </a:lnTo>
                    <a:lnTo>
                      <a:pt x="1537" y="40"/>
                    </a:lnTo>
                    <a:lnTo>
                      <a:pt x="1538" y="20"/>
                    </a:lnTo>
                    <a:lnTo>
                      <a:pt x="1539" y="0"/>
                    </a:lnTo>
                    <a:lnTo>
                      <a:pt x="0" y="0"/>
                    </a:lnTo>
                    <a:close/>
                  </a:path>
                </a:pathLst>
              </a:cu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2" name="Freeform 21"/>
              <p:cNvSpPr/>
              <p:nvPr/>
            </p:nvSpPr>
            <p:spPr bwMode="auto">
              <a:xfrm>
                <a:off x="3675" y="1985"/>
                <a:ext cx="456" cy="929"/>
              </a:xfrm>
              <a:custGeom>
                <a:avLst/>
                <a:gdLst>
                  <a:gd name="T0" fmla="*/ 0 w 450"/>
                  <a:gd name="T1" fmla="*/ 544 h 929"/>
                  <a:gd name="T2" fmla="*/ 0 w 450"/>
                  <a:gd name="T3" fmla="*/ 544 h 929"/>
                  <a:gd name="T4" fmla="*/ 50 w 450"/>
                  <a:gd name="T5" fmla="*/ 518 h 929"/>
                  <a:gd name="T6" fmla="*/ 99 w 450"/>
                  <a:gd name="T7" fmla="*/ 490 h 929"/>
                  <a:gd name="T8" fmla="*/ 144 w 450"/>
                  <a:gd name="T9" fmla="*/ 461 h 929"/>
                  <a:gd name="T10" fmla="*/ 187 w 450"/>
                  <a:gd name="T11" fmla="*/ 431 h 929"/>
                  <a:gd name="T12" fmla="*/ 227 w 450"/>
                  <a:gd name="T13" fmla="*/ 399 h 929"/>
                  <a:gd name="T14" fmla="*/ 264 w 450"/>
                  <a:gd name="T15" fmla="*/ 367 h 929"/>
                  <a:gd name="T16" fmla="*/ 298 w 450"/>
                  <a:gd name="T17" fmla="*/ 334 h 929"/>
                  <a:gd name="T18" fmla="*/ 329 w 450"/>
                  <a:gd name="T19" fmla="*/ 300 h 929"/>
                  <a:gd name="T20" fmla="*/ 357 w 450"/>
                  <a:gd name="T21" fmla="*/ 266 h 929"/>
                  <a:gd name="T22" fmla="*/ 370 w 450"/>
                  <a:gd name="T23" fmla="*/ 247 h 929"/>
                  <a:gd name="T24" fmla="*/ 380 w 450"/>
                  <a:gd name="T25" fmla="*/ 230 h 929"/>
                  <a:gd name="T26" fmla="*/ 392 w 450"/>
                  <a:gd name="T27" fmla="*/ 211 h 929"/>
                  <a:gd name="T28" fmla="*/ 401 w 450"/>
                  <a:gd name="T29" fmla="*/ 193 h 929"/>
                  <a:gd name="T30" fmla="*/ 411 w 450"/>
                  <a:gd name="T31" fmla="*/ 175 h 929"/>
                  <a:gd name="T32" fmla="*/ 419 w 450"/>
                  <a:gd name="T33" fmla="*/ 156 h 929"/>
                  <a:gd name="T34" fmla="*/ 427 w 450"/>
                  <a:gd name="T35" fmla="*/ 136 h 929"/>
                  <a:gd name="T36" fmla="*/ 432 w 450"/>
                  <a:gd name="T37" fmla="*/ 118 h 929"/>
                  <a:gd name="T38" fmla="*/ 437 w 450"/>
                  <a:gd name="T39" fmla="*/ 99 h 929"/>
                  <a:gd name="T40" fmla="*/ 442 w 450"/>
                  <a:gd name="T41" fmla="*/ 79 h 929"/>
                  <a:gd name="T42" fmla="*/ 445 w 450"/>
                  <a:gd name="T43" fmla="*/ 60 h 929"/>
                  <a:gd name="T44" fmla="*/ 448 w 450"/>
                  <a:gd name="T45" fmla="*/ 40 h 929"/>
                  <a:gd name="T46" fmla="*/ 449 w 450"/>
                  <a:gd name="T47" fmla="*/ 20 h 929"/>
                  <a:gd name="T48" fmla="*/ 450 w 450"/>
                  <a:gd name="T49" fmla="*/ 0 h 929"/>
                  <a:gd name="T50" fmla="*/ 450 w 450"/>
                  <a:gd name="T51" fmla="*/ 386 h 929"/>
                  <a:gd name="T52" fmla="*/ 450 w 450"/>
                  <a:gd name="T53" fmla="*/ 386 h 929"/>
                  <a:gd name="T54" fmla="*/ 449 w 450"/>
                  <a:gd name="T55" fmla="*/ 406 h 929"/>
                  <a:gd name="T56" fmla="*/ 448 w 450"/>
                  <a:gd name="T57" fmla="*/ 425 h 929"/>
                  <a:gd name="T58" fmla="*/ 445 w 450"/>
                  <a:gd name="T59" fmla="*/ 444 h 929"/>
                  <a:gd name="T60" fmla="*/ 442 w 450"/>
                  <a:gd name="T61" fmla="*/ 464 h 929"/>
                  <a:gd name="T62" fmla="*/ 437 w 450"/>
                  <a:gd name="T63" fmla="*/ 484 h 929"/>
                  <a:gd name="T64" fmla="*/ 432 w 450"/>
                  <a:gd name="T65" fmla="*/ 502 h 929"/>
                  <a:gd name="T66" fmla="*/ 427 w 450"/>
                  <a:gd name="T67" fmla="*/ 522 h 929"/>
                  <a:gd name="T68" fmla="*/ 419 w 450"/>
                  <a:gd name="T69" fmla="*/ 540 h 929"/>
                  <a:gd name="T70" fmla="*/ 411 w 450"/>
                  <a:gd name="T71" fmla="*/ 559 h 929"/>
                  <a:gd name="T72" fmla="*/ 401 w 450"/>
                  <a:gd name="T73" fmla="*/ 577 h 929"/>
                  <a:gd name="T74" fmla="*/ 392 w 450"/>
                  <a:gd name="T75" fmla="*/ 596 h 929"/>
                  <a:gd name="T76" fmla="*/ 380 w 450"/>
                  <a:gd name="T77" fmla="*/ 614 h 929"/>
                  <a:gd name="T78" fmla="*/ 370 w 450"/>
                  <a:gd name="T79" fmla="*/ 631 h 929"/>
                  <a:gd name="T80" fmla="*/ 357 w 450"/>
                  <a:gd name="T81" fmla="*/ 650 h 929"/>
                  <a:gd name="T82" fmla="*/ 329 w 450"/>
                  <a:gd name="T83" fmla="*/ 684 h 929"/>
                  <a:gd name="T84" fmla="*/ 298 w 450"/>
                  <a:gd name="T85" fmla="*/ 719 h 929"/>
                  <a:gd name="T86" fmla="*/ 264 w 450"/>
                  <a:gd name="T87" fmla="*/ 752 h 929"/>
                  <a:gd name="T88" fmla="*/ 227 w 450"/>
                  <a:gd name="T89" fmla="*/ 785 h 929"/>
                  <a:gd name="T90" fmla="*/ 187 w 450"/>
                  <a:gd name="T91" fmla="*/ 815 h 929"/>
                  <a:gd name="T92" fmla="*/ 144 w 450"/>
                  <a:gd name="T93" fmla="*/ 845 h 929"/>
                  <a:gd name="T94" fmla="*/ 99 w 450"/>
                  <a:gd name="T95" fmla="*/ 874 h 929"/>
                  <a:gd name="T96" fmla="*/ 50 w 450"/>
                  <a:gd name="T97" fmla="*/ 902 h 929"/>
                  <a:gd name="T98" fmla="*/ 0 w 450"/>
                  <a:gd name="T99" fmla="*/ 929 h 929"/>
                  <a:gd name="T100" fmla="*/ 0 w 450"/>
                  <a:gd name="T101" fmla="*/ 54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929">
                    <a:moveTo>
                      <a:pt x="0" y="544"/>
                    </a:moveTo>
                    <a:lnTo>
                      <a:pt x="0" y="544"/>
                    </a:lnTo>
                    <a:lnTo>
                      <a:pt x="50" y="518"/>
                    </a:lnTo>
                    <a:lnTo>
                      <a:pt x="99" y="490"/>
                    </a:lnTo>
                    <a:lnTo>
                      <a:pt x="144" y="461"/>
                    </a:lnTo>
                    <a:lnTo>
                      <a:pt x="187" y="431"/>
                    </a:lnTo>
                    <a:lnTo>
                      <a:pt x="227" y="399"/>
                    </a:lnTo>
                    <a:lnTo>
                      <a:pt x="264" y="367"/>
                    </a:lnTo>
                    <a:lnTo>
                      <a:pt x="298" y="334"/>
                    </a:lnTo>
                    <a:lnTo>
                      <a:pt x="329" y="300"/>
                    </a:lnTo>
                    <a:lnTo>
                      <a:pt x="357" y="266"/>
                    </a:lnTo>
                    <a:lnTo>
                      <a:pt x="370" y="247"/>
                    </a:lnTo>
                    <a:lnTo>
                      <a:pt x="380" y="230"/>
                    </a:lnTo>
                    <a:lnTo>
                      <a:pt x="392" y="211"/>
                    </a:lnTo>
                    <a:lnTo>
                      <a:pt x="401" y="193"/>
                    </a:lnTo>
                    <a:lnTo>
                      <a:pt x="411" y="175"/>
                    </a:lnTo>
                    <a:lnTo>
                      <a:pt x="419" y="156"/>
                    </a:lnTo>
                    <a:lnTo>
                      <a:pt x="427" y="136"/>
                    </a:lnTo>
                    <a:lnTo>
                      <a:pt x="432" y="118"/>
                    </a:lnTo>
                    <a:lnTo>
                      <a:pt x="437" y="99"/>
                    </a:lnTo>
                    <a:lnTo>
                      <a:pt x="442" y="79"/>
                    </a:lnTo>
                    <a:lnTo>
                      <a:pt x="445" y="60"/>
                    </a:lnTo>
                    <a:lnTo>
                      <a:pt x="448" y="40"/>
                    </a:lnTo>
                    <a:lnTo>
                      <a:pt x="449" y="20"/>
                    </a:lnTo>
                    <a:lnTo>
                      <a:pt x="450" y="0"/>
                    </a:lnTo>
                    <a:lnTo>
                      <a:pt x="450" y="386"/>
                    </a:lnTo>
                    <a:lnTo>
                      <a:pt x="450" y="386"/>
                    </a:lnTo>
                    <a:lnTo>
                      <a:pt x="449" y="406"/>
                    </a:lnTo>
                    <a:lnTo>
                      <a:pt x="448" y="425"/>
                    </a:lnTo>
                    <a:lnTo>
                      <a:pt x="445" y="444"/>
                    </a:lnTo>
                    <a:lnTo>
                      <a:pt x="442" y="464"/>
                    </a:lnTo>
                    <a:lnTo>
                      <a:pt x="437" y="484"/>
                    </a:lnTo>
                    <a:lnTo>
                      <a:pt x="432" y="502"/>
                    </a:lnTo>
                    <a:lnTo>
                      <a:pt x="427" y="522"/>
                    </a:lnTo>
                    <a:lnTo>
                      <a:pt x="419" y="540"/>
                    </a:lnTo>
                    <a:lnTo>
                      <a:pt x="411" y="559"/>
                    </a:lnTo>
                    <a:lnTo>
                      <a:pt x="401" y="577"/>
                    </a:lnTo>
                    <a:lnTo>
                      <a:pt x="392" y="596"/>
                    </a:lnTo>
                    <a:lnTo>
                      <a:pt x="380" y="614"/>
                    </a:lnTo>
                    <a:lnTo>
                      <a:pt x="370" y="631"/>
                    </a:lnTo>
                    <a:lnTo>
                      <a:pt x="357" y="650"/>
                    </a:lnTo>
                    <a:lnTo>
                      <a:pt x="329" y="684"/>
                    </a:lnTo>
                    <a:lnTo>
                      <a:pt x="298" y="719"/>
                    </a:lnTo>
                    <a:lnTo>
                      <a:pt x="264" y="752"/>
                    </a:lnTo>
                    <a:lnTo>
                      <a:pt x="227" y="785"/>
                    </a:lnTo>
                    <a:lnTo>
                      <a:pt x="187" y="815"/>
                    </a:lnTo>
                    <a:lnTo>
                      <a:pt x="144" y="845"/>
                    </a:lnTo>
                    <a:lnTo>
                      <a:pt x="99" y="874"/>
                    </a:lnTo>
                    <a:lnTo>
                      <a:pt x="50" y="902"/>
                    </a:lnTo>
                    <a:lnTo>
                      <a:pt x="0" y="929"/>
                    </a:lnTo>
                    <a:lnTo>
                      <a:pt x="0" y="544"/>
                    </a:lnTo>
                    <a:close/>
                  </a:path>
                </a:pathLst>
              </a:custGeom>
              <a:gradFill rotWithShape="1">
                <a:gsLst>
                  <a:gs pos="0">
                    <a:srgbClr val="CC0000">
                      <a:shade val="51000"/>
                      <a:satMod val="130000"/>
                    </a:srgbClr>
                  </a:gs>
                  <a:gs pos="80000">
                    <a:srgbClr val="CC0000">
                      <a:shade val="93000"/>
                      <a:satMod val="130000"/>
                    </a:srgbClr>
                  </a:gs>
                  <a:gs pos="100000">
                    <a:srgbClr val="CC0000">
                      <a:shade val="94000"/>
                      <a:satMod val="135000"/>
                    </a:srgbClr>
                  </a:gs>
                </a:gsLst>
                <a:lin ang="16200000" scaled="0"/>
              </a:gradFill>
              <a:ln w="9525" cap="flat" cmpd="sng" algn="ctr">
                <a:solidFill>
                  <a:srgbClr val="CC0000">
                    <a:shade val="95000"/>
                    <a:satMod val="105000"/>
                  </a:srgbClr>
                </a:solidFill>
                <a:prstDash val="solid"/>
              </a:ln>
              <a:effectLst>
                <a:outerShdw blurRad="40000" dist="23000" dir="5400000" rotWithShape="0">
                  <a:srgbClr val="000000">
                    <a:alpha val="35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45087" name="Group 23"/>
            <p:cNvGrpSpPr/>
            <p:nvPr/>
          </p:nvGrpSpPr>
          <p:grpSpPr>
            <a:xfrm>
              <a:off x="3681205" y="3640411"/>
              <a:ext cx="1955803" cy="1935954"/>
              <a:chOff x="2753" y="1909"/>
              <a:chExt cx="1102" cy="1091"/>
            </a:xfrm>
          </p:grpSpPr>
          <p:sp>
            <p:nvSpPr>
              <p:cNvPr id="89" name="Freeform 24"/>
              <p:cNvSpPr/>
              <p:nvPr/>
            </p:nvSpPr>
            <p:spPr bwMode="auto">
              <a:xfrm>
                <a:off x="2766" y="1909"/>
                <a:ext cx="1089" cy="770"/>
              </a:xfrm>
              <a:custGeom>
                <a:avLst/>
                <a:gdLst>
                  <a:gd name="T0" fmla="*/ 1089 w 1089"/>
                  <a:gd name="T1" fmla="*/ 544 h 770"/>
                  <a:gd name="T2" fmla="*/ 1089 w 1089"/>
                  <a:gd name="T3" fmla="*/ 544 h 770"/>
                  <a:gd name="T4" fmla="*/ 1035 w 1089"/>
                  <a:gd name="T5" fmla="*/ 571 h 770"/>
                  <a:gd name="T6" fmla="*/ 979 w 1089"/>
                  <a:gd name="T7" fmla="*/ 594 h 770"/>
                  <a:gd name="T8" fmla="*/ 921 w 1089"/>
                  <a:gd name="T9" fmla="*/ 617 h 770"/>
                  <a:gd name="T10" fmla="*/ 860 w 1089"/>
                  <a:gd name="T11" fmla="*/ 638 h 770"/>
                  <a:gd name="T12" fmla="*/ 798 w 1089"/>
                  <a:gd name="T13" fmla="*/ 658 h 770"/>
                  <a:gd name="T14" fmla="*/ 733 w 1089"/>
                  <a:gd name="T15" fmla="*/ 678 h 770"/>
                  <a:gd name="T16" fmla="*/ 667 w 1089"/>
                  <a:gd name="T17" fmla="*/ 693 h 770"/>
                  <a:gd name="T18" fmla="*/ 599 w 1089"/>
                  <a:gd name="T19" fmla="*/ 709 h 770"/>
                  <a:gd name="T20" fmla="*/ 529 w 1089"/>
                  <a:gd name="T21" fmla="*/ 723 h 770"/>
                  <a:gd name="T22" fmla="*/ 457 w 1089"/>
                  <a:gd name="T23" fmla="*/ 736 h 770"/>
                  <a:gd name="T24" fmla="*/ 385 w 1089"/>
                  <a:gd name="T25" fmla="*/ 745 h 770"/>
                  <a:gd name="T26" fmla="*/ 311 w 1089"/>
                  <a:gd name="T27" fmla="*/ 754 h 770"/>
                  <a:gd name="T28" fmla="*/ 234 w 1089"/>
                  <a:gd name="T29" fmla="*/ 761 h 770"/>
                  <a:gd name="T30" fmla="*/ 157 w 1089"/>
                  <a:gd name="T31" fmla="*/ 766 h 770"/>
                  <a:gd name="T32" fmla="*/ 79 w 1089"/>
                  <a:gd name="T33" fmla="*/ 769 h 770"/>
                  <a:gd name="T34" fmla="*/ 0 w 1089"/>
                  <a:gd name="T35" fmla="*/ 770 h 770"/>
                  <a:gd name="T36" fmla="*/ 0 w 1089"/>
                  <a:gd name="T37" fmla="*/ 0 h 770"/>
                  <a:gd name="T38" fmla="*/ 1089 w 1089"/>
                  <a:gd name="T39" fmla="*/ 5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70">
                    <a:moveTo>
                      <a:pt x="1089" y="544"/>
                    </a:moveTo>
                    <a:lnTo>
                      <a:pt x="1089" y="544"/>
                    </a:lnTo>
                    <a:lnTo>
                      <a:pt x="1035" y="571"/>
                    </a:lnTo>
                    <a:lnTo>
                      <a:pt x="979" y="594"/>
                    </a:lnTo>
                    <a:lnTo>
                      <a:pt x="921" y="617"/>
                    </a:lnTo>
                    <a:lnTo>
                      <a:pt x="860" y="638"/>
                    </a:lnTo>
                    <a:lnTo>
                      <a:pt x="798" y="658"/>
                    </a:lnTo>
                    <a:lnTo>
                      <a:pt x="733" y="678"/>
                    </a:lnTo>
                    <a:lnTo>
                      <a:pt x="667" y="693"/>
                    </a:lnTo>
                    <a:lnTo>
                      <a:pt x="599" y="709"/>
                    </a:lnTo>
                    <a:lnTo>
                      <a:pt x="529" y="723"/>
                    </a:lnTo>
                    <a:lnTo>
                      <a:pt x="457" y="736"/>
                    </a:lnTo>
                    <a:lnTo>
                      <a:pt x="385" y="745"/>
                    </a:lnTo>
                    <a:lnTo>
                      <a:pt x="311" y="754"/>
                    </a:lnTo>
                    <a:lnTo>
                      <a:pt x="234" y="761"/>
                    </a:lnTo>
                    <a:lnTo>
                      <a:pt x="157" y="766"/>
                    </a:lnTo>
                    <a:lnTo>
                      <a:pt x="79" y="769"/>
                    </a:lnTo>
                    <a:lnTo>
                      <a:pt x="0" y="770"/>
                    </a:lnTo>
                    <a:lnTo>
                      <a:pt x="0" y="0"/>
                    </a:lnTo>
                    <a:lnTo>
                      <a:pt x="1089" y="544"/>
                    </a:lnTo>
                    <a:close/>
                  </a:path>
                </a:pathLst>
              </a:custGeom>
              <a:solidFill>
                <a:srgbClr val="FFFFFF"/>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90" name="Freeform 25"/>
              <p:cNvSpPr/>
              <p:nvPr/>
            </p:nvSpPr>
            <p:spPr bwMode="auto">
              <a:xfrm>
                <a:off x="2753" y="2390"/>
                <a:ext cx="1089" cy="607"/>
              </a:xfrm>
              <a:custGeom>
                <a:avLst/>
                <a:gdLst>
                  <a:gd name="T0" fmla="*/ 0 w 1089"/>
                  <a:gd name="T1" fmla="*/ 226 h 610"/>
                  <a:gd name="T2" fmla="*/ 0 w 1089"/>
                  <a:gd name="T3" fmla="*/ 226 h 610"/>
                  <a:gd name="T4" fmla="*/ 79 w 1089"/>
                  <a:gd name="T5" fmla="*/ 225 h 610"/>
                  <a:gd name="T6" fmla="*/ 157 w 1089"/>
                  <a:gd name="T7" fmla="*/ 222 h 610"/>
                  <a:gd name="T8" fmla="*/ 234 w 1089"/>
                  <a:gd name="T9" fmla="*/ 217 h 610"/>
                  <a:gd name="T10" fmla="*/ 311 w 1089"/>
                  <a:gd name="T11" fmla="*/ 210 h 610"/>
                  <a:gd name="T12" fmla="*/ 385 w 1089"/>
                  <a:gd name="T13" fmla="*/ 201 h 610"/>
                  <a:gd name="T14" fmla="*/ 457 w 1089"/>
                  <a:gd name="T15" fmla="*/ 192 h 610"/>
                  <a:gd name="T16" fmla="*/ 529 w 1089"/>
                  <a:gd name="T17" fmla="*/ 179 h 610"/>
                  <a:gd name="T18" fmla="*/ 599 w 1089"/>
                  <a:gd name="T19" fmla="*/ 165 h 610"/>
                  <a:gd name="T20" fmla="*/ 667 w 1089"/>
                  <a:gd name="T21" fmla="*/ 149 h 610"/>
                  <a:gd name="T22" fmla="*/ 733 w 1089"/>
                  <a:gd name="T23" fmla="*/ 134 h 610"/>
                  <a:gd name="T24" fmla="*/ 798 w 1089"/>
                  <a:gd name="T25" fmla="*/ 114 h 610"/>
                  <a:gd name="T26" fmla="*/ 860 w 1089"/>
                  <a:gd name="T27" fmla="*/ 94 h 610"/>
                  <a:gd name="T28" fmla="*/ 921 w 1089"/>
                  <a:gd name="T29" fmla="*/ 73 h 610"/>
                  <a:gd name="T30" fmla="*/ 979 w 1089"/>
                  <a:gd name="T31" fmla="*/ 50 h 610"/>
                  <a:gd name="T32" fmla="*/ 1035 w 1089"/>
                  <a:gd name="T33" fmla="*/ 27 h 610"/>
                  <a:gd name="T34" fmla="*/ 1089 w 1089"/>
                  <a:gd name="T35" fmla="*/ 0 h 610"/>
                  <a:gd name="T36" fmla="*/ 1089 w 1089"/>
                  <a:gd name="T37" fmla="*/ 385 h 610"/>
                  <a:gd name="T38" fmla="*/ 1089 w 1089"/>
                  <a:gd name="T39" fmla="*/ 385 h 610"/>
                  <a:gd name="T40" fmla="*/ 1035 w 1089"/>
                  <a:gd name="T41" fmla="*/ 411 h 610"/>
                  <a:gd name="T42" fmla="*/ 979 w 1089"/>
                  <a:gd name="T43" fmla="*/ 435 h 610"/>
                  <a:gd name="T44" fmla="*/ 921 w 1089"/>
                  <a:gd name="T45" fmla="*/ 457 h 610"/>
                  <a:gd name="T46" fmla="*/ 860 w 1089"/>
                  <a:gd name="T47" fmla="*/ 480 h 610"/>
                  <a:gd name="T48" fmla="*/ 798 w 1089"/>
                  <a:gd name="T49" fmla="*/ 499 h 610"/>
                  <a:gd name="T50" fmla="*/ 733 w 1089"/>
                  <a:gd name="T51" fmla="*/ 518 h 610"/>
                  <a:gd name="T52" fmla="*/ 667 w 1089"/>
                  <a:gd name="T53" fmla="*/ 535 h 610"/>
                  <a:gd name="T54" fmla="*/ 599 w 1089"/>
                  <a:gd name="T55" fmla="*/ 550 h 610"/>
                  <a:gd name="T56" fmla="*/ 529 w 1089"/>
                  <a:gd name="T57" fmla="*/ 564 h 610"/>
                  <a:gd name="T58" fmla="*/ 457 w 1089"/>
                  <a:gd name="T59" fmla="*/ 576 h 610"/>
                  <a:gd name="T60" fmla="*/ 385 w 1089"/>
                  <a:gd name="T61" fmla="*/ 587 h 610"/>
                  <a:gd name="T62" fmla="*/ 311 w 1089"/>
                  <a:gd name="T63" fmla="*/ 595 h 610"/>
                  <a:gd name="T64" fmla="*/ 234 w 1089"/>
                  <a:gd name="T65" fmla="*/ 601 h 610"/>
                  <a:gd name="T66" fmla="*/ 157 w 1089"/>
                  <a:gd name="T67" fmla="*/ 606 h 610"/>
                  <a:gd name="T68" fmla="*/ 79 w 1089"/>
                  <a:gd name="T69" fmla="*/ 609 h 610"/>
                  <a:gd name="T70" fmla="*/ 0 w 1089"/>
                  <a:gd name="T71" fmla="*/ 610 h 610"/>
                  <a:gd name="T72" fmla="*/ 0 w 1089"/>
                  <a:gd name="T73" fmla="*/ 22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9" h="610">
                    <a:moveTo>
                      <a:pt x="0" y="226"/>
                    </a:moveTo>
                    <a:lnTo>
                      <a:pt x="0" y="226"/>
                    </a:lnTo>
                    <a:lnTo>
                      <a:pt x="79" y="225"/>
                    </a:lnTo>
                    <a:lnTo>
                      <a:pt x="157" y="222"/>
                    </a:lnTo>
                    <a:lnTo>
                      <a:pt x="234" y="217"/>
                    </a:lnTo>
                    <a:lnTo>
                      <a:pt x="311" y="210"/>
                    </a:lnTo>
                    <a:lnTo>
                      <a:pt x="385" y="201"/>
                    </a:lnTo>
                    <a:lnTo>
                      <a:pt x="457" y="192"/>
                    </a:lnTo>
                    <a:lnTo>
                      <a:pt x="529" y="179"/>
                    </a:lnTo>
                    <a:lnTo>
                      <a:pt x="599" y="165"/>
                    </a:lnTo>
                    <a:lnTo>
                      <a:pt x="667" y="149"/>
                    </a:lnTo>
                    <a:lnTo>
                      <a:pt x="733" y="134"/>
                    </a:lnTo>
                    <a:lnTo>
                      <a:pt x="798" y="114"/>
                    </a:lnTo>
                    <a:lnTo>
                      <a:pt x="860" y="94"/>
                    </a:lnTo>
                    <a:lnTo>
                      <a:pt x="921" y="73"/>
                    </a:lnTo>
                    <a:lnTo>
                      <a:pt x="979" y="50"/>
                    </a:lnTo>
                    <a:lnTo>
                      <a:pt x="1035" y="27"/>
                    </a:lnTo>
                    <a:lnTo>
                      <a:pt x="1089" y="0"/>
                    </a:lnTo>
                    <a:lnTo>
                      <a:pt x="1089" y="385"/>
                    </a:lnTo>
                    <a:lnTo>
                      <a:pt x="1089" y="385"/>
                    </a:lnTo>
                    <a:lnTo>
                      <a:pt x="1035" y="411"/>
                    </a:lnTo>
                    <a:lnTo>
                      <a:pt x="979" y="435"/>
                    </a:lnTo>
                    <a:lnTo>
                      <a:pt x="921" y="457"/>
                    </a:lnTo>
                    <a:lnTo>
                      <a:pt x="860" y="480"/>
                    </a:lnTo>
                    <a:lnTo>
                      <a:pt x="798" y="499"/>
                    </a:lnTo>
                    <a:lnTo>
                      <a:pt x="733" y="518"/>
                    </a:lnTo>
                    <a:lnTo>
                      <a:pt x="667" y="535"/>
                    </a:lnTo>
                    <a:lnTo>
                      <a:pt x="599" y="550"/>
                    </a:lnTo>
                    <a:lnTo>
                      <a:pt x="529" y="564"/>
                    </a:lnTo>
                    <a:lnTo>
                      <a:pt x="457" y="576"/>
                    </a:lnTo>
                    <a:lnTo>
                      <a:pt x="385" y="587"/>
                    </a:lnTo>
                    <a:lnTo>
                      <a:pt x="311" y="595"/>
                    </a:lnTo>
                    <a:lnTo>
                      <a:pt x="234" y="601"/>
                    </a:lnTo>
                    <a:lnTo>
                      <a:pt x="157" y="606"/>
                    </a:lnTo>
                    <a:lnTo>
                      <a:pt x="79" y="609"/>
                    </a:lnTo>
                    <a:lnTo>
                      <a:pt x="0" y="610"/>
                    </a:lnTo>
                    <a:lnTo>
                      <a:pt x="0" y="226"/>
                    </a:lnTo>
                    <a:close/>
                  </a:path>
                </a:pathLst>
              </a:custGeom>
              <a:gradFill rotWithShape="1">
                <a:gsLst>
                  <a:gs pos="0">
                    <a:srgbClr val="C0C0C0"/>
                  </a:gs>
                  <a:gs pos="100000">
                    <a:srgbClr val="B2B2B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45090" name="Group 26"/>
            <p:cNvGrpSpPr/>
            <p:nvPr/>
          </p:nvGrpSpPr>
          <p:grpSpPr>
            <a:xfrm>
              <a:off x="1746101" y="3562774"/>
              <a:ext cx="1932731" cy="2047746"/>
              <a:chOff x="1791" y="2112"/>
              <a:chExt cx="1089" cy="1154"/>
            </a:xfrm>
          </p:grpSpPr>
          <p:sp>
            <p:nvSpPr>
              <p:cNvPr id="87" name="Freeform 27"/>
              <p:cNvSpPr/>
              <p:nvPr/>
            </p:nvSpPr>
            <p:spPr bwMode="auto">
              <a:xfrm>
                <a:off x="1791" y="2112"/>
                <a:ext cx="1089" cy="771"/>
              </a:xfrm>
              <a:custGeom>
                <a:avLst/>
                <a:gdLst>
                  <a:gd name="T0" fmla="*/ 0 w 1089"/>
                  <a:gd name="T1" fmla="*/ 544 h 770"/>
                  <a:gd name="T2" fmla="*/ 0 w 1089"/>
                  <a:gd name="T3" fmla="*/ 544 h 770"/>
                  <a:gd name="T4" fmla="*/ 54 w 1089"/>
                  <a:gd name="T5" fmla="*/ 571 h 770"/>
                  <a:gd name="T6" fmla="*/ 110 w 1089"/>
                  <a:gd name="T7" fmla="*/ 594 h 770"/>
                  <a:gd name="T8" fmla="*/ 168 w 1089"/>
                  <a:gd name="T9" fmla="*/ 617 h 770"/>
                  <a:gd name="T10" fmla="*/ 229 w 1089"/>
                  <a:gd name="T11" fmla="*/ 638 h 770"/>
                  <a:gd name="T12" fmla="*/ 291 w 1089"/>
                  <a:gd name="T13" fmla="*/ 658 h 770"/>
                  <a:gd name="T14" fmla="*/ 356 w 1089"/>
                  <a:gd name="T15" fmla="*/ 678 h 770"/>
                  <a:gd name="T16" fmla="*/ 422 w 1089"/>
                  <a:gd name="T17" fmla="*/ 693 h 770"/>
                  <a:gd name="T18" fmla="*/ 490 w 1089"/>
                  <a:gd name="T19" fmla="*/ 709 h 770"/>
                  <a:gd name="T20" fmla="*/ 560 w 1089"/>
                  <a:gd name="T21" fmla="*/ 723 h 770"/>
                  <a:gd name="T22" fmla="*/ 632 w 1089"/>
                  <a:gd name="T23" fmla="*/ 736 h 770"/>
                  <a:gd name="T24" fmla="*/ 704 w 1089"/>
                  <a:gd name="T25" fmla="*/ 745 h 770"/>
                  <a:gd name="T26" fmla="*/ 778 w 1089"/>
                  <a:gd name="T27" fmla="*/ 754 h 770"/>
                  <a:gd name="T28" fmla="*/ 855 w 1089"/>
                  <a:gd name="T29" fmla="*/ 761 h 770"/>
                  <a:gd name="T30" fmla="*/ 932 w 1089"/>
                  <a:gd name="T31" fmla="*/ 766 h 770"/>
                  <a:gd name="T32" fmla="*/ 1010 w 1089"/>
                  <a:gd name="T33" fmla="*/ 769 h 770"/>
                  <a:gd name="T34" fmla="*/ 1089 w 1089"/>
                  <a:gd name="T35" fmla="*/ 770 h 770"/>
                  <a:gd name="T36" fmla="*/ 1089 w 1089"/>
                  <a:gd name="T37" fmla="*/ 0 h 770"/>
                  <a:gd name="T38" fmla="*/ 0 w 1089"/>
                  <a:gd name="T39" fmla="*/ 54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9" h="770">
                    <a:moveTo>
                      <a:pt x="0" y="544"/>
                    </a:moveTo>
                    <a:lnTo>
                      <a:pt x="0" y="544"/>
                    </a:lnTo>
                    <a:lnTo>
                      <a:pt x="54" y="571"/>
                    </a:lnTo>
                    <a:lnTo>
                      <a:pt x="110" y="594"/>
                    </a:lnTo>
                    <a:lnTo>
                      <a:pt x="168" y="617"/>
                    </a:lnTo>
                    <a:lnTo>
                      <a:pt x="229" y="638"/>
                    </a:lnTo>
                    <a:lnTo>
                      <a:pt x="291" y="658"/>
                    </a:lnTo>
                    <a:lnTo>
                      <a:pt x="356" y="678"/>
                    </a:lnTo>
                    <a:lnTo>
                      <a:pt x="422" y="693"/>
                    </a:lnTo>
                    <a:lnTo>
                      <a:pt x="490" y="709"/>
                    </a:lnTo>
                    <a:lnTo>
                      <a:pt x="560" y="723"/>
                    </a:lnTo>
                    <a:lnTo>
                      <a:pt x="632" y="736"/>
                    </a:lnTo>
                    <a:lnTo>
                      <a:pt x="704" y="745"/>
                    </a:lnTo>
                    <a:lnTo>
                      <a:pt x="778" y="754"/>
                    </a:lnTo>
                    <a:lnTo>
                      <a:pt x="855" y="761"/>
                    </a:lnTo>
                    <a:lnTo>
                      <a:pt x="932" y="766"/>
                    </a:lnTo>
                    <a:lnTo>
                      <a:pt x="1010" y="769"/>
                    </a:lnTo>
                    <a:lnTo>
                      <a:pt x="1089" y="770"/>
                    </a:lnTo>
                    <a:lnTo>
                      <a:pt x="1089" y="0"/>
                    </a:lnTo>
                    <a:lnTo>
                      <a:pt x="0" y="544"/>
                    </a:lnTo>
                    <a:close/>
                  </a:path>
                </a:pathLst>
              </a:custGeom>
              <a:solidFill>
                <a:srgbClr val="C0C0C0"/>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88" name="Freeform 28"/>
              <p:cNvSpPr/>
              <p:nvPr/>
            </p:nvSpPr>
            <p:spPr bwMode="auto">
              <a:xfrm>
                <a:off x="1791" y="2657"/>
                <a:ext cx="1089" cy="609"/>
              </a:xfrm>
              <a:custGeom>
                <a:avLst/>
                <a:gdLst>
                  <a:gd name="T0" fmla="*/ 1089 w 1089"/>
                  <a:gd name="T1" fmla="*/ 226 h 610"/>
                  <a:gd name="T2" fmla="*/ 1089 w 1089"/>
                  <a:gd name="T3" fmla="*/ 226 h 610"/>
                  <a:gd name="T4" fmla="*/ 1010 w 1089"/>
                  <a:gd name="T5" fmla="*/ 225 h 610"/>
                  <a:gd name="T6" fmla="*/ 932 w 1089"/>
                  <a:gd name="T7" fmla="*/ 222 h 610"/>
                  <a:gd name="T8" fmla="*/ 855 w 1089"/>
                  <a:gd name="T9" fmla="*/ 217 h 610"/>
                  <a:gd name="T10" fmla="*/ 778 w 1089"/>
                  <a:gd name="T11" fmla="*/ 210 h 610"/>
                  <a:gd name="T12" fmla="*/ 704 w 1089"/>
                  <a:gd name="T13" fmla="*/ 201 h 610"/>
                  <a:gd name="T14" fmla="*/ 632 w 1089"/>
                  <a:gd name="T15" fmla="*/ 192 h 610"/>
                  <a:gd name="T16" fmla="*/ 560 w 1089"/>
                  <a:gd name="T17" fmla="*/ 179 h 610"/>
                  <a:gd name="T18" fmla="*/ 490 w 1089"/>
                  <a:gd name="T19" fmla="*/ 165 h 610"/>
                  <a:gd name="T20" fmla="*/ 422 w 1089"/>
                  <a:gd name="T21" fmla="*/ 149 h 610"/>
                  <a:gd name="T22" fmla="*/ 356 w 1089"/>
                  <a:gd name="T23" fmla="*/ 134 h 610"/>
                  <a:gd name="T24" fmla="*/ 291 w 1089"/>
                  <a:gd name="T25" fmla="*/ 114 h 610"/>
                  <a:gd name="T26" fmla="*/ 229 w 1089"/>
                  <a:gd name="T27" fmla="*/ 94 h 610"/>
                  <a:gd name="T28" fmla="*/ 168 w 1089"/>
                  <a:gd name="T29" fmla="*/ 73 h 610"/>
                  <a:gd name="T30" fmla="*/ 110 w 1089"/>
                  <a:gd name="T31" fmla="*/ 50 h 610"/>
                  <a:gd name="T32" fmla="*/ 54 w 1089"/>
                  <a:gd name="T33" fmla="*/ 27 h 610"/>
                  <a:gd name="T34" fmla="*/ 0 w 1089"/>
                  <a:gd name="T35" fmla="*/ 0 h 610"/>
                  <a:gd name="T36" fmla="*/ 0 w 1089"/>
                  <a:gd name="T37" fmla="*/ 385 h 610"/>
                  <a:gd name="T38" fmla="*/ 0 w 1089"/>
                  <a:gd name="T39" fmla="*/ 385 h 610"/>
                  <a:gd name="T40" fmla="*/ 54 w 1089"/>
                  <a:gd name="T41" fmla="*/ 411 h 610"/>
                  <a:gd name="T42" fmla="*/ 110 w 1089"/>
                  <a:gd name="T43" fmla="*/ 435 h 610"/>
                  <a:gd name="T44" fmla="*/ 168 w 1089"/>
                  <a:gd name="T45" fmla="*/ 457 h 610"/>
                  <a:gd name="T46" fmla="*/ 229 w 1089"/>
                  <a:gd name="T47" fmla="*/ 480 h 610"/>
                  <a:gd name="T48" fmla="*/ 291 w 1089"/>
                  <a:gd name="T49" fmla="*/ 499 h 610"/>
                  <a:gd name="T50" fmla="*/ 356 w 1089"/>
                  <a:gd name="T51" fmla="*/ 518 h 610"/>
                  <a:gd name="T52" fmla="*/ 422 w 1089"/>
                  <a:gd name="T53" fmla="*/ 535 h 610"/>
                  <a:gd name="T54" fmla="*/ 490 w 1089"/>
                  <a:gd name="T55" fmla="*/ 550 h 610"/>
                  <a:gd name="T56" fmla="*/ 560 w 1089"/>
                  <a:gd name="T57" fmla="*/ 564 h 610"/>
                  <a:gd name="T58" fmla="*/ 632 w 1089"/>
                  <a:gd name="T59" fmla="*/ 576 h 610"/>
                  <a:gd name="T60" fmla="*/ 704 w 1089"/>
                  <a:gd name="T61" fmla="*/ 587 h 610"/>
                  <a:gd name="T62" fmla="*/ 778 w 1089"/>
                  <a:gd name="T63" fmla="*/ 595 h 610"/>
                  <a:gd name="T64" fmla="*/ 855 w 1089"/>
                  <a:gd name="T65" fmla="*/ 601 h 610"/>
                  <a:gd name="T66" fmla="*/ 932 w 1089"/>
                  <a:gd name="T67" fmla="*/ 606 h 610"/>
                  <a:gd name="T68" fmla="*/ 1010 w 1089"/>
                  <a:gd name="T69" fmla="*/ 609 h 610"/>
                  <a:gd name="T70" fmla="*/ 1089 w 1089"/>
                  <a:gd name="T71" fmla="*/ 610 h 610"/>
                  <a:gd name="T72" fmla="*/ 1089 w 1089"/>
                  <a:gd name="T73" fmla="*/ 22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9" h="610">
                    <a:moveTo>
                      <a:pt x="1089" y="226"/>
                    </a:moveTo>
                    <a:lnTo>
                      <a:pt x="1089" y="226"/>
                    </a:lnTo>
                    <a:lnTo>
                      <a:pt x="1010" y="225"/>
                    </a:lnTo>
                    <a:lnTo>
                      <a:pt x="932" y="222"/>
                    </a:lnTo>
                    <a:lnTo>
                      <a:pt x="855" y="217"/>
                    </a:lnTo>
                    <a:lnTo>
                      <a:pt x="778" y="210"/>
                    </a:lnTo>
                    <a:lnTo>
                      <a:pt x="704" y="201"/>
                    </a:lnTo>
                    <a:lnTo>
                      <a:pt x="632" y="192"/>
                    </a:lnTo>
                    <a:lnTo>
                      <a:pt x="560" y="179"/>
                    </a:lnTo>
                    <a:lnTo>
                      <a:pt x="490" y="165"/>
                    </a:lnTo>
                    <a:lnTo>
                      <a:pt x="422" y="149"/>
                    </a:lnTo>
                    <a:lnTo>
                      <a:pt x="356" y="134"/>
                    </a:lnTo>
                    <a:lnTo>
                      <a:pt x="291" y="114"/>
                    </a:lnTo>
                    <a:lnTo>
                      <a:pt x="229" y="94"/>
                    </a:lnTo>
                    <a:lnTo>
                      <a:pt x="168" y="73"/>
                    </a:lnTo>
                    <a:lnTo>
                      <a:pt x="110" y="50"/>
                    </a:lnTo>
                    <a:lnTo>
                      <a:pt x="54" y="27"/>
                    </a:lnTo>
                    <a:lnTo>
                      <a:pt x="0" y="0"/>
                    </a:lnTo>
                    <a:lnTo>
                      <a:pt x="0" y="385"/>
                    </a:lnTo>
                    <a:lnTo>
                      <a:pt x="0" y="385"/>
                    </a:lnTo>
                    <a:lnTo>
                      <a:pt x="54" y="411"/>
                    </a:lnTo>
                    <a:lnTo>
                      <a:pt x="110" y="435"/>
                    </a:lnTo>
                    <a:lnTo>
                      <a:pt x="168" y="457"/>
                    </a:lnTo>
                    <a:lnTo>
                      <a:pt x="229" y="480"/>
                    </a:lnTo>
                    <a:lnTo>
                      <a:pt x="291" y="499"/>
                    </a:lnTo>
                    <a:lnTo>
                      <a:pt x="356" y="518"/>
                    </a:lnTo>
                    <a:lnTo>
                      <a:pt x="422" y="535"/>
                    </a:lnTo>
                    <a:lnTo>
                      <a:pt x="490" y="550"/>
                    </a:lnTo>
                    <a:lnTo>
                      <a:pt x="560" y="564"/>
                    </a:lnTo>
                    <a:lnTo>
                      <a:pt x="632" y="576"/>
                    </a:lnTo>
                    <a:lnTo>
                      <a:pt x="704" y="587"/>
                    </a:lnTo>
                    <a:lnTo>
                      <a:pt x="778" y="595"/>
                    </a:lnTo>
                    <a:lnTo>
                      <a:pt x="855" y="601"/>
                    </a:lnTo>
                    <a:lnTo>
                      <a:pt x="932" y="606"/>
                    </a:lnTo>
                    <a:lnTo>
                      <a:pt x="1010" y="609"/>
                    </a:lnTo>
                    <a:lnTo>
                      <a:pt x="1089" y="610"/>
                    </a:lnTo>
                    <a:lnTo>
                      <a:pt x="1089" y="226"/>
                    </a:lnTo>
                    <a:close/>
                  </a:path>
                </a:pathLst>
              </a:custGeom>
              <a:gradFill rotWithShape="1">
                <a:gsLst>
                  <a:gs pos="0">
                    <a:srgbClr val="969696"/>
                  </a:gs>
                  <a:gs pos="100000">
                    <a:srgbClr val="808080"/>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sp>
          <p:nvSpPr>
            <p:cNvPr id="45093" name="Text Box 32"/>
            <p:cNvSpPr txBox="1"/>
            <p:nvPr/>
          </p:nvSpPr>
          <p:spPr>
            <a:xfrm>
              <a:off x="3601579" y="4276093"/>
              <a:ext cx="1805361" cy="490056"/>
            </a:xfrm>
            <a:prstGeom prst="rect">
              <a:avLst/>
            </a:prstGeom>
            <a:noFill/>
            <a:ln w="9525">
              <a:noFill/>
            </a:ln>
          </p:spPr>
          <p:txBody>
            <a:bodyPr anchor="t" anchorCtr="0">
              <a:spAutoFit/>
            </a:bodyPr>
            <a:lstStyle/>
            <a:p>
              <a:pPr algn="ctr">
                <a:buSzTx/>
              </a:pPr>
              <a:r>
                <a:rPr lang="zh-CN" altLang="zh-CN" sz="1600" b="1" baseline="0" dirty="0">
                  <a:solidFill>
                    <a:srgbClr val="3600FF"/>
                  </a:solidFill>
                  <a:latin typeface="微软雅黑" panose="020B0503020204020204" charset="-122"/>
                  <a:ea typeface="微软雅黑" panose="020B0503020204020204" charset="-122"/>
                </a:rPr>
                <a:t>安全检查表</a:t>
              </a:r>
              <a:endParaRPr lang="zh-CN" altLang="zh-CN" sz="1600" b="1" baseline="0" dirty="0">
                <a:solidFill>
                  <a:srgbClr val="3600FF"/>
                </a:solidFill>
                <a:latin typeface="微软雅黑" panose="020B0503020204020204" charset="-122"/>
                <a:ea typeface="微软雅黑" panose="020B0503020204020204" charset="-122"/>
              </a:endParaRPr>
            </a:p>
          </p:txBody>
        </p:sp>
        <p:sp>
          <p:nvSpPr>
            <p:cNvPr id="45094" name="Text Box 33"/>
            <p:cNvSpPr txBox="1"/>
            <p:nvPr/>
          </p:nvSpPr>
          <p:spPr>
            <a:xfrm>
              <a:off x="4437598" y="3740020"/>
              <a:ext cx="1802223" cy="488677"/>
            </a:xfrm>
            <a:prstGeom prst="rect">
              <a:avLst/>
            </a:prstGeom>
            <a:noFill/>
            <a:ln w="9525">
              <a:noFill/>
            </a:ln>
          </p:spPr>
          <p:txBody>
            <a:bodyPr anchor="t" anchorCtr="0">
              <a:spAutoFit/>
            </a:bodyPr>
            <a:lstStyle/>
            <a:p>
              <a:pPr algn="ctr">
                <a:buSzTx/>
              </a:pPr>
              <a:r>
                <a:rPr lang="zh-CN" altLang="en-US" sz="1600" b="1" baseline="0" dirty="0">
                  <a:solidFill>
                    <a:schemeClr val="bg1"/>
                  </a:solidFill>
                  <a:latin typeface="微软雅黑" panose="020B0503020204020204" charset="-122"/>
                  <a:ea typeface="微软雅黑" panose="020B0503020204020204" charset="-122"/>
                </a:rPr>
                <a:t>作业危害分析</a:t>
              </a:r>
              <a:endParaRPr lang="zh-CN" altLang="en-US" sz="1600" b="1" baseline="0" dirty="0">
                <a:solidFill>
                  <a:schemeClr val="bg1"/>
                </a:solidFill>
                <a:latin typeface="微软雅黑" panose="020B0503020204020204" charset="-122"/>
                <a:ea typeface="微软雅黑" panose="020B0503020204020204" charset="-122"/>
              </a:endParaRPr>
            </a:p>
          </p:txBody>
        </p:sp>
        <p:sp>
          <p:nvSpPr>
            <p:cNvPr id="45095" name="Text Box 34"/>
            <p:cNvSpPr txBox="1"/>
            <p:nvPr/>
          </p:nvSpPr>
          <p:spPr>
            <a:xfrm>
              <a:off x="4357603" y="3151032"/>
              <a:ext cx="2004562" cy="490058"/>
            </a:xfrm>
            <a:prstGeom prst="rect">
              <a:avLst/>
            </a:prstGeom>
            <a:noFill/>
            <a:ln w="9525">
              <a:noFill/>
            </a:ln>
          </p:spPr>
          <p:txBody>
            <a:bodyPr anchor="t" anchorCtr="0">
              <a:spAutoFit/>
            </a:bodyPr>
            <a:lstStyle/>
            <a:p>
              <a:pPr algn="ctr">
                <a:buSzTx/>
              </a:pPr>
              <a:r>
                <a:rPr lang="zh-CN" altLang="en-US" sz="1600" b="1" baseline="0" dirty="0">
                  <a:solidFill>
                    <a:srgbClr val="000000"/>
                  </a:solidFill>
                  <a:latin typeface="微软雅黑" panose="020B0503020204020204" charset="-122"/>
                  <a:ea typeface="微软雅黑" panose="020B0503020204020204" charset="-122"/>
                </a:rPr>
                <a:t>现场观察</a:t>
              </a:r>
              <a:endParaRPr lang="zh-CN" altLang="en-US" sz="1600" b="1" baseline="0" dirty="0">
                <a:solidFill>
                  <a:srgbClr val="000000"/>
                </a:solidFill>
                <a:latin typeface="微软雅黑" panose="020B0503020204020204" charset="-122"/>
                <a:ea typeface="微软雅黑" panose="020B0503020204020204" charset="-122"/>
              </a:endParaRPr>
            </a:p>
          </p:txBody>
        </p:sp>
        <p:sp>
          <p:nvSpPr>
            <p:cNvPr id="45096" name="Text Box 35"/>
            <p:cNvSpPr txBox="1"/>
            <p:nvPr/>
          </p:nvSpPr>
          <p:spPr>
            <a:xfrm>
              <a:off x="3731767" y="2359578"/>
              <a:ext cx="1052473" cy="846671"/>
            </a:xfrm>
            <a:prstGeom prst="rect">
              <a:avLst/>
            </a:prstGeom>
            <a:noFill/>
            <a:ln w="9525">
              <a:noFill/>
            </a:ln>
          </p:spPr>
          <p:txBody>
            <a:bodyPr anchor="t" anchorCtr="0">
              <a:spAutoFit/>
            </a:bodyPr>
            <a:lstStyle/>
            <a:p>
              <a:pPr algn="ctr">
                <a:buSzTx/>
              </a:pPr>
              <a:r>
                <a:rPr lang="zh-CN" altLang="en-US" sz="1600" b="1" baseline="0" dirty="0">
                  <a:solidFill>
                    <a:srgbClr val="000000"/>
                  </a:solidFill>
                  <a:latin typeface="微软雅黑" panose="020B0503020204020204" charset="-122"/>
                  <a:ea typeface="微软雅黑" panose="020B0503020204020204" charset="-122"/>
                </a:rPr>
                <a:t>查阅相关记录</a:t>
              </a:r>
              <a:endParaRPr lang="zh-CN" altLang="en-US" sz="1600" b="1" baseline="0" dirty="0">
                <a:solidFill>
                  <a:srgbClr val="000000"/>
                </a:solidFill>
                <a:latin typeface="微软雅黑" panose="020B0503020204020204" charset="-122"/>
                <a:ea typeface="微软雅黑" panose="020B0503020204020204" charset="-122"/>
              </a:endParaRPr>
            </a:p>
          </p:txBody>
        </p:sp>
        <p:sp>
          <p:nvSpPr>
            <p:cNvPr id="45097" name="Text Box 36"/>
            <p:cNvSpPr txBox="1"/>
            <p:nvPr/>
          </p:nvSpPr>
          <p:spPr>
            <a:xfrm>
              <a:off x="2539695" y="2359578"/>
              <a:ext cx="1054042" cy="490058"/>
            </a:xfrm>
            <a:prstGeom prst="rect">
              <a:avLst/>
            </a:prstGeom>
            <a:noFill/>
            <a:ln w="9525">
              <a:noFill/>
            </a:ln>
          </p:spPr>
          <p:txBody>
            <a:bodyPr anchor="t" anchorCtr="0">
              <a:spAutoFit/>
            </a:bodyPr>
            <a:lstStyle/>
            <a:p>
              <a:pPr algn="ctr">
                <a:buSzTx/>
              </a:pPr>
              <a:r>
                <a:rPr lang="zh-CN" altLang="en-US" sz="1600" b="1" baseline="0" dirty="0">
                  <a:solidFill>
                    <a:srgbClr val="000000"/>
                  </a:solidFill>
                  <a:latin typeface="微软雅黑" panose="020B0503020204020204" charset="-122"/>
                  <a:ea typeface="微软雅黑" panose="020B0503020204020204" charset="-122"/>
                </a:rPr>
                <a:t>询问交谈</a:t>
              </a:r>
              <a:endParaRPr lang="zh-CN" altLang="en-US" sz="1600" b="1" baseline="0" dirty="0">
                <a:solidFill>
                  <a:srgbClr val="000000"/>
                </a:solidFill>
                <a:latin typeface="微软雅黑" panose="020B0503020204020204" charset="-122"/>
                <a:ea typeface="微软雅黑" panose="020B0503020204020204" charset="-122"/>
              </a:endParaRPr>
            </a:p>
          </p:txBody>
        </p:sp>
        <p:sp>
          <p:nvSpPr>
            <p:cNvPr id="45098" name="Text Box 37"/>
            <p:cNvSpPr txBox="1"/>
            <p:nvPr/>
          </p:nvSpPr>
          <p:spPr>
            <a:xfrm>
              <a:off x="947652" y="3134927"/>
              <a:ext cx="2006131" cy="490056"/>
            </a:xfrm>
            <a:prstGeom prst="rect">
              <a:avLst/>
            </a:prstGeom>
            <a:noFill/>
            <a:ln w="9525">
              <a:noFill/>
            </a:ln>
          </p:spPr>
          <p:txBody>
            <a:bodyPr anchor="t" anchorCtr="0">
              <a:spAutoFit/>
            </a:bodyPr>
            <a:lstStyle/>
            <a:p>
              <a:pPr algn="ctr">
                <a:buSzTx/>
              </a:pPr>
              <a:r>
                <a:rPr lang="zh-CN" altLang="en-US" sz="1600" b="1" baseline="0" dirty="0">
                  <a:solidFill>
                    <a:srgbClr val="000000"/>
                  </a:solidFill>
                  <a:latin typeface="微软雅黑" panose="020B0503020204020204" charset="-122"/>
                  <a:ea typeface="微软雅黑" panose="020B0503020204020204" charset="-122"/>
                </a:rPr>
                <a:t>获取外部信息</a:t>
              </a:r>
              <a:endParaRPr lang="zh-CN" altLang="en-US" sz="1600" b="1" baseline="0" dirty="0">
                <a:solidFill>
                  <a:srgbClr val="000000"/>
                </a:solidFill>
                <a:latin typeface="微软雅黑" panose="020B0503020204020204" charset="-122"/>
                <a:ea typeface="微软雅黑" panose="020B0503020204020204" charset="-122"/>
              </a:endParaRPr>
            </a:p>
          </p:txBody>
        </p:sp>
        <p:sp>
          <p:nvSpPr>
            <p:cNvPr id="45099" name="Text Box 38"/>
            <p:cNvSpPr txBox="1"/>
            <p:nvPr/>
          </p:nvSpPr>
          <p:spPr>
            <a:xfrm>
              <a:off x="1048037" y="3689404"/>
              <a:ext cx="1554399" cy="490058"/>
            </a:xfrm>
            <a:prstGeom prst="rect">
              <a:avLst/>
            </a:prstGeom>
            <a:noFill/>
            <a:ln w="9525">
              <a:noFill/>
            </a:ln>
          </p:spPr>
          <p:txBody>
            <a:bodyPr anchor="t" anchorCtr="0">
              <a:spAutoFit/>
            </a:bodyPr>
            <a:lstStyle/>
            <a:p>
              <a:pPr algn="ctr">
                <a:buSzTx/>
              </a:pPr>
              <a:r>
                <a:rPr lang="zh-CN" altLang="zh-CN" sz="1600" b="1" baseline="0" dirty="0">
                  <a:solidFill>
                    <a:srgbClr val="000000"/>
                  </a:solidFill>
                  <a:latin typeface="微软雅黑" panose="020B0503020204020204" charset="-122"/>
                  <a:ea typeface="微软雅黑" panose="020B0503020204020204" charset="-122"/>
                </a:rPr>
                <a:t>事故树分析</a:t>
              </a:r>
              <a:endParaRPr lang="zh-CN" altLang="zh-CN" sz="1600" b="1" baseline="0" dirty="0">
                <a:solidFill>
                  <a:srgbClr val="000000"/>
                </a:solidFill>
                <a:latin typeface="微软雅黑" panose="020B0503020204020204" charset="-122"/>
                <a:ea typeface="微软雅黑" panose="020B0503020204020204" charset="-122"/>
              </a:endParaRPr>
            </a:p>
          </p:txBody>
        </p:sp>
        <p:sp>
          <p:nvSpPr>
            <p:cNvPr id="45100" name="Text Box 39"/>
            <p:cNvSpPr txBox="1"/>
            <p:nvPr/>
          </p:nvSpPr>
          <p:spPr>
            <a:xfrm>
              <a:off x="2188348" y="4089732"/>
              <a:ext cx="1554398" cy="846671"/>
            </a:xfrm>
            <a:prstGeom prst="rect">
              <a:avLst/>
            </a:prstGeom>
            <a:noFill/>
            <a:ln w="9525">
              <a:noFill/>
            </a:ln>
          </p:spPr>
          <p:txBody>
            <a:bodyPr anchor="t" anchorCtr="0">
              <a:spAutoFit/>
            </a:bodyPr>
            <a:lstStyle/>
            <a:p>
              <a:pPr algn="ctr">
                <a:buSzTx/>
              </a:pPr>
              <a:r>
                <a:rPr lang="zh-CN" altLang="en-US" sz="1600" b="1" baseline="0" dirty="0">
                  <a:solidFill>
                    <a:srgbClr val="000000"/>
                  </a:solidFill>
                  <a:latin typeface="微软雅黑" panose="020B0503020204020204" charset="-122"/>
                  <a:ea typeface="微软雅黑" panose="020B0503020204020204" charset="-122"/>
                </a:rPr>
                <a:t>危险与可操作性分析</a:t>
              </a:r>
              <a:endParaRPr lang="zh-CN" altLang="en-US" sz="1600" b="1" baseline="0" dirty="0">
                <a:solidFill>
                  <a:srgbClr val="000000"/>
                </a:solidFill>
                <a:latin typeface="微软雅黑" panose="020B0503020204020204" charset="-122"/>
                <a:ea typeface="微软雅黑" panose="020B0503020204020204" charset="-122"/>
              </a:endParaRPr>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7106"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47107"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47108"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975475"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47110" name="矩形 8"/>
          <p:cNvSpPr/>
          <p:nvPr/>
        </p:nvSpPr>
        <p:spPr>
          <a:xfrm>
            <a:off x="339725" y="1206500"/>
            <a:ext cx="11282363" cy="5514975"/>
          </a:xfrm>
          <a:prstGeom prst="rect">
            <a:avLst/>
          </a:prstGeom>
          <a:noFill/>
          <a:ln w="9525">
            <a:noFill/>
          </a:ln>
        </p:spPr>
        <p:txBody>
          <a:bodyPr wrap="square" anchor="t" anchorCtr="0">
            <a:spAutoFit/>
          </a:bodyPr>
          <a:lstStyle/>
          <a:p>
            <a:pPr indent="344805">
              <a:lnSpc>
                <a:spcPct val="140000"/>
              </a:lnSpc>
            </a:pPr>
            <a:r>
              <a:rPr lang="en-US" altLang="zh-CN" sz="2800" dirty="0">
                <a:latin typeface="宋体" panose="02010600030101010101" pitchFamily="2" charset="-122"/>
                <a:ea typeface="微软雅黑" panose="020B0503020204020204" charset="-122"/>
              </a:rPr>
              <a:t> </a:t>
            </a:r>
            <a:r>
              <a:rPr lang="zh-CN" altLang="en-US" sz="2800" b="1" dirty="0">
                <a:latin typeface="宋体" panose="02010600030101010101" pitchFamily="2" charset="-122"/>
                <a:ea typeface="微软雅黑" panose="020B0503020204020204" charset="-122"/>
              </a:rPr>
              <a:t>2.1  安全检查表法（SCL）</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zh-CN" altLang="en-US" sz="2800" b="1" dirty="0">
                <a:solidFill>
                  <a:srgbClr val="FF0000"/>
                </a:solidFill>
                <a:latin typeface="宋体" panose="02010600030101010101" pitchFamily="2" charset="-122"/>
                <a:ea typeface="微软雅黑" panose="020B0503020204020204" charset="-122"/>
              </a:rPr>
              <a:t>安全检查表（缩写SCL）</a:t>
            </a:r>
            <a:r>
              <a:rPr lang="zh-CN" altLang="en-US" sz="2800" dirty="0">
                <a:latin typeface="宋体" panose="02010600030101010101" pitchFamily="2" charset="-122"/>
                <a:ea typeface="微软雅黑" panose="020B0503020204020204" charset="-122"/>
              </a:rPr>
              <a:t>是依据相关的标准、规范，对系统中已知的危险类别、设计缺陷以及与一般工艺设备、操作、管理有关的潜在危险性和有害性进行判别检查。为了避免检查项目遗漏，</a:t>
            </a:r>
            <a:r>
              <a:rPr lang="zh-CN" altLang="en-US" sz="2800" dirty="0">
                <a:solidFill>
                  <a:srgbClr val="FF0000"/>
                </a:solidFill>
                <a:latin typeface="宋体" panose="02010600030101010101" pitchFamily="2" charset="-122"/>
                <a:ea typeface="微软雅黑" panose="020B0503020204020204" charset="-122"/>
              </a:rPr>
              <a:t>事先把检查对象分割成若干系统，以提问或打分的形式，将检查项目列表</a:t>
            </a:r>
            <a:r>
              <a:rPr lang="zh-CN" altLang="en-US" sz="2800" dirty="0">
                <a:latin typeface="宋体" panose="02010600030101010101" pitchFamily="2" charset="-122"/>
                <a:ea typeface="微软雅黑" panose="020B0503020204020204" charset="-122"/>
              </a:rPr>
              <a:t>，这种表就称为安全检查表。它是系统安全工程的一种最基础、最简便、广泛应用的系统危险性评价方法。目前，安全检查表在我国不仅用于查找系统中各种潜在的事故隐患，还对各检查项目给予量化，用于进行系统安全评价。自20世纪30年代开始应用以来已发展成为预测和预防事故的重要手段。</a:t>
            </a:r>
            <a:endParaRPr lang="zh-CN" altLang="en-US" sz="2800" dirty="0">
              <a:latin typeface="宋体" panose="02010600030101010101" pitchFamily="2" charset="-122"/>
              <a:ea typeface="微软雅黑" panose="020B0503020204020204" charset="-122"/>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9154"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49155"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49156"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975475"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49158" name="矩形 8"/>
          <p:cNvSpPr/>
          <p:nvPr/>
        </p:nvSpPr>
        <p:spPr>
          <a:xfrm>
            <a:off x="87313" y="1047750"/>
            <a:ext cx="12017375" cy="5514975"/>
          </a:xfrm>
          <a:prstGeom prst="rect">
            <a:avLst/>
          </a:prstGeom>
          <a:noFill/>
          <a:ln w="9525">
            <a:noFill/>
          </a:ln>
        </p:spPr>
        <p:txBody>
          <a:bodyPr wrap="square" anchor="t" anchorCtr="0">
            <a:spAutoFit/>
          </a:bodyPr>
          <a:lstStyle/>
          <a:p>
            <a:pPr indent="344805">
              <a:lnSpc>
                <a:spcPct val="140000"/>
              </a:lnSpc>
            </a:pPr>
            <a:r>
              <a:rPr lang="zh-CN" altLang="en-US" sz="2800" b="1" dirty="0">
                <a:latin typeface="宋体" panose="02010600030101010101" pitchFamily="2" charset="-122"/>
                <a:ea typeface="微软雅黑" panose="020B0503020204020204" charset="-122"/>
              </a:rPr>
              <a:t> </a:t>
            </a:r>
            <a:r>
              <a:rPr lang="en-US" altLang="zh-CN" sz="2800" b="1" dirty="0">
                <a:latin typeface="宋体" panose="02010600030101010101" pitchFamily="2" charset="-122"/>
                <a:ea typeface="微软雅黑" panose="020B0503020204020204" charset="-122"/>
              </a:rPr>
              <a:t>2.1</a:t>
            </a:r>
            <a:r>
              <a:rPr lang="zh-CN" altLang="en-US" sz="2800" b="1" dirty="0">
                <a:latin typeface="宋体" panose="02010600030101010101" pitchFamily="2" charset="-122"/>
                <a:ea typeface="微软雅黑" panose="020B0503020204020204" charset="-122"/>
              </a:rPr>
              <a:t>安全检查表法（SCL）</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dirty="0">
                <a:latin typeface="宋体" panose="02010600030101010101" pitchFamily="2" charset="-122"/>
                <a:ea typeface="微软雅黑" panose="020B0503020204020204" charset="-122"/>
                <a:sym typeface="微软雅黑" panose="020B0503020204020204" charset="-122"/>
              </a:rPr>
              <a:t> </a:t>
            </a:r>
            <a:r>
              <a:rPr lang="en-US" altLang="zh-CN" sz="2800" dirty="0">
                <a:latin typeface="黑体" panose="02010609060101010101" charset="-122"/>
                <a:ea typeface="黑体" panose="02010609060101010101" charset="-122"/>
                <a:sym typeface="微软雅黑" panose="020B0503020204020204" charset="-122"/>
              </a:rPr>
              <a:t>2.1.1 </a:t>
            </a:r>
            <a:r>
              <a:rPr lang="zh-CN" altLang="en-US" sz="2800" dirty="0">
                <a:latin typeface="黑体" panose="02010609060101010101" charset="-122"/>
                <a:ea typeface="黑体" panose="02010609060101010101" charset="-122"/>
                <a:sym typeface="微软雅黑" panose="020B0503020204020204" charset="-122"/>
              </a:rPr>
              <a:t>安全检查表的编制</a:t>
            </a:r>
            <a:endParaRPr lang="zh-CN" altLang="en-US" sz="2800" dirty="0">
              <a:latin typeface="宋体" panose="02010600030101010101" pitchFamily="2" charset="-122"/>
              <a:ea typeface="微软雅黑" panose="020B0503020204020204" charset="-122"/>
            </a:endParaRPr>
          </a:p>
          <a:p>
            <a:pPr indent="344805">
              <a:lnSpc>
                <a:spcPct val="140000"/>
              </a:lnSpc>
            </a:pPr>
            <a:r>
              <a:rPr lang="zh-CN" altLang="en-US" sz="2800" dirty="0">
                <a:latin typeface="宋体" panose="02010600030101010101" pitchFamily="2" charset="-122"/>
                <a:ea typeface="微软雅黑" panose="020B0503020204020204" charset="-122"/>
                <a:sym typeface="微软雅黑" panose="020B0503020204020204" charset="-122"/>
              </a:rPr>
              <a:t> 安全检查表应列举需查明的所有会导致事故的不安全因素。它采用提问的方式，要求回答“是”或“否”。“是”表示符合要求，“否”表示存在问题有待于进一步改进。所以在每个提问后面也可以设改进措施栏。每个检查表均需注明检查时间、检查者、直接负责人等，以便分清责任。安全检查表的设计应做到系统、全面，检查项目应明确。</a:t>
            </a:r>
            <a:endParaRPr lang="zh-CN" altLang="en-US" sz="2800" dirty="0">
              <a:latin typeface="宋体" panose="02010600030101010101" pitchFamily="2" charset="-122"/>
              <a:ea typeface="微软雅黑" panose="020B0503020204020204" charset="-122"/>
            </a:endParaRPr>
          </a:p>
          <a:p>
            <a:pPr indent="344805">
              <a:lnSpc>
                <a:spcPct val="140000"/>
              </a:lnSpc>
            </a:pP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zh-CN" altLang="en-US" sz="2800" dirty="0">
                <a:latin typeface="宋体" panose="02010600030101010101" pitchFamily="2" charset="-122"/>
                <a:ea typeface="微软雅黑" panose="020B0503020204020204" charset="-122"/>
              </a:rPr>
              <a:t> </a:t>
            </a:r>
            <a:endParaRPr lang="zh-CN" altLang="en-US" sz="2800" dirty="0">
              <a:latin typeface="宋体" panose="02010600030101010101" pitchFamily="2" charset="-122"/>
              <a:ea typeface="微软雅黑" panose="020B0503020204020204" charset="-122"/>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1202"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51203"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51204"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70306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51206" name="矩形 8"/>
          <p:cNvSpPr/>
          <p:nvPr/>
        </p:nvSpPr>
        <p:spPr>
          <a:xfrm>
            <a:off x="87313" y="1047750"/>
            <a:ext cx="12017375" cy="5949950"/>
          </a:xfrm>
          <a:prstGeom prst="rect">
            <a:avLst/>
          </a:prstGeom>
          <a:noFill/>
          <a:ln w="9525">
            <a:noFill/>
          </a:ln>
        </p:spPr>
        <p:txBody>
          <a:bodyPr wrap="square" anchor="t" anchorCtr="0">
            <a:spAutoFit/>
          </a:bodyPr>
          <a:lstStyle/>
          <a:p>
            <a:pPr indent="344805">
              <a:lnSpc>
                <a:spcPct val="140000"/>
              </a:lnSpc>
            </a:pPr>
            <a:r>
              <a:rPr lang="zh-CN" altLang="en-US" sz="2800" b="1" dirty="0">
                <a:latin typeface="宋体" panose="02010600030101010101" pitchFamily="2" charset="-122"/>
                <a:ea typeface="微软雅黑" panose="020B0503020204020204" charset="-122"/>
              </a:rPr>
              <a:t> </a:t>
            </a:r>
            <a:r>
              <a:rPr lang="en-US" altLang="zh-CN" sz="2800" b="1" dirty="0">
                <a:latin typeface="宋体" panose="02010600030101010101" pitchFamily="2" charset="-122"/>
                <a:ea typeface="微软雅黑" panose="020B0503020204020204" charset="-122"/>
              </a:rPr>
              <a:t>2.1</a:t>
            </a:r>
            <a:r>
              <a:rPr lang="zh-CN" altLang="en-US" sz="2800" b="1" dirty="0">
                <a:latin typeface="宋体" panose="02010600030101010101" pitchFamily="2" charset="-122"/>
                <a:ea typeface="微软雅黑" panose="020B0503020204020204" charset="-122"/>
              </a:rPr>
              <a:t>安全检查表法（SCL）</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dirty="0">
                <a:latin typeface="宋体" panose="02010600030101010101" pitchFamily="2" charset="-122"/>
                <a:ea typeface="微软雅黑" panose="020B0503020204020204" charset="-122"/>
                <a:sym typeface="微软雅黑" panose="020B0503020204020204" charset="-122"/>
              </a:rPr>
              <a:t> </a:t>
            </a:r>
            <a:r>
              <a:rPr lang="en-US" altLang="zh-CN" sz="2800" dirty="0">
                <a:latin typeface="黑体" panose="02010609060101010101" charset="-122"/>
                <a:ea typeface="黑体" panose="02010609060101010101" charset="-122"/>
                <a:sym typeface="微软雅黑" panose="020B0503020204020204" charset="-122"/>
              </a:rPr>
              <a:t>2.1.2 </a:t>
            </a:r>
            <a:r>
              <a:rPr lang="zh-CN" altLang="en-US" sz="2800" dirty="0">
                <a:latin typeface="黑体" panose="02010609060101010101" charset="-122"/>
                <a:ea typeface="黑体" panose="02010609060101010101" charset="-122"/>
                <a:sym typeface="微软雅黑" panose="020B0503020204020204" charset="-122"/>
              </a:rPr>
              <a:t>安全检查表的编制的主要依据</a:t>
            </a:r>
            <a:endParaRPr lang="zh-CN" altLang="en-US" sz="2000" dirty="0">
              <a:latin typeface="黑体" panose="02010609060101010101" charset="-122"/>
              <a:ea typeface="黑体" panose="02010609060101010101" charset="-122"/>
            </a:endParaRPr>
          </a:p>
          <a:p>
            <a:pPr indent="344805">
              <a:lnSpc>
                <a:spcPct val="140000"/>
              </a:lnSpc>
            </a:pPr>
            <a:r>
              <a:rPr lang="zh-CN" altLang="en-US" sz="2000" dirty="0">
                <a:latin typeface="黑体" panose="02010609060101010101" charset="-122"/>
                <a:ea typeface="黑体" panose="02010609060101010101" charset="-122"/>
                <a:sym typeface="微软雅黑" panose="020B0503020204020204" charset="-122"/>
              </a:rPr>
              <a:t> (1)</a:t>
            </a:r>
            <a:r>
              <a:rPr lang="zh-CN" altLang="en-US" sz="2000" dirty="0">
                <a:solidFill>
                  <a:srgbClr val="FF0000"/>
                </a:solidFill>
                <a:latin typeface="黑体" panose="02010609060101010101" charset="-122"/>
                <a:ea typeface="黑体" panose="02010609060101010101" charset="-122"/>
                <a:sym typeface="微软雅黑" panose="020B0503020204020204" charset="-122"/>
              </a:rPr>
              <a:t>有关标准、规程、规范及规定</a:t>
            </a:r>
            <a:r>
              <a:rPr lang="zh-CN" altLang="en-US" sz="2000" dirty="0">
                <a:latin typeface="黑体" panose="02010609060101010101" charset="-122"/>
                <a:ea typeface="黑体" panose="02010609060101010101" charset="-122"/>
                <a:sym typeface="微软雅黑" panose="020B0503020204020204" charset="-122"/>
              </a:rPr>
              <a:t>。为了保证安全生产，国家及有关部门发布了各类安全标准及有关的文件，这些是编制安全检查表的一个主要依据。为了便于工作，有时将检查条款的出处加以注明，以便能尽快统一不同意见。</a:t>
            </a:r>
            <a:endParaRPr lang="zh-CN" altLang="en-US" sz="2000" dirty="0">
              <a:latin typeface="黑体" panose="02010609060101010101" charset="-122"/>
              <a:ea typeface="黑体" panose="02010609060101010101" charset="-122"/>
            </a:endParaRPr>
          </a:p>
          <a:p>
            <a:pPr indent="344805">
              <a:lnSpc>
                <a:spcPct val="140000"/>
              </a:lnSpc>
            </a:pPr>
            <a:r>
              <a:rPr lang="zh-CN" altLang="en-US" sz="2000" dirty="0">
                <a:latin typeface="黑体" panose="02010609060101010101" charset="-122"/>
                <a:ea typeface="黑体" panose="02010609060101010101" charset="-122"/>
                <a:sym typeface="微软雅黑" panose="020B0503020204020204" charset="-122"/>
              </a:rPr>
              <a:t> (2)</a:t>
            </a:r>
            <a:r>
              <a:rPr lang="zh-CN" altLang="en-US" sz="2000" dirty="0">
                <a:solidFill>
                  <a:srgbClr val="FF0000"/>
                </a:solidFill>
                <a:latin typeface="黑体" panose="02010609060101010101" charset="-122"/>
                <a:ea typeface="黑体" panose="02010609060101010101" charset="-122"/>
                <a:sym typeface="微软雅黑" panose="020B0503020204020204" charset="-122"/>
              </a:rPr>
              <a:t>国内外事故案例</a:t>
            </a:r>
            <a:r>
              <a:rPr lang="zh-CN" altLang="en-US" sz="2000" dirty="0">
                <a:latin typeface="黑体" panose="02010609060101010101" charset="-122"/>
                <a:ea typeface="黑体" panose="02010609060101010101" charset="-122"/>
                <a:sym typeface="微软雅黑" panose="020B0503020204020204" charset="-122"/>
              </a:rPr>
              <a:t>。搜集国内外同行业及同类产品行业的事故案例，从中发掘出不安全因素，作为安全检查的内容。国内外及本单位在安全管理及生产中的有关经验，自然也是一项重要内容。</a:t>
            </a:r>
            <a:endParaRPr lang="zh-CN" altLang="en-US" sz="2000" dirty="0">
              <a:latin typeface="黑体" panose="02010609060101010101" charset="-122"/>
              <a:ea typeface="黑体" panose="02010609060101010101" charset="-122"/>
            </a:endParaRPr>
          </a:p>
          <a:p>
            <a:pPr indent="344805">
              <a:lnSpc>
                <a:spcPct val="140000"/>
              </a:lnSpc>
            </a:pPr>
            <a:r>
              <a:rPr lang="zh-CN" altLang="en-US" sz="2000" dirty="0">
                <a:latin typeface="黑体" panose="02010609060101010101" charset="-122"/>
                <a:ea typeface="黑体" panose="02010609060101010101" charset="-122"/>
                <a:sym typeface="微软雅黑" panose="020B0503020204020204" charset="-122"/>
              </a:rPr>
              <a:t> (3)</a:t>
            </a:r>
            <a:r>
              <a:rPr lang="zh-CN" altLang="en-US" sz="2000" dirty="0">
                <a:solidFill>
                  <a:srgbClr val="FF0000"/>
                </a:solidFill>
                <a:latin typeface="黑体" panose="02010609060101010101" charset="-122"/>
                <a:ea typeface="黑体" panose="02010609060101010101" charset="-122"/>
                <a:sym typeface="微软雅黑" panose="020B0503020204020204" charset="-122"/>
              </a:rPr>
              <a:t>通过系统分析，确定的危险部位及防范措施</a:t>
            </a:r>
            <a:r>
              <a:rPr lang="zh-CN" altLang="en-US" sz="2000" dirty="0">
                <a:latin typeface="黑体" panose="02010609060101010101" charset="-122"/>
                <a:ea typeface="黑体" panose="02010609060101010101" charset="-122"/>
                <a:sym typeface="微软雅黑" panose="020B0503020204020204" charset="-122"/>
              </a:rPr>
              <a:t>，都是安全检查表的内容。</a:t>
            </a:r>
            <a:endParaRPr lang="zh-CN" altLang="en-US" sz="2000" dirty="0">
              <a:latin typeface="黑体" panose="02010609060101010101" charset="-122"/>
              <a:ea typeface="黑体" panose="02010609060101010101" charset="-122"/>
            </a:endParaRPr>
          </a:p>
          <a:p>
            <a:pPr indent="344805">
              <a:lnSpc>
                <a:spcPct val="140000"/>
              </a:lnSpc>
            </a:pPr>
            <a:r>
              <a:rPr lang="zh-CN" altLang="en-US" sz="2000" dirty="0">
                <a:latin typeface="黑体" panose="02010609060101010101" charset="-122"/>
                <a:ea typeface="黑体" panose="02010609060101010101" charset="-122"/>
                <a:sym typeface="微软雅黑" panose="020B0503020204020204" charset="-122"/>
              </a:rPr>
              <a:t> (4)</a:t>
            </a:r>
            <a:r>
              <a:rPr lang="zh-CN" altLang="en-US" sz="2000" dirty="0">
                <a:solidFill>
                  <a:srgbClr val="FF0000"/>
                </a:solidFill>
                <a:latin typeface="黑体" panose="02010609060101010101" charset="-122"/>
                <a:ea typeface="黑体" panose="02010609060101010101" charset="-122"/>
                <a:sym typeface="微软雅黑" panose="020B0503020204020204" charset="-122"/>
              </a:rPr>
              <a:t>研究成果</a:t>
            </a:r>
            <a:r>
              <a:rPr lang="zh-CN" altLang="en-US" sz="2000" dirty="0">
                <a:latin typeface="黑体" panose="02010609060101010101" charset="-122"/>
                <a:ea typeface="黑体" panose="02010609060101010101" charset="-122"/>
                <a:sym typeface="微软雅黑" panose="020B0503020204020204" charset="-122"/>
              </a:rPr>
              <a:t>。在现代信息社会和知识经济时代，知识的更新很快，编制安全检查表必须采用最新的知识和研究成果。包括新的方法、技术、法规和标准。</a:t>
            </a:r>
            <a:endParaRPr lang="zh-CN" altLang="en-US" sz="2000" dirty="0">
              <a:latin typeface="黑体" panose="02010609060101010101" charset="-122"/>
              <a:ea typeface="黑体" panose="02010609060101010101" charset="-122"/>
            </a:endParaRPr>
          </a:p>
          <a:p>
            <a:pPr indent="344805">
              <a:lnSpc>
                <a:spcPct val="140000"/>
              </a:lnSpc>
            </a:pP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zh-CN" altLang="en-US" sz="2800" dirty="0">
                <a:latin typeface="宋体" panose="02010600030101010101" pitchFamily="2" charset="-122"/>
                <a:ea typeface="微软雅黑" panose="020B0503020204020204" charset="-122"/>
              </a:rPr>
              <a:t> </a:t>
            </a:r>
            <a:endParaRPr lang="zh-CN" altLang="en-US" sz="2800" dirty="0">
              <a:latin typeface="宋体" panose="02010600030101010101" pitchFamily="2" charset="-122"/>
              <a:ea typeface="微软雅黑" panose="020B0503020204020204"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3250"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53251"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53252"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53254" name="矩形 8"/>
          <p:cNvSpPr/>
          <p:nvPr/>
        </p:nvSpPr>
        <p:spPr>
          <a:xfrm>
            <a:off x="87313" y="849313"/>
            <a:ext cx="12017375" cy="5451492"/>
          </a:xfrm>
          <a:prstGeom prst="rect">
            <a:avLst/>
          </a:prstGeom>
          <a:noFill/>
          <a:ln w="9525">
            <a:noFill/>
          </a:ln>
        </p:spPr>
        <p:txBody>
          <a:bodyPr wrap="square" anchor="t" anchorCtr="0">
            <a:spAutoFit/>
          </a:bodyPr>
          <a:lstStyle/>
          <a:p>
            <a:pPr indent="344805">
              <a:lnSpc>
                <a:spcPct val="140000"/>
              </a:lnSpc>
            </a:pPr>
            <a:r>
              <a:rPr lang="en-US" altLang="zh-CN" sz="2800" dirty="0">
                <a:latin typeface="宋体" panose="02010600030101010101" pitchFamily="2" charset="-122"/>
                <a:ea typeface="微软雅黑" panose="020B0503020204020204" charset="-122"/>
              </a:rPr>
              <a:t> </a:t>
            </a:r>
            <a:r>
              <a:rPr lang="zh-CN" altLang="en-US" sz="2800" b="1" dirty="0">
                <a:latin typeface="宋体" panose="02010600030101010101" pitchFamily="2" charset="-122"/>
                <a:ea typeface="微软雅黑" panose="020B0503020204020204" charset="-122"/>
                <a:sym typeface="微软雅黑" panose="020B0503020204020204" charset="-122"/>
              </a:rPr>
              <a:t>2.2</a:t>
            </a:r>
            <a:r>
              <a:rPr lang="en-US" altLang="zh-CN" sz="2800" dirty="0">
                <a:latin typeface="宋体" panose="02010600030101010101" pitchFamily="2" charset="-122"/>
                <a:ea typeface="微软雅黑" panose="020B0503020204020204" charset="-122"/>
                <a:sym typeface="微软雅黑" panose="020B0503020204020204" charset="-122"/>
              </a:rPr>
              <a:t> </a:t>
            </a:r>
            <a:r>
              <a:rPr lang="zh-CN" altLang="en-US" sz="2800" b="1" dirty="0">
                <a:latin typeface="宋体" panose="02010600030101010101" pitchFamily="2" charset="-122"/>
                <a:ea typeface="微软雅黑" panose="020B0503020204020204" charset="-122"/>
              </a:rPr>
              <a:t>作业危害分析法（JHA）</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zh-CN" altLang="en-US" sz="2800" dirty="0">
                <a:latin typeface="宋体" panose="02010600030101010101" pitchFamily="2" charset="-122"/>
                <a:ea typeface="微软雅黑" panose="020B0503020204020204" charset="-122"/>
              </a:rPr>
              <a:t> </a:t>
            </a:r>
            <a:r>
              <a:rPr lang="zh-CN" altLang="en-US" sz="2800" dirty="0">
                <a:solidFill>
                  <a:srgbClr val="FF0000"/>
                </a:solidFill>
                <a:latin typeface="宋体" panose="02010600030101010101" pitchFamily="2" charset="-122"/>
                <a:ea typeface="微软雅黑" panose="020B0503020204020204" charset="-122"/>
              </a:rPr>
              <a:t>作业危害分析法（JHA）</a:t>
            </a:r>
            <a:r>
              <a:rPr lang="zh-CN" altLang="en-US" sz="2800" dirty="0">
                <a:latin typeface="宋体" panose="02010600030101010101" pitchFamily="2" charset="-122"/>
                <a:ea typeface="微软雅黑" panose="020B0503020204020204" charset="-122"/>
              </a:rPr>
              <a:t>是</a:t>
            </a:r>
            <a:r>
              <a:rPr lang="zh-CN" altLang="en-US" sz="2800" dirty="0">
                <a:solidFill>
                  <a:srgbClr val="FF0000"/>
                </a:solidFill>
                <a:latin typeface="宋体" panose="02010600030101010101" pitchFamily="2" charset="-122"/>
                <a:ea typeface="微软雅黑" panose="020B0503020204020204" charset="-122"/>
              </a:rPr>
              <a:t>把一项作业活动分解成几个步骤，识别整个作业活动及每一步骤中的危险源(危险有害因素），进行控制和预防。</a:t>
            </a:r>
            <a:endParaRPr lang="zh-CN" altLang="en-US" sz="2800" dirty="0">
              <a:solidFill>
                <a:srgbClr val="FF0000"/>
              </a:solidFill>
              <a:latin typeface="宋体" panose="02010600030101010101" pitchFamily="2" charset="-122"/>
              <a:ea typeface="微软雅黑" panose="020B0503020204020204" charset="-122"/>
            </a:endParaRPr>
          </a:p>
          <a:p>
            <a:pPr indent="344805">
              <a:lnSpc>
                <a:spcPct val="140000"/>
              </a:lnSpc>
            </a:pPr>
            <a:r>
              <a:rPr lang="zh-CN" altLang="en-US" sz="2800" dirty="0">
                <a:latin typeface="宋体" panose="02010600030101010101" pitchFamily="2" charset="-122"/>
                <a:ea typeface="微软雅黑" panose="020B0503020204020204" charset="-122"/>
              </a:rPr>
              <a:t>  开展作业危害分析能够辨识原来未知的危害，增加职业安全健康方面的知识，促进操作人员与管理者之间的信息交流，有助于编制更为合理的安全操作规程。作为操作人员的培训资料，并为不经常进行该项作业的人员提供指导。作业危害分析的结果可以作为职业安全健康检查的标准，并协助进行事故调查。这种方法的基点在于职业安全健康是任何作业活动的一个有机组成部分，而不能单独剥离出来。</a:t>
            </a:r>
            <a:endParaRPr lang="zh-CN" altLang="en-US" sz="2800" dirty="0">
              <a:latin typeface="宋体" panose="02010600030101010101" pitchFamily="2" charset="-122"/>
              <a:ea typeface="微软雅黑" panose="020B0503020204020204" charset="-122"/>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5298"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55299"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55300"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55302" name="矩形 8"/>
          <p:cNvSpPr/>
          <p:nvPr/>
        </p:nvSpPr>
        <p:spPr>
          <a:xfrm>
            <a:off x="1238250" y="1492250"/>
            <a:ext cx="9383713" cy="4310063"/>
          </a:xfrm>
          <a:prstGeom prst="rect">
            <a:avLst/>
          </a:prstGeom>
          <a:noFill/>
          <a:ln w="9525">
            <a:noFill/>
          </a:ln>
        </p:spPr>
        <p:txBody>
          <a:bodyPr wrap="square" anchor="t" anchorCtr="0">
            <a:spAutoFit/>
          </a:bodyPr>
          <a:lstStyle/>
          <a:p>
            <a:pPr indent="344805">
              <a:lnSpc>
                <a:spcPct val="140000"/>
              </a:lnSpc>
            </a:pPr>
            <a:r>
              <a:rPr lang="en-US" altLang="zh-CN" sz="2800" dirty="0">
                <a:latin typeface="宋体" panose="02010600030101010101" pitchFamily="2" charset="-122"/>
                <a:ea typeface="微软雅黑" panose="020B0503020204020204" charset="-122"/>
              </a:rPr>
              <a:t>  </a:t>
            </a:r>
            <a:r>
              <a:rPr lang="zh-CN" altLang="en-US" sz="2800" b="1" dirty="0">
                <a:latin typeface="宋体" panose="02010600030101010101" pitchFamily="2" charset="-122"/>
                <a:ea typeface="微软雅黑" panose="020B0503020204020204" charset="-122"/>
              </a:rPr>
              <a:t>2.2</a:t>
            </a:r>
            <a:r>
              <a:rPr lang="en-US" altLang="zh-CN" sz="2800" dirty="0">
                <a:latin typeface="宋体" panose="02010600030101010101" pitchFamily="2" charset="-122"/>
                <a:ea typeface="微软雅黑" panose="020B0503020204020204" charset="-122"/>
              </a:rPr>
              <a:t> </a:t>
            </a:r>
            <a:r>
              <a:rPr lang="zh-CN" altLang="en-US" sz="2800" b="1" dirty="0">
                <a:latin typeface="宋体" panose="02010600030101010101" pitchFamily="2" charset="-122"/>
                <a:ea typeface="微软雅黑" panose="020B0503020204020204" charset="-122"/>
              </a:rPr>
              <a:t>作业危害分析法（JHA）</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en-US" altLang="zh-CN" sz="2800" b="1" dirty="0">
                <a:latin typeface="宋体" panose="02010600030101010101" pitchFamily="2" charset="-122"/>
                <a:ea typeface="微软雅黑" panose="020B0503020204020204" charset="-122"/>
              </a:rPr>
              <a:t>2.2.1 </a:t>
            </a:r>
            <a:r>
              <a:rPr lang="zh-CN" altLang="en-US" sz="2800" b="1" dirty="0">
                <a:latin typeface="宋体" panose="02010600030101010101" pitchFamily="2" charset="-122"/>
                <a:ea typeface="微软雅黑" panose="020B0503020204020204" charset="-122"/>
              </a:rPr>
              <a:t>主要步骤</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zh-CN" altLang="en-US" sz="2800" dirty="0">
                <a:latin typeface="宋体" panose="02010600030101010101" pitchFamily="2" charset="-122"/>
                <a:ea typeface="微软雅黑" panose="020B0503020204020204" charset="-122"/>
              </a:rPr>
              <a:t>（1） 确定（或选择）待分析的作业；</a:t>
            </a:r>
            <a:endParaRPr lang="zh-CN" altLang="en-US" sz="2800" dirty="0">
              <a:latin typeface="宋体" panose="02010600030101010101" pitchFamily="2" charset="-122"/>
              <a:ea typeface="微软雅黑" panose="020B0503020204020204" charset="-122"/>
            </a:endParaRPr>
          </a:p>
          <a:p>
            <a:pPr indent="344805">
              <a:lnSpc>
                <a:spcPct val="140000"/>
              </a:lnSpc>
            </a:pPr>
            <a:r>
              <a:rPr lang="zh-CN" altLang="en-US" sz="2800" dirty="0">
                <a:latin typeface="宋体" panose="02010600030101010101" pitchFamily="2" charset="-122"/>
                <a:ea typeface="微软雅黑" panose="020B0503020204020204" charset="-122"/>
              </a:rPr>
              <a:t> （2） 将作业划分为一系列的步骤；</a:t>
            </a:r>
            <a:endParaRPr lang="zh-CN" altLang="en-US" sz="2800" dirty="0">
              <a:latin typeface="宋体" panose="02010600030101010101" pitchFamily="2" charset="-122"/>
              <a:ea typeface="微软雅黑" panose="020B0503020204020204" charset="-122"/>
            </a:endParaRPr>
          </a:p>
          <a:p>
            <a:pPr indent="344805">
              <a:lnSpc>
                <a:spcPct val="140000"/>
              </a:lnSpc>
            </a:pPr>
            <a:r>
              <a:rPr lang="zh-CN" altLang="en-US" sz="2800" dirty="0">
                <a:latin typeface="宋体" panose="02010600030101010101" pitchFamily="2" charset="-122"/>
                <a:ea typeface="微软雅黑" panose="020B0503020204020204" charset="-122"/>
              </a:rPr>
              <a:t> （3） 辨识每一步骤的潜在危害；</a:t>
            </a:r>
            <a:endParaRPr lang="zh-CN" altLang="en-US" sz="2800" dirty="0">
              <a:latin typeface="宋体" panose="02010600030101010101" pitchFamily="2" charset="-122"/>
              <a:ea typeface="微软雅黑" panose="020B0503020204020204" charset="-122"/>
            </a:endParaRPr>
          </a:p>
          <a:p>
            <a:pPr indent="344805">
              <a:lnSpc>
                <a:spcPct val="140000"/>
              </a:lnSpc>
            </a:pPr>
            <a:r>
              <a:rPr lang="zh-CN" altLang="en-US" sz="2800" dirty="0">
                <a:latin typeface="宋体" panose="02010600030101010101" pitchFamily="2" charset="-122"/>
                <a:ea typeface="微软雅黑" panose="020B0503020204020204" charset="-122"/>
              </a:rPr>
              <a:t> （4） 确定相应的预防措施。</a:t>
            </a:r>
            <a:endParaRPr lang="zh-CN" altLang="en-US" sz="2800"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zh-CN" altLang="en-US" sz="2800" dirty="0">
                <a:latin typeface="宋体" panose="02010600030101010101" pitchFamily="2" charset="-122"/>
                <a:ea typeface="微软雅黑" panose="020B0503020204020204" charset="-122"/>
              </a:rPr>
              <a:t> </a:t>
            </a:r>
            <a:endParaRPr lang="zh-CN" altLang="en-US" sz="2800" dirty="0">
              <a:latin typeface="宋体" panose="02010600030101010101" pitchFamily="2" charset="-122"/>
              <a:ea typeface="微软雅黑" panose="020B0503020204020204" charset="-122"/>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7346"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57347"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57348"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57350" name="矩形 8"/>
          <p:cNvSpPr/>
          <p:nvPr/>
        </p:nvSpPr>
        <p:spPr>
          <a:xfrm>
            <a:off x="36513" y="1492250"/>
            <a:ext cx="12109450" cy="5000625"/>
          </a:xfrm>
          <a:prstGeom prst="rect">
            <a:avLst/>
          </a:prstGeom>
          <a:noFill/>
          <a:ln w="9525">
            <a:noFill/>
          </a:ln>
        </p:spPr>
        <p:txBody>
          <a:bodyPr wrap="square" anchor="t" anchorCtr="0">
            <a:spAutoFit/>
          </a:bodyPr>
          <a:lstStyle/>
          <a:p>
            <a:pPr indent="344805">
              <a:lnSpc>
                <a:spcPct val="140000"/>
              </a:lnSpc>
            </a:pPr>
            <a:r>
              <a:rPr lang="en-US" altLang="zh-CN" sz="2800" dirty="0">
                <a:latin typeface="宋体" panose="02010600030101010101" pitchFamily="2" charset="-122"/>
                <a:ea typeface="微软雅黑" panose="020B0503020204020204" charset="-122"/>
              </a:rPr>
              <a:t>  </a:t>
            </a:r>
            <a:r>
              <a:rPr lang="zh-CN" altLang="en-US" sz="2800" b="1" dirty="0">
                <a:latin typeface="宋体" panose="02010600030101010101" pitchFamily="2" charset="-122"/>
                <a:ea typeface="微软雅黑" panose="020B0503020204020204" charset="-122"/>
              </a:rPr>
              <a:t>2.2</a:t>
            </a:r>
            <a:r>
              <a:rPr lang="en-US" altLang="zh-CN" sz="2800" dirty="0">
                <a:latin typeface="宋体" panose="02010600030101010101" pitchFamily="2" charset="-122"/>
                <a:ea typeface="微软雅黑" panose="020B0503020204020204" charset="-122"/>
              </a:rPr>
              <a:t> </a:t>
            </a:r>
            <a:r>
              <a:rPr lang="zh-CN" altLang="en-US" sz="2800" b="1" dirty="0">
                <a:latin typeface="宋体" panose="02010600030101010101" pitchFamily="2" charset="-122"/>
                <a:ea typeface="微软雅黑" panose="020B0503020204020204" charset="-122"/>
              </a:rPr>
              <a:t>作业危害分析法（JHA）</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en-US" altLang="zh-CN" sz="2800" b="1" dirty="0">
                <a:latin typeface="宋体" panose="02010600030101010101" pitchFamily="2" charset="-122"/>
                <a:ea typeface="微软雅黑" panose="020B0503020204020204" charset="-122"/>
              </a:rPr>
              <a:t>2.2.2 </a:t>
            </a:r>
            <a:r>
              <a:rPr lang="zh-CN" altLang="en-US" sz="2800" b="1" dirty="0">
                <a:latin typeface="宋体" panose="02010600030101010101" pitchFamily="2" charset="-122"/>
                <a:ea typeface="微软雅黑" panose="020B0503020204020204" charset="-122"/>
              </a:rPr>
              <a:t>分析过程</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zh-CN" altLang="en-US" sz="2800" dirty="0">
                <a:latin typeface="宋体" panose="02010600030101010101" pitchFamily="2" charset="-122"/>
                <a:ea typeface="微软雅黑" panose="020B0503020204020204" charset="-122"/>
              </a:rPr>
              <a:t> </a:t>
            </a:r>
            <a:r>
              <a:rPr lang="zh-CN" altLang="en-US" sz="2400" dirty="0">
                <a:latin typeface="宋体" panose="02010600030101010101" pitchFamily="2" charset="-122"/>
                <a:ea typeface="微软雅黑" panose="020B0503020204020204" charset="-122"/>
              </a:rPr>
              <a:t>确定分析作业时，优先考虑以下作业活动：</a:t>
            </a:r>
            <a:endParaRPr lang="zh-CN" altLang="en-US" sz="2400" dirty="0">
              <a:latin typeface="宋体" panose="02010600030101010101" pitchFamily="2" charset="-122"/>
              <a:ea typeface="微软雅黑" panose="020B0503020204020204" charset="-122"/>
            </a:endParaRPr>
          </a:p>
          <a:p>
            <a:pPr indent="344805">
              <a:lnSpc>
                <a:spcPct val="140000"/>
              </a:lnSpc>
            </a:pPr>
            <a:r>
              <a:rPr lang="zh-CN" altLang="en-US" sz="2400" dirty="0">
                <a:latin typeface="宋体" panose="02010600030101010101" pitchFamily="2" charset="-122"/>
                <a:ea typeface="微软雅黑" panose="020B0503020204020204" charset="-122"/>
              </a:rPr>
              <a:t> （1）事故频率和后果--频繁发生或不经常发生但可导致灾难性后果的；</a:t>
            </a:r>
            <a:endParaRPr lang="zh-CN" altLang="en-US" sz="2400" dirty="0">
              <a:latin typeface="宋体" panose="02010600030101010101" pitchFamily="2" charset="-122"/>
              <a:ea typeface="微软雅黑" panose="020B0503020204020204" charset="-122"/>
            </a:endParaRPr>
          </a:p>
          <a:p>
            <a:pPr indent="344805">
              <a:lnSpc>
                <a:spcPct val="140000"/>
              </a:lnSpc>
            </a:pPr>
            <a:r>
              <a:rPr lang="zh-CN" altLang="en-US" sz="2400" dirty="0">
                <a:latin typeface="宋体" panose="02010600030101010101" pitchFamily="2" charset="-122"/>
                <a:ea typeface="微软雅黑" panose="020B0503020204020204" charset="-122"/>
              </a:rPr>
              <a:t> （2）严重的职业伤害或职业病--事故后果严重、危险的作业条件或经常暴露在有害物质中；</a:t>
            </a:r>
            <a:endParaRPr lang="zh-CN" altLang="en-US" sz="2400" dirty="0">
              <a:latin typeface="宋体" panose="02010600030101010101" pitchFamily="2" charset="-122"/>
              <a:ea typeface="微软雅黑" panose="020B0503020204020204" charset="-122"/>
            </a:endParaRPr>
          </a:p>
          <a:p>
            <a:pPr indent="344805">
              <a:lnSpc>
                <a:spcPct val="140000"/>
              </a:lnSpc>
            </a:pPr>
            <a:r>
              <a:rPr lang="zh-CN" altLang="en-US" sz="2400" dirty="0">
                <a:latin typeface="宋体" panose="02010600030101010101" pitchFamily="2" charset="-122"/>
                <a:ea typeface="微软雅黑" panose="020B0503020204020204" charset="-122"/>
              </a:rPr>
              <a:t> （3）新增加的作业--由于经验缺乏，明显存在危害或危害难以预料；</a:t>
            </a:r>
            <a:endParaRPr lang="zh-CN" altLang="en-US" sz="2400" dirty="0">
              <a:latin typeface="宋体" panose="02010600030101010101" pitchFamily="2" charset="-122"/>
              <a:ea typeface="微软雅黑" panose="020B0503020204020204" charset="-122"/>
            </a:endParaRPr>
          </a:p>
          <a:p>
            <a:pPr indent="344805">
              <a:lnSpc>
                <a:spcPct val="140000"/>
              </a:lnSpc>
            </a:pPr>
            <a:r>
              <a:rPr lang="zh-CN" altLang="en-US" sz="2400" dirty="0">
                <a:latin typeface="宋体" panose="02010600030101010101" pitchFamily="2" charset="-122"/>
                <a:ea typeface="微软雅黑" panose="020B0503020204020204" charset="-122"/>
              </a:rPr>
              <a:t> （4）变更的作业--可能会由于作业程序的变化而带来新的危险；</a:t>
            </a:r>
            <a:endParaRPr lang="zh-CN" altLang="en-US" sz="2400" dirty="0">
              <a:latin typeface="宋体" panose="02010600030101010101" pitchFamily="2" charset="-122"/>
              <a:ea typeface="微软雅黑" panose="020B0503020204020204" charset="-122"/>
            </a:endParaRPr>
          </a:p>
          <a:p>
            <a:pPr indent="344805">
              <a:lnSpc>
                <a:spcPct val="140000"/>
              </a:lnSpc>
            </a:pPr>
            <a:r>
              <a:rPr lang="zh-CN" altLang="en-US" sz="2400" dirty="0">
                <a:latin typeface="宋体" panose="02010600030101010101" pitchFamily="2" charset="-122"/>
                <a:ea typeface="微软雅黑" panose="020B0503020204020204" charset="-122"/>
              </a:rPr>
              <a:t> （5）不经常进行的作业--由于从事不熟悉的作业而可能有较高的风险。</a:t>
            </a:r>
            <a:endParaRPr lang="zh-CN" altLang="en-US" sz="2400" dirty="0">
              <a:latin typeface="宋体" panose="02010600030101010101" pitchFamily="2" charset="-122"/>
              <a:ea typeface="微软雅黑" panose="020B0503020204020204" charset="-122"/>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9394"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59395"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59396"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59398" name="矩形 8"/>
          <p:cNvSpPr/>
          <p:nvPr/>
        </p:nvSpPr>
        <p:spPr>
          <a:xfrm>
            <a:off x="36513" y="1492250"/>
            <a:ext cx="12109450" cy="5003800"/>
          </a:xfrm>
          <a:prstGeom prst="rect">
            <a:avLst/>
          </a:prstGeom>
          <a:noFill/>
          <a:ln w="9525">
            <a:noFill/>
          </a:ln>
        </p:spPr>
        <p:txBody>
          <a:bodyPr wrap="square" anchor="t" anchorCtr="0">
            <a:spAutoFit/>
          </a:bodyPr>
          <a:lstStyle/>
          <a:p>
            <a:pPr indent="344805">
              <a:lnSpc>
                <a:spcPct val="140000"/>
              </a:lnSpc>
            </a:pPr>
            <a:r>
              <a:rPr lang="en-US" altLang="zh-CN" sz="2800" dirty="0">
                <a:latin typeface="宋体" panose="02010600030101010101" pitchFamily="2" charset="-122"/>
                <a:ea typeface="微软雅黑" panose="020B0503020204020204" charset="-122"/>
              </a:rPr>
              <a:t>  </a:t>
            </a:r>
            <a:r>
              <a:rPr lang="en-US" altLang="zh-CN" sz="2800" b="1" dirty="0">
                <a:latin typeface="宋体" panose="02010600030101010101" pitchFamily="2" charset="-122"/>
                <a:ea typeface="微软雅黑" panose="020B0503020204020204" charset="-122"/>
              </a:rPr>
              <a:t>2.3 </a:t>
            </a:r>
            <a:r>
              <a:rPr lang="zh-CN" altLang="zh-CN" sz="2800" b="1" dirty="0">
                <a:latin typeface="宋体" panose="02010600030101010101" pitchFamily="2" charset="-122"/>
                <a:ea typeface="微软雅黑" panose="020B0503020204020204" charset="-122"/>
              </a:rPr>
              <a:t>制定对应措施</a:t>
            </a:r>
            <a:endParaRPr lang="zh-CN" altLang="zh-CN" sz="2800" b="1" dirty="0">
              <a:latin typeface="宋体" panose="02010600030101010101" pitchFamily="2" charset="-122"/>
              <a:ea typeface="微软雅黑" panose="020B0503020204020204" charset="-122"/>
            </a:endParaRPr>
          </a:p>
          <a:p>
            <a:pPr indent="344805">
              <a:lnSpc>
                <a:spcPct val="140000"/>
              </a:lnSpc>
            </a:pPr>
            <a:r>
              <a:rPr lang="zh-CN" altLang="zh-CN" sz="2000" b="1" dirty="0">
                <a:latin typeface="宋体" panose="02010600030101010101" pitchFamily="2" charset="-122"/>
                <a:ea typeface="微软雅黑" panose="020B0503020204020204" charset="-122"/>
              </a:rPr>
              <a:t>  </a:t>
            </a:r>
            <a:r>
              <a:rPr lang="zh-CN" altLang="zh-CN" sz="2000" dirty="0">
                <a:latin typeface="宋体" panose="02010600030101010101" pitchFamily="2" charset="-122"/>
                <a:ea typeface="微软雅黑" panose="020B0503020204020204" charset="-122"/>
              </a:rPr>
              <a:t>危害辨识以后，需要从</a:t>
            </a:r>
            <a:r>
              <a:rPr lang="zh-CN" altLang="zh-CN" sz="2000" b="1" dirty="0">
                <a:latin typeface="宋体" panose="02010600030101010101" pitchFamily="2" charset="-122"/>
                <a:ea typeface="微软雅黑" panose="020B0503020204020204" charset="-122"/>
              </a:rPr>
              <a:t>工程控制</a:t>
            </a:r>
            <a:r>
              <a:rPr lang="zh-CN" altLang="zh-CN" sz="2000" dirty="0">
                <a:latin typeface="宋体" panose="02010600030101010101" pitchFamily="2" charset="-122"/>
                <a:ea typeface="微软雅黑" panose="020B0503020204020204" charset="-122"/>
              </a:rPr>
              <a:t>、</a:t>
            </a:r>
            <a:r>
              <a:rPr lang="zh-CN" altLang="zh-CN" sz="2000" b="1" dirty="0">
                <a:latin typeface="宋体" panose="02010600030101010101" pitchFamily="2" charset="-122"/>
                <a:ea typeface="微软雅黑" panose="020B0503020204020204" charset="-122"/>
              </a:rPr>
              <a:t>管理措施</a:t>
            </a:r>
            <a:r>
              <a:rPr lang="zh-CN" altLang="zh-CN" sz="2000" dirty="0">
                <a:latin typeface="宋体" panose="02010600030101010101" pitchFamily="2" charset="-122"/>
                <a:ea typeface="微软雅黑" panose="020B0503020204020204" charset="-122"/>
              </a:rPr>
              <a:t>和</a:t>
            </a:r>
            <a:r>
              <a:rPr lang="zh-CN" altLang="zh-CN" sz="2000" b="1" dirty="0">
                <a:latin typeface="宋体" panose="02010600030101010101" pitchFamily="2" charset="-122"/>
                <a:ea typeface="微软雅黑" panose="020B0503020204020204" charset="-122"/>
              </a:rPr>
              <a:t>个体防护</a:t>
            </a:r>
            <a:r>
              <a:rPr lang="zh-CN" altLang="zh-CN" sz="2000" dirty="0">
                <a:latin typeface="宋体" panose="02010600030101010101" pitchFamily="2" charset="-122"/>
                <a:ea typeface="微软雅黑" panose="020B0503020204020204" charset="-122"/>
              </a:rPr>
              <a:t>三个方面制定消除或控制危害的对策。具体对策依次为：</a:t>
            </a:r>
            <a:endParaRPr lang="zh-CN" altLang="zh-CN" sz="2000" dirty="0">
              <a:latin typeface="宋体" panose="02010600030101010101" pitchFamily="2" charset="-122"/>
              <a:ea typeface="微软雅黑" panose="020B0503020204020204" charset="-122"/>
            </a:endParaRPr>
          </a:p>
          <a:p>
            <a:pPr indent="344805">
              <a:lnSpc>
                <a:spcPct val="140000"/>
              </a:lnSpc>
            </a:pPr>
            <a:r>
              <a:rPr lang="zh-CN" altLang="zh-CN" sz="2000" dirty="0">
                <a:latin typeface="宋体" panose="02010600030101010101" pitchFamily="2" charset="-122"/>
                <a:ea typeface="微软雅黑" panose="020B0503020204020204" charset="-122"/>
              </a:rPr>
              <a:t> （1）消除危害--消除危害是最有效的措施，有关这方面的技术包括：改变工艺路线、修改现行工艺、以危害较小的物质替代、改善环境（通风）、完善或改换设备及工具。</a:t>
            </a:r>
            <a:endParaRPr lang="zh-CN" altLang="zh-CN" sz="2000" dirty="0">
              <a:latin typeface="宋体" panose="02010600030101010101" pitchFamily="2" charset="-122"/>
              <a:ea typeface="微软雅黑" panose="020B0503020204020204" charset="-122"/>
            </a:endParaRPr>
          </a:p>
          <a:p>
            <a:pPr indent="344805">
              <a:lnSpc>
                <a:spcPct val="140000"/>
              </a:lnSpc>
            </a:pPr>
            <a:r>
              <a:rPr lang="zh-CN" altLang="zh-CN" sz="2000" dirty="0">
                <a:latin typeface="宋体" panose="02010600030101010101" pitchFamily="2" charset="-122"/>
                <a:ea typeface="微软雅黑" panose="020B0503020204020204" charset="-122"/>
              </a:rPr>
              <a:t> （2）控制危害--当危害不能消除时，采取隔离、机器防护、工作鞋等措施控制危害。</a:t>
            </a:r>
            <a:endParaRPr lang="zh-CN" altLang="zh-CN" sz="2000" dirty="0">
              <a:latin typeface="宋体" panose="02010600030101010101" pitchFamily="2" charset="-122"/>
              <a:ea typeface="微软雅黑" panose="020B0503020204020204" charset="-122"/>
            </a:endParaRPr>
          </a:p>
          <a:p>
            <a:pPr indent="344805">
              <a:lnSpc>
                <a:spcPct val="140000"/>
              </a:lnSpc>
            </a:pPr>
            <a:r>
              <a:rPr lang="zh-CN" altLang="zh-CN" sz="2000" dirty="0">
                <a:latin typeface="宋体" panose="02010600030101010101" pitchFamily="2" charset="-122"/>
                <a:ea typeface="微软雅黑" panose="020B0503020204020204" charset="-122"/>
              </a:rPr>
              <a:t> （3）修改作业程序--完善危险操作步骤的操作规程、改变操作步骤的顺序以及增加一些操作程序（如锁定能源措施）。</a:t>
            </a:r>
            <a:endParaRPr lang="zh-CN" altLang="zh-CN" sz="2000" dirty="0">
              <a:latin typeface="宋体" panose="02010600030101010101" pitchFamily="2" charset="-122"/>
              <a:ea typeface="微软雅黑" panose="020B0503020204020204" charset="-122"/>
            </a:endParaRPr>
          </a:p>
          <a:p>
            <a:pPr indent="344805">
              <a:lnSpc>
                <a:spcPct val="140000"/>
              </a:lnSpc>
            </a:pPr>
            <a:r>
              <a:rPr lang="zh-CN" altLang="zh-CN" sz="2000" dirty="0">
                <a:latin typeface="宋体" panose="02010600030101010101" pitchFamily="2" charset="-122"/>
                <a:ea typeface="微软雅黑" panose="020B0503020204020204" charset="-122"/>
              </a:rPr>
              <a:t> （4）减少暴露--这是没有其他解决办法时的一种选择。减少暴露的一种办法是减少在危害环境中暴露的时间，如完善设备以减少维修时间、配戴合适的个体防护器材等。为了减少事故的后果，设置一些应急设备如洗眼器等。</a:t>
            </a:r>
            <a:endParaRPr lang="zh-CN" altLang="zh-CN" sz="2000" dirty="0">
              <a:latin typeface="宋体" panose="02010600030101010101" pitchFamily="2" charset="-122"/>
              <a:ea typeface="微软雅黑" panose="020B0503020204020204" charset="-122"/>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1442"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61443"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61444"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1447"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step2</a:t>
            </a:r>
            <a:endParaRPr lang="en-US" altLang="zh-CN">
              <a:latin typeface="Arial" panose="020B0604020202020204" pitchFamily="34" charset="0"/>
              <a:ea typeface="微软雅黑" panose="020B0503020204020204" charset="-122"/>
            </a:endParaRPr>
          </a:p>
        </p:txBody>
      </p:sp>
      <p:sp>
        <p:nvSpPr>
          <p:cNvPr id="220" name=" 220"/>
          <p:cNvSpPr/>
          <p:nvPr/>
        </p:nvSpPr>
        <p:spPr>
          <a:xfrm>
            <a:off x="223361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1449" name="文本框 8"/>
          <p:cNvSpPr txBox="1"/>
          <p:nvPr/>
        </p:nvSpPr>
        <p:spPr>
          <a:xfrm>
            <a:off x="2581275" y="1677988"/>
            <a:ext cx="3590925"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划定危险源识别范围</a:t>
            </a:r>
            <a:endParaRPr lang="zh-CN" altLang="en-US" sz="2400">
              <a:latin typeface="Arial" panose="020B0604020202020204" pitchFamily="34" charset="0"/>
              <a:ea typeface="微软雅黑" panose="020B0503020204020204" charset="-122"/>
            </a:endParaRPr>
          </a:p>
        </p:txBody>
      </p:sp>
      <p:pic>
        <p:nvPicPr>
          <p:cNvPr id="61450" name="图片 10"/>
          <p:cNvPicPr>
            <a:picLocks noChangeAspect="1"/>
          </p:cNvPicPr>
          <p:nvPr/>
        </p:nvPicPr>
        <p:blipFill>
          <a:blip r:embed="rId3"/>
          <a:srcRect r="11407"/>
          <a:stretch>
            <a:fillRect/>
          </a:stretch>
        </p:blipFill>
        <p:spPr>
          <a:xfrm>
            <a:off x="1562100" y="2447925"/>
            <a:ext cx="9729788" cy="3781425"/>
          </a:xfrm>
          <a:prstGeom prst="rect">
            <a:avLst/>
          </a:prstGeom>
          <a:noFill/>
          <a:ln w="9525">
            <a:no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3490"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63491"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63492"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0875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3495"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223361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3497" name="文本框 8"/>
          <p:cNvSpPr txBox="1"/>
          <p:nvPr/>
        </p:nvSpPr>
        <p:spPr>
          <a:xfrm>
            <a:off x="3589338" y="1677988"/>
            <a:ext cx="1576387"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风险评价</a:t>
            </a:r>
            <a:endParaRPr lang="zh-CN" altLang="en-US" sz="2400">
              <a:latin typeface="Arial" panose="020B0604020202020204" pitchFamily="34" charset="0"/>
              <a:ea typeface="微软雅黑" panose="020B0503020204020204" charset="-122"/>
            </a:endParaRPr>
          </a:p>
        </p:txBody>
      </p:sp>
      <p:sp>
        <p:nvSpPr>
          <p:cNvPr id="63498" name="矩形 8"/>
          <p:cNvSpPr/>
          <p:nvPr/>
        </p:nvSpPr>
        <p:spPr>
          <a:xfrm>
            <a:off x="482600" y="2447925"/>
            <a:ext cx="11282363" cy="3105150"/>
          </a:xfrm>
          <a:prstGeom prst="rect">
            <a:avLst/>
          </a:prstGeom>
          <a:noFill/>
          <a:ln w="9525">
            <a:noFill/>
          </a:ln>
        </p:spPr>
        <p:txBody>
          <a:bodyPr wrap="square" anchor="t" anchorCtr="0">
            <a:spAutoFit/>
          </a:bodyPr>
          <a:lstStyle/>
          <a:p>
            <a:pPr indent="344805">
              <a:lnSpc>
                <a:spcPct val="140000"/>
              </a:lnSpc>
            </a:pPr>
            <a:r>
              <a:rPr lang="en-US" altLang="zh-CN" sz="2800" dirty="0">
                <a:latin typeface="宋体" panose="02010600030101010101" pitchFamily="2" charset="-122"/>
                <a:ea typeface="微软雅黑" panose="020B0503020204020204" charset="-122"/>
              </a:rPr>
              <a:t> </a:t>
            </a:r>
            <a:r>
              <a:rPr lang="zh-CN" altLang="en-US" sz="2800" b="1" dirty="0">
                <a:latin typeface="宋体" panose="02010600030101010101" pitchFamily="2" charset="-122"/>
                <a:ea typeface="微软雅黑" panose="020B0503020204020204" charset="-122"/>
              </a:rPr>
              <a:t>风险评价方法</a:t>
            </a:r>
            <a:endParaRPr lang="zh-CN" altLang="en-US" sz="2800" b="1" dirty="0">
              <a:latin typeface="宋体" panose="02010600030101010101" pitchFamily="2" charset="-122"/>
              <a:ea typeface="微软雅黑" panose="020B0503020204020204" charset="-122"/>
            </a:endParaRPr>
          </a:p>
          <a:p>
            <a:pPr indent="344805">
              <a:lnSpc>
                <a:spcPct val="140000"/>
              </a:lnSpc>
            </a:pPr>
            <a:r>
              <a:rPr lang="zh-CN" altLang="en-US" sz="2800" b="1" dirty="0">
                <a:latin typeface="宋体" panose="02010600030101010101" pitchFamily="2" charset="-122"/>
                <a:ea typeface="微软雅黑" panose="020B0503020204020204" charset="-122"/>
              </a:rPr>
              <a:t> </a:t>
            </a:r>
            <a:r>
              <a:rPr lang="zh-CN" altLang="en-US" sz="2800" dirty="0">
                <a:latin typeface="宋体" panose="02010600030101010101" pitchFamily="2" charset="-122"/>
                <a:ea typeface="微软雅黑" panose="020B0503020204020204" charset="-122"/>
              </a:rPr>
              <a:t>选取评价方法时应根据评价的特点、具体条件和需要，针对评价对象的实际情况、特点和评价目标，分析、比较、慎重选用，必要时，宜根据评价方法的特点，选用几种评价方法对同一评价对象进行评价，互相补充、分析综合、相互验证，以提高评价结果的准确性。</a:t>
            </a:r>
            <a:endParaRPr lang="zh-CN" altLang="en-US" sz="2800" dirty="0">
              <a:latin typeface="宋体" panose="02010600030101010101" pitchFamily="2" charset="-122"/>
              <a:ea typeface="微软雅黑" panose="020B0503020204020204" charset="-122"/>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5538"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65539"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65540"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5543"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223361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5545" name="文本框 8"/>
          <p:cNvSpPr txBox="1"/>
          <p:nvPr/>
        </p:nvSpPr>
        <p:spPr>
          <a:xfrm>
            <a:off x="2362200" y="1676400"/>
            <a:ext cx="4159250"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风险评价（重点讲解</a:t>
            </a:r>
            <a:r>
              <a:rPr lang="en-US" altLang="zh-CN" sz="2400">
                <a:solidFill>
                  <a:srgbClr val="FF0000"/>
                </a:solidFill>
                <a:latin typeface="黑体" panose="02010609060101010101" charset="-122"/>
                <a:ea typeface="黑体" panose="02010609060101010101" charset="-122"/>
              </a:rPr>
              <a:t>LEC</a:t>
            </a:r>
            <a:r>
              <a:rPr lang="zh-CN" altLang="en-US" sz="2400">
                <a:solidFill>
                  <a:srgbClr val="FF0000"/>
                </a:solidFill>
                <a:latin typeface="黑体" panose="02010609060101010101" charset="-122"/>
                <a:ea typeface="黑体" panose="02010609060101010101" charset="-122"/>
              </a:rPr>
              <a:t>法</a:t>
            </a:r>
            <a:r>
              <a:rPr lang="zh-CN" altLang="en-US" sz="2400">
                <a:latin typeface="Arial" panose="020B0604020202020204" pitchFamily="34" charset="0"/>
                <a:ea typeface="微软雅黑" panose="020B0503020204020204" charset="-122"/>
              </a:rPr>
              <a:t>）</a:t>
            </a:r>
            <a:endParaRPr lang="zh-CN" altLang="en-US" sz="2400">
              <a:latin typeface="Arial" panose="020B0604020202020204" pitchFamily="34" charset="0"/>
              <a:ea typeface="微软雅黑" panose="020B0503020204020204" charset="-122"/>
            </a:endParaRPr>
          </a:p>
        </p:txBody>
      </p:sp>
      <p:sp>
        <p:nvSpPr>
          <p:cNvPr id="65546" name="文本框 9"/>
          <p:cNvSpPr txBox="1"/>
          <p:nvPr/>
        </p:nvSpPr>
        <p:spPr>
          <a:xfrm>
            <a:off x="996950" y="2447925"/>
            <a:ext cx="10198100" cy="3794125"/>
          </a:xfrm>
          <a:prstGeom prst="rect">
            <a:avLst/>
          </a:prstGeom>
          <a:noFill/>
          <a:ln w="9525">
            <a:noFill/>
          </a:ln>
        </p:spPr>
        <p:txBody>
          <a:bodyPr wrap="square" anchor="t" anchorCtr="0">
            <a:spAutoFit/>
          </a:bodyPr>
          <a:lstStyle/>
          <a:p>
            <a:pPr indent="344805">
              <a:lnSpc>
                <a:spcPct val="140000"/>
              </a:lnSpc>
            </a:pPr>
            <a:r>
              <a:rPr lang="en-US" altLang="zh-CN" sz="2800" dirty="0">
                <a:latin typeface="宋体" panose="02010600030101010101" pitchFamily="2" charset="-122"/>
                <a:ea typeface="微软雅黑" panose="020B0503020204020204" charset="-122"/>
                <a:sym typeface="Arial" panose="020B0604020202020204" pitchFamily="34" charset="0"/>
              </a:rPr>
              <a:t> </a:t>
            </a:r>
            <a:r>
              <a:rPr lang="en-US" altLang="zh-CN" sz="3200" b="1" dirty="0">
                <a:latin typeface="黑体" panose="02010609060101010101" charset="-122"/>
                <a:ea typeface="黑体" panose="02010609060101010101" charset="-122"/>
                <a:sym typeface="Arial" panose="020B0604020202020204" pitchFamily="34" charset="0"/>
              </a:rPr>
              <a:t> 3.1 </a:t>
            </a:r>
            <a:r>
              <a:rPr lang="zh-CN" altLang="en-US" sz="3200" b="1" dirty="0">
                <a:latin typeface="黑体" panose="02010609060101010101" charset="-122"/>
                <a:ea typeface="黑体" panose="02010609060101010101" charset="-122"/>
                <a:sym typeface="Arial" panose="020B0604020202020204" pitchFamily="34" charset="0"/>
              </a:rPr>
              <a:t>风险评价方法的选择</a:t>
            </a:r>
            <a:endParaRPr lang="zh-CN" altLang="en-US" sz="3200" b="1" dirty="0">
              <a:latin typeface="黑体" panose="02010609060101010101" charset="-122"/>
              <a:ea typeface="黑体" panose="02010609060101010101" charset="-122"/>
              <a:sym typeface="Arial" panose="020B0604020202020204" pitchFamily="34" charset="0"/>
            </a:endParaRPr>
          </a:p>
          <a:p>
            <a:pPr indent="344805">
              <a:lnSpc>
                <a:spcPct val="140000"/>
              </a:lnSpc>
            </a:pPr>
            <a:r>
              <a:rPr lang="zh-CN" altLang="en-US" sz="2800" dirty="0">
                <a:latin typeface="宋体" panose="02010600030101010101" pitchFamily="2" charset="-122"/>
                <a:ea typeface="微软雅黑" panose="020B0503020204020204" charset="-122"/>
                <a:sym typeface="Arial" panose="020B0604020202020204" pitchFamily="34" charset="0"/>
              </a:rPr>
              <a:t> 从方便推广和使用角度，建议采用</a:t>
            </a:r>
            <a:r>
              <a:rPr lang="zh-CN" altLang="en-US" sz="2800" b="1" dirty="0">
                <a:solidFill>
                  <a:srgbClr val="FF0000"/>
                </a:solidFill>
                <a:latin typeface="宋体" panose="02010600030101010101" pitchFamily="2" charset="-122"/>
                <a:ea typeface="微软雅黑" panose="020B0503020204020204" charset="-122"/>
                <a:sym typeface="Arial" panose="020B0604020202020204" pitchFamily="34" charset="0"/>
              </a:rPr>
              <a:t>作业条件危险性分析（LEC）</a:t>
            </a:r>
            <a:r>
              <a:rPr lang="zh-CN" altLang="en-US" sz="2800" dirty="0">
                <a:latin typeface="宋体" panose="02010600030101010101" pitchFamily="2" charset="-122"/>
                <a:ea typeface="微软雅黑" panose="020B0503020204020204" charset="-122"/>
                <a:sym typeface="Arial" panose="020B0604020202020204" pitchFamily="34" charset="0"/>
              </a:rPr>
              <a:t>或者</a:t>
            </a:r>
            <a:r>
              <a:rPr lang="zh-CN" altLang="en-US" sz="2800" b="1" dirty="0">
                <a:solidFill>
                  <a:srgbClr val="FF0000"/>
                </a:solidFill>
                <a:latin typeface="宋体" panose="02010600030101010101" pitchFamily="2" charset="-122"/>
                <a:ea typeface="微软雅黑" panose="020B0503020204020204" charset="-122"/>
                <a:sym typeface="Arial" panose="020B0604020202020204" pitchFamily="34" charset="0"/>
              </a:rPr>
              <a:t>风险矩阵法（L·S）</a:t>
            </a:r>
            <a:r>
              <a:rPr lang="zh-CN" altLang="en-US" sz="2800" dirty="0">
                <a:latin typeface="宋体" panose="02010600030101010101" pitchFamily="2" charset="-122"/>
                <a:ea typeface="微软雅黑" panose="020B0503020204020204" charset="-122"/>
                <a:sym typeface="Arial" panose="020B0604020202020204" pitchFamily="34" charset="0"/>
              </a:rPr>
              <a:t>进行风险大小的判定。目前集团公司各权属子公司大多数采用作业条件危险性分析（LEC），公司也采用作业条件危险性分析（LEC），在此重点介绍作业条件危险性分析法（LEC）。</a:t>
            </a:r>
            <a:endParaRPr lang="zh-CN" altLang="en-US" sz="2800" dirty="0">
              <a:latin typeface="宋体" panose="02010600030101010101" pitchFamily="2" charset="-122"/>
              <a:ea typeface="微软雅黑" panose="020B0503020204020204" charset="-122"/>
              <a:sym typeface="Arial" panose="020B0604020202020204" pitchFamily="34" charset="0"/>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7586"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67587"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67588"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7591"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223361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7593" name="文本框 8"/>
          <p:cNvSpPr txBox="1"/>
          <p:nvPr/>
        </p:nvSpPr>
        <p:spPr>
          <a:xfrm>
            <a:off x="2362200" y="1676400"/>
            <a:ext cx="4159250"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风险评价方法之    </a:t>
            </a:r>
            <a:r>
              <a:rPr lang="en-US" altLang="zh-CN" sz="2400" b="1">
                <a:solidFill>
                  <a:srgbClr val="FF0000"/>
                </a:solidFill>
                <a:latin typeface="黑体" panose="02010609060101010101" charset="-122"/>
                <a:ea typeface="黑体" panose="02010609060101010101" charset="-122"/>
              </a:rPr>
              <a:t>LEC</a:t>
            </a:r>
            <a:r>
              <a:rPr lang="zh-CN" altLang="en-US" sz="2400" b="1">
                <a:solidFill>
                  <a:srgbClr val="FF0000"/>
                </a:solidFill>
                <a:latin typeface="黑体" panose="02010609060101010101" charset="-122"/>
                <a:ea typeface="黑体" panose="02010609060101010101" charset="-122"/>
              </a:rPr>
              <a:t>法</a:t>
            </a:r>
            <a:endParaRPr lang="zh-CN" altLang="en-US" sz="2400" b="1">
              <a:latin typeface="Arial" panose="020B0604020202020204" pitchFamily="34" charset="0"/>
              <a:ea typeface="微软雅黑" panose="020B0503020204020204" charset="-122"/>
            </a:endParaRPr>
          </a:p>
        </p:txBody>
      </p:sp>
      <p:sp>
        <p:nvSpPr>
          <p:cNvPr id="67594" name="文本框 9"/>
          <p:cNvSpPr txBox="1"/>
          <p:nvPr/>
        </p:nvSpPr>
        <p:spPr>
          <a:xfrm>
            <a:off x="106363" y="2447925"/>
            <a:ext cx="12031662" cy="3538538"/>
          </a:xfrm>
          <a:prstGeom prst="rect">
            <a:avLst/>
          </a:prstGeom>
          <a:noFill/>
          <a:ln w="9525">
            <a:noFill/>
          </a:ln>
        </p:spPr>
        <p:txBody>
          <a:bodyPr wrap="square" anchor="t" anchorCtr="0">
            <a:spAutoFit/>
          </a:bodyPr>
          <a:lstStyle/>
          <a:p>
            <a:pPr indent="344805">
              <a:lnSpc>
                <a:spcPct val="140000"/>
              </a:lnSpc>
            </a:pPr>
            <a:r>
              <a:rPr lang="en-US" altLang="zh-CN" sz="2000" b="1" dirty="0">
                <a:latin typeface="微软雅黑" panose="020B0503020204020204" charset="-122"/>
                <a:ea typeface="微软雅黑" panose="020B0503020204020204" charset="-122"/>
                <a:sym typeface="Arial" panose="020B0604020202020204" pitchFamily="34" charset="0"/>
              </a:rPr>
              <a:t>  </a:t>
            </a:r>
            <a:r>
              <a:rPr lang="zh-CN" altLang="zh-CN" sz="2000" b="1" dirty="0">
                <a:latin typeface="微软雅黑" panose="020B0503020204020204" charset="-122"/>
                <a:ea typeface="微软雅黑" panose="020B0503020204020204" charset="-122"/>
                <a:sym typeface="Arial" panose="020B0604020202020204" pitchFamily="34" charset="0"/>
              </a:rPr>
              <a:t>作业条件风险程度评价（LEC）</a:t>
            </a:r>
            <a:endParaRPr lang="zh-CN" altLang="zh-CN" sz="2000" b="1" dirty="0">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latin typeface="微软雅黑" panose="020B0503020204020204" charset="-122"/>
                <a:ea typeface="微软雅黑" panose="020B0503020204020204" charset="-122"/>
                <a:sym typeface="Arial" panose="020B0604020202020204" pitchFamily="34" charset="0"/>
              </a:rPr>
              <a:t> </a:t>
            </a:r>
            <a:r>
              <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rPr>
              <a:t>基本原理是根据风险点辨识确定的危害及影响程度与危害及影响事件发生的可能性乘积确定风险的大小。</a:t>
            </a:r>
            <a:endPar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latin typeface="微软雅黑" panose="020B0503020204020204" charset="-122"/>
                <a:ea typeface="微软雅黑" panose="020B0503020204020204" charset="-122"/>
                <a:sym typeface="Arial" panose="020B0604020202020204" pitchFamily="34" charset="0"/>
              </a:rPr>
              <a:t> 定量计算每一种危险源所带来的风险可采用如下方法：D=LEC</a:t>
            </a:r>
            <a:endParaRPr lang="zh-CN" altLang="zh-CN" sz="2000" b="1" dirty="0">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latin typeface="微软雅黑" panose="020B0503020204020204" charset="-122"/>
                <a:ea typeface="微软雅黑" panose="020B0503020204020204" charset="-122"/>
                <a:sym typeface="Arial" panose="020B0604020202020204" pitchFamily="34" charset="0"/>
              </a:rPr>
              <a:t> </a:t>
            </a:r>
            <a:r>
              <a:rPr lang="zh-CN" altLang="zh-CN" sz="2000" b="1" dirty="0">
                <a:solidFill>
                  <a:srgbClr val="002060"/>
                </a:solidFill>
                <a:latin typeface="微软雅黑" panose="020B0503020204020204" charset="-122"/>
                <a:ea typeface="微软雅黑" panose="020B0503020204020204" charset="-122"/>
                <a:sym typeface="Arial" panose="020B0604020202020204" pitchFamily="34" charset="0"/>
              </a:rPr>
              <a:t>D——风险值</a:t>
            </a:r>
            <a:endParaRPr lang="zh-CN" altLang="zh-CN" sz="2000" b="1" dirty="0">
              <a:solidFill>
                <a:srgbClr val="002060"/>
              </a:solidFill>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solidFill>
                  <a:srgbClr val="002060"/>
                </a:solidFill>
                <a:latin typeface="微软雅黑" panose="020B0503020204020204" charset="-122"/>
                <a:ea typeface="微软雅黑" panose="020B0503020204020204" charset="-122"/>
                <a:sym typeface="Arial" panose="020B0604020202020204" pitchFamily="34" charset="0"/>
              </a:rPr>
              <a:t> L——发生事故的可能性大小</a:t>
            </a:r>
            <a:endParaRPr lang="zh-CN" altLang="zh-CN" sz="2000" b="1" dirty="0">
              <a:solidFill>
                <a:srgbClr val="002060"/>
              </a:solidFill>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solidFill>
                  <a:srgbClr val="002060"/>
                </a:solidFill>
                <a:latin typeface="微软雅黑" panose="020B0503020204020204" charset="-122"/>
                <a:ea typeface="微软雅黑" panose="020B0503020204020204" charset="-122"/>
                <a:sym typeface="Arial" panose="020B0604020202020204" pitchFamily="34" charset="0"/>
              </a:rPr>
              <a:t> E——暴露于危险环境的频繁程度</a:t>
            </a:r>
            <a:endParaRPr lang="zh-CN" altLang="zh-CN" sz="2000" b="1" dirty="0">
              <a:solidFill>
                <a:srgbClr val="002060"/>
              </a:solidFill>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solidFill>
                  <a:srgbClr val="002060"/>
                </a:solidFill>
                <a:latin typeface="微软雅黑" panose="020B0503020204020204" charset="-122"/>
                <a:ea typeface="微软雅黑" panose="020B0503020204020204" charset="-122"/>
                <a:sym typeface="Arial" panose="020B0604020202020204" pitchFamily="34" charset="0"/>
              </a:rPr>
              <a:t> C——发生事故产生的后果</a:t>
            </a:r>
            <a:endParaRPr lang="zh-CN" altLang="zh-CN" sz="2000" b="1" dirty="0">
              <a:solidFill>
                <a:srgbClr val="002060"/>
              </a:solidFill>
              <a:latin typeface="微软雅黑" panose="020B0503020204020204" charset="-122"/>
              <a:ea typeface="微软雅黑" panose="020B0503020204020204" charset="-122"/>
              <a:sym typeface="Arial" panose="020B0604020202020204" pitchFamily="34" charset="0"/>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9634"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69635"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69636"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9639"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223361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69641" name="文本框 8"/>
          <p:cNvSpPr txBox="1"/>
          <p:nvPr/>
        </p:nvSpPr>
        <p:spPr>
          <a:xfrm>
            <a:off x="2362200" y="1676400"/>
            <a:ext cx="4159250"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风险评价方法之    </a:t>
            </a:r>
            <a:r>
              <a:rPr lang="en-US" altLang="zh-CN" sz="2400" b="1">
                <a:solidFill>
                  <a:srgbClr val="FF0000"/>
                </a:solidFill>
                <a:latin typeface="黑体" panose="02010609060101010101" charset="-122"/>
                <a:ea typeface="黑体" panose="02010609060101010101" charset="-122"/>
              </a:rPr>
              <a:t>LEC</a:t>
            </a:r>
            <a:r>
              <a:rPr lang="zh-CN" altLang="en-US" sz="2400" b="1">
                <a:solidFill>
                  <a:srgbClr val="FF0000"/>
                </a:solidFill>
                <a:latin typeface="黑体" panose="02010609060101010101" charset="-122"/>
                <a:ea typeface="黑体" panose="02010609060101010101" charset="-122"/>
              </a:rPr>
              <a:t>法</a:t>
            </a:r>
            <a:endParaRPr lang="zh-CN" altLang="en-US" sz="2400" b="1">
              <a:latin typeface="Arial" panose="020B0604020202020204" pitchFamily="34" charset="0"/>
              <a:ea typeface="微软雅黑" panose="020B0503020204020204" charset="-122"/>
            </a:endParaRPr>
          </a:p>
        </p:txBody>
      </p:sp>
      <p:sp>
        <p:nvSpPr>
          <p:cNvPr id="69642" name="文本框 9"/>
          <p:cNvSpPr txBox="1"/>
          <p:nvPr/>
        </p:nvSpPr>
        <p:spPr>
          <a:xfrm>
            <a:off x="106363" y="2447925"/>
            <a:ext cx="12031662" cy="1814513"/>
          </a:xfrm>
          <a:prstGeom prst="rect">
            <a:avLst/>
          </a:prstGeom>
          <a:noFill/>
          <a:ln w="9525">
            <a:noFill/>
          </a:ln>
        </p:spPr>
        <p:txBody>
          <a:bodyPr wrap="square" anchor="t" anchorCtr="0">
            <a:spAutoFit/>
          </a:bodyPr>
          <a:lstStyle/>
          <a:p>
            <a:pPr indent="344805">
              <a:lnSpc>
                <a:spcPct val="140000"/>
              </a:lnSpc>
            </a:pPr>
            <a:r>
              <a:rPr lang="en-US" altLang="zh-CN" sz="2000" b="1" dirty="0">
                <a:latin typeface="微软雅黑" panose="020B0503020204020204" charset="-122"/>
                <a:ea typeface="微软雅黑" panose="020B0503020204020204" charset="-122"/>
                <a:sym typeface="Arial" panose="020B0604020202020204" pitchFamily="34" charset="0"/>
              </a:rPr>
              <a:t>  </a:t>
            </a:r>
            <a:r>
              <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rPr>
              <a:t>事故发生的可能性（L）</a:t>
            </a:r>
            <a:endPar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latin typeface="微软雅黑" panose="020B0503020204020204" charset="-122"/>
                <a:ea typeface="微软雅黑" panose="020B0503020204020204" charset="-122"/>
                <a:sym typeface="Arial" panose="020B0604020202020204" pitchFamily="34" charset="0"/>
              </a:rPr>
              <a:t> 当用概率来表示事故发生的可能性大小（L）时，绝对不可能发生的事故概率为0；而必然发生的事故概率为1。然而，从系统安全角度考虑，绝对不发生事故是不可能的，所以</a:t>
            </a:r>
            <a:r>
              <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rPr>
              <a:t>人为地将发生事故可能性极小的分数定为0.1，而必然要发生的事故的分数定为10，介于这两种情况之间的情况指定为若干中间值。</a:t>
            </a:r>
            <a:endPar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endParaRPr>
          </a:p>
        </p:txBody>
      </p:sp>
      <p:pic>
        <p:nvPicPr>
          <p:cNvPr id="69643" name="图片 38919" descr="文档1"/>
          <p:cNvPicPr>
            <a:picLocks noChangeAspect="1"/>
          </p:cNvPicPr>
          <p:nvPr/>
        </p:nvPicPr>
        <p:blipFill>
          <a:blip r:embed="rId3"/>
          <a:srcRect l="14282" t="8417" r="30943" b="74060"/>
          <a:stretch>
            <a:fillRect/>
          </a:stretch>
        </p:blipFill>
        <p:spPr>
          <a:xfrm>
            <a:off x="1833563" y="4214813"/>
            <a:ext cx="8577262" cy="2506662"/>
          </a:xfrm>
          <a:prstGeom prst="rect">
            <a:avLst/>
          </a:prstGeom>
          <a:noFill/>
          <a:ln w="9525" cap="flat" cmpd="sng">
            <a:solidFill>
              <a:schemeClr val="tx1"/>
            </a:solidFill>
            <a:prstDash val="solid"/>
            <a:round/>
            <a:headEnd type="none" w="med" len="med"/>
            <a:tailEnd type="none" w="med" len="med"/>
          </a:ln>
        </p:spPr>
      </p:pic>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1682"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71683"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71684"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1687"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223361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71689" name="文本框 8"/>
          <p:cNvSpPr txBox="1"/>
          <p:nvPr/>
        </p:nvSpPr>
        <p:spPr>
          <a:xfrm>
            <a:off x="2362200" y="1676400"/>
            <a:ext cx="4159250"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风险评价方法之    </a:t>
            </a:r>
            <a:r>
              <a:rPr lang="en-US" altLang="zh-CN" sz="2400" b="1">
                <a:solidFill>
                  <a:srgbClr val="FF0000"/>
                </a:solidFill>
                <a:latin typeface="黑体" panose="02010609060101010101" charset="-122"/>
                <a:ea typeface="黑体" panose="02010609060101010101" charset="-122"/>
              </a:rPr>
              <a:t>LEC</a:t>
            </a:r>
            <a:r>
              <a:rPr lang="zh-CN" altLang="en-US" sz="2400" b="1">
                <a:solidFill>
                  <a:srgbClr val="FF0000"/>
                </a:solidFill>
                <a:latin typeface="黑体" panose="02010609060101010101" charset="-122"/>
                <a:ea typeface="黑体" panose="02010609060101010101" charset="-122"/>
              </a:rPr>
              <a:t>法</a:t>
            </a:r>
            <a:endParaRPr lang="zh-CN" altLang="en-US" sz="2400" b="1">
              <a:latin typeface="Arial" panose="020B0604020202020204" pitchFamily="34" charset="0"/>
              <a:ea typeface="微软雅黑" panose="020B0503020204020204" charset="-122"/>
            </a:endParaRPr>
          </a:p>
        </p:txBody>
      </p:sp>
      <p:sp>
        <p:nvSpPr>
          <p:cNvPr id="71690" name="文本框 9"/>
          <p:cNvSpPr txBox="1"/>
          <p:nvPr/>
        </p:nvSpPr>
        <p:spPr>
          <a:xfrm>
            <a:off x="106363" y="2447925"/>
            <a:ext cx="12031662" cy="1814513"/>
          </a:xfrm>
          <a:prstGeom prst="rect">
            <a:avLst/>
          </a:prstGeom>
          <a:noFill/>
          <a:ln w="9525">
            <a:noFill/>
          </a:ln>
        </p:spPr>
        <p:txBody>
          <a:bodyPr wrap="square" anchor="t" anchorCtr="0">
            <a:spAutoFit/>
          </a:bodyPr>
          <a:lstStyle/>
          <a:p>
            <a:pPr indent="344805">
              <a:lnSpc>
                <a:spcPct val="140000"/>
              </a:lnSpc>
            </a:pPr>
            <a:r>
              <a:rPr lang="en-US" altLang="zh-CN" sz="2000" b="1" dirty="0">
                <a:latin typeface="微软雅黑" panose="020B0503020204020204" charset="-122"/>
                <a:ea typeface="微软雅黑" panose="020B0503020204020204" charset="-122"/>
                <a:sym typeface="Arial" panose="020B0604020202020204" pitchFamily="34" charset="0"/>
              </a:rPr>
              <a:t> </a:t>
            </a:r>
            <a:r>
              <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rPr>
              <a:t>暴露于危险环境的频繁程度（E）</a:t>
            </a:r>
            <a:endPar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latin typeface="微软雅黑" panose="020B0503020204020204" charset="-122"/>
                <a:ea typeface="微软雅黑" panose="020B0503020204020204" charset="-122"/>
                <a:sym typeface="Arial" panose="020B0604020202020204" pitchFamily="34" charset="0"/>
              </a:rPr>
              <a:t> 当确定暴露于危险环境的频繁程度（E）时，人员出现在危险环境中的时间越多，则危险性越大，规定</a:t>
            </a:r>
            <a:r>
              <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rPr>
              <a:t>连续出现在危险环境的情况定为10，而非常罕见地出现在危险环境中定为0.5，介于两者之间的各种情况规定若干个中间值。</a:t>
            </a:r>
            <a:endPar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endParaRPr>
          </a:p>
        </p:txBody>
      </p:sp>
      <p:graphicFrame>
        <p:nvGraphicFramePr>
          <p:cNvPr id="11" name="表格 10"/>
          <p:cNvGraphicFramePr/>
          <p:nvPr/>
        </p:nvGraphicFramePr>
        <p:xfrm>
          <a:off x="447675" y="4168775"/>
          <a:ext cx="11422380" cy="2552700"/>
        </p:xfrm>
        <a:graphic>
          <a:graphicData uri="http://schemas.openxmlformats.org/drawingml/2006/table">
            <a:tbl>
              <a:tblPr firstRow="1" bandRow="1">
                <a:tableStyleId>{5C22544A-7EE6-4342-B048-85BDC9FD1C3A}</a:tableStyleId>
              </a:tblPr>
              <a:tblGrid>
                <a:gridCol w="1812290"/>
                <a:gridCol w="3623945"/>
                <a:gridCol w="549910"/>
                <a:gridCol w="1812290"/>
                <a:gridCol w="3623945"/>
              </a:tblGrid>
              <a:tr h="510540">
                <a:tc gridSpan="5">
                  <a:txBody>
                    <a:bodyPr/>
                    <a:lstStyle/>
                    <a:p>
                      <a:pPr algn="ctr">
                        <a:buNone/>
                      </a:pPr>
                      <a:r>
                        <a:rPr lang="zh-CN" altLang="en-US" sz="2400">
                          <a:solidFill>
                            <a:schemeClr val="tx1"/>
                          </a:solidFill>
                        </a:rPr>
                        <a:t>暴露于危险中的频繁程度（</a:t>
                      </a:r>
                      <a:r>
                        <a:rPr lang="en-US" altLang="zh-CN" sz="2400">
                          <a:solidFill>
                            <a:schemeClr val="tx1"/>
                          </a:solidFill>
                        </a:rPr>
                        <a:t>E</a:t>
                      </a:r>
                      <a:r>
                        <a:rPr lang="zh-CN" altLang="en-US" sz="2400">
                          <a:solidFill>
                            <a:schemeClr val="tx1"/>
                          </a:solidFill>
                        </a:rPr>
                        <a:t>）</a:t>
                      </a:r>
                      <a:endParaRPr lang="zh-CN" altLang="en-US" sz="2400">
                        <a:solidFill>
                          <a:schemeClr val="tx1"/>
                        </a:solidFill>
                      </a:endParaRPr>
                    </a:p>
                  </a:txBody>
                  <a:tcPr>
                    <a:gradFill>
                      <a:gsLst>
                        <a:gs pos="0">
                          <a:srgbClr val="FBFB11"/>
                        </a:gs>
                        <a:gs pos="100000">
                          <a:srgbClr val="838309"/>
                        </a:gs>
                      </a:gsLst>
                      <a:lin ang="5400000" scaled="0"/>
                    </a:gradFill>
                  </a:tcPr>
                </a:tc>
                <a:tc hMerge="1">
                  <a:tcPr>
                    <a:gradFill>
                      <a:gsLst>
                        <a:gs pos="0">
                          <a:srgbClr val="FBFB11"/>
                        </a:gs>
                        <a:gs pos="100000">
                          <a:srgbClr val="838309"/>
                        </a:gs>
                      </a:gsLst>
                      <a:lin ang="5400000" scaled="0"/>
                    </a:gradFill>
                  </a:tcPr>
                </a:tc>
                <a:tc hMerge="1">
                  <a:tcPr>
                    <a:gradFill>
                      <a:gsLst>
                        <a:gs pos="0">
                          <a:srgbClr val="FBFB11"/>
                        </a:gs>
                        <a:gs pos="100000">
                          <a:srgbClr val="838309"/>
                        </a:gs>
                      </a:gsLst>
                      <a:lin ang="5400000" scaled="0"/>
                    </a:gradFill>
                  </a:tcPr>
                </a:tc>
                <a:tc hMerge="1">
                  <a:tcPr>
                    <a:gradFill>
                      <a:gsLst>
                        <a:gs pos="0">
                          <a:srgbClr val="FBFB11"/>
                        </a:gs>
                        <a:gs pos="100000">
                          <a:srgbClr val="838309"/>
                        </a:gs>
                      </a:gsLst>
                      <a:lin ang="5400000" scaled="0"/>
                    </a:gradFill>
                  </a:tcPr>
                </a:tc>
                <a:tc hMerge="1">
                  <a:tcPr>
                    <a:gradFill>
                      <a:gsLst>
                        <a:gs pos="0">
                          <a:srgbClr val="FBFB11"/>
                        </a:gs>
                        <a:gs pos="100000">
                          <a:srgbClr val="838309"/>
                        </a:gs>
                      </a:gsLst>
                      <a:lin ang="5400000" scaled="0"/>
                    </a:gradFill>
                  </a:tcPr>
                </a:tc>
              </a:tr>
              <a:tr h="510540">
                <a:tc>
                  <a:txBody>
                    <a:bodyPr/>
                    <a:lstStyle/>
                    <a:p>
                      <a:pPr algn="ctr">
                        <a:buNone/>
                      </a:pPr>
                      <a:r>
                        <a:rPr lang="zh-CN" altLang="en-US" sz="2400">
                          <a:latin typeface="黑体" panose="02010609060101010101" charset="-122"/>
                          <a:ea typeface="黑体" panose="02010609060101010101" charset="-122"/>
                        </a:rPr>
                        <a:t>分数值</a:t>
                      </a:r>
                      <a:endParaRPr lang="zh-CN" altLang="en-US" sz="2400">
                        <a:latin typeface="黑体" panose="02010609060101010101" charset="-122"/>
                        <a:ea typeface="黑体" panose="02010609060101010101" charset="-122"/>
                      </a:endParaRPr>
                    </a:p>
                  </a:txBody>
                  <a:tcPr>
                    <a:solidFill>
                      <a:srgbClr val="F2D4AA"/>
                    </a:solidFill>
                  </a:tcPr>
                </a:tc>
                <a:tc>
                  <a:txBody>
                    <a:bodyPr/>
                    <a:lstStyle/>
                    <a:p>
                      <a:pPr algn="ctr">
                        <a:buNone/>
                      </a:pPr>
                      <a:r>
                        <a:rPr lang="zh-CN" altLang="en-US" sz="2400">
                          <a:latin typeface="黑体" panose="02010609060101010101" charset="-122"/>
                          <a:ea typeface="黑体" panose="02010609060101010101" charset="-122"/>
                        </a:rPr>
                        <a:t>频繁程度</a:t>
                      </a:r>
                      <a:endParaRPr lang="zh-CN" altLang="en-US" sz="2400">
                        <a:latin typeface="黑体" panose="02010609060101010101" charset="-122"/>
                        <a:ea typeface="黑体" panose="02010609060101010101" charset="-122"/>
                      </a:endParaRPr>
                    </a:p>
                  </a:txBody>
                  <a:tcPr>
                    <a:solidFill>
                      <a:srgbClr val="F2D4AA"/>
                    </a:solidFill>
                  </a:tcPr>
                </a:tc>
                <a:tc>
                  <a:txBody>
                    <a:bodyPr/>
                    <a:lstStyle/>
                    <a:p>
                      <a:pPr algn="ctr">
                        <a:buNone/>
                      </a:pPr>
                      <a:endParaRPr lang="zh-CN" altLang="en-US" sz="2400">
                        <a:latin typeface="黑体" panose="02010609060101010101" charset="-122"/>
                        <a:ea typeface="黑体" panose="02010609060101010101" charset="-122"/>
                      </a:endParaRPr>
                    </a:p>
                  </a:txBody>
                  <a:tcPr>
                    <a:solidFill>
                      <a:srgbClr val="F2D4AA"/>
                    </a:solidFill>
                  </a:tcPr>
                </a:tc>
                <a:tc>
                  <a:txBody>
                    <a:bodyPr/>
                    <a:lstStyle/>
                    <a:p>
                      <a:pPr algn="ctr">
                        <a:buNone/>
                      </a:pPr>
                      <a:r>
                        <a:rPr lang="zh-CN" altLang="en-US" sz="2400">
                          <a:latin typeface="黑体" panose="02010609060101010101" charset="-122"/>
                          <a:ea typeface="黑体" panose="02010609060101010101" charset="-122"/>
                        </a:rPr>
                        <a:t>分数值</a:t>
                      </a:r>
                      <a:endParaRPr lang="zh-CN" altLang="en-US" sz="2400">
                        <a:latin typeface="黑体" panose="02010609060101010101" charset="-122"/>
                        <a:ea typeface="黑体" panose="02010609060101010101" charset="-122"/>
                      </a:endParaRPr>
                    </a:p>
                  </a:txBody>
                  <a:tcPr>
                    <a:solidFill>
                      <a:srgbClr val="F2D4AA"/>
                    </a:solidFill>
                  </a:tcPr>
                </a:tc>
                <a:tc>
                  <a:txBody>
                    <a:bodyPr/>
                    <a:lstStyle/>
                    <a:p>
                      <a:pPr algn="ctr">
                        <a:buNone/>
                      </a:pPr>
                      <a:r>
                        <a:rPr lang="zh-CN" altLang="en-US" sz="2400">
                          <a:latin typeface="黑体" panose="02010609060101010101" charset="-122"/>
                          <a:ea typeface="黑体" panose="02010609060101010101" charset="-122"/>
                        </a:rPr>
                        <a:t>频繁程度</a:t>
                      </a:r>
                      <a:endParaRPr lang="zh-CN" altLang="en-US" sz="2400">
                        <a:latin typeface="黑体" panose="02010609060101010101" charset="-122"/>
                        <a:ea typeface="黑体" panose="02010609060101010101" charset="-122"/>
                      </a:endParaRPr>
                    </a:p>
                  </a:txBody>
                  <a:tcPr>
                    <a:solidFill>
                      <a:srgbClr val="F2D4AA"/>
                    </a:solidFill>
                  </a:tcPr>
                </a:tc>
              </a:tr>
              <a:tr h="510540">
                <a:tc>
                  <a:txBody>
                    <a:bodyPr/>
                    <a:lstStyle/>
                    <a:p>
                      <a:pPr algn="ctr">
                        <a:buNone/>
                      </a:pPr>
                      <a:r>
                        <a:rPr lang="en-US" altLang="zh-CN" sz="2400">
                          <a:latin typeface="黑体" panose="02010609060101010101" charset="-122"/>
                          <a:ea typeface="黑体" panose="02010609060101010101" charset="-122"/>
                        </a:rPr>
                        <a:t>10</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连续暴露</a:t>
                      </a:r>
                      <a:endParaRPr lang="zh-CN" altLang="en-US" sz="2400">
                        <a:latin typeface="黑体" panose="02010609060101010101" charset="-122"/>
                        <a:ea typeface="黑体" panose="02010609060101010101" charset="-122"/>
                      </a:endParaRPr>
                    </a:p>
                  </a:txBody>
                  <a:tcPr/>
                </a:tc>
                <a:tc>
                  <a:txBody>
                    <a:bodyPr/>
                    <a:lstStyle/>
                    <a:p>
                      <a:pPr algn="ctr">
                        <a:buNone/>
                      </a:pPr>
                      <a:endParaRPr lang="zh-CN" altLang="en-US" sz="2400">
                        <a:latin typeface="黑体" panose="02010609060101010101" charset="-122"/>
                        <a:ea typeface="黑体" panose="02010609060101010101" charset="-122"/>
                      </a:endParaRPr>
                    </a:p>
                  </a:txBody>
                  <a:tcPr>
                    <a:solidFill>
                      <a:schemeClr val="bg1"/>
                    </a:solidFill>
                  </a:tcPr>
                </a:tc>
                <a:tc>
                  <a:txBody>
                    <a:bodyPr/>
                    <a:lstStyle/>
                    <a:p>
                      <a:pPr algn="ctr">
                        <a:buNone/>
                      </a:pPr>
                      <a:r>
                        <a:rPr lang="en-US" altLang="zh-CN" sz="2400">
                          <a:latin typeface="黑体" panose="02010609060101010101" charset="-122"/>
                          <a:ea typeface="黑体" panose="02010609060101010101" charset="-122"/>
                        </a:rPr>
                        <a:t>2</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每月一次暴露</a:t>
                      </a:r>
                      <a:endParaRPr lang="zh-CN" altLang="en-US" sz="2400">
                        <a:latin typeface="黑体" panose="02010609060101010101" charset="-122"/>
                        <a:ea typeface="黑体" panose="02010609060101010101" charset="-122"/>
                      </a:endParaRPr>
                    </a:p>
                  </a:txBody>
                  <a:tcPr/>
                </a:tc>
              </a:tr>
              <a:tr h="510540">
                <a:tc>
                  <a:txBody>
                    <a:bodyPr/>
                    <a:lstStyle/>
                    <a:p>
                      <a:pPr algn="ctr">
                        <a:buNone/>
                      </a:pPr>
                      <a:r>
                        <a:rPr lang="en-US" altLang="zh-CN" sz="2400">
                          <a:latin typeface="黑体" panose="02010609060101010101" charset="-122"/>
                          <a:ea typeface="黑体" panose="02010609060101010101" charset="-122"/>
                        </a:rPr>
                        <a:t>6</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每天工作时间内暴露</a:t>
                      </a:r>
                      <a:endParaRPr lang="zh-CN" altLang="en-US" sz="2400">
                        <a:latin typeface="黑体" panose="02010609060101010101" charset="-122"/>
                        <a:ea typeface="黑体" panose="02010609060101010101" charset="-122"/>
                      </a:endParaRPr>
                    </a:p>
                  </a:txBody>
                  <a:tcPr/>
                </a:tc>
                <a:tc>
                  <a:txBody>
                    <a:bodyPr/>
                    <a:lstStyle/>
                    <a:p>
                      <a:pPr algn="ctr">
                        <a:buNone/>
                      </a:pPr>
                      <a:endParaRPr lang="zh-CN" altLang="en-US" sz="2400">
                        <a:latin typeface="黑体" panose="02010609060101010101" charset="-122"/>
                        <a:ea typeface="黑体" panose="02010609060101010101" charset="-122"/>
                      </a:endParaRPr>
                    </a:p>
                  </a:txBody>
                  <a:tcPr>
                    <a:solidFill>
                      <a:schemeClr val="bg1"/>
                    </a:solidFill>
                  </a:tcPr>
                </a:tc>
                <a:tc>
                  <a:txBody>
                    <a:bodyPr/>
                    <a:lstStyle/>
                    <a:p>
                      <a:pPr algn="ctr">
                        <a:buNone/>
                      </a:pPr>
                      <a:r>
                        <a:rPr lang="en-US" altLang="zh-CN" sz="2400">
                          <a:latin typeface="黑体" panose="02010609060101010101" charset="-122"/>
                          <a:ea typeface="黑体" panose="02010609060101010101" charset="-122"/>
                        </a:rPr>
                        <a:t>1</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每年几次暴露</a:t>
                      </a:r>
                      <a:endParaRPr lang="zh-CN" altLang="en-US" sz="2400">
                        <a:latin typeface="黑体" panose="02010609060101010101" charset="-122"/>
                        <a:ea typeface="黑体" panose="02010609060101010101" charset="-122"/>
                      </a:endParaRPr>
                    </a:p>
                  </a:txBody>
                  <a:tcPr/>
                </a:tc>
              </a:tr>
              <a:tr h="510540">
                <a:tc>
                  <a:txBody>
                    <a:bodyPr/>
                    <a:lstStyle/>
                    <a:p>
                      <a:pPr algn="ctr">
                        <a:buNone/>
                      </a:pPr>
                      <a:r>
                        <a:rPr lang="en-US" altLang="zh-CN" sz="2400">
                          <a:latin typeface="黑体" panose="02010609060101010101" charset="-122"/>
                          <a:ea typeface="黑体" panose="02010609060101010101" charset="-122"/>
                        </a:rPr>
                        <a:t>3</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每周一次或偶然暴露</a:t>
                      </a:r>
                      <a:endParaRPr lang="zh-CN" altLang="en-US" sz="2400">
                        <a:latin typeface="黑体" panose="02010609060101010101" charset="-122"/>
                        <a:ea typeface="黑体" panose="02010609060101010101" charset="-122"/>
                      </a:endParaRPr>
                    </a:p>
                  </a:txBody>
                  <a:tcPr/>
                </a:tc>
                <a:tc>
                  <a:txBody>
                    <a:bodyPr/>
                    <a:lstStyle/>
                    <a:p>
                      <a:pPr algn="ctr">
                        <a:buNone/>
                      </a:pPr>
                      <a:endParaRPr lang="zh-CN" altLang="en-US" sz="2400">
                        <a:latin typeface="黑体" panose="02010609060101010101" charset="-122"/>
                        <a:ea typeface="黑体" panose="02010609060101010101" charset="-122"/>
                      </a:endParaRPr>
                    </a:p>
                  </a:txBody>
                  <a:tcPr>
                    <a:solidFill>
                      <a:schemeClr val="bg1"/>
                    </a:solidFill>
                  </a:tcPr>
                </a:tc>
                <a:tc>
                  <a:txBody>
                    <a:bodyPr/>
                    <a:lstStyle/>
                    <a:p>
                      <a:pPr algn="ctr">
                        <a:buNone/>
                      </a:pPr>
                      <a:r>
                        <a:rPr lang="en-US" altLang="zh-CN" sz="2400">
                          <a:latin typeface="黑体" panose="02010609060101010101" charset="-122"/>
                          <a:ea typeface="黑体" panose="02010609060101010101" charset="-122"/>
                        </a:rPr>
                        <a:t>0.5</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非常罕见地暴露</a:t>
                      </a:r>
                      <a:endParaRPr lang="zh-CN" altLang="en-US" sz="2400">
                        <a:latin typeface="黑体" panose="02010609060101010101" charset="-122"/>
                        <a:ea typeface="黑体" panose="02010609060101010101" charset="-122"/>
                      </a:endParaRPr>
                    </a:p>
                  </a:txBody>
                  <a:tcPr/>
                </a:tc>
              </a:tr>
            </a:tbl>
          </a:graphicData>
        </a:graphic>
      </p:graphicFrame>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3730"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73731"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73732"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3735"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223361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73737" name="文本框 8"/>
          <p:cNvSpPr txBox="1"/>
          <p:nvPr/>
        </p:nvSpPr>
        <p:spPr>
          <a:xfrm>
            <a:off x="2362200" y="1676400"/>
            <a:ext cx="4159250"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风险评价方法之    </a:t>
            </a:r>
            <a:r>
              <a:rPr lang="en-US" altLang="zh-CN" sz="2400" b="1">
                <a:solidFill>
                  <a:srgbClr val="FF0000"/>
                </a:solidFill>
                <a:latin typeface="黑体" panose="02010609060101010101" charset="-122"/>
                <a:ea typeface="黑体" panose="02010609060101010101" charset="-122"/>
              </a:rPr>
              <a:t>LEC</a:t>
            </a:r>
            <a:r>
              <a:rPr lang="zh-CN" altLang="en-US" sz="2400" b="1">
                <a:solidFill>
                  <a:srgbClr val="FF0000"/>
                </a:solidFill>
                <a:latin typeface="黑体" panose="02010609060101010101" charset="-122"/>
                <a:ea typeface="黑体" panose="02010609060101010101" charset="-122"/>
              </a:rPr>
              <a:t>法</a:t>
            </a:r>
            <a:endParaRPr lang="zh-CN" altLang="en-US" sz="2400" b="1">
              <a:latin typeface="Arial" panose="020B0604020202020204" pitchFamily="34" charset="0"/>
              <a:ea typeface="微软雅黑" panose="020B0503020204020204" charset="-122"/>
            </a:endParaRPr>
          </a:p>
        </p:txBody>
      </p:sp>
      <p:sp>
        <p:nvSpPr>
          <p:cNvPr id="73738" name="文本框 9"/>
          <p:cNvSpPr txBox="1"/>
          <p:nvPr/>
        </p:nvSpPr>
        <p:spPr>
          <a:xfrm>
            <a:off x="80963" y="2346325"/>
            <a:ext cx="12031662" cy="1814513"/>
          </a:xfrm>
          <a:prstGeom prst="rect">
            <a:avLst/>
          </a:prstGeom>
          <a:noFill/>
          <a:ln w="9525">
            <a:noFill/>
          </a:ln>
        </p:spPr>
        <p:txBody>
          <a:bodyPr wrap="square" anchor="t" anchorCtr="0">
            <a:spAutoFit/>
          </a:bodyPr>
          <a:lstStyle/>
          <a:p>
            <a:pPr indent="344805">
              <a:lnSpc>
                <a:spcPct val="140000"/>
              </a:lnSpc>
            </a:pPr>
            <a:r>
              <a:rPr lang="en-US" altLang="zh-CN" sz="2000" b="1" dirty="0">
                <a:latin typeface="微软雅黑" panose="020B0503020204020204" charset="-122"/>
                <a:ea typeface="微软雅黑" panose="020B0503020204020204" charset="-122"/>
                <a:sym typeface="Arial" panose="020B0604020202020204" pitchFamily="34" charset="0"/>
              </a:rPr>
              <a:t> </a:t>
            </a:r>
            <a:r>
              <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rPr>
              <a:t>发生事故产生的后果（C）</a:t>
            </a:r>
            <a:endPar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rPr>
              <a:t> </a:t>
            </a:r>
            <a:r>
              <a:rPr lang="zh-CN" altLang="zh-CN" sz="2000" b="1" dirty="0">
                <a:latin typeface="微软雅黑" panose="020B0503020204020204" charset="-122"/>
                <a:ea typeface="微软雅黑" panose="020B0503020204020204" charset="-122"/>
                <a:sym typeface="Arial" panose="020B0604020202020204" pitchFamily="34" charset="0"/>
              </a:rPr>
              <a:t>关于发生事故产生的后果（C），由于事故造成的人身伤害与财产损失变化范围很大，因此规定其分数值为1-100，</a:t>
            </a:r>
            <a:r>
              <a:rPr lang="zh-CN" altLang="zh-CN" sz="2000" b="1" dirty="0">
                <a:solidFill>
                  <a:srgbClr val="FF0000"/>
                </a:solidFill>
                <a:latin typeface="微软雅黑" panose="020B0503020204020204" charset="-122"/>
                <a:ea typeface="微软雅黑" panose="020B0503020204020204" charset="-122"/>
                <a:sym typeface="Arial" panose="020B0604020202020204" pitchFamily="34" charset="0"/>
              </a:rPr>
              <a:t>把需要救护的轻微损伤或较小财产损失的分数规定为1，把造成多人死亡或重大财产损失的可能性分数规定为100，其他情况的数值均为1与100之间</a:t>
            </a:r>
            <a:r>
              <a:rPr lang="zh-CN" altLang="zh-CN" sz="2000" b="1" dirty="0">
                <a:latin typeface="微软雅黑" panose="020B0503020204020204" charset="-122"/>
                <a:ea typeface="微软雅黑" panose="020B0503020204020204" charset="-122"/>
                <a:sym typeface="Arial" panose="020B0604020202020204" pitchFamily="34" charset="0"/>
              </a:rPr>
              <a:t>。</a:t>
            </a:r>
            <a:endParaRPr lang="zh-CN" altLang="zh-CN" sz="2000" b="1" dirty="0">
              <a:latin typeface="微软雅黑" panose="020B0503020204020204" charset="-122"/>
              <a:ea typeface="微软雅黑" panose="020B0503020204020204" charset="-122"/>
              <a:sym typeface="Arial" panose="020B0604020202020204" pitchFamily="34" charset="0"/>
            </a:endParaRPr>
          </a:p>
        </p:txBody>
      </p:sp>
      <p:graphicFrame>
        <p:nvGraphicFramePr>
          <p:cNvPr id="11" name="表格 10"/>
          <p:cNvGraphicFramePr/>
          <p:nvPr/>
        </p:nvGraphicFramePr>
        <p:xfrm>
          <a:off x="79375" y="4160838"/>
          <a:ext cx="12031980" cy="2651760"/>
        </p:xfrm>
        <a:graphic>
          <a:graphicData uri="http://schemas.openxmlformats.org/drawingml/2006/table">
            <a:tbl>
              <a:tblPr firstRow="1" bandRow="1">
                <a:tableStyleId>{5C22544A-7EE6-4342-B048-85BDC9FD1C3A}</a:tableStyleId>
              </a:tblPr>
              <a:tblGrid>
                <a:gridCol w="1908810"/>
                <a:gridCol w="3817620"/>
                <a:gridCol w="579120"/>
                <a:gridCol w="1908810"/>
                <a:gridCol w="3817620"/>
              </a:tblGrid>
              <a:tr h="396240">
                <a:tc gridSpan="5">
                  <a:txBody>
                    <a:bodyPr/>
                    <a:lstStyle/>
                    <a:p>
                      <a:pPr algn="ctr">
                        <a:buNone/>
                      </a:pPr>
                      <a:r>
                        <a:rPr lang="zh-CN" altLang="en-US" sz="2400">
                          <a:solidFill>
                            <a:schemeClr val="tx1"/>
                          </a:solidFill>
                        </a:rPr>
                        <a:t>发生事故产生的后果（</a:t>
                      </a:r>
                      <a:r>
                        <a:rPr lang="en-US" altLang="zh-CN" sz="2400">
                          <a:solidFill>
                            <a:schemeClr val="tx1"/>
                          </a:solidFill>
                        </a:rPr>
                        <a:t>C</a:t>
                      </a:r>
                      <a:r>
                        <a:rPr lang="zh-CN" altLang="en-US" sz="2400">
                          <a:solidFill>
                            <a:schemeClr val="tx1"/>
                          </a:solidFill>
                        </a:rPr>
                        <a:t>）</a:t>
                      </a:r>
                      <a:endParaRPr lang="zh-CN" altLang="en-US" sz="2400">
                        <a:solidFill>
                          <a:schemeClr val="tx1"/>
                        </a:solidFill>
                      </a:endParaRPr>
                    </a:p>
                  </a:txBody>
                  <a:tcPr>
                    <a:gradFill>
                      <a:gsLst>
                        <a:gs pos="0">
                          <a:srgbClr val="FBFB11"/>
                        </a:gs>
                        <a:gs pos="100000">
                          <a:srgbClr val="838309"/>
                        </a:gs>
                      </a:gsLst>
                      <a:lin ang="5400000" scaled="0"/>
                    </a:gradFill>
                  </a:tcPr>
                </a:tc>
                <a:tc hMerge="1">
                  <a:tcPr>
                    <a:gradFill>
                      <a:gsLst>
                        <a:gs pos="0">
                          <a:srgbClr val="FBFB11"/>
                        </a:gs>
                        <a:gs pos="100000">
                          <a:srgbClr val="838309"/>
                        </a:gs>
                      </a:gsLst>
                      <a:lin ang="5400000" scaled="0"/>
                    </a:gradFill>
                  </a:tcPr>
                </a:tc>
                <a:tc hMerge="1">
                  <a:tcPr>
                    <a:gradFill>
                      <a:gsLst>
                        <a:gs pos="0">
                          <a:srgbClr val="FBFB11"/>
                        </a:gs>
                        <a:gs pos="100000">
                          <a:srgbClr val="838309"/>
                        </a:gs>
                      </a:gsLst>
                      <a:lin ang="5400000" scaled="0"/>
                    </a:gradFill>
                  </a:tcPr>
                </a:tc>
                <a:tc hMerge="1">
                  <a:tcPr>
                    <a:gradFill>
                      <a:gsLst>
                        <a:gs pos="0">
                          <a:srgbClr val="FBFB11"/>
                        </a:gs>
                        <a:gs pos="100000">
                          <a:srgbClr val="838309"/>
                        </a:gs>
                      </a:gsLst>
                      <a:lin ang="5400000" scaled="0"/>
                    </a:gradFill>
                  </a:tcPr>
                </a:tc>
                <a:tc hMerge="1">
                  <a:tcPr>
                    <a:gradFill>
                      <a:gsLst>
                        <a:gs pos="0">
                          <a:srgbClr val="FBFB11"/>
                        </a:gs>
                        <a:gs pos="100000">
                          <a:srgbClr val="838309"/>
                        </a:gs>
                      </a:gsLst>
                      <a:lin ang="5400000" scaled="0"/>
                    </a:gradFill>
                  </a:tcPr>
                </a:tc>
              </a:tr>
              <a:tr h="457200">
                <a:tc>
                  <a:txBody>
                    <a:bodyPr/>
                    <a:lstStyle/>
                    <a:p>
                      <a:pPr algn="ctr">
                        <a:buNone/>
                      </a:pPr>
                      <a:r>
                        <a:rPr lang="zh-CN" altLang="en-US" sz="2400">
                          <a:latin typeface="黑体" panose="02010609060101010101" charset="-122"/>
                          <a:ea typeface="黑体" panose="02010609060101010101" charset="-122"/>
                        </a:rPr>
                        <a:t>分数值</a:t>
                      </a:r>
                      <a:endParaRPr lang="zh-CN" altLang="en-US" sz="2400">
                        <a:latin typeface="黑体" panose="02010609060101010101" charset="-122"/>
                        <a:ea typeface="黑体" panose="02010609060101010101" charset="-122"/>
                      </a:endParaRPr>
                    </a:p>
                  </a:txBody>
                  <a:tcPr>
                    <a:solidFill>
                      <a:srgbClr val="F2D4AA"/>
                    </a:solidFill>
                  </a:tcPr>
                </a:tc>
                <a:tc>
                  <a:txBody>
                    <a:bodyPr/>
                    <a:lstStyle/>
                    <a:p>
                      <a:pPr algn="ctr">
                        <a:buNone/>
                      </a:pPr>
                      <a:r>
                        <a:rPr lang="zh-CN" altLang="en-US" sz="2400">
                          <a:latin typeface="黑体" panose="02010609060101010101" charset="-122"/>
                          <a:ea typeface="黑体" panose="02010609060101010101" charset="-122"/>
                        </a:rPr>
                        <a:t>后果</a:t>
                      </a:r>
                      <a:endParaRPr lang="zh-CN" altLang="en-US" sz="2400">
                        <a:latin typeface="黑体" panose="02010609060101010101" charset="-122"/>
                        <a:ea typeface="黑体" panose="02010609060101010101" charset="-122"/>
                      </a:endParaRPr>
                    </a:p>
                  </a:txBody>
                  <a:tcPr>
                    <a:solidFill>
                      <a:srgbClr val="F2D4AA"/>
                    </a:solidFill>
                  </a:tcPr>
                </a:tc>
                <a:tc>
                  <a:txBody>
                    <a:bodyPr/>
                    <a:lstStyle/>
                    <a:p>
                      <a:pPr algn="ctr">
                        <a:buNone/>
                      </a:pPr>
                      <a:endParaRPr lang="zh-CN" altLang="en-US" sz="2400">
                        <a:latin typeface="黑体" panose="02010609060101010101" charset="-122"/>
                        <a:ea typeface="黑体" panose="02010609060101010101" charset="-122"/>
                      </a:endParaRPr>
                    </a:p>
                  </a:txBody>
                  <a:tcPr>
                    <a:solidFill>
                      <a:srgbClr val="F2D4AA"/>
                    </a:solidFill>
                  </a:tcPr>
                </a:tc>
                <a:tc>
                  <a:txBody>
                    <a:bodyPr/>
                    <a:lstStyle/>
                    <a:p>
                      <a:pPr algn="ctr">
                        <a:buNone/>
                      </a:pPr>
                      <a:r>
                        <a:rPr lang="zh-CN" altLang="en-US" sz="2400">
                          <a:latin typeface="黑体" panose="02010609060101010101" charset="-122"/>
                          <a:ea typeface="黑体" panose="02010609060101010101" charset="-122"/>
                        </a:rPr>
                        <a:t>分数值</a:t>
                      </a:r>
                      <a:endParaRPr lang="zh-CN" altLang="en-US" sz="2400">
                        <a:latin typeface="黑体" panose="02010609060101010101" charset="-122"/>
                        <a:ea typeface="黑体" panose="02010609060101010101" charset="-122"/>
                      </a:endParaRPr>
                    </a:p>
                  </a:txBody>
                  <a:tcPr>
                    <a:solidFill>
                      <a:srgbClr val="F2D4AA"/>
                    </a:solidFill>
                  </a:tcPr>
                </a:tc>
                <a:tc>
                  <a:txBody>
                    <a:bodyPr/>
                    <a:lstStyle/>
                    <a:p>
                      <a:pPr algn="ctr">
                        <a:buNone/>
                      </a:pPr>
                      <a:r>
                        <a:rPr lang="zh-CN" altLang="en-US" sz="2400">
                          <a:latin typeface="黑体" panose="02010609060101010101" charset="-122"/>
                          <a:ea typeface="黑体" panose="02010609060101010101" charset="-122"/>
                        </a:rPr>
                        <a:t>后果</a:t>
                      </a:r>
                      <a:endParaRPr lang="zh-CN" altLang="en-US" sz="2400">
                        <a:latin typeface="黑体" panose="02010609060101010101" charset="-122"/>
                        <a:ea typeface="黑体" panose="02010609060101010101" charset="-122"/>
                      </a:endParaRPr>
                    </a:p>
                  </a:txBody>
                  <a:tcPr>
                    <a:solidFill>
                      <a:srgbClr val="F2D4AA"/>
                    </a:solidFill>
                  </a:tcPr>
                </a:tc>
              </a:tr>
              <a:tr h="411480">
                <a:tc>
                  <a:txBody>
                    <a:bodyPr/>
                    <a:lstStyle/>
                    <a:p>
                      <a:pPr algn="ctr">
                        <a:buNone/>
                      </a:pPr>
                      <a:r>
                        <a:rPr lang="en-US" altLang="zh-CN" sz="2400">
                          <a:latin typeface="黑体" panose="02010609060101010101" charset="-122"/>
                          <a:ea typeface="黑体" panose="02010609060101010101" charset="-122"/>
                        </a:rPr>
                        <a:t>100</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大灾难，许多人死亡</a:t>
                      </a:r>
                      <a:endParaRPr lang="zh-CN" altLang="en-US" sz="2400">
                        <a:latin typeface="黑体" panose="02010609060101010101" charset="-122"/>
                        <a:ea typeface="黑体" panose="02010609060101010101" charset="-122"/>
                      </a:endParaRPr>
                    </a:p>
                  </a:txBody>
                  <a:tcPr/>
                </a:tc>
                <a:tc>
                  <a:txBody>
                    <a:bodyPr/>
                    <a:lstStyle/>
                    <a:p>
                      <a:pPr algn="ctr">
                        <a:buNone/>
                      </a:pPr>
                      <a:endParaRPr lang="zh-CN" altLang="en-US" sz="2400">
                        <a:latin typeface="黑体" panose="02010609060101010101" charset="-122"/>
                        <a:ea typeface="黑体" panose="02010609060101010101" charset="-122"/>
                      </a:endParaRPr>
                    </a:p>
                  </a:txBody>
                  <a:tcPr>
                    <a:solidFill>
                      <a:schemeClr val="bg1"/>
                    </a:solidFill>
                  </a:tcPr>
                </a:tc>
                <a:tc>
                  <a:txBody>
                    <a:bodyPr/>
                    <a:lstStyle/>
                    <a:p>
                      <a:pPr algn="ctr">
                        <a:buNone/>
                      </a:pPr>
                      <a:r>
                        <a:rPr lang="en-US" altLang="zh-CN" sz="2400">
                          <a:latin typeface="黑体" panose="02010609060101010101" charset="-122"/>
                          <a:ea typeface="黑体" panose="02010609060101010101" charset="-122"/>
                        </a:rPr>
                        <a:t>7</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重伤</a:t>
                      </a:r>
                      <a:endParaRPr lang="zh-CN" altLang="en-US" sz="2400">
                        <a:latin typeface="黑体" panose="02010609060101010101" charset="-122"/>
                        <a:ea typeface="黑体" panose="02010609060101010101" charset="-122"/>
                      </a:endParaRPr>
                    </a:p>
                  </a:txBody>
                  <a:tcPr/>
                </a:tc>
              </a:tr>
              <a:tr h="457200">
                <a:tc>
                  <a:txBody>
                    <a:bodyPr/>
                    <a:lstStyle/>
                    <a:p>
                      <a:pPr algn="ctr">
                        <a:buNone/>
                      </a:pPr>
                      <a:r>
                        <a:rPr lang="en-US" altLang="zh-CN" sz="2400">
                          <a:latin typeface="黑体" panose="02010609060101010101" charset="-122"/>
                          <a:ea typeface="黑体" panose="02010609060101010101" charset="-122"/>
                        </a:rPr>
                        <a:t>40</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灾难，数人死亡</a:t>
                      </a:r>
                      <a:endParaRPr lang="zh-CN" altLang="en-US" sz="2400">
                        <a:latin typeface="黑体" panose="02010609060101010101" charset="-122"/>
                        <a:ea typeface="黑体" panose="02010609060101010101" charset="-122"/>
                      </a:endParaRPr>
                    </a:p>
                  </a:txBody>
                  <a:tcPr/>
                </a:tc>
                <a:tc>
                  <a:txBody>
                    <a:bodyPr/>
                    <a:lstStyle/>
                    <a:p>
                      <a:pPr algn="ctr">
                        <a:buNone/>
                      </a:pPr>
                      <a:endParaRPr lang="zh-CN" altLang="en-US" sz="2400">
                        <a:latin typeface="黑体" panose="02010609060101010101" charset="-122"/>
                        <a:ea typeface="黑体" panose="02010609060101010101" charset="-122"/>
                      </a:endParaRPr>
                    </a:p>
                  </a:txBody>
                  <a:tcPr>
                    <a:solidFill>
                      <a:schemeClr val="bg1"/>
                    </a:solidFill>
                  </a:tcPr>
                </a:tc>
                <a:tc>
                  <a:txBody>
                    <a:bodyPr/>
                    <a:lstStyle/>
                    <a:p>
                      <a:pPr algn="ctr">
                        <a:buNone/>
                      </a:pPr>
                      <a:r>
                        <a:rPr lang="en-US" altLang="zh-CN" sz="2400">
                          <a:latin typeface="黑体" panose="02010609060101010101" charset="-122"/>
                          <a:ea typeface="黑体" panose="02010609060101010101" charset="-122"/>
                        </a:rPr>
                        <a:t>3</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轻伤</a:t>
                      </a:r>
                      <a:endParaRPr lang="zh-CN" altLang="en-US" sz="2400">
                        <a:latin typeface="黑体" panose="02010609060101010101" charset="-122"/>
                        <a:ea typeface="黑体" panose="02010609060101010101" charset="-122"/>
                      </a:endParaRPr>
                    </a:p>
                  </a:txBody>
                  <a:tcPr/>
                </a:tc>
              </a:tr>
              <a:tr h="822960">
                <a:tc>
                  <a:txBody>
                    <a:bodyPr/>
                    <a:lstStyle/>
                    <a:p>
                      <a:pPr algn="ctr">
                        <a:buNone/>
                      </a:pPr>
                      <a:r>
                        <a:rPr lang="en-US" altLang="zh-CN" sz="2400">
                          <a:latin typeface="黑体" panose="02010609060101010101" charset="-122"/>
                          <a:ea typeface="黑体" panose="02010609060101010101" charset="-122"/>
                        </a:rPr>
                        <a:t>15</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非常严重，一人死亡</a:t>
                      </a:r>
                      <a:endParaRPr lang="zh-CN" altLang="en-US" sz="2400">
                        <a:latin typeface="黑体" panose="02010609060101010101" charset="-122"/>
                        <a:ea typeface="黑体" panose="02010609060101010101" charset="-122"/>
                      </a:endParaRPr>
                    </a:p>
                  </a:txBody>
                  <a:tcPr/>
                </a:tc>
                <a:tc>
                  <a:txBody>
                    <a:bodyPr/>
                    <a:lstStyle/>
                    <a:p>
                      <a:pPr algn="ctr">
                        <a:buNone/>
                      </a:pPr>
                      <a:endParaRPr lang="zh-CN" altLang="en-US" sz="2400">
                        <a:latin typeface="黑体" panose="02010609060101010101" charset="-122"/>
                        <a:ea typeface="黑体" panose="02010609060101010101" charset="-122"/>
                      </a:endParaRPr>
                    </a:p>
                  </a:txBody>
                  <a:tcPr>
                    <a:solidFill>
                      <a:schemeClr val="bg1"/>
                    </a:solidFill>
                  </a:tcPr>
                </a:tc>
                <a:tc>
                  <a:txBody>
                    <a:bodyPr/>
                    <a:lstStyle/>
                    <a:p>
                      <a:pPr algn="ctr">
                        <a:buNone/>
                      </a:pPr>
                      <a:r>
                        <a:rPr lang="en-US" altLang="zh-CN" sz="2400">
                          <a:latin typeface="黑体" panose="02010609060101010101" charset="-122"/>
                          <a:ea typeface="黑体" panose="02010609060101010101" charset="-122"/>
                        </a:rPr>
                        <a:t>1</a:t>
                      </a:r>
                      <a:endParaRPr lang="en-US" altLang="zh-CN" sz="2400">
                        <a:latin typeface="黑体" panose="02010609060101010101" charset="-122"/>
                        <a:ea typeface="黑体" panose="02010609060101010101" charset="-122"/>
                      </a:endParaRPr>
                    </a:p>
                  </a:txBody>
                  <a:tcPr/>
                </a:tc>
                <a:tc>
                  <a:txBody>
                    <a:bodyPr/>
                    <a:lstStyle/>
                    <a:p>
                      <a:pPr algn="ctr">
                        <a:buNone/>
                      </a:pPr>
                      <a:r>
                        <a:rPr lang="zh-CN" altLang="en-US" sz="2400">
                          <a:latin typeface="黑体" panose="02010609060101010101" charset="-122"/>
                          <a:ea typeface="黑体" panose="02010609060101010101" charset="-122"/>
                        </a:rPr>
                        <a:t>引人关注，不利于基本的安全卫生要求</a:t>
                      </a:r>
                      <a:endParaRPr lang="zh-CN" altLang="en-US" sz="2400">
                        <a:latin typeface="黑体" panose="02010609060101010101" charset="-122"/>
                        <a:ea typeface="黑体" panose="02010609060101010101" charset="-122"/>
                      </a:endParaRPr>
                    </a:p>
                  </a:txBody>
                  <a:tcPr/>
                </a:tc>
              </a:tr>
            </a:tbl>
          </a:graphicData>
        </a:graphic>
      </p:graphicFrame>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5778"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75779"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75780"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5783"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17446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75785" name="文本框 8"/>
          <p:cNvSpPr txBox="1"/>
          <p:nvPr/>
        </p:nvSpPr>
        <p:spPr>
          <a:xfrm>
            <a:off x="18716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a:latin typeface="Arial" panose="020B0604020202020204" pitchFamily="34" charset="0"/>
                <a:ea typeface="微软雅黑" panose="020B0503020204020204" charset="-122"/>
              </a:rPr>
              <a:t>风险评价方法之    </a:t>
            </a:r>
            <a:r>
              <a:rPr lang="en-US" altLang="zh-CN" sz="2400" b="1">
                <a:solidFill>
                  <a:srgbClr val="FF0000"/>
                </a:solidFill>
                <a:latin typeface="黑体" panose="02010609060101010101" charset="-122"/>
                <a:ea typeface="黑体" panose="02010609060101010101" charset="-122"/>
              </a:rPr>
              <a:t>LEC</a:t>
            </a:r>
            <a:r>
              <a:rPr lang="zh-CN" altLang="en-US" sz="2400" b="1">
                <a:solidFill>
                  <a:srgbClr val="FF0000"/>
                </a:solidFill>
                <a:latin typeface="黑体" panose="02010609060101010101" charset="-122"/>
                <a:ea typeface="黑体" panose="02010609060101010101" charset="-122"/>
              </a:rPr>
              <a:t>法</a:t>
            </a:r>
            <a:endParaRPr lang="zh-CN" altLang="en-US" sz="2400" b="1">
              <a:latin typeface="Arial" panose="020B0604020202020204" pitchFamily="34" charset="0"/>
              <a:ea typeface="微软雅黑" panose="020B0503020204020204" charset="-122"/>
            </a:endParaRPr>
          </a:p>
        </p:txBody>
      </p:sp>
      <p:sp>
        <p:nvSpPr>
          <p:cNvPr id="75786" name="文本框 9"/>
          <p:cNvSpPr txBox="1"/>
          <p:nvPr/>
        </p:nvSpPr>
        <p:spPr>
          <a:xfrm>
            <a:off x="68263" y="2217738"/>
            <a:ext cx="5964237" cy="4397375"/>
          </a:xfrm>
          <a:prstGeom prst="rect">
            <a:avLst/>
          </a:prstGeom>
          <a:noFill/>
          <a:ln w="9525">
            <a:noFill/>
          </a:ln>
        </p:spPr>
        <p:txBody>
          <a:bodyPr wrap="square" anchor="t" anchorCtr="0">
            <a:spAutoFit/>
          </a:bodyPr>
          <a:lstStyle/>
          <a:p>
            <a:pPr indent="344805">
              <a:lnSpc>
                <a:spcPct val="140000"/>
              </a:lnSpc>
            </a:pPr>
            <a:r>
              <a:rPr lang="en-US" altLang="zh-CN" sz="2800" b="1" dirty="0">
                <a:latin typeface="微软雅黑" panose="020B0503020204020204" charset="-122"/>
                <a:ea typeface="微软雅黑" panose="020B0503020204020204" charset="-122"/>
                <a:sym typeface="Arial" panose="020B0604020202020204" pitchFamily="34" charset="0"/>
              </a:rPr>
              <a:t> </a:t>
            </a:r>
            <a:r>
              <a:rPr lang="zh-CN" altLang="zh-CN" sz="2800" b="1" dirty="0">
                <a:solidFill>
                  <a:srgbClr val="FF0000"/>
                </a:solidFill>
                <a:latin typeface="微软雅黑" panose="020B0503020204020204" charset="-122"/>
                <a:ea typeface="微软雅黑" panose="020B0503020204020204" charset="-122"/>
                <a:sym typeface="Arial" panose="020B0604020202020204" pitchFamily="34" charset="0"/>
              </a:rPr>
              <a:t>风险等级划分（D）</a:t>
            </a:r>
            <a:endParaRPr lang="zh-CN" altLang="zh-CN" sz="2800" b="1" dirty="0">
              <a:latin typeface="微软雅黑" panose="020B0503020204020204" charset="-122"/>
              <a:ea typeface="微软雅黑" panose="020B0503020204020204" charset="-122"/>
              <a:sym typeface="Arial" panose="020B0604020202020204" pitchFamily="34" charset="0"/>
            </a:endParaRPr>
          </a:p>
          <a:p>
            <a:pPr indent="344805">
              <a:lnSpc>
                <a:spcPct val="140000"/>
              </a:lnSpc>
            </a:pPr>
            <a:r>
              <a:rPr lang="zh-CN" altLang="zh-CN" sz="2800" b="1" dirty="0">
                <a:latin typeface="微软雅黑" panose="020B0503020204020204" charset="-122"/>
                <a:ea typeface="微软雅黑" panose="020B0503020204020204" charset="-122"/>
                <a:sym typeface="Arial" panose="020B0604020202020204" pitchFamily="34" charset="0"/>
              </a:rPr>
              <a:t> </a:t>
            </a:r>
            <a:r>
              <a:rPr lang="zh-CN" altLang="zh-CN" sz="2400" b="1" dirty="0">
                <a:latin typeface="微软雅黑" panose="020B0503020204020204" charset="-122"/>
                <a:ea typeface="微软雅黑" panose="020B0503020204020204" charset="-122"/>
                <a:sym typeface="Arial" panose="020B0604020202020204" pitchFamily="34" charset="0"/>
              </a:rPr>
              <a:t>风险值D求出之后，</a:t>
            </a:r>
            <a:r>
              <a:rPr lang="zh-CN" altLang="zh-CN" sz="2400" b="1" dirty="0">
                <a:solidFill>
                  <a:srgbClr val="FF0000"/>
                </a:solidFill>
                <a:latin typeface="微软雅黑" panose="020B0503020204020204" charset="-122"/>
                <a:ea typeface="微软雅黑" panose="020B0503020204020204" charset="-122"/>
                <a:sym typeface="Arial" panose="020B0604020202020204" pitchFamily="34" charset="0"/>
              </a:rPr>
              <a:t>关键是如何确定风险级别的界限值，而这个界限值并不是长期固定不变，在不同时期，组织应根据其具体情况来确定风险级别的界限值，以符合持续改进的思想。</a:t>
            </a:r>
            <a:r>
              <a:rPr lang="zh-CN" altLang="zh-CN" sz="2400" b="1" dirty="0">
                <a:latin typeface="微软雅黑" panose="020B0503020204020204" charset="-122"/>
                <a:ea typeface="微软雅黑" panose="020B0503020204020204" charset="-122"/>
                <a:sym typeface="Arial" panose="020B0604020202020204" pitchFamily="34" charset="0"/>
              </a:rPr>
              <a:t>右表内容可作为确定风险级别界限值及其相应风险控制策划的参考。</a:t>
            </a:r>
            <a:endParaRPr lang="zh-CN" altLang="zh-CN" sz="2400" b="1" dirty="0">
              <a:latin typeface="微软雅黑" panose="020B0503020204020204" charset="-122"/>
              <a:ea typeface="微软雅黑" panose="020B0503020204020204" charset="-122"/>
              <a:sym typeface="Arial" panose="020B0604020202020204" pitchFamily="34" charset="0"/>
            </a:endParaRPr>
          </a:p>
        </p:txBody>
      </p:sp>
      <p:graphicFrame>
        <p:nvGraphicFramePr>
          <p:cNvPr id="13" name="表格 12"/>
          <p:cNvGraphicFramePr/>
          <p:nvPr/>
        </p:nvGraphicFramePr>
        <p:xfrm>
          <a:off x="6032500" y="1863725"/>
          <a:ext cx="6089015" cy="4282440"/>
        </p:xfrm>
        <a:graphic>
          <a:graphicData uri="http://schemas.openxmlformats.org/drawingml/2006/table">
            <a:tbl>
              <a:tblPr firstRow="1" bandRow="1">
                <a:tableStyleId>{5940675A-B579-460E-94D1-54222C63F5DA}</a:tableStyleId>
              </a:tblPr>
              <a:tblGrid>
                <a:gridCol w="1211580"/>
                <a:gridCol w="1461770"/>
                <a:gridCol w="1019810"/>
                <a:gridCol w="842010"/>
                <a:gridCol w="1553845"/>
              </a:tblGrid>
              <a:tr h="685800">
                <a:tc gridSpan="5">
                  <a:txBody>
                    <a:bodyPr/>
                    <a:lstStyle/>
                    <a:p>
                      <a:pPr algn="ctr">
                        <a:buNone/>
                      </a:pPr>
                      <a:r>
                        <a:rPr lang="zh-CN" altLang="en-US" sz="2000" b="1"/>
                        <a:t>风险等级划分</a:t>
                      </a:r>
                      <a:endParaRPr lang="zh-CN" altLang="en-US" sz="2000" b="1"/>
                    </a:p>
                  </a:txBody>
                  <a:tcPr anchor="ctr"/>
                </a:tc>
                <a:tc hMerge="1">
                  <a:tcPr anchor="ctr"/>
                </a:tc>
                <a:tc hMerge="1">
                  <a:tcPr anchor="ctr"/>
                </a:tc>
                <a:tc hMerge="1">
                  <a:tcPr/>
                </a:tc>
                <a:tc hMerge="1">
                  <a:tcPr/>
                </a:tc>
              </a:tr>
              <a:tr h="558800">
                <a:tc>
                  <a:txBody>
                    <a:bodyPr/>
                    <a:lstStyle/>
                    <a:p>
                      <a:pPr algn="ctr">
                        <a:buNone/>
                      </a:pPr>
                      <a:r>
                        <a:rPr lang="en-US" altLang="zh-CN"/>
                        <a:t>D</a:t>
                      </a:r>
                      <a:r>
                        <a:rPr lang="zh-CN" altLang="en-US"/>
                        <a:t>值</a:t>
                      </a:r>
                      <a:endParaRPr lang="zh-CN" altLang="en-US"/>
                    </a:p>
                  </a:txBody>
                  <a:tcPr anchor="ctr"/>
                </a:tc>
                <a:tc>
                  <a:txBody>
                    <a:bodyPr/>
                    <a:lstStyle/>
                    <a:p>
                      <a:pPr algn="ctr">
                        <a:buNone/>
                      </a:pPr>
                      <a:r>
                        <a:rPr lang="zh-CN" altLang="en-US"/>
                        <a:t>危险程度</a:t>
                      </a:r>
                      <a:endParaRPr lang="zh-CN" altLang="en-US"/>
                    </a:p>
                  </a:txBody>
                  <a:tcPr anchor="ctr"/>
                </a:tc>
                <a:tc gridSpan="2">
                  <a:txBody>
                    <a:bodyPr/>
                    <a:lstStyle/>
                    <a:p>
                      <a:pPr algn="ctr">
                        <a:buNone/>
                      </a:pPr>
                      <a:r>
                        <a:rPr lang="zh-CN" altLang="en-US"/>
                        <a:t>风险等级</a:t>
                      </a:r>
                      <a:endParaRPr lang="zh-CN" altLang="en-US"/>
                    </a:p>
                  </a:txBody>
                  <a:tcPr anchor="ctr"/>
                </a:tc>
                <a:tc hMerge="1">
                  <a:tcPr/>
                </a:tc>
                <a:tc>
                  <a:txBody>
                    <a:bodyPr/>
                    <a:lstStyle/>
                    <a:p>
                      <a:pPr algn="ctr">
                        <a:buNone/>
                      </a:pPr>
                      <a:r>
                        <a:rPr lang="zh-CN" altLang="en-US"/>
                        <a:t>风险程度</a:t>
                      </a:r>
                      <a:endParaRPr lang="zh-CN" altLang="en-US"/>
                    </a:p>
                  </a:txBody>
                  <a:tcPr anchor="ctr"/>
                </a:tc>
              </a:tr>
              <a:tr h="558800">
                <a:tc>
                  <a:txBody>
                    <a:bodyPr/>
                    <a:lstStyle/>
                    <a:p>
                      <a:pPr algn="ctr">
                        <a:buNone/>
                      </a:pPr>
                      <a:r>
                        <a:rPr lang="zh-CN" altLang="en-US"/>
                        <a:t>＞</a:t>
                      </a:r>
                      <a:r>
                        <a:rPr lang="en-US" altLang="zh-CN"/>
                        <a:t>320</a:t>
                      </a:r>
                      <a:endParaRPr lang="en-US" altLang="zh-CN"/>
                    </a:p>
                  </a:txBody>
                  <a:tcPr anchor="ctr"/>
                </a:tc>
                <a:tc>
                  <a:txBody>
                    <a:bodyPr/>
                    <a:lstStyle/>
                    <a:p>
                      <a:pPr algn="ctr">
                        <a:buNone/>
                      </a:pPr>
                      <a:r>
                        <a:rPr lang="zh-CN" altLang="en-US"/>
                        <a:t>极度危险</a:t>
                      </a:r>
                      <a:endParaRPr lang="zh-CN" altLang="en-US"/>
                    </a:p>
                  </a:txBody>
                  <a:tcPr anchor="ctr"/>
                </a:tc>
                <a:tc rowSpan="2">
                  <a:txBody>
                    <a:bodyPr/>
                    <a:lstStyle/>
                    <a:p>
                      <a:pPr algn="ctr">
                        <a:buNone/>
                      </a:pPr>
                      <a:r>
                        <a:rPr lang="en-US" altLang="zh-CN">
                          <a:solidFill>
                            <a:schemeClr val="tx1"/>
                          </a:solidFill>
                        </a:rPr>
                        <a:t>4</a:t>
                      </a:r>
                      <a:endParaRPr lang="en-US" altLang="zh-CN">
                        <a:solidFill>
                          <a:schemeClr val="tx1"/>
                        </a:solidFill>
                      </a:endParaRPr>
                    </a:p>
                  </a:txBody>
                  <a:tcPr anchor="ctr">
                    <a:solidFill>
                      <a:srgbClr val="FF0000"/>
                    </a:solidFill>
                  </a:tcPr>
                </a:tc>
                <a:tc rowSpan="2">
                  <a:txBody>
                    <a:bodyPr/>
                    <a:lstStyle/>
                    <a:p>
                      <a:pPr algn="ctr">
                        <a:buNone/>
                      </a:pPr>
                      <a:r>
                        <a:rPr lang="en-US" altLang="zh-CN">
                          <a:solidFill>
                            <a:schemeClr val="tx1"/>
                          </a:solidFill>
                        </a:rPr>
                        <a:t>D</a:t>
                      </a:r>
                      <a:r>
                        <a:rPr lang="zh-CN" altLang="en-US">
                          <a:solidFill>
                            <a:schemeClr val="tx1"/>
                          </a:solidFill>
                        </a:rPr>
                        <a:t>级</a:t>
                      </a:r>
                      <a:endParaRPr lang="zh-CN" altLang="en-US">
                        <a:solidFill>
                          <a:schemeClr val="tx1"/>
                        </a:solidFill>
                      </a:endParaRPr>
                    </a:p>
                  </a:txBody>
                  <a:tcPr anchor="ctr">
                    <a:solidFill>
                      <a:srgbClr val="FF0000"/>
                    </a:solidFill>
                  </a:tcPr>
                </a:tc>
                <a:tc rowSpan="2">
                  <a:txBody>
                    <a:bodyPr/>
                    <a:lstStyle/>
                    <a:p>
                      <a:pPr algn="ctr">
                        <a:buNone/>
                      </a:pPr>
                      <a:r>
                        <a:rPr lang="zh-CN" altLang="en-US">
                          <a:solidFill>
                            <a:schemeClr val="tx1"/>
                          </a:solidFill>
                        </a:rPr>
                        <a:t>重大风险</a:t>
                      </a:r>
                      <a:endParaRPr lang="zh-CN" altLang="en-US">
                        <a:solidFill>
                          <a:schemeClr val="tx1"/>
                        </a:solidFill>
                      </a:endParaRPr>
                    </a:p>
                  </a:txBody>
                  <a:tcPr anchor="ctr">
                    <a:solidFill>
                      <a:srgbClr val="FF0000"/>
                    </a:solidFill>
                  </a:tcPr>
                </a:tc>
              </a:tr>
              <a:tr h="640080">
                <a:tc>
                  <a:txBody>
                    <a:bodyPr/>
                    <a:lstStyle/>
                    <a:p>
                      <a:pPr algn="ctr">
                        <a:buNone/>
                      </a:pPr>
                      <a:r>
                        <a:rPr lang="en-US" altLang="zh-CN"/>
                        <a:t>160~320</a:t>
                      </a:r>
                      <a:endParaRPr lang="en-US" altLang="zh-CN"/>
                    </a:p>
                  </a:txBody>
                  <a:tcPr anchor="ctr"/>
                </a:tc>
                <a:tc>
                  <a:txBody>
                    <a:bodyPr/>
                    <a:lstStyle/>
                    <a:p>
                      <a:pPr algn="ctr">
                        <a:buNone/>
                      </a:pPr>
                      <a:r>
                        <a:rPr lang="zh-CN" altLang="en-US"/>
                        <a:t>高度危险</a:t>
                      </a:r>
                      <a:endParaRPr lang="zh-CN" altLang="en-US"/>
                    </a:p>
                  </a:txBody>
                  <a:tcPr anchor="ctr"/>
                </a:tc>
                <a:tc vMerge="1">
                  <a:tcPr anchor="ctr">
                    <a:solidFill>
                      <a:srgbClr val="FF0000"/>
                    </a:solidFill>
                  </a:tcPr>
                </a:tc>
                <a:tc vMerge="1">
                  <a:tcPr/>
                </a:tc>
                <a:tc vMerge="1">
                  <a:tcPr>
                    <a:solidFill>
                      <a:srgbClr val="FF0000"/>
                    </a:solidFill>
                  </a:tcPr>
                </a:tc>
              </a:tr>
              <a:tr h="558800">
                <a:tc>
                  <a:txBody>
                    <a:bodyPr/>
                    <a:lstStyle/>
                    <a:p>
                      <a:pPr algn="ctr">
                        <a:buNone/>
                      </a:pPr>
                      <a:r>
                        <a:rPr lang="en-US" altLang="zh-CN"/>
                        <a:t>70~160</a:t>
                      </a:r>
                      <a:endParaRPr lang="en-US" altLang="zh-CN"/>
                    </a:p>
                  </a:txBody>
                  <a:tcPr anchor="ctr"/>
                </a:tc>
                <a:tc>
                  <a:txBody>
                    <a:bodyPr/>
                    <a:lstStyle/>
                    <a:p>
                      <a:pPr algn="ctr">
                        <a:buNone/>
                      </a:pPr>
                      <a:r>
                        <a:rPr lang="zh-CN" altLang="en-US"/>
                        <a:t>显著危险</a:t>
                      </a:r>
                      <a:endParaRPr lang="zh-CN" altLang="en-US"/>
                    </a:p>
                  </a:txBody>
                  <a:tcPr anchor="ctr"/>
                </a:tc>
                <a:tc>
                  <a:txBody>
                    <a:bodyPr/>
                    <a:lstStyle/>
                    <a:p>
                      <a:pPr algn="ctr">
                        <a:buNone/>
                      </a:pPr>
                      <a:r>
                        <a:rPr lang="en-US" altLang="zh-CN"/>
                        <a:t>3</a:t>
                      </a:r>
                      <a:endParaRPr lang="en-US" altLang="zh-CN"/>
                    </a:p>
                  </a:txBody>
                  <a:tcPr anchor="ctr">
                    <a:solidFill>
                      <a:srgbClr val="FFC000"/>
                    </a:solidFill>
                  </a:tcPr>
                </a:tc>
                <a:tc>
                  <a:txBody>
                    <a:bodyPr/>
                    <a:lstStyle/>
                    <a:p>
                      <a:pPr algn="ctr">
                        <a:buNone/>
                      </a:pPr>
                      <a:r>
                        <a:rPr lang="en-US" altLang="zh-CN"/>
                        <a:t>C</a:t>
                      </a:r>
                      <a:r>
                        <a:rPr lang="zh-CN" altLang="en-US"/>
                        <a:t>级</a:t>
                      </a:r>
                      <a:endParaRPr lang="zh-CN" altLang="en-US"/>
                    </a:p>
                  </a:txBody>
                  <a:tcPr anchor="ctr">
                    <a:solidFill>
                      <a:srgbClr val="FFC000"/>
                    </a:solidFill>
                  </a:tcPr>
                </a:tc>
                <a:tc>
                  <a:txBody>
                    <a:bodyPr/>
                    <a:lstStyle/>
                    <a:p>
                      <a:pPr algn="ctr">
                        <a:buNone/>
                      </a:pPr>
                      <a:r>
                        <a:rPr lang="zh-CN" altLang="en-US" sz="1800">
                          <a:sym typeface="+mn-ea"/>
                        </a:rPr>
                        <a:t>中度风险</a:t>
                      </a:r>
                      <a:endParaRPr lang="zh-CN" altLang="en-US"/>
                    </a:p>
                  </a:txBody>
                  <a:tcPr anchor="ctr">
                    <a:solidFill>
                      <a:srgbClr val="FFC000"/>
                    </a:solidFill>
                  </a:tcPr>
                </a:tc>
              </a:tr>
              <a:tr h="558800">
                <a:tc>
                  <a:txBody>
                    <a:bodyPr/>
                    <a:lstStyle/>
                    <a:p>
                      <a:pPr algn="ctr">
                        <a:buNone/>
                      </a:pPr>
                      <a:r>
                        <a:rPr lang="en-US" altLang="zh-CN"/>
                        <a:t>20~70</a:t>
                      </a:r>
                      <a:endParaRPr lang="en-US" altLang="zh-CN"/>
                    </a:p>
                  </a:txBody>
                  <a:tcPr anchor="ctr"/>
                </a:tc>
                <a:tc>
                  <a:txBody>
                    <a:bodyPr/>
                    <a:lstStyle/>
                    <a:p>
                      <a:pPr algn="ctr">
                        <a:buNone/>
                      </a:pPr>
                      <a:r>
                        <a:rPr lang="zh-CN" altLang="en-US"/>
                        <a:t>一般危险</a:t>
                      </a:r>
                      <a:endParaRPr lang="zh-CN" altLang="en-US"/>
                    </a:p>
                  </a:txBody>
                  <a:tcPr anchor="ctr"/>
                </a:tc>
                <a:tc>
                  <a:txBody>
                    <a:bodyPr/>
                    <a:lstStyle/>
                    <a:p>
                      <a:pPr algn="ctr">
                        <a:buNone/>
                      </a:pPr>
                      <a:r>
                        <a:rPr lang="en-US" altLang="zh-CN"/>
                        <a:t>2</a:t>
                      </a:r>
                      <a:endParaRPr lang="en-US" altLang="zh-CN"/>
                    </a:p>
                  </a:txBody>
                  <a:tcPr anchor="ctr">
                    <a:solidFill>
                      <a:srgbClr val="FFFF00"/>
                    </a:solidFill>
                  </a:tcPr>
                </a:tc>
                <a:tc>
                  <a:txBody>
                    <a:bodyPr/>
                    <a:lstStyle/>
                    <a:p>
                      <a:pPr algn="ctr">
                        <a:buNone/>
                      </a:pPr>
                      <a:r>
                        <a:rPr lang="en-US" altLang="zh-CN"/>
                        <a:t>B</a:t>
                      </a:r>
                      <a:r>
                        <a:rPr lang="zh-CN" altLang="en-US"/>
                        <a:t>级</a:t>
                      </a:r>
                      <a:endParaRPr lang="zh-CN" altLang="en-US"/>
                    </a:p>
                  </a:txBody>
                  <a:tcPr anchor="ctr">
                    <a:solidFill>
                      <a:srgbClr val="FFFF00"/>
                    </a:solidFill>
                  </a:tcPr>
                </a:tc>
                <a:tc>
                  <a:txBody>
                    <a:bodyPr/>
                    <a:lstStyle/>
                    <a:p>
                      <a:pPr algn="ctr">
                        <a:buNone/>
                      </a:pPr>
                      <a:r>
                        <a:rPr lang="zh-CN" altLang="en-US" sz="1800">
                          <a:sym typeface="+mn-ea"/>
                        </a:rPr>
                        <a:t>可接受（容许）的风险</a:t>
                      </a:r>
                      <a:endParaRPr lang="zh-CN" altLang="en-US"/>
                    </a:p>
                  </a:txBody>
                  <a:tcPr anchor="ctr">
                    <a:solidFill>
                      <a:srgbClr val="FFFF00"/>
                    </a:solidFill>
                  </a:tcPr>
                </a:tc>
              </a:tr>
              <a:tr h="558800">
                <a:tc>
                  <a:txBody>
                    <a:bodyPr/>
                    <a:lstStyle/>
                    <a:p>
                      <a:pPr algn="ctr">
                        <a:buNone/>
                      </a:pPr>
                      <a:r>
                        <a:rPr lang="zh-CN" altLang="en-US"/>
                        <a:t>＜</a:t>
                      </a:r>
                      <a:r>
                        <a:rPr lang="en-US" altLang="zh-CN"/>
                        <a:t>20</a:t>
                      </a:r>
                      <a:endParaRPr lang="en-US" altLang="zh-CN"/>
                    </a:p>
                  </a:txBody>
                  <a:tcPr anchor="ctr"/>
                </a:tc>
                <a:tc>
                  <a:txBody>
                    <a:bodyPr/>
                    <a:lstStyle/>
                    <a:p>
                      <a:pPr algn="ctr">
                        <a:buNone/>
                      </a:pPr>
                      <a:r>
                        <a:rPr lang="zh-CN" altLang="en-US"/>
                        <a:t>稍有危险</a:t>
                      </a:r>
                      <a:endParaRPr lang="zh-CN" altLang="en-US"/>
                    </a:p>
                  </a:txBody>
                  <a:tcPr anchor="ctr"/>
                </a:tc>
                <a:tc>
                  <a:txBody>
                    <a:bodyPr/>
                    <a:lstStyle/>
                    <a:p>
                      <a:pPr algn="ctr">
                        <a:buNone/>
                      </a:pPr>
                      <a:r>
                        <a:rPr lang="en-US" altLang="zh-CN"/>
                        <a:t>1</a:t>
                      </a:r>
                      <a:endParaRPr lang="en-US" altLang="zh-CN"/>
                    </a:p>
                  </a:txBody>
                  <a:tcPr anchor="ctr">
                    <a:solidFill>
                      <a:srgbClr val="0070C0"/>
                    </a:solidFill>
                  </a:tcPr>
                </a:tc>
                <a:tc>
                  <a:txBody>
                    <a:bodyPr/>
                    <a:lstStyle/>
                    <a:p>
                      <a:pPr algn="ctr">
                        <a:buNone/>
                      </a:pPr>
                      <a:r>
                        <a:rPr lang="en-US" altLang="zh-CN"/>
                        <a:t>A</a:t>
                      </a:r>
                      <a:r>
                        <a:rPr lang="zh-CN" altLang="en-US"/>
                        <a:t>级</a:t>
                      </a:r>
                      <a:endParaRPr lang="zh-CN" altLang="en-US"/>
                    </a:p>
                  </a:txBody>
                  <a:tcPr anchor="ctr">
                    <a:solidFill>
                      <a:srgbClr val="0070C0"/>
                    </a:solidFill>
                  </a:tcPr>
                </a:tc>
                <a:tc>
                  <a:txBody>
                    <a:bodyPr/>
                    <a:lstStyle/>
                    <a:p>
                      <a:pPr algn="ctr">
                        <a:buNone/>
                      </a:pPr>
                      <a:r>
                        <a:rPr lang="zh-CN" altLang="en-US" sz="1800">
                          <a:sym typeface="+mn-ea"/>
                        </a:rPr>
                        <a:t>可接受（容许）的风险</a:t>
                      </a:r>
                      <a:endParaRPr lang="zh-CN" altLang="en-US"/>
                    </a:p>
                  </a:txBody>
                  <a:tcPr anchor="ctr">
                    <a:solidFill>
                      <a:srgbClr val="0070C0"/>
                    </a:solidFill>
                  </a:tcPr>
                </a:tc>
              </a:tr>
            </a:tbl>
          </a:graphicData>
        </a:graphic>
      </p:graphicFrame>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7826"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77827"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77828"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7831"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step4</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77833"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策划管控措施，培训公示</a:t>
            </a:r>
            <a:endParaRPr lang="zh-CN" altLang="en-US" sz="2400" b="1">
              <a:latin typeface="Arial" panose="020B0604020202020204" pitchFamily="34" charset="0"/>
              <a:ea typeface="微软雅黑" panose="020B0503020204020204" charset="-122"/>
            </a:endParaRPr>
          </a:p>
        </p:txBody>
      </p:sp>
      <p:sp>
        <p:nvSpPr>
          <p:cNvPr id="77834" name="文本框 9"/>
          <p:cNvSpPr txBox="1"/>
          <p:nvPr/>
        </p:nvSpPr>
        <p:spPr>
          <a:xfrm>
            <a:off x="271463" y="2447925"/>
            <a:ext cx="10764837" cy="4310063"/>
          </a:xfrm>
          <a:prstGeom prst="rect">
            <a:avLst/>
          </a:prstGeom>
          <a:noFill/>
          <a:ln w="9525">
            <a:noFill/>
          </a:ln>
        </p:spPr>
        <p:txBody>
          <a:bodyPr wrap="square" anchor="t" anchorCtr="0">
            <a:spAutoFit/>
          </a:bodyPr>
          <a:lstStyle/>
          <a:p>
            <a:pPr marL="457200" indent="-457200">
              <a:lnSpc>
                <a:spcPct val="140000"/>
              </a:lnSpc>
              <a:buClr>
                <a:srgbClr val="FF0000"/>
              </a:buClr>
              <a:buFont typeface="Wingdings" panose="05000000000000000000" charset="0"/>
              <a:buChar char="Ø"/>
            </a:pPr>
            <a:r>
              <a:rPr lang="en-US" altLang="zh-CN" sz="2800" b="1" dirty="0">
                <a:latin typeface="微软雅黑" panose="020B0503020204020204" charset="-122"/>
                <a:ea typeface="微软雅黑" panose="020B0503020204020204" charset="-122"/>
                <a:sym typeface="Arial" panose="020B0604020202020204" pitchFamily="34" charset="0"/>
              </a:rPr>
              <a:t> </a:t>
            </a:r>
            <a:r>
              <a:rPr lang="zh-CN" altLang="zh-CN" sz="2800" b="1" dirty="0">
                <a:latin typeface="微软雅黑" panose="020B0503020204020204" charset="-122"/>
                <a:ea typeface="微软雅黑" panose="020B0503020204020204" charset="-122"/>
                <a:sym typeface="Arial" panose="020B0604020202020204" pitchFamily="34" charset="0"/>
              </a:rPr>
              <a:t>根据风险等级划分原则，对辨识出来的危险逐一进行风险评价，列出风险评价表，制定管控措施，并将管控责任根据管理机构机制情况、岗位职责和风险程度高低责任到岗，到人。上一级负责管控的风险，下一级必须同时负责管控，并逐级落实具体措施。</a:t>
            </a:r>
            <a:endParaRPr lang="zh-CN" altLang="zh-CN" sz="2800" b="1" dirty="0">
              <a:latin typeface="微软雅黑" panose="020B0503020204020204" charset="-122"/>
              <a:ea typeface="微软雅黑" panose="020B0503020204020204" charset="-122"/>
              <a:sym typeface="Arial" panose="020B0604020202020204" pitchFamily="34" charset="0"/>
            </a:endParaRPr>
          </a:p>
          <a:p>
            <a:pPr marL="457200" indent="-457200">
              <a:lnSpc>
                <a:spcPct val="140000"/>
              </a:lnSpc>
              <a:buClr>
                <a:srgbClr val="FF0000"/>
              </a:buClr>
              <a:buFont typeface="Wingdings" panose="05000000000000000000" charset="0"/>
              <a:buChar char="Ø"/>
            </a:pPr>
            <a:r>
              <a:rPr lang="zh-CN" altLang="zh-CN" sz="2800" b="1" dirty="0">
                <a:latin typeface="微软雅黑" panose="020B0503020204020204" charset="-122"/>
                <a:ea typeface="微软雅黑" panose="020B0503020204020204" charset="-122"/>
                <a:sym typeface="Arial" panose="020B0604020202020204" pitchFamily="34" charset="0"/>
              </a:rPr>
              <a:t>对每位员工进行岗位风险告知、培训，制作《岗位风险告知及应急处置卡》并发放至每位岗位员工。</a:t>
            </a:r>
            <a:endParaRPr lang="zh-CN" altLang="zh-CN" sz="2800" b="1" dirty="0">
              <a:latin typeface="微软雅黑" panose="020B0503020204020204" charset="-122"/>
              <a:ea typeface="微软雅黑" panose="020B0503020204020204" charset="-122"/>
              <a:sym typeface="Arial" panose="020B0604020202020204" pitchFamily="34" charset="0"/>
            </a:endParaRPr>
          </a:p>
          <a:p>
            <a:pPr marL="457200" indent="-457200">
              <a:lnSpc>
                <a:spcPct val="140000"/>
              </a:lnSpc>
              <a:buClr>
                <a:srgbClr val="FF0000"/>
              </a:buClr>
              <a:buFont typeface="Wingdings" panose="05000000000000000000" charset="0"/>
              <a:buChar char="Ø"/>
            </a:pPr>
            <a:r>
              <a:rPr lang="zh-CN" altLang="zh-CN" sz="2800" b="1" dirty="0">
                <a:latin typeface="微软雅黑" panose="020B0503020204020204" charset="-122"/>
                <a:ea typeface="微软雅黑" panose="020B0503020204020204" charset="-122"/>
                <a:sym typeface="Arial" panose="020B0604020202020204" pitchFamily="34" charset="0"/>
              </a:rPr>
              <a:t>对岗位存在的风险，要在醒目的位置进行公示。</a:t>
            </a:r>
            <a:endParaRPr lang="zh-CN" altLang="zh-CN" sz="2800" b="1" dirty="0">
              <a:latin typeface="微软雅黑" panose="020B0503020204020204" charset="-122"/>
              <a:ea typeface="微软雅黑" panose="020B0503020204020204" charset="-122"/>
              <a:sym typeface="Arial" panose="020B0604020202020204" pitchFamily="34" charset="0"/>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9874"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79875"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79876"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9879"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step4</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79881"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策划管控措施，培训公示</a:t>
            </a:r>
            <a:endParaRPr lang="zh-CN" altLang="en-US" sz="2400" b="1">
              <a:latin typeface="Arial" panose="020B0604020202020204" pitchFamily="34" charset="0"/>
              <a:ea typeface="微软雅黑" panose="020B0503020204020204" charset="-122"/>
            </a:endParaRPr>
          </a:p>
        </p:txBody>
      </p:sp>
      <p:sp>
        <p:nvSpPr>
          <p:cNvPr id="79882" name="文本框 10"/>
          <p:cNvSpPr txBox="1"/>
          <p:nvPr/>
        </p:nvSpPr>
        <p:spPr>
          <a:xfrm>
            <a:off x="2273300" y="2574925"/>
            <a:ext cx="7645400" cy="522288"/>
          </a:xfrm>
          <a:prstGeom prst="rect">
            <a:avLst/>
          </a:prstGeom>
          <a:noFill/>
          <a:ln w="9525">
            <a:noFill/>
          </a:ln>
        </p:spPr>
        <p:txBody>
          <a:bodyPr wrap="square" anchor="t" anchorCtr="0">
            <a:spAutoFit/>
          </a:bodyPr>
          <a:lstStyle/>
          <a:p>
            <a:r>
              <a:rPr lang="zh-CN" altLang="en-US" sz="2800">
                <a:latin typeface="Arial" panose="020B0604020202020204" pitchFamily="34" charset="0"/>
                <a:ea typeface="微软雅黑" panose="020B0503020204020204" charset="-122"/>
              </a:rPr>
              <a:t>安全风险监管部门与责任部门分工基本原则</a:t>
            </a:r>
            <a:endParaRPr lang="zh-CN" altLang="en-US" sz="2800">
              <a:latin typeface="Arial" panose="020B0604020202020204" pitchFamily="34" charset="0"/>
              <a:ea typeface="微软雅黑" panose="020B0503020204020204" charset="-122"/>
            </a:endParaRPr>
          </a:p>
        </p:txBody>
      </p:sp>
      <p:graphicFrame>
        <p:nvGraphicFramePr>
          <p:cNvPr id="12" name="表格 11"/>
          <p:cNvGraphicFramePr>
            <a:graphicFrameLocks noGrp="1"/>
          </p:cNvGraphicFramePr>
          <p:nvPr/>
        </p:nvGraphicFramePr>
        <p:xfrm>
          <a:off x="1238250" y="3398838"/>
          <a:ext cx="9718098" cy="2946416"/>
        </p:xfrm>
        <a:graphic>
          <a:graphicData uri="http://schemas.openxmlformats.org/drawingml/2006/table">
            <a:tbl>
              <a:tblPr/>
              <a:tblGrid>
                <a:gridCol w="2245031"/>
                <a:gridCol w="3539704"/>
                <a:gridCol w="3933363"/>
              </a:tblGrid>
              <a:tr h="660400">
                <a:tc>
                  <a:txBody>
                    <a:bodyPr/>
                    <a:lstStyle/>
                    <a:p>
                      <a:pPr algn="ctr">
                        <a:lnSpc>
                          <a:spcPts val="2900"/>
                        </a:lnSpc>
                        <a:spcAft>
                          <a:spcPts val="0"/>
                        </a:spcAft>
                      </a:pPr>
                      <a:r>
                        <a:rPr lang="zh-CN" sz="2400" b="1" kern="100" dirty="0">
                          <a:solidFill>
                            <a:srgbClr val="000000"/>
                          </a:solidFill>
                          <a:latin typeface="微软雅黑" panose="020B0503020204020204" charset="-122"/>
                          <a:ea typeface="微软雅黑" panose="020B0503020204020204" charset="-122"/>
                          <a:cs typeface="Times New Roman" panose="02020603050405020304" pitchFamily="18" charset="0"/>
                        </a:rPr>
                        <a:t>风险级别</a:t>
                      </a:r>
                      <a:endParaRPr lang="zh-CN" sz="2400" b="1" kern="100" dirty="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ts val="2900"/>
                        </a:lnSpc>
                        <a:spcAft>
                          <a:spcPts val="0"/>
                        </a:spcAft>
                      </a:pPr>
                      <a:r>
                        <a:rPr lang="zh-CN" sz="2400" b="1" kern="100" dirty="0">
                          <a:solidFill>
                            <a:srgbClr val="000000"/>
                          </a:solidFill>
                          <a:latin typeface="微软雅黑" panose="020B0503020204020204" charset="-122"/>
                          <a:ea typeface="微软雅黑" panose="020B0503020204020204" charset="-122"/>
                          <a:cs typeface="Times New Roman" panose="02020603050405020304" pitchFamily="18" charset="0"/>
                        </a:rPr>
                        <a:t>监管责任</a:t>
                      </a:r>
                      <a:endParaRPr lang="zh-CN" sz="2400" b="1" kern="100" dirty="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ts val="2900"/>
                        </a:lnSpc>
                        <a:spcAft>
                          <a:spcPts val="0"/>
                        </a:spcAft>
                      </a:pPr>
                      <a:r>
                        <a:rPr lang="zh-CN" sz="2400" b="1" kern="100">
                          <a:solidFill>
                            <a:srgbClr val="000000"/>
                          </a:solidFill>
                          <a:latin typeface="微软雅黑" panose="020B0503020204020204" charset="-122"/>
                          <a:ea typeface="微软雅黑" panose="020B0503020204020204" charset="-122"/>
                          <a:cs typeface="Times New Roman" panose="02020603050405020304" pitchFamily="18" charset="0"/>
                        </a:rPr>
                        <a:t>主责部门</a:t>
                      </a:r>
                      <a:endParaRPr lang="zh-CN" sz="2400" b="1" kern="100">
                        <a:solidFill>
                          <a:srgbClr val="000000"/>
                        </a:solidFill>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571504">
                <a:tc>
                  <a:txBody>
                    <a:bodyPr/>
                    <a:lstStyle/>
                    <a:p>
                      <a:pPr algn="ctr">
                        <a:lnSpc>
                          <a:spcPts val="2900"/>
                        </a:lnSpc>
                        <a:spcAft>
                          <a:spcPts val="0"/>
                        </a:spcAft>
                      </a:pPr>
                      <a:r>
                        <a:rPr lang="zh-CN" sz="1800" b="1" kern="100">
                          <a:solidFill>
                            <a:srgbClr val="000000"/>
                          </a:solidFill>
                          <a:latin typeface="微软雅黑" panose="020B0503020204020204" charset="-122"/>
                          <a:ea typeface="微软雅黑" panose="020B0503020204020204" charset="-122"/>
                          <a:cs typeface="Times New Roman" panose="02020603050405020304" pitchFamily="18" charset="0"/>
                        </a:rPr>
                        <a:t>一级风险点</a:t>
                      </a:r>
                      <a:endParaRPr lang="zh-CN" sz="1800" b="1" kern="10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1800" b="1" kern="100" dirty="0">
                          <a:solidFill>
                            <a:srgbClr val="000000"/>
                          </a:solidFill>
                          <a:latin typeface="微软雅黑" panose="020B0503020204020204" charset="-122"/>
                          <a:ea typeface="微软雅黑" panose="020B0503020204020204" charset="-122"/>
                          <a:cs typeface="Times New Roman" panose="02020603050405020304" pitchFamily="18" charset="0"/>
                        </a:rPr>
                        <a:t>公司（相关部门）</a:t>
                      </a:r>
                      <a:endParaRPr lang="zh-CN" sz="1800" b="1" kern="100" dirty="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1800" b="1" kern="100">
                          <a:solidFill>
                            <a:srgbClr val="000000"/>
                          </a:solidFill>
                          <a:latin typeface="微软雅黑" panose="020B0503020204020204" charset="-122"/>
                          <a:ea typeface="微软雅黑" panose="020B0503020204020204" charset="-122"/>
                          <a:cs typeface="Times New Roman" panose="02020603050405020304" pitchFamily="18" charset="0"/>
                        </a:rPr>
                        <a:t>生产单位（相关部门）</a:t>
                      </a:r>
                      <a:endParaRPr lang="zh-CN" sz="1800" b="1" kern="10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ts val="2900"/>
                        </a:lnSpc>
                        <a:spcAft>
                          <a:spcPts val="0"/>
                        </a:spcAft>
                      </a:pPr>
                      <a:r>
                        <a:rPr lang="zh-CN" sz="1800" b="1" kern="100">
                          <a:solidFill>
                            <a:srgbClr val="000000"/>
                          </a:solidFill>
                          <a:latin typeface="微软雅黑" panose="020B0503020204020204" charset="-122"/>
                          <a:ea typeface="微软雅黑" panose="020B0503020204020204" charset="-122"/>
                          <a:cs typeface="Times New Roman" panose="02020603050405020304" pitchFamily="18" charset="0"/>
                        </a:rPr>
                        <a:t>二级风险点</a:t>
                      </a:r>
                      <a:endParaRPr lang="zh-CN" sz="1800" b="1" kern="10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1800" b="1" kern="100" dirty="0">
                          <a:solidFill>
                            <a:srgbClr val="000000"/>
                          </a:solidFill>
                          <a:latin typeface="微软雅黑" panose="020B0503020204020204" charset="-122"/>
                          <a:ea typeface="微软雅黑" panose="020B0503020204020204" charset="-122"/>
                          <a:cs typeface="Times New Roman" panose="02020603050405020304" pitchFamily="18" charset="0"/>
                        </a:rPr>
                        <a:t>生产单位（相关部门）</a:t>
                      </a:r>
                      <a:endParaRPr lang="zh-CN" sz="1800" b="1" kern="100" dirty="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1800" b="1" kern="100" dirty="0">
                          <a:solidFill>
                            <a:srgbClr val="000000"/>
                          </a:solidFill>
                          <a:latin typeface="微软雅黑" panose="020B0503020204020204" charset="-122"/>
                          <a:ea typeface="微软雅黑" panose="020B0503020204020204" charset="-122"/>
                          <a:cs typeface="Times New Roman" panose="02020603050405020304" pitchFamily="18" charset="0"/>
                        </a:rPr>
                        <a:t>所属车间、科室</a:t>
                      </a:r>
                      <a:endParaRPr lang="zh-CN" sz="1800" b="1" kern="100" dirty="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ts val="2900"/>
                        </a:lnSpc>
                        <a:spcAft>
                          <a:spcPts val="0"/>
                        </a:spcAft>
                      </a:pPr>
                      <a:r>
                        <a:rPr lang="zh-CN" sz="1800" b="1" kern="100">
                          <a:solidFill>
                            <a:srgbClr val="000000"/>
                          </a:solidFill>
                          <a:latin typeface="微软雅黑" panose="020B0503020204020204" charset="-122"/>
                          <a:ea typeface="微软雅黑" panose="020B0503020204020204" charset="-122"/>
                          <a:cs typeface="Times New Roman" panose="02020603050405020304" pitchFamily="18" charset="0"/>
                        </a:rPr>
                        <a:t>三级风险点</a:t>
                      </a:r>
                      <a:endParaRPr lang="zh-CN" sz="1800" b="1" kern="10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1800" b="1" kern="100">
                          <a:solidFill>
                            <a:srgbClr val="000000"/>
                          </a:solidFill>
                          <a:latin typeface="微软雅黑" panose="020B0503020204020204" charset="-122"/>
                          <a:ea typeface="微软雅黑" panose="020B0503020204020204" charset="-122"/>
                          <a:cs typeface="Times New Roman" panose="02020603050405020304" pitchFamily="18" charset="0"/>
                        </a:rPr>
                        <a:t>所属车间、科室</a:t>
                      </a:r>
                      <a:endParaRPr lang="zh-CN" sz="1800" b="1" kern="10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1800" b="1" kern="100" dirty="0">
                          <a:solidFill>
                            <a:srgbClr val="000000"/>
                          </a:solidFill>
                          <a:latin typeface="微软雅黑" panose="020B0503020204020204" charset="-122"/>
                          <a:ea typeface="微软雅黑" panose="020B0503020204020204" charset="-122"/>
                          <a:cs typeface="Times New Roman" panose="02020603050405020304" pitchFamily="18" charset="0"/>
                        </a:rPr>
                        <a:t>班组岗位</a:t>
                      </a:r>
                      <a:endParaRPr lang="zh-CN" sz="1800" b="1" kern="100" dirty="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gn="ctr">
                        <a:lnSpc>
                          <a:spcPts val="2900"/>
                        </a:lnSpc>
                        <a:spcAft>
                          <a:spcPts val="0"/>
                        </a:spcAft>
                      </a:pPr>
                      <a:r>
                        <a:rPr lang="zh-CN" sz="1800" b="1" kern="100">
                          <a:solidFill>
                            <a:srgbClr val="000000"/>
                          </a:solidFill>
                          <a:latin typeface="微软雅黑" panose="020B0503020204020204" charset="-122"/>
                          <a:ea typeface="微软雅黑" panose="020B0503020204020204" charset="-122"/>
                          <a:cs typeface="Times New Roman" panose="02020603050405020304" pitchFamily="18" charset="0"/>
                        </a:rPr>
                        <a:t>四级风险点</a:t>
                      </a:r>
                      <a:endParaRPr lang="zh-CN" sz="1800" b="1" kern="10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1800" b="1" kern="100">
                          <a:solidFill>
                            <a:srgbClr val="000000"/>
                          </a:solidFill>
                          <a:latin typeface="微软雅黑" panose="020B0503020204020204" charset="-122"/>
                          <a:ea typeface="微软雅黑" panose="020B0503020204020204" charset="-122"/>
                          <a:cs typeface="Times New Roman" panose="02020603050405020304" pitchFamily="18" charset="0"/>
                        </a:rPr>
                        <a:t>班组岗位</a:t>
                      </a:r>
                      <a:endParaRPr lang="zh-CN" sz="1800" b="1" kern="10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1800" b="1" kern="100" dirty="0">
                          <a:solidFill>
                            <a:srgbClr val="000000"/>
                          </a:solidFill>
                          <a:latin typeface="微软雅黑" panose="020B0503020204020204" charset="-122"/>
                          <a:ea typeface="微软雅黑" panose="020B0503020204020204" charset="-122"/>
                          <a:cs typeface="Times New Roman" panose="02020603050405020304" pitchFamily="18" charset="0"/>
                        </a:rPr>
                        <a:t>班组岗位</a:t>
                      </a:r>
                      <a:endParaRPr lang="zh-CN" sz="1800" b="1" kern="100" dirty="0">
                        <a:latin typeface="微软雅黑" panose="020B0503020204020204" charset="-122"/>
                        <a:ea typeface="微软雅黑" panose="020B0503020204020204" charset="-122"/>
                        <a:cs typeface="Times New Roman" panose="02020603050405020304" pitchFamily="18" charset="0"/>
                      </a:endParaRPr>
                    </a:p>
                  </a:txBody>
                  <a:tcPr marL="91464" marR="914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 160"/>
          <p:cNvSpPr/>
          <p:nvPr/>
        </p:nvSpPr>
        <p:spPr>
          <a:xfrm>
            <a:off x="1128713" y="3314700"/>
            <a:ext cx="1390650" cy="248920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p:spPr>
        <p:style>
          <a:lnRef idx="1">
            <a:schemeClr val="accent1"/>
          </a:lnRef>
          <a:fillRef idx="2">
            <a:schemeClr val="accent1"/>
          </a:fillRef>
          <a:effectRef idx="1">
            <a:schemeClr val="accent1"/>
          </a:effectRef>
          <a:fontRef idx="minor">
            <a:schemeClr val="dk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strike="noStrike" noProof="1">
              <a:solidFill>
                <a:srgbClr val="FFFFFF"/>
              </a:solidFill>
            </a:endParaRPr>
          </a:p>
        </p:txBody>
      </p:sp>
      <p:graphicFrame>
        <p:nvGraphicFramePr>
          <p:cNvPr id="10" name="表格 9"/>
          <p:cNvGraphicFramePr/>
          <p:nvPr/>
        </p:nvGraphicFramePr>
        <p:xfrm>
          <a:off x="609600" y="3049588"/>
          <a:ext cx="11250295" cy="3307080"/>
        </p:xfrm>
        <a:graphic>
          <a:graphicData uri="http://schemas.openxmlformats.org/drawingml/2006/table">
            <a:tbl>
              <a:tblPr firstRow="1" bandRow="1">
                <a:tableStyleId>{5940675A-B579-460E-94D1-54222C63F5DA}</a:tableStyleId>
              </a:tblPr>
              <a:tblGrid>
                <a:gridCol w="6608445"/>
                <a:gridCol w="4641850"/>
              </a:tblGrid>
              <a:tr h="413385">
                <a:tc>
                  <a:txBody>
                    <a:bodyPr/>
                    <a:lstStyle/>
                    <a:p>
                      <a:pPr algn="ctr">
                        <a:buNone/>
                      </a:pPr>
                      <a:r>
                        <a:rPr lang="zh-CN" altLang="en-US"/>
                        <a:t>个体防护及应急处置</a:t>
                      </a:r>
                      <a:endParaRPr lang="zh-CN" altLang="en-US"/>
                    </a:p>
                  </a:txBody>
                  <a:tcPr anchor="ctr"/>
                </a:tc>
                <a:tc>
                  <a:txBody>
                    <a:bodyPr/>
                    <a:lstStyle/>
                    <a:p>
                      <a:pPr algn="ctr">
                        <a:buNone/>
                      </a:pPr>
                      <a:r>
                        <a:rPr lang="zh-CN" altLang="en-US" b="1"/>
                        <a:t>个体防护（个体</a:t>
                      </a:r>
                      <a:r>
                        <a:rPr lang="zh-CN" altLang="en-US" sz="1800" b="1">
                          <a:sym typeface="+mn-ea"/>
                        </a:rPr>
                        <a:t>装备</a:t>
                      </a:r>
                      <a:r>
                        <a:rPr lang="zh-CN" altLang="en-US" b="1"/>
                        <a:t>防护）、应急处置</a:t>
                      </a:r>
                      <a:endParaRPr lang="zh-CN" altLang="en-US" b="1"/>
                    </a:p>
                  </a:txBody>
                  <a:tcPr anchor="ctr"/>
                </a:tc>
              </a:tr>
              <a:tr h="413385">
                <a:tc>
                  <a:txBody>
                    <a:bodyPr/>
                    <a:lstStyle/>
                    <a:p>
                      <a:pPr algn="ctr">
                        <a:buNone/>
                      </a:pPr>
                      <a:r>
                        <a:rPr lang="zh-CN" altLang="en-US"/>
                        <a:t>管理控制</a:t>
                      </a:r>
                      <a:endParaRPr lang="zh-CN" altLang="en-US"/>
                    </a:p>
                  </a:txBody>
                  <a:tcPr/>
                </a:tc>
                <a:tc rowSpan="6">
                  <a:txBody>
                    <a:bodyPr/>
                    <a:lstStyle/>
                    <a:p>
                      <a:pPr algn="ctr">
                        <a:buNone/>
                      </a:pPr>
                      <a:r>
                        <a:rPr lang="zh-CN" altLang="en-US" b="1"/>
                        <a:t>降低风险（工程技术、管理措施，警示警告等）</a:t>
                      </a:r>
                      <a:endParaRPr lang="zh-CN" altLang="en-US" b="1"/>
                    </a:p>
                  </a:txBody>
                  <a:tcPr anchor="ctr"/>
                </a:tc>
              </a:tr>
              <a:tr h="413385">
                <a:tc>
                  <a:txBody>
                    <a:bodyPr/>
                    <a:lstStyle/>
                    <a:p>
                      <a:pPr algn="ctr">
                        <a:buNone/>
                      </a:pPr>
                      <a:r>
                        <a:rPr lang="zh-CN" altLang="en-US"/>
                        <a:t>工程技术措施局限</a:t>
                      </a:r>
                      <a:endParaRPr lang="zh-CN" altLang="en-US"/>
                    </a:p>
                  </a:txBody>
                  <a:tcPr/>
                </a:tc>
                <a:tc vMerge="1">
                  <a:tcPr/>
                </a:tc>
              </a:tr>
              <a:tr h="413385">
                <a:tc>
                  <a:txBody>
                    <a:bodyPr/>
                    <a:lstStyle/>
                    <a:p>
                      <a:pPr algn="ctr">
                        <a:buNone/>
                      </a:pPr>
                      <a:r>
                        <a:rPr lang="zh-CN" altLang="en-US"/>
                        <a:t>局限危险源（风险点）</a:t>
                      </a:r>
                      <a:endParaRPr lang="zh-CN" altLang="en-US"/>
                    </a:p>
                  </a:txBody>
                  <a:tcPr/>
                </a:tc>
                <a:tc vMerge="1">
                  <a:tcPr/>
                </a:tc>
              </a:tr>
              <a:tr h="413385">
                <a:tc>
                  <a:txBody>
                    <a:bodyPr/>
                    <a:lstStyle/>
                    <a:p>
                      <a:pPr algn="ctr">
                        <a:buNone/>
                      </a:pPr>
                      <a:r>
                        <a:rPr lang="zh-CN" altLang="en-US"/>
                        <a:t>隔离人员或危险源（风险点）</a:t>
                      </a:r>
                      <a:endParaRPr lang="zh-CN" altLang="en-US"/>
                    </a:p>
                  </a:txBody>
                  <a:tcPr/>
                </a:tc>
                <a:tc vMerge="1">
                  <a:tcPr/>
                </a:tc>
              </a:tr>
              <a:tr h="413385">
                <a:tc>
                  <a:txBody>
                    <a:bodyPr/>
                    <a:lstStyle/>
                    <a:p>
                      <a:pPr algn="ctr">
                        <a:buNone/>
                      </a:pPr>
                      <a:r>
                        <a:rPr lang="zh-CN" altLang="en-US"/>
                        <a:t>修改程序过程，减轻危害性</a:t>
                      </a:r>
                      <a:endParaRPr lang="zh-CN" altLang="en-US"/>
                    </a:p>
                  </a:txBody>
                  <a:tcPr/>
                </a:tc>
                <a:tc vMerge="1">
                  <a:tcPr/>
                </a:tc>
              </a:tr>
              <a:tr h="413385">
                <a:tc>
                  <a:txBody>
                    <a:bodyPr/>
                    <a:lstStyle/>
                    <a:p>
                      <a:pPr algn="ctr">
                        <a:buNone/>
                      </a:pPr>
                      <a:r>
                        <a:rPr lang="zh-CN" altLang="en-US"/>
                        <a:t>改用危险性较低的物质、方法措施</a:t>
                      </a:r>
                      <a:endParaRPr lang="zh-CN" altLang="en-US"/>
                    </a:p>
                  </a:txBody>
                  <a:tcPr/>
                </a:tc>
                <a:tc vMerge="1">
                  <a:tcPr/>
                </a:tc>
              </a:tr>
              <a:tr h="413385">
                <a:tc>
                  <a:txBody>
                    <a:bodyPr/>
                    <a:lstStyle/>
                    <a:p>
                      <a:pPr algn="ctr">
                        <a:buNone/>
                      </a:pPr>
                      <a:r>
                        <a:rPr lang="zh-CN" altLang="en-US"/>
                        <a:t>停止使用该危险物质、方法措施或以无害物质、方法措施代替</a:t>
                      </a:r>
                      <a:endParaRPr lang="zh-CN" altLang="en-US"/>
                    </a:p>
                  </a:txBody>
                  <a:tcPr/>
                </a:tc>
                <a:tc>
                  <a:txBody>
                    <a:bodyPr/>
                    <a:lstStyle/>
                    <a:p>
                      <a:pPr algn="ctr">
                        <a:buNone/>
                      </a:pPr>
                      <a:r>
                        <a:rPr lang="zh-CN" altLang="en-US" b="1"/>
                        <a:t>排除、消除风险（消除替代）</a:t>
                      </a:r>
                      <a:endParaRPr lang="zh-CN" altLang="en-US" b="1"/>
                    </a:p>
                  </a:txBody>
                  <a:tcPr anchor="ctr"/>
                </a:tc>
              </a:tr>
            </a:tbl>
          </a:graphicData>
        </a:graphic>
      </p:graphicFrame>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1947"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81948"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81949"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1952"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step4</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81954"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策划管控措施，培训公示</a:t>
            </a:r>
            <a:endParaRPr lang="zh-CN" altLang="en-US" sz="2400" b="1">
              <a:latin typeface="Arial" panose="020B0604020202020204" pitchFamily="34" charset="0"/>
              <a:ea typeface="微软雅黑" panose="020B0503020204020204" charset="-122"/>
            </a:endParaRPr>
          </a:p>
        </p:txBody>
      </p:sp>
      <p:sp>
        <p:nvSpPr>
          <p:cNvPr id="81955" name="文本框 10"/>
          <p:cNvSpPr txBox="1"/>
          <p:nvPr/>
        </p:nvSpPr>
        <p:spPr>
          <a:xfrm>
            <a:off x="838200" y="2447925"/>
            <a:ext cx="10731500" cy="522288"/>
          </a:xfrm>
          <a:prstGeom prst="rect">
            <a:avLst/>
          </a:prstGeom>
          <a:noFill/>
          <a:ln w="9525">
            <a:noFill/>
          </a:ln>
        </p:spPr>
        <p:txBody>
          <a:bodyPr wrap="square" anchor="t" anchorCtr="0">
            <a:spAutoFit/>
          </a:bodyPr>
          <a:lstStyle/>
          <a:p>
            <a:r>
              <a:rPr lang="zh-CN" altLang="en-US" sz="2800">
                <a:latin typeface="Arial" panose="020B0604020202020204" pitchFamily="34" charset="0"/>
                <a:ea typeface="微软雅黑" panose="020B0503020204020204" charset="-122"/>
              </a:rPr>
              <a:t>风险控制措施的原则以</a:t>
            </a:r>
            <a:r>
              <a:rPr lang="zh-CN" altLang="en-US" sz="2800">
                <a:solidFill>
                  <a:srgbClr val="FF0000"/>
                </a:solidFill>
                <a:latin typeface="Arial" panose="020B0604020202020204" pitchFamily="34" charset="0"/>
                <a:ea typeface="微软雅黑" panose="020B0503020204020204" charset="-122"/>
              </a:rPr>
              <a:t>消除风险、降低风险和个体防护</a:t>
            </a:r>
            <a:r>
              <a:rPr lang="zh-CN" altLang="en-US" sz="2800">
                <a:latin typeface="Arial" panose="020B0604020202020204" pitchFamily="34" charset="0"/>
                <a:ea typeface="微软雅黑" panose="020B0503020204020204" charset="-122"/>
              </a:rPr>
              <a:t>为顺序制定。</a:t>
            </a:r>
            <a:endParaRPr lang="zh-CN" altLang="en-US" sz="2800">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custDataLst>
              <p:tags r:id="rId1"/>
            </p:custDataLst>
          </p:nvPr>
        </p:nvSpPr>
        <p:spPr>
          <a:xfrm>
            <a:off x="0" y="-23812"/>
            <a:ext cx="4267200" cy="6907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 name="矩形 3"/>
          <p:cNvSpPr/>
          <p:nvPr>
            <p:custDataLst>
              <p:tags r:id="rId2"/>
            </p:custDataLst>
          </p:nvPr>
        </p:nvSpPr>
        <p:spPr>
          <a:xfrm>
            <a:off x="1081088" y="2493963"/>
            <a:ext cx="2105025" cy="131762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 name="等腰三角形 5"/>
          <p:cNvSpPr/>
          <p:nvPr>
            <p:custDataLst>
              <p:tags r:id="rId3"/>
            </p:custDataLst>
          </p:nvPr>
        </p:nvSpPr>
        <p:spPr>
          <a:xfrm rot="10800000">
            <a:off x="2738438" y="2557463"/>
            <a:ext cx="387350" cy="333375"/>
          </a:xfrm>
          <a:prstGeom prst="triangl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8676" name="文本框 1"/>
          <p:cNvSpPr txBox="1"/>
          <p:nvPr>
            <p:custDataLst>
              <p:tags r:id="rId4"/>
            </p:custDataLst>
          </p:nvPr>
        </p:nvSpPr>
        <p:spPr>
          <a:xfrm>
            <a:off x="4589463" y="4738688"/>
            <a:ext cx="901700" cy="690562"/>
          </a:xfrm>
          <a:prstGeom prst="rect">
            <a:avLst/>
          </a:prstGeom>
          <a:noFill/>
          <a:ln w="9525">
            <a:noFill/>
          </a:ln>
        </p:spPr>
        <p:txBody>
          <a:bodyPr wrap="square" anchor="t" anchorCtr="0"/>
          <a:lstStyle/>
          <a:p>
            <a:r>
              <a:rPr lang="en-US" altLang="zh-CN" sz="2800">
                <a:solidFill>
                  <a:schemeClr val="tx2"/>
                </a:solidFill>
                <a:latin typeface="Arial" panose="020B0604020202020204" pitchFamily="34" charset="0"/>
                <a:ea typeface="微软雅黑" panose="020B0503020204020204" charset="-122"/>
              </a:rPr>
              <a:t>04.</a:t>
            </a:r>
            <a:endParaRPr lang="zh-CN" altLang="en-US" sz="2800">
              <a:solidFill>
                <a:schemeClr val="tx2"/>
              </a:solidFill>
              <a:latin typeface="Arial" panose="020B0604020202020204" pitchFamily="34" charset="0"/>
              <a:ea typeface="微软雅黑" panose="020B0503020204020204" charset="-122"/>
            </a:endParaRPr>
          </a:p>
        </p:txBody>
      </p:sp>
      <p:sp>
        <p:nvSpPr>
          <p:cNvPr id="28677" name="文本框 2"/>
          <p:cNvSpPr txBox="1"/>
          <p:nvPr>
            <p:custDataLst>
              <p:tags r:id="rId5"/>
            </p:custDataLst>
          </p:nvPr>
        </p:nvSpPr>
        <p:spPr>
          <a:xfrm>
            <a:off x="4589463" y="3535363"/>
            <a:ext cx="901700" cy="690562"/>
          </a:xfrm>
          <a:prstGeom prst="rect">
            <a:avLst/>
          </a:prstGeom>
          <a:noFill/>
          <a:ln w="9525">
            <a:noFill/>
          </a:ln>
        </p:spPr>
        <p:txBody>
          <a:bodyPr wrap="square" anchor="t" anchorCtr="0"/>
          <a:lstStyle/>
          <a:p>
            <a:r>
              <a:rPr lang="en-US" altLang="zh-CN" sz="2800">
                <a:solidFill>
                  <a:schemeClr val="tx2"/>
                </a:solidFill>
                <a:latin typeface="Arial" panose="020B0604020202020204" pitchFamily="34" charset="0"/>
                <a:ea typeface="微软雅黑" panose="020B0503020204020204" charset="-122"/>
              </a:rPr>
              <a:t>03.</a:t>
            </a:r>
            <a:endParaRPr lang="zh-CN" altLang="en-US" sz="2800">
              <a:solidFill>
                <a:schemeClr val="tx2"/>
              </a:solidFill>
              <a:latin typeface="Arial" panose="020B0604020202020204" pitchFamily="34" charset="0"/>
              <a:ea typeface="微软雅黑" panose="020B0503020204020204" charset="-122"/>
            </a:endParaRPr>
          </a:p>
        </p:txBody>
      </p:sp>
      <p:sp>
        <p:nvSpPr>
          <p:cNvPr id="28678" name="文本框 14"/>
          <p:cNvSpPr txBox="1"/>
          <p:nvPr>
            <p:custDataLst>
              <p:tags r:id="rId6"/>
            </p:custDataLst>
          </p:nvPr>
        </p:nvSpPr>
        <p:spPr>
          <a:xfrm>
            <a:off x="4589463" y="2332038"/>
            <a:ext cx="901700" cy="692150"/>
          </a:xfrm>
          <a:prstGeom prst="rect">
            <a:avLst/>
          </a:prstGeom>
          <a:noFill/>
          <a:ln w="9525">
            <a:noFill/>
          </a:ln>
        </p:spPr>
        <p:txBody>
          <a:bodyPr wrap="square" anchor="t" anchorCtr="0"/>
          <a:lstStyle/>
          <a:p>
            <a:r>
              <a:rPr lang="en-US" altLang="zh-CN" sz="2800" dirty="0">
                <a:solidFill>
                  <a:schemeClr val="tx2"/>
                </a:solidFill>
                <a:latin typeface="Arial" panose="020B0604020202020204" pitchFamily="34" charset="0"/>
                <a:ea typeface="微软雅黑" panose="020B0503020204020204" charset="-122"/>
              </a:rPr>
              <a:t>02.</a:t>
            </a:r>
            <a:endParaRPr lang="zh-CN" altLang="en-US" sz="2800" dirty="0">
              <a:solidFill>
                <a:schemeClr val="tx2"/>
              </a:solidFill>
              <a:latin typeface="Arial" panose="020B0604020202020204" pitchFamily="34" charset="0"/>
              <a:ea typeface="微软雅黑" panose="020B0503020204020204" charset="-122"/>
            </a:endParaRPr>
          </a:p>
        </p:txBody>
      </p:sp>
      <p:sp>
        <p:nvSpPr>
          <p:cNvPr id="28679" name="文本框 15"/>
          <p:cNvSpPr txBox="1"/>
          <p:nvPr>
            <p:custDataLst>
              <p:tags r:id="rId7"/>
            </p:custDataLst>
          </p:nvPr>
        </p:nvSpPr>
        <p:spPr>
          <a:xfrm>
            <a:off x="4589463" y="1130300"/>
            <a:ext cx="901700" cy="690563"/>
          </a:xfrm>
          <a:prstGeom prst="rect">
            <a:avLst/>
          </a:prstGeom>
          <a:noFill/>
          <a:ln w="9525">
            <a:noFill/>
          </a:ln>
        </p:spPr>
        <p:txBody>
          <a:bodyPr wrap="square" anchor="t" anchorCtr="0"/>
          <a:lstStyle/>
          <a:p>
            <a:r>
              <a:rPr lang="en-US" altLang="zh-CN" sz="2800" dirty="0">
                <a:solidFill>
                  <a:schemeClr val="tx2"/>
                </a:solidFill>
                <a:latin typeface="Arial" panose="020B0604020202020204" pitchFamily="34" charset="0"/>
                <a:ea typeface="微软雅黑" panose="020B0503020204020204" charset="-122"/>
              </a:rPr>
              <a:t>01.</a:t>
            </a:r>
            <a:endParaRPr lang="zh-CN" altLang="en-US" sz="2800" dirty="0">
              <a:solidFill>
                <a:schemeClr val="tx2"/>
              </a:solidFill>
              <a:latin typeface="Arial" panose="020B0604020202020204" pitchFamily="34" charset="0"/>
              <a:ea typeface="微软雅黑" panose="020B0503020204020204" charset="-122"/>
            </a:endParaRPr>
          </a:p>
        </p:txBody>
      </p:sp>
      <p:sp>
        <p:nvSpPr>
          <p:cNvPr id="28680" name="文本框 16"/>
          <p:cNvSpPr txBox="1"/>
          <p:nvPr>
            <p:custDataLst>
              <p:tags r:id="rId8"/>
            </p:custDataLst>
          </p:nvPr>
        </p:nvSpPr>
        <p:spPr>
          <a:xfrm>
            <a:off x="5594350" y="1146175"/>
            <a:ext cx="3903663" cy="611188"/>
          </a:xfrm>
          <a:prstGeom prst="rect">
            <a:avLst/>
          </a:prstGeom>
          <a:noFill/>
          <a:ln w="9525">
            <a:noFill/>
          </a:ln>
        </p:spPr>
        <p:txBody>
          <a:bodyPr wrap="square" anchor="t" anchorCtr="0"/>
          <a:lstStyle/>
          <a:p>
            <a:r>
              <a:rPr lang="zh-CN" altLang="en-US" sz="2800" b="1">
                <a:solidFill>
                  <a:srgbClr val="595959"/>
                </a:solidFill>
                <a:latin typeface="Arial" panose="020B0604020202020204" pitchFamily="34" charset="0"/>
                <a:ea typeface="微软雅黑" panose="020B0503020204020204" charset="-122"/>
              </a:rPr>
              <a:t>双重预防机制概述</a:t>
            </a:r>
            <a:endParaRPr lang="zh-CN" altLang="en-US" sz="2800" b="1">
              <a:solidFill>
                <a:srgbClr val="595959"/>
              </a:solidFill>
              <a:latin typeface="Arial" panose="020B0604020202020204" pitchFamily="34" charset="0"/>
              <a:ea typeface="微软雅黑" panose="020B0503020204020204" charset="-122"/>
            </a:endParaRPr>
          </a:p>
        </p:txBody>
      </p:sp>
      <p:sp>
        <p:nvSpPr>
          <p:cNvPr id="28681" name="文本框 17"/>
          <p:cNvSpPr txBox="1"/>
          <p:nvPr>
            <p:custDataLst>
              <p:tags r:id="rId9"/>
            </p:custDataLst>
          </p:nvPr>
        </p:nvSpPr>
        <p:spPr>
          <a:xfrm>
            <a:off x="5592763" y="2349500"/>
            <a:ext cx="4660900" cy="609600"/>
          </a:xfrm>
          <a:prstGeom prst="rect">
            <a:avLst/>
          </a:prstGeom>
          <a:noFill/>
          <a:ln w="9525">
            <a:noFill/>
          </a:ln>
        </p:spPr>
        <p:txBody>
          <a:bodyPr wrap="square" anchor="t" anchorCtr="0"/>
          <a:lstStyle/>
          <a:p>
            <a:r>
              <a:rPr lang="zh-CN" altLang="en-US" sz="2800" b="1">
                <a:solidFill>
                  <a:srgbClr val="595959"/>
                </a:solidFill>
                <a:latin typeface="Arial" panose="020B0604020202020204" pitchFamily="34" charset="0"/>
                <a:ea typeface="微软雅黑" panose="020B0503020204020204" charset="-122"/>
              </a:rPr>
              <a:t>风险分级管控体系建设</a:t>
            </a:r>
            <a:endParaRPr lang="zh-CN" altLang="en-US" sz="2800" b="1">
              <a:solidFill>
                <a:srgbClr val="595959"/>
              </a:solidFill>
              <a:latin typeface="Arial" panose="020B0604020202020204" pitchFamily="34" charset="0"/>
              <a:ea typeface="微软雅黑" panose="020B0503020204020204" charset="-122"/>
            </a:endParaRPr>
          </a:p>
        </p:txBody>
      </p:sp>
      <p:sp>
        <p:nvSpPr>
          <p:cNvPr id="28682" name="文本框 18"/>
          <p:cNvSpPr txBox="1"/>
          <p:nvPr>
            <p:custDataLst>
              <p:tags r:id="rId10"/>
            </p:custDataLst>
          </p:nvPr>
        </p:nvSpPr>
        <p:spPr>
          <a:xfrm>
            <a:off x="5594350" y="3535363"/>
            <a:ext cx="3903663" cy="609600"/>
          </a:xfrm>
          <a:prstGeom prst="rect">
            <a:avLst/>
          </a:prstGeom>
          <a:noFill/>
          <a:ln w="9525">
            <a:noFill/>
          </a:ln>
        </p:spPr>
        <p:txBody>
          <a:bodyPr wrap="none" anchor="t" anchorCtr="0"/>
          <a:lstStyle/>
          <a:p>
            <a:r>
              <a:rPr lang="zh-CN" altLang="en-US" sz="2800" b="1">
                <a:solidFill>
                  <a:srgbClr val="595959"/>
                </a:solidFill>
                <a:latin typeface="Arial" panose="020B0604020202020204" pitchFamily="34" charset="0"/>
                <a:ea typeface="微软雅黑" panose="020B0503020204020204" charset="-122"/>
              </a:rPr>
              <a:t>隐患排查治理体系建设</a:t>
            </a:r>
            <a:endParaRPr lang="zh-CN" altLang="en-US" sz="2800" b="1">
              <a:solidFill>
                <a:srgbClr val="595959"/>
              </a:solidFill>
              <a:latin typeface="Arial" panose="020B0604020202020204" pitchFamily="34" charset="0"/>
              <a:ea typeface="微软雅黑" panose="020B0503020204020204" charset="-122"/>
            </a:endParaRPr>
          </a:p>
        </p:txBody>
      </p:sp>
      <p:sp>
        <p:nvSpPr>
          <p:cNvPr id="28683" name="文本框 19"/>
          <p:cNvSpPr txBox="1"/>
          <p:nvPr>
            <p:custDataLst>
              <p:tags r:id="rId11"/>
            </p:custDataLst>
          </p:nvPr>
        </p:nvSpPr>
        <p:spPr>
          <a:xfrm>
            <a:off x="5594350" y="4754563"/>
            <a:ext cx="6343650" cy="609600"/>
          </a:xfrm>
          <a:prstGeom prst="rect">
            <a:avLst/>
          </a:prstGeom>
          <a:noFill/>
          <a:ln w="9525">
            <a:noFill/>
          </a:ln>
        </p:spPr>
        <p:txBody>
          <a:bodyPr wrap="square" anchor="t" anchorCtr="0"/>
          <a:lstStyle/>
          <a:p>
            <a:r>
              <a:rPr lang="zh-CN" altLang="en-US" sz="2800" b="1">
                <a:solidFill>
                  <a:srgbClr val="595959"/>
                </a:solidFill>
                <a:latin typeface="Arial" panose="020B0604020202020204" pitchFamily="34" charset="0"/>
                <a:ea typeface="微软雅黑" panose="020B0503020204020204" charset="-122"/>
              </a:rPr>
              <a:t>风险分级管控与隐患排查治理二者关系</a:t>
            </a:r>
            <a:endParaRPr lang="zh-CN" altLang="en-US" sz="2800" b="1">
              <a:solidFill>
                <a:srgbClr val="595959"/>
              </a:solidFill>
              <a:latin typeface="Arial" panose="020B0604020202020204" pitchFamily="34" charset="0"/>
              <a:ea typeface="微软雅黑" panose="020B0503020204020204" charset="-122"/>
            </a:endParaRPr>
          </a:p>
        </p:txBody>
      </p:sp>
      <p:sp>
        <p:nvSpPr>
          <p:cNvPr id="21" name="文本框 20"/>
          <p:cNvSpPr txBox="1"/>
          <p:nvPr>
            <p:custDataLst>
              <p:tags r:id="rId12"/>
            </p:custDataLst>
          </p:nvPr>
        </p:nvSpPr>
        <p:spPr>
          <a:xfrm>
            <a:off x="1203325" y="2890838"/>
            <a:ext cx="1860550" cy="523875"/>
          </a:xfrm>
          <a:prstGeom prst="rect">
            <a:avLst/>
          </a:prstGeom>
          <a:noFill/>
        </p:spPr>
        <p:txBody>
          <a:bodyPr wrap="square" rtlCol="0">
            <a:normAutofit fontScale="85000" lnSpcReduction="10000"/>
          </a:bodyPr>
          <a:lstStyle>
            <a:defPPr>
              <a:defRPr lang="zh-CN"/>
            </a:defPPr>
            <a:lvl1pPr algn="ctr">
              <a:defRPr sz="2800">
                <a:solidFill>
                  <a:schemeClr val="bg1"/>
                </a:solidFill>
                <a:latin typeface="Impact" panose="020B0806030902050204" pitchFamily="34" charset="0"/>
              </a:defRPr>
            </a:lvl1pPr>
          </a:lstStyle>
          <a:p>
            <a:pPr fontAlgn="auto"/>
            <a:r>
              <a:rPr lang="zh-CN" altLang="en-US" strike="noStrike" noProof="1">
                <a:latin typeface="+mj-lt"/>
                <a:ea typeface="+mj-ea"/>
                <a:cs typeface="+mj-cs"/>
              </a:rPr>
              <a:t>内容提要</a:t>
            </a:r>
            <a:endParaRPr lang="zh-CN" altLang="en-US" strike="noStrike" noProof="1">
              <a:latin typeface="+mj-lt"/>
              <a:ea typeface="+mj-ea"/>
              <a:cs typeface="+mj-cs"/>
            </a:endParaRPr>
          </a:p>
        </p:txBody>
      </p:sp>
      <p:sp>
        <p:nvSpPr>
          <p:cNvPr id="28685" name="日期占位符 4"/>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28686" name="页脚占位符 6"/>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Tree>
    <p:custDataLst>
      <p:tags r:id="rId1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3970"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02</a:t>
            </a:r>
            <a:endParaRPr lang="en-US" altLang="zh-CN" sz="2800" dirty="0">
              <a:solidFill>
                <a:schemeClr val="bg1"/>
              </a:solidFill>
              <a:latin typeface="Impact" panose="020B0806030902050204" pitchFamily="34" charset="0"/>
              <a:ea typeface="微软雅黑" panose="020B0503020204020204" charset="-122"/>
            </a:endParaRPr>
          </a:p>
        </p:txBody>
      </p:sp>
      <p:sp>
        <p:nvSpPr>
          <p:cNvPr id="83971"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83972"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3975"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step5</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83977"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全面实施    跟踪验证</a:t>
            </a:r>
            <a:endParaRPr lang="zh-CN" altLang="en-US" sz="2400" b="1">
              <a:latin typeface="Arial" panose="020B0604020202020204" pitchFamily="34" charset="0"/>
              <a:ea typeface="微软雅黑" panose="020B0503020204020204" charset="-122"/>
            </a:endParaRPr>
          </a:p>
        </p:txBody>
      </p:sp>
      <p:sp>
        <p:nvSpPr>
          <p:cNvPr id="83978" name="文本框 9"/>
          <p:cNvSpPr txBox="1"/>
          <p:nvPr/>
        </p:nvSpPr>
        <p:spPr>
          <a:xfrm>
            <a:off x="271463" y="2447925"/>
            <a:ext cx="10764837" cy="3105150"/>
          </a:xfrm>
          <a:prstGeom prst="rect">
            <a:avLst/>
          </a:prstGeom>
          <a:noFill/>
          <a:ln w="9525">
            <a:noFill/>
          </a:ln>
        </p:spPr>
        <p:txBody>
          <a:bodyPr wrap="square" anchor="t" anchorCtr="0">
            <a:spAutoFit/>
          </a:bodyPr>
          <a:lstStyle/>
          <a:p>
            <a:pPr marL="457200" indent="-457200">
              <a:lnSpc>
                <a:spcPct val="140000"/>
              </a:lnSpc>
              <a:buClr>
                <a:srgbClr val="FF0000"/>
              </a:buClr>
              <a:buFont typeface="Wingdings" panose="05000000000000000000" charset="0"/>
              <a:buChar char="Ø"/>
            </a:pPr>
            <a:r>
              <a:rPr lang="en-US" altLang="zh-CN" sz="2800" b="1" dirty="0">
                <a:latin typeface="微软雅黑" panose="020B0503020204020204" charset="-122"/>
                <a:ea typeface="微软雅黑" panose="020B0503020204020204" charset="-122"/>
                <a:sym typeface="Arial" panose="020B0604020202020204" pitchFamily="34" charset="0"/>
              </a:rPr>
              <a:t> </a:t>
            </a:r>
            <a:r>
              <a:rPr lang="zh-CN" altLang="zh-CN" sz="2800" b="1" dirty="0">
                <a:latin typeface="微软雅黑" panose="020B0503020204020204" charset="-122"/>
                <a:ea typeface="微软雅黑" panose="020B0503020204020204" charset="-122"/>
                <a:sym typeface="Arial" panose="020B0604020202020204" pitchFamily="34" charset="0"/>
              </a:rPr>
              <a:t>根据风险等级划分原则，对辨识出来的危险逐一进行风险评价，列出风险评价表，制定管控措施。</a:t>
            </a:r>
            <a:endParaRPr lang="zh-CN" altLang="zh-CN" sz="2800" b="1" dirty="0">
              <a:latin typeface="微软雅黑" panose="020B0503020204020204" charset="-122"/>
              <a:ea typeface="微软雅黑" panose="020B0503020204020204" charset="-122"/>
              <a:sym typeface="Arial" panose="020B0604020202020204" pitchFamily="34" charset="0"/>
            </a:endParaRPr>
          </a:p>
          <a:p>
            <a:pPr marL="457200" indent="-457200">
              <a:lnSpc>
                <a:spcPct val="140000"/>
              </a:lnSpc>
              <a:buClr>
                <a:srgbClr val="FF0000"/>
              </a:buClr>
              <a:buFont typeface="Wingdings" panose="05000000000000000000" charset="0"/>
              <a:buChar char="Ø"/>
            </a:pPr>
            <a:r>
              <a:rPr lang="zh-CN" altLang="zh-CN" sz="2800" b="1" dirty="0">
                <a:latin typeface="微软雅黑" panose="020B0503020204020204" charset="-122"/>
                <a:ea typeface="微软雅黑" panose="020B0503020204020204" charset="-122"/>
                <a:sym typeface="Arial" panose="020B0604020202020204" pitchFamily="34" charset="0"/>
              </a:rPr>
              <a:t>对每位员工进行岗位风险告知、培训，制作《岗位风险告知及应急处置卡》并发放至每位岗位员工。</a:t>
            </a:r>
            <a:endParaRPr lang="zh-CN" altLang="zh-CN" sz="2800" b="1" dirty="0">
              <a:latin typeface="微软雅黑" panose="020B0503020204020204" charset="-122"/>
              <a:ea typeface="微软雅黑" panose="020B0503020204020204" charset="-122"/>
              <a:sym typeface="Arial" panose="020B0604020202020204" pitchFamily="34" charset="0"/>
            </a:endParaRPr>
          </a:p>
          <a:p>
            <a:pPr marL="457200" indent="-457200">
              <a:lnSpc>
                <a:spcPct val="140000"/>
              </a:lnSpc>
              <a:buClr>
                <a:srgbClr val="FF0000"/>
              </a:buClr>
              <a:buFont typeface="Wingdings" panose="05000000000000000000" charset="0"/>
              <a:buChar char="Ø"/>
            </a:pPr>
            <a:r>
              <a:rPr lang="zh-CN" altLang="zh-CN" sz="2800" b="1" dirty="0">
                <a:latin typeface="微软雅黑" panose="020B0503020204020204" charset="-122"/>
                <a:ea typeface="微软雅黑" panose="020B0503020204020204" charset="-122"/>
                <a:sym typeface="Arial" panose="020B0604020202020204" pitchFamily="34" charset="0"/>
              </a:rPr>
              <a:t>对岗位存在的风险，要在醒目的位置进行公示。</a:t>
            </a:r>
            <a:endParaRPr lang="zh-CN" altLang="zh-CN" sz="2800" b="1" dirty="0">
              <a:latin typeface="微软雅黑" panose="020B0503020204020204" charset="-122"/>
              <a:ea typeface="微软雅黑" panose="020B0503020204020204" charset="-122"/>
              <a:sym typeface="Arial" panose="020B0604020202020204" pitchFamily="34" charset="0"/>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1"/>
          <p:cNvSpPr>
            <a:spLocks noGrp="1"/>
          </p:cNvSpPr>
          <p:nvPr>
            <p:ph type="title" hasCustomPrompt="1"/>
            <p:custDataLst>
              <p:tags r:id="rId1"/>
            </p:custDataLst>
          </p:nvPr>
        </p:nvSpPr>
        <p:spPr>
          <a:xfrm>
            <a:off x="4849813" y="2805113"/>
            <a:ext cx="5529262" cy="898525"/>
          </a:xfrm>
          <a:prstGeom prst="rect">
            <a:avLst/>
          </a:prstGeom>
          <a:noFill/>
          <a:ln>
            <a:noFill/>
          </a:ln>
        </p:spPr>
        <p:txBody>
          <a:bodyPr vert="horz" lIns="91440" tIns="45720" rIns="91440" bIns="45720" anchor="ctr" anchorCtr="0"/>
          <a:lstStyle/>
          <a:p>
            <a:pPr defTabSz="914400">
              <a:buNone/>
            </a:pPr>
            <a:r>
              <a:rPr lang="zh-CN" altLang="en-US" kern="1200">
                <a:solidFill>
                  <a:srgbClr val="595959"/>
                </a:solidFill>
                <a:latin typeface="+mj-lt"/>
                <a:ea typeface="+mj-ea"/>
                <a:cs typeface="+mj-cs"/>
              </a:rPr>
              <a:t>隐患排查治理体系建设</a:t>
            </a:r>
            <a:endParaRPr lang="zh-CN" altLang="en-US" kern="1200">
              <a:solidFill>
                <a:srgbClr val="595959"/>
              </a:solidFill>
              <a:latin typeface="+mj-lt"/>
              <a:ea typeface="+mj-ea"/>
              <a:cs typeface="+mj-cs"/>
            </a:endParaRPr>
          </a:p>
        </p:txBody>
      </p:sp>
      <p:sp>
        <p:nvSpPr>
          <p:cNvPr id="86018" name="文本占位符 2"/>
          <p:cNvSpPr>
            <a:spLocks noGrp="1"/>
          </p:cNvSpPr>
          <p:nvPr>
            <p:ph type="body" idx="1" hasCustomPrompt="1"/>
            <p:custDataLst>
              <p:tags r:id="rId2"/>
            </p:custDataLst>
          </p:nvPr>
        </p:nvSpPr>
        <p:spPr>
          <a:xfrm>
            <a:off x="3317875" y="2805113"/>
            <a:ext cx="1466850" cy="898525"/>
          </a:xfrm>
          <a:prstGeom prst="rect">
            <a:avLst/>
          </a:prstGeom>
          <a:noFill/>
          <a:ln>
            <a:noFill/>
          </a:ln>
        </p:spPr>
        <p:txBody>
          <a:bodyPr vert="horz" wrap="square" lIns="91440" tIns="45720" rIns="91440" bIns="45720" anchor="ctr" anchorCtr="0"/>
          <a:lstStyle/>
          <a:p>
            <a:pPr defTabSz="914400"/>
            <a:r>
              <a:rPr lang="en-US" altLang="zh-CN" kern="1200">
                <a:latin typeface="+mn-lt"/>
                <a:ea typeface="+mn-ea"/>
                <a:cs typeface="+mn-cs"/>
              </a:rPr>
              <a:t>03.</a:t>
            </a:r>
            <a:endParaRPr lang="en-US" altLang="zh-CN" kern="1200">
              <a:latin typeface="+mn-lt"/>
              <a:ea typeface="+mn-ea"/>
              <a:cs typeface="+mn-cs"/>
            </a:endParaRPr>
          </a:p>
        </p:txBody>
      </p:sp>
      <p:sp>
        <p:nvSpPr>
          <p:cNvPr id="86019" name="日期占位符 3"/>
          <p:cNvSpPr>
            <a:spLocks noGrp="1"/>
          </p:cNvSpPr>
          <p:nvPr>
            <p:ph type="dt" sz="half" idx="10"/>
          </p:nvPr>
        </p:nvSpPr>
        <p:spPr>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86020" name="页脚占位符 4"/>
          <p:cNvSpPr>
            <a:spLocks noGrp="1"/>
          </p:cNvSpPr>
          <p:nvPr>
            <p:ph type="ftr" sz="quarter" idx="11"/>
          </p:nvPr>
        </p:nvSpPr>
        <p:spPr>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8066"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88067"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88068"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88070" name="object 3"/>
          <p:cNvSpPr/>
          <p:nvPr/>
        </p:nvSpPr>
        <p:spPr>
          <a:xfrm>
            <a:off x="2971800" y="949325"/>
            <a:ext cx="6248400" cy="5772150"/>
          </a:xfrm>
          <a:prstGeom prst="rect">
            <a:avLst/>
          </a:prstGeom>
          <a:blipFill rotWithShape="1">
            <a:blip r:embed="rId3"/>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0114"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90115"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90116"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0119"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step1</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90121"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隐患排查治理内容</a:t>
            </a:r>
            <a:endParaRPr lang="zh-CN" altLang="en-US" sz="2400" b="1">
              <a:latin typeface="Arial" panose="020B0604020202020204" pitchFamily="34" charset="0"/>
              <a:ea typeface="微软雅黑" panose="020B0503020204020204" charset="-122"/>
            </a:endParaRPr>
          </a:p>
        </p:txBody>
      </p:sp>
      <p:sp>
        <p:nvSpPr>
          <p:cNvPr id="90122" name="文本框 10"/>
          <p:cNvSpPr txBox="1"/>
          <p:nvPr/>
        </p:nvSpPr>
        <p:spPr>
          <a:xfrm>
            <a:off x="482600" y="2447925"/>
            <a:ext cx="11214100" cy="3968750"/>
          </a:xfrm>
          <a:prstGeom prst="rect">
            <a:avLst/>
          </a:prstGeom>
          <a:noFill/>
          <a:ln w="9525">
            <a:noFill/>
          </a:ln>
        </p:spPr>
        <p:txBody>
          <a:bodyPr wrap="square" anchor="t" anchorCtr="0">
            <a:spAutoFit/>
          </a:bodyPr>
          <a:lstStyle/>
          <a:p>
            <a:r>
              <a:rPr lang="en-US" altLang="zh-CN" sz="2800" dirty="0">
                <a:latin typeface="Arial" panose="020B0604020202020204" pitchFamily="34" charset="0"/>
                <a:ea typeface="微软雅黑" panose="020B0503020204020204" charset="-122"/>
              </a:rPr>
              <a:t>      </a:t>
            </a:r>
            <a:r>
              <a:rPr lang="en-US" altLang="zh-CN" sz="2800" dirty="0">
                <a:solidFill>
                  <a:srgbClr val="FF0000"/>
                </a:solidFill>
                <a:latin typeface="Arial" panose="020B0604020202020204" pitchFamily="34" charset="0"/>
                <a:ea typeface="微软雅黑" panose="020B0503020204020204" charset="-122"/>
              </a:rPr>
              <a:t> </a:t>
            </a:r>
            <a:r>
              <a:rPr lang="zh-CN" altLang="en-US" sz="2800" dirty="0">
                <a:solidFill>
                  <a:srgbClr val="FF0000"/>
                </a:solidFill>
                <a:latin typeface="Arial" panose="020B0604020202020204" pitchFamily="34" charset="0"/>
                <a:ea typeface="微软雅黑" panose="020B0503020204020204" charset="-122"/>
              </a:rPr>
              <a:t>基础管理类隐患</a:t>
            </a:r>
            <a:r>
              <a:rPr lang="zh-CN" altLang="en-US" sz="2800" dirty="0">
                <a:latin typeface="Arial" panose="020B0604020202020204" pitchFamily="34" charset="0"/>
                <a:ea typeface="微软雅黑" panose="020B0503020204020204" charset="-122"/>
              </a:rPr>
              <a:t>主要是针对生产经营单位资质证照、安全生产管理机构及人员、安全生产责任制、安全生产管理制度、安全操作规程、教育培训、安全生产管理档案、安全生产投入、应急救援、特种设备基础管理、职业卫生基础管理、相关方基础管理、其他基础管理等方面存在的缺陷。</a:t>
            </a:r>
            <a:endParaRPr lang="zh-CN" altLang="en-US" sz="2800" dirty="0">
              <a:latin typeface="Arial" panose="020B0604020202020204" pitchFamily="34" charset="0"/>
              <a:ea typeface="微软雅黑" panose="020B0503020204020204" charset="-122"/>
            </a:endParaRPr>
          </a:p>
          <a:p>
            <a:r>
              <a:rPr lang="zh-CN" altLang="en-US" sz="2800" dirty="0">
                <a:latin typeface="Arial" panose="020B0604020202020204" pitchFamily="34" charset="0"/>
                <a:ea typeface="微软雅黑" panose="020B0503020204020204" charset="-122"/>
              </a:rPr>
              <a:t>       </a:t>
            </a:r>
            <a:r>
              <a:rPr lang="zh-CN" altLang="en-US" sz="2800" dirty="0">
                <a:solidFill>
                  <a:srgbClr val="FF0000"/>
                </a:solidFill>
                <a:latin typeface="Arial" panose="020B0604020202020204" pitchFamily="34" charset="0"/>
                <a:ea typeface="微软雅黑" panose="020B0503020204020204" charset="-122"/>
              </a:rPr>
              <a:t>现场管理类隐患</a:t>
            </a:r>
            <a:r>
              <a:rPr lang="zh-CN" altLang="en-US" sz="2800" dirty="0">
                <a:latin typeface="Arial" panose="020B0604020202020204" pitchFamily="34" charset="0"/>
                <a:ea typeface="微软雅黑" panose="020B0503020204020204" charset="-122"/>
              </a:rPr>
              <a:t>主要是针对特种设备现场管理、生产设备设施、场所环境、从业人员操作行为、消防安全、用电安全、职业卫生现场安全、有限空间现场安全、辅助动力系统、相关方现场管理、其他现场管理等方面存在的缺陷。</a:t>
            </a:r>
            <a:endParaRPr lang="zh-CN" altLang="en-US" sz="2800" dirty="0">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2162"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92163"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92164"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2167"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step1</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92169"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隐患排查治理内容</a:t>
            </a:r>
            <a:endParaRPr lang="zh-CN" altLang="en-US" sz="2400" b="1">
              <a:latin typeface="Arial" panose="020B0604020202020204" pitchFamily="34" charset="0"/>
              <a:ea typeface="微软雅黑" panose="020B0503020204020204" charset="-122"/>
            </a:endParaRPr>
          </a:p>
        </p:txBody>
      </p:sp>
      <p:sp>
        <p:nvSpPr>
          <p:cNvPr id="92170" name="文本框 10"/>
          <p:cNvSpPr txBox="1"/>
          <p:nvPr/>
        </p:nvSpPr>
        <p:spPr>
          <a:xfrm>
            <a:off x="482600" y="2447925"/>
            <a:ext cx="11214100" cy="3968750"/>
          </a:xfrm>
          <a:prstGeom prst="rect">
            <a:avLst/>
          </a:prstGeom>
          <a:noFill/>
          <a:ln w="9525">
            <a:noFill/>
          </a:ln>
        </p:spPr>
        <p:txBody>
          <a:bodyPr wrap="square" anchor="t" anchorCtr="0">
            <a:spAutoFit/>
          </a:bodyPr>
          <a:lstStyle/>
          <a:p>
            <a:r>
              <a:rPr lang="en-US" altLang="zh-CN" sz="2800" dirty="0">
                <a:latin typeface="Arial" panose="020B0604020202020204" pitchFamily="34" charset="0"/>
                <a:ea typeface="微软雅黑" panose="020B0503020204020204" charset="-122"/>
              </a:rPr>
              <a:t>      </a:t>
            </a:r>
            <a:r>
              <a:rPr lang="en-US" altLang="zh-CN" sz="2800" dirty="0">
                <a:solidFill>
                  <a:srgbClr val="FF0000"/>
                </a:solidFill>
                <a:latin typeface="Arial" panose="020B0604020202020204" pitchFamily="34" charset="0"/>
                <a:ea typeface="微软雅黑" panose="020B0503020204020204" charset="-122"/>
              </a:rPr>
              <a:t> </a:t>
            </a:r>
            <a:r>
              <a:rPr lang="zh-CN" altLang="en-US" sz="2800" dirty="0">
                <a:solidFill>
                  <a:srgbClr val="FF0000"/>
                </a:solidFill>
                <a:latin typeface="Arial" panose="020B0604020202020204" pitchFamily="34" charset="0"/>
                <a:ea typeface="微软雅黑" panose="020B0503020204020204" charset="-122"/>
              </a:rPr>
              <a:t>基础管理类隐患</a:t>
            </a:r>
            <a:r>
              <a:rPr lang="zh-CN" altLang="en-US" sz="2800" dirty="0">
                <a:latin typeface="Arial" panose="020B0604020202020204" pitchFamily="34" charset="0"/>
                <a:ea typeface="微软雅黑" panose="020B0503020204020204" charset="-122"/>
              </a:rPr>
              <a:t>主要是针对生产经营单位资质证照、安全生产管理机构及人员、安全生产责任制、安全生产管理制度、安全操作规程、教育培训、安全生产管理档案、安全生产投入、应急救援、特种设备基础管理、职业卫生基础管理、相关方基础管理、其他基础管理等方面存在的缺陷。</a:t>
            </a:r>
            <a:endParaRPr lang="zh-CN" altLang="en-US" sz="2800" dirty="0">
              <a:latin typeface="Arial" panose="020B0604020202020204" pitchFamily="34" charset="0"/>
              <a:ea typeface="微软雅黑" panose="020B0503020204020204" charset="-122"/>
            </a:endParaRPr>
          </a:p>
          <a:p>
            <a:r>
              <a:rPr lang="zh-CN" altLang="en-US" sz="2800" dirty="0">
                <a:latin typeface="Arial" panose="020B0604020202020204" pitchFamily="34" charset="0"/>
                <a:ea typeface="微软雅黑" panose="020B0503020204020204" charset="-122"/>
              </a:rPr>
              <a:t>       </a:t>
            </a:r>
            <a:r>
              <a:rPr lang="zh-CN" altLang="en-US" sz="2800" dirty="0">
                <a:solidFill>
                  <a:srgbClr val="FF0000"/>
                </a:solidFill>
                <a:latin typeface="Arial" panose="020B0604020202020204" pitchFamily="34" charset="0"/>
                <a:ea typeface="微软雅黑" panose="020B0503020204020204" charset="-122"/>
              </a:rPr>
              <a:t>现场管理类隐患</a:t>
            </a:r>
            <a:r>
              <a:rPr lang="zh-CN" altLang="en-US" sz="2800" dirty="0">
                <a:latin typeface="Arial" panose="020B0604020202020204" pitchFamily="34" charset="0"/>
                <a:ea typeface="微软雅黑" panose="020B0503020204020204" charset="-122"/>
              </a:rPr>
              <a:t>主要是针对特种设备现场管理、生产设备设施、场所环境、从业人员操作行为、消防安全、用电安全、职业卫生现场安全、有限空间现场安全、辅助动力系统、相关方现场管理、其他现场管理等方面存在的缺陷。</a:t>
            </a:r>
            <a:endParaRPr lang="zh-CN" altLang="en-US" sz="2800" dirty="0">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4210"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94211"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94212"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4215"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step2</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94217"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隐患排查治理分类</a:t>
            </a:r>
            <a:endParaRPr lang="zh-CN" altLang="en-US" sz="2400" b="1">
              <a:latin typeface="Arial" panose="020B0604020202020204" pitchFamily="34" charset="0"/>
              <a:ea typeface="微软雅黑" panose="020B0503020204020204" charset="-122"/>
            </a:endParaRPr>
          </a:p>
        </p:txBody>
      </p:sp>
      <p:sp>
        <p:nvSpPr>
          <p:cNvPr id="94218" name="文本框 10"/>
          <p:cNvSpPr txBox="1"/>
          <p:nvPr/>
        </p:nvSpPr>
        <p:spPr>
          <a:xfrm>
            <a:off x="482600" y="2447925"/>
            <a:ext cx="11214100" cy="3108325"/>
          </a:xfrm>
          <a:prstGeom prst="rect">
            <a:avLst/>
          </a:prstGeom>
          <a:noFill/>
          <a:ln w="9525">
            <a:noFill/>
          </a:ln>
        </p:spPr>
        <p:txBody>
          <a:bodyPr wrap="square" anchor="t" anchorCtr="0">
            <a:spAutoFit/>
          </a:bodyPr>
          <a:lstStyle/>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公司级排查</a:t>
            </a:r>
            <a:endParaRPr lang="zh-CN" altLang="en-US" sz="28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专业级排查</a:t>
            </a:r>
            <a:endParaRPr lang="zh-CN" altLang="en-US" sz="28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车间级排查</a:t>
            </a:r>
            <a:endParaRPr lang="zh-CN" altLang="en-US" sz="28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班组级排查</a:t>
            </a:r>
            <a:endParaRPr lang="zh-CN" altLang="en-US" sz="28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岗位级排查</a:t>
            </a:r>
            <a:endParaRPr lang="zh-CN" altLang="en-US" sz="28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专门机构实施的检验检测手段实施隐患排查，企业可委托外部专业机构实施，如避雷系统检测、特种设备检测、仪器校准等。</a:t>
            </a:r>
            <a:endParaRPr lang="zh-CN" altLang="en-US" sz="2800">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6258"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96259"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96260"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6263"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96265"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隐患分级</a:t>
            </a:r>
            <a:endParaRPr lang="zh-CN" altLang="en-US" sz="2400" b="1">
              <a:latin typeface="Arial" panose="020B0604020202020204" pitchFamily="34" charset="0"/>
              <a:ea typeface="微软雅黑" panose="020B0503020204020204" charset="-122"/>
            </a:endParaRPr>
          </a:p>
        </p:txBody>
      </p:sp>
      <p:sp>
        <p:nvSpPr>
          <p:cNvPr id="96266" name="文本框 10"/>
          <p:cNvSpPr txBox="1"/>
          <p:nvPr/>
        </p:nvSpPr>
        <p:spPr>
          <a:xfrm>
            <a:off x="984250" y="2447925"/>
            <a:ext cx="9974263" cy="2552700"/>
          </a:xfrm>
          <a:prstGeom prst="rect">
            <a:avLst/>
          </a:prstGeom>
          <a:noFill/>
          <a:ln w="9525">
            <a:noFill/>
          </a:ln>
        </p:spPr>
        <p:txBody>
          <a:bodyPr wrap="square" anchor="t" anchorCtr="0">
            <a:spAutoFit/>
          </a:bodyPr>
          <a:lstStyle/>
          <a:p>
            <a:pPr marL="457200" indent="-457200">
              <a:buClr>
                <a:srgbClr val="FF0000"/>
              </a:buClr>
              <a:buFont typeface="Wingdings" panose="05000000000000000000" charset="0"/>
              <a:buChar char="Ø"/>
            </a:pPr>
            <a:r>
              <a:rPr lang="zh-CN" altLang="zh-CN" sz="3200">
                <a:latin typeface="黑体" panose="02010609060101010101" charset="-122"/>
                <a:ea typeface="黑体" panose="02010609060101010101" charset="-122"/>
              </a:rPr>
              <a:t>按照隐患的危险程度，参照《安全生产事故隐患排查治理暂行规定》（安监总局令 第16号），可分为</a:t>
            </a:r>
            <a:r>
              <a:rPr lang="zh-CN" altLang="zh-CN" sz="3200">
                <a:solidFill>
                  <a:srgbClr val="FF0000"/>
                </a:solidFill>
                <a:latin typeface="黑体" panose="02010609060101010101" charset="-122"/>
                <a:ea typeface="黑体" panose="02010609060101010101" charset="-122"/>
              </a:rPr>
              <a:t>一般隐患</a:t>
            </a:r>
            <a:r>
              <a:rPr lang="zh-CN" altLang="zh-CN" sz="3200">
                <a:latin typeface="黑体" panose="02010609060101010101" charset="-122"/>
                <a:ea typeface="黑体" panose="02010609060101010101" charset="-122"/>
              </a:rPr>
              <a:t>、</a:t>
            </a:r>
            <a:r>
              <a:rPr lang="zh-CN" altLang="zh-CN" sz="3200">
                <a:solidFill>
                  <a:srgbClr val="FF0000"/>
                </a:solidFill>
                <a:latin typeface="黑体" panose="02010609060101010101" charset="-122"/>
                <a:ea typeface="黑体" panose="02010609060101010101" charset="-122"/>
              </a:rPr>
              <a:t>重大隐患</a:t>
            </a:r>
            <a:r>
              <a:rPr lang="zh-CN" altLang="zh-CN" sz="3200">
                <a:latin typeface="黑体" panose="02010609060101010101" charset="-122"/>
                <a:ea typeface="黑体" panose="02010609060101010101" charset="-122"/>
              </a:rPr>
              <a:t>两个等级。其中：</a:t>
            </a:r>
            <a:endParaRPr lang="zh-CN" altLang="zh-CN" sz="3200">
              <a:latin typeface="黑体" panose="02010609060101010101" charset="-122"/>
              <a:ea typeface="黑体" panose="02010609060101010101" charset="-122"/>
            </a:endParaRPr>
          </a:p>
          <a:p>
            <a:pPr marL="457200" indent="-457200">
              <a:buClr>
                <a:srgbClr val="FF0000"/>
              </a:buClr>
              <a:buFont typeface="Wingdings" panose="05000000000000000000" charset="0"/>
              <a:buChar char="Ø"/>
            </a:pPr>
            <a:r>
              <a:rPr lang="zh-CN" altLang="zh-CN" sz="3200">
                <a:latin typeface="黑体" panose="02010609060101010101" charset="-122"/>
                <a:ea typeface="黑体" panose="02010609060101010101" charset="-122"/>
              </a:rPr>
              <a:t>一般事故隐患，是指</a:t>
            </a:r>
            <a:r>
              <a:rPr lang="zh-CN" altLang="zh-CN" sz="3200">
                <a:solidFill>
                  <a:srgbClr val="FF0000"/>
                </a:solidFill>
                <a:latin typeface="黑体" panose="02010609060101010101" charset="-122"/>
                <a:ea typeface="黑体" panose="02010609060101010101" charset="-122"/>
              </a:rPr>
              <a:t>易导致伤害事故发生且整改难度较小，在发现后能够立即整改排除的隐患。</a:t>
            </a:r>
            <a:endParaRPr lang="zh-CN" altLang="zh-CN" sz="3200">
              <a:solidFill>
                <a:srgbClr val="FF0000"/>
              </a:solidFill>
              <a:latin typeface="黑体" panose="02010609060101010101" charset="-122"/>
              <a:ea typeface="黑体" panose="02010609060101010101" charset="-122"/>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8306"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98307"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98308"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8311"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step3</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98313"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隐患分级</a:t>
            </a:r>
            <a:endParaRPr lang="zh-CN" altLang="en-US" sz="2400" b="1">
              <a:latin typeface="Arial" panose="020B0604020202020204" pitchFamily="34" charset="0"/>
              <a:ea typeface="微软雅黑" panose="020B0503020204020204" charset="-122"/>
            </a:endParaRPr>
          </a:p>
        </p:txBody>
      </p:sp>
      <p:sp>
        <p:nvSpPr>
          <p:cNvPr id="98314" name="文本框 10"/>
          <p:cNvSpPr txBox="1"/>
          <p:nvPr/>
        </p:nvSpPr>
        <p:spPr>
          <a:xfrm>
            <a:off x="984250" y="2447925"/>
            <a:ext cx="9974263" cy="3538538"/>
          </a:xfrm>
          <a:prstGeom prst="rect">
            <a:avLst/>
          </a:prstGeom>
          <a:noFill/>
          <a:ln w="9525">
            <a:noFill/>
          </a:ln>
        </p:spPr>
        <p:txBody>
          <a:bodyPr wrap="square" anchor="t" anchorCtr="0">
            <a:spAutoFit/>
          </a:bodyPr>
          <a:lstStyle/>
          <a:p>
            <a:pPr marL="457200" indent="-457200">
              <a:buClr>
                <a:srgbClr val="FF0000"/>
              </a:buClr>
              <a:buFont typeface="Wingdings" panose="05000000000000000000" charset="0"/>
              <a:buChar char="Ø"/>
            </a:pPr>
            <a:r>
              <a:rPr lang="zh-CN" altLang="zh-CN" sz="3200">
                <a:solidFill>
                  <a:srgbClr val="FF0000"/>
                </a:solidFill>
                <a:latin typeface="黑体" panose="02010609060101010101" charset="-122"/>
                <a:ea typeface="黑体" panose="02010609060101010101" charset="-122"/>
              </a:rPr>
              <a:t>重大事故隐患</a:t>
            </a:r>
            <a:r>
              <a:rPr lang="zh-CN" altLang="zh-CN" sz="3200">
                <a:latin typeface="黑体" panose="02010609060101010101" charset="-122"/>
                <a:ea typeface="黑体" panose="02010609060101010101" charset="-122"/>
              </a:rPr>
              <a:t>，是指</a:t>
            </a:r>
            <a:r>
              <a:rPr lang="zh-CN" altLang="zh-CN" sz="3200">
                <a:solidFill>
                  <a:srgbClr val="FF0000"/>
                </a:solidFill>
                <a:latin typeface="黑体" panose="02010609060101010101" charset="-122"/>
                <a:ea typeface="黑体" panose="02010609060101010101" charset="-122"/>
              </a:rPr>
              <a:t>可能导致较大以上事故</a:t>
            </a:r>
            <a:r>
              <a:rPr lang="zh-CN" altLang="zh-CN" sz="3200">
                <a:latin typeface="黑体" panose="02010609060101010101" charset="-122"/>
                <a:ea typeface="黑体" panose="02010609060101010101" charset="-122"/>
              </a:rPr>
              <a:t>，即可能造成3人以上死亡或者10人以上重伤或者1000万元以上直接经济损失的事故，且整改难度很大，应由公司协调或立项治理的隐患，或者需全部或核心生产部分停产停业，经过一段时间整改治理方能排除的隐患，或者因外部因素影响致使生产经营单位自身难以排除的隐患。</a:t>
            </a:r>
            <a:endParaRPr lang="zh-CN" altLang="zh-CN" sz="3200">
              <a:latin typeface="黑体" panose="02010609060101010101" charset="-122"/>
              <a:ea typeface="黑体" panose="02010609060101010101" charset="-122"/>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0354"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100355"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100356"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0359"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step4</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00361"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隐患排查治理对象</a:t>
            </a:r>
            <a:endParaRPr lang="zh-CN" altLang="en-US" sz="2400" b="1">
              <a:latin typeface="Arial" panose="020B0604020202020204" pitchFamily="34" charset="0"/>
              <a:ea typeface="微软雅黑" panose="020B0503020204020204" charset="-122"/>
            </a:endParaRPr>
          </a:p>
        </p:txBody>
      </p:sp>
      <p:sp>
        <p:nvSpPr>
          <p:cNvPr id="100362" name="文本框 10"/>
          <p:cNvSpPr txBox="1"/>
          <p:nvPr/>
        </p:nvSpPr>
        <p:spPr>
          <a:xfrm>
            <a:off x="482600" y="2447925"/>
            <a:ext cx="11214100" cy="3108325"/>
          </a:xfrm>
          <a:prstGeom prst="rect">
            <a:avLst/>
          </a:prstGeom>
          <a:noFill/>
          <a:ln w="9525">
            <a:noFill/>
          </a:ln>
        </p:spPr>
        <p:txBody>
          <a:bodyPr wrap="square" anchor="t" anchorCtr="0">
            <a:spAutoFit/>
          </a:bodyPr>
          <a:lstStyle/>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“风险点、危险源”即为隐患排查的对象。</a:t>
            </a:r>
            <a:endParaRPr lang="zh-CN" altLang="en-US" sz="28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  根据《风险点基本信息表》、《危险源识别、分析、评价表》的“风险点”、“危险源”为隐患排查的对象，即“排查点”。</a:t>
            </a:r>
            <a:endParaRPr lang="zh-CN" altLang="en-US" sz="28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   风险点明确了排查的方向，危险源明确了排查的细节</a:t>
            </a:r>
            <a:endParaRPr lang="zh-CN" altLang="en-US" sz="28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800">
                <a:latin typeface="Arial" panose="020B0604020202020204" pitchFamily="34" charset="0"/>
                <a:ea typeface="微软雅黑" panose="020B0503020204020204" charset="-122"/>
              </a:rPr>
              <a:t>   该“排查点”是企业内分级排查和日常安全检查的关注点，各级监管部门进行监督检查时，也可参照部门上报的风险点、危险源，重点对一、二级风险点的控制情况进行监督检查。</a:t>
            </a:r>
            <a:endParaRPr lang="zh-CN" altLang="en-US" sz="2800">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402"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102403"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102404"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2407"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step5</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02409"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隐患排查周期</a:t>
            </a:r>
            <a:endParaRPr lang="zh-CN" altLang="en-US" sz="2400" b="1">
              <a:latin typeface="Arial" panose="020B0604020202020204" pitchFamily="34" charset="0"/>
              <a:ea typeface="微软雅黑" panose="020B0503020204020204" charset="-122"/>
            </a:endParaRPr>
          </a:p>
        </p:txBody>
      </p:sp>
      <p:sp>
        <p:nvSpPr>
          <p:cNvPr id="102410" name="文本框 10"/>
          <p:cNvSpPr txBox="1"/>
          <p:nvPr/>
        </p:nvSpPr>
        <p:spPr>
          <a:xfrm>
            <a:off x="482600" y="2447925"/>
            <a:ext cx="11620500" cy="4154488"/>
          </a:xfrm>
          <a:prstGeom prst="rect">
            <a:avLst/>
          </a:prstGeom>
          <a:noFill/>
          <a:ln w="9525">
            <a:noFill/>
          </a:ln>
        </p:spPr>
        <p:txBody>
          <a:bodyPr wrap="square" anchor="t" anchorCtr="0">
            <a:spAutoFit/>
          </a:bodyPr>
          <a:lstStyle/>
          <a:p>
            <a:pPr marL="457200" indent="-457200">
              <a:buClr>
                <a:srgbClr val="FF0000"/>
              </a:buClr>
              <a:buFont typeface="Wingdings" panose="05000000000000000000" charset="0"/>
              <a:buChar char="Ø"/>
            </a:pPr>
            <a:r>
              <a:rPr lang="zh-CN" altLang="en-US" sz="2400">
                <a:latin typeface="Arial" panose="020B0604020202020204" pitchFamily="34" charset="0"/>
                <a:ea typeface="微软雅黑" panose="020B0503020204020204" charset="-122"/>
              </a:rPr>
              <a:t>根据风险点特性及危险源风险确定检查周期（隐患排查的实施时间间隔），可能的周期包括：</a:t>
            </a:r>
            <a:endParaRPr lang="zh-CN" altLang="en-US" sz="24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400">
                <a:latin typeface="Arial" panose="020B0604020202020204" pitchFamily="34" charset="0"/>
                <a:ea typeface="微软雅黑" panose="020B0503020204020204" charset="-122"/>
              </a:rPr>
              <a:t>几小时1检</a:t>
            </a:r>
            <a:endParaRPr lang="zh-CN" altLang="en-US" sz="24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400">
                <a:latin typeface="Arial" panose="020B0604020202020204" pitchFamily="34" charset="0"/>
                <a:ea typeface="微软雅黑" panose="020B0503020204020204" charset="-122"/>
              </a:rPr>
              <a:t>每班一次</a:t>
            </a:r>
            <a:endParaRPr lang="zh-CN" altLang="en-US" sz="24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400">
                <a:latin typeface="Arial" panose="020B0604020202020204" pitchFamily="34" charset="0"/>
                <a:ea typeface="微软雅黑" panose="020B0503020204020204" charset="-122"/>
              </a:rPr>
              <a:t>每周一次</a:t>
            </a:r>
            <a:endParaRPr lang="zh-CN" altLang="en-US" sz="24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400">
                <a:latin typeface="Arial" panose="020B0604020202020204" pitchFamily="34" charset="0"/>
                <a:ea typeface="微软雅黑" panose="020B0503020204020204" charset="-122"/>
              </a:rPr>
              <a:t>每月一次</a:t>
            </a:r>
            <a:endParaRPr lang="zh-CN" altLang="en-US" sz="24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400">
                <a:latin typeface="Arial" panose="020B0604020202020204" pitchFamily="34" charset="0"/>
                <a:ea typeface="微软雅黑" panose="020B0503020204020204" charset="-122"/>
              </a:rPr>
              <a:t>每季一次等。</a:t>
            </a:r>
            <a:endParaRPr lang="zh-CN" altLang="en-US" sz="24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400">
                <a:latin typeface="Arial" panose="020B0604020202020204" pitchFamily="34" charset="0"/>
                <a:ea typeface="微软雅黑" panose="020B0503020204020204" charset="-122"/>
              </a:rPr>
              <a:t>隐患排查周期可根据安全形式的变化、上级主管部门要求等情况，增加隐患排查的频次。</a:t>
            </a:r>
            <a:endParaRPr lang="zh-CN" altLang="en-US" sz="2400">
              <a:latin typeface="Arial" panose="020B0604020202020204" pitchFamily="34" charset="0"/>
              <a:ea typeface="微软雅黑" panose="020B0503020204020204" charset="-122"/>
            </a:endParaRPr>
          </a:p>
          <a:p>
            <a:pPr marL="457200" indent="-457200">
              <a:buClr>
                <a:srgbClr val="FF0000"/>
              </a:buClr>
              <a:buFont typeface="Wingdings" panose="05000000000000000000" charset="0"/>
              <a:buChar char="Ø"/>
            </a:pPr>
            <a:r>
              <a:rPr lang="zh-CN" altLang="en-US" sz="2400">
                <a:latin typeface="Arial" panose="020B0604020202020204" pitchFamily="34" charset="0"/>
                <a:ea typeface="微软雅黑" panose="020B0503020204020204" charset="-122"/>
              </a:rPr>
              <a:t>涉及季节性、节假日、检修、抢修、开停机等间断性出现的风险点、危险源，可针对其特点制定专项排查表。</a:t>
            </a:r>
            <a:endParaRPr lang="zh-CN" altLang="en-US" sz="2400">
              <a:latin typeface="Arial" panose="020B0604020202020204" pitchFamily="34" charset="0"/>
              <a:ea typeface="微软雅黑" panose="020B0503020204020204" charset="-122"/>
            </a:endParaRPr>
          </a:p>
        </p:txBody>
      </p:sp>
      <p:pic>
        <p:nvPicPr>
          <p:cNvPr id="21" name="图片 20" descr="1"/>
          <p:cNvPicPr>
            <a:picLocks noChangeAspect="1"/>
          </p:cNvPicPr>
          <p:nvPr>
            <p:custDataLst>
              <p:tags r:id="rId3"/>
            </p:custDataLst>
          </p:nvPr>
        </p:nvPicPr>
        <p:blipFill>
          <a:blip r:embed="rId4"/>
          <a:stretch>
            <a:fillRect/>
          </a:stretch>
        </p:blipFill>
        <p:spPr>
          <a:xfrm>
            <a:off x="1644650" y="5342255"/>
            <a:ext cx="4997450" cy="521970"/>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hasCustomPrompt="1"/>
            <p:custDataLst>
              <p:tags r:id="rId1"/>
            </p:custDataLst>
          </p:nvPr>
        </p:nvSpPr>
        <p:spPr>
          <a:xfrm>
            <a:off x="4849813" y="2805113"/>
            <a:ext cx="5529262" cy="898525"/>
          </a:xfrm>
          <a:prstGeom prst="rect">
            <a:avLst/>
          </a:prstGeom>
          <a:noFill/>
          <a:ln>
            <a:noFill/>
          </a:ln>
        </p:spPr>
        <p:txBody>
          <a:bodyPr vert="horz" lIns="91440" tIns="45720" rIns="91440" bIns="45720" anchor="ctr" anchorCtr="0"/>
          <a:lstStyle/>
          <a:p>
            <a:pPr defTabSz="914400">
              <a:buNone/>
            </a:pPr>
            <a:r>
              <a:rPr lang="zh-CN" altLang="en-US" kern="1200">
                <a:solidFill>
                  <a:srgbClr val="595959"/>
                </a:solidFill>
                <a:latin typeface="+mj-lt"/>
                <a:ea typeface="+mj-ea"/>
                <a:cs typeface="+mj-cs"/>
              </a:rPr>
              <a:t>双重预防机制概述</a:t>
            </a:r>
            <a:endParaRPr lang="zh-CN" altLang="en-US" kern="1200">
              <a:solidFill>
                <a:srgbClr val="595959"/>
              </a:solidFill>
              <a:latin typeface="+mj-lt"/>
              <a:ea typeface="+mj-ea"/>
              <a:cs typeface="+mj-cs"/>
            </a:endParaRPr>
          </a:p>
        </p:txBody>
      </p:sp>
      <p:sp>
        <p:nvSpPr>
          <p:cNvPr id="30722" name="文本占位符 2"/>
          <p:cNvSpPr>
            <a:spLocks noGrp="1"/>
          </p:cNvSpPr>
          <p:nvPr>
            <p:ph type="body" idx="1" hasCustomPrompt="1"/>
            <p:custDataLst>
              <p:tags r:id="rId2"/>
            </p:custDataLst>
          </p:nvPr>
        </p:nvSpPr>
        <p:spPr>
          <a:xfrm>
            <a:off x="3317875" y="2805113"/>
            <a:ext cx="1466850" cy="898525"/>
          </a:xfrm>
          <a:prstGeom prst="rect">
            <a:avLst/>
          </a:prstGeom>
          <a:noFill/>
          <a:ln>
            <a:noFill/>
          </a:ln>
        </p:spPr>
        <p:txBody>
          <a:bodyPr vert="horz" wrap="square" lIns="91440" tIns="45720" rIns="91440" bIns="45720" anchor="ctr" anchorCtr="0"/>
          <a:lstStyle/>
          <a:p>
            <a:pPr defTabSz="914400"/>
            <a:r>
              <a:rPr lang="en-US" altLang="zh-CN" kern="1200">
                <a:latin typeface="+mn-lt"/>
                <a:ea typeface="+mn-ea"/>
                <a:cs typeface="+mn-cs"/>
              </a:rPr>
              <a:t>01.</a:t>
            </a:r>
            <a:endParaRPr lang="en-US" altLang="zh-CN" kern="1200">
              <a:latin typeface="+mn-lt"/>
              <a:ea typeface="+mn-ea"/>
              <a:cs typeface="+mn-cs"/>
            </a:endParaRPr>
          </a:p>
        </p:txBody>
      </p:sp>
      <p:sp>
        <p:nvSpPr>
          <p:cNvPr id="30723" name="日期占位符 3"/>
          <p:cNvSpPr>
            <a:spLocks noGrp="1"/>
          </p:cNvSpPr>
          <p:nvPr>
            <p:ph type="dt" sz="half" idx="10"/>
          </p:nvPr>
        </p:nvSpPr>
        <p:spPr>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30724" name="页脚占位符 4"/>
          <p:cNvSpPr>
            <a:spLocks noGrp="1"/>
          </p:cNvSpPr>
          <p:nvPr>
            <p:ph type="ftr" sz="quarter" idx="11"/>
          </p:nvPr>
        </p:nvSpPr>
        <p:spPr>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4450"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104451"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104452"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4455"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step6</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04457"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隐患排查治理形式</a:t>
            </a:r>
            <a:endParaRPr lang="zh-CN" altLang="en-US" sz="2400" b="1">
              <a:latin typeface="Arial" panose="020B0604020202020204" pitchFamily="34" charset="0"/>
              <a:ea typeface="微软雅黑" panose="020B0503020204020204" charset="-122"/>
            </a:endParaRPr>
          </a:p>
        </p:txBody>
      </p:sp>
      <p:sp>
        <p:nvSpPr>
          <p:cNvPr id="104458" name="文本框 10"/>
          <p:cNvSpPr txBox="1"/>
          <p:nvPr/>
        </p:nvSpPr>
        <p:spPr>
          <a:xfrm>
            <a:off x="984250" y="2447925"/>
            <a:ext cx="9974263" cy="3538538"/>
          </a:xfrm>
          <a:prstGeom prst="rect">
            <a:avLst/>
          </a:prstGeom>
          <a:noFill/>
          <a:ln w="9525">
            <a:noFill/>
          </a:ln>
        </p:spPr>
        <p:txBody>
          <a:bodyPr wrap="square" anchor="t" anchorCtr="0">
            <a:spAutoFit/>
          </a:bodyPr>
          <a:lstStyle/>
          <a:p>
            <a:pPr marL="457200" indent="-457200">
              <a:buClr>
                <a:srgbClr val="FF0000"/>
              </a:buClr>
              <a:buFont typeface="Wingdings" panose="05000000000000000000" charset="0"/>
              <a:buChar char="Ø"/>
            </a:pPr>
            <a:r>
              <a:rPr lang="zh-CN" altLang="en-US" sz="3200">
                <a:latin typeface="黑体" panose="02010609060101010101" charset="-122"/>
                <a:ea typeface="黑体" panose="02010609060101010101" charset="-122"/>
              </a:rPr>
              <a:t>通常以现场纠正、下发整改通知或整改通报等形式，按照</a:t>
            </a:r>
            <a:r>
              <a:rPr lang="en-US" altLang="zh-CN" sz="3200">
                <a:latin typeface="黑体" panose="02010609060101010101" charset="-122"/>
                <a:ea typeface="黑体" panose="02010609060101010101" charset="-122"/>
              </a:rPr>
              <a:t>“</a:t>
            </a:r>
            <a:r>
              <a:rPr lang="zh-CN" altLang="en-US" sz="3200">
                <a:latin typeface="黑体" panose="02010609060101010101" charset="-122"/>
                <a:ea typeface="黑体" panose="02010609060101010101" charset="-122"/>
              </a:rPr>
              <a:t>五定原则</a:t>
            </a:r>
            <a:r>
              <a:rPr lang="en-US" altLang="zh-CN" sz="3200">
                <a:latin typeface="黑体" panose="02010609060101010101" charset="-122"/>
                <a:ea typeface="黑体" panose="02010609060101010101" charset="-122"/>
              </a:rPr>
              <a:t>”</a:t>
            </a:r>
            <a:r>
              <a:rPr lang="zh-CN" altLang="en-US" sz="3200">
                <a:latin typeface="黑体" panose="02010609060101010101" charset="-122"/>
                <a:ea typeface="黑体" panose="02010609060101010101" charset="-122"/>
              </a:rPr>
              <a:t>（定人、定时间、定标准、定措施、定责任）进行整改、公示。</a:t>
            </a:r>
            <a:endParaRPr lang="zh-CN" altLang="en-US" sz="3200">
              <a:latin typeface="黑体" panose="02010609060101010101" charset="-122"/>
              <a:ea typeface="黑体" panose="02010609060101010101" charset="-122"/>
            </a:endParaRPr>
          </a:p>
          <a:p>
            <a:pPr marL="457200" indent="-457200">
              <a:buClr>
                <a:srgbClr val="FF0000"/>
              </a:buClr>
              <a:buFont typeface="Wingdings" panose="05000000000000000000" charset="0"/>
              <a:buChar char="Ø"/>
            </a:pPr>
            <a:r>
              <a:rPr lang="zh-CN" altLang="en-US" sz="3200">
                <a:latin typeface="黑体" panose="02010609060101010101" charset="-122"/>
                <a:ea typeface="黑体" panose="02010609060101010101" charset="-122"/>
              </a:rPr>
              <a:t>整改完毕后由两人以上进行复查验收，验收合格后进行核销，形成闭合。</a:t>
            </a:r>
            <a:endParaRPr lang="zh-CN" altLang="en-US" sz="3200">
              <a:latin typeface="黑体" panose="02010609060101010101" charset="-122"/>
              <a:ea typeface="黑体" panose="02010609060101010101" charset="-122"/>
            </a:endParaRPr>
          </a:p>
          <a:p>
            <a:pPr marL="457200" indent="-457200">
              <a:buClr>
                <a:srgbClr val="FF0000"/>
              </a:buClr>
              <a:buFont typeface="Wingdings" panose="05000000000000000000" charset="0"/>
              <a:buChar char="Ø"/>
            </a:pPr>
            <a:r>
              <a:rPr lang="zh-CN" altLang="en-US" sz="3200">
                <a:latin typeface="黑体" panose="02010609060101010101" charset="-122"/>
                <a:ea typeface="黑体" panose="02010609060101010101" charset="-122"/>
              </a:rPr>
              <a:t>涉及较为重大隐患，根据实际情况召开专题会，建立专项整改组织机构，制定专项整改措施等。</a:t>
            </a:r>
            <a:endParaRPr lang="zh-CN" altLang="en-US" sz="3200">
              <a:latin typeface="黑体" panose="02010609060101010101" charset="-122"/>
              <a:ea typeface="黑体" panose="02010609060101010101" charset="-122"/>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6498"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03</a:t>
            </a:r>
            <a:endParaRPr lang="en-US" altLang="zh-CN" sz="2800" dirty="0">
              <a:solidFill>
                <a:schemeClr val="bg1"/>
              </a:solidFill>
              <a:latin typeface="Impact" panose="020B0806030902050204" pitchFamily="34" charset="0"/>
              <a:ea typeface="微软雅黑" panose="020B0503020204020204" charset="-122"/>
            </a:endParaRPr>
          </a:p>
        </p:txBody>
      </p:sp>
      <p:sp>
        <p:nvSpPr>
          <p:cNvPr id="106499"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106500"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62100" y="109219"/>
            <a:ext cx="65913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隐患排查治理基本程序</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十角星 5"/>
          <p:cNvSpPr/>
          <p:nvPr/>
        </p:nvSpPr>
        <p:spPr>
          <a:xfrm>
            <a:off x="482600" y="1368425"/>
            <a:ext cx="1079500" cy="1079500"/>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6503" name="文本框 6"/>
          <p:cNvSpPr txBox="1"/>
          <p:nvPr/>
        </p:nvSpPr>
        <p:spPr>
          <a:xfrm>
            <a:off x="641350" y="1724025"/>
            <a:ext cx="762000" cy="368300"/>
          </a:xfrm>
          <a:prstGeom prst="rect">
            <a:avLst/>
          </a:prstGeom>
          <a:solidFill>
            <a:srgbClr val="00B050"/>
          </a:solidFill>
          <a:ln w="9525">
            <a:noFill/>
          </a:ln>
        </p:spPr>
        <p:txBody>
          <a:bodyPr wrap="square" anchor="t" anchorCtr="0">
            <a:spAutoFit/>
          </a:bodyPr>
          <a:lstStyle/>
          <a:p>
            <a:r>
              <a:rPr lang="en-US" altLang="zh-CN">
                <a:latin typeface="Arial" panose="020B0604020202020204" pitchFamily="34" charset="0"/>
                <a:ea typeface="微软雅黑" panose="020B0503020204020204" charset="-122"/>
              </a:rPr>
              <a:t>step7</a:t>
            </a:r>
            <a:endParaRPr lang="en-US" altLang="zh-CN">
              <a:latin typeface="Arial" panose="020B0604020202020204" pitchFamily="34" charset="0"/>
              <a:ea typeface="微软雅黑" panose="020B0503020204020204" charset="-122"/>
            </a:endParaRPr>
          </a:p>
        </p:txBody>
      </p:sp>
      <p:sp>
        <p:nvSpPr>
          <p:cNvPr id="220" name=" 220"/>
          <p:cNvSpPr/>
          <p:nvPr/>
        </p:nvSpPr>
        <p:spPr>
          <a:xfrm>
            <a:off x="2392363" y="1597025"/>
            <a:ext cx="4287838" cy="620713"/>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06505" name="文本框 8"/>
          <p:cNvSpPr txBox="1"/>
          <p:nvPr/>
        </p:nvSpPr>
        <p:spPr>
          <a:xfrm>
            <a:off x="2519363" y="1676400"/>
            <a:ext cx="4160837" cy="460375"/>
          </a:xfrm>
          <a:prstGeom prst="rect">
            <a:avLst/>
          </a:prstGeom>
          <a:solidFill>
            <a:srgbClr val="F8F8F8">
              <a:alpha val="3000"/>
            </a:srgbClr>
          </a:solidFill>
          <a:ln w="9525">
            <a:noFill/>
          </a:ln>
        </p:spPr>
        <p:txBody>
          <a:bodyPr wrap="square" anchor="t" anchorCtr="0">
            <a:spAutoFit/>
          </a:bodyPr>
          <a:lstStyle/>
          <a:p>
            <a:r>
              <a:rPr lang="zh-CN" altLang="en-US" sz="2400" b="1">
                <a:latin typeface="Arial" panose="020B0604020202020204" pitchFamily="34" charset="0"/>
                <a:ea typeface="微软雅黑" panose="020B0503020204020204" charset="-122"/>
              </a:rPr>
              <a:t>隐患的判定标准（参考)</a:t>
            </a:r>
            <a:endParaRPr lang="zh-CN" altLang="en-US" sz="2400" b="1">
              <a:latin typeface="Arial" panose="020B0604020202020204" pitchFamily="34" charset="0"/>
              <a:ea typeface="微软雅黑" panose="020B0503020204020204" charset="-122"/>
            </a:endParaRPr>
          </a:p>
        </p:txBody>
      </p:sp>
      <p:sp>
        <p:nvSpPr>
          <p:cNvPr id="11" name="文本框 10"/>
          <p:cNvSpPr txBox="1"/>
          <p:nvPr/>
        </p:nvSpPr>
        <p:spPr>
          <a:xfrm>
            <a:off x="95250" y="2447925"/>
            <a:ext cx="12057063" cy="3968750"/>
          </a:xfrm>
          <a:prstGeom prst="rect">
            <a:avLst/>
          </a:prstGeom>
          <a:noFill/>
        </p:spPr>
        <p:txBody>
          <a:bodyPr wrap="square" rtlCol="0" anchor="t">
            <a:spAutoFit/>
          </a:bodyPr>
          <a:lstStyle/>
          <a:p>
            <a:pPr fontAlgn="auto">
              <a:buClr>
                <a:srgbClr val="FF0000"/>
              </a:buClr>
              <a:buFont typeface="Wingdings" panose="05000000000000000000" charset="0"/>
            </a:pPr>
            <a:r>
              <a:rPr lang="en-US" sz="2800" noProof="1">
                <a:latin typeface="黑体" panose="02010609060101010101" charset="-122"/>
                <a:ea typeface="黑体" panose="02010609060101010101" charset="-122"/>
                <a:cs typeface="黑体" panose="02010609060101010101" charset="-122"/>
              </a:rPr>
              <a:t>   </a:t>
            </a:r>
            <a:r>
              <a:rPr sz="2800" noProof="1">
                <a:latin typeface="黑体" panose="02010609060101010101" charset="-122"/>
                <a:ea typeface="黑体" panose="02010609060101010101" charset="-122"/>
                <a:cs typeface="黑体" panose="02010609060101010101" charset="-122"/>
              </a:rPr>
              <a:t>是否是隐患，应以该风险点中危险源的风险是否达到了企业“不可承受”的水平，即是否为“不可承受风险”。具体判定时应考虑以下方面：</a:t>
            </a:r>
            <a:endParaRPr sz="2800" noProof="1">
              <a:latin typeface="黑体" panose="02010609060101010101" charset="-122"/>
              <a:ea typeface="黑体" panose="02010609060101010101" charset="-122"/>
              <a:cs typeface="黑体" panose="02010609060101010101" charset="-122"/>
            </a:endParaRPr>
          </a:p>
          <a:p>
            <a:pPr marL="457200" indent="-457200" fontAlgn="auto">
              <a:buClr>
                <a:srgbClr val="FF0000"/>
              </a:buClr>
              <a:buFont typeface="Wingdings" panose="05000000000000000000" charset="0"/>
              <a:buChar char="Ø"/>
            </a:pPr>
            <a:r>
              <a:rPr sz="2800" noProof="1">
                <a:latin typeface="黑体" panose="02010609060101010101" charset="-122"/>
                <a:ea typeface="黑体" panose="02010609060101010101" charset="-122"/>
                <a:cs typeface="黑体" panose="02010609060101010101" charset="-122"/>
              </a:rPr>
              <a:t>违反法律、法规、规章、标准、规程、规范的要求；</a:t>
            </a:r>
            <a:endParaRPr sz="2800" noProof="1">
              <a:latin typeface="黑体" panose="02010609060101010101" charset="-122"/>
              <a:ea typeface="黑体" panose="02010609060101010101" charset="-122"/>
              <a:cs typeface="黑体" panose="02010609060101010101" charset="-122"/>
            </a:endParaRPr>
          </a:p>
          <a:p>
            <a:pPr marL="457200" indent="-457200" fontAlgn="auto">
              <a:buClr>
                <a:srgbClr val="FF0000"/>
              </a:buClr>
              <a:buFont typeface="Wingdings" panose="05000000000000000000" charset="0"/>
              <a:buChar char="Ø"/>
            </a:pPr>
            <a:r>
              <a:rPr sz="2800" noProof="1">
                <a:latin typeface="黑体" panose="02010609060101010101" charset="-122"/>
                <a:ea typeface="黑体" panose="02010609060101010101" charset="-122"/>
                <a:cs typeface="黑体" panose="02010609060101010101" charset="-122"/>
              </a:rPr>
              <a:t>不符合针对风险点制定的“典型控制措施”；</a:t>
            </a:r>
            <a:endParaRPr sz="2800" noProof="1">
              <a:latin typeface="黑体" panose="02010609060101010101" charset="-122"/>
              <a:ea typeface="黑体" panose="02010609060101010101" charset="-122"/>
              <a:cs typeface="黑体" panose="02010609060101010101" charset="-122"/>
            </a:endParaRPr>
          </a:p>
          <a:p>
            <a:pPr marL="457200" indent="-457200" fontAlgn="auto">
              <a:buClr>
                <a:srgbClr val="FF0000"/>
              </a:buClr>
              <a:buFont typeface="Wingdings" panose="05000000000000000000" charset="0"/>
              <a:buChar char="Ø"/>
            </a:pPr>
            <a:r>
              <a:rPr sz="2800" noProof="1">
                <a:latin typeface="黑体" panose="02010609060101010101" charset="-122"/>
                <a:ea typeface="黑体" panose="02010609060101010101" charset="-122"/>
                <a:cs typeface="黑体" panose="02010609060101010101" charset="-122"/>
              </a:rPr>
              <a:t>不符合主管部门及各级安全监管部门提出的特定要求；</a:t>
            </a:r>
            <a:endParaRPr sz="2800" noProof="1">
              <a:latin typeface="黑体" panose="02010609060101010101" charset="-122"/>
              <a:ea typeface="黑体" panose="02010609060101010101" charset="-122"/>
              <a:cs typeface="黑体" panose="02010609060101010101" charset="-122"/>
            </a:endParaRPr>
          </a:p>
          <a:p>
            <a:pPr marL="457200" indent="-457200" fontAlgn="auto">
              <a:buClr>
                <a:srgbClr val="FF0000"/>
              </a:buClr>
              <a:buFont typeface="Wingdings" panose="05000000000000000000" charset="0"/>
              <a:buChar char="Ø"/>
            </a:pPr>
            <a:r>
              <a:rPr sz="2800" noProof="1">
                <a:latin typeface="黑体" panose="02010609060101010101" charset="-122"/>
                <a:ea typeface="黑体" panose="02010609060101010101" charset="-122"/>
                <a:cs typeface="黑体" panose="02010609060101010101" charset="-122"/>
              </a:rPr>
              <a:t>不符合企业制定和管理制度、操作规程的要求；</a:t>
            </a:r>
            <a:endParaRPr sz="2800" noProof="1">
              <a:latin typeface="黑体" panose="02010609060101010101" charset="-122"/>
              <a:ea typeface="黑体" panose="02010609060101010101" charset="-122"/>
              <a:cs typeface="黑体" panose="02010609060101010101" charset="-122"/>
            </a:endParaRPr>
          </a:p>
          <a:p>
            <a:pPr marL="457200" indent="-457200" fontAlgn="auto">
              <a:buClr>
                <a:srgbClr val="FF0000"/>
              </a:buClr>
              <a:buFont typeface="Wingdings" panose="05000000000000000000" charset="0"/>
              <a:buChar char="Ø"/>
            </a:pPr>
            <a:r>
              <a:rPr sz="2800" noProof="1">
                <a:latin typeface="黑体" panose="02010609060101010101" charset="-122"/>
                <a:ea typeface="黑体" panose="02010609060101010101" charset="-122"/>
                <a:cs typeface="黑体" panose="02010609060101010101" charset="-122"/>
              </a:rPr>
              <a:t>违反企业采取的且证明有效的安全和职业卫生管理措施；</a:t>
            </a:r>
            <a:endParaRPr sz="2800" noProof="1">
              <a:latin typeface="黑体" panose="02010609060101010101" charset="-122"/>
              <a:ea typeface="黑体" panose="02010609060101010101" charset="-122"/>
              <a:cs typeface="黑体" panose="02010609060101010101" charset="-122"/>
            </a:endParaRPr>
          </a:p>
          <a:p>
            <a:pPr marL="457200" indent="-457200" fontAlgn="auto">
              <a:buClr>
                <a:srgbClr val="FF0000"/>
              </a:buClr>
              <a:buFont typeface="Wingdings" panose="05000000000000000000" charset="0"/>
              <a:buChar char="Ø"/>
            </a:pPr>
            <a:r>
              <a:rPr sz="2800" noProof="1">
                <a:latin typeface="黑体" panose="02010609060101010101" charset="-122"/>
                <a:ea typeface="黑体" panose="02010609060101010101" charset="-122"/>
                <a:cs typeface="黑体" panose="02010609060101010101" charset="-122"/>
              </a:rPr>
              <a:t>企业在安全管理方面的追求</a:t>
            </a:r>
            <a:endParaRPr sz="2800" noProof="1">
              <a:latin typeface="黑体" panose="02010609060101010101" charset="-122"/>
              <a:ea typeface="黑体" panose="02010609060101010101" charset="-122"/>
              <a:cs typeface="黑体" panose="02010609060101010101" charset="-122"/>
            </a:endParaRPr>
          </a:p>
          <a:p>
            <a:pPr marL="457200" indent="-457200" fontAlgn="auto">
              <a:buClr>
                <a:srgbClr val="FF0000"/>
              </a:buClr>
              <a:buFont typeface="Wingdings" panose="05000000000000000000" charset="0"/>
              <a:buChar char="Ø"/>
            </a:pPr>
            <a:r>
              <a:rPr sz="2800" noProof="1">
                <a:latin typeface="黑体" panose="02010609060101010101" charset="-122"/>
                <a:ea typeface="黑体" panose="02010609060101010101" charset="-122"/>
                <a:cs typeface="黑体" panose="02010609060101010101" charset="-122"/>
              </a:rPr>
              <a:t>其他。</a:t>
            </a:r>
            <a:endParaRPr sz="2800" noProof="1">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标题 1"/>
          <p:cNvSpPr>
            <a:spLocks noGrp="1"/>
          </p:cNvSpPr>
          <p:nvPr>
            <p:ph type="title" hasCustomPrompt="1"/>
            <p:custDataLst>
              <p:tags r:id="rId1"/>
            </p:custDataLst>
          </p:nvPr>
        </p:nvSpPr>
        <p:spPr>
          <a:xfrm>
            <a:off x="4849813" y="2805113"/>
            <a:ext cx="5529262" cy="898525"/>
          </a:xfrm>
          <a:prstGeom prst="rect">
            <a:avLst/>
          </a:prstGeom>
          <a:noFill/>
          <a:ln>
            <a:noFill/>
          </a:ln>
        </p:spPr>
        <p:txBody>
          <a:bodyPr vert="horz" lIns="91440" tIns="45720" rIns="91440" bIns="45720" anchor="ctr" anchorCtr="0"/>
          <a:lstStyle/>
          <a:p>
            <a:pPr defTabSz="914400">
              <a:buNone/>
            </a:pPr>
            <a:r>
              <a:rPr lang="zh-CN" altLang="en-US" kern="1200">
                <a:solidFill>
                  <a:srgbClr val="595959"/>
                </a:solidFill>
                <a:latin typeface="+mj-lt"/>
                <a:ea typeface="+mj-ea"/>
                <a:cs typeface="+mj-cs"/>
              </a:rPr>
              <a:t>二者间关系</a:t>
            </a:r>
            <a:endParaRPr lang="zh-CN" altLang="en-US" kern="1200">
              <a:solidFill>
                <a:srgbClr val="595959"/>
              </a:solidFill>
              <a:latin typeface="+mj-lt"/>
              <a:ea typeface="+mj-ea"/>
              <a:cs typeface="+mj-cs"/>
            </a:endParaRPr>
          </a:p>
        </p:txBody>
      </p:sp>
      <p:sp>
        <p:nvSpPr>
          <p:cNvPr id="108546" name="文本占位符 2"/>
          <p:cNvSpPr>
            <a:spLocks noGrp="1"/>
          </p:cNvSpPr>
          <p:nvPr>
            <p:ph type="body" idx="1" hasCustomPrompt="1"/>
            <p:custDataLst>
              <p:tags r:id="rId2"/>
            </p:custDataLst>
          </p:nvPr>
        </p:nvSpPr>
        <p:spPr>
          <a:xfrm>
            <a:off x="3317875" y="2805113"/>
            <a:ext cx="1466850" cy="898525"/>
          </a:xfrm>
          <a:prstGeom prst="rect">
            <a:avLst/>
          </a:prstGeom>
          <a:noFill/>
          <a:ln>
            <a:noFill/>
          </a:ln>
        </p:spPr>
        <p:txBody>
          <a:bodyPr vert="horz" wrap="square" lIns="91440" tIns="45720" rIns="91440" bIns="45720" anchor="ctr" anchorCtr="0"/>
          <a:lstStyle/>
          <a:p>
            <a:pPr defTabSz="914400"/>
            <a:r>
              <a:rPr lang="en-US" altLang="zh-CN" kern="1200">
                <a:latin typeface="+mn-lt"/>
                <a:ea typeface="+mn-ea"/>
                <a:cs typeface="+mn-cs"/>
              </a:rPr>
              <a:t>04.</a:t>
            </a:r>
            <a:endParaRPr lang="en-US" altLang="zh-CN" kern="1200">
              <a:latin typeface="+mn-lt"/>
              <a:ea typeface="+mn-ea"/>
              <a:cs typeface="+mn-cs"/>
            </a:endParaRPr>
          </a:p>
        </p:txBody>
      </p:sp>
      <p:sp>
        <p:nvSpPr>
          <p:cNvPr id="108547" name="日期占位符 3"/>
          <p:cNvSpPr>
            <a:spLocks noGrp="1"/>
          </p:cNvSpPr>
          <p:nvPr>
            <p:ph type="dt" sz="half" idx="10"/>
          </p:nvPr>
        </p:nvSpPr>
        <p:spPr>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108548" name="页脚占位符 4"/>
          <p:cNvSpPr>
            <a:spLocks noGrp="1"/>
          </p:cNvSpPr>
          <p:nvPr>
            <p:ph type="ftr" sz="quarter" idx="11"/>
          </p:nvPr>
        </p:nvSpPr>
        <p:spPr>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0594" name="文本框 40"/>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04</a:t>
            </a:r>
            <a:endParaRPr lang="zh-CN" altLang="en-US" sz="2800" dirty="0">
              <a:solidFill>
                <a:schemeClr val="bg1"/>
              </a:solidFill>
              <a:latin typeface="Impact" panose="020B0806030902050204" pitchFamily="34" charset="0"/>
              <a:ea typeface="微软雅黑" panose="020B0503020204020204" charset="-122"/>
            </a:endParaRPr>
          </a:p>
        </p:txBody>
      </p:sp>
      <p:sp>
        <p:nvSpPr>
          <p:cNvPr id="110595" name="日期占位符 2"/>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110596" name="页脚占位符 11"/>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13" name="文本框 12"/>
          <p:cNvSpPr txBox="1"/>
          <p:nvPr/>
        </p:nvSpPr>
        <p:spPr>
          <a:xfrm>
            <a:off x="1394460" y="108584"/>
            <a:ext cx="10718800" cy="829944"/>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风险分级管控与隐患排查治理二者关系</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14" name="object 11"/>
          <p:cNvSpPr txBox="1"/>
          <p:nvPr/>
        </p:nvSpPr>
        <p:spPr>
          <a:xfrm>
            <a:off x="2124075" y="1174750"/>
            <a:ext cx="8347075" cy="554038"/>
          </a:xfrm>
          <a:prstGeom prst="rect">
            <a:avLst/>
          </a:prstGeom>
        </p:spPr>
        <p:txBody>
          <a:bodyPr vert="horz" wrap="square" lIns="0" tIns="0" rIns="0" bIns="0" rtlCol="0">
            <a:spAutoFit/>
          </a:bodyPr>
          <a:lstStyle/>
          <a:p>
            <a:pPr algn="ctr" fontAlgn="auto"/>
            <a:r>
              <a:rPr sz="3600" b="1" spc="25" noProof="1">
                <a:solidFill>
                  <a:schemeClr val="tx1">
                    <a:lumMod val="85000"/>
                    <a:lumOff val="15000"/>
                  </a:schemeClr>
                </a:solidFill>
                <a:latin typeface="微软雅黑" panose="020B0503020204020204" charset="-122"/>
                <a:ea typeface="+mn-ea"/>
                <a:cs typeface="微软雅黑" panose="020B0503020204020204" charset="-122"/>
              </a:rPr>
              <a:t>风险分级管控与隐患排查治理区别与联系</a:t>
            </a:r>
            <a:endParaRPr sz="3600" b="1" spc="25" noProof="1">
              <a:solidFill>
                <a:schemeClr val="tx1">
                  <a:lumMod val="85000"/>
                  <a:lumOff val="15000"/>
                </a:schemeClr>
              </a:solidFill>
              <a:latin typeface="微软雅黑" panose="020B0503020204020204" charset="-122"/>
              <a:cs typeface="微软雅黑" panose="020B0503020204020204" charset="-122"/>
            </a:endParaRPr>
          </a:p>
        </p:txBody>
      </p:sp>
      <p:sp>
        <p:nvSpPr>
          <p:cNvPr id="15" name="object 2"/>
          <p:cNvSpPr txBox="1"/>
          <p:nvPr/>
        </p:nvSpPr>
        <p:spPr>
          <a:xfrm>
            <a:off x="2035175" y="4700588"/>
            <a:ext cx="3636963" cy="1220788"/>
          </a:xfrm>
          <a:prstGeom prst="rect">
            <a:avLst/>
          </a:prstGeom>
        </p:spPr>
        <p:txBody>
          <a:bodyPr vert="horz" wrap="square" lIns="0" tIns="0" rIns="0" bIns="0" rtlCol="0">
            <a:spAutoFit/>
          </a:bodyPr>
          <a:lstStyle/>
          <a:p>
            <a:pPr marL="12700" marR="5080" indent="-635" algn="ctr" fontAlgn="auto">
              <a:lnSpc>
                <a:spcPct val="154000"/>
              </a:lnSpc>
            </a:pPr>
            <a:r>
              <a:rPr sz="2400" spc="-5" noProof="1">
                <a:solidFill>
                  <a:srgbClr val="FF0000"/>
                </a:solidFill>
                <a:latin typeface="微软雅黑" panose="020B0503020204020204" charset="-122"/>
                <a:ea typeface="+mn-ea"/>
                <a:cs typeface="微软雅黑" panose="020B0503020204020204" charset="-122"/>
              </a:rPr>
              <a:t>风险分级管控 </a:t>
            </a:r>
            <a:r>
              <a:rPr sz="2400" noProof="1">
                <a:solidFill>
                  <a:srgbClr val="00AF50"/>
                </a:solidFill>
                <a:latin typeface="微软雅黑" panose="020B0503020204020204" charset="-122"/>
                <a:ea typeface="+mn-ea"/>
                <a:cs typeface="微软雅黑" panose="020B0503020204020204" charset="-122"/>
              </a:rPr>
              <a:t>基于风险的非强制性思维 </a:t>
            </a:r>
            <a:r>
              <a:rPr sz="2750" spc="25" noProof="1">
                <a:solidFill>
                  <a:srgbClr val="0000FF"/>
                </a:solidFill>
                <a:latin typeface="微软雅黑" panose="020B0503020204020204" charset="-122"/>
                <a:ea typeface="+mn-ea"/>
                <a:cs typeface="微软雅黑" panose="020B0503020204020204" charset="-122"/>
              </a:rPr>
              <a:t>管控过程</a:t>
            </a:r>
            <a:endParaRPr sz="2750" noProof="1">
              <a:latin typeface="微软雅黑" panose="020B0503020204020204" charset="-122"/>
              <a:cs typeface="微软雅黑" panose="020B0503020204020204" charset="-122"/>
            </a:endParaRPr>
          </a:p>
        </p:txBody>
      </p:sp>
      <p:sp>
        <p:nvSpPr>
          <p:cNvPr id="110600" name="object 3"/>
          <p:cNvSpPr/>
          <p:nvPr/>
        </p:nvSpPr>
        <p:spPr>
          <a:xfrm>
            <a:off x="4767263" y="3744913"/>
            <a:ext cx="904875" cy="1238250"/>
          </a:xfrm>
          <a:prstGeom prst="rect">
            <a:avLst/>
          </a:prstGeom>
          <a:blipFill rotWithShape="1">
            <a:blip r:embed="rId3"/>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
        <p:nvSpPr>
          <p:cNvPr id="110601" name="object 4"/>
          <p:cNvSpPr/>
          <p:nvPr/>
        </p:nvSpPr>
        <p:spPr>
          <a:xfrm>
            <a:off x="6415088" y="3744913"/>
            <a:ext cx="904875" cy="1238250"/>
          </a:xfrm>
          <a:prstGeom prst="rect">
            <a:avLst/>
          </a:prstGeom>
          <a:blipFill rotWithShape="1">
            <a:blip r:embed="rId4"/>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
        <p:nvSpPr>
          <p:cNvPr id="110602" name="object 5"/>
          <p:cNvSpPr/>
          <p:nvPr/>
        </p:nvSpPr>
        <p:spPr>
          <a:xfrm>
            <a:off x="4643438" y="2316163"/>
            <a:ext cx="2971800" cy="1419225"/>
          </a:xfrm>
          <a:prstGeom prst="rect">
            <a:avLst/>
          </a:prstGeom>
          <a:blipFill rotWithShape="1">
            <a:blip r:embed="rId5"/>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
        <p:nvSpPr>
          <p:cNvPr id="110603" name="object 6"/>
          <p:cNvSpPr/>
          <p:nvPr/>
        </p:nvSpPr>
        <p:spPr>
          <a:xfrm>
            <a:off x="4614863" y="2268538"/>
            <a:ext cx="2962275" cy="1419225"/>
          </a:xfrm>
          <a:prstGeom prst="rect">
            <a:avLst/>
          </a:prstGeom>
          <a:blipFill rotWithShape="1">
            <a:blip r:embed="rId6"/>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
        <p:nvSpPr>
          <p:cNvPr id="110604" name="object 7"/>
          <p:cNvSpPr/>
          <p:nvPr/>
        </p:nvSpPr>
        <p:spPr>
          <a:xfrm>
            <a:off x="4757738" y="2125663"/>
            <a:ext cx="2686050" cy="1343025"/>
          </a:xfrm>
          <a:prstGeom prst="rect">
            <a:avLst/>
          </a:prstGeom>
          <a:blipFill rotWithShape="1">
            <a:blip r:embed="rId7"/>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
        <p:nvSpPr>
          <p:cNvPr id="110605" name="object 8"/>
          <p:cNvSpPr/>
          <p:nvPr/>
        </p:nvSpPr>
        <p:spPr>
          <a:xfrm>
            <a:off x="4786313" y="2135188"/>
            <a:ext cx="2619375" cy="1314450"/>
          </a:xfrm>
          <a:prstGeom prst="rect">
            <a:avLst/>
          </a:prstGeom>
          <a:blipFill rotWithShape="1">
            <a:blip r:embed="rId8"/>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
        <p:nvSpPr>
          <p:cNvPr id="110606" name="object 9"/>
          <p:cNvSpPr/>
          <p:nvPr/>
        </p:nvSpPr>
        <p:spPr>
          <a:xfrm>
            <a:off x="4814888" y="2154238"/>
            <a:ext cx="2495550" cy="1219200"/>
          </a:xfrm>
          <a:prstGeom prst="rect">
            <a:avLst/>
          </a:prstGeom>
          <a:blipFill rotWithShape="1">
            <a:blip r:embed="rId9"/>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
        <p:nvSpPr>
          <p:cNvPr id="110607" name="object 10"/>
          <p:cNvSpPr/>
          <p:nvPr/>
        </p:nvSpPr>
        <p:spPr>
          <a:xfrm>
            <a:off x="4948238" y="2173288"/>
            <a:ext cx="2190750" cy="990600"/>
          </a:xfrm>
          <a:prstGeom prst="rect">
            <a:avLst/>
          </a:prstGeom>
          <a:blipFill rotWithShape="1">
            <a:blip r:embed="rId10"/>
            <a:stretch>
              <a:fillRect/>
            </a:stretch>
          </a:blipFill>
          <a:ln w="9525">
            <a:noFill/>
          </a:ln>
        </p:spPr>
        <p:txBody>
          <a:bodyPr wrap="square" lIns="0" tIns="0" rIns="0" bIns="0" anchor="t" anchorCtr="0"/>
          <a:lstStyle/>
          <a:p>
            <a:endParaRPr lang="zh-CN" altLang="zh-CN">
              <a:latin typeface="Arial" panose="020B0604020202020204" pitchFamily="34" charset="0"/>
              <a:ea typeface="微软雅黑" panose="020B0503020204020204" charset="-122"/>
            </a:endParaRPr>
          </a:p>
        </p:txBody>
      </p:sp>
      <p:sp>
        <p:nvSpPr>
          <p:cNvPr id="42" name="object 12"/>
          <p:cNvSpPr txBox="1"/>
          <p:nvPr/>
        </p:nvSpPr>
        <p:spPr>
          <a:xfrm>
            <a:off x="6824663" y="4700588"/>
            <a:ext cx="3411538" cy="1220788"/>
          </a:xfrm>
          <a:prstGeom prst="rect">
            <a:avLst/>
          </a:prstGeom>
        </p:spPr>
        <p:txBody>
          <a:bodyPr vert="horz" wrap="square" lIns="0" tIns="0" rIns="0" bIns="0" rtlCol="0">
            <a:spAutoFit/>
          </a:bodyPr>
          <a:lstStyle/>
          <a:p>
            <a:pPr marL="12700" marR="5080" algn="ctr" fontAlgn="auto">
              <a:lnSpc>
                <a:spcPct val="154000"/>
              </a:lnSpc>
            </a:pPr>
            <a:r>
              <a:rPr sz="2400" spc="-5" noProof="1">
                <a:solidFill>
                  <a:srgbClr val="FF0000"/>
                </a:solidFill>
                <a:latin typeface="微软雅黑" panose="020B0503020204020204" charset="-122"/>
                <a:ea typeface="+mn-ea"/>
                <a:cs typeface="微软雅黑" panose="020B0503020204020204" charset="-122"/>
              </a:rPr>
              <a:t>隐患排查治理 </a:t>
            </a:r>
            <a:r>
              <a:rPr sz="2400" noProof="1">
                <a:solidFill>
                  <a:srgbClr val="00AF50"/>
                </a:solidFill>
                <a:latin typeface="微软雅黑" panose="020B0503020204020204" charset="-122"/>
                <a:ea typeface="+mn-ea"/>
                <a:cs typeface="微软雅黑" panose="020B0503020204020204" charset="-122"/>
              </a:rPr>
              <a:t>基于后果的强制性思维 </a:t>
            </a:r>
            <a:r>
              <a:rPr sz="2750" spc="25" noProof="1">
                <a:solidFill>
                  <a:srgbClr val="0000FF"/>
                </a:solidFill>
                <a:latin typeface="微软雅黑" panose="020B0503020204020204" charset="-122"/>
                <a:ea typeface="+mn-ea"/>
                <a:cs typeface="微软雅黑" panose="020B0503020204020204" charset="-122"/>
              </a:rPr>
              <a:t>管控结果</a:t>
            </a:r>
            <a:endParaRPr sz="2750" noProof="1">
              <a:latin typeface="微软雅黑" panose="020B0503020204020204" charset="-122"/>
              <a:cs typeface="微软雅黑" panose="020B0503020204020204" charset="-122"/>
            </a:endParaRPr>
          </a:p>
        </p:txBody>
      </p:sp>
    </p:spTree>
    <p:custDataLst>
      <p:tags r:id="rId1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2642" name="文本框 3"/>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a:solidFill>
                  <a:schemeClr val="bg1"/>
                </a:solidFill>
                <a:latin typeface="Impact" panose="020B0806030902050204" pitchFamily="34" charset="0"/>
                <a:ea typeface="微软雅黑" panose="020B0503020204020204" charset="-122"/>
              </a:rPr>
              <a:t>04</a:t>
            </a:r>
            <a:endParaRPr lang="en-US" altLang="zh-CN" sz="2800">
              <a:solidFill>
                <a:schemeClr val="bg1"/>
              </a:solidFill>
              <a:latin typeface="Impact" panose="020B0806030902050204" pitchFamily="34" charset="0"/>
              <a:ea typeface="微软雅黑" panose="020B0503020204020204" charset="-122"/>
            </a:endParaRPr>
          </a:p>
        </p:txBody>
      </p:sp>
      <p:sp>
        <p:nvSpPr>
          <p:cNvPr id="112643" name="日期占位符 2"/>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112644" name="页脚占位符 10"/>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437" name="object 437"/>
          <p:cNvSpPr txBox="1"/>
          <p:nvPr/>
        </p:nvSpPr>
        <p:spPr>
          <a:xfrm>
            <a:off x="2841625" y="1150938"/>
            <a:ext cx="6508750" cy="492125"/>
          </a:xfrm>
          <a:prstGeom prst="rect">
            <a:avLst/>
          </a:prstGeom>
        </p:spPr>
        <p:txBody>
          <a:bodyPr vert="horz" wrap="square" lIns="0" tIns="0" rIns="0" bIns="0" rtlCol="0">
            <a:spAutoFit/>
          </a:bodyPr>
          <a:lstStyle/>
          <a:p>
            <a:pPr marL="12700" fontAlgn="auto"/>
            <a:r>
              <a:rPr lang="en-US" sz="3200" b="1" spc="15" noProof="1">
                <a:latin typeface="黑体" panose="02010609060101010101" charset="-122"/>
                <a:ea typeface="黑体" panose="02010609060101010101" charset="-122"/>
                <a:cs typeface="黑体" panose="02010609060101010101" charset="-122"/>
              </a:rPr>
              <a:t>4.2</a:t>
            </a:r>
            <a:r>
              <a:rPr sz="3200" b="1" spc="-20" noProof="1">
                <a:latin typeface="黑体" panose="02010609060101010101" charset="-122"/>
                <a:ea typeface="黑体" panose="02010609060101010101" charset="-122"/>
                <a:cs typeface="黑体" panose="02010609060101010101" charset="-122"/>
              </a:rPr>
              <a:t> </a:t>
            </a:r>
            <a:r>
              <a:rPr lang="zh-CN" sz="3200" b="1" spc="-20" noProof="1">
                <a:solidFill>
                  <a:schemeClr val="tx1">
                    <a:lumMod val="85000"/>
                    <a:lumOff val="15000"/>
                  </a:schemeClr>
                </a:solidFill>
                <a:latin typeface="黑体" panose="02010609060101010101" charset="-122"/>
                <a:ea typeface="黑体" panose="02010609060101010101" charset="-122"/>
                <a:cs typeface="黑体" panose="02010609060101010101" charset="-122"/>
              </a:rPr>
              <a:t>风险</a:t>
            </a:r>
            <a:r>
              <a:rPr sz="3200" b="1" spc="30" noProof="1">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sz="3200" b="1" noProof="1">
                <a:solidFill>
                  <a:schemeClr val="tx1">
                    <a:lumMod val="85000"/>
                    <a:lumOff val="15000"/>
                  </a:schemeClr>
                </a:solidFill>
                <a:latin typeface="黑体" panose="02010609060101010101" charset="-122"/>
                <a:ea typeface="黑体" panose="02010609060101010101" charset="-122"/>
                <a:cs typeface="黑体" panose="02010609060101010101" charset="-122"/>
              </a:rPr>
              <a:t>隐</a:t>
            </a:r>
            <a:r>
              <a:rPr sz="3200" b="1" spc="-5" noProof="1">
                <a:solidFill>
                  <a:schemeClr val="tx1">
                    <a:lumMod val="85000"/>
                    <a:lumOff val="15000"/>
                  </a:schemeClr>
                </a:solidFill>
                <a:latin typeface="黑体" panose="02010609060101010101" charset="-122"/>
                <a:ea typeface="黑体" panose="02010609060101010101" charset="-122"/>
                <a:cs typeface="黑体" panose="02010609060101010101" charset="-122"/>
              </a:rPr>
              <a:t>患</a:t>
            </a:r>
            <a:r>
              <a:rPr sz="3200" b="1" spc="30" noProof="1">
                <a:solidFill>
                  <a:schemeClr val="tx1">
                    <a:lumMod val="85000"/>
                    <a:lumOff val="15000"/>
                  </a:schemeClr>
                </a:solidFill>
                <a:latin typeface="黑体" panose="02010609060101010101" charset="-122"/>
                <a:ea typeface="黑体" panose="02010609060101010101" charset="-122"/>
                <a:cs typeface="黑体" panose="02010609060101010101" charset="-122"/>
              </a:rPr>
              <a:t>—</a:t>
            </a:r>
            <a:r>
              <a:rPr sz="3200" b="1" noProof="1">
                <a:solidFill>
                  <a:schemeClr val="tx1">
                    <a:lumMod val="85000"/>
                    <a:lumOff val="15000"/>
                  </a:schemeClr>
                </a:solidFill>
                <a:latin typeface="黑体" panose="02010609060101010101" charset="-122"/>
                <a:ea typeface="黑体" panose="02010609060101010101" charset="-122"/>
                <a:cs typeface="黑体" panose="02010609060101010101" charset="-122"/>
              </a:rPr>
              <a:t>事故的演变过程</a:t>
            </a:r>
            <a:endParaRPr sz="3200" b="1" noProof="1">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1394460" y="108584"/>
            <a:ext cx="10718800" cy="829944"/>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风险分级管控与隐患排查治理二者关系</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pic>
        <p:nvPicPr>
          <p:cNvPr id="112647" name="图片 899"/>
          <p:cNvPicPr>
            <a:picLocks noChangeAspect="1"/>
          </p:cNvPicPr>
          <p:nvPr/>
        </p:nvPicPr>
        <p:blipFill>
          <a:blip r:embed="rId3"/>
          <a:stretch>
            <a:fillRect/>
          </a:stretch>
        </p:blipFill>
        <p:spPr>
          <a:xfrm>
            <a:off x="1393825" y="1643063"/>
            <a:ext cx="9485313" cy="5041900"/>
          </a:xfrm>
          <a:prstGeom prst="rect">
            <a:avLst/>
          </a:prstGeom>
          <a:noFill/>
          <a:ln w="9525">
            <a:noFill/>
          </a:ln>
        </p:spPr>
      </p:pic>
    </p:spTree>
    <p:custDataLst>
      <p:tags r:id="rId4"/>
    </p:custData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4690" name="文本框 21"/>
          <p:cNvSpPr txBox="1"/>
          <p:nvPr>
            <p:custDataLst>
              <p:tags r:id="rId2"/>
            </p:custDataLst>
          </p:nvPr>
        </p:nvSpPr>
        <p:spPr>
          <a:xfrm>
            <a:off x="609600" y="523875"/>
            <a:ext cx="628650" cy="523875"/>
          </a:xfrm>
          <a:prstGeom prst="rect">
            <a:avLst/>
          </a:prstGeom>
          <a:noFill/>
          <a:ln w="9525">
            <a:noFill/>
          </a:ln>
        </p:spPr>
        <p:txBody>
          <a:bodyPr wrap="square" anchor="t" anchorCtr="0"/>
          <a:lstStyle/>
          <a:p>
            <a:pPr algn="ctr"/>
            <a:r>
              <a:rPr lang="en-US" altLang="zh-CN" sz="2800">
                <a:solidFill>
                  <a:schemeClr val="bg1"/>
                </a:solidFill>
                <a:latin typeface="Impact" panose="020B0806030902050204" pitchFamily="34" charset="0"/>
                <a:ea typeface="微软雅黑" panose="020B0503020204020204" charset="-122"/>
              </a:rPr>
              <a:t>04</a:t>
            </a:r>
            <a:endParaRPr lang="en-US" altLang="zh-CN" sz="2800">
              <a:solidFill>
                <a:schemeClr val="bg1"/>
              </a:solidFill>
              <a:latin typeface="Impact" panose="020B0806030902050204" pitchFamily="34" charset="0"/>
              <a:ea typeface="微软雅黑" panose="020B0503020204020204" charset="-122"/>
            </a:endParaRPr>
          </a:p>
        </p:txBody>
      </p:sp>
      <p:sp>
        <p:nvSpPr>
          <p:cNvPr id="114691" name="日期占位符 2"/>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114692" name="页脚占位符 6"/>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9" name="文本框 8"/>
          <p:cNvSpPr txBox="1"/>
          <p:nvPr/>
        </p:nvSpPr>
        <p:spPr>
          <a:xfrm>
            <a:off x="1400175" y="1714500"/>
            <a:ext cx="9391650" cy="3784600"/>
          </a:xfrm>
          <a:prstGeom prst="rect">
            <a:avLst/>
          </a:prstGeom>
          <a:noFill/>
        </p:spPr>
        <p:txBody>
          <a:bodyPr wrap="square" rtlCol="0" anchor="t">
            <a:spAutoFit/>
          </a:bodyPr>
          <a:lstStyle/>
          <a:p>
            <a:pPr marL="423545" marR="5080" indent="285750" fontAlgn="auto">
              <a:lnSpc>
                <a:spcPct val="150000"/>
              </a:lnSpc>
            </a:pPr>
            <a:r>
              <a:rPr lang="zh-CN" sz="3200" noProof="1">
                <a:latin typeface="微软雅黑" panose="020B0503020204020204" charset="-122"/>
                <a:ea typeface="+mn-ea"/>
                <a:cs typeface="微软雅黑" panose="020B0503020204020204" charset="-122"/>
                <a:sym typeface="+mn-ea"/>
              </a:rPr>
              <a:t>结语：</a:t>
            </a:r>
            <a:r>
              <a:rPr sz="3200" noProof="1">
                <a:latin typeface="微软雅黑" panose="020B0503020204020204" charset="-122"/>
                <a:ea typeface="+mn-ea"/>
                <a:cs typeface="微软雅黑" panose="020B0503020204020204" charset="-122"/>
                <a:sym typeface="+mn-ea"/>
              </a:rPr>
              <a:t>双重预防机制是一</a:t>
            </a:r>
            <a:r>
              <a:rPr sz="3200" spc="-10" noProof="1">
                <a:latin typeface="微软雅黑" panose="020B0503020204020204" charset="-122"/>
                <a:ea typeface="+mn-ea"/>
                <a:cs typeface="微软雅黑" panose="020B0503020204020204" charset="-122"/>
                <a:sym typeface="+mn-ea"/>
              </a:rPr>
              <a:t>个</a:t>
            </a:r>
            <a:r>
              <a:rPr sz="3200" spc="-5" noProof="1">
                <a:solidFill>
                  <a:srgbClr val="FF0000"/>
                </a:solidFill>
                <a:latin typeface="微软雅黑" panose="020B0503020204020204" charset="-122"/>
                <a:ea typeface="+mn-ea"/>
                <a:cs typeface="微软雅黑" panose="020B0503020204020204" charset="-122"/>
                <a:sym typeface="+mn-ea"/>
              </a:rPr>
              <a:t>闭环管</a:t>
            </a:r>
            <a:r>
              <a:rPr sz="3200" spc="5" noProof="1">
                <a:solidFill>
                  <a:srgbClr val="FF0000"/>
                </a:solidFill>
                <a:latin typeface="微软雅黑" panose="020B0503020204020204" charset="-122"/>
                <a:ea typeface="+mn-ea"/>
                <a:cs typeface="微软雅黑" panose="020B0503020204020204" charset="-122"/>
                <a:sym typeface="+mn-ea"/>
              </a:rPr>
              <a:t>理</a:t>
            </a:r>
            <a:r>
              <a:rPr sz="3200" noProof="1">
                <a:latin typeface="微软雅黑" panose="020B0503020204020204" charset="-122"/>
                <a:ea typeface="+mn-ea"/>
                <a:cs typeface="微软雅黑" panose="020B0503020204020204" charset="-122"/>
                <a:sym typeface="+mn-ea"/>
              </a:rPr>
              <a:t>、</a:t>
            </a:r>
            <a:r>
              <a:rPr sz="3200" spc="-5" noProof="1">
                <a:solidFill>
                  <a:srgbClr val="FF0000"/>
                </a:solidFill>
                <a:latin typeface="微软雅黑" panose="020B0503020204020204" charset="-122"/>
                <a:ea typeface="+mn-ea"/>
                <a:cs typeface="微软雅黑" panose="020B0503020204020204" charset="-122"/>
                <a:sym typeface="+mn-ea"/>
              </a:rPr>
              <a:t>持续改</a:t>
            </a:r>
            <a:r>
              <a:rPr sz="3200" noProof="1">
                <a:solidFill>
                  <a:srgbClr val="FF0000"/>
                </a:solidFill>
                <a:latin typeface="微软雅黑" panose="020B0503020204020204" charset="-122"/>
                <a:ea typeface="+mn-ea"/>
                <a:cs typeface="微软雅黑" panose="020B0503020204020204" charset="-122"/>
                <a:sym typeface="+mn-ea"/>
              </a:rPr>
              <a:t>进</a:t>
            </a:r>
            <a:r>
              <a:rPr sz="3200" spc="-5" noProof="1">
                <a:latin typeface="微软雅黑" panose="020B0503020204020204" charset="-122"/>
                <a:ea typeface="+mn-ea"/>
                <a:cs typeface="微软雅黑" panose="020B0503020204020204" charset="-122"/>
                <a:sym typeface="+mn-ea"/>
              </a:rPr>
              <a:t>的系统，每个具体任务和每项 </a:t>
            </a:r>
            <a:r>
              <a:rPr sz="3200" noProof="1">
                <a:latin typeface="微软雅黑" panose="020B0503020204020204" charset="-122"/>
                <a:ea typeface="+mn-ea"/>
                <a:cs typeface="微软雅黑" panose="020B0503020204020204" charset="-122"/>
                <a:sym typeface="+mn-ea"/>
              </a:rPr>
              <a:t>工作既相互独立明确分工，又互相联系整体效能，都是通过一个完整的 </a:t>
            </a:r>
            <a:r>
              <a:rPr sz="3200" spc="20" noProof="1">
                <a:solidFill>
                  <a:srgbClr val="FF0000"/>
                </a:solidFill>
                <a:latin typeface="微软雅黑" panose="020B0503020204020204" charset="-122"/>
                <a:ea typeface="+mn-ea"/>
                <a:cs typeface="微软雅黑" panose="020B0503020204020204" charset="-122"/>
                <a:sym typeface="+mn-ea"/>
              </a:rPr>
              <a:t>P</a:t>
            </a:r>
            <a:r>
              <a:rPr sz="3200" spc="-25" noProof="1">
                <a:solidFill>
                  <a:srgbClr val="FF0000"/>
                </a:solidFill>
                <a:latin typeface="微软雅黑" panose="020B0503020204020204" charset="-122"/>
                <a:ea typeface="+mn-ea"/>
                <a:cs typeface="微软雅黑" panose="020B0503020204020204" charset="-122"/>
                <a:sym typeface="+mn-ea"/>
              </a:rPr>
              <a:t>D</a:t>
            </a:r>
            <a:r>
              <a:rPr sz="3200" noProof="1">
                <a:solidFill>
                  <a:srgbClr val="FF0000"/>
                </a:solidFill>
                <a:latin typeface="微软雅黑" panose="020B0503020204020204" charset="-122"/>
                <a:ea typeface="+mn-ea"/>
                <a:cs typeface="微软雅黑" panose="020B0503020204020204" charset="-122"/>
                <a:sym typeface="+mn-ea"/>
              </a:rPr>
              <a:t>CA</a:t>
            </a:r>
            <a:r>
              <a:rPr sz="3200" noProof="1">
                <a:latin typeface="微软雅黑" panose="020B0503020204020204" charset="-122"/>
                <a:ea typeface="+mn-ea"/>
                <a:cs typeface="微软雅黑" panose="020B0503020204020204" charset="-122"/>
                <a:sym typeface="+mn-ea"/>
              </a:rPr>
              <a:t>循环，来达到整体效能最大化的共同目</a:t>
            </a:r>
            <a:r>
              <a:rPr sz="3200" spc="-15" noProof="1">
                <a:latin typeface="微软雅黑" panose="020B0503020204020204" charset="-122"/>
                <a:ea typeface="+mn-ea"/>
                <a:cs typeface="微软雅黑" panose="020B0503020204020204" charset="-122"/>
                <a:sym typeface="+mn-ea"/>
              </a:rPr>
              <a:t>标</a:t>
            </a:r>
            <a:r>
              <a:rPr sz="3200" noProof="1">
                <a:latin typeface="微软雅黑" panose="020B0503020204020204" charset="-122"/>
                <a:ea typeface="+mn-ea"/>
                <a:cs typeface="微软雅黑" panose="020B0503020204020204" charset="-122"/>
                <a:sym typeface="+mn-ea"/>
              </a:rPr>
              <a:t>。</a:t>
            </a:r>
            <a:endParaRPr lang="zh-CN" altLang="en-US" sz="3200" noProof="1">
              <a:latin typeface="微软雅黑" panose="020B0503020204020204" charset="-122"/>
              <a:cs typeface="微软雅黑" panose="020B0503020204020204" charset="-122"/>
              <a:sym typeface="+mn-ea"/>
            </a:endParaRPr>
          </a:p>
        </p:txBody>
      </p:sp>
      <p:sp>
        <p:nvSpPr>
          <p:cNvPr id="13" name="文本框 12"/>
          <p:cNvSpPr txBox="1"/>
          <p:nvPr/>
        </p:nvSpPr>
        <p:spPr>
          <a:xfrm>
            <a:off x="1340485" y="109219"/>
            <a:ext cx="10718800"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风险分级管控与隐患排查治理二者关系</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Tree>
    <p:custDataLst>
      <p:tags r:id="rId3"/>
    </p:custData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77810" y="4149090"/>
            <a:ext cx="389382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770"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sp>
        <p:nvSpPr>
          <p:cNvPr id="32771"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32772"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0492" name="Freeform 6"/>
          <p:cNvSpPr>
            <a:spLocks noEditPoints="1"/>
          </p:cNvSpPr>
          <p:nvPr/>
        </p:nvSpPr>
        <p:spPr bwMode="auto">
          <a:xfrm rot="180000">
            <a:off x="2205038" y="384175"/>
            <a:ext cx="4140200" cy="4140200"/>
          </a:xfrm>
          <a:custGeom>
            <a:avLst/>
            <a:gdLst>
              <a:gd name="T0" fmla="*/ 152777 w 383"/>
              <a:gd name="T1" fmla="*/ 899676 h 382"/>
              <a:gd name="T2" fmla="*/ 73924 w 383"/>
              <a:gd name="T3" fmla="*/ 825932 h 382"/>
              <a:gd name="T4" fmla="*/ 167562 w 383"/>
              <a:gd name="T5" fmla="*/ 747272 h 382"/>
              <a:gd name="T6" fmla="*/ 157705 w 383"/>
              <a:gd name="T7" fmla="*/ 653863 h 382"/>
              <a:gd name="T8" fmla="*/ 236558 w 383"/>
              <a:gd name="T9" fmla="*/ 575203 h 382"/>
              <a:gd name="T10" fmla="*/ 246415 w 383"/>
              <a:gd name="T11" fmla="*/ 481794 h 382"/>
              <a:gd name="T12" fmla="*/ 340052 w 383"/>
              <a:gd name="T13" fmla="*/ 417882 h 382"/>
              <a:gd name="T14" fmla="*/ 354837 w 383"/>
              <a:gd name="T15" fmla="*/ 294976 h 382"/>
              <a:gd name="T16" fmla="*/ 502686 w 383"/>
              <a:gd name="T17" fmla="*/ 280227 h 382"/>
              <a:gd name="T18" fmla="*/ 527328 w 383"/>
              <a:gd name="T19" fmla="*/ 216316 h 382"/>
              <a:gd name="T20" fmla="*/ 606180 w 383"/>
              <a:gd name="T21" fmla="*/ 172069 h 382"/>
              <a:gd name="T22" fmla="*/ 704746 w 383"/>
              <a:gd name="T23" fmla="*/ 147488 h 382"/>
              <a:gd name="T24" fmla="*/ 793456 w 383"/>
              <a:gd name="T25" fmla="*/ 117990 h 382"/>
              <a:gd name="T26" fmla="*/ 896950 w 383"/>
              <a:gd name="T27" fmla="*/ 108158 h 382"/>
              <a:gd name="T28" fmla="*/ 1000444 w 383"/>
              <a:gd name="T29" fmla="*/ 147488 h 382"/>
              <a:gd name="T30" fmla="*/ 1108866 w 383"/>
              <a:gd name="T31" fmla="*/ 83576 h 382"/>
              <a:gd name="T32" fmla="*/ 1182791 w 383"/>
              <a:gd name="T33" fmla="*/ 162237 h 382"/>
              <a:gd name="T34" fmla="*/ 1276428 w 383"/>
              <a:gd name="T35" fmla="*/ 176986 h 382"/>
              <a:gd name="T36" fmla="*/ 1350353 w 383"/>
              <a:gd name="T37" fmla="*/ 250729 h 382"/>
              <a:gd name="T38" fmla="*/ 1414421 w 383"/>
              <a:gd name="T39" fmla="*/ 294976 h 382"/>
              <a:gd name="T40" fmla="*/ 1517915 w 383"/>
              <a:gd name="T41" fmla="*/ 329390 h 382"/>
              <a:gd name="T42" fmla="*/ 1527771 w 383"/>
              <a:gd name="T43" fmla="*/ 403134 h 382"/>
              <a:gd name="T44" fmla="*/ 1665764 w 383"/>
              <a:gd name="T45" fmla="*/ 452296 h 382"/>
              <a:gd name="T46" fmla="*/ 1636194 w 383"/>
              <a:gd name="T47" fmla="*/ 550622 h 382"/>
              <a:gd name="T48" fmla="*/ 1813613 w 383"/>
              <a:gd name="T49" fmla="*/ 585035 h 382"/>
              <a:gd name="T50" fmla="*/ 1700262 w 383"/>
              <a:gd name="T51" fmla="*/ 722691 h 382"/>
              <a:gd name="T52" fmla="*/ 1872752 w 383"/>
              <a:gd name="T53" fmla="*/ 791519 h 382"/>
              <a:gd name="T54" fmla="*/ 1734760 w 383"/>
              <a:gd name="T55" fmla="*/ 889844 h 382"/>
              <a:gd name="T56" fmla="*/ 1882609 w 383"/>
              <a:gd name="T57" fmla="*/ 978337 h 382"/>
              <a:gd name="T58" fmla="*/ 1724903 w 383"/>
              <a:gd name="T59" fmla="*/ 1076662 h 382"/>
              <a:gd name="T60" fmla="*/ 1793899 w 383"/>
              <a:gd name="T61" fmla="*/ 1155322 h 382"/>
              <a:gd name="T62" fmla="*/ 1690405 w 383"/>
              <a:gd name="T63" fmla="*/ 1224150 h 382"/>
              <a:gd name="T64" fmla="*/ 1690405 w 383"/>
              <a:gd name="T65" fmla="*/ 1317559 h 382"/>
              <a:gd name="T66" fmla="*/ 1606624 w 383"/>
              <a:gd name="T67" fmla="*/ 1391303 h 382"/>
              <a:gd name="T68" fmla="*/ 1581983 w 383"/>
              <a:gd name="T69" fmla="*/ 1479796 h 382"/>
              <a:gd name="T70" fmla="*/ 1483417 w 383"/>
              <a:gd name="T71" fmla="*/ 1528958 h 382"/>
              <a:gd name="T72" fmla="*/ 1429206 w 383"/>
              <a:gd name="T73" fmla="*/ 1578121 h 382"/>
              <a:gd name="T74" fmla="*/ 1365138 w 383"/>
              <a:gd name="T75" fmla="*/ 1666614 h 382"/>
              <a:gd name="T76" fmla="*/ 1271500 w 383"/>
              <a:gd name="T77" fmla="*/ 1676446 h 382"/>
              <a:gd name="T78" fmla="*/ 1207432 w 383"/>
              <a:gd name="T79" fmla="*/ 1774771 h 382"/>
              <a:gd name="T80" fmla="*/ 1094081 w 383"/>
              <a:gd name="T81" fmla="*/ 1725609 h 382"/>
              <a:gd name="T82" fmla="*/ 995516 w 383"/>
              <a:gd name="T83" fmla="*/ 1779688 h 382"/>
              <a:gd name="T84" fmla="*/ 892021 w 383"/>
              <a:gd name="T85" fmla="*/ 1774771 h 382"/>
              <a:gd name="T86" fmla="*/ 793456 w 383"/>
              <a:gd name="T87" fmla="*/ 1725609 h 382"/>
              <a:gd name="T88" fmla="*/ 680105 w 383"/>
              <a:gd name="T89" fmla="*/ 1774771 h 382"/>
              <a:gd name="T90" fmla="*/ 616037 w 383"/>
              <a:gd name="T91" fmla="*/ 1710860 h 382"/>
              <a:gd name="T92" fmla="*/ 551969 w 383"/>
              <a:gd name="T93" fmla="*/ 1637116 h 382"/>
              <a:gd name="T94" fmla="*/ 443547 w 383"/>
              <a:gd name="T95" fmla="*/ 1617451 h 382"/>
              <a:gd name="T96" fmla="*/ 428762 w 383"/>
              <a:gd name="T97" fmla="*/ 1543707 h 382"/>
              <a:gd name="T98" fmla="*/ 280913 w 383"/>
              <a:gd name="T99" fmla="*/ 1514209 h 382"/>
              <a:gd name="T100" fmla="*/ 280913 w 383"/>
              <a:gd name="T101" fmla="*/ 1391303 h 382"/>
              <a:gd name="T102" fmla="*/ 192204 w 383"/>
              <a:gd name="T103" fmla="*/ 1322475 h 382"/>
              <a:gd name="T104" fmla="*/ 197132 w 383"/>
              <a:gd name="T105" fmla="*/ 1224150 h 382"/>
              <a:gd name="T106" fmla="*/ 93638 w 383"/>
              <a:gd name="T107" fmla="*/ 1155322 h 382"/>
              <a:gd name="T108" fmla="*/ 162634 w 383"/>
              <a:gd name="T109" fmla="*/ 1071746 h 382"/>
              <a:gd name="T110" fmla="*/ 1512987 w 383"/>
              <a:gd name="T111" fmla="*/ 939007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rgbClr val="0199DC"/>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a:bodyPr>
          <a:lstStyle/>
          <a:p>
            <a:pPr algn="ctr" eaLnBrk="1" fontAlgn="auto" hangingPunct="1">
              <a:spcBef>
                <a:spcPts val="0"/>
              </a:spcBef>
              <a:spcAft>
                <a:spcPts val="0"/>
              </a:spcAft>
            </a:pPr>
            <a:endParaRPr lang="zh-CN" altLang="en-US" sz="2400" strike="noStrike" noProof="1"/>
          </a:p>
        </p:txBody>
      </p:sp>
      <p:sp>
        <p:nvSpPr>
          <p:cNvPr id="6" name="Freeform 6"/>
          <p:cNvSpPr>
            <a:spLocks noEditPoints="1"/>
          </p:cNvSpPr>
          <p:nvPr/>
        </p:nvSpPr>
        <p:spPr bwMode="auto">
          <a:xfrm rot="1020000">
            <a:off x="5984875" y="382588"/>
            <a:ext cx="4140200" cy="4140200"/>
          </a:xfrm>
          <a:custGeom>
            <a:avLst/>
            <a:gdLst>
              <a:gd name="T0" fmla="*/ 152777 w 383"/>
              <a:gd name="T1" fmla="*/ 899676 h 382"/>
              <a:gd name="T2" fmla="*/ 73924 w 383"/>
              <a:gd name="T3" fmla="*/ 825932 h 382"/>
              <a:gd name="T4" fmla="*/ 167562 w 383"/>
              <a:gd name="T5" fmla="*/ 747272 h 382"/>
              <a:gd name="T6" fmla="*/ 157705 w 383"/>
              <a:gd name="T7" fmla="*/ 653863 h 382"/>
              <a:gd name="T8" fmla="*/ 236558 w 383"/>
              <a:gd name="T9" fmla="*/ 575203 h 382"/>
              <a:gd name="T10" fmla="*/ 246415 w 383"/>
              <a:gd name="T11" fmla="*/ 481794 h 382"/>
              <a:gd name="T12" fmla="*/ 340052 w 383"/>
              <a:gd name="T13" fmla="*/ 417882 h 382"/>
              <a:gd name="T14" fmla="*/ 354837 w 383"/>
              <a:gd name="T15" fmla="*/ 294976 h 382"/>
              <a:gd name="T16" fmla="*/ 502686 w 383"/>
              <a:gd name="T17" fmla="*/ 280227 h 382"/>
              <a:gd name="T18" fmla="*/ 527328 w 383"/>
              <a:gd name="T19" fmla="*/ 216316 h 382"/>
              <a:gd name="T20" fmla="*/ 606180 w 383"/>
              <a:gd name="T21" fmla="*/ 172069 h 382"/>
              <a:gd name="T22" fmla="*/ 704746 w 383"/>
              <a:gd name="T23" fmla="*/ 147488 h 382"/>
              <a:gd name="T24" fmla="*/ 793456 w 383"/>
              <a:gd name="T25" fmla="*/ 117990 h 382"/>
              <a:gd name="T26" fmla="*/ 896950 w 383"/>
              <a:gd name="T27" fmla="*/ 108158 h 382"/>
              <a:gd name="T28" fmla="*/ 1000444 w 383"/>
              <a:gd name="T29" fmla="*/ 147488 h 382"/>
              <a:gd name="T30" fmla="*/ 1108866 w 383"/>
              <a:gd name="T31" fmla="*/ 83576 h 382"/>
              <a:gd name="T32" fmla="*/ 1182791 w 383"/>
              <a:gd name="T33" fmla="*/ 162237 h 382"/>
              <a:gd name="T34" fmla="*/ 1276428 w 383"/>
              <a:gd name="T35" fmla="*/ 176986 h 382"/>
              <a:gd name="T36" fmla="*/ 1350353 w 383"/>
              <a:gd name="T37" fmla="*/ 250729 h 382"/>
              <a:gd name="T38" fmla="*/ 1414421 w 383"/>
              <a:gd name="T39" fmla="*/ 294976 h 382"/>
              <a:gd name="T40" fmla="*/ 1517915 w 383"/>
              <a:gd name="T41" fmla="*/ 329390 h 382"/>
              <a:gd name="T42" fmla="*/ 1527771 w 383"/>
              <a:gd name="T43" fmla="*/ 403134 h 382"/>
              <a:gd name="T44" fmla="*/ 1665764 w 383"/>
              <a:gd name="T45" fmla="*/ 452296 h 382"/>
              <a:gd name="T46" fmla="*/ 1636194 w 383"/>
              <a:gd name="T47" fmla="*/ 550622 h 382"/>
              <a:gd name="T48" fmla="*/ 1813613 w 383"/>
              <a:gd name="T49" fmla="*/ 585035 h 382"/>
              <a:gd name="T50" fmla="*/ 1700262 w 383"/>
              <a:gd name="T51" fmla="*/ 722691 h 382"/>
              <a:gd name="T52" fmla="*/ 1872752 w 383"/>
              <a:gd name="T53" fmla="*/ 791519 h 382"/>
              <a:gd name="T54" fmla="*/ 1734760 w 383"/>
              <a:gd name="T55" fmla="*/ 889844 h 382"/>
              <a:gd name="T56" fmla="*/ 1882609 w 383"/>
              <a:gd name="T57" fmla="*/ 978337 h 382"/>
              <a:gd name="T58" fmla="*/ 1724903 w 383"/>
              <a:gd name="T59" fmla="*/ 1076662 h 382"/>
              <a:gd name="T60" fmla="*/ 1793899 w 383"/>
              <a:gd name="T61" fmla="*/ 1155322 h 382"/>
              <a:gd name="T62" fmla="*/ 1690405 w 383"/>
              <a:gd name="T63" fmla="*/ 1224150 h 382"/>
              <a:gd name="T64" fmla="*/ 1690405 w 383"/>
              <a:gd name="T65" fmla="*/ 1317559 h 382"/>
              <a:gd name="T66" fmla="*/ 1606624 w 383"/>
              <a:gd name="T67" fmla="*/ 1391303 h 382"/>
              <a:gd name="T68" fmla="*/ 1581983 w 383"/>
              <a:gd name="T69" fmla="*/ 1479796 h 382"/>
              <a:gd name="T70" fmla="*/ 1483417 w 383"/>
              <a:gd name="T71" fmla="*/ 1528958 h 382"/>
              <a:gd name="T72" fmla="*/ 1429206 w 383"/>
              <a:gd name="T73" fmla="*/ 1578121 h 382"/>
              <a:gd name="T74" fmla="*/ 1365138 w 383"/>
              <a:gd name="T75" fmla="*/ 1666614 h 382"/>
              <a:gd name="T76" fmla="*/ 1271500 w 383"/>
              <a:gd name="T77" fmla="*/ 1676446 h 382"/>
              <a:gd name="T78" fmla="*/ 1207432 w 383"/>
              <a:gd name="T79" fmla="*/ 1774771 h 382"/>
              <a:gd name="T80" fmla="*/ 1094081 w 383"/>
              <a:gd name="T81" fmla="*/ 1725609 h 382"/>
              <a:gd name="T82" fmla="*/ 995516 w 383"/>
              <a:gd name="T83" fmla="*/ 1779688 h 382"/>
              <a:gd name="T84" fmla="*/ 892021 w 383"/>
              <a:gd name="T85" fmla="*/ 1774771 h 382"/>
              <a:gd name="T86" fmla="*/ 793456 w 383"/>
              <a:gd name="T87" fmla="*/ 1725609 h 382"/>
              <a:gd name="T88" fmla="*/ 680105 w 383"/>
              <a:gd name="T89" fmla="*/ 1774771 h 382"/>
              <a:gd name="T90" fmla="*/ 616037 w 383"/>
              <a:gd name="T91" fmla="*/ 1710860 h 382"/>
              <a:gd name="T92" fmla="*/ 551969 w 383"/>
              <a:gd name="T93" fmla="*/ 1637116 h 382"/>
              <a:gd name="T94" fmla="*/ 443547 w 383"/>
              <a:gd name="T95" fmla="*/ 1617451 h 382"/>
              <a:gd name="T96" fmla="*/ 428762 w 383"/>
              <a:gd name="T97" fmla="*/ 1543707 h 382"/>
              <a:gd name="T98" fmla="*/ 280913 w 383"/>
              <a:gd name="T99" fmla="*/ 1514209 h 382"/>
              <a:gd name="T100" fmla="*/ 280913 w 383"/>
              <a:gd name="T101" fmla="*/ 1391303 h 382"/>
              <a:gd name="T102" fmla="*/ 192204 w 383"/>
              <a:gd name="T103" fmla="*/ 1322475 h 382"/>
              <a:gd name="T104" fmla="*/ 197132 w 383"/>
              <a:gd name="T105" fmla="*/ 1224150 h 382"/>
              <a:gd name="T106" fmla="*/ 93638 w 383"/>
              <a:gd name="T107" fmla="*/ 1155322 h 382"/>
              <a:gd name="T108" fmla="*/ 162634 w 383"/>
              <a:gd name="T109" fmla="*/ 1071746 h 382"/>
              <a:gd name="T110" fmla="*/ 1512987 w 383"/>
              <a:gd name="T111" fmla="*/ 939007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rgbClr val="0199DC"/>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a:bodyPr>
          <a:lstStyle/>
          <a:p>
            <a:pPr algn="ctr" eaLnBrk="1" fontAlgn="auto" hangingPunct="1">
              <a:spcBef>
                <a:spcPts val="0"/>
              </a:spcBef>
              <a:spcAft>
                <a:spcPts val="0"/>
              </a:spcAft>
            </a:pPr>
            <a:endParaRPr lang="zh-CN" altLang="en-US" sz="2400" strike="noStrike" noProof="1"/>
          </a:p>
        </p:txBody>
      </p:sp>
      <p:sp>
        <p:nvSpPr>
          <p:cNvPr id="32775" name="文本框 6"/>
          <p:cNvSpPr txBox="1"/>
          <p:nvPr/>
        </p:nvSpPr>
        <p:spPr>
          <a:xfrm>
            <a:off x="3079750" y="1577975"/>
            <a:ext cx="2390775" cy="1752600"/>
          </a:xfrm>
          <a:prstGeom prst="rect">
            <a:avLst/>
          </a:prstGeom>
          <a:noFill/>
          <a:ln w="9525">
            <a:noFill/>
          </a:ln>
        </p:spPr>
        <p:txBody>
          <a:bodyPr wrap="square" anchor="t" anchorCtr="0">
            <a:spAutoFit/>
          </a:bodyPr>
          <a:lstStyle/>
          <a:p>
            <a:r>
              <a:rPr lang="zh-CN" altLang="en-US" sz="5400">
                <a:latin typeface="Arial" panose="020B0604020202020204" pitchFamily="34" charset="0"/>
                <a:ea typeface="微软雅黑" panose="020B0503020204020204" charset="-122"/>
              </a:rPr>
              <a:t>风险分级管控</a:t>
            </a:r>
            <a:endParaRPr lang="zh-CN" altLang="en-US" sz="5400">
              <a:latin typeface="Arial" panose="020B0604020202020204" pitchFamily="34" charset="0"/>
              <a:ea typeface="微软雅黑" panose="020B0503020204020204" charset="-122"/>
            </a:endParaRPr>
          </a:p>
        </p:txBody>
      </p:sp>
      <p:sp>
        <p:nvSpPr>
          <p:cNvPr id="32776" name="文本框 9"/>
          <p:cNvSpPr txBox="1"/>
          <p:nvPr/>
        </p:nvSpPr>
        <p:spPr>
          <a:xfrm>
            <a:off x="6951663" y="1576388"/>
            <a:ext cx="2389187" cy="1754187"/>
          </a:xfrm>
          <a:prstGeom prst="rect">
            <a:avLst/>
          </a:prstGeom>
          <a:noFill/>
          <a:ln w="9525">
            <a:noFill/>
          </a:ln>
        </p:spPr>
        <p:txBody>
          <a:bodyPr wrap="square" anchor="t" anchorCtr="0">
            <a:spAutoFit/>
          </a:bodyPr>
          <a:lstStyle/>
          <a:p>
            <a:r>
              <a:rPr lang="zh-CN" altLang="en-US" sz="5400">
                <a:latin typeface="Arial" panose="020B0604020202020204" pitchFamily="34" charset="0"/>
                <a:ea typeface="微软雅黑" panose="020B0503020204020204" charset="-122"/>
              </a:rPr>
              <a:t>隐患排查治理</a:t>
            </a:r>
            <a:endParaRPr lang="zh-CN" altLang="en-US" sz="5400">
              <a:latin typeface="Arial" panose="020B0604020202020204" pitchFamily="34" charset="0"/>
              <a:ea typeface="微软雅黑" panose="020B0503020204020204" charset="-122"/>
            </a:endParaRPr>
          </a:p>
        </p:txBody>
      </p:sp>
      <p:cxnSp>
        <p:nvCxnSpPr>
          <p:cNvPr id="14" name="直接连接符 13"/>
          <p:cNvCxnSpPr/>
          <p:nvPr/>
        </p:nvCxnSpPr>
        <p:spPr>
          <a:xfrm>
            <a:off x="838200" y="4629150"/>
            <a:ext cx="106553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下箭头 14"/>
          <p:cNvSpPr/>
          <p:nvPr/>
        </p:nvSpPr>
        <p:spPr>
          <a:xfrm>
            <a:off x="5268913" y="4629150"/>
            <a:ext cx="1446213" cy="56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779" name="TextBox 21"/>
          <p:cNvSpPr txBox="1"/>
          <p:nvPr/>
        </p:nvSpPr>
        <p:spPr>
          <a:xfrm>
            <a:off x="4038600" y="5197475"/>
            <a:ext cx="3851275" cy="830263"/>
          </a:xfrm>
          <a:prstGeom prst="rect">
            <a:avLst/>
          </a:prstGeom>
          <a:noFill/>
          <a:ln w="9525">
            <a:noFill/>
          </a:ln>
        </p:spPr>
        <p:txBody>
          <a:bodyPr wrap="square" anchor="t" anchorCtr="0">
            <a:spAutoFit/>
          </a:bodyPr>
          <a:lstStyle/>
          <a:p>
            <a:pPr eaLnBrk="0" hangingPunct="0">
              <a:buSzTx/>
              <a:buFont typeface="Arial" panose="020B0604020202020204" pitchFamily="34" charset="0"/>
            </a:pPr>
            <a:r>
              <a:rPr lang="zh-CN" altLang="en-US" sz="4800" b="1" baseline="0" dirty="0">
                <a:solidFill>
                  <a:srgbClr val="FF0000"/>
                </a:solidFill>
                <a:latin typeface="微软雅黑" panose="020B0503020204020204" charset="-122"/>
                <a:ea typeface="微软雅黑" panose="020B0503020204020204" charset="-122"/>
              </a:rPr>
              <a:t>双重预防机制</a:t>
            </a:r>
            <a:endParaRPr lang="zh-CN" altLang="en-US" sz="4800" b="1" baseline="0" dirty="0">
              <a:solidFill>
                <a:srgbClr val="FF0000"/>
              </a:solidFill>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4818"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sp>
        <p:nvSpPr>
          <p:cNvPr id="34819"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34820"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23365" y="748665"/>
            <a:ext cx="9867262"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为什么开展“两体系”建设？</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19" name="矩形 18"/>
          <p:cNvSpPr/>
          <p:nvPr/>
        </p:nvSpPr>
        <p:spPr>
          <a:xfrm>
            <a:off x="1047750" y="1963738"/>
            <a:ext cx="10818813" cy="4084637"/>
          </a:xfrm>
          <a:prstGeom prst="rect">
            <a:avLst/>
          </a:prstGeom>
          <a:noFill/>
          <a:ln w="9525">
            <a:noFill/>
          </a:ln>
        </p:spPr>
        <p:txBody>
          <a:bodyPr lIns="121935" tIns="60968" rIns="121935" bIns="60968" anchor="t" anchorCtr="0">
            <a:spAutoFit/>
          </a:bodyPr>
          <a:lstStyle/>
          <a:p>
            <a:pPr marL="457200" indent="-457200">
              <a:lnSpc>
                <a:spcPct val="130000"/>
              </a:lnSpc>
              <a:spcBef>
                <a:spcPts val="665"/>
              </a:spcBef>
              <a:buFont typeface="Wingdings" panose="05000000000000000000" pitchFamily="2" charset="2"/>
              <a:buChar char="p"/>
            </a:pPr>
            <a:r>
              <a:rPr lang="zh-CN" altLang="en-US" sz="2700" dirty="0">
                <a:solidFill>
                  <a:srgbClr val="545454"/>
                </a:solidFill>
                <a:latin typeface="微软雅黑" panose="020B0503020204020204" charset="-122"/>
                <a:ea typeface="微软雅黑" panose="020B0503020204020204" charset="-122"/>
              </a:rPr>
              <a:t>首先，构建双重预防体系，是落实党中央、国务院关于建立风险管控和隐患排查治理预防机制的重大决策部署，是实现纵深防御、关口前移、源头治理的有效手段。</a:t>
            </a:r>
            <a:endParaRPr lang="zh-CN" altLang="en-US" sz="2700" dirty="0">
              <a:solidFill>
                <a:srgbClr val="545454"/>
              </a:solidFill>
              <a:latin typeface="微软雅黑" panose="020B0503020204020204" charset="-122"/>
              <a:ea typeface="微软雅黑" panose="020B0503020204020204" charset="-122"/>
            </a:endParaRPr>
          </a:p>
          <a:p>
            <a:pPr marL="457200" indent="-457200">
              <a:lnSpc>
                <a:spcPct val="130000"/>
              </a:lnSpc>
              <a:spcBef>
                <a:spcPts val="665"/>
              </a:spcBef>
              <a:buFont typeface="Wingdings" panose="05000000000000000000" pitchFamily="2" charset="2"/>
              <a:buChar char="p"/>
            </a:pPr>
            <a:r>
              <a:rPr lang="zh-CN" altLang="en-US" sz="2700" dirty="0">
                <a:solidFill>
                  <a:srgbClr val="545454"/>
                </a:solidFill>
                <a:latin typeface="微软雅黑" panose="020B0503020204020204" charset="-122"/>
                <a:ea typeface="微软雅黑" panose="020B0503020204020204" charset="-122"/>
              </a:rPr>
              <a:t>其次，双体系建设是企业安全生产主体责任，是企业主要负责人的重要职责之一，是企业安全管理的重要内容，是企业自我约束、自我纠正、自我提高的预防事故发生的根本途径。</a:t>
            </a:r>
            <a:endParaRPr lang="zh-CN" altLang="en-US" sz="2700" dirty="0">
              <a:solidFill>
                <a:srgbClr val="545454"/>
              </a:solidFill>
              <a:latin typeface="微软雅黑" panose="020B0503020204020204" charset="-122"/>
              <a:ea typeface="微软雅黑" panose="020B0503020204020204" charset="-122"/>
            </a:endParaRPr>
          </a:p>
          <a:p>
            <a:pPr marL="457200" indent="-457200">
              <a:lnSpc>
                <a:spcPct val="130000"/>
              </a:lnSpc>
              <a:spcBef>
                <a:spcPts val="665"/>
              </a:spcBef>
            </a:pPr>
            <a:endParaRPr lang="zh-CN" altLang="en-US" sz="2700" dirty="0">
              <a:solidFill>
                <a:srgbClr val="545454"/>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6866"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sp>
        <p:nvSpPr>
          <p:cNvPr id="36867"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36868"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23365" y="748665"/>
            <a:ext cx="9867262"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为什么建立双预防体系？</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36870" name="矩形 4"/>
          <p:cNvSpPr/>
          <p:nvPr/>
        </p:nvSpPr>
        <p:spPr>
          <a:xfrm>
            <a:off x="609600" y="2035175"/>
            <a:ext cx="11193463" cy="3416300"/>
          </a:xfrm>
          <a:prstGeom prst="rect">
            <a:avLst/>
          </a:prstGeom>
          <a:noFill/>
          <a:ln w="9525">
            <a:noFill/>
          </a:ln>
        </p:spPr>
        <p:txBody>
          <a:bodyPr anchor="t" anchorCtr="0">
            <a:spAutoFit/>
          </a:bodyPr>
          <a:lstStyle/>
          <a:p>
            <a:pPr marL="457200" indent="-457200">
              <a:lnSpc>
                <a:spcPct val="150000"/>
              </a:lnSpc>
              <a:buFont typeface="Wingdings" panose="05000000000000000000" pitchFamily="2" charset="2"/>
              <a:buChar char="Ø"/>
            </a:pPr>
            <a:r>
              <a:rPr lang="zh-CN" altLang="en-US" sz="2400" b="1" dirty="0">
                <a:latin typeface="微软雅黑" panose="020B0503020204020204" charset="-122"/>
                <a:ea typeface="微软雅黑" panose="020B0503020204020204" charset="-122"/>
              </a:rPr>
              <a:t>“</a:t>
            </a:r>
            <a:r>
              <a:rPr lang="zh-CN" altLang="zh-CN" sz="2400" b="1" dirty="0">
                <a:latin typeface="微软雅黑" panose="020B0503020204020204" charset="-122"/>
                <a:ea typeface="微软雅黑" panose="020B0503020204020204" charset="-122"/>
              </a:rPr>
              <a:t>风险点</a:t>
            </a:r>
            <a:r>
              <a:rPr lang="zh-CN" altLang="en-US" sz="2400" b="1" dirty="0">
                <a:latin typeface="微软雅黑" panose="020B0503020204020204" charset="-122"/>
                <a:ea typeface="微软雅黑" panose="020B0503020204020204" charset="-122"/>
              </a:rPr>
              <a:t>”</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指明安全管理关注点，如：伴随风险的部位、设施、场所和区域，以及在特定部位、设施、场所和区域实施的伴随风险的作业过程。</a:t>
            </a:r>
            <a:endParaRPr lang="en-US" altLang="zh-CN" sz="2400" b="1" dirty="0">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Ø"/>
            </a:pPr>
            <a:r>
              <a:rPr lang="zh-CN" altLang="en-US" sz="2400" b="1" dirty="0">
                <a:latin typeface="微软雅黑" panose="020B0503020204020204" charset="-122"/>
                <a:ea typeface="微软雅黑" panose="020B0503020204020204" charset="-122"/>
              </a:rPr>
              <a:t>风险点所包含的“危险源”</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指明了安全管理的细节，</a:t>
            </a:r>
            <a:r>
              <a:rPr lang="zh-CN" altLang="en-US" sz="2400" b="1" dirty="0">
                <a:solidFill>
                  <a:srgbClr val="FF0000"/>
                </a:solidFill>
                <a:latin typeface="微软雅黑" panose="020B0503020204020204" charset="-122"/>
                <a:ea typeface="微软雅黑" panose="020B0503020204020204" charset="-122"/>
              </a:rPr>
              <a:t>解决</a:t>
            </a:r>
            <a:r>
              <a:rPr lang="zh-CN" altLang="zh-CN" sz="2400" b="1" dirty="0">
                <a:solidFill>
                  <a:srgbClr val="FF0000"/>
                </a:solidFill>
                <a:latin typeface="微软雅黑" panose="020B0503020204020204" charset="-122"/>
                <a:ea typeface="微软雅黑" panose="020B0503020204020204" charset="-122"/>
              </a:rPr>
              <a:t>“想不到”</a:t>
            </a:r>
            <a:r>
              <a:rPr lang="zh-CN" altLang="en-US" sz="2400" b="1" dirty="0">
                <a:solidFill>
                  <a:srgbClr val="FF0000"/>
                </a:solidFill>
                <a:latin typeface="微软雅黑" panose="020B0503020204020204" charset="-122"/>
                <a:ea typeface="微软雅黑" panose="020B0503020204020204" charset="-122"/>
              </a:rPr>
              <a:t>问题。</a:t>
            </a:r>
            <a:endParaRPr lang="en-US" altLang="zh-CN" sz="2400" b="1" dirty="0">
              <a:solidFill>
                <a:srgbClr val="FF0000"/>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Ø"/>
            </a:pPr>
            <a:r>
              <a:rPr lang="zh-CN" altLang="zh-CN" sz="2400" b="1" dirty="0">
                <a:latin typeface="微软雅黑" panose="020B0503020204020204" charset="-122"/>
                <a:ea typeface="微软雅黑" panose="020B0503020204020204" charset="-122"/>
              </a:rPr>
              <a:t>风险点</a:t>
            </a:r>
            <a:r>
              <a:rPr lang="zh-CN" altLang="en-US" sz="2400" b="1" dirty="0">
                <a:latin typeface="微软雅黑" panose="020B0503020204020204" charset="-122"/>
                <a:ea typeface="微软雅黑" panose="020B0503020204020204" charset="-122"/>
              </a:rPr>
              <a:t>、危险源风险</a:t>
            </a:r>
            <a:r>
              <a:rPr lang="zh-CN" altLang="zh-CN" sz="2400" b="1" dirty="0">
                <a:latin typeface="微软雅黑" panose="020B0503020204020204" charset="-122"/>
                <a:ea typeface="微软雅黑" panose="020B0503020204020204" charset="-122"/>
              </a:rPr>
              <a:t>分级管控</a:t>
            </a:r>
            <a:r>
              <a:rPr lang="zh-CN" altLang="en-US" sz="2400" b="1" dirty="0">
                <a:latin typeface="微软雅黑" panose="020B0503020204020204" charset="-122"/>
                <a:ea typeface="微软雅黑" panose="020B0503020204020204" charset="-122"/>
              </a:rPr>
              <a:t>，通过管控责任划分，</a:t>
            </a:r>
            <a:r>
              <a:rPr lang="zh-CN" altLang="en-US" sz="2400" b="1" dirty="0">
                <a:solidFill>
                  <a:srgbClr val="FF0000"/>
                </a:solidFill>
                <a:latin typeface="微软雅黑" panose="020B0503020204020204" charset="-122"/>
                <a:ea typeface="微软雅黑" panose="020B0503020204020204" charset="-122"/>
              </a:rPr>
              <a:t>解决</a:t>
            </a:r>
            <a:r>
              <a:rPr lang="zh-CN" altLang="zh-CN" sz="2400" b="1" dirty="0">
                <a:solidFill>
                  <a:srgbClr val="FF0000"/>
                </a:solidFill>
                <a:latin typeface="微软雅黑" panose="020B0503020204020204" charset="-122"/>
                <a:ea typeface="微软雅黑" panose="020B0503020204020204" charset="-122"/>
              </a:rPr>
              <a:t>“管不到”</a:t>
            </a:r>
            <a:r>
              <a:rPr lang="zh-CN" altLang="en-US" sz="2400" b="1" dirty="0">
                <a:solidFill>
                  <a:srgbClr val="FF0000"/>
                </a:solidFill>
                <a:latin typeface="微软雅黑" panose="020B0503020204020204" charset="-122"/>
                <a:ea typeface="微软雅黑" panose="020B0503020204020204" charset="-122"/>
              </a:rPr>
              <a:t>问题</a:t>
            </a:r>
            <a:endParaRPr lang="en-US" altLang="zh-CN" sz="2400" b="1" dirty="0">
              <a:solidFill>
                <a:srgbClr val="FF0000"/>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Ø"/>
            </a:pPr>
            <a:r>
              <a:rPr lang="zh-CN" altLang="zh-CN" sz="2400" b="1" dirty="0">
                <a:latin typeface="微软雅黑" panose="020B0503020204020204" charset="-122"/>
                <a:ea typeface="微软雅黑" panose="020B0503020204020204" charset="-122"/>
              </a:rPr>
              <a:t>以风险点</a:t>
            </a:r>
            <a:r>
              <a:rPr lang="zh-CN" altLang="en-US" sz="2400" b="1" dirty="0">
                <a:latin typeface="微软雅黑" panose="020B0503020204020204" charset="-122"/>
                <a:ea typeface="微软雅黑" panose="020B0503020204020204" charset="-122"/>
              </a:rPr>
              <a:t>、危险源</a:t>
            </a:r>
            <a:r>
              <a:rPr lang="zh-CN" altLang="zh-CN" sz="2400" b="1" dirty="0">
                <a:latin typeface="微软雅黑" panose="020B0503020204020204" charset="-122"/>
                <a:ea typeface="微软雅黑" panose="020B0503020204020204" charset="-122"/>
              </a:rPr>
              <a:t>为核心</a:t>
            </a:r>
            <a:r>
              <a:rPr lang="zh-CN" altLang="en-US" sz="2400" b="1" dirty="0">
                <a:latin typeface="微软雅黑" panose="020B0503020204020204" charset="-122"/>
                <a:ea typeface="微软雅黑" panose="020B0503020204020204" charset="-122"/>
              </a:rPr>
              <a:t>进行</a:t>
            </a:r>
            <a:r>
              <a:rPr lang="zh-CN" altLang="zh-CN" sz="2400" b="1" dirty="0">
                <a:latin typeface="微软雅黑" panose="020B0503020204020204" charset="-122"/>
                <a:ea typeface="微软雅黑" panose="020B0503020204020204" charset="-122"/>
              </a:rPr>
              <a:t>隐患分级排查、分级治理</a:t>
            </a:r>
            <a:r>
              <a:rPr lang="zh-CN" altLang="en-US" sz="2400" b="1" dirty="0">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解决</a:t>
            </a:r>
            <a:r>
              <a:rPr lang="zh-CN" altLang="zh-CN" sz="2400" b="1" dirty="0">
                <a:solidFill>
                  <a:srgbClr val="FF0000"/>
                </a:solidFill>
                <a:latin typeface="微软雅黑" panose="020B0503020204020204" charset="-122"/>
                <a:ea typeface="微软雅黑" panose="020B0503020204020204" charset="-122"/>
              </a:rPr>
              <a:t>“治不到”</a:t>
            </a:r>
            <a:r>
              <a:rPr lang="zh-CN" altLang="en-US" sz="2400" b="1" dirty="0">
                <a:solidFill>
                  <a:srgbClr val="FF0000"/>
                </a:solidFill>
                <a:latin typeface="微软雅黑" panose="020B0503020204020204" charset="-122"/>
                <a:ea typeface="微软雅黑" panose="020B0503020204020204" charset="-122"/>
              </a:rPr>
              <a:t>问题。</a:t>
            </a:r>
            <a:endParaRPr lang="en-US" altLang="zh-CN" sz="2400" b="1" dirty="0">
              <a:solidFill>
                <a:srgbClr val="FF0000"/>
              </a:solidFill>
              <a:latin typeface="微软雅黑" panose="020B0503020204020204" charset="-122"/>
              <a:ea typeface="微软雅黑" panose="020B0503020204020204" charset="-122"/>
            </a:endParaRPr>
          </a:p>
          <a:p>
            <a:pPr marL="457200" indent="-457200">
              <a:lnSpc>
                <a:spcPct val="150000"/>
              </a:lnSpc>
              <a:buFont typeface="Wingdings" panose="05000000000000000000" pitchFamily="2" charset="2"/>
              <a:buChar char="Ø"/>
            </a:pPr>
            <a:r>
              <a:rPr lang="zh-CN" altLang="zh-CN" sz="2400" b="1" dirty="0">
                <a:latin typeface="微软雅黑" panose="020B0503020204020204" charset="-122"/>
                <a:ea typeface="微软雅黑" panose="020B0503020204020204" charset="-122"/>
              </a:rPr>
              <a:t>全员、全过程、全方位的</a:t>
            </a:r>
            <a:r>
              <a:rPr lang="zh-CN" altLang="zh-CN" sz="2400" b="1" i="1" dirty="0">
                <a:solidFill>
                  <a:srgbClr val="FF0000"/>
                </a:solidFill>
                <a:latin typeface="微软雅黑" panose="020B0503020204020204" charset="-122"/>
                <a:ea typeface="微软雅黑" panose="020B0503020204020204" charset="-122"/>
              </a:rPr>
              <a:t>综合风险管控治理体系</a:t>
            </a:r>
            <a:endParaRPr lang="zh-CN" altLang="zh-CN" sz="2400" b="1" i="1" dirty="0">
              <a:solidFill>
                <a:srgbClr val="FF0000"/>
              </a:solidFill>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609600" y="0"/>
            <a:ext cx="628650" cy="104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8914" name="文本框 7"/>
          <p:cNvSpPr txBox="1"/>
          <p:nvPr>
            <p:custDataLst>
              <p:tags r:id="rId2"/>
            </p:custDataLst>
          </p:nvPr>
        </p:nvSpPr>
        <p:spPr>
          <a:xfrm>
            <a:off x="609600" y="523875"/>
            <a:ext cx="628650" cy="523875"/>
          </a:xfrm>
          <a:prstGeom prst="rect">
            <a:avLst/>
          </a:prstGeom>
          <a:noFill/>
          <a:ln w="9525">
            <a:noFill/>
          </a:ln>
        </p:spPr>
        <p:txBody>
          <a:bodyPr wrap="square" lIns="90000" tIns="46800" rIns="90000" bIns="46800" anchor="t" anchorCtr="0"/>
          <a:lstStyle/>
          <a:p>
            <a:pPr algn="ctr"/>
            <a:r>
              <a:rPr lang="en-US" altLang="zh-CN" sz="2800" dirty="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sp>
        <p:nvSpPr>
          <p:cNvPr id="38915" name="日期占位符 3"/>
          <p:cNvSpPr>
            <a:spLocks noGrp="1"/>
          </p:cNvSpPr>
          <p:nvPr>
            <p:ph type="dt" sz="half" idx="10"/>
          </p:nvPr>
        </p:nvSpPr>
        <p:spPr>
          <a:prstGeom prst="rect">
            <a:avLst/>
          </a:prstGeom>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38916" name="页脚占位符 4"/>
          <p:cNvSpPr>
            <a:spLocks noGrp="1"/>
          </p:cNvSpPr>
          <p:nvPr>
            <p:ph type="ftr" sz="quarter" idx="11"/>
          </p:nvPr>
        </p:nvSpPr>
        <p:spPr>
          <a:prstGeom prst="rect">
            <a:avLst/>
          </a:prstGeom>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
        <p:nvSpPr>
          <p:cNvPr id="2" name="文本框 1"/>
          <p:cNvSpPr txBox="1"/>
          <p:nvPr/>
        </p:nvSpPr>
        <p:spPr>
          <a:xfrm>
            <a:off x="1523365" y="748665"/>
            <a:ext cx="9867262" cy="829945"/>
          </a:xfrm>
          <a:prstGeom prst="rect">
            <a:avLst/>
          </a:prstGeom>
          <a:solidFill>
            <a:srgbClr val="EEEEEE"/>
          </a:solidFill>
        </p:spPr>
        <p:txBody>
          <a:bodyPr wrap="square" rtlCol="0">
            <a:spAutoFit/>
            <a:scene3d>
              <a:camera prst="orthographicFront"/>
              <a:lightRig rig="threePt" dir="t"/>
            </a:scene3d>
          </a:bodyPr>
          <a:lstStyle/>
          <a:p>
            <a:pPr fontAlgn="auto"/>
            <a:r>
              <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sym typeface="+mn-ea"/>
              </a:rPr>
              <a:t>为什么建立双预防体系？</a:t>
            </a:r>
            <a:endParaRPr lang="zh-CN" altLang="en-US" sz="4800" b="1"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19" name="矩形 18"/>
          <p:cNvSpPr/>
          <p:nvPr/>
        </p:nvSpPr>
        <p:spPr>
          <a:xfrm>
            <a:off x="777875" y="2000250"/>
            <a:ext cx="10636250" cy="3321050"/>
          </a:xfrm>
          <a:prstGeom prst="rect">
            <a:avLst/>
          </a:prstGeom>
          <a:noFill/>
          <a:ln w="9525">
            <a:noFill/>
          </a:ln>
        </p:spPr>
        <p:txBody>
          <a:bodyPr lIns="121935" tIns="60968" rIns="121935" bIns="60968" anchor="t" anchorCtr="0">
            <a:spAutoFit/>
          </a:bodyPr>
          <a:lstStyle/>
          <a:p>
            <a:pPr>
              <a:lnSpc>
                <a:spcPct val="130000"/>
              </a:lnSpc>
              <a:spcBef>
                <a:spcPts val="665"/>
              </a:spcBef>
            </a:pPr>
            <a:r>
              <a:rPr lang="zh-CN" altLang="en-US" sz="3200" dirty="0">
                <a:solidFill>
                  <a:srgbClr val="545454"/>
                </a:solidFill>
                <a:latin typeface="微软雅黑" panose="020B0503020204020204" charset="-122"/>
                <a:ea typeface="微软雅黑" panose="020B0503020204020204" charset="-122"/>
              </a:rPr>
              <a:t>构建双体系，目的是要实现事故的双重预防性工作机制，是“基于风险”的过程安全管理理念的具体实践，是实现事故“纵深防御”和“关口前移”的有效手段。二者是上下承接关系，前者是源头，是预防事故的第一道防线，后者是预防事故的末端治理。</a:t>
            </a:r>
            <a:endParaRPr lang="zh-CN" altLang="en-US" sz="3200" dirty="0">
              <a:solidFill>
                <a:srgbClr val="545454"/>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100000">
                                          <p:val>
                                            <p:strVal val="#ppt_x"/>
                                          </p:val>
                                        </p:tav>
                                      </p:tavLst>
                                    </p:anim>
                                    <p:anim calcmode="lin" valueType="num">
                                      <p:cBhvr>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hasCustomPrompt="1"/>
            <p:custDataLst>
              <p:tags r:id="rId1"/>
            </p:custDataLst>
          </p:nvPr>
        </p:nvSpPr>
        <p:spPr>
          <a:xfrm>
            <a:off x="4849813" y="2805113"/>
            <a:ext cx="5529262" cy="898525"/>
          </a:xfrm>
          <a:prstGeom prst="rect">
            <a:avLst/>
          </a:prstGeom>
          <a:noFill/>
          <a:ln>
            <a:noFill/>
          </a:ln>
        </p:spPr>
        <p:txBody>
          <a:bodyPr vert="horz" lIns="91440" tIns="45720" rIns="91440" bIns="45720" anchor="ctr" anchorCtr="0"/>
          <a:lstStyle/>
          <a:p>
            <a:pPr defTabSz="914400">
              <a:buNone/>
            </a:pPr>
            <a:r>
              <a:rPr lang="zh-CN" altLang="en-US" kern="1200">
                <a:solidFill>
                  <a:srgbClr val="595959"/>
                </a:solidFill>
                <a:latin typeface="+mj-lt"/>
                <a:ea typeface="+mj-ea"/>
                <a:cs typeface="+mj-cs"/>
              </a:rPr>
              <a:t>风险分级管控体系建设</a:t>
            </a:r>
            <a:endParaRPr lang="zh-CN" altLang="en-US" kern="1200">
              <a:solidFill>
                <a:srgbClr val="595959"/>
              </a:solidFill>
              <a:latin typeface="+mj-lt"/>
              <a:ea typeface="+mj-ea"/>
              <a:cs typeface="+mj-cs"/>
            </a:endParaRPr>
          </a:p>
        </p:txBody>
      </p:sp>
      <p:sp>
        <p:nvSpPr>
          <p:cNvPr id="40962" name="文本占位符 2"/>
          <p:cNvSpPr>
            <a:spLocks noGrp="1"/>
          </p:cNvSpPr>
          <p:nvPr>
            <p:ph type="body" idx="1" hasCustomPrompt="1"/>
            <p:custDataLst>
              <p:tags r:id="rId2"/>
            </p:custDataLst>
          </p:nvPr>
        </p:nvSpPr>
        <p:spPr>
          <a:xfrm>
            <a:off x="3317875" y="2805113"/>
            <a:ext cx="1466850" cy="898525"/>
          </a:xfrm>
          <a:prstGeom prst="rect">
            <a:avLst/>
          </a:prstGeom>
          <a:noFill/>
          <a:ln>
            <a:noFill/>
          </a:ln>
        </p:spPr>
        <p:txBody>
          <a:bodyPr vert="horz" wrap="square" lIns="91440" tIns="45720" rIns="91440" bIns="45720" anchor="ctr" anchorCtr="0"/>
          <a:lstStyle/>
          <a:p>
            <a:pPr defTabSz="914400"/>
            <a:r>
              <a:rPr lang="en-US" altLang="zh-CN" kern="1200">
                <a:latin typeface="+mn-lt"/>
                <a:ea typeface="+mn-ea"/>
                <a:cs typeface="+mn-cs"/>
              </a:rPr>
              <a:t>02.</a:t>
            </a:r>
            <a:endParaRPr lang="en-US" altLang="zh-CN" kern="1200">
              <a:latin typeface="+mn-lt"/>
              <a:ea typeface="+mn-ea"/>
              <a:cs typeface="+mn-cs"/>
            </a:endParaRPr>
          </a:p>
        </p:txBody>
      </p:sp>
      <p:sp>
        <p:nvSpPr>
          <p:cNvPr id="40963" name="日期占位符 3"/>
          <p:cNvSpPr>
            <a:spLocks noGrp="1"/>
          </p:cNvSpPr>
          <p:nvPr>
            <p:ph type="dt" sz="half" idx="10"/>
          </p:nvPr>
        </p:nvSpPr>
        <p:spPr>
          <a:noFill/>
          <a:ln>
            <a:noFill/>
          </a:ln>
        </p:spPr>
        <p:txBody>
          <a:bodyPr lIns="91440" tIns="45720" rIns="91440" bIns="45720" anchor="ctr" anchorCtr="0"/>
          <a:lstStyle/>
          <a:p>
            <a:fld id="{BB962C8B-B14F-4D97-AF65-F5344CB8AC3E}" type="datetime1">
              <a:rPr lang="zh-CN" altLang="en-US" sz="1200">
                <a:solidFill>
                  <a:srgbClr val="7F7F7F"/>
                </a:solidFill>
                <a:latin typeface="Arial" panose="020B0604020202020204" pitchFamily="34" charset="0"/>
                <a:ea typeface="微软雅黑" panose="020B0503020204020204" charset="-122"/>
              </a:rPr>
            </a:fld>
            <a:endParaRPr lang="zh-CN" altLang="en-US" sz="1200">
              <a:solidFill>
                <a:srgbClr val="7F7F7F"/>
              </a:solidFill>
              <a:latin typeface="Arial" panose="020B0604020202020204" pitchFamily="34" charset="0"/>
              <a:ea typeface="微软雅黑" panose="020B0503020204020204" charset="-122"/>
            </a:endParaRPr>
          </a:p>
        </p:txBody>
      </p:sp>
      <p:sp>
        <p:nvSpPr>
          <p:cNvPr id="40964" name="页脚占位符 4"/>
          <p:cNvSpPr>
            <a:spLocks noGrp="1"/>
          </p:cNvSpPr>
          <p:nvPr>
            <p:ph type="ftr" sz="quarter" idx="11"/>
          </p:nvPr>
        </p:nvSpPr>
        <p:spPr>
          <a:noFill/>
          <a:ln>
            <a:noFill/>
          </a:ln>
        </p:spPr>
        <p:txBody>
          <a:bodyPr lIns="91440" tIns="45720" rIns="91440" bIns="45720" anchor="ctr" anchorCtr="0"/>
          <a:lstStyle/>
          <a:p>
            <a:pPr algn="ctr"/>
            <a:endParaRPr lang="zh-CN" altLang="en-US" sz="1200">
              <a:solidFill>
                <a:srgbClr val="7F7F7F"/>
              </a:solidFill>
              <a:latin typeface="Arial" panose="020B0604020202020204" pitchFamily="34" charset="0"/>
              <a:ea typeface="微软雅黑" panose="020B0503020204020204" charset="-122"/>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01.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02.xml><?xml version="1.0" encoding="utf-8"?>
<p:tagLst xmlns:p="http://schemas.openxmlformats.org/presentationml/2006/main">
  <p:tag name="KSO_WM_TEMPLATE_CATEGORY" val="custom"/>
  <p:tag name="KSO_WM_TEMPLATE_INDEX" val="20188978"/>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8978_3*a*1"/>
  <p:tag name="KSO_WM_UNIT_PRESET_TEXT" val="阶段工作回顾"/>
</p:tagLst>
</file>

<file path=ppt/tags/tag103.xml><?xml version="1.0" encoding="utf-8"?>
<p:tagLst xmlns:p="http://schemas.openxmlformats.org/presentationml/2006/main">
  <p:tag name="KSO_WM_TEMPLATE_CATEGORY" val="custom"/>
  <p:tag name="KSO_WM_TEMPLATE_INDEX" val="20188978"/>
  <p:tag name="KSO_WM_UNIT_TYPE" val="e"/>
  <p:tag name="KSO_WM_UNIT_INDEX" val="1"/>
  <p:tag name="KSO_WM_UNIT_LAYERLEVEL" val="1"/>
  <p:tag name="KSO_WM_UNIT_VALUE" val="2"/>
  <p:tag name="KSO_WM_UNIT_HIGHLIGHT" val="0"/>
  <p:tag name="KSO_WM_UNIT_COMPATIBLE" val="1"/>
  <p:tag name="KSO_WM_UNIT_CLEAR" val="0"/>
  <p:tag name="KSO_WM_BEAUTIFY_FLAG" val="#wm#"/>
  <p:tag name="KSO_WM_TAG_VERSION" val="1.0"/>
  <p:tag name="KSO_WM_UNIT_ID" val="custom20188978_3*e*1"/>
  <p:tag name="KSO_WM_UNIT_PRESET_TEXT" val="01."/>
</p:tagLst>
</file>

<file path=ppt/tags/tag104.xml><?xml version="1.0" encoding="utf-8"?>
<p:tagLst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05.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0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07.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08.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09.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11.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12.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13.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14.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15.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16.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17.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18.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19.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21.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22.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23.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24.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25.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2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27.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28.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29.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31.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32.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33.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34.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35.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3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37.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38.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39.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41.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42.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43.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44.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45.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46.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47.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48.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49.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51.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52.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53.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54.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55.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5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57.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58.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59.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61.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62.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63.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64.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65.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6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67.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68.xml><?xml version="1.0" encoding="utf-8"?>
<p:tagLst xmlns:p="http://schemas.openxmlformats.org/presentationml/2006/main">
  <p:tag name="KSO_WM_TEMPLATE_CATEGORY" val="custom"/>
  <p:tag name="KSO_WM_TEMPLATE_INDEX" val="20188978"/>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8978_3*a*1"/>
  <p:tag name="KSO_WM_UNIT_PRESET_TEXT" val="阶段工作回顾"/>
</p:tagLst>
</file>

<file path=ppt/tags/tag169.xml><?xml version="1.0" encoding="utf-8"?>
<p:tagLst xmlns:p="http://schemas.openxmlformats.org/presentationml/2006/main">
  <p:tag name="KSO_WM_TEMPLATE_CATEGORY" val="custom"/>
  <p:tag name="KSO_WM_TEMPLATE_INDEX" val="20188978"/>
  <p:tag name="KSO_WM_UNIT_TYPE" val="e"/>
  <p:tag name="KSO_WM_UNIT_INDEX" val="1"/>
  <p:tag name="KSO_WM_UNIT_LAYERLEVEL" val="1"/>
  <p:tag name="KSO_WM_UNIT_VALUE" val="2"/>
  <p:tag name="KSO_WM_UNIT_HIGHLIGHT" val="0"/>
  <p:tag name="KSO_WM_UNIT_COMPATIBLE" val="1"/>
  <p:tag name="KSO_WM_UNIT_CLEAR" val="0"/>
  <p:tag name="KSO_WM_BEAUTIFY_FLAG" val="#wm#"/>
  <p:tag name="KSO_WM_TAG_VERSION" val="1.0"/>
  <p:tag name="KSO_WM_UNIT_ID" val="custom20188978_3*e*1"/>
  <p:tag name="KSO_WM_UNIT_PRESET_TEXT" val="0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171.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72.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73.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74.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75.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76.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77.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78.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79.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81.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82.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83.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84.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85.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8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87.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88.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89.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91.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92.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93.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9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197.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198.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199.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201.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202.xml><?xml version="1.0" encoding="utf-8"?>
<p:tagLst xmlns:p="http://schemas.openxmlformats.org/presentationml/2006/main">
  <p:tag name="KSO_WM_TEMPLATE_CATEGORY" val="custom"/>
  <p:tag name="KSO_WM_TEMPLATE_INDEX" val="20188978"/>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8978_5*a*1"/>
  <p:tag name="KSO_WM_UNIT_PRESET_TEXT" val="取得的成绩与经验"/>
</p:tagLst>
</file>

<file path=ppt/tags/tag203.xml><?xml version="1.0" encoding="utf-8"?>
<p:tagLst xmlns:p="http://schemas.openxmlformats.org/presentationml/2006/main">
  <p:tag name="KSO_WM_TEMPLATE_CATEGORY" val="custom"/>
  <p:tag name="KSO_WM_TEMPLATE_INDEX" val="20188978"/>
  <p:tag name="KSO_WM_UNIT_TYPE" val="e"/>
  <p:tag name="KSO_WM_UNIT_INDEX" val="1"/>
  <p:tag name="KSO_WM_UNIT_LAYERLEVEL" val="1"/>
  <p:tag name="KSO_WM_UNIT_VALUE" val="2"/>
  <p:tag name="KSO_WM_UNIT_HIGHLIGHT" val="0"/>
  <p:tag name="KSO_WM_UNIT_COMPATIBLE" val="1"/>
  <p:tag name="KSO_WM_UNIT_CLEAR" val="0"/>
  <p:tag name="KSO_WM_BEAUTIFY_FLAG" val="#wm#"/>
  <p:tag name="KSO_WM_TAG_VERSION" val="1.0"/>
  <p:tag name="KSO_WM_UNIT_ID" val="custom20188978_5*e*1"/>
  <p:tag name="KSO_WM_UNIT_PRESET_TEXT" val="02."/>
</p:tagLst>
</file>

<file path=ppt/tags/tag204.xml><?xml version="1.0" encoding="utf-8"?>
<p:tagLst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5"/>
  <p:tag name="KSO_WM_TEMPLATE_CATEGORY" val="custom"/>
  <p:tag name="KSO_WM_TEMPLATE_INDEX" val="20188978"/>
  <p:tag name="KSO_WM_SLIDE_ID" val="custom20188978_5"/>
  <p:tag name="KSO_WM_SLIDE_INDEX" val="5"/>
  <p:tag name="KSO_WM_TEMPLATE_SUBCATEGORY" val="combine"/>
</p:tagLst>
</file>

<file path=ppt/tags/tag205.xml><?xml version="1.0" encoding="utf-8"?>
<p:tagLst xmlns:p="http://schemas.openxmlformats.org/presentationml/2006/main">
  <p:tag name="KSO_WM_DIAGRAM_GROUP_CODE" val="m1_1"/>
  <p:tag name="KSO_WM_TAG_VERSION" val="1.0"/>
  <p:tag name="KSO_WM_BEAUTIFY_FLAG" val="#wm#"/>
  <p:tag name="KSO_WM_UNIT_TYPE" val="i"/>
  <p:tag name="KSO_WM_UNIT_ID" val="custom20188978_10*i*0"/>
  <p:tag name="KSO_WM_TEMPLATE_CATEGORY" val="custom"/>
  <p:tag name="KSO_WM_TEMPLATE_INDEX" val="20188978"/>
  <p:tag name="KSO_WM_UNIT_INDEX" val="0"/>
</p:tagLst>
</file>

<file path=ppt/tags/tag206.xml><?xml version="1.0" encoding="utf-8"?>
<p:tagLst xmlns:p="http://schemas.openxmlformats.org/presentationml/2006/main">
  <p:tag name="KSO_WM_DIAGRAM_GROUP_CODE" val="m1_1"/>
  <p:tag name="KSO_WM_TAG_VERSION" val="1.0"/>
  <p:tag name="KSO_WM_BEAUTIFY_FLAG" val="#wm#"/>
  <p:tag name="KSO_WM_UNIT_TYPE" val="i"/>
  <p:tag name="KSO_WM_UNIT_ID" val="custom20188978_10*i*25"/>
  <p:tag name="KSO_WM_TEMPLATE_CATEGORY" val="custom"/>
  <p:tag name="KSO_WM_TEMPLATE_INDEX" val="20188978"/>
  <p:tag name="KSO_WM_UNIT_INDEX" val="25"/>
</p:tagLst>
</file>

<file path=ppt/tags/tag207.xml><?xml version="1.0" encoding="utf-8"?>
<p:tagLst xmlns:p="http://schemas.openxmlformats.org/presentationml/2006/main">
  <p:tag name="KSO_WM_TAG_VERSION" val="1.0"/>
  <p:tag name="KSO_WM_SLIDE_ITEM_CNT" val="4"/>
  <p:tag name="KSO_WM_SLIDE_LAYOUT" val="a_m"/>
  <p:tag name="KSO_WM_SLIDE_LAYOUT_CNT" val="1_1"/>
  <p:tag name="KSO_WM_SLIDE_TYPE" val="text"/>
  <p:tag name="KSO_WM_SLIDE_SUBTYPE" val="diag"/>
  <p:tag name="KSO_WM_BEAUTIFY_FLAG" val="#wm#"/>
  <p:tag name="KSO_WM_SLIDE_POSITION" val="67*186"/>
  <p:tag name="KSO_WM_SLIDE_SIZE" val="825*280"/>
  <p:tag name="KSO_WM_COMBINE_RELATE_SLIDE_ID" val="background20185106_10"/>
  <p:tag name="KSO_WM_TEMPLATE_CATEGORY" val="custom"/>
  <p:tag name="KSO_WM_TEMPLATE_INDEX" val="20188978"/>
  <p:tag name="KSO_WM_SLIDE_ID" val="custom20188978_10"/>
  <p:tag name="KSO_WM_SLIDE_INDEX" val="10"/>
  <p:tag name="KSO_WM_DIAGRAM_GROUP_CODE" val="m1-1"/>
  <p:tag name="KSO_WM_TEMPLATE_SUBCATEGORY" val="combine"/>
</p:tagLst>
</file>

<file path=ppt/tags/tag208.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4*i*0"/>
  <p:tag name="KSO_WM_TEMPLATE_CATEGORY" val="custom"/>
  <p:tag name="KSO_WM_TEMPLATE_INDEX" val="20188978"/>
  <p:tag name="KSO_WM_UNIT_INDEX" val="0"/>
</p:tagLst>
</file>

<file path=ppt/tags/tag209.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4*i*9"/>
  <p:tag name="KSO_WM_TEMPLATE_CATEGORY" val="custom"/>
  <p:tag name="KSO_WM_TEMPLATE_INDEX" val="20188978"/>
  <p:tag name="KSO_WM_UNIT_INDEX" val="9"/>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TAG_VERSION" val="1.0"/>
  <p:tag name="KSO_WM_SLIDE_ITEM_CNT" val="5"/>
  <p:tag name="KSO_WM_SLIDE_LAYOUT" val="a_h_l"/>
  <p:tag name="KSO_WM_SLIDE_LAYOUT_CNT" val="1_1_1"/>
  <p:tag name="KSO_WM_SLIDE_TYPE" val="text"/>
  <p:tag name="KSO_WM_SLIDE_SUBTYPE" val="diag"/>
  <p:tag name="KSO_WM_BEAUTIFY_FLAG" val="#wm#"/>
  <p:tag name="KSO_WM_SLIDE_POSITION" val="97*123"/>
  <p:tag name="KSO_WM_SLIDE_SIZE" val="753*328"/>
  <p:tag name="KSO_WM_COMBINE_RELATE_SLIDE_ID" val="background20185106_4"/>
  <p:tag name="KSO_WM_TEMPLATE_CATEGORY" val="custom"/>
  <p:tag name="KSO_WM_TEMPLATE_INDEX" val="20188978"/>
  <p:tag name="KSO_WM_SLIDE_ID" val="custom20188978_4"/>
  <p:tag name="KSO_WM_SLIDE_INDEX" val="4"/>
  <p:tag name="KSO_WM_DIAGRAM_GROUP_CODE" val="l1-2"/>
  <p:tag name="KSO_WM_TEMPLATE_SUBCATEGORY" val="combine"/>
</p:tagLst>
</file>

<file path=ppt/tags/tag211.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8*i*0"/>
  <p:tag name="KSO_WM_TEMPLATE_CATEGORY" val="custom"/>
  <p:tag name="KSO_WM_TEMPLATE_INDEX" val="20188978"/>
  <p:tag name="KSO_WM_UNIT_INDEX" val="0"/>
</p:tagLst>
</file>

<file path=ppt/tags/tag212.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8*i*12"/>
  <p:tag name="KSO_WM_TEMPLATE_CATEGORY" val="custom"/>
  <p:tag name="KSO_WM_TEMPLATE_INDEX" val="20188978"/>
  <p:tag name="KSO_WM_UNIT_INDEX" val="12"/>
</p:tagLst>
</file>

<file path=ppt/tags/tag213.xml><?xml version="1.0" encoding="utf-8"?>
<p:tagLst xmlns:p="http://schemas.openxmlformats.org/presentationml/2006/main">
  <p:tag name="KSO_WM_TAG_VERSION" val="1.0"/>
  <p:tag name="KSO_WM_SLIDE_ITEM_CNT" val="6"/>
  <p:tag name="KSO_WM_SLIDE_LAYOUT" val="a_l"/>
  <p:tag name="KSO_WM_SLIDE_LAYOUT_CNT" val="1_1"/>
  <p:tag name="KSO_WM_SLIDE_TYPE" val="text"/>
  <p:tag name="KSO_WM_SLIDE_SUBTYPE" val="diag"/>
  <p:tag name="KSO_WM_BEAUTIFY_FLAG" val="#wm#"/>
  <p:tag name="KSO_WM_SLIDE_POSITION" val="117*125"/>
  <p:tag name="KSO_WM_SLIDE_SIZE" val="736*360"/>
  <p:tag name="KSO_WM_COMBINE_RELATE_SLIDE_ID" val="background20185106_8"/>
  <p:tag name="KSO_WM_TEMPLATE_CATEGORY" val="custom"/>
  <p:tag name="KSO_WM_TEMPLATE_INDEX" val="20188978"/>
  <p:tag name="KSO_WM_SLIDE_ID" val="custom20188978_8"/>
  <p:tag name="KSO_WM_SLIDE_INDEX" val="8"/>
  <p:tag name="KSO_WM_DIAGRAM_GROUP_CODE" val="l1-4"/>
  <p:tag name="KSO_WM_TEMPLATE_SUBCATEGORY" val="combine"/>
</p:tagLst>
</file>

<file path=ppt/tags/tag2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9.xml><?xml version="1.0" encoding="utf-8"?>
<p:tagLst xmlns:p="http://schemas.openxmlformats.org/presentationml/2006/main">
  <p:tag name="KSO_WPP_MARK_KEY" val="fa336319-6cd8-48a7-a0da-f497a3c8076b"/>
  <p:tag name="COMMONDATA" val="eyJoZGlkIjoiZDYyZWEzMGEyOTgzNjMyODIwYmE0OTZmMjRkNDUyMDEifQ=="/>
  <p:tag name="commondata" val="eyJoZGlkIjoiZTVlNmE2ZmI1ZjYwNzY0MzcxMzc3ZmQ0YThkN2JhMWYifQ=="/>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2*i*0"/>
  <p:tag name="KSO_WM_TEMPLATE_CATEGORY" val="custom"/>
  <p:tag name="KSO_WM_TEMPLATE_INDEX" val="20188978"/>
  <p:tag name="KSO_WM_UNIT_INDEX" val="0"/>
</p:tagLst>
</file>

<file path=ppt/tags/tag75.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2*i*1"/>
  <p:tag name="KSO_WM_TEMPLATE_CATEGORY" val="custom"/>
  <p:tag name="KSO_WM_TEMPLATE_INDEX" val="20188978"/>
  <p:tag name="KSO_WM_UNIT_INDEX" val="1"/>
</p:tagLst>
</file>

<file path=ppt/tags/tag7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2*i*2"/>
  <p:tag name="KSO_WM_TEMPLATE_CATEGORY" val="custom"/>
  <p:tag name="KSO_WM_TEMPLATE_INDEX" val="20188978"/>
  <p:tag name="KSO_WM_UNIT_INDEX" val="2"/>
</p:tagLst>
</file>

<file path=ppt/tags/tag77.xml><?xml version="1.0" encoding="utf-8"?>
<p:tagLst xmlns:p="http://schemas.openxmlformats.org/presentationml/2006/main">
  <p:tag name="KSO_WM_TEMPLATE_CATEGORY" val="custom"/>
  <p:tag name="KSO_WM_TEMPLATE_INDEX" val="20188978"/>
  <p:tag name="KSO_WM_UNIT_TYPE" val="l_h_i"/>
  <p:tag name="KSO_WM_UNIT_INDEX" val="1_4_1"/>
  <p:tag name="KSO_WM_UNIT_LAYERLEVEL" val="1_1_1"/>
  <p:tag name="KSO_WM_BEAUTIFY_FLAG" val="#wm#"/>
  <p:tag name="KSO_WM_TAG_VERSION" val="1.0"/>
  <p:tag name="KSO_WM_DIAGRAM_GROUP_CODE" val="l1-1"/>
  <p:tag name="KSO_WM_UNIT_ID" val="custom20188978_2*l_h_i*1_4_1"/>
</p:tagLst>
</file>

<file path=ppt/tags/tag78.xml><?xml version="1.0" encoding="utf-8"?>
<p:tagLst xmlns:p="http://schemas.openxmlformats.org/presentationml/2006/main">
  <p:tag name="KSO_WM_TEMPLATE_CATEGORY" val="custom"/>
  <p:tag name="KSO_WM_TEMPLATE_INDEX" val="20188978"/>
  <p:tag name="KSO_WM_UNIT_TYPE" val="l_h_i"/>
  <p:tag name="KSO_WM_UNIT_INDEX" val="1_3_1"/>
  <p:tag name="KSO_WM_UNIT_LAYERLEVEL" val="1_1_1"/>
  <p:tag name="KSO_WM_BEAUTIFY_FLAG" val="#wm#"/>
  <p:tag name="KSO_WM_TAG_VERSION" val="1.0"/>
  <p:tag name="KSO_WM_DIAGRAM_GROUP_CODE" val="l1-1"/>
  <p:tag name="KSO_WM_UNIT_ID" val="custom20188978_2*l_h_i*1_3_1"/>
</p:tagLst>
</file>

<file path=ppt/tags/tag79.xml><?xml version="1.0" encoding="utf-8"?>
<p:tagLst xmlns:p="http://schemas.openxmlformats.org/presentationml/2006/main">
  <p:tag name="KSO_WM_TEMPLATE_CATEGORY" val="custom"/>
  <p:tag name="KSO_WM_TEMPLATE_INDEX" val="20188978"/>
  <p:tag name="KSO_WM_UNIT_TYPE" val="l_h_i"/>
  <p:tag name="KSO_WM_UNIT_INDEX" val="1_2_1"/>
  <p:tag name="KSO_WM_UNIT_LAYERLEVEL" val="1_1_1"/>
  <p:tag name="KSO_WM_BEAUTIFY_FLAG" val="#wm#"/>
  <p:tag name="KSO_WM_TAG_VERSION" val="1.0"/>
  <p:tag name="KSO_WM_DIAGRAM_GROUP_CODE" val="l1-1"/>
  <p:tag name="KSO_WM_UNIT_ID" val="custom20188978_2*l_h_i*1_2_1"/>
</p:tagLst>
</file>

<file path=ppt/tags/tag8.xml><?xml version="1.0" encoding="utf-8"?>
<p:tagLst xmlns:p="http://schemas.openxmlformats.org/presentationml/2006/main">
  <p:tag name="KSO_WM_TEMPLATE_TOPIC_ID" val="2869567"/>
  <p:tag name="KSO_WM_TEMPLATE_OUTLINE_ID" val="5"/>
  <p:tag name="KSO_WM_TEMPLATE_SCENE_ID" val="1"/>
  <p:tag name="KSO_WM_TEMPLATE_JOB_ID" val="5"/>
  <p:tag name="KSO_WM_TEMPLATE_TOPIC_DEFAULT" val="0"/>
  <p:tag name="KSO_WM_TAG_VERSION" val="1.0"/>
  <p:tag name="KSO_WM_BEAUTIFY_FLAG" val="#wm#"/>
  <p:tag name="KSO_WM_COMBINE_RELATE_SLIDE_ID" val="background20185106_1"/>
  <p:tag name="KSO_WM_TEMPLATE_CATEGORY" val="custom"/>
  <p:tag name="KSO_WM_TEMPLATE_INDEX" val="20188978"/>
  <p:tag name="KSO_WM_TEMPLATE_SUBCATEGORY" val="combine"/>
  <p:tag name="KSO_WM_TEMPLATE_THUMBS_INDEX" val="1、2、3、4、6、8、10、12、13"/>
</p:tagLst>
</file>

<file path=ppt/tags/tag80.xml><?xml version="1.0" encoding="utf-8"?>
<p:tagLst xmlns:p="http://schemas.openxmlformats.org/presentationml/2006/main">
  <p:tag name="KSO_WM_TEMPLATE_CATEGORY" val="custom"/>
  <p:tag name="KSO_WM_TEMPLATE_INDEX" val="20188978"/>
  <p:tag name="KSO_WM_UNIT_TYPE" val="l_h_i"/>
  <p:tag name="KSO_WM_UNIT_INDEX" val="1_1_1"/>
  <p:tag name="KSO_WM_UNIT_LAYERLEVEL" val="1_1_1"/>
  <p:tag name="KSO_WM_BEAUTIFY_FLAG" val="#wm#"/>
  <p:tag name="KSO_WM_TAG_VERSION" val="1.0"/>
  <p:tag name="KSO_WM_DIAGRAM_GROUP_CODE" val="l1-1"/>
  <p:tag name="KSO_WM_UNIT_ID" val="custom20188978_2*l_h_i*1_1_1"/>
</p:tagLst>
</file>

<file path=ppt/tags/tag81.xml><?xml version="1.0" encoding="utf-8"?>
<p:tagLst xmlns:p="http://schemas.openxmlformats.org/presentationml/2006/main">
  <p:tag name="KSO_WM_TEMPLATE_CATEGORY" val="custom"/>
  <p:tag name="KSO_WM_TEMPLATE_INDEX" val="20188978"/>
  <p:tag name="KSO_WM_UNIT_TYPE" val="l_h_f"/>
  <p:tag name="KSO_WM_UNIT_INDEX" val="1_1_1"/>
  <p:tag name="KSO_WM_UNIT_LAYERLEVEL" val="1_1_1"/>
  <p:tag name="KSO_WM_UNIT_VALUE" val="9"/>
  <p:tag name="KSO_WM_UNIT_HIGHLIGHT" val="0"/>
  <p:tag name="KSO_WM_UNIT_COMPATIBLE" val="0"/>
  <p:tag name="KSO_WM_UNIT_CLEAR" val="0"/>
  <p:tag name="KSO_WM_BEAUTIFY_FLAG" val="#wm#"/>
  <p:tag name="KSO_WM_TAG_VERSION" val="1.0"/>
  <p:tag name="KSO_WM_DIAGRAM_GROUP_CODE" val="l1-1"/>
  <p:tag name="KSO_WM_UNIT_ID" val="custom20188978_2*l_h_f*1_1_1"/>
  <p:tag name="KSO_WM_UNIT_PRESET_TEXT" val="阶段工作回顾"/>
</p:tagLst>
</file>

<file path=ppt/tags/tag82.xml><?xml version="1.0" encoding="utf-8"?>
<p:tagLst xmlns:p="http://schemas.openxmlformats.org/presentationml/2006/main">
  <p:tag name="KSO_WM_TEMPLATE_CATEGORY" val="custom"/>
  <p:tag name="KSO_WM_TEMPLATE_INDEX" val="20188978"/>
  <p:tag name="KSO_WM_UNIT_TYPE" val="l_h_f"/>
  <p:tag name="KSO_WM_UNIT_INDEX" val="1_2_1"/>
  <p:tag name="KSO_WM_UNIT_LAYERLEVEL" val="1_1_1"/>
  <p:tag name="KSO_WM_UNIT_VALUE" val="9"/>
  <p:tag name="KSO_WM_UNIT_HIGHLIGHT" val="0"/>
  <p:tag name="KSO_WM_UNIT_COMPATIBLE" val="0"/>
  <p:tag name="KSO_WM_UNIT_CLEAR" val="0"/>
  <p:tag name="KSO_WM_BEAUTIFY_FLAG" val="#wm#"/>
  <p:tag name="KSO_WM_TAG_VERSION" val="1.0"/>
  <p:tag name="KSO_WM_DIAGRAM_GROUP_CODE" val="l1-1"/>
  <p:tag name="KSO_WM_UNIT_ID" val="custom20188978_2*l_h_f*1_2_1"/>
  <p:tag name="KSO_WM_UNIT_PRESET_TEXT" val="取得的成绩与经验"/>
</p:tagLst>
</file>

<file path=ppt/tags/tag83.xml><?xml version="1.0" encoding="utf-8"?>
<p:tagLst xmlns:p="http://schemas.openxmlformats.org/presentationml/2006/main">
  <p:tag name="KSO_WM_TEMPLATE_CATEGORY" val="custom"/>
  <p:tag name="KSO_WM_TEMPLATE_INDEX" val="20188978"/>
  <p:tag name="KSO_WM_UNIT_TYPE" val="l_h_f"/>
  <p:tag name="KSO_WM_UNIT_INDEX" val="1_3_1"/>
  <p:tag name="KSO_WM_UNIT_LAYERLEVEL" val="1_1_1"/>
  <p:tag name="KSO_WM_UNIT_VALUE" val="9"/>
  <p:tag name="KSO_WM_UNIT_HIGHLIGHT" val="0"/>
  <p:tag name="KSO_WM_UNIT_COMPATIBLE" val="0"/>
  <p:tag name="KSO_WM_UNIT_CLEAR" val="0"/>
  <p:tag name="KSO_WM_BEAUTIFY_FLAG" val="#wm#"/>
  <p:tag name="KSO_WM_TAG_VERSION" val="1.0"/>
  <p:tag name="KSO_WM_DIAGRAM_GROUP_CODE" val="l1-1"/>
  <p:tag name="KSO_WM_UNIT_ID" val="custom20188978_2*l_h_f*1_3_1"/>
  <p:tag name="KSO_WM_UNIT_PRESET_TEXT" val="不足之处与原因分析"/>
</p:tagLst>
</file>

<file path=ppt/tags/tag84.xml><?xml version="1.0" encoding="utf-8"?>
<p:tagLst xmlns:p="http://schemas.openxmlformats.org/presentationml/2006/main">
  <p:tag name="KSO_WM_TEMPLATE_CATEGORY" val="custom"/>
  <p:tag name="KSO_WM_TEMPLATE_INDEX" val="20188978"/>
  <p:tag name="KSO_WM_UNIT_TYPE" val="l_h_f"/>
  <p:tag name="KSO_WM_UNIT_INDEX" val="1_4_1"/>
  <p:tag name="KSO_WM_UNIT_LAYERLEVEL" val="1_1_1"/>
  <p:tag name="KSO_WM_UNIT_VALUE" val="9"/>
  <p:tag name="KSO_WM_UNIT_HIGHLIGHT" val="0"/>
  <p:tag name="KSO_WM_UNIT_COMPATIBLE" val="0"/>
  <p:tag name="KSO_WM_UNIT_CLEAR" val="0"/>
  <p:tag name="KSO_WM_BEAUTIFY_FLAG" val="#wm#"/>
  <p:tag name="KSO_WM_TAG_VERSION" val="1.0"/>
  <p:tag name="KSO_WM_DIAGRAM_GROUP_CODE" val="l1-1"/>
  <p:tag name="KSO_WM_UNIT_ID" val="custom20188978_2*l_h_f*1_4_1"/>
  <p:tag name="KSO_WM_UNIT_PRESET_TEXT" val="后续工作计划"/>
</p:tagLst>
</file>

<file path=ppt/tags/tag85.xml><?xml version="1.0" encoding="utf-8"?>
<p:tagLst xmlns:p="http://schemas.openxmlformats.org/presentationml/2006/main">
  <p:tag name="KSO_WM_TEMPLATE_CATEGORY" val="custom"/>
  <p:tag name="KSO_WM_TEMPLATE_INDEX" val="20188978"/>
  <p:tag name="KSO_WM_UNIT_TYPE" val="a"/>
  <p:tag name="KSO_WM_UNIT_INDEX" val="1"/>
  <p:tag name="KSO_WM_UNIT_LAYERLEVEL" val="1"/>
  <p:tag name="KSO_WM_UNIT_ISCONTENTSTITLE" val="1"/>
  <p:tag name="KSO_WM_UNIT_VALUE" val="6"/>
  <p:tag name="KSO_WM_UNIT_HIGHLIGHT" val="0"/>
  <p:tag name="KSO_WM_UNIT_COMPATIBLE" val="0"/>
  <p:tag name="KSO_WM_UNIT_CLEAR" val="0"/>
  <p:tag name="KSO_WM_BEAUTIFY_FLAG" val="#wm#"/>
  <p:tag name="KSO_WM_TAG_VERSION" val="1.0"/>
  <p:tag name="KSO_WM_DIAGRAM_GROUP_CODE" val="l1_1"/>
  <p:tag name="KSO_WM_UNIT_ID" val="custom20188978_2*a*1"/>
  <p:tag name="KSO_WM_UNIT_PRESET_TEXT" val="CONTENTS"/>
</p:tagLst>
</file>

<file path=ppt/tags/tag86.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SLIDE_SUBTYPE" val="diag"/>
  <p:tag name="KSO_WM_BEAUTIFY_FLAG" val="#wm#"/>
  <p:tag name="KSO_WM_COMBINE_RELATE_SLIDE_ID" val="background20185106_2"/>
  <p:tag name="KSO_WM_TEMPLATE_CATEGORY" val="custom"/>
  <p:tag name="KSO_WM_TEMPLATE_INDEX" val="20188978"/>
  <p:tag name="KSO_WM_SLIDE_ID" val="custom20188978_2"/>
  <p:tag name="KSO_WM_SLIDE_INDEX" val="2"/>
  <p:tag name="KSO_WM_DIAGRAM_GROUP_CODE" val="l1-1"/>
  <p:tag name="KSO_WM_TEMPLATE_SUBCATEGORY" val="combine"/>
</p:tagLst>
</file>

<file path=ppt/tags/tag87.xml><?xml version="1.0" encoding="utf-8"?>
<p:tagLst xmlns:p="http://schemas.openxmlformats.org/presentationml/2006/main">
  <p:tag name="KSO_WM_TEMPLATE_CATEGORY" val="custom"/>
  <p:tag name="KSO_WM_TEMPLATE_INDEX" val="20188978"/>
  <p:tag name="KSO_WM_UNIT_TYPE" val="a"/>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8978_3*a*1"/>
  <p:tag name="KSO_WM_UNIT_PRESET_TEXT" val="阶段工作回顾"/>
</p:tagLst>
</file>

<file path=ppt/tags/tag88.xml><?xml version="1.0" encoding="utf-8"?>
<p:tagLst xmlns:p="http://schemas.openxmlformats.org/presentationml/2006/main">
  <p:tag name="KSO_WM_TEMPLATE_CATEGORY" val="custom"/>
  <p:tag name="KSO_WM_TEMPLATE_INDEX" val="20188978"/>
  <p:tag name="KSO_WM_UNIT_TYPE" val="e"/>
  <p:tag name="KSO_WM_UNIT_INDEX" val="1"/>
  <p:tag name="KSO_WM_UNIT_LAYERLEVEL" val="1"/>
  <p:tag name="KSO_WM_UNIT_VALUE" val="2"/>
  <p:tag name="KSO_WM_UNIT_HIGHLIGHT" val="0"/>
  <p:tag name="KSO_WM_UNIT_COMPATIBLE" val="1"/>
  <p:tag name="KSO_WM_UNIT_CLEAR" val="0"/>
  <p:tag name="KSO_WM_BEAUTIFY_FLAG" val="#wm#"/>
  <p:tag name="KSO_WM_TAG_VERSION" val="1.0"/>
  <p:tag name="KSO_WM_UNIT_ID" val="custom20188978_3*e*1"/>
  <p:tag name="KSO_WM_UNIT_PRESET_TEXT" val="01."/>
</p:tagLst>
</file>

<file path=ppt/tags/tag89.xml><?xml version="1.0" encoding="utf-8"?>
<p:tagLst xmlns:p="http://schemas.openxmlformats.org/presentationml/2006/main">
  <p:tag name="KSO_WM_TAG_VERSION" val="1.0"/>
  <p:tag name="KSO_WM_SLIDE_ITEM_CNT" val="1"/>
  <p:tag name="KSO_WM_SLIDE_LAYOUT" val="a_e"/>
  <p:tag name="KSO_WM_SLIDE_LAYOUT_CNT" val="1_1"/>
  <p:tag name="KSO_WM_SLIDE_TYPE" val="sectionTitle"/>
  <p:tag name="KSO_WM_SLIDE_SUBTYPE" val="pureTxt"/>
  <p:tag name="KSO_WM_BEAUTIFY_FLAG" val="#wm#"/>
  <p:tag name="KSO_WM_COMBINE_RELATE_SLIDE_ID" val="background20185106_3"/>
  <p:tag name="KSO_WM_TEMPLATE_CATEGORY" val="custom"/>
  <p:tag name="KSO_WM_TEMPLATE_INDEX" val="20188978"/>
  <p:tag name="KSO_WM_SLIDE_ID" val="custom20188978_3"/>
  <p:tag name="KSO_WM_SLIDE_INDEX" val="3"/>
  <p:tag name="KSO_WM_TEMPLATE_SUBCATEGORY" val="combine"/>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91.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92.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93.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94.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95.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96.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ags/tag97.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6"/>
  <p:tag name="KSO_WM_TEMPLATE_CATEGORY" val="custom"/>
  <p:tag name="KSO_WM_TEMPLATE_INDEX" val="20188978"/>
  <p:tag name="KSO_WM_UNIT_INDEX" val="6"/>
</p:tagLst>
</file>

<file path=ppt/tags/tag98.xml><?xml version="1.0" encoding="utf-8"?>
<p:tagLst xmlns:p="http://schemas.openxmlformats.org/presentationml/2006/main">
  <p:tag name="KSO_WM_TAG_VERSION" val="1.0"/>
  <p:tag name="KSO_WM_SLIDE_ITEM_CNT" val="3"/>
  <p:tag name="KSO_WM_SLIDE_LAYOUT" val="a_b_f_l"/>
  <p:tag name="KSO_WM_SLIDE_LAYOUT_CNT" val="1_1_1_1"/>
  <p:tag name="KSO_WM_SLIDE_TYPE" val="text"/>
  <p:tag name="KSO_WM_SLIDE_SUBTYPE" val="diag"/>
  <p:tag name="KSO_WM_BEAUTIFY_FLAG" val="#wm#"/>
  <p:tag name="KSO_WM_SLIDE_POSITION" val="139*94"/>
  <p:tag name="KSO_WM_SLIDE_SIZE" val="748*384"/>
  <p:tag name="KSO_WM_COMBINE_RELATE_SLIDE_ID" val="background20185106_6"/>
  <p:tag name="KSO_WM_TEMPLATE_CATEGORY" val="custom"/>
  <p:tag name="KSO_WM_TEMPLATE_INDEX" val="20188978"/>
  <p:tag name="KSO_WM_SLIDE_ID" val="custom20188978_6"/>
  <p:tag name="KSO_WM_SLIDE_INDEX" val="6"/>
  <p:tag name="KSO_WM_DIAGRAM_GROUP_CODE" val="l1-3"/>
  <p:tag name="KSO_WM_TEMPLATE_SUBCATEGORY" val="combine"/>
</p:tagLst>
</file>

<file path=ppt/tags/tag99.xml><?xml version="1.0" encoding="utf-8"?>
<p:tagLst xmlns:p="http://schemas.openxmlformats.org/presentationml/2006/main">
  <p:tag name="KSO_WM_DIAGRAM_GROUP_CODE" val="l1_1"/>
  <p:tag name="KSO_WM_TAG_VERSION" val="1.0"/>
  <p:tag name="KSO_WM_BEAUTIFY_FLAG" val="#wm#"/>
  <p:tag name="KSO_WM_UNIT_TYPE" val="i"/>
  <p:tag name="KSO_WM_UNIT_ID" val="custom20188978_6*i*0"/>
  <p:tag name="KSO_WM_TEMPLATE_CATEGORY" val="custom"/>
  <p:tag name="KSO_WM_TEMPLATE_INDEX" val="20188978"/>
  <p:tag name="KSO_WM_UNIT_INDEX" val="0"/>
</p:tagLst>
</file>

<file path=ppt/theme/theme1.xml><?xml version="1.0" encoding="utf-8"?>
<a:theme xmlns:a="http://schemas.openxmlformats.org/drawingml/2006/main" name="bofety">
  <a:themeElements>
    <a:clrScheme name="自定义 312">
      <a:dk1>
        <a:srgbClr val="000000"/>
      </a:dk1>
      <a:lt1>
        <a:srgbClr val="FFFFFF"/>
      </a:lt1>
      <a:dk2>
        <a:srgbClr val="455171"/>
      </a:dk2>
      <a:lt2>
        <a:srgbClr val="F2D4AA"/>
      </a:lt2>
      <a:accent1>
        <a:srgbClr val="455171"/>
      </a:accent1>
      <a:accent2>
        <a:srgbClr val="F2D4AA"/>
      </a:accent2>
      <a:accent3>
        <a:srgbClr val="A5A5A5"/>
      </a:accent3>
      <a:accent4>
        <a:srgbClr val="FFFFFF"/>
      </a:accent4>
      <a:accent5>
        <a:srgbClr val="5B9BD5"/>
      </a:accent5>
      <a:accent6>
        <a:srgbClr val="70AD47"/>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7340</Words>
  <Application>WPS 演示</Application>
  <PresentationFormat>宽屏</PresentationFormat>
  <Paragraphs>784</Paragraphs>
  <Slides>46</Slides>
  <Notes>45</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46</vt:i4>
      </vt:variant>
    </vt:vector>
  </HeadingPairs>
  <TitlesOfParts>
    <vt:vector size="60" baseType="lpstr">
      <vt:lpstr>Arial</vt:lpstr>
      <vt:lpstr>宋体</vt:lpstr>
      <vt:lpstr>Wingdings</vt:lpstr>
      <vt:lpstr>微软雅黑</vt:lpstr>
      <vt:lpstr>Wingdings</vt:lpstr>
      <vt:lpstr>Impact</vt:lpstr>
      <vt:lpstr>等线</vt:lpstr>
      <vt:lpstr>Arial Unicode MS</vt:lpstr>
      <vt:lpstr>黑体</vt:lpstr>
      <vt:lpstr>Times New Roman</vt:lpstr>
      <vt:lpstr>楷体</vt:lpstr>
      <vt:lpstr>汉仪旗黑-85S</vt:lpstr>
      <vt:lpstr>bofety</vt:lpstr>
      <vt:lpstr>免费资料关注公众号:安全生产管理 </vt:lpstr>
      <vt:lpstr>PowerPoint 演示文稿</vt:lpstr>
      <vt:lpstr>PowerPoint 演示文稿</vt:lpstr>
      <vt:lpstr>PowerPoint 演示文稿</vt:lpstr>
      <vt:lpstr>双重预防机制概述</vt:lpstr>
      <vt:lpstr>PowerPoint 演示文稿</vt:lpstr>
      <vt:lpstr>PowerPoint 演示文稿</vt:lpstr>
      <vt:lpstr>PowerPoint 演示文稿</vt:lpstr>
      <vt:lpstr>PowerPoint 演示文稿</vt:lpstr>
      <vt:lpstr>风险分级管控体系建设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隐患排查治理体系建设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二者间关系</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免费资料关注公众号:安全生产管理</dc:description>
  <dc:subject>免费资料关注公众号:安全生产管理</dc:subject>
  <cp:category>微信公众号:安全生产管理</cp:category>
  <cp:lastModifiedBy>little fairy</cp:lastModifiedBy>
  <cp:revision>46</cp:revision>
  <dcterms:created xsi:type="dcterms:W3CDTF">2018-04-26T02:54:00Z</dcterms:created>
  <dcterms:modified xsi:type="dcterms:W3CDTF">2024-05-29T07:27:44Z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E1EBB8533E6A4393A66E5F133899F3B8_13</vt:lpwstr>
  </property>
</Properties>
</file>