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447" r:id="rId4"/>
    <p:sldId id="258" r:id="rId5"/>
    <p:sldId id="259" r:id="rId6"/>
    <p:sldId id="260" r:id="rId7"/>
    <p:sldId id="261" r:id="rId8"/>
    <p:sldId id="365" r:id="rId9"/>
    <p:sldId id="364" r:id="rId10"/>
    <p:sldId id="262" r:id="rId11"/>
    <p:sldId id="263" r:id="rId12"/>
    <p:sldId id="264" r:id="rId13"/>
    <p:sldId id="265" r:id="rId14"/>
    <p:sldId id="266" r:id="rId15"/>
    <p:sldId id="267" r:id="rId16"/>
    <p:sldId id="268" r:id="rId17"/>
    <p:sldId id="269" r:id="rId18"/>
    <p:sldId id="271" r:id="rId19"/>
    <p:sldId id="272" r:id="rId20"/>
    <p:sldId id="366" r:id="rId21"/>
    <p:sldId id="274" r:id="rId22"/>
    <p:sldId id="275" r:id="rId23"/>
    <p:sldId id="276" r:id="rId24"/>
    <p:sldId id="277" r:id="rId25"/>
    <p:sldId id="278" r:id="rId26"/>
    <p:sldId id="279" r:id="rId27"/>
    <p:sldId id="280" r:id="rId28"/>
    <p:sldId id="284" r:id="rId29"/>
    <p:sldId id="285" r:id="rId30"/>
    <p:sldId id="281" r:id="rId31"/>
    <p:sldId id="282" r:id="rId32"/>
    <p:sldId id="283" r:id="rId33"/>
    <p:sldId id="286" r:id="rId34"/>
    <p:sldId id="287" r:id="rId35"/>
    <p:sldId id="288" r:id="rId36"/>
    <p:sldId id="289" r:id="rId37"/>
    <p:sldId id="290"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67" r:id="rId66"/>
    <p:sldId id="319" r:id="rId67"/>
    <p:sldId id="320" r:id="rId68"/>
    <p:sldId id="321" r:id="rId69"/>
    <p:sldId id="322" r:id="rId70"/>
    <p:sldId id="329" r:id="rId71"/>
    <p:sldId id="324" r:id="rId72"/>
    <p:sldId id="330" r:id="rId73"/>
    <p:sldId id="331" r:id="rId74"/>
    <p:sldId id="333" r:id="rId75"/>
    <p:sldId id="332" r:id="rId76"/>
    <p:sldId id="334" r:id="rId77"/>
    <p:sldId id="335" r:id="rId78"/>
    <p:sldId id="336" r:id="rId79"/>
    <p:sldId id="337" r:id="rId80"/>
    <p:sldId id="343" r:id="rId81"/>
    <p:sldId id="338" r:id="rId82"/>
    <p:sldId id="342" r:id="rId83"/>
    <p:sldId id="339" r:id="rId84"/>
    <p:sldId id="345" r:id="rId85"/>
    <p:sldId id="346" r:id="rId86"/>
    <p:sldId id="348" r:id="rId87"/>
    <p:sldId id="349" r:id="rId88"/>
    <p:sldId id="350" r:id="rId89"/>
    <p:sldId id="351" r:id="rId90"/>
    <p:sldId id="449" r:id="rId91"/>
  </p:sldIdLst>
  <p:sldSz cx="9144000" cy="6858000" type="screen4x3"/>
  <p:notesSz cx="6858000" cy="9144000"/>
  <p:custDataLst>
    <p:tags r:id="rId96"/>
  </p:custDataLst>
  <p:defaultTextStyle>
    <a:defPPr>
      <a:defRPr lang="zh-CN"/>
    </a:defPPr>
    <a:lvl1pPr marL="0" lvl="0"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Verdana" panose="020B0604030504040204" pitchFamily="34" charset="0"/>
        <a:ea typeface="华文新魏" pitchFamily="2" charset="-122"/>
        <a:cs typeface="+mn-cs"/>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Verdana" panose="020B0604030504040204" pitchFamily="34" charset="0"/>
        <a:ea typeface="华文新魏" pitchFamily="2" charset="-122"/>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Verdana" panose="020B0604030504040204" pitchFamily="34" charset="0"/>
        <a:ea typeface="华文新魏" pitchFamily="2" charset="-122"/>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Verdana" panose="020B0604030504040204" pitchFamily="34" charset="0"/>
        <a:ea typeface="华文新魏" pitchFamily="2" charset="-122"/>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Verdana" panose="020B0604030504040204" pitchFamily="34" charset="0"/>
        <a:ea typeface="华文新魏" pitchFamily="2" charset="-122"/>
        <a:cs typeface="+mn-cs"/>
      </a:defRPr>
    </a:lvl5pPr>
    <a:lvl6pPr marL="2286000" lvl="5"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Verdana" panose="020B0604030504040204" pitchFamily="34" charset="0"/>
        <a:ea typeface="华文新魏" pitchFamily="2" charset="-122"/>
        <a:cs typeface="+mn-cs"/>
      </a:defRPr>
    </a:lvl6pPr>
    <a:lvl7pPr marL="2743200" lvl="6"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Verdana" panose="020B0604030504040204" pitchFamily="34" charset="0"/>
        <a:ea typeface="华文新魏" pitchFamily="2" charset="-122"/>
        <a:cs typeface="+mn-cs"/>
      </a:defRPr>
    </a:lvl7pPr>
    <a:lvl8pPr marL="3200400" lvl="7"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Verdana" panose="020B0604030504040204" pitchFamily="34" charset="0"/>
        <a:ea typeface="华文新魏" pitchFamily="2" charset="-122"/>
        <a:cs typeface="+mn-cs"/>
      </a:defRPr>
    </a:lvl8pPr>
    <a:lvl9pPr marL="3657600" lvl="8"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Verdana" panose="020B0604030504040204" pitchFamily="34" charset="0"/>
        <a:ea typeface="华文新魏"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9933"/>
    <a:srgbClr val="CC0000"/>
    <a:srgbClr val="472B95"/>
    <a:srgbClr val="FF6600"/>
    <a:srgbClr val="FF9900"/>
    <a:srgbClr val="00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787"/>
    <p:restoredTop sz="92227"/>
  </p:normalViewPr>
  <p:slideViewPr>
    <p:cSldViewPr showGuides="1">
      <p:cViewPr>
        <p:scale>
          <a:sx n="66" d="100"/>
          <a:sy n="66" d="100"/>
        </p:scale>
        <p:origin x="-165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6" Type="http://schemas.openxmlformats.org/officeDocument/2006/relationships/tags" Target="tags/tag19.xml"/><Relationship Id="rId95" Type="http://schemas.openxmlformats.org/officeDocument/2006/relationships/commentAuthors" Target="commentAuthors.xml"/><Relationship Id="rId94" Type="http://schemas.openxmlformats.org/officeDocument/2006/relationships/tableStyles" Target="tableStyles.xml"/><Relationship Id="rId93" Type="http://schemas.openxmlformats.org/officeDocument/2006/relationships/viewProps" Target="viewProps.xml"/><Relationship Id="rId92" Type="http://schemas.openxmlformats.org/officeDocument/2006/relationships/presProps" Target="presProps.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2050" name="Group 2"/>
          <p:cNvGrpSpPr/>
          <p:nvPr userDrawn="1"/>
        </p:nvGrpSpPr>
        <p:grpSpPr>
          <a:xfrm>
            <a:off x="0" y="0"/>
            <a:ext cx="9148763" cy="6851650"/>
            <a:chOff x="1" y="0"/>
            <a:chExt cx="5763" cy="4316"/>
          </a:xfrm>
        </p:grpSpPr>
        <p:sp>
          <p:nvSpPr>
            <p:cNvPr id="45" name="Freeform 3"/>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46" name="Freeform 4"/>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47" name="Freeform 5"/>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grpSp>
          <p:nvGrpSpPr>
            <p:cNvPr id="2059" name="Group 6"/>
            <p:cNvGrpSpPr/>
            <p:nvPr/>
          </p:nvGrpSpPr>
          <p:grpSpPr>
            <a:xfrm>
              <a:off x="288" y="0"/>
              <a:ext cx="5098" cy="4316"/>
              <a:chOff x="288" y="0"/>
              <a:chExt cx="5098" cy="4316"/>
            </a:xfrm>
          </p:grpSpPr>
          <p:sp>
            <p:nvSpPr>
              <p:cNvPr id="68" name="Freeform 7"/>
              <p:cNvSpPr/>
              <p:nvPr/>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69" name="Freeform 8"/>
              <p:cNvSpPr/>
              <p:nvPr/>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0" name="Freeform 9"/>
              <p:cNvSpPr/>
              <p:nvPr/>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 name="Freeform 10"/>
              <p:cNvSpPr/>
              <p:nvPr/>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2" name="Freeform 11"/>
              <p:cNvSpPr/>
              <p:nvPr/>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3" name="Freeform 12"/>
              <p:cNvSpPr/>
              <p:nvPr/>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4" name="Freeform 13"/>
              <p:cNvSpPr/>
              <p:nvPr/>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5" name="Freeform 14"/>
              <p:cNvSpPr/>
              <p:nvPr/>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6" name="Freeform 15"/>
              <p:cNvSpPr/>
              <p:nvPr/>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7" name="Freeform 16"/>
              <p:cNvSpPr/>
              <p:nvPr/>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8" name="Freeform 17"/>
              <p:cNvSpPr/>
              <p:nvPr/>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9" name="Freeform 18"/>
              <p:cNvSpPr/>
              <p:nvPr/>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80" name="Freeform 19"/>
              <p:cNvSpPr/>
              <p:nvPr/>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grpSp>
        <p:sp>
          <p:nvSpPr>
            <p:cNvPr id="49" name="Freeform 20"/>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50" name="Freeform 21"/>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51" name="Freeform 22"/>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2063" name="Freeform 23"/>
            <p:cNvSpPr/>
            <p:nvPr/>
          </p:nvSpPr>
          <p:spPr>
            <a:xfrm>
              <a:off x="5041" y="0"/>
              <a:ext cx="719" cy="845"/>
            </a:xfrm>
            <a:custGeom>
              <a:avLst/>
              <a:gdLst/>
              <a:ahLst/>
              <a:cxnLst>
                <a:cxn ang="0">
                  <a:pos x="719" y="845"/>
                </a:cxn>
                <a:cxn ang="0">
                  <a:pos x="719" y="821"/>
                </a:cxn>
                <a:cxn ang="0">
                  <a:pos x="576" y="605"/>
                </a:cxn>
                <a:cxn ang="0">
                  <a:pos x="407" y="396"/>
                </a:cxn>
                <a:cxn ang="0">
                  <a:pos x="222" y="192"/>
                </a:cxn>
                <a:cxn ang="0">
                  <a:pos x="17" y="0"/>
                </a:cxn>
                <a:cxn ang="0">
                  <a:pos x="0" y="0"/>
                </a:cxn>
                <a:cxn ang="0">
                  <a:pos x="210" y="198"/>
                </a:cxn>
                <a:cxn ang="0">
                  <a:pos x="401" y="408"/>
                </a:cxn>
                <a:cxn ang="0">
                  <a:pos x="570" y="623"/>
                </a:cxn>
                <a:cxn ang="0">
                  <a:pos x="719" y="845"/>
                </a:cxn>
                <a:cxn ang="0">
                  <a:pos x="719" y="845"/>
                </a:cxn>
              </a:cxnLst>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alpha val="100000"/>
              </a:schemeClr>
            </a:solidFill>
            <a:ln w="9525">
              <a:noFill/>
            </a:ln>
          </p:spPr>
          <p:txBody>
            <a:bodyPr/>
            <a:p>
              <a:endParaRPr lang="zh-CN" altLang="en-US"/>
            </a:p>
          </p:txBody>
        </p:sp>
        <p:sp>
          <p:nvSpPr>
            <p:cNvPr id="2064" name="Freeform 24"/>
            <p:cNvSpPr/>
            <p:nvPr/>
          </p:nvSpPr>
          <p:spPr>
            <a:xfrm>
              <a:off x="5352" y="0"/>
              <a:ext cx="408" cy="414"/>
            </a:xfrm>
            <a:custGeom>
              <a:avLst/>
              <a:gdLst/>
              <a:ahLst/>
              <a:cxnLst>
                <a:cxn ang="0">
                  <a:pos x="408" y="414"/>
                </a:cxn>
                <a:cxn ang="0">
                  <a:pos x="408" y="396"/>
                </a:cxn>
                <a:cxn ang="0">
                  <a:pos x="223" y="192"/>
                </a:cxn>
                <a:cxn ang="0">
                  <a:pos x="12" y="0"/>
                </a:cxn>
                <a:cxn ang="0">
                  <a:pos x="0" y="0"/>
                </a:cxn>
                <a:cxn ang="0">
                  <a:pos x="108" y="102"/>
                </a:cxn>
                <a:cxn ang="0">
                  <a:pos x="217" y="204"/>
                </a:cxn>
                <a:cxn ang="0">
                  <a:pos x="408" y="414"/>
                </a:cxn>
                <a:cxn ang="0">
                  <a:pos x="408" y="414"/>
                </a:cxn>
              </a:cxnLst>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alpha val="100000"/>
              </a:schemeClr>
            </a:solidFill>
            <a:ln w="9525">
              <a:noFill/>
            </a:ln>
          </p:spPr>
          <p:txBody>
            <a:bodyPr/>
            <a:p>
              <a:endParaRPr lang="zh-CN" altLang="en-US"/>
            </a:p>
          </p:txBody>
        </p:sp>
        <p:sp>
          <p:nvSpPr>
            <p:cNvPr id="54" name="Freeform 25"/>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2066" name="Freeform 26"/>
            <p:cNvSpPr/>
            <p:nvPr/>
          </p:nvSpPr>
          <p:spPr>
            <a:xfrm>
              <a:off x="6" y="0"/>
              <a:ext cx="588" cy="599"/>
            </a:xfrm>
            <a:custGeom>
              <a:avLst/>
              <a:gdLst/>
              <a:ahLst/>
              <a:cxnLst>
                <a:cxn ang="0">
                  <a:pos x="588" y="0"/>
                </a:cxn>
                <a:cxn ang="0">
                  <a:pos x="570" y="0"/>
                </a:cxn>
                <a:cxn ang="0">
                  <a:pos x="408" y="132"/>
                </a:cxn>
                <a:cxn ang="0">
                  <a:pos x="258" y="270"/>
                </a:cxn>
                <a:cxn ang="0">
                  <a:pos x="120" y="420"/>
                </a:cxn>
                <a:cxn ang="0">
                  <a:pos x="0" y="575"/>
                </a:cxn>
                <a:cxn ang="0">
                  <a:pos x="0" y="599"/>
                </a:cxn>
                <a:cxn ang="0">
                  <a:pos x="120" y="432"/>
                </a:cxn>
                <a:cxn ang="0">
                  <a:pos x="258" y="282"/>
                </a:cxn>
                <a:cxn ang="0">
                  <a:pos x="414" y="138"/>
                </a:cxn>
                <a:cxn ang="0">
                  <a:pos x="588" y="0"/>
                </a:cxn>
                <a:cxn ang="0">
                  <a:pos x="588" y="0"/>
                </a:cxn>
              </a:cxnLst>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alpha val="100000"/>
              </a:schemeClr>
            </a:solidFill>
            <a:ln w="9525">
              <a:noFill/>
            </a:ln>
          </p:spPr>
          <p:txBody>
            <a:bodyPr/>
            <a:p>
              <a:endParaRPr lang="zh-CN" altLang="en-US"/>
            </a:p>
          </p:txBody>
        </p:sp>
        <p:sp>
          <p:nvSpPr>
            <p:cNvPr id="2067" name="Freeform 27"/>
            <p:cNvSpPr/>
            <p:nvPr/>
          </p:nvSpPr>
          <p:spPr>
            <a:xfrm>
              <a:off x="6" y="0"/>
              <a:ext cx="270" cy="252"/>
            </a:xfrm>
            <a:custGeom>
              <a:avLst/>
              <a:gdLst/>
              <a:ahLst/>
              <a:cxnLst>
                <a:cxn ang="0">
                  <a:pos x="270" y="0"/>
                </a:cxn>
                <a:cxn ang="0">
                  <a:pos x="252" y="0"/>
                </a:cxn>
                <a:cxn ang="0">
                  <a:pos x="120" y="114"/>
                </a:cxn>
                <a:cxn ang="0">
                  <a:pos x="60" y="174"/>
                </a:cxn>
                <a:cxn ang="0">
                  <a:pos x="0" y="234"/>
                </a:cxn>
                <a:cxn ang="0">
                  <a:pos x="0" y="252"/>
                </a:cxn>
                <a:cxn ang="0">
                  <a:pos x="126" y="120"/>
                </a:cxn>
                <a:cxn ang="0">
                  <a:pos x="270" y="0"/>
                </a:cxn>
                <a:cxn ang="0">
                  <a:pos x="270" y="0"/>
                </a:cxn>
              </a:cxnLst>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alpha val="100000"/>
              </a:schemeClr>
            </a:solidFill>
            <a:ln w="9525">
              <a:noFill/>
            </a:ln>
          </p:spPr>
          <p:txBody>
            <a:bodyPr/>
            <a:p>
              <a:endParaRPr lang="zh-CN" altLang="en-US"/>
            </a:p>
          </p:txBody>
        </p:sp>
        <p:sp>
          <p:nvSpPr>
            <p:cNvPr id="2068" name="Line 28"/>
            <p:cNvSpPr/>
            <p:nvPr/>
          </p:nvSpPr>
          <p:spPr>
            <a:xfrm>
              <a:off x="1" y="2749"/>
              <a:ext cx="5758" cy="0"/>
            </a:xfrm>
            <a:prstGeom prst="line">
              <a:avLst/>
            </a:prstGeom>
            <a:ln w="15875" cap="flat" cmpd="sng">
              <a:solidFill>
                <a:schemeClr val="bg1"/>
              </a:solidFill>
              <a:prstDash val="solid"/>
              <a:headEnd type="none" w="med" len="med"/>
              <a:tailEnd type="none" w="med" len="med"/>
            </a:ln>
          </p:spPr>
        </p:sp>
        <p:sp>
          <p:nvSpPr>
            <p:cNvPr id="2069" name="Line 29"/>
            <p:cNvSpPr/>
            <p:nvPr/>
          </p:nvSpPr>
          <p:spPr>
            <a:xfrm>
              <a:off x="1" y="2356"/>
              <a:ext cx="5758" cy="0"/>
            </a:xfrm>
            <a:prstGeom prst="line">
              <a:avLst/>
            </a:prstGeom>
            <a:ln w="15875" cap="flat" cmpd="sng">
              <a:solidFill>
                <a:schemeClr val="bg1"/>
              </a:solidFill>
              <a:prstDash val="solid"/>
              <a:headEnd type="none" w="med" len="med"/>
              <a:tailEnd type="none" w="med" len="med"/>
            </a:ln>
          </p:spPr>
        </p:sp>
        <p:sp>
          <p:nvSpPr>
            <p:cNvPr id="2070" name="Line 30"/>
            <p:cNvSpPr/>
            <p:nvPr/>
          </p:nvSpPr>
          <p:spPr>
            <a:xfrm>
              <a:off x="1" y="3142"/>
              <a:ext cx="5758" cy="0"/>
            </a:xfrm>
            <a:prstGeom prst="line">
              <a:avLst/>
            </a:prstGeom>
            <a:ln w="15875" cap="flat" cmpd="sng">
              <a:solidFill>
                <a:schemeClr val="bg2"/>
              </a:solidFill>
              <a:prstDash val="solid"/>
              <a:headEnd type="none" w="med" len="med"/>
              <a:tailEnd type="none" w="med" len="med"/>
            </a:ln>
          </p:spPr>
        </p:sp>
        <p:grpSp>
          <p:nvGrpSpPr>
            <p:cNvPr id="2071" name="Group 31"/>
            <p:cNvGrpSpPr/>
            <p:nvPr/>
          </p:nvGrpSpPr>
          <p:grpSpPr>
            <a:xfrm>
              <a:off x="1" y="392"/>
              <a:ext cx="5758" cy="1571"/>
              <a:chOff x="1" y="392"/>
              <a:chExt cx="5758" cy="1571"/>
            </a:xfrm>
          </p:grpSpPr>
          <p:sp>
            <p:nvSpPr>
              <p:cNvPr id="2074" name="Line 32"/>
              <p:cNvSpPr/>
              <p:nvPr userDrawn="1"/>
            </p:nvSpPr>
            <p:spPr>
              <a:xfrm>
                <a:off x="1" y="784"/>
                <a:ext cx="5758" cy="0"/>
              </a:xfrm>
              <a:prstGeom prst="line">
                <a:avLst/>
              </a:prstGeom>
              <a:ln w="15875" cap="flat" cmpd="sng">
                <a:solidFill>
                  <a:schemeClr val="bg1"/>
                </a:solidFill>
                <a:prstDash val="solid"/>
                <a:headEnd type="none" w="med" len="med"/>
                <a:tailEnd type="none" w="med" len="med"/>
              </a:ln>
            </p:spPr>
          </p:sp>
          <p:sp>
            <p:nvSpPr>
              <p:cNvPr id="2075" name="Line 33"/>
              <p:cNvSpPr/>
              <p:nvPr userDrawn="1"/>
            </p:nvSpPr>
            <p:spPr>
              <a:xfrm>
                <a:off x="1" y="1963"/>
                <a:ext cx="5758" cy="0"/>
              </a:xfrm>
              <a:prstGeom prst="line">
                <a:avLst/>
              </a:prstGeom>
              <a:ln w="15875" cap="flat" cmpd="sng">
                <a:solidFill>
                  <a:schemeClr val="bg1"/>
                </a:solidFill>
                <a:prstDash val="solid"/>
                <a:headEnd type="none" w="med" len="med"/>
                <a:tailEnd type="none" w="med" len="med"/>
              </a:ln>
            </p:spPr>
          </p:sp>
          <p:sp>
            <p:nvSpPr>
              <p:cNvPr id="2076" name="Line 34"/>
              <p:cNvSpPr/>
              <p:nvPr userDrawn="1"/>
            </p:nvSpPr>
            <p:spPr>
              <a:xfrm>
                <a:off x="1" y="1570"/>
                <a:ext cx="5758" cy="0"/>
              </a:xfrm>
              <a:prstGeom prst="line">
                <a:avLst/>
              </a:prstGeom>
              <a:ln w="15875" cap="flat" cmpd="sng">
                <a:solidFill>
                  <a:schemeClr val="bg1"/>
                </a:solidFill>
                <a:prstDash val="solid"/>
                <a:headEnd type="none" w="med" len="med"/>
                <a:tailEnd type="none" w="med" len="med"/>
              </a:ln>
            </p:spPr>
          </p:sp>
          <p:sp>
            <p:nvSpPr>
              <p:cNvPr id="2077" name="Line 35"/>
              <p:cNvSpPr/>
              <p:nvPr userDrawn="1"/>
            </p:nvSpPr>
            <p:spPr>
              <a:xfrm>
                <a:off x="1" y="1177"/>
                <a:ext cx="5758" cy="0"/>
              </a:xfrm>
              <a:prstGeom prst="line">
                <a:avLst/>
              </a:prstGeom>
              <a:ln w="15875" cap="flat" cmpd="sng">
                <a:solidFill>
                  <a:schemeClr val="bg1"/>
                </a:solidFill>
                <a:prstDash val="solid"/>
                <a:headEnd type="none" w="med" len="med"/>
                <a:tailEnd type="none" w="med" len="med"/>
              </a:ln>
            </p:spPr>
          </p:sp>
          <p:sp>
            <p:nvSpPr>
              <p:cNvPr id="2078" name="Line 36"/>
              <p:cNvSpPr/>
              <p:nvPr userDrawn="1"/>
            </p:nvSpPr>
            <p:spPr>
              <a:xfrm>
                <a:off x="1" y="392"/>
                <a:ext cx="5758" cy="0"/>
              </a:xfrm>
              <a:prstGeom prst="line">
                <a:avLst/>
              </a:prstGeom>
              <a:ln w="15875" cap="flat" cmpd="sng">
                <a:solidFill>
                  <a:schemeClr val="bg1"/>
                </a:solidFill>
                <a:prstDash val="solid"/>
                <a:headEnd type="none" w="med" len="med"/>
                <a:tailEnd type="none" w="med" len="med"/>
              </a:ln>
            </p:spPr>
          </p:sp>
        </p:grpSp>
        <p:sp>
          <p:nvSpPr>
            <p:cNvPr id="2072" name="Line 37"/>
            <p:cNvSpPr/>
            <p:nvPr/>
          </p:nvSpPr>
          <p:spPr>
            <a:xfrm>
              <a:off x="1" y="3928"/>
              <a:ext cx="5758" cy="0"/>
            </a:xfrm>
            <a:prstGeom prst="line">
              <a:avLst/>
            </a:prstGeom>
            <a:ln w="15875" cap="flat" cmpd="sng">
              <a:solidFill>
                <a:schemeClr val="bg2"/>
              </a:solidFill>
              <a:prstDash val="solid"/>
              <a:headEnd type="none" w="med" len="med"/>
              <a:tailEnd type="none" w="med" len="med"/>
            </a:ln>
          </p:spPr>
        </p:sp>
        <p:sp>
          <p:nvSpPr>
            <p:cNvPr id="2073" name="Line 38"/>
            <p:cNvSpPr/>
            <p:nvPr/>
          </p:nvSpPr>
          <p:spPr>
            <a:xfrm>
              <a:off x="1" y="3535"/>
              <a:ext cx="5758" cy="0"/>
            </a:xfrm>
            <a:prstGeom prst="line">
              <a:avLst/>
            </a:prstGeom>
            <a:ln w="15875" cap="flat" cmpd="sng">
              <a:solidFill>
                <a:schemeClr val="bg2"/>
              </a:solidFill>
              <a:prstDash val="solid"/>
              <a:headEnd type="none" w="med" len="med"/>
              <a:tailEnd type="none" w="med" len="med"/>
            </a:ln>
          </p:spPr>
        </p:sp>
      </p:grpSp>
      <p:sp>
        <p:nvSpPr>
          <p:cNvPr id="823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zh-CN" altLang="en-US" noProof="0" smtClean="0"/>
              <a:t>单击此处编辑母版标题样式</a:t>
            </a:r>
            <a:endParaRPr lang="zh-CN" altLang="en-US" noProof="0" smtClean="0"/>
          </a:p>
        </p:txBody>
      </p:sp>
      <p:sp>
        <p:nvSpPr>
          <p:cNvPr id="82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endParaRPr lang="zh-CN" altLang="en-US" noProof="0" smtClean="0"/>
          </a:p>
        </p:txBody>
      </p:sp>
      <p:sp>
        <p:nvSpPr>
          <p:cNvPr id="81" name="Rectangle 41"/>
          <p:cNvSpPr>
            <a:spLocks noGrp="1" noChangeArrowheads="1"/>
          </p:cNvSpPr>
          <p:nvPr>
            <p:ph type="dt" sz="quarter" idx="2"/>
          </p:nvPr>
        </p:nvSpPr>
        <p:spPr bwMode="auto">
          <a:xfrm>
            <a:off x="457200" y="6243638"/>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82" name="Rectangle 42"/>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83" name="Rectangle 43"/>
          <p:cNvSpPr>
            <a:spLocks noGrp="1" noChangeArrowheads="1"/>
          </p:cNvSpPr>
          <p:nvPr>
            <p:ph type="sldNum" sz="quarter" idx="4"/>
          </p:nvPr>
        </p:nvSpPr>
        <p:spPr bwMode="auto">
          <a:xfrm>
            <a:off x="6553200" y="6243638"/>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
            <a:pPr algn="r"/>
            <a:fld id="{9A0DB2DC-4C9A-4742-B13C-FB6460FD3503}" type="slidenum">
              <a:rPr lang="en-US" altLang="zh-CN" dirty="0">
                <a:effectLst>
                  <a:outerShdw blurRad="38100" dist="38100" dir="2700000">
                    <a:srgbClr val="000000"/>
                  </a:outerShdw>
                </a:effectLst>
                <a:ea typeface="宋体" panose="02010600030101010101" pitchFamily="2" charset="-122"/>
              </a:rPr>
            </a:fld>
            <a:endParaRPr lang="en-US" altLang="zh-CN" dirty="0">
              <a:effectLst>
                <a:outerShdw blurRad="38100" dist="38100" dir="2700000">
                  <a:srgbClr val="000000"/>
                </a:outerShdw>
              </a:effectLst>
              <a:ea typeface="宋体" panose="02010600030101010101" pitchFamily="2" charset="-122"/>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Verdana" panose="020B0604030504040204" pitchFamily="34" charset="0"/>
              </a:rPr>
            </a:fld>
            <a:endParaRPr lang="en-US" altLang="zh-CN" dirty="0">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Verdana" panose="020B0604030504040204" pitchFamily="34" charset="0"/>
              </a:rPr>
            </a:fld>
            <a:endParaRPr lang="en-US" altLang="zh-CN" dirty="0">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57200" y="1123315"/>
            <a:ext cx="4735830" cy="50831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Verdana" panose="020B0604030504040204" pitchFamily="34" charset="0"/>
              </a:rPr>
            </a:fld>
            <a:endParaRPr lang="en-US" altLang="zh-CN" dirty="0">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Verdana" panose="020B0604030504040204" pitchFamily="34" charset="0"/>
              </a:rPr>
            </a:fld>
            <a:endParaRPr lang="en-US" altLang="zh-CN" dirty="0">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Verdana" panose="020B0604030504040204" pitchFamily="34" charset="0"/>
              </a:rPr>
            </a:fld>
            <a:endParaRPr lang="en-US" altLang="zh-CN" dirty="0">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Verdana" panose="020B0604030504040204" pitchFamily="34" charset="0"/>
              </a:rPr>
            </a:fld>
            <a:endParaRPr lang="en-US" altLang="zh-CN" dirty="0">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Verdana" panose="020B0604030504040204" pitchFamily="34" charset="0"/>
              </a:rPr>
            </a:fld>
            <a:endParaRPr lang="en-US" altLang="zh-CN" dirty="0">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Verdana" panose="020B0604030504040204" pitchFamily="34" charset="0"/>
              </a:rPr>
            </a:fld>
            <a:endParaRPr lang="en-US" altLang="zh-CN" dirty="0">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Verdana" panose="020B0604030504040204" pitchFamily="34" charset="0"/>
              </a:rPr>
            </a:fld>
            <a:endParaRPr lang="en-US" altLang="zh-CN" dirty="0">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Verdana" panose="020B0604030504040204" pitchFamily="34" charset="0"/>
              </a:rPr>
            </a:fld>
            <a:endParaRPr lang="en-US" altLang="zh-CN" dirty="0">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p:grpSp>
        <p:nvGrpSpPr>
          <p:cNvPr id="1026" name="Group 2"/>
          <p:cNvGrpSpPr/>
          <p:nvPr userDrawn="1"/>
        </p:nvGrpSpPr>
        <p:grpSpPr>
          <a:xfrm>
            <a:off x="1588" y="0"/>
            <a:ext cx="9148762" cy="6851650"/>
            <a:chOff x="1" y="0"/>
            <a:chExt cx="5763" cy="4316"/>
          </a:xfrm>
        </p:grpSpPr>
        <p:sp>
          <p:nvSpPr>
            <p:cNvPr id="7171" name="Freeform 3"/>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72" name="Freeform 4"/>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73" name="Freeform 5"/>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grpSp>
          <p:nvGrpSpPr>
            <p:cNvPr id="1035" name="Group 6"/>
            <p:cNvGrpSpPr/>
            <p:nvPr/>
          </p:nvGrpSpPr>
          <p:grpSpPr>
            <a:xfrm>
              <a:off x="288" y="0"/>
              <a:ext cx="5098" cy="4316"/>
              <a:chOff x="288" y="0"/>
              <a:chExt cx="5098" cy="4316"/>
            </a:xfrm>
          </p:grpSpPr>
          <p:sp>
            <p:nvSpPr>
              <p:cNvPr id="7175" name="Freeform 7"/>
              <p:cNvSpPr/>
              <p:nvPr/>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76" name="Freeform 8"/>
              <p:cNvSpPr/>
              <p:nvPr/>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77" name="Freeform 9"/>
              <p:cNvSpPr/>
              <p:nvPr/>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78" name="Freeform 10"/>
              <p:cNvSpPr/>
              <p:nvPr/>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79" name="Freeform 11"/>
              <p:cNvSpPr/>
              <p:nvPr/>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80" name="Freeform 12"/>
              <p:cNvSpPr/>
              <p:nvPr/>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81" name="Freeform 13"/>
              <p:cNvSpPr/>
              <p:nvPr/>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82" name="Freeform 14"/>
              <p:cNvSpPr/>
              <p:nvPr/>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83" name="Freeform 15"/>
              <p:cNvSpPr/>
              <p:nvPr/>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84" name="Freeform 16"/>
              <p:cNvSpPr/>
              <p:nvPr/>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85" name="Freeform 17"/>
              <p:cNvSpPr/>
              <p:nvPr/>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86" name="Freeform 18"/>
              <p:cNvSpPr/>
              <p:nvPr/>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87" name="Freeform 19"/>
              <p:cNvSpPr/>
              <p:nvPr/>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grpSp>
        <p:sp>
          <p:nvSpPr>
            <p:cNvPr id="7188" name="Freeform 20"/>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89" name="Freeform 21"/>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7190" name="Freeform 22"/>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1039" name="Freeform 23"/>
            <p:cNvSpPr/>
            <p:nvPr/>
          </p:nvSpPr>
          <p:spPr>
            <a:xfrm>
              <a:off x="5041" y="0"/>
              <a:ext cx="719" cy="845"/>
            </a:xfrm>
            <a:custGeom>
              <a:avLst/>
              <a:gdLst/>
              <a:ahLst/>
              <a:cxnLst>
                <a:cxn ang="0">
                  <a:pos x="719" y="845"/>
                </a:cxn>
                <a:cxn ang="0">
                  <a:pos x="719" y="821"/>
                </a:cxn>
                <a:cxn ang="0">
                  <a:pos x="576" y="605"/>
                </a:cxn>
                <a:cxn ang="0">
                  <a:pos x="407" y="396"/>
                </a:cxn>
                <a:cxn ang="0">
                  <a:pos x="222" y="192"/>
                </a:cxn>
                <a:cxn ang="0">
                  <a:pos x="17" y="0"/>
                </a:cxn>
                <a:cxn ang="0">
                  <a:pos x="0" y="0"/>
                </a:cxn>
                <a:cxn ang="0">
                  <a:pos x="210" y="198"/>
                </a:cxn>
                <a:cxn ang="0">
                  <a:pos x="401" y="408"/>
                </a:cxn>
                <a:cxn ang="0">
                  <a:pos x="570" y="623"/>
                </a:cxn>
                <a:cxn ang="0">
                  <a:pos x="719" y="845"/>
                </a:cxn>
                <a:cxn ang="0">
                  <a:pos x="719" y="845"/>
                </a:cxn>
              </a:cxnLst>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alpha val="100000"/>
              </a:schemeClr>
            </a:solidFill>
            <a:ln w="9525">
              <a:noFill/>
            </a:ln>
          </p:spPr>
          <p:txBody>
            <a:bodyPr/>
            <a:p>
              <a:endParaRPr lang="zh-CN" altLang="en-US"/>
            </a:p>
          </p:txBody>
        </p:sp>
        <p:sp>
          <p:nvSpPr>
            <p:cNvPr id="1040" name="Freeform 24"/>
            <p:cNvSpPr/>
            <p:nvPr/>
          </p:nvSpPr>
          <p:spPr>
            <a:xfrm>
              <a:off x="5352" y="0"/>
              <a:ext cx="408" cy="414"/>
            </a:xfrm>
            <a:custGeom>
              <a:avLst/>
              <a:gdLst/>
              <a:ahLst/>
              <a:cxnLst>
                <a:cxn ang="0">
                  <a:pos x="408" y="414"/>
                </a:cxn>
                <a:cxn ang="0">
                  <a:pos x="408" y="396"/>
                </a:cxn>
                <a:cxn ang="0">
                  <a:pos x="223" y="192"/>
                </a:cxn>
                <a:cxn ang="0">
                  <a:pos x="12" y="0"/>
                </a:cxn>
                <a:cxn ang="0">
                  <a:pos x="0" y="0"/>
                </a:cxn>
                <a:cxn ang="0">
                  <a:pos x="108" y="102"/>
                </a:cxn>
                <a:cxn ang="0">
                  <a:pos x="217" y="204"/>
                </a:cxn>
                <a:cxn ang="0">
                  <a:pos x="408" y="414"/>
                </a:cxn>
                <a:cxn ang="0">
                  <a:pos x="408" y="414"/>
                </a:cxn>
              </a:cxnLst>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alpha val="100000"/>
              </a:schemeClr>
            </a:solidFill>
            <a:ln w="9525">
              <a:noFill/>
            </a:ln>
          </p:spPr>
          <p:txBody>
            <a:bodyPr/>
            <a:p>
              <a:endParaRPr lang="zh-CN" altLang="en-US"/>
            </a:p>
          </p:txBody>
        </p:sp>
        <p:sp>
          <p:nvSpPr>
            <p:cNvPr id="7193" name="Freeform 25"/>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Verdana" panose="020B0604030504040204" pitchFamily="34" charset="0"/>
                <a:ea typeface="华文新魏" pitchFamily="2" charset="-122"/>
                <a:cs typeface="+mn-cs"/>
              </a:endParaRPr>
            </a:p>
          </p:txBody>
        </p:sp>
        <p:sp>
          <p:nvSpPr>
            <p:cNvPr id="1042" name="Freeform 26"/>
            <p:cNvSpPr/>
            <p:nvPr/>
          </p:nvSpPr>
          <p:spPr>
            <a:xfrm>
              <a:off x="6" y="0"/>
              <a:ext cx="588" cy="599"/>
            </a:xfrm>
            <a:custGeom>
              <a:avLst/>
              <a:gdLst/>
              <a:ahLst/>
              <a:cxnLst>
                <a:cxn ang="0">
                  <a:pos x="588" y="0"/>
                </a:cxn>
                <a:cxn ang="0">
                  <a:pos x="570" y="0"/>
                </a:cxn>
                <a:cxn ang="0">
                  <a:pos x="408" y="132"/>
                </a:cxn>
                <a:cxn ang="0">
                  <a:pos x="258" y="270"/>
                </a:cxn>
                <a:cxn ang="0">
                  <a:pos x="120" y="420"/>
                </a:cxn>
                <a:cxn ang="0">
                  <a:pos x="0" y="575"/>
                </a:cxn>
                <a:cxn ang="0">
                  <a:pos x="0" y="599"/>
                </a:cxn>
                <a:cxn ang="0">
                  <a:pos x="120" y="432"/>
                </a:cxn>
                <a:cxn ang="0">
                  <a:pos x="258" y="282"/>
                </a:cxn>
                <a:cxn ang="0">
                  <a:pos x="414" y="138"/>
                </a:cxn>
                <a:cxn ang="0">
                  <a:pos x="588" y="0"/>
                </a:cxn>
                <a:cxn ang="0">
                  <a:pos x="588" y="0"/>
                </a:cxn>
              </a:cxnLst>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alpha val="100000"/>
              </a:schemeClr>
            </a:solidFill>
            <a:ln w="9525">
              <a:noFill/>
            </a:ln>
          </p:spPr>
          <p:txBody>
            <a:bodyPr/>
            <a:p>
              <a:endParaRPr lang="zh-CN" altLang="en-US"/>
            </a:p>
          </p:txBody>
        </p:sp>
        <p:sp>
          <p:nvSpPr>
            <p:cNvPr id="1043" name="Freeform 27"/>
            <p:cNvSpPr/>
            <p:nvPr/>
          </p:nvSpPr>
          <p:spPr>
            <a:xfrm>
              <a:off x="6" y="0"/>
              <a:ext cx="270" cy="252"/>
            </a:xfrm>
            <a:custGeom>
              <a:avLst/>
              <a:gdLst/>
              <a:ahLst/>
              <a:cxnLst>
                <a:cxn ang="0">
                  <a:pos x="270" y="0"/>
                </a:cxn>
                <a:cxn ang="0">
                  <a:pos x="252" y="0"/>
                </a:cxn>
                <a:cxn ang="0">
                  <a:pos x="120" y="114"/>
                </a:cxn>
                <a:cxn ang="0">
                  <a:pos x="60" y="174"/>
                </a:cxn>
                <a:cxn ang="0">
                  <a:pos x="0" y="234"/>
                </a:cxn>
                <a:cxn ang="0">
                  <a:pos x="0" y="252"/>
                </a:cxn>
                <a:cxn ang="0">
                  <a:pos x="126" y="120"/>
                </a:cxn>
                <a:cxn ang="0">
                  <a:pos x="270" y="0"/>
                </a:cxn>
                <a:cxn ang="0">
                  <a:pos x="270" y="0"/>
                </a:cxn>
              </a:cxnLst>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alpha val="100000"/>
              </a:schemeClr>
            </a:solidFill>
            <a:ln w="9525">
              <a:noFill/>
            </a:ln>
          </p:spPr>
          <p:txBody>
            <a:bodyPr/>
            <a:p>
              <a:endParaRPr lang="zh-CN" altLang="en-US"/>
            </a:p>
          </p:txBody>
        </p:sp>
        <p:sp>
          <p:nvSpPr>
            <p:cNvPr id="1044" name="Line 28"/>
            <p:cNvSpPr/>
            <p:nvPr/>
          </p:nvSpPr>
          <p:spPr>
            <a:xfrm>
              <a:off x="1" y="2749"/>
              <a:ext cx="5758" cy="0"/>
            </a:xfrm>
            <a:prstGeom prst="line">
              <a:avLst/>
            </a:prstGeom>
            <a:ln w="15875" cap="flat" cmpd="sng">
              <a:solidFill>
                <a:schemeClr val="bg1"/>
              </a:solidFill>
              <a:prstDash val="solid"/>
              <a:headEnd type="none" w="med" len="med"/>
              <a:tailEnd type="none" w="med" len="med"/>
            </a:ln>
          </p:spPr>
        </p:sp>
        <p:sp>
          <p:nvSpPr>
            <p:cNvPr id="1045" name="Line 29"/>
            <p:cNvSpPr/>
            <p:nvPr/>
          </p:nvSpPr>
          <p:spPr>
            <a:xfrm>
              <a:off x="1" y="2356"/>
              <a:ext cx="5758" cy="0"/>
            </a:xfrm>
            <a:prstGeom prst="line">
              <a:avLst/>
            </a:prstGeom>
            <a:ln w="15875" cap="flat" cmpd="sng">
              <a:solidFill>
                <a:schemeClr val="bg1"/>
              </a:solidFill>
              <a:prstDash val="solid"/>
              <a:headEnd type="none" w="med" len="med"/>
              <a:tailEnd type="none" w="med" len="med"/>
            </a:ln>
          </p:spPr>
        </p:sp>
        <p:sp>
          <p:nvSpPr>
            <p:cNvPr id="1046" name="Line 30"/>
            <p:cNvSpPr/>
            <p:nvPr/>
          </p:nvSpPr>
          <p:spPr>
            <a:xfrm>
              <a:off x="1" y="3142"/>
              <a:ext cx="5758" cy="0"/>
            </a:xfrm>
            <a:prstGeom prst="line">
              <a:avLst/>
            </a:prstGeom>
            <a:ln w="15875" cap="flat" cmpd="sng">
              <a:solidFill>
                <a:schemeClr val="bg2"/>
              </a:solidFill>
              <a:prstDash val="solid"/>
              <a:headEnd type="none" w="med" len="med"/>
              <a:tailEnd type="none" w="med" len="med"/>
            </a:ln>
          </p:spPr>
        </p:sp>
        <p:grpSp>
          <p:nvGrpSpPr>
            <p:cNvPr id="1047" name="Group 31"/>
            <p:cNvGrpSpPr/>
            <p:nvPr/>
          </p:nvGrpSpPr>
          <p:grpSpPr>
            <a:xfrm>
              <a:off x="1" y="392"/>
              <a:ext cx="5758" cy="1571"/>
              <a:chOff x="1" y="392"/>
              <a:chExt cx="5758" cy="1571"/>
            </a:xfrm>
          </p:grpSpPr>
          <p:sp>
            <p:nvSpPr>
              <p:cNvPr id="1050" name="Line 32"/>
              <p:cNvSpPr/>
              <p:nvPr userDrawn="1"/>
            </p:nvSpPr>
            <p:spPr>
              <a:xfrm>
                <a:off x="1" y="784"/>
                <a:ext cx="5758" cy="0"/>
              </a:xfrm>
              <a:prstGeom prst="line">
                <a:avLst/>
              </a:prstGeom>
              <a:ln w="15875" cap="flat" cmpd="sng">
                <a:solidFill>
                  <a:schemeClr val="bg1"/>
                </a:solidFill>
                <a:prstDash val="solid"/>
                <a:headEnd type="none" w="med" len="med"/>
                <a:tailEnd type="none" w="med" len="med"/>
              </a:ln>
            </p:spPr>
          </p:sp>
          <p:sp>
            <p:nvSpPr>
              <p:cNvPr id="1051" name="Line 33"/>
              <p:cNvSpPr/>
              <p:nvPr userDrawn="1"/>
            </p:nvSpPr>
            <p:spPr>
              <a:xfrm>
                <a:off x="1" y="1963"/>
                <a:ext cx="5758" cy="0"/>
              </a:xfrm>
              <a:prstGeom prst="line">
                <a:avLst/>
              </a:prstGeom>
              <a:ln w="15875" cap="flat" cmpd="sng">
                <a:solidFill>
                  <a:schemeClr val="bg1"/>
                </a:solidFill>
                <a:prstDash val="solid"/>
                <a:headEnd type="none" w="med" len="med"/>
                <a:tailEnd type="none" w="med" len="med"/>
              </a:ln>
            </p:spPr>
          </p:sp>
          <p:sp>
            <p:nvSpPr>
              <p:cNvPr id="1052" name="Line 34"/>
              <p:cNvSpPr/>
              <p:nvPr userDrawn="1"/>
            </p:nvSpPr>
            <p:spPr>
              <a:xfrm>
                <a:off x="1" y="1570"/>
                <a:ext cx="5758" cy="0"/>
              </a:xfrm>
              <a:prstGeom prst="line">
                <a:avLst/>
              </a:prstGeom>
              <a:ln w="15875" cap="flat" cmpd="sng">
                <a:solidFill>
                  <a:schemeClr val="bg1"/>
                </a:solidFill>
                <a:prstDash val="solid"/>
                <a:headEnd type="none" w="med" len="med"/>
                <a:tailEnd type="none" w="med" len="med"/>
              </a:ln>
            </p:spPr>
          </p:sp>
          <p:sp>
            <p:nvSpPr>
              <p:cNvPr id="1053" name="Line 35"/>
              <p:cNvSpPr/>
              <p:nvPr userDrawn="1"/>
            </p:nvSpPr>
            <p:spPr>
              <a:xfrm>
                <a:off x="1" y="1177"/>
                <a:ext cx="5758" cy="0"/>
              </a:xfrm>
              <a:prstGeom prst="line">
                <a:avLst/>
              </a:prstGeom>
              <a:ln w="15875" cap="flat" cmpd="sng">
                <a:solidFill>
                  <a:schemeClr val="bg1"/>
                </a:solidFill>
                <a:prstDash val="solid"/>
                <a:headEnd type="none" w="med" len="med"/>
                <a:tailEnd type="none" w="med" len="med"/>
              </a:ln>
            </p:spPr>
          </p:sp>
          <p:sp>
            <p:nvSpPr>
              <p:cNvPr id="1054" name="Line 36"/>
              <p:cNvSpPr/>
              <p:nvPr userDrawn="1"/>
            </p:nvSpPr>
            <p:spPr>
              <a:xfrm>
                <a:off x="1" y="392"/>
                <a:ext cx="5758" cy="0"/>
              </a:xfrm>
              <a:prstGeom prst="line">
                <a:avLst/>
              </a:prstGeom>
              <a:ln w="15875" cap="flat" cmpd="sng">
                <a:solidFill>
                  <a:schemeClr val="bg1"/>
                </a:solidFill>
                <a:prstDash val="solid"/>
                <a:headEnd type="none" w="med" len="med"/>
                <a:tailEnd type="none" w="med" len="med"/>
              </a:ln>
            </p:spPr>
          </p:sp>
        </p:grpSp>
        <p:sp>
          <p:nvSpPr>
            <p:cNvPr id="1048" name="Line 37"/>
            <p:cNvSpPr/>
            <p:nvPr/>
          </p:nvSpPr>
          <p:spPr>
            <a:xfrm>
              <a:off x="1" y="3928"/>
              <a:ext cx="5758" cy="0"/>
            </a:xfrm>
            <a:prstGeom prst="line">
              <a:avLst/>
            </a:prstGeom>
            <a:ln w="15875" cap="flat" cmpd="sng">
              <a:solidFill>
                <a:schemeClr val="bg2"/>
              </a:solidFill>
              <a:prstDash val="solid"/>
              <a:headEnd type="none" w="med" len="med"/>
              <a:tailEnd type="none" w="med" len="med"/>
            </a:ln>
          </p:spPr>
        </p:sp>
        <p:sp>
          <p:nvSpPr>
            <p:cNvPr id="1049" name="Line 38"/>
            <p:cNvSpPr/>
            <p:nvPr/>
          </p:nvSpPr>
          <p:spPr>
            <a:xfrm>
              <a:off x="1" y="3535"/>
              <a:ext cx="5758" cy="0"/>
            </a:xfrm>
            <a:prstGeom prst="line">
              <a:avLst/>
            </a:prstGeom>
            <a:ln w="15875" cap="flat" cmpd="sng">
              <a:solidFill>
                <a:schemeClr val="bg2"/>
              </a:solidFill>
              <a:prstDash val="solid"/>
              <a:headEnd type="none" w="med" len="med"/>
              <a:tailEnd type="none" w="med" len="med"/>
            </a:ln>
          </p:spPr>
        </p:sp>
      </p:grpSp>
      <p:sp>
        <p:nvSpPr>
          <p:cNvPr id="720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lstStyle/>
          <a:p>
            <a:pPr lvl="0"/>
            <a:r>
              <a:rPr lang="zh-CN" altLang="en-US" smtClean="0"/>
              <a:t>单击此处编辑母版标题样式</a:t>
            </a:r>
            <a:endParaRPr lang="zh-CN" altLang="en-US" smtClean="0"/>
          </a:p>
        </p:txBody>
      </p:sp>
      <p:sp>
        <p:nvSpPr>
          <p:cNvPr id="720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00">
                <a:effectLst>
                  <a:outerShdw blurRad="38100" dist="38100" dir="2700000" algn="tl">
                    <a:srgbClr val="000000"/>
                  </a:outerShdw>
                </a:effectLs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720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000">
                <a:effectLst>
                  <a:outerShdw blurRad="38100" dist="38100" dir="2700000" algn="tl">
                    <a:srgbClr val="000000"/>
                  </a:outerShdw>
                </a:effectLs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721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ea typeface="宋体" panose="02010600030101010101" pitchFamily="2" charset="-122"/>
              </a:defRPr>
            </a:lvl1pPr>
          </a:lstStyle>
          <a:p>
            <a:pPr lvl="0" eaLnBrk="1" hangingPunct="1"/>
            <a:fld id="{9A0DB2DC-4C9A-4742-B13C-FB6460FD3503}" type="slidenum">
              <a:rPr lang="en-US" altLang="zh-CN" dirty="0">
                <a:effectLst>
                  <a:outerShdw blurRad="38100" dist="38100" dir="2700000">
                    <a:srgbClr val="000000"/>
                  </a:outerShdw>
                </a:effectLst>
                <a:latin typeface="Verdana" panose="020B0604030504040204" pitchFamily="34" charset="0"/>
              </a:rPr>
            </a:fld>
            <a:endParaRPr lang="en-US" altLang="zh-CN" dirty="0">
              <a:effectLst>
                <a:outerShdw blurRad="38100" dist="38100" dir="2700000">
                  <a:srgbClr val="000000"/>
                </a:outerShdw>
              </a:effectLst>
              <a:latin typeface="Verdana" panose="020B0604030504040204" pitchFamily="34" charset="0"/>
            </a:endParaRPr>
          </a:p>
        </p:txBody>
      </p:sp>
      <p:sp>
        <p:nvSpPr>
          <p:cNvPr id="721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35838;&#20214;&#29992;&#29615;&#20445;&#21160;&#30011;&#21098;&#36753;\&#27745;&#27877;&#32467;&#26500;.sw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35838;&#20214;&#29992;&#29615;&#20445;&#21160;&#30011;&#21098;&#36753;\&#37325;&#21147;&#27987;&#32553;.sw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35838;&#20214;&#29992;&#29615;&#20445;&#21160;&#30011;&#21098;&#36753;\&#24102;&#24335;&#21387;&#28388;&#26426;.av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4102;&#24335;&#21387;&#28388;&#26426;.JPG"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21351;&#34746;&#31163;&#24515;&#26426;.JPG" TargetMode="External"/><Relationship Id="rId1" Type="http://schemas.openxmlformats.org/officeDocument/2006/relationships/hyperlink" Target="../&#27745;&#27877;&#22788;&#29702;"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5.jpeg"/><Relationship Id="rId4" Type="http://schemas.openxmlformats.org/officeDocument/2006/relationships/tags" Target="../tags/tag16.xml"/><Relationship Id="rId3" Type="http://schemas.openxmlformats.org/officeDocument/2006/relationships/image" Target="../media/image4.jpeg"/><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3"/>
          <p:cNvSpPr>
            <a:spLocks noGrp="1"/>
          </p:cNvSpPr>
          <p:nvPr>
            <p:ph type="subTitle" sz="quarter" idx="1"/>
          </p:nvPr>
        </p:nvSpPr>
        <p:spPr>
          <a:xfrm>
            <a:off x="0" y="765175"/>
            <a:ext cx="9144000" cy="6092825"/>
          </a:xfrm>
          <a:ln/>
        </p:spPr>
        <p:txBody>
          <a:bodyPr vert="horz" wrap="square" lIns="91440" tIns="45720" rIns="91440" bIns="45720" anchor="t" anchorCtr="0"/>
          <a:p>
            <a:pPr eaLnBrk="1" hangingPunct="1">
              <a:buSzPct val="60000"/>
            </a:pPr>
            <a:endParaRPr lang="en-US" altLang="zh-CN" sz="2800" dirty="0">
              <a:effectLst/>
              <a:latin typeface="+mn-lt"/>
              <a:ea typeface="黑体" panose="02010609060101010101" pitchFamily="2" charset="-122"/>
              <a:cs typeface="+mn-cs"/>
            </a:endParaRPr>
          </a:p>
          <a:p>
            <a:pPr eaLnBrk="1" hangingPunct="1">
              <a:buSzPct val="60000"/>
            </a:pPr>
            <a:r>
              <a:rPr lang="zh-CN" altLang="en-US" sz="5400" dirty="0">
                <a:effectLst/>
                <a:latin typeface="+mn-lt"/>
                <a:ea typeface="华文彩云" pitchFamily="2" charset="-122"/>
                <a:cs typeface="+mn-cs"/>
              </a:rPr>
              <a:t>第七章</a:t>
            </a:r>
            <a:endParaRPr lang="zh-CN" altLang="en-US" sz="5400" dirty="0">
              <a:effectLst/>
              <a:latin typeface="+mn-lt"/>
              <a:ea typeface="华文彩云" pitchFamily="2" charset="-122"/>
              <a:cs typeface="+mn-cs"/>
            </a:endParaRPr>
          </a:p>
          <a:p>
            <a:pPr eaLnBrk="1" hangingPunct="1">
              <a:buSzPct val="60000"/>
            </a:pPr>
            <a:r>
              <a:rPr lang="zh-CN" altLang="en-US" sz="7200" dirty="0">
                <a:effectLst/>
                <a:latin typeface="+mn-lt"/>
                <a:ea typeface="华文彩云" pitchFamily="2" charset="-122"/>
                <a:cs typeface="+mn-cs"/>
              </a:rPr>
              <a:t>污泥的处理和处置</a:t>
            </a:r>
            <a:endParaRPr lang="zh-CN" altLang="en-US" sz="7200" dirty="0">
              <a:effectLst/>
              <a:latin typeface="+mn-lt"/>
              <a:ea typeface="华文彩云" pitchFamily="2" charset="-122"/>
              <a:cs typeface="+mn-cs"/>
            </a:endParaRPr>
          </a:p>
          <a:p>
            <a:pPr eaLnBrk="1" hangingPunct="1">
              <a:buSzPct val="60000"/>
            </a:pPr>
            <a:endParaRPr lang="zh-CN" altLang="en-US" sz="2800" dirty="0">
              <a:effectLst/>
              <a:latin typeface="黑体" panose="02010609060101010101" pitchFamily="2" charset="-122"/>
              <a:ea typeface="黑体" panose="02010609060101010101" pitchFamily="2" charset="-122"/>
              <a:cs typeface="+mn-cs"/>
            </a:endParaRPr>
          </a:p>
        </p:txBody>
      </p:sp>
      <p:sp>
        <p:nvSpPr>
          <p:cNvPr id="3" name="文本框 2" descr="7b0a2020202022776f7264617274223a20227b5c2269645c223a32353030343531362c5c227469645c223a31333439377d220a7d0a"/>
          <p:cNvSpPr txBox="1"/>
          <p:nvPr>
            <p:custDataLst>
              <p:tags r:id="rId1"/>
            </p:custDataLst>
          </p:nvPr>
        </p:nvSpPr>
        <p:spPr>
          <a:xfrm>
            <a:off x="5868194" y="398563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530694" y="492158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463030" y="492204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395366" y="492158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ChangeArrowheads="1"/>
          </p:cNvSpPr>
          <p:nvPr>
            <p:ph type="title"/>
          </p:nvPr>
        </p:nvSpPr>
        <p:spPr>
          <a:xfrm>
            <a:off x="457200" y="277813"/>
            <a:ext cx="8229600" cy="774700"/>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smtClean="0">
                <a:ln>
                  <a:noFill/>
                </a:ln>
                <a:solidFill>
                  <a:srgbClr val="FFFF00"/>
                </a:solidFill>
                <a:effectLst/>
                <a:uLnTx/>
                <a:uFillTx/>
                <a:latin typeface="+mj-lt"/>
                <a:ea typeface="黑体" panose="02010609060101010101" pitchFamily="2" charset="-122"/>
                <a:cs typeface="+mj-cs"/>
              </a:rPr>
              <a:t>污泥的处理工艺流程图</a:t>
            </a: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7411" name="Rectangle 3"/>
          <p:cNvSpPr>
            <a:spLocks noGrp="1" noChangeArrowheads="1"/>
          </p:cNvSpPr>
          <p:nvPr>
            <p:ph idx="1"/>
          </p:nvPr>
        </p:nvSpPr>
        <p:spPr>
          <a:xfrm>
            <a:off x="0" y="1341438"/>
            <a:ext cx="9144000" cy="55165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0" cap="none" spc="0" normalizeH="0" baseline="0" noProof="0" smtClean="0">
                <a:ln>
                  <a:noFill/>
                </a:ln>
                <a:solidFill>
                  <a:schemeClr val="tx1"/>
                </a:solidFill>
                <a:effectLst/>
                <a:uLnTx/>
                <a:uFillTx/>
                <a:latin typeface="+mn-lt"/>
                <a:ea typeface="+mn-ea"/>
                <a:cs typeface="+mn-cs"/>
              </a:rPr>
              <a:t>污泥        污泥浓缩        污泥消化       污泥脱水       污泥处置 </a:t>
            </a:r>
            <a:endParaRPr kumimoji="0" lang="zh-CN" altLang="en-US" sz="24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24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0" cap="none" spc="0" normalizeH="0" baseline="0" noProof="0" smtClean="0">
                <a:ln>
                  <a:noFill/>
                </a:ln>
                <a:solidFill>
                  <a:schemeClr val="tx1"/>
                </a:solidFill>
                <a:effectLst/>
                <a:uLnTx/>
                <a:uFillTx/>
                <a:latin typeface="+mn-lt"/>
                <a:ea typeface="+mn-ea"/>
                <a:cs typeface="+mn-cs"/>
              </a:rPr>
              <a:t>        </a:t>
            </a:r>
            <a:endParaRPr kumimoji="0" lang="zh-CN" altLang="en-US" sz="24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1" i="0" u="none" strike="noStrike" kern="0" cap="none" spc="0" normalizeH="0" baseline="0" noProof="0" smtClean="0">
                <a:ln>
                  <a:noFill/>
                </a:ln>
                <a:solidFill>
                  <a:schemeClr val="tx1"/>
                </a:solidFill>
                <a:effectLst/>
                <a:uLnTx/>
                <a:uFillTx/>
                <a:latin typeface="+mn-lt"/>
                <a:ea typeface="+mn-ea"/>
                <a:cs typeface="+mn-cs"/>
              </a:rPr>
              <a:t>           </a:t>
            </a:r>
            <a:r>
              <a:rPr kumimoji="0" lang="zh-CN" altLang="en-US" sz="2000" b="1" i="0" u="none" strike="noStrike" kern="0" cap="none" spc="0" normalizeH="0" baseline="0" noProof="0" smtClean="0">
                <a:ln>
                  <a:noFill/>
                </a:ln>
                <a:solidFill>
                  <a:schemeClr val="tx1"/>
                </a:solidFill>
                <a:effectLst/>
                <a:uLnTx/>
                <a:uFillTx/>
                <a:latin typeface="+mn-lt"/>
                <a:ea typeface="+mn-ea"/>
                <a:cs typeface="+mn-cs"/>
              </a:rPr>
              <a:t>上清液                消化液               滤液</a:t>
            </a: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000" b="1" i="0" u="none" strike="noStrike" kern="0" cap="none" spc="0" normalizeH="0" baseline="0" noProof="0" smtClean="0">
                <a:ln>
                  <a:noFill/>
                </a:ln>
                <a:solidFill>
                  <a:schemeClr val="tx1"/>
                </a:solidFill>
                <a:effectLst/>
                <a:uLnTx/>
                <a:uFillTx/>
                <a:latin typeface="+mn-lt"/>
                <a:ea typeface="+mn-ea"/>
                <a:cs typeface="+mn-cs"/>
              </a:rPr>
              <a:t>处理系统</a:t>
            </a:r>
            <a:endParaRPr kumimoji="0"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2000" b="0" i="0" u="none" strike="noStrike" kern="0" cap="none" spc="0" normalizeH="0" baseline="0" noProof="0" smtClean="0">
              <a:ln>
                <a:noFill/>
              </a:ln>
              <a:solidFill>
                <a:schemeClr val="tx1"/>
              </a:solidFill>
              <a:effectLst/>
              <a:uLnTx/>
              <a:uFillTx/>
              <a:latin typeface="+mn-lt"/>
              <a:ea typeface="+mn-ea"/>
              <a:cs typeface="+mn-cs"/>
            </a:endParaRPr>
          </a:p>
        </p:txBody>
      </p:sp>
      <p:sp>
        <p:nvSpPr>
          <p:cNvPr id="11268" name="Line 4"/>
          <p:cNvSpPr/>
          <p:nvPr/>
        </p:nvSpPr>
        <p:spPr>
          <a:xfrm>
            <a:off x="755650" y="2276475"/>
            <a:ext cx="647700" cy="0"/>
          </a:xfrm>
          <a:prstGeom prst="line">
            <a:avLst/>
          </a:prstGeom>
          <a:ln w="9525" cap="flat" cmpd="sng">
            <a:solidFill>
              <a:schemeClr val="tx1"/>
            </a:solidFill>
            <a:prstDash val="solid"/>
            <a:headEnd type="none" w="med" len="med"/>
            <a:tailEnd type="triangle" w="med" len="med"/>
          </a:ln>
        </p:spPr>
      </p:sp>
      <p:sp>
        <p:nvSpPr>
          <p:cNvPr id="11269" name="Line 5"/>
          <p:cNvSpPr/>
          <p:nvPr/>
        </p:nvSpPr>
        <p:spPr>
          <a:xfrm>
            <a:off x="2843213" y="2276475"/>
            <a:ext cx="649287" cy="0"/>
          </a:xfrm>
          <a:prstGeom prst="line">
            <a:avLst/>
          </a:prstGeom>
          <a:ln w="9525" cap="flat" cmpd="sng">
            <a:solidFill>
              <a:schemeClr val="tx1"/>
            </a:solidFill>
            <a:prstDash val="solid"/>
            <a:headEnd type="none" w="med" len="med"/>
            <a:tailEnd type="triangle" w="med" len="med"/>
          </a:ln>
        </p:spPr>
      </p:sp>
      <p:sp>
        <p:nvSpPr>
          <p:cNvPr id="11270" name="Line 6"/>
          <p:cNvSpPr/>
          <p:nvPr/>
        </p:nvSpPr>
        <p:spPr>
          <a:xfrm>
            <a:off x="4859338" y="2276475"/>
            <a:ext cx="576262" cy="0"/>
          </a:xfrm>
          <a:prstGeom prst="line">
            <a:avLst/>
          </a:prstGeom>
          <a:ln w="9525" cap="flat" cmpd="sng">
            <a:solidFill>
              <a:schemeClr val="tx1"/>
            </a:solidFill>
            <a:prstDash val="solid"/>
            <a:headEnd type="none" w="med" len="med"/>
            <a:tailEnd type="triangle" w="med" len="med"/>
          </a:ln>
        </p:spPr>
      </p:sp>
      <p:sp>
        <p:nvSpPr>
          <p:cNvPr id="11271" name="Line 7"/>
          <p:cNvSpPr/>
          <p:nvPr/>
        </p:nvSpPr>
        <p:spPr>
          <a:xfrm>
            <a:off x="6877050" y="2205038"/>
            <a:ext cx="0" cy="0"/>
          </a:xfrm>
          <a:prstGeom prst="line">
            <a:avLst/>
          </a:prstGeom>
          <a:ln w="9525" cap="flat" cmpd="sng">
            <a:solidFill>
              <a:schemeClr val="tx1"/>
            </a:solidFill>
            <a:prstDash val="solid"/>
            <a:headEnd type="none" w="med" len="med"/>
            <a:tailEnd type="triangle" w="med" len="med"/>
          </a:ln>
        </p:spPr>
      </p:sp>
      <p:sp>
        <p:nvSpPr>
          <p:cNvPr id="11272" name="Line 8"/>
          <p:cNvSpPr/>
          <p:nvPr/>
        </p:nvSpPr>
        <p:spPr>
          <a:xfrm>
            <a:off x="6804025" y="2276475"/>
            <a:ext cx="647700" cy="0"/>
          </a:xfrm>
          <a:prstGeom prst="line">
            <a:avLst/>
          </a:prstGeom>
          <a:ln w="9525" cap="flat" cmpd="sng">
            <a:solidFill>
              <a:schemeClr val="tx1"/>
            </a:solidFill>
            <a:prstDash val="solid"/>
            <a:headEnd type="none" w="med" len="med"/>
            <a:tailEnd type="triangle" w="med" len="med"/>
          </a:ln>
        </p:spPr>
      </p:sp>
      <p:sp>
        <p:nvSpPr>
          <p:cNvPr id="11273" name="Line 12"/>
          <p:cNvSpPr/>
          <p:nvPr/>
        </p:nvSpPr>
        <p:spPr>
          <a:xfrm>
            <a:off x="1187450" y="5157788"/>
            <a:ext cx="5040313" cy="0"/>
          </a:xfrm>
          <a:prstGeom prst="line">
            <a:avLst/>
          </a:prstGeom>
          <a:ln w="9525" cap="flat" cmpd="sng">
            <a:solidFill>
              <a:schemeClr val="tx1"/>
            </a:solidFill>
            <a:prstDash val="solid"/>
            <a:headEnd type="none" w="med" len="med"/>
            <a:tailEnd type="none" w="med" len="med"/>
          </a:ln>
        </p:spPr>
      </p:sp>
      <p:sp>
        <p:nvSpPr>
          <p:cNvPr id="11274" name="Line 13"/>
          <p:cNvSpPr/>
          <p:nvPr/>
        </p:nvSpPr>
        <p:spPr>
          <a:xfrm>
            <a:off x="6227763" y="2492375"/>
            <a:ext cx="0" cy="2665413"/>
          </a:xfrm>
          <a:prstGeom prst="line">
            <a:avLst/>
          </a:prstGeom>
          <a:ln w="9525" cap="flat" cmpd="sng">
            <a:solidFill>
              <a:schemeClr val="tx1"/>
            </a:solidFill>
            <a:prstDash val="solid"/>
            <a:headEnd type="none" w="med" len="med"/>
            <a:tailEnd type="triangle" w="med" len="med"/>
          </a:ln>
        </p:spPr>
      </p:sp>
      <p:sp>
        <p:nvSpPr>
          <p:cNvPr id="11275" name="Line 14"/>
          <p:cNvSpPr/>
          <p:nvPr/>
        </p:nvSpPr>
        <p:spPr>
          <a:xfrm>
            <a:off x="4211638" y="2492375"/>
            <a:ext cx="0" cy="2592388"/>
          </a:xfrm>
          <a:prstGeom prst="line">
            <a:avLst/>
          </a:prstGeom>
          <a:ln w="9525" cap="flat" cmpd="sng">
            <a:solidFill>
              <a:schemeClr val="tx1"/>
            </a:solidFill>
            <a:prstDash val="solid"/>
            <a:headEnd type="none" w="med" len="med"/>
            <a:tailEnd type="triangle" w="med" len="med"/>
          </a:ln>
        </p:spPr>
      </p:sp>
      <p:sp>
        <p:nvSpPr>
          <p:cNvPr id="11276" name="Line 15"/>
          <p:cNvSpPr/>
          <p:nvPr/>
        </p:nvSpPr>
        <p:spPr>
          <a:xfrm>
            <a:off x="2124075" y="2492375"/>
            <a:ext cx="0" cy="2665413"/>
          </a:xfrm>
          <a:prstGeom prst="line">
            <a:avLst/>
          </a:prstGeom>
          <a:ln w="9525" cap="flat" cmpd="sng">
            <a:solidFill>
              <a:schemeClr val="tx1"/>
            </a:solidFill>
            <a:prstDash val="solid"/>
            <a:headEnd type="none" w="med" len="med"/>
            <a:tailEnd type="triangle" w="med" len="med"/>
          </a:ln>
        </p:spPr>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fill="hold">
                                          <p:stCondLst>
                                            <p:cond delay="0"/>
                                          </p:stCondLst>
                                        </p:cTn>
                                        <p:tgtEl>
                                          <p:spTgt spid="17410"/>
                                        </p:tgtEl>
                                        <p:attrNameLst>
                                          <p:attrName>style.visibility</p:attrName>
                                        </p:attrNameLst>
                                      </p:cBhvr>
                                      <p:to>
                                        <p:strVal val="visible"/>
                                      </p:to>
                                    </p:set>
                                    <p:anim calcmode="lin" valueType="num">
                                      <p:cBhvr additive="base">
                                        <p:cTn id="7" dur="799" fill="hold">
                                          <p:stCondLst>
                                            <p:cond delay="0"/>
                                          </p:stCondLst>
                                        </p:cTn>
                                        <p:tgtEl>
                                          <p:spTgt spid="17410"/>
                                        </p:tgtEl>
                                        <p:attrNameLst>
                                          <p:attrName>ppt_x</p:attrName>
                                        </p:attrNameLst>
                                      </p:cBhvr>
                                      <p:tavLst>
                                        <p:tav tm="0">
                                          <p:val>
                                            <p:strVal val="0-#ppt_w/2"/>
                                          </p:val>
                                        </p:tav>
                                        <p:tav tm="100000">
                                          <p:val>
                                            <p:strVal val="#ppt_x"/>
                                          </p:val>
                                        </p:tav>
                                      </p:tavLst>
                                    </p:anim>
                                    <p:anim calcmode="lin" valueType="num">
                                      <p:cBhvr additive="base">
                                        <p:cTn id="8" dur="799" fill="hold">
                                          <p:stCondLst>
                                            <p:cond delay="0"/>
                                          </p:stCondLst>
                                        </p:cTn>
                                        <p:tgtEl>
                                          <p:spTgt spid="174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fill="hold">
                                          <p:stCondLst>
                                            <p:cond delay="0"/>
                                          </p:stCondLst>
                                        </p:cTn>
                                        <p:tgtEl>
                                          <p:spTgt spid="17411">
                                            <p:txEl>
                                              <p:charRg st="1" end="51"/>
                                            </p:txEl>
                                          </p:spTgt>
                                        </p:tgtEl>
                                        <p:attrNameLst>
                                          <p:attrName>style.visibility</p:attrName>
                                        </p:attrNameLst>
                                      </p:cBhvr>
                                      <p:to>
                                        <p:strVal val="visible"/>
                                      </p:to>
                                    </p:set>
                                    <p:animEffect transition="in" filter="fade">
                                      <p:cBhvr>
                                        <p:cTn id="13" dur="1000"/>
                                        <p:tgtEl>
                                          <p:spTgt spid="17411">
                                            <p:txEl>
                                              <p:charRg st="1" end="51"/>
                                            </p:txEl>
                                          </p:spTgt>
                                        </p:tgtEl>
                                      </p:cBhvr>
                                    </p:animEffect>
                                    <p:anim calcmode="lin" valueType="num">
                                      <p:cBhvr>
                                        <p:cTn id="14" dur="1000" fill="hold"/>
                                        <p:tgtEl>
                                          <p:spTgt spid="17411">
                                            <p:txEl>
                                              <p:charRg st="1" end="51"/>
                                            </p:txEl>
                                          </p:spTgt>
                                        </p:tgtEl>
                                        <p:attrNameLst>
                                          <p:attrName>ppt_x</p:attrName>
                                        </p:attrNameLst>
                                      </p:cBhvr>
                                      <p:tavLst>
                                        <p:tav tm="0">
                                          <p:val>
                                            <p:strVal val="#ppt_x-.1"/>
                                          </p:val>
                                        </p:tav>
                                        <p:tav tm="100000">
                                          <p:val>
                                            <p:strVal val="#ppt_x"/>
                                          </p:val>
                                        </p:tav>
                                      </p:tavLst>
                                    </p:anim>
                                    <p:anim calcmode="lin" valueType="num">
                                      <p:cBhvr>
                                        <p:cTn id="15" dur="1000" fill="hold"/>
                                        <p:tgtEl>
                                          <p:spTgt spid="17411">
                                            <p:txEl>
                                              <p:charRg st="1" end="5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fill="hold">
                                          <p:stCondLst>
                                            <p:cond delay="0"/>
                                          </p:stCondLst>
                                        </p:cTn>
                                        <p:tgtEl>
                                          <p:spTgt spid="17411">
                                            <p:txEl>
                                              <p:charRg st="52" end="61"/>
                                            </p:txEl>
                                          </p:spTgt>
                                        </p:tgtEl>
                                        <p:attrNameLst>
                                          <p:attrName>style.visibility</p:attrName>
                                        </p:attrNameLst>
                                      </p:cBhvr>
                                      <p:to>
                                        <p:strVal val="visible"/>
                                      </p:to>
                                    </p:set>
                                    <p:animEffect transition="in" filter="fade">
                                      <p:cBhvr>
                                        <p:cTn id="20" dur="1000"/>
                                        <p:tgtEl>
                                          <p:spTgt spid="17411">
                                            <p:txEl>
                                              <p:charRg st="52" end="61"/>
                                            </p:txEl>
                                          </p:spTgt>
                                        </p:tgtEl>
                                      </p:cBhvr>
                                    </p:animEffect>
                                    <p:anim calcmode="lin" valueType="num">
                                      <p:cBhvr>
                                        <p:cTn id="21" dur="1000" fill="hold"/>
                                        <p:tgtEl>
                                          <p:spTgt spid="17411">
                                            <p:txEl>
                                              <p:charRg st="52" end="61"/>
                                            </p:txEl>
                                          </p:spTgt>
                                        </p:tgtEl>
                                        <p:attrNameLst>
                                          <p:attrName>ppt_x</p:attrName>
                                        </p:attrNameLst>
                                      </p:cBhvr>
                                      <p:tavLst>
                                        <p:tav tm="0">
                                          <p:val>
                                            <p:strVal val="#ppt_x-.1"/>
                                          </p:val>
                                        </p:tav>
                                        <p:tav tm="100000">
                                          <p:val>
                                            <p:strVal val="#ppt_x"/>
                                          </p:val>
                                        </p:tav>
                                      </p:tavLst>
                                    </p:anim>
                                    <p:anim calcmode="lin" valueType="num">
                                      <p:cBhvr>
                                        <p:cTn id="22" dur="1000" fill="hold"/>
                                        <p:tgtEl>
                                          <p:spTgt spid="17411">
                                            <p:txEl>
                                              <p:charRg st="52" end="6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fill="hold">
                                          <p:stCondLst>
                                            <p:cond delay="0"/>
                                          </p:stCondLst>
                                        </p:cTn>
                                        <p:tgtEl>
                                          <p:spTgt spid="17411">
                                            <p:txEl>
                                              <p:charRg st="61" end="112"/>
                                            </p:txEl>
                                          </p:spTgt>
                                        </p:tgtEl>
                                        <p:attrNameLst>
                                          <p:attrName>style.visibility</p:attrName>
                                        </p:attrNameLst>
                                      </p:cBhvr>
                                      <p:to>
                                        <p:strVal val="visible"/>
                                      </p:to>
                                    </p:set>
                                    <p:animEffect transition="in" filter="fade">
                                      <p:cBhvr>
                                        <p:cTn id="27" dur="1000"/>
                                        <p:tgtEl>
                                          <p:spTgt spid="17411">
                                            <p:txEl>
                                              <p:charRg st="61" end="112"/>
                                            </p:txEl>
                                          </p:spTgt>
                                        </p:tgtEl>
                                      </p:cBhvr>
                                    </p:animEffect>
                                    <p:anim calcmode="lin" valueType="num">
                                      <p:cBhvr>
                                        <p:cTn id="28" dur="1000" fill="hold"/>
                                        <p:tgtEl>
                                          <p:spTgt spid="17411">
                                            <p:txEl>
                                              <p:charRg st="61" end="112"/>
                                            </p:txEl>
                                          </p:spTgt>
                                        </p:tgtEl>
                                        <p:attrNameLst>
                                          <p:attrName>ppt_x</p:attrName>
                                        </p:attrNameLst>
                                      </p:cBhvr>
                                      <p:tavLst>
                                        <p:tav tm="0">
                                          <p:val>
                                            <p:strVal val="#ppt_x-.1"/>
                                          </p:val>
                                        </p:tav>
                                        <p:tav tm="100000">
                                          <p:val>
                                            <p:strVal val="#ppt_x"/>
                                          </p:val>
                                        </p:tav>
                                      </p:tavLst>
                                    </p:anim>
                                    <p:anim calcmode="lin" valueType="num">
                                      <p:cBhvr>
                                        <p:cTn id="29" dur="1000" fill="hold"/>
                                        <p:tgtEl>
                                          <p:spTgt spid="17411">
                                            <p:txEl>
                                              <p:charRg st="61" end="11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fill="hold">
                                          <p:stCondLst>
                                            <p:cond delay="0"/>
                                          </p:stCondLst>
                                        </p:cTn>
                                        <p:tgtEl>
                                          <p:spTgt spid="17411">
                                            <p:txEl>
                                              <p:charRg st="115" end="120"/>
                                            </p:txEl>
                                          </p:spTgt>
                                        </p:tgtEl>
                                        <p:attrNameLst>
                                          <p:attrName>style.visibility</p:attrName>
                                        </p:attrNameLst>
                                      </p:cBhvr>
                                      <p:to>
                                        <p:strVal val="visible"/>
                                      </p:to>
                                    </p:set>
                                    <p:animEffect transition="in" filter="fade">
                                      <p:cBhvr>
                                        <p:cTn id="34" dur="1000"/>
                                        <p:tgtEl>
                                          <p:spTgt spid="17411">
                                            <p:txEl>
                                              <p:charRg st="115" end="120"/>
                                            </p:txEl>
                                          </p:spTgt>
                                        </p:tgtEl>
                                      </p:cBhvr>
                                    </p:animEffect>
                                    <p:anim calcmode="lin" valueType="num">
                                      <p:cBhvr>
                                        <p:cTn id="35" dur="1000" fill="hold"/>
                                        <p:tgtEl>
                                          <p:spTgt spid="17411">
                                            <p:txEl>
                                              <p:charRg st="115" end="120"/>
                                            </p:txEl>
                                          </p:spTgt>
                                        </p:tgtEl>
                                        <p:attrNameLst>
                                          <p:attrName>ppt_x</p:attrName>
                                        </p:attrNameLst>
                                      </p:cBhvr>
                                      <p:tavLst>
                                        <p:tav tm="0">
                                          <p:val>
                                            <p:strVal val="#ppt_x-.1"/>
                                          </p:val>
                                        </p:tav>
                                        <p:tav tm="100000">
                                          <p:val>
                                            <p:strVal val="#ppt_x"/>
                                          </p:val>
                                        </p:tav>
                                      </p:tavLst>
                                    </p:anim>
                                    <p:anim calcmode="lin" valueType="num">
                                      <p:cBhvr>
                                        <p:cTn id="36" dur="1000" fill="hold"/>
                                        <p:tgtEl>
                                          <p:spTgt spid="17411">
                                            <p:txEl>
                                              <p:charRg st="115" end="12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b="1" dirty="0">
                <a:solidFill>
                  <a:srgbClr val="FFFF00"/>
                </a:solidFill>
                <a:effectLst/>
                <a:latin typeface="黑体" panose="02010609060101010101" pitchFamily="2" charset="-122"/>
                <a:ea typeface="黑体" panose="02010609060101010101" pitchFamily="2" charset="-122"/>
              </a:rPr>
              <a:t>污泥工艺流程</a:t>
            </a:r>
            <a:r>
              <a:rPr lang="en-US" altLang="zh-CN" b="1" dirty="0">
                <a:solidFill>
                  <a:srgbClr val="FFFF00"/>
                </a:solidFill>
                <a:effectLst/>
                <a:latin typeface="黑体" panose="02010609060101010101" pitchFamily="2" charset="-122"/>
                <a:ea typeface="黑体" panose="02010609060101010101" pitchFamily="2" charset="-122"/>
              </a:rPr>
              <a:t>4</a:t>
            </a:r>
            <a:r>
              <a:rPr lang="zh-CN" altLang="en-US" b="1" dirty="0">
                <a:solidFill>
                  <a:srgbClr val="FFFF00"/>
                </a:solidFill>
                <a:effectLst/>
                <a:latin typeface="黑体" panose="02010609060101010101" pitchFamily="2" charset="-122"/>
                <a:ea typeface="黑体" panose="02010609060101010101" pitchFamily="2" charset="-122"/>
              </a:rPr>
              <a:t>个阶段</a:t>
            </a:r>
            <a:endParaRPr lang="zh-CN" altLang="en-US" b="1" dirty="0">
              <a:solidFill>
                <a:srgbClr val="FFFF00"/>
              </a:solidFill>
              <a:effectLst/>
              <a:latin typeface="黑体" panose="02010609060101010101" pitchFamily="2" charset="-122"/>
              <a:ea typeface="黑体" panose="02010609060101010101" pitchFamily="2" charset="-122"/>
            </a:endParaRPr>
          </a:p>
        </p:txBody>
      </p:sp>
      <p:sp>
        <p:nvSpPr>
          <p:cNvPr id="12291" name="Rectangle 3"/>
          <p:cNvSpPr>
            <a:spLocks noGrp="1"/>
          </p:cNvSpPr>
          <p:nvPr>
            <p:ph idx="1"/>
          </p:nvPr>
        </p:nvSpPr>
        <p:spPr>
          <a:xfrm>
            <a:off x="457200" y="1341438"/>
            <a:ext cx="8229600" cy="5327650"/>
          </a:xfrm>
          <a:ln/>
        </p:spPr>
        <p:txBody>
          <a:bodyPr vert="horz" wrap="square" lIns="91440" tIns="45720" rIns="91440" bIns="45720" anchor="t" anchorCtr="0"/>
          <a:lstStyle/>
          <a:p>
            <a:pPr eaLnBrk="1" hangingPunct="1">
              <a:lnSpc>
                <a:spcPct val="90000"/>
              </a:lnSpc>
            </a:pPr>
            <a:r>
              <a:rPr lang="zh-CN" altLang="en-US" sz="2800" dirty="0">
                <a:solidFill>
                  <a:srgbClr val="FFFF00"/>
                </a:solidFill>
                <a:effectLst/>
                <a:ea typeface="华文新魏" pitchFamily="2" charset="-122"/>
              </a:rPr>
              <a:t>污泥浓缩阶段</a:t>
            </a:r>
            <a:endParaRPr lang="zh-CN" altLang="en-US" sz="2800" dirty="0">
              <a:solidFill>
                <a:srgbClr val="FFFF00"/>
              </a:solidFill>
              <a:effectLst/>
              <a:ea typeface="华文新魏" pitchFamily="2" charset="-122"/>
            </a:endParaRPr>
          </a:p>
          <a:p>
            <a:pPr eaLnBrk="1" hangingPunct="1">
              <a:lnSpc>
                <a:spcPct val="90000"/>
              </a:lnSpc>
              <a:buNone/>
            </a:pPr>
            <a:r>
              <a:rPr lang="zh-CN" altLang="en-US" sz="2800" dirty="0">
                <a:effectLst/>
                <a:ea typeface="华文新魏" pitchFamily="2" charset="-122"/>
              </a:rPr>
              <a:t>   污泥初步减容，缩小后续设施、设备的容积，浓缩采用</a:t>
            </a:r>
            <a:r>
              <a:rPr lang="zh-CN" altLang="en-US" sz="2800" u="sng" dirty="0">
                <a:effectLst/>
                <a:ea typeface="华文新魏" pitchFamily="2" charset="-122"/>
              </a:rPr>
              <a:t>重力</a:t>
            </a:r>
            <a:r>
              <a:rPr lang="zh-CN" altLang="en-US" sz="2800" dirty="0">
                <a:effectLst/>
                <a:ea typeface="华文新魏" pitchFamily="2" charset="-122"/>
              </a:rPr>
              <a:t>、</a:t>
            </a:r>
            <a:r>
              <a:rPr lang="zh-CN" altLang="en-US" sz="2800" u="sng" dirty="0">
                <a:effectLst/>
                <a:ea typeface="华文新魏" pitchFamily="2" charset="-122"/>
              </a:rPr>
              <a:t>机械</a:t>
            </a:r>
            <a:r>
              <a:rPr lang="zh-CN" altLang="en-US" sz="2800" dirty="0">
                <a:effectLst/>
                <a:ea typeface="华文新魏" pitchFamily="2" charset="-122"/>
              </a:rPr>
              <a:t>、</a:t>
            </a:r>
            <a:r>
              <a:rPr lang="zh-CN" altLang="en-US" sz="2800" u="sng" dirty="0">
                <a:effectLst/>
                <a:ea typeface="华文新魏" pitchFamily="2" charset="-122"/>
              </a:rPr>
              <a:t>气浮浓缩</a:t>
            </a:r>
            <a:r>
              <a:rPr lang="zh-CN" altLang="en-US" sz="2800" dirty="0">
                <a:effectLst/>
                <a:ea typeface="华文新魏" pitchFamily="2" charset="-122"/>
              </a:rPr>
              <a:t>工艺</a:t>
            </a:r>
            <a:endParaRPr lang="zh-CN" altLang="en-US" sz="2800" dirty="0">
              <a:effectLst/>
              <a:ea typeface="华文新魏" pitchFamily="2" charset="-122"/>
            </a:endParaRPr>
          </a:p>
          <a:p>
            <a:pPr eaLnBrk="1" hangingPunct="1">
              <a:lnSpc>
                <a:spcPct val="90000"/>
              </a:lnSpc>
            </a:pPr>
            <a:r>
              <a:rPr lang="zh-CN" altLang="en-US" sz="2800" dirty="0">
                <a:solidFill>
                  <a:srgbClr val="FFFF00"/>
                </a:solidFill>
                <a:effectLst/>
                <a:ea typeface="华文新魏" pitchFamily="2" charset="-122"/>
              </a:rPr>
              <a:t>污泥消化阶段</a:t>
            </a:r>
            <a:endParaRPr lang="zh-CN" altLang="en-US" sz="2800" dirty="0">
              <a:solidFill>
                <a:srgbClr val="FFFF00"/>
              </a:solidFill>
              <a:effectLst/>
              <a:ea typeface="华文新魏" pitchFamily="2" charset="-122"/>
            </a:endParaRPr>
          </a:p>
          <a:p>
            <a:pPr eaLnBrk="1" hangingPunct="1">
              <a:lnSpc>
                <a:spcPct val="90000"/>
              </a:lnSpc>
              <a:buNone/>
            </a:pPr>
            <a:r>
              <a:rPr lang="zh-CN" altLang="en-US" sz="2800" dirty="0">
                <a:effectLst/>
                <a:ea typeface="华文新魏" pitchFamily="2" charset="-122"/>
              </a:rPr>
              <a:t>   分解污泥中有机物，减小污泥的体积，杀死病毒。消化分为</a:t>
            </a:r>
            <a:r>
              <a:rPr lang="zh-CN" altLang="en-US" sz="2800" u="sng" dirty="0">
                <a:effectLst/>
                <a:ea typeface="华文新魏" pitchFamily="2" charset="-122"/>
              </a:rPr>
              <a:t>厌氧</a:t>
            </a:r>
            <a:r>
              <a:rPr lang="zh-CN" altLang="en-US" sz="2800" dirty="0">
                <a:effectLst/>
                <a:ea typeface="华文新魏" pitchFamily="2" charset="-122"/>
              </a:rPr>
              <a:t>、好氧工艺</a:t>
            </a:r>
            <a:endParaRPr lang="zh-CN" altLang="en-US" sz="2800" dirty="0">
              <a:effectLst/>
              <a:ea typeface="华文新魏" pitchFamily="2" charset="-122"/>
            </a:endParaRPr>
          </a:p>
          <a:p>
            <a:pPr eaLnBrk="1" hangingPunct="1">
              <a:lnSpc>
                <a:spcPct val="90000"/>
              </a:lnSpc>
            </a:pPr>
            <a:r>
              <a:rPr lang="zh-CN" altLang="en-US" sz="2800" dirty="0">
                <a:solidFill>
                  <a:srgbClr val="FFFF00"/>
                </a:solidFill>
                <a:effectLst/>
                <a:ea typeface="华文新魏" pitchFamily="2" charset="-122"/>
              </a:rPr>
              <a:t>污泥脱水阶段</a:t>
            </a:r>
            <a:endParaRPr lang="zh-CN" altLang="en-US" sz="2800" dirty="0">
              <a:solidFill>
                <a:srgbClr val="FFFF00"/>
              </a:solidFill>
              <a:effectLst/>
              <a:ea typeface="华文新魏" pitchFamily="2" charset="-122"/>
            </a:endParaRPr>
          </a:p>
          <a:p>
            <a:pPr eaLnBrk="1" hangingPunct="1">
              <a:lnSpc>
                <a:spcPct val="90000"/>
              </a:lnSpc>
              <a:buNone/>
            </a:pPr>
            <a:r>
              <a:rPr lang="zh-CN" altLang="en-US" sz="2800" dirty="0">
                <a:effectLst/>
                <a:ea typeface="华文新魏" pitchFamily="2" charset="-122"/>
              </a:rPr>
              <a:t>   进一步减容，使污泥由液态转化为固态，方便运输和消纳。污泥脱水分为机械、自然干化</a:t>
            </a:r>
            <a:endParaRPr lang="zh-CN" altLang="en-US" sz="2800" dirty="0">
              <a:effectLst/>
              <a:ea typeface="华文新魏" pitchFamily="2" charset="-122"/>
            </a:endParaRPr>
          </a:p>
          <a:p>
            <a:pPr eaLnBrk="1" hangingPunct="1">
              <a:lnSpc>
                <a:spcPct val="90000"/>
              </a:lnSpc>
            </a:pPr>
            <a:r>
              <a:rPr lang="zh-CN" altLang="en-US" sz="2800" dirty="0">
                <a:solidFill>
                  <a:srgbClr val="FFFF00"/>
                </a:solidFill>
                <a:effectLst/>
                <a:ea typeface="华文新魏" pitchFamily="2" charset="-122"/>
              </a:rPr>
              <a:t>污泥处置阶段 </a:t>
            </a:r>
            <a:endParaRPr lang="zh-CN" altLang="en-US" sz="2800" dirty="0">
              <a:solidFill>
                <a:srgbClr val="FFFF00"/>
              </a:solidFill>
              <a:effectLst/>
              <a:ea typeface="华文新魏" pitchFamily="2" charset="-122"/>
            </a:endParaRPr>
          </a:p>
          <a:p>
            <a:pPr eaLnBrk="1" hangingPunct="1">
              <a:lnSpc>
                <a:spcPct val="90000"/>
              </a:lnSpc>
              <a:buNone/>
            </a:pPr>
            <a:r>
              <a:rPr lang="zh-CN" altLang="en-US" sz="2800" dirty="0">
                <a:effectLst/>
                <a:ea typeface="华文新魏" pitchFamily="2" charset="-122"/>
              </a:rPr>
              <a:t>    回收利用污泥中有用的部分主要有污泥填埋、焚 烧、堆肥、建材</a:t>
            </a:r>
            <a:endParaRPr lang="zh-CN" altLang="en-US" sz="2800" dirty="0">
              <a:solidFill>
                <a:srgbClr val="FFFF00"/>
              </a:solidFill>
              <a:effectLst/>
              <a:ea typeface="华文新魏"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457200" y="277813"/>
            <a:ext cx="8229600" cy="919162"/>
          </a:xfrm>
          <a:ln/>
        </p:spPr>
        <p:txBody>
          <a:bodyPr vert="horz" wrap="square" lIns="91440" tIns="45720" rIns="91440" bIns="45720" anchor="ctr" anchorCtr="1"/>
          <a:p>
            <a:pPr marL="838200" indent="-838200" eaLnBrk="1" hangingPunct="1"/>
            <a:r>
              <a:rPr lang="zh-CN" altLang="en-US" sz="3600" b="1" dirty="0">
                <a:solidFill>
                  <a:srgbClr val="FFFF00"/>
                </a:solidFill>
                <a:effectLst/>
                <a:ea typeface="黑体" panose="02010609060101010101" pitchFamily="2" charset="-122"/>
              </a:rPr>
              <a:t>污泥贮存的目的、贮存方式及运输方式</a:t>
            </a:r>
            <a:endParaRPr lang="zh-CN" altLang="en-US" sz="3600" b="1" dirty="0">
              <a:solidFill>
                <a:srgbClr val="FFFF00"/>
              </a:solidFill>
              <a:effectLst/>
              <a:ea typeface="黑体" panose="02010609060101010101" pitchFamily="2" charset="-122"/>
            </a:endParaRPr>
          </a:p>
        </p:txBody>
      </p:sp>
      <p:sp>
        <p:nvSpPr>
          <p:cNvPr id="13315" name="Rectangle 3"/>
          <p:cNvSpPr>
            <a:spLocks noGrp="1"/>
          </p:cNvSpPr>
          <p:nvPr>
            <p:ph idx="1"/>
          </p:nvPr>
        </p:nvSpPr>
        <p:spPr>
          <a:xfrm>
            <a:off x="457200" y="1412875"/>
            <a:ext cx="8229600" cy="5256213"/>
          </a:xfrm>
          <a:ln/>
        </p:spPr>
        <p:txBody>
          <a:bodyPr vert="horz" wrap="square" lIns="91440" tIns="45720" rIns="91440" bIns="45720" anchor="t" anchorCtr="0"/>
          <a:lstStyle/>
          <a:p>
            <a:pPr eaLnBrk="1" hangingPunct="1"/>
            <a:r>
              <a:rPr lang="en-US" altLang="zh-CN" sz="4800" dirty="0">
                <a:effectLst/>
                <a:ea typeface="华文新魏" pitchFamily="2" charset="-122"/>
              </a:rPr>
              <a:t> </a:t>
            </a:r>
            <a:r>
              <a:rPr lang="zh-CN" altLang="en-US" dirty="0">
                <a:solidFill>
                  <a:srgbClr val="FFFF00"/>
                </a:solidFill>
                <a:effectLst/>
                <a:ea typeface="华文新魏" pitchFamily="2" charset="-122"/>
              </a:rPr>
              <a:t>污泥的贮存作用目的：</a:t>
            </a:r>
            <a:endParaRPr lang="zh-CN" altLang="en-US" dirty="0">
              <a:solidFill>
                <a:srgbClr val="FFFF00"/>
              </a:solidFill>
              <a:effectLst/>
              <a:ea typeface="华文新魏" pitchFamily="2" charset="-122"/>
            </a:endParaRPr>
          </a:p>
          <a:p>
            <a:pPr eaLnBrk="1" hangingPunct="1">
              <a:buNone/>
            </a:pPr>
            <a:r>
              <a:rPr lang="zh-CN" altLang="en-US" dirty="0">
                <a:effectLst/>
                <a:ea typeface="华文新魏" pitchFamily="2" charset="-122"/>
              </a:rPr>
              <a:t>  通常污泥可以在沉淀池、污泥浓缩池、短时停留也可以在消化池贮存。</a:t>
            </a:r>
            <a:endParaRPr lang="zh-CN" altLang="en-US" dirty="0">
              <a:effectLst/>
              <a:ea typeface="华文新魏" pitchFamily="2" charset="-122"/>
            </a:endParaRPr>
          </a:p>
          <a:p>
            <a:pPr eaLnBrk="1" hangingPunct="1">
              <a:buNone/>
            </a:pPr>
            <a:r>
              <a:rPr lang="zh-CN" altLang="en-US" dirty="0">
                <a:effectLst/>
              </a:rPr>
              <a:t>   </a:t>
            </a:r>
            <a:r>
              <a:rPr lang="zh-CN" altLang="en-US" dirty="0">
                <a:effectLst/>
                <a:ea typeface="华文新魏" pitchFamily="2" charset="-122"/>
              </a:rPr>
              <a:t>污泥贮存的作用是平衡污泥产量的波动，为污泥提供均匀的进料条件。</a:t>
            </a:r>
            <a:endParaRPr lang="zh-CN" altLang="en-US" dirty="0">
              <a:effectLst/>
              <a:ea typeface="华文新魏"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457200" y="277813"/>
            <a:ext cx="8229600" cy="847725"/>
          </a:xfrm>
          <a:ln/>
        </p:spPr>
        <p:txBody>
          <a:bodyPr vert="horz" wrap="square" lIns="91440" tIns="45720" rIns="91440" bIns="45720" anchor="ctr" anchorCtr="1"/>
          <a:p>
            <a:pPr marL="838200" indent="-838200" eaLnBrk="1" hangingPunct="1"/>
            <a:r>
              <a:rPr lang="zh-CN" altLang="en-US" sz="3600" b="1" dirty="0">
                <a:solidFill>
                  <a:srgbClr val="FFFF00"/>
                </a:solidFill>
                <a:effectLst/>
                <a:ea typeface="黑体" panose="02010609060101010101" pitchFamily="2" charset="-122"/>
              </a:rPr>
              <a:t>污泥贮存的目的、贮存方式及运输方式</a:t>
            </a:r>
            <a:endParaRPr lang="zh-CN" altLang="en-US" sz="3600" b="1" dirty="0">
              <a:solidFill>
                <a:srgbClr val="FFFF00"/>
              </a:solidFill>
              <a:effectLst/>
              <a:ea typeface="黑体" panose="02010609060101010101" pitchFamily="2" charset="-122"/>
            </a:endParaRPr>
          </a:p>
        </p:txBody>
      </p:sp>
      <p:sp>
        <p:nvSpPr>
          <p:cNvPr id="14339" name="Rectangle 3"/>
          <p:cNvSpPr>
            <a:spLocks noGrp="1"/>
          </p:cNvSpPr>
          <p:nvPr>
            <p:ph idx="1"/>
          </p:nvPr>
        </p:nvSpPr>
        <p:spPr>
          <a:xfrm>
            <a:off x="457200" y="1268413"/>
            <a:ext cx="8229600" cy="5329237"/>
          </a:xfrm>
          <a:ln/>
        </p:spPr>
        <p:txBody>
          <a:bodyPr vert="horz" wrap="square" lIns="91440" tIns="45720" rIns="91440" bIns="45720" anchor="t" anchorCtr="0"/>
          <a:lstStyle/>
          <a:p>
            <a:pPr eaLnBrk="1" hangingPunct="1">
              <a:buNone/>
            </a:pPr>
            <a:r>
              <a:rPr lang="en-US" altLang="zh-CN" sz="4400" dirty="0">
                <a:solidFill>
                  <a:srgbClr val="FFFF00"/>
                </a:solidFill>
                <a:effectLst/>
                <a:ea typeface="华文新魏" pitchFamily="2" charset="-122"/>
              </a:rPr>
              <a:t>  </a:t>
            </a:r>
            <a:r>
              <a:rPr lang="zh-CN" altLang="en-US" sz="4400" dirty="0">
                <a:solidFill>
                  <a:srgbClr val="FFFF00"/>
                </a:solidFill>
                <a:effectLst/>
                <a:ea typeface="华文新魏" pitchFamily="2" charset="-122"/>
              </a:rPr>
              <a:t>污泥贮存的方式：</a:t>
            </a:r>
            <a:endParaRPr lang="zh-CN" altLang="en-US" sz="4400" dirty="0">
              <a:solidFill>
                <a:srgbClr val="FFFF00"/>
              </a:solidFill>
              <a:effectLst/>
              <a:ea typeface="华文新魏" pitchFamily="2" charset="-122"/>
            </a:endParaRPr>
          </a:p>
          <a:p>
            <a:pPr eaLnBrk="1" hangingPunct="1"/>
            <a:r>
              <a:rPr lang="zh-CN" altLang="en-US" sz="3600" dirty="0">
                <a:effectLst/>
                <a:ea typeface="华文新魏" pitchFamily="2" charset="-122"/>
              </a:rPr>
              <a:t>在没有污泥消化的污水处理厂，可以在沉淀池、污泥浓缩池内短期贮存，也可以在消化池贮存；但污泥在贮存的过程中，往往存在臭气的问题；</a:t>
            </a:r>
            <a:endParaRPr lang="zh-CN" altLang="en-US" sz="3600" dirty="0">
              <a:effectLst/>
              <a:ea typeface="华文新魏" pitchFamily="2" charset="-122"/>
            </a:endParaRPr>
          </a:p>
          <a:p>
            <a:pPr eaLnBrk="1" hangingPunct="1"/>
            <a:r>
              <a:rPr lang="zh-CN" altLang="en-US" sz="3600" dirty="0">
                <a:effectLst/>
                <a:ea typeface="华文新魏" pitchFamily="2" charset="-122"/>
              </a:rPr>
              <a:t>对于工业废水或小型城市污水处理厂由于污泥产量少，为降低运输成本，积累到一定数量再外运</a:t>
            </a:r>
            <a:endParaRPr lang="zh-CN" altLang="en-US" sz="3600" dirty="0">
              <a:effectLst/>
              <a:ea typeface="华文新魏"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457200" y="277813"/>
            <a:ext cx="8229600" cy="990600"/>
          </a:xfrm>
          <a:ln/>
        </p:spPr>
        <p:txBody>
          <a:bodyPr vert="horz" wrap="square" lIns="91440" tIns="45720" rIns="91440" bIns="45720" anchor="ctr" anchorCtr="1"/>
          <a:p>
            <a:pPr eaLnBrk="1" hangingPunct="1"/>
            <a:r>
              <a:rPr lang="zh-CN" altLang="en-US" sz="3600" b="1" dirty="0">
                <a:solidFill>
                  <a:srgbClr val="FFFF00"/>
                </a:solidFill>
                <a:effectLst/>
                <a:ea typeface="黑体" panose="02010609060101010101" pitchFamily="2" charset="-122"/>
              </a:rPr>
              <a:t>污泥贮存的目的、贮存方式及运输方式</a:t>
            </a:r>
            <a:endParaRPr lang="zh-CN" altLang="en-US" sz="3600" b="1" dirty="0">
              <a:solidFill>
                <a:srgbClr val="FFFF00"/>
              </a:solidFill>
              <a:effectLst/>
              <a:ea typeface="黑体" panose="02010609060101010101" pitchFamily="2" charset="-122"/>
            </a:endParaRPr>
          </a:p>
        </p:txBody>
      </p:sp>
      <p:sp>
        <p:nvSpPr>
          <p:cNvPr id="15363" name="Rectangle 3"/>
          <p:cNvSpPr>
            <a:spLocks noGrp="1"/>
          </p:cNvSpPr>
          <p:nvPr>
            <p:ph idx="1"/>
          </p:nvPr>
        </p:nvSpPr>
        <p:spPr>
          <a:xfrm>
            <a:off x="539750" y="1268413"/>
            <a:ext cx="8229600" cy="5400675"/>
          </a:xfrm>
          <a:ln/>
        </p:spPr>
        <p:txBody>
          <a:bodyPr vert="horz" wrap="square" lIns="91440" tIns="45720" rIns="91440" bIns="45720" anchor="t" anchorCtr="0"/>
          <a:lstStyle/>
          <a:p>
            <a:pPr eaLnBrk="1" hangingPunct="1">
              <a:buNone/>
            </a:pPr>
            <a:r>
              <a:rPr lang="en-US" altLang="zh-CN" sz="4000" b="1" dirty="0">
                <a:solidFill>
                  <a:srgbClr val="FFFF00"/>
                </a:solidFill>
                <a:effectLst/>
                <a:ea typeface="华文新魏" pitchFamily="2" charset="-122"/>
              </a:rPr>
              <a:t>  </a:t>
            </a:r>
            <a:r>
              <a:rPr lang="zh-CN" altLang="en-US" sz="4000" b="1" dirty="0">
                <a:solidFill>
                  <a:srgbClr val="FFFF00"/>
                </a:solidFill>
                <a:effectLst/>
                <a:ea typeface="华文新魏" pitchFamily="2" charset="-122"/>
              </a:rPr>
              <a:t>贮存过程中应注意的问题：</a:t>
            </a:r>
            <a:endParaRPr lang="zh-CN" altLang="en-US" sz="4000" b="1" dirty="0">
              <a:solidFill>
                <a:srgbClr val="FFFF00"/>
              </a:solidFill>
              <a:effectLst/>
              <a:ea typeface="华文新魏" pitchFamily="2" charset="-122"/>
            </a:endParaRPr>
          </a:p>
          <a:p>
            <a:pPr eaLnBrk="1" hangingPunct="1"/>
            <a:r>
              <a:rPr lang="zh-CN" altLang="en-US" dirty="0">
                <a:effectLst/>
                <a:ea typeface="华文新魏" pitchFamily="2" charset="-122"/>
              </a:rPr>
              <a:t>避免污泥受到雨淋或水浸泡，以免污泥的污染物溶出，造成二次污染</a:t>
            </a:r>
            <a:endParaRPr lang="zh-CN" altLang="en-US" dirty="0">
              <a:effectLst/>
              <a:ea typeface="华文新魏" pitchFamily="2" charset="-122"/>
            </a:endParaRPr>
          </a:p>
          <a:p>
            <a:pPr eaLnBrk="1" hangingPunct="1"/>
            <a:r>
              <a:rPr lang="zh-CN" altLang="en-US" dirty="0">
                <a:effectLst/>
                <a:ea typeface="华文新魏" pitchFamily="2" charset="-122"/>
              </a:rPr>
              <a:t>缩短有机物泥在厂内贮存时间，以免污泥发生腐败，产生臭气</a:t>
            </a:r>
            <a:endParaRPr lang="zh-CN" altLang="en-US" dirty="0">
              <a:effectLst/>
              <a:ea typeface="华文新魏" pitchFamily="2" charset="-122"/>
            </a:endParaRPr>
          </a:p>
          <a:p>
            <a:pPr eaLnBrk="1" hangingPunct="1"/>
            <a:r>
              <a:rPr lang="zh-CN" altLang="en-US" dirty="0">
                <a:effectLst/>
                <a:ea typeface="华文新魏" pitchFamily="2" charset="-122"/>
              </a:rPr>
              <a:t>含有病原体微生物，寄生虫卵的污泥应进行消毒，避免蚊蝇的滋生</a:t>
            </a:r>
            <a:endParaRPr lang="zh-CN" altLang="en-US" dirty="0">
              <a:effectLst/>
              <a:ea typeface="华文新魏" pitchFamily="2" charset="-122"/>
            </a:endParaRPr>
          </a:p>
          <a:p>
            <a:pPr eaLnBrk="1" hangingPunct="1"/>
            <a:r>
              <a:rPr lang="zh-CN" altLang="en-US" dirty="0">
                <a:effectLst/>
                <a:ea typeface="华文新魏" pitchFamily="2" charset="-122"/>
              </a:rPr>
              <a:t>特殊有毒有害物质的污泥，应按国家相关规定贮存，避免产生为害</a:t>
            </a:r>
            <a:endParaRPr lang="zh-CN" altLang="en-US" dirty="0">
              <a:effectLst/>
              <a:ea typeface="华文新魏"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457200" y="277813"/>
            <a:ext cx="8229600" cy="919162"/>
          </a:xfrm>
          <a:ln/>
        </p:spPr>
        <p:txBody>
          <a:bodyPr vert="horz" wrap="square" lIns="91440" tIns="45720" rIns="91440" bIns="45720" anchor="ctr" anchorCtr="1"/>
          <a:p>
            <a:pPr eaLnBrk="1" hangingPunct="1"/>
            <a:r>
              <a:rPr lang="zh-CN" altLang="en-US" sz="3600" b="1" dirty="0">
                <a:solidFill>
                  <a:srgbClr val="FFFF00"/>
                </a:solidFill>
                <a:effectLst/>
                <a:ea typeface="黑体" panose="02010609060101010101" pitchFamily="2" charset="-122"/>
              </a:rPr>
              <a:t>污泥贮存的目的、贮存方式及运输方式</a:t>
            </a:r>
            <a:endParaRPr lang="zh-CN" altLang="en-US" sz="3600" b="1" dirty="0">
              <a:solidFill>
                <a:srgbClr val="FFFF00"/>
              </a:solidFill>
              <a:effectLst/>
              <a:ea typeface="黑体" panose="02010609060101010101" pitchFamily="2" charset="-122"/>
            </a:endParaRPr>
          </a:p>
        </p:txBody>
      </p:sp>
      <p:sp>
        <p:nvSpPr>
          <p:cNvPr id="22531" name="Rectangle 3"/>
          <p:cNvSpPr>
            <a:spLocks noGrp="1" noChangeArrowheads="1"/>
          </p:cNvSpPr>
          <p:nvPr>
            <p:ph idx="1"/>
          </p:nvPr>
        </p:nvSpPr>
        <p:spPr>
          <a:xfrm>
            <a:off x="457200" y="1268413"/>
            <a:ext cx="8229600" cy="54006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800" b="0" i="0" u="none" strike="noStrike" kern="0" cap="none" spc="0" normalizeH="0" baseline="0" noProof="0" smtClean="0">
                <a:ln>
                  <a:noFill/>
                </a:ln>
                <a:solidFill>
                  <a:srgbClr val="FFFF00"/>
                </a:solidFill>
                <a:effectLst/>
                <a:uLnTx/>
                <a:uFillTx/>
                <a:latin typeface="华文新魏" pitchFamily="2" charset="-122"/>
                <a:ea typeface="华文新魏" pitchFamily="2" charset="-122"/>
                <a:cs typeface="+mn-cs"/>
              </a:rPr>
              <a:t>污泥的运输 ：</a:t>
            </a:r>
            <a:endPar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rgbClr val="FFFF00"/>
                </a:solidFill>
                <a:effectLst/>
                <a:uLnTx/>
                <a:uFillTx/>
                <a:latin typeface="华文新魏" pitchFamily="2" charset="-122"/>
                <a:ea typeface="华文新魏" pitchFamily="2" charset="-122"/>
                <a:cs typeface="+mn-cs"/>
              </a:rPr>
              <a:t>流速</a:t>
            </a:r>
            <a:endParaRPr kumimoji="0" lang="zh-CN" altLang="en-US" sz="2800" b="0" i="0" u="none" strike="noStrike" kern="0" cap="none" spc="0" normalizeH="0" baseline="0" noProof="0" smtClean="0">
              <a:ln>
                <a:noFill/>
              </a:ln>
              <a:solidFill>
                <a:srgbClr val="FFFF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rgbClr val="FFFF00"/>
                </a:solidFill>
                <a:effectLst/>
                <a:uLnTx/>
                <a:uFillTx/>
                <a:latin typeface="华文新魏" pitchFamily="2" charset="-122"/>
                <a:ea typeface="华文新魏" pitchFamily="2" charset="-122"/>
                <a:cs typeface="+mn-cs"/>
              </a:rPr>
              <a:t>含水率</a:t>
            </a:r>
            <a:endParaRPr kumimoji="0" lang="zh-CN" altLang="en-US" sz="2800" b="0" i="0" u="none" strike="noStrike" kern="0" cap="none" spc="0" normalizeH="0" baseline="0" noProof="0" smtClean="0">
              <a:ln>
                <a:noFill/>
              </a:ln>
              <a:solidFill>
                <a:srgbClr val="FFFF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污泥的运输方式主要决定污泥含水率的大小，并考虑污泥的利用途径。</a:t>
            </a:r>
            <a:endPar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一般有管道输送、汽车和驳船运送。</a:t>
            </a:r>
            <a:endPar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经验表明，对同样数量的污泥在输送距离不超过</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10km</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时，采用压力管道输送是比较经济卫生的方法；汽车运输要求污泥的含固率大于</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30%</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，否则影响环境卫生</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b="1" dirty="0">
                <a:solidFill>
                  <a:srgbClr val="FFFF00"/>
                </a:solidFill>
                <a:effectLst/>
                <a:ea typeface="黑体" panose="02010609060101010101" pitchFamily="2" charset="-122"/>
              </a:rPr>
              <a:t>污泥浓缩</a:t>
            </a:r>
            <a:endParaRPr lang="zh-CN" altLang="en-US" b="1" dirty="0">
              <a:solidFill>
                <a:srgbClr val="FFFF00"/>
              </a:solidFill>
              <a:effectLst/>
              <a:ea typeface="黑体" panose="02010609060101010101" pitchFamily="2" charset="-122"/>
            </a:endParaRPr>
          </a:p>
        </p:txBody>
      </p:sp>
      <p:sp>
        <p:nvSpPr>
          <p:cNvPr id="23555" name="Rectangle 3"/>
          <p:cNvSpPr>
            <a:spLocks noGrp="1" noChangeArrowheads="1"/>
          </p:cNvSpPr>
          <p:nvPr>
            <p:ph idx="1"/>
          </p:nvPr>
        </p:nvSpPr>
        <p:spPr>
          <a:xfrm>
            <a:off x="457200" y="1268413"/>
            <a:ext cx="8229600" cy="55895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800" b="0" i="0" u="none" strike="noStrike" kern="0" cap="none" spc="0" normalizeH="0" baseline="0" noProof="0" smtClean="0">
                <a:ln>
                  <a:noFill/>
                </a:ln>
                <a:solidFill>
                  <a:srgbClr val="FFFF00"/>
                </a:solidFill>
                <a:effectLst/>
                <a:uLnTx/>
                <a:uFillTx/>
                <a:latin typeface="华文新魏" pitchFamily="2" charset="-122"/>
                <a:ea typeface="华文新魏" pitchFamily="2" charset="-122"/>
                <a:cs typeface="+mn-cs"/>
              </a:rPr>
              <a:t>污泥浓缩的目的：</a:t>
            </a:r>
            <a:endParaRPr kumimoji="0" lang="zh-CN" altLang="en-US" sz="4800" b="0" i="0" u="none" strike="noStrike" kern="0" cap="none" spc="0" normalizeH="0" baseline="0" noProof="0" smtClean="0">
              <a:ln>
                <a:noFill/>
              </a:ln>
              <a:solidFill>
                <a:srgbClr val="FFFF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污水处理产生的污泥，其含水率一般为</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99%</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，体积大，液体状态。对污泥的处理、利用和运输造成很大困难</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污泥浓缩就是使污泥的含水率、污泥体积得到一定降低，降低后续污泥处理的建设费用和运行费用</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noChangeArrowheads="1"/>
          </p:cNvSpPr>
          <p:nvPr>
            <p:ph type="title"/>
          </p:nvPr>
        </p:nvSpPr>
        <p:spPr>
          <a:xfrm>
            <a:off x="457200" y="277813"/>
            <a:ext cx="8229600" cy="558800"/>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rgbClr val="FFFF00"/>
                </a:solidFill>
                <a:effectLst/>
                <a:uLnTx/>
                <a:uFillTx/>
                <a:latin typeface="+mj-lt"/>
                <a:ea typeface="黑体" panose="02010609060101010101" pitchFamily="2" charset="-122"/>
                <a:cs typeface="+mj-cs"/>
                <a:hlinkClick r:id="rId1" action="ppaction://hlinkfile"/>
              </a:rPr>
              <a:t>污泥中水分结构示意图</a:t>
            </a: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hlinkClick r:id="rId1" action="ppaction://hlinkfile"/>
              </a:rPr>
              <a:t> </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5603" name="Rectangle 3"/>
          <p:cNvSpPr>
            <a:spLocks noGrp="1" noChangeArrowheads="1"/>
          </p:cNvSpPr>
          <p:nvPr>
            <p:ph idx="1"/>
          </p:nvPr>
        </p:nvSpPr>
        <p:spPr>
          <a:xfrm>
            <a:off x="0" y="981075"/>
            <a:ext cx="9144000" cy="56165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ChangeArrowheads="1"/>
          </p:cNvSpPr>
          <p:nvPr>
            <p:ph type="title"/>
          </p:nvPr>
        </p:nvSpPr>
        <p:spPr>
          <a:xfrm>
            <a:off x="457200" y="188913"/>
            <a:ext cx="8229600" cy="719138"/>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rgbClr val="FFFF00"/>
                </a:solidFill>
                <a:effectLst/>
                <a:uLnTx/>
                <a:uFillTx/>
                <a:latin typeface="+mj-lt"/>
                <a:ea typeface="黑体" panose="02010609060101010101" pitchFamily="2" charset="-122"/>
                <a:cs typeface="+mj-cs"/>
              </a:rPr>
              <a:t>污泥浓缩的方法简介</a:t>
            </a: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9459" name="Rectangle 3"/>
          <p:cNvSpPr>
            <a:spLocks noGrp="1"/>
          </p:cNvSpPr>
          <p:nvPr>
            <p:ph idx="1"/>
          </p:nvPr>
        </p:nvSpPr>
        <p:spPr>
          <a:xfrm>
            <a:off x="0" y="1125538"/>
            <a:ext cx="9144000" cy="5732462"/>
          </a:xfrm>
          <a:ln/>
        </p:spPr>
        <p:txBody>
          <a:bodyPr vert="horz" wrap="square" lIns="91440" tIns="45720" rIns="91440" bIns="45720" anchor="t" anchorCtr="0"/>
          <a:lstStyle/>
          <a:p>
            <a:pPr eaLnBrk="1" hangingPunct="1">
              <a:lnSpc>
                <a:spcPct val="80000"/>
              </a:lnSpc>
              <a:buNone/>
            </a:pPr>
            <a:r>
              <a:rPr lang="en-US" altLang="zh-CN" sz="1800" dirty="0">
                <a:effectLst/>
              </a:rPr>
              <a:t>   </a:t>
            </a:r>
            <a:r>
              <a:rPr lang="zh-CN" altLang="en-US" dirty="0">
                <a:solidFill>
                  <a:srgbClr val="FFFF00"/>
                </a:solidFill>
                <a:effectLst/>
                <a:latin typeface="华文新魏" pitchFamily="2" charset="-122"/>
                <a:ea typeface="华文新魏" pitchFamily="2" charset="-122"/>
              </a:rPr>
              <a:t>污泥浓缩的方法主要有：</a:t>
            </a:r>
            <a:endParaRPr lang="zh-CN" altLang="en-US" dirty="0">
              <a:solidFill>
                <a:srgbClr val="FFFF00"/>
              </a:solidFill>
              <a:effectLst/>
              <a:latin typeface="华文新魏" pitchFamily="2" charset="-122"/>
              <a:ea typeface="华文新魏" pitchFamily="2" charset="-122"/>
            </a:endParaRPr>
          </a:p>
          <a:p>
            <a:pPr eaLnBrk="1" hangingPunct="1">
              <a:lnSpc>
                <a:spcPct val="80000"/>
              </a:lnSpc>
            </a:pPr>
            <a:r>
              <a:rPr lang="zh-CN" altLang="en-US" sz="2800" dirty="0">
                <a:solidFill>
                  <a:srgbClr val="FFFF00"/>
                </a:solidFill>
                <a:effectLst/>
                <a:latin typeface="华文新魏" pitchFamily="2" charset="-122"/>
                <a:ea typeface="华文新魏" pitchFamily="2" charset="-122"/>
              </a:rPr>
              <a:t>重力浓缩：</a:t>
            </a:r>
            <a:endParaRPr lang="zh-CN" altLang="en-US" sz="2800" dirty="0">
              <a:solidFill>
                <a:srgbClr val="FFFF00"/>
              </a:solidFill>
              <a:effectLst/>
              <a:latin typeface="华文新魏" pitchFamily="2" charset="-122"/>
              <a:ea typeface="华文新魏" pitchFamily="2" charset="-122"/>
            </a:endParaRPr>
          </a:p>
          <a:p>
            <a:pPr eaLnBrk="1" hangingPunct="1">
              <a:lnSpc>
                <a:spcPct val="80000"/>
              </a:lnSpc>
              <a:buNone/>
            </a:pPr>
            <a:r>
              <a:rPr lang="zh-CN" altLang="en-US" sz="2800" dirty="0">
                <a:effectLst/>
                <a:latin typeface="华文新魏" pitchFamily="2" charset="-122"/>
                <a:ea typeface="华文新魏" pitchFamily="2" charset="-122"/>
              </a:rPr>
              <a:t>   优点：贮存污泥的能力高、操作简单、电耗低</a:t>
            </a:r>
            <a:endParaRPr lang="zh-CN" altLang="en-US" sz="2800" dirty="0">
              <a:effectLst/>
              <a:latin typeface="华文新魏" pitchFamily="2" charset="-122"/>
              <a:ea typeface="华文新魏" pitchFamily="2" charset="-122"/>
            </a:endParaRPr>
          </a:p>
          <a:p>
            <a:pPr eaLnBrk="1" hangingPunct="1">
              <a:lnSpc>
                <a:spcPct val="80000"/>
              </a:lnSpc>
              <a:buNone/>
            </a:pPr>
            <a:r>
              <a:rPr lang="zh-CN" altLang="en-US" sz="2800" dirty="0">
                <a:effectLst/>
                <a:latin typeface="华文新魏" pitchFamily="2" charset="-122"/>
                <a:ea typeface="华文新魏" pitchFamily="2" charset="-122"/>
              </a:rPr>
              <a:t>   缺点：占地面积大、产生臭气、对某些污泥工作不稳定</a:t>
            </a:r>
            <a:endParaRPr lang="zh-CN" altLang="en-US" sz="2800" dirty="0">
              <a:effectLst/>
              <a:latin typeface="华文新魏" pitchFamily="2" charset="-122"/>
              <a:ea typeface="华文新魏" pitchFamily="2" charset="-122"/>
            </a:endParaRPr>
          </a:p>
          <a:p>
            <a:pPr eaLnBrk="1" hangingPunct="1">
              <a:lnSpc>
                <a:spcPct val="80000"/>
              </a:lnSpc>
            </a:pPr>
            <a:r>
              <a:rPr lang="zh-CN" altLang="en-US" sz="2800" dirty="0">
                <a:solidFill>
                  <a:srgbClr val="FFFF00"/>
                </a:solidFill>
                <a:effectLst/>
                <a:latin typeface="华文新魏" pitchFamily="2" charset="-122"/>
                <a:ea typeface="华文新魏" pitchFamily="2" charset="-122"/>
              </a:rPr>
              <a:t>气浮浓缩：</a:t>
            </a:r>
            <a:endParaRPr lang="zh-CN" altLang="en-US" sz="2800" dirty="0">
              <a:solidFill>
                <a:srgbClr val="FFFF00"/>
              </a:solidFill>
              <a:effectLst/>
              <a:latin typeface="华文新魏" pitchFamily="2" charset="-122"/>
              <a:ea typeface="华文新魏" pitchFamily="2" charset="-122"/>
            </a:endParaRPr>
          </a:p>
          <a:p>
            <a:pPr eaLnBrk="1" hangingPunct="1">
              <a:lnSpc>
                <a:spcPct val="80000"/>
              </a:lnSpc>
              <a:buNone/>
            </a:pPr>
            <a:r>
              <a:rPr lang="zh-CN" altLang="en-US" sz="2800" dirty="0">
                <a:effectLst/>
                <a:latin typeface="华文新魏" pitchFamily="2" charset="-122"/>
                <a:ea typeface="华文新魏" pitchFamily="2" charset="-122"/>
              </a:rPr>
              <a:t>   优点：浓缩污泥含水率较低、占地面积较小、臭气少、        能去  除油脂</a:t>
            </a:r>
            <a:endParaRPr lang="zh-CN" altLang="en-US" sz="2800" dirty="0">
              <a:effectLst/>
              <a:latin typeface="华文新魏" pitchFamily="2" charset="-122"/>
              <a:ea typeface="华文新魏" pitchFamily="2" charset="-122"/>
            </a:endParaRPr>
          </a:p>
          <a:p>
            <a:pPr eaLnBrk="1" hangingPunct="1">
              <a:lnSpc>
                <a:spcPct val="80000"/>
              </a:lnSpc>
              <a:buNone/>
            </a:pPr>
            <a:r>
              <a:rPr lang="zh-CN" altLang="en-US" sz="2800" dirty="0">
                <a:effectLst/>
                <a:latin typeface="华文新魏" pitchFamily="2" charset="-122"/>
                <a:ea typeface="华文新魏" pitchFamily="2" charset="-122"/>
              </a:rPr>
              <a:t>   缺点：运行费用较高、污泥贮存能力小、操作要求比较   高</a:t>
            </a:r>
            <a:endParaRPr lang="zh-CN" altLang="en-US" sz="2800" dirty="0">
              <a:effectLst/>
              <a:latin typeface="华文新魏" pitchFamily="2" charset="-122"/>
              <a:ea typeface="华文新魏" pitchFamily="2" charset="-122"/>
            </a:endParaRPr>
          </a:p>
          <a:p>
            <a:pPr eaLnBrk="1" hangingPunct="1">
              <a:lnSpc>
                <a:spcPct val="80000"/>
              </a:lnSpc>
            </a:pPr>
            <a:r>
              <a:rPr lang="zh-CN" altLang="en-US" sz="2800" dirty="0">
                <a:solidFill>
                  <a:srgbClr val="FFFF00"/>
                </a:solidFill>
                <a:effectLst/>
                <a:latin typeface="华文新魏" pitchFamily="2" charset="-122"/>
                <a:ea typeface="华文新魏" pitchFamily="2" charset="-122"/>
              </a:rPr>
              <a:t>离心浓缩 ：</a:t>
            </a:r>
            <a:endParaRPr lang="zh-CN" altLang="en-US" sz="2800" dirty="0">
              <a:solidFill>
                <a:srgbClr val="FFFF00"/>
              </a:solidFill>
              <a:effectLst/>
              <a:latin typeface="华文新魏" pitchFamily="2" charset="-122"/>
              <a:ea typeface="华文新魏" pitchFamily="2" charset="-122"/>
            </a:endParaRPr>
          </a:p>
          <a:p>
            <a:pPr eaLnBrk="1" hangingPunct="1">
              <a:lnSpc>
                <a:spcPct val="80000"/>
              </a:lnSpc>
              <a:buNone/>
            </a:pPr>
            <a:r>
              <a:rPr lang="zh-CN" altLang="en-US" sz="2800" dirty="0">
                <a:effectLst/>
                <a:latin typeface="华文新魏" pitchFamily="2" charset="-122"/>
                <a:ea typeface="华文新魏" pitchFamily="2" charset="-122"/>
              </a:rPr>
              <a:t>   优点：占地面积小、没有臭气外、浓缩效率       </a:t>
            </a:r>
            <a:endParaRPr lang="zh-CN" altLang="en-US" sz="2800" dirty="0">
              <a:effectLst/>
              <a:latin typeface="华文新魏" pitchFamily="2" charset="-122"/>
              <a:ea typeface="华文新魏" pitchFamily="2" charset="-122"/>
            </a:endParaRPr>
          </a:p>
          <a:p>
            <a:pPr eaLnBrk="1" hangingPunct="1">
              <a:lnSpc>
                <a:spcPct val="80000"/>
              </a:lnSpc>
              <a:buNone/>
            </a:pPr>
            <a:r>
              <a:rPr lang="zh-CN" altLang="en-US" sz="2800" dirty="0">
                <a:effectLst/>
                <a:latin typeface="华文新魏" pitchFamily="2" charset="-122"/>
                <a:ea typeface="华文新魏" pitchFamily="2" charset="-122"/>
              </a:rPr>
              <a:t>   缺点：设备造价高、电耗高、维修费用高、操作人员技  术要求高</a:t>
            </a:r>
            <a:endParaRPr lang="zh-CN" altLang="en-US" sz="2800" dirty="0">
              <a:effectLst/>
              <a:latin typeface="华文新魏" pitchFamily="2" charset="-122"/>
              <a:ea typeface="华文新魏"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2"/>
          <p:cNvSpPr>
            <a:spLocks noGrp="1" noChangeArrowheads="1"/>
          </p:cNvSpPr>
          <p:nvPr>
            <p:ph type="title"/>
          </p:nvPr>
        </p:nvSpPr>
        <p:spPr>
          <a:xfrm flipV="1">
            <a:off x="468313" y="-100012"/>
            <a:ext cx="8229600" cy="100013"/>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40291" name="Rectangle 3"/>
          <p:cNvSpPr>
            <a:spLocks noGrp="1" noChangeArrowheads="1"/>
          </p:cNvSpPr>
          <p:nvPr>
            <p:ph idx="1"/>
          </p:nvPr>
        </p:nvSpPr>
        <p:spPr>
          <a:xfrm>
            <a:off x="0" y="0"/>
            <a:ext cx="9144000" cy="68580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浓缩池图片</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315" y="1628775"/>
            <a:ext cx="5895975" cy="1899285"/>
          </a:xfrm>
          <a:prstGeom prst="rect">
            <a:avLst/>
          </a:prstGeom>
          <a:noFill/>
        </p:spPr>
        <p:txBody>
          <a:bodyPr wrap="square" rtlCol="0" anchor="t">
            <a:spAutoFit/>
          </a:bodyPr>
          <a:lstStyle/>
          <a:p>
            <a:pPr indent="304800" algn="just">
              <a:lnSpc>
                <a:spcPct val="140000"/>
              </a:lnSpc>
            </a:pP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chemeClr val="tx1"/>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chemeClr val="tx1"/>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tx1"/>
                </a:solidFill>
                <a:latin typeface="+mn-ea"/>
                <a:cs typeface="楷体" panose="02010609060101010101" charset="-122"/>
                <a:sym typeface="+mn-ea"/>
              </a:rPr>
              <a:t>   </a:t>
            </a:r>
            <a:r>
              <a:rPr lang="zh-CN" altLang="en-US" sz="1500" b="1" dirty="0">
                <a:solidFill>
                  <a:schemeClr val="tx1"/>
                </a:solidFill>
                <a:latin typeface="+mn-ea"/>
                <a:cs typeface="宋体" panose="02010600030101010101" pitchFamily="2" charset="-122"/>
                <a:sym typeface="+mn-ea"/>
              </a:rPr>
              <a:t>博富特认为：一个好的培训课程起始于一个好的设计</a:t>
            </a:r>
            <a:r>
              <a:rPr lang="en-US" altLang="zh-CN" sz="1500" b="1" dirty="0">
                <a:solidFill>
                  <a:schemeClr val="tx1"/>
                </a:solidFill>
                <a:latin typeface="+mn-ea"/>
                <a:cs typeface="宋体" panose="02010600030101010101" pitchFamily="2" charset="-122"/>
                <a:sym typeface="+mn-ea"/>
              </a:rPr>
              <a:t>,</a:t>
            </a:r>
            <a:r>
              <a:rPr lang="zh-CN" altLang="en-US" sz="1500" b="1" dirty="0">
                <a:solidFill>
                  <a:schemeClr val="tx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tx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4"/>
          <p:cNvSpPr>
            <a:spLocks noGrp="1"/>
          </p:cNvSpPr>
          <p:nvPr>
            <p:ph type="title"/>
          </p:nvPr>
        </p:nvSpPr>
        <p:spPr>
          <a:xfrm>
            <a:off x="457200" y="277813"/>
            <a:ext cx="8229600" cy="703262"/>
          </a:xfrm>
          <a:ln/>
        </p:spPr>
        <p:txBody>
          <a:bodyPr vert="horz" wrap="square" lIns="91440" tIns="45720" rIns="91440" bIns="45720" anchor="ctr" anchorCtr="1"/>
          <a:p>
            <a:pPr eaLnBrk="1" hangingPunct="1"/>
            <a:r>
              <a:rPr lang="zh-CN" altLang="en-US" sz="4000" b="1" dirty="0">
                <a:effectLst/>
                <a:hlinkClick r:id="rId1" action="ppaction://hlinkfile"/>
              </a:rPr>
              <a:t>污泥浓缩池原理</a:t>
            </a:r>
            <a:endParaRPr lang="zh-CN" altLang="en-US" sz="4000" b="1" dirty="0">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ChangeArrowheads="1"/>
          </p:cNvSpPr>
          <p:nvPr>
            <p:ph type="title"/>
          </p:nvPr>
        </p:nvSpPr>
        <p:spPr>
          <a:xfrm>
            <a:off x="457200" y="277813"/>
            <a:ext cx="8229600" cy="847725"/>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smtClean="0">
                <a:ln>
                  <a:noFill/>
                </a:ln>
                <a:solidFill>
                  <a:srgbClr val="FFCC00"/>
                </a:solidFill>
                <a:effectLst/>
                <a:uLnTx/>
                <a:uFillTx/>
                <a:latin typeface="+mj-lt"/>
                <a:ea typeface="黑体" panose="02010609060101010101" pitchFamily="2" charset="-122"/>
                <a:cs typeface="+mj-cs"/>
              </a:rPr>
              <a:t>重力浓缩池的运行方式</a:t>
            </a: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9699" name="Rectangle 3"/>
          <p:cNvSpPr>
            <a:spLocks noGrp="1" noChangeArrowheads="1"/>
          </p:cNvSpPr>
          <p:nvPr>
            <p:ph idx="1"/>
          </p:nvPr>
        </p:nvSpPr>
        <p:spPr>
          <a:xfrm>
            <a:off x="457200" y="1268413"/>
            <a:ext cx="8507413" cy="5184775"/>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运行方式可分为：间歇运行和连续运行</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间歇浓缩：</a:t>
            </a:r>
            <a:endPar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把含水率</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99%</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的待浓缩污泥由泵提升到浓缩池中心管，池底坡度约</a:t>
            </a:r>
            <a:r>
              <a:rPr kumimoji="0" lang="en-US" altLang="zh-CN"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5°</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，中间设有污泥浓缩机，缓慢转动，将沉淀污泥刮至中间泥斗，经大约</a:t>
            </a:r>
            <a:r>
              <a:rPr kumimoji="0" lang="en-US" altLang="zh-CN"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16</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小时沉淀，含水率降到</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94%</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左右开底阀门，浓缩污泥流到污泥池，泵再输送到调节池进入污泥车间</a:t>
            </a:r>
            <a:r>
              <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华文新魏" pitchFamily="2" charset="-122"/>
                <a:ea typeface="华文新魏" pitchFamily="2" charset="-122"/>
                <a:cs typeface="+mn-cs"/>
              </a:rPr>
              <a:t> 脱水处理</a:t>
            </a: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华文新魏" pitchFamily="2" charset="-122"/>
              <a:ea typeface="华文新魏" pitchFamily="2"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xfrm>
            <a:off x="457200" y="277813"/>
            <a:ext cx="8229600" cy="919162"/>
          </a:xfrm>
          <a:ln/>
        </p:spPr>
        <p:txBody>
          <a:bodyPr vert="horz" wrap="square" lIns="91440" tIns="45720" rIns="91440" bIns="45720" anchor="ctr" anchorCtr="1"/>
          <a:p>
            <a:pPr eaLnBrk="1" hangingPunct="1"/>
            <a:r>
              <a:rPr lang="zh-CN" altLang="en-US" b="1" dirty="0">
                <a:solidFill>
                  <a:srgbClr val="FFCC00"/>
                </a:solidFill>
                <a:effectLst/>
                <a:ea typeface="黑体" panose="02010609060101010101" pitchFamily="2" charset="-122"/>
              </a:rPr>
              <a:t>重力浓缩池的运行方式</a:t>
            </a:r>
            <a:endParaRPr lang="zh-CN" altLang="en-US" b="1" dirty="0">
              <a:solidFill>
                <a:srgbClr val="FFCC00"/>
              </a:solidFill>
              <a:effectLst/>
              <a:ea typeface="黑体" panose="02010609060101010101" pitchFamily="2" charset="-122"/>
            </a:endParaRPr>
          </a:p>
        </p:txBody>
      </p:sp>
      <p:sp>
        <p:nvSpPr>
          <p:cNvPr id="30723" name="Rectangle 3"/>
          <p:cNvSpPr>
            <a:spLocks noGrp="1" noChangeArrowheads="1"/>
          </p:cNvSpPr>
          <p:nvPr>
            <p:ph idx="1"/>
          </p:nvPr>
        </p:nvSpPr>
        <p:spPr>
          <a:xfrm>
            <a:off x="457200" y="1341438"/>
            <a:ext cx="8229600" cy="55165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400" b="0" i="0" u="none" strike="noStrike" kern="0" cap="none" spc="0" normalizeH="0" baseline="0" noProof="0" smtClean="0">
                <a:ln>
                  <a:noFill/>
                </a:ln>
                <a:solidFill>
                  <a:srgbClr val="FFCC00"/>
                </a:solidFill>
                <a:effectLst/>
                <a:uLnTx/>
                <a:uFillTx/>
                <a:latin typeface="+mn-lt"/>
                <a:ea typeface="华文新魏" pitchFamily="2" charset="-122"/>
                <a:cs typeface="+mn-cs"/>
              </a:rPr>
              <a:t>连续浓缩：</a:t>
            </a:r>
            <a:endParaRPr kumimoji="0" lang="zh-CN" altLang="en-US" sz="4400" b="0"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r>
              <a:rPr kumimoji="0" lang="zh-CN" altLang="en-US" sz="4000" b="0" i="0" u="none" strike="noStrike" kern="0" cap="none" spc="0" normalizeH="0" baseline="0" noProof="0" smtClean="0">
                <a:ln>
                  <a:noFill/>
                </a:ln>
                <a:solidFill>
                  <a:srgbClr val="FFCC00"/>
                </a:solidFill>
                <a:effectLst/>
                <a:uLnTx/>
                <a:uFillTx/>
                <a:latin typeface="+mn-lt"/>
                <a:ea typeface="华文新魏" pitchFamily="2" charset="-122"/>
                <a:cs typeface="+mn-cs"/>
              </a:rPr>
              <a:t>竖流式</a:t>
            </a:r>
            <a:r>
              <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rPr>
              <a:t>和</a:t>
            </a:r>
            <a:r>
              <a:rPr kumimoji="0" lang="zh-CN" altLang="en-US" sz="4000" b="0" i="0" u="none" strike="noStrike" kern="0" cap="none" spc="0" normalizeH="0" baseline="0" noProof="0" smtClean="0">
                <a:ln>
                  <a:noFill/>
                </a:ln>
                <a:solidFill>
                  <a:srgbClr val="FFCC00"/>
                </a:solidFill>
                <a:effectLst/>
                <a:uLnTx/>
                <a:uFillTx/>
                <a:latin typeface="+mn-lt"/>
                <a:ea typeface="华文新魏" pitchFamily="2" charset="-122"/>
                <a:cs typeface="+mn-cs"/>
              </a:rPr>
              <a:t>辐流式</a:t>
            </a: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稀污泥通过中心管进入池中，进行拥挤沉   淀和浓缩，池底坡度采用</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1/100~1/12</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，一般采用</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1/20</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，浓缩污泥从底部排除。</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noChangeArrowheads="1"/>
          </p:cNvSpPr>
          <p:nvPr>
            <p:ph type="title"/>
          </p:nvPr>
        </p:nvSpPr>
        <p:spPr>
          <a:xfrm>
            <a:off x="457200" y="277813"/>
            <a:ext cx="8229600" cy="919163"/>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t>
            </a:r>
            <a:r>
              <a:rPr kumimoji="0" lang="zh-CN" altLang="en-US" sz="4400" b="0" i="0" u="none" strike="noStrike" kern="0" cap="none" spc="0" normalizeH="0" baseline="0" noProof="0" smtClean="0">
                <a:ln>
                  <a:noFill/>
                </a:ln>
                <a:solidFill>
                  <a:srgbClr val="FFCC00"/>
                </a:solidFill>
                <a:effectLst/>
                <a:uLnTx/>
                <a:uFillTx/>
                <a:latin typeface="+mj-lt"/>
                <a:ea typeface="黑体" panose="02010609060101010101" pitchFamily="2" charset="-122"/>
                <a:cs typeface="+mj-cs"/>
              </a:rPr>
              <a:t>浓缩池的管理</a:t>
            </a:r>
            <a:endParaRPr kumimoji="0" lang="zh-CN" altLang="en-US" sz="4400" b="0" i="0" u="none" strike="noStrike" kern="0" cap="none" spc="0" normalizeH="0" baseline="0" noProof="0" smtClean="0">
              <a:ln>
                <a:noFill/>
              </a:ln>
              <a:solidFill>
                <a:srgbClr val="FFCC00"/>
              </a:solidFill>
              <a:effectLst/>
              <a:uLnTx/>
              <a:uFillTx/>
              <a:latin typeface="+mj-lt"/>
              <a:ea typeface="黑体" panose="02010609060101010101" pitchFamily="2" charset="-122"/>
              <a:cs typeface="+mj-cs"/>
            </a:endParaRPr>
          </a:p>
        </p:txBody>
      </p:sp>
      <p:sp>
        <p:nvSpPr>
          <p:cNvPr id="3277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间歇式浓缩池的主要工艺参数</a:t>
            </a:r>
            <a:endPar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浓缩时间根据试验确定，太短浓缩效果不好，太长占地面积大，将出现污泥厌氧，破坏污泥浓缩过程，一般污泥浓缩时间控制在</a:t>
            </a:r>
            <a:r>
              <a:rPr kumimoji="0" lang="en-US" altLang="zh-CN"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12</a:t>
            </a:r>
            <a:r>
              <a:rPr kumimoji="0" lang="zh-CN" altLang="en-US"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小时左右。</a:t>
            </a:r>
            <a:endParaRPr kumimoji="0" lang="zh-CN" altLang="en-US"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noChangeArrowheads="1"/>
          </p:cNvSpPr>
          <p:nvPr>
            <p:ph type="title"/>
          </p:nvPr>
        </p:nvSpPr>
        <p:spPr>
          <a:xfrm>
            <a:off x="457200" y="277813"/>
            <a:ext cx="8229600" cy="919163"/>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t>
            </a:r>
            <a:r>
              <a:rPr kumimoji="0" lang="zh-CN" altLang="en-US" sz="4400" b="0" i="0" u="none" strike="noStrike" kern="0" cap="none" spc="0" normalizeH="0" baseline="0" noProof="0" smtClean="0">
                <a:ln>
                  <a:noFill/>
                </a:ln>
                <a:solidFill>
                  <a:srgbClr val="FFCC00"/>
                </a:solidFill>
                <a:effectLst/>
                <a:uLnTx/>
                <a:uFillTx/>
                <a:latin typeface="+mj-lt"/>
                <a:ea typeface="黑体" panose="02010609060101010101" pitchFamily="2" charset="-122"/>
                <a:cs typeface="+mj-cs"/>
              </a:rPr>
              <a:t>浓缩池的管理</a:t>
            </a:r>
            <a:endParaRPr kumimoji="0" lang="zh-CN" altLang="en-US" sz="4400" b="0" i="0" u="none" strike="noStrike" kern="0" cap="none" spc="0" normalizeH="0" baseline="0" noProof="0" smtClean="0">
              <a:ln>
                <a:noFill/>
              </a:ln>
              <a:solidFill>
                <a:srgbClr val="FFCC00"/>
              </a:solidFill>
              <a:effectLst/>
              <a:uLnTx/>
              <a:uFillTx/>
              <a:latin typeface="+mj-lt"/>
              <a:ea typeface="黑体" panose="02010609060101010101" pitchFamily="2" charset="-122"/>
              <a:cs typeface="+mj-cs"/>
            </a:endParaRPr>
          </a:p>
        </p:txBody>
      </p:sp>
      <p:sp>
        <p:nvSpPr>
          <p:cNvPr id="33795" name="Rectangle 3"/>
          <p:cNvSpPr>
            <a:spLocks noGrp="1" noChangeArrowheads="1"/>
          </p:cNvSpPr>
          <p:nvPr>
            <p:ph idx="1"/>
          </p:nvPr>
        </p:nvSpPr>
        <p:spPr>
          <a:xfrm>
            <a:off x="468313" y="1341438"/>
            <a:ext cx="8229600" cy="55165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chemeClr val="tx1"/>
                </a:solidFill>
                <a:effectLst/>
                <a:uLnTx/>
                <a:uFillTx/>
                <a:latin typeface="+mn-lt"/>
                <a:ea typeface="华文新魏" pitchFamily="2" charset="-122"/>
                <a:cs typeface="+mn-cs"/>
              </a:rPr>
              <a:t>连续流重力浓缩池的主要工艺参数：</a:t>
            </a:r>
            <a:endParaRPr kumimoji="0" lang="zh-CN" altLang="en-US" sz="36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固体负荷：</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采用</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30~60kg/</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m</a:t>
            </a:r>
            <a:r>
              <a:rPr kumimoji="0" lang="en-US" altLang="zh-CN" sz="2800" b="0" i="0" u="none" strike="noStrike" kern="0" cap="none" spc="0" normalizeH="0" baseline="30000" noProof="0" smtClean="0">
                <a:ln>
                  <a:noFill/>
                </a:ln>
                <a:solidFill>
                  <a:schemeClr val="tx1"/>
                </a:solidFill>
                <a:effectLst/>
                <a:uLnTx/>
                <a:uFillTx/>
                <a:latin typeface="华文新魏" pitchFamily="2" charset="-122"/>
                <a:ea typeface="华文新魏" pitchFamily="2" charset="-122"/>
                <a:cs typeface="+mn-cs"/>
              </a:rPr>
              <a:t>2</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d</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endPar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浓缩时间：</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不宜小于</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12</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小时</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污泥含水率</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进泥含水率</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99%</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左右，    浓缩后污泥含水率为</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97%</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左右</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有效水深：</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一般为</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4m</a:t>
            </a:r>
            <a:endPar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刮泥机外缘线速度：</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一般 </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1~2m/min</a:t>
            </a:r>
            <a:endPar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noChangeArrowheads="1"/>
          </p:cNvSpPr>
          <p:nvPr>
            <p:ph type="title"/>
          </p:nvPr>
        </p:nvSpPr>
        <p:spPr>
          <a:xfrm>
            <a:off x="457200" y="277813"/>
            <a:ext cx="8229600" cy="847725"/>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t>
            </a:r>
            <a:r>
              <a:rPr kumimoji="0" lang="zh-CN" altLang="en-US" sz="4400" b="0" i="0" u="none" strike="noStrike" kern="0" cap="none" spc="0" normalizeH="0" baseline="0" noProof="0" smtClean="0">
                <a:ln>
                  <a:noFill/>
                </a:ln>
                <a:solidFill>
                  <a:srgbClr val="FFCC00"/>
                </a:solidFill>
                <a:effectLst/>
                <a:uLnTx/>
                <a:uFillTx/>
                <a:latin typeface="+mj-lt"/>
                <a:ea typeface="黑体" panose="02010609060101010101" pitchFamily="2" charset="-122"/>
                <a:cs typeface="+mj-cs"/>
              </a:rPr>
              <a:t>浓缩池的管理</a:t>
            </a:r>
            <a:endParaRPr kumimoji="0" lang="zh-CN" altLang="en-US" sz="4400" b="0" i="0" u="none" strike="noStrike" kern="0" cap="none" spc="0" normalizeH="0" baseline="0" noProof="0" smtClean="0">
              <a:ln>
                <a:noFill/>
              </a:ln>
              <a:solidFill>
                <a:srgbClr val="FFCC00"/>
              </a:solidFill>
              <a:effectLst/>
              <a:uLnTx/>
              <a:uFillTx/>
              <a:latin typeface="+mj-lt"/>
              <a:ea typeface="黑体" panose="02010609060101010101" pitchFamily="2" charset="-122"/>
              <a:cs typeface="+mj-cs"/>
            </a:endParaRPr>
          </a:p>
        </p:txBody>
      </p:sp>
      <p:sp>
        <p:nvSpPr>
          <p:cNvPr id="34819" name="Rectangle 3"/>
          <p:cNvSpPr>
            <a:spLocks noGrp="1" noChangeArrowheads="1"/>
          </p:cNvSpPr>
          <p:nvPr>
            <p:ph idx="1"/>
          </p:nvPr>
        </p:nvSpPr>
        <p:spPr>
          <a:xfrm>
            <a:off x="457200" y="1268413"/>
            <a:ext cx="8229600" cy="55895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400" b="1"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运行效果的检测评价</a:t>
            </a:r>
            <a:endParaRPr kumimoji="0" lang="zh-CN" altLang="en-US" sz="4400" b="1"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浓缩比</a:t>
            </a:r>
            <a:r>
              <a:rPr kumimoji="0" lang="zh-CN" altLang="en-US"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排泥浓度与入流浓度的比</a:t>
            </a:r>
            <a:endParaRPr kumimoji="0" lang="zh-CN" altLang="en-US"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固体回收率：</a:t>
            </a:r>
            <a:r>
              <a:rPr kumimoji="0" lang="zh-CN" altLang="en-US"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浓缩到排泥中的固体占如流总固体的百分比</a:t>
            </a:r>
            <a:endParaRPr kumimoji="0" lang="zh-CN" altLang="en-US"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分离率：</a:t>
            </a:r>
            <a:r>
              <a:rPr kumimoji="0" lang="zh-CN" altLang="en-US"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浓缩池上清液量占入流量的百分比</a:t>
            </a:r>
            <a:endParaRPr kumimoji="0" lang="zh-CN" altLang="en-US"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457200" y="277813"/>
            <a:ext cx="8229600" cy="919162"/>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浓缩池的管理</a:t>
            </a:r>
            <a:endParaRPr lang="zh-CN" altLang="en-US" dirty="0">
              <a:solidFill>
                <a:srgbClr val="FFCC00"/>
              </a:solidFill>
              <a:effectLst/>
              <a:ea typeface="黑体" panose="02010609060101010101" pitchFamily="2" charset="-122"/>
            </a:endParaRPr>
          </a:p>
        </p:txBody>
      </p:sp>
      <p:sp>
        <p:nvSpPr>
          <p:cNvPr id="35843" name="Rectangle 3"/>
          <p:cNvSpPr>
            <a:spLocks noGrp="1" noChangeArrowheads="1"/>
          </p:cNvSpPr>
          <p:nvPr>
            <p:ph idx="1"/>
          </p:nvPr>
        </p:nvSpPr>
        <p:spPr>
          <a:xfrm>
            <a:off x="457200" y="1341438"/>
            <a:ext cx="8229600" cy="47894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000" b="0" i="0" u="none" strike="noStrike" kern="0" cap="none" spc="0" normalizeH="0" baseline="0" noProof="0" smtClean="0">
                <a:ln>
                  <a:noFill/>
                </a:ln>
                <a:solidFill>
                  <a:srgbClr val="FFCC00"/>
                </a:solidFill>
                <a:effectLst/>
                <a:uLnTx/>
                <a:uFillTx/>
                <a:latin typeface="+mn-lt"/>
                <a:ea typeface="华文新魏" pitchFamily="2" charset="-122"/>
                <a:cs typeface="+mn-cs"/>
              </a:rPr>
              <a:t>日常维护及异常问题排除</a:t>
            </a:r>
            <a:endParaRPr kumimoji="0" lang="zh-CN" altLang="en-US" sz="4000" b="0"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rPr>
              <a:t>浓缩池表面的浮渣应及时清除</a:t>
            </a:r>
            <a:endPar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rPr>
              <a:t>初次污泥与活性污泥混合浓缩时应保证混合均匀，</a:t>
            </a:r>
            <a:endPar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rPr>
              <a:t>温度较高产生污泥厌氧上浮</a:t>
            </a:r>
            <a:endPar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rPr>
              <a:t>浓缩池的恶臭问题</a:t>
            </a:r>
            <a:endPar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气浮浓缩法</a:t>
            </a:r>
            <a:endParaRPr lang="zh-CN" altLang="en-US" dirty="0">
              <a:solidFill>
                <a:srgbClr val="FFCC00"/>
              </a:solidFill>
              <a:effectLst/>
              <a:ea typeface="黑体" panose="02010609060101010101" pitchFamily="2" charset="-122"/>
            </a:endParaRPr>
          </a:p>
        </p:txBody>
      </p:sp>
      <p:sp>
        <p:nvSpPr>
          <p:cNvPr id="39939" name="Rectangle 3"/>
          <p:cNvSpPr>
            <a:spLocks noGrp="1" noChangeArrowheads="1"/>
          </p:cNvSpPr>
          <p:nvPr>
            <p:ph idx="1"/>
          </p:nvPr>
        </p:nvSpPr>
        <p:spPr>
          <a:xfrm>
            <a:off x="457200" y="1196975"/>
            <a:ext cx="8229600"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400" b="0" i="0" u="none" strike="noStrike" kern="0" cap="none" spc="0" normalizeH="0" baseline="0" noProof="0" smtClean="0">
                <a:ln>
                  <a:noFill/>
                </a:ln>
                <a:solidFill>
                  <a:srgbClr val="FFCC00"/>
                </a:solidFill>
                <a:effectLst/>
                <a:uLnTx/>
                <a:uFillTx/>
                <a:latin typeface="+mn-lt"/>
                <a:ea typeface="华文新魏" pitchFamily="2" charset="-122"/>
                <a:cs typeface="+mn-cs"/>
              </a:rPr>
              <a:t>气浮浓缩池的原理：</a:t>
            </a:r>
            <a:endParaRPr kumimoji="0" lang="zh-CN" altLang="en-US" sz="4400" b="0"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rPr>
              <a:t>依靠大量微小气泡附着在污泥颗粒的周围，通过减小颗粒的比重，形成上浮污泥层，撇除浓缩污泥层到泥槽，用泵输送污泥到脱水设施，气浮池下层水回流到废水处理管网。一般使用中投加混凝剂，提高气浮性能。</a:t>
            </a:r>
            <a:endPar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a:xfrm>
            <a:off x="457200" y="277813"/>
            <a:ext cx="8229600" cy="919162"/>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气浮浓缩法</a:t>
            </a:r>
            <a:endParaRPr lang="zh-CN" altLang="en-US" dirty="0">
              <a:solidFill>
                <a:srgbClr val="FFCC00"/>
              </a:solidFill>
              <a:effectLst/>
              <a:ea typeface="黑体" panose="02010609060101010101" pitchFamily="2" charset="-122"/>
            </a:endParaRPr>
          </a:p>
        </p:txBody>
      </p:sp>
      <p:sp>
        <p:nvSpPr>
          <p:cNvPr id="40963" name="Rectangle 3"/>
          <p:cNvSpPr>
            <a:spLocks noGrp="1"/>
          </p:cNvSpPr>
          <p:nvPr>
            <p:ph idx="1"/>
          </p:nvPr>
        </p:nvSpPr>
        <p:spPr>
          <a:xfrm>
            <a:off x="0" y="1341438"/>
            <a:ext cx="9144000" cy="5516562"/>
          </a:xfrm>
          <a:ln/>
        </p:spPr>
        <p:txBody>
          <a:bodyPr vert="horz" wrap="square" lIns="91440" tIns="45720" rIns="91440" bIns="45720" anchor="t" anchorCtr="0"/>
          <a:lstStyle/>
          <a:p>
            <a:pPr eaLnBrk="1" hangingPunct="1">
              <a:lnSpc>
                <a:spcPct val="90000"/>
              </a:lnSpc>
            </a:pPr>
            <a:r>
              <a:rPr lang="zh-CN" altLang="en-US" sz="2400" b="1" dirty="0">
                <a:solidFill>
                  <a:srgbClr val="FFCC00"/>
                </a:solidFill>
                <a:effectLst/>
              </a:rPr>
              <a:t>气浮工艺流程主要加压泵、溶气罐、释放器和气浮池等设备组成</a:t>
            </a:r>
            <a:endParaRPr lang="zh-CN" altLang="en-US" sz="2400" b="1" dirty="0">
              <a:solidFill>
                <a:srgbClr val="FFCC00"/>
              </a:solidFill>
              <a:effectLst/>
            </a:endParaRPr>
          </a:p>
          <a:p>
            <a:pPr eaLnBrk="1" hangingPunct="1">
              <a:lnSpc>
                <a:spcPct val="90000"/>
              </a:lnSpc>
              <a:buNone/>
            </a:pPr>
            <a:endParaRPr lang="zh-CN" altLang="en-US" sz="2400" dirty="0">
              <a:solidFill>
                <a:srgbClr val="FFCC00"/>
              </a:solidFill>
              <a:effectLst/>
            </a:endParaRPr>
          </a:p>
          <a:p>
            <a:pPr eaLnBrk="1" hangingPunct="1">
              <a:lnSpc>
                <a:spcPct val="90000"/>
              </a:lnSpc>
            </a:pPr>
            <a:endParaRPr lang="zh-CN" altLang="en-US" sz="2400" dirty="0">
              <a:solidFill>
                <a:srgbClr val="FFCC00"/>
              </a:solidFill>
              <a:effectLst/>
            </a:endParaRPr>
          </a:p>
          <a:p>
            <a:pPr eaLnBrk="1" hangingPunct="1">
              <a:lnSpc>
                <a:spcPct val="90000"/>
              </a:lnSpc>
            </a:pPr>
            <a:endParaRPr lang="zh-CN" altLang="en-US" sz="2400" dirty="0">
              <a:effectLst/>
            </a:endParaRPr>
          </a:p>
          <a:p>
            <a:pPr eaLnBrk="1" hangingPunct="1">
              <a:lnSpc>
                <a:spcPct val="90000"/>
              </a:lnSpc>
            </a:pPr>
            <a:r>
              <a:rPr lang="zh-CN" altLang="en-US" sz="2400" dirty="0">
                <a:effectLst/>
              </a:rPr>
              <a:t>空压机　　　　　　</a:t>
            </a:r>
            <a:endParaRPr lang="zh-CN" altLang="en-US" sz="2400" dirty="0">
              <a:effectLst/>
            </a:endParaRPr>
          </a:p>
          <a:p>
            <a:pPr eaLnBrk="1" hangingPunct="1">
              <a:lnSpc>
                <a:spcPct val="90000"/>
              </a:lnSpc>
              <a:buNone/>
            </a:pPr>
            <a:r>
              <a:rPr lang="zh-CN" altLang="en-US" sz="2400" dirty="0">
                <a:effectLst/>
              </a:rPr>
              <a:t>　　　　　　　　</a:t>
            </a:r>
            <a:endParaRPr lang="zh-CN" altLang="en-US" sz="2400" dirty="0">
              <a:effectLst/>
            </a:endParaRPr>
          </a:p>
          <a:p>
            <a:pPr eaLnBrk="1" hangingPunct="1">
              <a:lnSpc>
                <a:spcPct val="90000"/>
              </a:lnSpc>
              <a:buNone/>
            </a:pPr>
            <a:r>
              <a:rPr lang="zh-CN" altLang="en-US" sz="2400" dirty="0">
                <a:effectLst/>
              </a:rPr>
              <a:t>　　　　　　　　　　　　　　　　　　刮渣机             </a:t>
            </a:r>
            <a:r>
              <a:rPr lang="zh-CN" altLang="en-US" sz="1600" dirty="0">
                <a:effectLst/>
              </a:rPr>
              <a:t>污泥</a:t>
            </a:r>
            <a:endParaRPr lang="zh-CN" altLang="en-US" sz="1600" dirty="0">
              <a:effectLst/>
            </a:endParaRPr>
          </a:p>
          <a:p>
            <a:pPr eaLnBrk="1" hangingPunct="1">
              <a:lnSpc>
                <a:spcPct val="90000"/>
              </a:lnSpc>
              <a:buNone/>
            </a:pPr>
            <a:r>
              <a:rPr lang="zh-CN" altLang="en-US" sz="2400" dirty="0">
                <a:effectLst/>
              </a:rPr>
              <a:t>　　　　　　　　　　溶气罐</a:t>
            </a:r>
            <a:endParaRPr lang="zh-CN" altLang="en-US" sz="2400" dirty="0">
              <a:effectLst/>
            </a:endParaRPr>
          </a:p>
          <a:p>
            <a:pPr eaLnBrk="1" hangingPunct="1">
              <a:lnSpc>
                <a:spcPct val="90000"/>
              </a:lnSpc>
              <a:buNone/>
            </a:pPr>
            <a:r>
              <a:rPr lang="zh-CN" altLang="en-US" sz="2400" dirty="0">
                <a:effectLst/>
              </a:rPr>
              <a:t>　　　　　　　</a:t>
            </a:r>
            <a:endParaRPr lang="zh-CN" altLang="en-US" sz="2400" dirty="0">
              <a:effectLst/>
            </a:endParaRPr>
          </a:p>
          <a:p>
            <a:pPr eaLnBrk="1" hangingPunct="1">
              <a:lnSpc>
                <a:spcPct val="90000"/>
              </a:lnSpc>
            </a:pPr>
            <a:r>
              <a:rPr lang="zh-CN" altLang="en-US" sz="2400" dirty="0">
                <a:effectLst/>
              </a:rPr>
              <a:t>原水　加压泵　　　　</a:t>
            </a:r>
            <a:r>
              <a:rPr lang="zh-CN" altLang="en-US" sz="1800" dirty="0">
                <a:effectLst/>
              </a:rPr>
              <a:t>放气阀</a:t>
            </a:r>
            <a:r>
              <a:rPr lang="zh-CN" altLang="en-US" sz="2400" dirty="0">
                <a:effectLst/>
              </a:rPr>
              <a:t>　　　　 </a:t>
            </a:r>
            <a:r>
              <a:rPr lang="zh-CN" altLang="en-US" sz="1800" dirty="0">
                <a:effectLst/>
              </a:rPr>
              <a:t>释放器</a:t>
            </a:r>
            <a:r>
              <a:rPr lang="zh-CN" altLang="en-US" sz="2400" dirty="0">
                <a:effectLst/>
              </a:rPr>
              <a:t>　　　　　</a:t>
            </a:r>
            <a:r>
              <a:rPr lang="zh-CN" altLang="en-US" sz="1600" dirty="0">
                <a:effectLst/>
              </a:rPr>
              <a:t>　    澄清水</a:t>
            </a:r>
            <a:r>
              <a:rPr lang="zh-CN" altLang="en-US" sz="2400" dirty="0">
                <a:effectLst/>
              </a:rPr>
              <a:t>　　　　　　　出水</a:t>
            </a:r>
            <a:endParaRPr lang="zh-CN" altLang="en-US" sz="2400" dirty="0">
              <a:effectLst/>
            </a:endParaRPr>
          </a:p>
          <a:p>
            <a:pPr eaLnBrk="1" hangingPunct="1">
              <a:lnSpc>
                <a:spcPct val="90000"/>
              </a:lnSpc>
            </a:pPr>
            <a:endParaRPr lang="zh-CN" altLang="en-US" sz="2400" dirty="0">
              <a:effectLst/>
            </a:endParaRPr>
          </a:p>
          <a:p>
            <a:pPr eaLnBrk="1" hangingPunct="1">
              <a:lnSpc>
                <a:spcPct val="90000"/>
              </a:lnSpc>
              <a:buNone/>
            </a:pPr>
            <a:endParaRPr lang="en-US" altLang="zh-CN" sz="2400" dirty="0">
              <a:effectLst/>
            </a:endParaRPr>
          </a:p>
        </p:txBody>
      </p:sp>
      <p:sp>
        <p:nvSpPr>
          <p:cNvPr id="29700" name="Line 4"/>
          <p:cNvSpPr/>
          <p:nvPr/>
        </p:nvSpPr>
        <p:spPr>
          <a:xfrm>
            <a:off x="1116013" y="5157788"/>
            <a:ext cx="0" cy="0"/>
          </a:xfrm>
          <a:prstGeom prst="line">
            <a:avLst/>
          </a:prstGeom>
          <a:ln w="9525" cap="flat" cmpd="sng">
            <a:solidFill>
              <a:schemeClr val="tx1"/>
            </a:solidFill>
            <a:prstDash val="solid"/>
            <a:headEnd type="none" w="med" len="med"/>
            <a:tailEnd type="triangle" w="med" len="med"/>
          </a:ln>
        </p:spPr>
      </p:sp>
      <p:sp>
        <p:nvSpPr>
          <p:cNvPr id="29701" name="Line 5"/>
          <p:cNvSpPr/>
          <p:nvPr/>
        </p:nvSpPr>
        <p:spPr>
          <a:xfrm>
            <a:off x="1042988" y="5157788"/>
            <a:ext cx="288925" cy="0"/>
          </a:xfrm>
          <a:prstGeom prst="line">
            <a:avLst/>
          </a:prstGeom>
          <a:ln w="9525" cap="flat" cmpd="sng">
            <a:solidFill>
              <a:schemeClr val="tx1"/>
            </a:solidFill>
            <a:prstDash val="solid"/>
            <a:headEnd type="none" w="med" len="med"/>
            <a:tailEnd type="triangle" w="med" len="med"/>
          </a:ln>
        </p:spPr>
      </p:sp>
      <p:sp>
        <p:nvSpPr>
          <p:cNvPr id="29702" name="Line 6"/>
          <p:cNvSpPr/>
          <p:nvPr/>
        </p:nvSpPr>
        <p:spPr>
          <a:xfrm>
            <a:off x="2339975" y="5157788"/>
            <a:ext cx="287338" cy="0"/>
          </a:xfrm>
          <a:prstGeom prst="line">
            <a:avLst/>
          </a:prstGeom>
          <a:ln w="9525" cap="flat" cmpd="sng">
            <a:solidFill>
              <a:schemeClr val="tx1"/>
            </a:solidFill>
            <a:prstDash val="solid"/>
            <a:headEnd type="none" w="med" len="med"/>
            <a:tailEnd type="triangle" w="med" len="med"/>
          </a:ln>
        </p:spPr>
      </p:sp>
      <p:sp>
        <p:nvSpPr>
          <p:cNvPr id="29703" name="Line 7"/>
          <p:cNvSpPr/>
          <p:nvPr/>
        </p:nvSpPr>
        <p:spPr>
          <a:xfrm>
            <a:off x="1476375" y="3141663"/>
            <a:ext cx="1150938" cy="0"/>
          </a:xfrm>
          <a:prstGeom prst="line">
            <a:avLst/>
          </a:prstGeom>
          <a:ln w="9525" cap="flat" cmpd="sng">
            <a:solidFill>
              <a:schemeClr val="tx1"/>
            </a:solidFill>
            <a:prstDash val="solid"/>
            <a:headEnd type="none" w="med" len="med"/>
            <a:tailEnd type="triangle" w="med" len="med"/>
          </a:ln>
        </p:spPr>
      </p:sp>
      <p:sp>
        <p:nvSpPr>
          <p:cNvPr id="29704" name="Line 8"/>
          <p:cNvSpPr/>
          <p:nvPr/>
        </p:nvSpPr>
        <p:spPr>
          <a:xfrm>
            <a:off x="2627313" y="3213100"/>
            <a:ext cx="0" cy="1944688"/>
          </a:xfrm>
          <a:prstGeom prst="line">
            <a:avLst/>
          </a:prstGeom>
          <a:ln w="9525" cap="flat" cmpd="sng">
            <a:solidFill>
              <a:schemeClr val="tx1"/>
            </a:solidFill>
            <a:prstDash val="solid"/>
            <a:headEnd type="none" w="med" len="med"/>
            <a:tailEnd type="none" w="med" len="med"/>
          </a:ln>
        </p:spPr>
      </p:sp>
      <p:sp>
        <p:nvSpPr>
          <p:cNvPr id="29705" name="Line 9"/>
          <p:cNvSpPr/>
          <p:nvPr/>
        </p:nvSpPr>
        <p:spPr>
          <a:xfrm flipV="1">
            <a:off x="2627313" y="3141663"/>
            <a:ext cx="0" cy="71437"/>
          </a:xfrm>
          <a:prstGeom prst="line">
            <a:avLst/>
          </a:prstGeom>
          <a:ln w="9525" cap="flat" cmpd="sng">
            <a:solidFill>
              <a:schemeClr val="tx1"/>
            </a:solidFill>
            <a:prstDash val="solid"/>
            <a:headEnd type="none" w="med" len="med"/>
            <a:tailEnd type="none" w="med" len="med"/>
          </a:ln>
        </p:spPr>
      </p:sp>
      <p:sp>
        <p:nvSpPr>
          <p:cNvPr id="29706" name="Line 10"/>
          <p:cNvSpPr/>
          <p:nvPr/>
        </p:nvSpPr>
        <p:spPr>
          <a:xfrm>
            <a:off x="3059113" y="4365625"/>
            <a:ext cx="0" cy="0"/>
          </a:xfrm>
          <a:prstGeom prst="line">
            <a:avLst/>
          </a:prstGeom>
          <a:ln w="9525" cap="flat" cmpd="sng">
            <a:solidFill>
              <a:schemeClr val="tx1"/>
            </a:solidFill>
            <a:prstDash val="solid"/>
            <a:headEnd type="none" w="med" len="med"/>
            <a:tailEnd type="triangle" w="med" len="med"/>
          </a:ln>
        </p:spPr>
      </p:sp>
      <p:sp>
        <p:nvSpPr>
          <p:cNvPr id="29707" name="Line 11"/>
          <p:cNvSpPr/>
          <p:nvPr/>
        </p:nvSpPr>
        <p:spPr>
          <a:xfrm>
            <a:off x="2627313" y="4365625"/>
            <a:ext cx="431800" cy="0"/>
          </a:xfrm>
          <a:prstGeom prst="line">
            <a:avLst/>
          </a:prstGeom>
          <a:ln w="9525" cap="flat" cmpd="sng">
            <a:solidFill>
              <a:schemeClr val="tx1"/>
            </a:solidFill>
            <a:prstDash val="solid"/>
            <a:headEnd type="none" w="med" len="med"/>
            <a:tailEnd type="triangle" w="med" len="med"/>
          </a:ln>
        </p:spPr>
      </p:sp>
      <p:sp>
        <p:nvSpPr>
          <p:cNvPr id="29708" name="Line 12"/>
          <p:cNvSpPr/>
          <p:nvPr/>
        </p:nvSpPr>
        <p:spPr>
          <a:xfrm>
            <a:off x="3924300" y="4581525"/>
            <a:ext cx="0" cy="287338"/>
          </a:xfrm>
          <a:prstGeom prst="line">
            <a:avLst/>
          </a:prstGeom>
          <a:ln w="9525" cap="flat" cmpd="sng">
            <a:solidFill>
              <a:schemeClr val="tx1"/>
            </a:solidFill>
            <a:prstDash val="solid"/>
            <a:headEnd type="none" w="med" len="med"/>
            <a:tailEnd type="triangle" w="med" len="med"/>
          </a:ln>
        </p:spPr>
      </p:sp>
      <p:sp>
        <p:nvSpPr>
          <p:cNvPr id="29709" name="Line 13"/>
          <p:cNvSpPr/>
          <p:nvPr/>
        </p:nvSpPr>
        <p:spPr>
          <a:xfrm>
            <a:off x="4787900" y="4076700"/>
            <a:ext cx="0" cy="1512888"/>
          </a:xfrm>
          <a:prstGeom prst="line">
            <a:avLst/>
          </a:prstGeom>
          <a:ln w="9525" cap="flat" cmpd="sng">
            <a:solidFill>
              <a:schemeClr val="tx1"/>
            </a:solidFill>
            <a:prstDash val="solid"/>
            <a:headEnd type="none" w="med" len="med"/>
            <a:tailEnd type="none" w="med" len="med"/>
          </a:ln>
        </p:spPr>
      </p:sp>
      <p:sp>
        <p:nvSpPr>
          <p:cNvPr id="29710" name="Line 14"/>
          <p:cNvSpPr/>
          <p:nvPr/>
        </p:nvSpPr>
        <p:spPr>
          <a:xfrm>
            <a:off x="4787900" y="5589588"/>
            <a:ext cx="2952750" cy="0"/>
          </a:xfrm>
          <a:prstGeom prst="line">
            <a:avLst/>
          </a:prstGeom>
          <a:ln w="9525" cap="flat" cmpd="sng">
            <a:solidFill>
              <a:schemeClr val="tx1"/>
            </a:solidFill>
            <a:prstDash val="solid"/>
            <a:headEnd type="none" w="med" len="med"/>
            <a:tailEnd type="none" w="med" len="med"/>
          </a:ln>
        </p:spPr>
      </p:sp>
      <p:sp>
        <p:nvSpPr>
          <p:cNvPr id="29711" name="Line 15"/>
          <p:cNvSpPr/>
          <p:nvPr/>
        </p:nvSpPr>
        <p:spPr>
          <a:xfrm flipV="1">
            <a:off x="7740650" y="4221163"/>
            <a:ext cx="0" cy="1368425"/>
          </a:xfrm>
          <a:prstGeom prst="line">
            <a:avLst/>
          </a:prstGeom>
          <a:ln w="9525" cap="flat" cmpd="sng">
            <a:solidFill>
              <a:schemeClr val="tx1"/>
            </a:solidFill>
            <a:prstDash val="solid"/>
            <a:headEnd type="none" w="med" len="med"/>
            <a:tailEnd type="none" w="med" len="med"/>
          </a:ln>
        </p:spPr>
      </p:sp>
      <p:sp>
        <p:nvSpPr>
          <p:cNvPr id="29712" name="Line 16"/>
          <p:cNvSpPr/>
          <p:nvPr/>
        </p:nvSpPr>
        <p:spPr>
          <a:xfrm>
            <a:off x="7740650" y="4508500"/>
            <a:ext cx="360363" cy="0"/>
          </a:xfrm>
          <a:prstGeom prst="line">
            <a:avLst/>
          </a:prstGeom>
          <a:ln w="9525" cap="flat" cmpd="sng">
            <a:solidFill>
              <a:schemeClr val="tx1"/>
            </a:solidFill>
            <a:prstDash val="solid"/>
            <a:headEnd type="none" w="med" len="med"/>
            <a:tailEnd type="none" w="med" len="med"/>
          </a:ln>
        </p:spPr>
      </p:sp>
      <p:sp>
        <p:nvSpPr>
          <p:cNvPr id="29713" name="Line 17"/>
          <p:cNvSpPr/>
          <p:nvPr/>
        </p:nvSpPr>
        <p:spPr>
          <a:xfrm flipV="1">
            <a:off x="8101013" y="4076700"/>
            <a:ext cx="0" cy="431800"/>
          </a:xfrm>
          <a:prstGeom prst="line">
            <a:avLst/>
          </a:prstGeom>
          <a:ln w="9525" cap="flat" cmpd="sng">
            <a:solidFill>
              <a:schemeClr val="tx1"/>
            </a:solidFill>
            <a:prstDash val="solid"/>
            <a:headEnd type="none" w="med" len="med"/>
            <a:tailEnd type="none" w="med" len="med"/>
          </a:ln>
        </p:spPr>
      </p:sp>
      <p:sp>
        <p:nvSpPr>
          <p:cNvPr id="29714" name="Line 18"/>
          <p:cNvSpPr/>
          <p:nvPr/>
        </p:nvSpPr>
        <p:spPr>
          <a:xfrm flipH="1">
            <a:off x="4787900" y="4221163"/>
            <a:ext cx="3024188" cy="0"/>
          </a:xfrm>
          <a:prstGeom prst="line">
            <a:avLst/>
          </a:prstGeom>
          <a:ln w="9525" cap="flat" cmpd="sng">
            <a:solidFill>
              <a:schemeClr val="tx1"/>
            </a:solidFill>
            <a:prstDash val="solid"/>
            <a:headEnd type="none" w="med" len="med"/>
            <a:tailEnd type="none" w="med" len="med"/>
          </a:ln>
        </p:spPr>
      </p:sp>
      <p:sp>
        <p:nvSpPr>
          <p:cNvPr id="29715" name="Line 19"/>
          <p:cNvSpPr/>
          <p:nvPr/>
        </p:nvSpPr>
        <p:spPr>
          <a:xfrm>
            <a:off x="4859338" y="4005263"/>
            <a:ext cx="649287" cy="0"/>
          </a:xfrm>
          <a:prstGeom prst="line">
            <a:avLst/>
          </a:prstGeom>
          <a:ln w="9525" cap="flat" cmpd="sng">
            <a:solidFill>
              <a:schemeClr val="tx1"/>
            </a:solidFill>
            <a:prstDash val="solid"/>
            <a:headEnd type="none" w="med" len="med"/>
            <a:tailEnd type="triangle" w="med" len="med"/>
          </a:ln>
        </p:spPr>
      </p:sp>
      <p:sp>
        <p:nvSpPr>
          <p:cNvPr id="29716" name="Line 20"/>
          <p:cNvSpPr/>
          <p:nvPr/>
        </p:nvSpPr>
        <p:spPr>
          <a:xfrm>
            <a:off x="6659563" y="4005263"/>
            <a:ext cx="1079500" cy="0"/>
          </a:xfrm>
          <a:prstGeom prst="line">
            <a:avLst/>
          </a:prstGeom>
          <a:ln w="9525" cap="flat" cmpd="sng">
            <a:solidFill>
              <a:schemeClr val="tx1"/>
            </a:solidFill>
            <a:prstDash val="solid"/>
            <a:headEnd type="none" w="med" len="med"/>
            <a:tailEnd type="triangle" w="med" len="med"/>
          </a:ln>
        </p:spPr>
      </p:sp>
      <p:sp>
        <p:nvSpPr>
          <p:cNvPr id="29717" name="Line 21"/>
          <p:cNvSpPr/>
          <p:nvPr/>
        </p:nvSpPr>
        <p:spPr>
          <a:xfrm>
            <a:off x="7451725" y="4005263"/>
            <a:ext cx="0" cy="215900"/>
          </a:xfrm>
          <a:prstGeom prst="line">
            <a:avLst/>
          </a:prstGeom>
          <a:ln w="9525" cap="flat" cmpd="sng">
            <a:solidFill>
              <a:schemeClr val="tx1"/>
            </a:solidFill>
            <a:prstDash val="solid"/>
            <a:headEnd type="none" w="med" len="med"/>
            <a:tailEnd type="none" w="med" len="med"/>
          </a:ln>
        </p:spPr>
      </p:sp>
      <p:sp>
        <p:nvSpPr>
          <p:cNvPr id="29718" name="Line 22"/>
          <p:cNvSpPr/>
          <p:nvPr/>
        </p:nvSpPr>
        <p:spPr>
          <a:xfrm>
            <a:off x="7164388" y="4005263"/>
            <a:ext cx="0" cy="215900"/>
          </a:xfrm>
          <a:prstGeom prst="line">
            <a:avLst/>
          </a:prstGeom>
          <a:ln w="9525" cap="flat" cmpd="sng">
            <a:solidFill>
              <a:schemeClr val="tx1"/>
            </a:solidFill>
            <a:prstDash val="solid"/>
            <a:headEnd type="none" w="med" len="med"/>
            <a:tailEnd type="none" w="med" len="med"/>
          </a:ln>
        </p:spPr>
      </p:sp>
      <p:sp>
        <p:nvSpPr>
          <p:cNvPr id="29719" name="Line 23"/>
          <p:cNvSpPr/>
          <p:nvPr/>
        </p:nvSpPr>
        <p:spPr>
          <a:xfrm>
            <a:off x="6877050" y="4005263"/>
            <a:ext cx="0" cy="215900"/>
          </a:xfrm>
          <a:prstGeom prst="line">
            <a:avLst/>
          </a:prstGeom>
          <a:ln w="9525" cap="flat" cmpd="sng">
            <a:solidFill>
              <a:schemeClr val="tx1"/>
            </a:solidFill>
            <a:prstDash val="solid"/>
            <a:headEnd type="none" w="med" len="med"/>
            <a:tailEnd type="none" w="med" len="med"/>
          </a:ln>
        </p:spPr>
      </p:sp>
      <p:sp>
        <p:nvSpPr>
          <p:cNvPr id="29720" name="Line 24"/>
          <p:cNvSpPr/>
          <p:nvPr/>
        </p:nvSpPr>
        <p:spPr>
          <a:xfrm>
            <a:off x="5435600" y="4005263"/>
            <a:ext cx="0" cy="215900"/>
          </a:xfrm>
          <a:prstGeom prst="line">
            <a:avLst/>
          </a:prstGeom>
          <a:ln w="9525" cap="flat" cmpd="sng">
            <a:solidFill>
              <a:schemeClr val="tx1"/>
            </a:solidFill>
            <a:prstDash val="solid"/>
            <a:headEnd type="none" w="med" len="med"/>
            <a:tailEnd type="none" w="med" len="med"/>
          </a:ln>
        </p:spPr>
      </p:sp>
      <p:sp>
        <p:nvSpPr>
          <p:cNvPr id="29721" name="Line 25"/>
          <p:cNvSpPr/>
          <p:nvPr/>
        </p:nvSpPr>
        <p:spPr>
          <a:xfrm>
            <a:off x="5148263" y="4005263"/>
            <a:ext cx="0" cy="215900"/>
          </a:xfrm>
          <a:prstGeom prst="line">
            <a:avLst/>
          </a:prstGeom>
          <a:ln w="9525" cap="flat" cmpd="sng">
            <a:solidFill>
              <a:schemeClr val="tx1"/>
            </a:solidFill>
            <a:prstDash val="solid"/>
            <a:headEnd type="none" w="med" len="med"/>
            <a:tailEnd type="none" w="med" len="med"/>
          </a:ln>
        </p:spPr>
      </p:sp>
      <p:sp>
        <p:nvSpPr>
          <p:cNvPr id="29722" name="Line 26"/>
          <p:cNvSpPr/>
          <p:nvPr/>
        </p:nvSpPr>
        <p:spPr>
          <a:xfrm>
            <a:off x="4932363" y="4005263"/>
            <a:ext cx="0" cy="144462"/>
          </a:xfrm>
          <a:prstGeom prst="line">
            <a:avLst/>
          </a:prstGeom>
          <a:ln w="9525" cap="flat" cmpd="sng">
            <a:solidFill>
              <a:schemeClr val="tx1"/>
            </a:solidFill>
            <a:prstDash val="solid"/>
            <a:headEnd type="none" w="med" len="med"/>
            <a:tailEnd type="triangle" w="med" len="med"/>
          </a:ln>
        </p:spPr>
      </p:sp>
      <p:sp>
        <p:nvSpPr>
          <p:cNvPr id="29723" name="Line 28"/>
          <p:cNvSpPr/>
          <p:nvPr/>
        </p:nvSpPr>
        <p:spPr>
          <a:xfrm>
            <a:off x="4211638" y="4365625"/>
            <a:ext cx="288925" cy="0"/>
          </a:xfrm>
          <a:prstGeom prst="line">
            <a:avLst/>
          </a:prstGeom>
          <a:ln w="9525" cap="flat" cmpd="sng">
            <a:solidFill>
              <a:schemeClr val="tx1"/>
            </a:solidFill>
            <a:prstDash val="solid"/>
            <a:headEnd type="none" w="med" len="med"/>
            <a:tailEnd type="none" w="med" len="med"/>
          </a:ln>
        </p:spPr>
      </p:sp>
      <p:sp>
        <p:nvSpPr>
          <p:cNvPr id="29724" name="Line 29"/>
          <p:cNvSpPr/>
          <p:nvPr/>
        </p:nvSpPr>
        <p:spPr>
          <a:xfrm>
            <a:off x="4572000" y="4365625"/>
            <a:ext cx="0" cy="863600"/>
          </a:xfrm>
          <a:prstGeom prst="line">
            <a:avLst/>
          </a:prstGeom>
          <a:ln w="9525" cap="flat" cmpd="sng">
            <a:solidFill>
              <a:schemeClr val="tx1"/>
            </a:solidFill>
            <a:prstDash val="solid"/>
            <a:headEnd type="none" w="med" len="med"/>
            <a:tailEnd type="none" w="med" len="med"/>
          </a:ln>
        </p:spPr>
      </p:sp>
      <p:sp>
        <p:nvSpPr>
          <p:cNvPr id="29725" name="Line 30"/>
          <p:cNvSpPr/>
          <p:nvPr/>
        </p:nvSpPr>
        <p:spPr>
          <a:xfrm>
            <a:off x="4572000" y="5229225"/>
            <a:ext cx="647700" cy="0"/>
          </a:xfrm>
          <a:prstGeom prst="line">
            <a:avLst/>
          </a:prstGeom>
          <a:ln w="9525" cap="flat" cmpd="sng">
            <a:solidFill>
              <a:schemeClr val="tx1"/>
            </a:solidFill>
            <a:prstDash val="solid"/>
            <a:headEnd type="none" w="med" len="med"/>
            <a:tailEnd type="triangle" w="med" len="med"/>
          </a:ln>
        </p:spPr>
      </p:sp>
      <p:sp>
        <p:nvSpPr>
          <p:cNvPr id="29726" name="Oval 31"/>
          <p:cNvSpPr/>
          <p:nvPr/>
        </p:nvSpPr>
        <p:spPr>
          <a:xfrm>
            <a:off x="5148263" y="5157788"/>
            <a:ext cx="287337" cy="714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Verdana" panose="020B0604030504040204" pitchFamily="34" charset="0"/>
            </a:endParaRPr>
          </a:p>
        </p:txBody>
      </p:sp>
      <p:sp>
        <p:nvSpPr>
          <p:cNvPr id="29727" name="Line 32"/>
          <p:cNvSpPr/>
          <p:nvPr/>
        </p:nvSpPr>
        <p:spPr>
          <a:xfrm>
            <a:off x="7740650" y="5229225"/>
            <a:ext cx="431800" cy="0"/>
          </a:xfrm>
          <a:prstGeom prst="line">
            <a:avLst/>
          </a:prstGeom>
          <a:ln w="9525" cap="flat" cmpd="sng">
            <a:solidFill>
              <a:schemeClr val="tx1"/>
            </a:solidFill>
            <a:prstDash val="solid"/>
            <a:headEnd type="none" w="med" len="med"/>
            <a:tailEnd type="triangl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000000"/>
                                          </p:val>
                                        </p:tav>
                                        <p:tav tm="100000">
                                          <p:val>
                                            <p:strVal val="#ppt_w"/>
                                          </p:val>
                                        </p:tav>
                                      </p:tavLst>
                                    </p:anim>
                                    <p:anim calcmode="lin" valueType="num">
                                      <p:cBhvr>
                                        <p:cTn id="8" dur="500" fill="hold"/>
                                        <p:tgtEl>
                                          <p:spTgt spid="40962"/>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fill="hold">
                                          <p:stCondLst>
                                            <p:cond delay="0"/>
                                          </p:stCondLst>
                                        </p:cTn>
                                        <p:tgtEl>
                                          <p:spTgt spid="40963">
                                            <p:txEl>
                                              <p:charRg st="4294967295" end="4294967295"/>
                                            </p:txEl>
                                          </p:spTgt>
                                        </p:tgtEl>
                                        <p:attrNameLst>
                                          <p:attrName>style.visibility</p:attrName>
                                        </p:attrNameLst>
                                      </p:cBhvr>
                                      <p:to>
                                        <p:strVal val="visible"/>
                                      </p:to>
                                    </p:set>
                                    <p:anim calcmode="lin" valueType="num">
                                      <p:cBhvr>
                                        <p:cTn id="13" dur="500" fill="hold"/>
                                        <p:tgtEl>
                                          <p:spTgt spid="40963">
                                            <p:txEl>
                                              <p:charRg st="4294967295" end="4294967295"/>
                                            </p:txEl>
                                          </p:spTgt>
                                        </p:tgtEl>
                                        <p:attrNameLst>
                                          <p:attrName>ppt_w</p:attrName>
                                        </p:attrNameLst>
                                      </p:cBhvr>
                                      <p:tavLst>
                                        <p:tav tm="0">
                                          <p:val>
                                            <p:fltVal val="0.000000"/>
                                          </p:val>
                                        </p:tav>
                                        <p:tav tm="100000">
                                          <p:val>
                                            <p:strVal val="#ppt_w"/>
                                          </p:val>
                                        </p:tav>
                                      </p:tavLst>
                                    </p:anim>
                                    <p:anim calcmode="lin" valueType="num">
                                      <p:cBhvr>
                                        <p:cTn id="14" dur="500" fill="hold"/>
                                        <p:tgtEl>
                                          <p:spTgt spid="40963">
                                            <p:txEl>
                                              <p:charRg st="4294967295" end="4294967295"/>
                                            </p:txEl>
                                          </p:spTgt>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fill="hold">
                                          <p:stCondLst>
                                            <p:cond delay="0"/>
                                          </p:stCondLst>
                                        </p:cTn>
                                        <p:tgtEl>
                                          <p:spTgt spid="40963">
                                            <p:txEl>
                                              <p:charRg st="0" end="29"/>
                                            </p:txEl>
                                          </p:spTgt>
                                        </p:tgtEl>
                                        <p:attrNameLst>
                                          <p:attrName>style.visibility</p:attrName>
                                        </p:attrNameLst>
                                      </p:cBhvr>
                                      <p:to>
                                        <p:strVal val="visible"/>
                                      </p:to>
                                    </p:set>
                                    <p:anim calcmode="lin" valueType="num">
                                      <p:cBhvr>
                                        <p:cTn id="19" dur="500" fill="hold"/>
                                        <p:tgtEl>
                                          <p:spTgt spid="40963">
                                            <p:txEl>
                                              <p:charRg st="0" end="29"/>
                                            </p:txEl>
                                          </p:spTgt>
                                        </p:tgtEl>
                                        <p:attrNameLst>
                                          <p:attrName>ppt_w</p:attrName>
                                        </p:attrNameLst>
                                      </p:cBhvr>
                                      <p:tavLst>
                                        <p:tav tm="0">
                                          <p:val>
                                            <p:fltVal val="0.000000"/>
                                          </p:val>
                                        </p:tav>
                                        <p:tav tm="100000">
                                          <p:val>
                                            <p:strVal val="#ppt_w"/>
                                          </p:val>
                                        </p:tav>
                                      </p:tavLst>
                                    </p:anim>
                                    <p:anim calcmode="lin" valueType="num">
                                      <p:cBhvr>
                                        <p:cTn id="20" dur="500" fill="hold"/>
                                        <p:tgtEl>
                                          <p:spTgt spid="40963">
                                            <p:txEl>
                                              <p:charRg st="0" end="29"/>
                                            </p:txEl>
                                          </p:spTgt>
                                        </p:tgtEl>
                                        <p:attrNameLst>
                                          <p:attrName>ppt_h</p:attrName>
                                        </p:attrNameLst>
                                      </p:cBhvr>
                                      <p:tavLst>
                                        <p:tav tm="0">
                                          <p:val>
                                            <p:fltVal val="0.00000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fill="hold">
                                          <p:stCondLst>
                                            <p:cond delay="0"/>
                                          </p:stCondLst>
                                        </p:cTn>
                                        <p:tgtEl>
                                          <p:spTgt spid="40963">
                                            <p:txEl>
                                              <p:charRg st="32" end="42"/>
                                            </p:txEl>
                                          </p:spTgt>
                                        </p:tgtEl>
                                        <p:attrNameLst>
                                          <p:attrName>style.visibility</p:attrName>
                                        </p:attrNameLst>
                                      </p:cBhvr>
                                      <p:to>
                                        <p:strVal val="visible"/>
                                      </p:to>
                                    </p:set>
                                    <p:anim calcmode="lin" valueType="num">
                                      <p:cBhvr>
                                        <p:cTn id="25" dur="500" fill="hold"/>
                                        <p:tgtEl>
                                          <p:spTgt spid="40963">
                                            <p:txEl>
                                              <p:charRg st="32" end="42"/>
                                            </p:txEl>
                                          </p:spTgt>
                                        </p:tgtEl>
                                        <p:attrNameLst>
                                          <p:attrName>ppt_w</p:attrName>
                                        </p:attrNameLst>
                                      </p:cBhvr>
                                      <p:tavLst>
                                        <p:tav tm="0">
                                          <p:val>
                                            <p:fltVal val="0.000000"/>
                                          </p:val>
                                        </p:tav>
                                        <p:tav tm="100000">
                                          <p:val>
                                            <p:strVal val="#ppt_w"/>
                                          </p:val>
                                        </p:tav>
                                      </p:tavLst>
                                    </p:anim>
                                    <p:anim calcmode="lin" valueType="num">
                                      <p:cBhvr>
                                        <p:cTn id="26" dur="500" fill="hold"/>
                                        <p:tgtEl>
                                          <p:spTgt spid="40963">
                                            <p:txEl>
                                              <p:charRg st="32" end="42"/>
                                            </p:txEl>
                                          </p:spTgt>
                                        </p:tgtEl>
                                        <p:attrNameLst>
                                          <p:attrName>ppt_h</p:attrName>
                                        </p:attrNameLst>
                                      </p:cBhvr>
                                      <p:tavLst>
                                        <p:tav tm="0">
                                          <p:val>
                                            <p:fltVal val="0.00000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fill="hold">
                                          <p:stCondLst>
                                            <p:cond delay="0"/>
                                          </p:stCondLst>
                                        </p:cTn>
                                        <p:tgtEl>
                                          <p:spTgt spid="40963">
                                            <p:txEl>
                                              <p:charRg st="42" end="51"/>
                                            </p:txEl>
                                          </p:spTgt>
                                        </p:tgtEl>
                                        <p:attrNameLst>
                                          <p:attrName>style.visibility</p:attrName>
                                        </p:attrNameLst>
                                      </p:cBhvr>
                                      <p:to>
                                        <p:strVal val="visible"/>
                                      </p:to>
                                    </p:set>
                                    <p:anim calcmode="lin" valueType="num">
                                      <p:cBhvr>
                                        <p:cTn id="31" dur="500" fill="hold"/>
                                        <p:tgtEl>
                                          <p:spTgt spid="40963">
                                            <p:txEl>
                                              <p:charRg st="42" end="51"/>
                                            </p:txEl>
                                          </p:spTgt>
                                        </p:tgtEl>
                                        <p:attrNameLst>
                                          <p:attrName>ppt_w</p:attrName>
                                        </p:attrNameLst>
                                      </p:cBhvr>
                                      <p:tavLst>
                                        <p:tav tm="0">
                                          <p:val>
                                            <p:fltVal val="0.000000"/>
                                          </p:val>
                                        </p:tav>
                                        <p:tav tm="100000">
                                          <p:val>
                                            <p:strVal val="#ppt_w"/>
                                          </p:val>
                                        </p:tav>
                                      </p:tavLst>
                                    </p:anim>
                                    <p:anim calcmode="lin" valueType="num">
                                      <p:cBhvr>
                                        <p:cTn id="32" dur="500" fill="hold"/>
                                        <p:tgtEl>
                                          <p:spTgt spid="40963">
                                            <p:txEl>
                                              <p:charRg st="42" end="51"/>
                                            </p:txEl>
                                          </p:spTgt>
                                        </p:tgtEl>
                                        <p:attrNameLst>
                                          <p:attrName>ppt_h</p:attrName>
                                        </p:attrNameLst>
                                      </p:cBhvr>
                                      <p:tavLst>
                                        <p:tav tm="0">
                                          <p:val>
                                            <p:fltVal val="0.00000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fill="hold">
                                          <p:stCondLst>
                                            <p:cond delay="0"/>
                                          </p:stCondLst>
                                        </p:cTn>
                                        <p:tgtEl>
                                          <p:spTgt spid="40963">
                                            <p:txEl>
                                              <p:charRg st="51" end="88"/>
                                            </p:txEl>
                                          </p:spTgt>
                                        </p:tgtEl>
                                        <p:attrNameLst>
                                          <p:attrName>style.visibility</p:attrName>
                                        </p:attrNameLst>
                                      </p:cBhvr>
                                      <p:to>
                                        <p:strVal val="visible"/>
                                      </p:to>
                                    </p:set>
                                    <p:anim calcmode="lin" valueType="num">
                                      <p:cBhvr>
                                        <p:cTn id="37" dur="500" fill="hold"/>
                                        <p:tgtEl>
                                          <p:spTgt spid="40963">
                                            <p:txEl>
                                              <p:charRg st="51" end="88"/>
                                            </p:txEl>
                                          </p:spTgt>
                                        </p:tgtEl>
                                        <p:attrNameLst>
                                          <p:attrName>ppt_w</p:attrName>
                                        </p:attrNameLst>
                                      </p:cBhvr>
                                      <p:tavLst>
                                        <p:tav tm="0">
                                          <p:val>
                                            <p:fltVal val="0.000000"/>
                                          </p:val>
                                        </p:tav>
                                        <p:tav tm="100000">
                                          <p:val>
                                            <p:strVal val="#ppt_w"/>
                                          </p:val>
                                        </p:tav>
                                      </p:tavLst>
                                    </p:anim>
                                    <p:anim calcmode="lin" valueType="num">
                                      <p:cBhvr>
                                        <p:cTn id="38" dur="500" fill="hold"/>
                                        <p:tgtEl>
                                          <p:spTgt spid="40963">
                                            <p:txEl>
                                              <p:charRg st="51" end="88"/>
                                            </p:txEl>
                                          </p:spTgt>
                                        </p:tgtEl>
                                        <p:attrNameLst>
                                          <p:attrName>ppt_h</p:attrName>
                                        </p:attrNameLst>
                                      </p:cBhvr>
                                      <p:tavLst>
                                        <p:tav tm="0">
                                          <p:val>
                                            <p:fltVal val="0.00000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fill="hold">
                                          <p:stCondLst>
                                            <p:cond delay="0"/>
                                          </p:stCondLst>
                                        </p:cTn>
                                        <p:tgtEl>
                                          <p:spTgt spid="40963">
                                            <p:txEl>
                                              <p:charRg st="88" end="102"/>
                                            </p:txEl>
                                          </p:spTgt>
                                        </p:tgtEl>
                                        <p:attrNameLst>
                                          <p:attrName>style.visibility</p:attrName>
                                        </p:attrNameLst>
                                      </p:cBhvr>
                                      <p:to>
                                        <p:strVal val="visible"/>
                                      </p:to>
                                    </p:set>
                                    <p:anim calcmode="lin" valueType="num">
                                      <p:cBhvr>
                                        <p:cTn id="43" dur="500" fill="hold"/>
                                        <p:tgtEl>
                                          <p:spTgt spid="40963">
                                            <p:txEl>
                                              <p:charRg st="88" end="102"/>
                                            </p:txEl>
                                          </p:spTgt>
                                        </p:tgtEl>
                                        <p:attrNameLst>
                                          <p:attrName>ppt_w</p:attrName>
                                        </p:attrNameLst>
                                      </p:cBhvr>
                                      <p:tavLst>
                                        <p:tav tm="0">
                                          <p:val>
                                            <p:fltVal val="0.000000"/>
                                          </p:val>
                                        </p:tav>
                                        <p:tav tm="100000">
                                          <p:val>
                                            <p:strVal val="#ppt_w"/>
                                          </p:val>
                                        </p:tav>
                                      </p:tavLst>
                                    </p:anim>
                                    <p:anim calcmode="lin" valueType="num">
                                      <p:cBhvr>
                                        <p:cTn id="44" dur="500" fill="hold"/>
                                        <p:tgtEl>
                                          <p:spTgt spid="40963">
                                            <p:txEl>
                                              <p:charRg st="88" end="102"/>
                                            </p:txEl>
                                          </p:spTgt>
                                        </p:tgtEl>
                                        <p:attrNameLst>
                                          <p:attrName>ppt_h</p:attrName>
                                        </p:attrNameLst>
                                      </p:cBhvr>
                                      <p:tavLst>
                                        <p:tav tm="0">
                                          <p:val>
                                            <p:fltVal val="0.00000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fill="hold">
                                          <p:stCondLst>
                                            <p:cond delay="0"/>
                                          </p:stCondLst>
                                        </p:cTn>
                                        <p:tgtEl>
                                          <p:spTgt spid="40963">
                                            <p:txEl>
                                              <p:charRg st="102" end="110"/>
                                            </p:txEl>
                                          </p:spTgt>
                                        </p:tgtEl>
                                        <p:attrNameLst>
                                          <p:attrName>style.visibility</p:attrName>
                                        </p:attrNameLst>
                                      </p:cBhvr>
                                      <p:to>
                                        <p:strVal val="visible"/>
                                      </p:to>
                                    </p:set>
                                    <p:anim calcmode="lin" valueType="num">
                                      <p:cBhvr>
                                        <p:cTn id="49" dur="500" fill="hold"/>
                                        <p:tgtEl>
                                          <p:spTgt spid="40963">
                                            <p:txEl>
                                              <p:charRg st="102" end="110"/>
                                            </p:txEl>
                                          </p:spTgt>
                                        </p:tgtEl>
                                        <p:attrNameLst>
                                          <p:attrName>ppt_w</p:attrName>
                                        </p:attrNameLst>
                                      </p:cBhvr>
                                      <p:tavLst>
                                        <p:tav tm="0">
                                          <p:val>
                                            <p:fltVal val="0.000000"/>
                                          </p:val>
                                        </p:tav>
                                        <p:tav tm="100000">
                                          <p:val>
                                            <p:strVal val="#ppt_w"/>
                                          </p:val>
                                        </p:tav>
                                      </p:tavLst>
                                    </p:anim>
                                    <p:anim calcmode="lin" valueType="num">
                                      <p:cBhvr>
                                        <p:cTn id="50" dur="500" fill="hold"/>
                                        <p:tgtEl>
                                          <p:spTgt spid="40963">
                                            <p:txEl>
                                              <p:charRg st="102" end="110"/>
                                            </p:txEl>
                                          </p:spTgt>
                                        </p:tgtEl>
                                        <p:attrNameLst>
                                          <p:attrName>ppt_h</p:attrName>
                                        </p:attrNameLst>
                                      </p:cBhvr>
                                      <p:tavLst>
                                        <p:tav tm="0">
                                          <p:val>
                                            <p:fltVal val="0.00000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fill="hold">
                                          <p:stCondLst>
                                            <p:cond delay="0"/>
                                          </p:stCondLst>
                                        </p:cTn>
                                        <p:tgtEl>
                                          <p:spTgt spid="40963">
                                            <p:txEl>
                                              <p:charRg st="110" end="154"/>
                                            </p:txEl>
                                          </p:spTgt>
                                        </p:tgtEl>
                                        <p:attrNameLst>
                                          <p:attrName>style.visibility</p:attrName>
                                        </p:attrNameLst>
                                      </p:cBhvr>
                                      <p:to>
                                        <p:strVal val="visible"/>
                                      </p:to>
                                    </p:set>
                                    <p:anim calcmode="lin" valueType="num">
                                      <p:cBhvr>
                                        <p:cTn id="55" dur="500" fill="hold"/>
                                        <p:tgtEl>
                                          <p:spTgt spid="40963">
                                            <p:txEl>
                                              <p:charRg st="110" end="154"/>
                                            </p:txEl>
                                          </p:spTgt>
                                        </p:tgtEl>
                                        <p:attrNameLst>
                                          <p:attrName>ppt_w</p:attrName>
                                        </p:attrNameLst>
                                      </p:cBhvr>
                                      <p:tavLst>
                                        <p:tav tm="0">
                                          <p:val>
                                            <p:fltVal val="0.000000"/>
                                          </p:val>
                                        </p:tav>
                                        <p:tav tm="100000">
                                          <p:val>
                                            <p:strVal val="#ppt_w"/>
                                          </p:val>
                                        </p:tav>
                                      </p:tavLst>
                                    </p:anim>
                                    <p:anim calcmode="lin" valueType="num">
                                      <p:cBhvr>
                                        <p:cTn id="56" dur="500" fill="hold"/>
                                        <p:tgtEl>
                                          <p:spTgt spid="40963">
                                            <p:txEl>
                                              <p:charRg st="110" end="154"/>
                                            </p:txEl>
                                          </p:spTgt>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ldLvl="0" animBg="1"/>
      <p:bldP spid="409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气浮浓缩法</a:t>
            </a:r>
            <a:endParaRPr lang="zh-CN" altLang="en-US" dirty="0">
              <a:solidFill>
                <a:srgbClr val="FFCC00"/>
              </a:solidFill>
              <a:effectLst/>
              <a:ea typeface="黑体" panose="02010609060101010101" pitchFamily="2" charset="-122"/>
            </a:endParaRPr>
          </a:p>
        </p:txBody>
      </p:sp>
      <p:sp>
        <p:nvSpPr>
          <p:cNvPr id="30723" name="Rectangle 3"/>
          <p:cNvSpPr>
            <a:spLocks noGrp="1"/>
          </p:cNvSpPr>
          <p:nvPr>
            <p:ph idx="1"/>
          </p:nvPr>
        </p:nvSpPr>
        <p:spPr>
          <a:xfrm>
            <a:off x="457200" y="1268413"/>
            <a:ext cx="8229600" cy="5400675"/>
          </a:xfrm>
          <a:ln/>
        </p:spPr>
        <p:txBody>
          <a:bodyPr vert="horz" wrap="square" lIns="91440" tIns="45720" rIns="91440" bIns="45720" anchor="t" anchorCtr="0"/>
          <a:lstStyle/>
          <a:p>
            <a:pPr eaLnBrk="1" hangingPunct="1">
              <a:lnSpc>
                <a:spcPct val="90000"/>
              </a:lnSpc>
              <a:buNone/>
            </a:pPr>
            <a:r>
              <a:rPr lang="zh-CN" altLang="en-US" sz="4400" dirty="0">
                <a:solidFill>
                  <a:srgbClr val="FFCC00"/>
                </a:solidFill>
                <a:effectLst/>
                <a:latin typeface="华文新魏" pitchFamily="2" charset="-122"/>
                <a:ea typeface="华文新魏" pitchFamily="2" charset="-122"/>
              </a:rPr>
              <a:t>特点：</a:t>
            </a:r>
            <a:endParaRPr lang="zh-CN" altLang="en-US" sz="4400" dirty="0">
              <a:solidFill>
                <a:srgbClr val="FFCC00"/>
              </a:solidFill>
              <a:effectLst/>
              <a:latin typeface="华文新魏" pitchFamily="2" charset="-122"/>
              <a:ea typeface="华文新魏" pitchFamily="2" charset="-122"/>
            </a:endParaRPr>
          </a:p>
          <a:p>
            <a:pPr eaLnBrk="1" hangingPunct="1">
              <a:lnSpc>
                <a:spcPct val="90000"/>
              </a:lnSpc>
              <a:buNone/>
            </a:pPr>
            <a:r>
              <a:rPr lang="zh-CN" altLang="en-US" sz="4000" dirty="0">
                <a:effectLst/>
                <a:latin typeface="华文新魏" pitchFamily="2" charset="-122"/>
                <a:ea typeface="华文新魏" pitchFamily="2" charset="-122"/>
              </a:rPr>
              <a:t>   气浮浓缩法的</a:t>
            </a:r>
            <a:r>
              <a:rPr lang="zh-CN" altLang="en-US" sz="4000" dirty="0">
                <a:solidFill>
                  <a:srgbClr val="FFCC00"/>
                </a:solidFill>
                <a:effectLst/>
                <a:latin typeface="华文新魏" pitchFamily="2" charset="-122"/>
                <a:ea typeface="华文新魏" pitchFamily="2" charset="-122"/>
              </a:rPr>
              <a:t>优点</a:t>
            </a:r>
            <a:endParaRPr lang="zh-CN" altLang="en-US" sz="4000" dirty="0">
              <a:solidFill>
                <a:srgbClr val="FFCC00"/>
              </a:solidFill>
              <a:effectLst/>
              <a:latin typeface="华文新魏" pitchFamily="2" charset="-122"/>
              <a:ea typeface="华文新魏" pitchFamily="2" charset="-122"/>
            </a:endParaRPr>
          </a:p>
          <a:p>
            <a:pPr eaLnBrk="1" hangingPunct="1">
              <a:lnSpc>
                <a:spcPct val="90000"/>
              </a:lnSpc>
            </a:pPr>
            <a:r>
              <a:rPr lang="zh-CN" altLang="en-US" sz="4000" dirty="0">
                <a:effectLst/>
                <a:latin typeface="华文新魏" pitchFamily="2" charset="-122"/>
                <a:ea typeface="华文新魏" pitchFamily="2" charset="-122"/>
              </a:rPr>
              <a:t>单位池容积的处理能力大，脱水效率高占地面积小富含氧的污泥不容易腐化变质；</a:t>
            </a:r>
            <a:endParaRPr lang="zh-CN" altLang="en-US" sz="4000" dirty="0">
              <a:effectLst/>
              <a:latin typeface="华文新魏" pitchFamily="2" charset="-122"/>
              <a:ea typeface="华文新魏" pitchFamily="2" charset="-122"/>
            </a:endParaRPr>
          </a:p>
          <a:p>
            <a:pPr eaLnBrk="1" hangingPunct="1">
              <a:lnSpc>
                <a:spcPct val="90000"/>
              </a:lnSpc>
              <a:buNone/>
            </a:pPr>
            <a:r>
              <a:rPr lang="zh-CN" altLang="en-US" sz="4000" dirty="0">
                <a:effectLst/>
                <a:latin typeface="华文新魏" pitchFamily="2" charset="-122"/>
                <a:ea typeface="华文新魏" pitchFamily="2" charset="-122"/>
              </a:rPr>
              <a:t>   气浮浓缩法的</a:t>
            </a:r>
            <a:r>
              <a:rPr lang="zh-CN" altLang="en-US" sz="4000" dirty="0">
                <a:solidFill>
                  <a:srgbClr val="FFCC00"/>
                </a:solidFill>
                <a:effectLst/>
                <a:latin typeface="华文新魏" pitchFamily="2" charset="-122"/>
                <a:ea typeface="华文新魏" pitchFamily="2" charset="-122"/>
              </a:rPr>
              <a:t>缺点</a:t>
            </a:r>
            <a:endParaRPr lang="zh-CN" altLang="en-US" sz="4000" dirty="0">
              <a:solidFill>
                <a:srgbClr val="FFCC00"/>
              </a:solidFill>
              <a:effectLst/>
              <a:latin typeface="华文新魏" pitchFamily="2" charset="-122"/>
              <a:ea typeface="华文新魏" pitchFamily="2" charset="-122"/>
            </a:endParaRPr>
          </a:p>
          <a:p>
            <a:pPr eaLnBrk="1" hangingPunct="1">
              <a:lnSpc>
                <a:spcPct val="90000"/>
              </a:lnSpc>
            </a:pPr>
            <a:r>
              <a:rPr lang="zh-CN" altLang="en-US" sz="4000" dirty="0">
                <a:effectLst/>
                <a:latin typeface="华文新魏" pitchFamily="2" charset="-122"/>
                <a:ea typeface="华文新魏" pitchFamily="2" charset="-122"/>
              </a:rPr>
              <a:t>运行电耗高，设施较多，操作麻烦， </a:t>
            </a:r>
            <a:endParaRPr lang="zh-CN" altLang="en-US" sz="4000" dirty="0">
              <a:effectLst/>
              <a:latin typeface="华文新魏" pitchFamily="2" charset="-122"/>
              <a:ea typeface="华文新魏"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title"/>
          </p:nvPr>
        </p:nvSpPr>
        <p:spPr>
          <a:xfrm>
            <a:off x="457200" y="476250"/>
            <a:ext cx="8229600" cy="576263"/>
          </a:xfrm>
          <a:ln/>
        </p:spPr>
        <p:txBody>
          <a:bodyPr vert="horz" wrap="square" lIns="91440" tIns="45720" rIns="91440" bIns="45720" anchor="ctr" anchorCtr="1"/>
          <a:p>
            <a:pPr algn="l" eaLnBrk="1" hangingPunct="1"/>
            <a:r>
              <a:rPr lang="zh-CN" altLang="en-US" sz="4000" dirty="0">
                <a:solidFill>
                  <a:srgbClr val="FFFF00"/>
                </a:solidFill>
                <a:effectLst/>
                <a:ea typeface="黑体" panose="02010609060101010101" pitchFamily="2" charset="-122"/>
              </a:rPr>
              <a:t>污泥的来源、分类</a:t>
            </a:r>
            <a:br>
              <a:rPr lang="zh-CN" altLang="en-US" sz="4000" dirty="0">
                <a:solidFill>
                  <a:srgbClr val="FFFF00"/>
                </a:solidFill>
                <a:effectLst/>
                <a:ea typeface="黑体" panose="02010609060101010101" pitchFamily="2" charset="-122"/>
              </a:rPr>
            </a:br>
            <a:endParaRPr lang="zh-CN" altLang="en-US" sz="4000" dirty="0">
              <a:solidFill>
                <a:srgbClr val="FFFF00"/>
              </a:solidFill>
              <a:effectLst/>
              <a:ea typeface="黑体" panose="02010609060101010101" pitchFamily="2" charset="-122"/>
            </a:endParaRPr>
          </a:p>
        </p:txBody>
      </p:sp>
      <p:sp>
        <p:nvSpPr>
          <p:cNvPr id="4099" name="Rectangle 3"/>
          <p:cNvSpPr>
            <a:spLocks noGrp="1"/>
          </p:cNvSpPr>
          <p:nvPr>
            <p:ph idx="1"/>
          </p:nvPr>
        </p:nvSpPr>
        <p:spPr>
          <a:xfrm>
            <a:off x="179388" y="1196975"/>
            <a:ext cx="8713787" cy="5400675"/>
          </a:xfrm>
          <a:ln/>
        </p:spPr>
        <p:txBody>
          <a:bodyPr vert="horz" wrap="square" lIns="91440" tIns="45720" rIns="91440" bIns="45720" anchor="t" anchorCtr="0"/>
          <a:lstStyle/>
          <a:p>
            <a:pPr marL="609600" indent="-609600" eaLnBrk="1" hangingPunct="1">
              <a:buNone/>
            </a:pPr>
            <a:r>
              <a:rPr lang="en-US" altLang="zh-CN" sz="4400" dirty="0">
                <a:effectLst/>
                <a:ea typeface="华文新魏" pitchFamily="2" charset="-122"/>
              </a:rPr>
              <a:t>  </a:t>
            </a:r>
            <a:r>
              <a:rPr lang="zh-CN" altLang="en-US" sz="4400" dirty="0">
                <a:solidFill>
                  <a:srgbClr val="FFCC00"/>
                </a:solidFill>
                <a:effectLst/>
                <a:ea typeface="华文新魏" pitchFamily="2" charset="-122"/>
              </a:rPr>
              <a:t>污泥的来源：</a:t>
            </a:r>
            <a:endParaRPr lang="zh-CN" altLang="en-US" sz="4400" dirty="0">
              <a:solidFill>
                <a:srgbClr val="FFCC00"/>
              </a:solidFill>
              <a:effectLst/>
              <a:ea typeface="华文新魏" pitchFamily="2" charset="-122"/>
            </a:endParaRPr>
          </a:p>
          <a:p>
            <a:pPr marL="609600" indent="-609600" eaLnBrk="1" hangingPunct="1"/>
            <a:r>
              <a:rPr lang="zh-CN" altLang="en-US" sz="4000" dirty="0">
                <a:effectLst/>
                <a:ea typeface="华文新魏" pitchFamily="2" charset="-122"/>
              </a:rPr>
              <a:t>在污废水处理过程中，会产生大量的固体悬浮物质。</a:t>
            </a:r>
            <a:endParaRPr lang="zh-CN" altLang="en-US" sz="4000" dirty="0">
              <a:effectLst/>
              <a:ea typeface="华文新魏" pitchFamily="2" charset="-122"/>
            </a:endParaRPr>
          </a:p>
          <a:p>
            <a:pPr marL="609600" indent="-609600" eaLnBrk="1" hangingPunct="1"/>
            <a:r>
              <a:rPr lang="zh-CN" altLang="en-US" sz="4000" dirty="0">
                <a:effectLst/>
                <a:ea typeface="华文新魏" pitchFamily="2" charset="-122"/>
              </a:rPr>
              <a:t>各种自然沉淀中截留的悬浮物质（在废水中已经存在的）</a:t>
            </a:r>
            <a:endParaRPr lang="zh-CN" altLang="en-US" sz="4000" dirty="0">
              <a:effectLst/>
              <a:ea typeface="华文新魏" pitchFamily="2" charset="-122"/>
            </a:endParaRPr>
          </a:p>
          <a:p>
            <a:pPr marL="609600" indent="-609600" eaLnBrk="1" hangingPunct="1"/>
            <a:r>
              <a:rPr lang="zh-CN" altLang="en-US" sz="4000" dirty="0">
                <a:effectLst/>
                <a:ea typeface="华文新魏" pitchFamily="2" charset="-122"/>
              </a:rPr>
              <a:t>由原来污水中的溶解性物质和胶体物质，经生物处理、化学处理转化而成的悬浮物质</a:t>
            </a:r>
            <a:endParaRPr lang="zh-CN" altLang="en-US" sz="4000" dirty="0">
              <a:effectLst/>
              <a:ea typeface="华文新魏"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xfrm>
            <a:off x="457200" y="277813"/>
            <a:ext cx="8229600" cy="919162"/>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气浮浓缩法的运行管理</a:t>
            </a:r>
            <a:endParaRPr lang="zh-CN" altLang="en-US" dirty="0">
              <a:solidFill>
                <a:srgbClr val="FFCC00"/>
              </a:solidFill>
              <a:effectLst/>
              <a:ea typeface="黑体" panose="02010609060101010101" pitchFamily="2" charset="-122"/>
            </a:endParaRPr>
          </a:p>
        </p:txBody>
      </p:sp>
      <p:sp>
        <p:nvSpPr>
          <p:cNvPr id="37891" name="Rectangle 3"/>
          <p:cNvSpPr>
            <a:spLocks noGrp="1" noChangeArrowheads="1"/>
          </p:cNvSpPr>
          <p:nvPr>
            <p:ph idx="1"/>
          </p:nvPr>
        </p:nvSpPr>
        <p:spPr>
          <a:xfrm>
            <a:off x="457200" y="1125538"/>
            <a:ext cx="8362950" cy="57324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考虑的因数：</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混凝剂投加与否的问题 ：</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在同等条件下，通过试验观察，固体浓度、固体回收率有无差别</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污泥膨胀的问题：</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运行时，应经常测定</a:t>
            </a:r>
            <a:r>
              <a:rPr kumimoji="0" lang="en-US" altLang="zh-CN" sz="3200" b="0" i="0" u="none" strike="noStrike" kern="0" cap="none" spc="0" normalizeH="0" baseline="0" noProof="0" smtClean="0">
                <a:ln>
                  <a:noFill/>
                </a:ln>
                <a:solidFill>
                  <a:schemeClr val="tx1"/>
                </a:solidFill>
                <a:effectLst/>
                <a:uLnTx/>
                <a:uFillTx/>
                <a:latin typeface="方正姚体" pitchFamily="2" charset="-122"/>
                <a:ea typeface="方正姚体" pitchFamily="2" charset="-122"/>
                <a:cs typeface="+mn-cs"/>
              </a:rPr>
              <a:t>SVI</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值，当发现不正常，及时采取措施</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刮泥周期的问题：</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刮泥周期越长，上浮污泥固体浓度增加。气浮浓缩污泥应及时刮除，以免影响浓缩效果</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effectLst/>
                <a:ea typeface="黑体" panose="02010609060101010101" pitchFamily="2" charset="-122"/>
              </a:rPr>
              <a:t>气浮浓缩法</a:t>
            </a:r>
            <a:endParaRPr lang="zh-CN" altLang="en-US" dirty="0">
              <a:effectLst/>
              <a:ea typeface="黑体" panose="02010609060101010101" pitchFamily="2" charset="-122"/>
            </a:endParaRPr>
          </a:p>
        </p:txBody>
      </p:sp>
      <p:sp>
        <p:nvSpPr>
          <p:cNvPr id="38915" name="Rectangle 3"/>
          <p:cNvSpPr>
            <a:spLocks noGrp="1" noChangeArrowheads="1"/>
          </p:cNvSpPr>
          <p:nvPr>
            <p:ph idx="1"/>
          </p:nvPr>
        </p:nvSpPr>
        <p:spPr>
          <a:xfrm>
            <a:off x="457200" y="1341438"/>
            <a:ext cx="8435975" cy="532765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气浮浓缩池的工艺控制与技术参数：</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进泥量：</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一般进泥浓度不超过</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5g/L</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固体负荷一般</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50~120kg</a:t>
            </a:r>
            <a:r>
              <a:rPr kumimoji="0" lang="zh-CN" altLang="en-US"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m</a:t>
            </a:r>
            <a:r>
              <a:rPr kumimoji="0" lang="en-US" altLang="zh-CN" sz="2400" b="0" i="0" u="none" strike="noStrike" kern="0" cap="none" spc="0" normalizeH="0" baseline="30000" noProof="0" smtClean="0">
                <a:ln>
                  <a:noFill/>
                </a:ln>
                <a:solidFill>
                  <a:schemeClr val="tx1"/>
                </a:solidFill>
                <a:effectLst/>
                <a:uLnTx/>
                <a:uFillTx/>
                <a:latin typeface="华文新魏" pitchFamily="2" charset="-122"/>
                <a:ea typeface="华文新魏" pitchFamily="2" charset="-122"/>
                <a:cs typeface="+mn-cs"/>
              </a:rPr>
              <a:t>3</a:t>
            </a:r>
            <a:r>
              <a:rPr kumimoji="0" lang="zh-CN" altLang="en-US"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d</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），其值与活性污泥</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SVI</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值等有关系</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水力负荷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确定进泥量，空气量，加压水后，还要对气浮池进行水力核算。活性污泥，水力表面负荷一般控制在</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120m</a:t>
            </a:r>
            <a:r>
              <a:rPr kumimoji="0" lang="en-US" altLang="zh-CN" sz="2400" b="0" i="0" u="none" strike="noStrike" kern="0" cap="none" spc="0" normalizeH="0" baseline="30000" noProof="0" smtClean="0">
                <a:ln>
                  <a:noFill/>
                </a:ln>
                <a:solidFill>
                  <a:schemeClr val="tx1"/>
                </a:solidFill>
                <a:effectLst/>
                <a:uLnTx/>
                <a:uFillTx/>
                <a:latin typeface="华文新魏" pitchFamily="2" charset="-122"/>
                <a:ea typeface="华文新魏" pitchFamily="2" charset="-122"/>
                <a:cs typeface="+mn-cs"/>
              </a:rPr>
              <a:t>3</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zh-CN" altLang="en-US"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m</a:t>
            </a:r>
            <a:r>
              <a:rPr kumimoji="0" lang="en-US" altLang="zh-CN" sz="2400" b="0" i="0" u="none" strike="noStrike" kern="0" cap="none" spc="0" normalizeH="0" baseline="30000" noProof="0" smtClean="0">
                <a:ln>
                  <a:noFill/>
                </a:ln>
                <a:solidFill>
                  <a:schemeClr val="tx1"/>
                </a:solidFill>
                <a:effectLst/>
                <a:uLnTx/>
                <a:uFillTx/>
                <a:latin typeface="华文新魏" pitchFamily="2" charset="-122"/>
                <a:ea typeface="华文新魏" pitchFamily="2" charset="-122"/>
                <a:cs typeface="+mn-cs"/>
              </a:rPr>
              <a:t>2</a:t>
            </a:r>
            <a:r>
              <a:rPr kumimoji="0" lang="zh-CN" altLang="en-US"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d </a:t>
            </a:r>
            <a:r>
              <a:rPr kumimoji="0" lang="zh-CN" altLang="en-US"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以内。</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固体负荷和水力负荷：</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是气浮浓缩池的重要参数这两个参数取决于污泥的种类是否投加混凝剂，   </a:t>
            </a:r>
            <a:r>
              <a:rPr kumimoji="0" lang="zh-CN" altLang="en-US" sz="2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见</a:t>
            </a:r>
            <a:r>
              <a:rPr kumimoji="0" lang="en-US" altLang="zh-CN" sz="2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p295</a:t>
            </a:r>
            <a:r>
              <a:rPr kumimoji="0" lang="zh-CN" altLang="en-US" sz="2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页</a:t>
            </a:r>
            <a:endParaRPr kumimoji="0" lang="zh-CN" altLang="en-US" sz="2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effectLst/>
                <a:ea typeface="黑体" panose="02010609060101010101" pitchFamily="2" charset="-122"/>
              </a:rPr>
              <a:t>气浮浓缩法</a:t>
            </a:r>
            <a:endParaRPr lang="zh-CN" altLang="en-US" dirty="0">
              <a:effectLst/>
              <a:ea typeface="黑体" panose="02010609060101010101" pitchFamily="2" charset="-122"/>
            </a:endParaRPr>
          </a:p>
        </p:txBody>
      </p:sp>
      <p:sp>
        <p:nvSpPr>
          <p:cNvPr id="33795" name="Rectangle 3"/>
          <p:cNvSpPr>
            <a:spLocks noGrp="1"/>
          </p:cNvSpPr>
          <p:nvPr>
            <p:ph idx="1"/>
          </p:nvPr>
        </p:nvSpPr>
        <p:spPr>
          <a:xfrm>
            <a:off x="468313" y="1125538"/>
            <a:ext cx="8218487" cy="5732462"/>
          </a:xfrm>
          <a:ln/>
        </p:spPr>
        <p:txBody>
          <a:bodyPr vert="horz" wrap="square" lIns="91440" tIns="45720" rIns="91440" bIns="45720" anchor="t" anchorCtr="0"/>
          <a:lstStyle/>
          <a:p>
            <a:pPr eaLnBrk="1" hangingPunct="1">
              <a:lnSpc>
                <a:spcPct val="90000"/>
              </a:lnSpc>
            </a:pPr>
            <a:r>
              <a:rPr lang="zh-CN" altLang="en-US" sz="3600" dirty="0">
                <a:solidFill>
                  <a:srgbClr val="FFCC00"/>
                </a:solidFill>
                <a:effectLst/>
                <a:latin typeface="华文新魏" pitchFamily="2" charset="-122"/>
                <a:ea typeface="华文新魏" pitchFamily="2" charset="-122"/>
              </a:rPr>
              <a:t>混凝剂的投加量和停留时间</a:t>
            </a:r>
            <a:r>
              <a:rPr lang="en-US" altLang="zh-CN" sz="3600" dirty="0">
                <a:solidFill>
                  <a:srgbClr val="FFCC00"/>
                </a:solidFill>
                <a:effectLst/>
                <a:latin typeface="华文新魏" pitchFamily="2" charset="-122"/>
                <a:ea typeface="华文新魏" pitchFamily="2" charset="-122"/>
              </a:rPr>
              <a:t>:</a:t>
            </a:r>
            <a:endParaRPr lang="en-US" altLang="zh-CN" sz="3600" dirty="0">
              <a:solidFill>
                <a:srgbClr val="FFCC00"/>
              </a:solidFill>
              <a:effectLst/>
              <a:latin typeface="华文新魏" pitchFamily="2" charset="-122"/>
              <a:ea typeface="华文新魏" pitchFamily="2" charset="-122"/>
            </a:endParaRPr>
          </a:p>
          <a:p>
            <a:pPr eaLnBrk="1" hangingPunct="1">
              <a:lnSpc>
                <a:spcPct val="90000"/>
              </a:lnSpc>
              <a:buNone/>
            </a:pPr>
            <a:r>
              <a:rPr lang="en-US" altLang="zh-CN" sz="3600" dirty="0">
                <a:effectLst/>
                <a:latin typeface="华文新魏" pitchFamily="2" charset="-122"/>
                <a:ea typeface="华文新魏" pitchFamily="2" charset="-122"/>
              </a:rPr>
              <a:t>    </a:t>
            </a:r>
            <a:r>
              <a:rPr lang="zh-CN" altLang="en-US" sz="3600" dirty="0">
                <a:effectLst/>
                <a:latin typeface="华文新魏" pitchFamily="2" charset="-122"/>
                <a:ea typeface="华文新魏" pitchFamily="2" charset="-122"/>
              </a:rPr>
              <a:t>投加量根据试验取得，反映时间不小于</a:t>
            </a:r>
            <a:r>
              <a:rPr lang="en-US" altLang="zh-CN" sz="2400" dirty="0">
                <a:effectLst/>
                <a:latin typeface="华文新魏" pitchFamily="2" charset="-122"/>
                <a:ea typeface="华文新魏" pitchFamily="2" charset="-122"/>
              </a:rPr>
              <a:t>5~10min</a:t>
            </a:r>
            <a:r>
              <a:rPr lang="zh-CN" altLang="en-US" sz="3600" dirty="0">
                <a:effectLst/>
                <a:latin typeface="华文新魏" pitchFamily="2" charset="-122"/>
                <a:ea typeface="华文新魏" pitchFamily="2" charset="-122"/>
              </a:rPr>
              <a:t>池容积按停留时间</a:t>
            </a:r>
            <a:r>
              <a:rPr lang="en-US" altLang="zh-CN" sz="2400" dirty="0">
                <a:effectLst/>
                <a:latin typeface="华文新魏" pitchFamily="2" charset="-122"/>
                <a:ea typeface="华文新魏" pitchFamily="2" charset="-122"/>
              </a:rPr>
              <a:t>2h</a:t>
            </a:r>
            <a:r>
              <a:rPr lang="zh-CN" altLang="en-US" sz="3600" dirty="0">
                <a:effectLst/>
                <a:latin typeface="华文新魏" pitchFamily="2" charset="-122"/>
                <a:ea typeface="华文新魏" pitchFamily="2" charset="-122"/>
              </a:rPr>
              <a:t>考虑</a:t>
            </a:r>
            <a:endParaRPr lang="zh-CN" altLang="en-US" sz="3600" dirty="0">
              <a:effectLst/>
              <a:latin typeface="华文新魏" pitchFamily="2" charset="-122"/>
              <a:ea typeface="华文新魏" pitchFamily="2" charset="-122"/>
            </a:endParaRPr>
          </a:p>
          <a:p>
            <a:pPr eaLnBrk="1" hangingPunct="1">
              <a:lnSpc>
                <a:spcPct val="90000"/>
              </a:lnSpc>
            </a:pPr>
            <a:r>
              <a:rPr lang="zh-CN" altLang="en-US" sz="3600" dirty="0">
                <a:solidFill>
                  <a:srgbClr val="FFCC00"/>
                </a:solidFill>
                <a:effectLst/>
                <a:latin typeface="华文新魏" pitchFamily="2" charset="-122"/>
                <a:ea typeface="华文新魏" pitchFamily="2" charset="-122"/>
              </a:rPr>
              <a:t>回流比</a:t>
            </a:r>
            <a:r>
              <a:rPr lang="en-US" altLang="zh-CN" sz="3600" dirty="0">
                <a:solidFill>
                  <a:srgbClr val="FFCC00"/>
                </a:solidFill>
                <a:effectLst/>
                <a:latin typeface="华文新魏" pitchFamily="2" charset="-122"/>
                <a:ea typeface="华文新魏" pitchFamily="2" charset="-122"/>
              </a:rPr>
              <a:t>: </a:t>
            </a:r>
            <a:endParaRPr lang="en-US" altLang="zh-CN" sz="3600" dirty="0">
              <a:solidFill>
                <a:srgbClr val="FFCC00"/>
              </a:solidFill>
              <a:effectLst/>
              <a:latin typeface="华文新魏" pitchFamily="2" charset="-122"/>
              <a:ea typeface="华文新魏" pitchFamily="2" charset="-122"/>
            </a:endParaRPr>
          </a:p>
          <a:p>
            <a:pPr eaLnBrk="1" hangingPunct="1">
              <a:lnSpc>
                <a:spcPct val="90000"/>
              </a:lnSpc>
              <a:buNone/>
            </a:pPr>
            <a:r>
              <a:rPr lang="en-US" altLang="zh-CN" sz="3600" dirty="0">
                <a:effectLst/>
                <a:latin typeface="华文新魏" pitchFamily="2" charset="-122"/>
                <a:ea typeface="华文新魏" pitchFamily="2" charset="-122"/>
              </a:rPr>
              <a:t>    </a:t>
            </a:r>
            <a:r>
              <a:rPr lang="zh-CN" altLang="en-US" sz="3600" dirty="0">
                <a:effectLst/>
                <a:latin typeface="华文新魏" pitchFamily="2" charset="-122"/>
                <a:ea typeface="华文新魏" pitchFamily="2" charset="-122"/>
              </a:rPr>
              <a:t>加压溶气所用的水量与需要浓缩的污泥量之比，一般</a:t>
            </a:r>
            <a:r>
              <a:rPr lang="en-US" altLang="zh-CN" sz="2400" dirty="0">
                <a:effectLst/>
                <a:latin typeface="华文新魏" pitchFamily="2" charset="-122"/>
                <a:ea typeface="华文新魏" pitchFamily="2" charset="-122"/>
              </a:rPr>
              <a:t>25%~35%</a:t>
            </a:r>
            <a:endParaRPr lang="en-US" altLang="zh-CN" sz="2400" dirty="0">
              <a:effectLst/>
              <a:latin typeface="华文新魏" pitchFamily="2" charset="-122"/>
              <a:ea typeface="华文新魏" pitchFamily="2" charset="-122"/>
            </a:endParaRPr>
          </a:p>
          <a:p>
            <a:pPr eaLnBrk="1" hangingPunct="1">
              <a:lnSpc>
                <a:spcPct val="90000"/>
              </a:lnSpc>
            </a:pPr>
            <a:r>
              <a:rPr lang="zh-CN" altLang="en-US" sz="3600" dirty="0">
                <a:solidFill>
                  <a:srgbClr val="FFCC00"/>
                </a:solidFill>
                <a:effectLst/>
                <a:latin typeface="华文新魏" pitchFamily="2" charset="-122"/>
                <a:ea typeface="华文新魏" pitchFamily="2" charset="-122"/>
              </a:rPr>
              <a:t>容器罐</a:t>
            </a:r>
            <a:r>
              <a:rPr lang="en-US" altLang="zh-CN" sz="3600" dirty="0">
                <a:solidFill>
                  <a:srgbClr val="FFCC00"/>
                </a:solidFill>
                <a:effectLst/>
                <a:latin typeface="华文新魏" pitchFamily="2" charset="-122"/>
                <a:ea typeface="华文新魏" pitchFamily="2" charset="-122"/>
              </a:rPr>
              <a:t>: </a:t>
            </a:r>
            <a:endParaRPr lang="en-US" altLang="zh-CN" sz="3600" dirty="0">
              <a:solidFill>
                <a:srgbClr val="FFCC00"/>
              </a:solidFill>
              <a:effectLst/>
              <a:latin typeface="华文新魏" pitchFamily="2" charset="-122"/>
              <a:ea typeface="华文新魏" pitchFamily="2" charset="-122"/>
            </a:endParaRPr>
          </a:p>
          <a:p>
            <a:pPr eaLnBrk="1" hangingPunct="1">
              <a:lnSpc>
                <a:spcPct val="90000"/>
              </a:lnSpc>
              <a:buNone/>
            </a:pPr>
            <a:r>
              <a:rPr lang="en-US" altLang="zh-CN" sz="3600" dirty="0">
                <a:effectLst/>
                <a:latin typeface="华文新魏" pitchFamily="2" charset="-122"/>
                <a:ea typeface="华文新魏" pitchFamily="2" charset="-122"/>
              </a:rPr>
              <a:t>    </a:t>
            </a:r>
            <a:r>
              <a:rPr lang="zh-CN" altLang="en-US" sz="3600" dirty="0">
                <a:effectLst/>
                <a:latin typeface="华文新魏" pitchFamily="2" charset="-122"/>
                <a:ea typeface="华文新魏" pitchFamily="2" charset="-122"/>
              </a:rPr>
              <a:t>加压水在容器罐的停留时间一般</a:t>
            </a:r>
            <a:r>
              <a:rPr lang="en-US" altLang="zh-CN" sz="2400" dirty="0">
                <a:effectLst/>
                <a:latin typeface="华文新魏" pitchFamily="2" charset="-122"/>
                <a:ea typeface="华文新魏" pitchFamily="2" charset="-122"/>
              </a:rPr>
              <a:t>1~3min  </a:t>
            </a:r>
            <a:r>
              <a:rPr lang="zh-CN" altLang="en-US" sz="3600" dirty="0">
                <a:effectLst/>
                <a:latin typeface="华文新魏" pitchFamily="2" charset="-122"/>
                <a:ea typeface="华文新魏" pitchFamily="2" charset="-122"/>
              </a:rPr>
              <a:t>绝对压力</a:t>
            </a:r>
            <a:r>
              <a:rPr lang="en-US" altLang="zh-CN" sz="2800" dirty="0">
                <a:effectLst/>
                <a:latin typeface="华文新魏" pitchFamily="2" charset="-122"/>
                <a:ea typeface="华文新魏" pitchFamily="2" charset="-122"/>
              </a:rPr>
              <a:t>0.3~0.5MPa</a:t>
            </a:r>
            <a:r>
              <a:rPr lang="zh-CN" altLang="en-US" sz="3600" dirty="0">
                <a:effectLst/>
                <a:latin typeface="华文新魏" pitchFamily="2" charset="-122"/>
                <a:ea typeface="华文新魏" pitchFamily="2" charset="-122"/>
              </a:rPr>
              <a:t>，罐高与直径比</a:t>
            </a:r>
            <a:endParaRPr lang="zh-CN" altLang="en-US" sz="3600" dirty="0">
              <a:effectLst/>
              <a:latin typeface="华文新魏" pitchFamily="2" charset="-122"/>
              <a:ea typeface="华文新魏" pitchFamily="2" charset="-122"/>
            </a:endParaRPr>
          </a:p>
          <a:p>
            <a:pPr eaLnBrk="1" hangingPunct="1">
              <a:lnSpc>
                <a:spcPct val="90000"/>
              </a:lnSpc>
              <a:buNone/>
            </a:pPr>
            <a:r>
              <a:rPr lang="zh-CN" altLang="en-US" sz="3600" dirty="0">
                <a:effectLst/>
                <a:latin typeface="华文新魏" pitchFamily="2" charset="-122"/>
                <a:ea typeface="华文新魏" pitchFamily="2" charset="-122"/>
              </a:rPr>
              <a:t>     为</a:t>
            </a:r>
            <a:r>
              <a:rPr lang="en-US" altLang="zh-CN" sz="2400" dirty="0">
                <a:effectLst/>
                <a:latin typeface="华文新魏" pitchFamily="2" charset="-122"/>
                <a:ea typeface="华文新魏" pitchFamily="2" charset="-122"/>
              </a:rPr>
              <a:t>2</a:t>
            </a:r>
            <a:r>
              <a:rPr lang="zh-CN" altLang="en-US" sz="2400" dirty="0">
                <a:effectLst/>
                <a:latin typeface="华文新魏" pitchFamily="2" charset="-122"/>
                <a:ea typeface="华文新魏" pitchFamily="2" charset="-122"/>
              </a:rPr>
              <a:t>：</a:t>
            </a:r>
            <a:r>
              <a:rPr lang="en-US" altLang="zh-CN" sz="2400" dirty="0">
                <a:effectLst/>
                <a:latin typeface="华文新魏" pitchFamily="2" charset="-122"/>
                <a:ea typeface="华文新魏" pitchFamily="2" charset="-122"/>
              </a:rPr>
              <a:t>4</a:t>
            </a:r>
            <a:endParaRPr lang="en-US" altLang="zh-CN" sz="2400" dirty="0">
              <a:effectLst/>
              <a:latin typeface="华文新魏" pitchFamily="2" charset="-122"/>
              <a:ea typeface="华文新魏"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FF00"/>
                </a:solidFill>
                <a:effectLst/>
                <a:ea typeface="黑体" panose="02010609060101010101" pitchFamily="2" charset="-122"/>
              </a:rPr>
              <a:t>气浮浓缩法</a:t>
            </a:r>
            <a:endParaRPr lang="zh-CN" altLang="en-US" dirty="0">
              <a:solidFill>
                <a:srgbClr val="FFFF00"/>
              </a:solidFill>
              <a:effectLst/>
              <a:ea typeface="黑体" panose="02010609060101010101" pitchFamily="2" charset="-122"/>
            </a:endParaRPr>
          </a:p>
        </p:txBody>
      </p:sp>
      <p:sp>
        <p:nvSpPr>
          <p:cNvPr id="34819" name="Rectangle 3"/>
          <p:cNvSpPr>
            <a:spLocks noGrp="1"/>
          </p:cNvSpPr>
          <p:nvPr>
            <p:ph idx="1"/>
          </p:nvPr>
        </p:nvSpPr>
        <p:spPr>
          <a:xfrm>
            <a:off x="457200" y="1268413"/>
            <a:ext cx="8229600" cy="5589587"/>
          </a:xfrm>
          <a:ln/>
        </p:spPr>
        <p:txBody>
          <a:bodyPr vert="horz" wrap="square" lIns="91440" tIns="45720" rIns="91440" bIns="45720" anchor="t" anchorCtr="0"/>
          <a:lstStyle/>
          <a:p>
            <a:pPr eaLnBrk="1" hangingPunct="1">
              <a:lnSpc>
                <a:spcPct val="90000"/>
              </a:lnSpc>
            </a:pPr>
            <a:r>
              <a:rPr lang="zh-CN" altLang="en-US" dirty="0">
                <a:solidFill>
                  <a:srgbClr val="FFCC00"/>
                </a:solidFill>
                <a:effectLst/>
                <a:latin typeface="华文新魏" pitchFamily="2" charset="-122"/>
                <a:ea typeface="华文新魏" pitchFamily="2" charset="-122"/>
              </a:rPr>
              <a:t>回流水加压泵：</a:t>
            </a:r>
            <a:endParaRPr lang="zh-CN" altLang="en-US" dirty="0">
              <a:solidFill>
                <a:srgbClr val="FFCC00"/>
              </a:solidFill>
              <a:effectLst/>
              <a:latin typeface="华文新魏" pitchFamily="2" charset="-122"/>
              <a:ea typeface="华文新魏" pitchFamily="2" charset="-122"/>
            </a:endParaRPr>
          </a:p>
          <a:p>
            <a:pPr eaLnBrk="1" hangingPunct="1">
              <a:lnSpc>
                <a:spcPct val="90000"/>
              </a:lnSpc>
              <a:buNone/>
            </a:pPr>
            <a:r>
              <a:rPr lang="zh-CN" altLang="en-US" dirty="0">
                <a:effectLst/>
                <a:latin typeface="华文新魏" pitchFamily="2" charset="-122"/>
                <a:ea typeface="华文新魏" pitchFamily="2" charset="-122"/>
              </a:rPr>
              <a:t>  水泵的出口压力大于容器罐的压力</a:t>
            </a:r>
            <a:endParaRPr lang="zh-CN" altLang="en-US" dirty="0">
              <a:effectLst/>
              <a:latin typeface="华文新魏" pitchFamily="2" charset="-122"/>
              <a:ea typeface="华文新魏" pitchFamily="2" charset="-122"/>
            </a:endParaRPr>
          </a:p>
          <a:p>
            <a:pPr eaLnBrk="1" hangingPunct="1">
              <a:lnSpc>
                <a:spcPct val="90000"/>
              </a:lnSpc>
            </a:pPr>
            <a:r>
              <a:rPr lang="zh-CN" altLang="en-US" dirty="0">
                <a:solidFill>
                  <a:srgbClr val="FFCC00"/>
                </a:solidFill>
                <a:effectLst/>
                <a:latin typeface="华文新魏" pitchFamily="2" charset="-122"/>
                <a:ea typeface="华文新魏" pitchFamily="2" charset="-122"/>
              </a:rPr>
              <a:t>加压水量：</a:t>
            </a:r>
            <a:endParaRPr lang="zh-CN" altLang="en-US" dirty="0">
              <a:solidFill>
                <a:srgbClr val="FFCC00"/>
              </a:solidFill>
              <a:effectLst/>
              <a:latin typeface="华文新魏" pitchFamily="2" charset="-122"/>
              <a:ea typeface="华文新魏" pitchFamily="2" charset="-122"/>
            </a:endParaRPr>
          </a:p>
          <a:p>
            <a:pPr eaLnBrk="1" hangingPunct="1">
              <a:lnSpc>
                <a:spcPct val="90000"/>
              </a:lnSpc>
              <a:buNone/>
            </a:pPr>
            <a:r>
              <a:rPr lang="zh-CN" altLang="en-US" dirty="0">
                <a:effectLst/>
                <a:latin typeface="华文新魏" pitchFamily="2" charset="-122"/>
                <a:ea typeface="华文新魏" pitchFamily="2" charset="-122"/>
              </a:rPr>
              <a:t>   加压水量太小，溶不进气体，水量太大，能耗高，可能影响细气泡形成</a:t>
            </a:r>
            <a:endParaRPr lang="zh-CN" altLang="en-US" dirty="0">
              <a:effectLst/>
              <a:latin typeface="华文新魏" pitchFamily="2" charset="-122"/>
              <a:ea typeface="华文新魏" pitchFamily="2" charset="-122"/>
            </a:endParaRPr>
          </a:p>
          <a:p>
            <a:pPr eaLnBrk="1" hangingPunct="1">
              <a:lnSpc>
                <a:spcPct val="90000"/>
              </a:lnSpc>
            </a:pPr>
            <a:r>
              <a:rPr lang="zh-CN" altLang="en-US" dirty="0">
                <a:solidFill>
                  <a:srgbClr val="FFCC00"/>
                </a:solidFill>
                <a:effectLst/>
                <a:latin typeface="华文新魏" pitchFamily="2" charset="-122"/>
                <a:ea typeface="华文新魏" pitchFamily="2" charset="-122"/>
              </a:rPr>
              <a:t>气量：</a:t>
            </a:r>
            <a:endParaRPr lang="zh-CN" altLang="en-US" dirty="0">
              <a:solidFill>
                <a:srgbClr val="FFCC00"/>
              </a:solidFill>
              <a:effectLst/>
              <a:latin typeface="华文新魏" pitchFamily="2" charset="-122"/>
              <a:ea typeface="华文新魏" pitchFamily="2" charset="-122"/>
            </a:endParaRPr>
          </a:p>
          <a:p>
            <a:pPr eaLnBrk="1" hangingPunct="1">
              <a:lnSpc>
                <a:spcPct val="90000"/>
              </a:lnSpc>
              <a:buNone/>
            </a:pPr>
            <a:r>
              <a:rPr lang="zh-CN" altLang="en-US" dirty="0">
                <a:effectLst/>
                <a:latin typeface="华文新魏" pitchFamily="2" charset="-122"/>
                <a:ea typeface="华文新魏" pitchFamily="2" charset="-122"/>
              </a:rPr>
              <a:t>   溶入的气量越大，污泥浓度越高，能耗相应增高</a:t>
            </a:r>
            <a:endParaRPr lang="zh-CN" altLang="en-US" dirty="0">
              <a:effectLst/>
              <a:latin typeface="华文新魏" pitchFamily="2" charset="-122"/>
              <a:ea typeface="华文新魏" pitchFamily="2" charset="-122"/>
            </a:endParaRPr>
          </a:p>
          <a:p>
            <a:pPr eaLnBrk="1" hangingPunct="1">
              <a:lnSpc>
                <a:spcPct val="90000"/>
              </a:lnSpc>
            </a:pPr>
            <a:r>
              <a:rPr lang="zh-CN" altLang="en-US" dirty="0">
                <a:solidFill>
                  <a:srgbClr val="FFCC00"/>
                </a:solidFill>
                <a:effectLst/>
                <a:latin typeface="华文新魏" pitchFamily="2" charset="-122"/>
                <a:ea typeface="华文新魏" pitchFamily="2" charset="-122"/>
              </a:rPr>
              <a:t>泥渣的刮除：</a:t>
            </a:r>
            <a:endParaRPr lang="zh-CN" altLang="en-US" dirty="0">
              <a:solidFill>
                <a:srgbClr val="FFCC00"/>
              </a:solidFill>
              <a:effectLst/>
              <a:latin typeface="华文新魏" pitchFamily="2" charset="-122"/>
              <a:ea typeface="华文新魏" pitchFamily="2" charset="-122"/>
            </a:endParaRPr>
          </a:p>
          <a:p>
            <a:pPr eaLnBrk="1" hangingPunct="1">
              <a:lnSpc>
                <a:spcPct val="90000"/>
              </a:lnSpc>
              <a:buNone/>
            </a:pPr>
            <a:r>
              <a:rPr lang="zh-CN" altLang="en-US" dirty="0">
                <a:effectLst/>
                <a:latin typeface="华文新魏" pitchFamily="2" charset="-122"/>
                <a:ea typeface="华文新魏" pitchFamily="2" charset="-122"/>
              </a:rPr>
              <a:t>   浮渣层高度一般控制</a:t>
            </a:r>
            <a:r>
              <a:rPr lang="en-US" altLang="zh-CN" sz="2400" dirty="0">
                <a:effectLst/>
                <a:latin typeface="华文新魏" pitchFamily="2" charset="-122"/>
                <a:ea typeface="华文新魏" pitchFamily="2" charset="-122"/>
              </a:rPr>
              <a:t>0.15~0.3m</a:t>
            </a:r>
            <a:r>
              <a:rPr lang="zh-CN" altLang="en-US" dirty="0">
                <a:effectLst/>
                <a:latin typeface="华文新魏" pitchFamily="2" charset="-122"/>
                <a:ea typeface="华文新魏" pitchFamily="2" charset="-122"/>
              </a:rPr>
              <a:t>，刮渣机移动速度</a:t>
            </a:r>
            <a:r>
              <a:rPr lang="en-US" altLang="zh-CN" sz="2400" dirty="0">
                <a:effectLst/>
                <a:latin typeface="华文新魏" pitchFamily="2" charset="-122"/>
                <a:ea typeface="华文新魏" pitchFamily="2" charset="-122"/>
              </a:rPr>
              <a:t>0.5m</a:t>
            </a:r>
            <a:endParaRPr lang="en-US" altLang="zh-CN" sz="2400" dirty="0">
              <a:effectLst/>
              <a:latin typeface="华文新魏" pitchFamily="2" charset="-122"/>
              <a:ea typeface="华文新魏"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FF00"/>
                </a:solidFill>
                <a:effectLst/>
                <a:ea typeface="黑体" panose="02010609060101010101" pitchFamily="2" charset="-122"/>
              </a:rPr>
              <a:t>气浮浓缩法</a:t>
            </a:r>
            <a:endParaRPr lang="zh-CN" altLang="en-US" dirty="0">
              <a:solidFill>
                <a:srgbClr val="FFFF00"/>
              </a:solidFill>
              <a:effectLst/>
              <a:ea typeface="黑体" panose="02010609060101010101" pitchFamily="2" charset="-122"/>
            </a:endParaRPr>
          </a:p>
        </p:txBody>
      </p:sp>
      <p:sp>
        <p:nvSpPr>
          <p:cNvPr id="44035" name="Rectangle 3"/>
          <p:cNvSpPr>
            <a:spLocks noGrp="1" noChangeArrowheads="1"/>
          </p:cNvSpPr>
          <p:nvPr>
            <p:ph idx="1"/>
          </p:nvPr>
        </p:nvSpPr>
        <p:spPr>
          <a:xfrm>
            <a:off x="457200" y="1268413"/>
            <a:ext cx="8229600" cy="55895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上浮污泥的气池 ：</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容积为上浮污泥的</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1.5</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倍，浅细长的脱气池效率差</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泥泵的选择：</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一般采用螺杆泵</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循环水池 ：</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气浮池流出的分离液，用作加压溶气水，池的溶积按加压容器水量停留</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20min</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计</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noChangeArrowheads="1"/>
          </p:cNvSpPr>
          <p:nvPr>
            <p:ph type="title"/>
          </p:nvPr>
        </p:nvSpPr>
        <p:spPr>
          <a:xfrm>
            <a:off x="457200" y="277813"/>
            <a:ext cx="8229600" cy="774700"/>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rgbClr val="FFFF00"/>
                </a:solidFill>
                <a:effectLst/>
                <a:uLnTx/>
                <a:uFillTx/>
                <a:latin typeface="+mj-lt"/>
                <a:ea typeface="黑体" panose="02010609060101010101" pitchFamily="2" charset="-122"/>
                <a:cs typeface="+mj-cs"/>
              </a:rPr>
              <a:t>离心浓缩法</a:t>
            </a: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45059" name="Rectangle 3"/>
          <p:cNvSpPr>
            <a:spLocks noGrp="1" noChangeArrowheads="1"/>
          </p:cNvSpPr>
          <p:nvPr>
            <p:ph idx="1"/>
          </p:nvPr>
        </p:nvSpPr>
        <p:spPr>
          <a:xfrm>
            <a:off x="457200" y="1268413"/>
            <a:ext cx="8229600" cy="55895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400" b="0" i="0" u="none" strike="noStrike" kern="0" cap="none" spc="0" normalizeH="0" baseline="0" noProof="0" smtClean="0">
                <a:ln>
                  <a:noFill/>
                </a:ln>
                <a:solidFill>
                  <a:srgbClr val="FFCC00"/>
                </a:solidFill>
                <a:effectLst/>
                <a:uLnTx/>
                <a:uFillTx/>
                <a:latin typeface="+mn-lt"/>
                <a:ea typeface="华文新魏" pitchFamily="2" charset="-122"/>
                <a:cs typeface="+mn-cs"/>
              </a:rPr>
              <a:t>离心浓缩法原理：</a:t>
            </a:r>
            <a:endParaRPr kumimoji="0" lang="zh-CN" altLang="en-US" sz="4400" b="0"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rPr>
              <a:t>利用污泥中固、液比重的不同在高速旋转的机械中具有不同的离心力而进行分离浓缩的，液体顺水道排出，浓缩的污泥由螺杆从股壁推出。</a:t>
            </a:r>
            <a:endPar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noChangeArrowheads="1"/>
          </p:cNvSpPr>
          <p:nvPr>
            <p:ph type="title"/>
          </p:nvPr>
        </p:nvSpPr>
        <p:spPr>
          <a:xfrm>
            <a:off x="457200" y="277813"/>
            <a:ext cx="8229600" cy="847725"/>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rgbClr val="FFCC00"/>
                </a:solidFill>
                <a:effectLst/>
                <a:uLnTx/>
                <a:uFillTx/>
                <a:latin typeface="+mj-lt"/>
                <a:ea typeface="黑体" panose="02010609060101010101" pitchFamily="2" charset="-122"/>
                <a:cs typeface="+mj-cs"/>
              </a:rPr>
              <a:t>离心浓缩法</a:t>
            </a: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7891" name="Rectangle 3"/>
          <p:cNvSpPr>
            <a:spLocks noGrp="1"/>
          </p:cNvSpPr>
          <p:nvPr>
            <p:ph idx="1"/>
          </p:nvPr>
        </p:nvSpPr>
        <p:spPr>
          <a:xfrm>
            <a:off x="457200" y="1125538"/>
            <a:ext cx="8229600" cy="5732462"/>
          </a:xfrm>
          <a:ln/>
        </p:spPr>
        <p:txBody>
          <a:bodyPr vert="horz" wrap="square" lIns="91440" tIns="45720" rIns="91440" bIns="45720" anchor="t" anchorCtr="0"/>
          <a:lstStyle/>
          <a:p>
            <a:pPr eaLnBrk="1" hangingPunct="1">
              <a:buNone/>
            </a:pPr>
            <a:r>
              <a:rPr lang="en-US" altLang="zh-CN" dirty="0">
                <a:effectLst/>
                <a:latin typeface="华文新魏" pitchFamily="2" charset="-122"/>
                <a:ea typeface="华文新魏" pitchFamily="2" charset="-122"/>
              </a:rPr>
              <a:t> </a:t>
            </a:r>
            <a:r>
              <a:rPr lang="zh-CN" altLang="en-US" sz="3600" dirty="0">
                <a:solidFill>
                  <a:srgbClr val="FFCC00"/>
                </a:solidFill>
                <a:effectLst/>
                <a:latin typeface="华文新魏" pitchFamily="2" charset="-122"/>
                <a:ea typeface="华文新魏" pitchFamily="2" charset="-122"/>
              </a:rPr>
              <a:t>离心浓缩装置的种类及特点：</a:t>
            </a:r>
            <a:endParaRPr lang="zh-CN" altLang="en-US" sz="3600" dirty="0">
              <a:solidFill>
                <a:srgbClr val="FFCC00"/>
              </a:solidFill>
              <a:effectLst/>
              <a:latin typeface="华文新魏" pitchFamily="2" charset="-122"/>
              <a:ea typeface="华文新魏" pitchFamily="2" charset="-122"/>
            </a:endParaRPr>
          </a:p>
          <a:p>
            <a:pPr eaLnBrk="1" hangingPunct="1"/>
            <a:r>
              <a:rPr lang="zh-CN" altLang="en-US" sz="3600" dirty="0">
                <a:solidFill>
                  <a:srgbClr val="FFCC00"/>
                </a:solidFill>
                <a:effectLst/>
                <a:latin typeface="华文新魏" pitchFamily="2" charset="-122"/>
                <a:ea typeface="华文新魏" pitchFamily="2" charset="-122"/>
              </a:rPr>
              <a:t>转盘式离心机 </a:t>
            </a:r>
            <a:endParaRPr lang="zh-CN" altLang="en-US" sz="3600" dirty="0">
              <a:solidFill>
                <a:srgbClr val="FFCC00"/>
              </a:solidFill>
              <a:effectLst/>
              <a:latin typeface="华文新魏" pitchFamily="2" charset="-122"/>
              <a:ea typeface="华文新魏" pitchFamily="2" charset="-122"/>
            </a:endParaRPr>
          </a:p>
          <a:p>
            <a:pPr eaLnBrk="1" hangingPunct="1">
              <a:buNone/>
            </a:pPr>
            <a:r>
              <a:rPr lang="zh-CN" altLang="en-US" dirty="0">
                <a:effectLst/>
                <a:latin typeface="华文新魏" pitchFamily="2" charset="-122"/>
                <a:ea typeface="华文新魏" pitchFamily="2" charset="-122"/>
              </a:rPr>
              <a:t>   </a:t>
            </a:r>
            <a:r>
              <a:rPr lang="zh-CN" altLang="en-US" sz="2800" dirty="0">
                <a:effectLst/>
                <a:latin typeface="华文新魏" pitchFamily="2" charset="-122"/>
                <a:ea typeface="华文新魏" pitchFamily="2" charset="-122"/>
              </a:rPr>
              <a:t>包括多层叠的锥形转盘，污泥在锥盘间进行工作，澄清液从顶部排出，污泥从转筒底边缘排出</a:t>
            </a:r>
            <a:endParaRPr lang="zh-CN" altLang="en-US" sz="2800" dirty="0">
              <a:effectLst/>
              <a:latin typeface="华文新魏" pitchFamily="2" charset="-122"/>
              <a:ea typeface="华文新魏" pitchFamily="2" charset="-122"/>
            </a:endParaRPr>
          </a:p>
          <a:p>
            <a:pPr eaLnBrk="1" hangingPunct="1"/>
            <a:r>
              <a:rPr lang="zh-CN" altLang="en-US" sz="3600" dirty="0">
                <a:solidFill>
                  <a:srgbClr val="FFCC00"/>
                </a:solidFill>
                <a:effectLst/>
                <a:latin typeface="华文新魏" pitchFamily="2" charset="-122"/>
                <a:ea typeface="华文新魏" pitchFamily="2" charset="-122"/>
              </a:rPr>
              <a:t>螺旋卸载机离心机</a:t>
            </a:r>
            <a:endParaRPr lang="zh-CN" altLang="en-US" sz="3600" dirty="0">
              <a:solidFill>
                <a:srgbClr val="FFCC00"/>
              </a:solidFill>
              <a:effectLst/>
              <a:latin typeface="华文新魏" pitchFamily="2" charset="-122"/>
              <a:ea typeface="华文新魏" pitchFamily="2" charset="-122"/>
            </a:endParaRPr>
          </a:p>
          <a:p>
            <a:pPr eaLnBrk="1" hangingPunct="1">
              <a:buNone/>
            </a:pPr>
            <a:r>
              <a:rPr lang="zh-CN" altLang="en-US" dirty="0">
                <a:effectLst/>
                <a:latin typeface="华文新魏" pitchFamily="2" charset="-122"/>
                <a:ea typeface="华文新魏" pitchFamily="2" charset="-122"/>
              </a:rPr>
              <a:t>    </a:t>
            </a:r>
            <a:r>
              <a:rPr lang="zh-CN" altLang="en-US" sz="2800" dirty="0">
                <a:effectLst/>
                <a:latin typeface="华文新魏" pitchFamily="2" charset="-122"/>
                <a:ea typeface="华文新魏" pitchFamily="2" charset="-122"/>
              </a:rPr>
              <a:t>一个长的锥转筒和一个同心的螺旋轴构成，转筒水平安装，污泥连续引入，固体甩向筒壁，由螺旋轴推出，分离液从后端流出</a:t>
            </a:r>
            <a:endParaRPr lang="zh-CN" altLang="en-US" sz="2800" dirty="0">
              <a:effectLst/>
              <a:latin typeface="华文新魏" pitchFamily="2" charset="-122"/>
              <a:ea typeface="华文新魏" pitchFamily="2" charset="-122"/>
            </a:endParaRPr>
          </a:p>
          <a:p>
            <a:pPr eaLnBrk="1" hangingPunct="1"/>
            <a:r>
              <a:rPr lang="zh-CN" altLang="en-US" dirty="0">
                <a:solidFill>
                  <a:srgbClr val="FFCC00"/>
                </a:solidFill>
                <a:effectLst/>
                <a:latin typeface="华文新魏" pitchFamily="2" charset="-122"/>
                <a:ea typeface="华文新魏" pitchFamily="2" charset="-122"/>
              </a:rPr>
              <a:t>框式离心机</a:t>
            </a:r>
            <a:endParaRPr lang="zh-CN" altLang="en-US" dirty="0">
              <a:effectLst/>
              <a:latin typeface="华文新魏" pitchFamily="2" charset="-122"/>
              <a:ea typeface="华文新魏" pitchFamily="2" charset="-122"/>
            </a:endParaRPr>
          </a:p>
          <a:p>
            <a:pPr eaLnBrk="1" hangingPunct="1">
              <a:buNone/>
            </a:pPr>
            <a:r>
              <a:rPr lang="zh-CN" altLang="en-US" dirty="0">
                <a:solidFill>
                  <a:srgbClr val="FFCC00"/>
                </a:solidFill>
                <a:effectLst/>
                <a:latin typeface="华文新魏" pitchFamily="2" charset="-122"/>
                <a:ea typeface="华文新魏" pitchFamily="2" charset="-122"/>
              </a:rPr>
              <a:t>    </a:t>
            </a:r>
            <a:endParaRPr lang="zh-CN" altLang="en-US" dirty="0">
              <a:solidFill>
                <a:srgbClr val="FFCC00"/>
              </a:solidFill>
              <a:effectLst/>
              <a:latin typeface="华文新魏" pitchFamily="2" charset="-122"/>
              <a:ea typeface="华文新魏"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xfrm>
            <a:off x="457200" y="277813"/>
            <a:ext cx="8229600" cy="703262"/>
          </a:xfrm>
          <a:ln/>
        </p:spPr>
        <p:txBody>
          <a:bodyPr vert="horz" wrap="square" lIns="91440" tIns="45720" rIns="91440" bIns="45720" anchor="ctr" anchorCtr="1"/>
          <a:p>
            <a:pPr eaLnBrk="1" hangingPunct="1"/>
            <a:r>
              <a:rPr lang="zh-CN" altLang="en-US" sz="4000" dirty="0">
                <a:solidFill>
                  <a:srgbClr val="FFCC00"/>
                </a:solidFill>
                <a:effectLst/>
                <a:ea typeface="黑体" panose="02010609060101010101" pitchFamily="2" charset="-122"/>
              </a:rPr>
              <a:t>离心浓缩法</a:t>
            </a:r>
            <a:endParaRPr lang="zh-CN" altLang="en-US" sz="4000" dirty="0">
              <a:solidFill>
                <a:srgbClr val="FFCC00"/>
              </a:solidFill>
              <a:effectLst/>
              <a:ea typeface="黑体" panose="02010609060101010101" pitchFamily="2" charset="-122"/>
            </a:endParaRPr>
          </a:p>
        </p:txBody>
      </p:sp>
      <p:sp>
        <p:nvSpPr>
          <p:cNvPr id="38915" name="Rectangle 3"/>
          <p:cNvSpPr>
            <a:spLocks noGrp="1"/>
          </p:cNvSpPr>
          <p:nvPr>
            <p:ph idx="1"/>
          </p:nvPr>
        </p:nvSpPr>
        <p:spPr>
          <a:xfrm>
            <a:off x="457200" y="1268413"/>
            <a:ext cx="8229600" cy="5589587"/>
          </a:xfrm>
          <a:ln/>
        </p:spPr>
        <p:txBody>
          <a:bodyPr vert="horz" wrap="square" lIns="91440" tIns="45720" rIns="91440" bIns="45720" anchor="t" anchorCtr="0"/>
          <a:lstStyle/>
          <a:p>
            <a:pPr eaLnBrk="1" hangingPunct="1">
              <a:buNone/>
            </a:pPr>
            <a:r>
              <a:rPr lang="en-US" altLang="zh-CN" dirty="0">
                <a:effectLst/>
                <a:ea typeface="华文新魏" pitchFamily="2" charset="-122"/>
              </a:rPr>
              <a:t> </a:t>
            </a:r>
            <a:r>
              <a:rPr lang="zh-CN" altLang="en-US" dirty="0">
                <a:solidFill>
                  <a:srgbClr val="FFCC00"/>
                </a:solidFill>
                <a:effectLst/>
                <a:ea typeface="华文新魏" pitchFamily="2" charset="-122"/>
              </a:rPr>
              <a:t>离心机浓缩装置运行时注意问题：</a:t>
            </a:r>
            <a:endParaRPr lang="zh-CN" altLang="en-US" dirty="0">
              <a:solidFill>
                <a:srgbClr val="FFCC00"/>
              </a:solidFill>
              <a:effectLst/>
              <a:ea typeface="华文新魏" pitchFamily="2" charset="-122"/>
            </a:endParaRPr>
          </a:p>
          <a:p>
            <a:pPr eaLnBrk="1" hangingPunct="1"/>
            <a:r>
              <a:rPr lang="zh-CN" altLang="en-US" dirty="0">
                <a:effectLst/>
                <a:ea typeface="华文新魏" pitchFamily="2" charset="-122"/>
              </a:rPr>
              <a:t>转盘式离心装置要求污泥先进行预筛选，防止排放嘴堵塞</a:t>
            </a:r>
            <a:endParaRPr lang="zh-CN" altLang="en-US" dirty="0">
              <a:effectLst/>
              <a:ea typeface="华文新魏" pitchFamily="2" charset="-122"/>
            </a:endParaRPr>
          </a:p>
          <a:p>
            <a:pPr eaLnBrk="1" hangingPunct="1"/>
            <a:r>
              <a:rPr lang="zh-CN" altLang="en-US" dirty="0">
                <a:effectLst/>
                <a:ea typeface="华文新魏" pitchFamily="2" charset="-122"/>
              </a:rPr>
              <a:t>当离心装置不进料时，及时用压力水洗，以防排出孔堵塞；转盘装置的转动部分，定期也要清洗</a:t>
            </a:r>
            <a:endParaRPr lang="zh-CN" altLang="en-US" dirty="0">
              <a:effectLst/>
              <a:ea typeface="华文新魏" pitchFamily="2" charset="-122"/>
            </a:endParaRPr>
          </a:p>
          <a:p>
            <a:pPr eaLnBrk="1" hangingPunct="1"/>
            <a:r>
              <a:rPr lang="zh-CN" altLang="en-US" dirty="0">
                <a:effectLst/>
                <a:ea typeface="华文新魏" pitchFamily="2" charset="-122"/>
              </a:rPr>
              <a:t>该装置磨损是一个严重的问题，应及时清洗设备</a:t>
            </a:r>
            <a:endParaRPr lang="zh-CN" altLang="en-US" dirty="0">
              <a:effectLst/>
              <a:ea typeface="华文新魏" pitchFamily="2" charset="-122"/>
            </a:endParaRPr>
          </a:p>
          <a:p>
            <a:pPr eaLnBrk="1" hangingPunct="1"/>
            <a:r>
              <a:rPr lang="zh-CN" altLang="en-US" dirty="0">
                <a:effectLst/>
                <a:ea typeface="华文新魏" pitchFamily="2" charset="-122"/>
              </a:rPr>
              <a:t>离心滤液会有许多的悬浮固体，应回流到废水处理装置</a:t>
            </a:r>
            <a:endParaRPr lang="zh-CN" altLang="en-US" dirty="0">
              <a:effectLst/>
              <a:ea typeface="华文新魏"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污泥消化</a:t>
            </a:r>
            <a:endParaRPr lang="zh-CN" altLang="en-US" dirty="0">
              <a:solidFill>
                <a:srgbClr val="FFCC00"/>
              </a:solidFill>
              <a:effectLst/>
              <a:ea typeface="黑体" panose="02010609060101010101" pitchFamily="2" charset="-122"/>
            </a:endParaRPr>
          </a:p>
        </p:txBody>
      </p:sp>
      <p:sp>
        <p:nvSpPr>
          <p:cNvPr id="54275" name="Rectangle 3"/>
          <p:cNvSpPr>
            <a:spLocks noGrp="1" noChangeArrowheads="1"/>
          </p:cNvSpPr>
          <p:nvPr>
            <p:ph idx="1"/>
          </p:nvPr>
        </p:nvSpPr>
        <p:spPr>
          <a:xfrm>
            <a:off x="457200" y="1268413"/>
            <a:ext cx="8229600" cy="5589588"/>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污泥消化：</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利用微生物的代谢作用，使污泥中的有机物质稳定化，减少污泥体积，降低污泥中的病原体数量。当污泥中挥发固体</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VSS</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降低到</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40%</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时，即可认为达到稳定化。</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污泥消化稳定可分为厌氧消化和耗氧消化，厌氧消化最为常用</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厌氧消化：</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是利用兼性菌和厌氧菌进行厌氧生化反应，分解污泥中的有机物质的一种污泥处理</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污泥消化</a:t>
            </a:r>
            <a:endParaRPr lang="zh-CN" altLang="en-US" dirty="0">
              <a:solidFill>
                <a:srgbClr val="FFCC00"/>
              </a:solidFill>
              <a:effectLst/>
              <a:ea typeface="黑体" panose="02010609060101010101" pitchFamily="2" charset="-122"/>
            </a:endParaRPr>
          </a:p>
        </p:txBody>
      </p:sp>
      <p:sp>
        <p:nvSpPr>
          <p:cNvPr id="40963" name="Rectangle 3"/>
          <p:cNvSpPr>
            <a:spLocks noGrp="1"/>
          </p:cNvSpPr>
          <p:nvPr>
            <p:ph idx="1"/>
          </p:nvPr>
        </p:nvSpPr>
        <p:spPr>
          <a:xfrm>
            <a:off x="457200" y="1196975"/>
            <a:ext cx="8229600" cy="5661025"/>
          </a:xfrm>
          <a:ln/>
        </p:spPr>
        <p:txBody>
          <a:bodyPr vert="horz" wrap="square" lIns="91440" tIns="45720" rIns="91440" bIns="45720" anchor="t" anchorCtr="0"/>
          <a:lstStyle/>
          <a:p>
            <a:pPr eaLnBrk="1" hangingPunct="1"/>
            <a:r>
              <a:rPr lang="zh-CN" altLang="en-US" sz="3600" dirty="0">
                <a:effectLst/>
                <a:latin typeface="华文新魏" pitchFamily="2" charset="-122"/>
                <a:ea typeface="华文新魏" pitchFamily="2" charset="-122"/>
              </a:rPr>
              <a:t>消化污泥称熟污泥或消化污泥，这种污泥容易脱水，数含固体物质数量很少，不会腐化，氨氮浓度增高，污泥中的病菌和寄生虫卵大为减少。一般消化后的污泥体积可减少</a:t>
            </a:r>
            <a:r>
              <a:rPr lang="en-US" altLang="zh-CN" sz="2400" dirty="0">
                <a:effectLst/>
                <a:latin typeface="华文新魏" pitchFamily="2" charset="-122"/>
                <a:ea typeface="华文新魏" pitchFamily="2" charset="-122"/>
              </a:rPr>
              <a:t>60%</a:t>
            </a:r>
            <a:r>
              <a:rPr lang="zh-CN" altLang="en-US" sz="2400" dirty="0">
                <a:effectLst/>
                <a:latin typeface="华文新魏" pitchFamily="2" charset="-122"/>
                <a:ea typeface="华文新魏" pitchFamily="2" charset="-122"/>
              </a:rPr>
              <a:t>～</a:t>
            </a:r>
            <a:r>
              <a:rPr lang="en-US" altLang="zh-CN" sz="2400" dirty="0">
                <a:effectLst/>
                <a:latin typeface="华文新魏" pitchFamily="2" charset="-122"/>
                <a:ea typeface="华文新魏" pitchFamily="2" charset="-122"/>
              </a:rPr>
              <a:t>70%</a:t>
            </a:r>
            <a:r>
              <a:rPr lang="zh-CN" altLang="en-US" sz="3600" dirty="0">
                <a:effectLst/>
                <a:latin typeface="华文新魏" pitchFamily="2" charset="-122"/>
                <a:ea typeface="华文新魏" pitchFamily="2" charset="-122"/>
              </a:rPr>
              <a:t>。</a:t>
            </a:r>
            <a:endParaRPr lang="zh-CN" altLang="en-US" sz="3600" dirty="0">
              <a:effectLst/>
              <a:latin typeface="华文新魏" pitchFamily="2" charset="-122"/>
              <a:ea typeface="华文新魏" pitchFamily="2" charset="-122"/>
            </a:endParaRPr>
          </a:p>
          <a:p>
            <a:pPr eaLnBrk="1" hangingPunct="1"/>
            <a:r>
              <a:rPr lang="zh-CN" altLang="en-US" sz="3600" dirty="0">
                <a:effectLst/>
                <a:latin typeface="华文新魏" pitchFamily="2" charset="-122"/>
                <a:ea typeface="华文新魏" pitchFamily="2" charset="-122"/>
              </a:rPr>
              <a:t>在污泥消化干脆过程中，产生大量高热质的沼气，可作为能源利用，是污泥资源化。污泥经消化后有部分有机氮转化成氨氮提高了污泥肥效</a:t>
            </a:r>
            <a:endParaRPr lang="zh-CN" altLang="en-US" sz="3600" dirty="0">
              <a:effectLst/>
              <a:latin typeface="华文新魏" pitchFamily="2" charset="-122"/>
              <a:ea typeface="华文新魏"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sz="4000" dirty="0">
                <a:solidFill>
                  <a:srgbClr val="FFFF00"/>
                </a:solidFill>
                <a:effectLst/>
                <a:ea typeface="黑体" panose="02010609060101010101" pitchFamily="2" charset="-122"/>
              </a:rPr>
              <a:t>污泥的来源、分类</a:t>
            </a:r>
            <a:br>
              <a:rPr lang="zh-CN" altLang="en-US" sz="4000" dirty="0">
                <a:solidFill>
                  <a:srgbClr val="FFFF00"/>
                </a:solidFill>
                <a:effectLst/>
                <a:ea typeface="黑体" panose="02010609060101010101" pitchFamily="2" charset="-122"/>
              </a:rPr>
            </a:br>
            <a:endParaRPr lang="zh-CN" altLang="en-US" sz="4000" dirty="0">
              <a:solidFill>
                <a:srgbClr val="FFFF00"/>
              </a:solidFill>
              <a:effectLst/>
              <a:ea typeface="黑体" panose="02010609060101010101" pitchFamily="2" charset="-122"/>
            </a:endParaRPr>
          </a:p>
        </p:txBody>
      </p:sp>
      <p:sp>
        <p:nvSpPr>
          <p:cNvPr id="5123" name="Rectangle 3"/>
          <p:cNvSpPr>
            <a:spLocks noGrp="1"/>
          </p:cNvSpPr>
          <p:nvPr>
            <p:ph idx="1"/>
          </p:nvPr>
        </p:nvSpPr>
        <p:spPr>
          <a:xfrm>
            <a:off x="457200" y="1125538"/>
            <a:ext cx="8229600" cy="5472112"/>
          </a:xfrm>
          <a:ln/>
        </p:spPr>
        <p:txBody>
          <a:bodyPr vert="horz" wrap="square" lIns="91440" tIns="45720" rIns="91440" bIns="45720" anchor="t" anchorCtr="0"/>
          <a:lstStyle/>
          <a:p>
            <a:pPr eaLnBrk="1" hangingPunct="1">
              <a:buNone/>
            </a:pPr>
            <a:r>
              <a:rPr lang="en-US" altLang="zh-CN" b="1" dirty="0">
                <a:effectLst/>
                <a:latin typeface="仿宋_GB2312" pitchFamily="49" charset="-122"/>
                <a:ea typeface="仿宋_GB2312" pitchFamily="49" charset="-122"/>
              </a:rPr>
              <a:t>  </a:t>
            </a:r>
            <a:r>
              <a:rPr lang="zh-CN" altLang="en-US" sz="4000" b="1" dirty="0">
                <a:solidFill>
                  <a:srgbClr val="FFCC00"/>
                </a:solidFill>
                <a:effectLst/>
                <a:latin typeface="华文新魏" pitchFamily="2" charset="-122"/>
                <a:ea typeface="华文新魏" pitchFamily="2" charset="-122"/>
              </a:rPr>
              <a:t>按污泥来源不同</a:t>
            </a:r>
            <a:endParaRPr lang="zh-CN" altLang="en-US" sz="4000" b="1" dirty="0">
              <a:effectLst/>
              <a:latin typeface="华文新魏" pitchFamily="2" charset="-122"/>
              <a:ea typeface="华文新魏" pitchFamily="2" charset="-122"/>
            </a:endParaRPr>
          </a:p>
          <a:p>
            <a:pPr eaLnBrk="1" hangingPunct="1"/>
            <a:r>
              <a:rPr lang="zh-CN" altLang="en-US" b="1" dirty="0">
                <a:solidFill>
                  <a:srgbClr val="FFFF00"/>
                </a:solidFill>
                <a:effectLst/>
                <a:latin typeface="华文新魏" pitchFamily="2" charset="-122"/>
                <a:ea typeface="华文新魏" pitchFamily="2" charset="-122"/>
              </a:rPr>
              <a:t>初次沉淀污泥：</a:t>
            </a:r>
            <a:endParaRPr lang="zh-CN" altLang="en-US" b="1" dirty="0">
              <a:solidFill>
                <a:srgbClr val="FFFF00"/>
              </a:solidFill>
              <a:effectLst/>
              <a:latin typeface="华文新魏" pitchFamily="2" charset="-122"/>
              <a:ea typeface="华文新魏" pitchFamily="2" charset="-122"/>
            </a:endParaRPr>
          </a:p>
          <a:p>
            <a:pPr eaLnBrk="1" hangingPunct="1">
              <a:buNone/>
            </a:pPr>
            <a:r>
              <a:rPr lang="zh-CN" altLang="en-US" dirty="0">
                <a:effectLst/>
                <a:latin typeface="华文新魏" pitchFamily="2" charset="-122"/>
                <a:ea typeface="华文新魏" pitchFamily="2" charset="-122"/>
              </a:rPr>
              <a:t>   来自初次沉淀池</a:t>
            </a:r>
            <a:endParaRPr lang="zh-CN" altLang="en-US" dirty="0">
              <a:effectLst/>
              <a:latin typeface="华文新魏" pitchFamily="2" charset="-122"/>
              <a:ea typeface="华文新魏" pitchFamily="2" charset="-122"/>
            </a:endParaRPr>
          </a:p>
          <a:p>
            <a:pPr eaLnBrk="1" hangingPunct="1"/>
            <a:r>
              <a:rPr lang="zh-CN" altLang="en-US" b="1" dirty="0">
                <a:solidFill>
                  <a:srgbClr val="FFFF00"/>
                </a:solidFill>
                <a:effectLst/>
                <a:latin typeface="华文新魏" pitchFamily="2" charset="-122"/>
                <a:ea typeface="华文新魏" pitchFamily="2" charset="-122"/>
              </a:rPr>
              <a:t>剩余活性污泥与腐殖污泥：</a:t>
            </a:r>
            <a:endParaRPr lang="zh-CN" altLang="en-US" b="1" dirty="0">
              <a:solidFill>
                <a:srgbClr val="FFFF00"/>
              </a:solidFill>
              <a:effectLst/>
              <a:latin typeface="华文新魏" pitchFamily="2" charset="-122"/>
              <a:ea typeface="华文新魏" pitchFamily="2" charset="-122"/>
            </a:endParaRPr>
          </a:p>
          <a:p>
            <a:pPr eaLnBrk="1" hangingPunct="1">
              <a:buNone/>
            </a:pPr>
            <a:r>
              <a:rPr lang="zh-CN" altLang="en-US" dirty="0">
                <a:effectLst/>
                <a:latin typeface="华文新魏" pitchFamily="2" charset="-122"/>
                <a:ea typeface="华文新魏" pitchFamily="2" charset="-122"/>
              </a:rPr>
              <a:t>   来自活性污泥法生物膜法的二次沉淀污泥</a:t>
            </a:r>
            <a:endParaRPr lang="zh-CN" altLang="en-US" dirty="0">
              <a:effectLst/>
              <a:latin typeface="华文新魏" pitchFamily="2" charset="-122"/>
              <a:ea typeface="华文新魏" pitchFamily="2" charset="-122"/>
            </a:endParaRPr>
          </a:p>
          <a:p>
            <a:pPr eaLnBrk="1" hangingPunct="1"/>
            <a:r>
              <a:rPr lang="zh-CN" altLang="en-US" b="1" dirty="0">
                <a:solidFill>
                  <a:srgbClr val="FFFF00"/>
                </a:solidFill>
                <a:effectLst/>
                <a:latin typeface="华文新魏" pitchFamily="2" charset="-122"/>
                <a:ea typeface="华文新魏" pitchFamily="2" charset="-122"/>
              </a:rPr>
              <a:t>消化污泥：</a:t>
            </a:r>
            <a:endParaRPr lang="zh-CN" altLang="en-US" b="1" dirty="0">
              <a:solidFill>
                <a:srgbClr val="FFFF00"/>
              </a:solidFill>
              <a:effectLst/>
              <a:latin typeface="华文新魏" pitchFamily="2" charset="-122"/>
              <a:ea typeface="华文新魏" pitchFamily="2" charset="-122"/>
            </a:endParaRPr>
          </a:p>
          <a:p>
            <a:pPr eaLnBrk="1" hangingPunct="1">
              <a:buNone/>
            </a:pPr>
            <a:r>
              <a:rPr lang="zh-CN" altLang="en-US" dirty="0">
                <a:effectLst/>
                <a:latin typeface="华文新魏" pitchFamily="2" charset="-122"/>
                <a:ea typeface="华文新魏" pitchFamily="2" charset="-122"/>
              </a:rPr>
              <a:t>    初次沉淀污泥，剩余活性污泥和腐殖污泥</a:t>
            </a:r>
            <a:endParaRPr lang="zh-CN" altLang="en-US" dirty="0">
              <a:effectLst/>
              <a:latin typeface="华文新魏" pitchFamily="2" charset="-122"/>
              <a:ea typeface="华文新魏" pitchFamily="2" charset="-122"/>
            </a:endParaRPr>
          </a:p>
          <a:p>
            <a:pPr eaLnBrk="1" hangingPunct="1"/>
            <a:r>
              <a:rPr lang="zh-CN" altLang="en-US" b="1" dirty="0">
                <a:solidFill>
                  <a:srgbClr val="FFFF00"/>
                </a:solidFill>
                <a:effectLst/>
                <a:latin typeface="华文新魏" pitchFamily="2" charset="-122"/>
                <a:ea typeface="华文新魏" pitchFamily="2" charset="-122"/>
              </a:rPr>
              <a:t>化学污泥：</a:t>
            </a:r>
            <a:endParaRPr lang="zh-CN" altLang="en-US" b="1" dirty="0">
              <a:solidFill>
                <a:srgbClr val="FFFF00"/>
              </a:solidFill>
              <a:effectLst/>
              <a:latin typeface="华文新魏" pitchFamily="2" charset="-122"/>
              <a:ea typeface="华文新魏" pitchFamily="2" charset="-122"/>
            </a:endParaRPr>
          </a:p>
          <a:p>
            <a:pPr eaLnBrk="1" hangingPunct="1">
              <a:buNone/>
            </a:pPr>
            <a:r>
              <a:rPr lang="zh-CN" altLang="en-US" dirty="0">
                <a:effectLst/>
                <a:latin typeface="华文新魏" pitchFamily="2" charset="-122"/>
                <a:ea typeface="华文新魏" pitchFamily="2" charset="-122"/>
              </a:rPr>
              <a:t>   用混凝、化学法处理废水，所产生的污泥</a:t>
            </a:r>
            <a:endParaRPr lang="zh-CN" altLang="en-US" dirty="0">
              <a:effectLst/>
              <a:latin typeface="华文新魏" pitchFamily="2" charset="-122"/>
              <a:ea typeface="华文新魏"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noChangeArrowheads="1"/>
          </p:cNvSpPr>
          <p:nvPr>
            <p:ph type="title"/>
          </p:nvPr>
        </p:nvSpPr>
        <p:spPr>
          <a:xfrm>
            <a:off x="457200" y="277813"/>
            <a:ext cx="8229600" cy="847725"/>
          </a:xfrm>
        </p:spPr>
        <p:txBody>
          <a:bodyPr vert="horz"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rgbClr val="FFCC00"/>
                </a:solidFill>
                <a:effectLst/>
                <a:uLnTx/>
                <a:uFillTx/>
                <a:latin typeface="+mj-lt"/>
                <a:ea typeface="黑体" panose="02010609060101010101" pitchFamily="2" charset="-122"/>
                <a:cs typeface="+mj-cs"/>
              </a:rPr>
              <a:t>污泥厌氧消化法的分类</a:t>
            </a:r>
            <a:endParaRPr kumimoji="0" lang="zh-CN" altLang="en-US" sz="4400" b="0" i="0" u="none" strike="noStrike" kern="0" cap="none" spc="0" normalizeH="0" baseline="0" noProof="0" smtClean="0">
              <a:ln>
                <a:noFill/>
              </a:ln>
              <a:solidFill>
                <a:srgbClr val="FFCC00"/>
              </a:solidFill>
              <a:effectLst>
                <a:outerShdw blurRad="38100" dist="38100" dir="2700000" algn="tl">
                  <a:srgbClr val="000000"/>
                </a:outerShdw>
              </a:effectLst>
              <a:uLnTx/>
              <a:uFillTx/>
              <a:latin typeface="+mj-lt"/>
              <a:ea typeface="黑体" panose="02010609060101010101" pitchFamily="2" charset="-122"/>
              <a:cs typeface="+mj-cs"/>
            </a:endParaRPr>
          </a:p>
        </p:txBody>
      </p:sp>
      <p:sp>
        <p:nvSpPr>
          <p:cNvPr id="56323" name="Rectangle 3"/>
          <p:cNvSpPr>
            <a:spLocks noGrp="1" noChangeArrowheads="1"/>
          </p:cNvSpPr>
          <p:nvPr>
            <p:ph idx="1"/>
          </p:nvPr>
        </p:nvSpPr>
        <p:spPr>
          <a:xfrm>
            <a:off x="457200" y="1125538"/>
            <a:ext cx="8229600" cy="5732463"/>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低负荷消化法：</a:t>
            </a:r>
            <a:endPar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低负荷消化池为单级消化过程，池内不加热，不搅拌，间歇投加污泥和排出污泥。污泥加入后进行快速消化并产生气后，气泡的上升所起的搅拌作用；一般负荷率</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0.4~1.6kg</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VSS</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m3.d</a:t>
            </a:r>
            <a:r>
              <a:rPr kumimoji="0" lang="en-US" altLang="zh-CN"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单级消化池存在池内分层，温度不均匀，有效容积小消化时间长达</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30~60d</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，只适合小型污水处理厂的污泥处理</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污泥厌氧消化法的分类</a:t>
            </a:r>
            <a:endParaRPr lang="zh-CN" altLang="en-US" dirty="0">
              <a:solidFill>
                <a:srgbClr val="FFCC00"/>
              </a:solidFill>
              <a:effectLst/>
              <a:ea typeface="黑体" panose="02010609060101010101" pitchFamily="2" charset="-122"/>
            </a:endParaRPr>
          </a:p>
        </p:txBody>
      </p:sp>
      <p:sp>
        <p:nvSpPr>
          <p:cNvPr id="57347" name="Rectangle 3"/>
          <p:cNvSpPr>
            <a:spLocks noGrp="1" noChangeArrowheads="1"/>
          </p:cNvSpPr>
          <p:nvPr>
            <p:ph idx="1"/>
          </p:nvPr>
        </p:nvSpPr>
        <p:spPr>
          <a:xfrm>
            <a:off x="457200" y="1196975"/>
            <a:ext cx="8229600"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高负荷消化法：</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消化池设有搅拌机污泥投配即熟污泥排除为连续运行，不存在分层现象，消化时间仅为低负荷的</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3/1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，固体负荷提高</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4~6</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倍</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运行方式可分为：</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单级消化、两级消化、厌氧接触消化</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污泥厌氧消化法的分类</a:t>
            </a:r>
            <a:endParaRPr lang="zh-CN" altLang="en-US" dirty="0">
              <a:solidFill>
                <a:srgbClr val="FFCC00"/>
              </a:solidFill>
              <a:effectLst/>
              <a:ea typeface="黑体" panose="02010609060101010101" pitchFamily="2" charset="-122"/>
            </a:endParaRPr>
          </a:p>
        </p:txBody>
      </p:sp>
      <p:sp>
        <p:nvSpPr>
          <p:cNvPr id="58371" name="Rectangle 3"/>
          <p:cNvSpPr>
            <a:spLocks noGrp="1" noChangeArrowheads="1"/>
          </p:cNvSpPr>
          <p:nvPr>
            <p:ph idx="1"/>
          </p:nvPr>
        </p:nvSpPr>
        <p:spPr>
          <a:xfrm>
            <a:off x="457200" y="1196975"/>
            <a:ext cx="8229600"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mn-lt"/>
                <a:ea typeface="华文新魏" pitchFamily="2" charset="-122"/>
                <a:cs typeface="+mn-cs"/>
              </a:rPr>
              <a:t>两相消化法：</a:t>
            </a:r>
            <a:endParaRPr kumimoji="0" lang="zh-CN" altLang="en-US" sz="3600" b="0"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在两相消化系统内，产酸，产甲烷阶段分别各自独立的单元完成，采用这种方法，可为各类微生物提供良好繁殖条件，得到最好的消化效果，但此消化法处于开发阶段</a:t>
            </a:r>
            <a:endPar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实际采用的是消化系统是污泥消化和浓缩两个阶段进行</a:t>
            </a:r>
            <a:endPar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Char char="n"/>
              <a:defRPr/>
            </a:pP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、一级消化池采用加热、搅拌、产气和排渣。池温度为</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33°C~35°C </a:t>
            </a:r>
            <a:endPar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Char char="n"/>
              <a:defRPr/>
            </a:pP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2 </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、二级消化池不加热、不搅拌，利用一级池排出污泥的余热，使池温维持</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24°C~26°C</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，继续进行消化，浓缩和排出上清液。</a:t>
            </a:r>
            <a:endPar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污泥厌氧消化法的分类</a:t>
            </a:r>
            <a:endParaRPr lang="zh-CN" altLang="en-US" dirty="0">
              <a:solidFill>
                <a:srgbClr val="FFCC00"/>
              </a:solidFill>
              <a:effectLst/>
              <a:ea typeface="黑体" panose="02010609060101010101" pitchFamily="2" charset="-122"/>
            </a:endParaRPr>
          </a:p>
        </p:txBody>
      </p:sp>
      <p:sp>
        <p:nvSpPr>
          <p:cNvPr id="45059" name="Rectangle 3"/>
          <p:cNvSpPr>
            <a:spLocks noGrp="1"/>
          </p:cNvSpPr>
          <p:nvPr>
            <p:ph idx="1"/>
          </p:nvPr>
        </p:nvSpPr>
        <p:spPr>
          <a:xfrm>
            <a:off x="457200" y="1268413"/>
            <a:ext cx="8229600" cy="5589587"/>
          </a:xfrm>
          <a:ln/>
        </p:spPr>
        <p:txBody>
          <a:bodyPr vert="horz" wrap="square" lIns="91440" tIns="45720" rIns="91440" bIns="45720" anchor="t" anchorCtr="0"/>
          <a:lstStyle/>
          <a:p>
            <a:pPr eaLnBrk="1" hangingPunct="1"/>
            <a:r>
              <a:rPr lang="zh-CN" altLang="en-US" sz="3600" dirty="0">
                <a:effectLst/>
                <a:latin typeface="华文新魏" pitchFamily="2" charset="-122"/>
                <a:ea typeface="华文新魏" pitchFamily="2" charset="-122"/>
              </a:rPr>
              <a:t>两级消化产气量比单级消化池：</a:t>
            </a:r>
            <a:endParaRPr lang="zh-CN" altLang="en-US" sz="3600" dirty="0">
              <a:effectLst/>
              <a:latin typeface="华文新魏" pitchFamily="2" charset="-122"/>
              <a:ea typeface="华文新魏" pitchFamily="2" charset="-122"/>
            </a:endParaRPr>
          </a:p>
          <a:p>
            <a:pPr eaLnBrk="1" hangingPunct="1"/>
            <a:r>
              <a:rPr lang="zh-CN" altLang="en-US" sz="3600" dirty="0">
                <a:effectLst/>
                <a:latin typeface="华文新魏" pitchFamily="2" charset="-122"/>
                <a:ea typeface="华文新魏" pitchFamily="2" charset="-122"/>
              </a:rPr>
              <a:t>增加</a:t>
            </a:r>
            <a:r>
              <a:rPr lang="en-US" altLang="zh-CN" sz="3600" dirty="0">
                <a:effectLst/>
                <a:latin typeface="华文新魏" pitchFamily="2" charset="-122"/>
                <a:ea typeface="华文新魏" pitchFamily="2" charset="-122"/>
              </a:rPr>
              <a:t>10%</a:t>
            </a:r>
            <a:r>
              <a:rPr lang="zh-CN" altLang="en-US" sz="3600" dirty="0">
                <a:effectLst/>
                <a:latin typeface="华文新魏" pitchFamily="2" charset="-122"/>
                <a:ea typeface="华文新魏" pitchFamily="2" charset="-122"/>
              </a:rPr>
              <a:t>～</a:t>
            </a:r>
            <a:r>
              <a:rPr lang="en-US" altLang="zh-CN" sz="3600" dirty="0">
                <a:effectLst/>
                <a:latin typeface="华文新魏" pitchFamily="2" charset="-122"/>
                <a:ea typeface="华文新魏" pitchFamily="2" charset="-122"/>
              </a:rPr>
              <a:t>15%</a:t>
            </a:r>
            <a:r>
              <a:rPr lang="zh-CN" altLang="en-US" sz="3600" dirty="0">
                <a:effectLst/>
                <a:latin typeface="华文新魏" pitchFamily="2" charset="-122"/>
                <a:ea typeface="华文新魏" pitchFamily="2" charset="-122"/>
              </a:rPr>
              <a:t>，其中一级消化沼气产量占总气量的</a:t>
            </a:r>
            <a:r>
              <a:rPr lang="en-US" altLang="zh-CN" sz="3600" dirty="0">
                <a:effectLst/>
                <a:latin typeface="华文新魏" pitchFamily="2" charset="-122"/>
                <a:ea typeface="华文新魏" pitchFamily="2" charset="-122"/>
              </a:rPr>
              <a:t>90%</a:t>
            </a:r>
            <a:r>
              <a:rPr lang="zh-CN" altLang="en-US" sz="3600" dirty="0">
                <a:effectLst/>
                <a:latin typeface="华文新魏" pitchFamily="2" charset="-122"/>
                <a:ea typeface="华文新魏" pitchFamily="2" charset="-122"/>
              </a:rPr>
              <a:t>，</a:t>
            </a:r>
            <a:endParaRPr lang="zh-CN" altLang="en-US" sz="3600" dirty="0">
              <a:effectLst/>
              <a:latin typeface="华文新魏" pitchFamily="2" charset="-122"/>
              <a:ea typeface="华文新魏" pitchFamily="2" charset="-122"/>
            </a:endParaRPr>
          </a:p>
          <a:p>
            <a:pPr eaLnBrk="1" hangingPunct="1"/>
            <a:r>
              <a:rPr lang="zh-CN" altLang="en-US" sz="3600" dirty="0">
                <a:effectLst/>
                <a:latin typeface="华文新魏" pitchFamily="2" charset="-122"/>
                <a:ea typeface="华文新魏" pitchFamily="2" charset="-122"/>
              </a:rPr>
              <a:t>容积相同，第二段消化池不搅拌、不加热，所以总能耗少，消化彻底。</a:t>
            </a:r>
            <a:endParaRPr lang="zh-CN" altLang="en-US" sz="3600" dirty="0">
              <a:effectLst/>
              <a:latin typeface="华文新魏" pitchFamily="2" charset="-122"/>
              <a:ea typeface="华文新魏" pitchFamily="2" charset="-122"/>
            </a:endParaRPr>
          </a:p>
          <a:p>
            <a:pPr eaLnBrk="1" hangingPunct="1"/>
            <a:r>
              <a:rPr lang="zh-CN" altLang="en-US" sz="3600" dirty="0">
                <a:effectLst/>
                <a:latin typeface="华文新魏" pitchFamily="2" charset="-122"/>
                <a:ea typeface="华文新魏" pitchFamily="2" charset="-122"/>
              </a:rPr>
              <a:t>因为池量多一倍，建设投资和占地面积较大</a:t>
            </a:r>
            <a:endParaRPr lang="zh-CN" altLang="en-US" sz="3600" dirty="0">
              <a:effectLst/>
              <a:latin typeface="华文新魏" pitchFamily="2" charset="-122"/>
              <a:ea typeface="华文新魏"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污泥厌氧消化法的分类</a:t>
            </a:r>
            <a:endParaRPr lang="zh-CN" altLang="en-US" dirty="0">
              <a:solidFill>
                <a:srgbClr val="FFCC00"/>
              </a:solidFill>
              <a:effectLst/>
              <a:ea typeface="黑体" panose="02010609060101010101" pitchFamily="2" charset="-122"/>
            </a:endParaRPr>
          </a:p>
        </p:txBody>
      </p:sp>
      <p:sp>
        <p:nvSpPr>
          <p:cNvPr id="46083" name="Rectangle 3"/>
          <p:cNvSpPr>
            <a:spLocks noGrp="1"/>
          </p:cNvSpPr>
          <p:nvPr>
            <p:ph idx="1"/>
          </p:nvPr>
        </p:nvSpPr>
        <p:spPr>
          <a:xfrm>
            <a:off x="457200" y="1196975"/>
            <a:ext cx="8229600" cy="5661025"/>
          </a:xfrm>
          <a:ln/>
        </p:spPr>
        <p:txBody>
          <a:bodyPr vert="horz" wrap="square" lIns="91440" tIns="45720" rIns="91440" bIns="45720" anchor="t" anchorCtr="0"/>
          <a:lstStyle/>
          <a:p>
            <a:pPr eaLnBrk="1" hangingPunct="1">
              <a:buNone/>
            </a:pPr>
            <a:r>
              <a:rPr lang="en-US" altLang="zh-CN" sz="3600" dirty="0">
                <a:effectLst/>
              </a:rPr>
              <a:t>  </a:t>
            </a:r>
            <a:r>
              <a:rPr lang="zh-CN" altLang="en-US" sz="3600" dirty="0">
                <a:effectLst/>
                <a:latin typeface="华文新魏" pitchFamily="2" charset="-122"/>
                <a:ea typeface="华文新魏" pitchFamily="2" charset="-122"/>
              </a:rPr>
              <a:t>按操作温度的不同，消化池可分为</a:t>
            </a:r>
            <a:endParaRPr lang="zh-CN" altLang="en-US" sz="3600" dirty="0">
              <a:effectLst/>
              <a:latin typeface="华文新魏" pitchFamily="2" charset="-122"/>
              <a:ea typeface="华文新魏" pitchFamily="2" charset="-122"/>
            </a:endParaRPr>
          </a:p>
          <a:p>
            <a:pPr eaLnBrk="1" hangingPunct="1"/>
            <a:r>
              <a:rPr lang="zh-CN" altLang="en-US" sz="3600" dirty="0">
                <a:effectLst/>
                <a:latin typeface="华文新魏" pitchFamily="2" charset="-122"/>
                <a:ea typeface="华文新魏" pitchFamily="2" charset="-122"/>
              </a:rPr>
              <a:t>高温消化（</a:t>
            </a:r>
            <a:r>
              <a:rPr lang="en-US" altLang="zh-CN" sz="3600" dirty="0">
                <a:effectLst/>
                <a:latin typeface="华文新魏" pitchFamily="2" charset="-122"/>
                <a:ea typeface="华文新魏" pitchFamily="2" charset="-122"/>
              </a:rPr>
              <a:t>45°C~50°C)</a:t>
            </a:r>
            <a:endParaRPr lang="en-US" altLang="zh-CN" sz="3600" dirty="0">
              <a:effectLst/>
              <a:latin typeface="华文新魏" pitchFamily="2" charset="-122"/>
              <a:ea typeface="华文新魏" pitchFamily="2" charset="-122"/>
            </a:endParaRPr>
          </a:p>
          <a:p>
            <a:pPr eaLnBrk="1" hangingPunct="1"/>
            <a:r>
              <a:rPr lang="zh-CN" altLang="en-US" sz="3600" dirty="0">
                <a:effectLst/>
                <a:latin typeface="华文新魏" pitchFamily="2" charset="-122"/>
                <a:ea typeface="华文新魏" pitchFamily="2" charset="-122"/>
              </a:rPr>
              <a:t>中温消化（</a:t>
            </a:r>
            <a:r>
              <a:rPr lang="en-US" altLang="zh-CN" sz="3600" dirty="0">
                <a:effectLst/>
                <a:latin typeface="华文新魏" pitchFamily="2" charset="-122"/>
                <a:ea typeface="华文新魏" pitchFamily="2" charset="-122"/>
              </a:rPr>
              <a:t>30°C~37°C</a:t>
            </a:r>
            <a:r>
              <a:rPr lang="zh-CN" altLang="en-US" sz="3600" dirty="0">
                <a:effectLst/>
                <a:latin typeface="华文新魏" pitchFamily="2" charset="-122"/>
                <a:ea typeface="华文新魏" pitchFamily="2" charset="-122"/>
              </a:rPr>
              <a:t>）</a:t>
            </a:r>
            <a:endParaRPr lang="zh-CN" altLang="en-US" sz="3600" dirty="0">
              <a:effectLst/>
              <a:latin typeface="华文新魏" pitchFamily="2" charset="-122"/>
              <a:ea typeface="华文新魏" pitchFamily="2" charset="-122"/>
            </a:endParaRPr>
          </a:p>
          <a:p>
            <a:pPr eaLnBrk="1" hangingPunct="1"/>
            <a:r>
              <a:rPr lang="zh-CN" altLang="en-US" sz="3600" dirty="0">
                <a:effectLst/>
                <a:latin typeface="华文新魏" pitchFamily="2" charset="-122"/>
                <a:ea typeface="华文新魏" pitchFamily="2" charset="-122"/>
              </a:rPr>
              <a:t>由于高温消化的能耗比中温消化多，中温消化是厌氧消化中最常用的方法</a:t>
            </a:r>
            <a:endParaRPr lang="zh-CN" altLang="en-US" sz="3600" dirty="0">
              <a:effectLst/>
              <a:latin typeface="华文新魏" pitchFamily="2" charset="-122"/>
              <a:ea typeface="华文新魏"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title"/>
          </p:nvPr>
        </p:nvSpPr>
        <p:spPr>
          <a:xfrm>
            <a:off x="457200" y="277813"/>
            <a:ext cx="8229600" cy="847725"/>
          </a:xfrm>
          <a:ln/>
        </p:spPr>
        <p:txBody>
          <a:bodyPr vert="horz" wrap="square" lIns="91440" tIns="45720" rIns="91440" bIns="45720" anchor="ctr" anchorCtr="1"/>
          <a:p>
            <a:pPr marL="838200" indent="-838200" eaLnBrk="1" hangingPunct="1"/>
            <a:r>
              <a:rPr lang="zh-CN" altLang="en-US" dirty="0">
                <a:solidFill>
                  <a:srgbClr val="FFCC00"/>
                </a:solidFill>
                <a:effectLst/>
                <a:ea typeface="黑体" panose="02010609060101010101" pitchFamily="2" charset="-122"/>
              </a:rPr>
              <a:t>厌氧消化系统的组成</a:t>
            </a:r>
            <a:endParaRPr lang="zh-CN" altLang="en-US" dirty="0">
              <a:solidFill>
                <a:srgbClr val="FFCC00"/>
              </a:solidFill>
              <a:effectLst/>
              <a:ea typeface="黑体" panose="02010609060101010101" pitchFamily="2" charset="-122"/>
            </a:endParaRPr>
          </a:p>
        </p:txBody>
      </p:sp>
      <p:sp>
        <p:nvSpPr>
          <p:cNvPr id="47107" name="Rectangle 3"/>
          <p:cNvSpPr>
            <a:spLocks noGrp="1"/>
          </p:cNvSpPr>
          <p:nvPr>
            <p:ph idx="1"/>
          </p:nvPr>
        </p:nvSpPr>
        <p:spPr>
          <a:xfrm>
            <a:off x="457200" y="1268413"/>
            <a:ext cx="8229600" cy="5589587"/>
          </a:xfrm>
          <a:ln/>
        </p:spPr>
        <p:txBody>
          <a:bodyPr vert="horz" wrap="square" lIns="91440" tIns="45720" rIns="91440" bIns="45720" anchor="t" anchorCtr="0"/>
          <a:lstStyle/>
          <a:p>
            <a:pPr eaLnBrk="1" hangingPunct="1"/>
            <a:r>
              <a:rPr lang="zh-CN" altLang="en-US" sz="4000" dirty="0">
                <a:solidFill>
                  <a:srgbClr val="FFCC00"/>
                </a:solidFill>
                <a:effectLst/>
                <a:ea typeface="华文新魏" pitchFamily="2" charset="-122"/>
              </a:rPr>
              <a:t>消化池</a:t>
            </a:r>
            <a:endParaRPr lang="zh-CN" altLang="en-US" sz="4000" dirty="0">
              <a:solidFill>
                <a:srgbClr val="FFCC00"/>
              </a:solidFill>
              <a:effectLst/>
              <a:ea typeface="华文新魏" pitchFamily="2" charset="-122"/>
            </a:endParaRPr>
          </a:p>
          <a:p>
            <a:pPr eaLnBrk="1" hangingPunct="1"/>
            <a:r>
              <a:rPr lang="zh-CN" altLang="en-US" sz="4000" dirty="0">
                <a:solidFill>
                  <a:srgbClr val="FFCC00"/>
                </a:solidFill>
                <a:effectLst/>
                <a:ea typeface="华文新魏" pitchFamily="2" charset="-122"/>
              </a:rPr>
              <a:t>进排泥系统</a:t>
            </a:r>
            <a:endParaRPr lang="zh-CN" altLang="en-US" sz="4000" dirty="0">
              <a:solidFill>
                <a:srgbClr val="FFCC00"/>
              </a:solidFill>
              <a:effectLst/>
              <a:ea typeface="华文新魏" pitchFamily="2" charset="-122"/>
            </a:endParaRPr>
          </a:p>
          <a:p>
            <a:pPr eaLnBrk="1" hangingPunct="1"/>
            <a:r>
              <a:rPr lang="zh-CN" altLang="en-US" sz="4000" dirty="0">
                <a:solidFill>
                  <a:srgbClr val="FFCC00"/>
                </a:solidFill>
                <a:effectLst/>
                <a:ea typeface="华文新魏" pitchFamily="2" charset="-122"/>
              </a:rPr>
              <a:t>搅拌系统</a:t>
            </a:r>
            <a:endParaRPr lang="zh-CN" altLang="en-US" sz="4000" dirty="0">
              <a:solidFill>
                <a:srgbClr val="FFCC00"/>
              </a:solidFill>
              <a:effectLst/>
              <a:ea typeface="华文新魏" pitchFamily="2" charset="-122"/>
            </a:endParaRPr>
          </a:p>
          <a:p>
            <a:pPr eaLnBrk="1" hangingPunct="1"/>
            <a:r>
              <a:rPr lang="zh-CN" altLang="en-US" sz="4000" dirty="0">
                <a:solidFill>
                  <a:srgbClr val="FFCC00"/>
                </a:solidFill>
                <a:effectLst/>
                <a:ea typeface="华文新魏" pitchFamily="2" charset="-122"/>
              </a:rPr>
              <a:t>加热系统</a:t>
            </a:r>
            <a:endParaRPr lang="zh-CN" altLang="en-US" sz="4000" dirty="0">
              <a:solidFill>
                <a:srgbClr val="FFCC00"/>
              </a:solidFill>
              <a:effectLst/>
              <a:ea typeface="华文新魏" pitchFamily="2" charset="-122"/>
            </a:endParaRPr>
          </a:p>
          <a:p>
            <a:pPr eaLnBrk="1" hangingPunct="1"/>
            <a:r>
              <a:rPr lang="zh-CN" altLang="en-US" sz="4000" dirty="0">
                <a:solidFill>
                  <a:srgbClr val="FFCC00"/>
                </a:solidFill>
                <a:effectLst/>
                <a:ea typeface="华文新魏" pitchFamily="2" charset="-122"/>
              </a:rPr>
              <a:t>集气系统</a:t>
            </a:r>
            <a:endParaRPr lang="zh-CN" altLang="en-US" sz="4000" dirty="0">
              <a:solidFill>
                <a:srgbClr val="FFCC00"/>
              </a:solidFill>
              <a:effectLst/>
              <a:ea typeface="华文新魏"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厌氧消化系统的组成</a:t>
            </a:r>
            <a:endParaRPr lang="zh-CN" altLang="en-US" dirty="0">
              <a:solidFill>
                <a:srgbClr val="FFCC00"/>
              </a:solidFill>
              <a:effectLst/>
              <a:ea typeface="黑体" panose="02010609060101010101" pitchFamily="2" charset="-122"/>
            </a:endParaRPr>
          </a:p>
        </p:txBody>
      </p:sp>
      <p:sp>
        <p:nvSpPr>
          <p:cNvPr id="48131" name="Rectangle 3"/>
          <p:cNvSpPr>
            <a:spLocks noGrp="1"/>
          </p:cNvSpPr>
          <p:nvPr>
            <p:ph idx="1"/>
          </p:nvPr>
        </p:nvSpPr>
        <p:spPr>
          <a:xfrm>
            <a:off x="457200" y="1125538"/>
            <a:ext cx="8229600" cy="5732462"/>
          </a:xfrm>
          <a:ln/>
        </p:spPr>
        <p:txBody>
          <a:bodyPr vert="horz" wrap="square" lIns="91440" tIns="45720" rIns="91440" bIns="45720" anchor="t" anchorCtr="0"/>
          <a:lstStyle/>
          <a:p>
            <a:pPr eaLnBrk="1" hangingPunct="1">
              <a:buNone/>
            </a:pPr>
            <a:r>
              <a:rPr lang="en-US" altLang="zh-CN" dirty="0">
                <a:effectLst/>
              </a:rPr>
              <a:t>  </a:t>
            </a:r>
            <a:r>
              <a:rPr lang="zh-CN" altLang="en-US" dirty="0">
                <a:solidFill>
                  <a:srgbClr val="FFCC00"/>
                </a:solidFill>
                <a:effectLst/>
                <a:latin typeface="华文新魏" pitchFamily="2" charset="-122"/>
                <a:ea typeface="华文新魏" pitchFamily="2" charset="-122"/>
              </a:rPr>
              <a:t>消化池</a:t>
            </a:r>
            <a:endParaRPr lang="zh-CN" altLang="en-US" dirty="0">
              <a:solidFill>
                <a:srgbClr val="FFCC00"/>
              </a:solidFill>
              <a:effectLst/>
              <a:latin typeface="华文新魏" pitchFamily="2" charset="-122"/>
              <a:ea typeface="华文新魏" pitchFamily="2" charset="-122"/>
            </a:endParaRPr>
          </a:p>
          <a:p>
            <a:pPr eaLnBrk="1" hangingPunct="1"/>
            <a:r>
              <a:rPr lang="zh-CN" altLang="en-US" dirty="0">
                <a:effectLst/>
                <a:latin typeface="华文新魏" pitchFamily="2" charset="-122"/>
                <a:ea typeface="华文新魏" pitchFamily="2" charset="-122"/>
              </a:rPr>
              <a:t>消化池按容积是否可变：定溶式和动容式</a:t>
            </a:r>
            <a:endParaRPr lang="zh-CN" altLang="en-US" dirty="0">
              <a:effectLst/>
              <a:latin typeface="华文新魏" pitchFamily="2" charset="-122"/>
              <a:ea typeface="华文新魏" pitchFamily="2" charset="-122"/>
            </a:endParaRPr>
          </a:p>
          <a:p>
            <a:pPr eaLnBrk="1" hangingPunct="1"/>
            <a:r>
              <a:rPr lang="zh-CN" altLang="en-US" dirty="0">
                <a:effectLst/>
                <a:latin typeface="华文新魏" pitchFamily="2" charset="-122"/>
                <a:ea typeface="华文新魏" pitchFamily="2" charset="-122"/>
              </a:rPr>
              <a:t>定溶式：消化池的容积在运行中不变化，也称固定盖式；该消化池需附设变溶式湿式气柜用以调节产气量的变化</a:t>
            </a:r>
            <a:endParaRPr lang="zh-CN" altLang="en-US" dirty="0">
              <a:effectLst/>
              <a:latin typeface="华文新魏" pitchFamily="2" charset="-122"/>
              <a:ea typeface="华文新魏" pitchFamily="2" charset="-122"/>
            </a:endParaRPr>
          </a:p>
          <a:p>
            <a:pPr eaLnBrk="1" hangingPunct="1"/>
            <a:r>
              <a:rPr lang="zh-CN" altLang="en-US" dirty="0">
                <a:effectLst/>
                <a:latin typeface="华文新魏" pitchFamily="2" charset="-122"/>
                <a:ea typeface="华文新魏" pitchFamily="2" charset="-122"/>
              </a:rPr>
              <a:t>动容式：消化池的顶盖可上下移动，消化气相容积随气量的变化而变化，也称移动盖式消化池</a:t>
            </a:r>
            <a:endParaRPr lang="zh-CN" altLang="en-US" dirty="0">
              <a:effectLst/>
              <a:latin typeface="华文新魏" pitchFamily="2" charset="-122"/>
              <a:ea typeface="华文新魏" pitchFamily="2" charset="-122"/>
            </a:endParaRPr>
          </a:p>
          <a:p>
            <a:pPr eaLnBrk="1" hangingPunct="1"/>
            <a:r>
              <a:rPr lang="zh-CN" altLang="en-US" dirty="0">
                <a:effectLst/>
                <a:latin typeface="华文新魏" pitchFamily="2" charset="-122"/>
                <a:ea typeface="华文新魏" pitchFamily="2" charset="-122"/>
              </a:rPr>
              <a:t>按照池体形状；细高形、粗矮形、卵形</a:t>
            </a:r>
            <a:endParaRPr lang="zh-CN" altLang="en-US" dirty="0">
              <a:effectLst/>
              <a:latin typeface="华文新魏" pitchFamily="2" charset="-122"/>
              <a:ea typeface="华文新魏" pitchFamily="2" charset="-122"/>
            </a:endParaRPr>
          </a:p>
          <a:p>
            <a:pPr eaLnBrk="1" hangingPunct="1">
              <a:buNone/>
            </a:pPr>
            <a:r>
              <a:rPr lang="zh-CN" altLang="en-US" dirty="0">
                <a:effectLst/>
                <a:latin typeface="华文新魏" pitchFamily="2" charset="-122"/>
                <a:ea typeface="华文新魏" pitchFamily="2" charset="-122"/>
              </a:rPr>
              <a:t>   （见</a:t>
            </a:r>
            <a:r>
              <a:rPr lang="en-US" altLang="zh-CN" dirty="0">
                <a:effectLst/>
                <a:latin typeface="华文新魏" pitchFamily="2" charset="-122"/>
                <a:ea typeface="华文新魏" pitchFamily="2" charset="-122"/>
              </a:rPr>
              <a:t>p299</a:t>
            </a:r>
            <a:r>
              <a:rPr lang="zh-CN" altLang="en-US" dirty="0">
                <a:effectLst/>
                <a:latin typeface="华文新魏" pitchFamily="2" charset="-122"/>
                <a:ea typeface="华文新魏" pitchFamily="2" charset="-122"/>
              </a:rPr>
              <a:t>页）</a:t>
            </a:r>
            <a:endParaRPr lang="zh-CN" altLang="en-US" dirty="0">
              <a:effectLst/>
              <a:latin typeface="华文新魏" pitchFamily="2" charset="-122"/>
              <a:ea typeface="华文新魏"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厌氧消化系统的组成</a:t>
            </a:r>
            <a:endParaRPr lang="zh-CN" altLang="en-US" dirty="0">
              <a:solidFill>
                <a:srgbClr val="FFCC00"/>
              </a:solidFill>
              <a:effectLst/>
              <a:ea typeface="黑体" panose="02010609060101010101" pitchFamily="2" charset="-122"/>
            </a:endParaRPr>
          </a:p>
        </p:txBody>
      </p:sp>
      <p:sp>
        <p:nvSpPr>
          <p:cNvPr id="64515" name="Rectangle 3"/>
          <p:cNvSpPr>
            <a:spLocks noGrp="1" noChangeArrowheads="1"/>
          </p:cNvSpPr>
          <p:nvPr>
            <p:ph idx="1"/>
          </p:nvPr>
        </p:nvSpPr>
        <p:spPr>
          <a:xfrm>
            <a:off x="457200" y="1196975"/>
            <a:ext cx="8229600"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进排泥系统</a:t>
            </a:r>
            <a:endPar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进排泥的形式有多种：</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上部进泥下半排泥</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上部进泥下半溢流泥 </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下部进泥上部溢流泥</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厌氧消化系统的组成</a:t>
            </a:r>
            <a:endParaRPr lang="zh-CN" altLang="en-US" dirty="0">
              <a:solidFill>
                <a:srgbClr val="FFCC00"/>
              </a:solidFill>
              <a:effectLst/>
              <a:ea typeface="黑体" panose="02010609060101010101" pitchFamily="2" charset="-122"/>
            </a:endParaRPr>
          </a:p>
        </p:txBody>
      </p:sp>
      <p:sp>
        <p:nvSpPr>
          <p:cNvPr id="50179" name="Rectangle 3"/>
          <p:cNvSpPr>
            <a:spLocks noGrp="1"/>
          </p:cNvSpPr>
          <p:nvPr>
            <p:ph idx="1"/>
          </p:nvPr>
        </p:nvSpPr>
        <p:spPr>
          <a:xfrm>
            <a:off x="457200" y="1268413"/>
            <a:ext cx="8229600" cy="5589587"/>
          </a:xfrm>
          <a:ln/>
        </p:spPr>
        <p:txBody>
          <a:bodyPr vert="horz" wrap="square" lIns="91440" tIns="45720" rIns="91440" bIns="45720" anchor="t" anchorCtr="0"/>
          <a:lstStyle/>
          <a:p>
            <a:pPr eaLnBrk="1" hangingPunct="1">
              <a:buNone/>
            </a:pPr>
            <a:r>
              <a:rPr lang="en-US" altLang="zh-CN" dirty="0">
                <a:effectLst/>
                <a:latin typeface="华文新魏" pitchFamily="2" charset="-122"/>
                <a:ea typeface="华文新魏" pitchFamily="2" charset="-122"/>
              </a:rPr>
              <a:t>    </a:t>
            </a:r>
            <a:r>
              <a:rPr lang="zh-CN" altLang="en-US" sz="3600" dirty="0">
                <a:solidFill>
                  <a:srgbClr val="FFCC00"/>
                </a:solidFill>
                <a:effectLst/>
                <a:latin typeface="华文新魏" pitchFamily="2" charset="-122"/>
                <a:ea typeface="华文新魏" pitchFamily="2" charset="-122"/>
              </a:rPr>
              <a:t>搅拌系统</a:t>
            </a:r>
            <a:endParaRPr lang="zh-CN" altLang="en-US" sz="3600" dirty="0">
              <a:solidFill>
                <a:srgbClr val="FFCC00"/>
              </a:solidFill>
              <a:effectLst/>
              <a:latin typeface="华文新魏" pitchFamily="2" charset="-122"/>
              <a:ea typeface="华文新魏" pitchFamily="2" charset="-122"/>
            </a:endParaRPr>
          </a:p>
          <a:p>
            <a:pPr eaLnBrk="1" hangingPunct="1"/>
            <a:r>
              <a:rPr lang="zh-CN" altLang="en-US" dirty="0">
                <a:effectLst/>
                <a:latin typeface="华文新魏" pitchFamily="2" charset="-122"/>
                <a:ea typeface="华文新魏" pitchFamily="2" charset="-122"/>
              </a:rPr>
              <a:t>消化池需要良好的混合搅拌，搅拌能使污泥颗粒与厌氧微生物均匀混合，使消化池的污泥浓度、</a:t>
            </a:r>
            <a:r>
              <a:rPr lang="en-US" altLang="zh-CN" dirty="0">
                <a:effectLst/>
                <a:latin typeface="华文新魏" pitchFamily="2" charset="-122"/>
                <a:ea typeface="华文新魏" pitchFamily="2" charset="-122"/>
              </a:rPr>
              <a:t>PH</a:t>
            </a:r>
            <a:r>
              <a:rPr lang="zh-CN" altLang="en-US" dirty="0">
                <a:effectLst/>
                <a:latin typeface="华文新魏" pitchFamily="2" charset="-122"/>
                <a:ea typeface="华文新魏" pitchFamily="2" charset="-122"/>
              </a:rPr>
              <a:t>、微生物种群等保持一致，降热量传递到各部，降低泥沙的沉积和池面浮渣的形成，抗冲击负荷和毒物，搅拌良好的提高消化池容积利用率达</a:t>
            </a:r>
            <a:r>
              <a:rPr lang="en-US" altLang="zh-CN" sz="2400" dirty="0">
                <a:effectLst/>
                <a:latin typeface="华文新魏" pitchFamily="2" charset="-122"/>
                <a:ea typeface="华文新魏" pitchFamily="2" charset="-122"/>
              </a:rPr>
              <a:t>70%</a:t>
            </a:r>
            <a:endParaRPr lang="en-US" altLang="zh-CN" sz="2400" dirty="0">
              <a:effectLst/>
              <a:latin typeface="华文新魏" pitchFamily="2" charset="-122"/>
              <a:ea typeface="华文新魏" pitchFamily="2" charset="-122"/>
            </a:endParaRPr>
          </a:p>
          <a:p>
            <a:pPr eaLnBrk="1" hangingPunct="1">
              <a:buNone/>
            </a:pPr>
            <a:endParaRPr lang="en-US" altLang="zh-CN" dirty="0">
              <a:effectLst/>
              <a:latin typeface="华文新魏" pitchFamily="2" charset="-122"/>
              <a:ea typeface="华文新魏" pitchFamily="2" charset="-122"/>
            </a:endParaRPr>
          </a:p>
          <a:p>
            <a:pPr eaLnBrk="1" hangingPunct="1"/>
            <a:r>
              <a:rPr lang="zh-CN" altLang="en-US" dirty="0">
                <a:effectLst/>
                <a:latin typeface="华文新魏" pitchFamily="2" charset="-122"/>
                <a:ea typeface="华文新魏" pitchFamily="2" charset="-122"/>
              </a:rPr>
              <a:t>不合理的 消化池容积利用率降低</a:t>
            </a:r>
            <a:r>
              <a:rPr lang="en-US" altLang="zh-CN" dirty="0">
                <a:effectLst/>
                <a:latin typeface="华文新魏" pitchFamily="2" charset="-122"/>
                <a:ea typeface="华文新魏" pitchFamily="2" charset="-122"/>
              </a:rPr>
              <a:t>50%</a:t>
            </a:r>
            <a:endParaRPr lang="en-US" altLang="zh-CN" dirty="0">
              <a:effectLst/>
              <a:latin typeface="华文新魏" pitchFamily="2" charset="-122"/>
              <a:ea typeface="华文新魏"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厌氧消化系统的组成</a:t>
            </a:r>
            <a:endParaRPr lang="zh-CN" altLang="en-US" dirty="0">
              <a:solidFill>
                <a:srgbClr val="FFCC00"/>
              </a:solidFill>
              <a:effectLst/>
              <a:ea typeface="黑体" panose="02010609060101010101" pitchFamily="2" charset="-122"/>
            </a:endParaRPr>
          </a:p>
        </p:txBody>
      </p:sp>
      <p:sp>
        <p:nvSpPr>
          <p:cNvPr id="66563" name="Rectangle 3"/>
          <p:cNvSpPr>
            <a:spLocks noGrp="1" noChangeArrowheads="1"/>
          </p:cNvSpPr>
          <p:nvPr>
            <p:ph idx="1"/>
          </p:nvPr>
        </p:nvSpPr>
        <p:spPr>
          <a:xfrm>
            <a:off x="457200" y="1125538"/>
            <a:ext cx="8229600" cy="5732463"/>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搅拌方式</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机械搅拌：</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在消化池内装搅拌浆或搅拌涡轮      </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水力循环搅拌：</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在搅拌池设导流筒，在筒内设螺旋推进器</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   沼气搅拌：</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将气相的部分沼气抽出，经压缩后再通回池内，对污泥进行搅拌</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   </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xfrm>
            <a:off x="457200" y="549275"/>
            <a:ext cx="8229600" cy="358775"/>
          </a:xfrm>
          <a:ln/>
        </p:spPr>
        <p:txBody>
          <a:bodyPr vert="horz" wrap="square" lIns="91440" tIns="45720" rIns="91440" bIns="45720" anchor="ctr" anchorCtr="1"/>
          <a:p>
            <a:pPr eaLnBrk="1" hangingPunct="1"/>
            <a:r>
              <a:rPr lang="zh-CN" altLang="en-US" sz="4000" dirty="0">
                <a:solidFill>
                  <a:srgbClr val="FFFF00"/>
                </a:solidFill>
                <a:effectLst/>
                <a:ea typeface="黑体" panose="02010609060101010101" pitchFamily="2" charset="-122"/>
              </a:rPr>
              <a:t>污泥的来源、分类</a:t>
            </a:r>
            <a:br>
              <a:rPr lang="zh-CN" altLang="en-US" sz="4000" dirty="0">
                <a:solidFill>
                  <a:srgbClr val="FFFF00"/>
                </a:solidFill>
                <a:effectLst/>
                <a:ea typeface="黑体" panose="02010609060101010101" pitchFamily="2" charset="-122"/>
              </a:rPr>
            </a:br>
            <a:endParaRPr lang="zh-CN" altLang="en-US" sz="4000" dirty="0">
              <a:solidFill>
                <a:srgbClr val="FFFF00"/>
              </a:solidFill>
              <a:effectLst/>
              <a:ea typeface="黑体" panose="02010609060101010101" pitchFamily="2" charset="-122"/>
            </a:endParaRPr>
          </a:p>
        </p:txBody>
      </p:sp>
      <p:sp>
        <p:nvSpPr>
          <p:cNvPr id="13315" name="Rectangle 3"/>
          <p:cNvSpPr>
            <a:spLocks noGrp="1" noChangeArrowheads="1"/>
          </p:cNvSpPr>
          <p:nvPr>
            <p:ph idx="1"/>
          </p:nvPr>
        </p:nvSpPr>
        <p:spPr>
          <a:xfrm>
            <a:off x="457200" y="1196975"/>
            <a:ext cx="8229600" cy="53276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000" b="1" i="0" u="none" strike="noStrike" kern="0" cap="none" spc="0" normalizeH="0" baseline="0" noProof="0" smtClean="0">
                <a:ln>
                  <a:noFill/>
                </a:ln>
                <a:solidFill>
                  <a:srgbClr val="FFCC00"/>
                </a:solidFill>
                <a:effectLst/>
                <a:uLnTx/>
                <a:uFillTx/>
                <a:latin typeface="+mn-lt"/>
                <a:ea typeface="华文新魏" pitchFamily="2" charset="-122"/>
                <a:cs typeface="+mn-cs"/>
              </a:rPr>
              <a:t>按污泥成分不同</a:t>
            </a:r>
            <a:r>
              <a:rPr kumimoji="0" lang="zh-CN" altLang="en-US" sz="3600" b="1" i="0" u="none" strike="noStrike" kern="0" cap="none" spc="0" normalizeH="0" baseline="0" noProof="0" smtClean="0">
                <a:ln>
                  <a:noFill/>
                </a:ln>
                <a:solidFill>
                  <a:srgbClr val="FFCC00"/>
                </a:solidFill>
                <a:effectLst/>
                <a:uLnTx/>
                <a:uFillTx/>
                <a:latin typeface="+mn-lt"/>
                <a:ea typeface="华文新魏" pitchFamily="2" charset="-122"/>
                <a:cs typeface="+mn-cs"/>
              </a:rPr>
              <a:t>：</a:t>
            </a:r>
            <a:endParaRPr kumimoji="0" lang="zh-CN" altLang="en-US" sz="3600" b="1"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600" b="1" i="0" u="none" strike="noStrike" kern="0" cap="none" spc="0" normalizeH="0" baseline="0" noProof="0" smtClean="0">
                <a:ln>
                  <a:noFill/>
                </a:ln>
                <a:solidFill>
                  <a:srgbClr val="FFFF00"/>
                </a:solidFill>
                <a:effectLst/>
                <a:uLnTx/>
                <a:uFillTx/>
                <a:latin typeface="+mn-lt"/>
                <a:ea typeface="华文新魏" pitchFamily="2" charset="-122"/>
                <a:cs typeface="+mn-cs"/>
              </a:rPr>
              <a:t>有机污泥：</a:t>
            </a:r>
            <a:endParaRPr kumimoji="0" lang="zh-CN" altLang="en-US" sz="3600" b="1" i="0" u="none" strike="noStrike" kern="0" cap="none" spc="0" normalizeH="0" baseline="0" noProof="0" smtClean="0">
              <a:ln>
                <a:noFill/>
              </a:ln>
              <a:solidFill>
                <a:srgbClr val="FFFF00"/>
              </a:solidFill>
              <a:effectLst/>
              <a:uLnTx/>
              <a:uFillTx/>
              <a:latin typeface="+mn-lt"/>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含有机物，典型的有机污泥有剩余活性污泥、生物膜厌氧消化后的消化污泥，还有油泥及废水固相有机污染物沉淀后形成的污泥</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600" b="1" i="0" u="none" strike="noStrike" kern="0" cap="none" spc="0" normalizeH="0" baseline="0" noProof="0" smtClean="0">
                <a:ln>
                  <a:noFill/>
                </a:ln>
                <a:solidFill>
                  <a:srgbClr val="FFFF00"/>
                </a:solidFill>
                <a:effectLst/>
                <a:uLnTx/>
                <a:uFillTx/>
                <a:latin typeface="华文新魏" pitchFamily="2" charset="-122"/>
                <a:ea typeface="华文新魏" pitchFamily="2" charset="-122"/>
                <a:cs typeface="+mn-cs"/>
              </a:rPr>
              <a:t>无机污泥：</a:t>
            </a:r>
            <a:endParaRPr kumimoji="0" lang="zh-CN" altLang="en-US" sz="3600" b="1" i="0" u="none" strike="noStrike" kern="0" cap="none" spc="0" normalizeH="0" baseline="0" noProof="0" smtClean="0">
              <a:ln>
                <a:noFill/>
              </a:ln>
              <a:solidFill>
                <a:srgbClr val="FFFF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含无机物，泥渣、废水利用石灰中和沉淀、混凝沉淀和化学沉淀物</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厌氧消化系统的组成</a:t>
            </a:r>
            <a:endParaRPr lang="zh-CN" altLang="en-US" dirty="0">
              <a:solidFill>
                <a:srgbClr val="FFCC00"/>
              </a:solidFill>
              <a:effectLst/>
              <a:ea typeface="黑体" panose="02010609060101010101" pitchFamily="2" charset="-122"/>
            </a:endParaRPr>
          </a:p>
        </p:txBody>
      </p:sp>
      <p:sp>
        <p:nvSpPr>
          <p:cNvPr id="67587" name="Rectangle 3"/>
          <p:cNvSpPr>
            <a:spLocks noGrp="1" noChangeArrowheads="1"/>
          </p:cNvSpPr>
          <p:nvPr>
            <p:ph idx="1"/>
          </p:nvPr>
        </p:nvSpPr>
        <p:spPr>
          <a:xfrm>
            <a:off x="457200" y="1196975"/>
            <a:ext cx="8507413"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  </a:t>
            </a:r>
            <a:r>
              <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沼气压缩设备：</a:t>
            </a:r>
            <a:endPar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螺茨风机、滑片压缩机、液环式压缩机</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搅拌方式：</a:t>
            </a:r>
            <a:endPar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细高形消化池用机械搅拌   </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粗矮形、卵形适合沼气搅拌</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其它根据设备的布置形式和性能另定</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en-US" altLang="zh-CN"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厌氧消化系统的组成</a:t>
            </a:r>
            <a:endParaRPr lang="zh-CN" altLang="en-US" dirty="0">
              <a:solidFill>
                <a:srgbClr val="FFCC00"/>
              </a:solidFill>
              <a:effectLst/>
              <a:ea typeface="黑体" panose="02010609060101010101" pitchFamily="2" charset="-122"/>
            </a:endParaRPr>
          </a:p>
        </p:txBody>
      </p:sp>
      <p:sp>
        <p:nvSpPr>
          <p:cNvPr id="68611" name="Rectangle 3"/>
          <p:cNvSpPr>
            <a:spLocks noGrp="1" noChangeArrowheads="1"/>
          </p:cNvSpPr>
          <p:nvPr>
            <p:ph idx="1"/>
          </p:nvPr>
        </p:nvSpPr>
        <p:spPr>
          <a:xfrm>
            <a:off x="457200" y="1268413"/>
            <a:ext cx="8229600" cy="5589588"/>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加热系统： </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池内加热 </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在消化池内，对消化池进行加热，有热水循环和蒸汽直接加热两类</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热水循环</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缺点；热效率较低，循环热水管外壳易结泥壳，使热效率降低</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蒸汽直接加热</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热效率高，但能是污泥的含水率增高，增大污泥量</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两种方法一般均需保持良好的混合搅拌</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厌氧消化系统的组成</a:t>
            </a:r>
            <a:endParaRPr lang="zh-CN" altLang="en-US" dirty="0">
              <a:solidFill>
                <a:srgbClr val="FFCC00"/>
              </a:solidFill>
              <a:effectLst/>
              <a:ea typeface="黑体" panose="02010609060101010101" pitchFamily="2" charset="-122"/>
            </a:endParaRPr>
          </a:p>
        </p:txBody>
      </p:sp>
      <p:sp>
        <p:nvSpPr>
          <p:cNvPr id="69635" name="Rectangle 3"/>
          <p:cNvSpPr>
            <a:spLocks noGrp="1" noChangeArrowheads="1"/>
          </p:cNvSpPr>
          <p:nvPr>
            <p:ph idx="1"/>
          </p:nvPr>
        </p:nvSpPr>
        <p:spPr>
          <a:xfrm>
            <a:off x="457200" y="1125538"/>
            <a:ext cx="8229600" cy="57324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池外加热 </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将生污泥预热 生污泥在预热池加热到要求温度，再进入消化池</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循环加热 将池内污泥抽出，加热到要求的温度再打回池内</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循环加热的方法</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套管式、管壳式、螺旋板式</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
        <p:nvSpPr>
          <p:cNvPr id="69636" name="Rectangle 4"/>
          <p:cNvSpPr>
            <a:spLocks noChangeArrowheads="1"/>
          </p:cNvSpPr>
          <p:nvPr/>
        </p:nvSpPr>
        <p:spPr bwMode="auto">
          <a:xfrm>
            <a:off x="2286000" y="946150"/>
            <a:ext cx="4591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厌氧消化系统的组成</a:t>
            </a:r>
            <a:endParaRPr lang="zh-CN" altLang="en-US" dirty="0">
              <a:solidFill>
                <a:srgbClr val="FFCC00"/>
              </a:solidFill>
              <a:effectLst/>
              <a:ea typeface="黑体" panose="02010609060101010101" pitchFamily="2" charset="-122"/>
            </a:endParaRPr>
          </a:p>
        </p:txBody>
      </p:sp>
      <p:sp>
        <p:nvSpPr>
          <p:cNvPr id="70659" name="Rectangle 3"/>
          <p:cNvSpPr>
            <a:spLocks noGrp="1" noChangeArrowheads="1"/>
          </p:cNvSpPr>
          <p:nvPr>
            <p:ph idx="1"/>
          </p:nvPr>
        </p:nvSpPr>
        <p:spPr>
          <a:xfrm>
            <a:off x="457200" y="1196975"/>
            <a:ext cx="8229600"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集气系统</a:t>
            </a:r>
            <a:endPar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气柜： </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采用低压浮盖式湿是气柜，储气量一般为消化系统</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6~10h</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的参气量</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管路：</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应设置压力控制及安全、取样、测湿、测压、除湿、脱硫、水封阻火通风报警等系统</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消化池的运行与管理</a:t>
            </a:r>
            <a:endParaRPr lang="zh-CN" altLang="en-US" dirty="0">
              <a:solidFill>
                <a:srgbClr val="FFCC00"/>
              </a:solidFill>
              <a:effectLst/>
              <a:ea typeface="黑体" panose="02010609060101010101" pitchFamily="2" charset="-122"/>
            </a:endParaRPr>
          </a:p>
        </p:txBody>
      </p:sp>
      <p:sp>
        <p:nvSpPr>
          <p:cNvPr id="71683" name="Rectangle 3"/>
          <p:cNvSpPr>
            <a:spLocks noGrp="1" noChangeArrowheads="1"/>
          </p:cNvSpPr>
          <p:nvPr>
            <p:ph idx="1"/>
          </p:nvPr>
        </p:nvSpPr>
        <p:spPr>
          <a:xfrm>
            <a:off x="457200" y="1196975"/>
            <a:ext cx="8229600"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消化池污泥的培养：逐步、一步</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1"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逐步培养</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将初次沉淀池和活性污泥投入消化池，每小时加热</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1°C</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，当温度升到消化温度，维持温度，逐日加入新鲜污泥，直到设计泥面，停止加泥维持温度，使有机水解、液化，大约</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30~40d</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待污泥成熟，产生沼气，投入正常运行</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消化池的运行与管理</a:t>
            </a:r>
            <a:endParaRPr lang="zh-CN" altLang="en-US" dirty="0">
              <a:solidFill>
                <a:srgbClr val="FFCC00"/>
              </a:solidFill>
              <a:effectLst/>
              <a:ea typeface="黑体" panose="02010609060101010101" pitchFamily="2" charset="-122"/>
            </a:endParaRPr>
          </a:p>
        </p:txBody>
      </p:sp>
      <p:sp>
        <p:nvSpPr>
          <p:cNvPr id="72707" name="Rectangle 3"/>
          <p:cNvSpPr>
            <a:spLocks noGrp="1" noChangeArrowheads="1"/>
          </p:cNvSpPr>
          <p:nvPr>
            <p:ph idx="1"/>
          </p:nvPr>
        </p:nvSpPr>
        <p:spPr>
          <a:xfrm>
            <a:off x="457200" y="1196975"/>
            <a:ext cx="8229600"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FF00"/>
                </a:solidFill>
                <a:effectLst/>
                <a:uLnTx/>
                <a:uFillTx/>
                <a:latin typeface="华文新魏" pitchFamily="2" charset="-122"/>
                <a:ea typeface="华文新魏" pitchFamily="2" charset="-122"/>
                <a:cs typeface="+mn-cs"/>
              </a:rPr>
              <a:t>一步培养</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将初次沉淀池和活性污泥投入消化池投加量占容积的</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1/10</a:t>
            </a:r>
            <a:r>
              <a:rPr kumimoji="0" lang="en-US" altLang="zh-CN"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以后逐日加入新鲜污泥的设计泥面。然后加温控制</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1°C/h </a:t>
            </a:r>
            <a:r>
              <a:rPr kumimoji="0" lang="en-US" altLang="zh-CN"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达到消化温度，控制</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PH</a:t>
            </a:r>
            <a:r>
              <a:rPr kumimoji="0" lang="en-US" altLang="zh-CN"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为</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6.5~7.5,</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稳定</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3~5d</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污泥成熟，产生沼气，再投加新鲜污泥。</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如果当地有污泥消化池，直接移植消化污泥，更为简便 </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消化池的运行与管理</a:t>
            </a:r>
            <a:endParaRPr lang="zh-CN" altLang="en-US" dirty="0">
              <a:solidFill>
                <a:srgbClr val="FFCC00"/>
              </a:solidFill>
              <a:effectLst/>
              <a:ea typeface="黑体" panose="02010609060101010101" pitchFamily="2" charset="-122"/>
            </a:endParaRPr>
          </a:p>
        </p:txBody>
      </p:sp>
      <p:sp>
        <p:nvSpPr>
          <p:cNvPr id="58371" name="Rectangle 3"/>
          <p:cNvSpPr>
            <a:spLocks noGrp="1"/>
          </p:cNvSpPr>
          <p:nvPr>
            <p:ph idx="1"/>
          </p:nvPr>
        </p:nvSpPr>
        <p:spPr>
          <a:xfrm>
            <a:off x="457200" y="1196975"/>
            <a:ext cx="8229600" cy="5400675"/>
          </a:xfrm>
          <a:ln/>
        </p:spPr>
        <p:txBody>
          <a:bodyPr vert="horz" wrap="square" lIns="91440" tIns="45720" rIns="91440" bIns="45720" anchor="t" anchorCtr="0"/>
          <a:lstStyle/>
          <a:p>
            <a:pPr eaLnBrk="1" hangingPunct="1">
              <a:lnSpc>
                <a:spcPct val="90000"/>
              </a:lnSpc>
              <a:buNone/>
            </a:pPr>
            <a:r>
              <a:rPr lang="zh-CN" altLang="en-US" sz="3600" dirty="0">
                <a:solidFill>
                  <a:srgbClr val="FFCC00"/>
                </a:solidFill>
                <a:effectLst/>
                <a:latin typeface="华文新魏" pitchFamily="2" charset="-122"/>
                <a:ea typeface="华文新魏" pitchFamily="2" charset="-122"/>
              </a:rPr>
              <a:t>消化池的日常维护操作内容：</a:t>
            </a:r>
            <a:endParaRPr lang="zh-CN" altLang="en-US" sz="3600" dirty="0">
              <a:solidFill>
                <a:srgbClr val="FFCC00"/>
              </a:solidFill>
              <a:effectLst/>
              <a:latin typeface="华文新魏" pitchFamily="2" charset="-122"/>
              <a:ea typeface="华文新魏" pitchFamily="2" charset="-122"/>
            </a:endParaRPr>
          </a:p>
          <a:p>
            <a:pPr eaLnBrk="1" hangingPunct="1">
              <a:lnSpc>
                <a:spcPct val="90000"/>
              </a:lnSpc>
            </a:pPr>
            <a:r>
              <a:rPr lang="zh-CN" altLang="en-US" dirty="0">
                <a:effectLst/>
                <a:latin typeface="华文新魏" pitchFamily="2" charset="-122"/>
                <a:ea typeface="华文新魏" pitchFamily="2" charset="-122"/>
              </a:rPr>
              <a:t> 定期取样分析监测，随时进行工艺控制</a:t>
            </a:r>
            <a:endParaRPr lang="zh-CN" altLang="en-US" dirty="0">
              <a:effectLst/>
              <a:latin typeface="华文新魏" pitchFamily="2" charset="-122"/>
              <a:ea typeface="华文新魏" pitchFamily="2" charset="-122"/>
            </a:endParaRPr>
          </a:p>
          <a:p>
            <a:pPr eaLnBrk="1" hangingPunct="1">
              <a:lnSpc>
                <a:spcPct val="90000"/>
              </a:lnSpc>
            </a:pPr>
            <a:r>
              <a:rPr lang="zh-CN" altLang="en-US" dirty="0">
                <a:effectLst/>
                <a:latin typeface="华文新魏" pitchFamily="2" charset="-122"/>
                <a:ea typeface="华文新魏" pitchFamily="2" charset="-122"/>
              </a:rPr>
              <a:t> 运行一段时间，将消化池放空，进行清砂和清渣</a:t>
            </a:r>
            <a:endParaRPr lang="zh-CN" altLang="en-US" dirty="0">
              <a:effectLst/>
              <a:latin typeface="华文新魏" pitchFamily="2" charset="-122"/>
              <a:ea typeface="华文新魏" pitchFamily="2" charset="-122"/>
            </a:endParaRPr>
          </a:p>
          <a:p>
            <a:pPr eaLnBrk="1" hangingPunct="1">
              <a:lnSpc>
                <a:spcPct val="90000"/>
              </a:lnSpc>
            </a:pPr>
            <a:r>
              <a:rPr lang="zh-CN" altLang="en-US" dirty="0">
                <a:effectLst/>
                <a:latin typeface="华文新魏" pitchFamily="2" charset="-122"/>
                <a:ea typeface="华文新魏" pitchFamily="2" charset="-122"/>
              </a:rPr>
              <a:t> 搅拌系统定期维护，清除搅拌浆的缠绕物</a:t>
            </a:r>
            <a:endParaRPr lang="zh-CN" altLang="en-US" dirty="0">
              <a:effectLst/>
              <a:latin typeface="华文新魏" pitchFamily="2" charset="-122"/>
              <a:ea typeface="华文新魏" pitchFamily="2" charset="-122"/>
            </a:endParaRPr>
          </a:p>
          <a:p>
            <a:pPr eaLnBrk="1" hangingPunct="1">
              <a:lnSpc>
                <a:spcPct val="90000"/>
              </a:lnSpc>
            </a:pPr>
            <a:r>
              <a:rPr lang="zh-CN" altLang="en-US" dirty="0">
                <a:effectLst/>
                <a:latin typeface="华文新魏" pitchFamily="2" charset="-122"/>
                <a:ea typeface="华文新魏" pitchFamily="2" charset="-122"/>
              </a:rPr>
              <a:t> 加热系统定期检查维护，有无堵塞现象</a:t>
            </a:r>
            <a:endParaRPr lang="zh-CN" altLang="en-US" dirty="0">
              <a:effectLst/>
              <a:latin typeface="华文新魏" pitchFamily="2" charset="-122"/>
              <a:ea typeface="华文新魏" pitchFamily="2" charset="-122"/>
            </a:endParaRPr>
          </a:p>
          <a:p>
            <a:pPr eaLnBrk="1" hangingPunct="1">
              <a:lnSpc>
                <a:spcPct val="90000"/>
              </a:lnSpc>
            </a:pPr>
            <a:r>
              <a:rPr lang="zh-CN" altLang="en-US" dirty="0">
                <a:effectLst/>
                <a:latin typeface="华文新魏" pitchFamily="2" charset="-122"/>
                <a:ea typeface="华文新魏" pitchFamily="2" charset="-122"/>
              </a:rPr>
              <a:t> 消化系统的特点，使系统容易结垢。最基本的方法，用酸清洗</a:t>
            </a:r>
            <a:endParaRPr lang="zh-CN" altLang="en-US" dirty="0">
              <a:effectLst/>
              <a:latin typeface="华文新魏" pitchFamily="2" charset="-122"/>
              <a:ea typeface="华文新魏" pitchFamily="2" charset="-122"/>
            </a:endParaRPr>
          </a:p>
          <a:p>
            <a:pPr eaLnBrk="1" hangingPunct="1">
              <a:lnSpc>
                <a:spcPct val="90000"/>
              </a:lnSpc>
            </a:pPr>
            <a:r>
              <a:rPr lang="zh-CN" altLang="en-US" dirty="0">
                <a:effectLst/>
                <a:latin typeface="华文新魏" pitchFamily="2" charset="-122"/>
                <a:ea typeface="华文新魏" pitchFamily="2" charset="-122"/>
              </a:rPr>
              <a:t> 运行替代时间后，应停止运行，全面进行   防腐防渗检查与处理 </a:t>
            </a:r>
            <a:endParaRPr lang="zh-CN" altLang="en-US" dirty="0">
              <a:effectLst/>
              <a:latin typeface="华文新魏" pitchFamily="2" charset="-122"/>
              <a:ea typeface="华文新魏"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a:xfrm>
            <a:off x="457200" y="277813"/>
            <a:ext cx="8229600" cy="919162"/>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消化池的运行与管理</a:t>
            </a:r>
            <a:endParaRPr lang="zh-CN" altLang="en-US" dirty="0">
              <a:solidFill>
                <a:srgbClr val="FFCC00"/>
              </a:solidFill>
              <a:effectLst/>
              <a:ea typeface="黑体" panose="02010609060101010101" pitchFamily="2" charset="-122"/>
            </a:endParaRPr>
          </a:p>
        </p:txBody>
      </p:sp>
      <p:sp>
        <p:nvSpPr>
          <p:cNvPr id="74755" name="Rectangle 3"/>
          <p:cNvSpPr>
            <a:spLocks noGrp="1" noChangeArrowheads="1"/>
          </p:cNvSpPr>
          <p:nvPr>
            <p:ph idx="1"/>
          </p:nvPr>
        </p:nvSpPr>
        <p:spPr>
          <a:xfrm>
            <a:off x="457200" y="1268413"/>
            <a:ext cx="8362950" cy="54006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消化池的日常维护操作内容：</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大量泡沫的防治</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管道、阀门的防冻</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安全运行</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沼气中的甲烷系易燃易爆气体，尤应注意防爆（电器设备、明火、摩擦）</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防中毒、窒息（沼气含量大的空间含氧少 ）</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操作位置应设甲烷浓度、氧气报警装置</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消化系统的异常问题分析及排除</a:t>
            </a:r>
            <a:endParaRPr lang="zh-CN" altLang="en-US" dirty="0">
              <a:solidFill>
                <a:srgbClr val="FFCC00"/>
              </a:solidFill>
              <a:effectLst/>
              <a:ea typeface="黑体" panose="02010609060101010101" pitchFamily="2" charset="-122"/>
            </a:endParaRPr>
          </a:p>
        </p:txBody>
      </p:sp>
      <p:sp>
        <p:nvSpPr>
          <p:cNvPr id="75779" name="Rectangle 3"/>
          <p:cNvSpPr>
            <a:spLocks noGrp="1" noChangeArrowheads="1"/>
          </p:cNvSpPr>
          <p:nvPr>
            <p:ph idx="1"/>
          </p:nvPr>
        </p:nvSpPr>
        <p:spPr>
          <a:xfrm>
            <a:off x="468313" y="1268413"/>
            <a:ext cx="8229600" cy="55895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VFA(</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挥发性有机酸</a:t>
            </a:r>
            <a:r>
              <a:rPr kumimoji="0" lang="en-US" altLang="zh-CN"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)/ALK(</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碱度</a:t>
            </a:r>
            <a:r>
              <a:rPr kumimoji="0" lang="en-US" altLang="zh-CN"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升高</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水力超负荷</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有机物投配超负荷</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搅拌效果不好</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温度波动太大</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存在毒物</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消化系统的异常问题分析及排除</a:t>
            </a:r>
            <a:endParaRPr lang="zh-CN" altLang="en-US" dirty="0">
              <a:solidFill>
                <a:srgbClr val="FFCC00"/>
              </a:solidFill>
              <a:effectLst/>
              <a:ea typeface="黑体" panose="02010609060101010101" pitchFamily="2" charset="-122"/>
            </a:endParaRPr>
          </a:p>
        </p:txBody>
      </p:sp>
      <p:sp>
        <p:nvSpPr>
          <p:cNvPr id="76803" name="Rectangle 3"/>
          <p:cNvSpPr>
            <a:spLocks noGrp="1" noChangeArrowheads="1"/>
          </p:cNvSpPr>
          <p:nvPr>
            <p:ph idx="1"/>
          </p:nvPr>
        </p:nvSpPr>
        <p:spPr>
          <a:xfrm>
            <a:off x="457200" y="1196975"/>
            <a:ext cx="8229600"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mn-lt"/>
                <a:ea typeface="华文新魏" pitchFamily="2" charset="-122"/>
                <a:cs typeface="+mn-cs"/>
              </a:rPr>
              <a:t>产气量降低：</a:t>
            </a:r>
            <a:endParaRPr kumimoji="0" lang="zh-CN" altLang="en-US" sz="3600" b="0"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mn-lt"/>
                <a:ea typeface="华文新魏" pitchFamily="2" charset="-122"/>
                <a:cs typeface="+mn-cs"/>
              </a:rPr>
              <a:t>有机物投配物负荷降低</a:t>
            </a:r>
            <a:endParaRPr kumimoji="0" lang="zh-CN" altLang="en-US" sz="36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mn-lt"/>
                <a:ea typeface="华文新魏" pitchFamily="2" charset="-122"/>
                <a:cs typeface="+mn-cs"/>
              </a:rPr>
              <a:t>甲烷菌活性降低</a:t>
            </a:r>
            <a:endParaRPr kumimoji="0" lang="zh-CN" altLang="en-US" sz="36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消化池气相出现负压，空气自真空安全阀进入消化池：</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排泥量大于进泥量</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压缩机的出其管路出现泄漏</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碱性药剂投加过量</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抽气量大于产气量</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a:xfrm>
            <a:off x="457200" y="333375"/>
            <a:ext cx="8229600" cy="719138"/>
          </a:xfrm>
          <a:ln/>
        </p:spPr>
        <p:txBody>
          <a:bodyPr vert="horz" wrap="square" lIns="91440" tIns="45720" rIns="91440" bIns="45720" anchor="ctr" anchorCtr="1"/>
          <a:p>
            <a:pPr eaLnBrk="1" hangingPunct="1"/>
            <a:r>
              <a:rPr lang="zh-CN" altLang="en-US" sz="4000" dirty="0">
                <a:solidFill>
                  <a:srgbClr val="FFFF00"/>
                </a:solidFill>
                <a:effectLst/>
                <a:ea typeface="黑体" panose="02010609060101010101" pitchFamily="2" charset="-122"/>
              </a:rPr>
              <a:t>污泥的来源、分类</a:t>
            </a:r>
            <a:br>
              <a:rPr lang="zh-CN" altLang="en-US" sz="4000" dirty="0">
                <a:solidFill>
                  <a:srgbClr val="FFFF00"/>
                </a:solidFill>
                <a:effectLst/>
                <a:ea typeface="黑体" panose="02010609060101010101" pitchFamily="2" charset="-122"/>
              </a:rPr>
            </a:br>
            <a:endParaRPr lang="zh-CN" altLang="en-US" sz="4000" dirty="0">
              <a:solidFill>
                <a:srgbClr val="FFFF00"/>
              </a:solidFill>
              <a:effectLst/>
              <a:ea typeface="黑体" panose="02010609060101010101" pitchFamily="2" charset="-122"/>
            </a:endParaRPr>
          </a:p>
        </p:txBody>
      </p:sp>
      <p:sp>
        <p:nvSpPr>
          <p:cNvPr id="14339" name="Rectangle 3"/>
          <p:cNvSpPr>
            <a:spLocks noGrp="1" noChangeArrowheads="1"/>
          </p:cNvSpPr>
          <p:nvPr>
            <p:ph idx="1"/>
          </p:nvPr>
        </p:nvSpPr>
        <p:spPr>
          <a:xfrm>
            <a:off x="0" y="1052513"/>
            <a:ext cx="9144000" cy="6192838"/>
          </a:xfrm>
        </p:spPr>
        <p:txBody>
          <a:bodyPr vert="horz" wrap="square" lIns="91440" tIns="45720" rIns="91440" bIns="45720" numCol="1" anchor="t" anchorCtr="0" compatLnSpc="1"/>
          <a:lstStyle/>
          <a:p>
            <a:pPr marL="609600" marR="0" lvl="0" indent="-6096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400" b="1" i="0" u="none" strike="noStrike" kern="0" cap="none" spc="0" normalizeH="0" baseline="0" noProof="0" smtClean="0">
                <a:ln>
                  <a:noFill/>
                </a:ln>
                <a:solidFill>
                  <a:schemeClr val="tx1"/>
                </a:solidFill>
                <a:effectLst/>
                <a:uLnTx/>
                <a:uFillTx/>
                <a:latin typeface="+mn-lt"/>
                <a:ea typeface="+mn-ea"/>
                <a:cs typeface="+mn-cs"/>
              </a:rPr>
              <a:t> </a:t>
            </a:r>
            <a:r>
              <a:rPr kumimoji="0" lang="en-US" altLang="zh-CN" sz="1800" b="1" i="0" u="none" strike="noStrike" kern="0" cap="none" spc="0" normalizeH="0" baseline="0" noProof="0" smtClean="0">
                <a:ln>
                  <a:noFill/>
                </a:ln>
                <a:solidFill>
                  <a:schemeClr val="tx1"/>
                </a:solidFill>
                <a:effectLst/>
                <a:uLnTx/>
                <a:uFillTx/>
                <a:latin typeface="+mn-lt"/>
                <a:ea typeface="+mn-ea"/>
                <a:cs typeface="+mn-cs"/>
              </a:rPr>
              <a:t> </a:t>
            </a:r>
            <a:r>
              <a:rPr kumimoji="0" lang="zh-CN" altLang="en-US" sz="3200" b="1" i="0" u="none" strike="noStrike" kern="0" cap="none" spc="0" normalizeH="0" baseline="0" noProof="0" smtClean="0">
                <a:ln>
                  <a:noFill/>
                </a:ln>
                <a:solidFill>
                  <a:srgbClr val="FFCC00"/>
                </a:solidFill>
                <a:effectLst/>
                <a:uLnTx/>
                <a:uFillTx/>
                <a:latin typeface="+mn-lt"/>
                <a:ea typeface="华文新魏" pitchFamily="2" charset="-122"/>
                <a:cs typeface="+mn-cs"/>
              </a:rPr>
              <a:t>污泥的性质指标</a:t>
            </a:r>
            <a:endParaRPr kumimoji="0" lang="zh-CN" altLang="en-US" sz="3200" b="1"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609600" marR="0" lvl="0" indent="-6096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污泥的性能指标对污泥的处置方法具有重要的指示意义</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仿宋_GB2312" pitchFamily="49" charset="-122"/>
                <a:ea typeface="仿宋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仿宋_GB2312" pitchFamily="49" charset="-122"/>
              <a:ea typeface="仿宋_GB2312" pitchFamily="49" charset="-122"/>
              <a:cs typeface="+mn-cs"/>
            </a:endParaRPr>
          </a:p>
          <a:p>
            <a:pPr marL="609600" marR="0" lvl="0" indent="-6096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含水率：</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609600" marR="0" lvl="0" indent="-6096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rPr>
              <a:t>     单位质量污泥中所含水分的百分数</a:t>
            </a:r>
            <a:endParaRPr kumimoji="0" lang="zh-CN" altLang="en-US" sz="28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609600" marR="0" lvl="0" indent="-6096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污泥的比重：</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609600" marR="0" lvl="0" indent="-6096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rPr>
              <a:t>    指污泥重量与同体积水重量之比</a:t>
            </a:r>
            <a:endParaRPr kumimoji="0" lang="zh-CN" altLang="en-US" sz="28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609600" marR="0" lvl="0" indent="-6096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污泥的比阻；</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609600" marR="0" lvl="0" indent="-6096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rPr>
              <a:t>    单位过滤面积上，单位质量干污泥所受到的过滤阻力</a:t>
            </a:r>
            <a:endParaRPr kumimoji="0" lang="zh-CN" altLang="en-US" sz="28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609600" marR="0" lvl="0" indent="-6096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毛细吸水时间：</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609600" marR="0" lvl="0" indent="-6096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污泥中的水在吸水纸上渗透距离为</a:t>
            </a:r>
            <a:r>
              <a:rPr kumimoji="0" lang="en-US" altLang="zh-CN"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1cm</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所需要的时间，比阻与毛细吸水时间有一定关系。</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华文新魏" pitchFamily="2" charset="-122"/>
                <a:ea typeface="华文新魏" pitchFamily="2" charset="-122"/>
                <a:cs typeface="+mn-cs"/>
              </a:rPr>
              <a:t> </a:t>
            </a:r>
            <a:endParaRPr kumimoji="0" lang="zh-CN" altLang="en-US" sz="28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609600" marR="0" lvl="0" indent="-6096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  </a:t>
            </a:r>
            <a:endParaRPr kumimoji="0" lang="zh-CN" altLang="en-US" sz="28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消化系统的异常问题分析及排除</a:t>
            </a:r>
            <a:endParaRPr lang="zh-CN" altLang="en-US" dirty="0">
              <a:solidFill>
                <a:srgbClr val="FFCC00"/>
              </a:solidFill>
              <a:effectLst/>
              <a:ea typeface="黑体" panose="02010609060101010101" pitchFamily="2" charset="-122"/>
            </a:endParaRPr>
          </a:p>
        </p:txBody>
      </p:sp>
      <p:sp>
        <p:nvSpPr>
          <p:cNvPr id="77827" name="Rectangle 3"/>
          <p:cNvSpPr>
            <a:spLocks noGrp="1" noChangeArrowheads="1"/>
          </p:cNvSpPr>
          <p:nvPr>
            <p:ph idx="1"/>
          </p:nvPr>
        </p:nvSpPr>
        <p:spPr>
          <a:xfrm>
            <a:off x="457200" y="1196975"/>
            <a:ext cx="8229600"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消化池气相压力增大，自压力安全阀逸入大气</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产气量大于用气量</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沼气管路阻力增大</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消化池液位升高</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消化池排放的上清液含固率升高，水质下降，排泥浓度很低</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上清液排放量太大</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上清液排放太快</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进入的污泥会发生短路</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消化系统的异常问题分析及排除</a:t>
            </a:r>
            <a:endParaRPr lang="zh-CN" altLang="en-US" dirty="0">
              <a:solidFill>
                <a:srgbClr val="FFCC00"/>
              </a:solidFill>
              <a:effectLst/>
              <a:ea typeface="黑体" panose="02010609060101010101" pitchFamily="2" charset="-122"/>
            </a:endParaRPr>
          </a:p>
        </p:txBody>
      </p:sp>
      <p:sp>
        <p:nvSpPr>
          <p:cNvPr id="78851" name="Rectangle 3"/>
          <p:cNvSpPr>
            <a:spLocks noGrp="1" noChangeArrowheads="1"/>
          </p:cNvSpPr>
          <p:nvPr>
            <p:ph idx="1"/>
          </p:nvPr>
        </p:nvSpPr>
        <p:spPr>
          <a:xfrm>
            <a:off x="457200" y="1196975"/>
            <a:ext cx="8229600"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消化液的温度下降，消化效果降低</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蒸汽或热水量供应不足</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投泥次数太少</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混合搅拌不均匀</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沼气的应用</a:t>
            </a:r>
            <a:endParaRPr lang="zh-CN" altLang="en-US" dirty="0">
              <a:solidFill>
                <a:srgbClr val="FFCC00"/>
              </a:solidFill>
              <a:effectLst/>
              <a:ea typeface="黑体" panose="02010609060101010101" pitchFamily="2" charset="-122"/>
            </a:endParaRPr>
          </a:p>
        </p:txBody>
      </p:sp>
      <p:sp>
        <p:nvSpPr>
          <p:cNvPr id="64515" name="Rectangle 3"/>
          <p:cNvSpPr>
            <a:spLocks noGrp="1"/>
          </p:cNvSpPr>
          <p:nvPr>
            <p:ph idx="1"/>
          </p:nvPr>
        </p:nvSpPr>
        <p:spPr>
          <a:xfrm>
            <a:off x="457200" y="1268413"/>
            <a:ext cx="8229600" cy="5589587"/>
          </a:xfrm>
          <a:ln/>
        </p:spPr>
        <p:txBody>
          <a:bodyPr vert="horz" wrap="square" lIns="91440" tIns="45720" rIns="91440" bIns="45720" anchor="t" anchorCtr="0"/>
          <a:lstStyle/>
          <a:p>
            <a:pPr eaLnBrk="1" hangingPunct="1"/>
            <a:r>
              <a:rPr lang="zh-CN" altLang="en-US" sz="3600" dirty="0">
                <a:effectLst/>
                <a:ea typeface="华文新魏" pitchFamily="2" charset="-122"/>
              </a:rPr>
              <a:t>污泥的厌氧消化不仅可以使污泥实现</a:t>
            </a:r>
            <a:r>
              <a:rPr lang="zh-CN" altLang="en-US" sz="3600" b="1" dirty="0">
                <a:effectLst/>
                <a:ea typeface="华文新魏" pitchFamily="2" charset="-122"/>
              </a:rPr>
              <a:t>减量化</a:t>
            </a:r>
            <a:r>
              <a:rPr lang="zh-CN" altLang="en-US" sz="3600" dirty="0">
                <a:effectLst/>
                <a:ea typeface="华文新魏" pitchFamily="2" charset="-122"/>
              </a:rPr>
              <a:t>，还能产生大量高热值沼气。沼气是一种易于利用的生物能源，可用于供热发电等用途。实现污泥</a:t>
            </a:r>
            <a:r>
              <a:rPr lang="zh-CN" altLang="en-US" sz="3600" b="1" dirty="0">
                <a:effectLst/>
                <a:ea typeface="华文新魏" pitchFamily="2" charset="-122"/>
              </a:rPr>
              <a:t>资源化</a:t>
            </a:r>
            <a:r>
              <a:rPr lang="zh-CN" altLang="en-US" sz="3600" dirty="0">
                <a:effectLst/>
                <a:ea typeface="华文新魏" pitchFamily="2" charset="-122"/>
              </a:rPr>
              <a:t>。合理利用污泥厌氧消化过程中产生的沼气，可降低污水处理厂的运行费用，还有可能向外输出能量。</a:t>
            </a:r>
            <a:endParaRPr lang="zh-CN" altLang="en-US" sz="3600" dirty="0">
              <a:effectLst/>
              <a:ea typeface="华文新魏"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type="title"/>
          </p:nvPr>
        </p:nvSpPr>
        <p:spPr>
          <a:xfrm>
            <a:off x="457200" y="277813"/>
            <a:ext cx="8229600" cy="703262"/>
          </a:xfrm>
          <a:ln/>
        </p:spPr>
        <p:txBody>
          <a:bodyPr vert="horz" wrap="square" lIns="91440" tIns="45720" rIns="91440" bIns="45720" anchor="ctr" anchorCtr="1"/>
          <a:p>
            <a:pPr eaLnBrk="1" hangingPunct="1"/>
            <a:r>
              <a:rPr lang="zh-CN" altLang="en-US" sz="4000" dirty="0">
                <a:solidFill>
                  <a:srgbClr val="FFCC00"/>
                </a:solidFill>
                <a:effectLst/>
                <a:ea typeface="黑体" panose="02010609060101010101" pitchFamily="2" charset="-122"/>
              </a:rPr>
              <a:t>沼气系统的组成</a:t>
            </a:r>
            <a:endParaRPr lang="zh-CN" altLang="en-US" sz="4000" dirty="0">
              <a:solidFill>
                <a:srgbClr val="FFCC00"/>
              </a:solidFill>
              <a:effectLst/>
              <a:ea typeface="黑体" panose="02010609060101010101" pitchFamily="2" charset="-122"/>
            </a:endParaRPr>
          </a:p>
        </p:txBody>
      </p:sp>
      <p:sp>
        <p:nvSpPr>
          <p:cNvPr id="80899" name="Rectangle 3"/>
          <p:cNvSpPr>
            <a:spLocks noGrp="1" noChangeArrowheads="1"/>
          </p:cNvSpPr>
          <p:nvPr>
            <p:ph idx="1"/>
          </p:nvPr>
        </p:nvSpPr>
        <p:spPr>
          <a:xfrm>
            <a:off x="457200" y="1196975"/>
            <a:ext cx="8507413"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沼气的组成</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沼气的成分比较复杂，其主要成分是</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甲烷</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和</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二氧化碳</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甲烷的体积占</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45%</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80%</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55%</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a:t>
            </a:r>
            <a:r>
              <a:rPr kumimoji="0" lang="en-US" altLang="zh-CN"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60%</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二氧化碳占</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20%</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45%</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30%</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）。沼气、二氧化碳占总量的</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90%</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左右，其它气体由</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氢气、氮气、氧气、和硫化氢及碳氢化合物。</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沼气中的硫化氢不仅溶于水气中产生氢硫酸腐蚀管道、设备，它还是有毒气体。一般占万分之一左右。</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沼气系统的组成</a:t>
            </a:r>
            <a:endParaRPr lang="zh-CN" altLang="en-US" dirty="0">
              <a:solidFill>
                <a:srgbClr val="FFCC00"/>
              </a:solidFill>
              <a:effectLst/>
              <a:ea typeface="黑体" panose="02010609060101010101" pitchFamily="2" charset="-122"/>
            </a:endParaRPr>
          </a:p>
        </p:txBody>
      </p:sp>
      <p:sp>
        <p:nvSpPr>
          <p:cNvPr id="141315" name="Rectangle 3"/>
          <p:cNvSpPr>
            <a:spLocks noGrp="1" noChangeArrowheads="1"/>
          </p:cNvSpPr>
          <p:nvPr>
            <p:ph idx="1"/>
          </p:nvPr>
        </p:nvSpPr>
        <p:spPr>
          <a:xfrm>
            <a:off x="468313" y="1196975"/>
            <a:ext cx="8229600" cy="56610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来源：蛋白质水解后发生脱硫反应；污泥中的硫酸盐发生还原反应。当污水或污泥中含有大量粪便时，由于蛋白质大量增加，硫化氢的含量有时会高达</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a:t>
            </a:r>
            <a:endPar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甲烷、二氧化碳是无色无味无毒的气体。由于硫化氢少量的存在，沼气略有臭味并具有毒性</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沼气的热值在</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5</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6</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千</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kcal/m3</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，具体取决甲烷的含量。一般热值高于城市煤气低于天然气</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华文新魏" pitchFamily="2" charset="-122"/>
              <a:ea typeface="华文新魏" pitchFamily="2" charset="-122"/>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p:cNvSpPr>
          <p:nvPr>
            <p:ph type="title"/>
          </p:nvPr>
        </p:nvSpPr>
        <p:spPr>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沼气系统的组成</a:t>
            </a:r>
            <a:endParaRPr lang="zh-CN" altLang="en-US" dirty="0">
              <a:solidFill>
                <a:srgbClr val="FFCC00"/>
              </a:solidFill>
              <a:effectLst/>
              <a:ea typeface="黑体" panose="02010609060101010101" pitchFamily="2" charset="-122"/>
            </a:endParaRPr>
          </a:p>
        </p:txBody>
      </p:sp>
      <p:sp>
        <p:nvSpPr>
          <p:cNvPr id="81923" name="Rectangle 3"/>
          <p:cNvSpPr>
            <a:spLocks noGrp="1" noChangeArrowheads="1"/>
          </p:cNvSpPr>
          <p:nvPr>
            <p:ph idx="1"/>
          </p:nvPr>
        </p:nvSpPr>
        <p:spPr>
          <a:xfrm>
            <a:off x="457200" y="1268413"/>
            <a:ext cx="8229600" cy="55895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集气室</a:t>
            </a:r>
            <a:endParaRPr kumimoji="0" lang="zh-CN" altLang="en-US" sz="40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在厌氧消化池的顶部，沼气由集气室的最高处用管道引出，集气室要保持一定的容积，以维持沼气压力的相对稳定；防止浮渣、消化液进入沼气排气管</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集气室要有良好的气密性，防止沼气外逸和空气渗入</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p:cNvSpPr>
          <p:nvPr>
            <p:ph type="title"/>
          </p:nvPr>
        </p:nvSpPr>
        <p:spPr>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沼气系统的组成</a:t>
            </a:r>
            <a:endParaRPr lang="zh-CN" altLang="en-US" dirty="0">
              <a:solidFill>
                <a:srgbClr val="FFCC00"/>
              </a:solidFill>
              <a:effectLst/>
              <a:ea typeface="黑体" panose="02010609060101010101" pitchFamily="2" charset="-122"/>
            </a:endParaRPr>
          </a:p>
        </p:txBody>
      </p:sp>
      <p:sp>
        <p:nvSpPr>
          <p:cNvPr id="82947" name="Rectangle 3"/>
          <p:cNvSpPr>
            <a:spLocks noGrp="1" noChangeArrowheads="1"/>
          </p:cNvSpPr>
          <p:nvPr>
            <p:ph idx="1"/>
          </p:nvPr>
        </p:nvSpPr>
        <p:spPr>
          <a:xfrm>
            <a:off x="457200" y="1268413"/>
            <a:ext cx="8435975" cy="5589588"/>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输配系统 包括输气管、配气管</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输气管：集气室和储气柜之间的  连接管</a:t>
            </a:r>
            <a:endPar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配气管：储气柜到用户之间的连接管</a:t>
            </a:r>
            <a:endPar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消化池气相的沼气处于气水饱和状态，具有较高的湿度</a:t>
            </a:r>
            <a:endPar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产生的影响：水和沼气的硫化氢产生氢硫酸腐蚀管道和设备，谁凝聚在检察阀、安全阀、流量计、调解器设备的膜片和隔膜上影响准确性，水分增大管路的气流阻力，降低热值</a:t>
            </a:r>
            <a:endPar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除湿方法在在管道低点设冷凝器，其水封高度</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0.4~0.5m</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。沼气的流速补大于</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7m/s</a:t>
            </a:r>
            <a:r>
              <a:rPr kumimoji="0" lang="zh-CN" altLang="en-US" sz="28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，外经营部不大于</a:t>
            </a:r>
            <a:r>
              <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3.7m/s</a:t>
            </a:r>
            <a:endParaRPr kumimoji="0" lang="en-US" altLang="zh-CN" sz="24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沼气系统的组成</a:t>
            </a:r>
            <a:endParaRPr lang="zh-CN" altLang="en-US" dirty="0">
              <a:solidFill>
                <a:srgbClr val="FFCC00"/>
              </a:solidFill>
              <a:effectLst/>
              <a:ea typeface="黑体" panose="02010609060101010101" pitchFamily="2" charset="-122"/>
            </a:endParaRPr>
          </a:p>
        </p:txBody>
      </p:sp>
      <p:sp>
        <p:nvSpPr>
          <p:cNvPr id="69635" name="Rectangle 3"/>
          <p:cNvSpPr>
            <a:spLocks noGrp="1"/>
          </p:cNvSpPr>
          <p:nvPr>
            <p:ph idx="1"/>
          </p:nvPr>
        </p:nvSpPr>
        <p:spPr>
          <a:xfrm>
            <a:off x="457200" y="1268413"/>
            <a:ext cx="8229600" cy="5905500"/>
          </a:xfrm>
          <a:ln/>
        </p:spPr>
        <p:txBody>
          <a:bodyPr vert="horz" wrap="square" lIns="91440" tIns="45720" rIns="91440" bIns="45720" anchor="t" anchorCtr="0"/>
          <a:lstStyle/>
          <a:p>
            <a:pPr eaLnBrk="1" hangingPunct="1">
              <a:lnSpc>
                <a:spcPct val="80000"/>
              </a:lnSpc>
              <a:buNone/>
            </a:pPr>
            <a:r>
              <a:rPr lang="en-US" altLang="zh-CN" sz="1600" dirty="0">
                <a:effectLst/>
              </a:rPr>
              <a:t> </a:t>
            </a:r>
            <a:r>
              <a:rPr lang="zh-CN" altLang="en-US" sz="2800" dirty="0">
                <a:solidFill>
                  <a:srgbClr val="FFCC00"/>
                </a:solidFill>
                <a:effectLst/>
                <a:ea typeface="华文新魏" pitchFamily="2" charset="-122"/>
              </a:rPr>
              <a:t>净化单元主要包括脱硫和过滤</a:t>
            </a:r>
            <a:endParaRPr lang="zh-CN" altLang="en-US" sz="2800" dirty="0">
              <a:solidFill>
                <a:srgbClr val="FFCC00"/>
              </a:solidFill>
              <a:effectLst/>
              <a:ea typeface="华文新魏" pitchFamily="2" charset="-122"/>
            </a:endParaRPr>
          </a:p>
          <a:p>
            <a:pPr eaLnBrk="1" hangingPunct="1">
              <a:lnSpc>
                <a:spcPct val="80000"/>
              </a:lnSpc>
            </a:pPr>
            <a:r>
              <a:rPr lang="zh-CN" altLang="en-US" sz="2800" dirty="0">
                <a:effectLst/>
                <a:ea typeface="华文新魏" pitchFamily="2" charset="-122"/>
              </a:rPr>
              <a:t>脱硫有干式和湿式</a:t>
            </a:r>
            <a:endParaRPr lang="zh-CN" altLang="en-US" sz="2800" dirty="0">
              <a:effectLst/>
              <a:ea typeface="华文新魏" pitchFamily="2" charset="-122"/>
            </a:endParaRPr>
          </a:p>
          <a:p>
            <a:pPr eaLnBrk="1" hangingPunct="1">
              <a:lnSpc>
                <a:spcPct val="80000"/>
              </a:lnSpc>
              <a:buNone/>
            </a:pPr>
            <a:r>
              <a:rPr lang="zh-CN" altLang="en-US" sz="2800" dirty="0">
                <a:effectLst/>
                <a:ea typeface="华文新魏" pitchFamily="2" charset="-122"/>
              </a:rPr>
              <a:t>   </a:t>
            </a:r>
            <a:r>
              <a:rPr lang="zh-CN" altLang="en-US" sz="2800" dirty="0">
                <a:solidFill>
                  <a:srgbClr val="FFCC00"/>
                </a:solidFill>
                <a:effectLst/>
                <a:ea typeface="华文新魏" pitchFamily="2" charset="-122"/>
              </a:rPr>
              <a:t>干式脱硫：</a:t>
            </a:r>
            <a:endParaRPr lang="zh-CN" altLang="en-US" sz="2800" dirty="0">
              <a:solidFill>
                <a:srgbClr val="FFCC00"/>
              </a:solidFill>
              <a:effectLst/>
              <a:ea typeface="华文新魏" pitchFamily="2" charset="-122"/>
            </a:endParaRPr>
          </a:p>
          <a:p>
            <a:pPr eaLnBrk="1" hangingPunct="1">
              <a:lnSpc>
                <a:spcPct val="80000"/>
              </a:lnSpc>
            </a:pPr>
            <a:r>
              <a:rPr lang="zh-CN" altLang="en-US" sz="2800" dirty="0">
                <a:effectLst/>
                <a:ea typeface="华文新魏" pitchFamily="2" charset="-122"/>
              </a:rPr>
              <a:t>在脱硫塔内装填装吸收材料，将硫化氢吸收和脱去（氧化铁）。</a:t>
            </a:r>
            <a:endParaRPr lang="zh-CN" altLang="en-US" sz="2800" dirty="0">
              <a:effectLst/>
              <a:ea typeface="华文新魏" pitchFamily="2" charset="-122"/>
            </a:endParaRPr>
          </a:p>
          <a:p>
            <a:pPr eaLnBrk="1" hangingPunct="1">
              <a:lnSpc>
                <a:spcPct val="80000"/>
              </a:lnSpc>
            </a:pPr>
            <a:r>
              <a:rPr lang="zh-CN" altLang="en-US" sz="2400" dirty="0">
                <a:effectLst/>
                <a:ea typeface="华文新魏" pitchFamily="2" charset="-122"/>
              </a:rPr>
              <a:t>接触时间大于</a:t>
            </a:r>
            <a:r>
              <a:rPr lang="en-US" altLang="zh-CN" sz="2400" dirty="0">
                <a:effectLst/>
                <a:ea typeface="华文新魏" pitchFamily="2" charset="-122"/>
              </a:rPr>
              <a:t>2min</a:t>
            </a:r>
            <a:r>
              <a:rPr lang="zh-CN" altLang="en-US" sz="2400" dirty="0">
                <a:effectLst/>
                <a:ea typeface="华文新魏" pitchFamily="2" charset="-122"/>
              </a:rPr>
              <a:t>，速度控制</a:t>
            </a:r>
            <a:r>
              <a:rPr lang="en-US" altLang="zh-CN" sz="2400" dirty="0">
                <a:effectLst/>
                <a:ea typeface="华文新魏" pitchFamily="2" charset="-122"/>
              </a:rPr>
              <a:t>0.6m/min</a:t>
            </a:r>
            <a:r>
              <a:rPr lang="zh-CN" altLang="en-US" sz="2400" dirty="0">
                <a:effectLst/>
                <a:ea typeface="华文新魏" pitchFamily="2" charset="-122"/>
              </a:rPr>
              <a:t>。</a:t>
            </a:r>
            <a:endParaRPr lang="zh-CN" altLang="en-US" sz="2400" dirty="0">
              <a:effectLst/>
              <a:ea typeface="华文新魏" pitchFamily="2" charset="-122"/>
            </a:endParaRPr>
          </a:p>
          <a:p>
            <a:pPr eaLnBrk="1" hangingPunct="1">
              <a:lnSpc>
                <a:spcPct val="80000"/>
              </a:lnSpc>
              <a:buNone/>
            </a:pPr>
            <a:r>
              <a:rPr lang="zh-CN" altLang="en-US" sz="2400" dirty="0">
                <a:solidFill>
                  <a:srgbClr val="FFCC00"/>
                </a:solidFill>
                <a:effectLst/>
                <a:ea typeface="华文新魏" pitchFamily="2" charset="-122"/>
              </a:rPr>
              <a:t>   湿式脱硫：</a:t>
            </a:r>
            <a:endParaRPr lang="zh-CN" altLang="en-US" sz="2400" dirty="0">
              <a:solidFill>
                <a:srgbClr val="FFCC00"/>
              </a:solidFill>
              <a:effectLst/>
              <a:ea typeface="华文新魏" pitchFamily="2" charset="-122"/>
            </a:endParaRPr>
          </a:p>
          <a:p>
            <a:pPr eaLnBrk="1" hangingPunct="1">
              <a:lnSpc>
                <a:spcPct val="80000"/>
              </a:lnSpc>
            </a:pPr>
            <a:r>
              <a:rPr lang="zh-CN" altLang="en-US" sz="2800" dirty="0">
                <a:effectLst/>
                <a:ea typeface="华文新魏" pitchFamily="2" charset="-122"/>
              </a:rPr>
              <a:t>液体吸收剂（碳酸纳）一般从塔顶向下喷淋，沼气自塔底上升，</a:t>
            </a:r>
            <a:endParaRPr lang="zh-CN" altLang="en-US" sz="2800" dirty="0">
              <a:effectLst/>
              <a:ea typeface="华文新魏" pitchFamily="2" charset="-122"/>
            </a:endParaRPr>
          </a:p>
          <a:p>
            <a:pPr eaLnBrk="1" hangingPunct="1">
              <a:lnSpc>
                <a:spcPct val="80000"/>
              </a:lnSpc>
            </a:pPr>
            <a:r>
              <a:rPr lang="zh-CN" altLang="en-US" sz="2800" dirty="0">
                <a:effectLst/>
                <a:ea typeface="华文新魏" pitchFamily="2" charset="-122"/>
              </a:rPr>
              <a:t>优点；脱硫的效率高（</a:t>
            </a:r>
            <a:r>
              <a:rPr lang="en-US" altLang="zh-CN" sz="2800" dirty="0">
                <a:effectLst/>
                <a:ea typeface="华文新魏" pitchFamily="2" charset="-122"/>
              </a:rPr>
              <a:t>90%</a:t>
            </a:r>
            <a:r>
              <a:rPr lang="zh-CN" altLang="en-US" sz="2800" dirty="0">
                <a:effectLst/>
                <a:ea typeface="华文新魏" pitchFamily="2" charset="-122"/>
              </a:rPr>
              <a:t>）延长时间可完全脱硫</a:t>
            </a:r>
            <a:endParaRPr lang="zh-CN" altLang="en-US" sz="2800" dirty="0">
              <a:effectLst/>
              <a:ea typeface="华文新魏" pitchFamily="2" charset="-122"/>
            </a:endParaRPr>
          </a:p>
          <a:p>
            <a:pPr eaLnBrk="1" hangingPunct="1">
              <a:lnSpc>
                <a:spcPct val="80000"/>
              </a:lnSpc>
            </a:pPr>
            <a:r>
              <a:rPr lang="zh-CN" altLang="en-US" sz="2800" dirty="0">
                <a:effectLst/>
                <a:ea typeface="华文新魏" pitchFamily="2" charset="-122"/>
              </a:rPr>
              <a:t>缺点：运行管理复杂，占地面积大，定期检查，及时更换滤料、吸收液</a:t>
            </a:r>
            <a:endParaRPr lang="zh-CN" altLang="en-US" sz="2800" dirty="0">
              <a:effectLst/>
              <a:ea typeface="华文新魏" pitchFamily="2" charset="-122"/>
            </a:endParaRPr>
          </a:p>
          <a:p>
            <a:pPr eaLnBrk="1" hangingPunct="1">
              <a:lnSpc>
                <a:spcPct val="80000"/>
              </a:lnSpc>
              <a:buNone/>
            </a:pPr>
            <a:endParaRPr lang="zh-CN" altLang="en-US" sz="2800" dirty="0">
              <a:effectLst/>
              <a:ea typeface="华文新魏" pitchFamily="2" charset="-122"/>
            </a:endParaRPr>
          </a:p>
          <a:p>
            <a:pPr eaLnBrk="1" hangingPunct="1">
              <a:lnSpc>
                <a:spcPct val="80000"/>
              </a:lnSpc>
              <a:buNone/>
            </a:pPr>
            <a:r>
              <a:rPr lang="zh-CN" altLang="en-US" sz="1600" dirty="0">
                <a:solidFill>
                  <a:srgbClr val="FFCC00"/>
                </a:solidFill>
                <a:effectLst/>
                <a:ea typeface="华文新魏" pitchFamily="2" charset="-122"/>
              </a:rPr>
              <a:t>  </a:t>
            </a:r>
            <a:endParaRPr lang="zh-CN" altLang="en-US" sz="1600" dirty="0">
              <a:solidFill>
                <a:srgbClr val="FFCC00"/>
              </a:solidFill>
              <a:effectLst/>
              <a:ea typeface="华文新魏"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沼气系统的组成</a:t>
            </a:r>
            <a:endParaRPr lang="zh-CN" altLang="en-US" dirty="0">
              <a:solidFill>
                <a:srgbClr val="FFCC00"/>
              </a:solidFill>
              <a:effectLst/>
              <a:ea typeface="黑体" panose="02010609060101010101" pitchFamily="2" charset="-122"/>
            </a:endParaRPr>
          </a:p>
        </p:txBody>
      </p:sp>
      <p:sp>
        <p:nvSpPr>
          <p:cNvPr id="70659" name="Rectangle 3"/>
          <p:cNvSpPr>
            <a:spLocks noGrp="1"/>
          </p:cNvSpPr>
          <p:nvPr>
            <p:ph idx="1"/>
          </p:nvPr>
        </p:nvSpPr>
        <p:spPr>
          <a:xfrm>
            <a:off x="457200" y="1268413"/>
            <a:ext cx="8291513" cy="5589587"/>
          </a:xfrm>
          <a:ln/>
        </p:spPr>
        <p:txBody>
          <a:bodyPr vert="horz" wrap="square" lIns="91440" tIns="45720" rIns="91440" bIns="45720" anchor="t" anchorCtr="0"/>
          <a:lstStyle/>
          <a:p>
            <a:pPr eaLnBrk="1" hangingPunct="1">
              <a:buNone/>
            </a:pPr>
            <a:r>
              <a:rPr lang="en-US" altLang="zh-CN" sz="3600" dirty="0">
                <a:solidFill>
                  <a:srgbClr val="FFCC00"/>
                </a:solidFill>
                <a:effectLst/>
                <a:latin typeface="华文新魏" pitchFamily="2" charset="-122"/>
                <a:ea typeface="华文新魏" pitchFamily="2" charset="-122"/>
              </a:rPr>
              <a:t>   </a:t>
            </a:r>
            <a:r>
              <a:rPr lang="zh-CN" altLang="en-US" sz="3600" dirty="0">
                <a:solidFill>
                  <a:srgbClr val="FFCC00"/>
                </a:solidFill>
                <a:effectLst/>
                <a:latin typeface="华文新魏" pitchFamily="2" charset="-122"/>
                <a:ea typeface="华文新魏" pitchFamily="2" charset="-122"/>
              </a:rPr>
              <a:t>储气柜</a:t>
            </a:r>
            <a:r>
              <a:rPr lang="en-US" altLang="zh-CN" sz="3600" dirty="0">
                <a:solidFill>
                  <a:srgbClr val="FFCC00"/>
                </a:solidFill>
                <a:effectLst/>
                <a:latin typeface="华文新魏" pitchFamily="2" charset="-122"/>
                <a:ea typeface="华文新魏" pitchFamily="2" charset="-122"/>
              </a:rPr>
              <a:t>:</a:t>
            </a:r>
            <a:r>
              <a:rPr lang="zh-CN" altLang="en-US" dirty="0">
                <a:solidFill>
                  <a:srgbClr val="FFCC00"/>
                </a:solidFill>
                <a:effectLst/>
                <a:latin typeface="华文新魏" pitchFamily="2" charset="-122"/>
                <a:ea typeface="华文新魏" pitchFamily="2" charset="-122"/>
              </a:rPr>
              <a:t>有低压和中压两种</a:t>
            </a:r>
            <a:endParaRPr lang="zh-CN" altLang="en-US" dirty="0">
              <a:solidFill>
                <a:srgbClr val="FFCC00"/>
              </a:solidFill>
              <a:effectLst/>
              <a:latin typeface="华文新魏" pitchFamily="2" charset="-122"/>
              <a:ea typeface="华文新魏" pitchFamily="2" charset="-122"/>
            </a:endParaRPr>
          </a:p>
          <a:p>
            <a:pPr eaLnBrk="1" hangingPunct="1"/>
            <a:r>
              <a:rPr lang="zh-CN" altLang="en-US" dirty="0">
                <a:effectLst/>
                <a:latin typeface="华文新魏" pitchFamily="2" charset="-122"/>
                <a:ea typeface="华文新魏" pitchFamily="2" charset="-122"/>
              </a:rPr>
              <a:t>低压式：沼气压力为</a:t>
            </a:r>
            <a:r>
              <a:rPr lang="en-US" altLang="zh-CN" sz="2400" dirty="0">
                <a:effectLst/>
                <a:latin typeface="华文新魏" pitchFamily="2" charset="-122"/>
                <a:ea typeface="华文新魏" pitchFamily="2" charset="-122"/>
              </a:rPr>
              <a:t>0.01~0.03MPa</a:t>
            </a:r>
            <a:r>
              <a:rPr lang="en-US" altLang="zh-CN" dirty="0">
                <a:effectLst/>
                <a:latin typeface="华文新魏" pitchFamily="2" charset="-122"/>
                <a:ea typeface="华文新魏" pitchFamily="2" charset="-122"/>
              </a:rPr>
              <a:t> ,</a:t>
            </a:r>
            <a:r>
              <a:rPr lang="zh-CN" altLang="en-US" dirty="0">
                <a:effectLst/>
                <a:latin typeface="华文新魏" pitchFamily="2" charset="-122"/>
                <a:ea typeface="华文新魏" pitchFamily="2" charset="-122"/>
              </a:rPr>
              <a:t>是一种常用的立式、浮盖式储气柜（见</a:t>
            </a:r>
            <a:r>
              <a:rPr lang="en-US" altLang="zh-CN" dirty="0">
                <a:effectLst/>
                <a:latin typeface="华文新魏" pitchFamily="2" charset="-122"/>
                <a:ea typeface="华文新魏" pitchFamily="2" charset="-122"/>
              </a:rPr>
              <a:t>p301</a:t>
            </a:r>
            <a:r>
              <a:rPr lang="zh-CN" altLang="en-US" dirty="0">
                <a:effectLst/>
                <a:latin typeface="华文新魏" pitchFamily="2" charset="-122"/>
                <a:ea typeface="华文新魏" pitchFamily="2" charset="-122"/>
              </a:rPr>
              <a:t>页）</a:t>
            </a:r>
            <a:endParaRPr lang="zh-CN" altLang="en-US" dirty="0">
              <a:effectLst/>
              <a:latin typeface="华文新魏" pitchFamily="2" charset="-122"/>
              <a:ea typeface="华文新魏" pitchFamily="2" charset="-122"/>
            </a:endParaRPr>
          </a:p>
          <a:p>
            <a:pPr eaLnBrk="1" hangingPunct="1"/>
            <a:r>
              <a:rPr lang="zh-CN" altLang="en-US" dirty="0">
                <a:effectLst/>
                <a:latin typeface="华文新魏" pitchFamily="2" charset="-122"/>
                <a:ea typeface="华文新魏" pitchFamily="2" charset="-122"/>
              </a:rPr>
              <a:t>中压式：沼气压力为</a:t>
            </a:r>
            <a:r>
              <a:rPr lang="en-US" altLang="zh-CN" sz="2400" dirty="0">
                <a:effectLst/>
                <a:latin typeface="华文新魏" pitchFamily="2" charset="-122"/>
                <a:ea typeface="华文新魏" pitchFamily="2" charset="-122"/>
              </a:rPr>
              <a:t>0.4~0.6MPa</a:t>
            </a:r>
            <a:r>
              <a:rPr lang="zh-CN" altLang="en-US" dirty="0">
                <a:effectLst/>
                <a:latin typeface="华文新魏" pitchFamily="2" charset="-122"/>
                <a:ea typeface="华文新魏" pitchFamily="2" charset="-122"/>
              </a:rPr>
              <a:t>，在大型污水处理厂用，要求存储量大，数量多，形式有卧式圆柱、球形、卵形等，采用中压的目的，减少储存设备的容积</a:t>
            </a:r>
            <a:endParaRPr lang="zh-CN" altLang="en-US" dirty="0">
              <a:effectLst/>
              <a:latin typeface="华文新魏" pitchFamily="2" charset="-122"/>
              <a:ea typeface="华文新魏" pitchFamily="2" charset="-122"/>
            </a:endParaRPr>
          </a:p>
          <a:p>
            <a:pPr eaLnBrk="1" hangingPunct="1"/>
            <a:r>
              <a:rPr lang="zh-CN" altLang="en-US" dirty="0">
                <a:effectLst/>
                <a:latin typeface="华文新魏" pitchFamily="2" charset="-122"/>
                <a:ea typeface="华文新魏" pitchFamily="2" charset="-122"/>
              </a:rPr>
              <a:t>储气柜的容积要求储存</a:t>
            </a:r>
            <a:r>
              <a:rPr lang="en-US" altLang="zh-CN" sz="2400" dirty="0">
                <a:effectLst/>
                <a:latin typeface="华文新魏" pitchFamily="2" charset="-122"/>
                <a:ea typeface="华文新魏" pitchFamily="2" charset="-122"/>
              </a:rPr>
              <a:t>6~8</a:t>
            </a:r>
            <a:r>
              <a:rPr lang="zh-CN" altLang="en-US" dirty="0">
                <a:effectLst/>
                <a:latin typeface="华文新魏" pitchFamily="2" charset="-122"/>
                <a:ea typeface="华文新魏" pitchFamily="2" charset="-122"/>
              </a:rPr>
              <a:t>小时的产气量，保证连续均匀的供气</a:t>
            </a:r>
            <a:endParaRPr lang="zh-CN" altLang="en-US" sz="3600" dirty="0">
              <a:solidFill>
                <a:srgbClr val="FFCC00"/>
              </a:solidFill>
              <a:effectLst/>
              <a:latin typeface="华文新魏" pitchFamily="2" charset="-122"/>
              <a:ea typeface="华文新魏" pitchFamily="2" charset="-122"/>
            </a:endParaRPr>
          </a:p>
          <a:p>
            <a:pPr algn="ctr" eaLnBrk="1" hangingPunct="1">
              <a:spcBef>
                <a:spcPct val="0"/>
              </a:spcBef>
              <a:buClrTx/>
              <a:buSzTx/>
              <a:buFontTx/>
              <a:buNone/>
            </a:pPr>
            <a:endParaRPr lang="en-US" altLang="zh-CN" dirty="0">
              <a:effectLst/>
              <a:latin typeface="华文新魏" pitchFamily="2" charset="-122"/>
              <a:ea typeface="华文新魏" pitchFamily="2" charset="-122"/>
            </a:endParaRPr>
          </a:p>
        </p:txBody>
      </p:sp>
      <p:sp>
        <p:nvSpPr>
          <p:cNvPr id="70660" name="Rectangle 4"/>
          <p:cNvSpPr/>
          <p:nvPr/>
        </p:nvSpPr>
        <p:spPr>
          <a:xfrm>
            <a:off x="3908425" y="3138488"/>
            <a:ext cx="1327150" cy="579437"/>
          </a:xfrm>
          <a:prstGeom prst="rect">
            <a:avLst/>
          </a:prstGeom>
          <a:noFill/>
          <a:ln w="9525">
            <a:noFill/>
          </a:ln>
        </p:spPr>
        <p:txBody>
          <a:bodyPr wrap="none" anchor="ctr" anchorCtr="0">
            <a:spAutoFit/>
          </a:bodyPr>
          <a:p>
            <a:pPr indent="400050" algn="ctr"/>
            <a:r>
              <a:rPr lang="en-US" altLang="zh-CN" dirty="0">
                <a:latin typeface="Verdana" panose="020B0604030504040204" pitchFamily="34" charset="0"/>
                <a:ea typeface="宋体" panose="02010600030101010101" pitchFamily="2" charset="-122"/>
              </a:rPr>
              <a:t>        </a:t>
            </a:r>
            <a:endParaRPr lang="en-US" altLang="zh-CN" dirty="0">
              <a:latin typeface="Verdana" panose="020B0604030504040204" pitchFamily="34" charset="0"/>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沼气系统的组成</a:t>
            </a:r>
            <a:endParaRPr lang="zh-CN" altLang="en-US" dirty="0">
              <a:solidFill>
                <a:srgbClr val="FFCC00"/>
              </a:solidFill>
              <a:effectLst/>
              <a:ea typeface="黑体" panose="02010609060101010101" pitchFamily="2" charset="-122"/>
            </a:endParaRPr>
          </a:p>
        </p:txBody>
      </p:sp>
      <p:sp>
        <p:nvSpPr>
          <p:cNvPr id="71683" name="Rectangle 3"/>
          <p:cNvSpPr>
            <a:spLocks noGrp="1"/>
          </p:cNvSpPr>
          <p:nvPr>
            <p:ph idx="1"/>
          </p:nvPr>
        </p:nvSpPr>
        <p:spPr>
          <a:xfrm>
            <a:off x="457200" y="1268413"/>
            <a:ext cx="8229600" cy="4862512"/>
          </a:xfrm>
          <a:ln/>
        </p:spPr>
        <p:txBody>
          <a:bodyPr vert="horz" wrap="square" lIns="91440" tIns="45720" rIns="91440" bIns="45720" anchor="t" anchorCtr="0"/>
          <a:lstStyle/>
          <a:p>
            <a:pPr eaLnBrk="1" hangingPunct="1">
              <a:lnSpc>
                <a:spcPct val="90000"/>
              </a:lnSpc>
              <a:buNone/>
            </a:pPr>
            <a:r>
              <a:rPr lang="en-US" altLang="zh-CN" dirty="0">
                <a:effectLst/>
              </a:rPr>
              <a:t>   </a:t>
            </a:r>
            <a:r>
              <a:rPr lang="zh-CN" altLang="en-US" sz="4000" dirty="0">
                <a:solidFill>
                  <a:srgbClr val="FFCC00"/>
                </a:solidFill>
                <a:effectLst/>
                <a:latin typeface="华文新魏" pitchFamily="2" charset="-122"/>
                <a:ea typeface="华文新魏" pitchFamily="2" charset="-122"/>
              </a:rPr>
              <a:t>阻火器：</a:t>
            </a:r>
            <a:endParaRPr lang="zh-CN" altLang="en-US" sz="4000" dirty="0">
              <a:solidFill>
                <a:srgbClr val="FFCC00"/>
              </a:solidFill>
              <a:effectLst/>
              <a:latin typeface="华文新魏" pitchFamily="2" charset="-122"/>
              <a:ea typeface="华文新魏" pitchFamily="2" charset="-122"/>
            </a:endParaRPr>
          </a:p>
          <a:p>
            <a:pPr eaLnBrk="1" hangingPunct="1">
              <a:lnSpc>
                <a:spcPct val="90000"/>
              </a:lnSpc>
            </a:pPr>
            <a:r>
              <a:rPr lang="zh-CN" altLang="en-US" sz="3600" dirty="0">
                <a:effectLst/>
                <a:latin typeface="华文新魏" pitchFamily="2" charset="-122"/>
                <a:ea typeface="华文新魏" pitchFamily="2" charset="-122"/>
              </a:rPr>
              <a:t> 沼气于一定比例空气混合，遇明火或达到  燃点温度即开始燃烧。如果沼气系统产生负压，负压防止阀将开启，部分空气进入沼气系统输送管到达设备燃烧点，将在管道内回火，燃烧，严重是沼气泄漏并产生爆炸。因此在锅炉、发动机、燃烧器之前设置阻火装置</a:t>
            </a:r>
            <a:endParaRPr lang="zh-CN" altLang="en-US" sz="3600" dirty="0">
              <a:effectLst/>
              <a:latin typeface="华文新魏" pitchFamily="2" charset="-122"/>
              <a:ea typeface="华文新魏"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xfrm>
            <a:off x="457200" y="404813"/>
            <a:ext cx="8229600" cy="647700"/>
          </a:xfrm>
          <a:ln/>
        </p:spPr>
        <p:txBody>
          <a:bodyPr vert="horz" wrap="square" lIns="91440" tIns="45720" rIns="91440" bIns="45720" anchor="ctr" anchorCtr="1"/>
          <a:p>
            <a:pPr eaLnBrk="1" hangingPunct="1"/>
            <a:r>
              <a:rPr lang="zh-CN" altLang="en-US" sz="4000" dirty="0">
                <a:solidFill>
                  <a:srgbClr val="FFFF00"/>
                </a:solidFill>
                <a:effectLst/>
                <a:ea typeface="黑体" panose="02010609060101010101" pitchFamily="2" charset="-122"/>
              </a:rPr>
              <a:t>污泥的来源、分类</a:t>
            </a:r>
            <a:br>
              <a:rPr lang="zh-CN" altLang="en-US" sz="4000" dirty="0">
                <a:solidFill>
                  <a:srgbClr val="FFFF00"/>
                </a:solidFill>
                <a:effectLst/>
                <a:ea typeface="黑体" panose="02010609060101010101" pitchFamily="2" charset="-122"/>
              </a:rPr>
            </a:br>
            <a:endParaRPr lang="zh-CN" altLang="en-US" sz="4000" dirty="0">
              <a:solidFill>
                <a:srgbClr val="FFFF00"/>
              </a:solidFill>
              <a:effectLst/>
              <a:ea typeface="黑体" panose="02010609060101010101" pitchFamily="2" charset="-122"/>
            </a:endParaRPr>
          </a:p>
        </p:txBody>
      </p:sp>
      <p:sp>
        <p:nvSpPr>
          <p:cNvPr id="131075" name="Rectangle 3"/>
          <p:cNvSpPr>
            <a:spLocks noGrp="1" noChangeArrowheads="1"/>
          </p:cNvSpPr>
          <p:nvPr>
            <p:ph idx="1"/>
          </p:nvPr>
        </p:nvSpPr>
        <p:spPr>
          <a:xfrm>
            <a:off x="457200" y="1052513"/>
            <a:ext cx="8229600" cy="5805488"/>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挥发性固体</a:t>
            </a:r>
            <a:r>
              <a:rPr kumimoji="0" lang="zh-CN" altLang="en-US" sz="32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a:t>
            </a:r>
            <a:r>
              <a:rPr kumimoji="0" lang="en-US" altLang="zh-CN" sz="32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VSS</a:t>
            </a:r>
            <a:r>
              <a:rPr kumimoji="0" lang="zh-CN" altLang="en-US" sz="32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和灰分</a:t>
            </a:r>
            <a:r>
              <a:rPr kumimoji="0" lang="zh-CN" altLang="en-US" sz="32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a:t>
            </a:r>
            <a:r>
              <a:rPr kumimoji="0" lang="en-US" altLang="zh-CN" sz="32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NVSS</a:t>
            </a:r>
            <a:r>
              <a:rPr kumimoji="0" lang="zh-CN" altLang="en-US" sz="32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a:t>
            </a: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 ：</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挥发性固体</a:t>
            </a:r>
            <a:r>
              <a:rPr kumimoji="0" lang="zh-CN" altLang="en-US" sz="32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a:t>
            </a:r>
            <a:r>
              <a:rPr kumimoji="0" lang="en-US" altLang="zh-CN" sz="32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VSS</a:t>
            </a:r>
            <a:r>
              <a:rPr kumimoji="0" lang="zh-CN" altLang="en-US" sz="32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污泥中有机物的含量，又称灼 烧减重</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灰分</a:t>
            </a:r>
            <a:r>
              <a:rPr kumimoji="0" lang="zh-CN" altLang="en-US" sz="32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a:t>
            </a:r>
            <a:r>
              <a:rPr kumimoji="0" lang="en-US" altLang="zh-CN" sz="32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NVSS</a:t>
            </a:r>
            <a:r>
              <a:rPr kumimoji="0" lang="zh-CN" altLang="en-US" sz="32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污泥中无机物的含量，称灼烧残渣</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污泥的可消化程度：</a:t>
            </a: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污泥的可消化程度，污泥中有机物是消化处理的对象，一部分可以消化降解，另一部分不可降解，用名词表示污泥中可消化降解有机物的比例</a:t>
            </a: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Char char="n"/>
              <a:defRPr/>
            </a:pPr>
            <a:endPar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Char char="n"/>
              <a:defRPr/>
            </a:pPr>
            <a:endParaRPr kumimoji="0" lang="zh-CN" altLang="en-US" sz="24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defRPr/>
            </a:pPr>
            <a:r>
              <a:rPr kumimoji="0" lang="zh-CN" altLang="en-US" sz="24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 </a:t>
            </a:r>
            <a:endParaRPr kumimoji="0" lang="zh-CN" altLang="en-US" sz="24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沼气系统的组成</a:t>
            </a:r>
            <a:endParaRPr lang="zh-CN" altLang="en-US" dirty="0">
              <a:solidFill>
                <a:srgbClr val="FFCC00"/>
              </a:solidFill>
              <a:effectLst/>
              <a:ea typeface="黑体" panose="02010609060101010101" pitchFamily="2" charset="-122"/>
            </a:endParaRPr>
          </a:p>
        </p:txBody>
      </p:sp>
      <p:sp>
        <p:nvSpPr>
          <p:cNvPr id="72707" name="Rectangle 3"/>
          <p:cNvSpPr>
            <a:spLocks noGrp="1"/>
          </p:cNvSpPr>
          <p:nvPr>
            <p:ph idx="1"/>
          </p:nvPr>
        </p:nvSpPr>
        <p:spPr>
          <a:xfrm>
            <a:off x="457200" y="1341438"/>
            <a:ext cx="8229600" cy="5516562"/>
          </a:xfrm>
          <a:ln/>
        </p:spPr>
        <p:txBody>
          <a:bodyPr vert="horz" wrap="square" lIns="91440" tIns="45720" rIns="91440" bIns="45720" anchor="t" anchorCtr="0"/>
          <a:lstStyle/>
          <a:p>
            <a:pPr eaLnBrk="1" hangingPunct="1">
              <a:lnSpc>
                <a:spcPct val="80000"/>
              </a:lnSpc>
              <a:buNone/>
            </a:pPr>
            <a:r>
              <a:rPr lang="en-US" altLang="zh-CN" sz="2800" dirty="0">
                <a:solidFill>
                  <a:srgbClr val="FFCC00"/>
                </a:solidFill>
                <a:effectLst/>
                <a:latin typeface="华文新魏" pitchFamily="2" charset="-122"/>
                <a:ea typeface="华文新魏" pitchFamily="2" charset="-122"/>
              </a:rPr>
              <a:t>   </a:t>
            </a:r>
            <a:r>
              <a:rPr lang="zh-CN" altLang="en-US" dirty="0">
                <a:solidFill>
                  <a:srgbClr val="FFCC00"/>
                </a:solidFill>
                <a:effectLst/>
                <a:latin typeface="华文新魏" pitchFamily="2" charset="-122"/>
                <a:ea typeface="华文新魏" pitchFamily="2" charset="-122"/>
              </a:rPr>
              <a:t>阻火器分为湿式和干式：</a:t>
            </a:r>
            <a:endParaRPr lang="zh-CN" altLang="en-US" dirty="0">
              <a:solidFill>
                <a:srgbClr val="FFCC00"/>
              </a:solidFill>
              <a:effectLst/>
              <a:latin typeface="华文新魏" pitchFamily="2" charset="-122"/>
              <a:ea typeface="华文新魏" pitchFamily="2" charset="-122"/>
            </a:endParaRPr>
          </a:p>
          <a:p>
            <a:pPr eaLnBrk="1" hangingPunct="1">
              <a:lnSpc>
                <a:spcPct val="80000"/>
              </a:lnSpc>
            </a:pPr>
            <a:r>
              <a:rPr lang="zh-CN" altLang="en-US" sz="2800" dirty="0">
                <a:effectLst/>
                <a:latin typeface="华文新魏" pitchFamily="2" charset="-122"/>
                <a:ea typeface="华文新魏" pitchFamily="2" charset="-122"/>
              </a:rPr>
              <a:t>湿式 就是水封筒，水封的高度根据压力而定，有连续供水和溢流方式</a:t>
            </a:r>
            <a:endParaRPr lang="zh-CN" altLang="en-US" sz="2800" dirty="0">
              <a:effectLst/>
              <a:latin typeface="华文新魏" pitchFamily="2" charset="-122"/>
              <a:ea typeface="华文新魏" pitchFamily="2" charset="-122"/>
            </a:endParaRPr>
          </a:p>
          <a:p>
            <a:pPr eaLnBrk="1" hangingPunct="1">
              <a:lnSpc>
                <a:spcPct val="80000"/>
              </a:lnSpc>
            </a:pPr>
            <a:r>
              <a:rPr lang="zh-CN" altLang="en-US" sz="2800" dirty="0">
                <a:effectLst/>
                <a:latin typeface="华文新魏" pitchFamily="2" charset="-122"/>
                <a:ea typeface="华文新魏" pitchFamily="2" charset="-122"/>
              </a:rPr>
              <a:t>干式 铝网（消烟器）在管道内设置可拆卸铝网，</a:t>
            </a:r>
            <a:endParaRPr lang="zh-CN" altLang="en-US" sz="2800" dirty="0">
              <a:effectLst/>
              <a:latin typeface="华文新魏" pitchFamily="2" charset="-122"/>
              <a:ea typeface="华文新魏" pitchFamily="2" charset="-122"/>
            </a:endParaRPr>
          </a:p>
          <a:p>
            <a:pPr eaLnBrk="1" hangingPunct="1">
              <a:lnSpc>
                <a:spcPct val="80000"/>
              </a:lnSpc>
              <a:buNone/>
            </a:pPr>
            <a:r>
              <a:rPr lang="zh-CN" altLang="en-US" sz="2800" dirty="0">
                <a:effectLst/>
                <a:latin typeface="华文新魏" pitchFamily="2" charset="-122"/>
                <a:ea typeface="华文新魏" pitchFamily="2" charset="-122"/>
              </a:rPr>
              <a:t>    </a:t>
            </a:r>
            <a:r>
              <a:rPr lang="zh-CN" altLang="en-US" dirty="0">
                <a:solidFill>
                  <a:srgbClr val="FFCC00"/>
                </a:solidFill>
                <a:effectLst/>
                <a:latin typeface="华文新魏" pitchFamily="2" charset="-122"/>
                <a:ea typeface="华文新魏" pitchFamily="2" charset="-122"/>
              </a:rPr>
              <a:t>阻火器原理：</a:t>
            </a:r>
            <a:endParaRPr lang="zh-CN" altLang="en-US" dirty="0">
              <a:solidFill>
                <a:srgbClr val="FFCC00"/>
              </a:solidFill>
              <a:effectLst/>
              <a:latin typeface="华文新魏" pitchFamily="2" charset="-122"/>
              <a:ea typeface="华文新魏" pitchFamily="2" charset="-122"/>
            </a:endParaRPr>
          </a:p>
          <a:p>
            <a:pPr eaLnBrk="1" hangingPunct="1">
              <a:lnSpc>
                <a:spcPct val="80000"/>
              </a:lnSpc>
            </a:pPr>
            <a:r>
              <a:rPr lang="zh-CN" altLang="en-US" sz="2800" dirty="0">
                <a:effectLst/>
                <a:latin typeface="华文新魏" pitchFamily="2" charset="-122"/>
                <a:ea typeface="华文新魏" pitchFamily="2" charset="-122"/>
              </a:rPr>
              <a:t>铝丝能迅速吸收和消耗热量，使燃烧的气体温度低于燃点，将火焰熄灭达到阻火的目的；沼气内混入的空气较少时，在燃烧点与阻火器的空气耗尽熄灭</a:t>
            </a:r>
            <a:endParaRPr lang="zh-CN" altLang="en-US" sz="2800" dirty="0">
              <a:effectLst/>
              <a:latin typeface="华文新魏" pitchFamily="2" charset="-122"/>
              <a:ea typeface="华文新魏" pitchFamily="2" charset="-122"/>
            </a:endParaRPr>
          </a:p>
          <a:p>
            <a:pPr eaLnBrk="1" hangingPunct="1">
              <a:lnSpc>
                <a:spcPct val="80000"/>
              </a:lnSpc>
            </a:pPr>
            <a:r>
              <a:rPr lang="zh-CN" altLang="en-US" sz="2800" dirty="0">
                <a:effectLst/>
                <a:latin typeface="华文新魏" pitchFamily="2" charset="-122"/>
                <a:ea typeface="华文新魏" pitchFamily="2" charset="-122"/>
              </a:rPr>
              <a:t>沼气内混入的空气较多时，火焰将铝丝熔化。继续向前燃烧，再熔化，形成封堵，将火焰完全堵死铝丝结垢，管阻增大，应定期清洗</a:t>
            </a:r>
            <a:endParaRPr lang="zh-CN" altLang="en-US" sz="2800" dirty="0">
              <a:effectLst/>
              <a:latin typeface="华文新魏" pitchFamily="2" charset="-122"/>
              <a:ea typeface="华文新魏" pitchFamily="2" charset="-122"/>
            </a:endParaRPr>
          </a:p>
          <a:p>
            <a:pPr eaLnBrk="1" hangingPunct="1">
              <a:lnSpc>
                <a:spcPct val="80000"/>
              </a:lnSpc>
            </a:pPr>
            <a:r>
              <a:rPr lang="zh-CN" altLang="en-US" sz="2800" dirty="0">
                <a:effectLst/>
                <a:latin typeface="华文新魏" pitchFamily="2" charset="-122"/>
                <a:ea typeface="华文新魏" pitchFamily="2" charset="-122"/>
              </a:rPr>
              <a:t>阻火器的安装距离燃烧点不大于</a:t>
            </a:r>
            <a:r>
              <a:rPr lang="en-US" altLang="zh-CN" sz="2800" dirty="0">
                <a:effectLst/>
                <a:latin typeface="华文新魏" pitchFamily="2" charset="-122"/>
                <a:ea typeface="华文新魏" pitchFamily="2" charset="-122"/>
              </a:rPr>
              <a:t>9m</a:t>
            </a:r>
            <a:endParaRPr lang="en-US" altLang="zh-CN" sz="2800" dirty="0">
              <a:effectLst/>
              <a:latin typeface="华文新魏" pitchFamily="2" charset="-122"/>
              <a:ea typeface="华文新魏" pitchFamily="2" charset="-122"/>
            </a:endParaRPr>
          </a:p>
          <a:p>
            <a:pPr eaLnBrk="1" hangingPunct="1">
              <a:lnSpc>
                <a:spcPct val="80000"/>
              </a:lnSpc>
            </a:pPr>
            <a:endParaRPr lang="en-US" altLang="zh-CN" sz="2800" dirty="0">
              <a:effectLst/>
              <a:latin typeface="华文新魏" pitchFamily="2" charset="-122"/>
              <a:ea typeface="华文新魏"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沼气系统的组成</a:t>
            </a:r>
            <a:endParaRPr lang="zh-CN" altLang="en-US" dirty="0">
              <a:solidFill>
                <a:srgbClr val="FFCC00"/>
              </a:solidFill>
              <a:effectLst/>
              <a:ea typeface="黑体" panose="02010609060101010101" pitchFamily="2" charset="-122"/>
            </a:endParaRPr>
          </a:p>
        </p:txBody>
      </p:sp>
      <p:sp>
        <p:nvSpPr>
          <p:cNvPr id="93187" name="Rectangle 3"/>
          <p:cNvSpPr>
            <a:spLocks noGrp="1" noChangeArrowheads="1"/>
          </p:cNvSpPr>
          <p:nvPr>
            <p:ph idx="1"/>
          </p:nvPr>
        </p:nvSpPr>
        <p:spPr>
          <a:xfrm>
            <a:off x="457200" y="1125538"/>
            <a:ext cx="8229600" cy="57324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000" b="0" i="0" u="none" strike="noStrike" kern="0" cap="none" spc="0" normalizeH="0" baseline="0" noProof="0" smtClean="0">
                <a:ln>
                  <a:noFill/>
                </a:ln>
                <a:solidFill>
                  <a:srgbClr val="FFCC00"/>
                </a:solidFill>
                <a:effectLst/>
                <a:uLnTx/>
                <a:uFillTx/>
                <a:latin typeface="+mn-lt"/>
                <a:ea typeface="华文新魏" pitchFamily="2" charset="-122"/>
                <a:cs typeface="+mn-cs"/>
              </a:rPr>
              <a:t>用气设备；</a:t>
            </a:r>
            <a:endParaRPr kumimoji="0" lang="zh-CN" altLang="en-US" sz="4000" b="0"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rPr>
              <a:t>消化池的循环搅拌、烧锅炉、驱动燃气机、个别供制造化工原料</a:t>
            </a:r>
            <a:endParaRPr kumimoji="0" lang="zh-CN" altLang="en-US" sz="4000" b="0" i="0" u="none" strike="noStrike" kern="0" cap="none" spc="0" normalizeH="0" baseline="0" noProof="0" smtClean="0">
              <a:ln>
                <a:noFill/>
              </a:ln>
              <a:solidFill>
                <a:schemeClr val="tx1"/>
              </a:solidFill>
              <a:effectLst/>
              <a:uLnTx/>
              <a:uFillTx/>
              <a:latin typeface="+mn-lt"/>
              <a:ea typeface="华文新魏" pitchFamily="2" charset="-122"/>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p:cNvSpPr>
          <p:nvPr>
            <p:ph type="title"/>
          </p:nvPr>
        </p:nvSpPr>
        <p:spPr>
          <a:xfrm>
            <a:off x="457200" y="277813"/>
            <a:ext cx="8229600" cy="774700"/>
          </a:xfrm>
          <a:ln/>
        </p:spPr>
        <p:txBody>
          <a:bodyPr vert="horz" wrap="square" lIns="91440" tIns="45720" rIns="91440" bIns="45720" anchor="ctr" anchorCtr="1"/>
          <a:p>
            <a:pPr marL="838200" indent="-838200" eaLnBrk="1" hangingPunct="1"/>
            <a:r>
              <a:rPr lang="zh-CN" altLang="en-US" b="1" dirty="0">
                <a:solidFill>
                  <a:srgbClr val="FFCC00"/>
                </a:solidFill>
                <a:effectLst/>
                <a:ea typeface="黑体" panose="02010609060101010101" pitchFamily="2" charset="-122"/>
              </a:rPr>
              <a:t>污泥的脱水和干化</a:t>
            </a:r>
            <a:endParaRPr lang="zh-CN" altLang="en-US" b="1" dirty="0">
              <a:solidFill>
                <a:srgbClr val="FFCC00"/>
              </a:solidFill>
              <a:effectLst/>
              <a:ea typeface="黑体" panose="02010609060101010101" pitchFamily="2" charset="-122"/>
            </a:endParaRPr>
          </a:p>
        </p:txBody>
      </p:sp>
      <p:sp>
        <p:nvSpPr>
          <p:cNvPr id="74755" name="Rectangle 3"/>
          <p:cNvSpPr>
            <a:spLocks noGrp="1"/>
          </p:cNvSpPr>
          <p:nvPr>
            <p:ph idx="1"/>
          </p:nvPr>
        </p:nvSpPr>
        <p:spPr>
          <a:xfrm>
            <a:off x="457200" y="1196975"/>
            <a:ext cx="8229600" cy="5661025"/>
          </a:xfrm>
          <a:ln/>
        </p:spPr>
        <p:txBody>
          <a:bodyPr vert="horz" wrap="square" lIns="91440" tIns="45720" rIns="91440" bIns="45720" anchor="t" anchorCtr="0"/>
          <a:lstStyle/>
          <a:p>
            <a:pPr eaLnBrk="1" hangingPunct="1"/>
            <a:r>
              <a:rPr lang="zh-CN" altLang="en-US" sz="3600" dirty="0">
                <a:effectLst/>
                <a:latin typeface="华文新魏" pitchFamily="2" charset="-122"/>
                <a:ea typeface="华文新魏" pitchFamily="2" charset="-122"/>
              </a:rPr>
              <a:t>污泥经浓缩、消化后，还有</a:t>
            </a:r>
            <a:r>
              <a:rPr lang="en-US" altLang="zh-CN" sz="3600" dirty="0">
                <a:effectLst/>
                <a:latin typeface="华文新魏" pitchFamily="2" charset="-122"/>
                <a:ea typeface="华文新魏" pitchFamily="2" charset="-122"/>
              </a:rPr>
              <a:t>95%</a:t>
            </a:r>
            <a:r>
              <a:rPr lang="zh-CN" altLang="en-US" sz="3600" dirty="0">
                <a:effectLst/>
                <a:latin typeface="华文新魏" pitchFamily="2" charset="-122"/>
                <a:ea typeface="华文新魏" pitchFamily="2" charset="-122"/>
              </a:rPr>
              <a:t>左右的含水率，体积还很大（液态）为了进一步处理，将污泥的含水率降到</a:t>
            </a:r>
            <a:r>
              <a:rPr lang="en-US" altLang="zh-CN" sz="3600" dirty="0">
                <a:effectLst/>
                <a:latin typeface="华文新魏" pitchFamily="2" charset="-122"/>
                <a:ea typeface="华文新魏" pitchFamily="2" charset="-122"/>
              </a:rPr>
              <a:t>80%</a:t>
            </a:r>
            <a:r>
              <a:rPr lang="zh-CN" altLang="en-US" sz="3600" dirty="0">
                <a:effectLst/>
                <a:latin typeface="华文新魏" pitchFamily="2" charset="-122"/>
                <a:ea typeface="华文新魏" pitchFamily="2" charset="-122"/>
              </a:rPr>
              <a:t>左右的操作叫脱水，脱水后的污泥（固态），方便运输。</a:t>
            </a:r>
            <a:endParaRPr lang="zh-CN" altLang="en-US" sz="3600" dirty="0">
              <a:effectLst/>
              <a:latin typeface="华文新魏" pitchFamily="2" charset="-122"/>
              <a:ea typeface="华文新魏" pitchFamily="2" charset="-122"/>
            </a:endParaRPr>
          </a:p>
          <a:p>
            <a:pPr eaLnBrk="1" hangingPunct="1"/>
            <a:r>
              <a:rPr lang="zh-CN" altLang="en-US" sz="3600" dirty="0">
                <a:effectLst/>
                <a:latin typeface="华文新魏" pitchFamily="2" charset="-122"/>
                <a:ea typeface="华文新魏" pitchFamily="2" charset="-122"/>
              </a:rPr>
              <a:t>污泥的脱水与干化的方法：机械脱水和自然干化</a:t>
            </a:r>
            <a:endParaRPr lang="zh-CN" altLang="en-US" sz="3600" dirty="0">
              <a:effectLst/>
              <a:latin typeface="华文新魏" pitchFamily="2" charset="-122"/>
              <a:ea typeface="华文新魏"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p:nvPr>
        </p:nvSpPr>
        <p:spPr>
          <a:xfrm>
            <a:off x="179388" y="260350"/>
            <a:ext cx="8964612" cy="936625"/>
          </a:xfrm>
          <a:ln/>
        </p:spPr>
        <p:txBody>
          <a:bodyPr vert="horz" wrap="square" lIns="91440" tIns="45720" rIns="91440" bIns="45720" anchor="ctr" anchorCtr="1"/>
          <a:p>
            <a:pPr eaLnBrk="1" hangingPunct="1"/>
            <a:r>
              <a:rPr lang="zh-CN" altLang="en-US" dirty="0">
                <a:solidFill>
                  <a:srgbClr val="FFCC00"/>
                </a:solidFill>
                <a:effectLst/>
                <a:latin typeface="黑体" panose="02010609060101010101" pitchFamily="2" charset="-122"/>
                <a:ea typeface="黑体" panose="02010609060101010101" pitchFamily="2" charset="-122"/>
              </a:rPr>
              <a:t>机械脱水的预处理（污泥的调质）</a:t>
            </a:r>
            <a:endParaRPr lang="zh-CN" altLang="en-US" dirty="0">
              <a:solidFill>
                <a:srgbClr val="FFCC00"/>
              </a:solidFill>
              <a:effectLst/>
              <a:latin typeface="黑体" panose="02010609060101010101" pitchFamily="2" charset="-122"/>
              <a:ea typeface="黑体" panose="02010609060101010101" pitchFamily="2" charset="-122"/>
            </a:endParaRPr>
          </a:p>
        </p:txBody>
      </p:sp>
      <p:sp>
        <p:nvSpPr>
          <p:cNvPr id="96259" name="Rectangle 3"/>
          <p:cNvSpPr>
            <a:spLocks noGrp="1" noChangeArrowheads="1"/>
          </p:cNvSpPr>
          <p:nvPr>
            <p:ph idx="1"/>
          </p:nvPr>
        </p:nvSpPr>
        <p:spPr>
          <a:xfrm>
            <a:off x="457200" y="1341438"/>
            <a:ext cx="8435975" cy="55165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mn-lt"/>
                <a:ea typeface="华文新魏" pitchFamily="2" charset="-122"/>
                <a:cs typeface="+mn-cs"/>
              </a:rPr>
              <a:t>污泥调质的方法：</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化学调理：</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在污泥中投加化学调节剂，</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使污泥凝聚，提高脱水性能。（有机、</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无机）</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 物理调理：</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有加热、冷冻、添加惰性助滤剂、焚烧 等</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 水力调理：</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利用处理过的污水与污泥混合，然后再澄清分离</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p:cNvSpPr>
          <p:nvPr>
            <p:ph type="title"/>
          </p:nvPr>
        </p:nvSpPr>
        <p:spPr>
          <a:xfrm>
            <a:off x="457200" y="277813"/>
            <a:ext cx="8229600" cy="919162"/>
          </a:xfrm>
          <a:ln/>
        </p:spPr>
        <p:txBody>
          <a:bodyPr vert="horz" wrap="square" lIns="91440" tIns="45720" rIns="91440" bIns="45720" anchor="ctr" anchorCtr="1"/>
          <a:p>
            <a:pPr marL="838200" indent="-838200" eaLnBrk="1" hangingPunct="1"/>
            <a:r>
              <a:rPr lang="zh-CN" altLang="en-US" b="1" dirty="0">
                <a:solidFill>
                  <a:srgbClr val="FFCC00"/>
                </a:solidFill>
                <a:effectLst/>
                <a:ea typeface="黑体" panose="02010609060101010101" pitchFamily="2" charset="-122"/>
              </a:rPr>
              <a:t>污泥的机械脱水</a:t>
            </a:r>
            <a:endParaRPr lang="zh-CN" altLang="en-US" b="1" dirty="0">
              <a:solidFill>
                <a:srgbClr val="FFCC00"/>
              </a:solidFill>
              <a:effectLst/>
              <a:ea typeface="黑体" panose="02010609060101010101" pitchFamily="2" charset="-122"/>
            </a:endParaRPr>
          </a:p>
        </p:txBody>
      </p:sp>
      <p:sp>
        <p:nvSpPr>
          <p:cNvPr id="9523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机械脱水的形式有</a:t>
            </a:r>
            <a:endParaRPr kumimoji="0" lang="zh-CN" altLang="en-US" sz="40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600" b="0" i="0" u="sng"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真空脱水</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在过滤介质的一面造成负压（真空吸滤脱水）</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sng"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压滤脱水</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：经过</a:t>
            </a:r>
            <a:r>
              <a:rPr kumimoji="0" lang="en-US" altLang="zh-CN" sz="36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S</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形挤压，作剪切运动</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sng"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离心脱水</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：通过离心作用使固液分离</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p:cNvSpPr>
          <p:nvPr>
            <p:ph type="title"/>
          </p:nvPr>
        </p:nvSpPr>
        <p:spPr>
          <a:xfrm>
            <a:off x="457200" y="277813"/>
            <a:ext cx="8229600" cy="847725"/>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机械脱水设备</a:t>
            </a:r>
            <a:endParaRPr lang="zh-CN" altLang="en-US" dirty="0">
              <a:solidFill>
                <a:srgbClr val="FFCC00"/>
              </a:solidFill>
              <a:effectLst/>
              <a:ea typeface="黑体" panose="02010609060101010101" pitchFamily="2" charset="-122"/>
            </a:endParaRPr>
          </a:p>
        </p:txBody>
      </p:sp>
      <p:sp>
        <p:nvSpPr>
          <p:cNvPr id="9728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产率：</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单位时间、单位面积所提供的一定含水率的污泥产量（</a:t>
            </a:r>
            <a:r>
              <a:rPr kumimoji="0" lang="en-US" altLang="zh-CN"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kg / hm</a:t>
            </a:r>
            <a:r>
              <a:rPr kumimoji="0" lang="en-US" altLang="zh-CN" sz="3600" b="0" i="0" u="none" strike="noStrike" kern="0" cap="none" spc="0" normalizeH="0" baseline="30000" noProof="0" smtClean="0">
                <a:ln>
                  <a:noFill/>
                </a:ln>
                <a:solidFill>
                  <a:schemeClr val="tx1"/>
                </a:solidFill>
                <a:effectLst/>
                <a:uLnTx/>
                <a:uFillTx/>
                <a:latin typeface="华文新魏" pitchFamily="2" charset="-122"/>
                <a:ea typeface="华文新魏" pitchFamily="2" charset="-122"/>
                <a:cs typeface="+mn-cs"/>
              </a:rPr>
              <a:t>2</a:t>
            </a: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rPr>
              <a:t>固体回收率：</a:t>
            </a:r>
            <a:endParaRPr kumimoji="0" lang="zh-CN" altLang="en-US" sz="3600" b="0" i="0" u="none" strike="noStrike" kern="0" cap="none" spc="0" normalizeH="0" baseline="0" noProof="0" smtClean="0">
              <a:ln>
                <a:noFill/>
              </a:ln>
              <a:solidFill>
                <a:srgbClr val="FFCC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脱水后泥饼中的固体量占脱水前的污泥量的比例</a:t>
            </a:r>
            <a:endParaRPr kumimoji="0" lang="zh-CN" altLang="en-US" sz="36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真空过滤机</a:t>
            </a:r>
            <a:endParaRPr lang="zh-CN" altLang="en-US" dirty="0">
              <a:solidFill>
                <a:srgbClr val="FFCC00"/>
              </a:solidFill>
              <a:effectLst/>
              <a:ea typeface="黑体" panose="02010609060101010101" pitchFamily="2" charset="-122"/>
            </a:endParaRPr>
          </a:p>
        </p:txBody>
      </p:sp>
      <p:sp>
        <p:nvSpPr>
          <p:cNvPr id="78851" name="Rectangle 3"/>
          <p:cNvSpPr>
            <a:spLocks noGrp="1"/>
          </p:cNvSpPr>
          <p:nvPr>
            <p:ph idx="1"/>
          </p:nvPr>
        </p:nvSpPr>
        <p:spPr>
          <a:xfrm>
            <a:off x="0" y="1268413"/>
            <a:ext cx="9144000" cy="5589587"/>
          </a:xfrm>
          <a:ln/>
        </p:spPr>
        <p:txBody>
          <a:bodyPr vert="horz" wrap="square" lIns="91440" tIns="45720" rIns="91440" bIns="45720" anchor="t" anchorCtr="0"/>
          <a:lstStyle/>
          <a:p>
            <a:pPr eaLnBrk="1" hangingPunct="1">
              <a:buNone/>
            </a:pPr>
            <a:endParaRPr lang="zh-CN" altLang="zh-CN" dirty="0">
              <a:effectLs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p:cNvSpPr>
          <p:nvPr>
            <p:ph type="title"/>
          </p:nvPr>
        </p:nvSpPr>
        <p:spPr>
          <a:xfrm>
            <a:off x="457200" y="277813"/>
            <a:ext cx="8229600" cy="703262"/>
          </a:xfrm>
          <a:ln/>
        </p:spPr>
        <p:txBody>
          <a:bodyPr vert="horz" wrap="square" lIns="91440" tIns="45720" rIns="91440" bIns="45720" anchor="ctr" anchorCtr="1"/>
          <a:p>
            <a:pPr eaLnBrk="1" hangingPunct="1"/>
            <a:r>
              <a:rPr lang="zh-CN" altLang="en-US" sz="4000" dirty="0">
                <a:solidFill>
                  <a:srgbClr val="FFCC00"/>
                </a:solidFill>
                <a:effectLst/>
                <a:ea typeface="黑体" panose="02010609060101010101" pitchFamily="2" charset="-122"/>
              </a:rPr>
              <a:t>污泥压滤机</a:t>
            </a:r>
            <a:endParaRPr lang="zh-CN" altLang="en-US" sz="4000" dirty="0">
              <a:solidFill>
                <a:srgbClr val="FFCC00"/>
              </a:solidFill>
              <a:effectLst/>
              <a:ea typeface="黑体" panose="02010609060101010101" pitchFamily="2" charset="-122"/>
            </a:endParaRPr>
          </a:p>
        </p:txBody>
      </p:sp>
      <p:sp>
        <p:nvSpPr>
          <p:cNvPr id="99331" name="Rectangle 3"/>
          <p:cNvSpPr>
            <a:spLocks noGrp="1" noChangeArrowheads="1"/>
          </p:cNvSpPr>
          <p:nvPr>
            <p:ph idx="1"/>
          </p:nvPr>
        </p:nvSpPr>
        <p:spPr>
          <a:xfrm>
            <a:off x="457200" y="1341438"/>
            <a:ext cx="8362950" cy="55165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600" b="0" i="0" u="none" strike="noStrike" kern="0" cap="none" spc="0" normalizeH="0" baseline="0" noProof="0" smtClean="0">
                <a:ln>
                  <a:noFill/>
                </a:ln>
                <a:solidFill>
                  <a:srgbClr val="FFCC00"/>
                </a:solidFill>
                <a:effectLst/>
                <a:uLnTx/>
                <a:uFillTx/>
                <a:latin typeface="+mn-lt"/>
                <a:ea typeface="华文新魏" pitchFamily="2" charset="-122"/>
                <a:cs typeface="+mn-cs"/>
              </a:rPr>
              <a:t>板框压滤机工作原理：</a:t>
            </a:r>
            <a:endParaRPr kumimoji="0" lang="zh-CN" altLang="en-US" sz="3600" b="0"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mn-lt"/>
                <a:ea typeface="华文新魏" pitchFamily="2" charset="-122"/>
                <a:cs typeface="+mn-cs"/>
              </a:rPr>
              <a:t>它由板和框相间排列几成，在滤板两面覆有滤布，用压紧装置把板和框压紧，板框之间有沟槽，滤液在压力的作用下挤出，固体截流下来形成泥饼，打开压滤机，抽出滤板，剥离泥饼，清洗滤布</a:t>
            </a:r>
            <a:endParaRPr kumimoji="0" lang="zh-CN" altLang="en-US" sz="32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mn-lt"/>
                <a:ea typeface="华文新魏" pitchFamily="2" charset="-122"/>
                <a:cs typeface="+mn-cs"/>
              </a:rPr>
              <a:t>板框压滤机分为人工、自动卸料</a:t>
            </a:r>
            <a:endParaRPr kumimoji="0" lang="zh-CN" altLang="en-US" sz="3200" b="0"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rgbClr val="FFCC00"/>
                </a:solidFill>
                <a:effectLst/>
                <a:uLnTx/>
                <a:uFillTx/>
                <a:latin typeface="+mn-lt"/>
                <a:ea typeface="华文新魏" pitchFamily="2" charset="-122"/>
                <a:cs typeface="+mn-cs"/>
              </a:rPr>
              <a:t>板框机优点：</a:t>
            </a:r>
            <a:r>
              <a:rPr kumimoji="0" lang="zh-CN" altLang="en-US" sz="3200" b="0" i="0" u="none" strike="noStrike" kern="0" cap="none" spc="0" normalizeH="0" baseline="0" noProof="0" smtClean="0">
                <a:ln>
                  <a:noFill/>
                </a:ln>
                <a:solidFill>
                  <a:schemeClr val="tx1"/>
                </a:solidFill>
                <a:effectLst/>
                <a:uLnTx/>
                <a:uFillTx/>
                <a:latin typeface="+mn-lt"/>
                <a:ea typeface="华文新魏" pitchFamily="2" charset="-122"/>
                <a:cs typeface="+mn-cs"/>
              </a:rPr>
              <a:t>结构简单，推力大，滤饼干，</a:t>
            </a:r>
            <a:endParaRPr kumimoji="0" lang="zh-CN" altLang="en-US" sz="32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rgbClr val="FFCC00"/>
                </a:solidFill>
                <a:effectLst/>
                <a:uLnTx/>
                <a:uFillTx/>
                <a:latin typeface="+mn-lt"/>
                <a:ea typeface="华文新魏" pitchFamily="2" charset="-122"/>
                <a:cs typeface="+mn-cs"/>
              </a:rPr>
              <a:t>           缺点：</a:t>
            </a:r>
            <a:r>
              <a:rPr kumimoji="0" lang="zh-CN" altLang="en-US" sz="3200" b="0" i="0" u="none" strike="noStrike" kern="0" cap="none" spc="0" normalizeH="0" baseline="0" noProof="0" smtClean="0">
                <a:ln>
                  <a:noFill/>
                </a:ln>
                <a:solidFill>
                  <a:schemeClr val="tx1"/>
                </a:solidFill>
                <a:effectLst/>
                <a:uLnTx/>
                <a:uFillTx/>
                <a:latin typeface="+mn-lt"/>
                <a:ea typeface="华文新魏" pitchFamily="2" charset="-122"/>
                <a:cs typeface="+mn-cs"/>
              </a:rPr>
              <a:t>不能连续工作，效率低</a:t>
            </a:r>
            <a:endParaRPr kumimoji="0" lang="zh-CN" altLang="en-US" sz="32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华文新魏" pitchFamily="2" charset="-122"/>
                <a:cs typeface="+mn-cs"/>
              </a:rPr>
              <a:t>   </a:t>
            </a:r>
            <a:endParaRPr kumimoji="0" lang="zh-CN" altLang="en-US" sz="3200" b="0" i="0" u="none" strike="noStrike" kern="0" cap="none" spc="0" normalizeH="0" baseline="0" noProof="0" smtClean="0">
              <a:ln>
                <a:noFill/>
              </a:ln>
              <a:solidFill>
                <a:schemeClr val="tx1"/>
              </a:solidFill>
              <a:effectLst/>
              <a:uLnTx/>
              <a:uFillTx/>
              <a:latin typeface="+mn-lt"/>
              <a:ea typeface="华文新魏" pitchFamily="2" charset="-122"/>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带式压滤机</a:t>
            </a:r>
            <a:endParaRPr lang="zh-CN" altLang="en-US" dirty="0">
              <a:solidFill>
                <a:srgbClr val="FFCC00"/>
              </a:solidFill>
              <a:effectLst/>
              <a:ea typeface="黑体" panose="02010609060101010101" pitchFamily="2" charset="-122"/>
            </a:endParaRPr>
          </a:p>
        </p:txBody>
      </p:sp>
      <p:sp>
        <p:nvSpPr>
          <p:cNvPr id="100355" name="Rectangle 3"/>
          <p:cNvSpPr>
            <a:spLocks noGrp="1" noChangeArrowheads="1"/>
          </p:cNvSpPr>
          <p:nvPr>
            <p:ph idx="1"/>
          </p:nvPr>
        </p:nvSpPr>
        <p:spPr>
          <a:xfrm>
            <a:off x="0" y="1268413"/>
            <a:ext cx="9144000" cy="55895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1" i="0" u="none" strike="noStrike" kern="0" cap="none" spc="0" normalizeH="0" baseline="0" noProof="0" smtClean="0">
                <a:ln>
                  <a:noFill/>
                </a:ln>
                <a:solidFill>
                  <a:schemeClr val="tx1"/>
                </a:solidFill>
                <a:effectLst/>
                <a:uLnTx/>
                <a:uFillTx/>
                <a:latin typeface="+mn-lt"/>
                <a:ea typeface="+mn-ea"/>
                <a:cs typeface="+mn-cs"/>
              </a:rPr>
              <a:t>带式压滤机工艺流程</a:t>
            </a:r>
            <a:endParaRPr kumimoji="0" lang="zh-CN" altLang="en-US" sz="36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zh-CN"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uLnTx/>
                <a:uFillTx/>
                <a:latin typeface="+mn-lt"/>
                <a:ea typeface="+mn-ea"/>
                <a:cs typeface="+mn-cs"/>
              </a:rPr>
              <a:t> 进泥     螺杆泵      静态混合器      带式压滤机     外运</a:t>
            </a: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uLnTx/>
                <a:uFillTx/>
                <a:latin typeface="+mn-lt"/>
                <a:ea typeface="+mn-ea"/>
                <a:cs typeface="+mn-cs"/>
              </a:rPr>
              <a:t> 干粉罐</a:t>
            </a:r>
            <a:endParaRPr kumimoji="0" lang="zh-CN" altLang="en-US"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加压水泵 </a:t>
            </a: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射流器</a:t>
            </a: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搅拌罐</a:t>
            </a: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r>
              <a:rPr kumimoji="0" lang="zh-CN" altLang="en-US" sz="2800" b="0" i="0" u="none" strike="noStrike" kern="0" cap="none" spc="0" normalizeH="0" baseline="0" noProof="0" smtClean="0">
                <a:ln>
                  <a:noFill/>
                </a:ln>
                <a:solidFill>
                  <a:schemeClr val="tx1"/>
                </a:solidFill>
                <a:effectLst/>
                <a:uLnTx/>
                <a:uFillTx/>
                <a:latin typeface="+mn-lt"/>
                <a:ea typeface="+mn-ea"/>
                <a:cs typeface="+mn-cs"/>
              </a:rPr>
              <a:t>储药罐    </a:t>
            </a: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uLnTx/>
                <a:uFillTx/>
                <a:latin typeface="+mn-lt"/>
                <a:ea typeface="+mn-ea"/>
                <a:cs typeface="+mn-cs"/>
              </a:rPr>
              <a:t>                                      </a:t>
            </a:r>
            <a:endParaRPr kumimoji="0" lang="zh-CN" altLang="en-US"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uLnTx/>
                <a:uFillTx/>
                <a:latin typeface="+mn-lt"/>
                <a:ea typeface="+mn-ea"/>
                <a:cs typeface="+mn-cs"/>
              </a:rPr>
              <a:t>                                        滤布冲洗</a:t>
            </a:r>
            <a:r>
              <a:rPr kumimoji="0" lang="zh-CN" altLang="en-US" sz="3200" b="0" i="0" u="none" strike="noStrike" kern="0" cap="none" spc="0" normalizeH="0" baseline="0" noProof="0" smtClean="0">
                <a:ln>
                  <a:noFill/>
                </a:ln>
                <a:solidFill>
                  <a:schemeClr val="tx1"/>
                </a:solidFill>
                <a:effectLst/>
                <a:uLnTx/>
                <a:uFillTx/>
                <a:latin typeface="+mn-lt"/>
                <a:ea typeface="+mn-ea"/>
                <a:cs typeface="+mn-cs"/>
              </a:rPr>
              <a:t>                           </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uLnTx/>
                <a:uFillTx/>
                <a:latin typeface="+mn-lt"/>
                <a:ea typeface="+mn-ea"/>
                <a:cs typeface="+mn-cs"/>
              </a:rPr>
              <a:t>                                                                    滤液回前池</a:t>
            </a:r>
            <a:endParaRPr kumimoji="0" lang="zh-CN" altLang="en-US"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80900" name="Line 4"/>
          <p:cNvSpPr/>
          <p:nvPr/>
        </p:nvSpPr>
        <p:spPr>
          <a:xfrm>
            <a:off x="971550" y="2781300"/>
            <a:ext cx="576263" cy="0"/>
          </a:xfrm>
          <a:prstGeom prst="line">
            <a:avLst/>
          </a:prstGeom>
          <a:ln w="9525" cap="flat" cmpd="sng">
            <a:solidFill>
              <a:schemeClr val="tx1"/>
            </a:solidFill>
            <a:prstDash val="solid"/>
            <a:headEnd type="none" w="med" len="med"/>
            <a:tailEnd type="triangle" w="med" len="med"/>
          </a:ln>
        </p:spPr>
      </p:sp>
      <p:sp>
        <p:nvSpPr>
          <p:cNvPr id="80901" name="Line 5"/>
          <p:cNvSpPr/>
          <p:nvPr/>
        </p:nvSpPr>
        <p:spPr>
          <a:xfrm>
            <a:off x="2700338" y="2781300"/>
            <a:ext cx="576262" cy="0"/>
          </a:xfrm>
          <a:prstGeom prst="line">
            <a:avLst/>
          </a:prstGeom>
          <a:ln w="9525" cap="flat" cmpd="sng">
            <a:solidFill>
              <a:schemeClr val="tx1"/>
            </a:solidFill>
            <a:prstDash val="solid"/>
            <a:headEnd type="none" w="med" len="med"/>
            <a:tailEnd type="triangle" w="med" len="med"/>
          </a:ln>
        </p:spPr>
      </p:sp>
      <p:sp>
        <p:nvSpPr>
          <p:cNvPr id="80902" name="Line 6"/>
          <p:cNvSpPr/>
          <p:nvPr/>
        </p:nvSpPr>
        <p:spPr>
          <a:xfrm>
            <a:off x="5219700" y="2781300"/>
            <a:ext cx="647700" cy="0"/>
          </a:xfrm>
          <a:prstGeom prst="line">
            <a:avLst/>
          </a:prstGeom>
          <a:ln w="9525" cap="flat" cmpd="sng">
            <a:solidFill>
              <a:schemeClr val="tx1"/>
            </a:solidFill>
            <a:prstDash val="solid"/>
            <a:headEnd type="none" w="med" len="med"/>
            <a:tailEnd type="triangle" w="med" len="med"/>
          </a:ln>
        </p:spPr>
      </p:sp>
      <p:sp>
        <p:nvSpPr>
          <p:cNvPr id="80903" name="Line 7"/>
          <p:cNvSpPr/>
          <p:nvPr/>
        </p:nvSpPr>
        <p:spPr>
          <a:xfrm>
            <a:off x="7740650" y="2781300"/>
            <a:ext cx="503238" cy="0"/>
          </a:xfrm>
          <a:prstGeom prst="line">
            <a:avLst/>
          </a:prstGeom>
          <a:ln w="9525" cap="flat" cmpd="sng">
            <a:solidFill>
              <a:schemeClr val="tx1"/>
            </a:solidFill>
            <a:prstDash val="solid"/>
            <a:headEnd type="none" w="med" len="med"/>
            <a:tailEnd type="triangle" w="med" len="med"/>
          </a:ln>
        </p:spPr>
      </p:sp>
      <p:sp>
        <p:nvSpPr>
          <p:cNvPr id="80904" name="Line 8"/>
          <p:cNvSpPr/>
          <p:nvPr/>
        </p:nvSpPr>
        <p:spPr>
          <a:xfrm>
            <a:off x="1187450" y="3860800"/>
            <a:ext cx="1800225" cy="0"/>
          </a:xfrm>
          <a:prstGeom prst="line">
            <a:avLst/>
          </a:prstGeom>
          <a:ln w="9525" cap="flat" cmpd="sng">
            <a:solidFill>
              <a:schemeClr val="tx1"/>
            </a:solidFill>
            <a:prstDash val="solid"/>
            <a:headEnd type="none" w="med" len="med"/>
            <a:tailEnd type="triangle" w="med" len="med"/>
          </a:ln>
        </p:spPr>
      </p:sp>
      <p:sp>
        <p:nvSpPr>
          <p:cNvPr id="80905" name="Line 9"/>
          <p:cNvSpPr/>
          <p:nvPr/>
        </p:nvSpPr>
        <p:spPr>
          <a:xfrm>
            <a:off x="2987675" y="3933825"/>
            <a:ext cx="0" cy="647700"/>
          </a:xfrm>
          <a:prstGeom prst="line">
            <a:avLst/>
          </a:prstGeom>
          <a:ln w="9525" cap="flat" cmpd="sng">
            <a:solidFill>
              <a:schemeClr val="tx1"/>
            </a:solidFill>
            <a:prstDash val="solid"/>
            <a:headEnd type="none" w="med" len="med"/>
            <a:tailEnd type="triangle" w="med" len="med"/>
          </a:ln>
        </p:spPr>
      </p:sp>
      <p:sp>
        <p:nvSpPr>
          <p:cNvPr id="80906" name="Line 10"/>
          <p:cNvSpPr/>
          <p:nvPr/>
        </p:nvSpPr>
        <p:spPr>
          <a:xfrm>
            <a:off x="1763713" y="4941888"/>
            <a:ext cx="863600" cy="0"/>
          </a:xfrm>
          <a:prstGeom prst="line">
            <a:avLst/>
          </a:prstGeom>
          <a:ln w="9525" cap="flat" cmpd="sng">
            <a:solidFill>
              <a:schemeClr val="tx1"/>
            </a:solidFill>
            <a:prstDash val="solid"/>
            <a:headEnd type="none" w="med" len="med"/>
            <a:tailEnd type="triangle" w="med" len="med"/>
          </a:ln>
        </p:spPr>
      </p:sp>
      <p:sp>
        <p:nvSpPr>
          <p:cNvPr id="80907" name="Line 11"/>
          <p:cNvSpPr/>
          <p:nvPr/>
        </p:nvSpPr>
        <p:spPr>
          <a:xfrm>
            <a:off x="3851275" y="4941888"/>
            <a:ext cx="649288" cy="0"/>
          </a:xfrm>
          <a:prstGeom prst="line">
            <a:avLst/>
          </a:prstGeom>
          <a:ln w="9525" cap="flat" cmpd="sng">
            <a:solidFill>
              <a:schemeClr val="tx1"/>
            </a:solidFill>
            <a:prstDash val="solid"/>
            <a:headEnd type="none" w="med" len="med"/>
            <a:tailEnd type="triangle" w="med" len="med"/>
          </a:ln>
        </p:spPr>
      </p:sp>
      <p:sp>
        <p:nvSpPr>
          <p:cNvPr id="80908" name="Line 12"/>
          <p:cNvSpPr/>
          <p:nvPr/>
        </p:nvSpPr>
        <p:spPr>
          <a:xfrm>
            <a:off x="5795963" y="5013325"/>
            <a:ext cx="647700" cy="0"/>
          </a:xfrm>
          <a:prstGeom prst="line">
            <a:avLst/>
          </a:prstGeom>
          <a:ln w="9525" cap="flat" cmpd="sng">
            <a:solidFill>
              <a:schemeClr val="tx1"/>
            </a:solidFill>
            <a:prstDash val="solid"/>
            <a:headEnd type="none" w="med" len="med"/>
            <a:tailEnd type="triangle" w="med" len="med"/>
          </a:ln>
        </p:spPr>
      </p:sp>
      <p:sp>
        <p:nvSpPr>
          <p:cNvPr id="80909" name="Line 13"/>
          <p:cNvSpPr/>
          <p:nvPr/>
        </p:nvSpPr>
        <p:spPr>
          <a:xfrm flipV="1">
            <a:off x="4284663" y="2997200"/>
            <a:ext cx="0" cy="431800"/>
          </a:xfrm>
          <a:prstGeom prst="line">
            <a:avLst/>
          </a:prstGeom>
          <a:ln w="9525" cap="flat" cmpd="sng">
            <a:solidFill>
              <a:schemeClr val="tx1"/>
            </a:solidFill>
            <a:prstDash val="solid"/>
            <a:headEnd type="none" w="med" len="med"/>
            <a:tailEnd type="triangle" w="med" len="med"/>
          </a:ln>
        </p:spPr>
      </p:sp>
      <p:sp>
        <p:nvSpPr>
          <p:cNvPr id="80910" name="Line 14"/>
          <p:cNvSpPr/>
          <p:nvPr/>
        </p:nvSpPr>
        <p:spPr>
          <a:xfrm>
            <a:off x="3708400" y="6858000"/>
            <a:ext cx="3527425" cy="0"/>
          </a:xfrm>
          <a:prstGeom prst="line">
            <a:avLst/>
          </a:prstGeom>
          <a:ln w="9525" cap="flat" cmpd="sng">
            <a:solidFill>
              <a:schemeClr val="tx1"/>
            </a:solidFill>
            <a:prstDash val="solid"/>
            <a:headEnd type="none" w="med" len="med"/>
            <a:tailEnd type="none" w="med" len="med"/>
          </a:ln>
        </p:spPr>
      </p:sp>
      <p:sp>
        <p:nvSpPr>
          <p:cNvPr id="80911" name="Line 15"/>
          <p:cNvSpPr/>
          <p:nvPr/>
        </p:nvSpPr>
        <p:spPr>
          <a:xfrm flipV="1">
            <a:off x="7019925" y="4149725"/>
            <a:ext cx="0" cy="576263"/>
          </a:xfrm>
          <a:prstGeom prst="line">
            <a:avLst/>
          </a:prstGeom>
          <a:ln w="9525" cap="flat" cmpd="sng">
            <a:solidFill>
              <a:schemeClr val="tx1"/>
            </a:solidFill>
            <a:prstDash val="solid"/>
            <a:headEnd type="none" w="med" len="med"/>
            <a:tailEnd type="triangle" w="med" len="med"/>
          </a:ln>
        </p:spPr>
      </p:sp>
      <p:sp>
        <p:nvSpPr>
          <p:cNvPr id="80912" name="Line 16"/>
          <p:cNvSpPr/>
          <p:nvPr/>
        </p:nvSpPr>
        <p:spPr>
          <a:xfrm>
            <a:off x="6804025" y="2997200"/>
            <a:ext cx="0" cy="0"/>
          </a:xfrm>
          <a:prstGeom prst="line">
            <a:avLst/>
          </a:prstGeom>
          <a:ln w="9525" cap="flat" cmpd="sng">
            <a:solidFill>
              <a:schemeClr val="tx1"/>
            </a:solidFill>
            <a:prstDash val="solid"/>
            <a:headEnd type="none" w="med" len="med"/>
            <a:tailEnd type="triangle" w="med" len="med"/>
          </a:ln>
        </p:spPr>
      </p:sp>
      <p:sp>
        <p:nvSpPr>
          <p:cNvPr id="80913" name="Line 17"/>
          <p:cNvSpPr/>
          <p:nvPr/>
        </p:nvSpPr>
        <p:spPr>
          <a:xfrm flipV="1">
            <a:off x="6804025" y="2997200"/>
            <a:ext cx="0" cy="287338"/>
          </a:xfrm>
          <a:prstGeom prst="line">
            <a:avLst/>
          </a:prstGeom>
          <a:ln w="9525" cap="flat" cmpd="sng">
            <a:solidFill>
              <a:schemeClr val="tx1"/>
            </a:solidFill>
            <a:prstDash val="solid"/>
            <a:headEnd type="none" w="med" len="med"/>
            <a:tailEnd type="triangle" w="med" len="med"/>
          </a:ln>
        </p:spPr>
      </p:sp>
      <p:sp>
        <p:nvSpPr>
          <p:cNvPr id="80914" name="Line 18"/>
          <p:cNvSpPr/>
          <p:nvPr/>
        </p:nvSpPr>
        <p:spPr>
          <a:xfrm>
            <a:off x="4284663" y="6865938"/>
            <a:ext cx="1871662" cy="0"/>
          </a:xfrm>
          <a:prstGeom prst="line">
            <a:avLst/>
          </a:prstGeom>
          <a:ln w="9525" cap="flat" cmpd="sng">
            <a:solidFill>
              <a:schemeClr val="tx1"/>
            </a:solidFill>
            <a:prstDash val="solid"/>
            <a:headEnd type="none" w="med" len="med"/>
            <a:tailEnd type="none" w="med" len="med"/>
          </a:ln>
        </p:spPr>
      </p:sp>
      <p:sp>
        <p:nvSpPr>
          <p:cNvPr id="80915" name="Line 19"/>
          <p:cNvSpPr/>
          <p:nvPr/>
        </p:nvSpPr>
        <p:spPr>
          <a:xfrm>
            <a:off x="7596188" y="3860800"/>
            <a:ext cx="0" cy="1728788"/>
          </a:xfrm>
          <a:prstGeom prst="line">
            <a:avLst/>
          </a:prstGeom>
          <a:ln w="9525" cap="flat" cmpd="sng">
            <a:solidFill>
              <a:schemeClr val="tx1"/>
            </a:solidFill>
            <a:prstDash val="solid"/>
            <a:headEnd type="none" w="med" len="med"/>
            <a:tailEnd type="none" w="med" len="med"/>
          </a:ln>
        </p:spPr>
      </p:sp>
      <p:sp>
        <p:nvSpPr>
          <p:cNvPr id="80916" name="Line 20"/>
          <p:cNvSpPr/>
          <p:nvPr/>
        </p:nvSpPr>
        <p:spPr>
          <a:xfrm flipH="1">
            <a:off x="2051050" y="6867525"/>
            <a:ext cx="6696075" cy="0"/>
          </a:xfrm>
          <a:prstGeom prst="line">
            <a:avLst/>
          </a:prstGeom>
          <a:ln w="9525" cap="flat" cmpd="sng">
            <a:solidFill>
              <a:schemeClr val="tx1"/>
            </a:solidFill>
            <a:prstDash val="solid"/>
            <a:headEnd type="none" w="med" len="med"/>
            <a:tailEnd type="none" w="med" len="med"/>
          </a:ln>
        </p:spPr>
      </p:sp>
      <p:sp>
        <p:nvSpPr>
          <p:cNvPr id="80917" name="Line 21"/>
          <p:cNvSpPr/>
          <p:nvPr/>
        </p:nvSpPr>
        <p:spPr>
          <a:xfrm>
            <a:off x="1835150" y="4941888"/>
            <a:ext cx="0" cy="360362"/>
          </a:xfrm>
          <a:prstGeom prst="line">
            <a:avLst/>
          </a:prstGeom>
          <a:ln w="9525" cap="flat" cmpd="sng">
            <a:solidFill>
              <a:schemeClr val="tx1"/>
            </a:solidFill>
            <a:prstDash val="solid"/>
            <a:headEnd type="none" w="med" len="med"/>
            <a:tailEnd type="triangle" w="med" len="med"/>
          </a:ln>
        </p:spPr>
      </p:sp>
      <p:sp>
        <p:nvSpPr>
          <p:cNvPr id="80918" name="Line 22"/>
          <p:cNvSpPr/>
          <p:nvPr/>
        </p:nvSpPr>
        <p:spPr>
          <a:xfrm flipH="1">
            <a:off x="4284663" y="4149725"/>
            <a:ext cx="2735262" cy="0"/>
          </a:xfrm>
          <a:prstGeom prst="line">
            <a:avLst/>
          </a:prstGeom>
          <a:ln w="9525" cap="flat" cmpd="sng">
            <a:solidFill>
              <a:schemeClr val="tx1"/>
            </a:solidFill>
            <a:prstDash val="solid"/>
            <a:headEnd type="none" w="med" len="med"/>
            <a:tailEnd type="none" w="med" len="med"/>
          </a:ln>
        </p:spPr>
      </p:sp>
      <p:sp>
        <p:nvSpPr>
          <p:cNvPr id="80919" name="Line 23"/>
          <p:cNvSpPr/>
          <p:nvPr/>
        </p:nvSpPr>
        <p:spPr>
          <a:xfrm>
            <a:off x="4284663" y="3429000"/>
            <a:ext cx="0" cy="720725"/>
          </a:xfrm>
          <a:prstGeom prst="line">
            <a:avLst/>
          </a:prstGeom>
          <a:ln w="9525" cap="flat" cmpd="sng">
            <a:solidFill>
              <a:schemeClr val="tx1"/>
            </a:solidFill>
            <a:prstDash val="solid"/>
            <a:headEnd type="none" w="med" len="med"/>
            <a:tailEnd type="none" w="med" len="med"/>
          </a:ln>
        </p:spPr>
      </p:sp>
      <p:sp>
        <p:nvSpPr>
          <p:cNvPr id="80920" name="Line 24"/>
          <p:cNvSpPr/>
          <p:nvPr/>
        </p:nvSpPr>
        <p:spPr>
          <a:xfrm flipV="1">
            <a:off x="7596188" y="3860800"/>
            <a:ext cx="0" cy="360363"/>
          </a:xfrm>
          <a:prstGeom prst="line">
            <a:avLst/>
          </a:prstGeom>
          <a:ln w="9525" cap="flat" cmpd="sng">
            <a:solidFill>
              <a:schemeClr val="tx1"/>
            </a:solidFill>
            <a:prstDash val="solid"/>
            <a:headEnd type="none" w="med" len="med"/>
            <a:tailEnd type="none" w="med" len="med"/>
          </a:ln>
        </p:spPr>
      </p:sp>
      <p:sp>
        <p:nvSpPr>
          <p:cNvPr id="80921" name="Line 25"/>
          <p:cNvSpPr/>
          <p:nvPr/>
        </p:nvSpPr>
        <p:spPr>
          <a:xfrm flipH="1">
            <a:off x="1835150" y="5589588"/>
            <a:ext cx="5761038" cy="0"/>
          </a:xfrm>
          <a:prstGeom prst="line">
            <a:avLst/>
          </a:prstGeom>
          <a:ln w="9525" cap="flat" cmpd="sng">
            <a:solidFill>
              <a:schemeClr val="tx1"/>
            </a:solidFill>
            <a:prstDash val="solid"/>
            <a:headEnd type="none" w="med" len="med"/>
            <a:tailEnd type="none" w="med" len="med"/>
          </a:ln>
        </p:spPr>
      </p:sp>
      <p:sp>
        <p:nvSpPr>
          <p:cNvPr id="80922" name="Line 26"/>
          <p:cNvSpPr/>
          <p:nvPr/>
        </p:nvSpPr>
        <p:spPr>
          <a:xfrm>
            <a:off x="1835150" y="5229225"/>
            <a:ext cx="0" cy="431800"/>
          </a:xfrm>
          <a:prstGeom prst="line">
            <a:avLst/>
          </a:prstGeom>
          <a:ln w="9525" cap="flat" cmpd="sng">
            <a:solidFill>
              <a:schemeClr val="tx1"/>
            </a:solidFill>
            <a:prstDash val="solid"/>
            <a:headEnd type="none" w="med" len="med"/>
            <a:tailEnd type="triangle" w="med" len="med"/>
          </a:ln>
        </p:spPr>
      </p:sp>
      <p:sp>
        <p:nvSpPr>
          <p:cNvPr id="80923" name="Line 27"/>
          <p:cNvSpPr/>
          <p:nvPr/>
        </p:nvSpPr>
        <p:spPr>
          <a:xfrm flipH="1">
            <a:off x="6804025" y="3860800"/>
            <a:ext cx="792163" cy="0"/>
          </a:xfrm>
          <a:prstGeom prst="line">
            <a:avLst/>
          </a:prstGeom>
          <a:ln w="9525" cap="flat" cmpd="sng">
            <a:solidFill>
              <a:schemeClr val="tx1"/>
            </a:solidFill>
            <a:prstDash val="solid"/>
            <a:headEnd type="none" w="med" len="med"/>
            <a:tailEnd type="none" w="med" len="med"/>
          </a:ln>
        </p:spPr>
      </p:sp>
      <p:sp>
        <p:nvSpPr>
          <p:cNvPr id="80924" name="Line 28"/>
          <p:cNvSpPr/>
          <p:nvPr/>
        </p:nvSpPr>
        <p:spPr>
          <a:xfrm flipV="1">
            <a:off x="6804025" y="3357563"/>
            <a:ext cx="0" cy="503237"/>
          </a:xfrm>
          <a:prstGeom prst="line">
            <a:avLst/>
          </a:prstGeom>
          <a:ln w="9525" cap="flat" cmpd="sng">
            <a:solidFill>
              <a:schemeClr val="tx1"/>
            </a:solidFill>
            <a:prstDash val="solid"/>
            <a:headEnd type="none" w="med" len="med"/>
            <a:tailEnd type="none" w="med" len="med"/>
          </a:ln>
        </p:spPr>
      </p:sp>
      <p:sp>
        <p:nvSpPr>
          <p:cNvPr id="80925" name="Line 29"/>
          <p:cNvSpPr/>
          <p:nvPr/>
        </p:nvSpPr>
        <p:spPr>
          <a:xfrm flipV="1">
            <a:off x="6804025" y="3284538"/>
            <a:ext cx="0" cy="73025"/>
          </a:xfrm>
          <a:prstGeom prst="line">
            <a:avLst/>
          </a:prstGeom>
          <a:ln w="9525" cap="flat" cmpd="sng">
            <a:solidFill>
              <a:schemeClr val="tx1"/>
            </a:solidFill>
            <a:prstDash val="solid"/>
            <a:headEnd type="none" w="med" len="med"/>
            <a:tailEnd type="none" w="med" len="med"/>
          </a:ln>
        </p:spPr>
      </p:sp>
      <p:sp>
        <p:nvSpPr>
          <p:cNvPr id="80926" name="Line 30"/>
          <p:cNvSpPr/>
          <p:nvPr/>
        </p:nvSpPr>
        <p:spPr>
          <a:xfrm>
            <a:off x="7667625" y="3068638"/>
            <a:ext cx="0" cy="3168650"/>
          </a:xfrm>
          <a:prstGeom prst="line">
            <a:avLst/>
          </a:prstGeom>
          <a:ln w="9525" cap="flat" cmpd="sng">
            <a:solidFill>
              <a:schemeClr val="tx1"/>
            </a:solidFill>
            <a:prstDash val="solid"/>
            <a:headEnd type="none" w="med" len="med"/>
            <a:tailEnd type="triangle" w="med" len="med"/>
          </a:ln>
        </p:spPr>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fill="hold">
                                          <p:stCondLst>
                                            <p:cond delay="0"/>
                                          </p:stCondLst>
                                        </p:cTn>
                                        <p:tgtEl>
                                          <p:spTgt spid="100354"/>
                                        </p:tgtEl>
                                        <p:attrNameLst>
                                          <p:attrName>style.visibility</p:attrName>
                                        </p:attrNameLst>
                                      </p:cBhvr>
                                      <p:to>
                                        <p:strVal val="visible"/>
                                      </p:to>
                                    </p:set>
                                    <p:anim calcmode="lin" valueType="num">
                                      <p:cBhvr>
                                        <p:cTn id="7" dur="1000" fill="hold"/>
                                        <p:tgtEl>
                                          <p:spTgt spid="100354"/>
                                        </p:tgtEl>
                                        <p:attrNameLst>
                                          <p:attrName>ppt_w</p:attrName>
                                        </p:attrNameLst>
                                      </p:cBhvr>
                                      <p:tavLst>
                                        <p:tav tm="0">
                                          <p:val>
                                            <p:strVal val="#ppt_w+.3"/>
                                          </p:val>
                                        </p:tav>
                                        <p:tav tm="100000">
                                          <p:val>
                                            <p:strVal val="#ppt_w"/>
                                          </p:val>
                                        </p:tav>
                                      </p:tavLst>
                                    </p:anim>
                                    <p:anim calcmode="lin" valueType="num">
                                      <p:cBhvr>
                                        <p:cTn id="8" dur="1000" fill="hold"/>
                                        <p:tgtEl>
                                          <p:spTgt spid="100354"/>
                                        </p:tgtEl>
                                        <p:attrNameLst>
                                          <p:attrName>ppt_h</p:attrName>
                                        </p:attrNameLst>
                                      </p:cBhvr>
                                      <p:tavLst>
                                        <p:tav tm="0">
                                          <p:val>
                                            <p:strVal val="#ppt_h"/>
                                          </p:val>
                                        </p:tav>
                                        <p:tav tm="100000">
                                          <p:val>
                                            <p:strVal val="#ppt_h"/>
                                          </p:val>
                                        </p:tav>
                                      </p:tavLst>
                                    </p:anim>
                                    <p:animEffect transition="in" filter="fade">
                                      <p:cBhvr>
                                        <p:cTn id="9" dur="1000"/>
                                        <p:tgtEl>
                                          <p:spTgt spid="10035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fill="hold">
                                          <p:stCondLst>
                                            <p:cond delay="0"/>
                                          </p:stCondLst>
                                        </p:cTn>
                                        <p:tgtEl>
                                          <p:spTgt spid="100355">
                                            <p:txEl>
                                              <p:charRg st="4294967295" end="4294967295"/>
                                            </p:txEl>
                                          </p:spTgt>
                                        </p:tgtEl>
                                        <p:attrNameLst>
                                          <p:attrName>style.visibility</p:attrName>
                                        </p:attrNameLst>
                                      </p:cBhvr>
                                      <p:to>
                                        <p:strVal val="visible"/>
                                      </p:to>
                                    </p:set>
                                    <p:anim calcmode="lin" valueType="num">
                                      <p:cBhvr>
                                        <p:cTn id="14" dur="1000" fill="hold"/>
                                        <p:tgtEl>
                                          <p:spTgt spid="100355">
                                            <p:txEl>
                                              <p:charRg st="4294967295" end="4294967295"/>
                                            </p:txEl>
                                          </p:spTgt>
                                        </p:tgtEl>
                                        <p:attrNameLst>
                                          <p:attrName>ppt_w</p:attrName>
                                        </p:attrNameLst>
                                      </p:cBhvr>
                                      <p:tavLst>
                                        <p:tav tm="0">
                                          <p:val>
                                            <p:strVal val="#ppt_w+.3"/>
                                          </p:val>
                                        </p:tav>
                                        <p:tav tm="100000">
                                          <p:val>
                                            <p:strVal val="#ppt_w"/>
                                          </p:val>
                                        </p:tav>
                                      </p:tavLst>
                                    </p:anim>
                                    <p:anim calcmode="lin" valueType="num">
                                      <p:cBhvr>
                                        <p:cTn id="15" dur="1000" fill="hold"/>
                                        <p:tgtEl>
                                          <p:spTgt spid="100355">
                                            <p:txEl>
                                              <p:charRg st="4294967295" end="4294967295"/>
                                            </p:txEl>
                                          </p:spTgt>
                                        </p:tgtEl>
                                        <p:attrNameLst>
                                          <p:attrName>ppt_h</p:attrName>
                                        </p:attrNameLst>
                                      </p:cBhvr>
                                      <p:tavLst>
                                        <p:tav tm="0">
                                          <p:val>
                                            <p:strVal val="#ppt_h"/>
                                          </p:val>
                                        </p:tav>
                                        <p:tav tm="100000">
                                          <p:val>
                                            <p:strVal val="#ppt_h"/>
                                          </p:val>
                                        </p:tav>
                                      </p:tavLst>
                                    </p:anim>
                                    <p:animEffect transition="in" filter="fade">
                                      <p:cBhvr>
                                        <p:cTn id="16" dur="1000"/>
                                        <p:tgtEl>
                                          <p:spTgt spid="100355">
                                            <p:txEl>
                                              <p:charRg st="4294967295" end="429496729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fill="hold">
                                          <p:stCondLst>
                                            <p:cond delay="0"/>
                                          </p:stCondLst>
                                        </p:cTn>
                                        <p:tgtEl>
                                          <p:spTgt spid="100355">
                                            <p:txEl>
                                              <p:charRg st="0" end="10"/>
                                            </p:txEl>
                                          </p:spTgt>
                                        </p:tgtEl>
                                        <p:attrNameLst>
                                          <p:attrName>style.visibility</p:attrName>
                                        </p:attrNameLst>
                                      </p:cBhvr>
                                      <p:to>
                                        <p:strVal val="visible"/>
                                      </p:to>
                                    </p:set>
                                    <p:anim calcmode="lin" valueType="num">
                                      <p:cBhvr>
                                        <p:cTn id="21" dur="1000" fill="hold"/>
                                        <p:tgtEl>
                                          <p:spTgt spid="100355">
                                            <p:txEl>
                                              <p:charRg st="0" end="10"/>
                                            </p:txEl>
                                          </p:spTgt>
                                        </p:tgtEl>
                                        <p:attrNameLst>
                                          <p:attrName>ppt_w</p:attrName>
                                        </p:attrNameLst>
                                      </p:cBhvr>
                                      <p:tavLst>
                                        <p:tav tm="0">
                                          <p:val>
                                            <p:strVal val="#ppt_w+.3"/>
                                          </p:val>
                                        </p:tav>
                                        <p:tav tm="100000">
                                          <p:val>
                                            <p:strVal val="#ppt_w"/>
                                          </p:val>
                                        </p:tav>
                                      </p:tavLst>
                                    </p:anim>
                                    <p:anim calcmode="lin" valueType="num">
                                      <p:cBhvr>
                                        <p:cTn id="22" dur="1000" fill="hold"/>
                                        <p:tgtEl>
                                          <p:spTgt spid="100355">
                                            <p:txEl>
                                              <p:charRg st="0" end="10"/>
                                            </p:txEl>
                                          </p:spTgt>
                                        </p:tgtEl>
                                        <p:attrNameLst>
                                          <p:attrName>ppt_h</p:attrName>
                                        </p:attrNameLst>
                                      </p:cBhvr>
                                      <p:tavLst>
                                        <p:tav tm="0">
                                          <p:val>
                                            <p:strVal val="#ppt_h"/>
                                          </p:val>
                                        </p:tav>
                                        <p:tav tm="100000">
                                          <p:val>
                                            <p:strVal val="#ppt_h"/>
                                          </p:val>
                                        </p:tav>
                                      </p:tavLst>
                                    </p:anim>
                                    <p:animEffect transition="in" filter="fade">
                                      <p:cBhvr>
                                        <p:cTn id="23" dur="1000"/>
                                        <p:tgtEl>
                                          <p:spTgt spid="100355">
                                            <p:txEl>
                                              <p:charRg st="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fill="hold">
                                          <p:stCondLst>
                                            <p:cond delay="0"/>
                                          </p:stCondLst>
                                        </p:cTn>
                                        <p:tgtEl>
                                          <p:spTgt spid="100355">
                                            <p:txEl>
                                              <p:charRg st="10" end="20"/>
                                            </p:txEl>
                                          </p:spTgt>
                                        </p:tgtEl>
                                        <p:attrNameLst>
                                          <p:attrName>style.visibility</p:attrName>
                                        </p:attrNameLst>
                                      </p:cBhvr>
                                      <p:to>
                                        <p:strVal val="visible"/>
                                      </p:to>
                                    </p:set>
                                    <p:anim calcmode="lin" valueType="num">
                                      <p:cBhvr>
                                        <p:cTn id="28" dur="1000" fill="hold"/>
                                        <p:tgtEl>
                                          <p:spTgt spid="100355">
                                            <p:txEl>
                                              <p:charRg st="10" end="20"/>
                                            </p:txEl>
                                          </p:spTgt>
                                        </p:tgtEl>
                                        <p:attrNameLst>
                                          <p:attrName>ppt_w</p:attrName>
                                        </p:attrNameLst>
                                      </p:cBhvr>
                                      <p:tavLst>
                                        <p:tav tm="0">
                                          <p:val>
                                            <p:strVal val="#ppt_w+.3"/>
                                          </p:val>
                                        </p:tav>
                                        <p:tav tm="100000">
                                          <p:val>
                                            <p:strVal val="#ppt_w"/>
                                          </p:val>
                                        </p:tav>
                                      </p:tavLst>
                                    </p:anim>
                                    <p:anim calcmode="lin" valueType="num">
                                      <p:cBhvr>
                                        <p:cTn id="29" dur="1000" fill="hold"/>
                                        <p:tgtEl>
                                          <p:spTgt spid="100355">
                                            <p:txEl>
                                              <p:charRg st="10" end="20"/>
                                            </p:txEl>
                                          </p:spTgt>
                                        </p:tgtEl>
                                        <p:attrNameLst>
                                          <p:attrName>ppt_h</p:attrName>
                                        </p:attrNameLst>
                                      </p:cBhvr>
                                      <p:tavLst>
                                        <p:tav tm="0">
                                          <p:val>
                                            <p:strVal val="#ppt_h"/>
                                          </p:val>
                                        </p:tav>
                                        <p:tav tm="100000">
                                          <p:val>
                                            <p:strVal val="#ppt_h"/>
                                          </p:val>
                                        </p:tav>
                                      </p:tavLst>
                                    </p:anim>
                                    <p:animEffect transition="in" filter="fade">
                                      <p:cBhvr>
                                        <p:cTn id="30" dur="1000"/>
                                        <p:tgtEl>
                                          <p:spTgt spid="100355">
                                            <p:txEl>
                                              <p:charRg st="10" end="2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fill="hold">
                                          <p:stCondLst>
                                            <p:cond delay="0"/>
                                          </p:stCondLst>
                                        </p:cTn>
                                        <p:tgtEl>
                                          <p:spTgt spid="100355">
                                            <p:txEl>
                                              <p:charRg st="20" end="61"/>
                                            </p:txEl>
                                          </p:spTgt>
                                        </p:tgtEl>
                                        <p:attrNameLst>
                                          <p:attrName>style.visibility</p:attrName>
                                        </p:attrNameLst>
                                      </p:cBhvr>
                                      <p:to>
                                        <p:strVal val="visible"/>
                                      </p:to>
                                    </p:set>
                                    <p:anim calcmode="lin" valueType="num">
                                      <p:cBhvr>
                                        <p:cTn id="35" dur="1000" fill="hold"/>
                                        <p:tgtEl>
                                          <p:spTgt spid="100355">
                                            <p:txEl>
                                              <p:charRg st="20" end="61"/>
                                            </p:txEl>
                                          </p:spTgt>
                                        </p:tgtEl>
                                        <p:attrNameLst>
                                          <p:attrName>ppt_w</p:attrName>
                                        </p:attrNameLst>
                                      </p:cBhvr>
                                      <p:tavLst>
                                        <p:tav tm="0">
                                          <p:val>
                                            <p:strVal val="#ppt_w+.3"/>
                                          </p:val>
                                        </p:tav>
                                        <p:tav tm="100000">
                                          <p:val>
                                            <p:strVal val="#ppt_w"/>
                                          </p:val>
                                        </p:tav>
                                      </p:tavLst>
                                    </p:anim>
                                    <p:anim calcmode="lin" valueType="num">
                                      <p:cBhvr>
                                        <p:cTn id="36" dur="1000" fill="hold"/>
                                        <p:tgtEl>
                                          <p:spTgt spid="100355">
                                            <p:txEl>
                                              <p:charRg st="20" end="61"/>
                                            </p:txEl>
                                          </p:spTgt>
                                        </p:tgtEl>
                                        <p:attrNameLst>
                                          <p:attrName>ppt_h</p:attrName>
                                        </p:attrNameLst>
                                      </p:cBhvr>
                                      <p:tavLst>
                                        <p:tav tm="0">
                                          <p:val>
                                            <p:strVal val="#ppt_h"/>
                                          </p:val>
                                        </p:tav>
                                        <p:tav tm="100000">
                                          <p:val>
                                            <p:strVal val="#ppt_h"/>
                                          </p:val>
                                        </p:tav>
                                      </p:tavLst>
                                    </p:anim>
                                    <p:animEffect transition="in" filter="fade">
                                      <p:cBhvr>
                                        <p:cTn id="37" dur="1000"/>
                                        <p:tgtEl>
                                          <p:spTgt spid="100355">
                                            <p:txEl>
                                              <p:charRg st="20" end="6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fill="hold">
                                          <p:stCondLst>
                                            <p:cond delay="0"/>
                                          </p:stCondLst>
                                        </p:cTn>
                                        <p:tgtEl>
                                          <p:spTgt spid="100355">
                                            <p:txEl>
                                              <p:charRg st="62" end="67"/>
                                            </p:txEl>
                                          </p:spTgt>
                                        </p:tgtEl>
                                        <p:attrNameLst>
                                          <p:attrName>style.visibility</p:attrName>
                                        </p:attrNameLst>
                                      </p:cBhvr>
                                      <p:to>
                                        <p:strVal val="visible"/>
                                      </p:to>
                                    </p:set>
                                    <p:anim calcmode="lin" valueType="num">
                                      <p:cBhvr>
                                        <p:cTn id="42" dur="1000" fill="hold"/>
                                        <p:tgtEl>
                                          <p:spTgt spid="100355">
                                            <p:txEl>
                                              <p:charRg st="62" end="67"/>
                                            </p:txEl>
                                          </p:spTgt>
                                        </p:tgtEl>
                                        <p:attrNameLst>
                                          <p:attrName>ppt_w</p:attrName>
                                        </p:attrNameLst>
                                      </p:cBhvr>
                                      <p:tavLst>
                                        <p:tav tm="0">
                                          <p:val>
                                            <p:strVal val="#ppt_w+.3"/>
                                          </p:val>
                                        </p:tav>
                                        <p:tav tm="100000">
                                          <p:val>
                                            <p:strVal val="#ppt_w"/>
                                          </p:val>
                                        </p:tav>
                                      </p:tavLst>
                                    </p:anim>
                                    <p:anim calcmode="lin" valueType="num">
                                      <p:cBhvr>
                                        <p:cTn id="43" dur="1000" fill="hold"/>
                                        <p:tgtEl>
                                          <p:spTgt spid="100355">
                                            <p:txEl>
                                              <p:charRg st="62" end="67"/>
                                            </p:txEl>
                                          </p:spTgt>
                                        </p:tgtEl>
                                        <p:attrNameLst>
                                          <p:attrName>ppt_h</p:attrName>
                                        </p:attrNameLst>
                                      </p:cBhvr>
                                      <p:tavLst>
                                        <p:tav tm="0">
                                          <p:val>
                                            <p:strVal val="#ppt_h"/>
                                          </p:val>
                                        </p:tav>
                                        <p:tav tm="100000">
                                          <p:val>
                                            <p:strVal val="#ppt_h"/>
                                          </p:val>
                                        </p:tav>
                                      </p:tavLst>
                                    </p:anim>
                                    <p:animEffect transition="in" filter="fade">
                                      <p:cBhvr>
                                        <p:cTn id="44" dur="1000"/>
                                        <p:tgtEl>
                                          <p:spTgt spid="100355">
                                            <p:txEl>
                                              <p:charRg st="62" end="6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fill="hold">
                                          <p:stCondLst>
                                            <p:cond delay="0"/>
                                          </p:stCondLst>
                                        </p:cTn>
                                        <p:tgtEl>
                                          <p:spTgt spid="100355">
                                            <p:txEl>
                                              <p:charRg st="68" end="106"/>
                                            </p:txEl>
                                          </p:spTgt>
                                        </p:tgtEl>
                                        <p:attrNameLst>
                                          <p:attrName>style.visibility</p:attrName>
                                        </p:attrNameLst>
                                      </p:cBhvr>
                                      <p:to>
                                        <p:strVal val="visible"/>
                                      </p:to>
                                    </p:set>
                                    <p:anim calcmode="lin" valueType="num">
                                      <p:cBhvr>
                                        <p:cTn id="49" dur="1000" fill="hold"/>
                                        <p:tgtEl>
                                          <p:spTgt spid="100355">
                                            <p:txEl>
                                              <p:charRg st="68" end="106"/>
                                            </p:txEl>
                                          </p:spTgt>
                                        </p:tgtEl>
                                        <p:attrNameLst>
                                          <p:attrName>ppt_w</p:attrName>
                                        </p:attrNameLst>
                                      </p:cBhvr>
                                      <p:tavLst>
                                        <p:tav tm="0">
                                          <p:val>
                                            <p:strVal val="#ppt_w+.3"/>
                                          </p:val>
                                        </p:tav>
                                        <p:tav tm="100000">
                                          <p:val>
                                            <p:strVal val="#ppt_w"/>
                                          </p:val>
                                        </p:tav>
                                      </p:tavLst>
                                    </p:anim>
                                    <p:anim calcmode="lin" valueType="num">
                                      <p:cBhvr>
                                        <p:cTn id="50" dur="1000" fill="hold"/>
                                        <p:tgtEl>
                                          <p:spTgt spid="100355">
                                            <p:txEl>
                                              <p:charRg st="68" end="106"/>
                                            </p:txEl>
                                          </p:spTgt>
                                        </p:tgtEl>
                                        <p:attrNameLst>
                                          <p:attrName>ppt_h</p:attrName>
                                        </p:attrNameLst>
                                      </p:cBhvr>
                                      <p:tavLst>
                                        <p:tav tm="0">
                                          <p:val>
                                            <p:strVal val="#ppt_h"/>
                                          </p:val>
                                        </p:tav>
                                        <p:tav tm="100000">
                                          <p:val>
                                            <p:strVal val="#ppt_h"/>
                                          </p:val>
                                        </p:tav>
                                      </p:tavLst>
                                    </p:anim>
                                    <p:animEffect transition="in" filter="fade">
                                      <p:cBhvr>
                                        <p:cTn id="51" dur="1000"/>
                                        <p:tgtEl>
                                          <p:spTgt spid="100355">
                                            <p:txEl>
                                              <p:charRg st="68" end="10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fill="hold">
                                          <p:stCondLst>
                                            <p:cond delay="0"/>
                                          </p:stCondLst>
                                        </p:cTn>
                                        <p:tgtEl>
                                          <p:spTgt spid="100355">
                                            <p:txEl>
                                              <p:charRg st="106" end="145"/>
                                            </p:txEl>
                                          </p:spTgt>
                                        </p:tgtEl>
                                        <p:attrNameLst>
                                          <p:attrName>style.visibility</p:attrName>
                                        </p:attrNameLst>
                                      </p:cBhvr>
                                      <p:to>
                                        <p:strVal val="visible"/>
                                      </p:to>
                                    </p:set>
                                    <p:anim calcmode="lin" valueType="num">
                                      <p:cBhvr>
                                        <p:cTn id="56" dur="1000" fill="hold"/>
                                        <p:tgtEl>
                                          <p:spTgt spid="100355">
                                            <p:txEl>
                                              <p:charRg st="106" end="145"/>
                                            </p:txEl>
                                          </p:spTgt>
                                        </p:tgtEl>
                                        <p:attrNameLst>
                                          <p:attrName>ppt_w</p:attrName>
                                        </p:attrNameLst>
                                      </p:cBhvr>
                                      <p:tavLst>
                                        <p:tav tm="0">
                                          <p:val>
                                            <p:strVal val="#ppt_w+.3"/>
                                          </p:val>
                                        </p:tav>
                                        <p:tav tm="100000">
                                          <p:val>
                                            <p:strVal val="#ppt_w"/>
                                          </p:val>
                                        </p:tav>
                                      </p:tavLst>
                                    </p:anim>
                                    <p:anim calcmode="lin" valueType="num">
                                      <p:cBhvr>
                                        <p:cTn id="57" dur="1000" fill="hold"/>
                                        <p:tgtEl>
                                          <p:spTgt spid="100355">
                                            <p:txEl>
                                              <p:charRg st="106" end="145"/>
                                            </p:txEl>
                                          </p:spTgt>
                                        </p:tgtEl>
                                        <p:attrNameLst>
                                          <p:attrName>ppt_h</p:attrName>
                                        </p:attrNameLst>
                                      </p:cBhvr>
                                      <p:tavLst>
                                        <p:tav tm="0">
                                          <p:val>
                                            <p:strVal val="#ppt_h"/>
                                          </p:val>
                                        </p:tav>
                                        <p:tav tm="100000">
                                          <p:val>
                                            <p:strVal val="#ppt_h"/>
                                          </p:val>
                                        </p:tav>
                                      </p:tavLst>
                                    </p:anim>
                                    <p:animEffect transition="in" filter="fade">
                                      <p:cBhvr>
                                        <p:cTn id="58" dur="1000"/>
                                        <p:tgtEl>
                                          <p:spTgt spid="100355">
                                            <p:txEl>
                                              <p:charRg st="106" end="14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fill="hold">
                                          <p:stCondLst>
                                            <p:cond delay="0"/>
                                          </p:stCondLst>
                                        </p:cTn>
                                        <p:tgtEl>
                                          <p:spTgt spid="100355">
                                            <p:txEl>
                                              <p:charRg st="145" end="217"/>
                                            </p:txEl>
                                          </p:spTgt>
                                        </p:tgtEl>
                                        <p:attrNameLst>
                                          <p:attrName>style.visibility</p:attrName>
                                        </p:attrNameLst>
                                      </p:cBhvr>
                                      <p:to>
                                        <p:strVal val="visible"/>
                                      </p:to>
                                    </p:set>
                                    <p:anim calcmode="lin" valueType="num">
                                      <p:cBhvr>
                                        <p:cTn id="63" dur="1000" fill="hold"/>
                                        <p:tgtEl>
                                          <p:spTgt spid="100355">
                                            <p:txEl>
                                              <p:charRg st="145" end="217"/>
                                            </p:txEl>
                                          </p:spTgt>
                                        </p:tgtEl>
                                        <p:attrNameLst>
                                          <p:attrName>ppt_w</p:attrName>
                                        </p:attrNameLst>
                                      </p:cBhvr>
                                      <p:tavLst>
                                        <p:tav tm="0">
                                          <p:val>
                                            <p:strVal val="#ppt_w+.3"/>
                                          </p:val>
                                        </p:tav>
                                        <p:tav tm="100000">
                                          <p:val>
                                            <p:strVal val="#ppt_w"/>
                                          </p:val>
                                        </p:tav>
                                      </p:tavLst>
                                    </p:anim>
                                    <p:anim calcmode="lin" valueType="num">
                                      <p:cBhvr>
                                        <p:cTn id="64" dur="1000" fill="hold"/>
                                        <p:tgtEl>
                                          <p:spTgt spid="100355">
                                            <p:txEl>
                                              <p:charRg st="145" end="217"/>
                                            </p:txEl>
                                          </p:spTgt>
                                        </p:tgtEl>
                                        <p:attrNameLst>
                                          <p:attrName>ppt_h</p:attrName>
                                        </p:attrNameLst>
                                      </p:cBhvr>
                                      <p:tavLst>
                                        <p:tav tm="0">
                                          <p:val>
                                            <p:strVal val="#ppt_h"/>
                                          </p:val>
                                        </p:tav>
                                        <p:tav tm="100000">
                                          <p:val>
                                            <p:strVal val="#ppt_h"/>
                                          </p:val>
                                        </p:tav>
                                      </p:tavLst>
                                    </p:anim>
                                    <p:animEffect transition="in" filter="fade">
                                      <p:cBhvr>
                                        <p:cTn id="65" dur="1000"/>
                                        <p:tgtEl>
                                          <p:spTgt spid="100355">
                                            <p:txEl>
                                              <p:charRg st="145" end="21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fill="hold">
                                          <p:stCondLst>
                                            <p:cond delay="0"/>
                                          </p:stCondLst>
                                        </p:cTn>
                                        <p:tgtEl>
                                          <p:spTgt spid="100355">
                                            <p:txEl>
                                              <p:charRg st="217" end="291"/>
                                            </p:txEl>
                                          </p:spTgt>
                                        </p:tgtEl>
                                        <p:attrNameLst>
                                          <p:attrName>style.visibility</p:attrName>
                                        </p:attrNameLst>
                                      </p:cBhvr>
                                      <p:to>
                                        <p:strVal val="visible"/>
                                      </p:to>
                                    </p:set>
                                    <p:anim calcmode="lin" valueType="num">
                                      <p:cBhvr>
                                        <p:cTn id="70" dur="1000" fill="hold"/>
                                        <p:tgtEl>
                                          <p:spTgt spid="100355">
                                            <p:txEl>
                                              <p:charRg st="217" end="291"/>
                                            </p:txEl>
                                          </p:spTgt>
                                        </p:tgtEl>
                                        <p:attrNameLst>
                                          <p:attrName>ppt_w</p:attrName>
                                        </p:attrNameLst>
                                      </p:cBhvr>
                                      <p:tavLst>
                                        <p:tav tm="0">
                                          <p:val>
                                            <p:strVal val="#ppt_w+.3"/>
                                          </p:val>
                                        </p:tav>
                                        <p:tav tm="100000">
                                          <p:val>
                                            <p:strVal val="#ppt_w"/>
                                          </p:val>
                                        </p:tav>
                                      </p:tavLst>
                                    </p:anim>
                                    <p:anim calcmode="lin" valueType="num">
                                      <p:cBhvr>
                                        <p:cTn id="71" dur="1000" fill="hold"/>
                                        <p:tgtEl>
                                          <p:spTgt spid="100355">
                                            <p:txEl>
                                              <p:charRg st="217" end="291"/>
                                            </p:txEl>
                                          </p:spTgt>
                                        </p:tgtEl>
                                        <p:attrNameLst>
                                          <p:attrName>ppt_h</p:attrName>
                                        </p:attrNameLst>
                                      </p:cBhvr>
                                      <p:tavLst>
                                        <p:tav tm="0">
                                          <p:val>
                                            <p:strVal val="#ppt_h"/>
                                          </p:val>
                                        </p:tav>
                                        <p:tav tm="100000">
                                          <p:val>
                                            <p:strVal val="#ppt_h"/>
                                          </p:val>
                                        </p:tav>
                                      </p:tavLst>
                                    </p:anim>
                                    <p:animEffect transition="in" filter="fade">
                                      <p:cBhvr>
                                        <p:cTn id="72" dur="1000"/>
                                        <p:tgtEl>
                                          <p:spTgt spid="100355">
                                            <p:txEl>
                                              <p:charRg st="217" end="29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ldLvl="0" animBg="1"/>
      <p:bldP spid="10035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rPr>
              <a:t>带式压滤机</a:t>
            </a:r>
            <a:endParaRPr lang="zh-CN" altLang="en-US" dirty="0">
              <a:solidFill>
                <a:srgbClr val="FFCC00"/>
              </a:solidFill>
              <a:effectLst/>
              <a:ea typeface="黑体" panose="02010609060101010101" pitchFamily="2" charset="-122"/>
            </a:endParaRPr>
          </a:p>
        </p:txBody>
      </p:sp>
      <p:sp>
        <p:nvSpPr>
          <p:cNvPr id="81923" name="Rectangle 3"/>
          <p:cNvSpPr>
            <a:spLocks noGrp="1"/>
          </p:cNvSpPr>
          <p:nvPr>
            <p:ph idx="1"/>
          </p:nvPr>
        </p:nvSpPr>
        <p:spPr>
          <a:xfrm>
            <a:off x="457200" y="1341438"/>
            <a:ext cx="8229600" cy="5516562"/>
          </a:xfrm>
          <a:ln/>
        </p:spPr>
        <p:txBody>
          <a:bodyPr vert="horz" wrap="square" lIns="91440" tIns="45720" rIns="91440" bIns="45720" anchor="t" anchorCtr="0"/>
          <a:lstStyle/>
          <a:p>
            <a:pPr eaLnBrk="1" hangingPunct="1"/>
            <a:r>
              <a:rPr lang="zh-CN" altLang="en-US" sz="3600" dirty="0">
                <a:effectLst/>
                <a:latin typeface="华文新魏" pitchFamily="2" charset="-122"/>
                <a:ea typeface="华文新魏" pitchFamily="2" charset="-122"/>
              </a:rPr>
              <a:t>工作过程：</a:t>
            </a:r>
            <a:endParaRPr lang="zh-CN" altLang="en-US" sz="3600" dirty="0">
              <a:effectLst/>
              <a:latin typeface="华文新魏" pitchFamily="2" charset="-122"/>
              <a:ea typeface="华文新魏" pitchFamily="2" charset="-122"/>
            </a:endParaRPr>
          </a:p>
          <a:p>
            <a:pPr lvl="1" eaLnBrk="1" hangingPunct="1">
              <a:buNone/>
            </a:pPr>
            <a:r>
              <a:rPr lang="en-US" altLang="zh-CN" sz="3600" b="1" dirty="0">
                <a:effectLst/>
                <a:latin typeface="华文新魏" pitchFamily="2" charset="-122"/>
                <a:ea typeface="华文新魏" pitchFamily="2" charset="-122"/>
              </a:rPr>
              <a:t>1</a:t>
            </a:r>
            <a:r>
              <a:rPr lang="zh-CN" altLang="en-US" sz="3600" b="1" dirty="0">
                <a:effectLst/>
                <a:latin typeface="华文新魏" pitchFamily="2" charset="-122"/>
                <a:ea typeface="华文新魏" pitchFamily="2" charset="-122"/>
              </a:rPr>
              <a:t>、</a:t>
            </a:r>
            <a:r>
              <a:rPr lang="zh-CN" altLang="en-US" sz="3600" dirty="0">
                <a:effectLst/>
                <a:latin typeface="华文新魏" pitchFamily="2" charset="-122"/>
                <a:ea typeface="华文新魏" pitchFamily="2" charset="-122"/>
              </a:rPr>
              <a:t>絮凝阶段</a:t>
            </a:r>
            <a:endParaRPr lang="zh-CN" altLang="en-US" sz="3600" dirty="0">
              <a:effectLst/>
              <a:latin typeface="华文新魏" pitchFamily="2" charset="-122"/>
              <a:ea typeface="华文新魏" pitchFamily="2" charset="-122"/>
            </a:endParaRPr>
          </a:p>
          <a:p>
            <a:pPr lvl="1" eaLnBrk="1" hangingPunct="1">
              <a:buNone/>
            </a:pPr>
            <a:r>
              <a:rPr lang="en-US" altLang="zh-CN" sz="3600" dirty="0">
                <a:effectLst/>
                <a:latin typeface="华文新魏" pitchFamily="2" charset="-122"/>
                <a:ea typeface="华文新魏" pitchFamily="2" charset="-122"/>
              </a:rPr>
              <a:t>2</a:t>
            </a:r>
            <a:r>
              <a:rPr lang="zh-CN" altLang="en-US" sz="3600" dirty="0">
                <a:effectLst/>
                <a:latin typeface="华文新魏" pitchFamily="2" charset="-122"/>
                <a:ea typeface="华文新魏" pitchFamily="2" charset="-122"/>
              </a:rPr>
              <a:t>、重力脱水阶段</a:t>
            </a:r>
            <a:endParaRPr lang="zh-CN" altLang="en-US" sz="3600" dirty="0">
              <a:effectLst/>
              <a:latin typeface="华文新魏" pitchFamily="2" charset="-122"/>
              <a:ea typeface="华文新魏" pitchFamily="2" charset="-122"/>
            </a:endParaRPr>
          </a:p>
          <a:p>
            <a:pPr lvl="1" eaLnBrk="1" hangingPunct="1">
              <a:buNone/>
            </a:pPr>
            <a:r>
              <a:rPr lang="en-US" altLang="zh-CN" sz="3600" dirty="0">
                <a:effectLst/>
                <a:latin typeface="华文新魏" pitchFamily="2" charset="-122"/>
                <a:ea typeface="华文新魏" pitchFamily="2" charset="-122"/>
              </a:rPr>
              <a:t>3</a:t>
            </a:r>
            <a:r>
              <a:rPr lang="zh-CN" altLang="en-US" sz="3600" dirty="0">
                <a:effectLst/>
                <a:latin typeface="华文新魏" pitchFamily="2" charset="-122"/>
                <a:ea typeface="华文新魏" pitchFamily="2" charset="-122"/>
              </a:rPr>
              <a:t>、压缩脱水阶段</a:t>
            </a:r>
            <a:endParaRPr lang="zh-CN" altLang="en-US" sz="3600" dirty="0">
              <a:effectLst/>
              <a:latin typeface="华文新魏" pitchFamily="2" charset="-122"/>
              <a:ea typeface="华文新魏" pitchFamily="2" charset="-122"/>
            </a:endParaRPr>
          </a:p>
          <a:p>
            <a:pPr lvl="1" eaLnBrk="1" hangingPunct="1">
              <a:buNone/>
            </a:pPr>
            <a:r>
              <a:rPr lang="en-US" altLang="zh-CN" sz="3600" dirty="0">
                <a:effectLst/>
                <a:latin typeface="华文新魏" pitchFamily="2" charset="-122"/>
                <a:ea typeface="华文新魏" pitchFamily="2" charset="-122"/>
              </a:rPr>
              <a:t>4</a:t>
            </a:r>
            <a:r>
              <a:rPr lang="zh-CN" altLang="en-US" sz="3600" dirty="0">
                <a:effectLst/>
                <a:latin typeface="华文新魏" pitchFamily="2" charset="-122"/>
                <a:ea typeface="华文新魏" pitchFamily="2" charset="-122"/>
              </a:rPr>
              <a:t>、剪切压缩过程</a:t>
            </a:r>
            <a:endParaRPr lang="zh-CN" altLang="en-US" sz="3600" dirty="0">
              <a:effectLst/>
              <a:latin typeface="华文新魏" pitchFamily="2" charset="-122"/>
              <a:ea typeface="华文新魏" pitchFamily="2" charset="-122"/>
            </a:endParaRPr>
          </a:p>
          <a:p>
            <a:pPr lvl="1" eaLnBrk="1" hangingPunct="1">
              <a:buNone/>
            </a:pPr>
            <a:endParaRPr lang="zh-CN" altLang="en-US" sz="3600" dirty="0">
              <a:effectLst/>
              <a:latin typeface="华文新魏" pitchFamily="2" charset="-122"/>
              <a:ea typeface="华文新魏" pitchFamily="2" charset="-122"/>
            </a:endParaRPr>
          </a:p>
          <a:p>
            <a:pPr lvl="1" eaLnBrk="1" hangingPunct="1">
              <a:buNone/>
            </a:pPr>
            <a:endParaRPr lang="zh-CN" altLang="en-US" sz="3600" dirty="0">
              <a:effectLst/>
              <a:latin typeface="华文新魏" pitchFamily="2" charset="-122"/>
              <a:ea typeface="华文新魏" pitchFamily="2" charset="-122"/>
            </a:endParaRPr>
          </a:p>
          <a:p>
            <a:pPr lvl="1" eaLnBrk="1" hangingPunct="1">
              <a:buNone/>
            </a:pPr>
            <a:r>
              <a:rPr lang="zh-CN" altLang="en-US" sz="3600" b="1" dirty="0">
                <a:effectLst/>
                <a:latin typeface="华文新魏" pitchFamily="2" charset="-122"/>
                <a:ea typeface="华文新魏" pitchFamily="2" charset="-122"/>
              </a:rPr>
              <a:t> </a:t>
            </a:r>
            <a:r>
              <a:rPr lang="zh-CN" altLang="en-US" sz="3600" b="1" dirty="0">
                <a:effectLst/>
                <a:latin typeface="华文新魏" pitchFamily="2" charset="-122"/>
                <a:ea typeface="华文新魏" pitchFamily="2" charset="-122"/>
                <a:hlinkClick r:id="rId1" action="ppaction://hlinkfile"/>
              </a:rPr>
              <a:t>（ </a:t>
            </a:r>
            <a:r>
              <a:rPr lang="en-US" altLang="zh-CN" sz="3600" b="1" dirty="0">
                <a:effectLst/>
                <a:latin typeface="华文新魏" pitchFamily="2" charset="-122"/>
                <a:ea typeface="华文新魏" pitchFamily="2" charset="-122"/>
                <a:hlinkClick r:id="rId1" action="ppaction://hlinkfile"/>
              </a:rPr>
              <a:t>1</a:t>
            </a:r>
            <a:r>
              <a:rPr lang="zh-CN" altLang="en-US" sz="3600" b="1" dirty="0">
                <a:effectLst/>
                <a:latin typeface="华文新魏" pitchFamily="2" charset="-122"/>
                <a:ea typeface="华文新魏" pitchFamily="2" charset="-122"/>
                <a:hlinkClick r:id="rId1" action="ppaction://hlinkfile"/>
              </a:rPr>
              <a:t>）</a:t>
            </a:r>
            <a:endParaRPr lang="zh-CN" altLang="en-US" sz="3600" b="1" dirty="0">
              <a:effectLst/>
              <a:latin typeface="华文新魏" pitchFamily="2" charset="-122"/>
              <a:ea typeface="华文新魏" pitchFamily="2" charset="-122"/>
            </a:endParaRPr>
          </a:p>
          <a:p>
            <a:pPr eaLnBrk="1" hangingPunct="1"/>
            <a:endParaRPr lang="en-US" altLang="zh-CN" dirty="0">
              <a:effectLst/>
              <a:latin typeface="华文新魏" pitchFamily="2" charset="-122"/>
              <a:ea typeface="华文新魏"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xfrm>
            <a:off x="457200" y="277813"/>
            <a:ext cx="8229600" cy="703262"/>
          </a:xfrm>
          <a:ln/>
        </p:spPr>
        <p:txBody>
          <a:bodyPr vert="horz" wrap="square" lIns="91440" tIns="45720" rIns="91440" bIns="45720" anchor="ctr" anchorCtr="1"/>
          <a:p>
            <a:pPr eaLnBrk="1" hangingPunct="1"/>
            <a:br>
              <a:rPr lang="en-US" altLang="zh-CN" sz="4000" dirty="0">
                <a:solidFill>
                  <a:srgbClr val="FFFF00"/>
                </a:solidFill>
                <a:effectLst/>
                <a:ea typeface="黑体" panose="02010609060101010101" pitchFamily="2" charset="-122"/>
              </a:rPr>
            </a:br>
            <a:r>
              <a:rPr lang="zh-CN" altLang="en-US" sz="4000" dirty="0">
                <a:solidFill>
                  <a:srgbClr val="FFFF00"/>
                </a:solidFill>
                <a:effectLst/>
                <a:ea typeface="黑体" panose="02010609060101010101" pitchFamily="2" charset="-122"/>
              </a:rPr>
              <a:t>污泥的来源、分类</a:t>
            </a:r>
            <a:br>
              <a:rPr lang="zh-CN" altLang="en-US" sz="4000" dirty="0">
                <a:solidFill>
                  <a:srgbClr val="FFFF00"/>
                </a:solidFill>
                <a:effectLst/>
                <a:ea typeface="黑体" panose="02010609060101010101" pitchFamily="2" charset="-122"/>
              </a:rPr>
            </a:br>
            <a:endParaRPr lang="zh-CN" altLang="en-US" sz="4000" dirty="0">
              <a:solidFill>
                <a:srgbClr val="FFFF00"/>
              </a:solidFill>
              <a:effectLst/>
              <a:ea typeface="黑体" panose="02010609060101010101" pitchFamily="2" charset="-122"/>
            </a:endParaRPr>
          </a:p>
        </p:txBody>
      </p:sp>
      <p:sp>
        <p:nvSpPr>
          <p:cNvPr id="9219" name="Rectangle 3"/>
          <p:cNvSpPr>
            <a:spLocks noGrp="1"/>
          </p:cNvSpPr>
          <p:nvPr>
            <p:ph idx="1"/>
          </p:nvPr>
        </p:nvSpPr>
        <p:spPr>
          <a:xfrm>
            <a:off x="457200" y="1125538"/>
            <a:ext cx="8229600" cy="5732462"/>
          </a:xfrm>
          <a:ln/>
        </p:spPr>
        <p:txBody>
          <a:bodyPr vert="horz" wrap="square" lIns="91440" tIns="45720" rIns="91440" bIns="45720" anchor="t" anchorCtr="0"/>
          <a:lstStyle/>
          <a:p>
            <a:pPr eaLnBrk="1" hangingPunct="1"/>
            <a:r>
              <a:rPr lang="zh-CN" altLang="en-US" dirty="0">
                <a:solidFill>
                  <a:srgbClr val="FFCC00"/>
                </a:solidFill>
                <a:effectLst/>
                <a:latin typeface="华文新魏" pitchFamily="2" charset="-122"/>
                <a:ea typeface="华文新魏" pitchFamily="2" charset="-122"/>
              </a:rPr>
              <a:t>污泥的肥分：</a:t>
            </a:r>
            <a:endParaRPr lang="zh-CN" altLang="en-US" dirty="0">
              <a:solidFill>
                <a:srgbClr val="FFCC00"/>
              </a:solidFill>
              <a:effectLst/>
              <a:latin typeface="华文新魏" pitchFamily="2" charset="-122"/>
              <a:ea typeface="华文新魏" pitchFamily="2" charset="-122"/>
            </a:endParaRPr>
          </a:p>
          <a:p>
            <a:pPr eaLnBrk="1" hangingPunct="1">
              <a:buNone/>
            </a:pPr>
            <a:r>
              <a:rPr lang="zh-CN" altLang="en-US" dirty="0">
                <a:effectLst/>
                <a:ea typeface="华文新魏" pitchFamily="2" charset="-122"/>
              </a:rPr>
              <a:t>  污泥中有机物是消化处理的对象，一部分可以消化降解，另一部分不可降解，用名词表示污泥中可消化降解有机物的比例</a:t>
            </a:r>
            <a:endParaRPr lang="zh-CN" altLang="en-US" dirty="0">
              <a:solidFill>
                <a:srgbClr val="FFCC00"/>
              </a:solidFill>
              <a:effectLst/>
              <a:latin typeface="华文新魏" pitchFamily="2" charset="-122"/>
              <a:ea typeface="华文新魏" pitchFamily="2" charset="-122"/>
            </a:endParaRPr>
          </a:p>
          <a:p>
            <a:pPr eaLnBrk="1" hangingPunct="1"/>
            <a:r>
              <a:rPr lang="zh-CN" altLang="en-US" dirty="0">
                <a:solidFill>
                  <a:srgbClr val="FFCC00"/>
                </a:solidFill>
                <a:effectLst/>
                <a:latin typeface="华文新魏" pitchFamily="2" charset="-122"/>
                <a:ea typeface="华文新魏" pitchFamily="2" charset="-122"/>
              </a:rPr>
              <a:t>  污泥的卫生学指标：</a:t>
            </a:r>
            <a:endParaRPr lang="zh-CN" altLang="en-US" dirty="0">
              <a:solidFill>
                <a:srgbClr val="FFCC00"/>
              </a:solidFill>
              <a:effectLst/>
              <a:latin typeface="华文新魏" pitchFamily="2" charset="-122"/>
              <a:ea typeface="华文新魏" pitchFamily="2" charset="-122"/>
            </a:endParaRPr>
          </a:p>
          <a:p>
            <a:pPr eaLnBrk="1" hangingPunct="1">
              <a:buNone/>
            </a:pPr>
            <a:r>
              <a:rPr lang="zh-CN" altLang="en-US" dirty="0">
                <a:effectLst/>
                <a:latin typeface="华文新魏" pitchFamily="2" charset="-122"/>
                <a:ea typeface="华文新魏" pitchFamily="2" charset="-122"/>
              </a:rPr>
              <a:t>    主要指氮、磷、钾、有机质、微量元素的含量。污泥的卫生学指标，污泥中含有许多病原体，影响环境。名词指病原微生物的数量</a:t>
            </a:r>
            <a:endParaRPr lang="zh-CN" altLang="en-US" dirty="0">
              <a:effectLst/>
              <a:latin typeface="华文新魏" pitchFamily="2" charset="-122"/>
              <a:ea typeface="华文新魏"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hlinkClick r:id="rId1" action="ppaction://hlinkfile"/>
              </a:rPr>
              <a:t>带式压滤机</a:t>
            </a:r>
            <a:endParaRPr lang="zh-CN" altLang="en-US" dirty="0">
              <a:solidFill>
                <a:srgbClr val="FFCC00"/>
              </a:solidFill>
              <a:effectLst/>
              <a:ea typeface="黑体" panose="02010609060101010101" pitchFamily="2" charset="-122"/>
            </a:endParaRPr>
          </a:p>
        </p:txBody>
      </p:sp>
      <p:sp>
        <p:nvSpPr>
          <p:cNvPr id="82947" name="Rectangle 3"/>
          <p:cNvSpPr>
            <a:spLocks noGrp="1"/>
          </p:cNvSpPr>
          <p:nvPr>
            <p:ph idx="1"/>
          </p:nvPr>
        </p:nvSpPr>
        <p:spPr>
          <a:xfrm>
            <a:off x="457200" y="1268413"/>
            <a:ext cx="8229600" cy="5589587"/>
          </a:xfrm>
          <a:ln/>
        </p:spPr>
        <p:txBody>
          <a:bodyPr vert="horz" wrap="square" lIns="91440" tIns="45720" rIns="91440" bIns="45720" anchor="t" anchorCtr="0"/>
          <a:lstStyle/>
          <a:p>
            <a:pPr eaLnBrk="1" hangingPunct="1"/>
            <a:r>
              <a:rPr lang="zh-CN" altLang="en-US" dirty="0">
                <a:solidFill>
                  <a:srgbClr val="FFFF00"/>
                </a:solidFill>
                <a:effectLst/>
                <a:ea typeface="华文新魏" pitchFamily="2" charset="-122"/>
              </a:rPr>
              <a:t>工作原理：</a:t>
            </a:r>
            <a:endParaRPr lang="zh-CN" altLang="en-US" dirty="0">
              <a:solidFill>
                <a:srgbClr val="FFFF00"/>
              </a:solidFill>
              <a:effectLst/>
              <a:ea typeface="华文新魏" pitchFamily="2" charset="-122"/>
            </a:endParaRPr>
          </a:p>
          <a:p>
            <a:pPr eaLnBrk="1" hangingPunct="1">
              <a:buNone/>
            </a:pPr>
            <a:r>
              <a:rPr lang="zh-CN" altLang="en-US" dirty="0">
                <a:effectLst/>
                <a:ea typeface="华文新魏" pitchFamily="2" charset="-122"/>
              </a:rPr>
              <a:t>   带式压滤机由上下两条 张紧的滤布，夹带着污泥层，从一连串排列的辊筒呈</a:t>
            </a:r>
            <a:r>
              <a:rPr lang="en-US" altLang="zh-CN" dirty="0">
                <a:effectLst/>
                <a:ea typeface="华文新魏" pitchFamily="2" charset="-122"/>
              </a:rPr>
              <a:t>S</a:t>
            </a:r>
            <a:r>
              <a:rPr lang="zh-CN" altLang="en-US" dirty="0">
                <a:effectLst/>
                <a:ea typeface="华文新魏" pitchFamily="2" charset="-122"/>
              </a:rPr>
              <a:t>形弯曲经过 ，靠滤带设定的张力，对污泥层进行挤压和剪切，把污泥层中的毛细水挤压出来，获得含固率较高的泥饼，实现污泥脱水。</a:t>
            </a:r>
            <a:endParaRPr lang="zh-CN" altLang="en-US" dirty="0">
              <a:effectLst/>
              <a:ea typeface="华文新魏" pitchFamily="2" charset="-122"/>
            </a:endParaRPr>
          </a:p>
          <a:p>
            <a:pPr eaLnBrk="1" hangingPunct="1">
              <a:buNone/>
            </a:pPr>
            <a:r>
              <a:rPr lang="zh-CN" altLang="en-US" dirty="0">
                <a:effectLst/>
                <a:ea typeface="华文新魏" pitchFamily="2" charset="-122"/>
              </a:rPr>
              <a:t>   一般它的流程分为：重力区</a:t>
            </a:r>
            <a:r>
              <a:rPr lang="zh-CN" altLang="en-US" sz="2400" dirty="0">
                <a:effectLst/>
                <a:ea typeface="华文新魏" pitchFamily="2" charset="-122"/>
              </a:rPr>
              <a:t>（</a:t>
            </a:r>
            <a:r>
              <a:rPr lang="en-US" altLang="zh-CN" sz="2400" dirty="0">
                <a:effectLst/>
                <a:ea typeface="华文新魏" pitchFamily="2" charset="-122"/>
              </a:rPr>
              <a:t>70%</a:t>
            </a:r>
            <a:r>
              <a:rPr lang="zh-CN" altLang="en-US" sz="2400" dirty="0">
                <a:effectLst/>
                <a:ea typeface="华文新魏" pitchFamily="2" charset="-122"/>
              </a:rPr>
              <a:t>水）</a:t>
            </a:r>
            <a:r>
              <a:rPr lang="zh-CN" altLang="en-US" dirty="0">
                <a:effectLst/>
                <a:ea typeface="华文新魏" pitchFamily="2" charset="-122"/>
              </a:rPr>
              <a:t>、楔形区（半固态向固态转移）、低压区和高压区。</a:t>
            </a:r>
            <a:endParaRPr lang="zh-CN" altLang="en-US" dirty="0">
              <a:effectLst/>
              <a:ea typeface="华文新魏"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p:cNvSpPr>
          <p:nvPr>
            <p:ph type="title"/>
          </p:nvPr>
        </p:nvSpPr>
        <p:spPr>
          <a:xfrm>
            <a:off x="457200" y="277813"/>
            <a:ext cx="8229600" cy="703262"/>
          </a:xfrm>
          <a:ln/>
        </p:spPr>
        <p:txBody>
          <a:bodyPr vert="horz" wrap="square" lIns="91440" tIns="45720" rIns="91440" bIns="45720" anchor="ctr" anchorCtr="1"/>
          <a:p>
            <a:pPr eaLnBrk="1" hangingPunct="1"/>
            <a:r>
              <a:rPr lang="zh-CN" altLang="en-US" sz="4000" dirty="0">
                <a:solidFill>
                  <a:srgbClr val="FFCC00"/>
                </a:solidFill>
                <a:effectLst/>
                <a:ea typeface="黑体" panose="02010609060101010101" pitchFamily="2" charset="-122"/>
              </a:rPr>
              <a:t>带式压滤机</a:t>
            </a:r>
            <a:endParaRPr lang="zh-CN" altLang="en-US" sz="4000" dirty="0">
              <a:solidFill>
                <a:srgbClr val="FFCC00"/>
              </a:solidFill>
              <a:effectLst/>
              <a:ea typeface="黑体" panose="02010609060101010101" pitchFamily="2" charset="-122"/>
            </a:endParaRPr>
          </a:p>
        </p:txBody>
      </p:sp>
      <p:sp>
        <p:nvSpPr>
          <p:cNvPr id="83971" name="Rectangle 3"/>
          <p:cNvSpPr>
            <a:spLocks noGrp="1"/>
          </p:cNvSpPr>
          <p:nvPr>
            <p:ph idx="1"/>
          </p:nvPr>
        </p:nvSpPr>
        <p:spPr>
          <a:xfrm>
            <a:off x="457200" y="1600200"/>
            <a:ext cx="8229600" cy="5257800"/>
          </a:xfrm>
          <a:ln/>
        </p:spPr>
        <p:txBody>
          <a:bodyPr vert="horz" wrap="square" lIns="91440" tIns="45720" rIns="91440" bIns="45720" anchor="t" anchorCtr="0"/>
          <a:lstStyle/>
          <a:p>
            <a:pPr eaLnBrk="1" hangingPunct="1"/>
            <a:r>
              <a:rPr lang="zh-CN" altLang="en-US" sz="3600" dirty="0">
                <a:effectLst/>
                <a:latin typeface="华文新魏" pitchFamily="2" charset="-122"/>
                <a:ea typeface="华文新魏" pitchFamily="2" charset="-122"/>
              </a:rPr>
              <a:t>带式压滤机的工艺控制：</a:t>
            </a:r>
            <a:endParaRPr lang="zh-CN" altLang="en-US" sz="3600" dirty="0">
              <a:effectLst/>
              <a:latin typeface="华文新魏" pitchFamily="2" charset="-122"/>
              <a:ea typeface="华文新魏" pitchFamily="2" charset="-122"/>
            </a:endParaRPr>
          </a:p>
          <a:p>
            <a:pPr eaLnBrk="1" hangingPunct="1">
              <a:buNone/>
            </a:pPr>
            <a:r>
              <a:rPr lang="zh-CN" altLang="en-US" sz="3600" dirty="0">
                <a:effectLst/>
                <a:latin typeface="华文新魏" pitchFamily="2" charset="-122"/>
                <a:ea typeface="华文新魏" pitchFamily="2" charset="-122"/>
              </a:rPr>
              <a:t>     </a:t>
            </a:r>
            <a:r>
              <a:rPr lang="en-US" altLang="zh-CN" sz="3600" dirty="0">
                <a:effectLst/>
                <a:latin typeface="华文新魏" pitchFamily="2" charset="-122"/>
                <a:ea typeface="华文新魏" pitchFamily="2" charset="-122"/>
              </a:rPr>
              <a:t>1.   </a:t>
            </a:r>
            <a:r>
              <a:rPr lang="zh-CN" altLang="en-US" dirty="0">
                <a:effectLst/>
                <a:latin typeface="华文新魏" pitchFamily="2" charset="-122"/>
                <a:ea typeface="华文新魏" pitchFamily="2" charset="-122"/>
              </a:rPr>
              <a:t>带 速          </a:t>
            </a:r>
            <a:r>
              <a:rPr lang="en-US" altLang="zh-CN" dirty="0">
                <a:effectLst/>
                <a:latin typeface="华文新魏" pitchFamily="2" charset="-122"/>
                <a:ea typeface="华文新魏" pitchFamily="2" charset="-122"/>
              </a:rPr>
              <a:t>2</a:t>
            </a:r>
            <a:r>
              <a:rPr lang="zh-CN" altLang="en-US" dirty="0">
                <a:effectLst/>
                <a:latin typeface="华文新魏" pitchFamily="2" charset="-122"/>
                <a:ea typeface="华文新魏" pitchFamily="2" charset="-122"/>
              </a:rPr>
              <a:t>～</a:t>
            </a:r>
            <a:r>
              <a:rPr lang="en-US" altLang="zh-CN" dirty="0">
                <a:effectLst/>
                <a:latin typeface="华文新魏" pitchFamily="2" charset="-122"/>
                <a:ea typeface="华文新魏" pitchFamily="2" charset="-122"/>
              </a:rPr>
              <a:t>4m/min</a:t>
            </a:r>
            <a:endParaRPr lang="en-US" altLang="zh-CN" dirty="0">
              <a:effectLst/>
              <a:latin typeface="华文新魏" pitchFamily="2" charset="-122"/>
              <a:ea typeface="华文新魏" pitchFamily="2" charset="-122"/>
            </a:endParaRPr>
          </a:p>
          <a:p>
            <a:pPr eaLnBrk="1" hangingPunct="1">
              <a:buNone/>
            </a:pPr>
            <a:r>
              <a:rPr lang="en-US" altLang="zh-CN" dirty="0">
                <a:effectLst/>
                <a:latin typeface="华文新魏" pitchFamily="2" charset="-122"/>
                <a:ea typeface="华文新魏" pitchFamily="2" charset="-122"/>
              </a:rPr>
              <a:t>      2.   </a:t>
            </a:r>
            <a:r>
              <a:rPr lang="zh-CN" altLang="en-US" dirty="0">
                <a:effectLst/>
                <a:latin typeface="华文新魏" pitchFamily="2" charset="-122"/>
                <a:ea typeface="华文新魏" pitchFamily="2" charset="-122"/>
              </a:rPr>
              <a:t>滤带张力   </a:t>
            </a:r>
            <a:r>
              <a:rPr lang="en-US" altLang="zh-CN" dirty="0">
                <a:effectLst/>
                <a:latin typeface="华文新魏" pitchFamily="2" charset="-122"/>
                <a:ea typeface="华文新魏" pitchFamily="2" charset="-122"/>
              </a:rPr>
              <a:t>0.5MPa  </a:t>
            </a:r>
            <a:endParaRPr lang="en-US" altLang="zh-CN" dirty="0">
              <a:effectLst/>
              <a:latin typeface="华文新魏" pitchFamily="2" charset="-122"/>
              <a:ea typeface="华文新魏" pitchFamily="2" charset="-122"/>
            </a:endParaRPr>
          </a:p>
          <a:p>
            <a:pPr eaLnBrk="1" hangingPunct="1">
              <a:buNone/>
            </a:pPr>
            <a:r>
              <a:rPr lang="en-US" altLang="zh-CN" dirty="0">
                <a:effectLst/>
                <a:latin typeface="华文新魏" pitchFamily="2" charset="-122"/>
                <a:ea typeface="华文新魏" pitchFamily="2" charset="-122"/>
              </a:rPr>
              <a:t>      3.   </a:t>
            </a:r>
            <a:r>
              <a:rPr lang="zh-CN" altLang="en-US" dirty="0">
                <a:effectLst/>
                <a:latin typeface="华文新魏" pitchFamily="2" charset="-122"/>
                <a:ea typeface="华文新魏" pitchFamily="2" charset="-122"/>
              </a:rPr>
              <a:t>调质           </a:t>
            </a:r>
            <a:r>
              <a:rPr lang="en-US" altLang="zh-CN" dirty="0">
                <a:effectLst/>
                <a:latin typeface="华文新魏" pitchFamily="2" charset="-122"/>
                <a:ea typeface="华文新魏" pitchFamily="2" charset="-122"/>
              </a:rPr>
              <a:t>2</a:t>
            </a:r>
            <a:r>
              <a:rPr lang="zh-CN" altLang="en-US" dirty="0">
                <a:effectLst/>
                <a:latin typeface="华文新魏" pitchFamily="2" charset="-122"/>
                <a:ea typeface="华文新魏" pitchFamily="2" charset="-122"/>
              </a:rPr>
              <a:t>～</a:t>
            </a:r>
            <a:r>
              <a:rPr lang="en-US" altLang="zh-CN" dirty="0">
                <a:effectLst/>
                <a:latin typeface="华文新魏" pitchFamily="2" charset="-122"/>
                <a:ea typeface="华文新魏" pitchFamily="2" charset="-122"/>
              </a:rPr>
              <a:t>4kg / t</a:t>
            </a:r>
            <a:endParaRPr lang="en-US" altLang="zh-CN" dirty="0">
              <a:effectLst/>
              <a:latin typeface="华文新魏" pitchFamily="2" charset="-122"/>
              <a:ea typeface="华文新魏" pitchFamily="2" charset="-122"/>
            </a:endParaRPr>
          </a:p>
          <a:p>
            <a:pPr eaLnBrk="1" hangingPunct="1">
              <a:buNone/>
            </a:pPr>
            <a:r>
              <a:rPr lang="en-US" altLang="zh-CN" dirty="0">
                <a:effectLst/>
                <a:latin typeface="华文新魏" pitchFamily="2" charset="-122"/>
                <a:ea typeface="华文新魏" pitchFamily="2" charset="-122"/>
              </a:rPr>
              <a:t>      4.   </a:t>
            </a:r>
            <a:r>
              <a:rPr lang="zh-CN" altLang="en-US" dirty="0">
                <a:effectLst/>
                <a:latin typeface="华文新魏" pitchFamily="2" charset="-122"/>
                <a:ea typeface="华文新魏" pitchFamily="2" charset="-122"/>
              </a:rPr>
              <a:t>处理能力   </a:t>
            </a:r>
            <a:r>
              <a:rPr lang="en-US" altLang="zh-CN" dirty="0">
                <a:effectLst/>
                <a:latin typeface="华文新魏" pitchFamily="2" charset="-122"/>
                <a:ea typeface="华文新魏" pitchFamily="2" charset="-122"/>
              </a:rPr>
              <a:t>400kg /  h</a:t>
            </a:r>
            <a:endParaRPr lang="en-US" altLang="zh-CN" dirty="0">
              <a:effectLst/>
              <a:latin typeface="华文新魏" pitchFamily="2" charset="-122"/>
              <a:ea typeface="华文新魏" pitchFamily="2" charset="-122"/>
            </a:endParaRPr>
          </a:p>
          <a:p>
            <a:pPr eaLnBrk="1" hangingPunct="1">
              <a:buNone/>
            </a:pPr>
            <a:endParaRPr lang="en-US" altLang="zh-CN" dirty="0">
              <a:effectLst/>
              <a:latin typeface="华文新魏" pitchFamily="2" charset="-122"/>
              <a:ea typeface="华文新魏" pitchFamily="2" charset="-122"/>
            </a:endParaRPr>
          </a:p>
          <a:p>
            <a:pPr eaLnBrk="1" hangingPunct="1">
              <a:buNone/>
            </a:pPr>
            <a:endParaRPr lang="en-US" altLang="zh-CN" dirty="0">
              <a:effectLst/>
              <a:latin typeface="华文新魏" pitchFamily="2" charset="-122"/>
              <a:ea typeface="华文新魏"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CC00"/>
                </a:solidFill>
                <a:effectLst/>
                <a:ea typeface="黑体" panose="02010609060101010101" pitchFamily="2" charset="-122"/>
                <a:hlinkClick r:id="rId1" action="ppaction://hlinkfile"/>
              </a:rPr>
              <a:t>离心机</a:t>
            </a:r>
            <a:endParaRPr lang="zh-CN" altLang="en-US" dirty="0">
              <a:solidFill>
                <a:srgbClr val="FFCC00"/>
              </a:solidFill>
              <a:effectLst/>
              <a:ea typeface="黑体" panose="02010609060101010101" pitchFamily="2" charset="-122"/>
            </a:endParaRPr>
          </a:p>
        </p:txBody>
      </p:sp>
      <p:sp>
        <p:nvSpPr>
          <p:cNvPr id="102403" name="Rectangle 3"/>
          <p:cNvSpPr>
            <a:spLocks noGrp="1" noChangeArrowheads="1"/>
          </p:cNvSpPr>
          <p:nvPr>
            <p:ph idx="1"/>
          </p:nvPr>
        </p:nvSpPr>
        <p:spPr>
          <a:xfrm>
            <a:off x="457200" y="1268413"/>
            <a:ext cx="8229600" cy="54006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600" b="0" i="0" u="none" strike="noStrike" kern="0" cap="none" spc="0" normalizeH="0" baseline="0" noProof="0" smtClean="0">
                <a:ln>
                  <a:noFill/>
                </a:ln>
                <a:solidFill>
                  <a:schemeClr val="tx1"/>
                </a:solidFill>
                <a:effectLst/>
                <a:uLnTx/>
                <a:uFillTx/>
                <a:latin typeface="+mn-lt"/>
                <a:ea typeface="华文新魏" pitchFamily="2" charset="-122"/>
                <a:cs typeface="+mn-cs"/>
              </a:rPr>
              <a:t>离心脱水机的构造及原理</a:t>
            </a:r>
            <a:endParaRPr kumimoji="0" lang="zh-CN" altLang="en-US" sz="36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转鼓</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螺旋输送器</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变速齿轮箱</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涡流机</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电动机</a:t>
            </a: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r>
              <a:rPr kumimoji="0" lang="en-US" altLang="zh-CN" sz="2800" b="1"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hlinkClick r:id="rId2" action="ppaction://hlinkfile"/>
              </a:rPr>
              <a:t>1</a:t>
            </a:r>
            <a:r>
              <a:rPr kumimoji="0" lang="zh-CN" altLang="en-US" sz="2800" b="1"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hlinkClick r:id="rId2" action="ppaction://hlinkfile"/>
              </a:rPr>
              <a:t>、</a:t>
            </a:r>
            <a:endParaRPr kumimoji="0" lang="zh-CN" altLang="en-US" sz="2800" b="1"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p:cNvSpPr>
          <p:nvPr>
            <p:ph type="title"/>
          </p:nvPr>
        </p:nvSpPr>
        <p:spPr>
          <a:xfrm>
            <a:off x="457200" y="277813"/>
            <a:ext cx="8229600" cy="630237"/>
          </a:xfrm>
          <a:ln/>
        </p:spPr>
        <p:txBody>
          <a:bodyPr vert="horz" wrap="square" lIns="91440" tIns="45720" rIns="91440" bIns="45720" anchor="ctr" anchorCtr="1"/>
          <a:p>
            <a:pPr eaLnBrk="1" hangingPunct="1"/>
            <a:r>
              <a:rPr lang="zh-CN" altLang="en-US" sz="4000" dirty="0">
                <a:solidFill>
                  <a:srgbClr val="FFCC00"/>
                </a:solidFill>
                <a:effectLst/>
                <a:ea typeface="黑体" panose="02010609060101010101" pitchFamily="2" charset="-122"/>
              </a:rPr>
              <a:t>离心机</a:t>
            </a:r>
            <a:endParaRPr lang="zh-CN" altLang="en-US" sz="4000" dirty="0">
              <a:solidFill>
                <a:srgbClr val="FFCC00"/>
              </a:solidFill>
              <a:effectLst/>
              <a:ea typeface="黑体" panose="02010609060101010101" pitchFamily="2" charset="-122"/>
            </a:endParaRPr>
          </a:p>
        </p:txBody>
      </p:sp>
      <p:sp>
        <p:nvSpPr>
          <p:cNvPr id="10854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离心机的技术参数</a:t>
            </a:r>
            <a:b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b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转速       </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1800</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3000</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转 </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/min</a:t>
            </a:r>
            <a:b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b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2.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转差速   </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9.3</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0.5</a:t>
            </a:r>
            <a:b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b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3.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扭矩       </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1~4kn/m</a:t>
            </a:r>
            <a:b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b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4.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功能转换 自动（定扭矩，差速）手动</a:t>
            </a:r>
            <a:b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b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5.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进泥量   </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m</a:t>
            </a:r>
            <a:r>
              <a:rPr kumimoji="0" lang="en-US" altLang="zh-CN" sz="3200" b="0" i="0" u="none" strike="noStrike" kern="0" cap="none" spc="0" normalizeH="0" baseline="30000" noProof="0" smtClean="0">
                <a:ln>
                  <a:noFill/>
                </a:ln>
                <a:solidFill>
                  <a:schemeClr val="tx1"/>
                </a:solidFill>
                <a:effectLst/>
                <a:uLnTx/>
                <a:uFillTx/>
                <a:latin typeface="华文新魏" pitchFamily="2" charset="-122"/>
                <a:ea typeface="华文新魏" pitchFamily="2" charset="-122"/>
                <a:cs typeface="+mn-cs"/>
              </a:rPr>
              <a:t>3</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/h</a:t>
            </a:r>
            <a:b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b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   6.  </a:t>
            </a:r>
            <a:r>
              <a:rPr kumimoji="0" lang="zh-CN" altLang="en-US"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进药量    </a:t>
            </a:r>
            <a: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t>L / h</a:t>
            </a:r>
            <a:br>
              <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rPr>
            </a:br>
            <a:endParaRPr kumimoji="0" lang="en-US" altLang="zh-CN" sz="3200" b="0" i="0" u="none" strike="noStrike" kern="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a:pPr>
            <a:endPar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华文新魏" pitchFamily="2" charset="-122"/>
              <a:ea typeface="华文新魏" pitchFamily="2" charset="-122"/>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FF00"/>
                </a:solidFill>
                <a:effectLst/>
                <a:ea typeface="黑体" panose="02010609060101010101" pitchFamily="2" charset="-122"/>
              </a:rPr>
              <a:t>污泥的自然干化</a:t>
            </a:r>
            <a:endParaRPr lang="zh-CN" altLang="en-US" dirty="0">
              <a:solidFill>
                <a:srgbClr val="FFFF00"/>
              </a:solidFill>
              <a:effectLst/>
              <a:ea typeface="黑体" panose="02010609060101010101" pitchFamily="2" charset="-122"/>
            </a:endParaRPr>
          </a:p>
        </p:txBody>
      </p:sp>
      <p:sp>
        <p:nvSpPr>
          <p:cNvPr id="87043" name="Rectangle 3"/>
          <p:cNvSpPr>
            <a:spLocks noGrp="1"/>
          </p:cNvSpPr>
          <p:nvPr>
            <p:ph idx="1"/>
          </p:nvPr>
        </p:nvSpPr>
        <p:spPr>
          <a:xfrm>
            <a:off x="457200" y="1268413"/>
            <a:ext cx="8229600" cy="5589587"/>
          </a:xfrm>
          <a:ln/>
        </p:spPr>
        <p:txBody>
          <a:bodyPr vert="horz" wrap="square" lIns="91440" tIns="45720" rIns="91440" bIns="45720" anchor="t" anchorCtr="0"/>
          <a:lstStyle/>
          <a:p>
            <a:pPr eaLnBrk="1" hangingPunct="1">
              <a:buNone/>
            </a:pPr>
            <a:r>
              <a:rPr lang="en-US" altLang="zh-CN" dirty="0">
                <a:effectLst/>
                <a:ea typeface="华文新魏" pitchFamily="2" charset="-122"/>
              </a:rPr>
              <a:t>  </a:t>
            </a:r>
            <a:r>
              <a:rPr lang="zh-CN" altLang="en-US" dirty="0">
                <a:solidFill>
                  <a:srgbClr val="FFFF00"/>
                </a:solidFill>
                <a:effectLst/>
                <a:ea typeface="华文新魏" pitchFamily="2" charset="-122"/>
              </a:rPr>
              <a:t>干化场分为自然滤层、人工滤层</a:t>
            </a:r>
            <a:endParaRPr lang="zh-CN" altLang="en-US" dirty="0">
              <a:solidFill>
                <a:srgbClr val="FFFF00"/>
              </a:solidFill>
              <a:effectLst/>
              <a:ea typeface="华文新魏" pitchFamily="2" charset="-122"/>
            </a:endParaRPr>
          </a:p>
          <a:p>
            <a:pPr eaLnBrk="1" hangingPunct="1"/>
            <a:r>
              <a:rPr lang="zh-CN" altLang="en-US" dirty="0">
                <a:effectLst/>
                <a:ea typeface="华文新魏" pitchFamily="2" charset="-122"/>
              </a:rPr>
              <a:t>自然滤层：适用于自然土质渗透性能好，地下水位低的地区</a:t>
            </a:r>
            <a:endParaRPr lang="zh-CN" altLang="en-US" dirty="0">
              <a:effectLst/>
              <a:ea typeface="华文新魏" pitchFamily="2" charset="-122"/>
            </a:endParaRPr>
          </a:p>
          <a:p>
            <a:pPr eaLnBrk="1" hangingPunct="1"/>
            <a:r>
              <a:rPr lang="zh-CN" altLang="en-US" dirty="0">
                <a:effectLst/>
                <a:ea typeface="华文新魏" pitchFamily="2" charset="-122"/>
              </a:rPr>
              <a:t> 人工滤层：滤层是人工铺设的，有敞开式和盖式两种</a:t>
            </a:r>
            <a:endParaRPr lang="zh-CN" altLang="en-US" dirty="0">
              <a:effectLst/>
              <a:ea typeface="华文新魏"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p:cNvSpPr>
          <p:nvPr>
            <p:ph type="title"/>
          </p:nvPr>
        </p:nvSpPr>
        <p:spPr>
          <a:xfrm>
            <a:off x="457200" y="277813"/>
            <a:ext cx="8229600" cy="703262"/>
          </a:xfrm>
          <a:ln/>
        </p:spPr>
        <p:txBody>
          <a:bodyPr vert="horz" wrap="square" lIns="91440" tIns="45720" rIns="91440" bIns="45720" anchor="ctr" anchorCtr="1"/>
          <a:p>
            <a:pPr eaLnBrk="1" hangingPunct="1"/>
            <a:r>
              <a:rPr lang="zh-CN" altLang="en-US" sz="4000" dirty="0">
                <a:solidFill>
                  <a:srgbClr val="FFFF00"/>
                </a:solidFill>
                <a:effectLst/>
                <a:ea typeface="黑体" panose="02010609060101010101" pitchFamily="2" charset="-122"/>
              </a:rPr>
              <a:t>污泥的自然干化</a:t>
            </a:r>
            <a:endParaRPr lang="zh-CN" altLang="en-US" sz="4000" dirty="0">
              <a:solidFill>
                <a:srgbClr val="FFFF00"/>
              </a:solidFill>
              <a:effectLst/>
              <a:ea typeface="黑体" panose="02010609060101010101" pitchFamily="2" charset="-122"/>
            </a:endParaRPr>
          </a:p>
        </p:txBody>
      </p:sp>
      <p:sp>
        <p:nvSpPr>
          <p:cNvPr id="111619" name="Rectangle 3"/>
          <p:cNvSpPr>
            <a:spLocks noGrp="1" noChangeArrowheads="1"/>
          </p:cNvSpPr>
          <p:nvPr>
            <p:ph idx="1"/>
          </p:nvPr>
        </p:nvSpPr>
        <p:spPr>
          <a:xfrm>
            <a:off x="457200" y="1268413"/>
            <a:ext cx="8229600" cy="5589588"/>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3200" b="0" i="0" u="none" strike="noStrike" kern="0" cap="none" spc="0" normalizeH="0" baseline="0" noProof="0" smtClean="0">
                <a:ln>
                  <a:noFill/>
                </a:ln>
                <a:solidFill>
                  <a:srgbClr val="FFFF00"/>
                </a:solidFill>
                <a:effectLst/>
                <a:uLnTx/>
                <a:uFillTx/>
                <a:latin typeface="+mn-lt"/>
                <a:ea typeface="华文新魏" pitchFamily="2" charset="-122"/>
                <a:cs typeface="+mn-cs"/>
              </a:rPr>
              <a:t>影响干化场脱水的因素</a:t>
            </a:r>
            <a:endParaRPr kumimoji="0" lang="zh-CN" altLang="en-US" sz="3200" b="0" i="0" u="none" strike="noStrike" kern="0" cap="none" spc="0" normalizeH="0" baseline="0" noProof="0" smtClean="0">
              <a:ln>
                <a:noFill/>
              </a:ln>
              <a:solidFill>
                <a:srgbClr val="FFFF00"/>
              </a:solidFill>
              <a:effectLst/>
              <a:uLnTx/>
              <a:uFillTx/>
              <a:latin typeface="+mn-lt"/>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rPr>
              <a:t>气候条件 ：</a:t>
            </a:r>
            <a:endPar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rPr>
              <a:t>   包括降雨量、蒸发量、相对湿度、风速、 年冰冻</a:t>
            </a:r>
            <a:endPar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rPr>
              <a:t> 污泥性质：</a:t>
            </a:r>
            <a:endPar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rPr>
              <a:t>   消化污泥渗透性能好，初沉污泥、浓缩后活性污泥，由于比阻大，污泥会形成沉淀，需撇水。</a:t>
            </a:r>
            <a:endPar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rgbClr val="FFCC00"/>
                </a:solidFill>
                <a:effectLst/>
                <a:uLnTx/>
                <a:uFillTx/>
                <a:latin typeface="+mn-lt"/>
                <a:ea typeface="华文新魏" pitchFamily="2" charset="-122"/>
                <a:cs typeface="+mn-cs"/>
              </a:rPr>
              <a:t>干化场的操作控制</a:t>
            </a:r>
            <a:endParaRPr kumimoji="0" lang="zh-CN" altLang="en-US" sz="2800" b="0" i="0" u="none" strike="noStrike" kern="0" cap="none" spc="0" normalizeH="0" baseline="0" noProof="0" smtClean="0">
              <a:ln>
                <a:noFill/>
              </a:ln>
              <a:solidFill>
                <a:srgbClr val="FFCC00"/>
              </a:solidFill>
              <a:effectLst/>
              <a:uLnTx/>
              <a:uFillTx/>
              <a:latin typeface="+mn-lt"/>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uLnTx/>
                <a:uFillTx/>
                <a:latin typeface="+mn-lt"/>
                <a:ea typeface="华文新魏" pitchFamily="2" charset="-122"/>
                <a:cs typeface="+mn-cs"/>
              </a:rPr>
              <a:t>   </a:t>
            </a:r>
            <a:r>
              <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rPr>
              <a:t>工作周期：最短一周、最长</a:t>
            </a:r>
            <a:r>
              <a:rPr kumimoji="0" lang="en-US" altLang="zh-CN" sz="2800" b="0" i="0" u="none" strike="noStrike" kern="0" cap="none" spc="0" normalizeH="0" baseline="0" noProof="0" smtClean="0">
                <a:ln>
                  <a:noFill/>
                </a:ln>
                <a:solidFill>
                  <a:schemeClr val="tx1"/>
                </a:solidFill>
                <a:effectLst/>
                <a:uLnTx/>
                <a:uFillTx/>
                <a:latin typeface="+mn-lt"/>
                <a:ea typeface="华文新魏" pitchFamily="2" charset="-122"/>
                <a:cs typeface="+mn-cs"/>
              </a:rPr>
              <a:t>60d</a:t>
            </a:r>
            <a:endParaRPr kumimoji="0" lang="en-US" altLang="zh-CN" sz="28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800" b="0" i="0" u="none" strike="noStrike" kern="0" cap="none" spc="0" normalizeH="0" baseline="0" noProof="0" smtClean="0">
                <a:ln>
                  <a:noFill/>
                </a:ln>
                <a:solidFill>
                  <a:schemeClr val="tx1"/>
                </a:solidFill>
                <a:effectLst/>
                <a:uLnTx/>
                <a:uFillTx/>
                <a:latin typeface="+mn-lt"/>
                <a:ea typeface="华文新魏" pitchFamily="2" charset="-122"/>
                <a:cs typeface="+mn-cs"/>
              </a:rPr>
              <a:t>   </a:t>
            </a:r>
            <a:r>
              <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rPr>
              <a:t>每次灌泥： 每次</a:t>
            </a:r>
            <a:r>
              <a:rPr kumimoji="0" lang="en-US" altLang="zh-CN" sz="2800" b="0" i="0" u="none" strike="noStrike" kern="0" cap="none" spc="0" normalizeH="0" baseline="0" noProof="0" smtClean="0">
                <a:ln>
                  <a:noFill/>
                </a:ln>
                <a:solidFill>
                  <a:schemeClr val="tx1"/>
                </a:solidFill>
                <a:effectLst/>
                <a:uLnTx/>
                <a:uFillTx/>
                <a:latin typeface="+mn-lt"/>
                <a:ea typeface="华文新魏" pitchFamily="2" charset="-122"/>
                <a:cs typeface="+mn-cs"/>
              </a:rPr>
              <a:t>20cm</a:t>
            </a:r>
            <a:endParaRPr kumimoji="0" lang="en-US" altLang="zh-CN" sz="28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en-US" altLang="zh-CN" sz="2800" b="0" i="0" u="none" strike="noStrike" kern="0" cap="none" spc="0" normalizeH="0" baseline="0" noProof="0" smtClean="0">
                <a:ln>
                  <a:noFill/>
                </a:ln>
                <a:solidFill>
                  <a:schemeClr val="tx1"/>
                </a:solidFill>
                <a:effectLst/>
                <a:uLnTx/>
                <a:uFillTx/>
                <a:latin typeface="+mn-lt"/>
                <a:ea typeface="华文新魏" pitchFamily="2" charset="-122"/>
                <a:cs typeface="+mn-cs"/>
              </a:rPr>
              <a:t>   </a:t>
            </a:r>
            <a:r>
              <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rPr>
              <a:t>深度污泥暂储存：从消化池中提供储泥容积或另设储泥池</a:t>
            </a:r>
            <a:endPar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uLnTx/>
                <a:uFillTx/>
                <a:latin typeface="+mn-lt"/>
                <a:ea typeface="华文新魏" pitchFamily="2"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FF00"/>
                </a:solidFill>
                <a:effectLst/>
                <a:ea typeface="黑体" panose="02010609060101010101" pitchFamily="2" charset="-122"/>
              </a:rPr>
              <a:t>污泥的干燥与焚烧</a:t>
            </a:r>
            <a:endParaRPr lang="zh-CN" altLang="en-US" dirty="0">
              <a:solidFill>
                <a:srgbClr val="FFFF00"/>
              </a:solidFill>
              <a:effectLst/>
              <a:ea typeface="黑体" panose="02010609060101010101" pitchFamily="2" charset="-122"/>
            </a:endParaRPr>
          </a:p>
        </p:txBody>
      </p:sp>
      <p:sp>
        <p:nvSpPr>
          <p:cNvPr id="89091" name="Rectangle 3"/>
          <p:cNvSpPr>
            <a:spLocks noGrp="1"/>
          </p:cNvSpPr>
          <p:nvPr>
            <p:ph idx="1"/>
          </p:nvPr>
        </p:nvSpPr>
        <p:spPr>
          <a:xfrm>
            <a:off x="457200" y="1268413"/>
            <a:ext cx="8229600" cy="5589587"/>
          </a:xfrm>
          <a:ln/>
        </p:spPr>
        <p:txBody>
          <a:bodyPr vert="horz" wrap="square" lIns="91440" tIns="45720" rIns="91440" bIns="45720" anchor="t" anchorCtr="0"/>
          <a:lstStyle/>
          <a:p>
            <a:pPr eaLnBrk="1" hangingPunct="1">
              <a:lnSpc>
                <a:spcPct val="90000"/>
              </a:lnSpc>
              <a:buNone/>
            </a:pPr>
            <a:r>
              <a:rPr lang="en-US" altLang="zh-CN" dirty="0">
                <a:effectLst/>
                <a:ea typeface="华文新魏" pitchFamily="2" charset="-122"/>
              </a:rPr>
              <a:t>   </a:t>
            </a:r>
            <a:r>
              <a:rPr lang="zh-CN" altLang="en-US" dirty="0">
                <a:solidFill>
                  <a:srgbClr val="FFFF00"/>
                </a:solidFill>
                <a:effectLst/>
                <a:ea typeface="华文新魏" pitchFamily="2" charset="-122"/>
              </a:rPr>
              <a:t>干燥的脱水对象</a:t>
            </a:r>
            <a:endParaRPr lang="zh-CN" altLang="en-US" dirty="0">
              <a:solidFill>
                <a:srgbClr val="FFFF00"/>
              </a:solidFill>
              <a:effectLst/>
              <a:ea typeface="华文新魏" pitchFamily="2" charset="-122"/>
            </a:endParaRPr>
          </a:p>
          <a:p>
            <a:pPr eaLnBrk="1" hangingPunct="1">
              <a:lnSpc>
                <a:spcPct val="90000"/>
              </a:lnSpc>
            </a:pPr>
            <a:r>
              <a:rPr lang="zh-CN" altLang="en-US" dirty="0">
                <a:effectLst/>
                <a:ea typeface="华文新魏" pitchFamily="2" charset="-122"/>
              </a:rPr>
              <a:t>是毛细水、吸附水和颗粒内部水。</a:t>
            </a:r>
            <a:endParaRPr lang="zh-CN" altLang="en-US" dirty="0">
              <a:effectLst/>
              <a:ea typeface="华文新魏" pitchFamily="2" charset="-122"/>
            </a:endParaRPr>
          </a:p>
          <a:p>
            <a:pPr eaLnBrk="1" hangingPunct="1">
              <a:lnSpc>
                <a:spcPct val="90000"/>
              </a:lnSpc>
            </a:pPr>
            <a:r>
              <a:rPr lang="zh-CN" altLang="en-US" dirty="0">
                <a:effectLst/>
                <a:ea typeface="华文新魏" pitchFamily="2" charset="-122"/>
              </a:rPr>
              <a:t>干燥后污泥含水率下降</a:t>
            </a:r>
            <a:r>
              <a:rPr lang="en-US" altLang="zh-CN" dirty="0">
                <a:effectLst/>
                <a:ea typeface="华文新魏" pitchFamily="2" charset="-122"/>
              </a:rPr>
              <a:t>10%</a:t>
            </a:r>
            <a:r>
              <a:rPr lang="zh-CN" altLang="en-US" dirty="0">
                <a:effectLst/>
                <a:ea typeface="华文新魏" pitchFamily="2" charset="-122"/>
              </a:rPr>
              <a:t>～</a:t>
            </a:r>
            <a:r>
              <a:rPr lang="en-US" altLang="zh-CN" dirty="0">
                <a:effectLst/>
                <a:ea typeface="华文新魏" pitchFamily="2" charset="-122"/>
              </a:rPr>
              <a:t>20%</a:t>
            </a:r>
            <a:r>
              <a:rPr lang="zh-CN" altLang="en-US" dirty="0">
                <a:effectLst/>
                <a:ea typeface="华文新魏" pitchFamily="2" charset="-122"/>
              </a:rPr>
              <a:t>，便于运输，还可以作园艺的肥料。</a:t>
            </a:r>
            <a:endParaRPr lang="zh-CN" altLang="en-US" dirty="0">
              <a:effectLst/>
              <a:ea typeface="华文新魏" pitchFamily="2" charset="-122"/>
            </a:endParaRPr>
          </a:p>
          <a:p>
            <a:pPr eaLnBrk="1" hangingPunct="1">
              <a:lnSpc>
                <a:spcPct val="90000"/>
              </a:lnSpc>
            </a:pPr>
            <a:r>
              <a:rPr lang="zh-CN" altLang="en-US" dirty="0">
                <a:effectLst/>
                <a:ea typeface="华文新魏" pitchFamily="2" charset="-122"/>
              </a:rPr>
              <a:t>焚烧可使污泥成为灰尘，污泥的含水率为</a:t>
            </a:r>
            <a:r>
              <a:rPr lang="en-US" altLang="zh-CN" dirty="0">
                <a:effectLst/>
                <a:ea typeface="华文新魏" pitchFamily="2" charset="-122"/>
              </a:rPr>
              <a:t>0</a:t>
            </a:r>
            <a:endParaRPr lang="en-US" altLang="zh-CN" dirty="0">
              <a:effectLst/>
              <a:ea typeface="华文新魏" pitchFamily="2" charset="-122"/>
            </a:endParaRPr>
          </a:p>
          <a:p>
            <a:pPr eaLnBrk="1" hangingPunct="1">
              <a:lnSpc>
                <a:spcPct val="90000"/>
              </a:lnSpc>
              <a:buNone/>
            </a:pPr>
            <a:r>
              <a:rPr lang="en-US" altLang="zh-CN" dirty="0">
                <a:effectLst/>
                <a:ea typeface="华文新魏" pitchFamily="2" charset="-122"/>
              </a:rPr>
              <a:t>   </a:t>
            </a:r>
            <a:r>
              <a:rPr lang="zh-CN" altLang="en-US" dirty="0">
                <a:solidFill>
                  <a:srgbClr val="FFFF00"/>
                </a:solidFill>
                <a:effectLst/>
                <a:ea typeface="华文新魏" pitchFamily="2" charset="-122"/>
              </a:rPr>
              <a:t>污泥干燥方式 </a:t>
            </a:r>
            <a:endParaRPr lang="zh-CN" altLang="en-US" dirty="0">
              <a:solidFill>
                <a:srgbClr val="FFFF00"/>
              </a:solidFill>
              <a:effectLst/>
              <a:ea typeface="华文新魏" pitchFamily="2" charset="-122"/>
            </a:endParaRPr>
          </a:p>
          <a:p>
            <a:pPr eaLnBrk="1" hangingPunct="1">
              <a:lnSpc>
                <a:spcPct val="90000"/>
              </a:lnSpc>
              <a:buNone/>
            </a:pPr>
            <a:r>
              <a:rPr lang="zh-CN" altLang="en-US" dirty="0">
                <a:solidFill>
                  <a:srgbClr val="FFFF00"/>
                </a:solidFill>
                <a:effectLst/>
                <a:ea typeface="华文新魏" pitchFamily="2" charset="-122"/>
              </a:rPr>
              <a:t>  </a:t>
            </a:r>
            <a:r>
              <a:rPr lang="zh-CN" altLang="en-US" dirty="0">
                <a:effectLst/>
                <a:ea typeface="华文新魏" pitchFamily="2" charset="-122"/>
              </a:rPr>
              <a:t>回转筒：热空气向回转筒吹风</a:t>
            </a:r>
            <a:endParaRPr lang="zh-CN" altLang="en-US" dirty="0">
              <a:effectLst/>
              <a:ea typeface="华文新魏" pitchFamily="2" charset="-122"/>
            </a:endParaRPr>
          </a:p>
          <a:p>
            <a:pPr eaLnBrk="1" hangingPunct="1">
              <a:lnSpc>
                <a:spcPct val="90000"/>
              </a:lnSpc>
              <a:buNone/>
            </a:pPr>
            <a:r>
              <a:rPr lang="zh-CN" altLang="en-US" dirty="0">
                <a:effectLst/>
                <a:ea typeface="华文新魏" pitchFamily="2" charset="-122"/>
              </a:rPr>
              <a:t>  闪蒸：急骤干燥，</a:t>
            </a:r>
            <a:endParaRPr lang="zh-CN" altLang="en-US" dirty="0">
              <a:effectLst/>
              <a:ea typeface="华文新魏" pitchFamily="2" charset="-122"/>
            </a:endParaRPr>
          </a:p>
          <a:p>
            <a:pPr eaLnBrk="1" hangingPunct="1">
              <a:lnSpc>
                <a:spcPct val="90000"/>
              </a:lnSpc>
              <a:buNone/>
            </a:pPr>
            <a:r>
              <a:rPr lang="zh-CN" altLang="en-US" dirty="0">
                <a:effectLst/>
                <a:ea typeface="华文新魏" pitchFamily="2" charset="-122"/>
              </a:rPr>
              <a:t>  喷雾：使用高速离心转筒降污泥雾化成细粒</a:t>
            </a:r>
            <a:r>
              <a:rPr lang="zh-CN" altLang="en-US" dirty="0">
                <a:solidFill>
                  <a:srgbClr val="FFFF00"/>
                </a:solidFill>
                <a:effectLst/>
                <a:ea typeface="华文新魏" pitchFamily="2" charset="-122"/>
              </a:rPr>
              <a:t>污泥加热干燥处理，成本高，空气污染，只有特殊卫生要求时采用</a:t>
            </a:r>
            <a:endParaRPr lang="zh-CN" altLang="en-US" dirty="0">
              <a:solidFill>
                <a:srgbClr val="FFFF00"/>
              </a:solidFill>
              <a:effectLst/>
              <a:ea typeface="华文新魏"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FF00"/>
                </a:solidFill>
                <a:effectLst/>
                <a:ea typeface="黑体" panose="02010609060101010101" pitchFamily="2" charset="-122"/>
              </a:rPr>
              <a:t>污泥的干燥与焚烧</a:t>
            </a:r>
            <a:endParaRPr lang="zh-CN" altLang="en-US" dirty="0">
              <a:solidFill>
                <a:srgbClr val="FFFF00"/>
              </a:solidFill>
              <a:effectLst/>
              <a:ea typeface="黑体" panose="02010609060101010101" pitchFamily="2" charset="-122"/>
            </a:endParaRPr>
          </a:p>
        </p:txBody>
      </p:sp>
      <p:sp>
        <p:nvSpPr>
          <p:cNvPr id="90115" name="Rectangle 3"/>
          <p:cNvSpPr>
            <a:spLocks noGrp="1"/>
          </p:cNvSpPr>
          <p:nvPr>
            <p:ph idx="1"/>
          </p:nvPr>
        </p:nvSpPr>
        <p:spPr>
          <a:xfrm>
            <a:off x="250825" y="1268413"/>
            <a:ext cx="8569325" cy="5589587"/>
          </a:xfrm>
          <a:ln/>
        </p:spPr>
        <p:txBody>
          <a:bodyPr vert="horz" wrap="square" lIns="91440" tIns="45720" rIns="91440" bIns="45720" anchor="t" anchorCtr="0"/>
          <a:lstStyle/>
          <a:p>
            <a:pPr eaLnBrk="1" hangingPunct="1">
              <a:buNone/>
            </a:pPr>
            <a:r>
              <a:rPr lang="en-US" altLang="zh-CN" dirty="0">
                <a:solidFill>
                  <a:srgbClr val="FFFF00"/>
                </a:solidFill>
                <a:effectLst/>
                <a:ea typeface="华文新魏" pitchFamily="2" charset="-122"/>
              </a:rPr>
              <a:t>  </a:t>
            </a:r>
            <a:r>
              <a:rPr lang="zh-CN" altLang="en-US" dirty="0">
                <a:solidFill>
                  <a:srgbClr val="FFFF00"/>
                </a:solidFill>
                <a:effectLst/>
                <a:ea typeface="华文新魏" pitchFamily="2" charset="-122"/>
              </a:rPr>
              <a:t>污泥的焚烧</a:t>
            </a:r>
            <a:endParaRPr lang="zh-CN" altLang="en-US" dirty="0">
              <a:solidFill>
                <a:srgbClr val="FFFF00"/>
              </a:solidFill>
              <a:effectLst/>
              <a:ea typeface="华文新魏" pitchFamily="2" charset="-122"/>
            </a:endParaRPr>
          </a:p>
          <a:p>
            <a:pPr eaLnBrk="1" hangingPunct="1"/>
            <a:r>
              <a:rPr lang="zh-CN" altLang="en-US" dirty="0">
                <a:effectLst/>
                <a:ea typeface="华文新魏" pitchFamily="2" charset="-122"/>
              </a:rPr>
              <a:t>是目前最终处置含有毒的有机物有效的方法</a:t>
            </a:r>
            <a:endParaRPr lang="zh-CN" altLang="en-US" dirty="0">
              <a:effectLst/>
              <a:ea typeface="华文新魏" pitchFamily="2" charset="-122"/>
            </a:endParaRPr>
          </a:p>
          <a:p>
            <a:pPr eaLnBrk="1" hangingPunct="1">
              <a:buNone/>
            </a:pPr>
            <a:r>
              <a:rPr lang="zh-CN" altLang="en-US" dirty="0">
                <a:solidFill>
                  <a:srgbClr val="FFFF00"/>
                </a:solidFill>
                <a:effectLst/>
                <a:ea typeface="华文新魏" pitchFamily="2" charset="-122"/>
              </a:rPr>
              <a:t>  焚烧的四个阶段</a:t>
            </a:r>
            <a:endParaRPr lang="zh-CN" altLang="en-US" dirty="0">
              <a:solidFill>
                <a:srgbClr val="FFFF00"/>
              </a:solidFill>
              <a:effectLst/>
              <a:ea typeface="华文新魏" pitchFamily="2" charset="-122"/>
            </a:endParaRPr>
          </a:p>
          <a:p>
            <a:pPr eaLnBrk="1" hangingPunct="1"/>
            <a:r>
              <a:rPr lang="zh-CN" altLang="en-US" dirty="0">
                <a:effectLst/>
                <a:ea typeface="华文新魏" pitchFamily="2" charset="-122"/>
              </a:rPr>
              <a:t>污泥加热</a:t>
            </a:r>
            <a:r>
              <a:rPr lang="en-US" altLang="zh-CN" sz="2400" dirty="0">
                <a:effectLst/>
                <a:ea typeface="华文新魏" pitchFamily="2" charset="-122"/>
              </a:rPr>
              <a:t>80</a:t>
            </a:r>
            <a:r>
              <a:rPr lang="zh-CN" altLang="en-US" sz="2400" dirty="0">
                <a:effectLst/>
                <a:ea typeface="华文新魏" pitchFamily="2" charset="-122"/>
              </a:rPr>
              <a:t>～</a:t>
            </a:r>
            <a:r>
              <a:rPr lang="en-US" altLang="zh-CN" sz="2400" dirty="0">
                <a:effectLst/>
                <a:ea typeface="华文新魏" pitchFamily="2" charset="-122"/>
              </a:rPr>
              <a:t>100°</a:t>
            </a:r>
            <a:r>
              <a:rPr lang="en-US" altLang="zh-CN" sz="2400" dirty="0">
                <a:effectLst/>
                <a:latin typeface="宋体" panose="02010600030101010101" pitchFamily="2" charset="-122"/>
              </a:rPr>
              <a:t>C</a:t>
            </a:r>
            <a:r>
              <a:rPr lang="en-US" altLang="zh-CN" dirty="0">
                <a:effectLst/>
                <a:ea typeface="华文新魏" pitchFamily="2" charset="-122"/>
              </a:rPr>
              <a:t>,</a:t>
            </a:r>
            <a:r>
              <a:rPr lang="zh-CN" altLang="en-US" dirty="0">
                <a:effectLst/>
                <a:ea typeface="华文新魏" pitchFamily="2" charset="-122"/>
              </a:rPr>
              <a:t>除结合水外，水分蒸发</a:t>
            </a:r>
            <a:endParaRPr lang="zh-CN" altLang="en-US" dirty="0">
              <a:effectLst/>
              <a:ea typeface="华文新魏" pitchFamily="2" charset="-122"/>
            </a:endParaRPr>
          </a:p>
          <a:p>
            <a:pPr eaLnBrk="1" hangingPunct="1"/>
            <a:r>
              <a:rPr lang="zh-CN" altLang="en-US" dirty="0">
                <a:effectLst/>
                <a:ea typeface="华文新魏" pitchFamily="2" charset="-122"/>
              </a:rPr>
              <a:t>升温</a:t>
            </a:r>
            <a:r>
              <a:rPr lang="en-US" altLang="zh-CN" sz="2400" dirty="0">
                <a:effectLst/>
                <a:ea typeface="华文新魏" pitchFamily="2" charset="-122"/>
              </a:rPr>
              <a:t>180°C</a:t>
            </a:r>
            <a:r>
              <a:rPr lang="en-US" altLang="zh-CN" dirty="0">
                <a:effectLst/>
                <a:ea typeface="华文新魏" pitchFamily="2" charset="-122"/>
              </a:rPr>
              <a:t> </a:t>
            </a:r>
            <a:r>
              <a:rPr lang="zh-CN" altLang="en-US" dirty="0">
                <a:effectLst/>
                <a:ea typeface="华文新魏" pitchFamily="2" charset="-122"/>
              </a:rPr>
              <a:t>，进一步蒸发结合水</a:t>
            </a:r>
            <a:endParaRPr lang="zh-CN" altLang="en-US" dirty="0">
              <a:effectLst/>
              <a:ea typeface="华文新魏" pitchFamily="2" charset="-122"/>
            </a:endParaRPr>
          </a:p>
          <a:p>
            <a:pPr eaLnBrk="1" hangingPunct="1"/>
            <a:r>
              <a:rPr lang="zh-CN" altLang="en-US" dirty="0">
                <a:effectLst/>
                <a:ea typeface="华文新魏" pitchFamily="2" charset="-122"/>
              </a:rPr>
              <a:t>再加热到</a:t>
            </a:r>
            <a:r>
              <a:rPr lang="en-US" altLang="zh-CN" dirty="0">
                <a:effectLst/>
                <a:latin typeface="宋体" panose="02010600030101010101" pitchFamily="2" charset="-122"/>
              </a:rPr>
              <a:t>300</a:t>
            </a:r>
            <a:r>
              <a:rPr lang="zh-CN" altLang="en-US" dirty="0">
                <a:effectLst/>
                <a:ea typeface="华文新魏" pitchFamily="2" charset="-122"/>
              </a:rPr>
              <a:t>多度，析除可燃气、开始燃烧</a:t>
            </a:r>
            <a:endParaRPr lang="zh-CN" altLang="en-US" dirty="0">
              <a:effectLst/>
              <a:ea typeface="华文新魏" pitchFamily="2" charset="-122"/>
            </a:endParaRPr>
          </a:p>
          <a:p>
            <a:pPr eaLnBrk="1" hangingPunct="1"/>
            <a:r>
              <a:rPr lang="zh-CN" altLang="en-US" dirty="0">
                <a:effectLst/>
                <a:ea typeface="华文新魏" pitchFamily="2" charset="-122"/>
              </a:rPr>
              <a:t>最终加热</a:t>
            </a:r>
            <a:r>
              <a:rPr lang="en-US" altLang="zh-CN" dirty="0">
                <a:effectLst/>
                <a:ea typeface="华文新魏" pitchFamily="2" charset="-122"/>
              </a:rPr>
              <a:t>1000</a:t>
            </a:r>
            <a:r>
              <a:rPr lang="zh-CN" altLang="en-US" dirty="0">
                <a:effectLst/>
                <a:ea typeface="华文新魏" pitchFamily="2" charset="-122"/>
              </a:rPr>
              <a:t>度，可燃固态完全燃烧</a:t>
            </a:r>
            <a:endParaRPr lang="zh-CN" altLang="en-US" dirty="0">
              <a:effectLst/>
              <a:ea typeface="华文新魏" pitchFamily="2" charset="-122"/>
            </a:endParaRPr>
          </a:p>
          <a:p>
            <a:pPr eaLnBrk="1" hangingPunct="1">
              <a:buNone/>
            </a:pPr>
            <a:r>
              <a:rPr lang="zh-CN" altLang="en-US" dirty="0">
                <a:effectLst/>
                <a:ea typeface="华文新魏" pitchFamily="2" charset="-122"/>
              </a:rPr>
              <a:t>  </a:t>
            </a:r>
            <a:r>
              <a:rPr lang="zh-CN" altLang="en-US" dirty="0">
                <a:solidFill>
                  <a:srgbClr val="FFFF00"/>
                </a:solidFill>
                <a:effectLst/>
                <a:ea typeface="华文新魏" pitchFamily="2" charset="-122"/>
              </a:rPr>
              <a:t>焚烧炉</a:t>
            </a:r>
            <a:endParaRPr lang="zh-CN" altLang="en-US" dirty="0">
              <a:solidFill>
                <a:srgbClr val="FFFF00"/>
              </a:solidFill>
              <a:effectLst/>
              <a:ea typeface="华文新魏" pitchFamily="2" charset="-122"/>
            </a:endParaRPr>
          </a:p>
          <a:p>
            <a:pPr eaLnBrk="1" hangingPunct="1">
              <a:buNone/>
            </a:pPr>
            <a:r>
              <a:rPr lang="zh-CN" altLang="en-US" dirty="0">
                <a:solidFill>
                  <a:srgbClr val="FFFF00"/>
                </a:solidFill>
                <a:effectLst/>
                <a:ea typeface="华文新魏" pitchFamily="2" charset="-122"/>
              </a:rPr>
              <a:t>  </a:t>
            </a:r>
            <a:r>
              <a:rPr lang="zh-CN" altLang="en-US" dirty="0">
                <a:effectLst/>
                <a:ea typeface="华文新魏" pitchFamily="2" charset="-122"/>
              </a:rPr>
              <a:t>回转炉、立式炉、立式多段炉、流化床炉</a:t>
            </a:r>
            <a:endParaRPr lang="zh-CN" altLang="en-US" dirty="0">
              <a:effectLst/>
              <a:ea typeface="华文新魏"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p:cNvSpPr>
          <p:nvPr>
            <p:ph type="title"/>
          </p:nvPr>
        </p:nvSpPr>
        <p:spPr>
          <a:xfrm>
            <a:off x="457200" y="277813"/>
            <a:ext cx="8229600" cy="774700"/>
          </a:xfrm>
          <a:ln/>
        </p:spPr>
        <p:txBody>
          <a:bodyPr vert="horz" wrap="square" lIns="91440" tIns="45720" rIns="91440" bIns="45720" anchor="ctr" anchorCtr="1"/>
          <a:p>
            <a:pPr eaLnBrk="1" hangingPunct="1"/>
            <a:r>
              <a:rPr lang="zh-CN" altLang="en-US" dirty="0">
                <a:solidFill>
                  <a:srgbClr val="FFFF00"/>
                </a:solidFill>
                <a:effectLst/>
                <a:ea typeface="黑体" panose="02010609060101010101" pitchFamily="2" charset="-122"/>
              </a:rPr>
              <a:t>污泥的最终处置和利用</a:t>
            </a:r>
            <a:endParaRPr lang="zh-CN" altLang="en-US" dirty="0">
              <a:solidFill>
                <a:srgbClr val="FFFF00"/>
              </a:solidFill>
              <a:effectLst/>
              <a:ea typeface="黑体" panose="02010609060101010101" pitchFamily="2" charset="-122"/>
            </a:endParaRPr>
          </a:p>
        </p:txBody>
      </p:sp>
      <p:sp>
        <p:nvSpPr>
          <p:cNvPr id="91139" name="Rectangle 3"/>
          <p:cNvSpPr>
            <a:spLocks noGrp="1"/>
          </p:cNvSpPr>
          <p:nvPr>
            <p:ph idx="1"/>
          </p:nvPr>
        </p:nvSpPr>
        <p:spPr>
          <a:xfrm>
            <a:off x="457200" y="1268413"/>
            <a:ext cx="8229600" cy="4862512"/>
          </a:xfrm>
          <a:ln/>
        </p:spPr>
        <p:txBody>
          <a:bodyPr vert="horz" wrap="square" lIns="91440" tIns="45720" rIns="91440" bIns="45720" anchor="t" anchorCtr="0"/>
          <a:lstStyle/>
          <a:p>
            <a:pPr eaLnBrk="1" hangingPunct="1">
              <a:buNone/>
            </a:pPr>
            <a:r>
              <a:rPr lang="en-US" altLang="zh-CN" sz="3600" dirty="0">
                <a:solidFill>
                  <a:srgbClr val="FFFF00"/>
                </a:solidFill>
                <a:effectLst/>
                <a:ea typeface="华文新魏" pitchFamily="2" charset="-122"/>
              </a:rPr>
              <a:t>  </a:t>
            </a:r>
            <a:r>
              <a:rPr lang="zh-CN" altLang="en-US" sz="3600" dirty="0">
                <a:solidFill>
                  <a:srgbClr val="FFFF00"/>
                </a:solidFill>
                <a:effectLst/>
                <a:ea typeface="华文新魏" pitchFamily="2" charset="-122"/>
              </a:rPr>
              <a:t>资源化</a:t>
            </a:r>
            <a:endParaRPr lang="zh-CN" altLang="en-US" sz="3600" dirty="0">
              <a:effectLst/>
              <a:ea typeface="华文新魏" pitchFamily="2" charset="-122"/>
            </a:endParaRPr>
          </a:p>
          <a:p>
            <a:pPr eaLnBrk="1" hangingPunct="1">
              <a:buNone/>
            </a:pPr>
            <a:r>
              <a:rPr lang="zh-CN" altLang="en-US" sz="3600" dirty="0">
                <a:effectLst/>
                <a:ea typeface="华文新魏" pitchFamily="2" charset="-122"/>
              </a:rPr>
              <a:t>  污泥填埋</a:t>
            </a:r>
            <a:endParaRPr lang="zh-CN" altLang="en-US" sz="3600" dirty="0">
              <a:solidFill>
                <a:srgbClr val="FFFF00"/>
              </a:solidFill>
              <a:effectLst/>
              <a:ea typeface="华文新魏" pitchFamily="2" charset="-122"/>
            </a:endParaRPr>
          </a:p>
          <a:p>
            <a:pPr eaLnBrk="1" hangingPunct="1">
              <a:buNone/>
            </a:pPr>
            <a:r>
              <a:rPr lang="zh-CN" altLang="en-US" sz="3600" dirty="0">
                <a:solidFill>
                  <a:srgbClr val="FFFF00"/>
                </a:solidFill>
                <a:effectLst/>
                <a:ea typeface="华文新魏" pitchFamily="2" charset="-122"/>
              </a:rPr>
              <a:t>  </a:t>
            </a:r>
            <a:r>
              <a:rPr lang="zh-CN" altLang="en-US" sz="3600" dirty="0">
                <a:effectLst/>
                <a:ea typeface="华文新魏" pitchFamily="2" charset="-122"/>
              </a:rPr>
              <a:t>有机污泥用于农业</a:t>
            </a:r>
            <a:endParaRPr lang="zh-CN" altLang="en-US" sz="3600" dirty="0">
              <a:effectLst/>
              <a:ea typeface="华文新魏" pitchFamily="2" charset="-122"/>
            </a:endParaRPr>
          </a:p>
          <a:p>
            <a:pPr eaLnBrk="1" hangingPunct="1">
              <a:buNone/>
            </a:pPr>
            <a:r>
              <a:rPr lang="zh-CN" altLang="en-US" sz="3600" dirty="0">
                <a:effectLst/>
                <a:ea typeface="华文新魏" pitchFamily="2" charset="-122"/>
              </a:rPr>
              <a:t>  污泥固化</a:t>
            </a:r>
            <a:endParaRPr lang="zh-CN" altLang="en-US" sz="3600" dirty="0">
              <a:effectLst/>
              <a:ea typeface="华文新魏" pitchFamily="2" charset="-122"/>
            </a:endParaRPr>
          </a:p>
          <a:p>
            <a:pPr eaLnBrk="1" hangingPunct="1">
              <a:buNone/>
            </a:pPr>
            <a:r>
              <a:rPr lang="zh-CN" altLang="en-US" sz="3600" dirty="0">
                <a:effectLst/>
                <a:ea typeface="华文新魏" pitchFamily="2" charset="-122"/>
              </a:rPr>
              <a:t>  污泥中有用物质的回收</a:t>
            </a:r>
            <a:endParaRPr lang="zh-CN" altLang="en-US" sz="3600" dirty="0">
              <a:effectLst/>
              <a:ea typeface="华文新魏" pitchFamily="2" charset="-122"/>
            </a:endParaRPr>
          </a:p>
          <a:p>
            <a:pPr eaLnBrk="1" hangingPunct="1">
              <a:buNone/>
            </a:pPr>
            <a:r>
              <a:rPr lang="zh-CN" altLang="en-US" sz="3600" dirty="0">
                <a:effectLst/>
                <a:ea typeface="华文新魏" pitchFamily="2" charset="-122"/>
              </a:rPr>
              <a:t>  </a:t>
            </a:r>
            <a:endParaRPr lang="zh-CN" altLang="en-US" sz="3600" dirty="0">
              <a:effectLst/>
              <a:ea typeface="华文新魏"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45175" y="3968750"/>
            <a:ext cx="298386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48350" y="4220845"/>
            <a:ext cx="10775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2"/>
                </a:solidFill>
                <a:latin typeface="宋体" panose="02010600030101010101" pitchFamily="2" charset="-122"/>
                <a:ea typeface="宋体" panose="02010600030101010101" pitchFamily="2" charset="-122"/>
              </a:rPr>
              <a:t>扫码关注我们</a:t>
            </a:r>
            <a:endParaRPr lang="zh-CN" altLang="en-US" sz="1050" dirty="0">
              <a:solidFill>
                <a:schemeClr val="bg2"/>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2"/>
                </a:solidFill>
                <a:latin typeface="微软雅黑" panose="020B0503020204020204" charset="-122"/>
                <a:ea typeface="微软雅黑" panose="020B0503020204020204" charset="-122"/>
              </a:rPr>
              <a:t>获取第一手安全资讯</a:t>
            </a:r>
            <a:endParaRPr lang="zh-CN" altLang="en-US" sz="1050" b="1" dirty="0">
              <a:solidFill>
                <a:schemeClr val="bg2"/>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101854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tx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ea"/>
              </a:rPr>
              <a:t>↓↓↓</a:t>
            </a:r>
            <a:endParaRPr lang="zh-CN" altLang="en-US" sz="1050" b="1" dirty="0">
              <a:solidFill>
                <a:schemeClr val="tx1"/>
              </a:solidFill>
              <a:cs typeface="+mn-ea"/>
              <a:sym typeface="+mn-lt"/>
            </a:endParaRPr>
          </a:p>
          <a:p>
            <a:pPr algn="ctr">
              <a:lnSpc>
                <a:spcPct val="125000"/>
              </a:lnSpc>
            </a:pPr>
            <a:r>
              <a:rPr lang="zh-CN" altLang="en-US" sz="1050" b="1" dirty="0">
                <a:solidFill>
                  <a:schemeClr val="tx1"/>
                </a:solidFill>
                <a:cs typeface="+mn-ea"/>
                <a:sym typeface="+mn-lt"/>
              </a:rPr>
              <a:t>联系我们 </a:t>
            </a:r>
            <a:r>
              <a:rPr lang="en-US" altLang="zh-CN" sz="1050" dirty="0">
                <a:solidFill>
                  <a:schemeClr val="tx1"/>
                </a:solidFill>
                <a:cs typeface="+mn-ea"/>
                <a:sym typeface="+mn-lt"/>
              </a:rPr>
              <a:t>| </a:t>
            </a:r>
            <a:r>
              <a:rPr lang="en-US" altLang="zh-CN" sz="1050" kern="900" dirty="0">
                <a:solidFill>
                  <a:schemeClr val="tx1"/>
                </a:solidFill>
                <a:cs typeface="+mn-ea"/>
                <a:sym typeface="+mn-lt"/>
              </a:rPr>
              <a:t>15250014332 / 0512-68637852</a:t>
            </a:r>
            <a:endParaRPr lang="en-US" altLang="zh-CN" sz="1050" kern="900" dirty="0">
              <a:solidFill>
                <a:schemeClr val="tx1"/>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tx1"/>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tx1"/>
                </a:solidFill>
                <a:effectLst>
                  <a:outerShdw blurRad="38100" dist="19050" dir="2700000" algn="tl" rotWithShape="0">
                    <a:schemeClr val="dk1">
                      <a:alpha val="40000"/>
                    </a:schemeClr>
                  </a:outerShdw>
                </a:effectLst>
                <a:cs typeface="+mn-ea"/>
              </a:rPr>
              <a:t>↓↓↓</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a:r>
              <a:rPr lang="zh-CN" altLang="en-US" sz="1050" b="1" dirty="0">
                <a:solidFill>
                  <a:schemeClr val="tx1"/>
                </a:solidFill>
                <a:cs typeface="+mn-ea"/>
                <a:sym typeface="+mn-lt"/>
              </a:rPr>
              <a:t>公司官网</a:t>
            </a:r>
            <a:r>
              <a:rPr lang="zh-CN" altLang="en-US" sz="1200" b="1" dirty="0">
                <a:solidFill>
                  <a:schemeClr val="tx1"/>
                </a:solidFill>
                <a:cs typeface="+mn-ea"/>
                <a:sym typeface="+mn-lt"/>
              </a:rPr>
              <a:t> </a:t>
            </a:r>
            <a:r>
              <a:rPr lang="en-US" altLang="zh-CN" sz="1200" dirty="0">
                <a:solidFill>
                  <a:schemeClr val="tx1"/>
                </a:solidFill>
                <a:cs typeface="+mn-ea"/>
                <a:sym typeface="+mn-lt"/>
              </a:rPr>
              <a:t>| </a:t>
            </a:r>
            <a:r>
              <a:rPr lang="en-US" altLang="zh-CN" sz="1200" dirty="0">
                <a:solidFill>
                  <a:schemeClr val="tx1"/>
                </a:solidFill>
                <a:cs typeface="+mn-ea"/>
                <a:sym typeface="+mn-lt"/>
                <a:hlinkClick r:id="rId7"/>
              </a:rPr>
              <a:t>http://www.bofety.com/</a:t>
            </a:r>
            <a:endParaRPr lang="en-US" altLang="zh-CN" sz="1200" b="1" dirty="0">
              <a:solidFill>
                <a:schemeClr val="tx1"/>
              </a:solidFill>
              <a:effectLst>
                <a:outerShdw blurRad="38100" dist="19050" dir="2700000" algn="tl" rotWithShape="0">
                  <a:schemeClr val="dk1">
                    <a:alpha val="40000"/>
                  </a:schemeClr>
                </a:outerShdw>
              </a:effectLst>
              <a:cs typeface="+mn-ea"/>
              <a:sym typeface="+mn-lt"/>
              <a:hlinkClick r:id="rId7"/>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solidFill>
                  <a:schemeClr val="bg2"/>
                </a:solidFill>
              </a:rPr>
              <a:t>微信公众号</a:t>
            </a:r>
            <a:endParaRPr lang="zh-CN" altLang="en-US" sz="825" dirty="0">
              <a:solidFill>
                <a:schemeClr val="bg2"/>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2"/>
                </a:solidFill>
              </a:rPr>
              <a:t>抖音</a:t>
            </a:r>
            <a:endParaRPr lang="zh-CN" altLang="en-US" sz="825" dirty="0">
              <a:solidFill>
                <a:schemeClr val="bg2"/>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xfrm>
            <a:off x="457200" y="277813"/>
            <a:ext cx="8229600" cy="703262"/>
          </a:xfrm>
          <a:ln/>
        </p:spPr>
        <p:txBody>
          <a:bodyPr vert="horz" wrap="square" lIns="91440" tIns="45720" rIns="91440" bIns="45720" anchor="ctr" anchorCtr="1"/>
          <a:p>
            <a:pPr eaLnBrk="1" hangingPunct="1"/>
            <a:r>
              <a:rPr lang="zh-CN" altLang="en-US" sz="4000" b="1" dirty="0">
                <a:solidFill>
                  <a:srgbClr val="FFFF00"/>
                </a:solidFill>
                <a:effectLst/>
                <a:ea typeface="黑体" panose="02010609060101010101" pitchFamily="2" charset="-122"/>
              </a:rPr>
              <a:t>污泥处理的目标</a:t>
            </a:r>
            <a:endParaRPr lang="zh-CN" altLang="en-US" sz="4000" b="1" dirty="0">
              <a:solidFill>
                <a:srgbClr val="FFFF00"/>
              </a:solidFill>
              <a:effectLst/>
              <a:ea typeface="黑体" panose="02010609060101010101" pitchFamily="2" charset="-122"/>
            </a:endParaRPr>
          </a:p>
        </p:txBody>
      </p:sp>
      <p:sp>
        <p:nvSpPr>
          <p:cNvPr id="10243" name="Rectangle 3"/>
          <p:cNvSpPr>
            <a:spLocks noGrp="1"/>
          </p:cNvSpPr>
          <p:nvPr>
            <p:ph idx="1"/>
          </p:nvPr>
        </p:nvSpPr>
        <p:spPr>
          <a:xfrm>
            <a:off x="179388" y="1268413"/>
            <a:ext cx="8785225" cy="5400675"/>
          </a:xfrm>
          <a:ln/>
        </p:spPr>
        <p:txBody>
          <a:bodyPr vert="horz" wrap="square" lIns="91440" tIns="45720" rIns="91440" bIns="45720" anchor="t" anchorCtr="0"/>
          <a:lstStyle/>
          <a:p>
            <a:pPr marL="609600" indent="-609600" eaLnBrk="1" hangingPunct="1">
              <a:lnSpc>
                <a:spcPct val="90000"/>
              </a:lnSpc>
            </a:pPr>
            <a:r>
              <a:rPr lang="zh-CN" altLang="en-US" sz="2800" b="1" dirty="0">
                <a:solidFill>
                  <a:srgbClr val="FFFF00"/>
                </a:solidFill>
                <a:effectLst/>
                <a:ea typeface="华文新魏" pitchFamily="2" charset="-122"/>
              </a:rPr>
              <a:t>减量化 </a:t>
            </a:r>
            <a:endParaRPr lang="zh-CN" altLang="en-US" sz="2800" b="1" dirty="0">
              <a:solidFill>
                <a:srgbClr val="FFFF00"/>
              </a:solidFill>
              <a:effectLst/>
              <a:ea typeface="华文新魏" pitchFamily="2" charset="-122"/>
            </a:endParaRPr>
          </a:p>
          <a:p>
            <a:pPr marL="609600" indent="-609600" eaLnBrk="1" hangingPunct="1">
              <a:lnSpc>
                <a:spcPct val="90000"/>
              </a:lnSpc>
              <a:buNone/>
            </a:pPr>
            <a:r>
              <a:rPr lang="zh-CN" altLang="en-US" sz="2800" b="1" dirty="0">
                <a:solidFill>
                  <a:srgbClr val="FFFF00"/>
                </a:solidFill>
                <a:effectLst/>
                <a:ea typeface="华文新魏" pitchFamily="2" charset="-122"/>
              </a:rPr>
              <a:t>      </a:t>
            </a:r>
            <a:r>
              <a:rPr lang="zh-CN" altLang="en-US" sz="2800" dirty="0">
                <a:effectLst/>
                <a:ea typeface="华文新魏" pitchFamily="2" charset="-122"/>
              </a:rPr>
              <a:t>由于污泥含水率高，体积大，经流程处理后，污泥体积减少到源体积的十几分之一，由液态转化成固态，便于运输和消纳</a:t>
            </a:r>
            <a:endParaRPr lang="zh-CN" altLang="en-US" sz="2800" dirty="0">
              <a:effectLst/>
              <a:ea typeface="华文新魏" pitchFamily="2" charset="-122"/>
            </a:endParaRPr>
          </a:p>
          <a:p>
            <a:pPr marL="609600" indent="-609600" eaLnBrk="1" hangingPunct="1">
              <a:lnSpc>
                <a:spcPct val="90000"/>
              </a:lnSpc>
            </a:pPr>
            <a:r>
              <a:rPr lang="zh-CN" altLang="en-US" sz="2800" b="1" dirty="0">
                <a:solidFill>
                  <a:srgbClr val="FFFF00"/>
                </a:solidFill>
                <a:effectLst/>
                <a:ea typeface="华文新魏" pitchFamily="2" charset="-122"/>
              </a:rPr>
              <a:t>稳定化 </a:t>
            </a:r>
            <a:endParaRPr lang="zh-CN" altLang="en-US" sz="2800" b="1" dirty="0">
              <a:solidFill>
                <a:srgbClr val="FFFF00"/>
              </a:solidFill>
              <a:effectLst/>
              <a:ea typeface="华文新魏" pitchFamily="2" charset="-122"/>
            </a:endParaRPr>
          </a:p>
          <a:p>
            <a:pPr marL="609600" indent="-609600" eaLnBrk="1" hangingPunct="1">
              <a:lnSpc>
                <a:spcPct val="90000"/>
              </a:lnSpc>
              <a:buNone/>
            </a:pPr>
            <a:r>
              <a:rPr lang="zh-CN" altLang="en-US" sz="2800" b="1" dirty="0">
                <a:solidFill>
                  <a:srgbClr val="FFFF00"/>
                </a:solidFill>
                <a:effectLst/>
                <a:ea typeface="华文新魏" pitchFamily="2" charset="-122"/>
              </a:rPr>
              <a:t>     </a:t>
            </a:r>
            <a:r>
              <a:rPr lang="zh-CN" altLang="en-US" sz="2800" dirty="0">
                <a:effectLst/>
                <a:ea typeface="华文新魏" pitchFamily="2" charset="-122"/>
              </a:rPr>
              <a:t>污泥有机物含量很高，极易产生腐败和恶臭，经消化段处理，易腐败部分有机物被分解转换</a:t>
            </a:r>
            <a:endParaRPr lang="zh-CN" altLang="en-US" sz="2800" dirty="0">
              <a:effectLst/>
              <a:ea typeface="华文新魏" pitchFamily="2" charset="-122"/>
            </a:endParaRPr>
          </a:p>
          <a:p>
            <a:pPr marL="609600" indent="-609600" eaLnBrk="1" hangingPunct="1">
              <a:lnSpc>
                <a:spcPct val="90000"/>
              </a:lnSpc>
            </a:pPr>
            <a:r>
              <a:rPr lang="zh-CN" altLang="en-US" sz="2800" b="1" dirty="0">
                <a:solidFill>
                  <a:srgbClr val="FFFF00"/>
                </a:solidFill>
                <a:effectLst/>
                <a:ea typeface="华文新魏" pitchFamily="2" charset="-122"/>
              </a:rPr>
              <a:t>无害化 </a:t>
            </a:r>
            <a:endParaRPr lang="zh-CN" altLang="en-US" sz="2800" b="1" dirty="0">
              <a:solidFill>
                <a:srgbClr val="FFFF00"/>
              </a:solidFill>
              <a:effectLst/>
              <a:ea typeface="华文新魏" pitchFamily="2" charset="-122"/>
            </a:endParaRPr>
          </a:p>
          <a:p>
            <a:pPr marL="609600" indent="-609600" eaLnBrk="1" hangingPunct="1">
              <a:lnSpc>
                <a:spcPct val="90000"/>
              </a:lnSpc>
              <a:buNone/>
            </a:pPr>
            <a:r>
              <a:rPr lang="zh-CN" altLang="en-US" sz="2800" b="1" dirty="0">
                <a:solidFill>
                  <a:srgbClr val="FFFF00"/>
                </a:solidFill>
                <a:effectLst/>
                <a:ea typeface="华文新魏" pitchFamily="2" charset="-122"/>
              </a:rPr>
              <a:t>      </a:t>
            </a:r>
            <a:r>
              <a:rPr lang="zh-CN" altLang="en-US" sz="2800" dirty="0">
                <a:effectLst/>
                <a:ea typeface="华文新魏" pitchFamily="2" charset="-122"/>
              </a:rPr>
              <a:t>污泥中含有大量病原菌、寄生虫卵及病毒，经消化阶段处理，可杀死大量病毒，提高污泥卫生指标</a:t>
            </a:r>
            <a:endParaRPr lang="zh-CN" altLang="en-US" sz="2800" dirty="0">
              <a:effectLst/>
              <a:ea typeface="华文新魏" pitchFamily="2" charset="-122"/>
            </a:endParaRPr>
          </a:p>
          <a:p>
            <a:pPr marL="609600" indent="-609600" eaLnBrk="1" hangingPunct="1">
              <a:lnSpc>
                <a:spcPct val="90000"/>
              </a:lnSpc>
            </a:pPr>
            <a:r>
              <a:rPr lang="zh-CN" altLang="en-US" sz="2800" b="1" dirty="0">
                <a:solidFill>
                  <a:srgbClr val="FFFF00"/>
                </a:solidFill>
                <a:effectLst/>
                <a:ea typeface="华文新魏" pitchFamily="2" charset="-122"/>
              </a:rPr>
              <a:t>资源化</a:t>
            </a:r>
            <a:endParaRPr lang="zh-CN" altLang="en-US" sz="2800" b="1" dirty="0">
              <a:solidFill>
                <a:srgbClr val="FFFF00"/>
              </a:solidFill>
              <a:effectLst/>
              <a:ea typeface="华文新魏" pitchFamily="2" charset="-122"/>
            </a:endParaRPr>
          </a:p>
          <a:p>
            <a:pPr marL="609600" indent="-609600" eaLnBrk="1" hangingPunct="1">
              <a:lnSpc>
                <a:spcPct val="90000"/>
              </a:lnSpc>
              <a:buNone/>
            </a:pPr>
            <a:r>
              <a:rPr lang="zh-CN" altLang="en-US" sz="2800" dirty="0">
                <a:effectLst/>
                <a:ea typeface="华文新魏" pitchFamily="2" charset="-122"/>
              </a:rPr>
              <a:t>      可以通过多种方式利用，如沼气、建材、绿化</a:t>
            </a:r>
            <a:endParaRPr lang="zh-CN" altLang="en-US" sz="2800" b="1" dirty="0">
              <a:solidFill>
                <a:srgbClr val="FFFF00"/>
              </a:solidFill>
              <a:effectLst/>
              <a:ea typeface="华文新魏"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0</TotalTime>
  <Words>10999</Words>
  <Application>WPS 演示</Application>
  <PresentationFormat>全屏显示(4:3)</PresentationFormat>
  <Paragraphs>751</Paragraphs>
  <Slides>89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89</vt:i4>
      </vt:variant>
    </vt:vector>
  </HeadingPairs>
  <TitlesOfParts>
    <vt:vector size="105" baseType="lpstr">
      <vt:lpstr>Arial</vt:lpstr>
      <vt:lpstr>宋体</vt:lpstr>
      <vt:lpstr>Wingdings</vt:lpstr>
      <vt:lpstr>Verdana</vt:lpstr>
      <vt:lpstr>华文新魏</vt:lpstr>
      <vt:lpstr>Calibri</vt:lpstr>
      <vt:lpstr>黑体</vt:lpstr>
      <vt:lpstr>华文彩云</vt:lpstr>
      <vt:lpstr>微软雅黑</vt:lpstr>
      <vt:lpstr>仿宋_GB2312</vt:lpstr>
      <vt:lpstr>仿宋</vt:lpstr>
      <vt:lpstr>方正姚体</vt:lpstr>
      <vt:lpstr>Arial Unicode MS</vt:lpstr>
      <vt:lpstr>楷体</vt:lpstr>
      <vt:lpstr>汉仪旗黑-85S</vt:lpstr>
      <vt:lpstr>Globe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二郎庙污水处理厂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环境污染治理设施运营污废水处理工培训</dc:title>
  <dc:creator>孙建国</dc:creator>
  <cp:lastModifiedBy>little fairy</cp:lastModifiedBy>
  <cp:revision>30</cp:revision>
  <dcterms:created xsi:type="dcterms:W3CDTF">2006-09-12T00:49:19Z</dcterms:created>
  <dcterms:modified xsi:type="dcterms:W3CDTF">2024-06-13T03:14:45Z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1C6D65C2916F4B59BABE3D96CEED47BA_13</vt:lpwstr>
  </property>
  <property fmtid="{D5CDD505-2E9C-101B-9397-08002B2CF9AE}" pid="3" name="KSOProductBuildVer">
    <vt:lpwstr>2052-12.1.0.16929</vt:lpwstr>
  </property>
</Properties>
</file>