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7"/>
  </p:notesMasterIdLst>
  <p:handoutMasterIdLst>
    <p:handoutMasterId r:id="rId28"/>
  </p:handoutMasterIdLst>
  <p:sldIdLst>
    <p:sldId id="278" r:id="rId4"/>
    <p:sldId id="300" r:id="rId5"/>
    <p:sldId id="257" r:id="rId6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9" r:id="rId26"/>
    <p:sldId id="302" r:id="rId27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howGuides="1">
      <p:cViewPr varScale="1">
        <p:scale>
          <a:sx n="68" d="100"/>
          <a:sy n="68" d="100"/>
        </p:scale>
        <p:origin x="66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3" Type="http://schemas.openxmlformats.org/officeDocument/2006/relationships/tags" Target="tags/tag84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ABB706-E334-4A6D-8CE6-4F91F24F2D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D0931-6988-4A48-A9C7-AB0E5F70C775}">
      <dgm:prSet phldrT="[Text]" custT="1"/>
      <dgm:spPr>
        <a:solidFill>
          <a:srgbClr val="92D050"/>
        </a:solidFill>
      </dgm:spPr>
      <dgm:t>
        <a:bodyPr/>
        <a:lstStyle/>
        <a:p>
          <a:r>
            <a:rPr lang="zh-CN" altLang="en-US" sz="1800" dirty="0" smtClean="0"/>
            <a:t>办公室安全风险</a:t>
          </a:r>
          <a:endParaRPr lang="en-US" altLang="zh-CN" sz="1800" dirty="0" smtClean="0"/>
        </a:p>
        <a:p>
          <a:r>
            <a:rPr lang="en-US" sz="1800" dirty="0" smtClean="0"/>
            <a:t>THE HAZARDS OF OFFICE</a:t>
          </a:r>
          <a:endParaRPr lang="en-US" sz="1800" dirty="0"/>
        </a:p>
      </dgm:t>
    </dgm:pt>
    <dgm:pt modelId="{C25DAC7F-820E-4404-AC5B-7E5FE16A87D2}" cxnId="{4BCD0EC1-3ED8-4F52-A423-95F7A789A0D3}" type="parTrans">
      <dgm:prSet/>
      <dgm:spPr/>
      <dgm:t>
        <a:bodyPr/>
        <a:lstStyle/>
        <a:p>
          <a:endParaRPr lang="en-US" sz="1600"/>
        </a:p>
      </dgm:t>
    </dgm:pt>
    <dgm:pt modelId="{D093B415-F7B9-41B2-B3F2-98258AFA6D2F}" cxnId="{4BCD0EC1-3ED8-4F52-A423-95F7A789A0D3}" type="sibTrans">
      <dgm:prSet/>
      <dgm:spPr/>
      <dgm:t>
        <a:bodyPr/>
        <a:lstStyle/>
        <a:p>
          <a:endParaRPr lang="en-US" sz="1600"/>
        </a:p>
      </dgm:t>
    </dgm:pt>
    <dgm:pt modelId="{A00CF6CE-079F-4327-B1F3-0B7F419855CA}">
      <dgm:prSet phldrT="[Text]" custT="1"/>
      <dgm:spPr>
        <a:solidFill>
          <a:srgbClr val="00B0F0"/>
        </a:solidFill>
      </dgm:spPr>
      <dgm:t>
        <a:bodyPr/>
        <a:lstStyle/>
        <a:p>
          <a:r>
            <a:rPr lang="zh-CN" altLang="en-US" sz="1800" dirty="0" smtClean="0"/>
            <a:t>安全办公方法</a:t>
          </a:r>
          <a:endParaRPr lang="en-US" altLang="zh-CN" sz="1800" dirty="0" smtClean="0"/>
        </a:p>
        <a:p>
          <a:r>
            <a:rPr lang="en-US" sz="1800" dirty="0" smtClean="0"/>
            <a:t>THE MESURES ABOUT SAFE WORK</a:t>
          </a:r>
          <a:endParaRPr lang="en-US" sz="1800" dirty="0"/>
        </a:p>
      </dgm:t>
    </dgm:pt>
    <dgm:pt modelId="{41B28C79-866F-4C53-950C-336877BA3893}" cxnId="{BC5E3655-45C2-42CF-AD15-A4ADB513E939}" type="parTrans">
      <dgm:prSet/>
      <dgm:spPr/>
      <dgm:t>
        <a:bodyPr/>
        <a:lstStyle/>
        <a:p>
          <a:endParaRPr lang="en-US" sz="1600"/>
        </a:p>
      </dgm:t>
    </dgm:pt>
    <dgm:pt modelId="{FB63B5D3-EB89-4C70-9923-2013FD0E04BF}" cxnId="{BC5E3655-45C2-42CF-AD15-A4ADB513E939}" type="sibTrans">
      <dgm:prSet/>
      <dgm:spPr/>
      <dgm:t>
        <a:bodyPr/>
        <a:lstStyle/>
        <a:p>
          <a:endParaRPr lang="en-US" sz="1600"/>
        </a:p>
      </dgm:t>
    </dgm:pt>
    <dgm:pt modelId="{916373E9-E979-4FB3-83E2-7B96B6AA79E8}">
      <dgm:prSet phldrT="[Text]" custT="1"/>
      <dgm:spPr>
        <a:solidFill>
          <a:srgbClr val="7030A0"/>
        </a:solidFill>
      </dgm:spPr>
      <dgm:t>
        <a:bodyPr/>
        <a:lstStyle/>
        <a:p>
          <a:r>
            <a:rPr lang="zh-CN" altLang="en-US" sz="1800" dirty="0" smtClean="0"/>
            <a:t>办公室职业健康</a:t>
          </a:r>
          <a:endParaRPr lang="en-US" altLang="zh-CN" sz="1800" dirty="0" smtClean="0"/>
        </a:p>
        <a:p>
          <a:r>
            <a:rPr lang="en-US" sz="1800" dirty="0" smtClean="0"/>
            <a:t>THE OFFICE OCCUPATIONAL HEALTH</a:t>
          </a:r>
          <a:endParaRPr lang="en-US" sz="1800" dirty="0"/>
        </a:p>
      </dgm:t>
    </dgm:pt>
    <dgm:pt modelId="{1A432445-AE1D-4143-9006-9F17290023BC}" cxnId="{37FDA82A-E339-4432-9F7F-D04F26A23BC2}" type="parTrans">
      <dgm:prSet/>
      <dgm:spPr/>
      <dgm:t>
        <a:bodyPr/>
        <a:lstStyle/>
        <a:p>
          <a:endParaRPr lang="en-US" sz="1600"/>
        </a:p>
      </dgm:t>
    </dgm:pt>
    <dgm:pt modelId="{32B8D5CF-54B5-42C4-BC8E-4E9C71D7BCB4}" cxnId="{37FDA82A-E339-4432-9F7F-D04F26A23BC2}" type="sibTrans">
      <dgm:prSet/>
      <dgm:spPr/>
      <dgm:t>
        <a:bodyPr/>
        <a:lstStyle/>
        <a:p>
          <a:endParaRPr lang="en-US" sz="1600"/>
        </a:p>
      </dgm:t>
    </dgm:pt>
    <dgm:pt modelId="{E9108776-8EE0-4794-93EB-B32299A9F372}" type="pres">
      <dgm:prSet presAssocID="{34ABB706-E334-4A6D-8CE6-4F91F24F2DD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ACFC49-2980-4A9C-9BA7-4F18B4B9E1C1}" type="pres">
      <dgm:prSet presAssocID="{511D0931-6988-4A48-A9C7-AB0E5F70C775}" presName="parentLin" presStyleCnt="0"/>
      <dgm:spPr/>
    </dgm:pt>
    <dgm:pt modelId="{DCA4CD63-B0AE-4C7F-AE28-97EFEEAD5895}" type="pres">
      <dgm:prSet presAssocID="{511D0931-6988-4A48-A9C7-AB0E5F70C77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835EF2A-7A7F-4CE4-BFFA-0FF48C623B42}" type="pres">
      <dgm:prSet presAssocID="{511D0931-6988-4A48-A9C7-AB0E5F70C775}" presName="parentText" presStyleLbl="node1" presStyleIdx="0" presStyleCnt="3" custLinFactNeighborY="7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48970-B4E3-46D9-B3CD-EA0E85083E36}" type="pres">
      <dgm:prSet presAssocID="{511D0931-6988-4A48-A9C7-AB0E5F70C775}" presName="negativeSpace" presStyleCnt="0"/>
      <dgm:spPr/>
    </dgm:pt>
    <dgm:pt modelId="{19B6A0F8-D39E-478C-9149-8E57F4DA8DAA}" type="pres">
      <dgm:prSet presAssocID="{511D0931-6988-4A48-A9C7-AB0E5F70C775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92D050"/>
          </a:solidFill>
        </a:ln>
      </dgm:spPr>
      <dgm:t>
        <a:bodyPr/>
        <a:lstStyle/>
        <a:p>
          <a:endParaRPr lang="en-US"/>
        </a:p>
      </dgm:t>
    </dgm:pt>
    <dgm:pt modelId="{135C111F-5A6E-479F-9364-D6F63EBB091D}" type="pres">
      <dgm:prSet presAssocID="{D093B415-F7B9-41B2-B3F2-98258AFA6D2F}" presName="spaceBetweenRectangles" presStyleCnt="0"/>
      <dgm:spPr/>
    </dgm:pt>
    <dgm:pt modelId="{99E3767D-84A5-4DD9-A4D8-F4928491340A}" type="pres">
      <dgm:prSet presAssocID="{A00CF6CE-079F-4327-B1F3-0B7F419855CA}" presName="parentLin" presStyleCnt="0"/>
      <dgm:spPr/>
    </dgm:pt>
    <dgm:pt modelId="{D860C755-9CE2-4793-A0C0-3A485861FAEC}" type="pres">
      <dgm:prSet presAssocID="{A00CF6CE-079F-4327-B1F3-0B7F419855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F682B20-62C0-4BB7-B0F5-69B36EE0125B}" type="pres">
      <dgm:prSet presAssocID="{A00CF6CE-079F-4327-B1F3-0B7F419855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F7C99-3945-4377-81C0-7A1B56BB2557}" type="pres">
      <dgm:prSet presAssocID="{A00CF6CE-079F-4327-B1F3-0B7F419855CA}" presName="negativeSpace" presStyleCnt="0"/>
      <dgm:spPr/>
    </dgm:pt>
    <dgm:pt modelId="{2C65406B-2259-4760-97BC-2F4441563DFE}" type="pres">
      <dgm:prSet presAssocID="{A00CF6CE-079F-4327-B1F3-0B7F419855CA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C3EDE949-5AE6-4C52-A3C0-B079201D621F}" type="pres">
      <dgm:prSet presAssocID="{FB63B5D3-EB89-4C70-9923-2013FD0E04BF}" presName="spaceBetweenRectangles" presStyleCnt="0"/>
      <dgm:spPr/>
    </dgm:pt>
    <dgm:pt modelId="{70969D7F-806B-4C7F-83BB-31183D2376FE}" type="pres">
      <dgm:prSet presAssocID="{916373E9-E979-4FB3-83E2-7B96B6AA79E8}" presName="parentLin" presStyleCnt="0"/>
      <dgm:spPr/>
    </dgm:pt>
    <dgm:pt modelId="{C9786E3B-C8CD-4D5D-972A-2A62A7F608AD}" type="pres">
      <dgm:prSet presAssocID="{916373E9-E979-4FB3-83E2-7B96B6AA79E8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5FDFA42-C7BD-4CA1-AB51-AF53B79329F8}" type="pres">
      <dgm:prSet presAssocID="{916373E9-E979-4FB3-83E2-7B96B6AA79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A4474-F3C9-4E8C-9F01-88EDB71957F9}" type="pres">
      <dgm:prSet presAssocID="{916373E9-E979-4FB3-83E2-7B96B6AA79E8}" presName="negativeSpace" presStyleCnt="0"/>
      <dgm:spPr/>
    </dgm:pt>
    <dgm:pt modelId="{51136C13-B416-4512-A672-4A81F3E98894}" type="pres">
      <dgm:prSet presAssocID="{916373E9-E979-4FB3-83E2-7B96B6AA79E8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7030A0"/>
          </a:solidFill>
        </a:ln>
      </dgm:spPr>
      <dgm:t>
        <a:bodyPr/>
        <a:lstStyle/>
        <a:p>
          <a:endParaRPr lang="en-US"/>
        </a:p>
      </dgm:t>
    </dgm:pt>
  </dgm:ptLst>
  <dgm:cxnLst>
    <dgm:cxn modelId="{24B525CC-5A98-4B77-8CC8-3EE1D0A67F4D}" type="presOf" srcId="{34ABB706-E334-4A6D-8CE6-4F91F24F2DDF}" destId="{E9108776-8EE0-4794-93EB-B32299A9F372}" srcOrd="0" destOrd="0" presId="urn:microsoft.com/office/officeart/2005/8/layout/list1"/>
    <dgm:cxn modelId="{BC5E3655-45C2-42CF-AD15-A4ADB513E939}" srcId="{34ABB706-E334-4A6D-8CE6-4F91F24F2DDF}" destId="{A00CF6CE-079F-4327-B1F3-0B7F419855CA}" srcOrd="1" destOrd="0" parTransId="{41B28C79-866F-4C53-950C-336877BA3893}" sibTransId="{FB63B5D3-EB89-4C70-9923-2013FD0E04BF}"/>
    <dgm:cxn modelId="{37FDA82A-E339-4432-9F7F-D04F26A23BC2}" srcId="{34ABB706-E334-4A6D-8CE6-4F91F24F2DDF}" destId="{916373E9-E979-4FB3-83E2-7B96B6AA79E8}" srcOrd="2" destOrd="0" parTransId="{1A432445-AE1D-4143-9006-9F17290023BC}" sibTransId="{32B8D5CF-54B5-42C4-BC8E-4E9C71D7BCB4}"/>
    <dgm:cxn modelId="{B4CE0F99-52F5-455E-86CF-D4DC5D008444}" type="presOf" srcId="{511D0931-6988-4A48-A9C7-AB0E5F70C775}" destId="{8835EF2A-7A7F-4CE4-BFFA-0FF48C623B42}" srcOrd="1" destOrd="0" presId="urn:microsoft.com/office/officeart/2005/8/layout/list1"/>
    <dgm:cxn modelId="{B4CF7104-7193-4476-9F09-BA18627337A4}" type="presOf" srcId="{916373E9-E979-4FB3-83E2-7B96B6AA79E8}" destId="{C9786E3B-C8CD-4D5D-972A-2A62A7F608AD}" srcOrd="0" destOrd="0" presId="urn:microsoft.com/office/officeart/2005/8/layout/list1"/>
    <dgm:cxn modelId="{3F89FEEF-426A-4585-9C96-7377332B1F64}" type="presOf" srcId="{916373E9-E979-4FB3-83E2-7B96B6AA79E8}" destId="{75FDFA42-C7BD-4CA1-AB51-AF53B79329F8}" srcOrd="1" destOrd="0" presId="urn:microsoft.com/office/officeart/2005/8/layout/list1"/>
    <dgm:cxn modelId="{802B9872-1A5C-4102-8042-CECDE9B63133}" type="presOf" srcId="{A00CF6CE-079F-4327-B1F3-0B7F419855CA}" destId="{D860C755-9CE2-4793-A0C0-3A485861FAEC}" srcOrd="0" destOrd="0" presId="urn:microsoft.com/office/officeart/2005/8/layout/list1"/>
    <dgm:cxn modelId="{7D2BD559-2484-4671-9D38-0B8317D7D4E8}" type="presOf" srcId="{511D0931-6988-4A48-A9C7-AB0E5F70C775}" destId="{DCA4CD63-B0AE-4C7F-AE28-97EFEEAD5895}" srcOrd="0" destOrd="0" presId="urn:microsoft.com/office/officeart/2005/8/layout/list1"/>
    <dgm:cxn modelId="{4BCD0EC1-3ED8-4F52-A423-95F7A789A0D3}" srcId="{34ABB706-E334-4A6D-8CE6-4F91F24F2DDF}" destId="{511D0931-6988-4A48-A9C7-AB0E5F70C775}" srcOrd="0" destOrd="0" parTransId="{C25DAC7F-820E-4404-AC5B-7E5FE16A87D2}" sibTransId="{D093B415-F7B9-41B2-B3F2-98258AFA6D2F}"/>
    <dgm:cxn modelId="{58ECB29D-FAD0-459E-BD39-D0E59624B35C}" type="presOf" srcId="{A00CF6CE-079F-4327-B1F3-0B7F419855CA}" destId="{AF682B20-62C0-4BB7-B0F5-69B36EE0125B}" srcOrd="1" destOrd="0" presId="urn:microsoft.com/office/officeart/2005/8/layout/list1"/>
    <dgm:cxn modelId="{7AC23400-7F15-4E02-B18E-17546F0D3356}" type="presParOf" srcId="{E9108776-8EE0-4794-93EB-B32299A9F372}" destId="{54ACFC49-2980-4A9C-9BA7-4F18B4B9E1C1}" srcOrd="0" destOrd="0" presId="urn:microsoft.com/office/officeart/2005/8/layout/list1"/>
    <dgm:cxn modelId="{425D9956-64FE-455D-B761-246CFC2A4316}" type="presParOf" srcId="{54ACFC49-2980-4A9C-9BA7-4F18B4B9E1C1}" destId="{DCA4CD63-B0AE-4C7F-AE28-97EFEEAD5895}" srcOrd="0" destOrd="0" presId="urn:microsoft.com/office/officeart/2005/8/layout/list1"/>
    <dgm:cxn modelId="{84C6728D-D7A0-47C5-B6D7-50CE4ACFB193}" type="presParOf" srcId="{54ACFC49-2980-4A9C-9BA7-4F18B4B9E1C1}" destId="{8835EF2A-7A7F-4CE4-BFFA-0FF48C623B42}" srcOrd="1" destOrd="0" presId="urn:microsoft.com/office/officeart/2005/8/layout/list1"/>
    <dgm:cxn modelId="{2B98CF9D-DDAD-4417-85B9-7432035D28B6}" type="presParOf" srcId="{E9108776-8EE0-4794-93EB-B32299A9F372}" destId="{4E048970-B4E3-46D9-B3CD-EA0E85083E36}" srcOrd="1" destOrd="0" presId="urn:microsoft.com/office/officeart/2005/8/layout/list1"/>
    <dgm:cxn modelId="{70809589-03F5-4204-B11A-96218F403015}" type="presParOf" srcId="{E9108776-8EE0-4794-93EB-B32299A9F372}" destId="{19B6A0F8-D39E-478C-9149-8E57F4DA8DAA}" srcOrd="2" destOrd="0" presId="urn:microsoft.com/office/officeart/2005/8/layout/list1"/>
    <dgm:cxn modelId="{F3CE25AF-04D8-4900-8EE7-43C7BE51E61E}" type="presParOf" srcId="{E9108776-8EE0-4794-93EB-B32299A9F372}" destId="{135C111F-5A6E-479F-9364-D6F63EBB091D}" srcOrd="3" destOrd="0" presId="urn:microsoft.com/office/officeart/2005/8/layout/list1"/>
    <dgm:cxn modelId="{66B305D4-A7EC-4C11-8856-9C6819A21F13}" type="presParOf" srcId="{E9108776-8EE0-4794-93EB-B32299A9F372}" destId="{99E3767D-84A5-4DD9-A4D8-F4928491340A}" srcOrd="4" destOrd="0" presId="urn:microsoft.com/office/officeart/2005/8/layout/list1"/>
    <dgm:cxn modelId="{1FAC26DF-405B-42C8-ADB2-3F0E78D8F2D5}" type="presParOf" srcId="{99E3767D-84A5-4DD9-A4D8-F4928491340A}" destId="{D860C755-9CE2-4793-A0C0-3A485861FAEC}" srcOrd="0" destOrd="0" presId="urn:microsoft.com/office/officeart/2005/8/layout/list1"/>
    <dgm:cxn modelId="{486C09DF-24CB-40C7-81C1-7A45B2F33668}" type="presParOf" srcId="{99E3767D-84A5-4DD9-A4D8-F4928491340A}" destId="{AF682B20-62C0-4BB7-B0F5-69B36EE0125B}" srcOrd="1" destOrd="0" presId="urn:microsoft.com/office/officeart/2005/8/layout/list1"/>
    <dgm:cxn modelId="{BE1D9CA7-A10B-47D4-A23C-77952FC3F378}" type="presParOf" srcId="{E9108776-8EE0-4794-93EB-B32299A9F372}" destId="{F09F7C99-3945-4377-81C0-7A1B56BB2557}" srcOrd="5" destOrd="0" presId="urn:microsoft.com/office/officeart/2005/8/layout/list1"/>
    <dgm:cxn modelId="{9890A9FE-70EE-4971-AF28-024DC1213A5A}" type="presParOf" srcId="{E9108776-8EE0-4794-93EB-B32299A9F372}" destId="{2C65406B-2259-4760-97BC-2F4441563DFE}" srcOrd="6" destOrd="0" presId="urn:microsoft.com/office/officeart/2005/8/layout/list1"/>
    <dgm:cxn modelId="{F40EB6EB-A7E2-4181-8E90-95EC6107E409}" type="presParOf" srcId="{E9108776-8EE0-4794-93EB-B32299A9F372}" destId="{C3EDE949-5AE6-4C52-A3C0-B079201D621F}" srcOrd="7" destOrd="0" presId="urn:microsoft.com/office/officeart/2005/8/layout/list1"/>
    <dgm:cxn modelId="{C49259C6-9B58-4548-B565-72030A80F210}" type="presParOf" srcId="{E9108776-8EE0-4794-93EB-B32299A9F372}" destId="{70969D7F-806B-4C7F-83BB-31183D2376FE}" srcOrd="8" destOrd="0" presId="urn:microsoft.com/office/officeart/2005/8/layout/list1"/>
    <dgm:cxn modelId="{0058E37F-51B9-46C5-AD24-CDCD173A0A73}" type="presParOf" srcId="{70969D7F-806B-4C7F-83BB-31183D2376FE}" destId="{C9786E3B-C8CD-4D5D-972A-2A62A7F608AD}" srcOrd="0" destOrd="0" presId="urn:microsoft.com/office/officeart/2005/8/layout/list1"/>
    <dgm:cxn modelId="{0D87A5C2-F2EE-40C2-A7BC-64BDC6D8428B}" type="presParOf" srcId="{70969D7F-806B-4C7F-83BB-31183D2376FE}" destId="{75FDFA42-C7BD-4CA1-AB51-AF53B79329F8}" srcOrd="1" destOrd="0" presId="urn:microsoft.com/office/officeart/2005/8/layout/list1"/>
    <dgm:cxn modelId="{2A595BE9-AEFA-413E-8475-F6CC1068A4C0}" type="presParOf" srcId="{E9108776-8EE0-4794-93EB-B32299A9F372}" destId="{C7DA4474-F3C9-4E8C-9F01-88EDB71957F9}" srcOrd="9" destOrd="0" presId="urn:microsoft.com/office/officeart/2005/8/layout/list1"/>
    <dgm:cxn modelId="{CC2B89CD-14C1-4934-80DC-4C7E35B1DE36}" type="presParOf" srcId="{E9108776-8EE0-4794-93EB-B32299A9F372}" destId="{51136C13-B416-4512-A672-4A81F3E988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19B6A0F8-D39E-478C-9149-8E57F4DA8DAA}">
      <dsp:nvSpPr>
        <dsp:cNvPr id="5" name="矩形 4"/>
        <dsp:cNvSpPr/>
      </dsp:nvSpPr>
      <dsp:spPr bwMode="white">
        <a:xfrm>
          <a:off x="0" y="464020"/>
          <a:ext cx="6096000" cy="781200"/>
        </a:xfrm>
        <a:prstGeom prst="rect">
          <a:avLst/>
        </a:prstGeom>
        <a:ln>
          <a:solidFill>
            <a:srgbClr val="92D05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3117" tIns="645668" rIns="473117" bIns="220472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464020"/>
        <a:ext cx="6096000" cy="781200"/>
      </dsp:txXfrm>
    </dsp:sp>
    <dsp:sp modelId="{8835EF2A-7A7F-4CE4-BFFA-0FF48C623B42}">
      <dsp:nvSpPr>
        <dsp:cNvPr id="4" name="圆角矩形 3"/>
        <dsp:cNvSpPr/>
      </dsp:nvSpPr>
      <dsp:spPr bwMode="white">
        <a:xfrm>
          <a:off x="304800" y="75478"/>
          <a:ext cx="4267200" cy="915120"/>
        </a:xfrm>
        <a:prstGeom prst="roundRect">
          <a:avLst/>
        </a:prstGeom>
        <a:solidFill>
          <a:srgbClr val="92D05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1290" tIns="0" rIns="161290" bIns="0" anchor="ctr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/>
            <a:t>办公室安全风险</a:t>
          </a:r>
          <a:endParaRPr lang="en-US" altLang="zh-CN" sz="18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/>
            <a:t>THE HAZARDS OF OFFICE</a:t>
          </a:r>
          <a:endParaRPr lang="en-US" sz="1800" dirty="0"/>
        </a:p>
      </dsp:txBody>
      <dsp:txXfrm>
        <a:off x="304800" y="75478"/>
        <a:ext cx="4267200" cy="915120"/>
      </dsp:txXfrm>
    </dsp:sp>
    <dsp:sp modelId="{2C65406B-2259-4760-97BC-2F4441563DFE}">
      <dsp:nvSpPr>
        <dsp:cNvPr id="8" name="矩形 7"/>
        <dsp:cNvSpPr/>
      </dsp:nvSpPr>
      <dsp:spPr bwMode="white">
        <a:xfrm>
          <a:off x="0" y="1870180"/>
          <a:ext cx="6096000" cy="781200"/>
        </a:xfrm>
        <a:prstGeom prst="rect">
          <a:avLst/>
        </a:prstGeom>
        <a:ln>
          <a:solidFill>
            <a:srgbClr val="00B0F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3117" tIns="645668" rIns="473117" bIns="220472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1870180"/>
        <a:ext cx="6096000" cy="781200"/>
      </dsp:txXfrm>
    </dsp:sp>
    <dsp:sp modelId="{AF682B20-62C0-4BB7-B0F5-69B36EE0125B}">
      <dsp:nvSpPr>
        <dsp:cNvPr id="7" name="圆角矩形 6"/>
        <dsp:cNvSpPr/>
      </dsp:nvSpPr>
      <dsp:spPr bwMode="white">
        <a:xfrm>
          <a:off x="304800" y="1412620"/>
          <a:ext cx="4267200" cy="915120"/>
        </a:xfrm>
        <a:prstGeom prst="roundRect">
          <a:avLst/>
        </a:prstGeom>
        <a:solidFill>
          <a:srgbClr val="00B0F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1290" tIns="0" rIns="161290" bIns="0" anchor="ctr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/>
            <a:t>安全办公方法</a:t>
          </a:r>
          <a:endParaRPr lang="en-US" altLang="zh-CN" sz="18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/>
            <a:t>THE MESURES ABOUT SAFE WORK</a:t>
          </a:r>
          <a:endParaRPr lang="en-US" sz="1800" dirty="0"/>
        </a:p>
      </dsp:txBody>
      <dsp:txXfrm>
        <a:off x="304800" y="1412620"/>
        <a:ext cx="4267200" cy="915120"/>
      </dsp:txXfrm>
    </dsp:sp>
    <dsp:sp modelId="{51136C13-B416-4512-A672-4A81F3E98894}">
      <dsp:nvSpPr>
        <dsp:cNvPr id="11" name="矩形 10"/>
        <dsp:cNvSpPr/>
      </dsp:nvSpPr>
      <dsp:spPr bwMode="white">
        <a:xfrm>
          <a:off x="0" y="3276340"/>
          <a:ext cx="6096000" cy="781200"/>
        </a:xfrm>
        <a:prstGeom prst="rect">
          <a:avLst/>
        </a:prstGeom>
        <a:ln>
          <a:solidFill>
            <a:srgbClr val="7030A0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73117" tIns="645668" rIns="473117" bIns="220472" anchor="t"/>
        <a:lstStyle>
          <a:lvl1pPr algn="l">
            <a:defRPr sz="3100"/>
          </a:lvl1pPr>
          <a:lvl2pPr marL="285750" indent="-285750" algn="l">
            <a:defRPr sz="3100"/>
          </a:lvl2pPr>
          <a:lvl3pPr marL="571500" indent="-285750" algn="l">
            <a:defRPr sz="3100"/>
          </a:lvl3pPr>
          <a:lvl4pPr marL="857250" indent="-285750" algn="l">
            <a:defRPr sz="3100"/>
          </a:lvl4pPr>
          <a:lvl5pPr marL="1143000" indent="-285750" algn="l">
            <a:defRPr sz="3100"/>
          </a:lvl5pPr>
          <a:lvl6pPr marL="1428750" indent="-285750" algn="l">
            <a:defRPr sz="3100"/>
          </a:lvl6pPr>
          <a:lvl7pPr marL="1714500" indent="-285750" algn="l">
            <a:defRPr sz="3100"/>
          </a:lvl7pPr>
          <a:lvl8pPr marL="2000250" indent="-285750" algn="l">
            <a:defRPr sz="3100"/>
          </a:lvl8pPr>
          <a:lvl9pPr marL="2286000" indent="-285750" algn="l">
            <a:defRPr sz="31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276340"/>
        <a:ext cx="6096000" cy="781200"/>
      </dsp:txXfrm>
    </dsp:sp>
    <dsp:sp modelId="{75FDFA42-C7BD-4CA1-AB51-AF53B79329F8}">
      <dsp:nvSpPr>
        <dsp:cNvPr id="10" name="圆角矩形 9"/>
        <dsp:cNvSpPr/>
      </dsp:nvSpPr>
      <dsp:spPr bwMode="white">
        <a:xfrm>
          <a:off x="304800" y="2818780"/>
          <a:ext cx="4267200" cy="915120"/>
        </a:xfrm>
        <a:prstGeom prst="roundRect">
          <a:avLst/>
        </a:prstGeom>
        <a:solidFill>
          <a:srgbClr val="7030A0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1290" tIns="0" rIns="161290" bIns="0" anchor="ctr"/>
        <a:lstStyle>
          <a:lvl1pPr algn="l">
            <a:defRPr sz="3100"/>
          </a:lvl1pPr>
          <a:lvl2pPr marL="228600" indent="-228600" algn="l">
            <a:defRPr sz="2400"/>
          </a:lvl2pPr>
          <a:lvl3pPr marL="457200" indent="-228600" algn="l">
            <a:defRPr sz="2400"/>
          </a:lvl3pPr>
          <a:lvl4pPr marL="685800" indent="-228600" algn="l">
            <a:defRPr sz="2400"/>
          </a:lvl4pPr>
          <a:lvl5pPr marL="914400" indent="-228600" algn="l">
            <a:defRPr sz="2400"/>
          </a:lvl5pPr>
          <a:lvl6pPr marL="1143000" indent="-228600" algn="l">
            <a:defRPr sz="2400"/>
          </a:lvl6pPr>
          <a:lvl7pPr marL="1371600" indent="-228600" algn="l">
            <a:defRPr sz="2400"/>
          </a:lvl7pPr>
          <a:lvl8pPr marL="1600200" indent="-228600" algn="l">
            <a:defRPr sz="2400"/>
          </a:lvl8pPr>
          <a:lvl9pPr marL="1828800" indent="-228600" algn="l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dirty="0" smtClean="0"/>
            <a:t>办公室职业健康</a:t>
          </a:r>
          <a:endParaRPr lang="en-US" altLang="zh-CN" sz="1800" dirty="0" smtClean="0"/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dirty="0" smtClean="0"/>
            <a:t>THE OFFICE OCCUPATIONAL HEALTH</a:t>
          </a:r>
          <a:endParaRPr lang="en-US" sz="1800" dirty="0"/>
        </a:p>
      </dsp:txBody>
      <dsp:txXfrm>
        <a:off x="304800" y="2818780"/>
        <a:ext cx="4267200" cy="915120"/>
      </dsp:txXfrm>
    </dsp:sp>
    <dsp:sp modelId="{DCA4CD63-B0AE-4C7F-AE28-97EFEEAD5895}">
      <dsp:nvSpPr>
        <dsp:cNvPr id="3" name="矩形 2" hidden="1"/>
        <dsp:cNvSpPr/>
      </dsp:nvSpPr>
      <dsp:spPr>
        <a:xfrm>
          <a:off x="0" y="6460"/>
          <a:ext cx="304800" cy="915120"/>
        </a:xfrm>
        <a:prstGeom prst="rect">
          <a:avLst/>
        </a:prstGeom>
      </dsp:spPr>
      <dsp:txXfrm>
        <a:off x="0" y="6460"/>
        <a:ext cx="304800" cy="915120"/>
      </dsp:txXfrm>
    </dsp:sp>
    <dsp:sp modelId="{D860C755-9CE2-4793-A0C0-3A485861FAEC}">
      <dsp:nvSpPr>
        <dsp:cNvPr id="6" name="矩形 5" hidden="1"/>
        <dsp:cNvSpPr/>
      </dsp:nvSpPr>
      <dsp:spPr>
        <a:xfrm>
          <a:off x="0" y="1412620"/>
          <a:ext cx="304800" cy="915120"/>
        </a:xfrm>
        <a:prstGeom prst="rect">
          <a:avLst/>
        </a:prstGeom>
      </dsp:spPr>
      <dsp:txXfrm>
        <a:off x="0" y="1412620"/>
        <a:ext cx="304800" cy="915120"/>
      </dsp:txXfrm>
    </dsp:sp>
    <dsp:sp modelId="{C9786E3B-C8CD-4D5D-972A-2A62A7F608AD}">
      <dsp:nvSpPr>
        <dsp:cNvPr id="9" name="矩形 8" hidden="1"/>
        <dsp:cNvSpPr/>
      </dsp:nvSpPr>
      <dsp:spPr>
        <a:xfrm>
          <a:off x="0" y="2818780"/>
          <a:ext cx="304800" cy="915120"/>
        </a:xfrm>
        <a:prstGeom prst="rect">
          <a:avLst/>
        </a:prstGeom>
      </dsp:spPr>
      <dsp:txXfrm>
        <a:off x="0" y="2818780"/>
        <a:ext cx="30480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C5D4-5917-4B3E-99AC-6690E2910D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79F5-B59B-49B7-A790-F53F576335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 dirty="0" err="1"/>
              <a:t>SmartArt</a:t>
            </a:r>
            <a:r>
              <a:rPr lang="en-US" altLang="en-US" sz="1400" b="1" dirty="0"/>
              <a:t> custom animation effects: vertical bullet list</a:t>
            </a:r>
            <a:endParaRPr lang="en-US" altLang="en-US" sz="1400" b="1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(Basic)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Slides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Layout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Blank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Insert tab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Illustrations</a:t>
            </a:r>
            <a:r>
              <a:rPr lang="en-US" altLang="en-US" dirty="0" smtClean="0"/>
              <a:t> group, click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Choose a </a:t>
            </a:r>
            <a:r>
              <a:rPr lang="en-US" altLang="en-US" b="1" dirty="0" err="1" smtClean="0"/>
              <a:t>SmartArt</a:t>
            </a:r>
            <a:r>
              <a:rPr lang="en-US" altLang="en-US" b="1" dirty="0" smtClean="0"/>
              <a:t> Graphic</a:t>
            </a:r>
            <a:r>
              <a:rPr lang="en-US" altLang="en-US" dirty="0" smtClean="0"/>
              <a:t> dialog box, in the left pane, click </a:t>
            </a:r>
            <a:r>
              <a:rPr lang="en-US" altLang="en-US" b="1" dirty="0" smtClean="0"/>
              <a:t>List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List </a:t>
            </a:r>
            <a:r>
              <a:rPr lang="en-US" altLang="en-US" dirty="0" smtClean="0"/>
              <a:t>pane, click </a:t>
            </a:r>
            <a:r>
              <a:rPr lang="en-US" altLang="en-US" b="1" dirty="0" smtClean="0"/>
              <a:t>Vertical Bullet List </a:t>
            </a:r>
            <a:r>
              <a:rPr lang="en-US" altLang="en-US" dirty="0" smtClean="0"/>
              <a:t>(first row, third option from the left), and then click </a:t>
            </a:r>
            <a:r>
              <a:rPr lang="en-US" altLang="en-US" b="1" dirty="0" smtClean="0"/>
              <a:t>OK</a:t>
            </a:r>
            <a:r>
              <a:rPr lang="en-US" altLang="en-US" dirty="0" smtClean="0"/>
              <a:t> to insert the graphic into the slide.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create another row, select the bottom, first-level (color-filled) rectangle, and then 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Design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Create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group, click the arrow next to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, and select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After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add bullet text area, select the new first-level (color-filled) rectangle, and then 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Design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Create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Bullet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enter text, select the graphic, and then click one of the arrows on the left border. In the </a:t>
            </a:r>
            <a:r>
              <a:rPr lang="en-US" altLang="en-US" b="1" dirty="0" smtClean="0"/>
              <a:t>Type your text here </a:t>
            </a:r>
            <a:r>
              <a:rPr lang="en-US" altLang="en-US" dirty="0" smtClean="0"/>
              <a:t>dialog box, enter text for each level. (</a:t>
            </a:r>
            <a:r>
              <a:rPr lang="en-US" altLang="en-US" b="1" dirty="0" smtClean="0"/>
              <a:t>Note: </a:t>
            </a:r>
            <a:r>
              <a:rPr lang="en-US" altLang="en-US" dirty="0" smtClean="0"/>
              <a:t>In the example slide, the first-level text is “Topic One,” “Topic Two,” and “Topic Three.” The second-level text is “Supporting Text.”)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border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graphic. Drag the left center sizing handle to the left edge of the slide to resize the width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rectangle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three color-filled rectangles (in the example above, these are the “Topic One,” “Topic Two,” and “Topic Three” rectangles).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Shapes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, and under </a:t>
            </a:r>
            <a:r>
              <a:rPr lang="en-US" altLang="en-US" b="1" dirty="0" smtClean="0"/>
              <a:t>Rectangles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Round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Diagonal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Corner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Rectangle </a:t>
            </a:r>
            <a:r>
              <a:rPr lang="en-US" altLang="en-US" dirty="0" smtClean="0"/>
              <a:t>(ninth option from the left).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Styles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Presets</a:t>
            </a:r>
            <a:r>
              <a:rPr lang="en-US" altLang="en-US" dirty="0" smtClean="0"/>
              <a:t> and select </a:t>
            </a:r>
            <a:r>
              <a:rPr lang="en-US" altLang="en-US" b="1" dirty="0" smtClean="0"/>
              <a:t>Preset 7</a:t>
            </a:r>
            <a:r>
              <a:rPr lang="en-US" altLang="en-US" dirty="0" smtClean="0"/>
              <a:t> (second row, third option from the left).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group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Franklin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Gothic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Demi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Size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32 pt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</a:t>
            </a:r>
            <a:r>
              <a:rPr lang="en-US" altLang="en-US" b="1" dirty="0" smtClean="0"/>
              <a:t>Shadow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in the left pane, and in the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pane, under </a:t>
            </a:r>
            <a:r>
              <a:rPr lang="en-US" altLang="en-US" b="1" dirty="0" smtClean="0"/>
              <a:t>Internal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margin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Left</a:t>
            </a:r>
            <a:r>
              <a:rPr lang="en-US" altLang="en-US" dirty="0" smtClean="0"/>
              <a:t> box enter </a:t>
            </a:r>
            <a:r>
              <a:rPr lang="en-US" altLang="en-US" b="1" dirty="0" smtClean="0"/>
              <a:t>3”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first color-filled rectangle from the top (in the example slide, “Topic One”).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Olive Green, Accent 3 </a:t>
            </a:r>
            <a:r>
              <a:rPr lang="en-US" altLang="en-US" dirty="0" smtClean="0">
                <a:solidFill>
                  <a:srgbClr val="F79646"/>
                </a:solidFill>
              </a:rPr>
              <a:t>(first row, seventh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Olive Green, Accent 3 </a:t>
            </a:r>
            <a:r>
              <a:rPr lang="en-US" altLang="en-US" dirty="0" smtClean="0">
                <a:solidFill>
                  <a:srgbClr val="F79646"/>
                </a:solidFill>
              </a:rPr>
              <a:t>(first row, seventh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second color-filled rectangle from the top (in the example above, “Topic Two”).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Blue, Accent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the fifth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Blue, Accent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the fifth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third color-filled rectangle from the top (in the example slide, “Topic Three”).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Orange, Accent 6 </a:t>
            </a:r>
            <a:r>
              <a:rPr lang="en-US" altLang="en-US" dirty="0" smtClean="0">
                <a:solidFill>
                  <a:srgbClr val="F79646"/>
                </a:solidFill>
              </a:rPr>
              <a:t>(first row, 10</a:t>
            </a:r>
            <a:r>
              <a:rPr lang="en-US" altLang="en-US" baseline="30000" dirty="0" smtClean="0">
                <a:solidFill>
                  <a:srgbClr val="F79646"/>
                </a:solidFill>
              </a:rPr>
              <a:t>th</a:t>
            </a:r>
            <a:r>
              <a:rPr lang="en-US" altLang="en-US" dirty="0" smtClean="0">
                <a:solidFill>
                  <a:srgbClr val="F79646"/>
                </a:solidFill>
              </a:rPr>
              <a:t>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Orange, Accent 6 </a:t>
            </a:r>
            <a:r>
              <a:rPr lang="en-US" altLang="en-US" dirty="0" smtClean="0">
                <a:solidFill>
                  <a:srgbClr val="F79646"/>
                </a:solidFill>
              </a:rPr>
              <a:t>(first row, 10</a:t>
            </a:r>
            <a:r>
              <a:rPr lang="en-US" altLang="en-US" baseline="30000" dirty="0" smtClean="0">
                <a:solidFill>
                  <a:srgbClr val="F79646"/>
                </a:solidFill>
              </a:rPr>
              <a:t>th</a:t>
            </a:r>
            <a:r>
              <a:rPr lang="en-US" altLang="en-US" dirty="0" smtClean="0">
                <a:solidFill>
                  <a:srgbClr val="F79646"/>
                </a:solidFill>
              </a:rPr>
              <a:t>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bulleted text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three second-level, bulleted text boxes. 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group,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Franklin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Gothic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Medium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Size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22 pt.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White, Background 1, Darker 50% </a:t>
            </a:r>
            <a:r>
              <a:rPr lang="en-US" altLang="en-US" dirty="0" smtClean="0"/>
              <a:t>(sixth row, first option from the left).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select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 </a:t>
            </a:r>
            <a:r>
              <a:rPr lang="en-US" altLang="en-US" dirty="0" smtClean="0"/>
              <a:t>in the left pane, and in the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pane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layout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Vertical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alignment</a:t>
            </a:r>
            <a:r>
              <a:rPr lang="en-US" altLang="en-US" dirty="0" smtClean="0"/>
              <a:t> list select </a:t>
            </a:r>
            <a:r>
              <a:rPr lang="en-US" altLang="en-US" b="1" dirty="0" smtClean="0"/>
              <a:t>Middle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Internal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margin</a:t>
            </a:r>
            <a:r>
              <a:rPr lang="en-US" altLang="en-US" dirty="0" smtClean="0"/>
              <a:t>,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Left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3.8”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Top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0.2”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Right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0.17”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Bottom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0.2”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Increase the height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 by dragging the top or bottom sizing handle.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r>
              <a:rPr lang="en-US" altLang="en-US" dirty="0" smtClean="0"/>
              <a:t>To reproduce the animation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Animations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Animations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 on the slide, and then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pane,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, and select </a:t>
            </a:r>
            <a:r>
              <a:rPr lang="en-US" altLang="en-US" b="1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dialog box, under </a:t>
            </a:r>
            <a:r>
              <a:rPr lang="en-US" altLang="en-US" b="1" dirty="0" smtClean="0"/>
              <a:t>Moderate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select </a:t>
            </a:r>
            <a:r>
              <a:rPr lang="en-US" altLang="en-US" b="1" dirty="0" smtClean="0"/>
              <a:t>Ascend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the arrow to the right of the ascend entrance effect, and then select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Options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Ascend</a:t>
            </a:r>
            <a:r>
              <a:rPr lang="en-US" altLang="en-US" dirty="0" smtClean="0"/>
              <a:t> dialog box,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Timing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Speed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1 seconds (Fast)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On the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Group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one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the double arrow below the animation effect to expand the list of effects.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all the effects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pane. Then under </a:t>
            </a:r>
            <a:r>
              <a:rPr lang="en-US" altLang="en-US" b="1" dirty="0" smtClean="0"/>
              <a:t>Modify: Ascend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Start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After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Previous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second, fourth, and sixth effects (ascend entrance effects)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pane. Click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, and then select </a:t>
            </a:r>
            <a:r>
              <a:rPr lang="en-US" altLang="en-US" b="1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dialog box, under </a:t>
            </a:r>
            <a:r>
              <a:rPr lang="en-US" altLang="en-US" b="1" dirty="0" smtClean="0"/>
              <a:t>Moderate</a:t>
            </a:r>
            <a:r>
              <a:rPr lang="en-US" altLang="en-US" dirty="0" smtClean="0"/>
              <a:t>, select </a:t>
            </a:r>
            <a:r>
              <a:rPr lang="en-US" altLang="en-US" b="1" dirty="0" smtClean="0"/>
              <a:t>Ease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background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Right-click the slide background area, and then click </a:t>
            </a:r>
            <a:r>
              <a:rPr lang="en-US" altLang="en-US" b="1" dirty="0" smtClean="0"/>
              <a:t>Format Background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Format Background </a:t>
            </a:r>
            <a:r>
              <a:rPr lang="en-US" altLang="en-US" dirty="0" smtClean="0"/>
              <a:t>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 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Left </a:t>
            </a:r>
            <a:r>
              <a:rPr lang="en-US" altLang="en-US" dirty="0" smtClean="0"/>
              <a:t>(first row, fifth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three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60%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White, Background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first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90%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White, Background 1, Darker 25% </a:t>
            </a:r>
            <a:r>
              <a:rPr lang="en-US" altLang="en-US" dirty="0" smtClean="0">
                <a:solidFill>
                  <a:srgbClr val="F79646"/>
                </a:solidFill>
              </a:rPr>
              <a:t>(fourth row, first option from the left). 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3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Black, Text 1, Lighter 50% </a:t>
            </a:r>
            <a:r>
              <a:rPr lang="en-US" altLang="en-US" dirty="0" smtClean="0">
                <a:solidFill>
                  <a:srgbClr val="F79646"/>
                </a:solidFill>
              </a:rPr>
              <a:t>(second row, second option from the left).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7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0" y="503238"/>
            <a:ext cx="3144838" cy="2359025"/>
          </a:xfrm>
          <a:noFill/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 dirty="0" err="1"/>
              <a:t>SmartArt</a:t>
            </a:r>
            <a:r>
              <a:rPr lang="en-US" altLang="en-US" sz="1400" b="1" dirty="0"/>
              <a:t> custom animation effects: vertical bullet list</a:t>
            </a:r>
            <a:endParaRPr lang="en-US" altLang="en-US" sz="1400" b="1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(Basic)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Slides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Layout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Blank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Insert tab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Illustrations</a:t>
            </a:r>
            <a:r>
              <a:rPr lang="en-US" altLang="en-US" dirty="0" smtClean="0"/>
              <a:t> group, click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Choose a </a:t>
            </a:r>
            <a:r>
              <a:rPr lang="en-US" altLang="en-US" b="1" dirty="0" err="1" smtClean="0"/>
              <a:t>SmartArt</a:t>
            </a:r>
            <a:r>
              <a:rPr lang="en-US" altLang="en-US" b="1" dirty="0" smtClean="0"/>
              <a:t> Graphic</a:t>
            </a:r>
            <a:r>
              <a:rPr lang="en-US" altLang="en-US" dirty="0" smtClean="0"/>
              <a:t> dialog box, in the left pane, click </a:t>
            </a:r>
            <a:r>
              <a:rPr lang="en-US" altLang="en-US" b="1" dirty="0" smtClean="0"/>
              <a:t>List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List </a:t>
            </a:r>
            <a:r>
              <a:rPr lang="en-US" altLang="en-US" dirty="0" smtClean="0"/>
              <a:t>pane, click </a:t>
            </a:r>
            <a:r>
              <a:rPr lang="en-US" altLang="en-US" b="1" dirty="0" smtClean="0"/>
              <a:t>Vertical Bullet List </a:t>
            </a:r>
            <a:r>
              <a:rPr lang="en-US" altLang="en-US" dirty="0" smtClean="0"/>
              <a:t>(first row, third option from the left), and then click </a:t>
            </a:r>
            <a:r>
              <a:rPr lang="en-US" altLang="en-US" b="1" dirty="0" smtClean="0"/>
              <a:t>OK</a:t>
            </a:r>
            <a:r>
              <a:rPr lang="en-US" altLang="en-US" dirty="0" smtClean="0"/>
              <a:t> to insert the graphic into the slide.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create another row, select the bottom, first-level (color-filled) rectangle, and then 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Design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Create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group, click the arrow next to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, and select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After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add bullet text area, select the new first-level (color-filled) rectangle, and then 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Design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Create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Bullet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enter text, select the graphic, and then click one of the arrows on the left border. In the </a:t>
            </a:r>
            <a:r>
              <a:rPr lang="en-US" altLang="en-US" b="1" dirty="0" smtClean="0"/>
              <a:t>Type your text here </a:t>
            </a:r>
            <a:r>
              <a:rPr lang="en-US" altLang="en-US" dirty="0" smtClean="0"/>
              <a:t>dialog box, enter text for each level. (</a:t>
            </a:r>
            <a:r>
              <a:rPr lang="en-US" altLang="en-US" b="1" dirty="0" smtClean="0"/>
              <a:t>Note: </a:t>
            </a:r>
            <a:r>
              <a:rPr lang="en-US" altLang="en-US" dirty="0" smtClean="0"/>
              <a:t>In the example slide, the first-level text is “Topic One,” “Topic Two,” and “Topic Three.” The second-level text is “Supporting Text.”)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border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graphic. Drag the left center sizing handle to the left edge of the slide to resize the width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rectangle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three color-filled rectangles (in the example above, these are the “Topic One,” “Topic Two,” and “Topic Three” rectangles).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Shapes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, and under </a:t>
            </a:r>
            <a:r>
              <a:rPr lang="en-US" altLang="en-US" b="1" dirty="0" smtClean="0"/>
              <a:t>Rectangles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Round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Diagonal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Corner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Rectangle </a:t>
            </a:r>
            <a:r>
              <a:rPr lang="en-US" altLang="en-US" dirty="0" smtClean="0"/>
              <a:t>(ninth option from the left).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Styles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Presets</a:t>
            </a:r>
            <a:r>
              <a:rPr lang="en-US" altLang="en-US" dirty="0" smtClean="0"/>
              <a:t> and select </a:t>
            </a:r>
            <a:r>
              <a:rPr lang="en-US" altLang="en-US" b="1" dirty="0" smtClean="0"/>
              <a:t>Preset 7</a:t>
            </a:r>
            <a:r>
              <a:rPr lang="en-US" altLang="en-US" dirty="0" smtClean="0"/>
              <a:t> (second row, third option from the left).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group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Franklin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Gothic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Demi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Size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32 pt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</a:t>
            </a:r>
            <a:r>
              <a:rPr lang="en-US" altLang="en-US" b="1" dirty="0" smtClean="0"/>
              <a:t>Shadow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in the left pane, and in the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pane, under </a:t>
            </a:r>
            <a:r>
              <a:rPr lang="en-US" altLang="en-US" b="1" dirty="0" smtClean="0"/>
              <a:t>Internal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margin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Left</a:t>
            </a:r>
            <a:r>
              <a:rPr lang="en-US" altLang="en-US" dirty="0" smtClean="0"/>
              <a:t> box enter </a:t>
            </a:r>
            <a:r>
              <a:rPr lang="en-US" altLang="en-US" b="1" dirty="0" smtClean="0"/>
              <a:t>3”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first color-filled rectangle from the top (in the example slide, “Topic One”).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Olive Green, Accent 3 </a:t>
            </a:r>
            <a:r>
              <a:rPr lang="en-US" altLang="en-US" dirty="0" smtClean="0">
                <a:solidFill>
                  <a:srgbClr val="F79646"/>
                </a:solidFill>
              </a:rPr>
              <a:t>(first row, seventh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Olive Green, Accent 3 </a:t>
            </a:r>
            <a:r>
              <a:rPr lang="en-US" altLang="en-US" dirty="0" smtClean="0">
                <a:solidFill>
                  <a:srgbClr val="F79646"/>
                </a:solidFill>
              </a:rPr>
              <a:t>(first row, seventh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second color-filled rectangle from the top (in the example above, “Topic Two”).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Blue, Accent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the fifth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Blue, Accent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the fifth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third color-filled rectangle from the top (in the example slide, “Topic Three”).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Orange, Accent 6 </a:t>
            </a:r>
            <a:r>
              <a:rPr lang="en-US" altLang="en-US" dirty="0" smtClean="0">
                <a:solidFill>
                  <a:srgbClr val="F79646"/>
                </a:solidFill>
              </a:rPr>
              <a:t>(first row, 10</a:t>
            </a:r>
            <a:r>
              <a:rPr lang="en-US" altLang="en-US" baseline="30000" dirty="0" smtClean="0">
                <a:solidFill>
                  <a:srgbClr val="F79646"/>
                </a:solidFill>
              </a:rPr>
              <a:t>th</a:t>
            </a:r>
            <a:r>
              <a:rPr lang="en-US" altLang="en-US" dirty="0" smtClean="0">
                <a:solidFill>
                  <a:srgbClr val="F79646"/>
                </a:solidFill>
              </a:rPr>
              <a:t>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Orange, Accent 6 </a:t>
            </a:r>
            <a:r>
              <a:rPr lang="en-US" altLang="en-US" dirty="0" smtClean="0">
                <a:solidFill>
                  <a:srgbClr val="F79646"/>
                </a:solidFill>
              </a:rPr>
              <a:t>(first row, 10</a:t>
            </a:r>
            <a:r>
              <a:rPr lang="en-US" altLang="en-US" baseline="30000" dirty="0" smtClean="0">
                <a:solidFill>
                  <a:srgbClr val="F79646"/>
                </a:solidFill>
              </a:rPr>
              <a:t>th</a:t>
            </a:r>
            <a:r>
              <a:rPr lang="en-US" altLang="en-US" dirty="0" smtClean="0">
                <a:solidFill>
                  <a:srgbClr val="F79646"/>
                </a:solidFill>
              </a:rPr>
              <a:t>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bulleted text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three second-level, bulleted text boxes. 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group,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Franklin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Gothic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Medium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Size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22 pt.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White, Background 1, Darker 50% </a:t>
            </a:r>
            <a:r>
              <a:rPr lang="en-US" altLang="en-US" dirty="0" smtClean="0"/>
              <a:t>(sixth row, first option from the left).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select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 </a:t>
            </a:r>
            <a:r>
              <a:rPr lang="en-US" altLang="en-US" dirty="0" smtClean="0"/>
              <a:t>in the left pane, and in the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pane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layout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Vertical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alignment</a:t>
            </a:r>
            <a:r>
              <a:rPr lang="en-US" altLang="en-US" dirty="0" smtClean="0"/>
              <a:t> list select </a:t>
            </a:r>
            <a:r>
              <a:rPr lang="en-US" altLang="en-US" b="1" dirty="0" smtClean="0"/>
              <a:t>Middle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Internal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margin</a:t>
            </a:r>
            <a:r>
              <a:rPr lang="en-US" altLang="en-US" dirty="0" smtClean="0"/>
              <a:t>,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Left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3.8”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Top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0.2”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Right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0.17”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Bottom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0.2”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Increase the height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 by dragging the top or bottom sizing handle.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r>
              <a:rPr lang="en-US" altLang="en-US" dirty="0" smtClean="0"/>
              <a:t>To reproduce the animation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Animations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Animations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 on the slide, and then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pane,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, and select </a:t>
            </a:r>
            <a:r>
              <a:rPr lang="en-US" altLang="en-US" b="1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dialog box, under </a:t>
            </a:r>
            <a:r>
              <a:rPr lang="en-US" altLang="en-US" b="1" dirty="0" smtClean="0"/>
              <a:t>Moderate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select </a:t>
            </a:r>
            <a:r>
              <a:rPr lang="en-US" altLang="en-US" b="1" dirty="0" smtClean="0"/>
              <a:t>Ascend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the arrow to the right of the ascend entrance effect, and then select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Options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Ascend</a:t>
            </a:r>
            <a:r>
              <a:rPr lang="en-US" altLang="en-US" dirty="0" smtClean="0"/>
              <a:t> dialog box,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Timing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Speed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1 seconds (Fast)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On the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Group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one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the double arrow below the animation effect to expand the list of effects.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all the effects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pane. Then under </a:t>
            </a:r>
            <a:r>
              <a:rPr lang="en-US" altLang="en-US" b="1" dirty="0" smtClean="0"/>
              <a:t>Modify: Ascend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Start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After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Previous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second, fourth, and sixth effects (ascend entrance effects)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pane. Click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, and then select </a:t>
            </a:r>
            <a:r>
              <a:rPr lang="en-US" altLang="en-US" b="1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dialog box, under </a:t>
            </a:r>
            <a:r>
              <a:rPr lang="en-US" altLang="en-US" b="1" dirty="0" smtClean="0"/>
              <a:t>Moderate</a:t>
            </a:r>
            <a:r>
              <a:rPr lang="en-US" altLang="en-US" dirty="0" smtClean="0"/>
              <a:t>, select </a:t>
            </a:r>
            <a:r>
              <a:rPr lang="en-US" altLang="en-US" b="1" dirty="0" smtClean="0"/>
              <a:t>Ease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background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Right-click the slide background area, and then click </a:t>
            </a:r>
            <a:r>
              <a:rPr lang="en-US" altLang="en-US" b="1" dirty="0" smtClean="0"/>
              <a:t>Format Background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Format Background </a:t>
            </a:r>
            <a:r>
              <a:rPr lang="en-US" altLang="en-US" dirty="0" smtClean="0"/>
              <a:t>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 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Left </a:t>
            </a:r>
            <a:r>
              <a:rPr lang="en-US" altLang="en-US" dirty="0" smtClean="0"/>
              <a:t>(first row, fifth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three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60%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White, Background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first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90%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White, Background 1, Darker 25% </a:t>
            </a:r>
            <a:r>
              <a:rPr lang="en-US" altLang="en-US" dirty="0" smtClean="0">
                <a:solidFill>
                  <a:srgbClr val="F79646"/>
                </a:solidFill>
              </a:rPr>
              <a:t>(fourth row, first option from the left). 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3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Black, Text 1, Lighter 50% </a:t>
            </a:r>
            <a:r>
              <a:rPr lang="en-US" altLang="en-US" dirty="0" smtClean="0">
                <a:solidFill>
                  <a:srgbClr val="F79646"/>
                </a:solidFill>
              </a:rPr>
              <a:t>(second row, second option from the left).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7651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0" y="503238"/>
            <a:ext cx="3144838" cy="2359025"/>
          </a:xfrm>
          <a:noFill/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 dirty="0" err="1"/>
              <a:t>SmartArt</a:t>
            </a:r>
            <a:r>
              <a:rPr lang="en-US" altLang="en-US" sz="1400" b="1" dirty="0"/>
              <a:t> custom animation effects: vertical bullet list</a:t>
            </a:r>
            <a:endParaRPr lang="en-US" altLang="en-US" sz="1400" b="1" dirty="0"/>
          </a:p>
          <a:p>
            <a:pPr eaLnBrk="1" hangingPunct="1">
              <a:spcBef>
                <a:spcPct val="0"/>
              </a:spcBef>
            </a:pPr>
            <a:r>
              <a:rPr lang="en-US" altLang="en-US" sz="1400" dirty="0"/>
              <a:t>(Basic)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Slides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Layout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Blank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Insert tab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Illustrations</a:t>
            </a:r>
            <a:r>
              <a:rPr lang="en-US" altLang="en-US" dirty="0" smtClean="0"/>
              <a:t> group, click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Choose a </a:t>
            </a:r>
            <a:r>
              <a:rPr lang="en-US" altLang="en-US" b="1" dirty="0" err="1" smtClean="0"/>
              <a:t>SmartArt</a:t>
            </a:r>
            <a:r>
              <a:rPr lang="en-US" altLang="en-US" b="1" dirty="0" smtClean="0"/>
              <a:t> Graphic</a:t>
            </a:r>
            <a:r>
              <a:rPr lang="en-US" altLang="en-US" dirty="0" smtClean="0"/>
              <a:t> dialog box, in the left pane, click </a:t>
            </a:r>
            <a:r>
              <a:rPr lang="en-US" altLang="en-US" b="1" dirty="0" smtClean="0"/>
              <a:t>List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List </a:t>
            </a:r>
            <a:r>
              <a:rPr lang="en-US" altLang="en-US" dirty="0" smtClean="0"/>
              <a:t>pane, click </a:t>
            </a:r>
            <a:r>
              <a:rPr lang="en-US" altLang="en-US" b="1" dirty="0" smtClean="0"/>
              <a:t>Vertical Bullet List </a:t>
            </a:r>
            <a:r>
              <a:rPr lang="en-US" altLang="en-US" dirty="0" smtClean="0"/>
              <a:t>(first row, third option from the left), and then click </a:t>
            </a:r>
            <a:r>
              <a:rPr lang="en-US" altLang="en-US" b="1" dirty="0" smtClean="0"/>
              <a:t>OK</a:t>
            </a:r>
            <a:r>
              <a:rPr lang="en-US" altLang="en-US" dirty="0" smtClean="0"/>
              <a:t> to insert the graphic into the slide.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create another row, select the bottom, first-level (color-filled) rectangle, and then 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Design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Create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group, click the arrow next to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, and select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After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add bullet text area, select the new first-level (color-filled) rectangle, and then 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Design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Create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Bullet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To enter text, select the graphic, and then click one of the arrows on the left border. In the </a:t>
            </a:r>
            <a:r>
              <a:rPr lang="en-US" altLang="en-US" b="1" dirty="0" smtClean="0"/>
              <a:t>Type your text here </a:t>
            </a:r>
            <a:r>
              <a:rPr lang="en-US" altLang="en-US" dirty="0" smtClean="0"/>
              <a:t>dialog box, enter text for each level. (</a:t>
            </a:r>
            <a:r>
              <a:rPr lang="en-US" altLang="en-US" b="1" dirty="0" smtClean="0"/>
              <a:t>Note: </a:t>
            </a:r>
            <a:r>
              <a:rPr lang="en-US" altLang="en-US" dirty="0" smtClean="0"/>
              <a:t>In the example slide, the first-level text is “Topic One,” “Topic Two,” and “Topic Three.” The second-level text is “Supporting Text.”)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border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graphic. Drag the left center sizing handle to the left edge of the slide to resize the width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rectangle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three color-filled rectangles (in the example above, these are the “Topic One,” “Topic Two,” and “Topic Three” rectangles).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Shapes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, and under </a:t>
            </a:r>
            <a:r>
              <a:rPr lang="en-US" altLang="en-US" b="1" dirty="0" smtClean="0"/>
              <a:t>Rectangles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Round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Diagonal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Corner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Rectangle </a:t>
            </a:r>
            <a:r>
              <a:rPr lang="en-US" altLang="en-US" dirty="0" smtClean="0"/>
              <a:t>(ninth option from the left).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Under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Tools</a:t>
            </a:r>
            <a:r>
              <a:rPr lang="en-US" altLang="en-US" dirty="0" smtClean="0"/>
              <a:t>, on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Styles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Presets</a:t>
            </a:r>
            <a:r>
              <a:rPr lang="en-US" altLang="en-US" dirty="0" smtClean="0"/>
              <a:t> and select </a:t>
            </a:r>
            <a:r>
              <a:rPr lang="en-US" altLang="en-US" b="1" dirty="0" smtClean="0"/>
              <a:t>Preset 7</a:t>
            </a:r>
            <a:r>
              <a:rPr lang="en-US" altLang="en-US" dirty="0" smtClean="0"/>
              <a:t> (second row, third option from the left).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group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Franklin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Gothic</a:t>
            </a:r>
            <a:r>
              <a:rPr lang="en-US" altLang="en-US" dirty="0" smtClean="0"/>
              <a:t> </a:t>
            </a:r>
            <a:r>
              <a:rPr lang="en-US" altLang="en-US" b="1" dirty="0" err="1" smtClean="0"/>
              <a:t>Demi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Size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32 pt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</a:t>
            </a:r>
            <a:r>
              <a:rPr lang="en-US" altLang="en-US" b="1" dirty="0" smtClean="0"/>
              <a:t>Shadow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in the left pane, and in the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pane, under </a:t>
            </a:r>
            <a:r>
              <a:rPr lang="en-US" altLang="en-US" b="1" dirty="0" smtClean="0"/>
              <a:t>Internal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margin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Left</a:t>
            </a:r>
            <a:r>
              <a:rPr lang="en-US" altLang="en-US" dirty="0" smtClean="0"/>
              <a:t> box enter </a:t>
            </a:r>
            <a:r>
              <a:rPr lang="en-US" altLang="en-US" b="1" dirty="0" smtClean="0"/>
              <a:t>3”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first color-filled rectangle from the top (in the example slide, “Topic One”).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Olive Green, Accent 3 </a:t>
            </a:r>
            <a:r>
              <a:rPr lang="en-US" altLang="en-US" dirty="0" smtClean="0">
                <a:solidFill>
                  <a:srgbClr val="F79646"/>
                </a:solidFill>
              </a:rPr>
              <a:t>(first row, seventh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Olive Green, Accent 3 </a:t>
            </a:r>
            <a:r>
              <a:rPr lang="en-US" altLang="en-US" dirty="0" smtClean="0">
                <a:solidFill>
                  <a:srgbClr val="F79646"/>
                </a:solidFill>
              </a:rPr>
              <a:t>(first row, seventh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second color-filled rectangle from the top (in the example above, “Topic Two”).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Blue, Accent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the fifth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Blue, Accent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the fifth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third color-filled rectangle from the top (in the example slide, “Topic Three”).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Right </a:t>
            </a:r>
            <a:r>
              <a:rPr lang="en-US" altLang="en-US" dirty="0" smtClean="0"/>
              <a:t>(first row, fourth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two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Orange, Accent 6 </a:t>
            </a:r>
            <a:r>
              <a:rPr lang="en-US" altLang="en-US" dirty="0" smtClean="0">
                <a:solidFill>
                  <a:srgbClr val="F79646"/>
                </a:solidFill>
              </a:rPr>
              <a:t>(first row, 10</a:t>
            </a:r>
            <a:r>
              <a:rPr lang="en-US" altLang="en-US" baseline="30000" dirty="0" smtClean="0">
                <a:solidFill>
                  <a:srgbClr val="F79646"/>
                </a:solidFill>
              </a:rPr>
              <a:t>th</a:t>
            </a:r>
            <a:r>
              <a:rPr lang="en-US" altLang="en-US" dirty="0" smtClean="0">
                <a:solidFill>
                  <a:srgbClr val="F79646"/>
                </a:solidFill>
              </a:rPr>
              <a:t>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90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Orange, Accent 6 </a:t>
            </a:r>
            <a:r>
              <a:rPr lang="en-US" altLang="en-US" dirty="0" smtClean="0">
                <a:solidFill>
                  <a:srgbClr val="F79646"/>
                </a:solidFill>
              </a:rPr>
              <a:t>(first row, 10</a:t>
            </a:r>
            <a:r>
              <a:rPr lang="en-US" altLang="en-US" baseline="30000" dirty="0" smtClean="0">
                <a:solidFill>
                  <a:srgbClr val="F79646"/>
                </a:solidFill>
              </a:rPr>
              <a:t>th</a:t>
            </a:r>
            <a:r>
              <a:rPr lang="en-US" altLang="en-US" dirty="0" smtClean="0">
                <a:solidFill>
                  <a:srgbClr val="F79646"/>
                </a:solidFill>
              </a:rPr>
              <a:t> option from the left). </a:t>
            </a:r>
            <a:endParaRPr lang="en-US" altLang="en-US" dirty="0" smtClean="0">
              <a:solidFill>
                <a:srgbClr val="F79646"/>
              </a:solidFill>
            </a:endParaRPr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>
                <a:solidFill>
                  <a:srgbClr val="F79646"/>
                </a:solidFill>
              </a:rPr>
              <a:t>In the </a:t>
            </a:r>
            <a:r>
              <a:rPr lang="en-US" altLang="en-US" b="1" dirty="0" smtClean="0">
                <a:solidFill>
                  <a:srgbClr val="F79646"/>
                </a:solidFill>
              </a:rPr>
              <a:t>Transparency</a:t>
            </a:r>
            <a:r>
              <a:rPr lang="en-US" altLang="en-US" dirty="0" smtClean="0">
                <a:solidFill>
                  <a:srgbClr val="F79646"/>
                </a:solidFill>
              </a:rPr>
              <a:t> box, enter </a:t>
            </a:r>
            <a:r>
              <a:rPr lang="en-US" altLang="en-US" b="1" dirty="0" smtClean="0">
                <a:solidFill>
                  <a:srgbClr val="F79646"/>
                </a:solidFill>
              </a:rPr>
              <a:t>0</a:t>
            </a:r>
            <a:r>
              <a:rPr lang="en-US" altLang="en-US" dirty="0" smtClean="0">
                <a:solidFill>
                  <a:srgbClr val="F79646"/>
                </a:solidFill>
              </a:rPr>
              <a:t>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bulleted text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three second-level, bulleted text boxes. 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group,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Franklin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Gothic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Medium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Size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22 pt.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Font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White, Background 1, Darker 50% </a:t>
            </a:r>
            <a:r>
              <a:rPr lang="en-US" altLang="en-US" dirty="0" smtClean="0"/>
              <a:t>(sixth row, first option from the left).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Home</a:t>
            </a:r>
            <a:r>
              <a:rPr lang="en-US" altLang="en-US" dirty="0" smtClean="0"/>
              <a:t> tab, in the bottom right corner of the </a:t>
            </a:r>
            <a:r>
              <a:rPr lang="en-US" altLang="en-US" b="1" dirty="0" smtClean="0"/>
              <a:t>Drawing</a:t>
            </a:r>
            <a:r>
              <a:rPr lang="en-US" altLang="en-US" dirty="0" smtClean="0"/>
              <a:t> group, click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 launcher. In the </a:t>
            </a:r>
            <a:r>
              <a:rPr lang="en-US" altLang="en-US" b="1" dirty="0" smtClean="0"/>
              <a:t>Format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Shape</a:t>
            </a:r>
            <a:r>
              <a:rPr lang="en-US" altLang="en-US" dirty="0" smtClean="0"/>
              <a:t> dialog box, select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 </a:t>
            </a:r>
            <a:r>
              <a:rPr lang="en-US" altLang="en-US" dirty="0" smtClean="0"/>
              <a:t>in the left pane, and in the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Box</a:t>
            </a:r>
            <a:r>
              <a:rPr lang="en-US" altLang="en-US" dirty="0" smtClean="0"/>
              <a:t> pane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Text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layout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Vertical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alignment</a:t>
            </a:r>
            <a:r>
              <a:rPr lang="en-US" altLang="en-US" dirty="0" smtClean="0"/>
              <a:t> list select </a:t>
            </a:r>
            <a:r>
              <a:rPr lang="en-US" altLang="en-US" b="1" dirty="0" smtClean="0"/>
              <a:t>Middle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Internal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margin</a:t>
            </a:r>
            <a:r>
              <a:rPr lang="en-US" altLang="en-US" dirty="0" smtClean="0"/>
              <a:t>,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Left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3.8”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Top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0.2”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Right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0.17”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Bottom</a:t>
            </a:r>
            <a:r>
              <a:rPr lang="en-US" altLang="en-US" dirty="0" smtClean="0"/>
              <a:t> box, enter </a:t>
            </a:r>
            <a:r>
              <a:rPr lang="en-US" altLang="en-US" b="1" dirty="0" smtClean="0"/>
              <a:t>0.2”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Increase the height of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 by dragging the top or bottom sizing handle.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r>
              <a:rPr lang="en-US" altLang="en-US" dirty="0" smtClean="0"/>
              <a:t>To reproduce the animation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Animations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Animations</a:t>
            </a:r>
            <a:r>
              <a:rPr lang="en-US" altLang="en-US" dirty="0" smtClean="0"/>
              <a:t> group, click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Select the </a:t>
            </a:r>
            <a:r>
              <a:rPr lang="en-US" altLang="en-US" dirty="0" err="1" smtClean="0"/>
              <a:t>SmartArt</a:t>
            </a:r>
            <a:r>
              <a:rPr lang="en-US" altLang="en-US" dirty="0" smtClean="0"/>
              <a:t> graphic on the slide, and then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pane,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, and select </a:t>
            </a:r>
            <a:r>
              <a:rPr lang="en-US" altLang="en-US" b="1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dialog box, under </a:t>
            </a:r>
            <a:r>
              <a:rPr lang="en-US" altLang="en-US" b="1" dirty="0" smtClean="0"/>
              <a:t>Moderate</a:t>
            </a:r>
            <a:r>
              <a:rPr lang="en-US" altLang="en-US" dirty="0" smtClean="0"/>
              <a:t>,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select </a:t>
            </a:r>
            <a:r>
              <a:rPr lang="en-US" altLang="en-US" b="1" dirty="0" smtClean="0"/>
              <a:t>Ascend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the arrow to the right of the ascend entrance effect, and then select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Options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Ascend</a:t>
            </a:r>
            <a:r>
              <a:rPr lang="en-US" altLang="en-US" dirty="0" smtClean="0"/>
              <a:t> dialog box,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On the </a:t>
            </a:r>
            <a:r>
              <a:rPr lang="en-US" altLang="en-US" b="1" dirty="0" smtClean="0"/>
              <a:t>Timing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Speed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1 seconds (Fast)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On the </a:t>
            </a:r>
            <a:r>
              <a:rPr lang="en-US" altLang="en-US" b="1" dirty="0" err="1" smtClean="0"/>
              <a:t>SmartArt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tab, in the </a:t>
            </a:r>
            <a:r>
              <a:rPr lang="en-US" altLang="en-US" b="1" dirty="0" smtClean="0"/>
              <a:t>Group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graphic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one</a:t>
            </a:r>
            <a:r>
              <a:rPr lang="en-US" altLang="en-US" dirty="0" smtClean="0"/>
              <a:t>. 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Click the double arrow below the animation effect to expand the list of effects.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all the effects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pane. Then under </a:t>
            </a:r>
            <a:r>
              <a:rPr lang="en-US" altLang="en-US" b="1" dirty="0" smtClean="0"/>
              <a:t>Modify: Ascend</a:t>
            </a:r>
            <a:r>
              <a:rPr lang="en-US" altLang="en-US" dirty="0" smtClean="0"/>
              <a:t>, in the </a:t>
            </a:r>
            <a:r>
              <a:rPr lang="en-US" altLang="en-US" b="1" dirty="0" smtClean="0"/>
              <a:t>Start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After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Previous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Press and hold CTRL, and select the second, fourth, and sixth effects (ascend entrance effects) in the </a:t>
            </a:r>
            <a:r>
              <a:rPr lang="en-US" altLang="en-US" b="1" dirty="0" smtClean="0"/>
              <a:t>Custom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Animation</a:t>
            </a:r>
            <a:r>
              <a:rPr lang="en-US" altLang="en-US" dirty="0" smtClean="0"/>
              <a:t> task pane. Click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, point to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, and then select </a:t>
            </a:r>
            <a:r>
              <a:rPr lang="en-US" altLang="en-US" b="1" dirty="0" smtClean="0"/>
              <a:t>More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Effects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Change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Entrance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Effect</a:t>
            </a:r>
            <a:r>
              <a:rPr lang="en-US" altLang="en-US" dirty="0" smtClean="0"/>
              <a:t> dialog box, under </a:t>
            </a:r>
            <a:r>
              <a:rPr lang="en-US" altLang="en-US" b="1" dirty="0" smtClean="0"/>
              <a:t>Moderate</a:t>
            </a:r>
            <a:r>
              <a:rPr lang="en-US" altLang="en-US" dirty="0" smtClean="0"/>
              <a:t>, select </a:t>
            </a:r>
            <a:r>
              <a:rPr lang="en-US" altLang="en-US" b="1" dirty="0" smtClean="0"/>
              <a:t>Ease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In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  <a:buFont typeface="+mj-lt"/>
              <a:buNone/>
            </a:pPr>
            <a:endParaRPr lang="en-US" altLang="en-US" b="1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To reproduce the background effects on this slide, do the following: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Right-click the slide background area, and then click </a:t>
            </a:r>
            <a:r>
              <a:rPr lang="en-US" altLang="en-US" b="1" dirty="0" smtClean="0"/>
              <a:t>Format Background</a:t>
            </a:r>
            <a:r>
              <a:rPr lang="en-US" altLang="en-US" dirty="0" smtClean="0"/>
              <a:t>. In the </a:t>
            </a:r>
            <a:r>
              <a:rPr lang="en-US" altLang="en-US" b="1" dirty="0" smtClean="0"/>
              <a:t>Format Background </a:t>
            </a:r>
            <a:r>
              <a:rPr lang="en-US" altLang="en-US" dirty="0" smtClean="0"/>
              <a:t>dialog box, click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in the left pane, select </a:t>
            </a:r>
            <a:r>
              <a:rPr lang="en-US" altLang="en-US" b="1" dirty="0" smtClean="0"/>
              <a:t>Gradient fill</a:t>
            </a:r>
            <a:r>
              <a:rPr lang="en-US" altLang="en-US" dirty="0" smtClean="0"/>
              <a:t> in the </a:t>
            </a:r>
            <a:r>
              <a:rPr lang="en-US" altLang="en-US" b="1" dirty="0" smtClean="0"/>
              <a:t>Fill</a:t>
            </a:r>
            <a:r>
              <a:rPr lang="en-US" altLang="en-US" dirty="0" smtClean="0"/>
              <a:t> pane, and then do the following: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Type</a:t>
            </a:r>
            <a:r>
              <a:rPr lang="en-US" altLang="en-US" dirty="0" smtClean="0"/>
              <a:t> list, select </a:t>
            </a:r>
            <a:r>
              <a:rPr lang="en-US" altLang="en-US" b="1" dirty="0" smtClean="0"/>
              <a:t>Linear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Direction</a:t>
            </a:r>
            <a:r>
              <a:rPr lang="en-US" altLang="en-US" dirty="0" smtClean="0"/>
              <a:t>, and then click </a:t>
            </a:r>
            <a:r>
              <a:rPr lang="en-US" altLang="en-US" b="1" dirty="0" smtClean="0"/>
              <a:t>Linear Left </a:t>
            </a:r>
            <a:r>
              <a:rPr lang="en-US" altLang="en-US" dirty="0" smtClean="0"/>
              <a:t>(first row, fifth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click </a:t>
            </a:r>
            <a:r>
              <a:rPr lang="en-US" altLang="en-US" b="1" dirty="0" smtClean="0"/>
              <a:t>Add</a:t>
            </a:r>
            <a:r>
              <a:rPr lang="en-US" altLang="en-US" dirty="0" smtClean="0"/>
              <a:t> or </a:t>
            </a:r>
            <a:r>
              <a:rPr lang="en-US" altLang="en-US" b="1" dirty="0" smtClean="0"/>
              <a:t>Remove</a:t>
            </a:r>
            <a:r>
              <a:rPr lang="en-US" altLang="en-US" dirty="0" smtClean="0"/>
              <a:t> until three stops appear in the drop-down list.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Also under </a:t>
            </a:r>
            <a:r>
              <a:rPr lang="en-US" altLang="en-US" b="1" dirty="0" smtClean="0"/>
              <a:t>Gradient stops</a:t>
            </a:r>
            <a:r>
              <a:rPr lang="en-US" altLang="en-US" dirty="0" smtClean="0"/>
              <a:t>, customize the gradient stops that you added as follows: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1 </a:t>
            </a:r>
            <a:r>
              <a:rPr lang="en-US" altLang="en-US" dirty="0" smtClean="0"/>
              <a:t>from the list, and then do the following: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60%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White, Background 1 </a:t>
            </a:r>
            <a:r>
              <a:rPr lang="en-US" altLang="en-US" dirty="0" smtClean="0">
                <a:solidFill>
                  <a:srgbClr val="F79646"/>
                </a:solidFill>
              </a:rPr>
              <a:t>(first row, first option from the left). </a:t>
            </a:r>
            <a:endParaRPr lang="en-US" altLang="en-US" b="1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2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90%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White, Background 1, Darker 25% </a:t>
            </a:r>
            <a:r>
              <a:rPr lang="en-US" altLang="en-US" dirty="0" smtClean="0">
                <a:solidFill>
                  <a:srgbClr val="F79646"/>
                </a:solidFill>
              </a:rPr>
              <a:t>(fourth row, first option from the left). </a:t>
            </a:r>
            <a:endParaRPr lang="en-US" altLang="en-US" dirty="0" smtClean="0"/>
          </a:p>
          <a:p>
            <a:pPr marL="685165" lvl="1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Stop 3 </a:t>
            </a:r>
            <a:r>
              <a:rPr lang="en-US" altLang="en-US" dirty="0" smtClean="0"/>
              <a:t>from the list, and then do the following: 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 the </a:t>
            </a:r>
            <a:r>
              <a:rPr lang="en-US" altLang="en-US" b="1" dirty="0" smtClean="0"/>
              <a:t>Stop position </a:t>
            </a:r>
            <a:r>
              <a:rPr lang="en-US" altLang="en-US" dirty="0" smtClean="0"/>
              <a:t>box, enter </a:t>
            </a:r>
            <a:r>
              <a:rPr lang="en-US" altLang="en-US" b="1" dirty="0" smtClean="0"/>
              <a:t>100%</a:t>
            </a:r>
            <a:r>
              <a:rPr lang="en-US" altLang="en-US" dirty="0" smtClean="0"/>
              <a:t>.</a:t>
            </a:r>
            <a:endParaRPr lang="en-US" altLang="en-US" dirty="0" smtClean="0"/>
          </a:p>
          <a:p>
            <a:pPr marL="1141730" lvl="2" indent="-227330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Click the button next to </a:t>
            </a:r>
            <a:r>
              <a:rPr lang="en-US" altLang="en-US" b="1" dirty="0" smtClean="0"/>
              <a:t>Color</a:t>
            </a:r>
            <a:r>
              <a:rPr lang="en-US" altLang="en-US" dirty="0" smtClean="0"/>
              <a:t>, and then under </a:t>
            </a:r>
            <a:r>
              <a:rPr lang="en-US" altLang="en-US" b="1" dirty="0" smtClean="0"/>
              <a:t>Theme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Colors</a:t>
            </a:r>
            <a:r>
              <a:rPr lang="en-US" altLang="en-US" dirty="0" smtClean="0"/>
              <a:t> select </a:t>
            </a:r>
            <a:r>
              <a:rPr lang="en-US" altLang="en-US" b="1" dirty="0" smtClean="0"/>
              <a:t>Black, Text 1, Lighter 50% </a:t>
            </a:r>
            <a:r>
              <a:rPr lang="en-US" altLang="en-US" dirty="0" smtClean="0">
                <a:solidFill>
                  <a:srgbClr val="F79646"/>
                </a:solidFill>
              </a:rPr>
              <a:t>(second row, second option from the left). 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867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9750" y="503238"/>
            <a:ext cx="3144838" cy="2359025"/>
          </a:xfrm>
          <a:noFill/>
          <a:ln>
            <a:solidFill>
              <a:srgbClr val="000000"/>
            </a:solidFill>
            <a:miter lim="800000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378959"/>
            <a:ext cx="4607719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20669" y="5688330"/>
            <a:ext cx="5297903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Administrator\Desktop\1.png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04495"/>
            <a:ext cx="9143365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1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C:\Users\Administrator\Desktop\1.png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0" y="404495"/>
            <a:ext cx="9143365" cy="6048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1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0464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1.GIF"/><Relationship Id="rId1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3.GIF"/><Relationship Id="rId1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78.xml"/><Relationship Id="rId4" Type="http://schemas.openxmlformats.org/officeDocument/2006/relationships/image" Target="../media/image1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7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5.GIF"/><Relationship Id="rId1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47.GIF"/><Relationship Id="rId1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3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82.xml"/><Relationship Id="rId5" Type="http://schemas.openxmlformats.org/officeDocument/2006/relationships/image" Target="../media/image49.jpeg"/><Relationship Id="rId4" Type="http://schemas.openxmlformats.org/officeDocument/2006/relationships/tags" Target="../tags/tag81.xml"/><Relationship Id="rId3" Type="http://schemas.openxmlformats.org/officeDocument/2006/relationships/image" Target="../media/image48.jpe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9" y="1143000"/>
            <a:ext cx="8201221" cy="4556234"/>
          </a:xfrm>
          <a:prstGeom prst="rect">
            <a:avLst/>
          </a:prstGeom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867559" y="495274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530059" y="588868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462395" y="58891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394731" y="58886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办公室安全风险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HAZARDS OF OFFICE</a:t>
            </a:r>
            <a:endParaRPr lang="en-US" sz="2000" dirty="0"/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七、其他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919163" y="2819400"/>
            <a:ext cx="136683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Seventh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Others</a:t>
            </a:r>
            <a:endParaRPr lang="en-US"/>
          </a:p>
          <a:p>
            <a:endParaRPr lang="en-US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438400" y="5006975"/>
            <a:ext cx="7561263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包括杂物进眼睛、割伤、烫伤等等；</a:t>
            </a:r>
            <a:endParaRPr lang="en-US" altLang="zh-CN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</a:t>
            </a:r>
            <a:r>
              <a:rPr lang="en-US" altLang="zh-CN">
                <a:solidFill>
                  <a:schemeClr val="accent2"/>
                </a:solidFill>
              </a:rPr>
              <a:t>Eye injury \ scald etc ;</a:t>
            </a:r>
            <a:endParaRPr lang="zh-CN" altLang="en-US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20938" y="2438400"/>
            <a:ext cx="2803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38400"/>
            <a:ext cx="2686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安全办公办法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MESURES ABOUT SAFE WORK</a:t>
            </a:r>
            <a:endParaRPr lang="en-US" sz="2000" dirty="0"/>
          </a:p>
        </p:txBody>
      </p: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228600" y="2667000"/>
            <a:ext cx="4619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一、整洁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614363" y="2667000"/>
            <a:ext cx="6858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F</a:t>
            </a:r>
            <a:r>
              <a:rPr lang="en-US" altLang="zh-CN"/>
              <a:t>irst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T</a:t>
            </a:r>
            <a:r>
              <a:rPr lang="en-US" altLang="zh-CN"/>
              <a:t>idy</a:t>
            </a:r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219200" y="2330450"/>
            <a:ext cx="7848600" cy="1784350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 办公楼内所有通道、楼梯等保持整洁卫生；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Keep the cleaning about stairs\access etc;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☆所有窗户完好无损</a:t>
            </a:r>
            <a:r>
              <a:rPr lang="en-US" altLang="zh-CN" sz="2000">
                <a:solidFill>
                  <a:schemeClr val="accent2"/>
                </a:solidFill>
              </a:rPr>
              <a:t>,</a:t>
            </a:r>
            <a:r>
              <a:rPr lang="zh-CN" altLang="en-US" sz="2000">
                <a:solidFill>
                  <a:schemeClr val="accent2"/>
                </a:solidFill>
              </a:rPr>
              <a:t>定期对废物进行清理；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All windows in a good condition</a:t>
            </a:r>
            <a:r>
              <a:rPr lang="zh-CN" altLang="en-US" sz="2000">
                <a:solidFill>
                  <a:schemeClr val="accent2"/>
                </a:solidFill>
              </a:rPr>
              <a:t>，</a:t>
            </a:r>
            <a:r>
              <a:rPr lang="en-US" altLang="zh-CN" sz="2000">
                <a:solidFill>
                  <a:schemeClr val="accent2"/>
                </a:solidFill>
              </a:rPr>
              <a:t>Cleaning the waste in time;</a:t>
            </a:r>
            <a:endParaRPr lang="en-US" altLang="zh-CN" sz="2000">
              <a:solidFill>
                <a:schemeClr val="accent2"/>
              </a:solidFill>
            </a:endParaRP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300038" y="4572000"/>
            <a:ext cx="46196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二、通道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685800" y="4572000"/>
            <a:ext cx="10668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r>
              <a:rPr lang="en-US" altLang="zh-CN"/>
              <a:t>econd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A</a:t>
            </a:r>
            <a:r>
              <a:rPr lang="en-US" altLang="zh-CN"/>
              <a:t>ccess</a:t>
            </a:r>
            <a:endParaRPr lang="en-US"/>
          </a:p>
        </p:txBody>
      </p:sp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1752600" y="4572000"/>
            <a:ext cx="7162800" cy="1784350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☆地面和通道畅通无阻；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The ground and access are unimpeded;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☆楼梯台阶应防滑；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Add the measures for slip on stairs;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pic>
        <p:nvPicPr>
          <p:cNvPr id="12298" name="Picture 8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91400" y="4800600"/>
            <a:ext cx="11572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F48C101-1531-4E4D-A67D-4D8465AFC75E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安全办公办法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MESURES ABOUT SAFE WORK</a:t>
            </a:r>
            <a:endParaRPr lang="en-US" sz="2000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28600" y="2667000"/>
            <a:ext cx="4619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三、照明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614363" y="2667000"/>
            <a:ext cx="11382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Third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Lighting</a:t>
            </a:r>
            <a:endParaRPr lang="en-US"/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582738" y="2254250"/>
            <a:ext cx="7408862" cy="1784350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☆照明设备均匀分布，有足够照度；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The lighting machines are uniform distribution;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☆楼梯、通道、出口处有紧急照明灯；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Set the emergency lighting on the access &amp; stairs &amp; exit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3320" name="Text Box 5"/>
          <p:cNvSpPr txBox="1">
            <a:spLocks noChangeArrowheads="1"/>
          </p:cNvSpPr>
          <p:nvPr/>
        </p:nvSpPr>
        <p:spPr bwMode="auto">
          <a:xfrm>
            <a:off x="1981200" y="4267200"/>
            <a:ext cx="5503863" cy="1784350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☆为每一个岗位提供足够的通风；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Offering the enough ventilation;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☆空调系统可调，避免过冷或过热；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Avoid too hot or too cold;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228600" y="4572000"/>
            <a:ext cx="4619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四、通风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614363" y="4572000"/>
            <a:ext cx="13668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F</a:t>
            </a:r>
            <a:r>
              <a:rPr lang="en-US" altLang="zh-CN"/>
              <a:t>ourth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Ventilation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ABE43CD-9F2E-4612-823C-DA4F0CDEBB91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安全办公办法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MESURES ABOUT SAFE WORK</a:t>
            </a:r>
            <a:endParaRPr lang="en-US" sz="2000" dirty="0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228600" y="2971800"/>
            <a:ext cx="4619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五、消防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14363" y="2971800"/>
            <a:ext cx="13668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F</a:t>
            </a:r>
            <a:r>
              <a:rPr lang="en-US" altLang="zh-CN"/>
              <a:t>ifth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Firefighting</a:t>
            </a:r>
            <a:endParaRPr lang="en-US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1981200" y="2209800"/>
            <a:ext cx="5181600" cy="4400550"/>
          </a:xfrm>
          <a:prstGeom prst="rect">
            <a:avLst/>
          </a:prstGeom>
          <a:noFill/>
          <a:ln w="25400">
            <a:solidFill>
              <a:srgbClr val="00B0F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☆应急逃生路线图 </a:t>
            </a:r>
            <a:r>
              <a:rPr lang="en-US" altLang="zh-CN" sz="2000">
                <a:solidFill>
                  <a:schemeClr val="accent2"/>
                </a:solidFill>
              </a:rPr>
              <a:t>1</a:t>
            </a:r>
            <a:r>
              <a:rPr lang="zh-CN" altLang="en-US" sz="2000">
                <a:solidFill>
                  <a:schemeClr val="accent2"/>
                </a:solidFill>
              </a:rPr>
              <a:t>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Emergency escape roadmap 1;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☆消防设施的具体位置 </a:t>
            </a:r>
            <a:r>
              <a:rPr lang="en-US" altLang="zh-CN" sz="2000">
                <a:solidFill>
                  <a:schemeClr val="accent2"/>
                </a:solidFill>
              </a:rPr>
              <a:t>2</a:t>
            </a:r>
            <a:r>
              <a:rPr lang="zh-CN" altLang="en-US" sz="2000">
                <a:solidFill>
                  <a:schemeClr val="accent2"/>
                </a:solidFill>
              </a:rPr>
              <a:t>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The position of firefighting equipment 2;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☆应急疏散通道畅通无阻</a:t>
            </a:r>
            <a:r>
              <a:rPr lang="en-US" altLang="zh-CN" sz="2000">
                <a:solidFill>
                  <a:schemeClr val="accent2"/>
                </a:solidFill>
              </a:rPr>
              <a:t>3 </a:t>
            </a:r>
            <a:r>
              <a:rPr lang="zh-CN" altLang="en-US" sz="2000">
                <a:solidFill>
                  <a:schemeClr val="accent2"/>
                </a:solidFill>
              </a:rPr>
              <a:t>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The access is unimpeded 3;</a:t>
            </a:r>
            <a:endParaRPr lang="zh-CN" altLang="en-US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☆积极参与公司定期举行的消防演习</a:t>
            </a:r>
            <a:r>
              <a:rPr lang="en-US" altLang="zh-CN" sz="2000">
                <a:solidFill>
                  <a:schemeClr val="accent2"/>
                </a:solidFill>
              </a:rPr>
              <a:t>4 </a:t>
            </a:r>
            <a:r>
              <a:rPr lang="zh-CN" altLang="en-US" sz="2000">
                <a:solidFill>
                  <a:schemeClr val="accent2"/>
                </a:solidFill>
              </a:rPr>
              <a:t>；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</a:rPr>
              <a:t>☆</a:t>
            </a:r>
            <a:r>
              <a:rPr lang="en-US" altLang="zh-CN" sz="2000">
                <a:solidFill>
                  <a:schemeClr val="accent2"/>
                </a:solidFill>
              </a:rPr>
              <a:t>Join in the fire drill 4 ;</a:t>
            </a:r>
            <a:endParaRPr lang="en-US" altLang="zh-CN" sz="2000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endParaRPr lang="zh-CN" altLang="en-US" sz="2000">
              <a:solidFill>
                <a:schemeClr val="accent2"/>
              </a:solidFill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324600" y="1295400"/>
            <a:ext cx="21383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514600"/>
            <a:ext cx="1924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86200"/>
            <a:ext cx="1806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257800"/>
            <a:ext cx="18907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56350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E180BF56-8BE1-4E28-8706-DFEEB22D65DA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安全办公办法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MESURES ABOUT SAFE WORK</a:t>
            </a:r>
            <a:endParaRPr lang="en-US" sz="2000" dirty="0"/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六、其他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919163" y="2819400"/>
            <a:ext cx="136683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S</a:t>
            </a:r>
            <a:r>
              <a:rPr lang="en-US" altLang="zh-CN"/>
              <a:t>ix</a:t>
            </a:r>
            <a:r>
              <a:rPr lang="en-US"/>
              <a:t>th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Others</a:t>
            </a:r>
            <a:endParaRPr lang="en-US"/>
          </a:p>
          <a:p>
            <a:endParaRPr lang="en-US"/>
          </a:p>
        </p:txBody>
      </p:sp>
      <p:pic>
        <p:nvPicPr>
          <p:cNvPr id="15367" name="Picture 5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67000" y="2286000"/>
            <a:ext cx="15843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0"/>
            <a:ext cx="14398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17526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/>
          <p:cNvPicPr>
            <a:picLocks noChangeArrowheads="1"/>
          </p:cNvPicPr>
          <p:nvPr/>
        </p:nvPicPr>
        <p:blipFill>
          <a:blip r:embed="rId4" cstate="print"/>
          <a:srcRect b="5092"/>
          <a:stretch>
            <a:fillRect/>
          </a:stretch>
        </p:blipFill>
        <p:spPr bwMode="auto">
          <a:xfrm>
            <a:off x="2667000" y="3581400"/>
            <a:ext cx="15843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581400"/>
            <a:ext cx="16573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581400"/>
            <a:ext cx="15843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876800"/>
            <a:ext cx="16557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800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4800600"/>
            <a:ext cx="1655763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85F2AE1-3FFA-4421-9FD4-A230F9784D84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办公室职业健康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OFFICE OCCUPATIONAL HEALTH</a:t>
            </a:r>
            <a:endParaRPr lang="en-US" sz="2000" dirty="0"/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57200" y="2438400"/>
            <a:ext cx="4953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办公室久坐对身体非常不利；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I</a:t>
            </a:r>
            <a:r>
              <a:rPr lang="en-US" altLang="zh-CN">
                <a:solidFill>
                  <a:srgbClr val="FF0000"/>
                </a:solidFill>
              </a:rPr>
              <a:t>t’s harmful for health that seat too long time ;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00" y="3352800"/>
            <a:ext cx="26654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267200" y="3482975"/>
            <a:ext cx="39624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accent2"/>
                </a:solidFill>
              </a:rPr>
              <a:t>☆颈椎疼；</a:t>
            </a:r>
            <a:endParaRPr lang="en-US" altLang="zh-CN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☆</a:t>
            </a:r>
            <a:r>
              <a:rPr lang="en-US" altLang="zh-CN">
                <a:solidFill>
                  <a:schemeClr val="accent2"/>
                </a:solidFill>
              </a:rPr>
              <a:t>The neck is pain ;</a:t>
            </a:r>
            <a:endParaRPr lang="en-US" altLang="zh-CN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☆腰部疼；</a:t>
            </a:r>
            <a:endParaRPr lang="en-US" altLang="zh-CN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☆</a:t>
            </a:r>
            <a:r>
              <a:rPr lang="en-US" altLang="zh-CN">
                <a:solidFill>
                  <a:schemeClr val="accent2"/>
                </a:solidFill>
              </a:rPr>
              <a:t>The loin is pain;</a:t>
            </a:r>
            <a:endParaRPr lang="en-US" altLang="zh-CN">
              <a:solidFill>
                <a:schemeClr val="accent2"/>
              </a:solidFill>
            </a:endParaRPr>
          </a:p>
          <a:p>
            <a:endParaRPr lang="en-US">
              <a:solidFill>
                <a:schemeClr val="accent2"/>
              </a:solidFill>
              <a:ea typeface="宋体" panose="02010600030101010101" pitchFamily="2" charset="-122"/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☆双腿麻木；</a:t>
            </a:r>
            <a:endParaRPr lang="en-US" altLang="zh-CN">
              <a:solidFill>
                <a:schemeClr val="accent2"/>
              </a:solidFill>
            </a:endParaRPr>
          </a:p>
          <a:p>
            <a:r>
              <a:rPr lang="zh-CN" altLang="en-US">
                <a:solidFill>
                  <a:schemeClr val="accent2"/>
                </a:solidFill>
              </a:rPr>
              <a:t>☆</a:t>
            </a:r>
            <a:r>
              <a:rPr lang="en-US" altLang="zh-CN">
                <a:solidFill>
                  <a:schemeClr val="accent2"/>
                </a:solidFill>
              </a:rPr>
              <a:t>The leg is numbed;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9EBB89D-7880-4CC4-AB0A-B511C645B8D9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办公室职业健康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OFFICE OCCUPATIONAL HEALTH</a:t>
            </a:r>
            <a:endParaRPr lang="en-US" sz="2000" dirty="0"/>
          </a:p>
        </p:txBody>
      </p:sp>
      <p:pic>
        <p:nvPicPr>
          <p:cNvPr id="17413" name="Picture 4" descr="20050918101355697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24088" y="2133600"/>
            <a:ext cx="547211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正确的坐姿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919163" y="2819400"/>
            <a:ext cx="1366837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T</a:t>
            </a:r>
            <a:r>
              <a:rPr lang="en-US" altLang="zh-CN"/>
              <a:t>he</a:t>
            </a:r>
            <a:endParaRPr lang="en-US" altLang="zh-CN"/>
          </a:p>
          <a:p>
            <a:r>
              <a:rPr lang="en-US" altLang="zh-CN"/>
              <a:t>c</a:t>
            </a:r>
            <a:r>
              <a:rPr lang="en-US"/>
              <a:t>orrect</a:t>
            </a:r>
            <a:endParaRPr lang="en-US"/>
          </a:p>
          <a:p>
            <a:r>
              <a:rPr lang="en-US" altLang="zh-CN"/>
              <a:t>sitting</a:t>
            </a:r>
            <a:endParaRPr lang="en-US" altLang="zh-CN"/>
          </a:p>
          <a:p>
            <a:r>
              <a:rPr lang="en-US" altLang="zh-CN"/>
              <a:t>position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D72929A-BF5B-46C6-9E62-D9349AE8650C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办公室职业健康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OFFICE OCCUPATIONAL HEALTH</a:t>
            </a:r>
            <a:endParaRPr lang="en-US" sz="2000" dirty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办公室保健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919163" y="2819400"/>
            <a:ext cx="13668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O</a:t>
            </a:r>
            <a:r>
              <a:rPr lang="en-US" altLang="zh-CN"/>
              <a:t>ffice</a:t>
            </a:r>
            <a:endParaRPr lang="en-US"/>
          </a:p>
          <a:p>
            <a:r>
              <a:rPr lang="en-US"/>
              <a:t>health</a:t>
            </a:r>
            <a:endParaRPr lang="en-US"/>
          </a:p>
          <a:p>
            <a:r>
              <a:rPr lang="en-US"/>
              <a:t>care</a:t>
            </a:r>
            <a:endParaRPr lang="en-US"/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133600" y="2286000"/>
            <a:ext cx="26479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86000"/>
            <a:ext cx="2657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6B93AACA-5418-4A63-84A1-6CAA3652A4FC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办公室职业健康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OFFICE OCCUPATIONAL HEALTH</a:t>
            </a:r>
            <a:endParaRPr lang="en-US" sz="2000" dirty="0"/>
          </a:p>
        </p:txBody>
      </p:sp>
      <p:pic>
        <p:nvPicPr>
          <p:cNvPr id="19461" name="Picture 6" descr="20050918101355501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66800" y="2209800"/>
            <a:ext cx="2454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200509181013553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2530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609600" y="5540375"/>
            <a:ext cx="3600450" cy="70802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chemeClr val="accent2"/>
                </a:solidFill>
              </a:rPr>
              <a:t>每小时活动下，伸伸懒腰，松松筋骨</a:t>
            </a:r>
            <a:endParaRPr lang="en-US" altLang="zh-CN" sz="16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</a:rPr>
              <a:t>Take exercise per hour</a:t>
            </a:r>
            <a:endParaRPr lang="zh-CN" altLang="en-US" sz="1600">
              <a:solidFill>
                <a:schemeClr val="accent2"/>
              </a:solidFill>
            </a:endParaRP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5029200" y="5692775"/>
            <a:ext cx="2305050" cy="70802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chemeClr val="accent2"/>
                </a:solidFill>
              </a:rPr>
              <a:t>用手按摩另一个胳膊</a:t>
            </a:r>
            <a:endParaRPr lang="en-US" altLang="zh-CN" sz="16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</a:rPr>
              <a:t>Massage the other arm</a:t>
            </a:r>
            <a:endParaRPr lang="zh-CN" altLang="en-US" sz="1600">
              <a:solidFill>
                <a:schemeClr val="accent2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187450" y="2184400"/>
            <a:ext cx="431800" cy="48260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1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19700" y="2184400"/>
            <a:ext cx="431800" cy="48260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2</a:t>
            </a:r>
            <a:endParaRPr lang="zh-CN" alt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50E5350-4546-4BDD-B92D-5C74D06B8D20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办公室职业健康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OFFICE OCCUPATIONAL HEALTH</a:t>
            </a:r>
            <a:endParaRPr lang="en-US" sz="2000" dirty="0"/>
          </a:p>
        </p:txBody>
      </p:sp>
      <p:pic>
        <p:nvPicPr>
          <p:cNvPr id="20485" name="Picture 4" descr="20050918101355172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6013" y="2195513"/>
            <a:ext cx="251936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2005091810135552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381250"/>
            <a:ext cx="2767013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2"/>
          <p:cNvSpPr txBox="1">
            <a:spLocks noChangeArrowheads="1"/>
          </p:cNvSpPr>
          <p:nvPr/>
        </p:nvSpPr>
        <p:spPr bwMode="auto">
          <a:xfrm>
            <a:off x="755650" y="5907088"/>
            <a:ext cx="3024188" cy="70802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chemeClr val="accent2"/>
                </a:solidFill>
              </a:rPr>
              <a:t>画个米字并转圈，预防颈椎病</a:t>
            </a:r>
            <a:endParaRPr lang="en-US" altLang="zh-CN" sz="16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</a:rPr>
              <a:t>Exercise the neck</a:t>
            </a:r>
            <a:endParaRPr lang="zh-CN" altLang="en-US" sz="1600">
              <a:solidFill>
                <a:schemeClr val="accent2"/>
              </a:solidFill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4859338" y="5907088"/>
            <a:ext cx="3889375" cy="70802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>
                <a:solidFill>
                  <a:schemeClr val="accent2"/>
                </a:solidFill>
              </a:rPr>
              <a:t>前后转动肩膀，预防肌肉劳损和肩周炎</a:t>
            </a:r>
            <a:endParaRPr lang="en-US" altLang="zh-CN" sz="1600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</a:rPr>
              <a:t>Exercise the shoulder</a:t>
            </a:r>
            <a:endParaRPr lang="en-US" altLang="zh-CN" sz="1600">
              <a:solidFill>
                <a:schemeClr val="accent2"/>
              </a:solidFill>
            </a:endParaRP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900113" y="2349500"/>
            <a:ext cx="431800" cy="48260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3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716463" y="2349500"/>
            <a:ext cx="431800" cy="48260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4</a:t>
            </a:r>
            <a:endParaRPr lang="zh-CN" altLang="en-US" sz="2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6072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0464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3F18462-8CC9-4424-AC9C-68776C720E7C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办公室职业健康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OFFICE OCCUPATIONAL HEALTH</a:t>
            </a:r>
            <a:endParaRPr lang="en-US" sz="2000" dirty="0"/>
          </a:p>
        </p:txBody>
      </p:sp>
      <p:pic>
        <p:nvPicPr>
          <p:cNvPr id="21509" name="Picture 5" descr="20050918101355547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8888" y="2362200"/>
            <a:ext cx="2736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200509181013557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362200"/>
            <a:ext cx="28797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219200" y="2514600"/>
            <a:ext cx="431800" cy="40005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5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410200" y="2514600"/>
            <a:ext cx="431800" cy="40005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6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2819400" y="5791200"/>
            <a:ext cx="3352800" cy="70802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chemeClr val="accent2"/>
                </a:solidFill>
              </a:rPr>
              <a:t>别忘了脚和腿</a:t>
            </a:r>
            <a:endParaRPr lang="en-US" altLang="zh-CN" sz="160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</a:rPr>
              <a:t>Don’t forget the leg and feet</a:t>
            </a:r>
            <a:endParaRPr lang="zh-CN" alt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办公室职业健康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OFFICE OCCUPATIONAL HEALTH</a:t>
            </a:r>
            <a:endParaRPr lang="en-US" sz="2000" dirty="0"/>
          </a:p>
        </p:txBody>
      </p:sp>
      <p:pic>
        <p:nvPicPr>
          <p:cNvPr id="22532" name="Picture 5" descr="20050918101355957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8888" y="2438400"/>
            <a:ext cx="252095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200509181013555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514600"/>
            <a:ext cx="23272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066800" y="2724150"/>
            <a:ext cx="431800" cy="40005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7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105400" y="2743200"/>
            <a:ext cx="431800" cy="400050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8</a:t>
            </a:r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124200" y="5943600"/>
            <a:ext cx="2862263" cy="708025"/>
          </a:xfrm>
          <a:prstGeom prst="rect">
            <a:avLst/>
          </a:prstGeom>
          <a:noFill/>
          <a:ln w="25400">
            <a:solidFill>
              <a:srgbClr val="7030A0"/>
            </a:solidFill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>
                <a:solidFill>
                  <a:schemeClr val="accent2"/>
                </a:solidFill>
              </a:rPr>
              <a:t>还有胳膊和手</a:t>
            </a:r>
            <a:endParaRPr lang="en-US" altLang="zh-CN" sz="160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zh-CN" sz="1600">
                <a:solidFill>
                  <a:schemeClr val="accent2"/>
                </a:solidFill>
              </a:rPr>
              <a:t>And the arm and finger</a:t>
            </a:r>
            <a:endParaRPr lang="zh-CN" altLang="en-US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2835" y="986632"/>
            <a:ext cx="381386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课程内容</a:t>
            </a:r>
            <a:r>
              <a:rPr lang="zh-CN" altLang="en-US" dirty="0"/>
              <a:t> </a:t>
            </a:r>
            <a:br>
              <a:rPr lang="zh-CN" altLang="en-US" dirty="0"/>
            </a:br>
            <a:br>
              <a:rPr lang="zh-CN" altLang="en-US" dirty="0"/>
            </a:br>
            <a:r>
              <a:rPr lang="en-US" altLang="zh-CN" b="1" dirty="0">
                <a:solidFill>
                  <a:srgbClr val="FF0000"/>
                </a:solidFill>
              </a:rPr>
              <a:t>1. </a:t>
            </a:r>
            <a:r>
              <a:rPr lang="zh-CN" altLang="en-US" b="1" dirty="0">
                <a:solidFill>
                  <a:srgbClr val="FF0000"/>
                </a:solidFill>
              </a:rPr>
              <a:t>办公室安全综述</a:t>
            </a:r>
            <a:r>
              <a:rPr lang="zh-CN" altLang="en-US" dirty="0">
                <a:solidFill>
                  <a:srgbClr val="FF0000"/>
                </a:solidFill>
              </a:rPr>
              <a:t> </a:t>
            </a:r>
            <a:br>
              <a:rPr lang="zh-CN" altLang="en-US" dirty="0">
                <a:solidFill>
                  <a:srgbClr val="FF0000"/>
                </a:solidFill>
              </a:rPr>
            </a:br>
            <a:br>
              <a:rPr lang="zh-CN" altLang="en-US" dirty="0"/>
            </a:br>
            <a:r>
              <a:rPr lang="en-US" altLang="zh-CN" b="1" dirty="0">
                <a:solidFill>
                  <a:srgbClr val="FF0000"/>
                </a:solidFill>
              </a:rPr>
              <a:t>2. </a:t>
            </a:r>
            <a:r>
              <a:rPr lang="zh-CN" altLang="en-US" b="1" dirty="0">
                <a:solidFill>
                  <a:srgbClr val="FF0000"/>
                </a:solidFill>
              </a:rPr>
              <a:t>办公室典型的风险和伤害类型</a:t>
            </a:r>
            <a:r>
              <a:rPr lang="zh-CN" altLang="en-US" dirty="0"/>
              <a:t> </a:t>
            </a:r>
            <a:br>
              <a:rPr lang="zh-CN" altLang="en-US" dirty="0"/>
            </a:br>
            <a:r>
              <a:rPr lang="en-US" altLang="zh-CN" dirty="0"/>
              <a:t>2.1 </a:t>
            </a:r>
            <a:r>
              <a:rPr lang="zh-CN" altLang="en-US" dirty="0"/>
              <a:t>滑跌</a:t>
            </a:r>
            <a:r>
              <a:rPr lang="en-US" altLang="zh-CN" dirty="0"/>
              <a:t>/</a:t>
            </a:r>
            <a:r>
              <a:rPr lang="zh-CN" altLang="en-US" dirty="0"/>
              <a:t>绊倒 </a:t>
            </a:r>
            <a:br>
              <a:rPr lang="zh-CN" altLang="en-US" dirty="0"/>
            </a:br>
            <a:r>
              <a:rPr lang="en-US" altLang="zh-CN" dirty="0"/>
              <a:t>2.2 </a:t>
            </a:r>
            <a:r>
              <a:rPr lang="zh-CN" altLang="en-US" dirty="0"/>
              <a:t>热水烫伤 </a:t>
            </a:r>
            <a:br>
              <a:rPr lang="zh-CN" altLang="en-US" dirty="0"/>
            </a:br>
            <a:r>
              <a:rPr lang="en-US" altLang="zh-CN" dirty="0"/>
              <a:t>2.3 </a:t>
            </a:r>
            <a:r>
              <a:rPr lang="zh-CN" altLang="en-US" dirty="0"/>
              <a:t>物品掉落 </a:t>
            </a:r>
            <a:br>
              <a:rPr lang="zh-CN" altLang="en-US" dirty="0"/>
            </a:br>
            <a:r>
              <a:rPr lang="en-US" altLang="zh-CN" dirty="0"/>
              <a:t>2.4 </a:t>
            </a:r>
            <a:r>
              <a:rPr lang="zh-CN" altLang="en-US" dirty="0"/>
              <a:t>磕碰擦伤 </a:t>
            </a:r>
            <a:br>
              <a:rPr lang="zh-CN" altLang="en-US" dirty="0"/>
            </a:br>
            <a:r>
              <a:rPr lang="en-US" altLang="zh-CN" dirty="0"/>
              <a:t>2.5 </a:t>
            </a:r>
            <a:r>
              <a:rPr lang="zh-CN" altLang="en-US" dirty="0"/>
              <a:t>锐器扎伤 </a:t>
            </a:r>
            <a:br>
              <a:rPr lang="zh-CN" altLang="en-US" dirty="0"/>
            </a:br>
            <a:r>
              <a:rPr lang="en-US" altLang="zh-CN" dirty="0"/>
              <a:t>2.6 </a:t>
            </a:r>
            <a:r>
              <a:rPr lang="zh-CN" altLang="en-US" dirty="0"/>
              <a:t>办公区域火灾 </a:t>
            </a:r>
            <a:br>
              <a:rPr lang="zh-CN" altLang="en-US" dirty="0"/>
            </a:br>
            <a:r>
              <a:rPr lang="en-US" altLang="zh-CN" dirty="0"/>
              <a:t>2.7 </a:t>
            </a:r>
            <a:r>
              <a:rPr lang="zh-CN" altLang="en-US" dirty="0"/>
              <a:t>办公区域触电 </a:t>
            </a:r>
            <a:br>
              <a:rPr lang="zh-CN" altLang="en-US" dirty="0"/>
            </a:br>
            <a:r>
              <a:rPr lang="en-US" altLang="zh-CN" dirty="0"/>
              <a:t>2.8 </a:t>
            </a:r>
            <a:r>
              <a:rPr lang="zh-CN" altLang="en-US" dirty="0"/>
              <a:t>办公场所暴力与情绪压力 </a:t>
            </a:r>
            <a:br>
              <a:rPr lang="zh-CN" altLang="en-US" dirty="0"/>
            </a:br>
            <a:r>
              <a:rPr lang="en-US" altLang="zh-CN" dirty="0"/>
              <a:t>2.9 </a:t>
            </a:r>
            <a:r>
              <a:rPr lang="zh-CN" altLang="en-US" dirty="0"/>
              <a:t>人机工程 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3. </a:t>
            </a:r>
            <a:r>
              <a:rPr lang="zh-CN" altLang="en-US" b="1" dirty="0">
                <a:solidFill>
                  <a:srgbClr val="FF0000"/>
                </a:solidFill>
              </a:rPr>
              <a:t>办公室安全良好实践</a:t>
            </a:r>
            <a:r>
              <a:rPr lang="zh-CN" altLang="en-US" dirty="0"/>
              <a:t> </a:t>
            </a:r>
            <a:br>
              <a:rPr lang="zh-CN" altLang="en-US" dirty="0"/>
            </a:br>
            <a:r>
              <a:rPr lang="en-US" altLang="zh-CN" dirty="0"/>
              <a:t>3.1 </a:t>
            </a:r>
            <a:r>
              <a:rPr lang="zh-CN" altLang="en-US" dirty="0"/>
              <a:t>培养慢节奏的办公安全文化 </a:t>
            </a:r>
            <a:br>
              <a:rPr lang="zh-CN" altLang="en-US" dirty="0"/>
            </a:br>
            <a:r>
              <a:rPr lang="en-US" altLang="zh-CN" dirty="0"/>
              <a:t>3.2 </a:t>
            </a:r>
            <a:r>
              <a:rPr lang="zh-CN" altLang="en-US" dirty="0"/>
              <a:t>培养整齐简洁的办公“家”文化 </a:t>
            </a:r>
            <a:br>
              <a:rPr lang="zh-CN" altLang="en-US" dirty="0"/>
            </a:br>
            <a:r>
              <a:rPr lang="en-US" altLang="zh-CN" dirty="0"/>
              <a:t>3.3 </a:t>
            </a:r>
            <a:r>
              <a:rPr lang="zh-CN" altLang="en-US" dirty="0"/>
              <a:t>开展安全谈话 </a:t>
            </a:r>
            <a:br>
              <a:rPr lang="zh-CN" altLang="en-US" dirty="0"/>
            </a:br>
            <a:br>
              <a:rPr lang="zh-CN" altLang="en-US" dirty="0"/>
            </a:b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894197" y="4114800"/>
            <a:ext cx="52799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r>
              <a:rPr lang="en-US" altLang="zh-CN" b="1" dirty="0">
                <a:solidFill>
                  <a:srgbClr val="FF0000"/>
                </a:solidFill>
              </a:rPr>
              <a:t>. </a:t>
            </a:r>
            <a:r>
              <a:rPr lang="zh-CN" altLang="en-US" b="1" dirty="0">
                <a:solidFill>
                  <a:srgbClr val="FF0000"/>
                </a:solidFill>
              </a:rPr>
              <a:t>办公室安全管理探讨</a:t>
            </a:r>
            <a:r>
              <a:rPr lang="zh-CN" altLang="en-US" dirty="0"/>
              <a:t> </a:t>
            </a:r>
            <a:br>
              <a:rPr lang="zh-CN" altLang="en-US" dirty="0"/>
            </a:br>
            <a:r>
              <a:rPr lang="en-US" altLang="zh-CN" dirty="0"/>
              <a:t>4.1 </a:t>
            </a:r>
            <a:r>
              <a:rPr lang="zh-CN" altLang="en-US" dirty="0"/>
              <a:t>安全是一项领导力 </a:t>
            </a:r>
            <a:br>
              <a:rPr lang="zh-CN" altLang="en-US" dirty="0"/>
            </a:br>
            <a:r>
              <a:rPr lang="en-US" altLang="zh-CN" dirty="0"/>
              <a:t>4.2 </a:t>
            </a:r>
            <a:r>
              <a:rPr lang="zh-CN" altLang="en-US" dirty="0"/>
              <a:t>提升关注度</a:t>
            </a:r>
            <a:r>
              <a:rPr lang="en-US" altLang="zh-CN" dirty="0"/>
              <a:t>- </a:t>
            </a:r>
            <a:r>
              <a:rPr lang="zh-CN" altLang="en-US" dirty="0"/>
              <a:t>找出办公室</a:t>
            </a:r>
            <a:r>
              <a:rPr lang="zh-CN" altLang="en-US" dirty="0" smtClean="0"/>
              <a:t>安全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热键</a:t>
            </a:r>
            <a:r>
              <a:rPr lang="en-US" altLang="zh-CN" dirty="0" smtClean="0"/>
              <a:t>(hot button</a:t>
            </a:r>
            <a:r>
              <a:rPr lang="en-US" altLang="zh-CN" dirty="0"/>
              <a:t>)</a:t>
            </a:r>
            <a:r>
              <a:rPr lang="en-US" altLang="zh-CN" dirty="0" smtClean="0"/>
              <a:t>”</a:t>
            </a:r>
            <a:r>
              <a:rPr lang="zh-CN" altLang="en-US" dirty="0"/>
              <a:t> </a:t>
            </a:r>
            <a:br>
              <a:rPr lang="zh-CN" altLang="en-US" dirty="0"/>
            </a:br>
            <a:r>
              <a:rPr lang="en-US" altLang="zh-CN" dirty="0"/>
              <a:t>4.3 </a:t>
            </a:r>
            <a:r>
              <a:rPr lang="zh-CN" altLang="en-US" dirty="0"/>
              <a:t>提升参与度</a:t>
            </a:r>
            <a:r>
              <a:rPr lang="en-US" altLang="zh-CN" dirty="0"/>
              <a:t>- </a:t>
            </a:r>
            <a:r>
              <a:rPr lang="zh-CN" altLang="en-US" dirty="0"/>
              <a:t>安全设计和员工参与 </a:t>
            </a:r>
            <a:br>
              <a:rPr lang="zh-CN" altLang="en-US" dirty="0"/>
            </a:br>
            <a:r>
              <a:rPr lang="en-US" altLang="zh-CN" dirty="0"/>
              <a:t>4.4 </a:t>
            </a:r>
            <a:r>
              <a:rPr lang="zh-CN" altLang="en-US" dirty="0"/>
              <a:t>提升有效度</a:t>
            </a:r>
            <a:r>
              <a:rPr lang="en-US" altLang="zh-CN" dirty="0"/>
              <a:t>- </a:t>
            </a:r>
            <a:r>
              <a:rPr lang="zh-CN" altLang="en-US" dirty="0"/>
              <a:t>简单而高频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8555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52795" y="3968750"/>
            <a:ext cx="297624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99785" y="4215765"/>
            <a:ext cx="101473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143000" y="152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办公室安全风险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HAZARDS OF OFFICE</a:t>
            </a:r>
            <a:endParaRPr lang="en-US" sz="2000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33400" y="3124200"/>
            <a:ext cx="46196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一、摔跤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919163" y="3124200"/>
            <a:ext cx="68580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F</a:t>
            </a:r>
            <a:r>
              <a:rPr lang="en-US" altLang="zh-CN"/>
              <a:t>irst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Trip</a:t>
            </a:r>
            <a:endParaRPr lang="en-US"/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4600" y="2209800"/>
            <a:ext cx="2982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209800"/>
            <a:ext cx="24590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38600"/>
            <a:ext cx="1758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038600"/>
            <a:ext cx="15922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038600"/>
            <a:ext cx="18494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038600"/>
            <a:ext cx="1747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办公室安全风险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HAZARDS OF OFFICE</a:t>
            </a:r>
            <a:endParaRPr lang="en-US" sz="2000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二、与物体相撞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919163" y="2819400"/>
            <a:ext cx="1366837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Second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Bumping</a:t>
            </a:r>
            <a:endParaRPr lang="en-US"/>
          </a:p>
          <a:p>
            <a:r>
              <a:rPr lang="en-US"/>
              <a:t>With</a:t>
            </a:r>
            <a:endParaRPr lang="en-US"/>
          </a:p>
          <a:p>
            <a:r>
              <a:rPr lang="en-US"/>
              <a:t>goods</a:t>
            </a:r>
            <a:endParaRPr lang="en-US"/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57800" y="2286000"/>
            <a:ext cx="2600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0"/>
            <a:ext cx="28305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209800" y="4438650"/>
            <a:ext cx="7777163" cy="2030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      ☆ 如与门、工作台、文件柜、拉开的抽屉、走路的行人等；</a:t>
            </a:r>
            <a:endParaRPr lang="en-US" altLang="zh-CN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      </a:t>
            </a:r>
            <a:r>
              <a:rPr lang="zh-CN" altLang="en-US">
                <a:solidFill>
                  <a:schemeClr val="accent2"/>
                </a:solidFill>
              </a:rPr>
              <a:t>☆ </a:t>
            </a:r>
            <a:r>
              <a:rPr lang="en-US" altLang="zh-CN">
                <a:solidFill>
                  <a:schemeClr val="accent2"/>
                </a:solidFill>
              </a:rPr>
              <a:t>Door \ table \ people ;</a:t>
            </a:r>
            <a:endParaRPr lang="zh-CN" altLang="en-US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/>
              <a:t>      ☞ 可能造成碰伤、流血等</a:t>
            </a:r>
            <a:r>
              <a:rPr lang="en-US" altLang="zh-CN"/>
              <a:t>;</a:t>
            </a:r>
            <a:endParaRPr lang="en-US" altLang="zh-CN"/>
          </a:p>
          <a:p>
            <a:pPr>
              <a:spcBef>
                <a:spcPct val="50000"/>
              </a:spcBef>
            </a:pPr>
            <a:r>
              <a:rPr lang="en-US" altLang="zh-CN"/>
              <a:t>      </a:t>
            </a:r>
            <a:r>
              <a:rPr lang="zh-CN" altLang="en-US"/>
              <a:t>☞</a:t>
            </a:r>
            <a:r>
              <a:rPr lang="en-US" altLang="zh-CN"/>
              <a:t>Injury by bump and bleed etc;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3B4B9B1-4C3C-4A0C-9119-B52A53FA58FD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办公室安全风险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HAZARDS OF OFFICE</a:t>
            </a:r>
            <a:endParaRPr lang="en-US" sz="2000" dirty="0"/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三、物体打击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919163" y="2819400"/>
            <a:ext cx="1366837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T</a:t>
            </a:r>
            <a:r>
              <a:rPr lang="en-US" altLang="zh-CN"/>
              <a:t>hird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Object</a:t>
            </a:r>
            <a:endParaRPr lang="en-US"/>
          </a:p>
          <a:p>
            <a:r>
              <a:rPr lang="en-US"/>
              <a:t>strike</a:t>
            </a:r>
            <a:endParaRPr lang="en-US"/>
          </a:p>
          <a:p>
            <a:endParaRPr lang="en-US"/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43200" y="2362200"/>
            <a:ext cx="2346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26241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 Box 4"/>
          <p:cNvSpPr txBox="1">
            <a:spLocks noChangeArrowheads="1"/>
          </p:cNvSpPr>
          <p:nvPr/>
        </p:nvSpPr>
        <p:spPr bwMode="auto">
          <a:xfrm>
            <a:off x="2514600" y="4495800"/>
            <a:ext cx="7561263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被从工作台、文件柜上掉下的物体砸伤；</a:t>
            </a:r>
            <a:endParaRPr lang="en-US" altLang="zh-CN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</a:t>
            </a:r>
            <a:r>
              <a:rPr lang="en-US" altLang="zh-CN">
                <a:solidFill>
                  <a:schemeClr val="accent2"/>
                </a:solidFill>
              </a:rPr>
              <a:t>The material fall down ;</a:t>
            </a:r>
            <a:endParaRPr lang="zh-CN" altLang="en-US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/>
              <a:t>☞可能造成外伤、砸晕等；</a:t>
            </a:r>
            <a:endParaRPr lang="en-US" altLang="zh-CN"/>
          </a:p>
          <a:p>
            <a:pPr lvl="1">
              <a:spcBef>
                <a:spcPct val="50000"/>
              </a:spcBef>
            </a:pPr>
            <a:r>
              <a:rPr lang="zh-CN" altLang="en-US"/>
              <a:t>☞ </a:t>
            </a:r>
            <a:r>
              <a:rPr lang="en-US" altLang="zh-CN"/>
              <a:t>Injury by it ;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7595C4D-4A3B-479D-A0D5-8B6EE210578F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办公室安全风险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HAZARDS OF OFFICE</a:t>
            </a:r>
            <a:endParaRPr lang="en-US" sz="2000" dirty="0"/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四、夹伤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919163" y="2819400"/>
            <a:ext cx="1366837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/>
              <a:t>F</a:t>
            </a:r>
            <a:r>
              <a:rPr lang="en-US" altLang="zh-CN"/>
              <a:t>ourth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Clamping</a:t>
            </a:r>
            <a:endParaRPr lang="en-US"/>
          </a:p>
          <a:p>
            <a:r>
              <a:rPr lang="en-US"/>
              <a:t>injury</a:t>
            </a:r>
            <a:endParaRPr lang="en-US"/>
          </a:p>
          <a:p>
            <a:endParaRPr lang="en-US"/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5257800" y="2743200"/>
            <a:ext cx="3276600" cy="2170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主要是夹入抽屉、门窗或复印机、风扇等机器</a:t>
            </a:r>
            <a:r>
              <a:rPr lang="en-US" altLang="zh-CN">
                <a:solidFill>
                  <a:schemeClr val="accent2"/>
                </a:solidFill>
              </a:rPr>
              <a:t>/</a:t>
            </a:r>
            <a:r>
              <a:rPr lang="zh-CN" altLang="en-US">
                <a:solidFill>
                  <a:schemeClr val="accent2"/>
                </a:solidFill>
              </a:rPr>
              <a:t>设    备中；</a:t>
            </a:r>
            <a:endParaRPr lang="en-US" altLang="zh-CN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</a:t>
            </a:r>
            <a:r>
              <a:rPr lang="en-US" altLang="zh-CN">
                <a:solidFill>
                  <a:schemeClr val="accent2"/>
                </a:solidFill>
              </a:rPr>
              <a:t>Drawer\window\fan etc ;</a:t>
            </a:r>
            <a:endParaRPr lang="zh-CN" altLang="en-US">
              <a:solidFill>
                <a:schemeClr val="accent2"/>
              </a:solidFill>
            </a:endParaRPr>
          </a:p>
          <a:p>
            <a:pPr lvl="1">
              <a:spcBef>
                <a:spcPct val="50000"/>
              </a:spcBef>
            </a:pPr>
            <a:r>
              <a:rPr lang="zh-CN" altLang="en-US"/>
              <a:t>☞可能造成外伤；</a:t>
            </a:r>
            <a:endParaRPr lang="en-US" altLang="zh-CN"/>
          </a:p>
          <a:p>
            <a:pPr lvl="1">
              <a:spcBef>
                <a:spcPct val="50000"/>
              </a:spcBef>
            </a:pPr>
            <a:r>
              <a:rPr lang="zh-CN" altLang="en-US"/>
              <a:t>☞ </a:t>
            </a:r>
            <a:r>
              <a:rPr lang="en-US" altLang="zh-CN"/>
              <a:t>Injury by them ;</a:t>
            </a:r>
            <a:endParaRPr lang="zh-CN" altLang="en-US"/>
          </a:p>
        </p:txBody>
      </p:sp>
      <p:pic>
        <p:nvPicPr>
          <p:cNvPr id="8200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4600" y="2667000"/>
            <a:ext cx="27765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3494742-5A21-4B33-A46B-0E77F3851892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办公室安全风险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HAZARDS OF OFFICE</a:t>
            </a:r>
            <a:endParaRPr lang="en-US" sz="2000" dirty="0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五、火灾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919163" y="2819400"/>
            <a:ext cx="1366837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Fifth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Fire</a:t>
            </a:r>
            <a:endParaRPr lang="en-US"/>
          </a:p>
          <a:p>
            <a:endParaRPr lang="en-US"/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058988" y="2438400"/>
            <a:ext cx="28940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2895600" cy="2724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办公室电气设备不良、老化产生的电火花，乱扔烟头引燃办公室易燃物等；</a:t>
            </a:r>
            <a:endParaRPr lang="en-US" altLang="zh-CN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</a:t>
            </a:r>
            <a:r>
              <a:rPr lang="en-US" altLang="zh-CN">
                <a:solidFill>
                  <a:schemeClr val="accent2"/>
                </a:solidFill>
              </a:rPr>
              <a:t>The electric equipment \cigarette \ inflammable</a:t>
            </a:r>
            <a:endParaRPr lang="en-US" altLang="zh-CN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/>
              <a:t>☞引起火灾，造成财产损失，严重时有人员伤亡；</a:t>
            </a:r>
            <a:endParaRPr lang="en-US" altLang="zh-CN"/>
          </a:p>
          <a:p>
            <a:pPr>
              <a:spcBef>
                <a:spcPct val="50000"/>
              </a:spcBef>
            </a:pPr>
            <a:r>
              <a:rPr lang="zh-CN" altLang="en-US"/>
              <a:t>☞ </a:t>
            </a:r>
            <a:r>
              <a:rPr lang="en-US" altLang="zh-CN"/>
              <a:t>Lead to the fire ;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C0E7564-6288-4B72-8587-96548DBB40BA}" type="slidenum">
              <a:rPr lang="en-US" altLang="en-US" smtClean="0"/>
            </a:fld>
            <a:endParaRPr lang="en-US" altLang="en-US" smtClean="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0" y="76200"/>
            <a:ext cx="91440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办公室安全</a:t>
            </a:r>
            <a:endParaRPr lang="en-US" altLang="zh-CN" sz="2800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OFFICE SAFETY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1447800"/>
            <a:ext cx="4724400" cy="609600"/>
          </a:xfrm>
          <a:prstGeom prst="homePlat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dirty="0"/>
              <a:t>办公室安全风险</a:t>
            </a:r>
            <a:endParaRPr lang="en-US" altLang="zh-CN" sz="2000" dirty="0"/>
          </a:p>
          <a:p>
            <a:pPr algn="ctr">
              <a:defRPr/>
            </a:pPr>
            <a:r>
              <a:rPr lang="en-US" sz="2000" dirty="0"/>
              <a:t>THE HAZARDS OF OFFICE</a:t>
            </a:r>
            <a:endParaRPr lang="en-US" sz="2000" dirty="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181600" y="2667000"/>
            <a:ext cx="3657600" cy="2170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 ☆ 办公室电气插座、开关损坏，带电体外露会发生触电；</a:t>
            </a:r>
            <a:endParaRPr lang="en-US" altLang="zh-CN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</a:rPr>
              <a:t>☆ </a:t>
            </a:r>
            <a:r>
              <a:rPr lang="en-US" altLang="zh-CN">
                <a:solidFill>
                  <a:schemeClr val="accent2"/>
                </a:solidFill>
              </a:rPr>
              <a:t>The socket \ switch etc ;</a:t>
            </a:r>
            <a:endParaRPr lang="en-US" altLang="zh-CN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/>
              <a:t>☞引起触电事故，严重时有人员伤亡；</a:t>
            </a:r>
            <a:endParaRPr lang="en-US" altLang="zh-CN"/>
          </a:p>
          <a:p>
            <a:pPr>
              <a:spcBef>
                <a:spcPct val="50000"/>
              </a:spcBef>
            </a:pPr>
            <a:r>
              <a:rPr lang="zh-CN" altLang="en-US"/>
              <a:t>☞ </a:t>
            </a:r>
            <a:r>
              <a:rPr lang="en-US" altLang="zh-CN"/>
              <a:t>Lead to the electrical shock ;</a:t>
            </a:r>
            <a:endParaRPr lang="zh-CN" altLang="en-US"/>
          </a:p>
        </p:txBody>
      </p:sp>
      <p:pic>
        <p:nvPicPr>
          <p:cNvPr id="10246" name="Picture 12" descr="%E6%89%8B%E6%8C%87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09800" y="2514600"/>
            <a:ext cx="28019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533400" y="2819400"/>
            <a:ext cx="461963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/>
              <a:t>六、触电</a:t>
            </a:r>
            <a:r>
              <a:rPr lang="en-US" altLang="zh-CN"/>
              <a:t>     </a:t>
            </a:r>
            <a:endParaRPr lang="en-US" altLang="zh-CN"/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919163" y="2819400"/>
            <a:ext cx="1366837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Sixth</a:t>
            </a:r>
            <a:endParaRPr lang="en-US"/>
          </a:p>
          <a:p>
            <a:r>
              <a:rPr lang="en-US"/>
              <a:t>  ---</a:t>
            </a:r>
            <a:endParaRPr lang="en-US"/>
          </a:p>
          <a:p>
            <a:r>
              <a:rPr lang="en-US"/>
              <a:t>E</a:t>
            </a:r>
            <a:r>
              <a:rPr lang="en-US" altLang="zh-CN"/>
              <a:t>lectric</a:t>
            </a:r>
            <a:endParaRPr lang="en-US" altLang="zh-CN"/>
          </a:p>
          <a:p>
            <a:r>
              <a:rPr lang="en-US"/>
              <a:t>shock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BEAUTIFY_FLAG" val=""/>
  <p:tag name="KSO_WM_UNIT_PLACING_PICTURE_USER_VIEWPORT" val="{&quot;height&quot;:9525,&quot;width&quot;:10726.5}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BEAUTIFY_FLAG" val=""/>
  <p:tag name="KSO_WM_UNIT_PLACING_PICTURE_USER_VIEWPORT" val="{&quot;height&quot;:9525,&quot;width&quot;:10726.5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3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83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84.xml><?xml version="1.0" encoding="utf-8"?>
<p:tagLst xmlns:p="http://schemas.openxmlformats.org/presentationml/2006/main">
  <p:tag name="KSO_WPP_MARK_KEY" val="e0ddf95d-76f9-40cd-aefc-509651145e52"/>
  <p:tag name="COMMONDATA" val="eyJoZGlkIjoiZDYyZWEzMGEyOTgzNjMyODIwYmE0OTZmMjRkNDUyMDEifQ=="/>
  <p:tag name="commondata" val="eyJoZGlkIjoiZTVlNmE2ZmI1ZjYwNzY0MzcxMzc3ZmQ0YThkN2JhMW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bofe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 安全生产管理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3563</Words>
  <Application>WPS 演示</Application>
  <PresentationFormat>全屏显示(4:3)</PresentationFormat>
  <Paragraphs>381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Calibri</vt:lpstr>
      <vt:lpstr>Arial Unicode MS</vt:lpstr>
      <vt:lpstr>Times New Roman</vt:lpstr>
      <vt:lpstr>楷体</vt:lpstr>
      <vt:lpstr>汉仪旗黑-85S</vt:lpstr>
      <vt:lpstr>黑体</vt:lpstr>
      <vt:lpstr>bofety</vt:lpstr>
      <vt:lpstr>免费资料关注公众号: 安全生产管理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免费资料关注公众号:安全生产管理; 微信公众号:安全生产管理</cp:keywords>
  <dc:description>微信公众号:安全生产管理</dc:description>
  <dc:subject>海量安全资料加入知识星球:安全精品资料库</dc:subject>
  <cp:category>免费资料关注公众号:安全生产管理; 免费安全资料+微anquan2024</cp:category>
  <cp:lastModifiedBy>little fairy</cp:lastModifiedBy>
  <cp:revision>4</cp:revision>
  <dcterms:created xsi:type="dcterms:W3CDTF">2020-12-10T05:05:00Z</dcterms:created>
  <dcterms:modified xsi:type="dcterms:W3CDTF">2024-05-30T02:32:50Z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590AE7B14ED440B2B0692F9A86C562AD_13</vt:lpwstr>
  </property>
</Properties>
</file>