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9" r:id="rId43"/>
  </p:sldIdLst>
  <p:sldSz cx="9144000" cy="6858000"/>
  <p:notesSz cx="9144000" cy="6858000"/>
  <p:custDataLst>
    <p:tags r:id="rId4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tags" Target="tags/tag28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618490" y="1016000"/>
            <a:ext cx="4497705" cy="51904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9514" y="274065"/>
            <a:ext cx="8684971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 panose="02020603050405020304"/>
                <a:cs typeface="Times New Roman" panose="020206030504050203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8683" y="1826005"/>
            <a:ext cx="8066633" cy="3450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046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53.png"/><Relationship Id="rId1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22.xml"/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71.png"/><Relationship Id="rId7" Type="http://schemas.openxmlformats.org/officeDocument/2006/relationships/image" Target="../media/image70.png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5" Type="http://schemas.openxmlformats.org/officeDocument/2006/relationships/slideLayout" Target="../slideLayouts/slideLayout2.xml"/><Relationship Id="rId24" Type="http://schemas.openxmlformats.org/officeDocument/2006/relationships/image" Target="../media/image87.png"/><Relationship Id="rId23" Type="http://schemas.openxmlformats.org/officeDocument/2006/relationships/image" Target="../media/image86.png"/><Relationship Id="rId22" Type="http://schemas.openxmlformats.org/officeDocument/2006/relationships/image" Target="../media/image85.png"/><Relationship Id="rId21" Type="http://schemas.openxmlformats.org/officeDocument/2006/relationships/image" Target="../media/image84.png"/><Relationship Id="rId20" Type="http://schemas.openxmlformats.org/officeDocument/2006/relationships/image" Target="../media/image83.png"/><Relationship Id="rId2" Type="http://schemas.openxmlformats.org/officeDocument/2006/relationships/image" Target="../media/image65.png"/><Relationship Id="rId19" Type="http://schemas.openxmlformats.org/officeDocument/2006/relationships/image" Target="../media/image82.png"/><Relationship Id="rId18" Type="http://schemas.openxmlformats.org/officeDocument/2006/relationships/image" Target="../media/image81.png"/><Relationship Id="rId17" Type="http://schemas.openxmlformats.org/officeDocument/2006/relationships/image" Target="../media/image80.png"/><Relationship Id="rId16" Type="http://schemas.openxmlformats.org/officeDocument/2006/relationships/image" Target="../media/image79.png"/><Relationship Id="rId15" Type="http://schemas.openxmlformats.org/officeDocument/2006/relationships/image" Target="../media/image78.png"/><Relationship Id="rId14" Type="http://schemas.openxmlformats.org/officeDocument/2006/relationships/image" Target="../media/image77.png"/><Relationship Id="rId13" Type="http://schemas.openxmlformats.org/officeDocument/2006/relationships/image" Target="../media/image76.png"/><Relationship Id="rId12" Type="http://schemas.openxmlformats.org/officeDocument/2006/relationships/image" Target="../media/image75.png"/><Relationship Id="rId11" Type="http://schemas.openxmlformats.org/officeDocument/2006/relationships/image" Target="../media/image74.png"/><Relationship Id="rId10" Type="http://schemas.openxmlformats.org/officeDocument/2006/relationships/image" Target="../media/image73.png"/><Relationship Id="rId1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8" Type="http://schemas.openxmlformats.org/officeDocument/2006/relationships/image" Target="../media/image96.png"/><Relationship Id="rId7" Type="http://schemas.openxmlformats.org/officeDocument/2006/relationships/image" Target="../media/image95.png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0" Type="http://schemas.openxmlformats.org/officeDocument/2006/relationships/slideLayout" Target="../slideLayouts/slideLayout3.xml"/><Relationship Id="rId4" Type="http://schemas.openxmlformats.org/officeDocument/2006/relationships/image" Target="../media/image92.png"/><Relationship Id="rId39" Type="http://schemas.openxmlformats.org/officeDocument/2006/relationships/image" Target="../media/image127.png"/><Relationship Id="rId38" Type="http://schemas.openxmlformats.org/officeDocument/2006/relationships/image" Target="../media/image126.png"/><Relationship Id="rId37" Type="http://schemas.openxmlformats.org/officeDocument/2006/relationships/image" Target="../media/image125.png"/><Relationship Id="rId36" Type="http://schemas.openxmlformats.org/officeDocument/2006/relationships/image" Target="../media/image124.png"/><Relationship Id="rId35" Type="http://schemas.openxmlformats.org/officeDocument/2006/relationships/image" Target="../media/image123.png"/><Relationship Id="rId34" Type="http://schemas.openxmlformats.org/officeDocument/2006/relationships/image" Target="../media/image122.png"/><Relationship Id="rId33" Type="http://schemas.openxmlformats.org/officeDocument/2006/relationships/image" Target="../media/image121.png"/><Relationship Id="rId32" Type="http://schemas.openxmlformats.org/officeDocument/2006/relationships/image" Target="../media/image120.png"/><Relationship Id="rId31" Type="http://schemas.openxmlformats.org/officeDocument/2006/relationships/image" Target="../media/image119.png"/><Relationship Id="rId30" Type="http://schemas.openxmlformats.org/officeDocument/2006/relationships/image" Target="../media/image118.png"/><Relationship Id="rId3" Type="http://schemas.openxmlformats.org/officeDocument/2006/relationships/image" Target="../media/image91.png"/><Relationship Id="rId29" Type="http://schemas.openxmlformats.org/officeDocument/2006/relationships/image" Target="../media/image117.png"/><Relationship Id="rId28" Type="http://schemas.openxmlformats.org/officeDocument/2006/relationships/image" Target="../media/image116.png"/><Relationship Id="rId27" Type="http://schemas.openxmlformats.org/officeDocument/2006/relationships/image" Target="../media/image115.png"/><Relationship Id="rId26" Type="http://schemas.openxmlformats.org/officeDocument/2006/relationships/image" Target="../media/image114.png"/><Relationship Id="rId25" Type="http://schemas.openxmlformats.org/officeDocument/2006/relationships/image" Target="../media/image113.png"/><Relationship Id="rId24" Type="http://schemas.openxmlformats.org/officeDocument/2006/relationships/image" Target="../media/image112.png"/><Relationship Id="rId23" Type="http://schemas.openxmlformats.org/officeDocument/2006/relationships/image" Target="../media/image111.png"/><Relationship Id="rId22" Type="http://schemas.openxmlformats.org/officeDocument/2006/relationships/image" Target="../media/image110.png"/><Relationship Id="rId21" Type="http://schemas.openxmlformats.org/officeDocument/2006/relationships/image" Target="../media/image109.png"/><Relationship Id="rId20" Type="http://schemas.openxmlformats.org/officeDocument/2006/relationships/image" Target="../media/image108.png"/><Relationship Id="rId2" Type="http://schemas.openxmlformats.org/officeDocument/2006/relationships/image" Target="../media/image90.png"/><Relationship Id="rId19" Type="http://schemas.openxmlformats.org/officeDocument/2006/relationships/image" Target="../media/image107.png"/><Relationship Id="rId18" Type="http://schemas.openxmlformats.org/officeDocument/2006/relationships/image" Target="../media/image106.png"/><Relationship Id="rId17" Type="http://schemas.openxmlformats.org/officeDocument/2006/relationships/image" Target="../media/image105.png"/><Relationship Id="rId16" Type="http://schemas.openxmlformats.org/officeDocument/2006/relationships/image" Target="../media/image104.png"/><Relationship Id="rId15" Type="http://schemas.openxmlformats.org/officeDocument/2006/relationships/image" Target="../media/image103.png"/><Relationship Id="rId14" Type="http://schemas.openxmlformats.org/officeDocument/2006/relationships/image" Target="../media/image102.png"/><Relationship Id="rId13" Type="http://schemas.openxmlformats.org/officeDocument/2006/relationships/image" Target="../media/image101.png"/><Relationship Id="rId12" Type="http://schemas.openxmlformats.org/officeDocument/2006/relationships/image" Target="../media/image100.png"/><Relationship Id="rId11" Type="http://schemas.openxmlformats.org/officeDocument/2006/relationships/image" Target="../media/image99.png"/><Relationship Id="rId10" Type="http://schemas.openxmlformats.org/officeDocument/2006/relationships/image" Target="../media/image98.png"/><Relationship Id="rId1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6.png"/><Relationship Id="rId8" Type="http://schemas.openxmlformats.org/officeDocument/2006/relationships/image" Target="../media/image135.png"/><Relationship Id="rId7" Type="http://schemas.openxmlformats.org/officeDocument/2006/relationships/image" Target="../media/image134.png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4.png"/><Relationship Id="rId8" Type="http://schemas.openxmlformats.org/officeDocument/2006/relationships/image" Target="../media/image143.png"/><Relationship Id="rId7" Type="http://schemas.openxmlformats.org/officeDocument/2006/relationships/image" Target="../media/image142.png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0.png"/><Relationship Id="rId1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5.png"/><Relationship Id="rId1" Type="http://schemas.openxmlformats.org/officeDocument/2006/relationships/image" Target="../media/image15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1" Type="http://schemas.openxmlformats.org/officeDocument/2006/relationships/image" Target="../media/image1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1" Type="http://schemas.openxmlformats.org/officeDocument/2006/relationships/image" Target="../media/image15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27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6.xml"/><Relationship Id="rId5" Type="http://schemas.openxmlformats.org/officeDocument/2006/relationships/image" Target="../media/image162.jpeg"/><Relationship Id="rId4" Type="http://schemas.openxmlformats.org/officeDocument/2006/relationships/tags" Target="../tags/tag25.xml"/><Relationship Id="rId3" Type="http://schemas.openxmlformats.org/officeDocument/2006/relationships/image" Target="../media/image161.jpe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9" Type="http://schemas.openxmlformats.org/officeDocument/2006/relationships/slideLayout" Target="../slideLayouts/slideLayout3.xml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350" y="1607184"/>
            <a:ext cx="7823834" cy="109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5" dirty="0">
                <a:latin typeface="微软雅黑" panose="020B0503020204020204" charset="-122"/>
                <a:cs typeface="微软雅黑" panose="020B0503020204020204" charset="-122"/>
              </a:rPr>
              <a:t>采用清洁生产的方法实现挥发性有机物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905" algn="ctr">
              <a:lnSpc>
                <a:spcPts val="4310"/>
              </a:lnSpc>
            </a:pPr>
            <a:r>
              <a:rPr sz="3600" spc="1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600" dirty="0"/>
              <a:t>VOC</a:t>
            </a:r>
            <a:r>
              <a:rPr sz="3600" spc="10" dirty="0"/>
              <a:t>s</a:t>
            </a:r>
            <a:r>
              <a:rPr sz="3600" spc="10" dirty="0">
                <a:latin typeface="微软雅黑" panose="020B0503020204020204" charset="-122"/>
                <a:cs typeface="微软雅黑" panose="020B0503020204020204" charset="-122"/>
              </a:rPr>
              <a:t>）全过程削减与控制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210" y="2703195"/>
            <a:ext cx="7779384" cy="1023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30"/>
              </a:lnSpc>
            </a:pP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Reduce</a:t>
            </a:r>
            <a:r>
              <a:rPr sz="32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32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Cont</a:t>
            </a:r>
            <a:r>
              <a:rPr sz="32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ol</a:t>
            </a:r>
            <a:r>
              <a:rPr sz="32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VOCs</a:t>
            </a:r>
            <a:r>
              <a:rPr sz="32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Emission</a:t>
            </a:r>
            <a:r>
              <a:rPr sz="32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endParaRPr sz="32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Introducing</a:t>
            </a:r>
            <a:r>
              <a:rPr sz="32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Cle</a:t>
            </a:r>
            <a:r>
              <a:rPr sz="32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ner</a:t>
            </a:r>
            <a:r>
              <a:rPr sz="32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Manufacturing</a:t>
            </a:r>
            <a:r>
              <a:rPr sz="32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文本框 4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5867559" y="40383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5530059" y="49742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6462395" y="49747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394731" y="49742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230376"/>
            <a:ext cx="8503285" cy="494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indent="-168910">
              <a:lnSpc>
                <a:spcPct val="100000"/>
              </a:lnSpc>
              <a:buFont typeface="Times New Roman" panose="02020603050405020304"/>
              <a:buAutoNum type="arabicPlain"/>
              <a:tabLst>
                <a:tab pos="182245" algn="l"/>
              </a:tabLst>
            </a:pPr>
            <a:r>
              <a:rPr sz="1800" b="1" spc="5" dirty="0">
                <a:latin typeface="微软雅黑" panose="020B0503020204020204" charset="-122"/>
                <a:cs typeface="微软雅黑" panose="020B0503020204020204" charset="-122"/>
              </a:rPr>
              <a:t>初步确定重点工业涂装行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Industrial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surface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coating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enterp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es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98000"/>
              </a:lnSpc>
              <a:spcBef>
                <a:spcPts val="905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初步确定行业类型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汽车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（轿车、卡车、修理）、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机械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（零部件产品、整体产品）、 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家具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（涂膜、罩光）、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电子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（家电、手机）和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船舶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（造船，修船）等行业为本次研 究的</a:t>
            </a:r>
            <a:r>
              <a:rPr sz="1800" b="1" spc="10" dirty="0">
                <a:solidFill>
                  <a:srgbClr val="FF0417"/>
                </a:solidFill>
                <a:latin typeface="微软雅黑" panose="020B0503020204020204" charset="-122"/>
                <a:cs typeface="微软雅黑" panose="020B0503020204020204" charset="-122"/>
              </a:rPr>
              <a:t>重点行业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63195" indent="-150495">
              <a:lnSpc>
                <a:spcPct val="100000"/>
              </a:lnSpc>
              <a:spcBef>
                <a:spcPts val="735"/>
              </a:spcBef>
              <a:buFont typeface="Times New Roman" panose="02020603050405020304"/>
              <a:buAutoNum type="arabicPlain" startAt="2"/>
              <a:tabLst>
                <a:tab pos="163830" algn="l"/>
              </a:tabLst>
            </a:pP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初步落实调查企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nter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ses</a:t>
            </a:r>
            <a:r>
              <a:rPr sz="2000" b="1" spc="-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parti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ipate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survey: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 marR="137795">
              <a:lnSpc>
                <a:spcPct val="150000"/>
              </a:lnSpc>
              <a:spcBef>
                <a:spcPts val="100"/>
              </a:spcBef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汽车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业：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择有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表性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企业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一汽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丰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田，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津一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汽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夏利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津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，上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海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通用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烟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台），一汽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重卡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长</a:t>
            </a:r>
            <a:r>
              <a:rPr sz="1600" dirty="0">
                <a:latin typeface="宋体" panose="02010600030101010101" pitchFamily="2" charset="-122"/>
                <a:cs typeface="宋体" panose="02010600030101010101" pitchFamily="2" charset="-122"/>
              </a:rPr>
              <a:t>春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天津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汽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车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店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家）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行实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地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检测；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船舶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2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津港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务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局，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船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厂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和修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船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厂（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1600" b="1" spc="25" dirty="0">
                <a:latin typeface="微软雅黑" panose="020B0503020204020204" charset="-122"/>
                <a:cs typeface="微软雅黑" panose="020B0503020204020204" charset="-122"/>
              </a:rPr>
              <a:t>津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家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265430" marR="1661160" indent="-253365">
              <a:lnSpc>
                <a:spcPct val="150000"/>
              </a:lnSpc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机械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加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2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：北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蓝天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工机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械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津亚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实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履带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限公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天津科林自行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车有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航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天精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（天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津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）制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造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149225">
              <a:lnSpc>
                <a:spcPts val="2880"/>
              </a:lnSpc>
              <a:spcBef>
                <a:spcPts val="255"/>
              </a:spcBef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电子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2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家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电、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手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机）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日新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塑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胶（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津）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限公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（手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机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壳）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亚光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普罗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精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密注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塑（天津）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司（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手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机外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壳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），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北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京三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箭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和众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鼎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星电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（天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津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）有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限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公司，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三星机电（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天津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司，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井高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科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技（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津）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限公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司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1600" b="1" spc="10" dirty="0">
                <a:latin typeface="微软雅黑" panose="020B0503020204020204" charset="-122"/>
                <a:cs typeface="微软雅黑" panose="020B0503020204020204" charset="-122"/>
              </a:rPr>
              <a:t>家具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1600" b="1" spc="20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天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津裕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北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家具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料装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司；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北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辰家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具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企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家；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230" rIns="0" bIns="0" rtlCol="0">
            <a:spAutoFit/>
          </a:bodyPr>
          <a:lstStyle/>
          <a:p>
            <a:pPr marL="433070">
              <a:lnSpc>
                <a:spcPts val="3750"/>
              </a:lnSpc>
            </a:pPr>
            <a:r>
              <a:rPr sz="32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基</a:t>
            </a:r>
            <a:r>
              <a:rPr sz="32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3200" spc="-5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spc="-8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spc="-7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200" spc="-1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联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析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重点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涂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装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企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32660" y="1600200"/>
            <a:ext cx="185927" cy="3718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57044" y="1626107"/>
            <a:ext cx="187451" cy="3703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1600" y="208025"/>
          <a:ext cx="8841105" cy="6516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3251"/>
                <a:gridCol w="2603500"/>
                <a:gridCol w="3081274"/>
                <a:gridCol w="1763776"/>
              </a:tblGrid>
              <a:tr h="182879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第一级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第二级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第三级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2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备注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32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采矿业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32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原油、天然气开采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098550">
                <a:tc row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44831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制造业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交通运输设备制造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60325">
                        <a:lnSpc>
                          <a:spcPts val="1440"/>
                        </a:lnSpc>
                        <a:spcBef>
                          <a:spcPts val="35"/>
                        </a:spcBef>
                        <a:tabLst>
                          <a:tab pos="864235" algn="l"/>
                        </a:tabLst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一汽丰田，天津一汽夏利（天津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家），上海 通用（烟	台），一汽重卡（长春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家，天 津汽车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4S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店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家） 天津科林自行车有限有限公司，航天精工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7940" marR="1051560">
                        <a:lnSpc>
                          <a:spcPts val="144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（天津）制造有限公司 天津港务局，造船厂和修船厂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415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石油加工、炼焦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82879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化学原料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天津振兴伟业化工染料有限公司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288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化学纤维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6649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家具制造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1356360">
                        <a:lnSpc>
                          <a:spcPts val="1440"/>
                        </a:lnSpc>
                        <a:spcBef>
                          <a:spcPts val="3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天津裕北家具涂料装公司 北辰家具企业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549275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电器机械及器材制造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北京蓝天化工机械有限公司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27940" marR="120396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天津亚实履带有限公司 三星机电（天津）有限公司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914399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通信设备、计算机其他电子设备制造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 marR="441960">
                        <a:lnSpc>
                          <a:spcPts val="144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日新塑胶（天津）有限公司 亚光耐普罗精密注塑（天津）有限公司 北京三箭和众鼎电子有限公司 三星电子（天津）有限公司 三井高科技（天津）有限公司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288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仪器仪表及文化办公用机械制造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274319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食用植物油加工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中粮佳悦（天津）有限公司天津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288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印刷包装业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8288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黑色和有色金属冶炼及金属制品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天津港铝有色金属制品有限公司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06375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建材业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欧文斯科宁（天津）建筑材料有限公司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3820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废弃资源和废旧材料回收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天津东邦铅资源再生有限公司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281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7211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市政工程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有机危险废弃物处理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天津市垃圾填埋场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84150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城市垃圾焚烧处理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天津双港垃圾焚烧处理厂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92087">
                <a:tc vMerge="1"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污水、污泥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天津纪庄污水处理厂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6712">
                <a:tc>
                  <a:txBody>
                    <a:bodyPr/>
                    <a:lstStyle/>
                    <a:p>
                      <a:pPr marL="295910" marR="62230" indent="-22860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电力、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燃料及水的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生产、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供应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生物质</a:t>
                      </a:r>
                      <a:r>
                        <a:rPr sz="12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燃烧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烹饪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南开大学周边的宾馆，饭店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其他</a:t>
                      </a:r>
                      <a:endParaRPr sz="12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27305">
                        <a:lnSpc>
                          <a:spcPts val="1435"/>
                        </a:lnSpc>
                      </a:pPr>
                      <a:r>
                        <a:rPr sz="1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餐饮</a:t>
                      </a:r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z="3200" spc="25" dirty="0">
                <a:latin typeface="微软雅黑" panose="020B0503020204020204" charset="-122"/>
                <a:cs typeface="微软雅黑" panose="020B0503020204020204" charset="-122"/>
              </a:rPr>
              <a:t>基于</a:t>
            </a:r>
            <a:r>
              <a:rPr sz="3200" dirty="0"/>
              <a:t>VOC</a:t>
            </a:r>
            <a:r>
              <a:rPr sz="3200" spc="-10" dirty="0"/>
              <a:t>s</a:t>
            </a:r>
            <a:r>
              <a:rPr sz="3200" spc="10" dirty="0">
                <a:latin typeface="微软雅黑" panose="020B0503020204020204" charset="-122"/>
                <a:cs typeface="微软雅黑" panose="020B0503020204020204" charset="-122"/>
              </a:rPr>
              <a:t>关联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分</a:t>
            </a:r>
            <a:r>
              <a:rPr sz="3200" spc="10" dirty="0">
                <a:latin typeface="微软雅黑" panose="020B0503020204020204" charset="-122"/>
                <a:cs typeface="微软雅黑" panose="020B0503020204020204" charset="-122"/>
              </a:rPr>
              <a:t>析的重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3200" spc="10" dirty="0"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spc="10" dirty="0">
                <a:latin typeface="微软雅黑" panose="020B0503020204020204" charset="-122"/>
                <a:cs typeface="微软雅黑" panose="020B0503020204020204" charset="-122"/>
              </a:rPr>
              <a:t>企业筛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063" y="1549653"/>
            <a:ext cx="8776335" cy="39465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5"/>
              </a:spcBef>
              <a:tabLst>
                <a:tab pos="7527925" algn="l"/>
              </a:tabLst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本研究已对汽车，油漆，电子等行业行</a:t>
            </a:r>
            <a:r>
              <a:rPr sz="2400" b="1" spc="-2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多家企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业	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开展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spc="-5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排放因子现场实测研究</a:t>
            </a:r>
            <a:r>
              <a:rPr sz="2400" b="1" spc="-1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b="1" spc="-10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investig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ted</a:t>
            </a:r>
            <a:r>
              <a:rPr sz="20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</a:t>
            </a:r>
            <a:r>
              <a:rPr sz="2000" b="1" spc="-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0</a:t>
            </a:r>
            <a:r>
              <a:rPr sz="20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enterpr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ses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dif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stries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ly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ct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rs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influence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emiss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469900" marR="60960" algn="just">
              <a:lnSpc>
                <a:spcPct val="98000"/>
              </a:lnSpc>
              <a:spcBef>
                <a:spcPts val="1375"/>
              </a:spcBef>
            </a:pPr>
            <a:r>
              <a:rPr sz="1800" spc="10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对天津一汽（一厂），天津丰田（开发区），天津丰田（西青区），上海通用天 津一汽（一厂）等进行了油漆喷涂和电泳涂装工艺的物料平衡分析</a:t>
            </a:r>
            <a:r>
              <a:rPr sz="1800" b="1" spc="-5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spc="-4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1800" b="1" spc="-1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排放量 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核算研究工作；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60960" algn="just">
              <a:lnSpc>
                <a:spcPct val="98000"/>
              </a:lnSpc>
              <a:spcBef>
                <a:spcPts val="140"/>
              </a:spcBef>
            </a:pPr>
            <a:r>
              <a:rPr sz="1800" spc="10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对北京蓝天化工机械有限公司、天津亚实履带有限公司、航天精工（天津）制造 有限公司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机械加工行业的喷涂工</a:t>
            </a:r>
            <a:r>
              <a:rPr sz="1800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艺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进行了基于物料平衡分析</a:t>
            </a:r>
            <a:r>
              <a:rPr sz="1800" b="1" spc="-1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1800" b="1" spc="-4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1800" b="1" spc="-1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排放量核算 工作；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69900" marR="5080" algn="just">
              <a:lnSpc>
                <a:spcPct val="99000"/>
              </a:lnSpc>
              <a:spcBef>
                <a:spcPts val="125"/>
              </a:spcBef>
            </a:pPr>
            <a:r>
              <a:rPr sz="1800" spc="10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对三星（天津）电子有限公司，天津三井高科技电子有限公司，北京三箭和众鼎 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电子涂装车</a:t>
            </a:r>
            <a:r>
              <a:rPr sz="18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间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；北京壮大真谛工贸有限公司（油漆）</a:t>
            </a:r>
            <a:r>
              <a:rPr sz="1800" b="1" spc="-2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家天津北辰油漆厂，天津 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裕北家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具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油漆公</a:t>
            </a:r>
            <a:r>
              <a:rPr sz="18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，科莱恩颜料有限公司等油漆进行了油漆成分，尤其是有毒有害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 成分的分析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b="1" spc="-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18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污染全过程控制和减排提供了第一手资料。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29828" y="2561844"/>
            <a:ext cx="463296" cy="4632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402" rIns="0" bIns="0" rtlCol="0">
            <a:spAutoFit/>
          </a:bodyPr>
          <a:lstStyle/>
          <a:p>
            <a:pPr marL="215265">
              <a:lnSpc>
                <a:spcPts val="2840"/>
              </a:lnSpc>
            </a:pP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亚实履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带</a:t>
            </a:r>
            <a:r>
              <a:rPr sz="2400" spc="40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天津</a:t>
            </a:r>
            <a:r>
              <a:rPr sz="2400" spc="40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有限公司调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400"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（电器机械及器材制造行业）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72212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7" y="0"/>
            <a:ext cx="187452" cy="198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6437" y="1159751"/>
            <a:ext cx="441959" cy="2143760"/>
          </a:xfrm>
          <a:custGeom>
            <a:avLst/>
            <a:gdLst/>
            <a:ahLst/>
            <a:cxnLst/>
            <a:rect l="l" t="t" r="r" b="b"/>
            <a:pathLst>
              <a:path w="441960" h="2143760">
                <a:moveTo>
                  <a:pt x="0" y="2143310"/>
                </a:moveTo>
                <a:lnTo>
                  <a:pt x="441952" y="2143310"/>
                </a:lnTo>
                <a:lnTo>
                  <a:pt x="441952" y="0"/>
                </a:lnTo>
                <a:lnTo>
                  <a:pt x="0" y="0"/>
                </a:lnTo>
                <a:lnTo>
                  <a:pt x="0" y="21433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6437" y="1159751"/>
            <a:ext cx="441959" cy="2143760"/>
          </a:xfrm>
          <a:custGeom>
            <a:avLst/>
            <a:gdLst/>
            <a:ahLst/>
            <a:cxnLst/>
            <a:rect l="l" t="t" r="r" b="b"/>
            <a:pathLst>
              <a:path w="441960" h="2143760">
                <a:moveTo>
                  <a:pt x="0" y="2143310"/>
                </a:moveTo>
                <a:lnTo>
                  <a:pt x="441952" y="2143310"/>
                </a:lnTo>
                <a:lnTo>
                  <a:pt x="441952" y="0"/>
                </a:lnTo>
                <a:lnTo>
                  <a:pt x="0" y="0"/>
                </a:lnTo>
                <a:lnTo>
                  <a:pt x="0" y="21433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9625" y="2207403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5" h="56514">
                <a:moveTo>
                  <a:pt x="0" y="0"/>
                </a:moveTo>
                <a:lnTo>
                  <a:pt x="0" y="55981"/>
                </a:lnTo>
                <a:lnTo>
                  <a:pt x="86812" y="239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49957" y="1391665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5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86613" y="1367673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5" h="56515">
                <a:moveTo>
                  <a:pt x="0" y="0"/>
                </a:moveTo>
                <a:lnTo>
                  <a:pt x="0" y="55981"/>
                </a:lnTo>
                <a:lnTo>
                  <a:pt x="86812" y="239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20985" y="1935490"/>
            <a:ext cx="441959" cy="0"/>
          </a:xfrm>
          <a:custGeom>
            <a:avLst/>
            <a:gdLst/>
            <a:ahLst/>
            <a:cxnLst/>
            <a:rect l="l" t="t" r="r" b="b"/>
            <a:pathLst>
              <a:path w="441960">
                <a:moveTo>
                  <a:pt x="0" y="0"/>
                </a:moveTo>
                <a:lnTo>
                  <a:pt x="44195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55045" y="1911498"/>
            <a:ext cx="95250" cy="56515"/>
          </a:xfrm>
          <a:custGeom>
            <a:avLst/>
            <a:gdLst/>
            <a:ahLst/>
            <a:cxnLst/>
            <a:rect l="l" t="t" r="r" b="b"/>
            <a:pathLst>
              <a:path w="95250" h="56514">
                <a:moveTo>
                  <a:pt x="0" y="0"/>
                </a:moveTo>
                <a:lnTo>
                  <a:pt x="0" y="55981"/>
                </a:lnTo>
                <a:lnTo>
                  <a:pt x="94704" y="239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84017" y="2503308"/>
            <a:ext cx="95250" cy="64135"/>
          </a:xfrm>
          <a:custGeom>
            <a:avLst/>
            <a:gdLst/>
            <a:ahLst/>
            <a:cxnLst/>
            <a:rect l="l" t="t" r="r" b="b"/>
            <a:pathLst>
              <a:path w="95250" h="64135">
                <a:moveTo>
                  <a:pt x="0" y="0"/>
                </a:moveTo>
                <a:lnTo>
                  <a:pt x="0" y="63979"/>
                </a:lnTo>
                <a:lnTo>
                  <a:pt x="94704" y="31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78721" y="3111123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5" h="56514">
                <a:moveTo>
                  <a:pt x="0" y="0"/>
                </a:moveTo>
                <a:lnTo>
                  <a:pt x="0" y="55981"/>
                </a:lnTo>
                <a:lnTo>
                  <a:pt x="86812" y="31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65005" y="1305201"/>
            <a:ext cx="171513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宋体" panose="02010600030101010101" pitchFamily="2" charset="-122"/>
                <a:cs typeface="宋体" panose="02010600030101010101" pitchFamily="2" charset="-122"/>
              </a:rPr>
              <a:t>固化涂膜（有效成分</a:t>
            </a:r>
            <a:r>
              <a:rPr sz="1350" spc="-2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0406" y="1811385"/>
            <a:ext cx="103886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宋体" panose="02010600030101010101" pitchFamily="2" charset="-122"/>
                <a:cs typeface="宋体" panose="02010600030101010101" pitchFamily="2" charset="-122"/>
              </a:rPr>
              <a:t>废涂料、漆</a:t>
            </a:r>
            <a:r>
              <a:rPr sz="1350" spc="-2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03550" y="2067296"/>
            <a:ext cx="1312545" cy="35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080" indent="-254000">
              <a:lnSpc>
                <a:spcPts val="1400"/>
              </a:lnSpc>
            </a:pPr>
            <a:r>
              <a:rPr sz="2025" spc="-30" baseline="8000" dirty="0">
                <a:latin typeface="宋体" panose="02010600030101010101" pitchFamily="2" charset="-122"/>
                <a:cs typeface="宋体" panose="02010600030101010101" pitchFamily="2" charset="-122"/>
              </a:rPr>
              <a:t>涂料吐</a:t>
            </a:r>
            <a:r>
              <a:rPr sz="2025" spc="-37" baseline="8000" dirty="0">
                <a:latin typeface="宋体" panose="02010600030101010101" pitchFamily="2" charset="-122"/>
                <a:cs typeface="宋体" panose="02010600030101010101" pitchFamily="2" charset="-122"/>
              </a:rPr>
              <a:t>出</a:t>
            </a:r>
            <a:r>
              <a:rPr sz="2025" spc="-802" baseline="8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50" u="sng" spc="-10" dirty="0">
                <a:latin typeface="宋体" panose="02010600030101010101" pitchFamily="2" charset="-122"/>
                <a:cs typeface="宋体" panose="02010600030101010101" pitchFamily="2" charset="-122"/>
              </a:rPr>
              <a:t>10219.</a:t>
            </a:r>
            <a:r>
              <a:rPr sz="1350" u="sng" spc="-15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sz="1350" spc="-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350" spc="-25" dirty="0"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67667" y="1153997"/>
            <a:ext cx="61912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latin typeface="宋体" panose="02010600030101010101" pitchFamily="2" charset="-122"/>
                <a:cs typeface="宋体" panose="02010600030101010101" pitchFamily="2" charset="-122"/>
              </a:rPr>
              <a:t>1967.2</a:t>
            </a:r>
            <a:r>
              <a:rPr sz="1350" spc="-15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82715" y="1683000"/>
            <a:ext cx="61912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latin typeface="宋体" panose="02010600030101010101" pitchFamily="2" charset="-122"/>
                <a:cs typeface="宋体" panose="02010600030101010101" pitchFamily="2" charset="-122"/>
              </a:rPr>
              <a:t>1609.5</a:t>
            </a:r>
            <a:r>
              <a:rPr sz="1350" spc="-15" dirty="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41676" y="2340282"/>
            <a:ext cx="61912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u="sng" spc="-10" dirty="0">
                <a:latin typeface="宋体" panose="02010600030101010101" pitchFamily="2" charset="-122"/>
                <a:cs typeface="宋体" panose="02010600030101010101" pitchFamily="2" charset="-122"/>
              </a:rPr>
              <a:t>3653.</a:t>
            </a:r>
            <a:r>
              <a:rPr sz="1350" spc="-10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1350" spc="-15" dirty="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15793" y="2431026"/>
            <a:ext cx="120840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20" dirty="0">
                <a:latin typeface="宋体" panose="02010600030101010101" pitchFamily="2" charset="-122"/>
                <a:cs typeface="宋体" panose="02010600030101010101" pitchFamily="2" charset="-122"/>
              </a:rPr>
              <a:t>烘干时蒸发飞</a:t>
            </a:r>
            <a:r>
              <a:rPr sz="1350" spc="-25" dirty="0">
                <a:latin typeface="宋体" panose="02010600030101010101" pitchFamily="2" charset="-122"/>
                <a:cs typeface="宋体" panose="02010600030101010101" pitchFamily="2" charset="-122"/>
              </a:rPr>
              <a:t>散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49333" y="2543295"/>
            <a:ext cx="1223645" cy="0"/>
          </a:xfrm>
          <a:custGeom>
            <a:avLst/>
            <a:gdLst/>
            <a:ahLst/>
            <a:cxnLst/>
            <a:rect l="l" t="t" r="r" b="b"/>
            <a:pathLst>
              <a:path w="1223645">
                <a:moveTo>
                  <a:pt x="0" y="0"/>
                </a:moveTo>
                <a:lnTo>
                  <a:pt x="12232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772697" y="3151110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29989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72593" y="2543295"/>
            <a:ext cx="0" cy="608330"/>
          </a:xfrm>
          <a:custGeom>
            <a:avLst/>
            <a:gdLst/>
            <a:ahLst/>
            <a:cxnLst/>
            <a:rect l="l" t="t" r="r" b="b"/>
            <a:pathLst>
              <a:path h="608330">
                <a:moveTo>
                  <a:pt x="0" y="0"/>
                </a:moveTo>
                <a:lnTo>
                  <a:pt x="0" y="60781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72593" y="2815208"/>
            <a:ext cx="457834" cy="0"/>
          </a:xfrm>
          <a:custGeom>
            <a:avLst/>
            <a:gdLst/>
            <a:ahLst/>
            <a:cxnLst/>
            <a:rect l="l" t="t" r="r" b="b"/>
            <a:pathLst>
              <a:path w="457834">
                <a:moveTo>
                  <a:pt x="0" y="0"/>
                </a:moveTo>
                <a:lnTo>
                  <a:pt x="45773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522437" y="2783218"/>
            <a:ext cx="86995" cy="64135"/>
          </a:xfrm>
          <a:custGeom>
            <a:avLst/>
            <a:gdLst/>
            <a:ahLst/>
            <a:cxnLst/>
            <a:rect l="l" t="t" r="r" b="b"/>
            <a:pathLst>
              <a:path w="86995" h="64135">
                <a:moveTo>
                  <a:pt x="0" y="0"/>
                </a:moveTo>
                <a:lnTo>
                  <a:pt x="0" y="63979"/>
                </a:lnTo>
                <a:lnTo>
                  <a:pt x="86812" y="31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102826" y="2559625"/>
            <a:ext cx="61912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10" dirty="0">
                <a:latin typeface="宋体" panose="02010600030101010101" pitchFamily="2" charset="-122"/>
                <a:cs typeface="宋体" panose="02010600030101010101" pitchFamily="2" charset="-122"/>
              </a:rPr>
              <a:t>6642.6</a:t>
            </a:r>
            <a:r>
              <a:rPr sz="1350" spc="-15" dirty="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648110" y="2682822"/>
            <a:ext cx="31115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VO</a:t>
            </a: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3843528"/>
            <a:ext cx="8702040" cy="926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668" y="3869435"/>
            <a:ext cx="8717280" cy="926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980947"/>
            <a:ext cx="2987675" cy="28083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532876" y="2565400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0" y="215900"/>
                </a:move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  <a:lnTo>
                  <a:pt x="265368" y="5701"/>
                </a:lnTo>
                <a:lnTo>
                  <a:pt x="310798" y="21941"/>
                </a:lnTo>
                <a:lnTo>
                  <a:pt x="350887" y="47426"/>
                </a:lnTo>
                <a:lnTo>
                  <a:pt x="384333" y="80859"/>
                </a:lnTo>
                <a:lnTo>
                  <a:pt x="409836" y="120946"/>
                </a:lnTo>
                <a:lnTo>
                  <a:pt x="426092" y="166391"/>
                </a:lnTo>
                <a:lnTo>
                  <a:pt x="431800" y="215900"/>
                </a:lnTo>
                <a:lnTo>
                  <a:pt x="426092" y="265408"/>
                </a:lnTo>
                <a:lnTo>
                  <a:pt x="409836" y="310853"/>
                </a:lnTo>
                <a:lnTo>
                  <a:pt x="384333" y="350940"/>
                </a:lnTo>
                <a:lnTo>
                  <a:pt x="350887" y="384373"/>
                </a:lnTo>
                <a:lnTo>
                  <a:pt x="310798" y="409858"/>
                </a:lnTo>
                <a:lnTo>
                  <a:pt x="265368" y="426098"/>
                </a:lnTo>
                <a:lnTo>
                  <a:pt x="215900" y="431800"/>
                </a:lnTo>
                <a:lnTo>
                  <a:pt x="166391" y="426098"/>
                </a:lnTo>
                <a:lnTo>
                  <a:pt x="120946" y="409858"/>
                </a:lnTo>
                <a:lnTo>
                  <a:pt x="80859" y="384373"/>
                </a:lnTo>
                <a:lnTo>
                  <a:pt x="47426" y="350940"/>
                </a:lnTo>
                <a:lnTo>
                  <a:pt x="21941" y="310853"/>
                </a:lnTo>
                <a:lnTo>
                  <a:pt x="5701" y="265408"/>
                </a:lnTo>
                <a:lnTo>
                  <a:pt x="0" y="2159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911" y="5558028"/>
            <a:ext cx="9086088" cy="833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296" y="5583935"/>
            <a:ext cx="9061704" cy="8321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50063" y="3020415"/>
            <a:ext cx="8975090" cy="333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65065">
              <a:lnSpc>
                <a:spcPct val="100000"/>
              </a:lnSpc>
            </a:pPr>
            <a:r>
              <a:rPr sz="2025" spc="-15" baseline="25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025" u="sng" spc="-15" baseline="25000" dirty="0">
                <a:latin typeface="宋体" panose="02010600030101010101" pitchFamily="2" charset="-122"/>
                <a:cs typeface="宋体" panose="02010600030101010101" pitchFamily="2" charset="-122"/>
              </a:rPr>
              <a:t>989.2</a:t>
            </a:r>
            <a:r>
              <a:rPr sz="1350" spc="-20" dirty="0">
                <a:latin typeface="宋体" panose="02010600030101010101" pitchFamily="2" charset="-122"/>
                <a:cs typeface="宋体" panose="02010600030101010101" pitchFamily="2" charset="-122"/>
              </a:rPr>
              <a:t>喷漆室中飞散的漆雾蒸发飞</a:t>
            </a:r>
            <a:r>
              <a:rPr sz="1350" spc="-25" dirty="0">
                <a:latin typeface="宋体" panose="02010600030101010101" pitchFamily="2" charset="-122"/>
                <a:cs typeface="宋体" panose="02010600030101010101" pitchFamily="2" charset="-122"/>
              </a:rPr>
              <a:t>散</a:t>
            </a:r>
            <a:endParaRPr sz="13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481195">
              <a:lnSpc>
                <a:spcPct val="100000"/>
              </a:lnSpc>
              <a:spcBef>
                <a:spcPts val="1315"/>
              </a:spcBef>
              <a:tabLst>
                <a:tab pos="6290310" algn="l"/>
              </a:tabLst>
            </a:pP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3-</a:t>
            </a: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1500" spc="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物料平衡</a:t>
            </a:r>
            <a:r>
              <a:rPr sz="1500" spc="-10" dirty="0">
                <a:latin typeface="宋体" panose="02010600030101010101" pitchFamily="2" charset="-122"/>
                <a:cs typeface="宋体" panose="02010600030101010101" pitchFamily="2" charset="-122"/>
              </a:rPr>
              <a:t>图</a:t>
            </a: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L/</a:t>
            </a: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55575" marR="739140" indent="13970">
              <a:lnSpc>
                <a:spcPct val="100000"/>
              </a:lnSpc>
            </a:pPr>
            <a:r>
              <a:rPr sz="1800" b="1" spc="-3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VOCs</a:t>
            </a:r>
            <a:r>
              <a:rPr sz="1800" b="1" spc="1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的产生部位：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油漆生产线上的喷漆室、浸室和烘干室产生的蒸发飞散的废气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3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VOCs</a:t>
            </a:r>
            <a:r>
              <a:rPr sz="1800" b="1" spc="1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的处理情况：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不经处理直接排放进入车间，扩散至室外大气中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spc="-3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VOCs</a:t>
            </a:r>
            <a:r>
              <a:rPr sz="1800" b="1" spc="1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的排放量：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产生</a:t>
            </a:r>
            <a:r>
              <a:rPr sz="1800" b="1" spc="-340" dirty="0">
                <a:latin typeface="Arial" panose="020B0604020202020204"/>
                <a:cs typeface="Arial" panose="020B0604020202020204"/>
              </a:rPr>
              <a:t>VOC</a:t>
            </a:r>
            <a:r>
              <a:rPr sz="1800" b="1" spc="-254" dirty="0">
                <a:latin typeface="Arial" panose="020B0604020202020204"/>
                <a:cs typeface="Arial" panose="020B0604020202020204"/>
              </a:rPr>
              <a:t>s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800" b="1" spc="-5" dirty="0">
                <a:latin typeface="Arial" panose="020B0604020202020204"/>
                <a:cs typeface="Arial" panose="020B0604020202020204"/>
              </a:rPr>
              <a:t>6642.67L/a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55575" marR="4186555">
              <a:lnSpc>
                <a:spcPct val="100000"/>
              </a:lnSpc>
              <a:spcBef>
                <a:spcPts val="700"/>
              </a:spcBef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天津亚实履带有限公</a:t>
            </a:r>
            <a:r>
              <a:rPr sz="1800" b="1" spc="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1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（机械行业喷涂）</a:t>
            </a:r>
            <a:r>
              <a:rPr sz="1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单位面积</a:t>
            </a:r>
            <a:r>
              <a:rPr sz="1800" b="1" spc="-4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1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产生</a:t>
            </a:r>
            <a:r>
              <a:rPr sz="1800" b="1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1800" b="1" spc="-8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73g/</a:t>
            </a:r>
            <a:r>
              <a:rPr sz="1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㎡，排放</a:t>
            </a:r>
            <a:r>
              <a:rPr sz="1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28.0g</a:t>
            </a:r>
            <a:r>
              <a:rPr sz="1800" b="1" spc="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1800" b="1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Survey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exa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pl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s:</a:t>
            </a:r>
            <a:r>
              <a:rPr sz="2400" b="1" spc="-1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Asi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ak (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n)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Co.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Ltd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86995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(f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lectrical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hine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equip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anufactur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ng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industry)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69335" y="978408"/>
            <a:ext cx="2125980" cy="762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16808" y="2610611"/>
            <a:ext cx="2481072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6452" y="2567939"/>
            <a:ext cx="740664" cy="5684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6280" y="4212335"/>
            <a:ext cx="740664" cy="534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1323" y="4282440"/>
            <a:ext cx="1309115" cy="505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ts val="3295"/>
              </a:lnSpc>
            </a:pPr>
            <a:r>
              <a:rPr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一汽丰田（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厂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）调</a:t>
            </a:r>
            <a:r>
              <a:rPr spc="4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通运</a:t>
            </a:r>
            <a:r>
              <a:rPr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输</a:t>
            </a:r>
            <a:r>
              <a:rPr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设备</a:t>
            </a:r>
            <a:r>
              <a:rPr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pc="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pc="-5" dirty="0">
              <a:solidFill>
                <a:srgbClr val="001F5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0593" y="1980227"/>
            <a:ext cx="885825" cy="448945"/>
          </a:xfrm>
          <a:custGeom>
            <a:avLst/>
            <a:gdLst/>
            <a:ahLst/>
            <a:cxnLst/>
            <a:rect l="l" t="t" r="r" b="b"/>
            <a:pathLst>
              <a:path w="885825" h="448944">
                <a:moveTo>
                  <a:pt x="0" y="448408"/>
                </a:moveTo>
                <a:lnTo>
                  <a:pt x="885747" y="448408"/>
                </a:lnTo>
                <a:lnTo>
                  <a:pt x="885747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0593" y="1980227"/>
            <a:ext cx="885825" cy="448945"/>
          </a:xfrm>
          <a:custGeom>
            <a:avLst/>
            <a:gdLst/>
            <a:ahLst/>
            <a:cxnLst/>
            <a:rect l="l" t="t" r="r" b="b"/>
            <a:pathLst>
              <a:path w="885825" h="448944">
                <a:moveTo>
                  <a:pt x="0" y="448408"/>
                </a:moveTo>
                <a:lnTo>
                  <a:pt x="885747" y="448408"/>
                </a:lnTo>
                <a:lnTo>
                  <a:pt x="885747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537879" y="2086205"/>
            <a:ext cx="5943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预处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05982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5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05982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5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77054" y="3528194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涂底漆／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中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66643" y="3754759"/>
            <a:ext cx="5943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间涂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层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638066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5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38066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5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708823" y="3528194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涂车身底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0542" y="3754759"/>
            <a:ext cx="69024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20" dirty="0">
                <a:latin typeface="宋体" panose="02010600030101010101" pitchFamily="2" charset="-122"/>
                <a:cs typeface="宋体" panose="02010600030101010101" pitchFamily="2" charset="-122"/>
              </a:rPr>
              <a:t>PVC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38066" y="1095210"/>
            <a:ext cx="1110615" cy="448945"/>
          </a:xfrm>
          <a:custGeom>
            <a:avLst/>
            <a:gdLst/>
            <a:ahLst/>
            <a:cxnLst/>
            <a:rect l="l" t="t" r="r" b="b"/>
            <a:pathLst>
              <a:path w="1110615" h="448944">
                <a:moveTo>
                  <a:pt x="0" y="448408"/>
                </a:moveTo>
                <a:lnTo>
                  <a:pt x="1110136" y="448408"/>
                </a:lnTo>
                <a:lnTo>
                  <a:pt x="111013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38066" y="1095210"/>
            <a:ext cx="1110615" cy="448945"/>
          </a:xfrm>
          <a:custGeom>
            <a:avLst/>
            <a:gdLst/>
            <a:ahLst/>
            <a:cxnLst/>
            <a:rect l="l" t="t" r="r" b="b"/>
            <a:pathLst>
              <a:path w="1110615" h="448944">
                <a:moveTo>
                  <a:pt x="0" y="448408"/>
                </a:moveTo>
                <a:lnTo>
                  <a:pt x="1110136" y="448408"/>
                </a:lnTo>
                <a:lnTo>
                  <a:pt x="111013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898569" y="1188601"/>
            <a:ext cx="5943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密封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13309" y="1095210"/>
            <a:ext cx="448945" cy="448945"/>
          </a:xfrm>
          <a:custGeom>
            <a:avLst/>
            <a:gdLst/>
            <a:ahLst/>
            <a:cxnLst/>
            <a:rect l="l" t="t" r="r" b="b"/>
            <a:pathLst>
              <a:path w="448944" h="448944">
                <a:moveTo>
                  <a:pt x="0" y="448408"/>
                </a:moveTo>
                <a:lnTo>
                  <a:pt x="448778" y="448408"/>
                </a:lnTo>
                <a:lnTo>
                  <a:pt x="44877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13309" y="1095210"/>
            <a:ext cx="448945" cy="448945"/>
          </a:xfrm>
          <a:custGeom>
            <a:avLst/>
            <a:gdLst/>
            <a:ahLst/>
            <a:cxnLst/>
            <a:rect l="l" t="t" r="r" b="b"/>
            <a:pathLst>
              <a:path w="448944" h="448944">
                <a:moveTo>
                  <a:pt x="0" y="448408"/>
                </a:moveTo>
                <a:lnTo>
                  <a:pt x="448778" y="448408"/>
                </a:lnTo>
                <a:lnTo>
                  <a:pt x="44877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737456" y="1069794"/>
            <a:ext cx="404495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电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泳</a:t>
            </a:r>
            <a:r>
              <a:rPr sz="1450" spc="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66204" y="1095210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6204" y="1095210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443037" y="1063833"/>
            <a:ext cx="78359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脱脂剂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7879" y="1307548"/>
            <a:ext cx="5943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磷化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剂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638066" y="1980227"/>
            <a:ext cx="1110615" cy="448945"/>
          </a:xfrm>
          <a:custGeom>
            <a:avLst/>
            <a:gdLst/>
            <a:ahLst/>
            <a:cxnLst/>
            <a:rect l="l" t="t" r="r" b="b"/>
            <a:pathLst>
              <a:path w="1110615" h="448944">
                <a:moveTo>
                  <a:pt x="0" y="448408"/>
                </a:moveTo>
                <a:lnTo>
                  <a:pt x="1110136" y="448408"/>
                </a:lnTo>
                <a:lnTo>
                  <a:pt x="111013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38066" y="1980227"/>
            <a:ext cx="1110615" cy="448945"/>
          </a:xfrm>
          <a:custGeom>
            <a:avLst/>
            <a:gdLst/>
            <a:ahLst/>
            <a:cxnLst/>
            <a:rect l="l" t="t" r="r" b="b"/>
            <a:pathLst>
              <a:path w="1110615" h="448944">
                <a:moveTo>
                  <a:pt x="0" y="448408"/>
                </a:moveTo>
                <a:lnTo>
                  <a:pt x="1110136" y="448408"/>
                </a:lnTo>
                <a:lnTo>
                  <a:pt x="111013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7803617" y="2080541"/>
            <a:ext cx="78359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涂密封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854761" y="1980227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854761" y="1980227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940162" y="1961735"/>
            <a:ext cx="116332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410" marR="5080" indent="-474345">
              <a:lnSpc>
                <a:spcPct val="102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电泳涂层湿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打</a:t>
            </a:r>
            <a:r>
              <a:rPr sz="1450" spc="25" dirty="0">
                <a:latin typeface="宋体" panose="02010600030101010101" pitchFamily="2" charset="-122"/>
                <a:cs typeface="宋体" panose="02010600030101010101" pitchFamily="2" charset="-122"/>
              </a:rPr>
              <a:t> 磨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071456" y="1980227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71456" y="1980227"/>
            <a:ext cx="1334770" cy="448945"/>
          </a:xfrm>
          <a:custGeom>
            <a:avLst/>
            <a:gdLst/>
            <a:ahLst/>
            <a:cxnLst/>
            <a:rect l="l" t="t" r="r" b="b"/>
            <a:pathLst>
              <a:path w="1334770" h="448944">
                <a:moveTo>
                  <a:pt x="0" y="448408"/>
                </a:moveTo>
                <a:lnTo>
                  <a:pt x="1334526" y="448408"/>
                </a:lnTo>
                <a:lnTo>
                  <a:pt x="133452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154652" y="2080541"/>
            <a:ext cx="116332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电泳涂层烘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干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725119" y="1980227"/>
            <a:ext cx="897890" cy="448945"/>
          </a:xfrm>
          <a:custGeom>
            <a:avLst/>
            <a:gdLst/>
            <a:ahLst/>
            <a:cxnLst/>
            <a:rect l="l" t="t" r="r" b="b"/>
            <a:pathLst>
              <a:path w="897889" h="448944">
                <a:moveTo>
                  <a:pt x="0" y="448408"/>
                </a:moveTo>
                <a:lnTo>
                  <a:pt x="897557" y="448408"/>
                </a:lnTo>
                <a:lnTo>
                  <a:pt x="897557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725119" y="1980227"/>
            <a:ext cx="897890" cy="448945"/>
          </a:xfrm>
          <a:custGeom>
            <a:avLst/>
            <a:gdLst/>
            <a:ahLst/>
            <a:cxnLst/>
            <a:rect l="l" t="t" r="r" b="b"/>
            <a:pathLst>
              <a:path w="897889" h="448944">
                <a:moveTo>
                  <a:pt x="0" y="448408"/>
                </a:moveTo>
                <a:lnTo>
                  <a:pt x="897557" y="448408"/>
                </a:lnTo>
                <a:lnTo>
                  <a:pt x="897557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782177" y="2080541"/>
            <a:ext cx="78359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电泳涂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60683" y="2169031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0" y="0"/>
                </a:moveTo>
                <a:lnTo>
                  <a:pt x="0" y="82601"/>
                </a:lnTo>
                <a:lnTo>
                  <a:pt x="129909" y="3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72629" y="1950320"/>
            <a:ext cx="913130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  <a:tabLst>
                <a:tab pos="888365" algn="l"/>
              </a:tabLst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焊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装</a:t>
            </a:r>
            <a:r>
              <a:rPr sz="145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450" spc="-6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车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间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16119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516119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592859" y="5083652"/>
            <a:ext cx="973455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 marR="5080" indent="-189865">
              <a:lnSpc>
                <a:spcPct val="102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模腔／钎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链</a:t>
            </a:r>
            <a:r>
              <a:rPr sz="1450" spc="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用石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蜡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957203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957203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5030637" y="5202459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隐蔽法喷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047836" y="5107242"/>
            <a:ext cx="461009" cy="448945"/>
          </a:xfrm>
          <a:custGeom>
            <a:avLst/>
            <a:gdLst/>
            <a:ahLst/>
            <a:cxnLst/>
            <a:rect l="l" t="t" r="r" b="b"/>
            <a:pathLst>
              <a:path w="461010" h="448945">
                <a:moveTo>
                  <a:pt x="0" y="448408"/>
                </a:moveTo>
                <a:lnTo>
                  <a:pt x="460588" y="448408"/>
                </a:lnTo>
                <a:lnTo>
                  <a:pt x="46058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47836" y="5107242"/>
            <a:ext cx="461009" cy="448945"/>
          </a:xfrm>
          <a:custGeom>
            <a:avLst/>
            <a:gdLst/>
            <a:ahLst/>
            <a:cxnLst/>
            <a:rect l="l" t="t" r="r" b="b"/>
            <a:pathLst>
              <a:path w="461010" h="448945">
                <a:moveTo>
                  <a:pt x="0" y="448408"/>
                </a:moveTo>
                <a:lnTo>
                  <a:pt x="460588" y="448408"/>
                </a:lnTo>
                <a:lnTo>
                  <a:pt x="46058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076549" y="5202459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检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查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00730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500730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575739" y="5202459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面漆烘干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炉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41814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41814" y="5107242"/>
            <a:ext cx="1122045" cy="448945"/>
          </a:xfrm>
          <a:custGeom>
            <a:avLst/>
            <a:gdLst/>
            <a:ahLst/>
            <a:cxnLst/>
            <a:rect l="l" t="t" r="r" b="b"/>
            <a:pathLst>
              <a:path w="1122045" h="448945">
                <a:moveTo>
                  <a:pt x="0" y="448408"/>
                </a:moveTo>
                <a:lnTo>
                  <a:pt x="1121946" y="448408"/>
                </a:lnTo>
                <a:lnTo>
                  <a:pt x="1121946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203106" y="5202459"/>
            <a:ext cx="59436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涂面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98287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4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398287" y="3549658"/>
            <a:ext cx="1110615" cy="436880"/>
          </a:xfrm>
          <a:custGeom>
            <a:avLst/>
            <a:gdLst/>
            <a:ahLst/>
            <a:cxnLst/>
            <a:rect l="l" t="t" r="r" b="b"/>
            <a:pathLst>
              <a:path w="1110614" h="436879">
                <a:moveTo>
                  <a:pt x="0" y="436608"/>
                </a:moveTo>
                <a:lnTo>
                  <a:pt x="1110136" y="436608"/>
                </a:lnTo>
                <a:lnTo>
                  <a:pt x="1110136" y="0"/>
                </a:lnTo>
                <a:lnTo>
                  <a:pt x="0" y="0"/>
                </a:lnTo>
                <a:lnTo>
                  <a:pt x="0" y="436608"/>
                </a:lnTo>
                <a:close/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468415" y="3528194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底漆／中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间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468415" y="3754759"/>
            <a:ext cx="97345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涂层烘干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炉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55933" y="4210472"/>
            <a:ext cx="555625" cy="448945"/>
          </a:xfrm>
          <a:custGeom>
            <a:avLst/>
            <a:gdLst/>
            <a:ahLst/>
            <a:cxnLst/>
            <a:rect l="l" t="t" r="r" b="b"/>
            <a:pathLst>
              <a:path w="555625" h="448945">
                <a:moveTo>
                  <a:pt x="0" y="448408"/>
                </a:moveTo>
                <a:lnTo>
                  <a:pt x="555068" y="448408"/>
                </a:lnTo>
                <a:lnTo>
                  <a:pt x="55506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555933" y="4210472"/>
            <a:ext cx="555625" cy="448945"/>
          </a:xfrm>
          <a:custGeom>
            <a:avLst/>
            <a:gdLst/>
            <a:ahLst/>
            <a:cxnLst/>
            <a:rect l="l" t="t" r="r" b="b"/>
            <a:pathLst>
              <a:path w="555625" h="448945">
                <a:moveTo>
                  <a:pt x="0" y="448408"/>
                </a:moveTo>
                <a:lnTo>
                  <a:pt x="555068" y="448408"/>
                </a:lnTo>
                <a:lnTo>
                  <a:pt x="55506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632673" y="4310471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面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39372" y="1543619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792132" y="1850425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937699" y="1543619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902269" y="1850425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276341" y="2204432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595210" y="2169031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0" y="0"/>
                </a:moveTo>
                <a:lnTo>
                  <a:pt x="0" y="82601"/>
                </a:lnTo>
                <a:lnTo>
                  <a:pt x="129909" y="3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079150" y="5331447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886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86209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508424" y="533144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827294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599057" y="533144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17926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63761" y="5331447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5">
                <a:moveTo>
                  <a:pt x="0" y="0"/>
                </a:moveTo>
                <a:lnTo>
                  <a:pt x="31886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370820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189287" y="2204432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508156" y="2169031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0" y="0"/>
                </a:moveTo>
                <a:lnTo>
                  <a:pt x="0" y="82601"/>
                </a:lnTo>
                <a:lnTo>
                  <a:pt x="129909" y="3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405982" y="2204432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724851" y="2169031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0" y="0"/>
                </a:moveTo>
                <a:lnTo>
                  <a:pt x="0" y="82601"/>
                </a:lnTo>
                <a:lnTo>
                  <a:pt x="129909" y="3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622677" y="2204432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886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941546" y="2169031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0" y="0"/>
                </a:moveTo>
                <a:lnTo>
                  <a:pt x="0" y="82601"/>
                </a:lnTo>
                <a:lnTo>
                  <a:pt x="129909" y="3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193134" y="1543619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157704" y="1850425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4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748203" y="2204432"/>
            <a:ext cx="224790" cy="1569720"/>
          </a:xfrm>
          <a:custGeom>
            <a:avLst/>
            <a:gdLst/>
            <a:ahLst/>
            <a:cxnLst/>
            <a:rect l="l" t="t" r="r" b="b"/>
            <a:pathLst>
              <a:path w="224790" h="1569720">
                <a:moveTo>
                  <a:pt x="0" y="0"/>
                </a:moveTo>
                <a:lnTo>
                  <a:pt x="224389" y="0"/>
                </a:lnTo>
                <a:lnTo>
                  <a:pt x="224389" y="1569431"/>
                </a:lnTo>
                <a:lnTo>
                  <a:pt x="129909" y="1569431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748203" y="3726662"/>
            <a:ext cx="142240" cy="83185"/>
          </a:xfrm>
          <a:custGeom>
            <a:avLst/>
            <a:gdLst/>
            <a:ahLst/>
            <a:cxnLst/>
            <a:rect l="l" t="t" r="r" b="b"/>
            <a:pathLst>
              <a:path w="142240" h="83185">
                <a:moveTo>
                  <a:pt x="141719" y="0"/>
                </a:moveTo>
                <a:lnTo>
                  <a:pt x="0" y="47200"/>
                </a:lnTo>
                <a:lnTo>
                  <a:pt x="141719" y="82601"/>
                </a:lnTo>
                <a:lnTo>
                  <a:pt x="141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311234" y="2629240"/>
            <a:ext cx="579120" cy="885190"/>
          </a:xfrm>
          <a:custGeom>
            <a:avLst/>
            <a:gdLst/>
            <a:ahLst/>
            <a:cxnLst/>
            <a:rect l="l" t="t" r="r" b="b"/>
            <a:pathLst>
              <a:path w="579120" h="885189">
                <a:moveTo>
                  <a:pt x="0" y="885017"/>
                </a:moveTo>
                <a:lnTo>
                  <a:pt x="578688" y="885017"/>
                </a:lnTo>
                <a:lnTo>
                  <a:pt x="578688" y="0"/>
                </a:lnTo>
                <a:lnTo>
                  <a:pt x="0" y="0"/>
                </a:lnTo>
                <a:lnTo>
                  <a:pt x="0" y="8850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311234" y="2629240"/>
            <a:ext cx="579120" cy="885190"/>
          </a:xfrm>
          <a:custGeom>
            <a:avLst/>
            <a:gdLst/>
            <a:ahLst/>
            <a:cxnLst/>
            <a:rect l="l" t="t" r="r" b="b"/>
            <a:pathLst>
              <a:path w="579120" h="885189">
                <a:moveTo>
                  <a:pt x="0" y="885017"/>
                </a:moveTo>
                <a:lnTo>
                  <a:pt x="578688" y="885017"/>
                </a:lnTo>
                <a:lnTo>
                  <a:pt x="578688" y="0"/>
                </a:lnTo>
                <a:lnTo>
                  <a:pt x="0" y="0"/>
                </a:lnTo>
                <a:lnTo>
                  <a:pt x="0" y="885017"/>
                </a:lnTo>
                <a:close/>
              </a:path>
            </a:pathLst>
          </a:custGeom>
          <a:ln w="3778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8347191" y="2829445"/>
            <a:ext cx="500380" cy="45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7625">
              <a:lnSpc>
                <a:spcPct val="102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底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部</a:t>
            </a:r>
            <a:r>
              <a:rPr sz="1450" spc="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20" dirty="0">
                <a:latin typeface="宋体" panose="02010600030101010101" pitchFamily="2" charset="-122"/>
                <a:cs typeface="宋体" panose="02010600030101010101" pitchFamily="2" charset="-122"/>
              </a:rPr>
              <a:t>PVC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490012" y="3288099"/>
            <a:ext cx="214629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646029" y="3773863"/>
            <a:ext cx="992505" cy="0"/>
          </a:xfrm>
          <a:custGeom>
            <a:avLst/>
            <a:gdLst/>
            <a:ahLst/>
            <a:cxnLst/>
            <a:rect l="l" t="t" r="r" b="b"/>
            <a:pathLst>
              <a:path w="992504">
                <a:moveTo>
                  <a:pt x="992037" y="0"/>
                </a:moveTo>
                <a:lnTo>
                  <a:pt x="0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516119" y="3726662"/>
            <a:ext cx="142240" cy="83185"/>
          </a:xfrm>
          <a:custGeom>
            <a:avLst/>
            <a:gdLst/>
            <a:ahLst/>
            <a:cxnLst/>
            <a:rect l="l" t="t" r="r" b="b"/>
            <a:pathLst>
              <a:path w="142240" h="83185">
                <a:moveTo>
                  <a:pt x="141719" y="0"/>
                </a:moveTo>
                <a:lnTo>
                  <a:pt x="0" y="47200"/>
                </a:lnTo>
                <a:lnTo>
                  <a:pt x="141719" y="82601"/>
                </a:lnTo>
                <a:lnTo>
                  <a:pt x="141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638334" y="3773863"/>
            <a:ext cx="767715" cy="0"/>
          </a:xfrm>
          <a:custGeom>
            <a:avLst/>
            <a:gdLst/>
            <a:ahLst/>
            <a:cxnLst/>
            <a:rect l="l" t="t" r="r" b="b"/>
            <a:pathLst>
              <a:path w="767714">
                <a:moveTo>
                  <a:pt x="767647" y="0"/>
                </a:moveTo>
                <a:lnTo>
                  <a:pt x="0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508424" y="3726662"/>
            <a:ext cx="130175" cy="83185"/>
          </a:xfrm>
          <a:custGeom>
            <a:avLst/>
            <a:gdLst/>
            <a:ahLst/>
            <a:cxnLst/>
            <a:rect l="l" t="t" r="r" b="b"/>
            <a:pathLst>
              <a:path w="130175" h="83185">
                <a:moveTo>
                  <a:pt x="129909" y="0"/>
                </a:moveTo>
                <a:lnTo>
                  <a:pt x="0" y="47200"/>
                </a:lnTo>
                <a:lnTo>
                  <a:pt x="129909" y="82601"/>
                </a:lnTo>
                <a:lnTo>
                  <a:pt x="129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93036" y="3773863"/>
            <a:ext cx="2905760" cy="1557655"/>
          </a:xfrm>
          <a:custGeom>
            <a:avLst/>
            <a:gdLst/>
            <a:ahLst/>
            <a:cxnLst/>
            <a:rect l="l" t="t" r="r" b="b"/>
            <a:pathLst>
              <a:path w="2905760" h="1557654">
                <a:moveTo>
                  <a:pt x="2905251" y="0"/>
                </a:moveTo>
                <a:lnTo>
                  <a:pt x="0" y="0"/>
                </a:lnTo>
                <a:lnTo>
                  <a:pt x="0" y="1557583"/>
                </a:lnTo>
                <a:lnTo>
                  <a:pt x="330679" y="1557583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11905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839372" y="4658880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359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792132" y="4977439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6055530" y="2877045"/>
            <a:ext cx="461009" cy="448945"/>
          </a:xfrm>
          <a:custGeom>
            <a:avLst/>
            <a:gdLst/>
            <a:ahLst/>
            <a:cxnLst/>
            <a:rect l="l" t="t" r="r" b="b"/>
            <a:pathLst>
              <a:path w="461009" h="448945">
                <a:moveTo>
                  <a:pt x="0" y="448408"/>
                </a:moveTo>
                <a:lnTo>
                  <a:pt x="460588" y="448408"/>
                </a:lnTo>
                <a:lnTo>
                  <a:pt x="46058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6055530" y="2877045"/>
            <a:ext cx="461009" cy="448945"/>
          </a:xfrm>
          <a:custGeom>
            <a:avLst/>
            <a:gdLst/>
            <a:ahLst/>
            <a:cxnLst/>
            <a:rect l="l" t="t" r="r" b="b"/>
            <a:pathLst>
              <a:path w="461009" h="448945">
                <a:moveTo>
                  <a:pt x="0" y="448408"/>
                </a:moveTo>
                <a:lnTo>
                  <a:pt x="460588" y="448408"/>
                </a:lnTo>
                <a:lnTo>
                  <a:pt x="460588" y="0"/>
                </a:lnTo>
                <a:lnTo>
                  <a:pt x="0" y="0"/>
                </a:lnTo>
                <a:lnTo>
                  <a:pt x="0" y="448408"/>
                </a:lnTo>
                <a:close/>
              </a:path>
            </a:pathLst>
          </a:custGeom>
          <a:ln w="3777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6085188" y="2972482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底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638066" y="5331447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679" y="0"/>
                </a:lnTo>
              </a:path>
            </a:pathLst>
          </a:custGeom>
          <a:ln w="37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7956935" y="5284246"/>
            <a:ext cx="130175" cy="94615"/>
          </a:xfrm>
          <a:custGeom>
            <a:avLst/>
            <a:gdLst/>
            <a:ahLst/>
            <a:cxnLst/>
            <a:rect l="l" t="t" r="r" b="b"/>
            <a:pathLst>
              <a:path w="130175" h="94614">
                <a:moveTo>
                  <a:pt x="0" y="0"/>
                </a:moveTo>
                <a:lnTo>
                  <a:pt x="0" y="94401"/>
                </a:lnTo>
                <a:lnTo>
                  <a:pt x="129909" y="472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8300266" y="5054977"/>
            <a:ext cx="594360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930" marR="5080" indent="-189865">
              <a:lnSpc>
                <a:spcPct val="11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总装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车</a:t>
            </a:r>
            <a:r>
              <a:rPr sz="1450" spc="25" dirty="0">
                <a:latin typeface="宋体" panose="02010600030101010101" pitchFamily="2" charset="-122"/>
                <a:cs typeface="宋体" panose="02010600030101010101" pitchFamily="2" charset="-122"/>
              </a:rPr>
              <a:t> 间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614983" y="2428636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567743" y="2747242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063761" y="2428636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016521" y="2747242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173898" y="2428636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126658" y="2747242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4" h="130175">
                <a:moveTo>
                  <a:pt x="94479" y="0"/>
                </a:moveTo>
                <a:lnTo>
                  <a:pt x="0" y="0"/>
                </a:lnTo>
                <a:lnTo>
                  <a:pt x="47239" y="129802"/>
                </a:lnTo>
                <a:lnTo>
                  <a:pt x="94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409560" y="2866752"/>
            <a:ext cx="85090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r>
              <a:rPr sz="1450" spc="-1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971766" y="2866752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398287" y="166162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6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351048" y="1543619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4" h="130175">
                <a:moveTo>
                  <a:pt x="47239" y="0"/>
                </a:moveTo>
                <a:lnTo>
                  <a:pt x="0" y="129802"/>
                </a:lnTo>
                <a:lnTo>
                  <a:pt x="94479" y="129802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3334411" y="1085598"/>
            <a:ext cx="214629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1450" spc="30" dirty="0">
                <a:latin typeface="宋体" panose="02010600030101010101" pitchFamily="2" charset="-122"/>
                <a:cs typeface="宋体" panose="02010600030101010101" pitchFamily="2" charset="-122"/>
              </a:rPr>
              <a:t>废 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732814" y="166162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69">
                <a:moveTo>
                  <a:pt x="0" y="3186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4697384" y="1543619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802"/>
                </a:lnTo>
                <a:lnTo>
                  <a:pt x="82669" y="129802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 txBox="1"/>
          <p:nvPr/>
        </p:nvSpPr>
        <p:spPr>
          <a:xfrm>
            <a:off x="4578709" y="1238791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193134" y="2428636"/>
            <a:ext cx="0" cy="118110"/>
          </a:xfrm>
          <a:custGeom>
            <a:avLst/>
            <a:gdLst/>
            <a:ahLst/>
            <a:cxnLst/>
            <a:rect l="l" t="t" r="r" b="b"/>
            <a:pathLst>
              <a:path h="118110">
                <a:moveTo>
                  <a:pt x="0" y="0"/>
                </a:moveTo>
                <a:lnTo>
                  <a:pt x="0" y="118002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157704" y="2534838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4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7993364" y="2608405"/>
            <a:ext cx="80581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75" spc="60" baseline="-80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175" spc="52" baseline="-8000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r>
              <a:rPr sz="2175" spc="-817" baseline="-8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车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身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8618293" y="3325454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202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571053" y="3419856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94479" y="0"/>
                </a:moveTo>
                <a:lnTo>
                  <a:pt x="0" y="0"/>
                </a:lnTo>
                <a:lnTo>
                  <a:pt x="47239" y="129802"/>
                </a:lnTo>
                <a:lnTo>
                  <a:pt x="94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874265" y="3219252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827025" y="310125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802"/>
                </a:lnTo>
                <a:lnTo>
                  <a:pt x="94479" y="129802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7714334" y="2799884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291729" y="3325454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202"/>
                </a:lnTo>
              </a:path>
            </a:pathLst>
          </a:custGeom>
          <a:ln w="3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6244490" y="3419856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618561" y="3219252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5571321" y="310125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4" h="130175">
                <a:moveTo>
                  <a:pt x="47239" y="0"/>
                </a:moveTo>
                <a:lnTo>
                  <a:pt x="0" y="129802"/>
                </a:lnTo>
                <a:lnTo>
                  <a:pt x="94479" y="129802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5404462" y="2866752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713041" y="398626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677611" y="4304874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6161820" y="398626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6126390" y="4304874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5516105" y="4427687"/>
            <a:ext cx="850900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r>
              <a:rPr sz="1450" spc="-1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178014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130774" y="465888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5" h="130175">
                <a:moveTo>
                  <a:pt x="47239" y="0"/>
                </a:moveTo>
                <a:lnTo>
                  <a:pt x="0" y="129755"/>
                </a:lnTo>
                <a:lnTo>
                  <a:pt x="94479" y="129755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 txBox="1"/>
          <p:nvPr/>
        </p:nvSpPr>
        <p:spPr>
          <a:xfrm>
            <a:off x="926327" y="4406761"/>
            <a:ext cx="378460" cy="214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90"/>
              </a:lnSpc>
            </a:pPr>
            <a:r>
              <a:rPr sz="2175" spc="-997" baseline="40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000" spc="-30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2175" spc="-1747" baseline="400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000" spc="-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953356" y="3219252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906116" y="3101250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4" h="130175">
                <a:moveTo>
                  <a:pt x="47239" y="0"/>
                </a:moveTo>
                <a:lnTo>
                  <a:pt x="0" y="129802"/>
                </a:lnTo>
                <a:lnTo>
                  <a:pt x="94479" y="129802"/>
                </a:lnTo>
                <a:lnTo>
                  <a:pt x="47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3741776" y="2866752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3965166" y="398626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3917926" y="4304874"/>
            <a:ext cx="94615" cy="130175"/>
          </a:xfrm>
          <a:custGeom>
            <a:avLst/>
            <a:gdLst/>
            <a:ahLst/>
            <a:cxnLst/>
            <a:rect l="l" t="t" r="r" b="b"/>
            <a:pathLst>
              <a:path w="94614" h="130175">
                <a:moveTo>
                  <a:pt x="94479" y="0"/>
                </a:moveTo>
                <a:lnTo>
                  <a:pt x="0" y="0"/>
                </a:lnTo>
                <a:lnTo>
                  <a:pt x="47239" y="129802"/>
                </a:lnTo>
                <a:lnTo>
                  <a:pt x="94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 txBox="1"/>
          <p:nvPr/>
        </p:nvSpPr>
        <p:spPr>
          <a:xfrm>
            <a:off x="3764136" y="4427687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272493" y="555565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237064" y="5874257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4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721272" y="555565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685842" y="5874257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713309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2677879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2503147" y="4297255"/>
            <a:ext cx="1012190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0530">
              <a:lnSpc>
                <a:spcPts val="1385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脱臭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炉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1385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3016487" y="4540969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3291998" y="4776835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330406"/>
                </a:moveTo>
                <a:lnTo>
                  <a:pt x="0" y="0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3256568" y="4658880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35429" y="0"/>
                </a:moveTo>
                <a:lnTo>
                  <a:pt x="0" y="129755"/>
                </a:lnTo>
                <a:lnTo>
                  <a:pt x="82669" y="129755"/>
                </a:lnTo>
                <a:lnTo>
                  <a:pt x="35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512272" y="555565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476842" y="5874257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5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193134" y="3986267"/>
            <a:ext cx="0" cy="3308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4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157704" y="4304874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4" h="130175">
                <a:moveTo>
                  <a:pt x="82669" y="0"/>
                </a:moveTo>
                <a:lnTo>
                  <a:pt x="0" y="0"/>
                </a:lnTo>
                <a:lnTo>
                  <a:pt x="3542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 txBox="1"/>
          <p:nvPr/>
        </p:nvSpPr>
        <p:spPr>
          <a:xfrm>
            <a:off x="7993364" y="4427687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082997" y="5555651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606"/>
                </a:lnTo>
              </a:path>
            </a:pathLst>
          </a:custGeom>
          <a:ln w="3779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035758" y="5874257"/>
            <a:ext cx="83185" cy="130175"/>
          </a:xfrm>
          <a:custGeom>
            <a:avLst/>
            <a:gdLst/>
            <a:ahLst/>
            <a:cxnLst/>
            <a:rect l="l" t="t" r="r" b="b"/>
            <a:pathLst>
              <a:path w="83184" h="130175">
                <a:moveTo>
                  <a:pt x="82669" y="0"/>
                </a:moveTo>
                <a:lnTo>
                  <a:pt x="0" y="0"/>
                </a:lnTo>
                <a:lnTo>
                  <a:pt x="47239" y="129802"/>
                </a:lnTo>
                <a:lnTo>
                  <a:pt x="82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 txBox="1"/>
          <p:nvPr/>
        </p:nvSpPr>
        <p:spPr>
          <a:xfrm>
            <a:off x="6877401" y="5988677"/>
            <a:ext cx="404495" cy="223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223128" y="970153"/>
            <a:ext cx="232664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涂装车间工艺流程详图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071876" y="981075"/>
            <a:ext cx="2095500" cy="730250"/>
          </a:xfrm>
          <a:custGeom>
            <a:avLst/>
            <a:gdLst/>
            <a:ahLst/>
            <a:cxnLst/>
            <a:rect l="l" t="t" r="r" b="b"/>
            <a:pathLst>
              <a:path w="2095500" h="730250">
                <a:moveTo>
                  <a:pt x="0" y="365125"/>
                </a:moveTo>
                <a:lnTo>
                  <a:pt x="8821" y="317520"/>
                </a:lnTo>
                <a:lnTo>
                  <a:pt x="34548" y="271769"/>
                </a:lnTo>
                <a:lnTo>
                  <a:pt x="76078" y="228254"/>
                </a:lnTo>
                <a:lnTo>
                  <a:pt x="132307" y="187362"/>
                </a:lnTo>
                <a:lnTo>
                  <a:pt x="165588" y="168019"/>
                </a:lnTo>
                <a:lnTo>
                  <a:pt x="202131" y="149476"/>
                </a:lnTo>
                <a:lnTo>
                  <a:pt x="241796" y="131781"/>
                </a:lnTo>
                <a:lnTo>
                  <a:pt x="284446" y="114982"/>
                </a:lnTo>
                <a:lnTo>
                  <a:pt x="329943" y="99127"/>
                </a:lnTo>
                <a:lnTo>
                  <a:pt x="378149" y="84264"/>
                </a:lnTo>
                <a:lnTo>
                  <a:pt x="428926" y="70441"/>
                </a:lnTo>
                <a:lnTo>
                  <a:pt x="482136" y="57706"/>
                </a:lnTo>
                <a:lnTo>
                  <a:pt x="537641" y="46108"/>
                </a:lnTo>
                <a:lnTo>
                  <a:pt x="595304" y="35694"/>
                </a:lnTo>
                <a:lnTo>
                  <a:pt x="654985" y="26512"/>
                </a:lnTo>
                <a:lnTo>
                  <a:pt x="716548" y="18612"/>
                </a:lnTo>
                <a:lnTo>
                  <a:pt x="779854" y="12039"/>
                </a:lnTo>
                <a:lnTo>
                  <a:pt x="844765" y="6844"/>
                </a:lnTo>
                <a:lnTo>
                  <a:pt x="911143" y="3074"/>
                </a:lnTo>
                <a:lnTo>
                  <a:pt x="978851" y="776"/>
                </a:lnTo>
                <a:lnTo>
                  <a:pt x="1047750" y="0"/>
                </a:lnTo>
                <a:lnTo>
                  <a:pt x="1116634" y="776"/>
                </a:lnTo>
                <a:lnTo>
                  <a:pt x="1184330" y="3074"/>
                </a:lnTo>
                <a:lnTo>
                  <a:pt x="1250699" y="6844"/>
                </a:lnTo>
                <a:lnTo>
                  <a:pt x="1315602" y="12039"/>
                </a:lnTo>
                <a:lnTo>
                  <a:pt x="1378903" y="18612"/>
                </a:lnTo>
                <a:lnTo>
                  <a:pt x="1440461" y="26512"/>
                </a:lnTo>
                <a:lnTo>
                  <a:pt x="1500140" y="35694"/>
                </a:lnTo>
                <a:lnTo>
                  <a:pt x="1557801" y="46108"/>
                </a:lnTo>
                <a:lnTo>
                  <a:pt x="1613306" y="57706"/>
                </a:lnTo>
                <a:lnTo>
                  <a:pt x="1666518" y="70441"/>
                </a:lnTo>
                <a:lnTo>
                  <a:pt x="1717297" y="84264"/>
                </a:lnTo>
                <a:lnTo>
                  <a:pt x="1765506" y="99127"/>
                </a:lnTo>
                <a:lnTo>
                  <a:pt x="1811007" y="114982"/>
                </a:lnTo>
                <a:lnTo>
                  <a:pt x="1853662" y="131781"/>
                </a:lnTo>
                <a:lnTo>
                  <a:pt x="1893332" y="149476"/>
                </a:lnTo>
                <a:lnTo>
                  <a:pt x="1929879" y="168019"/>
                </a:lnTo>
                <a:lnTo>
                  <a:pt x="1963166" y="187362"/>
                </a:lnTo>
                <a:lnTo>
                  <a:pt x="2019404" y="228254"/>
                </a:lnTo>
                <a:lnTo>
                  <a:pt x="2060943" y="271769"/>
                </a:lnTo>
                <a:lnTo>
                  <a:pt x="2086676" y="317520"/>
                </a:lnTo>
                <a:lnTo>
                  <a:pt x="2095500" y="365125"/>
                </a:lnTo>
                <a:lnTo>
                  <a:pt x="2093271" y="389134"/>
                </a:lnTo>
                <a:lnTo>
                  <a:pt x="2086676" y="412729"/>
                </a:lnTo>
                <a:lnTo>
                  <a:pt x="2060943" y="458480"/>
                </a:lnTo>
                <a:lnTo>
                  <a:pt x="2019404" y="501995"/>
                </a:lnTo>
                <a:lnTo>
                  <a:pt x="1963166" y="542887"/>
                </a:lnTo>
                <a:lnTo>
                  <a:pt x="1929879" y="562230"/>
                </a:lnTo>
                <a:lnTo>
                  <a:pt x="1893332" y="580773"/>
                </a:lnTo>
                <a:lnTo>
                  <a:pt x="1853662" y="598468"/>
                </a:lnTo>
                <a:lnTo>
                  <a:pt x="1811007" y="615267"/>
                </a:lnTo>
                <a:lnTo>
                  <a:pt x="1765506" y="631122"/>
                </a:lnTo>
                <a:lnTo>
                  <a:pt x="1717297" y="645985"/>
                </a:lnTo>
                <a:lnTo>
                  <a:pt x="1666518" y="659808"/>
                </a:lnTo>
                <a:lnTo>
                  <a:pt x="1613306" y="672543"/>
                </a:lnTo>
                <a:lnTo>
                  <a:pt x="1557801" y="684141"/>
                </a:lnTo>
                <a:lnTo>
                  <a:pt x="1500140" y="694555"/>
                </a:lnTo>
                <a:lnTo>
                  <a:pt x="1440461" y="703737"/>
                </a:lnTo>
                <a:lnTo>
                  <a:pt x="1378903" y="711637"/>
                </a:lnTo>
                <a:lnTo>
                  <a:pt x="1315602" y="718210"/>
                </a:lnTo>
                <a:lnTo>
                  <a:pt x="1250699" y="723405"/>
                </a:lnTo>
                <a:lnTo>
                  <a:pt x="1184330" y="727175"/>
                </a:lnTo>
                <a:lnTo>
                  <a:pt x="1116634" y="729473"/>
                </a:lnTo>
                <a:lnTo>
                  <a:pt x="1047750" y="730250"/>
                </a:lnTo>
                <a:lnTo>
                  <a:pt x="978851" y="729473"/>
                </a:lnTo>
                <a:lnTo>
                  <a:pt x="911143" y="727175"/>
                </a:lnTo>
                <a:lnTo>
                  <a:pt x="844765" y="723405"/>
                </a:lnTo>
                <a:lnTo>
                  <a:pt x="779854" y="718210"/>
                </a:lnTo>
                <a:lnTo>
                  <a:pt x="716548" y="711637"/>
                </a:lnTo>
                <a:lnTo>
                  <a:pt x="654985" y="703737"/>
                </a:lnTo>
                <a:lnTo>
                  <a:pt x="595304" y="694555"/>
                </a:lnTo>
                <a:lnTo>
                  <a:pt x="537641" y="684141"/>
                </a:lnTo>
                <a:lnTo>
                  <a:pt x="482136" y="672543"/>
                </a:lnTo>
                <a:lnTo>
                  <a:pt x="428926" y="659808"/>
                </a:lnTo>
                <a:lnTo>
                  <a:pt x="378149" y="645985"/>
                </a:lnTo>
                <a:lnTo>
                  <a:pt x="329943" y="631122"/>
                </a:lnTo>
                <a:lnTo>
                  <a:pt x="284446" y="615267"/>
                </a:lnTo>
                <a:lnTo>
                  <a:pt x="241796" y="598468"/>
                </a:lnTo>
                <a:lnTo>
                  <a:pt x="202131" y="580773"/>
                </a:lnTo>
                <a:lnTo>
                  <a:pt x="165588" y="562230"/>
                </a:lnTo>
                <a:lnTo>
                  <a:pt x="132307" y="542887"/>
                </a:lnTo>
                <a:lnTo>
                  <a:pt x="76078" y="501995"/>
                </a:lnTo>
                <a:lnTo>
                  <a:pt x="34548" y="458480"/>
                </a:lnTo>
                <a:lnTo>
                  <a:pt x="8821" y="412729"/>
                </a:lnTo>
                <a:lnTo>
                  <a:pt x="0" y="365125"/>
                </a:lnTo>
                <a:close/>
              </a:path>
            </a:pathLst>
          </a:custGeom>
          <a:ln w="28575">
            <a:solidFill>
              <a:srgbClr val="FF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3419475" y="2613025"/>
            <a:ext cx="2449830" cy="730250"/>
          </a:xfrm>
          <a:custGeom>
            <a:avLst/>
            <a:gdLst/>
            <a:ahLst/>
            <a:cxnLst/>
            <a:rect l="l" t="t" r="r" b="b"/>
            <a:pathLst>
              <a:path w="2449829" h="730250">
                <a:moveTo>
                  <a:pt x="0" y="365125"/>
                </a:moveTo>
                <a:lnTo>
                  <a:pt x="7686" y="323985"/>
                </a:lnTo>
                <a:lnTo>
                  <a:pt x="30195" y="284183"/>
                </a:lnTo>
                <a:lnTo>
                  <a:pt x="66699" y="245964"/>
                </a:lnTo>
                <a:lnTo>
                  <a:pt x="116371" y="209576"/>
                </a:lnTo>
                <a:lnTo>
                  <a:pt x="178383" y="175265"/>
                </a:lnTo>
                <a:lnTo>
                  <a:pt x="213758" y="158965"/>
                </a:lnTo>
                <a:lnTo>
                  <a:pt x="251907" y="143276"/>
                </a:lnTo>
                <a:lnTo>
                  <a:pt x="292728" y="128231"/>
                </a:lnTo>
                <a:lnTo>
                  <a:pt x="336118" y="113858"/>
                </a:lnTo>
                <a:lnTo>
                  <a:pt x="381971" y="100189"/>
                </a:lnTo>
                <a:lnTo>
                  <a:pt x="430186" y="87255"/>
                </a:lnTo>
                <a:lnTo>
                  <a:pt x="480658" y="75087"/>
                </a:lnTo>
                <a:lnTo>
                  <a:pt x="533285" y="63715"/>
                </a:lnTo>
                <a:lnTo>
                  <a:pt x="587963" y="53170"/>
                </a:lnTo>
                <a:lnTo>
                  <a:pt x="644588" y="43484"/>
                </a:lnTo>
                <a:lnTo>
                  <a:pt x="703057" y="34686"/>
                </a:lnTo>
                <a:lnTo>
                  <a:pt x="763267" y="26808"/>
                </a:lnTo>
                <a:lnTo>
                  <a:pt x="825114" y="19880"/>
                </a:lnTo>
                <a:lnTo>
                  <a:pt x="888495" y="13934"/>
                </a:lnTo>
                <a:lnTo>
                  <a:pt x="953307" y="9000"/>
                </a:lnTo>
                <a:lnTo>
                  <a:pt x="1019445" y="5108"/>
                </a:lnTo>
                <a:lnTo>
                  <a:pt x="1086807" y="2291"/>
                </a:lnTo>
                <a:lnTo>
                  <a:pt x="1155289" y="577"/>
                </a:lnTo>
                <a:lnTo>
                  <a:pt x="1224788" y="0"/>
                </a:lnTo>
                <a:lnTo>
                  <a:pt x="1294286" y="577"/>
                </a:lnTo>
                <a:lnTo>
                  <a:pt x="1362768" y="2291"/>
                </a:lnTo>
                <a:lnTo>
                  <a:pt x="1430130" y="5108"/>
                </a:lnTo>
                <a:lnTo>
                  <a:pt x="1496268" y="9000"/>
                </a:lnTo>
                <a:lnTo>
                  <a:pt x="1561080" y="13934"/>
                </a:lnTo>
                <a:lnTo>
                  <a:pt x="1624461" y="19880"/>
                </a:lnTo>
                <a:lnTo>
                  <a:pt x="1686308" y="26808"/>
                </a:lnTo>
                <a:lnTo>
                  <a:pt x="1746518" y="34686"/>
                </a:lnTo>
                <a:lnTo>
                  <a:pt x="1804987" y="43484"/>
                </a:lnTo>
                <a:lnTo>
                  <a:pt x="1861612" y="53170"/>
                </a:lnTo>
                <a:lnTo>
                  <a:pt x="1916290" y="63715"/>
                </a:lnTo>
                <a:lnTo>
                  <a:pt x="1968917" y="75087"/>
                </a:lnTo>
                <a:lnTo>
                  <a:pt x="2019389" y="87255"/>
                </a:lnTo>
                <a:lnTo>
                  <a:pt x="2067604" y="100189"/>
                </a:lnTo>
                <a:lnTo>
                  <a:pt x="2113457" y="113858"/>
                </a:lnTo>
                <a:lnTo>
                  <a:pt x="2156847" y="128231"/>
                </a:lnTo>
                <a:lnTo>
                  <a:pt x="2197668" y="143276"/>
                </a:lnTo>
                <a:lnTo>
                  <a:pt x="2235817" y="158965"/>
                </a:lnTo>
                <a:lnTo>
                  <a:pt x="2271192" y="175265"/>
                </a:lnTo>
                <a:lnTo>
                  <a:pt x="2333204" y="209576"/>
                </a:lnTo>
                <a:lnTo>
                  <a:pt x="2382876" y="245964"/>
                </a:lnTo>
                <a:lnTo>
                  <a:pt x="2419380" y="284183"/>
                </a:lnTo>
                <a:lnTo>
                  <a:pt x="2441889" y="323985"/>
                </a:lnTo>
                <a:lnTo>
                  <a:pt x="2449576" y="365125"/>
                </a:lnTo>
                <a:lnTo>
                  <a:pt x="2447637" y="385846"/>
                </a:lnTo>
                <a:lnTo>
                  <a:pt x="2441889" y="406264"/>
                </a:lnTo>
                <a:lnTo>
                  <a:pt x="2419380" y="446066"/>
                </a:lnTo>
                <a:lnTo>
                  <a:pt x="2382876" y="484285"/>
                </a:lnTo>
                <a:lnTo>
                  <a:pt x="2333204" y="520673"/>
                </a:lnTo>
                <a:lnTo>
                  <a:pt x="2271192" y="554984"/>
                </a:lnTo>
                <a:lnTo>
                  <a:pt x="2235817" y="571284"/>
                </a:lnTo>
                <a:lnTo>
                  <a:pt x="2197668" y="586973"/>
                </a:lnTo>
                <a:lnTo>
                  <a:pt x="2156847" y="602018"/>
                </a:lnTo>
                <a:lnTo>
                  <a:pt x="2113457" y="616391"/>
                </a:lnTo>
                <a:lnTo>
                  <a:pt x="2067604" y="630060"/>
                </a:lnTo>
                <a:lnTo>
                  <a:pt x="2019389" y="642994"/>
                </a:lnTo>
                <a:lnTo>
                  <a:pt x="1968917" y="655162"/>
                </a:lnTo>
                <a:lnTo>
                  <a:pt x="1916290" y="666534"/>
                </a:lnTo>
                <a:lnTo>
                  <a:pt x="1861612" y="677079"/>
                </a:lnTo>
                <a:lnTo>
                  <a:pt x="1804987" y="686765"/>
                </a:lnTo>
                <a:lnTo>
                  <a:pt x="1746518" y="695563"/>
                </a:lnTo>
                <a:lnTo>
                  <a:pt x="1686308" y="703441"/>
                </a:lnTo>
                <a:lnTo>
                  <a:pt x="1624461" y="710369"/>
                </a:lnTo>
                <a:lnTo>
                  <a:pt x="1561080" y="716315"/>
                </a:lnTo>
                <a:lnTo>
                  <a:pt x="1496268" y="721249"/>
                </a:lnTo>
                <a:lnTo>
                  <a:pt x="1430130" y="725141"/>
                </a:lnTo>
                <a:lnTo>
                  <a:pt x="1362768" y="727958"/>
                </a:lnTo>
                <a:lnTo>
                  <a:pt x="1294286" y="729672"/>
                </a:lnTo>
                <a:lnTo>
                  <a:pt x="1224788" y="730250"/>
                </a:lnTo>
                <a:lnTo>
                  <a:pt x="1155289" y="729672"/>
                </a:lnTo>
                <a:lnTo>
                  <a:pt x="1086807" y="727958"/>
                </a:lnTo>
                <a:lnTo>
                  <a:pt x="1019445" y="725141"/>
                </a:lnTo>
                <a:lnTo>
                  <a:pt x="953307" y="721249"/>
                </a:lnTo>
                <a:lnTo>
                  <a:pt x="888495" y="716315"/>
                </a:lnTo>
                <a:lnTo>
                  <a:pt x="825114" y="710369"/>
                </a:lnTo>
                <a:lnTo>
                  <a:pt x="763267" y="703441"/>
                </a:lnTo>
                <a:lnTo>
                  <a:pt x="703057" y="695563"/>
                </a:lnTo>
                <a:lnTo>
                  <a:pt x="644588" y="686765"/>
                </a:lnTo>
                <a:lnTo>
                  <a:pt x="587963" y="677079"/>
                </a:lnTo>
                <a:lnTo>
                  <a:pt x="533285" y="666534"/>
                </a:lnTo>
                <a:lnTo>
                  <a:pt x="480658" y="655162"/>
                </a:lnTo>
                <a:lnTo>
                  <a:pt x="430186" y="642994"/>
                </a:lnTo>
                <a:lnTo>
                  <a:pt x="381971" y="630060"/>
                </a:lnTo>
                <a:lnTo>
                  <a:pt x="336118" y="616391"/>
                </a:lnTo>
                <a:lnTo>
                  <a:pt x="292728" y="602018"/>
                </a:lnTo>
                <a:lnTo>
                  <a:pt x="251907" y="586973"/>
                </a:lnTo>
                <a:lnTo>
                  <a:pt x="213758" y="571284"/>
                </a:lnTo>
                <a:lnTo>
                  <a:pt x="178383" y="554984"/>
                </a:lnTo>
                <a:lnTo>
                  <a:pt x="116371" y="520673"/>
                </a:lnTo>
                <a:lnTo>
                  <a:pt x="66699" y="484285"/>
                </a:lnTo>
                <a:lnTo>
                  <a:pt x="30195" y="446066"/>
                </a:lnTo>
                <a:lnTo>
                  <a:pt x="7686" y="406264"/>
                </a:lnTo>
                <a:lnTo>
                  <a:pt x="0" y="3651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429500" y="2571750"/>
            <a:ext cx="709930" cy="536575"/>
          </a:xfrm>
          <a:custGeom>
            <a:avLst/>
            <a:gdLst/>
            <a:ahLst/>
            <a:cxnLst/>
            <a:rect l="l" t="t" r="r" b="b"/>
            <a:pathLst>
              <a:path w="709929" h="536575">
                <a:moveTo>
                  <a:pt x="0" y="268350"/>
                </a:moveTo>
                <a:lnTo>
                  <a:pt x="3847" y="228695"/>
                </a:lnTo>
                <a:lnTo>
                  <a:pt x="15024" y="190846"/>
                </a:lnTo>
                <a:lnTo>
                  <a:pt x="32981" y="155219"/>
                </a:lnTo>
                <a:lnTo>
                  <a:pt x="57169" y="122229"/>
                </a:lnTo>
                <a:lnTo>
                  <a:pt x="87039" y="92291"/>
                </a:lnTo>
                <a:lnTo>
                  <a:pt x="122042" y="65821"/>
                </a:lnTo>
                <a:lnTo>
                  <a:pt x="161629" y="43232"/>
                </a:lnTo>
                <a:lnTo>
                  <a:pt x="205251" y="24940"/>
                </a:lnTo>
                <a:lnTo>
                  <a:pt x="252359" y="11361"/>
                </a:lnTo>
                <a:lnTo>
                  <a:pt x="302405" y="2909"/>
                </a:lnTo>
                <a:lnTo>
                  <a:pt x="354838" y="0"/>
                </a:lnTo>
                <a:lnTo>
                  <a:pt x="407270" y="2909"/>
                </a:lnTo>
                <a:lnTo>
                  <a:pt x="457316" y="11361"/>
                </a:lnTo>
                <a:lnTo>
                  <a:pt x="504424" y="24940"/>
                </a:lnTo>
                <a:lnTo>
                  <a:pt x="548046" y="43232"/>
                </a:lnTo>
                <a:lnTo>
                  <a:pt x="587633" y="65821"/>
                </a:lnTo>
                <a:lnTo>
                  <a:pt x="622636" y="92291"/>
                </a:lnTo>
                <a:lnTo>
                  <a:pt x="652506" y="122229"/>
                </a:lnTo>
                <a:lnTo>
                  <a:pt x="676694" y="155219"/>
                </a:lnTo>
                <a:lnTo>
                  <a:pt x="694651" y="190846"/>
                </a:lnTo>
                <a:lnTo>
                  <a:pt x="705828" y="228695"/>
                </a:lnTo>
                <a:lnTo>
                  <a:pt x="709676" y="268350"/>
                </a:lnTo>
                <a:lnTo>
                  <a:pt x="705828" y="307975"/>
                </a:lnTo>
                <a:lnTo>
                  <a:pt x="694651" y="345797"/>
                </a:lnTo>
                <a:lnTo>
                  <a:pt x="676694" y="381404"/>
                </a:lnTo>
                <a:lnTo>
                  <a:pt x="652506" y="414377"/>
                </a:lnTo>
                <a:lnTo>
                  <a:pt x="622636" y="444303"/>
                </a:lnTo>
                <a:lnTo>
                  <a:pt x="587633" y="470765"/>
                </a:lnTo>
                <a:lnTo>
                  <a:pt x="548046" y="493348"/>
                </a:lnTo>
                <a:lnTo>
                  <a:pt x="504424" y="511636"/>
                </a:lnTo>
                <a:lnTo>
                  <a:pt x="457316" y="525214"/>
                </a:lnTo>
                <a:lnTo>
                  <a:pt x="407270" y="533665"/>
                </a:lnTo>
                <a:lnTo>
                  <a:pt x="354838" y="536575"/>
                </a:lnTo>
                <a:lnTo>
                  <a:pt x="302405" y="533665"/>
                </a:lnTo>
                <a:lnTo>
                  <a:pt x="252359" y="525214"/>
                </a:lnTo>
                <a:lnTo>
                  <a:pt x="205251" y="511636"/>
                </a:lnTo>
                <a:lnTo>
                  <a:pt x="161629" y="493348"/>
                </a:lnTo>
                <a:lnTo>
                  <a:pt x="122042" y="470765"/>
                </a:lnTo>
                <a:lnTo>
                  <a:pt x="87039" y="444303"/>
                </a:lnTo>
                <a:lnTo>
                  <a:pt x="57169" y="414377"/>
                </a:lnTo>
                <a:lnTo>
                  <a:pt x="32981" y="381404"/>
                </a:lnTo>
                <a:lnTo>
                  <a:pt x="15024" y="345797"/>
                </a:lnTo>
                <a:lnTo>
                  <a:pt x="3847" y="307974"/>
                </a:lnTo>
                <a:lnTo>
                  <a:pt x="0" y="26835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19137" y="4214876"/>
            <a:ext cx="709930" cy="503555"/>
          </a:xfrm>
          <a:custGeom>
            <a:avLst/>
            <a:gdLst/>
            <a:ahLst/>
            <a:cxnLst/>
            <a:rect l="l" t="t" r="r" b="b"/>
            <a:pathLst>
              <a:path w="709930" h="503554">
                <a:moveTo>
                  <a:pt x="0" y="251587"/>
                </a:moveTo>
                <a:lnTo>
                  <a:pt x="4643" y="210780"/>
                </a:lnTo>
                <a:lnTo>
                  <a:pt x="18088" y="172069"/>
                </a:lnTo>
                <a:lnTo>
                  <a:pt x="39602" y="135972"/>
                </a:lnTo>
                <a:lnTo>
                  <a:pt x="68457" y="103007"/>
                </a:lnTo>
                <a:lnTo>
                  <a:pt x="103920" y="73691"/>
                </a:lnTo>
                <a:lnTo>
                  <a:pt x="145263" y="48544"/>
                </a:lnTo>
                <a:lnTo>
                  <a:pt x="191754" y="28083"/>
                </a:lnTo>
                <a:lnTo>
                  <a:pt x="242663" y="12827"/>
                </a:lnTo>
                <a:lnTo>
                  <a:pt x="297259" y="3293"/>
                </a:lnTo>
                <a:lnTo>
                  <a:pt x="354812" y="0"/>
                </a:lnTo>
                <a:lnTo>
                  <a:pt x="412362" y="3293"/>
                </a:lnTo>
                <a:lnTo>
                  <a:pt x="466955" y="12826"/>
                </a:lnTo>
                <a:lnTo>
                  <a:pt x="517862" y="28083"/>
                </a:lnTo>
                <a:lnTo>
                  <a:pt x="564351" y="48544"/>
                </a:lnTo>
                <a:lnTo>
                  <a:pt x="605693" y="73691"/>
                </a:lnTo>
                <a:lnTo>
                  <a:pt x="641156" y="103007"/>
                </a:lnTo>
                <a:lnTo>
                  <a:pt x="670009" y="135972"/>
                </a:lnTo>
                <a:lnTo>
                  <a:pt x="691524" y="172069"/>
                </a:lnTo>
                <a:lnTo>
                  <a:pt x="704968" y="210780"/>
                </a:lnTo>
                <a:lnTo>
                  <a:pt x="709612" y="251587"/>
                </a:lnTo>
                <a:lnTo>
                  <a:pt x="704968" y="292393"/>
                </a:lnTo>
                <a:lnTo>
                  <a:pt x="691524" y="331104"/>
                </a:lnTo>
                <a:lnTo>
                  <a:pt x="670009" y="367201"/>
                </a:lnTo>
                <a:lnTo>
                  <a:pt x="641156" y="400166"/>
                </a:lnTo>
                <a:lnTo>
                  <a:pt x="605693" y="429482"/>
                </a:lnTo>
                <a:lnTo>
                  <a:pt x="564351" y="454629"/>
                </a:lnTo>
                <a:lnTo>
                  <a:pt x="517862" y="475090"/>
                </a:lnTo>
                <a:lnTo>
                  <a:pt x="466955" y="490346"/>
                </a:lnTo>
                <a:lnTo>
                  <a:pt x="412362" y="499880"/>
                </a:lnTo>
                <a:lnTo>
                  <a:pt x="354812" y="503174"/>
                </a:lnTo>
                <a:lnTo>
                  <a:pt x="297259" y="499880"/>
                </a:lnTo>
                <a:lnTo>
                  <a:pt x="242663" y="490347"/>
                </a:lnTo>
                <a:lnTo>
                  <a:pt x="191754" y="475090"/>
                </a:lnTo>
                <a:lnTo>
                  <a:pt x="145263" y="454629"/>
                </a:lnTo>
                <a:lnTo>
                  <a:pt x="103920" y="429482"/>
                </a:lnTo>
                <a:lnTo>
                  <a:pt x="68457" y="400166"/>
                </a:lnTo>
                <a:lnTo>
                  <a:pt x="39602" y="367201"/>
                </a:lnTo>
                <a:lnTo>
                  <a:pt x="18088" y="331104"/>
                </a:lnTo>
                <a:lnTo>
                  <a:pt x="4643" y="292393"/>
                </a:lnTo>
                <a:lnTo>
                  <a:pt x="0" y="25158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214626" y="4286250"/>
            <a:ext cx="1278255" cy="473075"/>
          </a:xfrm>
          <a:custGeom>
            <a:avLst/>
            <a:gdLst/>
            <a:ahLst/>
            <a:cxnLst/>
            <a:rect l="l" t="t" r="r" b="b"/>
            <a:pathLst>
              <a:path w="1278254" h="473075">
                <a:moveTo>
                  <a:pt x="0" y="236474"/>
                </a:moveTo>
                <a:lnTo>
                  <a:pt x="12978" y="188829"/>
                </a:lnTo>
                <a:lnTo>
                  <a:pt x="50202" y="144446"/>
                </a:lnTo>
                <a:lnTo>
                  <a:pt x="109105" y="104278"/>
                </a:lnTo>
                <a:lnTo>
                  <a:pt x="145883" y="86073"/>
                </a:lnTo>
                <a:lnTo>
                  <a:pt x="187118" y="69278"/>
                </a:lnTo>
                <a:lnTo>
                  <a:pt x="232489" y="54013"/>
                </a:lnTo>
                <a:lnTo>
                  <a:pt x="281675" y="40397"/>
                </a:lnTo>
                <a:lnTo>
                  <a:pt x="334356" y="28550"/>
                </a:lnTo>
                <a:lnTo>
                  <a:pt x="390209" y="18589"/>
                </a:lnTo>
                <a:lnTo>
                  <a:pt x="448915" y="10635"/>
                </a:lnTo>
                <a:lnTo>
                  <a:pt x="510152" y="4806"/>
                </a:lnTo>
                <a:lnTo>
                  <a:pt x="573599" y="1221"/>
                </a:lnTo>
                <a:lnTo>
                  <a:pt x="638937" y="0"/>
                </a:lnTo>
                <a:lnTo>
                  <a:pt x="704253" y="1221"/>
                </a:lnTo>
                <a:lnTo>
                  <a:pt x="767685" y="4806"/>
                </a:lnTo>
                <a:lnTo>
                  <a:pt x="828911" y="10636"/>
                </a:lnTo>
                <a:lnTo>
                  <a:pt x="887610" y="18591"/>
                </a:lnTo>
                <a:lnTo>
                  <a:pt x="943461" y="28554"/>
                </a:lnTo>
                <a:lnTo>
                  <a:pt x="996142" y="40404"/>
                </a:lnTo>
                <a:lnTo>
                  <a:pt x="1045331" y="54024"/>
                </a:lnTo>
                <a:lnTo>
                  <a:pt x="1090707" y="69294"/>
                </a:lnTo>
                <a:lnTo>
                  <a:pt x="1131949" y="86095"/>
                </a:lnTo>
                <a:lnTo>
                  <a:pt x="1168735" y="104309"/>
                </a:lnTo>
                <a:lnTo>
                  <a:pt x="1227653" y="144500"/>
                </a:lnTo>
                <a:lnTo>
                  <a:pt x="1264890" y="188914"/>
                </a:lnTo>
                <a:lnTo>
                  <a:pt x="1277874" y="236600"/>
                </a:lnTo>
                <a:lnTo>
                  <a:pt x="1274574" y="260771"/>
                </a:lnTo>
                <a:lnTo>
                  <a:pt x="1264890" y="284245"/>
                </a:lnTo>
                <a:lnTo>
                  <a:pt x="1227653" y="328628"/>
                </a:lnTo>
                <a:lnTo>
                  <a:pt x="1168735" y="368796"/>
                </a:lnTo>
                <a:lnTo>
                  <a:pt x="1131949" y="387001"/>
                </a:lnTo>
                <a:lnTo>
                  <a:pt x="1090707" y="403796"/>
                </a:lnTo>
                <a:lnTo>
                  <a:pt x="1045331" y="419061"/>
                </a:lnTo>
                <a:lnTo>
                  <a:pt x="996142" y="432677"/>
                </a:lnTo>
                <a:lnTo>
                  <a:pt x="943461" y="444524"/>
                </a:lnTo>
                <a:lnTo>
                  <a:pt x="887610" y="454485"/>
                </a:lnTo>
                <a:lnTo>
                  <a:pt x="828911" y="462439"/>
                </a:lnTo>
                <a:lnTo>
                  <a:pt x="767685" y="468268"/>
                </a:lnTo>
                <a:lnTo>
                  <a:pt x="704253" y="471853"/>
                </a:lnTo>
                <a:lnTo>
                  <a:pt x="638937" y="473075"/>
                </a:lnTo>
                <a:lnTo>
                  <a:pt x="573599" y="471853"/>
                </a:lnTo>
                <a:lnTo>
                  <a:pt x="510152" y="468268"/>
                </a:lnTo>
                <a:lnTo>
                  <a:pt x="448915" y="462439"/>
                </a:lnTo>
                <a:lnTo>
                  <a:pt x="390209" y="454485"/>
                </a:lnTo>
                <a:lnTo>
                  <a:pt x="334356" y="444524"/>
                </a:lnTo>
                <a:lnTo>
                  <a:pt x="281675" y="432677"/>
                </a:lnTo>
                <a:lnTo>
                  <a:pt x="232489" y="419061"/>
                </a:lnTo>
                <a:lnTo>
                  <a:pt x="187118" y="403796"/>
                </a:lnTo>
                <a:lnTo>
                  <a:pt x="145883" y="387001"/>
                </a:lnTo>
                <a:lnTo>
                  <a:pt x="109105" y="368796"/>
                </a:lnTo>
                <a:lnTo>
                  <a:pt x="50202" y="328628"/>
                </a:lnTo>
                <a:lnTo>
                  <a:pt x="12978" y="284245"/>
                </a:lnTo>
                <a:lnTo>
                  <a:pt x="0" y="2366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0" y="6129526"/>
            <a:ext cx="7132320" cy="728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10668" y="6155434"/>
            <a:ext cx="7147559" cy="702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 txBox="1"/>
          <p:nvPr/>
        </p:nvSpPr>
        <p:spPr>
          <a:xfrm>
            <a:off x="78739" y="5988673"/>
            <a:ext cx="5804535" cy="831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8380">
              <a:lnSpc>
                <a:spcPts val="1650"/>
              </a:lnSpc>
              <a:tabLst>
                <a:tab pos="5248910" algn="l"/>
              </a:tabLst>
            </a:pP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水</a:t>
            </a:r>
            <a:r>
              <a:rPr sz="1450" spc="-1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r>
              <a:rPr sz="145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450" spc="4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450" spc="35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endParaRPr sz="14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070"/>
              </a:lnSpc>
            </a:pP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rv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examples:</a:t>
            </a:r>
            <a:r>
              <a:rPr sz="18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ianjin 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aw</a:t>
            </a:r>
            <a:r>
              <a:rPr sz="18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-1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ota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Motor</a:t>
            </a:r>
            <a:r>
              <a:rPr sz="18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Co.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Ltd (f</a:t>
            </a:r>
            <a:r>
              <a:rPr sz="18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b="1" spc="-1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rans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ortation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800" b="1" spc="-10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-man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facturing in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tr</a:t>
            </a:r>
            <a:r>
              <a:rPr sz="1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93" rIns="0" bIns="0" rtlCol="0">
            <a:spAutoFit/>
          </a:bodyPr>
          <a:lstStyle/>
          <a:p>
            <a:pPr marL="318770">
              <a:lnSpc>
                <a:spcPts val="3295"/>
              </a:lnSpc>
            </a:pP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一汽丰田（</a:t>
            </a:r>
            <a:r>
              <a:rPr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厂</a:t>
            </a:r>
            <a:r>
              <a:rPr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）调</a:t>
            </a:r>
            <a:r>
              <a:rPr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pc="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交</a:t>
            </a:r>
            <a:r>
              <a:rPr spc="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通运</a:t>
            </a:r>
            <a:r>
              <a:rPr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输</a:t>
            </a:r>
            <a:r>
              <a:rPr spc="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设备</a:t>
            </a:r>
            <a:r>
              <a:rPr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pc="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pc="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pc="-5" dirty="0">
              <a:solidFill>
                <a:srgbClr val="001F5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7127" y="6349593"/>
            <a:ext cx="25666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色漆平衡图（单位：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28082" y="6349593"/>
            <a:ext cx="302641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色漆废气流向图（单位：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3320" y="4255770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4">
                <a:moveTo>
                  <a:pt x="843207" y="51752"/>
                </a:moveTo>
                <a:lnTo>
                  <a:pt x="773430" y="92455"/>
                </a:lnTo>
                <a:lnTo>
                  <a:pt x="772413" y="96392"/>
                </a:lnTo>
                <a:lnTo>
                  <a:pt x="774192" y="99440"/>
                </a:lnTo>
                <a:lnTo>
                  <a:pt x="775969" y="102361"/>
                </a:lnTo>
                <a:lnTo>
                  <a:pt x="779780" y="103504"/>
                </a:lnTo>
                <a:lnTo>
                  <a:pt x="857562" y="58038"/>
                </a:lnTo>
                <a:lnTo>
                  <a:pt x="855853" y="58038"/>
                </a:lnTo>
                <a:lnTo>
                  <a:pt x="855853" y="57276"/>
                </a:lnTo>
                <a:lnTo>
                  <a:pt x="852678" y="57276"/>
                </a:lnTo>
                <a:lnTo>
                  <a:pt x="843207" y="51752"/>
                </a:lnTo>
                <a:close/>
              </a:path>
              <a:path w="868679" h="103504">
                <a:moveTo>
                  <a:pt x="832212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430" y="58038"/>
                </a:lnTo>
                <a:lnTo>
                  <a:pt x="843207" y="51752"/>
                </a:lnTo>
                <a:lnTo>
                  <a:pt x="832212" y="45338"/>
                </a:lnTo>
                <a:close/>
              </a:path>
              <a:path w="868679" h="103504">
                <a:moveTo>
                  <a:pt x="857535" y="45338"/>
                </a:moveTo>
                <a:lnTo>
                  <a:pt x="855853" y="45338"/>
                </a:lnTo>
                <a:lnTo>
                  <a:pt x="855853" y="58038"/>
                </a:lnTo>
                <a:lnTo>
                  <a:pt x="857562" y="58038"/>
                </a:lnTo>
                <a:lnTo>
                  <a:pt x="868426" y="51688"/>
                </a:lnTo>
                <a:lnTo>
                  <a:pt x="857535" y="45338"/>
                </a:lnTo>
                <a:close/>
              </a:path>
              <a:path w="868679" h="103504">
                <a:moveTo>
                  <a:pt x="852678" y="46227"/>
                </a:moveTo>
                <a:lnTo>
                  <a:pt x="843207" y="51752"/>
                </a:lnTo>
                <a:lnTo>
                  <a:pt x="852678" y="57276"/>
                </a:lnTo>
                <a:lnTo>
                  <a:pt x="852678" y="46227"/>
                </a:lnTo>
                <a:close/>
              </a:path>
              <a:path w="868679" h="103504">
                <a:moveTo>
                  <a:pt x="855853" y="46227"/>
                </a:moveTo>
                <a:lnTo>
                  <a:pt x="852678" y="46227"/>
                </a:lnTo>
                <a:lnTo>
                  <a:pt x="852678" y="57276"/>
                </a:lnTo>
                <a:lnTo>
                  <a:pt x="855853" y="57276"/>
                </a:lnTo>
                <a:lnTo>
                  <a:pt x="855853" y="46227"/>
                </a:lnTo>
                <a:close/>
              </a:path>
              <a:path w="868679" h="103504">
                <a:moveTo>
                  <a:pt x="779780" y="0"/>
                </a:moveTo>
                <a:lnTo>
                  <a:pt x="775969" y="1015"/>
                </a:lnTo>
                <a:lnTo>
                  <a:pt x="772413" y="7111"/>
                </a:lnTo>
                <a:lnTo>
                  <a:pt x="773430" y="11048"/>
                </a:lnTo>
                <a:lnTo>
                  <a:pt x="843207" y="51752"/>
                </a:lnTo>
                <a:lnTo>
                  <a:pt x="852678" y="46227"/>
                </a:lnTo>
                <a:lnTo>
                  <a:pt x="855853" y="46227"/>
                </a:lnTo>
                <a:lnTo>
                  <a:pt x="855853" y="45338"/>
                </a:lnTo>
                <a:lnTo>
                  <a:pt x="857535" y="45338"/>
                </a:lnTo>
                <a:lnTo>
                  <a:pt x="779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821" y="4486909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4">
                <a:moveTo>
                  <a:pt x="838954" y="51625"/>
                </a:moveTo>
                <a:lnTo>
                  <a:pt x="769188" y="92328"/>
                </a:lnTo>
                <a:lnTo>
                  <a:pt x="768172" y="96265"/>
                </a:lnTo>
                <a:lnTo>
                  <a:pt x="771702" y="102362"/>
                </a:lnTo>
                <a:lnTo>
                  <a:pt x="775589" y="103377"/>
                </a:lnTo>
                <a:lnTo>
                  <a:pt x="853333" y="58038"/>
                </a:lnTo>
                <a:lnTo>
                  <a:pt x="851623" y="58038"/>
                </a:lnTo>
                <a:lnTo>
                  <a:pt x="851623" y="57150"/>
                </a:lnTo>
                <a:lnTo>
                  <a:pt x="848423" y="57150"/>
                </a:lnTo>
                <a:lnTo>
                  <a:pt x="838954" y="51625"/>
                </a:lnTo>
                <a:close/>
              </a:path>
              <a:path w="864235" h="103504">
                <a:moveTo>
                  <a:pt x="828179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27961" y="58038"/>
                </a:lnTo>
                <a:lnTo>
                  <a:pt x="838954" y="51625"/>
                </a:lnTo>
                <a:lnTo>
                  <a:pt x="828179" y="45338"/>
                </a:lnTo>
                <a:close/>
              </a:path>
              <a:path w="864235" h="103504">
                <a:moveTo>
                  <a:pt x="853359" y="45338"/>
                </a:moveTo>
                <a:lnTo>
                  <a:pt x="851623" y="45338"/>
                </a:lnTo>
                <a:lnTo>
                  <a:pt x="851623" y="58038"/>
                </a:lnTo>
                <a:lnTo>
                  <a:pt x="853333" y="58038"/>
                </a:lnTo>
                <a:lnTo>
                  <a:pt x="864222" y="51688"/>
                </a:lnTo>
                <a:lnTo>
                  <a:pt x="853359" y="45338"/>
                </a:lnTo>
                <a:close/>
              </a:path>
              <a:path w="864235" h="103504">
                <a:moveTo>
                  <a:pt x="848423" y="46100"/>
                </a:moveTo>
                <a:lnTo>
                  <a:pt x="838954" y="51625"/>
                </a:lnTo>
                <a:lnTo>
                  <a:pt x="848423" y="57150"/>
                </a:lnTo>
                <a:lnTo>
                  <a:pt x="848423" y="46100"/>
                </a:lnTo>
                <a:close/>
              </a:path>
              <a:path w="864235" h="103504">
                <a:moveTo>
                  <a:pt x="851623" y="46100"/>
                </a:moveTo>
                <a:lnTo>
                  <a:pt x="848423" y="46100"/>
                </a:lnTo>
                <a:lnTo>
                  <a:pt x="848423" y="57150"/>
                </a:lnTo>
                <a:lnTo>
                  <a:pt x="851623" y="57150"/>
                </a:lnTo>
                <a:lnTo>
                  <a:pt x="851623" y="46100"/>
                </a:lnTo>
                <a:close/>
              </a:path>
              <a:path w="864235" h="103504">
                <a:moveTo>
                  <a:pt x="775589" y="0"/>
                </a:moveTo>
                <a:lnTo>
                  <a:pt x="771702" y="1015"/>
                </a:lnTo>
                <a:lnTo>
                  <a:pt x="769937" y="3937"/>
                </a:lnTo>
                <a:lnTo>
                  <a:pt x="768172" y="6984"/>
                </a:lnTo>
                <a:lnTo>
                  <a:pt x="769188" y="10921"/>
                </a:lnTo>
                <a:lnTo>
                  <a:pt x="838954" y="51625"/>
                </a:lnTo>
                <a:lnTo>
                  <a:pt x="848423" y="46100"/>
                </a:lnTo>
                <a:lnTo>
                  <a:pt x="851623" y="46100"/>
                </a:lnTo>
                <a:lnTo>
                  <a:pt x="851623" y="45338"/>
                </a:lnTo>
                <a:lnTo>
                  <a:pt x="853359" y="45338"/>
                </a:lnTo>
                <a:lnTo>
                  <a:pt x="778624" y="1650"/>
                </a:lnTo>
                <a:lnTo>
                  <a:pt x="775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72821" y="5639168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4">
                <a:moveTo>
                  <a:pt x="839017" y="51701"/>
                </a:moveTo>
                <a:lnTo>
                  <a:pt x="769188" y="92430"/>
                </a:lnTo>
                <a:lnTo>
                  <a:pt x="768172" y="96316"/>
                </a:lnTo>
                <a:lnTo>
                  <a:pt x="771702" y="102374"/>
                </a:lnTo>
                <a:lnTo>
                  <a:pt x="775589" y="103403"/>
                </a:lnTo>
                <a:lnTo>
                  <a:pt x="853336" y="58051"/>
                </a:lnTo>
                <a:lnTo>
                  <a:pt x="851623" y="58051"/>
                </a:lnTo>
                <a:lnTo>
                  <a:pt x="851623" y="57188"/>
                </a:lnTo>
                <a:lnTo>
                  <a:pt x="848423" y="57188"/>
                </a:lnTo>
                <a:lnTo>
                  <a:pt x="839017" y="51701"/>
                </a:lnTo>
                <a:close/>
              </a:path>
              <a:path w="864235" h="103504">
                <a:moveTo>
                  <a:pt x="828130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828130" y="58051"/>
                </a:lnTo>
                <a:lnTo>
                  <a:pt x="839017" y="51701"/>
                </a:lnTo>
                <a:lnTo>
                  <a:pt x="828130" y="45351"/>
                </a:lnTo>
                <a:close/>
              </a:path>
              <a:path w="864235" h="103504">
                <a:moveTo>
                  <a:pt x="853337" y="45351"/>
                </a:moveTo>
                <a:lnTo>
                  <a:pt x="851623" y="45351"/>
                </a:lnTo>
                <a:lnTo>
                  <a:pt x="851623" y="58051"/>
                </a:lnTo>
                <a:lnTo>
                  <a:pt x="853336" y="58051"/>
                </a:lnTo>
                <a:lnTo>
                  <a:pt x="864222" y="51701"/>
                </a:lnTo>
                <a:lnTo>
                  <a:pt x="853337" y="45351"/>
                </a:lnTo>
                <a:close/>
              </a:path>
              <a:path w="864235" h="103504">
                <a:moveTo>
                  <a:pt x="848423" y="46215"/>
                </a:moveTo>
                <a:lnTo>
                  <a:pt x="839017" y="51701"/>
                </a:lnTo>
                <a:lnTo>
                  <a:pt x="848423" y="57188"/>
                </a:lnTo>
                <a:lnTo>
                  <a:pt x="848423" y="46215"/>
                </a:lnTo>
                <a:close/>
              </a:path>
              <a:path w="864235" h="103504">
                <a:moveTo>
                  <a:pt x="851623" y="46215"/>
                </a:moveTo>
                <a:lnTo>
                  <a:pt x="848423" y="46215"/>
                </a:lnTo>
                <a:lnTo>
                  <a:pt x="848423" y="57188"/>
                </a:lnTo>
                <a:lnTo>
                  <a:pt x="851623" y="57188"/>
                </a:lnTo>
                <a:lnTo>
                  <a:pt x="851623" y="46215"/>
                </a:lnTo>
                <a:close/>
              </a:path>
              <a:path w="864235" h="103504">
                <a:moveTo>
                  <a:pt x="775589" y="0"/>
                </a:moveTo>
                <a:lnTo>
                  <a:pt x="771702" y="1015"/>
                </a:lnTo>
                <a:lnTo>
                  <a:pt x="768172" y="7073"/>
                </a:lnTo>
                <a:lnTo>
                  <a:pt x="769188" y="10972"/>
                </a:lnTo>
                <a:lnTo>
                  <a:pt x="839017" y="51701"/>
                </a:lnTo>
                <a:lnTo>
                  <a:pt x="848423" y="46215"/>
                </a:lnTo>
                <a:lnTo>
                  <a:pt x="851623" y="46215"/>
                </a:lnTo>
                <a:lnTo>
                  <a:pt x="851623" y="45351"/>
                </a:lnTo>
                <a:lnTo>
                  <a:pt x="853337" y="45351"/>
                </a:lnTo>
                <a:lnTo>
                  <a:pt x="775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37018" y="4069143"/>
            <a:ext cx="1296670" cy="2054225"/>
          </a:xfrm>
          <a:custGeom>
            <a:avLst/>
            <a:gdLst/>
            <a:ahLst/>
            <a:cxnLst/>
            <a:rect l="l" t="t" r="r" b="b"/>
            <a:pathLst>
              <a:path w="1296670" h="2054225">
                <a:moveTo>
                  <a:pt x="0" y="2053844"/>
                </a:moveTo>
                <a:lnTo>
                  <a:pt x="1296289" y="2053844"/>
                </a:lnTo>
                <a:lnTo>
                  <a:pt x="1296289" y="0"/>
                </a:lnTo>
                <a:lnTo>
                  <a:pt x="0" y="0"/>
                </a:lnTo>
                <a:lnTo>
                  <a:pt x="0" y="20538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33320" y="5044313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4">
                <a:moveTo>
                  <a:pt x="843207" y="51752"/>
                </a:moveTo>
                <a:lnTo>
                  <a:pt x="773430" y="92456"/>
                </a:lnTo>
                <a:lnTo>
                  <a:pt x="772413" y="96393"/>
                </a:lnTo>
                <a:lnTo>
                  <a:pt x="774192" y="99441"/>
                </a:lnTo>
                <a:lnTo>
                  <a:pt x="775969" y="102362"/>
                </a:lnTo>
                <a:lnTo>
                  <a:pt x="779780" y="103505"/>
                </a:lnTo>
                <a:lnTo>
                  <a:pt x="857562" y="58038"/>
                </a:lnTo>
                <a:lnTo>
                  <a:pt x="855853" y="58038"/>
                </a:lnTo>
                <a:lnTo>
                  <a:pt x="855853" y="57276"/>
                </a:lnTo>
                <a:lnTo>
                  <a:pt x="852678" y="57276"/>
                </a:lnTo>
                <a:lnTo>
                  <a:pt x="843207" y="51752"/>
                </a:lnTo>
                <a:close/>
              </a:path>
              <a:path w="868679" h="103504">
                <a:moveTo>
                  <a:pt x="832212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430" y="58038"/>
                </a:lnTo>
                <a:lnTo>
                  <a:pt x="843207" y="51752"/>
                </a:lnTo>
                <a:lnTo>
                  <a:pt x="832212" y="45338"/>
                </a:lnTo>
                <a:close/>
              </a:path>
              <a:path w="868679" h="103504">
                <a:moveTo>
                  <a:pt x="857535" y="45338"/>
                </a:moveTo>
                <a:lnTo>
                  <a:pt x="855853" y="45338"/>
                </a:lnTo>
                <a:lnTo>
                  <a:pt x="855853" y="58038"/>
                </a:lnTo>
                <a:lnTo>
                  <a:pt x="857562" y="58038"/>
                </a:lnTo>
                <a:lnTo>
                  <a:pt x="868426" y="51688"/>
                </a:lnTo>
                <a:lnTo>
                  <a:pt x="857535" y="45338"/>
                </a:lnTo>
                <a:close/>
              </a:path>
              <a:path w="868679" h="103504">
                <a:moveTo>
                  <a:pt x="852678" y="46228"/>
                </a:moveTo>
                <a:lnTo>
                  <a:pt x="843207" y="51752"/>
                </a:lnTo>
                <a:lnTo>
                  <a:pt x="852678" y="57276"/>
                </a:lnTo>
                <a:lnTo>
                  <a:pt x="852678" y="46228"/>
                </a:lnTo>
                <a:close/>
              </a:path>
              <a:path w="868679" h="103504">
                <a:moveTo>
                  <a:pt x="855853" y="46228"/>
                </a:moveTo>
                <a:lnTo>
                  <a:pt x="852678" y="46228"/>
                </a:lnTo>
                <a:lnTo>
                  <a:pt x="852678" y="57276"/>
                </a:lnTo>
                <a:lnTo>
                  <a:pt x="855853" y="57276"/>
                </a:lnTo>
                <a:lnTo>
                  <a:pt x="855853" y="46228"/>
                </a:lnTo>
                <a:close/>
              </a:path>
              <a:path w="868679" h="103504">
                <a:moveTo>
                  <a:pt x="779780" y="0"/>
                </a:moveTo>
                <a:lnTo>
                  <a:pt x="775969" y="1016"/>
                </a:lnTo>
                <a:lnTo>
                  <a:pt x="772413" y="7112"/>
                </a:lnTo>
                <a:lnTo>
                  <a:pt x="773430" y="11049"/>
                </a:lnTo>
                <a:lnTo>
                  <a:pt x="843207" y="51752"/>
                </a:lnTo>
                <a:lnTo>
                  <a:pt x="852678" y="46228"/>
                </a:lnTo>
                <a:lnTo>
                  <a:pt x="855853" y="46228"/>
                </a:lnTo>
                <a:lnTo>
                  <a:pt x="855853" y="45338"/>
                </a:lnTo>
                <a:lnTo>
                  <a:pt x="857535" y="45338"/>
                </a:lnTo>
                <a:lnTo>
                  <a:pt x="779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29001" y="5783211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4">
                <a:moveTo>
                  <a:pt x="843283" y="51695"/>
                </a:moveTo>
                <a:lnTo>
                  <a:pt x="776478" y="90665"/>
                </a:lnTo>
                <a:lnTo>
                  <a:pt x="773557" y="92430"/>
                </a:lnTo>
                <a:lnTo>
                  <a:pt x="772414" y="96316"/>
                </a:lnTo>
                <a:lnTo>
                  <a:pt x="775970" y="102374"/>
                </a:lnTo>
                <a:lnTo>
                  <a:pt x="779907" y="103403"/>
                </a:lnTo>
                <a:lnTo>
                  <a:pt x="857665" y="58051"/>
                </a:lnTo>
                <a:lnTo>
                  <a:pt x="855980" y="58051"/>
                </a:lnTo>
                <a:lnTo>
                  <a:pt x="855980" y="57175"/>
                </a:lnTo>
                <a:lnTo>
                  <a:pt x="852677" y="57175"/>
                </a:lnTo>
                <a:lnTo>
                  <a:pt x="843283" y="51695"/>
                </a:lnTo>
                <a:close/>
              </a:path>
              <a:path w="868679" h="103504">
                <a:moveTo>
                  <a:pt x="832408" y="45351"/>
                </a:moveTo>
                <a:lnTo>
                  <a:pt x="0" y="45351"/>
                </a:lnTo>
                <a:lnTo>
                  <a:pt x="0" y="58051"/>
                </a:lnTo>
                <a:lnTo>
                  <a:pt x="832387" y="58051"/>
                </a:lnTo>
                <a:lnTo>
                  <a:pt x="843283" y="51695"/>
                </a:lnTo>
                <a:lnTo>
                  <a:pt x="832408" y="45351"/>
                </a:lnTo>
                <a:close/>
              </a:path>
              <a:path w="868679" h="103504">
                <a:moveTo>
                  <a:pt x="857668" y="45351"/>
                </a:moveTo>
                <a:lnTo>
                  <a:pt x="855980" y="45351"/>
                </a:lnTo>
                <a:lnTo>
                  <a:pt x="855980" y="58051"/>
                </a:lnTo>
                <a:lnTo>
                  <a:pt x="857665" y="58051"/>
                </a:lnTo>
                <a:lnTo>
                  <a:pt x="868552" y="51701"/>
                </a:lnTo>
                <a:lnTo>
                  <a:pt x="857668" y="45351"/>
                </a:lnTo>
                <a:close/>
              </a:path>
              <a:path w="868679" h="103504">
                <a:moveTo>
                  <a:pt x="852677" y="46215"/>
                </a:moveTo>
                <a:lnTo>
                  <a:pt x="843283" y="51695"/>
                </a:lnTo>
                <a:lnTo>
                  <a:pt x="852677" y="57175"/>
                </a:lnTo>
                <a:lnTo>
                  <a:pt x="852677" y="46215"/>
                </a:lnTo>
                <a:close/>
              </a:path>
              <a:path w="868679" h="103504">
                <a:moveTo>
                  <a:pt x="855980" y="46215"/>
                </a:moveTo>
                <a:lnTo>
                  <a:pt x="852677" y="46215"/>
                </a:lnTo>
                <a:lnTo>
                  <a:pt x="852677" y="57175"/>
                </a:lnTo>
                <a:lnTo>
                  <a:pt x="855980" y="57175"/>
                </a:lnTo>
                <a:lnTo>
                  <a:pt x="855980" y="46215"/>
                </a:lnTo>
                <a:close/>
              </a:path>
              <a:path w="868679" h="103504">
                <a:moveTo>
                  <a:pt x="779907" y="0"/>
                </a:moveTo>
                <a:lnTo>
                  <a:pt x="775970" y="1016"/>
                </a:lnTo>
                <a:lnTo>
                  <a:pt x="772414" y="7073"/>
                </a:lnTo>
                <a:lnTo>
                  <a:pt x="773557" y="10960"/>
                </a:lnTo>
                <a:lnTo>
                  <a:pt x="776478" y="12725"/>
                </a:lnTo>
                <a:lnTo>
                  <a:pt x="843283" y="51695"/>
                </a:lnTo>
                <a:lnTo>
                  <a:pt x="852677" y="46215"/>
                </a:lnTo>
                <a:lnTo>
                  <a:pt x="855980" y="46215"/>
                </a:lnTo>
                <a:lnTo>
                  <a:pt x="855980" y="45351"/>
                </a:lnTo>
                <a:lnTo>
                  <a:pt x="857668" y="45351"/>
                </a:lnTo>
                <a:lnTo>
                  <a:pt x="779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558542" y="4004945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6850" y="4725161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03702" y="5542686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94075" y="4069333"/>
            <a:ext cx="82550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150783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3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2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8%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33013" y="4880355"/>
            <a:ext cx="69024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64621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14</a:t>
            </a:r>
            <a:r>
              <a:rPr sz="1400" dirty="0">
                <a:latin typeface="Calibri" panose="020F0502020204030204"/>
                <a:cs typeface="Calibri" panose="020F0502020204030204"/>
              </a:rPr>
              <a:t>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6813" y="5620105"/>
            <a:ext cx="82550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244914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5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3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2%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339" y="4098797"/>
            <a:ext cx="5651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色漆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2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249910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772" y="5162550"/>
            <a:ext cx="73914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5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210408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67451" y="1531366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0"/>
                </a:moveTo>
                <a:lnTo>
                  <a:pt x="1605660" y="76200"/>
                </a:lnTo>
                <a:lnTo>
                  <a:pt x="1669160" y="44450"/>
                </a:lnTo>
                <a:lnTo>
                  <a:pt x="1618360" y="44450"/>
                </a:lnTo>
                <a:lnTo>
                  <a:pt x="1618360" y="31750"/>
                </a:lnTo>
                <a:lnTo>
                  <a:pt x="1669160" y="31750"/>
                </a:lnTo>
                <a:lnTo>
                  <a:pt x="1605660" y="0"/>
                </a:lnTo>
                <a:close/>
              </a:path>
              <a:path w="1682115" h="76200">
                <a:moveTo>
                  <a:pt x="1605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05660" y="44450"/>
                </a:lnTo>
                <a:lnTo>
                  <a:pt x="1605660" y="31750"/>
                </a:lnTo>
                <a:close/>
              </a:path>
              <a:path w="1682115" h="76200">
                <a:moveTo>
                  <a:pt x="1669160" y="31750"/>
                </a:moveTo>
                <a:lnTo>
                  <a:pt x="1618360" y="31750"/>
                </a:lnTo>
                <a:lnTo>
                  <a:pt x="1618360" y="44450"/>
                </a:lnTo>
                <a:lnTo>
                  <a:pt x="1669160" y="44450"/>
                </a:lnTo>
                <a:lnTo>
                  <a:pt x="1681860" y="38100"/>
                </a:lnTo>
                <a:lnTo>
                  <a:pt x="1669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06770" y="2125979"/>
            <a:ext cx="1543050" cy="76200"/>
          </a:xfrm>
          <a:custGeom>
            <a:avLst/>
            <a:gdLst/>
            <a:ahLst/>
            <a:cxnLst/>
            <a:rect l="l" t="t" r="r" b="b"/>
            <a:pathLst>
              <a:path w="1543050" h="76200">
                <a:moveTo>
                  <a:pt x="1466341" y="0"/>
                </a:moveTo>
                <a:lnTo>
                  <a:pt x="1466341" y="76200"/>
                </a:lnTo>
                <a:lnTo>
                  <a:pt x="1529841" y="44450"/>
                </a:lnTo>
                <a:lnTo>
                  <a:pt x="1479041" y="44450"/>
                </a:lnTo>
                <a:lnTo>
                  <a:pt x="1479041" y="31750"/>
                </a:lnTo>
                <a:lnTo>
                  <a:pt x="1529841" y="31750"/>
                </a:lnTo>
                <a:lnTo>
                  <a:pt x="1466341" y="0"/>
                </a:lnTo>
                <a:close/>
              </a:path>
              <a:path w="1543050" h="76200">
                <a:moveTo>
                  <a:pt x="14663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66341" y="44450"/>
                </a:lnTo>
                <a:lnTo>
                  <a:pt x="1466341" y="31750"/>
                </a:lnTo>
                <a:close/>
              </a:path>
              <a:path w="1543050" h="76200">
                <a:moveTo>
                  <a:pt x="1529841" y="31750"/>
                </a:moveTo>
                <a:lnTo>
                  <a:pt x="1479041" y="31750"/>
                </a:lnTo>
                <a:lnTo>
                  <a:pt x="1479041" y="44450"/>
                </a:lnTo>
                <a:lnTo>
                  <a:pt x="1529841" y="44450"/>
                </a:lnTo>
                <a:lnTo>
                  <a:pt x="1542541" y="38100"/>
                </a:lnTo>
                <a:lnTo>
                  <a:pt x="152984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67451" y="2721864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44445"/>
                </a:moveTo>
                <a:lnTo>
                  <a:pt x="1605660" y="76200"/>
                </a:lnTo>
                <a:lnTo>
                  <a:pt x="1669160" y="44450"/>
                </a:lnTo>
                <a:lnTo>
                  <a:pt x="1605660" y="44445"/>
                </a:lnTo>
                <a:close/>
              </a:path>
              <a:path w="1682115" h="76200">
                <a:moveTo>
                  <a:pt x="1605660" y="31745"/>
                </a:moveTo>
                <a:lnTo>
                  <a:pt x="1605660" y="44445"/>
                </a:lnTo>
                <a:lnTo>
                  <a:pt x="1618360" y="44450"/>
                </a:lnTo>
                <a:lnTo>
                  <a:pt x="1618360" y="31750"/>
                </a:lnTo>
                <a:lnTo>
                  <a:pt x="1605660" y="31745"/>
                </a:lnTo>
                <a:close/>
              </a:path>
              <a:path w="1682115" h="76200">
                <a:moveTo>
                  <a:pt x="1605660" y="0"/>
                </a:moveTo>
                <a:lnTo>
                  <a:pt x="1605660" y="31745"/>
                </a:lnTo>
                <a:lnTo>
                  <a:pt x="1618360" y="31750"/>
                </a:lnTo>
                <a:lnTo>
                  <a:pt x="1618360" y="44450"/>
                </a:lnTo>
                <a:lnTo>
                  <a:pt x="1669170" y="44445"/>
                </a:lnTo>
                <a:lnTo>
                  <a:pt x="1681860" y="38100"/>
                </a:lnTo>
                <a:lnTo>
                  <a:pt x="1605660" y="0"/>
                </a:lnTo>
                <a:close/>
              </a:path>
              <a:path w="1682115" h="76200">
                <a:moveTo>
                  <a:pt x="0" y="31114"/>
                </a:moveTo>
                <a:lnTo>
                  <a:pt x="0" y="43814"/>
                </a:lnTo>
                <a:lnTo>
                  <a:pt x="1605660" y="44445"/>
                </a:lnTo>
                <a:lnTo>
                  <a:pt x="1605660" y="31745"/>
                </a:lnTo>
                <a:lnTo>
                  <a:pt x="0" y="31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87900" y="1271650"/>
            <a:ext cx="1118870" cy="1685925"/>
          </a:xfrm>
          <a:custGeom>
            <a:avLst/>
            <a:gdLst/>
            <a:ahLst/>
            <a:cxnLst/>
            <a:rect l="l" t="t" r="r" b="b"/>
            <a:pathLst>
              <a:path w="1118870" h="1685925">
                <a:moveTo>
                  <a:pt x="0" y="842899"/>
                </a:moveTo>
                <a:lnTo>
                  <a:pt x="1290" y="785181"/>
                </a:lnTo>
                <a:lnTo>
                  <a:pt x="5106" y="728509"/>
                </a:lnTo>
                <a:lnTo>
                  <a:pt x="11364" y="673007"/>
                </a:lnTo>
                <a:lnTo>
                  <a:pt x="19981" y="618801"/>
                </a:lnTo>
                <a:lnTo>
                  <a:pt x="30874" y="566016"/>
                </a:lnTo>
                <a:lnTo>
                  <a:pt x="43959" y="514778"/>
                </a:lnTo>
                <a:lnTo>
                  <a:pt x="59154" y="465212"/>
                </a:lnTo>
                <a:lnTo>
                  <a:pt x="76374" y="417444"/>
                </a:lnTo>
                <a:lnTo>
                  <a:pt x="95536" y="371599"/>
                </a:lnTo>
                <a:lnTo>
                  <a:pt x="116558" y="327802"/>
                </a:lnTo>
                <a:lnTo>
                  <a:pt x="139355" y="286179"/>
                </a:lnTo>
                <a:lnTo>
                  <a:pt x="163845" y="246856"/>
                </a:lnTo>
                <a:lnTo>
                  <a:pt x="189945" y="209957"/>
                </a:lnTo>
                <a:lnTo>
                  <a:pt x="217570" y="175609"/>
                </a:lnTo>
                <a:lnTo>
                  <a:pt x="246639" y="143937"/>
                </a:lnTo>
                <a:lnTo>
                  <a:pt x="277066" y="115066"/>
                </a:lnTo>
                <a:lnTo>
                  <a:pt x="308770" y="89122"/>
                </a:lnTo>
                <a:lnTo>
                  <a:pt x="341667" y="66230"/>
                </a:lnTo>
                <a:lnTo>
                  <a:pt x="375674" y="46516"/>
                </a:lnTo>
                <a:lnTo>
                  <a:pt x="410706" y="30104"/>
                </a:lnTo>
                <a:lnTo>
                  <a:pt x="446682" y="17122"/>
                </a:lnTo>
                <a:lnTo>
                  <a:pt x="521129" y="1944"/>
                </a:lnTo>
                <a:lnTo>
                  <a:pt x="559435" y="0"/>
                </a:lnTo>
                <a:lnTo>
                  <a:pt x="597740" y="1944"/>
                </a:lnTo>
                <a:lnTo>
                  <a:pt x="635351" y="7693"/>
                </a:lnTo>
                <a:lnTo>
                  <a:pt x="708163" y="30104"/>
                </a:lnTo>
                <a:lnTo>
                  <a:pt x="743195" y="46516"/>
                </a:lnTo>
                <a:lnTo>
                  <a:pt x="777202" y="66230"/>
                </a:lnTo>
                <a:lnTo>
                  <a:pt x="810099" y="89122"/>
                </a:lnTo>
                <a:lnTo>
                  <a:pt x="841803" y="115066"/>
                </a:lnTo>
                <a:lnTo>
                  <a:pt x="872230" y="143937"/>
                </a:lnTo>
                <a:lnTo>
                  <a:pt x="901299" y="175609"/>
                </a:lnTo>
                <a:lnTo>
                  <a:pt x="928924" y="209957"/>
                </a:lnTo>
                <a:lnTo>
                  <a:pt x="955024" y="246856"/>
                </a:lnTo>
                <a:lnTo>
                  <a:pt x="979514" y="286179"/>
                </a:lnTo>
                <a:lnTo>
                  <a:pt x="1002311" y="327802"/>
                </a:lnTo>
                <a:lnTo>
                  <a:pt x="1023333" y="371599"/>
                </a:lnTo>
                <a:lnTo>
                  <a:pt x="1042495" y="417444"/>
                </a:lnTo>
                <a:lnTo>
                  <a:pt x="1059715" y="465212"/>
                </a:lnTo>
                <a:lnTo>
                  <a:pt x="1074910" y="514778"/>
                </a:lnTo>
                <a:lnTo>
                  <a:pt x="1087995" y="566016"/>
                </a:lnTo>
                <a:lnTo>
                  <a:pt x="1098888" y="618801"/>
                </a:lnTo>
                <a:lnTo>
                  <a:pt x="1107505" y="673007"/>
                </a:lnTo>
                <a:lnTo>
                  <a:pt x="1113763" y="728509"/>
                </a:lnTo>
                <a:lnTo>
                  <a:pt x="1117579" y="785181"/>
                </a:lnTo>
                <a:lnTo>
                  <a:pt x="1118870" y="842899"/>
                </a:lnTo>
                <a:lnTo>
                  <a:pt x="1117579" y="900616"/>
                </a:lnTo>
                <a:lnTo>
                  <a:pt x="1113763" y="957290"/>
                </a:lnTo>
                <a:lnTo>
                  <a:pt x="1107505" y="1012795"/>
                </a:lnTo>
                <a:lnTo>
                  <a:pt x="1098888" y="1067005"/>
                </a:lnTo>
                <a:lnTo>
                  <a:pt x="1087995" y="1119795"/>
                </a:lnTo>
                <a:lnTo>
                  <a:pt x="1074910" y="1171039"/>
                </a:lnTo>
                <a:lnTo>
                  <a:pt x="1059715" y="1220611"/>
                </a:lnTo>
                <a:lnTo>
                  <a:pt x="1042495" y="1268386"/>
                </a:lnTo>
                <a:lnTo>
                  <a:pt x="1023333" y="1314239"/>
                </a:lnTo>
                <a:lnTo>
                  <a:pt x="1002311" y="1358043"/>
                </a:lnTo>
                <a:lnTo>
                  <a:pt x="979514" y="1399674"/>
                </a:lnTo>
                <a:lnTo>
                  <a:pt x="955024" y="1439005"/>
                </a:lnTo>
                <a:lnTo>
                  <a:pt x="928924" y="1475911"/>
                </a:lnTo>
                <a:lnTo>
                  <a:pt x="901299" y="1510267"/>
                </a:lnTo>
                <a:lnTo>
                  <a:pt x="872230" y="1541947"/>
                </a:lnTo>
                <a:lnTo>
                  <a:pt x="841803" y="1570825"/>
                </a:lnTo>
                <a:lnTo>
                  <a:pt x="810099" y="1596776"/>
                </a:lnTo>
                <a:lnTo>
                  <a:pt x="777202" y="1619674"/>
                </a:lnTo>
                <a:lnTo>
                  <a:pt x="743195" y="1639394"/>
                </a:lnTo>
                <a:lnTo>
                  <a:pt x="708163" y="1655810"/>
                </a:lnTo>
                <a:lnTo>
                  <a:pt x="672187" y="1668797"/>
                </a:lnTo>
                <a:lnTo>
                  <a:pt x="597740" y="1683980"/>
                </a:lnTo>
                <a:lnTo>
                  <a:pt x="559435" y="1685925"/>
                </a:lnTo>
                <a:lnTo>
                  <a:pt x="521129" y="1683980"/>
                </a:lnTo>
                <a:lnTo>
                  <a:pt x="483518" y="1678229"/>
                </a:lnTo>
                <a:lnTo>
                  <a:pt x="410706" y="1655810"/>
                </a:lnTo>
                <a:lnTo>
                  <a:pt x="375674" y="1639394"/>
                </a:lnTo>
                <a:lnTo>
                  <a:pt x="341667" y="1619674"/>
                </a:lnTo>
                <a:lnTo>
                  <a:pt x="308770" y="1596776"/>
                </a:lnTo>
                <a:lnTo>
                  <a:pt x="277066" y="1570825"/>
                </a:lnTo>
                <a:lnTo>
                  <a:pt x="246639" y="1541947"/>
                </a:lnTo>
                <a:lnTo>
                  <a:pt x="217570" y="1510267"/>
                </a:lnTo>
                <a:lnTo>
                  <a:pt x="189945" y="1475911"/>
                </a:lnTo>
                <a:lnTo>
                  <a:pt x="163845" y="1439005"/>
                </a:lnTo>
                <a:lnTo>
                  <a:pt x="139355" y="1399674"/>
                </a:lnTo>
                <a:lnTo>
                  <a:pt x="116558" y="1358043"/>
                </a:lnTo>
                <a:lnTo>
                  <a:pt x="95536" y="1314239"/>
                </a:lnTo>
                <a:lnTo>
                  <a:pt x="76374" y="1268386"/>
                </a:lnTo>
                <a:lnTo>
                  <a:pt x="59154" y="1220611"/>
                </a:lnTo>
                <a:lnTo>
                  <a:pt x="43959" y="1171039"/>
                </a:lnTo>
                <a:lnTo>
                  <a:pt x="30874" y="1119795"/>
                </a:lnTo>
                <a:lnTo>
                  <a:pt x="19981" y="1067005"/>
                </a:lnTo>
                <a:lnTo>
                  <a:pt x="11364" y="1012795"/>
                </a:lnTo>
                <a:lnTo>
                  <a:pt x="5106" y="957290"/>
                </a:lnTo>
                <a:lnTo>
                  <a:pt x="1290" y="900616"/>
                </a:lnTo>
                <a:lnTo>
                  <a:pt x="0" y="8428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031485" y="1560448"/>
            <a:ext cx="56515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" marR="151130" algn="ctr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 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3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135277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21095" y="1269365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喷漆室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2464" y="1861565"/>
            <a:ext cx="5613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烘干室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43421" y="2413380"/>
            <a:ext cx="977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无组织排放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88681" y="1448942"/>
            <a:ext cx="474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92800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88681" y="2060321"/>
            <a:ext cx="474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41124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60995" y="2639186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1353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14950" y="3119628"/>
            <a:ext cx="302704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中涂废气流向图（单位</a:t>
            </a:r>
            <a:r>
              <a:rPr sz="1800" b="1" spc="-10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kg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2393" y="3390010"/>
            <a:ext cx="279654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中涂漆平衡图（单位：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800" b="1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502280" y="1426717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3062" y="51688"/>
                </a:moveTo>
                <a:lnTo>
                  <a:pt x="773176" y="92456"/>
                </a:lnTo>
                <a:lnTo>
                  <a:pt x="772159" y="96393"/>
                </a:lnTo>
                <a:lnTo>
                  <a:pt x="773938" y="99314"/>
                </a:lnTo>
                <a:lnTo>
                  <a:pt x="775716" y="102362"/>
                </a:lnTo>
                <a:lnTo>
                  <a:pt x="779526" y="103378"/>
                </a:lnTo>
                <a:lnTo>
                  <a:pt x="857281" y="58039"/>
                </a:lnTo>
                <a:lnTo>
                  <a:pt x="855598" y="58039"/>
                </a:lnTo>
                <a:lnTo>
                  <a:pt x="855598" y="57150"/>
                </a:lnTo>
                <a:lnTo>
                  <a:pt x="852423" y="57150"/>
                </a:lnTo>
                <a:lnTo>
                  <a:pt x="843062" y="51688"/>
                </a:lnTo>
                <a:close/>
              </a:path>
              <a:path w="868679" h="103505">
                <a:moveTo>
                  <a:pt x="832176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832176" y="58039"/>
                </a:lnTo>
                <a:lnTo>
                  <a:pt x="843062" y="51689"/>
                </a:lnTo>
                <a:lnTo>
                  <a:pt x="832176" y="45339"/>
                </a:lnTo>
                <a:close/>
              </a:path>
              <a:path w="868679" h="103505">
                <a:moveTo>
                  <a:pt x="857281" y="45339"/>
                </a:moveTo>
                <a:lnTo>
                  <a:pt x="855598" y="45339"/>
                </a:lnTo>
                <a:lnTo>
                  <a:pt x="855598" y="58039"/>
                </a:lnTo>
                <a:lnTo>
                  <a:pt x="857281" y="58039"/>
                </a:lnTo>
                <a:lnTo>
                  <a:pt x="868171" y="51689"/>
                </a:lnTo>
                <a:lnTo>
                  <a:pt x="857281" y="45339"/>
                </a:lnTo>
                <a:close/>
              </a:path>
              <a:path w="868679" h="103505">
                <a:moveTo>
                  <a:pt x="852423" y="46228"/>
                </a:moveTo>
                <a:lnTo>
                  <a:pt x="843062" y="51688"/>
                </a:lnTo>
                <a:lnTo>
                  <a:pt x="852423" y="57150"/>
                </a:lnTo>
                <a:lnTo>
                  <a:pt x="852423" y="46228"/>
                </a:lnTo>
                <a:close/>
              </a:path>
              <a:path w="868679" h="103505">
                <a:moveTo>
                  <a:pt x="855598" y="46228"/>
                </a:moveTo>
                <a:lnTo>
                  <a:pt x="852423" y="46228"/>
                </a:lnTo>
                <a:lnTo>
                  <a:pt x="852423" y="57150"/>
                </a:lnTo>
                <a:lnTo>
                  <a:pt x="855598" y="57150"/>
                </a:lnTo>
                <a:lnTo>
                  <a:pt x="855598" y="46228"/>
                </a:lnTo>
                <a:close/>
              </a:path>
              <a:path w="868679" h="103505">
                <a:moveTo>
                  <a:pt x="779526" y="0"/>
                </a:moveTo>
                <a:lnTo>
                  <a:pt x="775716" y="1016"/>
                </a:lnTo>
                <a:lnTo>
                  <a:pt x="772159" y="7112"/>
                </a:lnTo>
                <a:lnTo>
                  <a:pt x="773176" y="10922"/>
                </a:lnTo>
                <a:lnTo>
                  <a:pt x="843062" y="51688"/>
                </a:lnTo>
                <a:lnTo>
                  <a:pt x="852423" y="46228"/>
                </a:lnTo>
                <a:lnTo>
                  <a:pt x="855598" y="46228"/>
                </a:lnTo>
                <a:lnTo>
                  <a:pt x="855598" y="45339"/>
                </a:lnTo>
                <a:lnTo>
                  <a:pt x="857281" y="45339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42620" y="1657604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5">
                <a:moveTo>
                  <a:pt x="838636" y="51752"/>
                </a:moveTo>
                <a:lnTo>
                  <a:pt x="768870" y="92456"/>
                </a:lnTo>
                <a:lnTo>
                  <a:pt x="767854" y="96393"/>
                </a:lnTo>
                <a:lnTo>
                  <a:pt x="771385" y="102488"/>
                </a:lnTo>
                <a:lnTo>
                  <a:pt x="775271" y="103505"/>
                </a:lnTo>
                <a:lnTo>
                  <a:pt x="853016" y="58166"/>
                </a:lnTo>
                <a:lnTo>
                  <a:pt x="851306" y="58166"/>
                </a:lnTo>
                <a:lnTo>
                  <a:pt x="851306" y="57276"/>
                </a:lnTo>
                <a:lnTo>
                  <a:pt x="848106" y="57276"/>
                </a:lnTo>
                <a:lnTo>
                  <a:pt x="838636" y="51752"/>
                </a:lnTo>
                <a:close/>
              </a:path>
              <a:path w="864235" h="103505">
                <a:moveTo>
                  <a:pt x="827861" y="45466"/>
                </a:moveTo>
                <a:lnTo>
                  <a:pt x="0" y="45466"/>
                </a:lnTo>
                <a:lnTo>
                  <a:pt x="0" y="58166"/>
                </a:lnTo>
                <a:lnTo>
                  <a:pt x="827644" y="58166"/>
                </a:lnTo>
                <a:lnTo>
                  <a:pt x="838636" y="51752"/>
                </a:lnTo>
                <a:lnTo>
                  <a:pt x="827861" y="45466"/>
                </a:lnTo>
                <a:close/>
              </a:path>
              <a:path w="864235" h="103505">
                <a:moveTo>
                  <a:pt x="853042" y="45466"/>
                </a:moveTo>
                <a:lnTo>
                  <a:pt x="851306" y="45466"/>
                </a:lnTo>
                <a:lnTo>
                  <a:pt x="851306" y="58166"/>
                </a:lnTo>
                <a:lnTo>
                  <a:pt x="853016" y="58166"/>
                </a:lnTo>
                <a:lnTo>
                  <a:pt x="863904" y="51816"/>
                </a:lnTo>
                <a:lnTo>
                  <a:pt x="853042" y="45466"/>
                </a:lnTo>
                <a:close/>
              </a:path>
              <a:path w="864235" h="103505">
                <a:moveTo>
                  <a:pt x="848106" y="46228"/>
                </a:moveTo>
                <a:lnTo>
                  <a:pt x="838636" y="51752"/>
                </a:lnTo>
                <a:lnTo>
                  <a:pt x="848106" y="57276"/>
                </a:lnTo>
                <a:lnTo>
                  <a:pt x="848106" y="46228"/>
                </a:lnTo>
                <a:close/>
              </a:path>
              <a:path w="864235" h="103505">
                <a:moveTo>
                  <a:pt x="851306" y="46228"/>
                </a:moveTo>
                <a:lnTo>
                  <a:pt x="848106" y="46228"/>
                </a:lnTo>
                <a:lnTo>
                  <a:pt x="848106" y="57276"/>
                </a:lnTo>
                <a:lnTo>
                  <a:pt x="851306" y="57276"/>
                </a:lnTo>
                <a:lnTo>
                  <a:pt x="851306" y="46228"/>
                </a:lnTo>
                <a:close/>
              </a:path>
              <a:path w="864235" h="103505">
                <a:moveTo>
                  <a:pt x="775271" y="0"/>
                </a:moveTo>
                <a:lnTo>
                  <a:pt x="771385" y="1143"/>
                </a:lnTo>
                <a:lnTo>
                  <a:pt x="769620" y="4063"/>
                </a:lnTo>
                <a:lnTo>
                  <a:pt x="767854" y="7112"/>
                </a:lnTo>
                <a:lnTo>
                  <a:pt x="768870" y="11049"/>
                </a:lnTo>
                <a:lnTo>
                  <a:pt x="838636" y="51752"/>
                </a:lnTo>
                <a:lnTo>
                  <a:pt x="848106" y="46228"/>
                </a:lnTo>
                <a:lnTo>
                  <a:pt x="851306" y="46228"/>
                </a:lnTo>
                <a:lnTo>
                  <a:pt x="851306" y="45466"/>
                </a:lnTo>
                <a:lnTo>
                  <a:pt x="853042" y="45466"/>
                </a:lnTo>
                <a:lnTo>
                  <a:pt x="775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2620" y="2809494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5">
                <a:moveTo>
                  <a:pt x="838745" y="51688"/>
                </a:moveTo>
                <a:lnTo>
                  <a:pt x="768870" y="92455"/>
                </a:lnTo>
                <a:lnTo>
                  <a:pt x="767854" y="96265"/>
                </a:lnTo>
                <a:lnTo>
                  <a:pt x="771385" y="102361"/>
                </a:lnTo>
                <a:lnTo>
                  <a:pt x="775271" y="103377"/>
                </a:lnTo>
                <a:lnTo>
                  <a:pt x="853016" y="58038"/>
                </a:lnTo>
                <a:lnTo>
                  <a:pt x="851306" y="58038"/>
                </a:lnTo>
                <a:lnTo>
                  <a:pt x="851306" y="57150"/>
                </a:lnTo>
                <a:lnTo>
                  <a:pt x="848106" y="57150"/>
                </a:lnTo>
                <a:lnTo>
                  <a:pt x="838745" y="51688"/>
                </a:lnTo>
                <a:close/>
              </a:path>
              <a:path w="864235" h="103505">
                <a:moveTo>
                  <a:pt x="827861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27861" y="58038"/>
                </a:lnTo>
                <a:lnTo>
                  <a:pt x="838745" y="51688"/>
                </a:lnTo>
                <a:lnTo>
                  <a:pt x="827861" y="45338"/>
                </a:lnTo>
                <a:close/>
              </a:path>
              <a:path w="864235" h="103505">
                <a:moveTo>
                  <a:pt x="853014" y="45338"/>
                </a:moveTo>
                <a:lnTo>
                  <a:pt x="851306" y="45338"/>
                </a:lnTo>
                <a:lnTo>
                  <a:pt x="851306" y="58038"/>
                </a:lnTo>
                <a:lnTo>
                  <a:pt x="853016" y="58038"/>
                </a:lnTo>
                <a:lnTo>
                  <a:pt x="863904" y="51688"/>
                </a:lnTo>
                <a:lnTo>
                  <a:pt x="853014" y="45338"/>
                </a:lnTo>
                <a:close/>
              </a:path>
              <a:path w="864235" h="103505">
                <a:moveTo>
                  <a:pt x="848106" y="46227"/>
                </a:moveTo>
                <a:lnTo>
                  <a:pt x="838745" y="51688"/>
                </a:lnTo>
                <a:lnTo>
                  <a:pt x="848106" y="57150"/>
                </a:lnTo>
                <a:lnTo>
                  <a:pt x="848106" y="46227"/>
                </a:lnTo>
                <a:close/>
              </a:path>
              <a:path w="864235" h="103505">
                <a:moveTo>
                  <a:pt x="851306" y="46227"/>
                </a:moveTo>
                <a:lnTo>
                  <a:pt x="848106" y="46227"/>
                </a:lnTo>
                <a:lnTo>
                  <a:pt x="848106" y="57150"/>
                </a:lnTo>
                <a:lnTo>
                  <a:pt x="851306" y="57150"/>
                </a:lnTo>
                <a:lnTo>
                  <a:pt x="851306" y="46227"/>
                </a:lnTo>
                <a:close/>
              </a:path>
              <a:path w="864235" h="103505">
                <a:moveTo>
                  <a:pt x="775271" y="0"/>
                </a:moveTo>
                <a:lnTo>
                  <a:pt x="771385" y="1015"/>
                </a:lnTo>
                <a:lnTo>
                  <a:pt x="769620" y="4063"/>
                </a:lnTo>
                <a:lnTo>
                  <a:pt x="767854" y="6984"/>
                </a:lnTo>
                <a:lnTo>
                  <a:pt x="768870" y="10921"/>
                </a:lnTo>
                <a:lnTo>
                  <a:pt x="838745" y="51688"/>
                </a:lnTo>
                <a:lnTo>
                  <a:pt x="848106" y="46227"/>
                </a:lnTo>
                <a:lnTo>
                  <a:pt x="851306" y="46227"/>
                </a:lnTo>
                <a:lnTo>
                  <a:pt x="851306" y="45338"/>
                </a:lnTo>
                <a:lnTo>
                  <a:pt x="853014" y="45338"/>
                </a:lnTo>
                <a:lnTo>
                  <a:pt x="775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206500" y="1240155"/>
            <a:ext cx="1296035" cy="2052955"/>
          </a:xfrm>
          <a:custGeom>
            <a:avLst/>
            <a:gdLst/>
            <a:ahLst/>
            <a:cxnLst/>
            <a:rect l="l" t="t" r="r" b="b"/>
            <a:pathLst>
              <a:path w="1296035" h="2052954">
                <a:moveTo>
                  <a:pt x="0" y="2052955"/>
                </a:moveTo>
                <a:lnTo>
                  <a:pt x="1295781" y="2052955"/>
                </a:lnTo>
                <a:lnTo>
                  <a:pt x="1295781" y="0"/>
                </a:lnTo>
                <a:lnTo>
                  <a:pt x="0" y="0"/>
                </a:lnTo>
                <a:lnTo>
                  <a:pt x="0" y="205295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02280" y="2214879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2953" y="51752"/>
                </a:moveTo>
                <a:lnTo>
                  <a:pt x="773176" y="92456"/>
                </a:lnTo>
                <a:lnTo>
                  <a:pt x="772159" y="96393"/>
                </a:lnTo>
                <a:lnTo>
                  <a:pt x="773938" y="99441"/>
                </a:lnTo>
                <a:lnTo>
                  <a:pt x="775716" y="102362"/>
                </a:lnTo>
                <a:lnTo>
                  <a:pt x="779526" y="103378"/>
                </a:lnTo>
                <a:lnTo>
                  <a:pt x="782573" y="101727"/>
                </a:lnTo>
                <a:lnTo>
                  <a:pt x="857309" y="58039"/>
                </a:lnTo>
                <a:lnTo>
                  <a:pt x="855598" y="58039"/>
                </a:lnTo>
                <a:lnTo>
                  <a:pt x="855598" y="57277"/>
                </a:lnTo>
                <a:lnTo>
                  <a:pt x="852423" y="57277"/>
                </a:lnTo>
                <a:lnTo>
                  <a:pt x="842953" y="51752"/>
                </a:lnTo>
                <a:close/>
              </a:path>
              <a:path w="868679" h="103505">
                <a:moveTo>
                  <a:pt x="831958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832176" y="58039"/>
                </a:lnTo>
                <a:lnTo>
                  <a:pt x="842953" y="51752"/>
                </a:lnTo>
                <a:lnTo>
                  <a:pt x="831958" y="45339"/>
                </a:lnTo>
                <a:close/>
              </a:path>
              <a:path w="868679" h="103505">
                <a:moveTo>
                  <a:pt x="857281" y="45339"/>
                </a:moveTo>
                <a:lnTo>
                  <a:pt x="855598" y="45339"/>
                </a:lnTo>
                <a:lnTo>
                  <a:pt x="855598" y="58039"/>
                </a:lnTo>
                <a:lnTo>
                  <a:pt x="857309" y="58039"/>
                </a:lnTo>
                <a:lnTo>
                  <a:pt x="868171" y="51689"/>
                </a:lnTo>
                <a:lnTo>
                  <a:pt x="857281" y="45339"/>
                </a:lnTo>
                <a:close/>
              </a:path>
              <a:path w="868679" h="103505">
                <a:moveTo>
                  <a:pt x="852423" y="46228"/>
                </a:moveTo>
                <a:lnTo>
                  <a:pt x="842953" y="51752"/>
                </a:lnTo>
                <a:lnTo>
                  <a:pt x="852423" y="57277"/>
                </a:lnTo>
                <a:lnTo>
                  <a:pt x="852423" y="46228"/>
                </a:lnTo>
                <a:close/>
              </a:path>
              <a:path w="868679" h="103505">
                <a:moveTo>
                  <a:pt x="855598" y="46228"/>
                </a:moveTo>
                <a:lnTo>
                  <a:pt x="852423" y="46228"/>
                </a:lnTo>
                <a:lnTo>
                  <a:pt x="852423" y="57277"/>
                </a:lnTo>
                <a:lnTo>
                  <a:pt x="855598" y="57277"/>
                </a:lnTo>
                <a:lnTo>
                  <a:pt x="855598" y="46228"/>
                </a:lnTo>
                <a:close/>
              </a:path>
              <a:path w="868679" h="103505">
                <a:moveTo>
                  <a:pt x="779526" y="0"/>
                </a:moveTo>
                <a:lnTo>
                  <a:pt x="775716" y="1016"/>
                </a:lnTo>
                <a:lnTo>
                  <a:pt x="772159" y="7112"/>
                </a:lnTo>
                <a:lnTo>
                  <a:pt x="773176" y="11049"/>
                </a:lnTo>
                <a:lnTo>
                  <a:pt x="842953" y="51752"/>
                </a:lnTo>
                <a:lnTo>
                  <a:pt x="852423" y="46228"/>
                </a:lnTo>
                <a:lnTo>
                  <a:pt x="855598" y="46228"/>
                </a:lnTo>
                <a:lnTo>
                  <a:pt x="855598" y="45339"/>
                </a:lnTo>
                <a:lnTo>
                  <a:pt x="857281" y="45339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98089" y="2953385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2826" y="51752"/>
                </a:moveTo>
                <a:lnTo>
                  <a:pt x="773049" y="92455"/>
                </a:lnTo>
                <a:lnTo>
                  <a:pt x="772033" y="96392"/>
                </a:lnTo>
                <a:lnTo>
                  <a:pt x="775588" y="102488"/>
                </a:lnTo>
                <a:lnTo>
                  <a:pt x="779526" y="103504"/>
                </a:lnTo>
                <a:lnTo>
                  <a:pt x="857308" y="58038"/>
                </a:lnTo>
                <a:lnTo>
                  <a:pt x="855472" y="58038"/>
                </a:lnTo>
                <a:lnTo>
                  <a:pt x="855472" y="57276"/>
                </a:lnTo>
                <a:lnTo>
                  <a:pt x="852297" y="57276"/>
                </a:lnTo>
                <a:lnTo>
                  <a:pt x="842826" y="51752"/>
                </a:lnTo>
                <a:close/>
              </a:path>
              <a:path w="868679" h="103505">
                <a:moveTo>
                  <a:pt x="831831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049" y="58038"/>
                </a:lnTo>
                <a:lnTo>
                  <a:pt x="842826" y="51752"/>
                </a:lnTo>
                <a:lnTo>
                  <a:pt x="831831" y="45338"/>
                </a:lnTo>
                <a:close/>
              </a:path>
              <a:path w="868679" h="103505">
                <a:moveTo>
                  <a:pt x="857281" y="45338"/>
                </a:moveTo>
                <a:lnTo>
                  <a:pt x="855472" y="45338"/>
                </a:lnTo>
                <a:lnTo>
                  <a:pt x="855472" y="58038"/>
                </a:lnTo>
                <a:lnTo>
                  <a:pt x="857308" y="58038"/>
                </a:lnTo>
                <a:lnTo>
                  <a:pt x="868172" y="51688"/>
                </a:lnTo>
                <a:lnTo>
                  <a:pt x="857281" y="45338"/>
                </a:lnTo>
                <a:close/>
              </a:path>
              <a:path w="868679" h="103505">
                <a:moveTo>
                  <a:pt x="852297" y="46227"/>
                </a:moveTo>
                <a:lnTo>
                  <a:pt x="842826" y="51752"/>
                </a:lnTo>
                <a:lnTo>
                  <a:pt x="852297" y="57276"/>
                </a:lnTo>
                <a:lnTo>
                  <a:pt x="852297" y="46227"/>
                </a:lnTo>
                <a:close/>
              </a:path>
              <a:path w="868679" h="103505">
                <a:moveTo>
                  <a:pt x="855472" y="46227"/>
                </a:moveTo>
                <a:lnTo>
                  <a:pt x="852297" y="46227"/>
                </a:lnTo>
                <a:lnTo>
                  <a:pt x="852297" y="57276"/>
                </a:lnTo>
                <a:lnTo>
                  <a:pt x="855472" y="57276"/>
                </a:lnTo>
                <a:lnTo>
                  <a:pt x="855472" y="46227"/>
                </a:lnTo>
                <a:close/>
              </a:path>
              <a:path w="868679" h="103505">
                <a:moveTo>
                  <a:pt x="779526" y="0"/>
                </a:moveTo>
                <a:lnTo>
                  <a:pt x="775588" y="1015"/>
                </a:lnTo>
                <a:lnTo>
                  <a:pt x="772033" y="7112"/>
                </a:lnTo>
                <a:lnTo>
                  <a:pt x="773049" y="11049"/>
                </a:lnTo>
                <a:lnTo>
                  <a:pt x="842826" y="51752"/>
                </a:lnTo>
                <a:lnTo>
                  <a:pt x="852297" y="46227"/>
                </a:lnTo>
                <a:lnTo>
                  <a:pt x="855472" y="46227"/>
                </a:lnTo>
                <a:lnTo>
                  <a:pt x="855472" y="45338"/>
                </a:lnTo>
                <a:lnTo>
                  <a:pt x="857281" y="45338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627502" y="1175511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05810" y="1895475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72536" y="2712592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62273" y="1239773"/>
            <a:ext cx="82613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103023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3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6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5%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534536" y="2050541"/>
            <a:ext cx="82550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44152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1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5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6%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25392" y="2789682"/>
            <a:ext cx="82550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135277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4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7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9%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14299" y="1260221"/>
            <a:ext cx="565150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5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中涂漆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1655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250632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04571" y="2332863"/>
            <a:ext cx="74041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5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31820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91251" y="4709540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0"/>
                </a:moveTo>
                <a:lnTo>
                  <a:pt x="1605660" y="76199"/>
                </a:lnTo>
                <a:lnTo>
                  <a:pt x="1669160" y="44449"/>
                </a:lnTo>
                <a:lnTo>
                  <a:pt x="1618360" y="44449"/>
                </a:lnTo>
                <a:lnTo>
                  <a:pt x="1618360" y="31749"/>
                </a:lnTo>
                <a:lnTo>
                  <a:pt x="1669160" y="31749"/>
                </a:lnTo>
                <a:lnTo>
                  <a:pt x="1605660" y="0"/>
                </a:lnTo>
                <a:close/>
              </a:path>
              <a:path w="1682115" h="76200">
                <a:moveTo>
                  <a:pt x="1605660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605660" y="44449"/>
                </a:lnTo>
                <a:lnTo>
                  <a:pt x="1605660" y="31749"/>
                </a:lnTo>
                <a:close/>
              </a:path>
              <a:path w="1682115" h="76200">
                <a:moveTo>
                  <a:pt x="1669160" y="31749"/>
                </a:moveTo>
                <a:lnTo>
                  <a:pt x="1618360" y="31749"/>
                </a:lnTo>
                <a:lnTo>
                  <a:pt x="1618360" y="44449"/>
                </a:lnTo>
                <a:lnTo>
                  <a:pt x="1669160" y="44449"/>
                </a:lnTo>
                <a:lnTo>
                  <a:pt x="1681860" y="38099"/>
                </a:lnTo>
                <a:lnTo>
                  <a:pt x="166916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830570" y="5304154"/>
            <a:ext cx="1543050" cy="76200"/>
          </a:xfrm>
          <a:custGeom>
            <a:avLst/>
            <a:gdLst/>
            <a:ahLst/>
            <a:cxnLst/>
            <a:rect l="l" t="t" r="r" b="b"/>
            <a:pathLst>
              <a:path w="1543050" h="76200">
                <a:moveTo>
                  <a:pt x="1466341" y="0"/>
                </a:moveTo>
                <a:lnTo>
                  <a:pt x="1466341" y="76200"/>
                </a:lnTo>
                <a:lnTo>
                  <a:pt x="1529841" y="44450"/>
                </a:lnTo>
                <a:lnTo>
                  <a:pt x="1479041" y="44450"/>
                </a:lnTo>
                <a:lnTo>
                  <a:pt x="1479041" y="31750"/>
                </a:lnTo>
                <a:lnTo>
                  <a:pt x="1529841" y="31750"/>
                </a:lnTo>
                <a:lnTo>
                  <a:pt x="1466341" y="0"/>
                </a:lnTo>
                <a:close/>
              </a:path>
              <a:path w="1543050" h="76200">
                <a:moveTo>
                  <a:pt x="14663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66341" y="44450"/>
                </a:lnTo>
                <a:lnTo>
                  <a:pt x="1466341" y="31750"/>
                </a:lnTo>
                <a:close/>
              </a:path>
              <a:path w="1543050" h="76200">
                <a:moveTo>
                  <a:pt x="1529841" y="31750"/>
                </a:moveTo>
                <a:lnTo>
                  <a:pt x="1479041" y="31750"/>
                </a:lnTo>
                <a:lnTo>
                  <a:pt x="1479041" y="44450"/>
                </a:lnTo>
                <a:lnTo>
                  <a:pt x="1529841" y="44450"/>
                </a:lnTo>
                <a:lnTo>
                  <a:pt x="1542541" y="38100"/>
                </a:lnTo>
                <a:lnTo>
                  <a:pt x="152984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691251" y="5900000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44445"/>
                </a:moveTo>
                <a:lnTo>
                  <a:pt x="1605660" y="76199"/>
                </a:lnTo>
                <a:lnTo>
                  <a:pt x="1669203" y="44449"/>
                </a:lnTo>
                <a:lnTo>
                  <a:pt x="1605660" y="44445"/>
                </a:lnTo>
                <a:close/>
              </a:path>
              <a:path w="1682115" h="76200">
                <a:moveTo>
                  <a:pt x="1605660" y="31745"/>
                </a:moveTo>
                <a:lnTo>
                  <a:pt x="1605660" y="44445"/>
                </a:lnTo>
                <a:lnTo>
                  <a:pt x="1618360" y="44449"/>
                </a:lnTo>
                <a:lnTo>
                  <a:pt x="1618360" y="31749"/>
                </a:lnTo>
                <a:lnTo>
                  <a:pt x="1605660" y="31745"/>
                </a:lnTo>
                <a:close/>
              </a:path>
              <a:path w="1682115" h="76200">
                <a:moveTo>
                  <a:pt x="1605660" y="0"/>
                </a:moveTo>
                <a:lnTo>
                  <a:pt x="1605660" y="31745"/>
                </a:lnTo>
                <a:lnTo>
                  <a:pt x="1618360" y="31749"/>
                </a:lnTo>
                <a:lnTo>
                  <a:pt x="1618360" y="44449"/>
                </a:lnTo>
                <a:lnTo>
                  <a:pt x="1669212" y="44445"/>
                </a:lnTo>
                <a:lnTo>
                  <a:pt x="1681860" y="38125"/>
                </a:lnTo>
                <a:lnTo>
                  <a:pt x="1605660" y="0"/>
                </a:lnTo>
                <a:close/>
              </a:path>
              <a:path w="1682115" h="76200">
                <a:moveTo>
                  <a:pt x="0" y="31140"/>
                </a:moveTo>
                <a:lnTo>
                  <a:pt x="0" y="43840"/>
                </a:lnTo>
                <a:lnTo>
                  <a:pt x="1605660" y="44445"/>
                </a:lnTo>
                <a:lnTo>
                  <a:pt x="1605660" y="31745"/>
                </a:lnTo>
                <a:lnTo>
                  <a:pt x="0" y="31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711700" y="4449826"/>
            <a:ext cx="1118870" cy="1685925"/>
          </a:xfrm>
          <a:custGeom>
            <a:avLst/>
            <a:gdLst/>
            <a:ahLst/>
            <a:cxnLst/>
            <a:rect l="l" t="t" r="r" b="b"/>
            <a:pathLst>
              <a:path w="1118870" h="1685925">
                <a:moveTo>
                  <a:pt x="0" y="842899"/>
                </a:moveTo>
                <a:lnTo>
                  <a:pt x="1290" y="785181"/>
                </a:lnTo>
                <a:lnTo>
                  <a:pt x="5106" y="728509"/>
                </a:lnTo>
                <a:lnTo>
                  <a:pt x="11364" y="673007"/>
                </a:lnTo>
                <a:lnTo>
                  <a:pt x="19981" y="618801"/>
                </a:lnTo>
                <a:lnTo>
                  <a:pt x="30874" y="566016"/>
                </a:lnTo>
                <a:lnTo>
                  <a:pt x="43959" y="514778"/>
                </a:lnTo>
                <a:lnTo>
                  <a:pt x="59154" y="465212"/>
                </a:lnTo>
                <a:lnTo>
                  <a:pt x="76374" y="417444"/>
                </a:lnTo>
                <a:lnTo>
                  <a:pt x="95536" y="371599"/>
                </a:lnTo>
                <a:lnTo>
                  <a:pt x="116558" y="327802"/>
                </a:lnTo>
                <a:lnTo>
                  <a:pt x="139355" y="286179"/>
                </a:lnTo>
                <a:lnTo>
                  <a:pt x="163845" y="246856"/>
                </a:lnTo>
                <a:lnTo>
                  <a:pt x="189945" y="209957"/>
                </a:lnTo>
                <a:lnTo>
                  <a:pt x="217570" y="175609"/>
                </a:lnTo>
                <a:lnTo>
                  <a:pt x="246639" y="143937"/>
                </a:lnTo>
                <a:lnTo>
                  <a:pt x="277066" y="115066"/>
                </a:lnTo>
                <a:lnTo>
                  <a:pt x="308770" y="89122"/>
                </a:lnTo>
                <a:lnTo>
                  <a:pt x="341667" y="66230"/>
                </a:lnTo>
                <a:lnTo>
                  <a:pt x="375674" y="46516"/>
                </a:lnTo>
                <a:lnTo>
                  <a:pt x="410706" y="30104"/>
                </a:lnTo>
                <a:lnTo>
                  <a:pt x="446682" y="17122"/>
                </a:lnTo>
                <a:lnTo>
                  <a:pt x="521129" y="1944"/>
                </a:lnTo>
                <a:lnTo>
                  <a:pt x="559435" y="0"/>
                </a:lnTo>
                <a:lnTo>
                  <a:pt x="597740" y="1944"/>
                </a:lnTo>
                <a:lnTo>
                  <a:pt x="635351" y="7693"/>
                </a:lnTo>
                <a:lnTo>
                  <a:pt x="708163" y="30104"/>
                </a:lnTo>
                <a:lnTo>
                  <a:pt x="743195" y="46516"/>
                </a:lnTo>
                <a:lnTo>
                  <a:pt x="777202" y="66230"/>
                </a:lnTo>
                <a:lnTo>
                  <a:pt x="810099" y="89122"/>
                </a:lnTo>
                <a:lnTo>
                  <a:pt x="841803" y="115066"/>
                </a:lnTo>
                <a:lnTo>
                  <a:pt x="872230" y="143937"/>
                </a:lnTo>
                <a:lnTo>
                  <a:pt x="901299" y="175609"/>
                </a:lnTo>
                <a:lnTo>
                  <a:pt x="928924" y="209957"/>
                </a:lnTo>
                <a:lnTo>
                  <a:pt x="955024" y="246856"/>
                </a:lnTo>
                <a:lnTo>
                  <a:pt x="979514" y="286179"/>
                </a:lnTo>
                <a:lnTo>
                  <a:pt x="1002311" y="327802"/>
                </a:lnTo>
                <a:lnTo>
                  <a:pt x="1023333" y="371599"/>
                </a:lnTo>
                <a:lnTo>
                  <a:pt x="1042495" y="417444"/>
                </a:lnTo>
                <a:lnTo>
                  <a:pt x="1059715" y="465212"/>
                </a:lnTo>
                <a:lnTo>
                  <a:pt x="1074910" y="514778"/>
                </a:lnTo>
                <a:lnTo>
                  <a:pt x="1087995" y="566016"/>
                </a:lnTo>
                <a:lnTo>
                  <a:pt x="1098888" y="618801"/>
                </a:lnTo>
                <a:lnTo>
                  <a:pt x="1107505" y="673007"/>
                </a:lnTo>
                <a:lnTo>
                  <a:pt x="1113763" y="728509"/>
                </a:lnTo>
                <a:lnTo>
                  <a:pt x="1117579" y="785181"/>
                </a:lnTo>
                <a:lnTo>
                  <a:pt x="1118870" y="842899"/>
                </a:lnTo>
                <a:lnTo>
                  <a:pt x="1117579" y="900613"/>
                </a:lnTo>
                <a:lnTo>
                  <a:pt x="1113763" y="957284"/>
                </a:lnTo>
                <a:lnTo>
                  <a:pt x="1107505" y="1012785"/>
                </a:lnTo>
                <a:lnTo>
                  <a:pt x="1098888" y="1066992"/>
                </a:lnTo>
                <a:lnTo>
                  <a:pt x="1087995" y="1119778"/>
                </a:lnTo>
                <a:lnTo>
                  <a:pt x="1074910" y="1171018"/>
                </a:lnTo>
                <a:lnTo>
                  <a:pt x="1059715" y="1220587"/>
                </a:lnTo>
                <a:lnTo>
                  <a:pt x="1042495" y="1268358"/>
                </a:lnTo>
                <a:lnTo>
                  <a:pt x="1023333" y="1314207"/>
                </a:lnTo>
                <a:lnTo>
                  <a:pt x="1002311" y="1358008"/>
                </a:lnTo>
                <a:lnTo>
                  <a:pt x="979514" y="1399635"/>
                </a:lnTo>
                <a:lnTo>
                  <a:pt x="955024" y="1438963"/>
                </a:lnTo>
                <a:lnTo>
                  <a:pt x="928924" y="1475867"/>
                </a:lnTo>
                <a:lnTo>
                  <a:pt x="901299" y="1510220"/>
                </a:lnTo>
                <a:lnTo>
                  <a:pt x="872230" y="1541897"/>
                </a:lnTo>
                <a:lnTo>
                  <a:pt x="841803" y="1570772"/>
                </a:lnTo>
                <a:lnTo>
                  <a:pt x="810099" y="1596721"/>
                </a:lnTo>
                <a:lnTo>
                  <a:pt x="777202" y="1619617"/>
                </a:lnTo>
                <a:lnTo>
                  <a:pt x="743195" y="1639335"/>
                </a:lnTo>
                <a:lnTo>
                  <a:pt x="708163" y="1655750"/>
                </a:lnTo>
                <a:lnTo>
                  <a:pt x="672187" y="1668735"/>
                </a:lnTo>
                <a:lnTo>
                  <a:pt x="597740" y="1683916"/>
                </a:lnTo>
                <a:lnTo>
                  <a:pt x="559435" y="1685861"/>
                </a:lnTo>
                <a:lnTo>
                  <a:pt x="521129" y="1683916"/>
                </a:lnTo>
                <a:lnTo>
                  <a:pt x="483518" y="1678166"/>
                </a:lnTo>
                <a:lnTo>
                  <a:pt x="410706" y="1655750"/>
                </a:lnTo>
                <a:lnTo>
                  <a:pt x="375674" y="1639335"/>
                </a:lnTo>
                <a:lnTo>
                  <a:pt x="341667" y="1619617"/>
                </a:lnTo>
                <a:lnTo>
                  <a:pt x="308770" y="1596721"/>
                </a:lnTo>
                <a:lnTo>
                  <a:pt x="277066" y="1570772"/>
                </a:lnTo>
                <a:lnTo>
                  <a:pt x="246639" y="1541897"/>
                </a:lnTo>
                <a:lnTo>
                  <a:pt x="217570" y="1510220"/>
                </a:lnTo>
                <a:lnTo>
                  <a:pt x="189945" y="1475867"/>
                </a:lnTo>
                <a:lnTo>
                  <a:pt x="163845" y="1438963"/>
                </a:lnTo>
                <a:lnTo>
                  <a:pt x="139355" y="1399635"/>
                </a:lnTo>
                <a:lnTo>
                  <a:pt x="116558" y="1358008"/>
                </a:lnTo>
                <a:lnTo>
                  <a:pt x="95536" y="1314207"/>
                </a:lnTo>
                <a:lnTo>
                  <a:pt x="76374" y="1268358"/>
                </a:lnTo>
                <a:lnTo>
                  <a:pt x="59154" y="1220587"/>
                </a:lnTo>
                <a:lnTo>
                  <a:pt x="43959" y="1171018"/>
                </a:lnTo>
                <a:lnTo>
                  <a:pt x="30874" y="1119778"/>
                </a:lnTo>
                <a:lnTo>
                  <a:pt x="19981" y="1066992"/>
                </a:lnTo>
                <a:lnTo>
                  <a:pt x="11364" y="1012785"/>
                </a:lnTo>
                <a:lnTo>
                  <a:pt x="5106" y="957284"/>
                </a:lnTo>
                <a:lnTo>
                  <a:pt x="1290" y="900613"/>
                </a:lnTo>
                <a:lnTo>
                  <a:pt x="0" y="8428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955285" y="4739258"/>
            <a:ext cx="56515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580" algn="ctr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8580" algn="ctr">
              <a:lnSpc>
                <a:spcPts val="1655"/>
              </a:lnSpc>
            </a:pP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55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244914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44895" y="4448175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喷漆室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76264" y="5040629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烘干室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967221" y="5592470"/>
            <a:ext cx="977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latin typeface="宋体" panose="02010600030101010101" pitchFamily="2" charset="-122"/>
                <a:cs typeface="宋体" panose="02010600030101010101" pitchFamily="2" charset="-122"/>
              </a:rPr>
              <a:t>无组织排放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66761" y="4628007"/>
            <a:ext cx="56515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205728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412481" y="5239130"/>
            <a:ext cx="474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36737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84795" y="5818225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2449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372" rIns="0" bIns="0" rtlCol="0">
            <a:spAutoFit/>
          </a:bodyPr>
          <a:lstStyle/>
          <a:p>
            <a:pPr marL="318770">
              <a:lnSpc>
                <a:spcPts val="2835"/>
              </a:lnSpc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天津一汽丰田（二厂）调</a:t>
            </a:r>
            <a:r>
              <a:rPr sz="24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400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（交通运输设备制造行业）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5117" y="3367785"/>
            <a:ext cx="25927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清漆平衡图（单位：</a:t>
            </a:r>
            <a:r>
              <a:rPr sz="18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18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53532" y="3475608"/>
            <a:ext cx="32829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清漆废气气流向图（单位：</a:t>
            </a:r>
            <a:r>
              <a:rPr sz="18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4250" y="6409944"/>
            <a:ext cx="32143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全厂</a:t>
            </a:r>
            <a:r>
              <a:rPr sz="18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VOC</a:t>
            </a:r>
            <a:r>
              <a:rPr sz="18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平衡图（单位：</a:t>
            </a:r>
            <a:r>
              <a:rPr sz="1800" b="1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1800" b="1" spc="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3332" cy="4465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8" y="10667"/>
            <a:ext cx="9133331" cy="46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30270" y="4175696"/>
            <a:ext cx="1142365" cy="2080895"/>
          </a:xfrm>
          <a:custGeom>
            <a:avLst/>
            <a:gdLst/>
            <a:ahLst/>
            <a:cxnLst/>
            <a:rect l="l" t="t" r="r" b="b"/>
            <a:pathLst>
              <a:path w="1142364" h="2080895">
                <a:moveTo>
                  <a:pt x="0" y="2080641"/>
                </a:moveTo>
                <a:lnTo>
                  <a:pt x="1141907" y="2080641"/>
                </a:lnTo>
                <a:lnTo>
                  <a:pt x="1141907" y="0"/>
                </a:lnTo>
                <a:lnTo>
                  <a:pt x="0" y="0"/>
                </a:lnTo>
                <a:lnTo>
                  <a:pt x="0" y="208064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587622" y="4858384"/>
            <a:ext cx="82740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780" marR="5080" indent="-132715">
              <a:lnSpc>
                <a:spcPct val="100000"/>
              </a:lnSpc>
            </a:pP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总量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525360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507" y="4435347"/>
            <a:ext cx="1143635" cy="76200"/>
          </a:xfrm>
          <a:custGeom>
            <a:avLst/>
            <a:gdLst/>
            <a:ahLst/>
            <a:cxnLst/>
            <a:rect l="l" t="t" r="r" b="b"/>
            <a:pathLst>
              <a:path w="1143635" h="76200">
                <a:moveTo>
                  <a:pt x="1066979" y="44444"/>
                </a:moveTo>
                <a:lnTo>
                  <a:pt x="1066927" y="76200"/>
                </a:lnTo>
                <a:lnTo>
                  <a:pt x="1130639" y="44450"/>
                </a:lnTo>
                <a:lnTo>
                  <a:pt x="1066979" y="44444"/>
                </a:lnTo>
                <a:close/>
              </a:path>
              <a:path w="1143635" h="76200">
                <a:moveTo>
                  <a:pt x="1067001" y="31744"/>
                </a:moveTo>
                <a:lnTo>
                  <a:pt x="1066979" y="44444"/>
                </a:lnTo>
                <a:lnTo>
                  <a:pt x="1079627" y="44450"/>
                </a:lnTo>
                <a:lnTo>
                  <a:pt x="1079627" y="31750"/>
                </a:lnTo>
                <a:lnTo>
                  <a:pt x="1067001" y="31744"/>
                </a:lnTo>
                <a:close/>
              </a:path>
              <a:path w="1143635" h="76200">
                <a:moveTo>
                  <a:pt x="1067054" y="0"/>
                </a:moveTo>
                <a:lnTo>
                  <a:pt x="1067001" y="31744"/>
                </a:lnTo>
                <a:lnTo>
                  <a:pt x="1079627" y="31750"/>
                </a:lnTo>
                <a:lnTo>
                  <a:pt x="1079627" y="44450"/>
                </a:lnTo>
                <a:lnTo>
                  <a:pt x="1130651" y="44444"/>
                </a:lnTo>
                <a:lnTo>
                  <a:pt x="1143127" y="38226"/>
                </a:lnTo>
                <a:lnTo>
                  <a:pt x="1067054" y="0"/>
                </a:lnTo>
                <a:close/>
              </a:path>
              <a:path w="1143635" h="76200">
                <a:moveTo>
                  <a:pt x="0" y="31241"/>
                </a:moveTo>
                <a:lnTo>
                  <a:pt x="0" y="43941"/>
                </a:lnTo>
                <a:lnTo>
                  <a:pt x="1066979" y="44444"/>
                </a:lnTo>
                <a:lnTo>
                  <a:pt x="1067001" y="31744"/>
                </a:lnTo>
                <a:lnTo>
                  <a:pt x="0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72253" y="5921692"/>
            <a:ext cx="1145540" cy="76200"/>
          </a:xfrm>
          <a:custGeom>
            <a:avLst/>
            <a:gdLst/>
            <a:ahLst/>
            <a:cxnLst/>
            <a:rect l="l" t="t" r="r" b="b"/>
            <a:pathLst>
              <a:path w="1145539" h="76200">
                <a:moveTo>
                  <a:pt x="1068832" y="44455"/>
                </a:moveTo>
                <a:lnTo>
                  <a:pt x="1068832" y="76200"/>
                </a:lnTo>
                <a:lnTo>
                  <a:pt x="1132370" y="44462"/>
                </a:lnTo>
                <a:lnTo>
                  <a:pt x="1068832" y="44455"/>
                </a:lnTo>
                <a:close/>
              </a:path>
              <a:path w="1145539" h="76200">
                <a:moveTo>
                  <a:pt x="1068832" y="31755"/>
                </a:moveTo>
                <a:lnTo>
                  <a:pt x="1068832" y="44455"/>
                </a:lnTo>
                <a:lnTo>
                  <a:pt x="1081532" y="44462"/>
                </a:lnTo>
                <a:lnTo>
                  <a:pt x="1081532" y="31762"/>
                </a:lnTo>
                <a:lnTo>
                  <a:pt x="1068832" y="31755"/>
                </a:lnTo>
                <a:close/>
              </a:path>
              <a:path w="1145539" h="76200">
                <a:moveTo>
                  <a:pt x="1068832" y="0"/>
                </a:moveTo>
                <a:lnTo>
                  <a:pt x="1068832" y="31755"/>
                </a:lnTo>
                <a:lnTo>
                  <a:pt x="1081532" y="31762"/>
                </a:lnTo>
                <a:lnTo>
                  <a:pt x="1081532" y="44462"/>
                </a:lnTo>
                <a:lnTo>
                  <a:pt x="1132384" y="44455"/>
                </a:lnTo>
                <a:lnTo>
                  <a:pt x="1145032" y="38138"/>
                </a:lnTo>
                <a:lnTo>
                  <a:pt x="1068832" y="0"/>
                </a:lnTo>
                <a:close/>
              </a:path>
              <a:path w="1145539" h="76200">
                <a:moveTo>
                  <a:pt x="0" y="31153"/>
                </a:moveTo>
                <a:lnTo>
                  <a:pt x="0" y="43853"/>
                </a:lnTo>
                <a:lnTo>
                  <a:pt x="1068832" y="44455"/>
                </a:lnTo>
                <a:lnTo>
                  <a:pt x="1068832" y="31755"/>
                </a:lnTo>
                <a:lnTo>
                  <a:pt x="0" y="3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572253" y="5129276"/>
            <a:ext cx="1144270" cy="76200"/>
          </a:xfrm>
          <a:custGeom>
            <a:avLst/>
            <a:gdLst/>
            <a:ahLst/>
            <a:cxnLst/>
            <a:rect l="l" t="t" r="r" b="b"/>
            <a:pathLst>
              <a:path w="1144270" h="76200">
                <a:moveTo>
                  <a:pt x="1067614" y="44436"/>
                </a:moveTo>
                <a:lnTo>
                  <a:pt x="1067562" y="76200"/>
                </a:lnTo>
                <a:lnTo>
                  <a:pt x="1131274" y="44450"/>
                </a:lnTo>
                <a:lnTo>
                  <a:pt x="1067614" y="44436"/>
                </a:lnTo>
                <a:close/>
              </a:path>
              <a:path w="1144270" h="76200">
                <a:moveTo>
                  <a:pt x="1067636" y="31736"/>
                </a:moveTo>
                <a:lnTo>
                  <a:pt x="1067614" y="44436"/>
                </a:lnTo>
                <a:lnTo>
                  <a:pt x="1080262" y="44450"/>
                </a:lnTo>
                <a:lnTo>
                  <a:pt x="1080262" y="31750"/>
                </a:lnTo>
                <a:lnTo>
                  <a:pt x="1067636" y="31736"/>
                </a:lnTo>
                <a:close/>
              </a:path>
              <a:path w="1144270" h="76200">
                <a:moveTo>
                  <a:pt x="1067689" y="0"/>
                </a:moveTo>
                <a:lnTo>
                  <a:pt x="1067636" y="31736"/>
                </a:lnTo>
                <a:lnTo>
                  <a:pt x="1080262" y="31750"/>
                </a:lnTo>
                <a:lnTo>
                  <a:pt x="1080262" y="44450"/>
                </a:lnTo>
                <a:lnTo>
                  <a:pt x="1131274" y="44450"/>
                </a:lnTo>
                <a:lnTo>
                  <a:pt x="1143762" y="38226"/>
                </a:lnTo>
                <a:lnTo>
                  <a:pt x="1067689" y="0"/>
                </a:lnTo>
                <a:close/>
              </a:path>
              <a:path w="1144270" h="76200">
                <a:moveTo>
                  <a:pt x="0" y="30606"/>
                </a:moveTo>
                <a:lnTo>
                  <a:pt x="0" y="43306"/>
                </a:lnTo>
                <a:lnTo>
                  <a:pt x="1067614" y="44436"/>
                </a:lnTo>
                <a:lnTo>
                  <a:pt x="1067636" y="31736"/>
                </a:lnTo>
                <a:lnTo>
                  <a:pt x="0" y="30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72253" y="4336288"/>
            <a:ext cx="1144270" cy="76200"/>
          </a:xfrm>
          <a:custGeom>
            <a:avLst/>
            <a:gdLst/>
            <a:ahLst/>
            <a:cxnLst/>
            <a:rect l="l" t="t" r="r" b="b"/>
            <a:pathLst>
              <a:path w="1144270" h="76200">
                <a:moveTo>
                  <a:pt x="1067562" y="44444"/>
                </a:moveTo>
                <a:lnTo>
                  <a:pt x="1067562" y="76200"/>
                </a:lnTo>
                <a:lnTo>
                  <a:pt x="1131274" y="44450"/>
                </a:lnTo>
                <a:lnTo>
                  <a:pt x="1067562" y="44444"/>
                </a:lnTo>
                <a:close/>
              </a:path>
              <a:path w="1144270" h="76200">
                <a:moveTo>
                  <a:pt x="1067562" y="31744"/>
                </a:moveTo>
                <a:lnTo>
                  <a:pt x="1067562" y="44444"/>
                </a:lnTo>
                <a:lnTo>
                  <a:pt x="1080262" y="44450"/>
                </a:lnTo>
                <a:lnTo>
                  <a:pt x="1080262" y="31750"/>
                </a:lnTo>
                <a:lnTo>
                  <a:pt x="1067562" y="31744"/>
                </a:lnTo>
                <a:close/>
              </a:path>
              <a:path w="1144270" h="76200">
                <a:moveTo>
                  <a:pt x="1067562" y="0"/>
                </a:moveTo>
                <a:lnTo>
                  <a:pt x="1067562" y="31744"/>
                </a:lnTo>
                <a:lnTo>
                  <a:pt x="1080262" y="31750"/>
                </a:lnTo>
                <a:lnTo>
                  <a:pt x="1080262" y="44450"/>
                </a:lnTo>
                <a:lnTo>
                  <a:pt x="1131286" y="44444"/>
                </a:lnTo>
                <a:lnTo>
                  <a:pt x="1143762" y="38226"/>
                </a:lnTo>
                <a:lnTo>
                  <a:pt x="1067562" y="0"/>
                </a:lnTo>
                <a:close/>
              </a:path>
              <a:path w="1144270" h="76200">
                <a:moveTo>
                  <a:pt x="0" y="31242"/>
                </a:moveTo>
                <a:lnTo>
                  <a:pt x="0" y="43942"/>
                </a:lnTo>
                <a:lnTo>
                  <a:pt x="1067562" y="44444"/>
                </a:lnTo>
                <a:lnTo>
                  <a:pt x="1067562" y="31744"/>
                </a:lnTo>
                <a:lnTo>
                  <a:pt x="0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507" y="5922238"/>
            <a:ext cx="1143635" cy="76200"/>
          </a:xfrm>
          <a:custGeom>
            <a:avLst/>
            <a:gdLst/>
            <a:ahLst/>
            <a:cxnLst/>
            <a:rect l="l" t="t" r="r" b="b"/>
            <a:pathLst>
              <a:path w="1143635" h="76200">
                <a:moveTo>
                  <a:pt x="1066979" y="44454"/>
                </a:moveTo>
                <a:lnTo>
                  <a:pt x="1066927" y="76200"/>
                </a:lnTo>
                <a:lnTo>
                  <a:pt x="1130588" y="44475"/>
                </a:lnTo>
                <a:lnTo>
                  <a:pt x="1079627" y="44475"/>
                </a:lnTo>
                <a:lnTo>
                  <a:pt x="1066979" y="44454"/>
                </a:lnTo>
                <a:close/>
              </a:path>
              <a:path w="1143635" h="76200">
                <a:moveTo>
                  <a:pt x="1067001" y="31754"/>
                </a:moveTo>
                <a:lnTo>
                  <a:pt x="1066979" y="44454"/>
                </a:lnTo>
                <a:lnTo>
                  <a:pt x="1079627" y="44475"/>
                </a:lnTo>
                <a:lnTo>
                  <a:pt x="1079627" y="31775"/>
                </a:lnTo>
                <a:lnTo>
                  <a:pt x="1067001" y="31754"/>
                </a:lnTo>
                <a:close/>
              </a:path>
              <a:path w="1143635" h="76200">
                <a:moveTo>
                  <a:pt x="1067054" y="0"/>
                </a:moveTo>
                <a:lnTo>
                  <a:pt x="1067001" y="31754"/>
                </a:lnTo>
                <a:lnTo>
                  <a:pt x="1079627" y="31775"/>
                </a:lnTo>
                <a:lnTo>
                  <a:pt x="1079627" y="44475"/>
                </a:lnTo>
                <a:lnTo>
                  <a:pt x="1130588" y="44475"/>
                </a:lnTo>
                <a:lnTo>
                  <a:pt x="1143127" y="38227"/>
                </a:lnTo>
                <a:lnTo>
                  <a:pt x="1067054" y="0"/>
                </a:lnTo>
                <a:close/>
              </a:path>
              <a:path w="1143635" h="76200">
                <a:moveTo>
                  <a:pt x="0" y="29972"/>
                </a:moveTo>
                <a:lnTo>
                  <a:pt x="0" y="42672"/>
                </a:lnTo>
                <a:lnTo>
                  <a:pt x="1066979" y="44454"/>
                </a:lnTo>
                <a:lnTo>
                  <a:pt x="1067001" y="31754"/>
                </a:lnTo>
                <a:lnTo>
                  <a:pt x="0" y="29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755004" y="4118355"/>
            <a:ext cx="844550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387946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73.8%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8914" y="4910201"/>
            <a:ext cx="84391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132159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25.2%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42508" y="5702096"/>
            <a:ext cx="620395" cy="440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5254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6507" y="4930013"/>
            <a:ext cx="1143635" cy="76200"/>
          </a:xfrm>
          <a:custGeom>
            <a:avLst/>
            <a:gdLst/>
            <a:ahLst/>
            <a:cxnLst/>
            <a:rect l="l" t="t" r="r" b="b"/>
            <a:pathLst>
              <a:path w="1143635" h="76200">
                <a:moveTo>
                  <a:pt x="1066927" y="0"/>
                </a:moveTo>
                <a:lnTo>
                  <a:pt x="1066927" y="76200"/>
                </a:lnTo>
                <a:lnTo>
                  <a:pt x="1130427" y="44450"/>
                </a:lnTo>
                <a:lnTo>
                  <a:pt x="1079627" y="44450"/>
                </a:lnTo>
                <a:lnTo>
                  <a:pt x="1079627" y="31750"/>
                </a:lnTo>
                <a:lnTo>
                  <a:pt x="1130427" y="31750"/>
                </a:lnTo>
                <a:lnTo>
                  <a:pt x="1066927" y="0"/>
                </a:lnTo>
                <a:close/>
              </a:path>
              <a:path w="1143635" h="76200">
                <a:moveTo>
                  <a:pt x="106692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927" y="44450"/>
                </a:lnTo>
                <a:lnTo>
                  <a:pt x="1066927" y="31750"/>
                </a:lnTo>
                <a:close/>
              </a:path>
              <a:path w="1143635" h="76200">
                <a:moveTo>
                  <a:pt x="1130427" y="31750"/>
                </a:moveTo>
                <a:lnTo>
                  <a:pt x="1079627" y="31750"/>
                </a:lnTo>
                <a:lnTo>
                  <a:pt x="1079627" y="44450"/>
                </a:lnTo>
                <a:lnTo>
                  <a:pt x="1130427" y="44450"/>
                </a:lnTo>
                <a:lnTo>
                  <a:pt x="1143127" y="38100"/>
                </a:lnTo>
                <a:lnTo>
                  <a:pt x="113042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86507" y="5425185"/>
            <a:ext cx="1143635" cy="76200"/>
          </a:xfrm>
          <a:custGeom>
            <a:avLst/>
            <a:gdLst/>
            <a:ahLst/>
            <a:cxnLst/>
            <a:rect l="l" t="t" r="r" b="b"/>
            <a:pathLst>
              <a:path w="1143635" h="76200">
                <a:moveTo>
                  <a:pt x="1066927" y="0"/>
                </a:moveTo>
                <a:lnTo>
                  <a:pt x="1066927" y="76200"/>
                </a:lnTo>
                <a:lnTo>
                  <a:pt x="1130427" y="44450"/>
                </a:lnTo>
                <a:lnTo>
                  <a:pt x="1079627" y="44450"/>
                </a:lnTo>
                <a:lnTo>
                  <a:pt x="1079627" y="31750"/>
                </a:lnTo>
                <a:lnTo>
                  <a:pt x="1130427" y="31750"/>
                </a:lnTo>
                <a:lnTo>
                  <a:pt x="1066927" y="0"/>
                </a:lnTo>
                <a:close/>
              </a:path>
              <a:path w="1143635" h="76200">
                <a:moveTo>
                  <a:pt x="1066927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066927" y="44450"/>
                </a:lnTo>
                <a:lnTo>
                  <a:pt x="1066927" y="31750"/>
                </a:lnTo>
                <a:close/>
              </a:path>
              <a:path w="1143635" h="76200">
                <a:moveTo>
                  <a:pt x="1130427" y="31750"/>
                </a:moveTo>
                <a:lnTo>
                  <a:pt x="1079627" y="31750"/>
                </a:lnTo>
                <a:lnTo>
                  <a:pt x="1079627" y="44450"/>
                </a:lnTo>
                <a:lnTo>
                  <a:pt x="1130427" y="44450"/>
                </a:lnTo>
                <a:lnTo>
                  <a:pt x="1143127" y="38100"/>
                </a:lnTo>
                <a:lnTo>
                  <a:pt x="113042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215642" y="4267072"/>
            <a:ext cx="119507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 panose="02020603050405020304"/>
                <a:cs typeface="Times New Roman" panose="02020603050405020304"/>
              </a:rPr>
              <a:t>184</a:t>
            </a:r>
            <a:r>
              <a:rPr sz="1400" spc="-4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.5%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29408" y="4745354"/>
            <a:ext cx="13811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135277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5880" y="5210175"/>
            <a:ext cx="13811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244914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6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51685" y="5654243"/>
            <a:ext cx="14192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 panose="02020603050405020304"/>
                <a:cs typeface="Times New Roman" panose="02020603050405020304"/>
              </a:rPr>
              <a:t>126758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%</a:t>
            </a:r>
            <a:r>
              <a:rPr sz="1400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94917" y="4326890"/>
            <a:ext cx="826769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电泳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Cs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94917" y="4814570"/>
            <a:ext cx="826769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中涂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Cs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4917" y="5334761"/>
            <a:ext cx="826769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色漆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Cs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4917" y="5838342"/>
            <a:ext cx="826769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清漆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Cs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6817" y="4117720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喷漆室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46497" y="4922773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烘干室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67453" y="5689904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换气室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67451" y="1531366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0"/>
                </a:moveTo>
                <a:lnTo>
                  <a:pt x="1605660" y="76200"/>
                </a:lnTo>
                <a:lnTo>
                  <a:pt x="1669160" y="44450"/>
                </a:lnTo>
                <a:lnTo>
                  <a:pt x="1618360" y="44450"/>
                </a:lnTo>
                <a:lnTo>
                  <a:pt x="1618360" y="31750"/>
                </a:lnTo>
                <a:lnTo>
                  <a:pt x="1669160" y="31750"/>
                </a:lnTo>
                <a:lnTo>
                  <a:pt x="1605660" y="0"/>
                </a:lnTo>
                <a:close/>
              </a:path>
              <a:path w="1682115" h="76200">
                <a:moveTo>
                  <a:pt x="1605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605660" y="44450"/>
                </a:lnTo>
                <a:lnTo>
                  <a:pt x="1605660" y="31750"/>
                </a:lnTo>
                <a:close/>
              </a:path>
              <a:path w="1682115" h="76200">
                <a:moveTo>
                  <a:pt x="1669160" y="31750"/>
                </a:moveTo>
                <a:lnTo>
                  <a:pt x="1618360" y="31750"/>
                </a:lnTo>
                <a:lnTo>
                  <a:pt x="1618360" y="44450"/>
                </a:lnTo>
                <a:lnTo>
                  <a:pt x="1669160" y="44450"/>
                </a:lnTo>
                <a:lnTo>
                  <a:pt x="1681860" y="38100"/>
                </a:lnTo>
                <a:lnTo>
                  <a:pt x="1669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906770" y="2125979"/>
            <a:ext cx="1543050" cy="76200"/>
          </a:xfrm>
          <a:custGeom>
            <a:avLst/>
            <a:gdLst/>
            <a:ahLst/>
            <a:cxnLst/>
            <a:rect l="l" t="t" r="r" b="b"/>
            <a:pathLst>
              <a:path w="1543050" h="76200">
                <a:moveTo>
                  <a:pt x="1466341" y="0"/>
                </a:moveTo>
                <a:lnTo>
                  <a:pt x="1466341" y="76200"/>
                </a:lnTo>
                <a:lnTo>
                  <a:pt x="1529841" y="44450"/>
                </a:lnTo>
                <a:lnTo>
                  <a:pt x="1479041" y="44450"/>
                </a:lnTo>
                <a:lnTo>
                  <a:pt x="1479041" y="31750"/>
                </a:lnTo>
                <a:lnTo>
                  <a:pt x="1529841" y="31750"/>
                </a:lnTo>
                <a:lnTo>
                  <a:pt x="1466341" y="0"/>
                </a:lnTo>
                <a:close/>
              </a:path>
              <a:path w="1543050" h="76200">
                <a:moveTo>
                  <a:pt x="146634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66341" y="44450"/>
                </a:lnTo>
                <a:lnTo>
                  <a:pt x="1466341" y="31750"/>
                </a:lnTo>
                <a:close/>
              </a:path>
              <a:path w="1543050" h="76200">
                <a:moveTo>
                  <a:pt x="1529841" y="31750"/>
                </a:moveTo>
                <a:lnTo>
                  <a:pt x="1479041" y="31750"/>
                </a:lnTo>
                <a:lnTo>
                  <a:pt x="1479041" y="44450"/>
                </a:lnTo>
                <a:lnTo>
                  <a:pt x="1529841" y="44450"/>
                </a:lnTo>
                <a:lnTo>
                  <a:pt x="1542541" y="38100"/>
                </a:lnTo>
                <a:lnTo>
                  <a:pt x="152984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767451" y="2721864"/>
            <a:ext cx="1682114" cy="76200"/>
          </a:xfrm>
          <a:custGeom>
            <a:avLst/>
            <a:gdLst/>
            <a:ahLst/>
            <a:cxnLst/>
            <a:rect l="l" t="t" r="r" b="b"/>
            <a:pathLst>
              <a:path w="1682115" h="76200">
                <a:moveTo>
                  <a:pt x="1605660" y="44445"/>
                </a:moveTo>
                <a:lnTo>
                  <a:pt x="1605660" y="76200"/>
                </a:lnTo>
                <a:lnTo>
                  <a:pt x="1669160" y="44450"/>
                </a:lnTo>
                <a:lnTo>
                  <a:pt x="1605660" y="44445"/>
                </a:lnTo>
                <a:close/>
              </a:path>
              <a:path w="1682115" h="76200">
                <a:moveTo>
                  <a:pt x="1605660" y="31745"/>
                </a:moveTo>
                <a:lnTo>
                  <a:pt x="1605660" y="44445"/>
                </a:lnTo>
                <a:lnTo>
                  <a:pt x="1618360" y="44450"/>
                </a:lnTo>
                <a:lnTo>
                  <a:pt x="1618360" y="31750"/>
                </a:lnTo>
                <a:lnTo>
                  <a:pt x="1605660" y="31745"/>
                </a:lnTo>
                <a:close/>
              </a:path>
              <a:path w="1682115" h="76200">
                <a:moveTo>
                  <a:pt x="1605660" y="0"/>
                </a:moveTo>
                <a:lnTo>
                  <a:pt x="1605660" y="31745"/>
                </a:lnTo>
                <a:lnTo>
                  <a:pt x="1618360" y="31750"/>
                </a:lnTo>
                <a:lnTo>
                  <a:pt x="1618360" y="44450"/>
                </a:lnTo>
                <a:lnTo>
                  <a:pt x="1669170" y="44445"/>
                </a:lnTo>
                <a:lnTo>
                  <a:pt x="1681860" y="38100"/>
                </a:lnTo>
                <a:lnTo>
                  <a:pt x="1605660" y="0"/>
                </a:lnTo>
                <a:close/>
              </a:path>
              <a:path w="1682115" h="76200">
                <a:moveTo>
                  <a:pt x="0" y="31114"/>
                </a:moveTo>
                <a:lnTo>
                  <a:pt x="0" y="43814"/>
                </a:lnTo>
                <a:lnTo>
                  <a:pt x="1605660" y="44445"/>
                </a:lnTo>
                <a:lnTo>
                  <a:pt x="1605660" y="31745"/>
                </a:lnTo>
                <a:lnTo>
                  <a:pt x="0" y="31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87900" y="1271650"/>
            <a:ext cx="1118870" cy="1685925"/>
          </a:xfrm>
          <a:custGeom>
            <a:avLst/>
            <a:gdLst/>
            <a:ahLst/>
            <a:cxnLst/>
            <a:rect l="l" t="t" r="r" b="b"/>
            <a:pathLst>
              <a:path w="1118870" h="1685925">
                <a:moveTo>
                  <a:pt x="0" y="842899"/>
                </a:moveTo>
                <a:lnTo>
                  <a:pt x="1290" y="785181"/>
                </a:lnTo>
                <a:lnTo>
                  <a:pt x="5106" y="728509"/>
                </a:lnTo>
                <a:lnTo>
                  <a:pt x="11364" y="673007"/>
                </a:lnTo>
                <a:lnTo>
                  <a:pt x="19981" y="618801"/>
                </a:lnTo>
                <a:lnTo>
                  <a:pt x="30874" y="566016"/>
                </a:lnTo>
                <a:lnTo>
                  <a:pt x="43959" y="514778"/>
                </a:lnTo>
                <a:lnTo>
                  <a:pt x="59154" y="465212"/>
                </a:lnTo>
                <a:lnTo>
                  <a:pt x="76374" y="417444"/>
                </a:lnTo>
                <a:lnTo>
                  <a:pt x="95536" y="371599"/>
                </a:lnTo>
                <a:lnTo>
                  <a:pt x="116558" y="327802"/>
                </a:lnTo>
                <a:lnTo>
                  <a:pt x="139355" y="286179"/>
                </a:lnTo>
                <a:lnTo>
                  <a:pt x="163845" y="246856"/>
                </a:lnTo>
                <a:lnTo>
                  <a:pt x="189945" y="209957"/>
                </a:lnTo>
                <a:lnTo>
                  <a:pt x="217570" y="175609"/>
                </a:lnTo>
                <a:lnTo>
                  <a:pt x="246639" y="143937"/>
                </a:lnTo>
                <a:lnTo>
                  <a:pt x="277066" y="115066"/>
                </a:lnTo>
                <a:lnTo>
                  <a:pt x="308770" y="89122"/>
                </a:lnTo>
                <a:lnTo>
                  <a:pt x="341667" y="66230"/>
                </a:lnTo>
                <a:lnTo>
                  <a:pt x="375674" y="46516"/>
                </a:lnTo>
                <a:lnTo>
                  <a:pt x="410706" y="30104"/>
                </a:lnTo>
                <a:lnTo>
                  <a:pt x="446682" y="17122"/>
                </a:lnTo>
                <a:lnTo>
                  <a:pt x="521129" y="1944"/>
                </a:lnTo>
                <a:lnTo>
                  <a:pt x="559435" y="0"/>
                </a:lnTo>
                <a:lnTo>
                  <a:pt x="597740" y="1944"/>
                </a:lnTo>
                <a:lnTo>
                  <a:pt x="635351" y="7693"/>
                </a:lnTo>
                <a:lnTo>
                  <a:pt x="708163" y="30104"/>
                </a:lnTo>
                <a:lnTo>
                  <a:pt x="743195" y="46516"/>
                </a:lnTo>
                <a:lnTo>
                  <a:pt x="777202" y="66230"/>
                </a:lnTo>
                <a:lnTo>
                  <a:pt x="810099" y="89122"/>
                </a:lnTo>
                <a:lnTo>
                  <a:pt x="841803" y="115066"/>
                </a:lnTo>
                <a:lnTo>
                  <a:pt x="872230" y="143937"/>
                </a:lnTo>
                <a:lnTo>
                  <a:pt x="901299" y="175609"/>
                </a:lnTo>
                <a:lnTo>
                  <a:pt x="928924" y="209957"/>
                </a:lnTo>
                <a:lnTo>
                  <a:pt x="955024" y="246856"/>
                </a:lnTo>
                <a:lnTo>
                  <a:pt x="979514" y="286179"/>
                </a:lnTo>
                <a:lnTo>
                  <a:pt x="1002311" y="327802"/>
                </a:lnTo>
                <a:lnTo>
                  <a:pt x="1023333" y="371599"/>
                </a:lnTo>
                <a:lnTo>
                  <a:pt x="1042495" y="417444"/>
                </a:lnTo>
                <a:lnTo>
                  <a:pt x="1059715" y="465212"/>
                </a:lnTo>
                <a:lnTo>
                  <a:pt x="1074910" y="514778"/>
                </a:lnTo>
                <a:lnTo>
                  <a:pt x="1087995" y="566016"/>
                </a:lnTo>
                <a:lnTo>
                  <a:pt x="1098888" y="618801"/>
                </a:lnTo>
                <a:lnTo>
                  <a:pt x="1107505" y="673007"/>
                </a:lnTo>
                <a:lnTo>
                  <a:pt x="1113763" y="728509"/>
                </a:lnTo>
                <a:lnTo>
                  <a:pt x="1117579" y="785181"/>
                </a:lnTo>
                <a:lnTo>
                  <a:pt x="1118870" y="842899"/>
                </a:lnTo>
                <a:lnTo>
                  <a:pt x="1117579" y="900616"/>
                </a:lnTo>
                <a:lnTo>
                  <a:pt x="1113763" y="957290"/>
                </a:lnTo>
                <a:lnTo>
                  <a:pt x="1107505" y="1012795"/>
                </a:lnTo>
                <a:lnTo>
                  <a:pt x="1098888" y="1067005"/>
                </a:lnTo>
                <a:lnTo>
                  <a:pt x="1087995" y="1119795"/>
                </a:lnTo>
                <a:lnTo>
                  <a:pt x="1074910" y="1171039"/>
                </a:lnTo>
                <a:lnTo>
                  <a:pt x="1059715" y="1220611"/>
                </a:lnTo>
                <a:lnTo>
                  <a:pt x="1042495" y="1268386"/>
                </a:lnTo>
                <a:lnTo>
                  <a:pt x="1023333" y="1314239"/>
                </a:lnTo>
                <a:lnTo>
                  <a:pt x="1002311" y="1358043"/>
                </a:lnTo>
                <a:lnTo>
                  <a:pt x="979514" y="1399674"/>
                </a:lnTo>
                <a:lnTo>
                  <a:pt x="955024" y="1439005"/>
                </a:lnTo>
                <a:lnTo>
                  <a:pt x="928924" y="1475911"/>
                </a:lnTo>
                <a:lnTo>
                  <a:pt x="901299" y="1510267"/>
                </a:lnTo>
                <a:lnTo>
                  <a:pt x="872230" y="1541947"/>
                </a:lnTo>
                <a:lnTo>
                  <a:pt x="841803" y="1570825"/>
                </a:lnTo>
                <a:lnTo>
                  <a:pt x="810099" y="1596776"/>
                </a:lnTo>
                <a:lnTo>
                  <a:pt x="777202" y="1619674"/>
                </a:lnTo>
                <a:lnTo>
                  <a:pt x="743195" y="1639394"/>
                </a:lnTo>
                <a:lnTo>
                  <a:pt x="708163" y="1655810"/>
                </a:lnTo>
                <a:lnTo>
                  <a:pt x="672187" y="1668797"/>
                </a:lnTo>
                <a:lnTo>
                  <a:pt x="597740" y="1683980"/>
                </a:lnTo>
                <a:lnTo>
                  <a:pt x="559435" y="1685925"/>
                </a:lnTo>
                <a:lnTo>
                  <a:pt x="521129" y="1683980"/>
                </a:lnTo>
                <a:lnTo>
                  <a:pt x="483518" y="1678229"/>
                </a:lnTo>
                <a:lnTo>
                  <a:pt x="410706" y="1655810"/>
                </a:lnTo>
                <a:lnTo>
                  <a:pt x="375674" y="1639394"/>
                </a:lnTo>
                <a:lnTo>
                  <a:pt x="341667" y="1619674"/>
                </a:lnTo>
                <a:lnTo>
                  <a:pt x="308770" y="1596776"/>
                </a:lnTo>
                <a:lnTo>
                  <a:pt x="277066" y="1570825"/>
                </a:lnTo>
                <a:lnTo>
                  <a:pt x="246639" y="1541947"/>
                </a:lnTo>
                <a:lnTo>
                  <a:pt x="217570" y="1510267"/>
                </a:lnTo>
                <a:lnTo>
                  <a:pt x="189945" y="1475911"/>
                </a:lnTo>
                <a:lnTo>
                  <a:pt x="163845" y="1439005"/>
                </a:lnTo>
                <a:lnTo>
                  <a:pt x="139355" y="1399674"/>
                </a:lnTo>
                <a:lnTo>
                  <a:pt x="116558" y="1358043"/>
                </a:lnTo>
                <a:lnTo>
                  <a:pt x="95536" y="1314239"/>
                </a:lnTo>
                <a:lnTo>
                  <a:pt x="76374" y="1268386"/>
                </a:lnTo>
                <a:lnTo>
                  <a:pt x="59154" y="1220611"/>
                </a:lnTo>
                <a:lnTo>
                  <a:pt x="43959" y="1171039"/>
                </a:lnTo>
                <a:lnTo>
                  <a:pt x="30874" y="1119795"/>
                </a:lnTo>
                <a:lnTo>
                  <a:pt x="19981" y="1067005"/>
                </a:lnTo>
                <a:lnTo>
                  <a:pt x="11364" y="1012795"/>
                </a:lnTo>
                <a:lnTo>
                  <a:pt x="5106" y="957290"/>
                </a:lnTo>
                <a:lnTo>
                  <a:pt x="1290" y="900616"/>
                </a:lnTo>
                <a:lnTo>
                  <a:pt x="0" y="8428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031485" y="1560448"/>
            <a:ext cx="56515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30" marR="151130" algn="ctr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 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3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126758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21095" y="1269365"/>
            <a:ext cx="56070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喷漆室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52464" y="1861565"/>
            <a:ext cx="5613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烘干室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43421" y="2413380"/>
            <a:ext cx="977900" cy="230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latin typeface="宋体" panose="02010600030101010101" pitchFamily="2" charset="-122"/>
                <a:cs typeface="宋体" panose="02010600030101010101" pitchFamily="2" charset="-122"/>
              </a:rPr>
              <a:t>无组织排放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88681" y="1448942"/>
            <a:ext cx="474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77233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88681" y="2060321"/>
            <a:ext cx="47498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48257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60995" y="2639186"/>
            <a:ext cx="38544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1268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02280" y="1426844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2953" y="51752"/>
                </a:moveTo>
                <a:lnTo>
                  <a:pt x="773176" y="92455"/>
                </a:lnTo>
                <a:lnTo>
                  <a:pt x="772159" y="96392"/>
                </a:lnTo>
                <a:lnTo>
                  <a:pt x="773938" y="99440"/>
                </a:lnTo>
                <a:lnTo>
                  <a:pt x="775716" y="102362"/>
                </a:lnTo>
                <a:lnTo>
                  <a:pt x="779526" y="103504"/>
                </a:lnTo>
                <a:lnTo>
                  <a:pt x="857308" y="58038"/>
                </a:lnTo>
                <a:lnTo>
                  <a:pt x="855598" y="58038"/>
                </a:lnTo>
                <a:lnTo>
                  <a:pt x="855598" y="57276"/>
                </a:lnTo>
                <a:lnTo>
                  <a:pt x="852423" y="57276"/>
                </a:lnTo>
                <a:lnTo>
                  <a:pt x="842953" y="51752"/>
                </a:lnTo>
                <a:close/>
              </a:path>
              <a:path w="868679" h="103505">
                <a:moveTo>
                  <a:pt x="83195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176" y="58038"/>
                </a:lnTo>
                <a:lnTo>
                  <a:pt x="842953" y="51752"/>
                </a:lnTo>
                <a:lnTo>
                  <a:pt x="831958" y="45338"/>
                </a:lnTo>
                <a:close/>
              </a:path>
              <a:path w="868679" h="103505">
                <a:moveTo>
                  <a:pt x="857281" y="45338"/>
                </a:moveTo>
                <a:lnTo>
                  <a:pt x="855598" y="45338"/>
                </a:lnTo>
                <a:lnTo>
                  <a:pt x="855598" y="58038"/>
                </a:lnTo>
                <a:lnTo>
                  <a:pt x="857308" y="58038"/>
                </a:lnTo>
                <a:lnTo>
                  <a:pt x="868171" y="51688"/>
                </a:lnTo>
                <a:lnTo>
                  <a:pt x="857281" y="45338"/>
                </a:lnTo>
                <a:close/>
              </a:path>
              <a:path w="868679" h="103505">
                <a:moveTo>
                  <a:pt x="852423" y="46227"/>
                </a:moveTo>
                <a:lnTo>
                  <a:pt x="842953" y="51752"/>
                </a:lnTo>
                <a:lnTo>
                  <a:pt x="852423" y="57276"/>
                </a:lnTo>
                <a:lnTo>
                  <a:pt x="852423" y="46227"/>
                </a:lnTo>
                <a:close/>
              </a:path>
              <a:path w="868679" h="103505">
                <a:moveTo>
                  <a:pt x="855598" y="46227"/>
                </a:moveTo>
                <a:lnTo>
                  <a:pt x="852423" y="46227"/>
                </a:lnTo>
                <a:lnTo>
                  <a:pt x="852423" y="57276"/>
                </a:lnTo>
                <a:lnTo>
                  <a:pt x="855598" y="57276"/>
                </a:lnTo>
                <a:lnTo>
                  <a:pt x="855598" y="46227"/>
                </a:lnTo>
                <a:close/>
              </a:path>
              <a:path w="868679" h="103505">
                <a:moveTo>
                  <a:pt x="779526" y="0"/>
                </a:moveTo>
                <a:lnTo>
                  <a:pt x="775716" y="1015"/>
                </a:lnTo>
                <a:lnTo>
                  <a:pt x="772159" y="7112"/>
                </a:lnTo>
                <a:lnTo>
                  <a:pt x="773176" y="11049"/>
                </a:lnTo>
                <a:lnTo>
                  <a:pt x="842953" y="51752"/>
                </a:lnTo>
                <a:lnTo>
                  <a:pt x="852423" y="46227"/>
                </a:lnTo>
                <a:lnTo>
                  <a:pt x="855598" y="46227"/>
                </a:lnTo>
                <a:lnTo>
                  <a:pt x="855598" y="45338"/>
                </a:lnTo>
                <a:lnTo>
                  <a:pt x="857281" y="45338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2620" y="1657985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5">
                <a:moveTo>
                  <a:pt x="838636" y="51625"/>
                </a:moveTo>
                <a:lnTo>
                  <a:pt x="768870" y="92328"/>
                </a:lnTo>
                <a:lnTo>
                  <a:pt x="767854" y="96265"/>
                </a:lnTo>
                <a:lnTo>
                  <a:pt x="771385" y="102362"/>
                </a:lnTo>
                <a:lnTo>
                  <a:pt x="775271" y="103377"/>
                </a:lnTo>
                <a:lnTo>
                  <a:pt x="853016" y="58038"/>
                </a:lnTo>
                <a:lnTo>
                  <a:pt x="851306" y="58038"/>
                </a:lnTo>
                <a:lnTo>
                  <a:pt x="851306" y="57150"/>
                </a:lnTo>
                <a:lnTo>
                  <a:pt x="848106" y="57150"/>
                </a:lnTo>
                <a:lnTo>
                  <a:pt x="838636" y="51625"/>
                </a:lnTo>
                <a:close/>
              </a:path>
              <a:path w="864235" h="103505">
                <a:moveTo>
                  <a:pt x="827861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27644" y="58038"/>
                </a:lnTo>
                <a:lnTo>
                  <a:pt x="838636" y="51625"/>
                </a:lnTo>
                <a:lnTo>
                  <a:pt x="827861" y="45338"/>
                </a:lnTo>
                <a:close/>
              </a:path>
              <a:path w="864235" h="103505">
                <a:moveTo>
                  <a:pt x="853042" y="45338"/>
                </a:moveTo>
                <a:lnTo>
                  <a:pt x="851306" y="45338"/>
                </a:lnTo>
                <a:lnTo>
                  <a:pt x="851306" y="58038"/>
                </a:lnTo>
                <a:lnTo>
                  <a:pt x="853016" y="58038"/>
                </a:lnTo>
                <a:lnTo>
                  <a:pt x="863904" y="51688"/>
                </a:lnTo>
                <a:lnTo>
                  <a:pt x="853042" y="45338"/>
                </a:lnTo>
                <a:close/>
              </a:path>
              <a:path w="864235" h="103505">
                <a:moveTo>
                  <a:pt x="848106" y="46100"/>
                </a:moveTo>
                <a:lnTo>
                  <a:pt x="838636" y="51625"/>
                </a:lnTo>
                <a:lnTo>
                  <a:pt x="848106" y="57150"/>
                </a:lnTo>
                <a:lnTo>
                  <a:pt x="848106" y="46100"/>
                </a:lnTo>
                <a:close/>
              </a:path>
              <a:path w="864235" h="103505">
                <a:moveTo>
                  <a:pt x="851306" y="46100"/>
                </a:moveTo>
                <a:lnTo>
                  <a:pt x="848106" y="46100"/>
                </a:lnTo>
                <a:lnTo>
                  <a:pt x="848106" y="57150"/>
                </a:lnTo>
                <a:lnTo>
                  <a:pt x="851306" y="57150"/>
                </a:lnTo>
                <a:lnTo>
                  <a:pt x="851306" y="46100"/>
                </a:lnTo>
                <a:close/>
              </a:path>
              <a:path w="864235" h="103505">
                <a:moveTo>
                  <a:pt x="775271" y="0"/>
                </a:moveTo>
                <a:lnTo>
                  <a:pt x="771385" y="1015"/>
                </a:lnTo>
                <a:lnTo>
                  <a:pt x="769620" y="3937"/>
                </a:lnTo>
                <a:lnTo>
                  <a:pt x="767854" y="6985"/>
                </a:lnTo>
                <a:lnTo>
                  <a:pt x="768870" y="10922"/>
                </a:lnTo>
                <a:lnTo>
                  <a:pt x="838636" y="51625"/>
                </a:lnTo>
                <a:lnTo>
                  <a:pt x="848106" y="46100"/>
                </a:lnTo>
                <a:lnTo>
                  <a:pt x="851306" y="46100"/>
                </a:lnTo>
                <a:lnTo>
                  <a:pt x="851306" y="45338"/>
                </a:lnTo>
                <a:lnTo>
                  <a:pt x="853042" y="45338"/>
                </a:lnTo>
                <a:lnTo>
                  <a:pt x="778306" y="1650"/>
                </a:lnTo>
                <a:lnTo>
                  <a:pt x="775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2620" y="2810255"/>
            <a:ext cx="864235" cy="103505"/>
          </a:xfrm>
          <a:custGeom>
            <a:avLst/>
            <a:gdLst/>
            <a:ahLst/>
            <a:cxnLst/>
            <a:rect l="l" t="t" r="r" b="b"/>
            <a:pathLst>
              <a:path w="864235" h="103505">
                <a:moveTo>
                  <a:pt x="838745" y="51689"/>
                </a:moveTo>
                <a:lnTo>
                  <a:pt x="768870" y="92456"/>
                </a:lnTo>
                <a:lnTo>
                  <a:pt x="767854" y="96266"/>
                </a:lnTo>
                <a:lnTo>
                  <a:pt x="771385" y="102362"/>
                </a:lnTo>
                <a:lnTo>
                  <a:pt x="775271" y="103378"/>
                </a:lnTo>
                <a:lnTo>
                  <a:pt x="853016" y="58039"/>
                </a:lnTo>
                <a:lnTo>
                  <a:pt x="851306" y="58039"/>
                </a:lnTo>
                <a:lnTo>
                  <a:pt x="851306" y="57150"/>
                </a:lnTo>
                <a:lnTo>
                  <a:pt x="848106" y="57150"/>
                </a:lnTo>
                <a:lnTo>
                  <a:pt x="838745" y="51689"/>
                </a:lnTo>
                <a:close/>
              </a:path>
              <a:path w="864235" h="103505">
                <a:moveTo>
                  <a:pt x="827861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827861" y="58039"/>
                </a:lnTo>
                <a:lnTo>
                  <a:pt x="838745" y="51689"/>
                </a:lnTo>
                <a:lnTo>
                  <a:pt x="827861" y="45339"/>
                </a:lnTo>
                <a:close/>
              </a:path>
              <a:path w="864235" h="103505">
                <a:moveTo>
                  <a:pt x="853014" y="45339"/>
                </a:moveTo>
                <a:lnTo>
                  <a:pt x="851306" y="45339"/>
                </a:lnTo>
                <a:lnTo>
                  <a:pt x="851306" y="58039"/>
                </a:lnTo>
                <a:lnTo>
                  <a:pt x="853016" y="58039"/>
                </a:lnTo>
                <a:lnTo>
                  <a:pt x="863904" y="51689"/>
                </a:lnTo>
                <a:lnTo>
                  <a:pt x="853014" y="45339"/>
                </a:lnTo>
                <a:close/>
              </a:path>
              <a:path w="864235" h="103505">
                <a:moveTo>
                  <a:pt x="848106" y="46228"/>
                </a:moveTo>
                <a:lnTo>
                  <a:pt x="838745" y="51689"/>
                </a:lnTo>
                <a:lnTo>
                  <a:pt x="848106" y="57150"/>
                </a:lnTo>
                <a:lnTo>
                  <a:pt x="848106" y="46228"/>
                </a:lnTo>
                <a:close/>
              </a:path>
              <a:path w="864235" h="103505">
                <a:moveTo>
                  <a:pt x="851306" y="46228"/>
                </a:moveTo>
                <a:lnTo>
                  <a:pt x="848106" y="46228"/>
                </a:lnTo>
                <a:lnTo>
                  <a:pt x="848106" y="57150"/>
                </a:lnTo>
                <a:lnTo>
                  <a:pt x="851306" y="57150"/>
                </a:lnTo>
                <a:lnTo>
                  <a:pt x="851306" y="46228"/>
                </a:lnTo>
                <a:close/>
              </a:path>
              <a:path w="864235" h="103505">
                <a:moveTo>
                  <a:pt x="775271" y="0"/>
                </a:moveTo>
                <a:lnTo>
                  <a:pt x="771385" y="1016"/>
                </a:lnTo>
                <a:lnTo>
                  <a:pt x="767854" y="7112"/>
                </a:lnTo>
                <a:lnTo>
                  <a:pt x="768870" y="10922"/>
                </a:lnTo>
                <a:lnTo>
                  <a:pt x="838745" y="51689"/>
                </a:lnTo>
                <a:lnTo>
                  <a:pt x="848106" y="46228"/>
                </a:lnTo>
                <a:lnTo>
                  <a:pt x="851306" y="46228"/>
                </a:lnTo>
                <a:lnTo>
                  <a:pt x="851306" y="45339"/>
                </a:lnTo>
                <a:lnTo>
                  <a:pt x="853014" y="45339"/>
                </a:lnTo>
                <a:lnTo>
                  <a:pt x="7752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06500" y="1240282"/>
            <a:ext cx="1296035" cy="2054225"/>
          </a:xfrm>
          <a:custGeom>
            <a:avLst/>
            <a:gdLst/>
            <a:ahLst/>
            <a:cxnLst/>
            <a:rect l="l" t="t" r="r" b="b"/>
            <a:pathLst>
              <a:path w="1296035" h="2054225">
                <a:moveTo>
                  <a:pt x="0" y="2053844"/>
                </a:moveTo>
                <a:lnTo>
                  <a:pt x="1295781" y="2053844"/>
                </a:lnTo>
                <a:lnTo>
                  <a:pt x="1295781" y="0"/>
                </a:lnTo>
                <a:lnTo>
                  <a:pt x="0" y="0"/>
                </a:lnTo>
                <a:lnTo>
                  <a:pt x="0" y="20538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502280" y="2215388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2953" y="51752"/>
                </a:moveTo>
                <a:lnTo>
                  <a:pt x="773176" y="92456"/>
                </a:lnTo>
                <a:lnTo>
                  <a:pt x="772159" y="96392"/>
                </a:lnTo>
                <a:lnTo>
                  <a:pt x="773938" y="99440"/>
                </a:lnTo>
                <a:lnTo>
                  <a:pt x="775716" y="102362"/>
                </a:lnTo>
                <a:lnTo>
                  <a:pt x="779526" y="103504"/>
                </a:lnTo>
                <a:lnTo>
                  <a:pt x="857308" y="58038"/>
                </a:lnTo>
                <a:lnTo>
                  <a:pt x="855598" y="58038"/>
                </a:lnTo>
                <a:lnTo>
                  <a:pt x="855598" y="57276"/>
                </a:lnTo>
                <a:lnTo>
                  <a:pt x="852423" y="57276"/>
                </a:lnTo>
                <a:lnTo>
                  <a:pt x="842953" y="51752"/>
                </a:lnTo>
                <a:close/>
              </a:path>
              <a:path w="868679" h="103505">
                <a:moveTo>
                  <a:pt x="83195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176" y="58038"/>
                </a:lnTo>
                <a:lnTo>
                  <a:pt x="842953" y="51752"/>
                </a:lnTo>
                <a:lnTo>
                  <a:pt x="831958" y="45338"/>
                </a:lnTo>
                <a:close/>
              </a:path>
              <a:path w="868679" h="103505">
                <a:moveTo>
                  <a:pt x="857281" y="45338"/>
                </a:moveTo>
                <a:lnTo>
                  <a:pt x="855598" y="45338"/>
                </a:lnTo>
                <a:lnTo>
                  <a:pt x="855598" y="58038"/>
                </a:lnTo>
                <a:lnTo>
                  <a:pt x="857308" y="58038"/>
                </a:lnTo>
                <a:lnTo>
                  <a:pt x="868171" y="51688"/>
                </a:lnTo>
                <a:lnTo>
                  <a:pt x="857281" y="45338"/>
                </a:lnTo>
                <a:close/>
              </a:path>
              <a:path w="868679" h="103505">
                <a:moveTo>
                  <a:pt x="852423" y="46227"/>
                </a:moveTo>
                <a:lnTo>
                  <a:pt x="842953" y="51752"/>
                </a:lnTo>
                <a:lnTo>
                  <a:pt x="852423" y="57276"/>
                </a:lnTo>
                <a:lnTo>
                  <a:pt x="852423" y="46227"/>
                </a:lnTo>
                <a:close/>
              </a:path>
              <a:path w="868679" h="103505">
                <a:moveTo>
                  <a:pt x="855598" y="46227"/>
                </a:moveTo>
                <a:lnTo>
                  <a:pt x="852423" y="46227"/>
                </a:lnTo>
                <a:lnTo>
                  <a:pt x="852423" y="57276"/>
                </a:lnTo>
                <a:lnTo>
                  <a:pt x="855598" y="57276"/>
                </a:lnTo>
                <a:lnTo>
                  <a:pt x="855598" y="46227"/>
                </a:lnTo>
                <a:close/>
              </a:path>
              <a:path w="868679" h="103505">
                <a:moveTo>
                  <a:pt x="779526" y="0"/>
                </a:moveTo>
                <a:lnTo>
                  <a:pt x="775716" y="1015"/>
                </a:lnTo>
                <a:lnTo>
                  <a:pt x="772159" y="7112"/>
                </a:lnTo>
                <a:lnTo>
                  <a:pt x="773176" y="11049"/>
                </a:lnTo>
                <a:lnTo>
                  <a:pt x="842953" y="51752"/>
                </a:lnTo>
                <a:lnTo>
                  <a:pt x="852423" y="46227"/>
                </a:lnTo>
                <a:lnTo>
                  <a:pt x="855598" y="46227"/>
                </a:lnTo>
                <a:lnTo>
                  <a:pt x="855598" y="45338"/>
                </a:lnTo>
                <a:lnTo>
                  <a:pt x="857281" y="45338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498089" y="2954273"/>
            <a:ext cx="868680" cy="103505"/>
          </a:xfrm>
          <a:custGeom>
            <a:avLst/>
            <a:gdLst/>
            <a:ahLst/>
            <a:cxnLst/>
            <a:rect l="l" t="t" r="r" b="b"/>
            <a:pathLst>
              <a:path w="868679" h="103505">
                <a:moveTo>
                  <a:pt x="842935" y="51688"/>
                </a:moveTo>
                <a:lnTo>
                  <a:pt x="773049" y="92455"/>
                </a:lnTo>
                <a:lnTo>
                  <a:pt x="772033" y="96392"/>
                </a:lnTo>
                <a:lnTo>
                  <a:pt x="773811" y="99313"/>
                </a:lnTo>
                <a:lnTo>
                  <a:pt x="775588" y="102362"/>
                </a:lnTo>
                <a:lnTo>
                  <a:pt x="779526" y="103377"/>
                </a:lnTo>
                <a:lnTo>
                  <a:pt x="857281" y="58038"/>
                </a:lnTo>
                <a:lnTo>
                  <a:pt x="855472" y="58038"/>
                </a:lnTo>
                <a:lnTo>
                  <a:pt x="855472" y="57150"/>
                </a:lnTo>
                <a:lnTo>
                  <a:pt x="852297" y="57150"/>
                </a:lnTo>
                <a:lnTo>
                  <a:pt x="842935" y="51688"/>
                </a:lnTo>
                <a:close/>
              </a:path>
              <a:path w="868679" h="103505">
                <a:moveTo>
                  <a:pt x="832049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32049" y="58038"/>
                </a:lnTo>
                <a:lnTo>
                  <a:pt x="842935" y="51688"/>
                </a:lnTo>
                <a:lnTo>
                  <a:pt x="832049" y="45338"/>
                </a:lnTo>
                <a:close/>
              </a:path>
              <a:path w="868679" h="103505">
                <a:moveTo>
                  <a:pt x="857281" y="45338"/>
                </a:moveTo>
                <a:lnTo>
                  <a:pt x="855472" y="45338"/>
                </a:lnTo>
                <a:lnTo>
                  <a:pt x="855472" y="58038"/>
                </a:lnTo>
                <a:lnTo>
                  <a:pt x="857281" y="58038"/>
                </a:lnTo>
                <a:lnTo>
                  <a:pt x="868172" y="51688"/>
                </a:lnTo>
                <a:lnTo>
                  <a:pt x="857281" y="45338"/>
                </a:lnTo>
                <a:close/>
              </a:path>
              <a:path w="868679" h="103505">
                <a:moveTo>
                  <a:pt x="852297" y="46227"/>
                </a:moveTo>
                <a:lnTo>
                  <a:pt x="842935" y="51688"/>
                </a:lnTo>
                <a:lnTo>
                  <a:pt x="852297" y="57150"/>
                </a:lnTo>
                <a:lnTo>
                  <a:pt x="852297" y="46227"/>
                </a:lnTo>
                <a:close/>
              </a:path>
              <a:path w="868679" h="103505">
                <a:moveTo>
                  <a:pt x="855472" y="46227"/>
                </a:moveTo>
                <a:lnTo>
                  <a:pt x="852297" y="46227"/>
                </a:lnTo>
                <a:lnTo>
                  <a:pt x="852297" y="57150"/>
                </a:lnTo>
                <a:lnTo>
                  <a:pt x="855472" y="57150"/>
                </a:lnTo>
                <a:lnTo>
                  <a:pt x="855472" y="46227"/>
                </a:lnTo>
                <a:close/>
              </a:path>
              <a:path w="868679" h="103505">
                <a:moveTo>
                  <a:pt x="779526" y="0"/>
                </a:moveTo>
                <a:lnTo>
                  <a:pt x="775588" y="1015"/>
                </a:lnTo>
                <a:lnTo>
                  <a:pt x="772033" y="7112"/>
                </a:lnTo>
                <a:lnTo>
                  <a:pt x="773049" y="10922"/>
                </a:lnTo>
                <a:lnTo>
                  <a:pt x="842935" y="51688"/>
                </a:lnTo>
                <a:lnTo>
                  <a:pt x="852297" y="46227"/>
                </a:lnTo>
                <a:lnTo>
                  <a:pt x="855472" y="46227"/>
                </a:lnTo>
                <a:lnTo>
                  <a:pt x="855472" y="45338"/>
                </a:lnTo>
                <a:lnTo>
                  <a:pt x="857281" y="45338"/>
                </a:lnTo>
                <a:lnTo>
                  <a:pt x="779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627502" y="1175511"/>
            <a:ext cx="73914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805810" y="1895728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772536" y="2713228"/>
            <a:ext cx="3822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29329" y="1239773"/>
            <a:ext cx="69024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70355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spc="-5" dirty="0">
                <a:latin typeface="Calibri" panose="020F0502020204030204"/>
                <a:cs typeface="Calibri" panose="020F0502020204030204"/>
              </a:rPr>
              <a:t>31</a:t>
            </a:r>
            <a:r>
              <a:rPr sz="1400" dirty="0">
                <a:latin typeface="Calibri" panose="020F0502020204030204"/>
                <a:cs typeface="Calibri" panose="020F0502020204030204"/>
              </a:rPr>
              <a:t>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34536" y="2050922"/>
            <a:ext cx="82550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30152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1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3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2%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25392" y="2790316"/>
            <a:ext cx="825500" cy="452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126758</a:t>
            </a:r>
            <a:endParaRPr sz="1400">
              <a:latin typeface="Calibri" panose="020F0502020204030204"/>
              <a:cs typeface="Calibri" panose="020F0502020204030204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1400" dirty="0">
                <a:latin typeface="Calibri" panose="020F0502020204030204"/>
                <a:cs typeface="Calibri" panose="020F0502020204030204"/>
              </a:rPr>
              <a:t>5</a:t>
            </a:r>
            <a:r>
              <a:rPr sz="1400" spc="-10" dirty="0">
                <a:latin typeface="Calibri" panose="020F0502020204030204"/>
                <a:cs typeface="Calibri" panose="020F0502020204030204"/>
              </a:rPr>
              <a:t>5</a:t>
            </a:r>
            <a:r>
              <a:rPr sz="1400" dirty="0">
                <a:latin typeface="Calibri" panose="020F0502020204030204"/>
                <a:cs typeface="Calibri" panose="020F0502020204030204"/>
              </a:rPr>
              <a:t>.</a:t>
            </a:r>
            <a:r>
              <a:rPr sz="1400" dirty="0">
                <a:latin typeface="Calibri" panose="020F0502020204030204"/>
                <a:cs typeface="Calibri" panose="020F0502020204030204"/>
              </a:rPr>
              <a:t>8%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7087" y="1269365"/>
            <a:ext cx="565150" cy="433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清漆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2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183750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04571" y="2333116"/>
            <a:ext cx="740410" cy="44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5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650"/>
              </a:lnSpc>
            </a:pPr>
            <a:r>
              <a:rPr sz="1400" spc="-5" dirty="0">
                <a:latin typeface="Calibri" panose="020F0502020204030204"/>
                <a:cs typeface="Calibri" panose="020F0502020204030204"/>
              </a:rPr>
              <a:t>43515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5027"/>
            <a:ext cx="4530852" cy="9098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630936"/>
            <a:ext cx="4556760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088" y="967740"/>
            <a:ext cx="440817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涂装车间输入、输出物料平</a:t>
            </a:r>
            <a:r>
              <a:rPr sz="1800" b="1" spc="1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衡</a:t>
            </a:r>
            <a:r>
              <a:rPr sz="1800" b="1" spc="1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（单位：</a:t>
            </a:r>
            <a:r>
              <a:rPr sz="1800" b="1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800" b="1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800" b="1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6168" y="2021844"/>
            <a:ext cx="92710" cy="79375"/>
          </a:xfrm>
          <a:custGeom>
            <a:avLst/>
            <a:gdLst/>
            <a:ahLst/>
            <a:cxnLst/>
            <a:rect l="l" t="t" r="r" b="b"/>
            <a:pathLst>
              <a:path w="92709" h="79375">
                <a:moveTo>
                  <a:pt x="0" y="0"/>
                </a:moveTo>
                <a:lnTo>
                  <a:pt x="0" y="78835"/>
                </a:lnTo>
                <a:lnTo>
                  <a:pt x="92160" y="450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38329" y="1503783"/>
            <a:ext cx="854710" cy="1701164"/>
          </a:xfrm>
          <a:custGeom>
            <a:avLst/>
            <a:gdLst/>
            <a:ahLst/>
            <a:cxnLst/>
            <a:rect l="l" t="t" r="r" b="b"/>
            <a:pathLst>
              <a:path w="854710" h="1701164">
                <a:moveTo>
                  <a:pt x="0" y="1700590"/>
                </a:moveTo>
                <a:lnTo>
                  <a:pt x="854581" y="1700590"/>
                </a:lnTo>
                <a:lnTo>
                  <a:pt x="854581" y="0"/>
                </a:lnTo>
                <a:lnTo>
                  <a:pt x="0" y="0"/>
                </a:lnTo>
                <a:lnTo>
                  <a:pt x="0" y="170059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92911" y="1931747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725" y="0"/>
                </a:lnTo>
              </a:path>
            </a:pathLst>
          </a:custGeom>
          <a:ln w="36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52637" y="1886698"/>
            <a:ext cx="92710" cy="90170"/>
          </a:xfrm>
          <a:custGeom>
            <a:avLst/>
            <a:gdLst/>
            <a:ahLst/>
            <a:cxnLst/>
            <a:rect l="l" t="t" r="r" b="b"/>
            <a:pathLst>
              <a:path w="92710" h="90169">
                <a:moveTo>
                  <a:pt x="0" y="0"/>
                </a:moveTo>
                <a:lnTo>
                  <a:pt x="0" y="90097"/>
                </a:lnTo>
                <a:lnTo>
                  <a:pt x="92160" y="450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92911" y="2359710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725" y="0"/>
                </a:lnTo>
              </a:path>
            </a:pathLst>
          </a:custGeom>
          <a:ln w="36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52637" y="2314661"/>
            <a:ext cx="92710" cy="79375"/>
          </a:xfrm>
          <a:custGeom>
            <a:avLst/>
            <a:gdLst/>
            <a:ahLst/>
            <a:cxnLst/>
            <a:rect l="l" t="t" r="r" b="b"/>
            <a:pathLst>
              <a:path w="92710" h="79375">
                <a:moveTo>
                  <a:pt x="0" y="0"/>
                </a:moveTo>
                <a:lnTo>
                  <a:pt x="0" y="78835"/>
                </a:lnTo>
                <a:lnTo>
                  <a:pt x="92160" y="450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92911" y="2787673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4">
                <a:moveTo>
                  <a:pt x="0" y="0"/>
                </a:moveTo>
                <a:lnTo>
                  <a:pt x="259725" y="0"/>
                </a:lnTo>
              </a:path>
            </a:pathLst>
          </a:custGeom>
          <a:ln w="36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52637" y="2742625"/>
            <a:ext cx="92710" cy="79375"/>
          </a:xfrm>
          <a:custGeom>
            <a:avLst/>
            <a:gdLst/>
            <a:ahLst/>
            <a:cxnLst/>
            <a:rect l="l" t="t" r="r" b="b"/>
            <a:pathLst>
              <a:path w="92710" h="79375">
                <a:moveTo>
                  <a:pt x="0" y="0"/>
                </a:moveTo>
                <a:lnTo>
                  <a:pt x="0" y="78835"/>
                </a:lnTo>
                <a:lnTo>
                  <a:pt x="92160" y="4504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770861" y="1784499"/>
            <a:ext cx="1134745" cy="110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90">
              <a:lnSpc>
                <a:spcPct val="100000"/>
              </a:lnSpc>
            </a:pP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r>
              <a:rPr sz="1650" spc="-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50" spc="-210" dirty="0">
                <a:latin typeface="宋体" panose="02010600030101010101" pitchFamily="2" charset="-122"/>
                <a:cs typeface="宋体" panose="02010600030101010101" pitchFamily="2" charset="-122"/>
              </a:rPr>
              <a:t>56609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483870" algn="l"/>
              </a:tabLst>
            </a:pP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650" spc="-210" dirty="0">
                <a:latin typeface="宋体" panose="02010600030101010101" pitchFamily="2" charset="-122"/>
                <a:cs typeface="宋体" panose="02010600030101010101" pitchFamily="2" charset="-122"/>
              </a:rPr>
              <a:t>30482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34290">
              <a:lnSpc>
                <a:spcPct val="100000"/>
              </a:lnSpc>
              <a:tabLst>
                <a:tab pos="506095" algn="l"/>
              </a:tabLst>
            </a:pP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650" spc="-210" dirty="0">
                <a:latin typeface="宋体" panose="02010600030101010101" pitchFamily="2" charset="-122"/>
                <a:cs typeface="宋体" panose="02010600030101010101" pitchFamily="2" charset="-122"/>
              </a:rPr>
              <a:t>64699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6450" y="1789424"/>
            <a:ext cx="100901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285">
              <a:lnSpc>
                <a:spcPct val="100000"/>
              </a:lnSpc>
              <a:tabLst>
                <a:tab pos="763905" algn="l"/>
                <a:tab pos="995680" algn="l"/>
              </a:tabLst>
            </a:pP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纯漆</a:t>
            </a:r>
            <a:r>
              <a:rPr sz="1650" spc="-42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650" u="sng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50" u="sng" spc="-105" dirty="0">
                <a:latin typeface="Times New Roman" panose="02020603050405020304"/>
                <a:cs typeface="Times New Roman" panose="02020603050405020304"/>
              </a:rPr>
              <a:t>	</a:t>
            </a:r>
            <a:endParaRPr sz="1650">
              <a:latin typeface="Times New Roman" panose="02020603050405020304"/>
              <a:cs typeface="Times New Roman" panose="02020603050405020304"/>
            </a:endParaRPr>
          </a:p>
          <a:p>
            <a:pPr marL="168910">
              <a:lnSpc>
                <a:spcPct val="100000"/>
              </a:lnSpc>
              <a:spcBef>
                <a:spcPts val="5"/>
              </a:spcBef>
            </a:pPr>
            <a:r>
              <a:rPr sz="1650" spc="-210" dirty="0">
                <a:latin typeface="宋体" panose="02010600030101010101" pitchFamily="2" charset="-122"/>
                <a:cs typeface="宋体" panose="02010600030101010101" pitchFamily="2" charset="-122"/>
              </a:rPr>
              <a:t>136080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9540" marR="360680" indent="-117475">
              <a:lnSpc>
                <a:spcPct val="100000"/>
              </a:lnSpc>
              <a:spcBef>
                <a:spcPts val="1060"/>
              </a:spcBef>
            </a:pPr>
            <a:r>
              <a:rPr sz="1650" spc="-380" dirty="0">
                <a:latin typeface="宋体" panose="02010600030101010101" pitchFamily="2" charset="-122"/>
                <a:cs typeface="宋体" panose="02010600030101010101" pitchFamily="2" charset="-122"/>
              </a:rPr>
              <a:t>有机溶剂 </a:t>
            </a:r>
            <a:r>
              <a:rPr sz="1650" spc="-210" dirty="0">
                <a:latin typeface="宋体" panose="02010600030101010101" pitchFamily="2" charset="-122"/>
                <a:cs typeface="宋体" panose="02010600030101010101" pitchFamily="2" charset="-122"/>
              </a:rPr>
              <a:t>15710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60769" y="2697576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4">
                <a:moveTo>
                  <a:pt x="0" y="0"/>
                </a:moveTo>
                <a:lnTo>
                  <a:pt x="393777" y="0"/>
                </a:lnTo>
              </a:path>
            </a:pathLst>
          </a:custGeom>
          <a:ln w="36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46168" y="2663789"/>
            <a:ext cx="92710" cy="79375"/>
          </a:xfrm>
          <a:custGeom>
            <a:avLst/>
            <a:gdLst/>
            <a:ahLst/>
            <a:cxnLst/>
            <a:rect l="l" t="t" r="r" b="b"/>
            <a:pathLst>
              <a:path w="92709" h="79375">
                <a:moveTo>
                  <a:pt x="0" y="0"/>
                </a:moveTo>
                <a:lnTo>
                  <a:pt x="0" y="78835"/>
                </a:lnTo>
                <a:lnTo>
                  <a:pt x="92160" y="3378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28015" y="3628644"/>
            <a:ext cx="432511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3923" y="3654552"/>
            <a:ext cx="4325112" cy="34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77470">
              <a:lnSpc>
                <a:spcPts val="2840"/>
              </a:lnSpc>
              <a:tabLst>
                <a:tab pos="1303020" algn="l"/>
              </a:tabLst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成果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	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天津一汽丰田（一厂）调</a:t>
            </a:r>
            <a:r>
              <a:rPr sz="24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400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（交通运输设备制造行业）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29784" y="1053083"/>
            <a:ext cx="2125980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54167" y="1077467"/>
            <a:ext cx="2127504" cy="865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271896" y="1112011"/>
            <a:ext cx="16586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色漆含固率</a:t>
            </a:r>
            <a:r>
              <a:rPr sz="1600" b="1" spc="5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4</a:t>
            </a:r>
            <a:r>
              <a:rPr sz="1600" b="1" spc="0" dirty="0">
                <a:latin typeface="Arial" panose="020B0604020202020204"/>
                <a:cs typeface="Arial" panose="020B0604020202020204"/>
              </a:rPr>
              <a:t>0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%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33657" y="1869783"/>
            <a:ext cx="84201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色漆</a:t>
            </a:r>
            <a:r>
              <a:rPr sz="1700" spc="-5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b="1" spc="-240" dirty="0">
                <a:latin typeface="Times New Roman" panose="02020603050405020304"/>
                <a:cs typeface="Times New Roman" panose="02020603050405020304"/>
              </a:rPr>
              <a:t>239292</a:t>
            </a:r>
            <a:endParaRPr sz="1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95334" y="201894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0956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77972" y="1972397"/>
            <a:ext cx="92075" cy="81915"/>
          </a:xfrm>
          <a:custGeom>
            <a:avLst/>
            <a:gdLst/>
            <a:ahLst/>
            <a:cxnLst/>
            <a:rect l="l" t="t" r="r" b="b"/>
            <a:pathLst>
              <a:path w="92075" h="81914">
                <a:moveTo>
                  <a:pt x="0" y="0"/>
                </a:moveTo>
                <a:lnTo>
                  <a:pt x="0" y="81450"/>
                </a:lnTo>
                <a:lnTo>
                  <a:pt x="91500" y="46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69473" y="1437153"/>
            <a:ext cx="848994" cy="1757045"/>
          </a:xfrm>
          <a:custGeom>
            <a:avLst/>
            <a:gdLst/>
            <a:ahLst/>
            <a:cxnLst/>
            <a:rect l="l" t="t" r="r" b="b"/>
            <a:pathLst>
              <a:path w="848995" h="1757045">
                <a:moveTo>
                  <a:pt x="0" y="1756996"/>
                </a:moveTo>
                <a:lnTo>
                  <a:pt x="848458" y="1756996"/>
                </a:lnTo>
                <a:lnTo>
                  <a:pt x="848458" y="0"/>
                </a:lnTo>
                <a:lnTo>
                  <a:pt x="0" y="0"/>
                </a:lnTo>
                <a:lnTo>
                  <a:pt x="0" y="17569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17932" y="1879311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67478" y="1832768"/>
            <a:ext cx="100330" cy="93345"/>
          </a:xfrm>
          <a:custGeom>
            <a:avLst/>
            <a:gdLst/>
            <a:ahLst/>
            <a:cxnLst/>
            <a:rect l="l" t="t" r="r" b="b"/>
            <a:pathLst>
              <a:path w="100329" h="93344">
                <a:moveTo>
                  <a:pt x="0" y="0"/>
                </a:moveTo>
                <a:lnTo>
                  <a:pt x="0" y="93085"/>
                </a:lnTo>
                <a:lnTo>
                  <a:pt x="99818" y="46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017932" y="2321469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267478" y="2274926"/>
            <a:ext cx="100330" cy="81915"/>
          </a:xfrm>
          <a:custGeom>
            <a:avLst/>
            <a:gdLst/>
            <a:ahLst/>
            <a:cxnLst/>
            <a:rect l="l" t="t" r="r" b="b"/>
            <a:pathLst>
              <a:path w="100329" h="81914">
                <a:moveTo>
                  <a:pt x="0" y="0"/>
                </a:moveTo>
                <a:lnTo>
                  <a:pt x="0" y="81450"/>
                </a:lnTo>
                <a:lnTo>
                  <a:pt x="99818" y="46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017932" y="2763627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64" y="0"/>
                </a:lnTo>
              </a:path>
            </a:pathLst>
          </a:custGeom>
          <a:ln w="37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267478" y="2717084"/>
            <a:ext cx="100330" cy="81915"/>
          </a:xfrm>
          <a:custGeom>
            <a:avLst/>
            <a:gdLst/>
            <a:ahLst/>
            <a:cxnLst/>
            <a:rect l="l" t="t" r="r" b="b"/>
            <a:pathLst>
              <a:path w="100329" h="81914">
                <a:moveTo>
                  <a:pt x="0" y="0"/>
                </a:moveTo>
                <a:lnTo>
                  <a:pt x="0" y="81450"/>
                </a:lnTo>
                <a:lnTo>
                  <a:pt x="99818" y="4654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336297" y="1734373"/>
            <a:ext cx="1290955" cy="1150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ct val="100000"/>
              </a:lnSpc>
            </a:pP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r>
              <a:rPr sz="1700" spc="-54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b="1" spc="-225" dirty="0">
                <a:latin typeface="Times New Roman" panose="02020603050405020304"/>
                <a:cs typeface="Times New Roman" panose="02020603050405020304"/>
              </a:rPr>
              <a:t>67001.76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32385">
              <a:lnSpc>
                <a:spcPct val="100000"/>
              </a:lnSpc>
              <a:spcBef>
                <a:spcPts val="1420"/>
              </a:spcBef>
            </a:pP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r>
              <a:rPr sz="1700" spc="-2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b="1" spc="-225" dirty="0">
                <a:latin typeface="Times New Roman" panose="02020603050405020304"/>
                <a:cs typeface="Times New Roman" panose="02020603050405020304"/>
              </a:rPr>
              <a:t>28715.04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r>
              <a:rPr sz="1700" spc="-23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b="1" spc="-225" dirty="0">
                <a:latin typeface="Times New Roman" panose="02020603050405020304"/>
                <a:cs typeface="Times New Roman" panose="02020603050405020304"/>
              </a:rPr>
              <a:t>400460.2</a:t>
            </a:r>
            <a:endParaRPr sz="1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98650" y="2399115"/>
            <a:ext cx="1139825" cy="53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95985" algn="l"/>
                <a:tab pos="1126490" algn="l"/>
              </a:tabLst>
            </a:pP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r>
              <a:rPr sz="1700" spc="-48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700" u="sng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u="sng" spc="-120" dirty="0">
                <a:latin typeface="Times New Roman" panose="02020603050405020304"/>
                <a:cs typeface="Times New Roman" panose="02020603050405020304"/>
              </a:rPr>
              <a:t>	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91440">
              <a:lnSpc>
                <a:spcPct val="100000"/>
              </a:lnSpc>
              <a:spcBef>
                <a:spcPts val="65"/>
              </a:spcBef>
            </a:pPr>
            <a:r>
              <a:rPr sz="1700" b="1" spc="-240" dirty="0">
                <a:latin typeface="Times New Roman" panose="02020603050405020304"/>
                <a:cs typeface="Times New Roman" panose="02020603050405020304"/>
              </a:rPr>
              <a:t>256885</a:t>
            </a:r>
            <a:endParaRPr sz="1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77972" y="2635634"/>
            <a:ext cx="92075" cy="81915"/>
          </a:xfrm>
          <a:custGeom>
            <a:avLst/>
            <a:gdLst/>
            <a:ahLst/>
            <a:cxnLst/>
            <a:rect l="l" t="t" r="r" b="b"/>
            <a:pathLst>
              <a:path w="92075" h="81914">
                <a:moveTo>
                  <a:pt x="0" y="0"/>
                </a:moveTo>
                <a:lnTo>
                  <a:pt x="0" y="81450"/>
                </a:lnTo>
                <a:lnTo>
                  <a:pt x="91500" y="349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70247" y="3628644"/>
            <a:ext cx="4873752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6155" y="3654552"/>
            <a:ext cx="4847844" cy="342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0" y="0"/>
            <a:ext cx="172212" cy="17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667" y="0"/>
            <a:ext cx="187452" cy="19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98410" y="4603748"/>
            <a:ext cx="85026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515" dirty="0">
                <a:latin typeface="宋体" panose="02010600030101010101" pitchFamily="2" charset="-122"/>
                <a:cs typeface="宋体" panose="02010600030101010101" pitchFamily="2" charset="-122"/>
              </a:rPr>
              <a:t>清漆</a:t>
            </a:r>
            <a:r>
              <a:rPr sz="1750" spc="-5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50" b="1" spc="-260" dirty="0">
                <a:latin typeface="Times New Roman" panose="02020603050405020304"/>
                <a:cs typeface="Times New Roman" panose="02020603050405020304"/>
              </a:rPr>
              <a:t>100026</a:t>
            </a:r>
            <a:endParaRPr sz="1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211848" y="4757113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15" y="0"/>
                </a:lnTo>
              </a:path>
            </a:pathLst>
          </a:custGeom>
          <a:ln w="3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98459" y="4709076"/>
            <a:ext cx="92710" cy="84455"/>
          </a:xfrm>
          <a:custGeom>
            <a:avLst/>
            <a:gdLst/>
            <a:ahLst/>
            <a:cxnLst/>
            <a:rect l="l" t="t" r="r" b="b"/>
            <a:pathLst>
              <a:path w="92710" h="84454">
                <a:moveTo>
                  <a:pt x="0" y="0"/>
                </a:moveTo>
                <a:lnTo>
                  <a:pt x="0" y="84064"/>
                </a:lnTo>
                <a:lnTo>
                  <a:pt x="92450" y="48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90909" y="4156649"/>
            <a:ext cx="857885" cy="1813560"/>
          </a:xfrm>
          <a:custGeom>
            <a:avLst/>
            <a:gdLst/>
            <a:ahLst/>
            <a:cxnLst/>
            <a:rect l="l" t="t" r="r" b="b"/>
            <a:pathLst>
              <a:path w="857885" h="1813560">
                <a:moveTo>
                  <a:pt x="0" y="1813401"/>
                </a:moveTo>
                <a:lnTo>
                  <a:pt x="857266" y="1813401"/>
                </a:lnTo>
                <a:lnTo>
                  <a:pt x="857266" y="0"/>
                </a:lnTo>
                <a:lnTo>
                  <a:pt x="0" y="0"/>
                </a:lnTo>
                <a:lnTo>
                  <a:pt x="0" y="181340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548176" y="4613002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41" y="0"/>
                </a:lnTo>
              </a:path>
            </a:pathLst>
          </a:custGeom>
          <a:ln w="3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00313" y="4564965"/>
            <a:ext cx="100965" cy="96520"/>
          </a:xfrm>
          <a:custGeom>
            <a:avLst/>
            <a:gdLst/>
            <a:ahLst/>
            <a:cxnLst/>
            <a:rect l="l" t="t" r="r" b="b"/>
            <a:pathLst>
              <a:path w="100964" h="96520">
                <a:moveTo>
                  <a:pt x="0" y="0"/>
                </a:moveTo>
                <a:lnTo>
                  <a:pt x="0" y="96074"/>
                </a:lnTo>
                <a:lnTo>
                  <a:pt x="100854" y="48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548176" y="5069354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41" y="0"/>
                </a:lnTo>
              </a:path>
            </a:pathLst>
          </a:custGeom>
          <a:ln w="3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800313" y="5021317"/>
            <a:ext cx="100965" cy="84455"/>
          </a:xfrm>
          <a:custGeom>
            <a:avLst/>
            <a:gdLst/>
            <a:ahLst/>
            <a:cxnLst/>
            <a:rect l="l" t="t" r="r" b="b"/>
            <a:pathLst>
              <a:path w="100964" h="84454">
                <a:moveTo>
                  <a:pt x="0" y="0"/>
                </a:moveTo>
                <a:lnTo>
                  <a:pt x="0" y="84064"/>
                </a:lnTo>
                <a:lnTo>
                  <a:pt x="100854" y="48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548176" y="5525707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541" y="0"/>
                </a:lnTo>
              </a:path>
            </a:pathLst>
          </a:custGeom>
          <a:ln w="3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00313" y="5477670"/>
            <a:ext cx="100965" cy="84455"/>
          </a:xfrm>
          <a:custGeom>
            <a:avLst/>
            <a:gdLst/>
            <a:ahLst/>
            <a:cxnLst/>
            <a:rect l="l" t="t" r="r" b="b"/>
            <a:pathLst>
              <a:path w="100964" h="84454">
                <a:moveTo>
                  <a:pt x="0" y="0"/>
                </a:moveTo>
                <a:lnTo>
                  <a:pt x="0" y="84064"/>
                </a:lnTo>
                <a:lnTo>
                  <a:pt x="100854" y="48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909199" y="4463992"/>
            <a:ext cx="1225550" cy="1186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750" spc="-515" dirty="0">
                <a:latin typeface="宋体" panose="02010600030101010101" pitchFamily="2" charset="-122"/>
                <a:cs typeface="宋体" panose="02010600030101010101" pitchFamily="2" charset="-122"/>
              </a:rPr>
              <a:t>车体附着</a:t>
            </a:r>
            <a:r>
              <a:rPr sz="1750" spc="-56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50" b="1" spc="-240" dirty="0">
                <a:latin typeface="Times New Roman" panose="02020603050405020304"/>
                <a:cs typeface="Times New Roman" panose="02020603050405020304"/>
              </a:rPr>
              <a:t>40810.6</a:t>
            </a:r>
            <a:endParaRPr sz="1750">
              <a:latin typeface="Times New Roman" panose="02020603050405020304"/>
              <a:cs typeface="Times New Roman" panose="02020603050405020304"/>
            </a:endParaRPr>
          </a:p>
          <a:p>
            <a:pPr marL="32385">
              <a:lnSpc>
                <a:spcPct val="100000"/>
              </a:lnSpc>
              <a:spcBef>
                <a:spcPts val="1470"/>
              </a:spcBef>
            </a:pPr>
            <a:r>
              <a:rPr sz="1750" spc="-515" dirty="0">
                <a:latin typeface="宋体" panose="02010600030101010101" pitchFamily="2" charset="-122"/>
                <a:cs typeface="宋体" panose="02010600030101010101" pitchFamily="2" charset="-122"/>
              </a:rPr>
              <a:t>漆渣</a:t>
            </a:r>
            <a:r>
              <a:rPr sz="1750" spc="-254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50" b="1" spc="-240" dirty="0">
                <a:latin typeface="Times New Roman" panose="02020603050405020304"/>
                <a:cs typeface="Times New Roman" panose="02020603050405020304"/>
              </a:rPr>
              <a:t>10202.7</a:t>
            </a:r>
            <a:endParaRPr sz="17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1750" spc="-515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r>
              <a:rPr sz="1750" spc="-254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50" b="1" spc="-240" dirty="0">
                <a:latin typeface="Times New Roman" panose="02020603050405020304"/>
                <a:cs typeface="Times New Roman" panose="02020603050405020304"/>
              </a:rPr>
              <a:t>68444.7</a:t>
            </a:r>
            <a:endParaRPr sz="1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25817" y="4917879"/>
            <a:ext cx="2800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" algn="l"/>
              </a:tabLst>
            </a:pPr>
            <a:r>
              <a:rPr sz="1750" b="1" u="sng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50" b="1" u="sng" spc="-130" dirty="0">
                <a:latin typeface="Times New Roman" panose="02020603050405020304"/>
                <a:cs typeface="Times New Roman" panose="02020603050405020304"/>
              </a:rPr>
              <a:t>	</a:t>
            </a:r>
            <a:endParaRPr sz="1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741" y="5284594"/>
            <a:ext cx="104775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515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r>
              <a:rPr sz="1750" b="1" spc="-260" dirty="0">
                <a:latin typeface="Times New Roman" panose="02020603050405020304"/>
                <a:cs typeface="Times New Roman" panose="02020603050405020304"/>
              </a:rPr>
              <a:t>19432</a:t>
            </a:r>
            <a:endParaRPr sz="175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28658" y="5429633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>
                <a:moveTo>
                  <a:pt x="0" y="0"/>
                </a:moveTo>
                <a:lnTo>
                  <a:pt x="386610" y="0"/>
                </a:lnTo>
              </a:path>
            </a:pathLst>
          </a:custGeom>
          <a:ln w="38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606864" y="5381596"/>
            <a:ext cx="92710" cy="96520"/>
          </a:xfrm>
          <a:custGeom>
            <a:avLst/>
            <a:gdLst/>
            <a:ahLst/>
            <a:cxnLst/>
            <a:rect l="l" t="t" r="r" b="b"/>
            <a:pathLst>
              <a:path w="92710" h="96520">
                <a:moveTo>
                  <a:pt x="0" y="0"/>
                </a:moveTo>
                <a:lnTo>
                  <a:pt x="0" y="96074"/>
                </a:lnTo>
                <a:lnTo>
                  <a:pt x="92450" y="480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4592" y="6367271"/>
            <a:ext cx="4468368" cy="341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90500" y="6393178"/>
            <a:ext cx="4466844" cy="341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301241" y="6425285"/>
            <a:ext cx="22193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面涂清漆物料平衡图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172212" cy="172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0667" y="0"/>
            <a:ext cx="187452" cy="19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29643" y="4333695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54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337824" y="4300377"/>
            <a:ext cx="97790" cy="78105"/>
          </a:xfrm>
          <a:custGeom>
            <a:avLst/>
            <a:gdLst/>
            <a:ahLst/>
            <a:cxnLst/>
            <a:rect l="l" t="t" r="r" b="b"/>
            <a:pathLst>
              <a:path w="97789" h="78104">
                <a:moveTo>
                  <a:pt x="0" y="0"/>
                </a:moveTo>
                <a:lnTo>
                  <a:pt x="0" y="77742"/>
                </a:lnTo>
                <a:lnTo>
                  <a:pt x="97608" y="33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435433" y="4144907"/>
            <a:ext cx="834390" cy="2099310"/>
          </a:xfrm>
          <a:custGeom>
            <a:avLst/>
            <a:gdLst/>
            <a:ahLst/>
            <a:cxnLst/>
            <a:rect l="l" t="t" r="r" b="b"/>
            <a:pathLst>
              <a:path w="834390" h="2099310">
                <a:moveTo>
                  <a:pt x="0" y="2099048"/>
                </a:moveTo>
                <a:lnTo>
                  <a:pt x="834108" y="2099048"/>
                </a:lnTo>
                <a:lnTo>
                  <a:pt x="834108" y="0"/>
                </a:lnTo>
                <a:lnTo>
                  <a:pt x="0" y="0"/>
                </a:lnTo>
                <a:lnTo>
                  <a:pt x="0" y="209904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287287" y="4566923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3951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562366" y="4533605"/>
            <a:ext cx="97790" cy="78105"/>
          </a:xfrm>
          <a:custGeom>
            <a:avLst/>
            <a:gdLst/>
            <a:ahLst/>
            <a:cxnLst/>
            <a:rect l="l" t="t" r="r" b="b"/>
            <a:pathLst>
              <a:path w="97790" h="78104">
                <a:moveTo>
                  <a:pt x="0" y="0"/>
                </a:moveTo>
                <a:lnTo>
                  <a:pt x="0" y="77742"/>
                </a:lnTo>
                <a:lnTo>
                  <a:pt x="97608" y="33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287287" y="4988969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3951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562366" y="4944544"/>
            <a:ext cx="97790" cy="88900"/>
          </a:xfrm>
          <a:custGeom>
            <a:avLst/>
            <a:gdLst/>
            <a:ahLst/>
            <a:cxnLst/>
            <a:rect l="l" t="t" r="r" b="b"/>
            <a:pathLst>
              <a:path w="97790" h="88900">
                <a:moveTo>
                  <a:pt x="0" y="0"/>
                </a:moveTo>
                <a:lnTo>
                  <a:pt x="0" y="88848"/>
                </a:lnTo>
                <a:lnTo>
                  <a:pt x="97608" y="444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287287" y="5410999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3951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562366" y="5366575"/>
            <a:ext cx="97790" cy="88900"/>
          </a:xfrm>
          <a:custGeom>
            <a:avLst/>
            <a:gdLst/>
            <a:ahLst/>
            <a:cxnLst/>
            <a:rect l="l" t="t" r="r" b="b"/>
            <a:pathLst>
              <a:path w="97790" h="88900">
                <a:moveTo>
                  <a:pt x="0" y="0"/>
                </a:moveTo>
                <a:lnTo>
                  <a:pt x="0" y="88848"/>
                </a:lnTo>
                <a:lnTo>
                  <a:pt x="97608" y="444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7631065" y="4436283"/>
            <a:ext cx="144843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车体附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着</a:t>
            </a:r>
            <a:r>
              <a:rPr sz="1600" spc="-4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40" dirty="0">
                <a:latin typeface="Times New Roman" panose="02020603050405020304"/>
                <a:cs typeface="Times New Roman" panose="02020603050405020304"/>
              </a:rPr>
              <a:t>402074.36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渣</a:t>
            </a:r>
            <a:r>
              <a:rPr sz="1600" spc="-1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40" dirty="0">
                <a:latin typeface="Times New Roman" panose="02020603050405020304"/>
                <a:cs typeface="Times New Roman" panose="02020603050405020304"/>
              </a:rPr>
              <a:t>69939.74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29643" y="5610909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54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337824" y="5577590"/>
            <a:ext cx="97790" cy="78105"/>
          </a:xfrm>
          <a:custGeom>
            <a:avLst/>
            <a:gdLst/>
            <a:ahLst/>
            <a:cxnLst/>
            <a:rect l="l" t="t" r="r" b="b"/>
            <a:pathLst>
              <a:path w="97789" h="78104">
                <a:moveTo>
                  <a:pt x="0" y="0"/>
                </a:moveTo>
                <a:lnTo>
                  <a:pt x="0" y="77742"/>
                </a:lnTo>
                <a:lnTo>
                  <a:pt x="97608" y="33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346697" y="5155560"/>
            <a:ext cx="97790" cy="78105"/>
          </a:xfrm>
          <a:custGeom>
            <a:avLst/>
            <a:gdLst/>
            <a:ahLst/>
            <a:cxnLst/>
            <a:rect l="l" t="t" r="r" b="b"/>
            <a:pathLst>
              <a:path w="97789" h="78104">
                <a:moveTo>
                  <a:pt x="0" y="0"/>
                </a:moveTo>
                <a:lnTo>
                  <a:pt x="0" y="77742"/>
                </a:lnTo>
                <a:lnTo>
                  <a:pt x="97608" y="444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929643" y="4777938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54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337824" y="4733514"/>
            <a:ext cx="97790" cy="88900"/>
          </a:xfrm>
          <a:custGeom>
            <a:avLst/>
            <a:gdLst/>
            <a:ahLst/>
            <a:cxnLst/>
            <a:rect l="l" t="t" r="r" b="b"/>
            <a:pathLst>
              <a:path w="97789" h="88900">
                <a:moveTo>
                  <a:pt x="0" y="0"/>
                </a:moveTo>
                <a:lnTo>
                  <a:pt x="0" y="88848"/>
                </a:lnTo>
                <a:lnTo>
                  <a:pt x="97608" y="444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929643" y="6032940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054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337824" y="5999622"/>
            <a:ext cx="97790" cy="78105"/>
          </a:xfrm>
          <a:custGeom>
            <a:avLst/>
            <a:gdLst/>
            <a:ahLst/>
            <a:cxnLst/>
            <a:rect l="l" t="t" r="r" b="b"/>
            <a:pathLst>
              <a:path w="97789" h="78104">
                <a:moveTo>
                  <a:pt x="0" y="0"/>
                </a:moveTo>
                <a:lnTo>
                  <a:pt x="0" y="77742"/>
                </a:lnTo>
                <a:lnTo>
                  <a:pt x="97608" y="3331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4666596" y="4008471"/>
            <a:ext cx="1216660" cy="2169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75" marR="46355" indent="125095">
              <a:lnSpc>
                <a:spcPct val="180000"/>
              </a:lnSpc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纯漆</a:t>
            </a:r>
            <a:r>
              <a:rPr sz="1600" b="1" spc="-140" dirty="0">
                <a:latin typeface="Times New Roman" panose="02020603050405020304"/>
                <a:cs typeface="Times New Roman" panose="02020603050405020304"/>
              </a:rPr>
              <a:t>136080 </a:t>
            </a: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清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r>
              <a:rPr sz="1600" spc="-4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50" dirty="0">
                <a:latin typeface="Times New Roman" panose="02020603050405020304"/>
                <a:cs typeface="Times New Roman" panose="02020603050405020304"/>
              </a:rPr>
              <a:t>100026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0350">
              <a:lnSpc>
                <a:spcPct val="100000"/>
              </a:lnSpc>
              <a:spcBef>
                <a:spcPts val="1385"/>
              </a:spcBef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色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漆</a:t>
            </a:r>
            <a:r>
              <a:rPr sz="1600" spc="-47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50" dirty="0">
                <a:latin typeface="Times New Roman" panose="02020603050405020304"/>
                <a:cs typeface="Times New Roman" panose="02020603050405020304"/>
              </a:rPr>
              <a:t>239292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5095" marR="5080" indent="-113030">
              <a:lnSpc>
                <a:spcPts val="3470"/>
              </a:lnSpc>
              <a:spcBef>
                <a:spcPts val="210"/>
              </a:spcBef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有机溶剂</a:t>
            </a:r>
            <a:r>
              <a:rPr sz="1600" b="1" spc="-140" dirty="0">
                <a:latin typeface="Times New Roman" panose="02020603050405020304"/>
                <a:cs typeface="Times New Roman" panose="02020603050405020304"/>
              </a:rPr>
              <a:t>292027 </a:t>
            </a: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密封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胶</a:t>
            </a:r>
            <a:r>
              <a:rPr sz="1600" spc="-1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50" dirty="0">
                <a:latin typeface="Times New Roman" panose="02020603050405020304"/>
                <a:cs typeface="Times New Roman" panose="02020603050405020304"/>
              </a:rPr>
              <a:t>321500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269540" y="5821924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3951" y="0"/>
                </a:lnTo>
              </a:path>
            </a:pathLst>
          </a:custGeom>
          <a:ln w="35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544619" y="5777500"/>
            <a:ext cx="97790" cy="88900"/>
          </a:xfrm>
          <a:custGeom>
            <a:avLst/>
            <a:gdLst/>
            <a:ahLst/>
            <a:cxnLst/>
            <a:rect l="l" t="t" r="r" b="b"/>
            <a:pathLst>
              <a:path w="97790" h="88900">
                <a:moveTo>
                  <a:pt x="0" y="0"/>
                </a:moveTo>
                <a:lnTo>
                  <a:pt x="0" y="88848"/>
                </a:lnTo>
                <a:lnTo>
                  <a:pt x="97608" y="444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7670700" y="5275872"/>
            <a:ext cx="1161415" cy="666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600" spc="-1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40" dirty="0">
                <a:latin typeface="Times New Roman" panose="02020603050405020304"/>
                <a:cs typeface="Times New Roman" panose="02020603050405020304"/>
              </a:rPr>
              <a:t>676948.64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600" spc="-295" dirty="0">
                <a:latin typeface="宋体" panose="02010600030101010101" pitchFamily="2" charset="-122"/>
                <a:cs typeface="宋体" panose="02010600030101010101" pitchFamily="2" charset="-122"/>
              </a:rPr>
              <a:t>固</a:t>
            </a:r>
            <a:r>
              <a:rPr sz="1600" spc="-30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600" spc="-1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b="1" spc="-150" dirty="0">
                <a:latin typeface="Times New Roman" panose="02020603050405020304"/>
                <a:cs typeface="Times New Roman" panose="02020603050405020304"/>
              </a:rPr>
              <a:t>9902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271515" y="6359652"/>
            <a:ext cx="3099816" cy="341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5297423" y="6385559"/>
            <a:ext cx="3098292" cy="341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5724905" y="6417361"/>
            <a:ext cx="22186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6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6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涂装车间物料平衡图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28082" y="3345560"/>
            <a:ext cx="3088005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195" marR="5080" indent="-405130">
              <a:lnSpc>
                <a:spcPct val="123000"/>
              </a:lnSpc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人工喷涂，漆的平均利用率为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8</a:t>
            </a:r>
            <a:r>
              <a:rPr sz="1600" b="1" spc="0" dirty="0">
                <a:latin typeface="Arial" panose="020B0604020202020204"/>
                <a:cs typeface="Arial" panose="020B0604020202020204"/>
              </a:rPr>
              <a:t>0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%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</a:t>
            </a:r>
            <a:r>
              <a:rPr sz="1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9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面涂色漆物料平衡图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9590" y="6115608"/>
            <a:ext cx="20669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漆的平均利用率为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7</a:t>
            </a:r>
            <a:r>
              <a:rPr sz="1600" b="1" spc="0" dirty="0">
                <a:latin typeface="Arial" panose="020B0604020202020204"/>
                <a:cs typeface="Arial" panose="020B0604020202020204"/>
              </a:rPr>
              <a:t>0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%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47217" y="3200613"/>
            <a:ext cx="308800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4695" marR="5080" indent="-722630">
              <a:lnSpc>
                <a:spcPct val="152000"/>
              </a:lnSpc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采用人工喷涂，平均利用率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6</a:t>
            </a:r>
            <a:r>
              <a:rPr sz="1600" b="1" dirty="0">
                <a:latin typeface="Arial" panose="020B0604020202020204"/>
                <a:cs typeface="Arial" panose="020B0604020202020204"/>
              </a:rPr>
              <a:t>5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%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图</a:t>
            </a:r>
            <a:r>
              <a:rPr sz="1600" b="1" spc="-1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1</a:t>
            </a:r>
            <a:r>
              <a:rPr sz="16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95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中涂漆物料平衡图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028433" y="1093470"/>
            <a:ext cx="12585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（单位：</a:t>
            </a:r>
            <a:r>
              <a:rPr sz="1600" b="1" spc="-20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6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579623" y="6134811"/>
            <a:ext cx="145351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清漆含固率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5</a:t>
            </a:r>
            <a:r>
              <a:rPr sz="1600" b="1" spc="0" dirty="0">
                <a:latin typeface="Arial" panose="020B0604020202020204"/>
                <a:cs typeface="Arial" panose="020B0604020202020204"/>
              </a:rPr>
              <a:t>1</a:t>
            </a:r>
            <a:r>
              <a:rPr sz="1600" b="1" spc="-5" dirty="0">
                <a:latin typeface="Arial" panose="020B0604020202020204"/>
                <a:cs typeface="Arial" panose="020B0604020202020204"/>
              </a:rPr>
              <a:t>%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20" y="131063"/>
            <a:ext cx="7613904" cy="111251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2127" y="156971"/>
            <a:ext cx="7613904" cy="111099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590" y="206375"/>
            <a:ext cx="737806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天津一汽丰田（一厂）调</a:t>
            </a:r>
            <a:r>
              <a:rPr sz="24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查</a:t>
            </a:r>
            <a:r>
              <a:rPr sz="2400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（交通运输设备制造行业）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522" y="949452"/>
            <a:ext cx="209677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大气污染物监测结果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1600" y="1262125"/>
          <a:ext cx="8804275" cy="549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075"/>
                <a:gridCol w="855726"/>
                <a:gridCol w="854075"/>
                <a:gridCol w="487299"/>
                <a:gridCol w="244475"/>
                <a:gridCol w="890651"/>
                <a:gridCol w="1719199"/>
                <a:gridCol w="1366901"/>
                <a:gridCol w="720725"/>
                <a:gridCol w="792099"/>
              </a:tblGrid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0670" marR="272415">
                        <a:lnSpc>
                          <a:spcPts val="12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车间 名称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0670" marR="273685">
                        <a:lnSpc>
                          <a:spcPts val="12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 位置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0670" marR="271780">
                        <a:lnSpc>
                          <a:spcPts val="12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监测 项目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两周期监测结果平均值</a:t>
                      </a:r>
                      <a:endParaRPr sz="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标准限值</a:t>
                      </a:r>
                      <a:endParaRPr sz="2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</a:tr>
              <a:tr h="3048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525145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排放浓度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480695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1050" spc="7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排放速率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270"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kg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/h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4295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排放浓度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/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1050" spc="7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09220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排放速率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126365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100" spc="-15" dirty="0">
                          <a:latin typeface="Times New Roman" panose="02020603050405020304"/>
                          <a:cs typeface="Times New Roman" panose="02020603050405020304"/>
                        </a:rPr>
                        <a:t>kg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/h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24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一周期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二周期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一周期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二周期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0670" marR="272415">
                        <a:lnSpc>
                          <a:spcPts val="12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装焊 车间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2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颗粒物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10.4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16.8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0.49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0.81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0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2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---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等效为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0.65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2.93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7.3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（进口）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2.99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1.5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1.8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---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---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出口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algn="ctr">
                        <a:lnSpc>
                          <a:spcPts val="126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2.71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0670" marR="272415">
                        <a:lnSpc>
                          <a:spcPts val="12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涂装 车间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05"/>
                        </a:spcBef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0.27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1.41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r>
                        <a:rPr sz="11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9.2</a:t>
                      </a:r>
                      <a:r>
                        <a:rPr sz="11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5.2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1.66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0.107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0.157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0"/>
                        </a:lnSpc>
                      </a:pPr>
                      <a:r>
                        <a:rPr sz="1100" spc="-5" dirty="0">
                          <a:latin typeface="Times New Roman" panose="02020603050405020304"/>
                          <a:cs typeface="Times New Roman" panose="02020603050405020304"/>
                        </a:rPr>
                        <a:t>G6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0.19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1.9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2.2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0.77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8.8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成形车间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0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0.25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1.5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0.72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0.93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4.3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3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0.16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0825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1.41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9.2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3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1.1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050" spc="-30" baseline="2800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050" baseline="280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050" baseline="28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0.175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2.46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成形车间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  <a:spcBef>
                          <a:spcPts val="405"/>
                        </a:spcBef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15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0.47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0.21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4.2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1.9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25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336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二甲苯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0.11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9.5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6.2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70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2.91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3.04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2.7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总装车间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氮氧化物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0.77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5.91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5.03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19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氮氧化物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0.77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5.07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5.57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2.4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1.4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75"/>
                        </a:lnSpc>
                      </a:pPr>
                      <a:r>
                        <a:rPr sz="1100" spc="-10" dirty="0">
                          <a:latin typeface="Times New Roman" panose="02020603050405020304"/>
                          <a:cs typeface="Times New Roman" panose="02020603050405020304"/>
                        </a:rPr>
                        <a:t>G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（）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氮氧化物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6.2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6.2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3.0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240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0.77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1"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非甲烷烃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368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4.53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4.91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2.5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2.6</a:t>
                      </a: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100" spc="-20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9555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120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30"/>
                        </a:lnSpc>
                      </a:pPr>
                      <a:r>
                        <a:rPr sz="1100" dirty="0">
                          <a:latin typeface="Times New Roman" panose="02020603050405020304"/>
                          <a:cs typeface="Times New Roman" panose="02020603050405020304"/>
                        </a:rPr>
                        <a:t>17</a:t>
                      </a: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7814" y="34544"/>
            <a:ext cx="740854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汽车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sz="32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3200" spc="-70" dirty="0">
                <a:solidFill>
                  <a:srgbClr val="FFFFFF"/>
                </a:solidFill>
              </a:rPr>
              <a:t>V</a:t>
            </a:r>
            <a:r>
              <a:rPr sz="3200" dirty="0">
                <a:solidFill>
                  <a:srgbClr val="FFFFFF"/>
                </a:solidFill>
              </a:rPr>
              <a:t>OC</a:t>
            </a:r>
            <a:r>
              <a:rPr sz="3200" spc="-5" dirty="0">
                <a:solidFill>
                  <a:srgbClr val="FFFFFF"/>
                </a:solidFill>
              </a:rPr>
              <a:t>s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排放特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征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放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3200" spc="2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子</a:t>
            </a:r>
            <a:r>
              <a:rPr sz="4000" spc="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研究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8260" y="1758695"/>
            <a:ext cx="5763768" cy="4541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2644" y="1784604"/>
            <a:ext cx="5765291" cy="45415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9442" y="892428"/>
            <a:ext cx="7125334" cy="467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charac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er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cs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4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ion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b="1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2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-industry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00">
              <a:latin typeface="Times New Roman" panose="02020603050405020304"/>
              <a:cs typeface="Times New Roman" panose="02020603050405020304"/>
            </a:endParaRPr>
          </a:p>
          <a:p>
            <a:pPr marL="753745" marR="1238250">
              <a:lnSpc>
                <a:spcPct val="150000"/>
              </a:lnSpc>
            </a:pPr>
            <a:r>
              <a:rPr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天津一汽丰</a:t>
            </a:r>
            <a:r>
              <a:rPr sz="28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田（</a:t>
            </a:r>
            <a:r>
              <a:rPr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800" spc="-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厂</a:t>
            </a:r>
            <a:r>
              <a:rPr sz="2800" spc="2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： 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单位面积</a:t>
            </a:r>
            <a:r>
              <a:rPr sz="2800" b="1" spc="-7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产生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800" b="1" spc="-15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.3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800" b="1" spc="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排放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.3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g/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 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天津一汽丰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田</a:t>
            </a:r>
            <a:r>
              <a:rPr sz="2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二厂</a:t>
            </a:r>
            <a:r>
              <a:rPr sz="2800" b="1" spc="3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单位面积</a:t>
            </a:r>
            <a:r>
              <a:rPr sz="2800" b="1" spc="-7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产生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800" b="1" spc="-15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53</a:t>
            </a:r>
            <a:r>
              <a:rPr sz="2800" b="1" spc="-1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800" b="1" spc="0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r>
              <a:rPr sz="2800" b="1" spc="-13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排放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28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.0</a:t>
            </a:r>
            <a:r>
              <a:rPr sz="28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g/</a:t>
            </a:r>
            <a:r>
              <a:rPr sz="2800" b="1" spc="-5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㎡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67626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046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667" y="1874520"/>
            <a:ext cx="7609332" cy="4602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60575" y="1900427"/>
            <a:ext cx="7583424" cy="460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08175"/>
            <a:ext cx="4230751" cy="455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48818" y="6281318"/>
            <a:ext cx="301752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溶剂型一液涂料的工艺流程图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91166" y="2078378"/>
            <a:ext cx="358062" cy="2036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73733" y="2982192"/>
            <a:ext cx="716280" cy="287020"/>
          </a:xfrm>
          <a:custGeom>
            <a:avLst/>
            <a:gdLst/>
            <a:ahLst/>
            <a:cxnLst/>
            <a:rect l="l" t="t" r="r" b="b"/>
            <a:pathLst>
              <a:path w="716279" h="287020">
                <a:moveTo>
                  <a:pt x="0" y="286846"/>
                </a:moveTo>
                <a:lnTo>
                  <a:pt x="716125" y="286846"/>
                </a:lnTo>
                <a:lnTo>
                  <a:pt x="716125" y="0"/>
                </a:lnTo>
                <a:lnTo>
                  <a:pt x="0" y="0"/>
                </a:lnTo>
                <a:lnTo>
                  <a:pt x="0" y="28684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73733" y="3269038"/>
            <a:ext cx="716280" cy="0"/>
          </a:xfrm>
          <a:custGeom>
            <a:avLst/>
            <a:gdLst/>
            <a:ahLst/>
            <a:cxnLst/>
            <a:rect l="l" t="t" r="r" b="b"/>
            <a:pathLst>
              <a:path w="716279">
                <a:moveTo>
                  <a:pt x="0" y="0"/>
                </a:moveTo>
                <a:lnTo>
                  <a:pt x="716125" y="0"/>
                </a:lnTo>
                <a:lnTo>
                  <a:pt x="716125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89858" y="2982141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28689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59181" y="2967620"/>
            <a:ext cx="716125" cy="286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59181" y="2967620"/>
            <a:ext cx="716280" cy="287020"/>
          </a:xfrm>
          <a:custGeom>
            <a:avLst/>
            <a:gdLst/>
            <a:ahLst/>
            <a:cxnLst/>
            <a:rect l="l" t="t" r="r" b="b"/>
            <a:pathLst>
              <a:path w="716279" h="287020">
                <a:moveTo>
                  <a:pt x="0" y="286846"/>
                </a:moveTo>
                <a:lnTo>
                  <a:pt x="716125" y="286846"/>
                </a:lnTo>
                <a:lnTo>
                  <a:pt x="716125" y="0"/>
                </a:lnTo>
                <a:lnTo>
                  <a:pt x="0" y="0"/>
                </a:lnTo>
                <a:lnTo>
                  <a:pt x="0" y="286846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322648" y="2993868"/>
            <a:ext cx="38925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>
                <a:latin typeface="宋体" panose="02010600030101010101" pitchFamily="2" charset="-122"/>
                <a:cs typeface="宋体" panose="02010600030101010101" pitchFamily="2" charset="-122"/>
              </a:rPr>
              <a:t>原料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4104" y="2870371"/>
            <a:ext cx="3956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Calibri" panose="020F0502020204030204"/>
                <a:cs typeface="Calibri" panose="020F0502020204030204"/>
              </a:rPr>
              <a:t>167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4</a:t>
            </a:r>
            <a:r>
              <a:rPr sz="1100" dirty="0">
                <a:latin typeface="Calibri" panose="020F0502020204030204"/>
                <a:cs typeface="Calibri" panose="020F0502020204030204"/>
              </a:rPr>
              <a:t>t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08066" y="2078412"/>
            <a:ext cx="1145844" cy="2868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514710" y="2085045"/>
            <a:ext cx="1146810" cy="28765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40"/>
              </a:spcBef>
            </a:pPr>
            <a:r>
              <a:rPr sz="1400" spc="30" dirty="0">
                <a:latin typeface="宋体" panose="02010600030101010101" pitchFamily="2" charset="-122"/>
                <a:cs typeface="宋体" panose="02010600030101010101" pitchFamily="2" charset="-122"/>
              </a:rPr>
              <a:t>产品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508066" y="2652085"/>
            <a:ext cx="1145844" cy="286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514710" y="2658718"/>
            <a:ext cx="1146810" cy="28765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45"/>
              </a:spcBef>
            </a:pPr>
            <a:r>
              <a:rPr sz="1400" spc="30" dirty="0">
                <a:latin typeface="宋体" panose="02010600030101010101" pitchFamily="2" charset="-122"/>
                <a:cs typeface="宋体" panose="02010600030101010101" pitchFamily="2" charset="-122"/>
              </a:rPr>
              <a:t>废渣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22618" y="3240359"/>
            <a:ext cx="1146175" cy="287020"/>
          </a:xfrm>
          <a:custGeom>
            <a:avLst/>
            <a:gdLst/>
            <a:ahLst/>
            <a:cxnLst/>
            <a:rect l="l" t="t" r="r" b="b"/>
            <a:pathLst>
              <a:path w="1146175" h="287020">
                <a:moveTo>
                  <a:pt x="0" y="286846"/>
                </a:moveTo>
                <a:lnTo>
                  <a:pt x="1145844" y="286846"/>
                </a:lnTo>
                <a:lnTo>
                  <a:pt x="1145844" y="0"/>
                </a:lnTo>
                <a:lnTo>
                  <a:pt x="0" y="0"/>
                </a:lnTo>
                <a:lnTo>
                  <a:pt x="0" y="28684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22618" y="3527206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5844" y="0"/>
                </a:lnTo>
                <a:lnTo>
                  <a:pt x="1145844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68462" y="3240359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28684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08066" y="3225787"/>
            <a:ext cx="1145844" cy="2868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08067" y="3225787"/>
            <a:ext cx="1146175" cy="287020"/>
          </a:xfrm>
          <a:custGeom>
            <a:avLst/>
            <a:gdLst/>
            <a:ahLst/>
            <a:cxnLst/>
            <a:rect l="l" t="t" r="r" b="b"/>
            <a:pathLst>
              <a:path w="1146175" h="287020">
                <a:moveTo>
                  <a:pt x="0" y="286846"/>
                </a:moveTo>
                <a:lnTo>
                  <a:pt x="1145844" y="286846"/>
                </a:lnTo>
                <a:lnTo>
                  <a:pt x="1145844" y="0"/>
                </a:lnTo>
                <a:lnTo>
                  <a:pt x="0" y="0"/>
                </a:lnTo>
                <a:lnTo>
                  <a:pt x="0" y="286846"/>
                </a:lnTo>
                <a:close/>
              </a:path>
            </a:pathLst>
          </a:custGeom>
          <a:ln w="3175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13498" y="3252036"/>
            <a:ext cx="93535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30" dirty="0">
                <a:latin typeface="宋体" panose="02010600030101010101" pitchFamily="2" charset="-122"/>
                <a:cs typeface="宋体" panose="02010600030101010101" pitchFamily="2" charset="-122"/>
              </a:rPr>
              <a:t>有机物挥发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08066" y="3799490"/>
            <a:ext cx="1167368" cy="286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514710" y="3806144"/>
            <a:ext cx="1168400" cy="28765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45"/>
              </a:spcBef>
            </a:pPr>
            <a:r>
              <a:rPr sz="1400" spc="30" dirty="0">
                <a:latin typeface="宋体" panose="02010600030101010101" pitchFamily="2" charset="-122"/>
                <a:cs typeface="宋体" panose="02010600030101010101" pitchFamily="2" charset="-122"/>
              </a:rPr>
              <a:t>原料桶残留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75306" y="3111063"/>
            <a:ext cx="562610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1998" y="0"/>
                </a:lnTo>
              </a:path>
            </a:pathLst>
          </a:custGeom>
          <a:ln w="1011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20024" y="307544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6309" y="17406"/>
                </a:lnTo>
                <a:lnTo>
                  <a:pt x="8408" y="35620"/>
                </a:lnTo>
                <a:lnTo>
                  <a:pt x="6309" y="53768"/>
                </a:lnTo>
                <a:lnTo>
                  <a:pt x="0" y="71220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436925" y="2186144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6309" y="17463"/>
                </a:lnTo>
                <a:lnTo>
                  <a:pt x="8412" y="35658"/>
                </a:lnTo>
                <a:lnTo>
                  <a:pt x="6309" y="53833"/>
                </a:lnTo>
                <a:lnTo>
                  <a:pt x="0" y="71241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436925" y="2759917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5">
                <a:moveTo>
                  <a:pt x="0" y="0"/>
                </a:moveTo>
                <a:lnTo>
                  <a:pt x="6309" y="17407"/>
                </a:lnTo>
                <a:lnTo>
                  <a:pt x="8408" y="35620"/>
                </a:lnTo>
                <a:lnTo>
                  <a:pt x="6309" y="53777"/>
                </a:lnTo>
                <a:lnTo>
                  <a:pt x="0" y="71241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436925" y="3333590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6309" y="17438"/>
                </a:lnTo>
                <a:lnTo>
                  <a:pt x="8412" y="35620"/>
                </a:lnTo>
                <a:lnTo>
                  <a:pt x="6309" y="53802"/>
                </a:lnTo>
                <a:lnTo>
                  <a:pt x="0" y="71241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436925" y="3907292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6309" y="17438"/>
                </a:lnTo>
                <a:lnTo>
                  <a:pt x="8412" y="35620"/>
                </a:lnTo>
                <a:lnTo>
                  <a:pt x="6309" y="53802"/>
                </a:lnTo>
                <a:lnTo>
                  <a:pt x="0" y="71241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5966655" y="1952535"/>
            <a:ext cx="395605" cy="187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latin typeface="Calibri" panose="020F0502020204030204"/>
                <a:cs typeface="Calibri" panose="020F0502020204030204"/>
              </a:rPr>
              <a:t>164</a:t>
            </a:r>
            <a:r>
              <a:rPr sz="1100" spc="-5" dirty="0">
                <a:latin typeface="Calibri" panose="020F0502020204030204"/>
                <a:cs typeface="Calibri" panose="020F0502020204030204"/>
              </a:rPr>
              <a:t>.</a:t>
            </a:r>
            <a:r>
              <a:rPr sz="1100" spc="5" dirty="0">
                <a:latin typeface="Calibri" panose="020F0502020204030204"/>
                <a:cs typeface="Calibri" panose="020F0502020204030204"/>
              </a:rPr>
              <a:t>5</a:t>
            </a:r>
            <a:r>
              <a:rPr sz="1100" dirty="0">
                <a:latin typeface="Calibri" panose="020F0502020204030204"/>
                <a:cs typeface="Calibri" panose="020F0502020204030204"/>
              </a:rPr>
              <a:t>t</a:t>
            </a:r>
            <a:endParaRPr sz="1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69240" y="3225787"/>
            <a:ext cx="716125" cy="286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075884" y="3232441"/>
            <a:ext cx="716915" cy="28765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sz="1400" spc="15" dirty="0">
                <a:latin typeface="Calibri" panose="020F0502020204030204"/>
                <a:cs typeface="Calibri" panose="020F0502020204030204"/>
              </a:rPr>
              <a:t>V</a:t>
            </a:r>
            <a:r>
              <a:rPr sz="1400" spc="20" dirty="0">
                <a:latin typeface="Calibri" panose="020F0502020204030204"/>
                <a:cs typeface="Calibri" panose="020F0502020204030204"/>
              </a:rPr>
              <a:t>O</a:t>
            </a:r>
            <a:r>
              <a:rPr sz="1400" spc="15" dirty="0">
                <a:latin typeface="Calibri" panose="020F0502020204030204"/>
                <a:cs typeface="Calibri" panose="020F0502020204030204"/>
              </a:rPr>
              <a:t>C</a:t>
            </a:r>
            <a:endParaRPr sz="14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53911" y="3369211"/>
            <a:ext cx="361950" cy="0"/>
          </a:xfrm>
          <a:custGeom>
            <a:avLst/>
            <a:gdLst/>
            <a:ahLst/>
            <a:cxnLst/>
            <a:rect l="l" t="t" r="r" b="b"/>
            <a:pathLst>
              <a:path w="361950">
                <a:moveTo>
                  <a:pt x="0" y="0"/>
                </a:moveTo>
                <a:lnTo>
                  <a:pt x="361468" y="0"/>
                </a:lnTo>
              </a:path>
            </a:pathLst>
          </a:custGeom>
          <a:ln w="10119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998099" y="3333590"/>
            <a:ext cx="71755" cy="71755"/>
          </a:xfrm>
          <a:custGeom>
            <a:avLst/>
            <a:gdLst/>
            <a:ahLst/>
            <a:cxnLst/>
            <a:rect l="l" t="t" r="r" b="b"/>
            <a:pathLst>
              <a:path w="71754" h="71754">
                <a:moveTo>
                  <a:pt x="0" y="0"/>
                </a:moveTo>
                <a:lnTo>
                  <a:pt x="6309" y="17438"/>
                </a:lnTo>
                <a:lnTo>
                  <a:pt x="8412" y="35620"/>
                </a:lnTo>
                <a:lnTo>
                  <a:pt x="6309" y="53802"/>
                </a:lnTo>
                <a:lnTo>
                  <a:pt x="0" y="71241"/>
                </a:lnTo>
                <a:lnTo>
                  <a:pt x="71141" y="3562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822572" y="4469638"/>
            <a:ext cx="5168265" cy="188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2155">
              <a:lnSpc>
                <a:spcPct val="100000"/>
              </a:lnSpc>
            </a:pPr>
            <a:r>
              <a:rPr sz="18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全厂物料平衡图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CE36D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产生部位：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涂料生产搅拌混合过程中，有机溶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 剂挥发，粉尘扩散。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85115">
              <a:lnSpc>
                <a:spcPct val="100000"/>
              </a:lnSpc>
            </a:pP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CE36D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排放量：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0.1t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CE36D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的处理方式：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经过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高的烟筒直接排放。 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5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CE36D2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spc="-5" dirty="0">
                <a:solidFill>
                  <a:srgbClr val="CE36D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种类：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甲苯、二甲苯、醋酸丁酯等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842" y="955802"/>
            <a:ext cx="8158480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6930">
              <a:lnSpc>
                <a:spcPct val="100000"/>
              </a:lnSpc>
            </a:pPr>
            <a:r>
              <a:rPr sz="2000" spc="1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藤仓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化成涂料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天津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司主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经营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各</a:t>
            </a:r>
            <a:r>
              <a:rPr sz="2000" spc="1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种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涂</a:t>
            </a:r>
            <a:r>
              <a:rPr sz="2000" spc="-15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的生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和销售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。主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要生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的产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品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有：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装和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装饰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涂料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外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壳装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饰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涂料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；</a:t>
            </a:r>
            <a:r>
              <a:rPr sz="200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化妆品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ts val="2380"/>
              </a:lnSpc>
            </a:pPr>
            <a:r>
              <a:rPr sz="2000" spc="10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容器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涂料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大类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配套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辅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料等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并且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提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供相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的技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术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咨询</a:t>
            </a:r>
            <a:r>
              <a:rPr sz="2000" spc="-1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服</a:t>
            </a:r>
            <a:r>
              <a:rPr sz="2000" spc="5" dirty="0">
                <a:solidFill>
                  <a:srgbClr val="006FC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务。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402132" y="215010"/>
            <a:ext cx="8593455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藤仓化成涂料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（天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津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限公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调查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化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学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原料</a:t>
            </a:r>
            <a:r>
              <a:rPr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行</a:t>
            </a:r>
            <a:r>
              <a:rPr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pc="-5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5496547" y="2083766"/>
          <a:ext cx="958215" cy="2040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678"/>
                <a:gridCol w="597715"/>
              </a:tblGrid>
              <a:tr h="13673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80010" marR="86360" algn="just">
                        <a:lnSpc>
                          <a:spcPct val="105000"/>
                        </a:lnSpc>
                        <a:spcBef>
                          <a:spcPts val="100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 产 车 间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R w="2526">
                      <a:solidFill>
                        <a:srgbClr val="404040"/>
                      </a:solidFill>
                      <a:prstDash val="solid"/>
                    </a:lnR>
                    <a:lnT w="2526">
                      <a:solidFill>
                        <a:srgbClr val="404040"/>
                      </a:solidFill>
                      <a:prstDash val="solid"/>
                    </a:lnT>
                    <a:lnB w="2526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B w="10119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  <a:tr h="573773">
                <a:tc vMerge="1"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R w="2526">
                      <a:solidFill>
                        <a:srgbClr val="404040"/>
                      </a:solidFill>
                      <a:prstDash val="solid"/>
                    </a:lnR>
                    <a:lnT w="2526">
                      <a:solidFill>
                        <a:srgbClr val="404040"/>
                      </a:solidFill>
                      <a:prstDash val="solid"/>
                    </a:lnT>
                    <a:lnB w="2526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430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t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T w="10119">
                      <a:solidFill>
                        <a:srgbClr val="404040"/>
                      </a:solidFill>
                      <a:prstDash val="solid"/>
                    </a:lnT>
                    <a:lnB w="10119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  <a:tr h="573672">
                <a:tc vMerge="1"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R w="2526">
                      <a:solidFill>
                        <a:srgbClr val="404040"/>
                      </a:solidFill>
                      <a:prstDash val="solid"/>
                    </a:lnR>
                    <a:lnT w="2526">
                      <a:solidFill>
                        <a:srgbClr val="404040"/>
                      </a:solidFill>
                      <a:prstDash val="solid"/>
                    </a:lnT>
                    <a:lnB w="2526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68910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0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t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T w="10119">
                      <a:solidFill>
                        <a:srgbClr val="404040"/>
                      </a:solidFill>
                      <a:prstDash val="solid"/>
                    </a:lnT>
                    <a:lnB w="10119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  <a:tr h="573702">
                <a:tc vMerge="1"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R w="2526">
                      <a:solidFill>
                        <a:srgbClr val="404040"/>
                      </a:solidFill>
                      <a:prstDash val="solid"/>
                    </a:lnR>
                    <a:lnT w="2526">
                      <a:solidFill>
                        <a:srgbClr val="404040"/>
                      </a:solidFill>
                      <a:prstDash val="solid"/>
                    </a:lnT>
                    <a:lnB w="2526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R="154305" algn="r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100" spc="-5" dirty="0">
                          <a:latin typeface="Calibri" panose="020F0502020204030204"/>
                          <a:cs typeface="Calibri" panose="020F0502020204030204"/>
                        </a:rPr>
                        <a:t>.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6</a:t>
                      </a:r>
                      <a:r>
                        <a:rPr sz="1100" dirty="0">
                          <a:latin typeface="Calibri" panose="020F0502020204030204"/>
                          <a:cs typeface="Calibri" panose="020F0502020204030204"/>
                        </a:rPr>
                        <a:t>t</a:t>
                      </a:r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T w="10119">
                      <a:solidFill>
                        <a:srgbClr val="404040"/>
                      </a:solidFill>
                      <a:prstDash val="solid"/>
                    </a:lnT>
                    <a:lnB w="10119">
                      <a:solidFill>
                        <a:srgbClr val="404040"/>
                      </a:solidFill>
                      <a:prstDash val="solid"/>
                    </a:lnB>
                  </a:tcPr>
                </a:tc>
              </a:tr>
              <a:tr h="179394">
                <a:tc vMerge="1"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R w="2526">
                      <a:solidFill>
                        <a:srgbClr val="404040"/>
                      </a:solidFill>
                      <a:prstDash val="solid"/>
                    </a:lnR>
                    <a:lnT w="2526">
                      <a:solidFill>
                        <a:srgbClr val="404040"/>
                      </a:solidFill>
                      <a:prstDash val="solid"/>
                    </a:lnT>
                    <a:lnB w="2526">
                      <a:solidFill>
                        <a:srgbClr val="40404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2526">
                      <a:solidFill>
                        <a:srgbClr val="404040"/>
                      </a:solidFill>
                      <a:prstDash val="solid"/>
                    </a:lnL>
                    <a:lnT w="10119">
                      <a:solidFill>
                        <a:srgbClr val="40404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9" y="1898904"/>
            <a:ext cx="749807" cy="79095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999997"/>
            <a:ext cx="3959225" cy="3573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389876" y="2738627"/>
            <a:ext cx="739140" cy="746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74635" y="4424171"/>
            <a:ext cx="679703" cy="1876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51652" y="6569049"/>
            <a:ext cx="154940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喷漆外观线及污染流程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3685" y="2859062"/>
            <a:ext cx="1748789" cy="2377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93685" y="2859062"/>
            <a:ext cx="1748789" cy="238125"/>
          </a:xfrm>
          <a:custGeom>
            <a:avLst/>
            <a:gdLst/>
            <a:ahLst/>
            <a:cxnLst/>
            <a:rect l="l" t="t" r="r" b="b"/>
            <a:pathLst>
              <a:path w="1748790" h="238125">
                <a:moveTo>
                  <a:pt x="0" y="237705"/>
                </a:moveTo>
                <a:lnTo>
                  <a:pt x="1748789" y="237705"/>
                </a:lnTo>
                <a:lnTo>
                  <a:pt x="1748789" y="0"/>
                </a:lnTo>
                <a:lnTo>
                  <a:pt x="0" y="0"/>
                </a:lnTo>
                <a:lnTo>
                  <a:pt x="0" y="2377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496682" y="2903346"/>
            <a:ext cx="1543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0930" y="1209052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70930" y="1209052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领料、备料、进前置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9890" y="1464944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4">
                <a:moveTo>
                  <a:pt x="160528" y="52704"/>
                </a:moveTo>
                <a:lnTo>
                  <a:pt x="0" y="52704"/>
                </a:lnTo>
                <a:lnTo>
                  <a:pt x="80263" y="70357"/>
                </a:lnTo>
                <a:lnTo>
                  <a:pt x="160528" y="52704"/>
                </a:lnTo>
                <a:close/>
              </a:path>
              <a:path w="160654" h="70484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39890" y="1464944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4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3" y="70357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70930" y="2206701"/>
            <a:ext cx="1363726" cy="2342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670930" y="2206701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擦拭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39890" y="2460879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5"/>
                </a:moveTo>
                <a:lnTo>
                  <a:pt x="0" y="52705"/>
                </a:lnTo>
                <a:lnTo>
                  <a:pt x="80263" y="70358"/>
                </a:lnTo>
                <a:lnTo>
                  <a:pt x="160528" y="52705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5"/>
                </a:lnTo>
                <a:lnTo>
                  <a:pt x="120396" y="52705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39890" y="2460879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5"/>
                </a:moveTo>
                <a:lnTo>
                  <a:pt x="40132" y="52705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5"/>
                </a:lnTo>
                <a:lnTo>
                  <a:pt x="160528" y="52705"/>
                </a:lnTo>
                <a:lnTo>
                  <a:pt x="80263" y="70358"/>
                </a:lnTo>
                <a:lnTo>
                  <a:pt x="0" y="527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70930" y="2865259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670930" y="2865259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底漆喷涂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51955" y="3115436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4"/>
                </a:moveTo>
                <a:lnTo>
                  <a:pt x="0" y="52704"/>
                </a:lnTo>
                <a:lnTo>
                  <a:pt x="80264" y="70358"/>
                </a:lnTo>
                <a:lnTo>
                  <a:pt x="160528" y="52704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51955" y="3115436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4" y="70358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70930" y="3205238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670930" y="3205238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70930" y="2543314"/>
            <a:ext cx="1363726" cy="233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670930" y="2543314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51955" y="2789301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324"/>
                </a:moveTo>
                <a:lnTo>
                  <a:pt x="0" y="52324"/>
                </a:lnTo>
                <a:lnTo>
                  <a:pt x="80264" y="69850"/>
                </a:lnTo>
                <a:lnTo>
                  <a:pt x="160528" y="52324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324"/>
                </a:lnTo>
                <a:lnTo>
                  <a:pt x="120396" y="5232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251955" y="2789301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324"/>
                </a:moveTo>
                <a:lnTo>
                  <a:pt x="40132" y="5232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324"/>
                </a:lnTo>
                <a:lnTo>
                  <a:pt x="160528" y="52324"/>
                </a:lnTo>
                <a:lnTo>
                  <a:pt x="80264" y="69850"/>
                </a:lnTo>
                <a:lnTo>
                  <a:pt x="0" y="523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629655" y="1547888"/>
            <a:ext cx="1462024" cy="2337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629655" y="1547888"/>
            <a:ext cx="1462405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将半成品组到治具上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39890" y="1793748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4"/>
                </a:moveTo>
                <a:lnTo>
                  <a:pt x="0" y="52704"/>
                </a:lnTo>
                <a:lnTo>
                  <a:pt x="80263" y="70357"/>
                </a:lnTo>
                <a:lnTo>
                  <a:pt x="160528" y="52704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239890" y="1793748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3" y="70357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70930" y="1873643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670930" y="1873643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上自动流水线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239890" y="2127757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450"/>
                </a:moveTo>
                <a:lnTo>
                  <a:pt x="0" y="52450"/>
                </a:lnTo>
                <a:lnTo>
                  <a:pt x="80263" y="69850"/>
                </a:lnTo>
                <a:lnTo>
                  <a:pt x="160528" y="52450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450"/>
                </a:lnTo>
                <a:lnTo>
                  <a:pt x="120396" y="52450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239890" y="2127757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450"/>
                </a:moveTo>
                <a:lnTo>
                  <a:pt x="40132" y="52450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450"/>
                </a:lnTo>
                <a:lnTo>
                  <a:pt x="160528" y="52450"/>
                </a:lnTo>
                <a:lnTo>
                  <a:pt x="80263" y="69850"/>
                </a:lnTo>
                <a:lnTo>
                  <a:pt x="0" y="52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24350" y="1208671"/>
            <a:ext cx="1063078" cy="2337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324350" y="1208671"/>
            <a:ext cx="1063625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541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注塑成型产品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24350" y="2206320"/>
            <a:ext cx="1063078" cy="2342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324350" y="2206320"/>
            <a:ext cx="1063625" cy="23431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抹布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37885" y="1258316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09">
                <a:moveTo>
                  <a:pt x="85598" y="0"/>
                </a:moveTo>
                <a:lnTo>
                  <a:pt x="85598" y="29337"/>
                </a:lnTo>
                <a:lnTo>
                  <a:pt x="0" y="29337"/>
                </a:lnTo>
                <a:lnTo>
                  <a:pt x="0" y="88137"/>
                </a:lnTo>
                <a:lnTo>
                  <a:pt x="85598" y="88137"/>
                </a:lnTo>
                <a:lnTo>
                  <a:pt x="85598" y="117601"/>
                </a:lnTo>
                <a:lnTo>
                  <a:pt x="114173" y="58800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37885" y="1258316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09">
                <a:moveTo>
                  <a:pt x="85598" y="117601"/>
                </a:moveTo>
                <a:lnTo>
                  <a:pt x="85598" y="88137"/>
                </a:lnTo>
                <a:lnTo>
                  <a:pt x="0" y="88137"/>
                </a:lnTo>
                <a:lnTo>
                  <a:pt x="0" y="29337"/>
                </a:lnTo>
                <a:lnTo>
                  <a:pt x="85598" y="29337"/>
                </a:lnTo>
                <a:lnTo>
                  <a:pt x="85598" y="0"/>
                </a:lnTo>
                <a:lnTo>
                  <a:pt x="114173" y="58800"/>
                </a:lnTo>
                <a:lnTo>
                  <a:pt x="85598" y="1176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393685" y="3199587"/>
            <a:ext cx="1063078" cy="2342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393685" y="3199587"/>
            <a:ext cx="1063625" cy="234315"/>
          </a:xfrm>
          <a:custGeom>
            <a:avLst/>
            <a:gdLst/>
            <a:ahLst/>
            <a:cxnLst/>
            <a:rect l="l" t="t" r="r" b="b"/>
            <a:pathLst>
              <a:path w="1063625" h="234314">
                <a:moveTo>
                  <a:pt x="0" y="234238"/>
                </a:moveTo>
                <a:lnTo>
                  <a:pt x="1063078" y="234238"/>
                </a:lnTo>
                <a:lnTo>
                  <a:pt x="1063078" y="0"/>
                </a:lnTo>
                <a:lnTo>
                  <a:pt x="0" y="0"/>
                </a:lnTo>
                <a:lnTo>
                  <a:pt x="0" y="23423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473822" y="3244088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112381" y="3248914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0"/>
                </a:moveTo>
                <a:lnTo>
                  <a:pt x="85090" y="29463"/>
                </a:lnTo>
                <a:lnTo>
                  <a:pt x="0" y="29463"/>
                </a:lnTo>
                <a:lnTo>
                  <a:pt x="0" y="88391"/>
                </a:lnTo>
                <a:lnTo>
                  <a:pt x="85090" y="88391"/>
                </a:lnTo>
                <a:lnTo>
                  <a:pt x="85090" y="117983"/>
                </a:lnTo>
                <a:lnTo>
                  <a:pt x="113538" y="58927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112381" y="3248914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117983"/>
                </a:moveTo>
                <a:lnTo>
                  <a:pt x="85090" y="88391"/>
                </a:lnTo>
                <a:lnTo>
                  <a:pt x="0" y="88391"/>
                </a:lnTo>
                <a:lnTo>
                  <a:pt x="0" y="29463"/>
                </a:lnTo>
                <a:lnTo>
                  <a:pt x="85090" y="29463"/>
                </a:lnTo>
                <a:lnTo>
                  <a:pt x="85090" y="0"/>
                </a:lnTo>
                <a:lnTo>
                  <a:pt x="113538" y="58927"/>
                </a:lnTo>
                <a:lnTo>
                  <a:pt x="85090" y="1179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34076" y="2243454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0"/>
                </a:moveTo>
                <a:lnTo>
                  <a:pt x="85598" y="29337"/>
                </a:lnTo>
                <a:lnTo>
                  <a:pt x="0" y="29337"/>
                </a:lnTo>
                <a:lnTo>
                  <a:pt x="0" y="88137"/>
                </a:lnTo>
                <a:lnTo>
                  <a:pt x="85598" y="88137"/>
                </a:lnTo>
                <a:lnTo>
                  <a:pt x="85598" y="117475"/>
                </a:lnTo>
                <a:lnTo>
                  <a:pt x="114173" y="58674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434076" y="2243454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117475"/>
                </a:moveTo>
                <a:lnTo>
                  <a:pt x="85598" y="88137"/>
                </a:lnTo>
                <a:lnTo>
                  <a:pt x="0" y="88137"/>
                </a:lnTo>
                <a:lnTo>
                  <a:pt x="0" y="29337"/>
                </a:lnTo>
                <a:lnTo>
                  <a:pt x="85598" y="29337"/>
                </a:lnTo>
                <a:lnTo>
                  <a:pt x="85598" y="0"/>
                </a:lnTo>
                <a:lnTo>
                  <a:pt x="114173" y="58674"/>
                </a:lnTo>
                <a:lnTo>
                  <a:pt x="85598" y="1174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381620" y="2208098"/>
            <a:ext cx="1063078" cy="2342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381620" y="2208098"/>
            <a:ext cx="1063625" cy="234315"/>
          </a:xfrm>
          <a:custGeom>
            <a:avLst/>
            <a:gdLst/>
            <a:ahLst/>
            <a:cxnLst/>
            <a:rect l="l" t="t" r="r" b="b"/>
            <a:pathLst>
              <a:path w="1063625" h="234314">
                <a:moveTo>
                  <a:pt x="0" y="234238"/>
                </a:moveTo>
                <a:lnTo>
                  <a:pt x="1063078" y="234238"/>
                </a:lnTo>
                <a:lnTo>
                  <a:pt x="1063078" y="0"/>
                </a:lnTo>
                <a:lnTo>
                  <a:pt x="0" y="0"/>
                </a:lnTo>
                <a:lnTo>
                  <a:pt x="0" y="23423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7521067" y="2258314"/>
            <a:ext cx="78486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75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废抹布（危固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" algn="ctr">
              <a:lnSpc>
                <a:spcPts val="1175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99681" y="2240788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10">
                <a:moveTo>
                  <a:pt x="85598" y="0"/>
                </a:moveTo>
                <a:lnTo>
                  <a:pt x="85598" y="29337"/>
                </a:lnTo>
                <a:lnTo>
                  <a:pt x="0" y="29337"/>
                </a:lnTo>
                <a:lnTo>
                  <a:pt x="0" y="88137"/>
                </a:lnTo>
                <a:lnTo>
                  <a:pt x="85598" y="88137"/>
                </a:lnTo>
                <a:lnTo>
                  <a:pt x="85598" y="117601"/>
                </a:lnTo>
                <a:lnTo>
                  <a:pt x="114173" y="58800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099681" y="2240788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10">
                <a:moveTo>
                  <a:pt x="85598" y="117601"/>
                </a:moveTo>
                <a:lnTo>
                  <a:pt x="85598" y="88137"/>
                </a:lnTo>
                <a:lnTo>
                  <a:pt x="0" y="88137"/>
                </a:lnTo>
                <a:lnTo>
                  <a:pt x="0" y="29337"/>
                </a:lnTo>
                <a:lnTo>
                  <a:pt x="85598" y="29337"/>
                </a:lnTo>
                <a:lnTo>
                  <a:pt x="85598" y="0"/>
                </a:lnTo>
                <a:lnTo>
                  <a:pt x="114173" y="58800"/>
                </a:lnTo>
                <a:lnTo>
                  <a:pt x="85598" y="11760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24350" y="2850464"/>
            <a:ext cx="1063078" cy="2342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324350" y="2850464"/>
            <a:ext cx="1063625" cy="23431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434076" y="2887598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0"/>
                </a:moveTo>
                <a:lnTo>
                  <a:pt x="85598" y="29337"/>
                </a:lnTo>
                <a:lnTo>
                  <a:pt x="0" y="29337"/>
                </a:lnTo>
                <a:lnTo>
                  <a:pt x="0" y="88137"/>
                </a:lnTo>
                <a:lnTo>
                  <a:pt x="85598" y="88137"/>
                </a:lnTo>
                <a:lnTo>
                  <a:pt x="85598" y="117475"/>
                </a:lnTo>
                <a:lnTo>
                  <a:pt x="114173" y="58674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434076" y="2887598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117475"/>
                </a:moveTo>
                <a:lnTo>
                  <a:pt x="85598" y="88137"/>
                </a:lnTo>
                <a:lnTo>
                  <a:pt x="0" y="88137"/>
                </a:lnTo>
                <a:lnTo>
                  <a:pt x="0" y="29337"/>
                </a:lnTo>
                <a:lnTo>
                  <a:pt x="85598" y="29337"/>
                </a:lnTo>
                <a:lnTo>
                  <a:pt x="85598" y="0"/>
                </a:lnTo>
                <a:lnTo>
                  <a:pt x="114173" y="58674"/>
                </a:lnTo>
                <a:lnTo>
                  <a:pt x="85598" y="1174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093331" y="2910585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0"/>
                </a:moveTo>
                <a:lnTo>
                  <a:pt x="85217" y="29463"/>
                </a:lnTo>
                <a:lnTo>
                  <a:pt x="0" y="29463"/>
                </a:lnTo>
                <a:lnTo>
                  <a:pt x="0" y="88391"/>
                </a:lnTo>
                <a:lnTo>
                  <a:pt x="85217" y="88391"/>
                </a:lnTo>
                <a:lnTo>
                  <a:pt x="85217" y="117983"/>
                </a:lnTo>
                <a:lnTo>
                  <a:pt x="113538" y="58927"/>
                </a:lnTo>
                <a:lnTo>
                  <a:pt x="85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093331" y="2910585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117983"/>
                </a:moveTo>
                <a:lnTo>
                  <a:pt x="85217" y="88391"/>
                </a:lnTo>
                <a:lnTo>
                  <a:pt x="0" y="88391"/>
                </a:lnTo>
                <a:lnTo>
                  <a:pt x="0" y="29463"/>
                </a:lnTo>
                <a:lnTo>
                  <a:pt x="85217" y="29463"/>
                </a:lnTo>
                <a:lnTo>
                  <a:pt x="85217" y="0"/>
                </a:lnTo>
                <a:lnTo>
                  <a:pt x="113538" y="58927"/>
                </a:lnTo>
                <a:lnTo>
                  <a:pt x="85217" y="1179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48705" y="3885450"/>
            <a:ext cx="1363726" cy="2337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648705" y="3885450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产品上线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33540" y="4145660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450"/>
                </a:moveTo>
                <a:lnTo>
                  <a:pt x="0" y="52450"/>
                </a:lnTo>
                <a:lnTo>
                  <a:pt x="80263" y="69850"/>
                </a:lnTo>
                <a:lnTo>
                  <a:pt x="160528" y="52450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450"/>
                </a:lnTo>
                <a:lnTo>
                  <a:pt x="120396" y="52450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33540" y="4145660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450"/>
                </a:moveTo>
                <a:lnTo>
                  <a:pt x="40132" y="52450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450"/>
                </a:lnTo>
                <a:lnTo>
                  <a:pt x="160528" y="52450"/>
                </a:lnTo>
                <a:lnTo>
                  <a:pt x="80263" y="69850"/>
                </a:lnTo>
                <a:lnTo>
                  <a:pt x="0" y="524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7368285" y="4561624"/>
            <a:ext cx="1748789" cy="2377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368285" y="4561624"/>
            <a:ext cx="1748789" cy="238125"/>
          </a:xfrm>
          <a:custGeom>
            <a:avLst/>
            <a:gdLst/>
            <a:ahLst/>
            <a:cxnLst/>
            <a:rect l="l" t="t" r="r" b="b"/>
            <a:pathLst>
              <a:path w="1748790" h="238125">
                <a:moveTo>
                  <a:pt x="0" y="237705"/>
                </a:moveTo>
                <a:lnTo>
                  <a:pt x="1748789" y="237705"/>
                </a:lnTo>
                <a:lnTo>
                  <a:pt x="1748789" y="0"/>
                </a:lnTo>
                <a:lnTo>
                  <a:pt x="0" y="0"/>
                </a:lnTo>
                <a:lnTo>
                  <a:pt x="0" y="23770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7471029" y="4606290"/>
            <a:ext cx="1543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368285" y="5572759"/>
            <a:ext cx="1748789" cy="23770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368285" y="5572759"/>
            <a:ext cx="1748789" cy="238125"/>
          </a:xfrm>
          <a:custGeom>
            <a:avLst/>
            <a:gdLst/>
            <a:ahLst/>
            <a:cxnLst/>
            <a:rect l="l" t="t" r="r" b="b"/>
            <a:pathLst>
              <a:path w="1748790" h="238125">
                <a:moveTo>
                  <a:pt x="0" y="237705"/>
                </a:moveTo>
                <a:lnTo>
                  <a:pt x="1748789" y="237705"/>
                </a:lnTo>
                <a:lnTo>
                  <a:pt x="1748789" y="0"/>
                </a:lnTo>
                <a:lnTo>
                  <a:pt x="0" y="0"/>
                </a:lnTo>
                <a:lnTo>
                  <a:pt x="0" y="2377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7471029" y="5617565"/>
            <a:ext cx="1543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240526" y="5816968"/>
            <a:ext cx="161290" cy="69850"/>
          </a:xfrm>
          <a:custGeom>
            <a:avLst/>
            <a:gdLst/>
            <a:ahLst/>
            <a:cxnLst/>
            <a:rect l="l" t="t" r="r" b="b"/>
            <a:pathLst>
              <a:path w="161289" h="69850">
                <a:moveTo>
                  <a:pt x="161162" y="52374"/>
                </a:moveTo>
                <a:lnTo>
                  <a:pt x="0" y="52374"/>
                </a:lnTo>
                <a:lnTo>
                  <a:pt x="80518" y="69837"/>
                </a:lnTo>
                <a:lnTo>
                  <a:pt x="161162" y="52374"/>
                </a:lnTo>
                <a:close/>
              </a:path>
              <a:path w="161289" h="69850">
                <a:moveTo>
                  <a:pt x="120776" y="0"/>
                </a:moveTo>
                <a:lnTo>
                  <a:pt x="40259" y="0"/>
                </a:lnTo>
                <a:lnTo>
                  <a:pt x="40259" y="52374"/>
                </a:lnTo>
                <a:lnTo>
                  <a:pt x="120776" y="52374"/>
                </a:lnTo>
                <a:lnTo>
                  <a:pt x="1207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40526" y="5816968"/>
            <a:ext cx="161290" cy="69850"/>
          </a:xfrm>
          <a:custGeom>
            <a:avLst/>
            <a:gdLst/>
            <a:ahLst/>
            <a:cxnLst/>
            <a:rect l="l" t="t" r="r" b="b"/>
            <a:pathLst>
              <a:path w="161289" h="69850">
                <a:moveTo>
                  <a:pt x="0" y="52374"/>
                </a:moveTo>
                <a:lnTo>
                  <a:pt x="40259" y="52374"/>
                </a:lnTo>
                <a:lnTo>
                  <a:pt x="40259" y="0"/>
                </a:lnTo>
                <a:lnTo>
                  <a:pt x="120776" y="0"/>
                </a:lnTo>
                <a:lnTo>
                  <a:pt x="120776" y="52374"/>
                </a:lnTo>
                <a:lnTo>
                  <a:pt x="161162" y="52374"/>
                </a:lnTo>
                <a:lnTo>
                  <a:pt x="80518" y="69837"/>
                </a:lnTo>
                <a:lnTo>
                  <a:pt x="0" y="5237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655055" y="4233748"/>
            <a:ext cx="1363726" cy="2342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5655055" y="4233748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224015" y="4481448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5"/>
                </a:moveTo>
                <a:lnTo>
                  <a:pt x="0" y="52705"/>
                </a:lnTo>
                <a:lnTo>
                  <a:pt x="80263" y="70231"/>
                </a:lnTo>
                <a:lnTo>
                  <a:pt x="160528" y="52705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5"/>
                </a:lnTo>
                <a:lnTo>
                  <a:pt x="120396" y="52705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224015" y="4481448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5"/>
                </a:moveTo>
                <a:lnTo>
                  <a:pt x="40132" y="52705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5"/>
                </a:lnTo>
                <a:lnTo>
                  <a:pt x="160528" y="52705"/>
                </a:lnTo>
                <a:lnTo>
                  <a:pt x="80263" y="70231"/>
                </a:lnTo>
                <a:lnTo>
                  <a:pt x="0" y="5270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655055" y="4562487"/>
            <a:ext cx="1363726" cy="2337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5655055" y="4562487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中漆喷涂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236080" y="4808854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451"/>
                </a:moveTo>
                <a:lnTo>
                  <a:pt x="0" y="52451"/>
                </a:lnTo>
                <a:lnTo>
                  <a:pt x="80264" y="69850"/>
                </a:lnTo>
                <a:lnTo>
                  <a:pt x="160528" y="52451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451"/>
                </a:lnTo>
                <a:lnTo>
                  <a:pt x="120396" y="52451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236080" y="4808854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451"/>
                </a:moveTo>
                <a:lnTo>
                  <a:pt x="40132" y="52451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451"/>
                </a:lnTo>
                <a:lnTo>
                  <a:pt x="160528" y="52451"/>
                </a:lnTo>
                <a:lnTo>
                  <a:pt x="80264" y="69850"/>
                </a:lnTo>
                <a:lnTo>
                  <a:pt x="0" y="524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655055" y="4899545"/>
            <a:ext cx="1363726" cy="23379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5655055" y="4899545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236080" y="5154167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4"/>
                </a:moveTo>
                <a:lnTo>
                  <a:pt x="0" y="52704"/>
                </a:lnTo>
                <a:lnTo>
                  <a:pt x="80264" y="70230"/>
                </a:lnTo>
                <a:lnTo>
                  <a:pt x="160528" y="52704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236080" y="5154167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4" y="70230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5655055" y="5227904"/>
            <a:ext cx="1363726" cy="2342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5655055" y="5227904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236080" y="5476494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4"/>
                </a:moveTo>
                <a:lnTo>
                  <a:pt x="0" y="52704"/>
                </a:lnTo>
                <a:lnTo>
                  <a:pt x="80264" y="70230"/>
                </a:lnTo>
                <a:lnTo>
                  <a:pt x="160528" y="52704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236080" y="5476494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4" y="70230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308475" y="5570588"/>
            <a:ext cx="1063078" cy="2342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4308475" y="5570588"/>
            <a:ext cx="1063625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096506" y="4934965"/>
            <a:ext cx="113664" cy="117475"/>
          </a:xfrm>
          <a:custGeom>
            <a:avLst/>
            <a:gdLst/>
            <a:ahLst/>
            <a:cxnLst/>
            <a:rect l="l" t="t" r="r" b="b"/>
            <a:pathLst>
              <a:path w="113665" h="117475">
                <a:moveTo>
                  <a:pt x="85090" y="0"/>
                </a:moveTo>
                <a:lnTo>
                  <a:pt x="85090" y="29209"/>
                </a:lnTo>
                <a:lnTo>
                  <a:pt x="0" y="29209"/>
                </a:lnTo>
                <a:lnTo>
                  <a:pt x="0" y="87756"/>
                </a:lnTo>
                <a:lnTo>
                  <a:pt x="85090" y="87756"/>
                </a:lnTo>
                <a:lnTo>
                  <a:pt x="85090" y="117093"/>
                </a:lnTo>
                <a:lnTo>
                  <a:pt x="113538" y="58546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7096506" y="4934965"/>
            <a:ext cx="113664" cy="117475"/>
          </a:xfrm>
          <a:custGeom>
            <a:avLst/>
            <a:gdLst/>
            <a:ahLst/>
            <a:cxnLst/>
            <a:rect l="l" t="t" r="r" b="b"/>
            <a:pathLst>
              <a:path w="113665" h="117475">
                <a:moveTo>
                  <a:pt x="85090" y="117093"/>
                </a:moveTo>
                <a:lnTo>
                  <a:pt x="85090" y="87756"/>
                </a:lnTo>
                <a:lnTo>
                  <a:pt x="0" y="87756"/>
                </a:lnTo>
                <a:lnTo>
                  <a:pt x="0" y="29209"/>
                </a:lnTo>
                <a:lnTo>
                  <a:pt x="85090" y="29209"/>
                </a:lnTo>
                <a:lnTo>
                  <a:pt x="85090" y="0"/>
                </a:lnTo>
                <a:lnTo>
                  <a:pt x="113538" y="58546"/>
                </a:lnTo>
                <a:lnTo>
                  <a:pt x="85090" y="1170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5442584" y="4616703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0"/>
                </a:moveTo>
                <a:lnTo>
                  <a:pt x="85598" y="29337"/>
                </a:lnTo>
                <a:lnTo>
                  <a:pt x="0" y="29337"/>
                </a:lnTo>
                <a:lnTo>
                  <a:pt x="0" y="87884"/>
                </a:lnTo>
                <a:lnTo>
                  <a:pt x="85598" y="87884"/>
                </a:lnTo>
                <a:lnTo>
                  <a:pt x="85598" y="117094"/>
                </a:lnTo>
                <a:lnTo>
                  <a:pt x="114173" y="58547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5442584" y="4616703"/>
            <a:ext cx="114300" cy="117475"/>
          </a:xfrm>
          <a:custGeom>
            <a:avLst/>
            <a:gdLst/>
            <a:ahLst/>
            <a:cxnLst/>
            <a:rect l="l" t="t" r="r" b="b"/>
            <a:pathLst>
              <a:path w="114300" h="117475">
                <a:moveTo>
                  <a:pt x="85598" y="117094"/>
                </a:moveTo>
                <a:lnTo>
                  <a:pt x="85598" y="87884"/>
                </a:lnTo>
                <a:lnTo>
                  <a:pt x="0" y="87884"/>
                </a:lnTo>
                <a:lnTo>
                  <a:pt x="0" y="29337"/>
                </a:lnTo>
                <a:lnTo>
                  <a:pt x="85598" y="29337"/>
                </a:lnTo>
                <a:lnTo>
                  <a:pt x="85598" y="0"/>
                </a:lnTo>
                <a:lnTo>
                  <a:pt x="114173" y="58547"/>
                </a:lnTo>
                <a:lnTo>
                  <a:pt x="85598" y="11709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5441696" y="5615051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10">
                <a:moveTo>
                  <a:pt x="85598" y="0"/>
                </a:moveTo>
                <a:lnTo>
                  <a:pt x="85598" y="29387"/>
                </a:lnTo>
                <a:lnTo>
                  <a:pt x="0" y="29387"/>
                </a:lnTo>
                <a:lnTo>
                  <a:pt x="0" y="88163"/>
                </a:lnTo>
                <a:lnTo>
                  <a:pt x="85598" y="88163"/>
                </a:lnTo>
                <a:lnTo>
                  <a:pt x="85598" y="117551"/>
                </a:lnTo>
                <a:lnTo>
                  <a:pt x="114173" y="58775"/>
                </a:lnTo>
                <a:lnTo>
                  <a:pt x="85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441696" y="5615051"/>
            <a:ext cx="114300" cy="118110"/>
          </a:xfrm>
          <a:custGeom>
            <a:avLst/>
            <a:gdLst/>
            <a:ahLst/>
            <a:cxnLst/>
            <a:rect l="l" t="t" r="r" b="b"/>
            <a:pathLst>
              <a:path w="114300" h="118110">
                <a:moveTo>
                  <a:pt x="85598" y="117551"/>
                </a:moveTo>
                <a:lnTo>
                  <a:pt x="85598" y="88163"/>
                </a:lnTo>
                <a:lnTo>
                  <a:pt x="0" y="88163"/>
                </a:lnTo>
                <a:lnTo>
                  <a:pt x="0" y="29387"/>
                </a:lnTo>
                <a:lnTo>
                  <a:pt x="85598" y="29387"/>
                </a:lnTo>
                <a:lnTo>
                  <a:pt x="85598" y="0"/>
                </a:lnTo>
                <a:lnTo>
                  <a:pt x="114173" y="58775"/>
                </a:lnTo>
                <a:lnTo>
                  <a:pt x="85598" y="1175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664580" y="5569724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5664580" y="5569724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面漆喷涂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655055" y="6272428"/>
            <a:ext cx="1363726" cy="2337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5655055" y="6272428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下线、装盘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086981" y="4623942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0"/>
                </a:moveTo>
                <a:lnTo>
                  <a:pt x="85217" y="29463"/>
                </a:lnTo>
                <a:lnTo>
                  <a:pt x="0" y="29463"/>
                </a:lnTo>
                <a:lnTo>
                  <a:pt x="0" y="88391"/>
                </a:lnTo>
                <a:lnTo>
                  <a:pt x="85217" y="88391"/>
                </a:lnTo>
                <a:lnTo>
                  <a:pt x="85217" y="117982"/>
                </a:lnTo>
                <a:lnTo>
                  <a:pt x="113538" y="58927"/>
                </a:lnTo>
                <a:lnTo>
                  <a:pt x="85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7086981" y="4623942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117982"/>
                </a:moveTo>
                <a:lnTo>
                  <a:pt x="85217" y="88391"/>
                </a:lnTo>
                <a:lnTo>
                  <a:pt x="0" y="88391"/>
                </a:lnTo>
                <a:lnTo>
                  <a:pt x="0" y="29463"/>
                </a:lnTo>
                <a:lnTo>
                  <a:pt x="85217" y="29463"/>
                </a:lnTo>
                <a:lnTo>
                  <a:pt x="85217" y="0"/>
                </a:lnTo>
                <a:lnTo>
                  <a:pt x="113538" y="58927"/>
                </a:lnTo>
                <a:lnTo>
                  <a:pt x="85217" y="117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664580" y="5908065"/>
            <a:ext cx="1363726" cy="2337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 txBox="1"/>
          <p:nvPr/>
        </p:nvSpPr>
        <p:spPr>
          <a:xfrm>
            <a:off x="5664580" y="5908065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245605" y="6162675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160528" y="52704"/>
                </a:moveTo>
                <a:lnTo>
                  <a:pt x="0" y="52704"/>
                </a:lnTo>
                <a:lnTo>
                  <a:pt x="80264" y="70269"/>
                </a:lnTo>
                <a:lnTo>
                  <a:pt x="160528" y="52704"/>
                </a:lnTo>
                <a:close/>
              </a:path>
              <a:path w="160654" h="70485">
                <a:moveTo>
                  <a:pt x="120396" y="0"/>
                </a:moveTo>
                <a:lnTo>
                  <a:pt x="40132" y="0"/>
                </a:lnTo>
                <a:lnTo>
                  <a:pt x="40132" y="52704"/>
                </a:lnTo>
                <a:lnTo>
                  <a:pt x="120396" y="5270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6245605" y="6162675"/>
            <a:ext cx="160655" cy="70485"/>
          </a:xfrm>
          <a:custGeom>
            <a:avLst/>
            <a:gdLst/>
            <a:ahLst/>
            <a:cxnLst/>
            <a:rect l="l" t="t" r="r" b="b"/>
            <a:pathLst>
              <a:path w="160654" h="70485">
                <a:moveTo>
                  <a:pt x="0" y="52704"/>
                </a:moveTo>
                <a:lnTo>
                  <a:pt x="40132" y="5270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704"/>
                </a:lnTo>
                <a:lnTo>
                  <a:pt x="160528" y="52704"/>
                </a:lnTo>
                <a:lnTo>
                  <a:pt x="80264" y="70269"/>
                </a:lnTo>
                <a:lnTo>
                  <a:pt x="0" y="5270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7096506" y="5612879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0"/>
                </a:moveTo>
                <a:lnTo>
                  <a:pt x="85090" y="29502"/>
                </a:lnTo>
                <a:lnTo>
                  <a:pt x="0" y="29502"/>
                </a:lnTo>
                <a:lnTo>
                  <a:pt x="0" y="88493"/>
                </a:lnTo>
                <a:lnTo>
                  <a:pt x="85090" y="88493"/>
                </a:lnTo>
                <a:lnTo>
                  <a:pt x="85090" y="117982"/>
                </a:lnTo>
                <a:lnTo>
                  <a:pt x="113538" y="58991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7096506" y="5612879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117982"/>
                </a:moveTo>
                <a:lnTo>
                  <a:pt x="85090" y="88493"/>
                </a:lnTo>
                <a:lnTo>
                  <a:pt x="0" y="88493"/>
                </a:lnTo>
                <a:lnTo>
                  <a:pt x="0" y="29502"/>
                </a:lnTo>
                <a:lnTo>
                  <a:pt x="85090" y="29502"/>
                </a:lnTo>
                <a:lnTo>
                  <a:pt x="85090" y="0"/>
                </a:lnTo>
                <a:lnTo>
                  <a:pt x="113538" y="58991"/>
                </a:lnTo>
                <a:lnTo>
                  <a:pt x="85090" y="117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7377810" y="4898720"/>
            <a:ext cx="1063078" cy="2342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7377810" y="4898720"/>
            <a:ext cx="1063625" cy="234315"/>
          </a:xfrm>
          <a:custGeom>
            <a:avLst/>
            <a:gdLst/>
            <a:ahLst/>
            <a:cxnLst/>
            <a:rect l="l" t="t" r="r" b="b"/>
            <a:pathLst>
              <a:path w="1063625" h="234314">
                <a:moveTo>
                  <a:pt x="0" y="234238"/>
                </a:moveTo>
                <a:lnTo>
                  <a:pt x="1063078" y="234238"/>
                </a:lnTo>
                <a:lnTo>
                  <a:pt x="1063078" y="0"/>
                </a:lnTo>
                <a:lnTo>
                  <a:pt x="0" y="0"/>
                </a:lnTo>
                <a:lnTo>
                  <a:pt x="0" y="234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7457947" y="4943347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377810" y="5907620"/>
            <a:ext cx="1063078" cy="23423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377810" y="5907620"/>
            <a:ext cx="1063625" cy="234315"/>
          </a:xfrm>
          <a:custGeom>
            <a:avLst/>
            <a:gdLst/>
            <a:ahLst/>
            <a:cxnLst/>
            <a:rect l="l" t="t" r="r" b="b"/>
            <a:pathLst>
              <a:path w="1063625" h="234314">
                <a:moveTo>
                  <a:pt x="0" y="234238"/>
                </a:moveTo>
                <a:lnTo>
                  <a:pt x="1063078" y="234238"/>
                </a:lnTo>
                <a:lnTo>
                  <a:pt x="1063078" y="0"/>
                </a:lnTo>
                <a:lnTo>
                  <a:pt x="0" y="0"/>
                </a:lnTo>
                <a:lnTo>
                  <a:pt x="0" y="23423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7457947" y="5952540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096506" y="5944717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0"/>
                </a:moveTo>
                <a:lnTo>
                  <a:pt x="85090" y="29489"/>
                </a:lnTo>
                <a:lnTo>
                  <a:pt x="0" y="29489"/>
                </a:lnTo>
                <a:lnTo>
                  <a:pt x="0" y="88480"/>
                </a:lnTo>
                <a:lnTo>
                  <a:pt x="85090" y="88480"/>
                </a:lnTo>
                <a:lnTo>
                  <a:pt x="85090" y="117983"/>
                </a:lnTo>
                <a:lnTo>
                  <a:pt x="113538" y="58991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96506" y="5944717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117983"/>
                </a:moveTo>
                <a:lnTo>
                  <a:pt x="85090" y="88480"/>
                </a:lnTo>
                <a:lnTo>
                  <a:pt x="0" y="88480"/>
                </a:lnTo>
                <a:lnTo>
                  <a:pt x="0" y="29489"/>
                </a:lnTo>
                <a:lnTo>
                  <a:pt x="85090" y="29489"/>
                </a:lnTo>
                <a:lnTo>
                  <a:pt x="85090" y="0"/>
                </a:lnTo>
                <a:lnTo>
                  <a:pt x="113538" y="58991"/>
                </a:lnTo>
                <a:lnTo>
                  <a:pt x="85090" y="11798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387335" y="6278486"/>
            <a:ext cx="1063078" cy="2342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7387335" y="6278486"/>
            <a:ext cx="1063625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7106031" y="6315583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0"/>
                </a:moveTo>
                <a:lnTo>
                  <a:pt x="85090" y="29489"/>
                </a:lnTo>
                <a:lnTo>
                  <a:pt x="0" y="29489"/>
                </a:lnTo>
                <a:lnTo>
                  <a:pt x="0" y="88480"/>
                </a:lnTo>
                <a:lnTo>
                  <a:pt x="85090" y="88480"/>
                </a:lnTo>
                <a:lnTo>
                  <a:pt x="85090" y="117982"/>
                </a:lnTo>
                <a:lnTo>
                  <a:pt x="113538" y="58991"/>
                </a:lnTo>
                <a:lnTo>
                  <a:pt x="850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106031" y="6315583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090" y="117982"/>
                </a:moveTo>
                <a:lnTo>
                  <a:pt x="85090" y="88480"/>
                </a:lnTo>
                <a:lnTo>
                  <a:pt x="0" y="88480"/>
                </a:lnTo>
                <a:lnTo>
                  <a:pt x="0" y="29489"/>
                </a:lnTo>
                <a:lnTo>
                  <a:pt x="85090" y="29489"/>
                </a:lnTo>
                <a:lnTo>
                  <a:pt x="85090" y="0"/>
                </a:lnTo>
                <a:lnTo>
                  <a:pt x="113538" y="58991"/>
                </a:lnTo>
                <a:lnTo>
                  <a:pt x="85090" y="117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318000" y="4562043"/>
            <a:ext cx="1063078" cy="2342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 txBox="1"/>
          <p:nvPr/>
        </p:nvSpPr>
        <p:spPr>
          <a:xfrm>
            <a:off x="4318000" y="4562043"/>
            <a:ext cx="1063625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7114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510532" y="953261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原材料或辅料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036055" y="951991"/>
            <a:ext cx="53784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工艺流程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441438" y="951991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污染物的产生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217030" y="3457321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324"/>
                </a:moveTo>
                <a:lnTo>
                  <a:pt x="0" y="52324"/>
                </a:lnTo>
                <a:lnTo>
                  <a:pt x="80264" y="69850"/>
                </a:lnTo>
                <a:lnTo>
                  <a:pt x="160528" y="52324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324"/>
                </a:lnTo>
                <a:lnTo>
                  <a:pt x="120396" y="5232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6217030" y="3457321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324"/>
                </a:moveTo>
                <a:lnTo>
                  <a:pt x="40132" y="5232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324"/>
                </a:lnTo>
                <a:lnTo>
                  <a:pt x="160528" y="52324"/>
                </a:lnTo>
                <a:lnTo>
                  <a:pt x="80264" y="69850"/>
                </a:lnTo>
                <a:lnTo>
                  <a:pt x="0" y="523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6207505" y="3802126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160528" y="52324"/>
                </a:moveTo>
                <a:lnTo>
                  <a:pt x="0" y="52324"/>
                </a:lnTo>
                <a:lnTo>
                  <a:pt x="80264" y="69850"/>
                </a:lnTo>
                <a:lnTo>
                  <a:pt x="160528" y="52324"/>
                </a:lnTo>
                <a:close/>
              </a:path>
              <a:path w="160654" h="69850">
                <a:moveTo>
                  <a:pt x="120396" y="0"/>
                </a:moveTo>
                <a:lnTo>
                  <a:pt x="40132" y="0"/>
                </a:lnTo>
                <a:lnTo>
                  <a:pt x="40132" y="52324"/>
                </a:lnTo>
                <a:lnTo>
                  <a:pt x="120396" y="52324"/>
                </a:lnTo>
                <a:lnTo>
                  <a:pt x="12039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6207505" y="3802126"/>
            <a:ext cx="160655" cy="69850"/>
          </a:xfrm>
          <a:custGeom>
            <a:avLst/>
            <a:gdLst/>
            <a:ahLst/>
            <a:cxnLst/>
            <a:rect l="l" t="t" r="r" b="b"/>
            <a:pathLst>
              <a:path w="160654" h="69850">
                <a:moveTo>
                  <a:pt x="0" y="52324"/>
                </a:moveTo>
                <a:lnTo>
                  <a:pt x="40132" y="52324"/>
                </a:lnTo>
                <a:lnTo>
                  <a:pt x="40132" y="0"/>
                </a:lnTo>
                <a:lnTo>
                  <a:pt x="120396" y="0"/>
                </a:lnTo>
                <a:lnTo>
                  <a:pt x="120396" y="52324"/>
                </a:lnTo>
                <a:lnTo>
                  <a:pt x="160528" y="52324"/>
                </a:lnTo>
                <a:lnTo>
                  <a:pt x="80264" y="69850"/>
                </a:lnTo>
                <a:lnTo>
                  <a:pt x="0" y="5232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638546" y="3547122"/>
            <a:ext cx="1363726" cy="2337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5638546" y="3547122"/>
            <a:ext cx="1363980" cy="23431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2291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下线检验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7363206" y="3547059"/>
            <a:ext cx="1063078" cy="2342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 txBox="1"/>
          <p:nvPr/>
        </p:nvSpPr>
        <p:spPr>
          <a:xfrm>
            <a:off x="7363206" y="3547059"/>
            <a:ext cx="1063625" cy="23431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7095870" y="3584194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0"/>
                </a:moveTo>
                <a:lnTo>
                  <a:pt x="85217" y="29463"/>
                </a:lnTo>
                <a:lnTo>
                  <a:pt x="0" y="29463"/>
                </a:lnTo>
                <a:lnTo>
                  <a:pt x="0" y="88518"/>
                </a:lnTo>
                <a:lnTo>
                  <a:pt x="85217" y="88518"/>
                </a:lnTo>
                <a:lnTo>
                  <a:pt x="85217" y="117982"/>
                </a:lnTo>
                <a:lnTo>
                  <a:pt x="113537" y="58927"/>
                </a:lnTo>
                <a:lnTo>
                  <a:pt x="8521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095870" y="3584194"/>
            <a:ext cx="113664" cy="118110"/>
          </a:xfrm>
          <a:custGeom>
            <a:avLst/>
            <a:gdLst/>
            <a:ahLst/>
            <a:cxnLst/>
            <a:rect l="l" t="t" r="r" b="b"/>
            <a:pathLst>
              <a:path w="113665" h="118110">
                <a:moveTo>
                  <a:pt x="85217" y="117982"/>
                </a:moveTo>
                <a:lnTo>
                  <a:pt x="85217" y="88518"/>
                </a:lnTo>
                <a:lnTo>
                  <a:pt x="0" y="88518"/>
                </a:lnTo>
                <a:lnTo>
                  <a:pt x="0" y="29463"/>
                </a:lnTo>
                <a:lnTo>
                  <a:pt x="85217" y="29463"/>
                </a:lnTo>
                <a:lnTo>
                  <a:pt x="85217" y="0"/>
                </a:lnTo>
                <a:lnTo>
                  <a:pt x="113537" y="58927"/>
                </a:lnTo>
                <a:lnTo>
                  <a:pt x="85217" y="11798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>
            <a:spLocks noGrp="1"/>
          </p:cNvSpPr>
          <p:nvPr>
            <p:ph type="title"/>
          </p:nvPr>
        </p:nvSpPr>
        <p:spPr>
          <a:xfrm>
            <a:off x="411886" y="179196"/>
            <a:ext cx="845248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  <a:tabLst>
                <a:tab pos="4763770" algn="l"/>
              </a:tabLst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日新（天津）塑胶有限公司调查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	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电器机械及器材制造行业）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700401" y="1901825"/>
            <a:ext cx="719455" cy="758825"/>
          </a:xfrm>
          <a:custGeom>
            <a:avLst/>
            <a:gdLst/>
            <a:ahLst/>
            <a:cxnLst/>
            <a:rect l="l" t="t" r="r" b="b"/>
            <a:pathLst>
              <a:path w="719454" h="758825">
                <a:moveTo>
                  <a:pt x="0" y="379475"/>
                </a:moveTo>
                <a:lnTo>
                  <a:pt x="2800" y="331881"/>
                </a:lnTo>
                <a:lnTo>
                  <a:pt x="10976" y="286048"/>
                </a:lnTo>
                <a:lnTo>
                  <a:pt x="24193" y="242334"/>
                </a:lnTo>
                <a:lnTo>
                  <a:pt x="42113" y="201095"/>
                </a:lnTo>
                <a:lnTo>
                  <a:pt x="64400" y="162685"/>
                </a:lnTo>
                <a:lnTo>
                  <a:pt x="90717" y="127462"/>
                </a:lnTo>
                <a:lnTo>
                  <a:pt x="120729" y="95781"/>
                </a:lnTo>
                <a:lnTo>
                  <a:pt x="154099" y="67997"/>
                </a:lnTo>
                <a:lnTo>
                  <a:pt x="190489" y="44467"/>
                </a:lnTo>
                <a:lnTo>
                  <a:pt x="229565" y="25546"/>
                </a:lnTo>
                <a:lnTo>
                  <a:pt x="270989" y="11591"/>
                </a:lnTo>
                <a:lnTo>
                  <a:pt x="314425" y="2957"/>
                </a:lnTo>
                <a:lnTo>
                  <a:pt x="359537" y="0"/>
                </a:lnTo>
                <a:lnTo>
                  <a:pt x="404623" y="2957"/>
                </a:lnTo>
                <a:lnTo>
                  <a:pt x="448042" y="11591"/>
                </a:lnTo>
                <a:lnTo>
                  <a:pt x="489456" y="25546"/>
                </a:lnTo>
                <a:lnTo>
                  <a:pt x="528528" y="44467"/>
                </a:lnTo>
                <a:lnTo>
                  <a:pt x="564919" y="67997"/>
                </a:lnTo>
                <a:lnTo>
                  <a:pt x="598293" y="95781"/>
                </a:lnTo>
                <a:lnTo>
                  <a:pt x="628312" y="127462"/>
                </a:lnTo>
                <a:lnTo>
                  <a:pt x="654638" y="162685"/>
                </a:lnTo>
                <a:lnTo>
                  <a:pt x="676935" y="201095"/>
                </a:lnTo>
                <a:lnTo>
                  <a:pt x="694864" y="242334"/>
                </a:lnTo>
                <a:lnTo>
                  <a:pt x="708089" y="286048"/>
                </a:lnTo>
                <a:lnTo>
                  <a:pt x="716271" y="331881"/>
                </a:lnTo>
                <a:lnTo>
                  <a:pt x="719074" y="379475"/>
                </a:lnTo>
                <a:lnTo>
                  <a:pt x="716271" y="427043"/>
                </a:lnTo>
                <a:lnTo>
                  <a:pt x="708089" y="472853"/>
                </a:lnTo>
                <a:lnTo>
                  <a:pt x="694864" y="516548"/>
                </a:lnTo>
                <a:lnTo>
                  <a:pt x="676935" y="557771"/>
                </a:lnTo>
                <a:lnTo>
                  <a:pt x="654638" y="596168"/>
                </a:lnTo>
                <a:lnTo>
                  <a:pt x="628312" y="631382"/>
                </a:lnTo>
                <a:lnTo>
                  <a:pt x="598293" y="663056"/>
                </a:lnTo>
                <a:lnTo>
                  <a:pt x="564919" y="690834"/>
                </a:lnTo>
                <a:lnTo>
                  <a:pt x="528528" y="714361"/>
                </a:lnTo>
                <a:lnTo>
                  <a:pt x="489456" y="733279"/>
                </a:lnTo>
                <a:lnTo>
                  <a:pt x="448042" y="747234"/>
                </a:lnTo>
                <a:lnTo>
                  <a:pt x="404623" y="755867"/>
                </a:lnTo>
                <a:lnTo>
                  <a:pt x="359537" y="758825"/>
                </a:lnTo>
                <a:lnTo>
                  <a:pt x="314425" y="755867"/>
                </a:lnTo>
                <a:lnTo>
                  <a:pt x="270989" y="747234"/>
                </a:lnTo>
                <a:lnTo>
                  <a:pt x="229565" y="733279"/>
                </a:lnTo>
                <a:lnTo>
                  <a:pt x="190489" y="714361"/>
                </a:lnTo>
                <a:lnTo>
                  <a:pt x="154099" y="690834"/>
                </a:lnTo>
                <a:lnTo>
                  <a:pt x="120729" y="663056"/>
                </a:lnTo>
                <a:lnTo>
                  <a:pt x="90717" y="631382"/>
                </a:lnTo>
                <a:lnTo>
                  <a:pt x="64400" y="596168"/>
                </a:lnTo>
                <a:lnTo>
                  <a:pt x="42113" y="557771"/>
                </a:lnTo>
                <a:lnTo>
                  <a:pt x="24193" y="516548"/>
                </a:lnTo>
                <a:lnTo>
                  <a:pt x="10976" y="472853"/>
                </a:lnTo>
                <a:lnTo>
                  <a:pt x="2800" y="427043"/>
                </a:lnTo>
                <a:lnTo>
                  <a:pt x="0" y="37947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393051" y="2741676"/>
            <a:ext cx="708025" cy="716280"/>
          </a:xfrm>
          <a:custGeom>
            <a:avLst/>
            <a:gdLst/>
            <a:ahLst/>
            <a:cxnLst/>
            <a:rect l="l" t="t" r="r" b="b"/>
            <a:pathLst>
              <a:path w="708025" h="716279">
                <a:moveTo>
                  <a:pt x="0" y="357886"/>
                </a:moveTo>
                <a:lnTo>
                  <a:pt x="3231" y="309305"/>
                </a:lnTo>
                <a:lnTo>
                  <a:pt x="12645" y="262716"/>
                </a:lnTo>
                <a:lnTo>
                  <a:pt x="27818" y="218545"/>
                </a:lnTo>
                <a:lnTo>
                  <a:pt x="48330" y="177216"/>
                </a:lnTo>
                <a:lnTo>
                  <a:pt x="73758" y="139156"/>
                </a:lnTo>
                <a:lnTo>
                  <a:pt x="103679" y="104790"/>
                </a:lnTo>
                <a:lnTo>
                  <a:pt x="137673" y="74544"/>
                </a:lnTo>
                <a:lnTo>
                  <a:pt x="175316" y="48843"/>
                </a:lnTo>
                <a:lnTo>
                  <a:pt x="216187" y="28112"/>
                </a:lnTo>
                <a:lnTo>
                  <a:pt x="259864" y="12778"/>
                </a:lnTo>
                <a:lnTo>
                  <a:pt x="305926" y="3265"/>
                </a:lnTo>
                <a:lnTo>
                  <a:pt x="353949" y="0"/>
                </a:lnTo>
                <a:lnTo>
                  <a:pt x="402001" y="3267"/>
                </a:lnTo>
                <a:lnTo>
                  <a:pt x="448086" y="12787"/>
                </a:lnTo>
                <a:lnTo>
                  <a:pt x="491783" y="28130"/>
                </a:lnTo>
                <a:lnTo>
                  <a:pt x="532670" y="48871"/>
                </a:lnTo>
                <a:lnTo>
                  <a:pt x="570326" y="74583"/>
                </a:lnTo>
                <a:lnTo>
                  <a:pt x="604329" y="104838"/>
                </a:lnTo>
                <a:lnTo>
                  <a:pt x="634257" y="139210"/>
                </a:lnTo>
                <a:lnTo>
                  <a:pt x="659689" y="177273"/>
                </a:lnTo>
                <a:lnTo>
                  <a:pt x="680204" y="218598"/>
                </a:lnTo>
                <a:lnTo>
                  <a:pt x="695379" y="262760"/>
                </a:lnTo>
                <a:lnTo>
                  <a:pt x="704793" y="309332"/>
                </a:lnTo>
                <a:lnTo>
                  <a:pt x="708025" y="357886"/>
                </a:lnTo>
                <a:lnTo>
                  <a:pt x="704793" y="406469"/>
                </a:lnTo>
                <a:lnTo>
                  <a:pt x="695379" y="453064"/>
                </a:lnTo>
                <a:lnTo>
                  <a:pt x="680204" y="497246"/>
                </a:lnTo>
                <a:lnTo>
                  <a:pt x="659689" y="538588"/>
                </a:lnTo>
                <a:lnTo>
                  <a:pt x="634257" y="576662"/>
                </a:lnTo>
                <a:lnTo>
                  <a:pt x="604329" y="611044"/>
                </a:lnTo>
                <a:lnTo>
                  <a:pt x="570326" y="641306"/>
                </a:lnTo>
                <a:lnTo>
                  <a:pt x="532670" y="667022"/>
                </a:lnTo>
                <a:lnTo>
                  <a:pt x="491783" y="687766"/>
                </a:lnTo>
                <a:lnTo>
                  <a:pt x="448086" y="703111"/>
                </a:lnTo>
                <a:lnTo>
                  <a:pt x="402001" y="712631"/>
                </a:lnTo>
                <a:lnTo>
                  <a:pt x="353949" y="715899"/>
                </a:lnTo>
                <a:lnTo>
                  <a:pt x="305926" y="712631"/>
                </a:lnTo>
                <a:lnTo>
                  <a:pt x="259864" y="703111"/>
                </a:lnTo>
                <a:lnTo>
                  <a:pt x="216187" y="687766"/>
                </a:lnTo>
                <a:lnTo>
                  <a:pt x="175316" y="667022"/>
                </a:lnTo>
                <a:lnTo>
                  <a:pt x="137673" y="641306"/>
                </a:lnTo>
                <a:lnTo>
                  <a:pt x="103679" y="611044"/>
                </a:lnTo>
                <a:lnTo>
                  <a:pt x="73758" y="576662"/>
                </a:lnTo>
                <a:lnTo>
                  <a:pt x="48330" y="538588"/>
                </a:lnTo>
                <a:lnTo>
                  <a:pt x="27818" y="497246"/>
                </a:lnTo>
                <a:lnTo>
                  <a:pt x="12645" y="453064"/>
                </a:lnTo>
                <a:lnTo>
                  <a:pt x="3231" y="406469"/>
                </a:lnTo>
                <a:lnTo>
                  <a:pt x="0" y="357886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377176" y="4427601"/>
            <a:ext cx="649605" cy="1844675"/>
          </a:xfrm>
          <a:custGeom>
            <a:avLst/>
            <a:gdLst/>
            <a:ahLst/>
            <a:cxnLst/>
            <a:rect l="l" t="t" r="r" b="b"/>
            <a:pathLst>
              <a:path w="649604" h="1844675">
                <a:moveTo>
                  <a:pt x="0" y="922274"/>
                </a:moveTo>
                <a:lnTo>
                  <a:pt x="890" y="853438"/>
                </a:lnTo>
                <a:lnTo>
                  <a:pt x="3518" y="785978"/>
                </a:lnTo>
                <a:lnTo>
                  <a:pt x="7822" y="720070"/>
                </a:lnTo>
                <a:lnTo>
                  <a:pt x="13740" y="655894"/>
                </a:lnTo>
                <a:lnTo>
                  <a:pt x="21207" y="593628"/>
                </a:lnTo>
                <a:lnTo>
                  <a:pt x="30162" y="533449"/>
                </a:lnTo>
                <a:lnTo>
                  <a:pt x="40543" y="475537"/>
                </a:lnTo>
                <a:lnTo>
                  <a:pt x="52285" y="420068"/>
                </a:lnTo>
                <a:lnTo>
                  <a:pt x="65327" y="367223"/>
                </a:lnTo>
                <a:lnTo>
                  <a:pt x="79606" y="317178"/>
                </a:lnTo>
                <a:lnTo>
                  <a:pt x="95059" y="270113"/>
                </a:lnTo>
                <a:lnTo>
                  <a:pt x="111624" y="226205"/>
                </a:lnTo>
                <a:lnTo>
                  <a:pt x="129237" y="185632"/>
                </a:lnTo>
                <a:lnTo>
                  <a:pt x="147837" y="148574"/>
                </a:lnTo>
                <a:lnTo>
                  <a:pt x="167360" y="115207"/>
                </a:lnTo>
                <a:lnTo>
                  <a:pt x="208925" y="60265"/>
                </a:lnTo>
                <a:lnTo>
                  <a:pt x="253432" y="22230"/>
                </a:lnTo>
                <a:lnTo>
                  <a:pt x="300380" y="2529"/>
                </a:lnTo>
                <a:lnTo>
                  <a:pt x="324612" y="0"/>
                </a:lnTo>
                <a:lnTo>
                  <a:pt x="348843" y="2529"/>
                </a:lnTo>
                <a:lnTo>
                  <a:pt x="372591" y="9998"/>
                </a:lnTo>
                <a:lnTo>
                  <a:pt x="418380" y="39045"/>
                </a:lnTo>
                <a:lnTo>
                  <a:pt x="461480" y="85712"/>
                </a:lnTo>
                <a:lnTo>
                  <a:pt x="501386" y="148574"/>
                </a:lnTo>
                <a:lnTo>
                  <a:pt x="519986" y="185632"/>
                </a:lnTo>
                <a:lnTo>
                  <a:pt x="537599" y="226205"/>
                </a:lnTo>
                <a:lnTo>
                  <a:pt x="554164" y="270113"/>
                </a:lnTo>
                <a:lnTo>
                  <a:pt x="569617" y="317178"/>
                </a:lnTo>
                <a:lnTo>
                  <a:pt x="583896" y="367223"/>
                </a:lnTo>
                <a:lnTo>
                  <a:pt x="596938" y="420068"/>
                </a:lnTo>
                <a:lnTo>
                  <a:pt x="608680" y="475537"/>
                </a:lnTo>
                <a:lnTo>
                  <a:pt x="619061" y="533449"/>
                </a:lnTo>
                <a:lnTo>
                  <a:pt x="628016" y="593628"/>
                </a:lnTo>
                <a:lnTo>
                  <a:pt x="635483" y="655894"/>
                </a:lnTo>
                <a:lnTo>
                  <a:pt x="641401" y="720070"/>
                </a:lnTo>
                <a:lnTo>
                  <a:pt x="645705" y="785978"/>
                </a:lnTo>
                <a:lnTo>
                  <a:pt x="648333" y="853438"/>
                </a:lnTo>
                <a:lnTo>
                  <a:pt x="649224" y="922274"/>
                </a:lnTo>
                <a:lnTo>
                  <a:pt x="648333" y="991109"/>
                </a:lnTo>
                <a:lnTo>
                  <a:pt x="645705" y="1058571"/>
                </a:lnTo>
                <a:lnTo>
                  <a:pt x="641401" y="1124480"/>
                </a:lnTo>
                <a:lnTo>
                  <a:pt x="635483" y="1188658"/>
                </a:lnTo>
                <a:lnTo>
                  <a:pt x="628016" y="1250928"/>
                </a:lnTo>
                <a:lnTo>
                  <a:pt x="619061" y="1311109"/>
                </a:lnTo>
                <a:lnTo>
                  <a:pt x="608680" y="1369026"/>
                </a:lnTo>
                <a:lnTo>
                  <a:pt x="596938" y="1424498"/>
                </a:lnTo>
                <a:lnTo>
                  <a:pt x="583896" y="1477347"/>
                </a:lnTo>
                <a:lnTo>
                  <a:pt x="569617" y="1527396"/>
                </a:lnTo>
                <a:lnTo>
                  <a:pt x="554164" y="1574466"/>
                </a:lnTo>
                <a:lnTo>
                  <a:pt x="537599" y="1618379"/>
                </a:lnTo>
                <a:lnTo>
                  <a:pt x="519986" y="1658955"/>
                </a:lnTo>
                <a:lnTo>
                  <a:pt x="501386" y="1696018"/>
                </a:lnTo>
                <a:lnTo>
                  <a:pt x="481863" y="1729388"/>
                </a:lnTo>
                <a:lnTo>
                  <a:pt x="440298" y="1784338"/>
                </a:lnTo>
                <a:lnTo>
                  <a:pt x="395791" y="1822378"/>
                </a:lnTo>
                <a:lnTo>
                  <a:pt x="348843" y="1842081"/>
                </a:lnTo>
                <a:lnTo>
                  <a:pt x="324612" y="1844611"/>
                </a:lnTo>
                <a:lnTo>
                  <a:pt x="300380" y="1842081"/>
                </a:lnTo>
                <a:lnTo>
                  <a:pt x="276632" y="1834611"/>
                </a:lnTo>
                <a:lnTo>
                  <a:pt x="230843" y="1805560"/>
                </a:lnTo>
                <a:lnTo>
                  <a:pt x="187743" y="1758887"/>
                </a:lnTo>
                <a:lnTo>
                  <a:pt x="147837" y="1696018"/>
                </a:lnTo>
                <a:lnTo>
                  <a:pt x="129237" y="1658955"/>
                </a:lnTo>
                <a:lnTo>
                  <a:pt x="111624" y="1618379"/>
                </a:lnTo>
                <a:lnTo>
                  <a:pt x="95059" y="1574466"/>
                </a:lnTo>
                <a:lnTo>
                  <a:pt x="79606" y="1527396"/>
                </a:lnTo>
                <a:lnTo>
                  <a:pt x="65327" y="1477347"/>
                </a:lnTo>
                <a:lnTo>
                  <a:pt x="52285" y="1424498"/>
                </a:lnTo>
                <a:lnTo>
                  <a:pt x="40543" y="1369026"/>
                </a:lnTo>
                <a:lnTo>
                  <a:pt x="30162" y="1311109"/>
                </a:lnTo>
                <a:lnTo>
                  <a:pt x="21207" y="1250928"/>
                </a:lnTo>
                <a:lnTo>
                  <a:pt x="13740" y="1188658"/>
                </a:lnTo>
                <a:lnTo>
                  <a:pt x="7822" y="1124480"/>
                </a:lnTo>
                <a:lnTo>
                  <a:pt x="3518" y="1058571"/>
                </a:lnTo>
                <a:lnTo>
                  <a:pt x="890" y="991109"/>
                </a:lnTo>
                <a:lnTo>
                  <a:pt x="0" y="92227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917" y="1914905"/>
            <a:ext cx="6380480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00" algn="just">
              <a:lnSpc>
                <a:spcPct val="100000"/>
              </a:lnSpc>
            </a:pPr>
            <a:r>
              <a:rPr sz="2000" spc="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日新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（天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津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）塑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胶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有限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公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司主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要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产品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部机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构塑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胶件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手机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塑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胶件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生产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工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艺包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括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注塑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型、</a:t>
            </a:r>
            <a:r>
              <a:rPr sz="2000" spc="-15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喷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漆和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组装</a:t>
            </a:r>
            <a:r>
              <a:rPr sz="20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加工。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99471" y="3453790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99471" y="3812219"/>
            <a:ext cx="941069" cy="0"/>
          </a:xfrm>
          <a:custGeom>
            <a:avLst/>
            <a:gdLst/>
            <a:ahLst/>
            <a:cxnLst/>
            <a:rect l="l" t="t" r="r" b="b"/>
            <a:pathLst>
              <a:path w="941070">
                <a:moveTo>
                  <a:pt x="0" y="0"/>
                </a:moveTo>
                <a:lnTo>
                  <a:pt x="941044" y="0"/>
                </a:lnTo>
                <a:lnTo>
                  <a:pt x="941044" y="0"/>
                </a:lnTo>
              </a:path>
            </a:pathLst>
          </a:custGeom>
          <a:ln w="3327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9471" y="381055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327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0515" y="345379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319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80349" y="3434624"/>
            <a:ext cx="941057" cy="3584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80349" y="3434624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ln w="332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79273" y="3453790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79273" y="3812219"/>
            <a:ext cx="941705" cy="0"/>
          </a:xfrm>
          <a:custGeom>
            <a:avLst/>
            <a:gdLst/>
            <a:ahLst/>
            <a:cxnLst/>
            <a:rect l="l" t="t" r="r" b="b"/>
            <a:pathLst>
              <a:path w="941704">
                <a:moveTo>
                  <a:pt x="0" y="0"/>
                </a:moveTo>
                <a:lnTo>
                  <a:pt x="941110" y="0"/>
                </a:lnTo>
                <a:lnTo>
                  <a:pt x="941110" y="0"/>
                </a:lnTo>
              </a:path>
            </a:pathLst>
          </a:custGeom>
          <a:ln w="3327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79273" y="381055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327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20383" y="345379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319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60150" y="3434624"/>
            <a:ext cx="941057" cy="3584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60150" y="3434624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ln w="332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379043" y="3458622"/>
            <a:ext cx="50355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喷涂</a:t>
            </a:r>
            <a:endParaRPr sz="18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9140" y="3453790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59140" y="3812219"/>
            <a:ext cx="941705" cy="0"/>
          </a:xfrm>
          <a:custGeom>
            <a:avLst/>
            <a:gdLst/>
            <a:ahLst/>
            <a:cxnLst/>
            <a:rect l="l" t="t" r="r" b="b"/>
            <a:pathLst>
              <a:path w="941704">
                <a:moveTo>
                  <a:pt x="0" y="0"/>
                </a:moveTo>
                <a:lnTo>
                  <a:pt x="941110" y="0"/>
                </a:lnTo>
                <a:lnTo>
                  <a:pt x="941110" y="0"/>
                </a:lnTo>
              </a:path>
            </a:pathLst>
          </a:custGeom>
          <a:ln w="3327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59140" y="3810555"/>
            <a:ext cx="0" cy="3810"/>
          </a:xfrm>
          <a:custGeom>
            <a:avLst/>
            <a:gdLst/>
            <a:ahLst/>
            <a:cxnLst/>
            <a:rect l="l" t="t" r="r" b="b"/>
            <a:pathLst>
              <a:path h="3810">
                <a:moveTo>
                  <a:pt x="0" y="0"/>
                </a:moveTo>
                <a:lnTo>
                  <a:pt x="0" y="3327"/>
                </a:lnTo>
              </a:path>
            </a:pathLst>
          </a:custGeom>
          <a:ln w="3175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00251" y="345379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428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319">
            <a:solidFill>
              <a:srgbClr val="CDCD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40018" y="3434624"/>
            <a:ext cx="941057" cy="35842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440018" y="3434624"/>
            <a:ext cx="941069" cy="358775"/>
          </a:xfrm>
          <a:custGeom>
            <a:avLst/>
            <a:gdLst/>
            <a:ahLst/>
            <a:cxnLst/>
            <a:rect l="l" t="t" r="r" b="b"/>
            <a:pathLst>
              <a:path w="941070" h="358775">
                <a:moveTo>
                  <a:pt x="0" y="358428"/>
                </a:moveTo>
                <a:lnTo>
                  <a:pt x="941057" y="358428"/>
                </a:lnTo>
                <a:lnTo>
                  <a:pt x="941057" y="0"/>
                </a:lnTo>
                <a:lnTo>
                  <a:pt x="0" y="0"/>
                </a:lnTo>
                <a:lnTo>
                  <a:pt x="0" y="358428"/>
                </a:lnTo>
                <a:close/>
              </a:path>
            </a:pathLst>
          </a:custGeom>
          <a:ln w="3326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658778" y="3458622"/>
            <a:ext cx="50355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组装</a:t>
            </a:r>
            <a:endParaRPr sz="18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50477" y="3458622"/>
            <a:ext cx="50355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</a:pP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成品</a:t>
            </a:r>
            <a:endParaRPr sz="18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37440" y="3458622"/>
            <a:ext cx="1865630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15"/>
              </a:lnSpc>
              <a:tabLst>
                <a:tab pos="1374140" algn="l"/>
              </a:tabLst>
            </a:pP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塑胶粒</a:t>
            </a: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注塑</a:t>
            </a:r>
            <a:endParaRPr sz="18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86862" y="35669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80" h="93979">
                <a:moveTo>
                  <a:pt x="0" y="0"/>
                </a:moveTo>
                <a:lnTo>
                  <a:pt x="8276" y="22936"/>
                </a:lnTo>
                <a:lnTo>
                  <a:pt x="11035" y="46851"/>
                </a:lnTo>
                <a:lnTo>
                  <a:pt x="8276" y="70766"/>
                </a:lnTo>
                <a:lnTo>
                  <a:pt x="0" y="93703"/>
                </a:lnTo>
                <a:lnTo>
                  <a:pt x="93486" y="4685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21393" y="36138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978" y="0"/>
                </a:lnTo>
              </a:path>
            </a:pathLst>
          </a:custGeom>
          <a:ln w="133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066663" y="35669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0"/>
                </a:moveTo>
                <a:lnTo>
                  <a:pt x="8291" y="22936"/>
                </a:lnTo>
                <a:lnTo>
                  <a:pt x="11055" y="46851"/>
                </a:lnTo>
                <a:lnTo>
                  <a:pt x="8291" y="70766"/>
                </a:lnTo>
                <a:lnTo>
                  <a:pt x="0" y="93703"/>
                </a:lnTo>
                <a:lnTo>
                  <a:pt x="93486" y="4685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101261" y="3613831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978" y="0"/>
                </a:lnTo>
              </a:path>
            </a:pathLst>
          </a:custGeom>
          <a:ln w="133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46531" y="35669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0"/>
                </a:moveTo>
                <a:lnTo>
                  <a:pt x="8291" y="22936"/>
                </a:lnTo>
                <a:lnTo>
                  <a:pt x="11055" y="46851"/>
                </a:lnTo>
                <a:lnTo>
                  <a:pt x="8291" y="70766"/>
                </a:lnTo>
                <a:lnTo>
                  <a:pt x="0" y="93703"/>
                </a:lnTo>
                <a:lnTo>
                  <a:pt x="93486" y="4685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381129" y="3613831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4415" y="0"/>
                </a:lnTo>
              </a:path>
            </a:pathLst>
          </a:custGeom>
          <a:ln w="133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82837" y="3566979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0" y="0"/>
                </a:moveTo>
                <a:lnTo>
                  <a:pt x="8291" y="22936"/>
                </a:lnTo>
                <a:lnTo>
                  <a:pt x="11055" y="46851"/>
                </a:lnTo>
                <a:lnTo>
                  <a:pt x="8291" y="70766"/>
                </a:lnTo>
                <a:lnTo>
                  <a:pt x="0" y="93703"/>
                </a:lnTo>
                <a:lnTo>
                  <a:pt x="93486" y="4685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82404" y="3684761"/>
            <a:ext cx="188595" cy="683895"/>
          </a:xfrm>
          <a:custGeom>
            <a:avLst/>
            <a:gdLst/>
            <a:ahLst/>
            <a:cxnLst/>
            <a:rect l="l" t="t" r="r" b="b"/>
            <a:pathLst>
              <a:path w="188595" h="683895">
                <a:moveTo>
                  <a:pt x="0" y="683662"/>
                </a:moveTo>
                <a:lnTo>
                  <a:pt x="188301" y="683662"/>
                </a:lnTo>
                <a:lnTo>
                  <a:pt x="188301" y="0"/>
                </a:lnTo>
              </a:path>
            </a:pathLst>
          </a:custGeom>
          <a:ln w="13281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223962" y="3613831"/>
            <a:ext cx="93980" cy="93980"/>
          </a:xfrm>
          <a:custGeom>
            <a:avLst/>
            <a:gdLst/>
            <a:ahLst/>
            <a:cxnLst/>
            <a:rect l="l" t="t" r="r" b="b"/>
            <a:pathLst>
              <a:path w="93979" h="93979">
                <a:moveTo>
                  <a:pt x="46743" y="0"/>
                </a:moveTo>
                <a:lnTo>
                  <a:pt x="0" y="93703"/>
                </a:lnTo>
                <a:lnTo>
                  <a:pt x="22842" y="85407"/>
                </a:lnTo>
                <a:lnTo>
                  <a:pt x="46693" y="82642"/>
                </a:lnTo>
                <a:lnTo>
                  <a:pt x="87969" y="82642"/>
                </a:lnTo>
                <a:lnTo>
                  <a:pt x="46743" y="0"/>
                </a:lnTo>
                <a:close/>
              </a:path>
              <a:path w="93979" h="93979">
                <a:moveTo>
                  <a:pt x="87969" y="82642"/>
                </a:moveTo>
                <a:lnTo>
                  <a:pt x="46693" y="82642"/>
                </a:lnTo>
                <a:lnTo>
                  <a:pt x="70569" y="85407"/>
                </a:lnTo>
                <a:lnTo>
                  <a:pt x="93486" y="93703"/>
                </a:lnTo>
                <a:lnTo>
                  <a:pt x="87969" y="8264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293367" y="409575"/>
            <a:ext cx="5739130" cy="964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20" dirty="0">
                <a:latin typeface="微软雅黑" panose="020B0503020204020204" charset="-122"/>
                <a:cs typeface="微软雅黑" panose="020B0503020204020204" charset="-122"/>
              </a:rPr>
              <a:t>日新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200" spc="20" dirty="0">
                <a:latin typeface="微软雅黑" panose="020B0503020204020204" charset="-122"/>
                <a:cs typeface="微软雅黑" panose="020B0503020204020204" charset="-122"/>
              </a:rPr>
              <a:t>天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津）</a:t>
            </a:r>
            <a:r>
              <a:rPr sz="3200" spc="15" dirty="0">
                <a:latin typeface="微软雅黑" panose="020B0503020204020204" charset="-122"/>
                <a:cs typeface="微软雅黑" panose="020B0503020204020204" charset="-122"/>
              </a:rPr>
              <a:t>塑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胶有</a:t>
            </a:r>
            <a:r>
              <a:rPr sz="3200" spc="15" dirty="0">
                <a:latin typeface="微软雅黑" panose="020B0503020204020204" charset="-122"/>
                <a:cs typeface="微软雅黑" panose="020B0503020204020204" charset="-122"/>
              </a:rPr>
              <a:t>限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公</a:t>
            </a:r>
            <a:r>
              <a:rPr sz="3200" spc="20" dirty="0"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调查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3750"/>
              </a:lnSpc>
              <a:tabLst>
                <a:tab pos="623570" algn="l"/>
              </a:tabLst>
            </a:pP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spc="15" dirty="0">
                <a:latin typeface="微软雅黑" panose="020B0503020204020204" charset="-122"/>
                <a:cs typeface="微软雅黑" panose="020B0503020204020204" charset="-122"/>
              </a:rPr>
              <a:t>电器机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械、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器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材制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造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3200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7593" y="4213214"/>
            <a:ext cx="8103234" cy="213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440" algn="ctr">
              <a:lnSpc>
                <a:spcPct val="100000"/>
              </a:lnSpc>
            </a:pPr>
            <a:r>
              <a:rPr sz="1850" spc="30" dirty="0">
                <a:latin typeface="宋体" panose="02010600030101010101" pitchFamily="2" charset="-122"/>
                <a:cs typeface="宋体" panose="02010600030101010101" pitchFamily="2" charset="-122"/>
              </a:rPr>
              <a:t>外协件</a:t>
            </a:r>
            <a:endParaRPr sz="18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345440" algn="ctr">
              <a:lnSpc>
                <a:spcPct val="100000"/>
              </a:lnSpc>
              <a:spcBef>
                <a:spcPts val="1665"/>
              </a:spcBef>
            </a:pPr>
            <a:r>
              <a:rPr sz="1800" b="1" spc="10" dirty="0">
                <a:solidFill>
                  <a:srgbClr val="0000FF"/>
                </a:solidFill>
                <a:latin typeface="微软雅黑" panose="020B0503020204020204" charset="-122"/>
                <a:cs typeface="微软雅黑" panose="020B0503020204020204" charset="-122"/>
              </a:rPr>
              <a:t>生产工艺流程图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Coating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technique: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 NEW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n)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Plas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ic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Co., Ltd. (f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Electr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cal</a:t>
            </a: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machinery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equipment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man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facturing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industry)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9544" y="2636520"/>
            <a:ext cx="743711" cy="762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88207" y="4568952"/>
            <a:ext cx="954023" cy="177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8368" y="1618488"/>
            <a:ext cx="643127" cy="478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17407" y="3549396"/>
            <a:ext cx="847344" cy="768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38743" y="4914900"/>
            <a:ext cx="743711" cy="461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37105" y="6706819"/>
            <a:ext cx="15538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喷漆蒸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镀线及污染流程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4304" y="4713173"/>
            <a:ext cx="1839214" cy="227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94304" y="4713173"/>
            <a:ext cx="1839595" cy="227965"/>
          </a:xfrm>
          <a:custGeom>
            <a:avLst/>
            <a:gdLst/>
            <a:ahLst/>
            <a:cxnLst/>
            <a:rect l="l" t="t" r="r" b="b"/>
            <a:pathLst>
              <a:path w="1839595" h="227964">
                <a:moveTo>
                  <a:pt x="0" y="227507"/>
                </a:moveTo>
                <a:lnTo>
                  <a:pt x="1839214" y="227507"/>
                </a:lnTo>
                <a:lnTo>
                  <a:pt x="1839214" y="0"/>
                </a:lnTo>
                <a:lnTo>
                  <a:pt x="0" y="0"/>
                </a:lnTo>
                <a:lnTo>
                  <a:pt x="0" y="2275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42259" y="4758054"/>
            <a:ext cx="154368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94304" y="5680900"/>
            <a:ext cx="1839214" cy="2275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94304" y="5680900"/>
            <a:ext cx="1839595" cy="227965"/>
          </a:xfrm>
          <a:custGeom>
            <a:avLst/>
            <a:gdLst/>
            <a:ahLst/>
            <a:cxnLst/>
            <a:rect l="l" t="t" r="r" b="b"/>
            <a:pathLst>
              <a:path w="1839595" h="227964">
                <a:moveTo>
                  <a:pt x="0" y="227507"/>
                </a:moveTo>
                <a:lnTo>
                  <a:pt x="1839214" y="227507"/>
                </a:lnTo>
                <a:lnTo>
                  <a:pt x="1839214" y="0"/>
                </a:lnTo>
                <a:lnTo>
                  <a:pt x="0" y="0"/>
                </a:lnTo>
                <a:lnTo>
                  <a:pt x="0" y="2275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342259" y="5725769"/>
            <a:ext cx="1543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04336" y="2761945"/>
            <a:ext cx="1839214" cy="227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04336" y="2761945"/>
            <a:ext cx="1839595" cy="227965"/>
          </a:xfrm>
          <a:custGeom>
            <a:avLst/>
            <a:gdLst/>
            <a:ahLst/>
            <a:cxnLst/>
            <a:rect l="l" t="t" r="r" b="b"/>
            <a:pathLst>
              <a:path w="1839595" h="227964">
                <a:moveTo>
                  <a:pt x="0" y="227507"/>
                </a:moveTo>
                <a:lnTo>
                  <a:pt x="1839214" y="227507"/>
                </a:lnTo>
                <a:lnTo>
                  <a:pt x="1839214" y="0"/>
                </a:lnTo>
                <a:lnTo>
                  <a:pt x="0" y="0"/>
                </a:lnTo>
                <a:lnTo>
                  <a:pt x="0" y="22750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52291" y="2806065"/>
            <a:ext cx="154368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有机废气、含漆废水、漆渣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92427" y="1182624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392427" y="1182624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领料、备料、进前置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90851" y="142760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09">
                <a:moveTo>
                  <a:pt x="168783" y="50418"/>
                </a:moveTo>
                <a:lnTo>
                  <a:pt x="0" y="50418"/>
                </a:lnTo>
                <a:lnTo>
                  <a:pt x="84328" y="67182"/>
                </a:lnTo>
                <a:lnTo>
                  <a:pt x="168783" y="50418"/>
                </a:lnTo>
                <a:close/>
              </a:path>
              <a:path w="168910" h="67309">
                <a:moveTo>
                  <a:pt x="126618" y="0"/>
                </a:moveTo>
                <a:lnTo>
                  <a:pt x="42164" y="0"/>
                </a:lnTo>
                <a:lnTo>
                  <a:pt x="42164" y="50418"/>
                </a:lnTo>
                <a:lnTo>
                  <a:pt x="126618" y="50418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90851" y="142760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09">
                <a:moveTo>
                  <a:pt x="0" y="50418"/>
                </a:moveTo>
                <a:lnTo>
                  <a:pt x="42164" y="50418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418"/>
                </a:lnTo>
                <a:lnTo>
                  <a:pt x="168783" y="50418"/>
                </a:lnTo>
                <a:lnTo>
                  <a:pt x="84328" y="67182"/>
                </a:lnTo>
                <a:lnTo>
                  <a:pt x="0" y="504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92427" y="2137498"/>
            <a:ext cx="1434211" cy="224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392427" y="2137498"/>
            <a:ext cx="143446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擦拭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90851" y="238074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546"/>
                </a:moveTo>
                <a:lnTo>
                  <a:pt x="0" y="50546"/>
                </a:lnTo>
                <a:lnTo>
                  <a:pt x="84328" y="67310"/>
                </a:lnTo>
                <a:lnTo>
                  <a:pt x="168783" y="50546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546"/>
                </a:lnTo>
                <a:lnTo>
                  <a:pt x="126618" y="50546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90851" y="238074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546"/>
                </a:moveTo>
                <a:lnTo>
                  <a:pt x="42164" y="50546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546"/>
                </a:lnTo>
                <a:lnTo>
                  <a:pt x="168783" y="50546"/>
                </a:lnTo>
                <a:lnTo>
                  <a:pt x="84328" y="67310"/>
                </a:lnTo>
                <a:lnTo>
                  <a:pt x="0" y="505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92427" y="2767710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392427" y="2767710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底漆喷涂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90851" y="3337305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165"/>
                </a:moveTo>
                <a:lnTo>
                  <a:pt x="0" y="50165"/>
                </a:lnTo>
                <a:lnTo>
                  <a:pt x="84328" y="66802"/>
                </a:lnTo>
                <a:lnTo>
                  <a:pt x="168783" y="50165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165"/>
                </a:lnTo>
                <a:lnTo>
                  <a:pt x="126618" y="50165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90851" y="3337305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5"/>
                </a:moveTo>
                <a:lnTo>
                  <a:pt x="42164" y="50165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165"/>
                </a:lnTo>
                <a:lnTo>
                  <a:pt x="168783" y="50165"/>
                </a:lnTo>
                <a:lnTo>
                  <a:pt x="84328" y="66802"/>
                </a:lnTo>
                <a:lnTo>
                  <a:pt x="0" y="501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03551" y="300723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18"/>
                </a:moveTo>
                <a:lnTo>
                  <a:pt x="0" y="50418"/>
                </a:lnTo>
                <a:lnTo>
                  <a:pt x="84328" y="67309"/>
                </a:lnTo>
                <a:lnTo>
                  <a:pt x="168783" y="50418"/>
                </a:lnTo>
                <a:close/>
              </a:path>
              <a:path w="168910" h="67310">
                <a:moveTo>
                  <a:pt x="126492" y="0"/>
                </a:moveTo>
                <a:lnTo>
                  <a:pt x="42164" y="0"/>
                </a:lnTo>
                <a:lnTo>
                  <a:pt x="42164" y="50418"/>
                </a:lnTo>
                <a:lnTo>
                  <a:pt x="126492" y="50418"/>
                </a:lnTo>
                <a:lnTo>
                  <a:pt x="1264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03551" y="300723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18"/>
                </a:moveTo>
                <a:lnTo>
                  <a:pt x="42164" y="50418"/>
                </a:lnTo>
                <a:lnTo>
                  <a:pt x="42164" y="0"/>
                </a:lnTo>
                <a:lnTo>
                  <a:pt x="126492" y="0"/>
                </a:lnTo>
                <a:lnTo>
                  <a:pt x="126492" y="50418"/>
                </a:lnTo>
                <a:lnTo>
                  <a:pt x="168783" y="50418"/>
                </a:lnTo>
                <a:lnTo>
                  <a:pt x="84328" y="67309"/>
                </a:lnTo>
                <a:lnTo>
                  <a:pt x="0" y="504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92427" y="3093211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392427" y="3093211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92427" y="2459608"/>
            <a:ext cx="1434211" cy="223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392427" y="2459608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003551" y="269506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165"/>
                </a:moveTo>
                <a:lnTo>
                  <a:pt x="0" y="50165"/>
                </a:lnTo>
                <a:lnTo>
                  <a:pt x="84328" y="66802"/>
                </a:lnTo>
                <a:lnTo>
                  <a:pt x="168783" y="50165"/>
                </a:lnTo>
                <a:close/>
              </a:path>
              <a:path w="168910" h="67310">
                <a:moveTo>
                  <a:pt x="126492" y="0"/>
                </a:moveTo>
                <a:lnTo>
                  <a:pt x="42164" y="0"/>
                </a:lnTo>
                <a:lnTo>
                  <a:pt x="42164" y="50165"/>
                </a:lnTo>
                <a:lnTo>
                  <a:pt x="126492" y="50165"/>
                </a:lnTo>
                <a:lnTo>
                  <a:pt x="1264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003551" y="269506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5"/>
                </a:moveTo>
                <a:lnTo>
                  <a:pt x="42164" y="50165"/>
                </a:lnTo>
                <a:lnTo>
                  <a:pt x="42164" y="0"/>
                </a:lnTo>
                <a:lnTo>
                  <a:pt x="126492" y="0"/>
                </a:lnTo>
                <a:lnTo>
                  <a:pt x="126492" y="50165"/>
                </a:lnTo>
                <a:lnTo>
                  <a:pt x="168783" y="50165"/>
                </a:lnTo>
                <a:lnTo>
                  <a:pt x="84328" y="66802"/>
                </a:lnTo>
                <a:lnTo>
                  <a:pt x="0" y="501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349121" y="1506855"/>
            <a:ext cx="1537716" cy="2237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349121" y="1506855"/>
            <a:ext cx="1537970" cy="2241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将半成品组到治具上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990851" y="1742313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19"/>
                </a:moveTo>
                <a:lnTo>
                  <a:pt x="0" y="50419"/>
                </a:lnTo>
                <a:lnTo>
                  <a:pt x="84328" y="67183"/>
                </a:lnTo>
                <a:lnTo>
                  <a:pt x="168783" y="50419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419"/>
                </a:lnTo>
                <a:lnTo>
                  <a:pt x="126618" y="50419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90851" y="1742313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19"/>
                </a:moveTo>
                <a:lnTo>
                  <a:pt x="42164" y="50419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419"/>
                </a:lnTo>
                <a:lnTo>
                  <a:pt x="168783" y="50419"/>
                </a:lnTo>
                <a:lnTo>
                  <a:pt x="84328" y="67183"/>
                </a:lnTo>
                <a:lnTo>
                  <a:pt x="0" y="504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392427" y="1818639"/>
            <a:ext cx="1434211" cy="223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392427" y="1818639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3083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上自动流水线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90851" y="206197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164"/>
                </a:moveTo>
                <a:lnTo>
                  <a:pt x="0" y="50164"/>
                </a:lnTo>
                <a:lnTo>
                  <a:pt x="84328" y="66801"/>
                </a:lnTo>
                <a:lnTo>
                  <a:pt x="168783" y="50164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164"/>
                </a:lnTo>
                <a:lnTo>
                  <a:pt x="126618" y="50164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990851" y="2061972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4"/>
                </a:moveTo>
                <a:lnTo>
                  <a:pt x="42164" y="50164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164"/>
                </a:lnTo>
                <a:lnTo>
                  <a:pt x="168783" y="50164"/>
                </a:lnTo>
                <a:lnTo>
                  <a:pt x="84328" y="66801"/>
                </a:lnTo>
                <a:lnTo>
                  <a:pt x="0" y="501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1182242"/>
            <a:ext cx="1094244" cy="2237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0" y="1182242"/>
            <a:ext cx="1094740" cy="224154"/>
          </a:xfrm>
          <a:custGeom>
            <a:avLst/>
            <a:gdLst/>
            <a:ahLst/>
            <a:cxnLst/>
            <a:rect l="l" t="t" r="r" b="b"/>
            <a:pathLst>
              <a:path w="1094740" h="224155">
                <a:moveTo>
                  <a:pt x="0" y="223774"/>
                </a:moveTo>
                <a:lnTo>
                  <a:pt x="1094244" y="223774"/>
                </a:lnTo>
                <a:lnTo>
                  <a:pt x="109424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143357" y="1226311"/>
            <a:ext cx="78486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注塑成型产品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0" y="2137117"/>
            <a:ext cx="1094244" cy="224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2137117"/>
            <a:ext cx="1094740" cy="224790"/>
          </a:xfrm>
          <a:custGeom>
            <a:avLst/>
            <a:gdLst/>
            <a:ahLst/>
            <a:cxnLst/>
            <a:rect l="l" t="t" r="r" b="b"/>
            <a:pathLst>
              <a:path w="1094740" h="224789">
                <a:moveTo>
                  <a:pt x="0" y="224193"/>
                </a:moveTo>
                <a:lnTo>
                  <a:pt x="1094244" y="224193"/>
                </a:lnTo>
                <a:lnTo>
                  <a:pt x="109424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96341" y="2181225"/>
            <a:ext cx="27876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抹布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147279" y="1229741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0"/>
                </a:moveTo>
                <a:lnTo>
                  <a:pt x="91947" y="28194"/>
                </a:lnTo>
                <a:lnTo>
                  <a:pt x="0" y="28194"/>
                </a:lnTo>
                <a:lnTo>
                  <a:pt x="0" y="84455"/>
                </a:lnTo>
                <a:lnTo>
                  <a:pt x="91947" y="84455"/>
                </a:lnTo>
                <a:lnTo>
                  <a:pt x="91947" y="112522"/>
                </a:lnTo>
                <a:lnTo>
                  <a:pt x="120078" y="56261"/>
                </a:lnTo>
                <a:lnTo>
                  <a:pt x="919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47279" y="1229741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112522"/>
                </a:moveTo>
                <a:lnTo>
                  <a:pt x="91947" y="84455"/>
                </a:lnTo>
                <a:lnTo>
                  <a:pt x="0" y="84455"/>
                </a:lnTo>
                <a:lnTo>
                  <a:pt x="0" y="28194"/>
                </a:lnTo>
                <a:lnTo>
                  <a:pt x="91947" y="28194"/>
                </a:lnTo>
                <a:lnTo>
                  <a:pt x="91947" y="0"/>
                </a:lnTo>
                <a:lnTo>
                  <a:pt x="120078" y="56261"/>
                </a:lnTo>
                <a:lnTo>
                  <a:pt x="91947" y="11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204336" y="3087839"/>
            <a:ext cx="1118057" cy="2241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204336" y="3087839"/>
            <a:ext cx="1118235" cy="224790"/>
          </a:xfrm>
          <a:custGeom>
            <a:avLst/>
            <a:gdLst/>
            <a:ahLst/>
            <a:cxnLst/>
            <a:rect l="l" t="t" r="r" b="b"/>
            <a:pathLst>
              <a:path w="1118235" h="224789">
                <a:moveTo>
                  <a:pt x="0" y="224193"/>
                </a:moveTo>
                <a:lnTo>
                  <a:pt x="1118057" y="224193"/>
                </a:lnTo>
                <a:lnTo>
                  <a:pt x="1118057" y="0"/>
                </a:lnTo>
                <a:lnTo>
                  <a:pt x="0" y="0"/>
                </a:lnTo>
                <a:lnTo>
                  <a:pt x="0" y="2241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3283711" y="3132201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08426" y="3134867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30">
                <a:moveTo>
                  <a:pt x="91186" y="0"/>
                </a:moveTo>
                <a:lnTo>
                  <a:pt x="91186" y="28321"/>
                </a:lnTo>
                <a:lnTo>
                  <a:pt x="0" y="28321"/>
                </a:lnTo>
                <a:lnTo>
                  <a:pt x="0" y="84709"/>
                </a:lnTo>
                <a:lnTo>
                  <a:pt x="91186" y="84709"/>
                </a:lnTo>
                <a:lnTo>
                  <a:pt x="91186" y="113030"/>
                </a:lnTo>
                <a:lnTo>
                  <a:pt x="119380" y="56515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908426" y="3134867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30">
                <a:moveTo>
                  <a:pt x="91186" y="113030"/>
                </a:moveTo>
                <a:lnTo>
                  <a:pt x="91186" y="84709"/>
                </a:lnTo>
                <a:lnTo>
                  <a:pt x="0" y="84709"/>
                </a:lnTo>
                <a:lnTo>
                  <a:pt x="0" y="28321"/>
                </a:lnTo>
                <a:lnTo>
                  <a:pt x="91186" y="28321"/>
                </a:lnTo>
                <a:lnTo>
                  <a:pt x="91186" y="0"/>
                </a:lnTo>
                <a:lnTo>
                  <a:pt x="119380" y="56515"/>
                </a:lnTo>
                <a:lnTo>
                  <a:pt x="91186" y="11303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43279" y="2172589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0"/>
                </a:moveTo>
                <a:lnTo>
                  <a:pt x="91947" y="28066"/>
                </a:lnTo>
                <a:lnTo>
                  <a:pt x="0" y="28066"/>
                </a:lnTo>
                <a:lnTo>
                  <a:pt x="0" y="84327"/>
                </a:lnTo>
                <a:lnTo>
                  <a:pt x="91947" y="84327"/>
                </a:lnTo>
                <a:lnTo>
                  <a:pt x="91947" y="112522"/>
                </a:lnTo>
                <a:lnTo>
                  <a:pt x="120078" y="56261"/>
                </a:lnTo>
                <a:lnTo>
                  <a:pt x="919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43279" y="2172589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112522"/>
                </a:moveTo>
                <a:lnTo>
                  <a:pt x="91947" y="84327"/>
                </a:lnTo>
                <a:lnTo>
                  <a:pt x="0" y="84327"/>
                </a:lnTo>
                <a:lnTo>
                  <a:pt x="0" y="28066"/>
                </a:lnTo>
                <a:lnTo>
                  <a:pt x="91947" y="28066"/>
                </a:lnTo>
                <a:lnTo>
                  <a:pt x="91947" y="0"/>
                </a:lnTo>
                <a:lnTo>
                  <a:pt x="120078" y="56261"/>
                </a:lnTo>
                <a:lnTo>
                  <a:pt x="91947" y="11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191636" y="2138768"/>
            <a:ext cx="1118057" cy="224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3191636" y="2138768"/>
            <a:ext cx="111823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00"/>
              </a:spcBef>
            </a:pPr>
            <a:r>
              <a:rPr sz="1000" spc="-10" dirty="0">
                <a:latin typeface="宋体" panose="02010600030101010101" pitchFamily="2" charset="-122"/>
                <a:cs typeface="宋体" panose="02010600030101010101" pitchFamily="2" charset="-122"/>
              </a:rPr>
              <a:t>废抹布（危固）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95092" y="2170048"/>
            <a:ext cx="120014" cy="113030"/>
          </a:xfrm>
          <a:custGeom>
            <a:avLst/>
            <a:gdLst/>
            <a:ahLst/>
            <a:cxnLst/>
            <a:rect l="l" t="t" r="r" b="b"/>
            <a:pathLst>
              <a:path w="120014" h="113030">
                <a:moveTo>
                  <a:pt x="91947" y="0"/>
                </a:moveTo>
                <a:lnTo>
                  <a:pt x="91947" y="28193"/>
                </a:lnTo>
                <a:lnTo>
                  <a:pt x="0" y="28193"/>
                </a:lnTo>
                <a:lnTo>
                  <a:pt x="0" y="84454"/>
                </a:lnTo>
                <a:lnTo>
                  <a:pt x="91947" y="84454"/>
                </a:lnTo>
                <a:lnTo>
                  <a:pt x="91947" y="112522"/>
                </a:lnTo>
                <a:lnTo>
                  <a:pt x="120014" y="56261"/>
                </a:lnTo>
                <a:lnTo>
                  <a:pt x="919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895092" y="2170048"/>
            <a:ext cx="120014" cy="113030"/>
          </a:xfrm>
          <a:custGeom>
            <a:avLst/>
            <a:gdLst/>
            <a:ahLst/>
            <a:cxnLst/>
            <a:rect l="l" t="t" r="r" b="b"/>
            <a:pathLst>
              <a:path w="120014" h="113030">
                <a:moveTo>
                  <a:pt x="91947" y="112522"/>
                </a:moveTo>
                <a:lnTo>
                  <a:pt x="91947" y="84454"/>
                </a:lnTo>
                <a:lnTo>
                  <a:pt x="0" y="84454"/>
                </a:lnTo>
                <a:lnTo>
                  <a:pt x="0" y="28193"/>
                </a:lnTo>
                <a:lnTo>
                  <a:pt x="91947" y="28193"/>
                </a:lnTo>
                <a:lnTo>
                  <a:pt x="91947" y="0"/>
                </a:lnTo>
                <a:lnTo>
                  <a:pt x="120014" y="56261"/>
                </a:lnTo>
                <a:lnTo>
                  <a:pt x="91947" y="11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0" y="2753575"/>
            <a:ext cx="1094244" cy="2241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2753575"/>
            <a:ext cx="1094740" cy="224790"/>
          </a:xfrm>
          <a:custGeom>
            <a:avLst/>
            <a:gdLst/>
            <a:ahLst/>
            <a:cxnLst/>
            <a:rect l="l" t="t" r="r" b="b"/>
            <a:pathLst>
              <a:path w="1094740" h="224789">
                <a:moveTo>
                  <a:pt x="0" y="224193"/>
                </a:moveTo>
                <a:lnTo>
                  <a:pt x="1094244" y="224193"/>
                </a:lnTo>
                <a:lnTo>
                  <a:pt x="109424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69849" y="2797809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143279" y="2789047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0"/>
                </a:moveTo>
                <a:lnTo>
                  <a:pt x="91947" y="28193"/>
                </a:lnTo>
                <a:lnTo>
                  <a:pt x="0" y="28193"/>
                </a:lnTo>
                <a:lnTo>
                  <a:pt x="0" y="84454"/>
                </a:lnTo>
                <a:lnTo>
                  <a:pt x="91947" y="84454"/>
                </a:lnTo>
                <a:lnTo>
                  <a:pt x="91947" y="112522"/>
                </a:lnTo>
                <a:lnTo>
                  <a:pt x="120078" y="56261"/>
                </a:lnTo>
                <a:lnTo>
                  <a:pt x="919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43279" y="2789047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30">
                <a:moveTo>
                  <a:pt x="91947" y="112522"/>
                </a:moveTo>
                <a:lnTo>
                  <a:pt x="91947" y="84454"/>
                </a:lnTo>
                <a:lnTo>
                  <a:pt x="0" y="84454"/>
                </a:lnTo>
                <a:lnTo>
                  <a:pt x="0" y="28193"/>
                </a:lnTo>
                <a:lnTo>
                  <a:pt x="91947" y="28193"/>
                </a:lnTo>
                <a:lnTo>
                  <a:pt x="91947" y="0"/>
                </a:lnTo>
                <a:lnTo>
                  <a:pt x="120078" y="56261"/>
                </a:lnTo>
                <a:lnTo>
                  <a:pt x="91947" y="1125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888360" y="2811145"/>
            <a:ext cx="120014" cy="113030"/>
          </a:xfrm>
          <a:custGeom>
            <a:avLst/>
            <a:gdLst/>
            <a:ahLst/>
            <a:cxnLst/>
            <a:rect l="l" t="t" r="r" b="b"/>
            <a:pathLst>
              <a:path w="120014" h="113030">
                <a:moveTo>
                  <a:pt x="91186" y="0"/>
                </a:moveTo>
                <a:lnTo>
                  <a:pt x="91186" y="28193"/>
                </a:lnTo>
                <a:lnTo>
                  <a:pt x="0" y="28193"/>
                </a:lnTo>
                <a:lnTo>
                  <a:pt x="0" y="84708"/>
                </a:lnTo>
                <a:lnTo>
                  <a:pt x="91186" y="84708"/>
                </a:lnTo>
                <a:lnTo>
                  <a:pt x="91186" y="112902"/>
                </a:lnTo>
                <a:lnTo>
                  <a:pt x="119506" y="56387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888360" y="2811145"/>
            <a:ext cx="120014" cy="113030"/>
          </a:xfrm>
          <a:custGeom>
            <a:avLst/>
            <a:gdLst/>
            <a:ahLst/>
            <a:cxnLst/>
            <a:rect l="l" t="t" r="r" b="b"/>
            <a:pathLst>
              <a:path w="120014" h="113030">
                <a:moveTo>
                  <a:pt x="91186" y="112902"/>
                </a:moveTo>
                <a:lnTo>
                  <a:pt x="91186" y="84708"/>
                </a:lnTo>
                <a:lnTo>
                  <a:pt x="0" y="84708"/>
                </a:lnTo>
                <a:lnTo>
                  <a:pt x="0" y="28193"/>
                </a:lnTo>
                <a:lnTo>
                  <a:pt x="91186" y="28193"/>
                </a:lnTo>
                <a:lnTo>
                  <a:pt x="91186" y="0"/>
                </a:lnTo>
                <a:lnTo>
                  <a:pt x="119506" y="56387"/>
                </a:lnTo>
                <a:lnTo>
                  <a:pt x="91186" y="11290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980819" y="36673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2" y="50165"/>
                </a:moveTo>
                <a:lnTo>
                  <a:pt x="0" y="50165"/>
                </a:lnTo>
                <a:lnTo>
                  <a:pt x="84455" y="66802"/>
                </a:lnTo>
                <a:lnTo>
                  <a:pt x="168782" y="50165"/>
                </a:lnTo>
                <a:close/>
              </a:path>
              <a:path w="168910" h="67310">
                <a:moveTo>
                  <a:pt x="126618" y="0"/>
                </a:moveTo>
                <a:lnTo>
                  <a:pt x="42163" y="0"/>
                </a:lnTo>
                <a:lnTo>
                  <a:pt x="42163" y="50165"/>
                </a:lnTo>
                <a:lnTo>
                  <a:pt x="126618" y="50165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980819" y="36673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5"/>
                </a:moveTo>
                <a:lnTo>
                  <a:pt x="42163" y="50165"/>
                </a:lnTo>
                <a:lnTo>
                  <a:pt x="42163" y="0"/>
                </a:lnTo>
                <a:lnTo>
                  <a:pt x="126618" y="0"/>
                </a:lnTo>
                <a:lnTo>
                  <a:pt x="126618" y="50165"/>
                </a:lnTo>
                <a:lnTo>
                  <a:pt x="168782" y="50165"/>
                </a:lnTo>
                <a:lnTo>
                  <a:pt x="84455" y="66802"/>
                </a:lnTo>
                <a:lnTo>
                  <a:pt x="0" y="501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382394" y="3423284"/>
            <a:ext cx="1434211" cy="223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382394" y="3423284"/>
            <a:ext cx="1434465" cy="2241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下线检验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90851" y="399122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038"/>
                </a:moveTo>
                <a:lnTo>
                  <a:pt x="0" y="50038"/>
                </a:lnTo>
                <a:lnTo>
                  <a:pt x="84328" y="66802"/>
                </a:lnTo>
                <a:lnTo>
                  <a:pt x="168783" y="50038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038"/>
                </a:lnTo>
                <a:lnTo>
                  <a:pt x="126618" y="50038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90851" y="399122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038"/>
                </a:moveTo>
                <a:lnTo>
                  <a:pt x="42164" y="50038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038"/>
                </a:lnTo>
                <a:lnTo>
                  <a:pt x="168783" y="50038"/>
                </a:lnTo>
                <a:lnTo>
                  <a:pt x="84328" y="66802"/>
                </a:lnTo>
                <a:lnTo>
                  <a:pt x="0" y="500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392427" y="3747134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392427" y="3747134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蒸镀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00885" y="4065904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2" y="50165"/>
                </a:moveTo>
                <a:lnTo>
                  <a:pt x="0" y="50165"/>
                </a:lnTo>
                <a:lnTo>
                  <a:pt x="84327" y="66802"/>
                </a:lnTo>
                <a:lnTo>
                  <a:pt x="168782" y="50165"/>
                </a:lnTo>
                <a:close/>
              </a:path>
              <a:path w="168910" h="67310">
                <a:moveTo>
                  <a:pt x="126491" y="0"/>
                </a:moveTo>
                <a:lnTo>
                  <a:pt x="42163" y="0"/>
                </a:lnTo>
                <a:lnTo>
                  <a:pt x="42163" y="50165"/>
                </a:lnTo>
                <a:lnTo>
                  <a:pt x="126491" y="50165"/>
                </a:lnTo>
                <a:lnTo>
                  <a:pt x="1264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000885" y="4065904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5"/>
                </a:moveTo>
                <a:lnTo>
                  <a:pt x="42163" y="50165"/>
                </a:lnTo>
                <a:lnTo>
                  <a:pt x="42163" y="0"/>
                </a:lnTo>
                <a:lnTo>
                  <a:pt x="126491" y="0"/>
                </a:lnTo>
                <a:lnTo>
                  <a:pt x="126491" y="50165"/>
                </a:lnTo>
                <a:lnTo>
                  <a:pt x="168782" y="50165"/>
                </a:lnTo>
                <a:lnTo>
                  <a:pt x="84327" y="66802"/>
                </a:lnTo>
                <a:lnTo>
                  <a:pt x="0" y="501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402461" y="4070858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402461" y="4070858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产品上线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000885" y="43150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2" y="50038"/>
                </a:moveTo>
                <a:lnTo>
                  <a:pt x="0" y="50038"/>
                </a:lnTo>
                <a:lnTo>
                  <a:pt x="84327" y="66802"/>
                </a:lnTo>
                <a:lnTo>
                  <a:pt x="168782" y="50038"/>
                </a:lnTo>
                <a:close/>
              </a:path>
              <a:path w="168910" h="67310">
                <a:moveTo>
                  <a:pt x="126491" y="0"/>
                </a:moveTo>
                <a:lnTo>
                  <a:pt x="42163" y="0"/>
                </a:lnTo>
                <a:lnTo>
                  <a:pt x="42163" y="50038"/>
                </a:lnTo>
                <a:lnTo>
                  <a:pt x="126491" y="50038"/>
                </a:lnTo>
                <a:lnTo>
                  <a:pt x="1264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000885" y="43150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038"/>
                </a:moveTo>
                <a:lnTo>
                  <a:pt x="42163" y="50038"/>
                </a:lnTo>
                <a:lnTo>
                  <a:pt x="42163" y="0"/>
                </a:lnTo>
                <a:lnTo>
                  <a:pt x="126491" y="0"/>
                </a:lnTo>
                <a:lnTo>
                  <a:pt x="126491" y="50038"/>
                </a:lnTo>
                <a:lnTo>
                  <a:pt x="168782" y="50038"/>
                </a:lnTo>
                <a:lnTo>
                  <a:pt x="84327" y="66802"/>
                </a:lnTo>
                <a:lnTo>
                  <a:pt x="0" y="500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08123" y="5914631"/>
            <a:ext cx="169545" cy="67310"/>
          </a:xfrm>
          <a:custGeom>
            <a:avLst/>
            <a:gdLst/>
            <a:ahLst/>
            <a:cxnLst/>
            <a:rect l="l" t="t" r="r" b="b"/>
            <a:pathLst>
              <a:path w="169544" h="67310">
                <a:moveTo>
                  <a:pt x="169544" y="50139"/>
                </a:moveTo>
                <a:lnTo>
                  <a:pt x="0" y="50139"/>
                </a:lnTo>
                <a:lnTo>
                  <a:pt x="84836" y="66840"/>
                </a:lnTo>
                <a:lnTo>
                  <a:pt x="169544" y="50139"/>
                </a:lnTo>
                <a:close/>
              </a:path>
              <a:path w="169544" h="67310">
                <a:moveTo>
                  <a:pt x="127126" y="0"/>
                </a:moveTo>
                <a:lnTo>
                  <a:pt x="42418" y="0"/>
                </a:lnTo>
                <a:lnTo>
                  <a:pt x="42418" y="50139"/>
                </a:lnTo>
                <a:lnTo>
                  <a:pt x="127126" y="50139"/>
                </a:lnTo>
                <a:lnTo>
                  <a:pt x="12712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008123" y="5914631"/>
            <a:ext cx="169545" cy="67310"/>
          </a:xfrm>
          <a:custGeom>
            <a:avLst/>
            <a:gdLst/>
            <a:ahLst/>
            <a:cxnLst/>
            <a:rect l="l" t="t" r="r" b="b"/>
            <a:pathLst>
              <a:path w="169544" h="67310">
                <a:moveTo>
                  <a:pt x="0" y="50139"/>
                </a:moveTo>
                <a:lnTo>
                  <a:pt x="42418" y="50139"/>
                </a:lnTo>
                <a:lnTo>
                  <a:pt x="42418" y="0"/>
                </a:lnTo>
                <a:lnTo>
                  <a:pt x="127126" y="0"/>
                </a:lnTo>
                <a:lnTo>
                  <a:pt x="127126" y="50139"/>
                </a:lnTo>
                <a:lnTo>
                  <a:pt x="169544" y="50139"/>
                </a:lnTo>
                <a:lnTo>
                  <a:pt x="84836" y="66840"/>
                </a:lnTo>
                <a:lnTo>
                  <a:pt x="0" y="501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392427" y="4399241"/>
            <a:ext cx="1434211" cy="224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1392427" y="4399241"/>
            <a:ext cx="143446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1990851" y="4636389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18"/>
                </a:moveTo>
                <a:lnTo>
                  <a:pt x="0" y="50418"/>
                </a:lnTo>
                <a:lnTo>
                  <a:pt x="84328" y="67183"/>
                </a:lnTo>
                <a:lnTo>
                  <a:pt x="168783" y="50418"/>
                </a:lnTo>
                <a:close/>
              </a:path>
              <a:path w="168910" h="67310">
                <a:moveTo>
                  <a:pt x="126618" y="0"/>
                </a:moveTo>
                <a:lnTo>
                  <a:pt x="42164" y="0"/>
                </a:lnTo>
                <a:lnTo>
                  <a:pt x="42164" y="50418"/>
                </a:lnTo>
                <a:lnTo>
                  <a:pt x="126618" y="50418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990851" y="4636389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18"/>
                </a:moveTo>
                <a:lnTo>
                  <a:pt x="42164" y="50418"/>
                </a:lnTo>
                <a:lnTo>
                  <a:pt x="42164" y="0"/>
                </a:lnTo>
                <a:lnTo>
                  <a:pt x="126618" y="0"/>
                </a:lnTo>
                <a:lnTo>
                  <a:pt x="126618" y="50418"/>
                </a:lnTo>
                <a:lnTo>
                  <a:pt x="168783" y="50418"/>
                </a:lnTo>
                <a:lnTo>
                  <a:pt x="84328" y="67183"/>
                </a:lnTo>
                <a:lnTo>
                  <a:pt x="0" y="5041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392427" y="4713985"/>
            <a:ext cx="1434211" cy="2237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1392427" y="4713985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中漆喷涂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003551" y="4949825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164"/>
                </a:moveTo>
                <a:lnTo>
                  <a:pt x="0" y="50164"/>
                </a:lnTo>
                <a:lnTo>
                  <a:pt x="84328" y="66801"/>
                </a:lnTo>
                <a:lnTo>
                  <a:pt x="168783" y="50164"/>
                </a:lnTo>
                <a:close/>
              </a:path>
              <a:path w="168910" h="67310">
                <a:moveTo>
                  <a:pt x="126492" y="0"/>
                </a:moveTo>
                <a:lnTo>
                  <a:pt x="42164" y="0"/>
                </a:lnTo>
                <a:lnTo>
                  <a:pt x="42164" y="50164"/>
                </a:lnTo>
                <a:lnTo>
                  <a:pt x="126492" y="50164"/>
                </a:lnTo>
                <a:lnTo>
                  <a:pt x="1264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03551" y="4949825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164"/>
                </a:moveTo>
                <a:lnTo>
                  <a:pt x="42164" y="50164"/>
                </a:lnTo>
                <a:lnTo>
                  <a:pt x="42164" y="0"/>
                </a:lnTo>
                <a:lnTo>
                  <a:pt x="126492" y="0"/>
                </a:lnTo>
                <a:lnTo>
                  <a:pt x="126492" y="50164"/>
                </a:lnTo>
                <a:lnTo>
                  <a:pt x="168783" y="50164"/>
                </a:lnTo>
                <a:lnTo>
                  <a:pt x="84328" y="66801"/>
                </a:lnTo>
                <a:lnTo>
                  <a:pt x="0" y="501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392427" y="5036565"/>
            <a:ext cx="1434211" cy="223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1392427" y="5036565"/>
            <a:ext cx="1434465" cy="22415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656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003551" y="52802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19"/>
                </a:moveTo>
                <a:lnTo>
                  <a:pt x="0" y="50419"/>
                </a:lnTo>
                <a:lnTo>
                  <a:pt x="84328" y="67310"/>
                </a:lnTo>
                <a:lnTo>
                  <a:pt x="168783" y="50419"/>
                </a:lnTo>
                <a:close/>
              </a:path>
              <a:path w="168910" h="67310">
                <a:moveTo>
                  <a:pt x="126492" y="0"/>
                </a:moveTo>
                <a:lnTo>
                  <a:pt x="42164" y="0"/>
                </a:lnTo>
                <a:lnTo>
                  <a:pt x="42164" y="50419"/>
                </a:lnTo>
                <a:lnTo>
                  <a:pt x="126492" y="50419"/>
                </a:lnTo>
                <a:lnTo>
                  <a:pt x="1264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003551" y="5280278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19"/>
                </a:moveTo>
                <a:lnTo>
                  <a:pt x="42164" y="50419"/>
                </a:lnTo>
                <a:lnTo>
                  <a:pt x="42164" y="0"/>
                </a:lnTo>
                <a:lnTo>
                  <a:pt x="126492" y="0"/>
                </a:lnTo>
                <a:lnTo>
                  <a:pt x="126492" y="50419"/>
                </a:lnTo>
                <a:lnTo>
                  <a:pt x="168783" y="50419"/>
                </a:lnTo>
                <a:lnTo>
                  <a:pt x="84328" y="67310"/>
                </a:lnTo>
                <a:lnTo>
                  <a:pt x="0" y="504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392427" y="5350852"/>
            <a:ext cx="1434211" cy="2241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 txBox="1"/>
          <p:nvPr/>
        </p:nvSpPr>
        <p:spPr>
          <a:xfrm>
            <a:off x="1392427" y="5350852"/>
            <a:ext cx="143446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30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自动静电除尘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003551" y="5588736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44"/>
                </a:moveTo>
                <a:lnTo>
                  <a:pt x="0" y="50444"/>
                </a:lnTo>
                <a:lnTo>
                  <a:pt x="84328" y="67259"/>
                </a:lnTo>
                <a:lnTo>
                  <a:pt x="168783" y="50444"/>
                </a:lnTo>
                <a:close/>
              </a:path>
              <a:path w="168910" h="67310">
                <a:moveTo>
                  <a:pt x="126492" y="0"/>
                </a:moveTo>
                <a:lnTo>
                  <a:pt x="42164" y="0"/>
                </a:lnTo>
                <a:lnTo>
                  <a:pt x="42164" y="50444"/>
                </a:lnTo>
                <a:lnTo>
                  <a:pt x="126492" y="50444"/>
                </a:lnTo>
                <a:lnTo>
                  <a:pt x="1264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003551" y="5588736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44"/>
                </a:moveTo>
                <a:lnTo>
                  <a:pt x="42164" y="50444"/>
                </a:lnTo>
                <a:lnTo>
                  <a:pt x="42164" y="0"/>
                </a:lnTo>
                <a:lnTo>
                  <a:pt x="126492" y="0"/>
                </a:lnTo>
                <a:lnTo>
                  <a:pt x="126492" y="50444"/>
                </a:lnTo>
                <a:lnTo>
                  <a:pt x="168783" y="50444"/>
                </a:lnTo>
                <a:lnTo>
                  <a:pt x="84328" y="67259"/>
                </a:lnTo>
                <a:lnTo>
                  <a:pt x="0" y="504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0" y="5678817"/>
            <a:ext cx="1094244" cy="2241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0" y="5678817"/>
            <a:ext cx="1094740" cy="224790"/>
          </a:xfrm>
          <a:custGeom>
            <a:avLst/>
            <a:gdLst/>
            <a:ahLst/>
            <a:cxnLst/>
            <a:rect l="l" t="t" r="r" b="b"/>
            <a:pathLst>
              <a:path w="1094740" h="224789">
                <a:moveTo>
                  <a:pt x="0" y="224193"/>
                </a:moveTo>
                <a:lnTo>
                  <a:pt x="1094244" y="224193"/>
                </a:lnTo>
                <a:lnTo>
                  <a:pt x="1094244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 txBox="1"/>
          <p:nvPr/>
        </p:nvSpPr>
        <p:spPr>
          <a:xfrm>
            <a:off x="269849" y="5723635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908426" y="5070347"/>
            <a:ext cx="119380" cy="112395"/>
          </a:xfrm>
          <a:custGeom>
            <a:avLst/>
            <a:gdLst/>
            <a:ahLst/>
            <a:cxnLst/>
            <a:rect l="l" t="t" r="r" b="b"/>
            <a:pathLst>
              <a:path w="119380" h="112395">
                <a:moveTo>
                  <a:pt x="91440" y="0"/>
                </a:moveTo>
                <a:lnTo>
                  <a:pt x="91440" y="28066"/>
                </a:lnTo>
                <a:lnTo>
                  <a:pt x="0" y="28066"/>
                </a:lnTo>
                <a:lnTo>
                  <a:pt x="0" y="84074"/>
                </a:lnTo>
                <a:lnTo>
                  <a:pt x="91440" y="84074"/>
                </a:lnTo>
                <a:lnTo>
                  <a:pt x="91440" y="112140"/>
                </a:lnTo>
                <a:lnTo>
                  <a:pt x="119380" y="56133"/>
                </a:lnTo>
                <a:lnTo>
                  <a:pt x="914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908426" y="5070347"/>
            <a:ext cx="119380" cy="112395"/>
          </a:xfrm>
          <a:custGeom>
            <a:avLst/>
            <a:gdLst/>
            <a:ahLst/>
            <a:cxnLst/>
            <a:rect l="l" t="t" r="r" b="b"/>
            <a:pathLst>
              <a:path w="119380" h="112395">
                <a:moveTo>
                  <a:pt x="91440" y="112140"/>
                </a:moveTo>
                <a:lnTo>
                  <a:pt x="91440" y="84074"/>
                </a:lnTo>
                <a:lnTo>
                  <a:pt x="0" y="84074"/>
                </a:lnTo>
                <a:lnTo>
                  <a:pt x="0" y="28066"/>
                </a:lnTo>
                <a:lnTo>
                  <a:pt x="91440" y="28066"/>
                </a:lnTo>
                <a:lnTo>
                  <a:pt x="91440" y="0"/>
                </a:lnTo>
                <a:lnTo>
                  <a:pt x="119380" y="56133"/>
                </a:lnTo>
                <a:lnTo>
                  <a:pt x="91440" y="1121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168958" y="4765928"/>
            <a:ext cx="120650" cy="112395"/>
          </a:xfrm>
          <a:custGeom>
            <a:avLst/>
            <a:gdLst/>
            <a:ahLst/>
            <a:cxnLst/>
            <a:rect l="l" t="t" r="r" b="b"/>
            <a:pathLst>
              <a:path w="120650" h="112395">
                <a:moveTo>
                  <a:pt x="92062" y="0"/>
                </a:moveTo>
                <a:lnTo>
                  <a:pt x="92062" y="27940"/>
                </a:lnTo>
                <a:lnTo>
                  <a:pt x="0" y="27940"/>
                </a:lnTo>
                <a:lnTo>
                  <a:pt x="0" y="84074"/>
                </a:lnTo>
                <a:lnTo>
                  <a:pt x="92062" y="84074"/>
                </a:lnTo>
                <a:lnTo>
                  <a:pt x="92062" y="112014"/>
                </a:lnTo>
                <a:lnTo>
                  <a:pt x="120091" y="56007"/>
                </a:lnTo>
                <a:lnTo>
                  <a:pt x="9206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168958" y="4765928"/>
            <a:ext cx="120650" cy="112395"/>
          </a:xfrm>
          <a:custGeom>
            <a:avLst/>
            <a:gdLst/>
            <a:ahLst/>
            <a:cxnLst/>
            <a:rect l="l" t="t" r="r" b="b"/>
            <a:pathLst>
              <a:path w="120650" h="112395">
                <a:moveTo>
                  <a:pt x="92062" y="112014"/>
                </a:moveTo>
                <a:lnTo>
                  <a:pt x="92062" y="84074"/>
                </a:lnTo>
                <a:lnTo>
                  <a:pt x="0" y="84074"/>
                </a:lnTo>
                <a:lnTo>
                  <a:pt x="0" y="27940"/>
                </a:lnTo>
                <a:lnTo>
                  <a:pt x="92062" y="27940"/>
                </a:lnTo>
                <a:lnTo>
                  <a:pt x="92062" y="0"/>
                </a:lnTo>
                <a:lnTo>
                  <a:pt x="120091" y="56007"/>
                </a:lnTo>
                <a:lnTo>
                  <a:pt x="92062" y="11201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167968" y="5721375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29">
                <a:moveTo>
                  <a:pt x="91948" y="0"/>
                </a:moveTo>
                <a:lnTo>
                  <a:pt x="91948" y="28130"/>
                </a:lnTo>
                <a:lnTo>
                  <a:pt x="0" y="28130"/>
                </a:lnTo>
                <a:lnTo>
                  <a:pt x="0" y="84391"/>
                </a:lnTo>
                <a:lnTo>
                  <a:pt x="91948" y="84391"/>
                </a:lnTo>
                <a:lnTo>
                  <a:pt x="91948" y="112509"/>
                </a:lnTo>
                <a:lnTo>
                  <a:pt x="120065" y="56260"/>
                </a:lnTo>
                <a:lnTo>
                  <a:pt x="919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167968" y="5721375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29">
                <a:moveTo>
                  <a:pt x="91948" y="112509"/>
                </a:moveTo>
                <a:lnTo>
                  <a:pt x="91948" y="84391"/>
                </a:lnTo>
                <a:lnTo>
                  <a:pt x="0" y="84391"/>
                </a:lnTo>
                <a:lnTo>
                  <a:pt x="0" y="28130"/>
                </a:lnTo>
                <a:lnTo>
                  <a:pt x="91948" y="28130"/>
                </a:lnTo>
                <a:lnTo>
                  <a:pt x="91948" y="0"/>
                </a:lnTo>
                <a:lnTo>
                  <a:pt x="120065" y="56260"/>
                </a:lnTo>
                <a:lnTo>
                  <a:pt x="91948" y="11250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402461" y="5677992"/>
            <a:ext cx="1434211" cy="2237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1402461" y="5677992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面漆喷涂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92427" y="6350546"/>
            <a:ext cx="1434211" cy="2237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 txBox="1"/>
          <p:nvPr/>
        </p:nvSpPr>
        <p:spPr>
          <a:xfrm>
            <a:off x="1392427" y="6350546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下线、装盘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898394" y="4772786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0"/>
                </a:moveTo>
                <a:lnTo>
                  <a:pt x="91186" y="28193"/>
                </a:lnTo>
                <a:lnTo>
                  <a:pt x="0" y="28193"/>
                </a:lnTo>
                <a:lnTo>
                  <a:pt x="0" y="84581"/>
                </a:lnTo>
                <a:lnTo>
                  <a:pt x="91186" y="84581"/>
                </a:lnTo>
                <a:lnTo>
                  <a:pt x="91186" y="112902"/>
                </a:lnTo>
                <a:lnTo>
                  <a:pt x="119380" y="56387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898394" y="4772786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112902"/>
                </a:moveTo>
                <a:lnTo>
                  <a:pt x="91186" y="84581"/>
                </a:lnTo>
                <a:lnTo>
                  <a:pt x="0" y="84581"/>
                </a:lnTo>
                <a:lnTo>
                  <a:pt x="0" y="28193"/>
                </a:lnTo>
                <a:lnTo>
                  <a:pt x="91186" y="28193"/>
                </a:lnTo>
                <a:lnTo>
                  <a:pt x="91186" y="0"/>
                </a:lnTo>
                <a:lnTo>
                  <a:pt x="119380" y="56387"/>
                </a:lnTo>
                <a:lnTo>
                  <a:pt x="91186" y="1129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402461" y="6001816"/>
            <a:ext cx="1434211" cy="2237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 txBox="1"/>
          <p:nvPr/>
        </p:nvSpPr>
        <p:spPr>
          <a:xfrm>
            <a:off x="1402461" y="6001816"/>
            <a:ext cx="1434465" cy="224154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烘箱烤干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013457" y="624551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168783" y="50444"/>
                </a:moveTo>
                <a:lnTo>
                  <a:pt x="0" y="50444"/>
                </a:lnTo>
                <a:lnTo>
                  <a:pt x="84455" y="67259"/>
                </a:lnTo>
                <a:lnTo>
                  <a:pt x="168783" y="50444"/>
                </a:lnTo>
                <a:close/>
              </a:path>
              <a:path w="168910" h="67310">
                <a:moveTo>
                  <a:pt x="126618" y="0"/>
                </a:moveTo>
                <a:lnTo>
                  <a:pt x="42291" y="0"/>
                </a:lnTo>
                <a:lnTo>
                  <a:pt x="42291" y="50444"/>
                </a:lnTo>
                <a:lnTo>
                  <a:pt x="126618" y="50444"/>
                </a:lnTo>
                <a:lnTo>
                  <a:pt x="1266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013457" y="6245517"/>
            <a:ext cx="168910" cy="67310"/>
          </a:xfrm>
          <a:custGeom>
            <a:avLst/>
            <a:gdLst/>
            <a:ahLst/>
            <a:cxnLst/>
            <a:rect l="l" t="t" r="r" b="b"/>
            <a:pathLst>
              <a:path w="168910" h="67310">
                <a:moveTo>
                  <a:pt x="0" y="50444"/>
                </a:moveTo>
                <a:lnTo>
                  <a:pt x="42291" y="50444"/>
                </a:lnTo>
                <a:lnTo>
                  <a:pt x="42291" y="0"/>
                </a:lnTo>
                <a:lnTo>
                  <a:pt x="126618" y="0"/>
                </a:lnTo>
                <a:lnTo>
                  <a:pt x="126618" y="50444"/>
                </a:lnTo>
                <a:lnTo>
                  <a:pt x="168783" y="50444"/>
                </a:lnTo>
                <a:lnTo>
                  <a:pt x="84455" y="67259"/>
                </a:lnTo>
                <a:lnTo>
                  <a:pt x="0" y="504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908426" y="5719305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0"/>
                </a:moveTo>
                <a:lnTo>
                  <a:pt x="91186" y="28232"/>
                </a:lnTo>
                <a:lnTo>
                  <a:pt x="0" y="28232"/>
                </a:lnTo>
                <a:lnTo>
                  <a:pt x="0" y="84696"/>
                </a:lnTo>
                <a:lnTo>
                  <a:pt x="91186" y="84696"/>
                </a:lnTo>
                <a:lnTo>
                  <a:pt x="91186" y="112915"/>
                </a:lnTo>
                <a:lnTo>
                  <a:pt x="119380" y="56464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908426" y="5719305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112915"/>
                </a:moveTo>
                <a:lnTo>
                  <a:pt x="91186" y="84696"/>
                </a:lnTo>
                <a:lnTo>
                  <a:pt x="0" y="84696"/>
                </a:lnTo>
                <a:lnTo>
                  <a:pt x="0" y="28232"/>
                </a:lnTo>
                <a:lnTo>
                  <a:pt x="91186" y="28232"/>
                </a:lnTo>
                <a:lnTo>
                  <a:pt x="91186" y="0"/>
                </a:lnTo>
                <a:lnTo>
                  <a:pt x="119380" y="56464"/>
                </a:lnTo>
                <a:lnTo>
                  <a:pt x="91186" y="1129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204336" y="5035765"/>
            <a:ext cx="1118057" cy="224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204336" y="5035765"/>
            <a:ext cx="1118235" cy="224790"/>
          </a:xfrm>
          <a:custGeom>
            <a:avLst/>
            <a:gdLst/>
            <a:ahLst/>
            <a:cxnLst/>
            <a:rect l="l" t="t" r="r" b="b"/>
            <a:pathLst>
              <a:path w="1118235" h="224789">
                <a:moveTo>
                  <a:pt x="0" y="224193"/>
                </a:moveTo>
                <a:lnTo>
                  <a:pt x="1118057" y="224193"/>
                </a:lnTo>
                <a:lnTo>
                  <a:pt x="1118057" y="0"/>
                </a:lnTo>
                <a:lnTo>
                  <a:pt x="0" y="0"/>
                </a:lnTo>
                <a:lnTo>
                  <a:pt x="0" y="2241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 txBox="1"/>
          <p:nvPr/>
        </p:nvSpPr>
        <p:spPr>
          <a:xfrm>
            <a:off x="3498341" y="5080507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204336" y="6001397"/>
            <a:ext cx="1118057" cy="2241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04336" y="6001397"/>
            <a:ext cx="1118235" cy="224790"/>
          </a:xfrm>
          <a:custGeom>
            <a:avLst/>
            <a:gdLst/>
            <a:ahLst/>
            <a:cxnLst/>
            <a:rect l="l" t="t" r="r" b="b"/>
            <a:pathLst>
              <a:path w="1118235" h="224789">
                <a:moveTo>
                  <a:pt x="0" y="224193"/>
                </a:moveTo>
                <a:lnTo>
                  <a:pt x="1118057" y="224193"/>
                </a:lnTo>
                <a:lnTo>
                  <a:pt x="1118057" y="0"/>
                </a:lnTo>
                <a:lnTo>
                  <a:pt x="0" y="0"/>
                </a:lnTo>
                <a:lnTo>
                  <a:pt x="0" y="22419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 txBox="1"/>
          <p:nvPr/>
        </p:nvSpPr>
        <p:spPr>
          <a:xfrm>
            <a:off x="3498341" y="6046419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908426" y="6036906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0"/>
                </a:moveTo>
                <a:lnTo>
                  <a:pt x="91186" y="28219"/>
                </a:lnTo>
                <a:lnTo>
                  <a:pt x="0" y="28219"/>
                </a:lnTo>
                <a:lnTo>
                  <a:pt x="0" y="84683"/>
                </a:lnTo>
                <a:lnTo>
                  <a:pt x="91186" y="84683"/>
                </a:lnTo>
                <a:lnTo>
                  <a:pt x="91186" y="112915"/>
                </a:lnTo>
                <a:lnTo>
                  <a:pt x="119380" y="56451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908426" y="6036906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112915"/>
                </a:moveTo>
                <a:lnTo>
                  <a:pt x="91186" y="84683"/>
                </a:lnTo>
                <a:lnTo>
                  <a:pt x="0" y="84683"/>
                </a:lnTo>
                <a:lnTo>
                  <a:pt x="0" y="28219"/>
                </a:lnTo>
                <a:lnTo>
                  <a:pt x="91186" y="28219"/>
                </a:lnTo>
                <a:lnTo>
                  <a:pt x="91186" y="0"/>
                </a:lnTo>
                <a:lnTo>
                  <a:pt x="119380" y="56451"/>
                </a:lnTo>
                <a:lnTo>
                  <a:pt x="91186" y="11291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214242" y="6356375"/>
            <a:ext cx="1118057" cy="224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3214242" y="6356375"/>
            <a:ext cx="111823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30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918460" y="6391859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5" y="0"/>
                </a:moveTo>
                <a:lnTo>
                  <a:pt x="91185" y="28232"/>
                </a:lnTo>
                <a:lnTo>
                  <a:pt x="0" y="28232"/>
                </a:lnTo>
                <a:lnTo>
                  <a:pt x="0" y="84696"/>
                </a:lnTo>
                <a:lnTo>
                  <a:pt x="91185" y="84696"/>
                </a:lnTo>
                <a:lnTo>
                  <a:pt x="91185" y="112928"/>
                </a:lnTo>
                <a:lnTo>
                  <a:pt x="119379" y="56464"/>
                </a:lnTo>
                <a:lnTo>
                  <a:pt x="911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918460" y="6391859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5" y="112928"/>
                </a:moveTo>
                <a:lnTo>
                  <a:pt x="91185" y="84696"/>
                </a:lnTo>
                <a:lnTo>
                  <a:pt x="0" y="84696"/>
                </a:lnTo>
                <a:lnTo>
                  <a:pt x="0" y="28232"/>
                </a:lnTo>
                <a:lnTo>
                  <a:pt x="91185" y="28232"/>
                </a:lnTo>
                <a:lnTo>
                  <a:pt x="91185" y="0"/>
                </a:lnTo>
                <a:lnTo>
                  <a:pt x="119379" y="56464"/>
                </a:lnTo>
                <a:lnTo>
                  <a:pt x="91185" y="1129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0" y="4713579"/>
            <a:ext cx="1104251" cy="2241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0" y="4713579"/>
            <a:ext cx="1104265" cy="224790"/>
          </a:xfrm>
          <a:custGeom>
            <a:avLst/>
            <a:gdLst/>
            <a:ahLst/>
            <a:cxnLst/>
            <a:rect l="l" t="t" r="r" b="b"/>
            <a:pathLst>
              <a:path w="1104265" h="224789">
                <a:moveTo>
                  <a:pt x="0" y="224180"/>
                </a:moveTo>
                <a:lnTo>
                  <a:pt x="1104251" y="224180"/>
                </a:lnTo>
                <a:lnTo>
                  <a:pt x="1104251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 txBox="1"/>
          <p:nvPr/>
        </p:nvSpPr>
        <p:spPr>
          <a:xfrm>
            <a:off x="279908" y="4758308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水、油漆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210941" y="3423246"/>
            <a:ext cx="1118057" cy="2241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 txBox="1"/>
          <p:nvPr/>
        </p:nvSpPr>
        <p:spPr>
          <a:xfrm>
            <a:off x="3210941" y="3423246"/>
            <a:ext cx="111823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915157" y="3458717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0"/>
                </a:moveTo>
                <a:lnTo>
                  <a:pt x="91186" y="28321"/>
                </a:lnTo>
                <a:lnTo>
                  <a:pt x="0" y="28321"/>
                </a:lnTo>
                <a:lnTo>
                  <a:pt x="0" y="84709"/>
                </a:lnTo>
                <a:lnTo>
                  <a:pt x="91186" y="84709"/>
                </a:lnTo>
                <a:lnTo>
                  <a:pt x="91186" y="112903"/>
                </a:lnTo>
                <a:lnTo>
                  <a:pt x="119380" y="56515"/>
                </a:lnTo>
                <a:lnTo>
                  <a:pt x="911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2915157" y="3458717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80" h="113029">
                <a:moveTo>
                  <a:pt x="91186" y="112903"/>
                </a:moveTo>
                <a:lnTo>
                  <a:pt x="91186" y="84709"/>
                </a:lnTo>
                <a:lnTo>
                  <a:pt x="0" y="84709"/>
                </a:lnTo>
                <a:lnTo>
                  <a:pt x="0" y="28321"/>
                </a:lnTo>
                <a:lnTo>
                  <a:pt x="91186" y="28321"/>
                </a:lnTo>
                <a:lnTo>
                  <a:pt x="91186" y="0"/>
                </a:lnTo>
                <a:lnTo>
                  <a:pt x="119380" y="56515"/>
                </a:lnTo>
                <a:lnTo>
                  <a:pt x="91186" y="1129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206" y="3747109"/>
            <a:ext cx="1118057" cy="2241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 txBox="1"/>
          <p:nvPr/>
        </p:nvSpPr>
        <p:spPr>
          <a:xfrm>
            <a:off x="6206" y="3747109"/>
            <a:ext cx="1118235" cy="22479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金属镀材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173302" y="3782567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29">
                <a:moveTo>
                  <a:pt x="91948" y="0"/>
                </a:moveTo>
                <a:lnTo>
                  <a:pt x="91948" y="28193"/>
                </a:lnTo>
                <a:lnTo>
                  <a:pt x="0" y="28193"/>
                </a:lnTo>
                <a:lnTo>
                  <a:pt x="0" y="84454"/>
                </a:lnTo>
                <a:lnTo>
                  <a:pt x="91948" y="84454"/>
                </a:lnTo>
                <a:lnTo>
                  <a:pt x="91948" y="112521"/>
                </a:lnTo>
                <a:lnTo>
                  <a:pt x="120065" y="56260"/>
                </a:lnTo>
                <a:lnTo>
                  <a:pt x="919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173302" y="3782567"/>
            <a:ext cx="120650" cy="113030"/>
          </a:xfrm>
          <a:custGeom>
            <a:avLst/>
            <a:gdLst/>
            <a:ahLst/>
            <a:cxnLst/>
            <a:rect l="l" t="t" r="r" b="b"/>
            <a:pathLst>
              <a:path w="120650" h="113029">
                <a:moveTo>
                  <a:pt x="91948" y="112521"/>
                </a:moveTo>
                <a:lnTo>
                  <a:pt x="91948" y="84454"/>
                </a:lnTo>
                <a:lnTo>
                  <a:pt x="0" y="84454"/>
                </a:lnTo>
                <a:lnTo>
                  <a:pt x="0" y="28193"/>
                </a:lnTo>
                <a:lnTo>
                  <a:pt x="91948" y="28193"/>
                </a:lnTo>
                <a:lnTo>
                  <a:pt x="91948" y="0"/>
                </a:lnTo>
                <a:lnTo>
                  <a:pt x="120065" y="56260"/>
                </a:lnTo>
                <a:lnTo>
                  <a:pt x="91948" y="112521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 txBox="1"/>
          <p:nvPr/>
        </p:nvSpPr>
        <p:spPr>
          <a:xfrm>
            <a:off x="211023" y="913638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原材料或辅料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808733" y="912367"/>
            <a:ext cx="53784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工艺流程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293490" y="912367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污染物的产生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063103" y="3596424"/>
            <a:ext cx="1025347" cy="32965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063103" y="3596424"/>
            <a:ext cx="1025525" cy="330200"/>
          </a:xfrm>
          <a:custGeom>
            <a:avLst/>
            <a:gdLst/>
            <a:ahLst/>
            <a:cxnLst/>
            <a:rect l="l" t="t" r="r" b="b"/>
            <a:pathLst>
              <a:path w="1025525" h="330200">
                <a:moveTo>
                  <a:pt x="0" y="329653"/>
                </a:moveTo>
                <a:lnTo>
                  <a:pt x="1025347" y="329653"/>
                </a:lnTo>
                <a:lnTo>
                  <a:pt x="1025347" y="0"/>
                </a:lnTo>
                <a:lnTo>
                  <a:pt x="0" y="0"/>
                </a:lnTo>
                <a:lnTo>
                  <a:pt x="0" y="32965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 txBox="1"/>
          <p:nvPr/>
        </p:nvSpPr>
        <p:spPr>
          <a:xfrm>
            <a:off x="8311388" y="3640963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418198" y="1256919"/>
            <a:ext cx="1302130" cy="3242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 txBox="1"/>
          <p:nvPr/>
        </p:nvSpPr>
        <p:spPr>
          <a:xfrm>
            <a:off x="6418198" y="1256919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蒸镀半成品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961378" y="1611883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153289" y="73025"/>
                </a:moveTo>
                <a:lnTo>
                  <a:pt x="0" y="73025"/>
                </a:lnTo>
                <a:lnTo>
                  <a:pt x="76707" y="97408"/>
                </a:lnTo>
                <a:lnTo>
                  <a:pt x="153289" y="73025"/>
                </a:lnTo>
                <a:close/>
              </a:path>
              <a:path w="153670" h="97789">
                <a:moveTo>
                  <a:pt x="114935" y="0"/>
                </a:moveTo>
                <a:lnTo>
                  <a:pt x="38353" y="0"/>
                </a:lnTo>
                <a:lnTo>
                  <a:pt x="38353" y="73025"/>
                </a:lnTo>
                <a:lnTo>
                  <a:pt x="114935" y="73025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961378" y="1611883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0" y="73025"/>
                </a:moveTo>
                <a:lnTo>
                  <a:pt x="38353" y="73025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3025"/>
                </a:lnTo>
                <a:lnTo>
                  <a:pt x="153289" y="73025"/>
                </a:lnTo>
                <a:lnTo>
                  <a:pt x="76707" y="97408"/>
                </a:lnTo>
                <a:lnTo>
                  <a:pt x="0" y="730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6418198" y="2640482"/>
            <a:ext cx="1302130" cy="3248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 txBox="1"/>
          <p:nvPr/>
        </p:nvSpPr>
        <p:spPr>
          <a:xfrm>
            <a:off x="6418198" y="2640482"/>
            <a:ext cx="130238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调墨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961378" y="2993008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153289" y="73151"/>
                </a:moveTo>
                <a:lnTo>
                  <a:pt x="0" y="73151"/>
                </a:lnTo>
                <a:lnTo>
                  <a:pt x="76707" y="97536"/>
                </a:lnTo>
                <a:lnTo>
                  <a:pt x="153289" y="73151"/>
                </a:lnTo>
                <a:close/>
              </a:path>
              <a:path w="153670" h="97789">
                <a:moveTo>
                  <a:pt x="114935" y="0"/>
                </a:moveTo>
                <a:lnTo>
                  <a:pt x="38353" y="0"/>
                </a:lnTo>
                <a:lnTo>
                  <a:pt x="38353" y="73151"/>
                </a:lnTo>
                <a:lnTo>
                  <a:pt x="114935" y="73151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961378" y="2993008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0" y="73151"/>
                </a:moveTo>
                <a:lnTo>
                  <a:pt x="38353" y="73151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3151"/>
                </a:lnTo>
                <a:lnTo>
                  <a:pt x="153289" y="73151"/>
                </a:lnTo>
                <a:lnTo>
                  <a:pt x="76707" y="97536"/>
                </a:lnTo>
                <a:lnTo>
                  <a:pt x="0" y="731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418198" y="3604767"/>
            <a:ext cx="1302130" cy="3242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 txBox="1"/>
          <p:nvPr/>
        </p:nvSpPr>
        <p:spPr>
          <a:xfrm>
            <a:off x="6418198" y="3604767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背面印刷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961378" y="443014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289" y="72643"/>
                </a:moveTo>
                <a:lnTo>
                  <a:pt x="0" y="72643"/>
                </a:lnTo>
                <a:lnTo>
                  <a:pt x="76707" y="96900"/>
                </a:lnTo>
                <a:lnTo>
                  <a:pt x="153289" y="72643"/>
                </a:lnTo>
                <a:close/>
              </a:path>
              <a:path w="153670" h="97154">
                <a:moveTo>
                  <a:pt x="114935" y="0"/>
                </a:moveTo>
                <a:lnTo>
                  <a:pt x="38353" y="0"/>
                </a:lnTo>
                <a:lnTo>
                  <a:pt x="38353" y="72643"/>
                </a:lnTo>
                <a:lnTo>
                  <a:pt x="114935" y="72643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6961378" y="443014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3"/>
                </a:moveTo>
                <a:lnTo>
                  <a:pt x="38353" y="72643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2643"/>
                </a:lnTo>
                <a:lnTo>
                  <a:pt x="153289" y="72643"/>
                </a:lnTo>
                <a:lnTo>
                  <a:pt x="76707" y="96900"/>
                </a:lnTo>
                <a:lnTo>
                  <a:pt x="0" y="726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972934" y="3951859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153162" y="73152"/>
                </a:moveTo>
                <a:lnTo>
                  <a:pt x="0" y="73152"/>
                </a:lnTo>
                <a:lnTo>
                  <a:pt x="76581" y="97536"/>
                </a:lnTo>
                <a:lnTo>
                  <a:pt x="153162" y="73152"/>
                </a:lnTo>
                <a:close/>
              </a:path>
              <a:path w="153670" h="97789">
                <a:moveTo>
                  <a:pt x="114935" y="0"/>
                </a:moveTo>
                <a:lnTo>
                  <a:pt x="38354" y="0"/>
                </a:lnTo>
                <a:lnTo>
                  <a:pt x="38354" y="73152"/>
                </a:lnTo>
                <a:lnTo>
                  <a:pt x="114935" y="73152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6972934" y="3951859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0" y="73152"/>
                </a:moveTo>
                <a:lnTo>
                  <a:pt x="38354" y="73152"/>
                </a:lnTo>
                <a:lnTo>
                  <a:pt x="38354" y="0"/>
                </a:lnTo>
                <a:lnTo>
                  <a:pt x="114935" y="0"/>
                </a:lnTo>
                <a:lnTo>
                  <a:pt x="114935" y="73152"/>
                </a:lnTo>
                <a:lnTo>
                  <a:pt x="153162" y="73152"/>
                </a:lnTo>
                <a:lnTo>
                  <a:pt x="76581" y="97536"/>
                </a:lnTo>
                <a:lnTo>
                  <a:pt x="0" y="7315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6418198" y="4076446"/>
            <a:ext cx="1302130" cy="3242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 txBox="1"/>
          <p:nvPr/>
        </p:nvSpPr>
        <p:spPr>
          <a:xfrm>
            <a:off x="6418198" y="4076446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正面印刷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418198" y="3107308"/>
            <a:ext cx="1302130" cy="3242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 txBox="1"/>
          <p:nvPr/>
        </p:nvSpPr>
        <p:spPr>
          <a:xfrm>
            <a:off x="6418198" y="3107308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首件确认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972934" y="344843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162" y="72644"/>
                </a:moveTo>
                <a:lnTo>
                  <a:pt x="0" y="72644"/>
                </a:lnTo>
                <a:lnTo>
                  <a:pt x="76581" y="96774"/>
                </a:lnTo>
                <a:lnTo>
                  <a:pt x="153162" y="72644"/>
                </a:lnTo>
                <a:close/>
              </a:path>
              <a:path w="153670" h="97154">
                <a:moveTo>
                  <a:pt x="114935" y="0"/>
                </a:moveTo>
                <a:lnTo>
                  <a:pt x="38354" y="0"/>
                </a:lnTo>
                <a:lnTo>
                  <a:pt x="38354" y="72644"/>
                </a:lnTo>
                <a:lnTo>
                  <a:pt x="114935" y="72644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6972934" y="344843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4"/>
                </a:moveTo>
                <a:lnTo>
                  <a:pt x="38354" y="72644"/>
                </a:lnTo>
                <a:lnTo>
                  <a:pt x="38354" y="0"/>
                </a:lnTo>
                <a:lnTo>
                  <a:pt x="114935" y="0"/>
                </a:lnTo>
                <a:lnTo>
                  <a:pt x="114935" y="72644"/>
                </a:lnTo>
                <a:lnTo>
                  <a:pt x="153162" y="72644"/>
                </a:lnTo>
                <a:lnTo>
                  <a:pt x="76581" y="96774"/>
                </a:lnTo>
                <a:lnTo>
                  <a:pt x="0" y="726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6378828" y="1726819"/>
            <a:ext cx="1395983" cy="32423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 txBox="1"/>
          <p:nvPr/>
        </p:nvSpPr>
        <p:spPr>
          <a:xfrm>
            <a:off x="6378828" y="1726819"/>
            <a:ext cx="139636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喷码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961378" y="2067814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153289" y="73151"/>
                </a:moveTo>
                <a:lnTo>
                  <a:pt x="0" y="73151"/>
                </a:lnTo>
                <a:lnTo>
                  <a:pt x="76707" y="97536"/>
                </a:lnTo>
                <a:lnTo>
                  <a:pt x="153289" y="73151"/>
                </a:lnTo>
                <a:close/>
              </a:path>
              <a:path w="153670" h="97789">
                <a:moveTo>
                  <a:pt x="114935" y="0"/>
                </a:moveTo>
                <a:lnTo>
                  <a:pt x="38353" y="0"/>
                </a:lnTo>
                <a:lnTo>
                  <a:pt x="38353" y="73151"/>
                </a:lnTo>
                <a:lnTo>
                  <a:pt x="114935" y="73151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961378" y="2067814"/>
            <a:ext cx="153670" cy="97790"/>
          </a:xfrm>
          <a:custGeom>
            <a:avLst/>
            <a:gdLst/>
            <a:ahLst/>
            <a:cxnLst/>
            <a:rect l="l" t="t" r="r" b="b"/>
            <a:pathLst>
              <a:path w="153670" h="97789">
                <a:moveTo>
                  <a:pt x="0" y="73151"/>
                </a:moveTo>
                <a:lnTo>
                  <a:pt x="38353" y="73151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3151"/>
                </a:lnTo>
                <a:lnTo>
                  <a:pt x="153289" y="73151"/>
                </a:lnTo>
                <a:lnTo>
                  <a:pt x="76707" y="97536"/>
                </a:lnTo>
                <a:lnTo>
                  <a:pt x="0" y="731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6418198" y="2178557"/>
            <a:ext cx="1302130" cy="3242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 txBox="1"/>
          <p:nvPr/>
        </p:nvSpPr>
        <p:spPr>
          <a:xfrm>
            <a:off x="6418198" y="2178557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装盘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961378" y="253111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5">
                <a:moveTo>
                  <a:pt x="153289" y="72516"/>
                </a:moveTo>
                <a:lnTo>
                  <a:pt x="0" y="72516"/>
                </a:lnTo>
                <a:lnTo>
                  <a:pt x="76707" y="96774"/>
                </a:lnTo>
                <a:lnTo>
                  <a:pt x="153289" y="72516"/>
                </a:lnTo>
                <a:close/>
              </a:path>
              <a:path w="153670" h="97155">
                <a:moveTo>
                  <a:pt x="114935" y="0"/>
                </a:moveTo>
                <a:lnTo>
                  <a:pt x="38353" y="0"/>
                </a:lnTo>
                <a:lnTo>
                  <a:pt x="38353" y="72516"/>
                </a:lnTo>
                <a:lnTo>
                  <a:pt x="114935" y="72516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6961378" y="253111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5">
                <a:moveTo>
                  <a:pt x="0" y="72516"/>
                </a:moveTo>
                <a:lnTo>
                  <a:pt x="38353" y="72516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2516"/>
                </a:lnTo>
                <a:lnTo>
                  <a:pt x="153289" y="72516"/>
                </a:lnTo>
                <a:lnTo>
                  <a:pt x="76707" y="96774"/>
                </a:lnTo>
                <a:lnTo>
                  <a:pt x="0" y="7251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132451" y="1256411"/>
            <a:ext cx="1015047" cy="32423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 txBox="1"/>
          <p:nvPr/>
        </p:nvSpPr>
        <p:spPr>
          <a:xfrm>
            <a:off x="5132451" y="1256411"/>
            <a:ext cx="101536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4785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喷漆半成品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132451" y="2639974"/>
            <a:ext cx="1015047" cy="32484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 txBox="1"/>
          <p:nvPr/>
        </p:nvSpPr>
        <p:spPr>
          <a:xfrm>
            <a:off x="5132451" y="2639974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油墨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195567" y="1325244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7" y="0"/>
                </a:moveTo>
                <a:lnTo>
                  <a:pt x="81787" y="40766"/>
                </a:lnTo>
                <a:lnTo>
                  <a:pt x="0" y="40766"/>
                </a:lnTo>
                <a:lnTo>
                  <a:pt x="0" y="122300"/>
                </a:lnTo>
                <a:lnTo>
                  <a:pt x="81787" y="122300"/>
                </a:lnTo>
                <a:lnTo>
                  <a:pt x="81787" y="163067"/>
                </a:lnTo>
                <a:lnTo>
                  <a:pt x="109093" y="81533"/>
                </a:lnTo>
                <a:lnTo>
                  <a:pt x="81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6195567" y="1325244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7" y="163067"/>
                </a:moveTo>
                <a:lnTo>
                  <a:pt x="81787" y="122300"/>
                </a:lnTo>
                <a:lnTo>
                  <a:pt x="0" y="122300"/>
                </a:lnTo>
                <a:lnTo>
                  <a:pt x="0" y="40766"/>
                </a:lnTo>
                <a:lnTo>
                  <a:pt x="81787" y="40766"/>
                </a:lnTo>
                <a:lnTo>
                  <a:pt x="81787" y="0"/>
                </a:lnTo>
                <a:lnTo>
                  <a:pt x="109093" y="81533"/>
                </a:lnTo>
                <a:lnTo>
                  <a:pt x="81787" y="16306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063103" y="4068597"/>
            <a:ext cx="1015047" cy="3248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063103" y="4068597"/>
            <a:ext cx="1015365" cy="325120"/>
          </a:xfrm>
          <a:custGeom>
            <a:avLst/>
            <a:gdLst/>
            <a:ahLst/>
            <a:cxnLst/>
            <a:rect l="l" t="t" r="r" b="b"/>
            <a:pathLst>
              <a:path w="1015365" h="325120">
                <a:moveTo>
                  <a:pt x="0" y="324840"/>
                </a:moveTo>
                <a:lnTo>
                  <a:pt x="1015047" y="324840"/>
                </a:lnTo>
                <a:lnTo>
                  <a:pt x="1015047" y="0"/>
                </a:lnTo>
                <a:lnTo>
                  <a:pt x="0" y="0"/>
                </a:lnTo>
                <a:lnTo>
                  <a:pt x="0" y="3248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 txBox="1"/>
          <p:nvPr/>
        </p:nvSpPr>
        <p:spPr>
          <a:xfrm>
            <a:off x="8306561" y="4113021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7794497" y="4136897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79" y="0"/>
                </a:moveTo>
                <a:lnTo>
                  <a:pt x="81279" y="40893"/>
                </a:lnTo>
                <a:lnTo>
                  <a:pt x="0" y="40893"/>
                </a:lnTo>
                <a:lnTo>
                  <a:pt x="0" y="122681"/>
                </a:lnTo>
                <a:lnTo>
                  <a:pt x="81279" y="122681"/>
                </a:lnTo>
                <a:lnTo>
                  <a:pt x="81279" y="163575"/>
                </a:lnTo>
                <a:lnTo>
                  <a:pt x="108330" y="81787"/>
                </a:lnTo>
                <a:lnTo>
                  <a:pt x="812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794497" y="4136897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79" y="163575"/>
                </a:moveTo>
                <a:lnTo>
                  <a:pt x="81279" y="122681"/>
                </a:lnTo>
                <a:lnTo>
                  <a:pt x="0" y="122681"/>
                </a:lnTo>
                <a:lnTo>
                  <a:pt x="0" y="40893"/>
                </a:lnTo>
                <a:lnTo>
                  <a:pt x="81279" y="40893"/>
                </a:lnTo>
                <a:lnTo>
                  <a:pt x="81279" y="0"/>
                </a:lnTo>
                <a:lnTo>
                  <a:pt x="108330" y="81787"/>
                </a:lnTo>
                <a:lnTo>
                  <a:pt x="81279" y="1635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192011" y="2691383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661" y="0"/>
                </a:moveTo>
                <a:lnTo>
                  <a:pt x="81661" y="40766"/>
                </a:lnTo>
                <a:lnTo>
                  <a:pt x="0" y="40766"/>
                </a:lnTo>
                <a:lnTo>
                  <a:pt x="0" y="122300"/>
                </a:lnTo>
                <a:lnTo>
                  <a:pt x="81661" y="122300"/>
                </a:lnTo>
                <a:lnTo>
                  <a:pt x="81661" y="162940"/>
                </a:lnTo>
                <a:lnTo>
                  <a:pt x="108965" y="81533"/>
                </a:lnTo>
                <a:lnTo>
                  <a:pt x="816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192011" y="2691383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661" y="162940"/>
                </a:moveTo>
                <a:lnTo>
                  <a:pt x="81661" y="122300"/>
                </a:lnTo>
                <a:lnTo>
                  <a:pt x="0" y="122300"/>
                </a:lnTo>
                <a:lnTo>
                  <a:pt x="0" y="40766"/>
                </a:lnTo>
                <a:lnTo>
                  <a:pt x="81661" y="40766"/>
                </a:lnTo>
                <a:lnTo>
                  <a:pt x="81661" y="0"/>
                </a:lnTo>
                <a:lnTo>
                  <a:pt x="108965" y="81533"/>
                </a:lnTo>
                <a:lnTo>
                  <a:pt x="81661" y="16294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051545" y="3127781"/>
            <a:ext cx="1015047" cy="3248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 txBox="1"/>
          <p:nvPr/>
        </p:nvSpPr>
        <p:spPr>
          <a:xfrm>
            <a:off x="8051545" y="3127781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4892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危险固废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782306" y="3173222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788" y="0"/>
                </a:moveTo>
                <a:lnTo>
                  <a:pt x="81788" y="40766"/>
                </a:lnTo>
                <a:lnTo>
                  <a:pt x="0" y="40766"/>
                </a:lnTo>
                <a:lnTo>
                  <a:pt x="0" y="122300"/>
                </a:lnTo>
                <a:lnTo>
                  <a:pt x="81788" y="122300"/>
                </a:lnTo>
                <a:lnTo>
                  <a:pt x="81788" y="162940"/>
                </a:lnTo>
                <a:lnTo>
                  <a:pt x="109093" y="81533"/>
                </a:lnTo>
                <a:lnTo>
                  <a:pt x="81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782306" y="3173222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788" y="162940"/>
                </a:moveTo>
                <a:lnTo>
                  <a:pt x="81788" y="122300"/>
                </a:lnTo>
                <a:lnTo>
                  <a:pt x="0" y="122300"/>
                </a:lnTo>
                <a:lnTo>
                  <a:pt x="0" y="40766"/>
                </a:lnTo>
                <a:lnTo>
                  <a:pt x="81788" y="40766"/>
                </a:lnTo>
                <a:lnTo>
                  <a:pt x="81788" y="0"/>
                </a:lnTo>
                <a:lnTo>
                  <a:pt x="109093" y="81533"/>
                </a:lnTo>
                <a:lnTo>
                  <a:pt x="81788" y="1629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132451" y="3584346"/>
            <a:ext cx="1015047" cy="3248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 txBox="1"/>
          <p:nvPr/>
        </p:nvSpPr>
        <p:spPr>
          <a:xfrm>
            <a:off x="5132451" y="3584346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油墨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192011" y="3635755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661" y="0"/>
                </a:moveTo>
                <a:lnTo>
                  <a:pt x="81661" y="40767"/>
                </a:lnTo>
                <a:lnTo>
                  <a:pt x="0" y="40767"/>
                </a:lnTo>
                <a:lnTo>
                  <a:pt x="0" y="122301"/>
                </a:lnTo>
                <a:lnTo>
                  <a:pt x="81661" y="122301"/>
                </a:lnTo>
                <a:lnTo>
                  <a:pt x="81661" y="163068"/>
                </a:lnTo>
                <a:lnTo>
                  <a:pt x="108965" y="81534"/>
                </a:lnTo>
                <a:lnTo>
                  <a:pt x="8166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192011" y="3635755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661" y="163068"/>
                </a:moveTo>
                <a:lnTo>
                  <a:pt x="81661" y="122301"/>
                </a:lnTo>
                <a:lnTo>
                  <a:pt x="0" y="122301"/>
                </a:lnTo>
                <a:lnTo>
                  <a:pt x="0" y="40767"/>
                </a:lnTo>
                <a:lnTo>
                  <a:pt x="81661" y="40767"/>
                </a:lnTo>
                <a:lnTo>
                  <a:pt x="81661" y="0"/>
                </a:lnTo>
                <a:lnTo>
                  <a:pt x="108965" y="81534"/>
                </a:lnTo>
                <a:lnTo>
                  <a:pt x="81661" y="1630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776336" y="3667633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80" y="0"/>
                </a:moveTo>
                <a:lnTo>
                  <a:pt x="81280" y="40894"/>
                </a:lnTo>
                <a:lnTo>
                  <a:pt x="0" y="40894"/>
                </a:lnTo>
                <a:lnTo>
                  <a:pt x="0" y="122809"/>
                </a:lnTo>
                <a:lnTo>
                  <a:pt x="81280" y="122809"/>
                </a:lnTo>
                <a:lnTo>
                  <a:pt x="81280" y="163703"/>
                </a:lnTo>
                <a:lnTo>
                  <a:pt x="108331" y="81915"/>
                </a:lnTo>
                <a:lnTo>
                  <a:pt x="812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776336" y="3667633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80" y="163703"/>
                </a:moveTo>
                <a:lnTo>
                  <a:pt x="81280" y="122809"/>
                </a:lnTo>
                <a:lnTo>
                  <a:pt x="0" y="122809"/>
                </a:lnTo>
                <a:lnTo>
                  <a:pt x="0" y="40894"/>
                </a:lnTo>
                <a:lnTo>
                  <a:pt x="81280" y="40894"/>
                </a:lnTo>
                <a:lnTo>
                  <a:pt x="81280" y="0"/>
                </a:lnTo>
                <a:lnTo>
                  <a:pt x="108331" y="81915"/>
                </a:lnTo>
                <a:lnTo>
                  <a:pt x="81280" y="16370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952360" y="4908422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162" y="72643"/>
                </a:moveTo>
                <a:lnTo>
                  <a:pt x="0" y="72643"/>
                </a:lnTo>
                <a:lnTo>
                  <a:pt x="76581" y="96774"/>
                </a:lnTo>
                <a:lnTo>
                  <a:pt x="153162" y="72643"/>
                </a:lnTo>
                <a:close/>
              </a:path>
              <a:path w="153670" h="97154">
                <a:moveTo>
                  <a:pt x="114935" y="0"/>
                </a:moveTo>
                <a:lnTo>
                  <a:pt x="38227" y="0"/>
                </a:lnTo>
                <a:lnTo>
                  <a:pt x="38227" y="72643"/>
                </a:lnTo>
                <a:lnTo>
                  <a:pt x="114935" y="72643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952360" y="4908422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3"/>
                </a:moveTo>
                <a:lnTo>
                  <a:pt x="38227" y="72643"/>
                </a:lnTo>
                <a:lnTo>
                  <a:pt x="38227" y="0"/>
                </a:lnTo>
                <a:lnTo>
                  <a:pt x="114935" y="0"/>
                </a:lnTo>
                <a:lnTo>
                  <a:pt x="114935" y="72643"/>
                </a:lnTo>
                <a:lnTo>
                  <a:pt x="153162" y="72643"/>
                </a:lnTo>
                <a:lnTo>
                  <a:pt x="76581" y="96774"/>
                </a:lnTo>
                <a:lnTo>
                  <a:pt x="0" y="726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409054" y="4554728"/>
            <a:ext cx="1302130" cy="3242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 txBox="1"/>
          <p:nvPr/>
        </p:nvSpPr>
        <p:spPr>
          <a:xfrm>
            <a:off x="6409054" y="4554728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检验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961378" y="537756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289" y="72643"/>
                </a:moveTo>
                <a:lnTo>
                  <a:pt x="0" y="72643"/>
                </a:lnTo>
                <a:lnTo>
                  <a:pt x="76707" y="96900"/>
                </a:lnTo>
                <a:lnTo>
                  <a:pt x="153289" y="72643"/>
                </a:lnTo>
                <a:close/>
              </a:path>
              <a:path w="153670" h="97154">
                <a:moveTo>
                  <a:pt x="114935" y="0"/>
                </a:moveTo>
                <a:lnTo>
                  <a:pt x="38353" y="0"/>
                </a:lnTo>
                <a:lnTo>
                  <a:pt x="38353" y="72643"/>
                </a:lnTo>
                <a:lnTo>
                  <a:pt x="114935" y="72643"/>
                </a:lnTo>
                <a:lnTo>
                  <a:pt x="11493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6961378" y="5377560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3"/>
                </a:moveTo>
                <a:lnTo>
                  <a:pt x="38353" y="72643"/>
                </a:lnTo>
                <a:lnTo>
                  <a:pt x="38353" y="0"/>
                </a:lnTo>
                <a:lnTo>
                  <a:pt x="114935" y="0"/>
                </a:lnTo>
                <a:lnTo>
                  <a:pt x="114935" y="72643"/>
                </a:lnTo>
                <a:lnTo>
                  <a:pt x="153289" y="72643"/>
                </a:lnTo>
                <a:lnTo>
                  <a:pt x="76707" y="96900"/>
                </a:lnTo>
                <a:lnTo>
                  <a:pt x="0" y="726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6418198" y="5023865"/>
            <a:ext cx="1302130" cy="3242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 txBox="1"/>
          <p:nvPr/>
        </p:nvSpPr>
        <p:spPr>
          <a:xfrm>
            <a:off x="6418198" y="5023865"/>
            <a:ext cx="1302385" cy="32448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烘烤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970521" y="5485891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161" y="72644"/>
                </a:moveTo>
                <a:lnTo>
                  <a:pt x="0" y="72644"/>
                </a:lnTo>
                <a:lnTo>
                  <a:pt x="76580" y="96774"/>
                </a:lnTo>
                <a:lnTo>
                  <a:pt x="153161" y="72644"/>
                </a:lnTo>
                <a:close/>
              </a:path>
              <a:path w="153670" h="97154">
                <a:moveTo>
                  <a:pt x="114934" y="0"/>
                </a:moveTo>
                <a:lnTo>
                  <a:pt x="38226" y="0"/>
                </a:lnTo>
                <a:lnTo>
                  <a:pt x="38226" y="72644"/>
                </a:lnTo>
                <a:lnTo>
                  <a:pt x="114934" y="72644"/>
                </a:lnTo>
                <a:lnTo>
                  <a:pt x="1149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6970521" y="5485891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4"/>
                </a:moveTo>
                <a:lnTo>
                  <a:pt x="38226" y="72644"/>
                </a:lnTo>
                <a:lnTo>
                  <a:pt x="38226" y="0"/>
                </a:lnTo>
                <a:lnTo>
                  <a:pt x="114934" y="0"/>
                </a:lnTo>
                <a:lnTo>
                  <a:pt x="114934" y="72644"/>
                </a:lnTo>
                <a:lnTo>
                  <a:pt x="153161" y="72644"/>
                </a:lnTo>
                <a:lnTo>
                  <a:pt x="76580" y="96774"/>
                </a:lnTo>
                <a:lnTo>
                  <a:pt x="0" y="7264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6427215" y="5493080"/>
            <a:ext cx="1302131" cy="32423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 txBox="1"/>
          <p:nvPr/>
        </p:nvSpPr>
        <p:spPr>
          <a:xfrm>
            <a:off x="6427215" y="5493080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包装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970521" y="5846788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153161" y="72643"/>
                </a:moveTo>
                <a:lnTo>
                  <a:pt x="0" y="72643"/>
                </a:lnTo>
                <a:lnTo>
                  <a:pt x="76580" y="96850"/>
                </a:lnTo>
                <a:lnTo>
                  <a:pt x="153161" y="72643"/>
                </a:lnTo>
                <a:close/>
              </a:path>
              <a:path w="153670" h="97154">
                <a:moveTo>
                  <a:pt x="114934" y="0"/>
                </a:moveTo>
                <a:lnTo>
                  <a:pt x="38226" y="0"/>
                </a:lnTo>
                <a:lnTo>
                  <a:pt x="38226" y="72643"/>
                </a:lnTo>
                <a:lnTo>
                  <a:pt x="114934" y="72643"/>
                </a:lnTo>
                <a:lnTo>
                  <a:pt x="11493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6970521" y="5846788"/>
            <a:ext cx="153670" cy="97155"/>
          </a:xfrm>
          <a:custGeom>
            <a:avLst/>
            <a:gdLst/>
            <a:ahLst/>
            <a:cxnLst/>
            <a:rect l="l" t="t" r="r" b="b"/>
            <a:pathLst>
              <a:path w="153670" h="97154">
                <a:moveTo>
                  <a:pt x="0" y="72643"/>
                </a:moveTo>
                <a:lnTo>
                  <a:pt x="38226" y="72643"/>
                </a:lnTo>
                <a:lnTo>
                  <a:pt x="38226" y="0"/>
                </a:lnTo>
                <a:lnTo>
                  <a:pt x="114934" y="0"/>
                </a:lnTo>
                <a:lnTo>
                  <a:pt x="114934" y="72643"/>
                </a:lnTo>
                <a:lnTo>
                  <a:pt x="153161" y="72643"/>
                </a:lnTo>
                <a:lnTo>
                  <a:pt x="76580" y="96850"/>
                </a:lnTo>
                <a:lnTo>
                  <a:pt x="0" y="7264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6417564" y="5994171"/>
            <a:ext cx="1302131" cy="3242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 txBox="1"/>
          <p:nvPr/>
        </p:nvSpPr>
        <p:spPr>
          <a:xfrm>
            <a:off x="6417564" y="5994171"/>
            <a:ext cx="130238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入库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8069071" y="4554626"/>
            <a:ext cx="1015047" cy="3248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 txBox="1"/>
          <p:nvPr/>
        </p:nvSpPr>
        <p:spPr>
          <a:xfrm>
            <a:off x="8069071" y="4554626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800593" y="4606035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79" y="0"/>
                </a:moveTo>
                <a:lnTo>
                  <a:pt x="81279" y="41020"/>
                </a:lnTo>
                <a:lnTo>
                  <a:pt x="0" y="41020"/>
                </a:lnTo>
                <a:lnTo>
                  <a:pt x="0" y="122808"/>
                </a:lnTo>
                <a:lnTo>
                  <a:pt x="81279" y="122808"/>
                </a:lnTo>
                <a:lnTo>
                  <a:pt x="81279" y="163702"/>
                </a:lnTo>
                <a:lnTo>
                  <a:pt x="108330" y="81914"/>
                </a:lnTo>
                <a:lnTo>
                  <a:pt x="812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800593" y="4606035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79" y="163702"/>
                </a:moveTo>
                <a:lnTo>
                  <a:pt x="81279" y="122808"/>
                </a:lnTo>
                <a:lnTo>
                  <a:pt x="0" y="122808"/>
                </a:lnTo>
                <a:lnTo>
                  <a:pt x="0" y="41020"/>
                </a:lnTo>
                <a:lnTo>
                  <a:pt x="81279" y="41020"/>
                </a:lnTo>
                <a:lnTo>
                  <a:pt x="81279" y="0"/>
                </a:lnTo>
                <a:lnTo>
                  <a:pt x="108330" y="81914"/>
                </a:lnTo>
                <a:lnTo>
                  <a:pt x="81279" y="16370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073390" y="1301521"/>
            <a:ext cx="1015047" cy="3248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 txBox="1"/>
          <p:nvPr/>
        </p:nvSpPr>
        <p:spPr>
          <a:xfrm>
            <a:off x="8073390" y="1301521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295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不合格废品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804150" y="1346835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8" y="0"/>
                </a:moveTo>
                <a:lnTo>
                  <a:pt x="81788" y="40766"/>
                </a:lnTo>
                <a:lnTo>
                  <a:pt x="0" y="40766"/>
                </a:lnTo>
                <a:lnTo>
                  <a:pt x="0" y="122300"/>
                </a:lnTo>
                <a:lnTo>
                  <a:pt x="81788" y="122300"/>
                </a:lnTo>
                <a:lnTo>
                  <a:pt x="81788" y="163067"/>
                </a:lnTo>
                <a:lnTo>
                  <a:pt x="109093" y="81534"/>
                </a:lnTo>
                <a:lnTo>
                  <a:pt x="81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804150" y="1346835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8" y="163067"/>
                </a:moveTo>
                <a:lnTo>
                  <a:pt x="81788" y="122300"/>
                </a:lnTo>
                <a:lnTo>
                  <a:pt x="0" y="122300"/>
                </a:lnTo>
                <a:lnTo>
                  <a:pt x="0" y="40766"/>
                </a:lnTo>
                <a:lnTo>
                  <a:pt x="81788" y="40766"/>
                </a:lnTo>
                <a:lnTo>
                  <a:pt x="81788" y="0"/>
                </a:lnTo>
                <a:lnTo>
                  <a:pt x="109093" y="81534"/>
                </a:lnTo>
                <a:lnTo>
                  <a:pt x="81788" y="16306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073390" y="1720113"/>
            <a:ext cx="1015047" cy="32484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073390" y="1720113"/>
            <a:ext cx="1015365" cy="325120"/>
          </a:xfrm>
          <a:custGeom>
            <a:avLst/>
            <a:gdLst/>
            <a:ahLst/>
            <a:cxnLst/>
            <a:rect l="l" t="t" r="r" b="b"/>
            <a:pathLst>
              <a:path w="1015365" h="325119">
                <a:moveTo>
                  <a:pt x="0" y="324840"/>
                </a:moveTo>
                <a:lnTo>
                  <a:pt x="1015047" y="324840"/>
                </a:lnTo>
                <a:lnTo>
                  <a:pt x="1015047" y="0"/>
                </a:lnTo>
                <a:lnTo>
                  <a:pt x="0" y="0"/>
                </a:lnTo>
                <a:lnTo>
                  <a:pt x="0" y="3248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 txBox="1"/>
          <p:nvPr/>
        </p:nvSpPr>
        <p:spPr>
          <a:xfrm>
            <a:off x="8316594" y="1764284"/>
            <a:ext cx="53149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7804150" y="1765554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8" y="0"/>
                </a:moveTo>
                <a:lnTo>
                  <a:pt x="81788" y="40767"/>
                </a:lnTo>
                <a:lnTo>
                  <a:pt x="0" y="40767"/>
                </a:lnTo>
                <a:lnTo>
                  <a:pt x="0" y="122300"/>
                </a:lnTo>
                <a:lnTo>
                  <a:pt x="81788" y="122300"/>
                </a:lnTo>
                <a:lnTo>
                  <a:pt x="81788" y="163068"/>
                </a:lnTo>
                <a:lnTo>
                  <a:pt x="109093" y="81534"/>
                </a:lnTo>
                <a:lnTo>
                  <a:pt x="817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804150" y="1765554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4">
                <a:moveTo>
                  <a:pt x="81788" y="163068"/>
                </a:moveTo>
                <a:lnTo>
                  <a:pt x="81788" y="122300"/>
                </a:lnTo>
                <a:lnTo>
                  <a:pt x="0" y="122300"/>
                </a:lnTo>
                <a:lnTo>
                  <a:pt x="0" y="40767"/>
                </a:lnTo>
                <a:lnTo>
                  <a:pt x="81788" y="40767"/>
                </a:lnTo>
                <a:lnTo>
                  <a:pt x="81788" y="0"/>
                </a:lnTo>
                <a:lnTo>
                  <a:pt x="109093" y="81534"/>
                </a:lnTo>
                <a:lnTo>
                  <a:pt x="81788" y="16306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 txBox="1"/>
          <p:nvPr/>
        </p:nvSpPr>
        <p:spPr>
          <a:xfrm>
            <a:off x="7782306" y="3019171"/>
            <a:ext cx="208279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 panose="02020603050405020304"/>
                <a:cs typeface="Times New Roman" panose="02020603050405020304"/>
              </a:rPr>
              <a:t>NG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5145659" y="4074058"/>
            <a:ext cx="1015047" cy="3248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 txBox="1"/>
          <p:nvPr/>
        </p:nvSpPr>
        <p:spPr>
          <a:xfrm>
            <a:off x="5145659" y="4074058"/>
            <a:ext cx="1015365" cy="3251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油墨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205220" y="4125467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787" y="0"/>
                </a:moveTo>
                <a:lnTo>
                  <a:pt x="81787" y="40766"/>
                </a:lnTo>
                <a:lnTo>
                  <a:pt x="0" y="40766"/>
                </a:lnTo>
                <a:lnTo>
                  <a:pt x="0" y="122300"/>
                </a:lnTo>
                <a:lnTo>
                  <a:pt x="81787" y="122300"/>
                </a:lnTo>
                <a:lnTo>
                  <a:pt x="81787" y="163067"/>
                </a:lnTo>
                <a:lnTo>
                  <a:pt x="109092" y="81533"/>
                </a:lnTo>
                <a:lnTo>
                  <a:pt x="817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6205220" y="4125467"/>
            <a:ext cx="109220" cy="163195"/>
          </a:xfrm>
          <a:custGeom>
            <a:avLst/>
            <a:gdLst/>
            <a:ahLst/>
            <a:cxnLst/>
            <a:rect l="l" t="t" r="r" b="b"/>
            <a:pathLst>
              <a:path w="109220" h="163195">
                <a:moveTo>
                  <a:pt x="81787" y="163067"/>
                </a:moveTo>
                <a:lnTo>
                  <a:pt x="81787" y="122300"/>
                </a:lnTo>
                <a:lnTo>
                  <a:pt x="0" y="122300"/>
                </a:lnTo>
                <a:lnTo>
                  <a:pt x="0" y="40766"/>
                </a:lnTo>
                <a:lnTo>
                  <a:pt x="81787" y="40766"/>
                </a:lnTo>
                <a:lnTo>
                  <a:pt x="81787" y="0"/>
                </a:lnTo>
                <a:lnTo>
                  <a:pt x="109092" y="81533"/>
                </a:lnTo>
                <a:lnTo>
                  <a:pt x="81787" y="16306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 txBox="1"/>
          <p:nvPr/>
        </p:nvSpPr>
        <p:spPr>
          <a:xfrm>
            <a:off x="7132701" y="3452240"/>
            <a:ext cx="208279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 panose="02020603050405020304"/>
                <a:cs typeface="Times New Roman" panose="02020603050405020304"/>
              </a:rPr>
              <a:t>OK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133335" y="4911344"/>
            <a:ext cx="208279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 panose="02020603050405020304"/>
                <a:cs typeface="Times New Roman" panose="02020603050405020304"/>
              </a:rPr>
              <a:t>OK</a:t>
            </a:r>
            <a:endParaRPr sz="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8073390" y="5012461"/>
            <a:ext cx="1015047" cy="3248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073390" y="5012461"/>
            <a:ext cx="1015365" cy="325120"/>
          </a:xfrm>
          <a:custGeom>
            <a:avLst/>
            <a:gdLst/>
            <a:ahLst/>
            <a:cxnLst/>
            <a:rect l="l" t="t" r="r" b="b"/>
            <a:pathLst>
              <a:path w="1015365" h="325120">
                <a:moveTo>
                  <a:pt x="0" y="324840"/>
                </a:moveTo>
                <a:lnTo>
                  <a:pt x="1015047" y="324840"/>
                </a:lnTo>
                <a:lnTo>
                  <a:pt x="1015047" y="0"/>
                </a:lnTo>
                <a:lnTo>
                  <a:pt x="0" y="0"/>
                </a:lnTo>
                <a:lnTo>
                  <a:pt x="0" y="32484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 txBox="1"/>
          <p:nvPr/>
        </p:nvSpPr>
        <p:spPr>
          <a:xfrm>
            <a:off x="8316848" y="5057394"/>
            <a:ext cx="53276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endParaRPr sz="1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7804784" y="5080761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80" y="0"/>
                </a:moveTo>
                <a:lnTo>
                  <a:pt x="81280" y="40893"/>
                </a:lnTo>
                <a:lnTo>
                  <a:pt x="0" y="40893"/>
                </a:lnTo>
                <a:lnTo>
                  <a:pt x="0" y="122681"/>
                </a:lnTo>
                <a:lnTo>
                  <a:pt x="81280" y="122681"/>
                </a:lnTo>
                <a:lnTo>
                  <a:pt x="81280" y="163575"/>
                </a:lnTo>
                <a:lnTo>
                  <a:pt x="108458" y="81787"/>
                </a:lnTo>
                <a:lnTo>
                  <a:pt x="812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7804784" y="5080761"/>
            <a:ext cx="108585" cy="163830"/>
          </a:xfrm>
          <a:custGeom>
            <a:avLst/>
            <a:gdLst/>
            <a:ahLst/>
            <a:cxnLst/>
            <a:rect l="l" t="t" r="r" b="b"/>
            <a:pathLst>
              <a:path w="108584" h="163829">
                <a:moveTo>
                  <a:pt x="81280" y="163575"/>
                </a:moveTo>
                <a:lnTo>
                  <a:pt x="81280" y="122681"/>
                </a:lnTo>
                <a:lnTo>
                  <a:pt x="0" y="122681"/>
                </a:lnTo>
                <a:lnTo>
                  <a:pt x="0" y="40893"/>
                </a:lnTo>
                <a:lnTo>
                  <a:pt x="81280" y="40893"/>
                </a:lnTo>
                <a:lnTo>
                  <a:pt x="81280" y="0"/>
                </a:lnTo>
                <a:lnTo>
                  <a:pt x="108458" y="81787"/>
                </a:lnTo>
                <a:lnTo>
                  <a:pt x="81280" y="1635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 txBox="1"/>
          <p:nvPr/>
        </p:nvSpPr>
        <p:spPr>
          <a:xfrm>
            <a:off x="6421882" y="6550152"/>
            <a:ext cx="15538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喷漆印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刷线及污染流程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5295646" y="914146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原材料或辅料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6757796" y="912367"/>
            <a:ext cx="537845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工艺流程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094091" y="912367"/>
            <a:ext cx="793750" cy="157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0" dirty="0">
                <a:latin typeface="微软雅黑" panose="020B0503020204020204" charset="-122"/>
                <a:cs typeface="微软雅黑" panose="020B0503020204020204" charset="-122"/>
              </a:rPr>
              <a:t>污染物的产生</a:t>
            </a:r>
            <a:endParaRPr sz="1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9" name="object 2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95">
              <a:lnSpc>
                <a:spcPts val="2835"/>
              </a:lnSpc>
              <a:tabLst>
                <a:tab pos="4862195" algn="l"/>
              </a:tabLst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日新（天津）塑胶有限公司调查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	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电器机械及器材制造行业）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3213100" y="2640076"/>
            <a:ext cx="711200" cy="730250"/>
          </a:xfrm>
          <a:custGeom>
            <a:avLst/>
            <a:gdLst/>
            <a:ahLst/>
            <a:cxnLst/>
            <a:rect l="l" t="t" r="r" b="b"/>
            <a:pathLst>
              <a:path w="711200" h="730250">
                <a:moveTo>
                  <a:pt x="0" y="365125"/>
                </a:moveTo>
                <a:lnTo>
                  <a:pt x="3247" y="315574"/>
                </a:lnTo>
                <a:lnTo>
                  <a:pt x="12705" y="268052"/>
                </a:lnTo>
                <a:lnTo>
                  <a:pt x="27951" y="222992"/>
                </a:lnTo>
                <a:lnTo>
                  <a:pt x="48561" y="180829"/>
                </a:lnTo>
                <a:lnTo>
                  <a:pt x="74109" y="141998"/>
                </a:lnTo>
                <a:lnTo>
                  <a:pt x="104171" y="106933"/>
                </a:lnTo>
                <a:lnTo>
                  <a:pt x="138324" y="76071"/>
                </a:lnTo>
                <a:lnTo>
                  <a:pt x="176144" y="49845"/>
                </a:lnTo>
                <a:lnTo>
                  <a:pt x="217205" y="28690"/>
                </a:lnTo>
                <a:lnTo>
                  <a:pt x="261084" y="13041"/>
                </a:lnTo>
                <a:lnTo>
                  <a:pt x="307357" y="3332"/>
                </a:lnTo>
                <a:lnTo>
                  <a:pt x="355600" y="0"/>
                </a:lnTo>
                <a:lnTo>
                  <a:pt x="403842" y="3332"/>
                </a:lnTo>
                <a:lnTo>
                  <a:pt x="450115" y="13041"/>
                </a:lnTo>
                <a:lnTo>
                  <a:pt x="493994" y="28690"/>
                </a:lnTo>
                <a:lnTo>
                  <a:pt x="535055" y="49845"/>
                </a:lnTo>
                <a:lnTo>
                  <a:pt x="572875" y="76071"/>
                </a:lnTo>
                <a:lnTo>
                  <a:pt x="607028" y="106933"/>
                </a:lnTo>
                <a:lnTo>
                  <a:pt x="637090" y="141998"/>
                </a:lnTo>
                <a:lnTo>
                  <a:pt x="662638" y="180829"/>
                </a:lnTo>
                <a:lnTo>
                  <a:pt x="683248" y="222992"/>
                </a:lnTo>
                <a:lnTo>
                  <a:pt x="698494" y="268052"/>
                </a:lnTo>
                <a:lnTo>
                  <a:pt x="707952" y="315574"/>
                </a:lnTo>
                <a:lnTo>
                  <a:pt x="711200" y="365125"/>
                </a:lnTo>
                <a:lnTo>
                  <a:pt x="707952" y="414648"/>
                </a:lnTo>
                <a:lnTo>
                  <a:pt x="698494" y="462153"/>
                </a:lnTo>
                <a:lnTo>
                  <a:pt x="683248" y="507204"/>
                </a:lnTo>
                <a:lnTo>
                  <a:pt x="662638" y="549364"/>
                </a:lnTo>
                <a:lnTo>
                  <a:pt x="637090" y="588197"/>
                </a:lnTo>
                <a:lnTo>
                  <a:pt x="607028" y="623268"/>
                </a:lnTo>
                <a:lnTo>
                  <a:pt x="572875" y="654140"/>
                </a:lnTo>
                <a:lnTo>
                  <a:pt x="535055" y="680376"/>
                </a:lnTo>
                <a:lnTo>
                  <a:pt x="493994" y="701542"/>
                </a:lnTo>
                <a:lnTo>
                  <a:pt x="450115" y="717200"/>
                </a:lnTo>
                <a:lnTo>
                  <a:pt x="403842" y="726914"/>
                </a:lnTo>
                <a:lnTo>
                  <a:pt x="355600" y="730250"/>
                </a:lnTo>
                <a:lnTo>
                  <a:pt x="307357" y="726914"/>
                </a:lnTo>
                <a:lnTo>
                  <a:pt x="261084" y="717200"/>
                </a:lnTo>
                <a:lnTo>
                  <a:pt x="217205" y="701542"/>
                </a:lnTo>
                <a:lnTo>
                  <a:pt x="176144" y="680376"/>
                </a:lnTo>
                <a:lnTo>
                  <a:pt x="138324" y="654140"/>
                </a:lnTo>
                <a:lnTo>
                  <a:pt x="104171" y="623268"/>
                </a:lnTo>
                <a:lnTo>
                  <a:pt x="74109" y="588197"/>
                </a:lnTo>
                <a:lnTo>
                  <a:pt x="48561" y="549364"/>
                </a:lnTo>
                <a:lnTo>
                  <a:pt x="27951" y="507204"/>
                </a:lnTo>
                <a:lnTo>
                  <a:pt x="12705" y="462153"/>
                </a:lnTo>
                <a:lnTo>
                  <a:pt x="3247" y="414648"/>
                </a:lnTo>
                <a:lnTo>
                  <a:pt x="0" y="3651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3190875" y="4572000"/>
            <a:ext cx="922655" cy="1746250"/>
          </a:xfrm>
          <a:custGeom>
            <a:avLst/>
            <a:gdLst/>
            <a:ahLst/>
            <a:cxnLst/>
            <a:rect l="l" t="t" r="r" b="b"/>
            <a:pathLst>
              <a:path w="922654" h="1746250">
                <a:moveTo>
                  <a:pt x="0" y="873125"/>
                </a:moveTo>
                <a:lnTo>
                  <a:pt x="1158" y="810769"/>
                </a:lnTo>
                <a:lnTo>
                  <a:pt x="4580" y="749597"/>
                </a:lnTo>
                <a:lnTo>
                  <a:pt x="10188" y="689756"/>
                </a:lnTo>
                <a:lnTo>
                  <a:pt x="17904" y="631393"/>
                </a:lnTo>
                <a:lnTo>
                  <a:pt x="27650" y="574658"/>
                </a:lnTo>
                <a:lnTo>
                  <a:pt x="39347" y="519697"/>
                </a:lnTo>
                <a:lnTo>
                  <a:pt x="52918" y="466658"/>
                </a:lnTo>
                <a:lnTo>
                  <a:pt x="68285" y="415689"/>
                </a:lnTo>
                <a:lnTo>
                  <a:pt x="85369" y="366937"/>
                </a:lnTo>
                <a:lnTo>
                  <a:pt x="104092" y="320551"/>
                </a:lnTo>
                <a:lnTo>
                  <a:pt x="124377" y="276678"/>
                </a:lnTo>
                <a:lnTo>
                  <a:pt x="146144" y="235466"/>
                </a:lnTo>
                <a:lnTo>
                  <a:pt x="169317" y="197062"/>
                </a:lnTo>
                <a:lnTo>
                  <a:pt x="193816" y="161615"/>
                </a:lnTo>
                <a:lnTo>
                  <a:pt x="219565" y="129271"/>
                </a:lnTo>
                <a:lnTo>
                  <a:pt x="246484" y="100180"/>
                </a:lnTo>
                <a:lnTo>
                  <a:pt x="303521" y="52343"/>
                </a:lnTo>
                <a:lnTo>
                  <a:pt x="364305" y="19286"/>
                </a:lnTo>
                <a:lnTo>
                  <a:pt x="428209" y="2192"/>
                </a:lnTo>
                <a:lnTo>
                  <a:pt x="461137" y="0"/>
                </a:lnTo>
                <a:lnTo>
                  <a:pt x="494080" y="2192"/>
                </a:lnTo>
                <a:lnTo>
                  <a:pt x="526397" y="8670"/>
                </a:lnTo>
                <a:lnTo>
                  <a:pt x="588844" y="33893"/>
                </a:lnTo>
                <a:lnTo>
                  <a:pt x="647853" y="74488"/>
                </a:lnTo>
                <a:lnTo>
                  <a:pt x="702800" y="129271"/>
                </a:lnTo>
                <a:lnTo>
                  <a:pt x="728555" y="161615"/>
                </a:lnTo>
                <a:lnTo>
                  <a:pt x="753060" y="197062"/>
                </a:lnTo>
                <a:lnTo>
                  <a:pt x="776238" y="235466"/>
                </a:lnTo>
                <a:lnTo>
                  <a:pt x="798010" y="276678"/>
                </a:lnTo>
                <a:lnTo>
                  <a:pt x="818297" y="320551"/>
                </a:lnTo>
                <a:lnTo>
                  <a:pt x="837024" y="366937"/>
                </a:lnTo>
                <a:lnTo>
                  <a:pt x="854110" y="415689"/>
                </a:lnTo>
                <a:lnTo>
                  <a:pt x="869478" y="466658"/>
                </a:lnTo>
                <a:lnTo>
                  <a:pt x="883051" y="519697"/>
                </a:lnTo>
                <a:lnTo>
                  <a:pt x="894749" y="574658"/>
                </a:lnTo>
                <a:lnTo>
                  <a:pt x="904495" y="631393"/>
                </a:lnTo>
                <a:lnTo>
                  <a:pt x="912212" y="689756"/>
                </a:lnTo>
                <a:lnTo>
                  <a:pt x="917820" y="749597"/>
                </a:lnTo>
                <a:lnTo>
                  <a:pt x="921242" y="810769"/>
                </a:lnTo>
                <a:lnTo>
                  <a:pt x="922401" y="873125"/>
                </a:lnTo>
                <a:lnTo>
                  <a:pt x="921242" y="935480"/>
                </a:lnTo>
                <a:lnTo>
                  <a:pt x="917820" y="996652"/>
                </a:lnTo>
                <a:lnTo>
                  <a:pt x="912212" y="1056493"/>
                </a:lnTo>
                <a:lnTo>
                  <a:pt x="904495" y="1114856"/>
                </a:lnTo>
                <a:lnTo>
                  <a:pt x="894749" y="1171591"/>
                </a:lnTo>
                <a:lnTo>
                  <a:pt x="883051" y="1226552"/>
                </a:lnTo>
                <a:lnTo>
                  <a:pt x="869478" y="1279591"/>
                </a:lnTo>
                <a:lnTo>
                  <a:pt x="854110" y="1330560"/>
                </a:lnTo>
                <a:lnTo>
                  <a:pt x="837024" y="1379312"/>
                </a:lnTo>
                <a:lnTo>
                  <a:pt x="818297" y="1425698"/>
                </a:lnTo>
                <a:lnTo>
                  <a:pt x="798010" y="1469571"/>
                </a:lnTo>
                <a:lnTo>
                  <a:pt x="776238" y="1510783"/>
                </a:lnTo>
                <a:lnTo>
                  <a:pt x="753060" y="1549187"/>
                </a:lnTo>
                <a:lnTo>
                  <a:pt x="728555" y="1584634"/>
                </a:lnTo>
                <a:lnTo>
                  <a:pt x="702800" y="1616978"/>
                </a:lnTo>
                <a:lnTo>
                  <a:pt x="675874" y="1646069"/>
                </a:lnTo>
                <a:lnTo>
                  <a:pt x="618818" y="1693906"/>
                </a:lnTo>
                <a:lnTo>
                  <a:pt x="558012" y="1726963"/>
                </a:lnTo>
                <a:lnTo>
                  <a:pt x="494080" y="1744057"/>
                </a:lnTo>
                <a:lnTo>
                  <a:pt x="461137" y="1746250"/>
                </a:lnTo>
                <a:lnTo>
                  <a:pt x="428209" y="1744057"/>
                </a:lnTo>
                <a:lnTo>
                  <a:pt x="395906" y="1737579"/>
                </a:lnTo>
                <a:lnTo>
                  <a:pt x="333484" y="1712356"/>
                </a:lnTo>
                <a:lnTo>
                  <a:pt x="274495" y="1671761"/>
                </a:lnTo>
                <a:lnTo>
                  <a:pt x="219565" y="1616978"/>
                </a:lnTo>
                <a:lnTo>
                  <a:pt x="193816" y="1584634"/>
                </a:lnTo>
                <a:lnTo>
                  <a:pt x="169317" y="1549187"/>
                </a:lnTo>
                <a:lnTo>
                  <a:pt x="146144" y="1510783"/>
                </a:lnTo>
                <a:lnTo>
                  <a:pt x="124377" y="1469571"/>
                </a:lnTo>
                <a:lnTo>
                  <a:pt x="104092" y="1425698"/>
                </a:lnTo>
                <a:lnTo>
                  <a:pt x="85369" y="1379312"/>
                </a:lnTo>
                <a:lnTo>
                  <a:pt x="68285" y="1330560"/>
                </a:lnTo>
                <a:lnTo>
                  <a:pt x="52918" y="1279591"/>
                </a:lnTo>
                <a:lnTo>
                  <a:pt x="39347" y="1226552"/>
                </a:lnTo>
                <a:lnTo>
                  <a:pt x="27650" y="1171591"/>
                </a:lnTo>
                <a:lnTo>
                  <a:pt x="17904" y="1114856"/>
                </a:lnTo>
                <a:lnTo>
                  <a:pt x="10188" y="1056493"/>
                </a:lnTo>
                <a:lnTo>
                  <a:pt x="4580" y="996652"/>
                </a:lnTo>
                <a:lnTo>
                  <a:pt x="1158" y="935480"/>
                </a:lnTo>
                <a:lnTo>
                  <a:pt x="0" y="873125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282051" y="1620900"/>
            <a:ext cx="611505" cy="447675"/>
          </a:xfrm>
          <a:custGeom>
            <a:avLst/>
            <a:gdLst/>
            <a:ahLst/>
            <a:cxnLst/>
            <a:rect l="l" t="t" r="r" b="b"/>
            <a:pathLst>
              <a:path w="611504" h="447675">
                <a:moveTo>
                  <a:pt x="0" y="223774"/>
                </a:moveTo>
                <a:lnTo>
                  <a:pt x="4922" y="183554"/>
                </a:lnTo>
                <a:lnTo>
                  <a:pt x="19113" y="145698"/>
                </a:lnTo>
                <a:lnTo>
                  <a:pt x="41712" y="110838"/>
                </a:lnTo>
                <a:lnTo>
                  <a:pt x="71855" y="79605"/>
                </a:lnTo>
                <a:lnTo>
                  <a:pt x="108681" y="52634"/>
                </a:lnTo>
                <a:lnTo>
                  <a:pt x="151327" y="30555"/>
                </a:lnTo>
                <a:lnTo>
                  <a:pt x="198931" y="14001"/>
                </a:lnTo>
                <a:lnTo>
                  <a:pt x="250630" y="3605"/>
                </a:lnTo>
                <a:lnTo>
                  <a:pt x="305562" y="0"/>
                </a:lnTo>
                <a:lnTo>
                  <a:pt x="360493" y="3605"/>
                </a:lnTo>
                <a:lnTo>
                  <a:pt x="412192" y="14001"/>
                </a:lnTo>
                <a:lnTo>
                  <a:pt x="459796" y="30555"/>
                </a:lnTo>
                <a:lnTo>
                  <a:pt x="502442" y="52634"/>
                </a:lnTo>
                <a:lnTo>
                  <a:pt x="539268" y="79605"/>
                </a:lnTo>
                <a:lnTo>
                  <a:pt x="569411" y="110838"/>
                </a:lnTo>
                <a:lnTo>
                  <a:pt x="592010" y="145698"/>
                </a:lnTo>
                <a:lnTo>
                  <a:pt x="606201" y="183554"/>
                </a:lnTo>
                <a:lnTo>
                  <a:pt x="611124" y="223774"/>
                </a:lnTo>
                <a:lnTo>
                  <a:pt x="606201" y="263997"/>
                </a:lnTo>
                <a:lnTo>
                  <a:pt x="592010" y="301865"/>
                </a:lnTo>
                <a:lnTo>
                  <a:pt x="569411" y="336742"/>
                </a:lnTo>
                <a:lnTo>
                  <a:pt x="539268" y="367995"/>
                </a:lnTo>
                <a:lnTo>
                  <a:pt x="502442" y="394987"/>
                </a:lnTo>
                <a:lnTo>
                  <a:pt x="459796" y="417086"/>
                </a:lnTo>
                <a:lnTo>
                  <a:pt x="412192" y="433657"/>
                </a:lnTo>
                <a:lnTo>
                  <a:pt x="360493" y="444064"/>
                </a:lnTo>
                <a:lnTo>
                  <a:pt x="305562" y="447675"/>
                </a:lnTo>
                <a:lnTo>
                  <a:pt x="250630" y="444064"/>
                </a:lnTo>
                <a:lnTo>
                  <a:pt x="198931" y="433657"/>
                </a:lnTo>
                <a:lnTo>
                  <a:pt x="151327" y="417086"/>
                </a:lnTo>
                <a:lnTo>
                  <a:pt x="108681" y="394987"/>
                </a:lnTo>
                <a:lnTo>
                  <a:pt x="71855" y="367995"/>
                </a:lnTo>
                <a:lnTo>
                  <a:pt x="41712" y="336742"/>
                </a:lnTo>
                <a:lnTo>
                  <a:pt x="19113" y="301865"/>
                </a:lnTo>
                <a:lnTo>
                  <a:pt x="4922" y="263997"/>
                </a:lnTo>
                <a:lnTo>
                  <a:pt x="0" y="223774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220075" y="3552825"/>
            <a:ext cx="815975" cy="736600"/>
          </a:xfrm>
          <a:custGeom>
            <a:avLst/>
            <a:gdLst/>
            <a:ahLst/>
            <a:cxnLst/>
            <a:rect l="l" t="t" r="r" b="b"/>
            <a:pathLst>
              <a:path w="815975" h="736600">
                <a:moveTo>
                  <a:pt x="0" y="368300"/>
                </a:moveTo>
                <a:lnTo>
                  <a:pt x="3178" y="322091"/>
                </a:lnTo>
                <a:lnTo>
                  <a:pt x="12458" y="277599"/>
                </a:lnTo>
                <a:lnTo>
                  <a:pt x="27458" y="235166"/>
                </a:lnTo>
                <a:lnTo>
                  <a:pt x="47796" y="195139"/>
                </a:lnTo>
                <a:lnTo>
                  <a:pt x="73091" y="157861"/>
                </a:lnTo>
                <a:lnTo>
                  <a:pt x="102960" y="123678"/>
                </a:lnTo>
                <a:lnTo>
                  <a:pt x="137022" y="92934"/>
                </a:lnTo>
                <a:lnTo>
                  <a:pt x="174894" y="65974"/>
                </a:lnTo>
                <a:lnTo>
                  <a:pt x="216195" y="43142"/>
                </a:lnTo>
                <a:lnTo>
                  <a:pt x="260543" y="24784"/>
                </a:lnTo>
                <a:lnTo>
                  <a:pt x="307556" y="11245"/>
                </a:lnTo>
                <a:lnTo>
                  <a:pt x="356853" y="2868"/>
                </a:lnTo>
                <a:lnTo>
                  <a:pt x="408050" y="0"/>
                </a:lnTo>
                <a:lnTo>
                  <a:pt x="459221" y="2868"/>
                </a:lnTo>
                <a:lnTo>
                  <a:pt x="508495" y="11245"/>
                </a:lnTo>
                <a:lnTo>
                  <a:pt x="555489" y="24784"/>
                </a:lnTo>
                <a:lnTo>
                  <a:pt x="599821" y="43142"/>
                </a:lnTo>
                <a:lnTo>
                  <a:pt x="641110" y="65974"/>
                </a:lnTo>
                <a:lnTo>
                  <a:pt x="678972" y="92934"/>
                </a:lnTo>
                <a:lnTo>
                  <a:pt x="713026" y="123678"/>
                </a:lnTo>
                <a:lnTo>
                  <a:pt x="742890" y="157861"/>
                </a:lnTo>
                <a:lnTo>
                  <a:pt x="768181" y="195139"/>
                </a:lnTo>
                <a:lnTo>
                  <a:pt x="788518" y="235166"/>
                </a:lnTo>
                <a:lnTo>
                  <a:pt x="803517" y="277599"/>
                </a:lnTo>
                <a:lnTo>
                  <a:pt x="812796" y="322091"/>
                </a:lnTo>
                <a:lnTo>
                  <a:pt x="815975" y="368300"/>
                </a:lnTo>
                <a:lnTo>
                  <a:pt x="812796" y="414508"/>
                </a:lnTo>
                <a:lnTo>
                  <a:pt x="803517" y="459000"/>
                </a:lnTo>
                <a:lnTo>
                  <a:pt x="788518" y="501433"/>
                </a:lnTo>
                <a:lnTo>
                  <a:pt x="768181" y="541460"/>
                </a:lnTo>
                <a:lnTo>
                  <a:pt x="742890" y="578738"/>
                </a:lnTo>
                <a:lnTo>
                  <a:pt x="713026" y="612921"/>
                </a:lnTo>
                <a:lnTo>
                  <a:pt x="678972" y="643665"/>
                </a:lnTo>
                <a:lnTo>
                  <a:pt x="641110" y="670625"/>
                </a:lnTo>
                <a:lnTo>
                  <a:pt x="599821" y="693457"/>
                </a:lnTo>
                <a:lnTo>
                  <a:pt x="555489" y="711815"/>
                </a:lnTo>
                <a:lnTo>
                  <a:pt x="508495" y="725354"/>
                </a:lnTo>
                <a:lnTo>
                  <a:pt x="459221" y="733731"/>
                </a:lnTo>
                <a:lnTo>
                  <a:pt x="408050" y="736600"/>
                </a:lnTo>
                <a:lnTo>
                  <a:pt x="356853" y="733731"/>
                </a:lnTo>
                <a:lnTo>
                  <a:pt x="307556" y="725354"/>
                </a:lnTo>
                <a:lnTo>
                  <a:pt x="260543" y="711815"/>
                </a:lnTo>
                <a:lnTo>
                  <a:pt x="216195" y="693457"/>
                </a:lnTo>
                <a:lnTo>
                  <a:pt x="174894" y="670625"/>
                </a:lnTo>
                <a:lnTo>
                  <a:pt x="137022" y="643665"/>
                </a:lnTo>
                <a:lnTo>
                  <a:pt x="102960" y="612921"/>
                </a:lnTo>
                <a:lnTo>
                  <a:pt x="73091" y="578738"/>
                </a:lnTo>
                <a:lnTo>
                  <a:pt x="47796" y="541460"/>
                </a:lnTo>
                <a:lnTo>
                  <a:pt x="27458" y="501433"/>
                </a:lnTo>
                <a:lnTo>
                  <a:pt x="12458" y="459000"/>
                </a:lnTo>
                <a:lnTo>
                  <a:pt x="3178" y="414508"/>
                </a:lnTo>
                <a:lnTo>
                  <a:pt x="0" y="36830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242300" y="4918075"/>
            <a:ext cx="711200" cy="430530"/>
          </a:xfrm>
          <a:custGeom>
            <a:avLst/>
            <a:gdLst/>
            <a:ahLst/>
            <a:cxnLst/>
            <a:rect l="l" t="t" r="r" b="b"/>
            <a:pathLst>
              <a:path w="711200" h="430529">
                <a:moveTo>
                  <a:pt x="0" y="215137"/>
                </a:moveTo>
                <a:lnTo>
                  <a:pt x="18133" y="147116"/>
                </a:lnTo>
                <a:lnTo>
                  <a:pt x="68624" y="88056"/>
                </a:lnTo>
                <a:lnTo>
                  <a:pt x="104171" y="62991"/>
                </a:lnTo>
                <a:lnTo>
                  <a:pt x="145609" y="41493"/>
                </a:lnTo>
                <a:lnTo>
                  <a:pt x="192203" y="24002"/>
                </a:lnTo>
                <a:lnTo>
                  <a:pt x="243222" y="10962"/>
                </a:lnTo>
                <a:lnTo>
                  <a:pt x="297932" y="2814"/>
                </a:lnTo>
                <a:lnTo>
                  <a:pt x="355600" y="0"/>
                </a:lnTo>
                <a:lnTo>
                  <a:pt x="413267" y="2814"/>
                </a:lnTo>
                <a:lnTo>
                  <a:pt x="467977" y="10962"/>
                </a:lnTo>
                <a:lnTo>
                  <a:pt x="518996" y="24003"/>
                </a:lnTo>
                <a:lnTo>
                  <a:pt x="565590" y="41493"/>
                </a:lnTo>
                <a:lnTo>
                  <a:pt x="607028" y="62992"/>
                </a:lnTo>
                <a:lnTo>
                  <a:pt x="642575" y="88056"/>
                </a:lnTo>
                <a:lnTo>
                  <a:pt x="671499" y="116245"/>
                </a:lnTo>
                <a:lnTo>
                  <a:pt x="706544" y="180228"/>
                </a:lnTo>
                <a:lnTo>
                  <a:pt x="711200" y="215137"/>
                </a:lnTo>
                <a:lnTo>
                  <a:pt x="706544" y="250016"/>
                </a:lnTo>
                <a:lnTo>
                  <a:pt x="693066" y="283110"/>
                </a:lnTo>
                <a:lnTo>
                  <a:pt x="642575" y="342164"/>
                </a:lnTo>
                <a:lnTo>
                  <a:pt x="607028" y="367236"/>
                </a:lnTo>
                <a:lnTo>
                  <a:pt x="565590" y="388745"/>
                </a:lnTo>
                <a:lnTo>
                  <a:pt x="518996" y="406248"/>
                </a:lnTo>
                <a:lnTo>
                  <a:pt x="467977" y="419301"/>
                </a:lnTo>
                <a:lnTo>
                  <a:pt x="413267" y="427458"/>
                </a:lnTo>
                <a:lnTo>
                  <a:pt x="355600" y="430275"/>
                </a:lnTo>
                <a:lnTo>
                  <a:pt x="297932" y="427458"/>
                </a:lnTo>
                <a:lnTo>
                  <a:pt x="243222" y="419301"/>
                </a:lnTo>
                <a:lnTo>
                  <a:pt x="192203" y="406248"/>
                </a:lnTo>
                <a:lnTo>
                  <a:pt x="145609" y="388745"/>
                </a:lnTo>
                <a:lnTo>
                  <a:pt x="104171" y="367236"/>
                </a:lnTo>
                <a:lnTo>
                  <a:pt x="68624" y="342164"/>
                </a:lnTo>
                <a:lnTo>
                  <a:pt x="39700" y="313974"/>
                </a:lnTo>
                <a:lnTo>
                  <a:pt x="4655" y="250016"/>
                </a:lnTo>
                <a:lnTo>
                  <a:pt x="0" y="21513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81355"/>
            <a:ext cx="187451" cy="2788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6908" y="205740"/>
            <a:ext cx="187451" cy="2804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04416" y="0"/>
            <a:ext cx="187451" cy="126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30323" y="0"/>
            <a:ext cx="187451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443984"/>
            <a:ext cx="172212" cy="278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667" y="4468367"/>
            <a:ext cx="187452" cy="2804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8659" y="5462015"/>
            <a:ext cx="185928" cy="2804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33044" y="5487923"/>
            <a:ext cx="187452" cy="2788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172212" cy="126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67" y="0"/>
            <a:ext cx="18745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97758" y="3987101"/>
            <a:ext cx="1247140" cy="902969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9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 marL="30988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外观喷漆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23488" y="4934711"/>
            <a:ext cx="76200" cy="486409"/>
          </a:xfrm>
          <a:custGeom>
            <a:avLst/>
            <a:gdLst/>
            <a:ahLst/>
            <a:cxnLst/>
            <a:rect l="l" t="t" r="r" b="b"/>
            <a:pathLst>
              <a:path w="76200" h="486410">
                <a:moveTo>
                  <a:pt x="28575" y="410209"/>
                </a:moveTo>
                <a:lnTo>
                  <a:pt x="0" y="410209"/>
                </a:lnTo>
                <a:lnTo>
                  <a:pt x="38100" y="486409"/>
                </a:lnTo>
                <a:lnTo>
                  <a:pt x="69850" y="422909"/>
                </a:lnTo>
                <a:lnTo>
                  <a:pt x="28575" y="422909"/>
                </a:lnTo>
                <a:lnTo>
                  <a:pt x="28575" y="410209"/>
                </a:lnTo>
                <a:close/>
              </a:path>
              <a:path w="76200" h="486410">
                <a:moveTo>
                  <a:pt x="47625" y="0"/>
                </a:moveTo>
                <a:lnTo>
                  <a:pt x="28575" y="0"/>
                </a:lnTo>
                <a:lnTo>
                  <a:pt x="28575" y="422909"/>
                </a:lnTo>
                <a:lnTo>
                  <a:pt x="47625" y="422909"/>
                </a:lnTo>
                <a:lnTo>
                  <a:pt x="47625" y="0"/>
                </a:lnTo>
                <a:close/>
              </a:path>
              <a:path w="76200" h="486410">
                <a:moveTo>
                  <a:pt x="76200" y="410209"/>
                </a:moveTo>
                <a:lnTo>
                  <a:pt x="47625" y="410209"/>
                </a:lnTo>
                <a:lnTo>
                  <a:pt x="47625" y="422909"/>
                </a:lnTo>
                <a:lnTo>
                  <a:pt x="69850" y="422909"/>
                </a:lnTo>
                <a:lnTo>
                  <a:pt x="76200" y="410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677917" y="3921594"/>
            <a:ext cx="1124585" cy="30416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27660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不良品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175125" y="4045584"/>
            <a:ext cx="473075" cy="76200"/>
          </a:xfrm>
          <a:custGeom>
            <a:avLst/>
            <a:gdLst/>
            <a:ahLst/>
            <a:cxnLst/>
            <a:rect l="l" t="t" r="r" b="b"/>
            <a:pathLst>
              <a:path w="473075" h="76200">
                <a:moveTo>
                  <a:pt x="396366" y="0"/>
                </a:moveTo>
                <a:lnTo>
                  <a:pt x="396366" y="76200"/>
                </a:lnTo>
                <a:lnTo>
                  <a:pt x="453516" y="47625"/>
                </a:lnTo>
                <a:lnTo>
                  <a:pt x="409066" y="47625"/>
                </a:lnTo>
                <a:lnTo>
                  <a:pt x="409066" y="28575"/>
                </a:lnTo>
                <a:lnTo>
                  <a:pt x="453516" y="28575"/>
                </a:lnTo>
                <a:lnTo>
                  <a:pt x="396366" y="0"/>
                </a:lnTo>
                <a:close/>
              </a:path>
              <a:path w="473075" h="76200">
                <a:moveTo>
                  <a:pt x="39636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6366" y="47625"/>
                </a:lnTo>
                <a:lnTo>
                  <a:pt x="396366" y="28575"/>
                </a:lnTo>
                <a:close/>
              </a:path>
              <a:path w="473075" h="76200">
                <a:moveTo>
                  <a:pt x="453516" y="28575"/>
                </a:moveTo>
                <a:lnTo>
                  <a:pt x="409066" y="28575"/>
                </a:lnTo>
                <a:lnTo>
                  <a:pt x="409066" y="47625"/>
                </a:lnTo>
                <a:lnTo>
                  <a:pt x="453516" y="47625"/>
                </a:lnTo>
                <a:lnTo>
                  <a:pt x="472566" y="38100"/>
                </a:lnTo>
                <a:lnTo>
                  <a:pt x="45351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687951" y="4286338"/>
            <a:ext cx="1114425" cy="30416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85158" y="4410328"/>
            <a:ext cx="473075" cy="76200"/>
          </a:xfrm>
          <a:custGeom>
            <a:avLst/>
            <a:gdLst/>
            <a:ahLst/>
            <a:cxnLst/>
            <a:rect l="l" t="t" r="r" b="b"/>
            <a:pathLst>
              <a:path w="473075" h="76200">
                <a:moveTo>
                  <a:pt x="396493" y="0"/>
                </a:moveTo>
                <a:lnTo>
                  <a:pt x="396493" y="76200"/>
                </a:lnTo>
                <a:lnTo>
                  <a:pt x="453643" y="47625"/>
                </a:lnTo>
                <a:lnTo>
                  <a:pt x="409193" y="47625"/>
                </a:lnTo>
                <a:lnTo>
                  <a:pt x="409193" y="28575"/>
                </a:lnTo>
                <a:lnTo>
                  <a:pt x="453643" y="28575"/>
                </a:lnTo>
                <a:lnTo>
                  <a:pt x="396493" y="0"/>
                </a:lnTo>
                <a:close/>
              </a:path>
              <a:path w="473075" h="76200">
                <a:moveTo>
                  <a:pt x="396493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6493" y="47625"/>
                </a:lnTo>
                <a:lnTo>
                  <a:pt x="396493" y="28575"/>
                </a:lnTo>
                <a:close/>
              </a:path>
              <a:path w="473075" h="76200">
                <a:moveTo>
                  <a:pt x="453643" y="28575"/>
                </a:moveTo>
                <a:lnTo>
                  <a:pt x="409193" y="28575"/>
                </a:lnTo>
                <a:lnTo>
                  <a:pt x="409193" y="47625"/>
                </a:lnTo>
                <a:lnTo>
                  <a:pt x="453643" y="47625"/>
                </a:lnTo>
                <a:lnTo>
                  <a:pt x="472693" y="38100"/>
                </a:lnTo>
                <a:lnTo>
                  <a:pt x="453643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5812" y="4520044"/>
            <a:ext cx="1498600" cy="3143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油漆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64739" y="4623053"/>
            <a:ext cx="473075" cy="76200"/>
          </a:xfrm>
          <a:custGeom>
            <a:avLst/>
            <a:gdLst/>
            <a:ahLst/>
            <a:cxnLst/>
            <a:rect l="l" t="t" r="r" b="b"/>
            <a:pathLst>
              <a:path w="473075" h="76200">
                <a:moveTo>
                  <a:pt x="396494" y="0"/>
                </a:moveTo>
                <a:lnTo>
                  <a:pt x="396494" y="76200"/>
                </a:lnTo>
                <a:lnTo>
                  <a:pt x="453644" y="47625"/>
                </a:lnTo>
                <a:lnTo>
                  <a:pt x="409194" y="47625"/>
                </a:lnTo>
                <a:lnTo>
                  <a:pt x="409194" y="28575"/>
                </a:lnTo>
                <a:lnTo>
                  <a:pt x="453644" y="28575"/>
                </a:lnTo>
                <a:lnTo>
                  <a:pt x="396494" y="0"/>
                </a:lnTo>
                <a:close/>
              </a:path>
              <a:path w="473075" h="76200">
                <a:moveTo>
                  <a:pt x="396494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6494" y="47625"/>
                </a:lnTo>
                <a:lnTo>
                  <a:pt x="396494" y="28575"/>
                </a:lnTo>
                <a:close/>
              </a:path>
              <a:path w="473075" h="76200">
                <a:moveTo>
                  <a:pt x="453644" y="28575"/>
                </a:moveTo>
                <a:lnTo>
                  <a:pt x="409194" y="28575"/>
                </a:lnTo>
                <a:lnTo>
                  <a:pt x="409194" y="47625"/>
                </a:lnTo>
                <a:lnTo>
                  <a:pt x="453644" y="47625"/>
                </a:lnTo>
                <a:lnTo>
                  <a:pt x="472694" y="38100"/>
                </a:lnTo>
                <a:lnTo>
                  <a:pt x="453644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837433" y="5452148"/>
            <a:ext cx="1307465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latin typeface="宋体" panose="02010600030101010101" pitchFamily="2" charset="-122"/>
                <a:cs typeface="宋体" panose="02010600030101010101" pitchFamily="2" charset="-122"/>
              </a:rPr>
              <a:t>产品入库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77917" y="4661243"/>
            <a:ext cx="1114425" cy="30416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175125" y="4785233"/>
            <a:ext cx="473075" cy="76200"/>
          </a:xfrm>
          <a:custGeom>
            <a:avLst/>
            <a:gdLst/>
            <a:ahLst/>
            <a:cxnLst/>
            <a:rect l="l" t="t" r="r" b="b"/>
            <a:pathLst>
              <a:path w="473075" h="76200">
                <a:moveTo>
                  <a:pt x="396366" y="0"/>
                </a:moveTo>
                <a:lnTo>
                  <a:pt x="396366" y="76200"/>
                </a:lnTo>
                <a:lnTo>
                  <a:pt x="453516" y="47625"/>
                </a:lnTo>
                <a:lnTo>
                  <a:pt x="409066" y="47625"/>
                </a:lnTo>
                <a:lnTo>
                  <a:pt x="409066" y="28575"/>
                </a:lnTo>
                <a:lnTo>
                  <a:pt x="453516" y="28575"/>
                </a:lnTo>
                <a:lnTo>
                  <a:pt x="396366" y="0"/>
                </a:lnTo>
                <a:close/>
              </a:path>
              <a:path w="473075" h="76200">
                <a:moveTo>
                  <a:pt x="39636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6366" y="47625"/>
                </a:lnTo>
                <a:lnTo>
                  <a:pt x="396366" y="28575"/>
                </a:lnTo>
                <a:close/>
              </a:path>
              <a:path w="473075" h="76200">
                <a:moveTo>
                  <a:pt x="453516" y="28575"/>
                </a:moveTo>
                <a:lnTo>
                  <a:pt x="409066" y="28575"/>
                </a:lnTo>
                <a:lnTo>
                  <a:pt x="409066" y="47625"/>
                </a:lnTo>
                <a:lnTo>
                  <a:pt x="453516" y="47625"/>
                </a:lnTo>
                <a:lnTo>
                  <a:pt x="472566" y="38100"/>
                </a:lnTo>
                <a:lnTo>
                  <a:pt x="45351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373629" y="4440682"/>
            <a:ext cx="368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25.00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54500" y="3902709"/>
            <a:ext cx="292100" cy="54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15.6</a:t>
            </a: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395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9</a:t>
            </a: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1395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1.99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74565" y="4632325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3.02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40963" y="5108702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338.07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5870" y="4094467"/>
            <a:ext cx="1498600" cy="3143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半成品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74900" y="4197603"/>
            <a:ext cx="473075" cy="76200"/>
          </a:xfrm>
          <a:custGeom>
            <a:avLst/>
            <a:gdLst/>
            <a:ahLst/>
            <a:cxnLst/>
            <a:rect l="l" t="t" r="r" b="b"/>
            <a:pathLst>
              <a:path w="473075" h="76200">
                <a:moveTo>
                  <a:pt x="396367" y="0"/>
                </a:moveTo>
                <a:lnTo>
                  <a:pt x="396367" y="76200"/>
                </a:lnTo>
                <a:lnTo>
                  <a:pt x="453517" y="47625"/>
                </a:lnTo>
                <a:lnTo>
                  <a:pt x="409067" y="47625"/>
                </a:lnTo>
                <a:lnTo>
                  <a:pt x="409067" y="28575"/>
                </a:lnTo>
                <a:lnTo>
                  <a:pt x="453517" y="28575"/>
                </a:lnTo>
                <a:lnTo>
                  <a:pt x="396367" y="0"/>
                </a:lnTo>
                <a:close/>
              </a:path>
              <a:path w="473075" h="76200">
                <a:moveTo>
                  <a:pt x="39636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396367" y="47625"/>
                </a:lnTo>
                <a:lnTo>
                  <a:pt x="396367" y="28575"/>
                </a:lnTo>
                <a:close/>
              </a:path>
              <a:path w="473075" h="76200">
                <a:moveTo>
                  <a:pt x="453517" y="28575"/>
                </a:moveTo>
                <a:lnTo>
                  <a:pt x="409067" y="28575"/>
                </a:lnTo>
                <a:lnTo>
                  <a:pt x="409067" y="47625"/>
                </a:lnTo>
                <a:lnTo>
                  <a:pt x="453517" y="47625"/>
                </a:lnTo>
                <a:lnTo>
                  <a:pt x="472567" y="38100"/>
                </a:lnTo>
                <a:lnTo>
                  <a:pt x="453517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363470" y="4014851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340.30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33041" y="6012789"/>
            <a:ext cx="23247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外观喷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漆物料月平衡（单位</a:t>
            </a:r>
            <a:r>
              <a:rPr sz="1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7187" y="1403350"/>
            <a:ext cx="1549400" cy="2952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311150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原材料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PC+ABS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87929" y="1168400"/>
            <a:ext cx="1341120" cy="1066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 panose="02020603050405020304"/>
              <a:cs typeface="Times New Roman" panose="02020603050405020304"/>
            </a:endParaRPr>
          </a:p>
          <a:p>
            <a:pPr marL="356235">
              <a:lnSpc>
                <a:spcPct val="100000"/>
              </a:lnSpc>
            </a:pPr>
            <a:r>
              <a:rPr sz="1200" b="1" spc="5" dirty="0">
                <a:latin typeface="微软雅黑" panose="020B0503020204020204" charset="-122"/>
                <a:cs typeface="微软雅黑" panose="020B0503020204020204" charset="-122"/>
              </a:rPr>
              <a:t>注塑成型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47417" y="1527810"/>
            <a:ext cx="488950" cy="76200"/>
          </a:xfrm>
          <a:custGeom>
            <a:avLst/>
            <a:gdLst/>
            <a:ahLst/>
            <a:cxnLst/>
            <a:rect l="l" t="t" r="r" b="b"/>
            <a:pathLst>
              <a:path w="488950" h="76200">
                <a:moveTo>
                  <a:pt x="412242" y="0"/>
                </a:moveTo>
                <a:lnTo>
                  <a:pt x="412242" y="76200"/>
                </a:lnTo>
                <a:lnTo>
                  <a:pt x="469392" y="47625"/>
                </a:lnTo>
                <a:lnTo>
                  <a:pt x="424942" y="47625"/>
                </a:lnTo>
                <a:lnTo>
                  <a:pt x="424942" y="28575"/>
                </a:lnTo>
                <a:lnTo>
                  <a:pt x="469392" y="28575"/>
                </a:lnTo>
                <a:lnTo>
                  <a:pt x="412242" y="0"/>
                </a:lnTo>
                <a:close/>
              </a:path>
              <a:path w="488950" h="76200">
                <a:moveTo>
                  <a:pt x="41224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2242" y="47625"/>
                </a:lnTo>
                <a:lnTo>
                  <a:pt x="412242" y="28575"/>
                </a:lnTo>
                <a:close/>
              </a:path>
              <a:path w="488950" h="76200">
                <a:moveTo>
                  <a:pt x="469392" y="28575"/>
                </a:moveTo>
                <a:lnTo>
                  <a:pt x="424942" y="28575"/>
                </a:lnTo>
                <a:lnTo>
                  <a:pt x="424942" y="47625"/>
                </a:lnTo>
                <a:lnTo>
                  <a:pt x="469392" y="47625"/>
                </a:lnTo>
                <a:lnTo>
                  <a:pt x="488442" y="38100"/>
                </a:lnTo>
                <a:lnTo>
                  <a:pt x="469392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400296" y="1556385"/>
            <a:ext cx="1465580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不良品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01440" y="1661160"/>
            <a:ext cx="488950" cy="76200"/>
          </a:xfrm>
          <a:custGeom>
            <a:avLst/>
            <a:gdLst/>
            <a:ahLst/>
            <a:cxnLst/>
            <a:rect l="l" t="t" r="r" b="b"/>
            <a:pathLst>
              <a:path w="488950" h="76200">
                <a:moveTo>
                  <a:pt x="412242" y="0"/>
                </a:moveTo>
                <a:lnTo>
                  <a:pt x="412242" y="76200"/>
                </a:lnTo>
                <a:lnTo>
                  <a:pt x="469392" y="47625"/>
                </a:lnTo>
                <a:lnTo>
                  <a:pt x="424942" y="47625"/>
                </a:lnTo>
                <a:lnTo>
                  <a:pt x="424942" y="28575"/>
                </a:lnTo>
                <a:lnTo>
                  <a:pt x="469392" y="28575"/>
                </a:lnTo>
                <a:lnTo>
                  <a:pt x="412242" y="0"/>
                </a:lnTo>
                <a:close/>
              </a:path>
              <a:path w="488950" h="76200">
                <a:moveTo>
                  <a:pt x="412242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2242" y="47625"/>
                </a:lnTo>
                <a:lnTo>
                  <a:pt x="412242" y="28575"/>
                </a:lnTo>
                <a:close/>
              </a:path>
              <a:path w="488950" h="76200">
                <a:moveTo>
                  <a:pt x="469392" y="28575"/>
                </a:moveTo>
                <a:lnTo>
                  <a:pt x="424942" y="28575"/>
                </a:lnTo>
                <a:lnTo>
                  <a:pt x="424942" y="47625"/>
                </a:lnTo>
                <a:lnTo>
                  <a:pt x="469392" y="47625"/>
                </a:lnTo>
                <a:lnTo>
                  <a:pt x="488442" y="38100"/>
                </a:lnTo>
                <a:lnTo>
                  <a:pt x="469392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14929" y="2287904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28575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28575" y="393700"/>
                </a:lnTo>
                <a:lnTo>
                  <a:pt x="28575" y="381000"/>
                </a:lnTo>
                <a:close/>
              </a:path>
              <a:path w="76200" h="457200">
                <a:moveTo>
                  <a:pt x="47625" y="0"/>
                </a:moveTo>
                <a:lnTo>
                  <a:pt x="28575" y="0"/>
                </a:lnTo>
                <a:lnTo>
                  <a:pt x="28575" y="393700"/>
                </a:lnTo>
                <a:lnTo>
                  <a:pt x="47625" y="393700"/>
                </a:lnTo>
                <a:lnTo>
                  <a:pt x="47625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7625" y="381000"/>
                </a:lnTo>
                <a:lnTo>
                  <a:pt x="47625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4400296" y="1918335"/>
            <a:ext cx="1465580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91026" y="2023110"/>
            <a:ext cx="488950" cy="76200"/>
          </a:xfrm>
          <a:custGeom>
            <a:avLst/>
            <a:gdLst/>
            <a:ahLst/>
            <a:cxnLst/>
            <a:rect l="l" t="t" r="r" b="b"/>
            <a:pathLst>
              <a:path w="488950" h="76200">
                <a:moveTo>
                  <a:pt x="412241" y="0"/>
                </a:moveTo>
                <a:lnTo>
                  <a:pt x="412241" y="76200"/>
                </a:lnTo>
                <a:lnTo>
                  <a:pt x="469391" y="47625"/>
                </a:lnTo>
                <a:lnTo>
                  <a:pt x="424941" y="47625"/>
                </a:lnTo>
                <a:lnTo>
                  <a:pt x="424941" y="28575"/>
                </a:lnTo>
                <a:lnTo>
                  <a:pt x="469391" y="28575"/>
                </a:lnTo>
                <a:lnTo>
                  <a:pt x="412241" y="0"/>
                </a:lnTo>
                <a:close/>
              </a:path>
              <a:path w="488950" h="76200">
                <a:moveTo>
                  <a:pt x="412241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2241" y="47625"/>
                </a:lnTo>
                <a:lnTo>
                  <a:pt x="412241" y="28575"/>
                </a:lnTo>
                <a:close/>
              </a:path>
              <a:path w="488950" h="76200">
                <a:moveTo>
                  <a:pt x="469391" y="28575"/>
                </a:moveTo>
                <a:lnTo>
                  <a:pt x="424941" y="28575"/>
                </a:lnTo>
                <a:lnTo>
                  <a:pt x="424941" y="47625"/>
                </a:lnTo>
                <a:lnTo>
                  <a:pt x="469391" y="47625"/>
                </a:lnTo>
                <a:lnTo>
                  <a:pt x="488441" y="38100"/>
                </a:lnTo>
                <a:lnTo>
                  <a:pt x="469391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487929" y="2802254"/>
            <a:ext cx="1351280" cy="32448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产品入库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32530" y="2405760"/>
            <a:ext cx="514984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0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195.15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60114" y="1867153"/>
            <a:ext cx="2159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0.7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217166" y="3351276"/>
            <a:ext cx="216471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注塑成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型</a:t>
            </a:r>
            <a:r>
              <a:rPr sz="12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料</a:t>
            </a:r>
            <a:r>
              <a:rPr sz="12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平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衡</a:t>
            </a:r>
            <a:r>
              <a:rPr sz="1200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（单位：</a:t>
            </a:r>
            <a:r>
              <a:rPr sz="1200" b="1" spc="2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kg</a:t>
            </a:r>
            <a:r>
              <a:rPr sz="1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32813" y="1371853"/>
            <a:ext cx="5207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1298.00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00296" y="1175385"/>
            <a:ext cx="1465580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42100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边角下料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892677" y="1171702"/>
            <a:ext cx="368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53.35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22140" y="1327785"/>
            <a:ext cx="488950" cy="76200"/>
          </a:xfrm>
          <a:custGeom>
            <a:avLst/>
            <a:gdLst/>
            <a:ahLst/>
            <a:cxnLst/>
            <a:rect l="l" t="t" r="r" b="b"/>
            <a:pathLst>
              <a:path w="488950" h="76200">
                <a:moveTo>
                  <a:pt x="412369" y="0"/>
                </a:moveTo>
                <a:lnTo>
                  <a:pt x="412369" y="76200"/>
                </a:lnTo>
                <a:lnTo>
                  <a:pt x="469519" y="47625"/>
                </a:lnTo>
                <a:lnTo>
                  <a:pt x="425069" y="47625"/>
                </a:lnTo>
                <a:lnTo>
                  <a:pt x="425069" y="28575"/>
                </a:lnTo>
                <a:lnTo>
                  <a:pt x="469519" y="28575"/>
                </a:lnTo>
                <a:lnTo>
                  <a:pt x="412369" y="0"/>
                </a:lnTo>
                <a:close/>
              </a:path>
              <a:path w="488950" h="76200">
                <a:moveTo>
                  <a:pt x="41236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12369" y="47625"/>
                </a:lnTo>
                <a:lnTo>
                  <a:pt x="412369" y="28575"/>
                </a:lnTo>
                <a:close/>
              </a:path>
              <a:path w="488950" h="76200">
                <a:moveTo>
                  <a:pt x="469519" y="28575"/>
                </a:moveTo>
                <a:lnTo>
                  <a:pt x="425069" y="28575"/>
                </a:lnTo>
                <a:lnTo>
                  <a:pt x="425069" y="47625"/>
                </a:lnTo>
                <a:lnTo>
                  <a:pt x="469519" y="47625"/>
                </a:lnTo>
                <a:lnTo>
                  <a:pt x="488569" y="38100"/>
                </a:lnTo>
                <a:lnTo>
                  <a:pt x="46951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939285" y="1505077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9.89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993891" y="2049779"/>
            <a:ext cx="1591056" cy="1339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982715" y="2038476"/>
            <a:ext cx="1415415" cy="1163955"/>
          </a:xfrm>
          <a:custGeom>
            <a:avLst/>
            <a:gdLst/>
            <a:ahLst/>
            <a:cxnLst/>
            <a:rect l="l" t="t" r="r" b="b"/>
            <a:pathLst>
              <a:path w="1415415" h="1163955">
                <a:moveTo>
                  <a:pt x="1264148" y="1077183"/>
                </a:moveTo>
                <a:lnTo>
                  <a:pt x="1227963" y="1121410"/>
                </a:lnTo>
                <a:lnTo>
                  <a:pt x="1415034" y="1163447"/>
                </a:lnTo>
                <a:lnTo>
                  <a:pt x="1384403" y="1095248"/>
                </a:lnTo>
                <a:lnTo>
                  <a:pt x="1286256" y="1095248"/>
                </a:lnTo>
                <a:lnTo>
                  <a:pt x="1264148" y="1077183"/>
                </a:lnTo>
                <a:close/>
              </a:path>
              <a:path w="1415415" h="1163955">
                <a:moveTo>
                  <a:pt x="1300383" y="1032896"/>
                </a:moveTo>
                <a:lnTo>
                  <a:pt x="1264148" y="1077183"/>
                </a:lnTo>
                <a:lnTo>
                  <a:pt x="1286256" y="1095248"/>
                </a:lnTo>
                <a:lnTo>
                  <a:pt x="1322451" y="1050925"/>
                </a:lnTo>
                <a:lnTo>
                  <a:pt x="1300383" y="1032896"/>
                </a:lnTo>
                <a:close/>
              </a:path>
              <a:path w="1415415" h="1163955">
                <a:moveTo>
                  <a:pt x="1336548" y="988695"/>
                </a:moveTo>
                <a:lnTo>
                  <a:pt x="1300383" y="1032896"/>
                </a:lnTo>
                <a:lnTo>
                  <a:pt x="1322451" y="1050925"/>
                </a:lnTo>
                <a:lnTo>
                  <a:pt x="1286256" y="1095248"/>
                </a:lnTo>
                <a:lnTo>
                  <a:pt x="1384403" y="1095248"/>
                </a:lnTo>
                <a:lnTo>
                  <a:pt x="1336548" y="988695"/>
                </a:lnTo>
                <a:close/>
              </a:path>
              <a:path w="1415415" h="1163955">
                <a:moveTo>
                  <a:pt x="36068" y="0"/>
                </a:moveTo>
                <a:lnTo>
                  <a:pt x="0" y="44196"/>
                </a:lnTo>
                <a:lnTo>
                  <a:pt x="1264148" y="1077183"/>
                </a:lnTo>
                <a:lnTo>
                  <a:pt x="1300383" y="1032896"/>
                </a:lnTo>
                <a:lnTo>
                  <a:pt x="360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995415" y="3188207"/>
            <a:ext cx="1626108" cy="1243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983859" y="3349625"/>
            <a:ext cx="1450340" cy="1068070"/>
          </a:xfrm>
          <a:custGeom>
            <a:avLst/>
            <a:gdLst/>
            <a:ahLst/>
            <a:cxnLst/>
            <a:rect l="l" t="t" r="r" b="b"/>
            <a:pathLst>
              <a:path w="1450340" h="1068070">
                <a:moveTo>
                  <a:pt x="1295055" y="77901"/>
                </a:moveTo>
                <a:lnTo>
                  <a:pt x="0" y="1021461"/>
                </a:lnTo>
                <a:lnTo>
                  <a:pt x="33654" y="1067689"/>
                </a:lnTo>
                <a:lnTo>
                  <a:pt x="1328651" y="124047"/>
                </a:lnTo>
                <a:lnTo>
                  <a:pt x="1295055" y="77901"/>
                </a:lnTo>
                <a:close/>
              </a:path>
              <a:path w="1450340" h="1068070">
                <a:moveTo>
                  <a:pt x="1418771" y="61087"/>
                </a:moveTo>
                <a:lnTo>
                  <a:pt x="1318133" y="61087"/>
                </a:lnTo>
                <a:lnTo>
                  <a:pt x="1351788" y="107187"/>
                </a:lnTo>
                <a:lnTo>
                  <a:pt x="1328651" y="124047"/>
                </a:lnTo>
                <a:lnTo>
                  <a:pt x="1362329" y="170307"/>
                </a:lnTo>
                <a:lnTo>
                  <a:pt x="1418771" y="61087"/>
                </a:lnTo>
                <a:close/>
              </a:path>
              <a:path w="1450340" h="1068070">
                <a:moveTo>
                  <a:pt x="1318133" y="61087"/>
                </a:moveTo>
                <a:lnTo>
                  <a:pt x="1295055" y="77901"/>
                </a:lnTo>
                <a:lnTo>
                  <a:pt x="1328651" y="124047"/>
                </a:lnTo>
                <a:lnTo>
                  <a:pt x="1351788" y="107187"/>
                </a:lnTo>
                <a:lnTo>
                  <a:pt x="1318133" y="61087"/>
                </a:lnTo>
                <a:close/>
              </a:path>
              <a:path w="1450340" h="1068070">
                <a:moveTo>
                  <a:pt x="1450339" y="0"/>
                </a:moveTo>
                <a:lnTo>
                  <a:pt x="1261364" y="31623"/>
                </a:lnTo>
                <a:lnTo>
                  <a:pt x="1295055" y="77901"/>
                </a:lnTo>
                <a:lnTo>
                  <a:pt x="1318133" y="61087"/>
                </a:lnTo>
                <a:lnTo>
                  <a:pt x="1418771" y="61087"/>
                </a:lnTo>
                <a:lnTo>
                  <a:pt x="1450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7438135" y="3115817"/>
            <a:ext cx="7188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VOCs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8739" y="250190"/>
            <a:ext cx="845121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  <a:tabLst>
                <a:tab pos="4761865" algn="l"/>
              </a:tabLst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日新（天津）塑胶有限公司调查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	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电器机械及器材制造行业）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57900" y="4850890"/>
            <a:ext cx="3075431" cy="1996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83808" y="4876798"/>
            <a:ext cx="3060191" cy="1981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151879" y="4861529"/>
            <a:ext cx="2649855" cy="1917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000"/>
              </a:lnSpc>
            </a:pP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Coating</a:t>
            </a:r>
            <a:r>
              <a:rPr sz="18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techni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q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ue:</a:t>
            </a:r>
            <a:r>
              <a:rPr sz="18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</a:t>
            </a:r>
            <a:r>
              <a:rPr sz="18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18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lastic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.,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Ltd.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(f</a:t>
            </a:r>
            <a:r>
              <a:rPr sz="18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El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ct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machi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equi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ment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man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facturing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tr</a:t>
            </a:r>
            <a:r>
              <a:rPr sz="1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744" y="3564635"/>
            <a:ext cx="187452" cy="2788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5652" y="3589020"/>
            <a:ext cx="187452" cy="2804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964" y="3924300"/>
            <a:ext cx="9051036" cy="27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" y="3950208"/>
            <a:ext cx="9025128" cy="278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15920" y="3130524"/>
            <a:ext cx="1348740" cy="8483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 marL="513715" marR="288925" indent="-216535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蒸</a:t>
            </a:r>
            <a:r>
              <a:rPr sz="1200" b="1" spc="15" dirty="0">
                <a:latin typeface="微软雅黑" panose="020B0503020204020204" charset="-122"/>
                <a:cs typeface="微软雅黑" panose="020B0503020204020204" charset="-122"/>
              </a:rPr>
              <a:t>镀</a:t>
            </a:r>
            <a:r>
              <a:rPr sz="1200" b="1" spc="-5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印刷 喷漆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06420" y="4015994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28575" y="380745"/>
                </a:moveTo>
                <a:lnTo>
                  <a:pt x="0" y="380745"/>
                </a:lnTo>
                <a:lnTo>
                  <a:pt x="38100" y="456945"/>
                </a:lnTo>
                <a:lnTo>
                  <a:pt x="69850" y="393445"/>
                </a:lnTo>
                <a:lnTo>
                  <a:pt x="28575" y="393445"/>
                </a:lnTo>
                <a:lnTo>
                  <a:pt x="28575" y="380745"/>
                </a:lnTo>
                <a:close/>
              </a:path>
              <a:path w="76200" h="457200">
                <a:moveTo>
                  <a:pt x="47625" y="0"/>
                </a:moveTo>
                <a:lnTo>
                  <a:pt x="28575" y="0"/>
                </a:lnTo>
                <a:lnTo>
                  <a:pt x="28575" y="393445"/>
                </a:lnTo>
                <a:lnTo>
                  <a:pt x="47625" y="393445"/>
                </a:lnTo>
                <a:lnTo>
                  <a:pt x="47625" y="0"/>
                </a:lnTo>
                <a:close/>
              </a:path>
              <a:path w="76200" h="457200">
                <a:moveTo>
                  <a:pt x="76200" y="380745"/>
                </a:moveTo>
                <a:lnTo>
                  <a:pt x="47625" y="380745"/>
                </a:lnTo>
                <a:lnTo>
                  <a:pt x="47625" y="393445"/>
                </a:lnTo>
                <a:lnTo>
                  <a:pt x="69850" y="393445"/>
                </a:lnTo>
                <a:lnTo>
                  <a:pt x="76200" y="380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51782" y="3063875"/>
            <a:ext cx="1216025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不良品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07967" y="3178048"/>
            <a:ext cx="511175" cy="76200"/>
          </a:xfrm>
          <a:custGeom>
            <a:avLst/>
            <a:gdLst/>
            <a:ahLst/>
            <a:cxnLst/>
            <a:rect l="l" t="t" r="r" b="b"/>
            <a:pathLst>
              <a:path w="511175" h="76200">
                <a:moveTo>
                  <a:pt x="434975" y="0"/>
                </a:moveTo>
                <a:lnTo>
                  <a:pt x="434975" y="76200"/>
                </a:lnTo>
                <a:lnTo>
                  <a:pt x="492125" y="47625"/>
                </a:lnTo>
                <a:lnTo>
                  <a:pt x="447675" y="47625"/>
                </a:lnTo>
                <a:lnTo>
                  <a:pt x="447675" y="28575"/>
                </a:lnTo>
                <a:lnTo>
                  <a:pt x="492125" y="28575"/>
                </a:lnTo>
                <a:lnTo>
                  <a:pt x="434975" y="0"/>
                </a:lnTo>
                <a:close/>
              </a:path>
              <a:path w="511175" h="76200">
                <a:moveTo>
                  <a:pt x="43497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34975" y="47625"/>
                </a:lnTo>
                <a:lnTo>
                  <a:pt x="434975" y="28575"/>
                </a:lnTo>
                <a:close/>
              </a:path>
              <a:path w="511175" h="76200">
                <a:moveTo>
                  <a:pt x="492125" y="28575"/>
                </a:moveTo>
                <a:lnTo>
                  <a:pt x="447675" y="28575"/>
                </a:lnTo>
                <a:lnTo>
                  <a:pt x="447675" y="47625"/>
                </a:lnTo>
                <a:lnTo>
                  <a:pt x="492125" y="47625"/>
                </a:lnTo>
                <a:lnTo>
                  <a:pt x="511175" y="38100"/>
                </a:lnTo>
                <a:lnTo>
                  <a:pt x="49212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62577" y="3406647"/>
            <a:ext cx="1205230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8890" y="3520821"/>
            <a:ext cx="511175" cy="76200"/>
          </a:xfrm>
          <a:custGeom>
            <a:avLst/>
            <a:gdLst/>
            <a:ahLst/>
            <a:cxnLst/>
            <a:rect l="l" t="t" r="r" b="b"/>
            <a:pathLst>
              <a:path w="511175" h="76200">
                <a:moveTo>
                  <a:pt x="434848" y="0"/>
                </a:moveTo>
                <a:lnTo>
                  <a:pt x="434848" y="76200"/>
                </a:lnTo>
                <a:lnTo>
                  <a:pt x="491998" y="47625"/>
                </a:lnTo>
                <a:lnTo>
                  <a:pt x="447548" y="47625"/>
                </a:lnTo>
                <a:lnTo>
                  <a:pt x="447548" y="28575"/>
                </a:lnTo>
                <a:lnTo>
                  <a:pt x="491998" y="28575"/>
                </a:lnTo>
                <a:lnTo>
                  <a:pt x="434848" y="0"/>
                </a:lnTo>
                <a:close/>
              </a:path>
              <a:path w="511175" h="76200">
                <a:moveTo>
                  <a:pt x="43484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34848" y="47625"/>
                </a:lnTo>
                <a:lnTo>
                  <a:pt x="434848" y="28575"/>
                </a:lnTo>
                <a:close/>
              </a:path>
              <a:path w="511175" h="76200">
                <a:moveTo>
                  <a:pt x="491998" y="28575"/>
                </a:moveTo>
                <a:lnTo>
                  <a:pt x="447548" y="28575"/>
                </a:lnTo>
                <a:lnTo>
                  <a:pt x="447548" y="47625"/>
                </a:lnTo>
                <a:lnTo>
                  <a:pt x="491998" y="47625"/>
                </a:lnTo>
                <a:lnTo>
                  <a:pt x="511048" y="38100"/>
                </a:lnTo>
                <a:lnTo>
                  <a:pt x="491998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2875" y="3626230"/>
            <a:ext cx="1620520" cy="2952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油漆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50389" y="3720719"/>
            <a:ext cx="511175" cy="76200"/>
          </a:xfrm>
          <a:custGeom>
            <a:avLst/>
            <a:gdLst/>
            <a:ahLst/>
            <a:cxnLst/>
            <a:rect l="l" t="t" r="r" b="b"/>
            <a:pathLst>
              <a:path w="511175" h="76200">
                <a:moveTo>
                  <a:pt x="434975" y="0"/>
                </a:moveTo>
                <a:lnTo>
                  <a:pt x="434975" y="76199"/>
                </a:lnTo>
                <a:lnTo>
                  <a:pt x="492125" y="47624"/>
                </a:lnTo>
                <a:lnTo>
                  <a:pt x="447675" y="47624"/>
                </a:lnTo>
                <a:lnTo>
                  <a:pt x="447675" y="28574"/>
                </a:lnTo>
                <a:lnTo>
                  <a:pt x="492125" y="28574"/>
                </a:lnTo>
                <a:lnTo>
                  <a:pt x="434975" y="0"/>
                </a:lnTo>
                <a:close/>
              </a:path>
              <a:path w="511175" h="76200">
                <a:moveTo>
                  <a:pt x="434975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434975" y="47624"/>
                </a:lnTo>
                <a:lnTo>
                  <a:pt x="434975" y="28574"/>
                </a:lnTo>
                <a:close/>
              </a:path>
              <a:path w="511175" h="76200">
                <a:moveTo>
                  <a:pt x="492125" y="28574"/>
                </a:moveTo>
                <a:lnTo>
                  <a:pt x="447675" y="28574"/>
                </a:lnTo>
                <a:lnTo>
                  <a:pt x="447675" y="47624"/>
                </a:lnTo>
                <a:lnTo>
                  <a:pt x="492125" y="47624"/>
                </a:lnTo>
                <a:lnTo>
                  <a:pt x="511175" y="38099"/>
                </a:lnTo>
                <a:lnTo>
                  <a:pt x="492125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61564" y="4502150"/>
            <a:ext cx="1414145" cy="304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96240"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产品入库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51782" y="3758946"/>
            <a:ext cx="1205230" cy="2857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07967" y="3873119"/>
            <a:ext cx="511175" cy="76200"/>
          </a:xfrm>
          <a:custGeom>
            <a:avLst/>
            <a:gdLst/>
            <a:ahLst/>
            <a:cxnLst/>
            <a:rect l="l" t="t" r="r" b="b"/>
            <a:pathLst>
              <a:path w="511175" h="76200">
                <a:moveTo>
                  <a:pt x="434975" y="0"/>
                </a:moveTo>
                <a:lnTo>
                  <a:pt x="434975" y="76199"/>
                </a:lnTo>
                <a:lnTo>
                  <a:pt x="492125" y="47624"/>
                </a:lnTo>
                <a:lnTo>
                  <a:pt x="447675" y="47624"/>
                </a:lnTo>
                <a:lnTo>
                  <a:pt x="447675" y="28574"/>
                </a:lnTo>
                <a:lnTo>
                  <a:pt x="492125" y="28574"/>
                </a:lnTo>
                <a:lnTo>
                  <a:pt x="434975" y="0"/>
                </a:lnTo>
                <a:close/>
              </a:path>
              <a:path w="511175" h="76200">
                <a:moveTo>
                  <a:pt x="434975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434975" y="47624"/>
                </a:lnTo>
                <a:lnTo>
                  <a:pt x="434975" y="28574"/>
                </a:lnTo>
                <a:close/>
              </a:path>
              <a:path w="511175" h="76200">
                <a:moveTo>
                  <a:pt x="492125" y="28574"/>
                </a:moveTo>
                <a:lnTo>
                  <a:pt x="447675" y="28574"/>
                </a:lnTo>
                <a:lnTo>
                  <a:pt x="447675" y="47624"/>
                </a:lnTo>
                <a:lnTo>
                  <a:pt x="492125" y="47624"/>
                </a:lnTo>
                <a:lnTo>
                  <a:pt x="511175" y="38099"/>
                </a:lnTo>
                <a:lnTo>
                  <a:pt x="492125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64232" y="3553967"/>
            <a:ext cx="368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56.00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00347" y="3039109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233.34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7215" y="3381755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5.24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87215" y="3734054"/>
            <a:ext cx="368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13.20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24022" y="4181855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691.00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746" y="3226307"/>
            <a:ext cx="1620520" cy="2952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半成品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861185" y="3320922"/>
            <a:ext cx="511175" cy="76200"/>
          </a:xfrm>
          <a:custGeom>
            <a:avLst/>
            <a:gdLst/>
            <a:ahLst/>
            <a:cxnLst/>
            <a:rect l="l" t="t" r="r" b="b"/>
            <a:pathLst>
              <a:path w="511175" h="76200">
                <a:moveTo>
                  <a:pt x="434975" y="0"/>
                </a:moveTo>
                <a:lnTo>
                  <a:pt x="434975" y="76200"/>
                </a:lnTo>
                <a:lnTo>
                  <a:pt x="492125" y="47625"/>
                </a:lnTo>
                <a:lnTo>
                  <a:pt x="447675" y="47625"/>
                </a:lnTo>
                <a:lnTo>
                  <a:pt x="447675" y="28575"/>
                </a:lnTo>
                <a:lnTo>
                  <a:pt x="492125" y="28575"/>
                </a:lnTo>
                <a:lnTo>
                  <a:pt x="434975" y="0"/>
                </a:lnTo>
                <a:close/>
              </a:path>
              <a:path w="511175" h="76200">
                <a:moveTo>
                  <a:pt x="43497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34975" y="47625"/>
                </a:lnTo>
                <a:lnTo>
                  <a:pt x="434975" y="28575"/>
                </a:lnTo>
                <a:close/>
              </a:path>
              <a:path w="511175" h="76200">
                <a:moveTo>
                  <a:pt x="492125" y="28575"/>
                </a:moveTo>
                <a:lnTo>
                  <a:pt x="447675" y="28575"/>
                </a:lnTo>
                <a:lnTo>
                  <a:pt x="447675" y="47625"/>
                </a:lnTo>
                <a:lnTo>
                  <a:pt x="492125" y="47625"/>
                </a:lnTo>
                <a:lnTo>
                  <a:pt x="511175" y="38100"/>
                </a:lnTo>
                <a:lnTo>
                  <a:pt x="49212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42261" y="3154045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935.78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76476" y="4900548"/>
            <a:ext cx="275717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蒸镀</a:t>
            </a:r>
            <a:r>
              <a:rPr sz="1200" b="1" spc="-5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1200" b="1" spc="1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印</a:t>
            </a:r>
            <a:r>
              <a:rPr sz="12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刷喷漆物料月平衡（单位：</a:t>
            </a:r>
            <a:r>
              <a:rPr sz="1200" b="1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kg</a:t>
            </a:r>
            <a:r>
              <a:rPr sz="12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915" y="263652"/>
            <a:ext cx="8572500" cy="64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5823" y="289559"/>
            <a:ext cx="8572500" cy="649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133" rIns="0" bIns="0" rtlCol="0">
            <a:spAutoFit/>
          </a:bodyPr>
          <a:lstStyle/>
          <a:p>
            <a:pPr marL="48895">
              <a:lnSpc>
                <a:spcPts val="2840"/>
              </a:lnSpc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日新（天津）塑胶有限公司调查（电器机械及器材制造行</a:t>
            </a:r>
            <a:r>
              <a:rPr sz="24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400" b="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53844" y="2748026"/>
            <a:ext cx="2324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蒸镀喷</a:t>
            </a:r>
            <a:r>
              <a:rPr sz="12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漆物料月平衡（单位</a:t>
            </a:r>
            <a:r>
              <a:rPr sz="1200" b="1" spc="5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b="1" spc="-10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k</a:t>
            </a:r>
            <a:r>
              <a:rPr sz="1200" b="1" dirty="0">
                <a:solidFill>
                  <a:srgbClr val="FF330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1200" b="1" dirty="0">
                <a:solidFill>
                  <a:srgbClr val="FF33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78658" y="1035367"/>
            <a:ext cx="1323975" cy="81026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463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 panose="02020603050405020304"/>
              <a:cs typeface="Times New Roman" panose="02020603050405020304"/>
            </a:endParaRPr>
          </a:p>
          <a:p>
            <a:pPr marL="34798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蒸镀喷漆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155695" y="1880870"/>
            <a:ext cx="76200" cy="436880"/>
          </a:xfrm>
          <a:custGeom>
            <a:avLst/>
            <a:gdLst/>
            <a:ahLst/>
            <a:cxnLst/>
            <a:rect l="l" t="t" r="r" b="b"/>
            <a:pathLst>
              <a:path w="76200" h="436880">
                <a:moveTo>
                  <a:pt x="28575" y="360299"/>
                </a:moveTo>
                <a:lnTo>
                  <a:pt x="0" y="360299"/>
                </a:lnTo>
                <a:lnTo>
                  <a:pt x="38100" y="436499"/>
                </a:lnTo>
                <a:lnTo>
                  <a:pt x="69850" y="372999"/>
                </a:lnTo>
                <a:lnTo>
                  <a:pt x="28575" y="372999"/>
                </a:lnTo>
                <a:lnTo>
                  <a:pt x="28575" y="360299"/>
                </a:lnTo>
                <a:close/>
              </a:path>
              <a:path w="76200" h="436880">
                <a:moveTo>
                  <a:pt x="47625" y="0"/>
                </a:moveTo>
                <a:lnTo>
                  <a:pt x="28575" y="0"/>
                </a:lnTo>
                <a:lnTo>
                  <a:pt x="28575" y="372999"/>
                </a:lnTo>
                <a:lnTo>
                  <a:pt x="47625" y="372999"/>
                </a:lnTo>
                <a:lnTo>
                  <a:pt x="47625" y="0"/>
                </a:lnTo>
                <a:close/>
              </a:path>
              <a:path w="76200" h="436880">
                <a:moveTo>
                  <a:pt x="76200" y="360299"/>
                </a:moveTo>
                <a:lnTo>
                  <a:pt x="47625" y="360299"/>
                </a:lnTo>
                <a:lnTo>
                  <a:pt x="47625" y="372999"/>
                </a:lnTo>
                <a:lnTo>
                  <a:pt x="69850" y="372999"/>
                </a:lnTo>
                <a:lnTo>
                  <a:pt x="76200" y="360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378705" y="971702"/>
            <a:ext cx="1193800" cy="2730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不良品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44925" y="1079119"/>
            <a:ext cx="502284" cy="76200"/>
          </a:xfrm>
          <a:custGeom>
            <a:avLst/>
            <a:gdLst/>
            <a:ahLst/>
            <a:cxnLst/>
            <a:rect l="l" t="t" r="r" b="b"/>
            <a:pathLst>
              <a:path w="502285" h="76200">
                <a:moveTo>
                  <a:pt x="425576" y="0"/>
                </a:moveTo>
                <a:lnTo>
                  <a:pt x="425576" y="76200"/>
                </a:lnTo>
                <a:lnTo>
                  <a:pt x="482726" y="47625"/>
                </a:lnTo>
                <a:lnTo>
                  <a:pt x="438276" y="47625"/>
                </a:lnTo>
                <a:lnTo>
                  <a:pt x="438276" y="28575"/>
                </a:lnTo>
                <a:lnTo>
                  <a:pt x="482726" y="28575"/>
                </a:lnTo>
                <a:lnTo>
                  <a:pt x="425576" y="0"/>
                </a:lnTo>
                <a:close/>
              </a:path>
              <a:path w="502285" h="76200">
                <a:moveTo>
                  <a:pt x="42557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5576" y="47625"/>
                </a:lnTo>
                <a:lnTo>
                  <a:pt x="425576" y="28575"/>
                </a:lnTo>
                <a:close/>
              </a:path>
              <a:path w="502285" h="76200">
                <a:moveTo>
                  <a:pt x="482726" y="28575"/>
                </a:moveTo>
                <a:lnTo>
                  <a:pt x="438276" y="28575"/>
                </a:lnTo>
                <a:lnTo>
                  <a:pt x="438276" y="47625"/>
                </a:lnTo>
                <a:lnTo>
                  <a:pt x="482726" y="47625"/>
                </a:lnTo>
                <a:lnTo>
                  <a:pt x="501776" y="38100"/>
                </a:lnTo>
                <a:lnTo>
                  <a:pt x="48272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389373" y="1298981"/>
            <a:ext cx="1183005" cy="2730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废气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55592" y="1406397"/>
            <a:ext cx="502284" cy="76200"/>
          </a:xfrm>
          <a:custGeom>
            <a:avLst/>
            <a:gdLst/>
            <a:ahLst/>
            <a:cxnLst/>
            <a:rect l="l" t="t" r="r" b="b"/>
            <a:pathLst>
              <a:path w="502285" h="76200">
                <a:moveTo>
                  <a:pt x="425577" y="0"/>
                </a:moveTo>
                <a:lnTo>
                  <a:pt x="425577" y="76200"/>
                </a:lnTo>
                <a:lnTo>
                  <a:pt x="482727" y="47625"/>
                </a:lnTo>
                <a:lnTo>
                  <a:pt x="438277" y="47625"/>
                </a:lnTo>
                <a:lnTo>
                  <a:pt x="438277" y="28575"/>
                </a:lnTo>
                <a:lnTo>
                  <a:pt x="482727" y="28575"/>
                </a:lnTo>
                <a:lnTo>
                  <a:pt x="425577" y="0"/>
                </a:lnTo>
                <a:close/>
              </a:path>
              <a:path w="502285" h="76200">
                <a:moveTo>
                  <a:pt x="425577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5577" y="47625"/>
                </a:lnTo>
                <a:lnTo>
                  <a:pt x="425577" y="28575"/>
                </a:lnTo>
                <a:close/>
              </a:path>
              <a:path w="502285" h="76200">
                <a:moveTo>
                  <a:pt x="482727" y="28575"/>
                </a:moveTo>
                <a:lnTo>
                  <a:pt x="438277" y="28575"/>
                </a:lnTo>
                <a:lnTo>
                  <a:pt x="438277" y="47625"/>
                </a:lnTo>
                <a:lnTo>
                  <a:pt x="482727" y="47625"/>
                </a:lnTo>
                <a:lnTo>
                  <a:pt x="501777" y="38100"/>
                </a:lnTo>
                <a:lnTo>
                  <a:pt x="482727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47650" y="1508709"/>
            <a:ext cx="1590675" cy="2819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油漆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23542" y="1597278"/>
            <a:ext cx="502284" cy="76200"/>
          </a:xfrm>
          <a:custGeom>
            <a:avLst/>
            <a:gdLst/>
            <a:ahLst/>
            <a:cxnLst/>
            <a:rect l="l" t="t" r="r" b="b"/>
            <a:pathLst>
              <a:path w="502285" h="76200">
                <a:moveTo>
                  <a:pt x="425576" y="0"/>
                </a:moveTo>
                <a:lnTo>
                  <a:pt x="425576" y="76200"/>
                </a:lnTo>
                <a:lnTo>
                  <a:pt x="482726" y="47625"/>
                </a:lnTo>
                <a:lnTo>
                  <a:pt x="438276" y="47625"/>
                </a:lnTo>
                <a:lnTo>
                  <a:pt x="438276" y="28575"/>
                </a:lnTo>
                <a:lnTo>
                  <a:pt x="482726" y="28575"/>
                </a:lnTo>
                <a:lnTo>
                  <a:pt x="425576" y="0"/>
                </a:lnTo>
                <a:close/>
              </a:path>
              <a:path w="502285" h="76200">
                <a:moveTo>
                  <a:pt x="42557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5576" y="47625"/>
                </a:lnTo>
                <a:lnTo>
                  <a:pt x="425576" y="28575"/>
                </a:lnTo>
                <a:close/>
              </a:path>
              <a:path w="502285" h="76200">
                <a:moveTo>
                  <a:pt x="482726" y="28575"/>
                </a:moveTo>
                <a:lnTo>
                  <a:pt x="438276" y="28575"/>
                </a:lnTo>
                <a:lnTo>
                  <a:pt x="438276" y="47625"/>
                </a:lnTo>
                <a:lnTo>
                  <a:pt x="482726" y="47625"/>
                </a:lnTo>
                <a:lnTo>
                  <a:pt x="501776" y="38100"/>
                </a:lnTo>
                <a:lnTo>
                  <a:pt x="48272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425319" y="2345182"/>
            <a:ext cx="1388110" cy="291465"/>
          </a:xfrm>
          <a:prstGeom prst="rect">
            <a:avLst/>
          </a:prstGeom>
          <a:ln w="12699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382905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产品入库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78705" y="1635404"/>
            <a:ext cx="1183005" cy="27305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废漆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844925" y="1742820"/>
            <a:ext cx="502284" cy="76200"/>
          </a:xfrm>
          <a:custGeom>
            <a:avLst/>
            <a:gdLst/>
            <a:ahLst/>
            <a:cxnLst/>
            <a:rect l="l" t="t" r="r" b="b"/>
            <a:pathLst>
              <a:path w="502285" h="76200">
                <a:moveTo>
                  <a:pt x="425576" y="0"/>
                </a:moveTo>
                <a:lnTo>
                  <a:pt x="425576" y="76200"/>
                </a:lnTo>
                <a:lnTo>
                  <a:pt x="482726" y="47625"/>
                </a:lnTo>
                <a:lnTo>
                  <a:pt x="438276" y="47625"/>
                </a:lnTo>
                <a:lnTo>
                  <a:pt x="438276" y="28575"/>
                </a:lnTo>
                <a:lnTo>
                  <a:pt x="482726" y="28575"/>
                </a:lnTo>
                <a:lnTo>
                  <a:pt x="425576" y="0"/>
                </a:lnTo>
                <a:close/>
              </a:path>
              <a:path w="502285" h="76200">
                <a:moveTo>
                  <a:pt x="42557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5576" y="47625"/>
                </a:lnTo>
                <a:lnTo>
                  <a:pt x="425576" y="28575"/>
                </a:lnTo>
                <a:close/>
              </a:path>
              <a:path w="502285" h="76200">
                <a:moveTo>
                  <a:pt x="482726" y="28575"/>
                </a:moveTo>
                <a:lnTo>
                  <a:pt x="438276" y="28575"/>
                </a:lnTo>
                <a:lnTo>
                  <a:pt x="438276" y="47625"/>
                </a:lnTo>
                <a:lnTo>
                  <a:pt x="482726" y="47625"/>
                </a:lnTo>
                <a:lnTo>
                  <a:pt x="501776" y="38100"/>
                </a:lnTo>
                <a:lnTo>
                  <a:pt x="48272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938654" y="1441069"/>
            <a:ext cx="3683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28.00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839083" y="949452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2.69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924427" y="1276858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2.27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24427" y="1613280"/>
            <a:ext cx="2921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0.80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73044" y="2040635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139.48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58330" y="1126820"/>
            <a:ext cx="1590675" cy="2819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半成品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34210" y="1215516"/>
            <a:ext cx="502284" cy="76200"/>
          </a:xfrm>
          <a:custGeom>
            <a:avLst/>
            <a:gdLst/>
            <a:ahLst/>
            <a:cxnLst/>
            <a:rect l="l" t="t" r="r" b="b"/>
            <a:pathLst>
              <a:path w="502285" h="76200">
                <a:moveTo>
                  <a:pt x="425576" y="0"/>
                </a:moveTo>
                <a:lnTo>
                  <a:pt x="425576" y="76200"/>
                </a:lnTo>
                <a:lnTo>
                  <a:pt x="482726" y="47625"/>
                </a:lnTo>
                <a:lnTo>
                  <a:pt x="438276" y="47625"/>
                </a:lnTo>
                <a:lnTo>
                  <a:pt x="438276" y="28575"/>
                </a:lnTo>
                <a:lnTo>
                  <a:pt x="482726" y="28575"/>
                </a:lnTo>
                <a:lnTo>
                  <a:pt x="425576" y="0"/>
                </a:lnTo>
                <a:close/>
              </a:path>
              <a:path w="502285" h="76200">
                <a:moveTo>
                  <a:pt x="425576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25576" y="47625"/>
                </a:lnTo>
                <a:lnTo>
                  <a:pt x="425576" y="28575"/>
                </a:lnTo>
                <a:close/>
              </a:path>
              <a:path w="502285" h="76200">
                <a:moveTo>
                  <a:pt x="482726" y="28575"/>
                </a:moveTo>
                <a:lnTo>
                  <a:pt x="438276" y="28575"/>
                </a:lnTo>
                <a:lnTo>
                  <a:pt x="438276" y="47625"/>
                </a:lnTo>
                <a:lnTo>
                  <a:pt x="482726" y="47625"/>
                </a:lnTo>
                <a:lnTo>
                  <a:pt x="501776" y="38100"/>
                </a:lnTo>
                <a:lnTo>
                  <a:pt x="482726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917319" y="1059179"/>
            <a:ext cx="4445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 panose="02020603050405020304"/>
                <a:cs typeface="Times New Roman" panose="02020603050405020304"/>
              </a:rPr>
              <a:t>122.43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354836" y="118871"/>
            <a:ext cx="185928" cy="650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379219" y="144779"/>
            <a:ext cx="187452" cy="650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634228" y="1420367"/>
            <a:ext cx="1046987" cy="1075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623052" y="1408938"/>
            <a:ext cx="871855" cy="901065"/>
          </a:xfrm>
          <a:custGeom>
            <a:avLst/>
            <a:gdLst/>
            <a:ahLst/>
            <a:cxnLst/>
            <a:rect l="l" t="t" r="r" b="b"/>
            <a:pathLst>
              <a:path w="871854" h="901064">
                <a:moveTo>
                  <a:pt x="731704" y="797416"/>
                </a:moveTo>
                <a:lnTo>
                  <a:pt x="690626" y="837057"/>
                </a:lnTo>
                <a:lnTo>
                  <a:pt x="871347" y="900811"/>
                </a:lnTo>
                <a:lnTo>
                  <a:pt x="845337" y="818007"/>
                </a:lnTo>
                <a:lnTo>
                  <a:pt x="751586" y="818007"/>
                </a:lnTo>
                <a:lnTo>
                  <a:pt x="731704" y="797416"/>
                </a:lnTo>
                <a:close/>
              </a:path>
              <a:path w="871854" h="901064">
                <a:moveTo>
                  <a:pt x="772871" y="757691"/>
                </a:moveTo>
                <a:lnTo>
                  <a:pt x="731704" y="797416"/>
                </a:lnTo>
                <a:lnTo>
                  <a:pt x="751586" y="818007"/>
                </a:lnTo>
                <a:lnTo>
                  <a:pt x="792734" y="778256"/>
                </a:lnTo>
                <a:lnTo>
                  <a:pt x="772871" y="757691"/>
                </a:lnTo>
                <a:close/>
              </a:path>
              <a:path w="871854" h="901064">
                <a:moveTo>
                  <a:pt x="813943" y="718058"/>
                </a:moveTo>
                <a:lnTo>
                  <a:pt x="772871" y="757691"/>
                </a:lnTo>
                <a:lnTo>
                  <a:pt x="792734" y="778256"/>
                </a:lnTo>
                <a:lnTo>
                  <a:pt x="751586" y="818007"/>
                </a:lnTo>
                <a:lnTo>
                  <a:pt x="845337" y="818007"/>
                </a:lnTo>
                <a:lnTo>
                  <a:pt x="813943" y="718058"/>
                </a:lnTo>
                <a:close/>
              </a:path>
              <a:path w="871854" h="901064">
                <a:moveTo>
                  <a:pt x="41021" y="0"/>
                </a:moveTo>
                <a:lnTo>
                  <a:pt x="0" y="39624"/>
                </a:lnTo>
                <a:lnTo>
                  <a:pt x="731704" y="797416"/>
                </a:lnTo>
                <a:lnTo>
                  <a:pt x="772871" y="757691"/>
                </a:lnTo>
                <a:lnTo>
                  <a:pt x="410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62600" y="2624327"/>
            <a:ext cx="1060703" cy="11490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50915" y="2785998"/>
            <a:ext cx="886460" cy="973455"/>
          </a:xfrm>
          <a:custGeom>
            <a:avLst/>
            <a:gdLst/>
            <a:ahLst/>
            <a:cxnLst/>
            <a:rect l="l" t="t" r="r" b="b"/>
            <a:pathLst>
              <a:path w="886460" h="973454">
                <a:moveTo>
                  <a:pt x="750092" y="107854"/>
                </a:moveTo>
                <a:lnTo>
                  <a:pt x="0" y="934974"/>
                </a:lnTo>
                <a:lnTo>
                  <a:pt x="42418" y="973327"/>
                </a:lnTo>
                <a:lnTo>
                  <a:pt x="792382" y="146211"/>
                </a:lnTo>
                <a:lnTo>
                  <a:pt x="750092" y="107854"/>
                </a:lnTo>
                <a:close/>
              </a:path>
              <a:path w="886460" h="973454">
                <a:moveTo>
                  <a:pt x="862112" y="86740"/>
                </a:moveTo>
                <a:lnTo>
                  <a:pt x="769238" y="86740"/>
                </a:lnTo>
                <a:lnTo>
                  <a:pt x="811530" y="125095"/>
                </a:lnTo>
                <a:lnTo>
                  <a:pt x="792382" y="146211"/>
                </a:lnTo>
                <a:lnTo>
                  <a:pt x="834771" y="184658"/>
                </a:lnTo>
                <a:lnTo>
                  <a:pt x="862112" y="86740"/>
                </a:lnTo>
                <a:close/>
              </a:path>
              <a:path w="886460" h="973454">
                <a:moveTo>
                  <a:pt x="769238" y="86740"/>
                </a:moveTo>
                <a:lnTo>
                  <a:pt x="750092" y="107854"/>
                </a:lnTo>
                <a:lnTo>
                  <a:pt x="792382" y="146211"/>
                </a:lnTo>
                <a:lnTo>
                  <a:pt x="811530" y="125095"/>
                </a:lnTo>
                <a:lnTo>
                  <a:pt x="769238" y="86740"/>
                </a:lnTo>
                <a:close/>
              </a:path>
              <a:path w="886460" h="973454">
                <a:moveTo>
                  <a:pt x="886333" y="0"/>
                </a:moveTo>
                <a:lnTo>
                  <a:pt x="707771" y="69468"/>
                </a:lnTo>
                <a:lnTo>
                  <a:pt x="750092" y="107854"/>
                </a:lnTo>
                <a:lnTo>
                  <a:pt x="769238" y="86740"/>
                </a:lnTo>
                <a:lnTo>
                  <a:pt x="862112" y="86740"/>
                </a:lnTo>
                <a:lnTo>
                  <a:pt x="8863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071108" y="2425191"/>
            <a:ext cx="71882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VOCs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8739" y="5051425"/>
            <a:ext cx="6767830" cy="165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产生部位：</a:t>
            </a:r>
            <a:r>
              <a:rPr sz="18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成型车间的烘干和注塑，喷漆车间的喷漆及烘干。</a:t>
            </a:r>
            <a:r>
              <a:rPr sz="18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处理方式：</a:t>
            </a:r>
            <a:r>
              <a:rPr sz="18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经过</a:t>
            </a:r>
            <a:r>
              <a:rPr sz="18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15</a:t>
            </a:r>
            <a:r>
              <a:rPr sz="1800" spc="-1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18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高的烟筒直接排放。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2291080">
              <a:lnSpc>
                <a:spcPct val="150000"/>
              </a:lnSpc>
            </a:pP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排放量：</a:t>
            </a:r>
            <a:r>
              <a:rPr sz="18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0.1t</a:t>
            </a:r>
            <a:r>
              <a:rPr sz="1800" spc="5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/</a:t>
            </a:r>
            <a:r>
              <a:rPr sz="18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1800" dirty="0"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spc="-1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spc="-5" dirty="0">
                <a:solidFill>
                  <a:srgbClr val="6F2F9F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dirty="0">
                <a:solidFill>
                  <a:srgbClr val="6F2F9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种类：</a:t>
            </a:r>
            <a:r>
              <a:rPr sz="180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甲苯、二甲苯、非甲烷总烃等。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057900" y="3128772"/>
            <a:ext cx="3075431" cy="19949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83808" y="3154679"/>
            <a:ext cx="3060191" cy="1994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151879" y="3138774"/>
            <a:ext cx="2650490" cy="1917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000"/>
              </a:lnSpc>
            </a:pP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Coating</a:t>
            </a:r>
            <a:r>
              <a:rPr sz="18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techni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q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ue:</a:t>
            </a:r>
            <a:r>
              <a:rPr sz="18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NEW</a:t>
            </a:r>
            <a:r>
              <a:rPr sz="18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</a:t>
            </a:r>
            <a:r>
              <a:rPr sz="18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ianjin) 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lastic</a:t>
            </a:r>
            <a:r>
              <a:rPr sz="18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Co.,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12700" marR="66675">
              <a:lnSpc>
                <a:spcPct val="139000"/>
              </a:lnSpc>
            </a:pP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Ltd.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(f</a:t>
            </a:r>
            <a:r>
              <a:rPr sz="18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El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ct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machi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1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equi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ment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man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facturing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1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tr</a:t>
            </a:r>
            <a:r>
              <a:rPr sz="1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1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9560000">
            <a:off x="1511705" y="6041985"/>
            <a:ext cx="86745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-229" dirty="0">
                <a:latin typeface="宋体" panose="02010600030101010101" pitchFamily="2" charset="-122"/>
                <a:cs typeface="宋体" panose="02010600030101010101" pitchFamily="2" charset="-122"/>
              </a:rPr>
              <a:t>1,3</a:t>
            </a:r>
            <a:r>
              <a:rPr sz="1875" spc="-345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875" spc="5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丁二烯</a:t>
            </a:r>
            <a:endParaRPr sz="1875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 rot="19560000">
            <a:off x="2035691" y="5947679"/>
            <a:ext cx="54618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苯乙烯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 rot="19560000">
            <a:off x="2545177" y="5854334"/>
            <a:ext cx="251406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 rot="19560000">
            <a:off x="2633153" y="5900074"/>
            <a:ext cx="3923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 rot="19560000">
            <a:off x="2860979" y="5900074"/>
            <a:ext cx="3923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乙苯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 rot="19560000">
            <a:off x="2798505" y="5993418"/>
            <a:ext cx="70393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邻二甲苯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19560000">
            <a:off x="3024077" y="5993418"/>
            <a:ext cx="70393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间二甲苯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 rot="19560000">
            <a:off x="2951793" y="6087207"/>
            <a:ext cx="103020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-229" dirty="0">
                <a:latin typeface="宋体" panose="02010600030101010101" pitchFamily="2" charset="-122"/>
                <a:cs typeface="宋体" panose="02010600030101010101" pitchFamily="2" charset="-122"/>
              </a:rPr>
              <a:t>1,3</a:t>
            </a:r>
            <a:r>
              <a:rPr sz="1875" spc="-345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,5-</a:t>
            </a:r>
            <a:r>
              <a:rPr sz="1875" spc="5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75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 rot="19560000">
            <a:off x="3179642" y="6087207"/>
            <a:ext cx="1030209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-229" dirty="0">
                <a:latin typeface="宋体" panose="02010600030101010101" pitchFamily="2" charset="-122"/>
                <a:cs typeface="宋体" panose="02010600030101010101" pitchFamily="2" charset="-122"/>
              </a:rPr>
              <a:t>1,2</a:t>
            </a:r>
            <a:r>
              <a:rPr sz="1875" spc="-345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,4-</a:t>
            </a:r>
            <a:r>
              <a:rPr sz="1875" spc="5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75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 rot="19560000">
            <a:off x="3558034" y="6041034"/>
            <a:ext cx="864333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对乙基甲苯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 rot="19560000">
            <a:off x="4361115" y="5854334"/>
            <a:ext cx="251406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萘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 rot="19560000">
            <a:off x="4161045" y="5993418"/>
            <a:ext cx="70393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二氯甲烷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 rot="19560000">
            <a:off x="4676985" y="5900074"/>
            <a:ext cx="3923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丙醛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 rot="19560000">
            <a:off x="4904834" y="5900074"/>
            <a:ext cx="3923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丁醛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 rot="19560000">
            <a:off x="5132683" y="5900074"/>
            <a:ext cx="392327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戊醛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 rot="19560000">
            <a:off x="5067909" y="5993419"/>
            <a:ext cx="70393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乙酸乙酯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19560000">
            <a:off x="5442062" y="5947679"/>
            <a:ext cx="54618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甲硫醚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 rot="19560000">
            <a:off x="5376317" y="6041035"/>
            <a:ext cx="864333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二甲二硫醚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19560000">
            <a:off x="5895483" y="5947679"/>
            <a:ext cx="54618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柠檬烯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 rot="19560000">
            <a:off x="6123310" y="5947679"/>
            <a:ext cx="54618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硫化氢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560000">
            <a:off x="6204899" y="5993419"/>
            <a:ext cx="703934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5"/>
              </a:lnSpc>
            </a:pPr>
            <a:r>
              <a:rPr sz="1250" spc="35" dirty="0">
                <a:latin typeface="宋体" panose="02010600030101010101" pitchFamily="2" charset="-122"/>
                <a:cs typeface="宋体" panose="02010600030101010101" pitchFamily="2" charset="-122"/>
              </a:rPr>
              <a:t>二硫化碳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6015" y="2277466"/>
            <a:ext cx="200025" cy="352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40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35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30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25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20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15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sz="1000" spc="120" dirty="0">
                <a:latin typeface="Arial" panose="020B0604020202020204"/>
                <a:cs typeface="Arial" panose="020B0604020202020204"/>
              </a:rPr>
              <a:t>10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Times New Roman" panose="02020603050405020304"/>
              <a:cs typeface="Times New Roman" panose="02020603050405020304"/>
            </a:endParaRPr>
          </a:p>
          <a:p>
            <a:pPr marL="86360" algn="ctr">
              <a:lnSpc>
                <a:spcPct val="100000"/>
              </a:lnSpc>
            </a:pPr>
            <a:r>
              <a:rPr sz="1000" spc="130" dirty="0">
                <a:latin typeface="Arial" panose="020B0604020202020204"/>
                <a:cs typeface="Arial" panose="020B0604020202020204"/>
              </a:rPr>
              <a:t>5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86360" algn="ctr">
              <a:lnSpc>
                <a:spcPct val="100000"/>
              </a:lnSpc>
              <a:spcBef>
                <a:spcPts val="590"/>
              </a:spcBef>
            </a:pPr>
            <a:r>
              <a:rPr sz="1000" spc="130" dirty="0">
                <a:latin typeface="Arial" panose="020B0604020202020204"/>
                <a:cs typeface="Arial" panose="020B0604020202020204"/>
              </a:rPr>
              <a:t>0</a:t>
            </a:r>
            <a:endParaRPr sz="10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 marL="46355">
              <a:lnSpc>
                <a:spcPct val="100000"/>
              </a:lnSpc>
              <a:spcBef>
                <a:spcPts val="590"/>
              </a:spcBef>
            </a:pPr>
            <a:r>
              <a:rPr sz="1000" spc="105" dirty="0">
                <a:latin typeface="Arial" panose="020B0604020202020204"/>
                <a:cs typeface="Arial" panose="020B0604020202020204"/>
              </a:rPr>
              <a:t>-5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26170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40106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54064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167955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279636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393526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07462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21421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735311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849247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960860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74819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188755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302668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16604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30494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642176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56111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870002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83961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97851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211809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323422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37358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51317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65207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79143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893034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04715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118651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232564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46500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460390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74349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686007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799898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913856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027747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141683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255641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367254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481213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595103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709040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822930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936888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048547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162438" y="57241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276396" y="5660070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4108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826170" y="5724179"/>
            <a:ext cx="5450840" cy="0"/>
          </a:xfrm>
          <a:custGeom>
            <a:avLst/>
            <a:gdLst/>
            <a:ahLst/>
            <a:cxnLst/>
            <a:rect l="l" t="t" r="r" b="b"/>
            <a:pathLst>
              <a:path w="5450840">
                <a:moveTo>
                  <a:pt x="0" y="0"/>
                </a:moveTo>
                <a:lnTo>
                  <a:pt x="5450226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826170" y="572417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826170" y="5537542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826170" y="535090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826170" y="516430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826170" y="4977651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826170" y="4792898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26170" y="4606299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26170" y="4419662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826170" y="4233025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26170" y="404642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826170" y="385977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26170" y="3673133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26170" y="348653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826170" y="3299897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826170" y="311514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826170" y="2928545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26170" y="2741890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1826170" y="2555253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0" y="0"/>
                </a:moveTo>
                <a:lnTo>
                  <a:pt x="38783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826170" y="2368654"/>
            <a:ext cx="78105" cy="0"/>
          </a:xfrm>
          <a:custGeom>
            <a:avLst/>
            <a:gdLst/>
            <a:ahLst/>
            <a:cxnLst/>
            <a:rect l="l" t="t" r="r" b="b"/>
            <a:pathLst>
              <a:path w="78105">
                <a:moveTo>
                  <a:pt x="0" y="0"/>
                </a:moveTo>
                <a:lnTo>
                  <a:pt x="77498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826170" y="2368654"/>
            <a:ext cx="0" cy="3355975"/>
          </a:xfrm>
          <a:custGeom>
            <a:avLst/>
            <a:gdLst/>
            <a:ahLst/>
            <a:cxnLst/>
            <a:rect l="l" t="t" r="r" b="b"/>
            <a:pathLst>
              <a:path h="3355975">
                <a:moveTo>
                  <a:pt x="0" y="3355525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279636" y="4879632"/>
            <a:ext cx="227965" cy="411480"/>
          </a:xfrm>
          <a:custGeom>
            <a:avLst/>
            <a:gdLst/>
            <a:ahLst/>
            <a:cxnLst/>
            <a:rect l="l" t="t" r="r" b="b"/>
            <a:pathLst>
              <a:path w="227964" h="411479">
                <a:moveTo>
                  <a:pt x="227826" y="410970"/>
                </a:moveTo>
                <a:lnTo>
                  <a:pt x="0" y="0"/>
                </a:lnTo>
              </a:path>
            </a:pathLst>
          </a:custGeom>
          <a:ln w="6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07462" y="5126572"/>
            <a:ext cx="227965" cy="164465"/>
          </a:xfrm>
          <a:custGeom>
            <a:avLst/>
            <a:gdLst/>
            <a:ahLst/>
            <a:cxnLst/>
            <a:rect l="l" t="t" r="r" b="b"/>
            <a:pathLst>
              <a:path w="227964" h="164464">
                <a:moveTo>
                  <a:pt x="227849" y="0"/>
                </a:moveTo>
                <a:lnTo>
                  <a:pt x="0" y="164030"/>
                </a:lnTo>
              </a:path>
            </a:pathLst>
          </a:custGeom>
          <a:ln w="60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735311" y="5126572"/>
            <a:ext cx="226060" cy="122555"/>
          </a:xfrm>
          <a:custGeom>
            <a:avLst/>
            <a:gdLst/>
            <a:ahLst/>
            <a:cxnLst/>
            <a:rect l="l" t="t" r="r" b="b"/>
            <a:pathLst>
              <a:path w="226060" h="122554">
                <a:moveTo>
                  <a:pt x="225548" y="122528"/>
                </a:moveTo>
                <a:lnTo>
                  <a:pt x="0" y="0"/>
                </a:lnTo>
              </a:path>
            </a:pathLst>
          </a:custGeom>
          <a:ln w="59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960860" y="5249100"/>
            <a:ext cx="227965" cy="62230"/>
          </a:xfrm>
          <a:custGeom>
            <a:avLst/>
            <a:gdLst/>
            <a:ahLst/>
            <a:cxnLst/>
            <a:rect l="l" t="t" r="r" b="b"/>
            <a:pathLst>
              <a:path w="227964" h="62229">
                <a:moveTo>
                  <a:pt x="227894" y="62224"/>
                </a:moveTo>
                <a:lnTo>
                  <a:pt x="0" y="0"/>
                </a:lnTo>
              </a:path>
            </a:pathLst>
          </a:custGeom>
          <a:ln w="57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188755" y="5311325"/>
            <a:ext cx="227965" cy="24765"/>
          </a:xfrm>
          <a:custGeom>
            <a:avLst/>
            <a:gdLst/>
            <a:ahLst/>
            <a:cxnLst/>
            <a:rect l="l" t="t" r="r" b="b"/>
            <a:pathLst>
              <a:path w="227964" h="24764">
                <a:moveTo>
                  <a:pt x="227849" y="24490"/>
                </a:moveTo>
                <a:lnTo>
                  <a:pt x="0" y="0"/>
                </a:lnTo>
              </a:path>
            </a:pathLst>
          </a:custGeom>
          <a:ln w="56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416604" y="5303789"/>
            <a:ext cx="226060" cy="32384"/>
          </a:xfrm>
          <a:custGeom>
            <a:avLst/>
            <a:gdLst/>
            <a:ahLst/>
            <a:cxnLst/>
            <a:rect l="l" t="t" r="r" b="b"/>
            <a:pathLst>
              <a:path w="226060" h="32385">
                <a:moveTo>
                  <a:pt x="225571" y="0"/>
                </a:moveTo>
                <a:lnTo>
                  <a:pt x="0" y="32026"/>
                </a:lnTo>
              </a:path>
            </a:pathLst>
          </a:custGeom>
          <a:ln w="56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642176" y="5303789"/>
            <a:ext cx="227965" cy="32384"/>
          </a:xfrm>
          <a:custGeom>
            <a:avLst/>
            <a:gdLst/>
            <a:ahLst/>
            <a:cxnLst/>
            <a:rect l="l" t="t" r="r" b="b"/>
            <a:pathLst>
              <a:path w="227964" h="32385">
                <a:moveTo>
                  <a:pt x="227826" y="32026"/>
                </a:moveTo>
                <a:lnTo>
                  <a:pt x="0" y="0"/>
                </a:lnTo>
              </a:path>
            </a:pathLst>
          </a:custGeom>
          <a:ln w="56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870002" y="5313209"/>
            <a:ext cx="227965" cy="22860"/>
          </a:xfrm>
          <a:custGeom>
            <a:avLst/>
            <a:gdLst/>
            <a:ahLst/>
            <a:cxnLst/>
            <a:rect l="l" t="t" r="r" b="b"/>
            <a:pathLst>
              <a:path w="227964" h="22860">
                <a:moveTo>
                  <a:pt x="227849" y="0"/>
                </a:moveTo>
                <a:lnTo>
                  <a:pt x="0" y="22606"/>
                </a:lnTo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097851" y="5313209"/>
            <a:ext cx="226060" cy="3810"/>
          </a:xfrm>
          <a:custGeom>
            <a:avLst/>
            <a:gdLst/>
            <a:ahLst/>
            <a:cxnLst/>
            <a:rect l="l" t="t" r="r" b="b"/>
            <a:pathLst>
              <a:path w="226060" h="3810">
                <a:moveTo>
                  <a:pt x="225571" y="3767"/>
                </a:moveTo>
                <a:lnTo>
                  <a:pt x="0" y="0"/>
                </a:lnTo>
              </a:path>
            </a:pathLst>
          </a:custGeom>
          <a:ln w="56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4323422" y="5215171"/>
            <a:ext cx="227965" cy="102235"/>
          </a:xfrm>
          <a:custGeom>
            <a:avLst/>
            <a:gdLst/>
            <a:ahLst/>
            <a:cxnLst/>
            <a:rect l="l" t="t" r="r" b="b"/>
            <a:pathLst>
              <a:path w="227964" h="102235">
                <a:moveTo>
                  <a:pt x="227894" y="0"/>
                </a:moveTo>
                <a:lnTo>
                  <a:pt x="0" y="101805"/>
                </a:lnTo>
              </a:path>
            </a:pathLst>
          </a:custGeom>
          <a:ln w="58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551317" y="5215171"/>
            <a:ext cx="227965" cy="90805"/>
          </a:xfrm>
          <a:custGeom>
            <a:avLst/>
            <a:gdLst/>
            <a:ahLst/>
            <a:cxnLst/>
            <a:rect l="l" t="t" r="r" b="b"/>
            <a:pathLst>
              <a:path w="227964" h="90804">
                <a:moveTo>
                  <a:pt x="227826" y="90501"/>
                </a:moveTo>
                <a:lnTo>
                  <a:pt x="0" y="0"/>
                </a:lnTo>
              </a:path>
            </a:pathLst>
          </a:custGeom>
          <a:ln w="58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779143" y="3901235"/>
            <a:ext cx="226060" cy="1404620"/>
          </a:xfrm>
          <a:custGeom>
            <a:avLst/>
            <a:gdLst/>
            <a:ahLst/>
            <a:cxnLst/>
            <a:rect l="l" t="t" r="r" b="b"/>
            <a:pathLst>
              <a:path w="226060" h="1404620">
                <a:moveTo>
                  <a:pt x="225571" y="0"/>
                </a:moveTo>
                <a:lnTo>
                  <a:pt x="0" y="1404438"/>
                </a:lnTo>
              </a:path>
            </a:pathLst>
          </a:custGeom>
          <a:ln w="68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004715" y="3196208"/>
            <a:ext cx="227965" cy="705485"/>
          </a:xfrm>
          <a:custGeom>
            <a:avLst/>
            <a:gdLst/>
            <a:ahLst/>
            <a:cxnLst/>
            <a:rect l="l" t="t" r="r" b="b"/>
            <a:pathLst>
              <a:path w="227964" h="705485">
                <a:moveTo>
                  <a:pt x="227849" y="0"/>
                </a:moveTo>
                <a:lnTo>
                  <a:pt x="0" y="705026"/>
                </a:lnTo>
              </a:path>
            </a:pathLst>
          </a:custGeom>
          <a:ln w="67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32564" y="3196208"/>
            <a:ext cx="227965" cy="275590"/>
          </a:xfrm>
          <a:custGeom>
            <a:avLst/>
            <a:gdLst/>
            <a:ahLst/>
            <a:cxnLst/>
            <a:rect l="l" t="t" r="r" b="b"/>
            <a:pathLst>
              <a:path w="227964" h="275589">
                <a:moveTo>
                  <a:pt x="227826" y="275254"/>
                </a:moveTo>
                <a:lnTo>
                  <a:pt x="0" y="0"/>
                </a:lnTo>
              </a:path>
            </a:pathLst>
          </a:custGeom>
          <a:ln w="6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460390" y="3471463"/>
            <a:ext cx="226060" cy="1851660"/>
          </a:xfrm>
          <a:custGeom>
            <a:avLst/>
            <a:gdLst/>
            <a:ahLst/>
            <a:cxnLst/>
            <a:rect l="l" t="t" r="r" b="b"/>
            <a:pathLst>
              <a:path w="226060" h="1851660">
                <a:moveTo>
                  <a:pt x="225617" y="1851165"/>
                </a:moveTo>
                <a:lnTo>
                  <a:pt x="0" y="0"/>
                </a:lnTo>
              </a:path>
            </a:pathLst>
          </a:custGeom>
          <a:ln w="68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86007" y="5237797"/>
            <a:ext cx="227965" cy="85090"/>
          </a:xfrm>
          <a:custGeom>
            <a:avLst/>
            <a:gdLst/>
            <a:ahLst/>
            <a:cxnLst/>
            <a:rect l="l" t="t" r="r" b="b"/>
            <a:pathLst>
              <a:path w="227964" h="85089">
                <a:moveTo>
                  <a:pt x="227849" y="0"/>
                </a:moveTo>
                <a:lnTo>
                  <a:pt x="0" y="84831"/>
                </a:lnTo>
              </a:path>
            </a:pathLst>
          </a:custGeom>
          <a:ln w="57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13856" y="5237797"/>
            <a:ext cx="227965" cy="9525"/>
          </a:xfrm>
          <a:custGeom>
            <a:avLst/>
            <a:gdLst/>
            <a:ahLst/>
            <a:cxnLst/>
            <a:rect l="l" t="t" r="r" b="b"/>
            <a:pathLst>
              <a:path w="227964" h="9525">
                <a:moveTo>
                  <a:pt x="227826" y="9419"/>
                </a:moveTo>
                <a:lnTo>
                  <a:pt x="0" y="0"/>
                </a:lnTo>
              </a:path>
            </a:pathLst>
          </a:custGeom>
          <a:ln w="56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41683" y="5066269"/>
            <a:ext cx="226060" cy="180975"/>
          </a:xfrm>
          <a:custGeom>
            <a:avLst/>
            <a:gdLst/>
            <a:ahLst/>
            <a:cxnLst/>
            <a:rect l="l" t="t" r="r" b="b"/>
            <a:pathLst>
              <a:path w="226060" h="180975">
                <a:moveTo>
                  <a:pt x="225571" y="0"/>
                </a:moveTo>
                <a:lnTo>
                  <a:pt x="0" y="180947"/>
                </a:lnTo>
              </a:path>
            </a:pathLst>
          </a:custGeom>
          <a:ln w="61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367254" y="5066269"/>
            <a:ext cx="227965" cy="77470"/>
          </a:xfrm>
          <a:custGeom>
            <a:avLst/>
            <a:gdLst/>
            <a:ahLst/>
            <a:cxnLst/>
            <a:rect l="l" t="t" r="r" b="b"/>
            <a:pathLst>
              <a:path w="227965" h="77470">
                <a:moveTo>
                  <a:pt x="227849" y="77258"/>
                </a:moveTo>
                <a:lnTo>
                  <a:pt x="0" y="0"/>
                </a:lnTo>
              </a:path>
            </a:pathLst>
          </a:custGeom>
          <a:ln w="57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595103" y="5143527"/>
            <a:ext cx="227965" cy="203835"/>
          </a:xfrm>
          <a:custGeom>
            <a:avLst/>
            <a:gdLst/>
            <a:ahLst/>
            <a:cxnLst/>
            <a:rect l="l" t="t" r="r" b="b"/>
            <a:pathLst>
              <a:path w="227965" h="203835">
                <a:moveTo>
                  <a:pt x="227826" y="203610"/>
                </a:moveTo>
                <a:lnTo>
                  <a:pt x="0" y="0"/>
                </a:lnTo>
              </a:path>
            </a:pathLst>
          </a:custGeom>
          <a:ln w="61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238621" y="4845705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466470" y="5256630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94296" y="5092656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919868" y="5215184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80" y="65998"/>
                </a:lnTo>
                <a:lnTo>
                  <a:pt x="79780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147717" y="5277398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80" y="65953"/>
                </a:lnTo>
                <a:lnTo>
                  <a:pt x="79780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375612" y="5301907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601160" y="5269862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829010" y="5301907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4056858" y="527930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4282407" y="5283069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80" y="65953"/>
                </a:lnTo>
                <a:lnTo>
                  <a:pt x="79780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4510256" y="5181263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80" y="65953"/>
                </a:lnTo>
                <a:lnTo>
                  <a:pt x="79780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738151" y="5271746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963722" y="3867319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5191549" y="316228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5419398" y="343749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80" y="65998"/>
                </a:lnTo>
                <a:lnTo>
                  <a:pt x="79780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644947" y="5288720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80" y="65953"/>
                </a:lnTo>
                <a:lnTo>
                  <a:pt x="79780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872841" y="520388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6100690" y="521330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6326262" y="5032297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98"/>
                </a:moveTo>
                <a:lnTo>
                  <a:pt x="79725" y="65998"/>
                </a:lnTo>
                <a:lnTo>
                  <a:pt x="79725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6554089" y="5109611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09" h="66039">
                <a:moveTo>
                  <a:pt x="0" y="65998"/>
                </a:moveTo>
                <a:lnTo>
                  <a:pt x="79780" y="65998"/>
                </a:lnTo>
                <a:lnTo>
                  <a:pt x="79780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6781937" y="5313203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09" h="66039">
                <a:moveTo>
                  <a:pt x="0" y="65998"/>
                </a:moveTo>
                <a:lnTo>
                  <a:pt x="79780" y="65998"/>
                </a:lnTo>
                <a:lnTo>
                  <a:pt x="79780" y="0"/>
                </a:lnTo>
                <a:lnTo>
                  <a:pt x="0" y="0"/>
                </a:lnTo>
                <a:lnTo>
                  <a:pt x="0" y="659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279636" y="4851355"/>
            <a:ext cx="227965" cy="431800"/>
          </a:xfrm>
          <a:custGeom>
            <a:avLst/>
            <a:gdLst/>
            <a:ahLst/>
            <a:cxnLst/>
            <a:rect l="l" t="t" r="r" b="b"/>
            <a:pathLst>
              <a:path w="227964" h="431800">
                <a:moveTo>
                  <a:pt x="227826" y="431711"/>
                </a:moveTo>
                <a:lnTo>
                  <a:pt x="0" y="0"/>
                </a:lnTo>
              </a:path>
            </a:pathLst>
          </a:custGeom>
          <a:ln w="657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507462" y="5283067"/>
            <a:ext cx="227965" cy="20955"/>
          </a:xfrm>
          <a:custGeom>
            <a:avLst/>
            <a:gdLst/>
            <a:ahLst/>
            <a:cxnLst/>
            <a:rect l="l" t="t" r="r" b="b"/>
            <a:pathLst>
              <a:path w="227964" h="20954">
                <a:moveTo>
                  <a:pt x="227849" y="20722"/>
                </a:moveTo>
                <a:lnTo>
                  <a:pt x="0" y="0"/>
                </a:lnTo>
              </a:path>
            </a:pathLst>
          </a:custGeom>
          <a:ln w="56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735311" y="5296254"/>
            <a:ext cx="226060" cy="7620"/>
          </a:xfrm>
          <a:custGeom>
            <a:avLst/>
            <a:gdLst/>
            <a:ahLst/>
            <a:cxnLst/>
            <a:rect l="l" t="t" r="r" b="b"/>
            <a:pathLst>
              <a:path w="226060" h="7620">
                <a:moveTo>
                  <a:pt x="225548" y="0"/>
                </a:moveTo>
                <a:lnTo>
                  <a:pt x="0" y="7535"/>
                </a:lnTo>
              </a:path>
            </a:pathLst>
          </a:custGeom>
          <a:ln w="56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960860" y="5296254"/>
            <a:ext cx="227965" cy="28575"/>
          </a:xfrm>
          <a:custGeom>
            <a:avLst/>
            <a:gdLst/>
            <a:ahLst/>
            <a:cxnLst/>
            <a:rect l="l" t="t" r="r" b="b"/>
            <a:pathLst>
              <a:path w="227964" h="28575">
                <a:moveTo>
                  <a:pt x="227894" y="28258"/>
                </a:moveTo>
                <a:lnTo>
                  <a:pt x="0" y="0"/>
                </a:lnTo>
              </a:path>
            </a:pathLst>
          </a:custGeom>
          <a:ln w="567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188755" y="5324512"/>
            <a:ext cx="227965" cy="26670"/>
          </a:xfrm>
          <a:custGeom>
            <a:avLst/>
            <a:gdLst/>
            <a:ahLst/>
            <a:cxnLst/>
            <a:rect l="l" t="t" r="r" b="b"/>
            <a:pathLst>
              <a:path w="227964" h="26670">
                <a:moveTo>
                  <a:pt x="227849" y="26393"/>
                </a:moveTo>
                <a:lnTo>
                  <a:pt x="0" y="0"/>
                </a:lnTo>
              </a:path>
            </a:pathLst>
          </a:custGeom>
          <a:ln w="566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416604" y="5316977"/>
            <a:ext cx="226060" cy="34290"/>
          </a:xfrm>
          <a:custGeom>
            <a:avLst/>
            <a:gdLst/>
            <a:ahLst/>
            <a:cxnLst/>
            <a:rect l="l" t="t" r="r" b="b"/>
            <a:pathLst>
              <a:path w="226060" h="34289">
                <a:moveTo>
                  <a:pt x="225571" y="0"/>
                </a:moveTo>
                <a:lnTo>
                  <a:pt x="0" y="33928"/>
                </a:lnTo>
              </a:path>
            </a:pathLst>
          </a:custGeom>
          <a:ln w="567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642176" y="5316977"/>
            <a:ext cx="227965" cy="19050"/>
          </a:xfrm>
          <a:custGeom>
            <a:avLst/>
            <a:gdLst/>
            <a:ahLst/>
            <a:cxnLst/>
            <a:rect l="l" t="t" r="r" b="b"/>
            <a:pathLst>
              <a:path w="227964" h="19050">
                <a:moveTo>
                  <a:pt x="227826" y="18838"/>
                </a:moveTo>
                <a:lnTo>
                  <a:pt x="0" y="0"/>
                </a:lnTo>
              </a:path>
            </a:pathLst>
          </a:custGeom>
          <a:ln w="566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870002" y="5322628"/>
            <a:ext cx="227965" cy="13335"/>
          </a:xfrm>
          <a:custGeom>
            <a:avLst/>
            <a:gdLst/>
            <a:ahLst/>
            <a:cxnLst/>
            <a:rect l="l" t="t" r="r" b="b"/>
            <a:pathLst>
              <a:path w="227964" h="13335">
                <a:moveTo>
                  <a:pt x="227849" y="0"/>
                </a:moveTo>
                <a:lnTo>
                  <a:pt x="0" y="13187"/>
                </a:lnTo>
              </a:path>
            </a:pathLst>
          </a:custGeom>
          <a:ln w="56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4097851" y="5315093"/>
            <a:ext cx="226060" cy="7620"/>
          </a:xfrm>
          <a:custGeom>
            <a:avLst/>
            <a:gdLst/>
            <a:ahLst/>
            <a:cxnLst/>
            <a:rect l="l" t="t" r="r" b="b"/>
            <a:pathLst>
              <a:path w="226060" h="7620">
                <a:moveTo>
                  <a:pt x="225571" y="0"/>
                </a:moveTo>
                <a:lnTo>
                  <a:pt x="0" y="7535"/>
                </a:lnTo>
              </a:path>
            </a:pathLst>
          </a:custGeom>
          <a:ln w="565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323422" y="5181261"/>
            <a:ext cx="227965" cy="133985"/>
          </a:xfrm>
          <a:custGeom>
            <a:avLst/>
            <a:gdLst/>
            <a:ahLst/>
            <a:cxnLst/>
            <a:rect l="l" t="t" r="r" b="b"/>
            <a:pathLst>
              <a:path w="227964" h="133985">
                <a:moveTo>
                  <a:pt x="227894" y="0"/>
                </a:moveTo>
                <a:lnTo>
                  <a:pt x="0" y="133831"/>
                </a:lnTo>
              </a:path>
            </a:pathLst>
          </a:custGeom>
          <a:ln w="5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4551317" y="5181261"/>
            <a:ext cx="227965" cy="96520"/>
          </a:xfrm>
          <a:custGeom>
            <a:avLst/>
            <a:gdLst/>
            <a:ahLst/>
            <a:cxnLst/>
            <a:rect l="l" t="t" r="r" b="b"/>
            <a:pathLst>
              <a:path w="227964" h="96520">
                <a:moveTo>
                  <a:pt x="227826" y="96153"/>
                </a:moveTo>
                <a:lnTo>
                  <a:pt x="0" y="0"/>
                </a:lnTo>
              </a:path>
            </a:pathLst>
          </a:custGeom>
          <a:ln w="583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779143" y="3043538"/>
            <a:ext cx="226060" cy="2233930"/>
          </a:xfrm>
          <a:custGeom>
            <a:avLst/>
            <a:gdLst/>
            <a:ahLst/>
            <a:cxnLst/>
            <a:rect l="l" t="t" r="r" b="b"/>
            <a:pathLst>
              <a:path w="226060" h="2233929">
                <a:moveTo>
                  <a:pt x="225571" y="0"/>
                </a:moveTo>
                <a:lnTo>
                  <a:pt x="0" y="2233877"/>
                </a:lnTo>
              </a:path>
            </a:pathLst>
          </a:custGeom>
          <a:ln w="68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5004715" y="3043538"/>
            <a:ext cx="227965" cy="654685"/>
          </a:xfrm>
          <a:custGeom>
            <a:avLst/>
            <a:gdLst/>
            <a:ahLst/>
            <a:cxnLst/>
            <a:rect l="l" t="t" r="r" b="b"/>
            <a:pathLst>
              <a:path w="227964" h="654685">
                <a:moveTo>
                  <a:pt x="227849" y="654142"/>
                </a:moveTo>
                <a:lnTo>
                  <a:pt x="0" y="0"/>
                </a:lnTo>
              </a:path>
            </a:pathLst>
          </a:custGeom>
          <a:ln w="67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5232564" y="3424309"/>
            <a:ext cx="227965" cy="273685"/>
          </a:xfrm>
          <a:custGeom>
            <a:avLst/>
            <a:gdLst/>
            <a:ahLst/>
            <a:cxnLst/>
            <a:rect l="l" t="t" r="r" b="b"/>
            <a:pathLst>
              <a:path w="227964" h="273685">
                <a:moveTo>
                  <a:pt x="227826" y="0"/>
                </a:moveTo>
                <a:lnTo>
                  <a:pt x="0" y="273371"/>
                </a:lnTo>
              </a:path>
            </a:pathLst>
          </a:custGeom>
          <a:ln w="634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5460390" y="3424309"/>
            <a:ext cx="226060" cy="1926589"/>
          </a:xfrm>
          <a:custGeom>
            <a:avLst/>
            <a:gdLst/>
            <a:ahLst/>
            <a:cxnLst/>
            <a:rect l="l" t="t" r="r" b="b"/>
            <a:pathLst>
              <a:path w="226060" h="1926589">
                <a:moveTo>
                  <a:pt x="225617" y="1926596"/>
                </a:moveTo>
                <a:lnTo>
                  <a:pt x="0" y="0"/>
                </a:lnTo>
              </a:path>
            </a:pathLst>
          </a:custGeom>
          <a:ln w="681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2219603" y="3800177"/>
            <a:ext cx="4661128" cy="15915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2687464" y="5264209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80" h="77470">
                <a:moveTo>
                  <a:pt x="45569" y="0"/>
                </a:moveTo>
                <a:lnTo>
                  <a:pt x="6247" y="18713"/>
                </a:lnTo>
                <a:lnTo>
                  <a:pt x="0" y="37696"/>
                </a:lnTo>
                <a:lnTo>
                  <a:pt x="738" y="45007"/>
                </a:lnTo>
                <a:lnTo>
                  <a:pt x="29716" y="74870"/>
                </a:lnTo>
                <a:lnTo>
                  <a:pt x="45569" y="77258"/>
                </a:lnTo>
                <a:lnTo>
                  <a:pt x="54407" y="76645"/>
                </a:lnTo>
                <a:lnTo>
                  <a:pt x="90507" y="51806"/>
                </a:lnTo>
                <a:lnTo>
                  <a:pt x="93394" y="37696"/>
                </a:lnTo>
                <a:lnTo>
                  <a:pt x="92653" y="30946"/>
                </a:lnTo>
                <a:lnTo>
                  <a:pt x="62626" y="2369"/>
                </a:lnTo>
                <a:lnTo>
                  <a:pt x="455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2687464" y="5264209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80" h="77470">
                <a:moveTo>
                  <a:pt x="0" y="37696"/>
                </a:moveTo>
                <a:lnTo>
                  <a:pt x="22621" y="72025"/>
                </a:lnTo>
                <a:lnTo>
                  <a:pt x="45569" y="77258"/>
                </a:lnTo>
                <a:lnTo>
                  <a:pt x="54407" y="76645"/>
                </a:lnTo>
                <a:lnTo>
                  <a:pt x="90507" y="51806"/>
                </a:lnTo>
                <a:lnTo>
                  <a:pt x="93394" y="37696"/>
                </a:lnTo>
                <a:lnTo>
                  <a:pt x="92653" y="30946"/>
                </a:lnTo>
                <a:lnTo>
                  <a:pt x="62626" y="2369"/>
                </a:lnTo>
                <a:lnTo>
                  <a:pt x="45569" y="0"/>
                </a:lnTo>
                <a:lnTo>
                  <a:pt x="37409" y="610"/>
                </a:lnTo>
                <a:lnTo>
                  <a:pt x="2864" y="24581"/>
                </a:lnTo>
                <a:lnTo>
                  <a:pt x="0" y="37696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913036" y="5256636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80" h="77470">
                <a:moveTo>
                  <a:pt x="45547" y="0"/>
                </a:moveTo>
                <a:lnTo>
                  <a:pt x="6241" y="18741"/>
                </a:lnTo>
                <a:lnTo>
                  <a:pt x="0" y="37734"/>
                </a:lnTo>
                <a:lnTo>
                  <a:pt x="737" y="45045"/>
                </a:lnTo>
                <a:lnTo>
                  <a:pt x="29696" y="74908"/>
                </a:lnTo>
                <a:lnTo>
                  <a:pt x="45547" y="77295"/>
                </a:lnTo>
                <a:lnTo>
                  <a:pt x="54392" y="76683"/>
                </a:lnTo>
                <a:lnTo>
                  <a:pt x="90547" y="51844"/>
                </a:lnTo>
                <a:lnTo>
                  <a:pt x="93439" y="37734"/>
                </a:lnTo>
                <a:lnTo>
                  <a:pt x="92697" y="30982"/>
                </a:lnTo>
                <a:lnTo>
                  <a:pt x="62621" y="2374"/>
                </a:lnTo>
                <a:lnTo>
                  <a:pt x="455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913036" y="5256636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80" h="77470">
                <a:moveTo>
                  <a:pt x="0" y="37734"/>
                </a:moveTo>
                <a:lnTo>
                  <a:pt x="22604" y="72062"/>
                </a:lnTo>
                <a:lnTo>
                  <a:pt x="45547" y="77295"/>
                </a:lnTo>
                <a:lnTo>
                  <a:pt x="54392" y="76683"/>
                </a:lnTo>
                <a:lnTo>
                  <a:pt x="90547" y="51844"/>
                </a:lnTo>
                <a:lnTo>
                  <a:pt x="93439" y="37734"/>
                </a:lnTo>
                <a:lnTo>
                  <a:pt x="92697" y="30982"/>
                </a:lnTo>
                <a:lnTo>
                  <a:pt x="62621" y="2374"/>
                </a:lnTo>
                <a:lnTo>
                  <a:pt x="45547" y="0"/>
                </a:lnTo>
                <a:lnTo>
                  <a:pt x="37387" y="611"/>
                </a:lnTo>
                <a:lnTo>
                  <a:pt x="2861" y="24614"/>
                </a:lnTo>
                <a:lnTo>
                  <a:pt x="0" y="37734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4275575" y="5275531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45569" y="0"/>
                </a:moveTo>
                <a:lnTo>
                  <a:pt x="6242" y="18699"/>
                </a:lnTo>
                <a:lnTo>
                  <a:pt x="0" y="37677"/>
                </a:lnTo>
                <a:lnTo>
                  <a:pt x="737" y="44989"/>
                </a:lnTo>
                <a:lnTo>
                  <a:pt x="29706" y="74868"/>
                </a:lnTo>
                <a:lnTo>
                  <a:pt x="45569" y="77258"/>
                </a:lnTo>
                <a:lnTo>
                  <a:pt x="54420" y="76645"/>
                </a:lnTo>
                <a:lnTo>
                  <a:pt x="90552" y="51789"/>
                </a:lnTo>
                <a:lnTo>
                  <a:pt x="93439" y="37677"/>
                </a:lnTo>
                <a:lnTo>
                  <a:pt x="92699" y="30927"/>
                </a:lnTo>
                <a:lnTo>
                  <a:pt x="62650" y="2367"/>
                </a:lnTo>
                <a:lnTo>
                  <a:pt x="455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4275575" y="5275531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0" y="37677"/>
                </a:moveTo>
                <a:lnTo>
                  <a:pt x="22611" y="72020"/>
                </a:lnTo>
                <a:lnTo>
                  <a:pt x="45569" y="77258"/>
                </a:lnTo>
                <a:lnTo>
                  <a:pt x="54420" y="76645"/>
                </a:lnTo>
                <a:lnTo>
                  <a:pt x="90552" y="51789"/>
                </a:lnTo>
                <a:lnTo>
                  <a:pt x="93439" y="37677"/>
                </a:lnTo>
                <a:lnTo>
                  <a:pt x="92699" y="30927"/>
                </a:lnTo>
                <a:lnTo>
                  <a:pt x="62650" y="2367"/>
                </a:lnTo>
                <a:lnTo>
                  <a:pt x="45569" y="0"/>
                </a:lnTo>
                <a:lnTo>
                  <a:pt x="37403" y="609"/>
                </a:lnTo>
                <a:lnTo>
                  <a:pt x="2861" y="24565"/>
                </a:lnTo>
                <a:lnTo>
                  <a:pt x="0" y="37677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4956868" y="3003920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69">
                <a:moveTo>
                  <a:pt x="45569" y="0"/>
                </a:moveTo>
                <a:lnTo>
                  <a:pt x="6247" y="18732"/>
                </a:lnTo>
                <a:lnTo>
                  <a:pt x="0" y="37734"/>
                </a:lnTo>
                <a:lnTo>
                  <a:pt x="738" y="45045"/>
                </a:lnTo>
                <a:lnTo>
                  <a:pt x="29716" y="74908"/>
                </a:lnTo>
                <a:lnTo>
                  <a:pt x="45569" y="77295"/>
                </a:lnTo>
                <a:lnTo>
                  <a:pt x="54407" y="76683"/>
                </a:lnTo>
                <a:lnTo>
                  <a:pt x="90507" y="51844"/>
                </a:lnTo>
                <a:lnTo>
                  <a:pt x="93394" y="37734"/>
                </a:lnTo>
                <a:lnTo>
                  <a:pt x="92653" y="30977"/>
                </a:lnTo>
                <a:lnTo>
                  <a:pt x="62626" y="2372"/>
                </a:lnTo>
                <a:lnTo>
                  <a:pt x="455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956868" y="3003920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69">
                <a:moveTo>
                  <a:pt x="0" y="37734"/>
                </a:moveTo>
                <a:lnTo>
                  <a:pt x="22621" y="72062"/>
                </a:lnTo>
                <a:lnTo>
                  <a:pt x="45569" y="77295"/>
                </a:lnTo>
                <a:lnTo>
                  <a:pt x="54407" y="76683"/>
                </a:lnTo>
                <a:lnTo>
                  <a:pt x="90507" y="51844"/>
                </a:lnTo>
                <a:lnTo>
                  <a:pt x="93394" y="37734"/>
                </a:lnTo>
                <a:lnTo>
                  <a:pt x="92653" y="30977"/>
                </a:lnTo>
                <a:lnTo>
                  <a:pt x="62626" y="2372"/>
                </a:lnTo>
                <a:lnTo>
                  <a:pt x="45569" y="0"/>
                </a:lnTo>
                <a:lnTo>
                  <a:pt x="37409" y="611"/>
                </a:lnTo>
                <a:lnTo>
                  <a:pt x="2864" y="24607"/>
                </a:lnTo>
                <a:lnTo>
                  <a:pt x="0" y="37734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184717" y="3658062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45547" y="0"/>
                </a:moveTo>
                <a:lnTo>
                  <a:pt x="6241" y="18716"/>
                </a:lnTo>
                <a:lnTo>
                  <a:pt x="0" y="37734"/>
                </a:lnTo>
                <a:lnTo>
                  <a:pt x="737" y="45045"/>
                </a:lnTo>
                <a:lnTo>
                  <a:pt x="29696" y="74908"/>
                </a:lnTo>
                <a:lnTo>
                  <a:pt x="45547" y="77295"/>
                </a:lnTo>
                <a:lnTo>
                  <a:pt x="54391" y="76683"/>
                </a:lnTo>
                <a:lnTo>
                  <a:pt x="90507" y="51844"/>
                </a:lnTo>
                <a:lnTo>
                  <a:pt x="93394" y="37734"/>
                </a:lnTo>
                <a:lnTo>
                  <a:pt x="92653" y="30967"/>
                </a:lnTo>
                <a:lnTo>
                  <a:pt x="62615" y="2367"/>
                </a:lnTo>
                <a:lnTo>
                  <a:pt x="455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184717" y="3658062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0" y="37734"/>
                </a:moveTo>
                <a:lnTo>
                  <a:pt x="22604" y="72062"/>
                </a:lnTo>
                <a:lnTo>
                  <a:pt x="45547" y="77295"/>
                </a:lnTo>
                <a:lnTo>
                  <a:pt x="54391" y="76683"/>
                </a:lnTo>
                <a:lnTo>
                  <a:pt x="90507" y="51844"/>
                </a:lnTo>
                <a:lnTo>
                  <a:pt x="93394" y="37734"/>
                </a:lnTo>
                <a:lnTo>
                  <a:pt x="92653" y="30967"/>
                </a:lnTo>
                <a:lnTo>
                  <a:pt x="62615" y="2367"/>
                </a:lnTo>
                <a:lnTo>
                  <a:pt x="45547" y="0"/>
                </a:lnTo>
                <a:lnTo>
                  <a:pt x="37387" y="609"/>
                </a:lnTo>
                <a:lnTo>
                  <a:pt x="2861" y="24592"/>
                </a:lnTo>
                <a:lnTo>
                  <a:pt x="0" y="37734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412566" y="3384729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45547" y="0"/>
                </a:moveTo>
                <a:lnTo>
                  <a:pt x="6241" y="18713"/>
                </a:lnTo>
                <a:lnTo>
                  <a:pt x="0" y="37696"/>
                </a:lnTo>
                <a:lnTo>
                  <a:pt x="737" y="45009"/>
                </a:lnTo>
                <a:lnTo>
                  <a:pt x="29696" y="74919"/>
                </a:lnTo>
                <a:lnTo>
                  <a:pt x="45547" y="77314"/>
                </a:lnTo>
                <a:lnTo>
                  <a:pt x="54404" y="76700"/>
                </a:lnTo>
                <a:lnTo>
                  <a:pt x="90552" y="51813"/>
                </a:lnTo>
                <a:lnTo>
                  <a:pt x="93439" y="37696"/>
                </a:lnTo>
                <a:lnTo>
                  <a:pt x="92699" y="30946"/>
                </a:lnTo>
                <a:lnTo>
                  <a:pt x="62639" y="2369"/>
                </a:lnTo>
                <a:lnTo>
                  <a:pt x="4554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5412566" y="3384729"/>
            <a:ext cx="93980" cy="77470"/>
          </a:xfrm>
          <a:custGeom>
            <a:avLst/>
            <a:gdLst/>
            <a:ahLst/>
            <a:cxnLst/>
            <a:rect l="l" t="t" r="r" b="b"/>
            <a:pathLst>
              <a:path w="93979" h="77470">
                <a:moveTo>
                  <a:pt x="0" y="37696"/>
                </a:moveTo>
                <a:lnTo>
                  <a:pt x="22604" y="72067"/>
                </a:lnTo>
                <a:lnTo>
                  <a:pt x="45547" y="77314"/>
                </a:lnTo>
                <a:lnTo>
                  <a:pt x="54404" y="76700"/>
                </a:lnTo>
                <a:lnTo>
                  <a:pt x="90552" y="51813"/>
                </a:lnTo>
                <a:lnTo>
                  <a:pt x="93439" y="37696"/>
                </a:lnTo>
                <a:lnTo>
                  <a:pt x="92699" y="30946"/>
                </a:lnTo>
                <a:lnTo>
                  <a:pt x="62639" y="2369"/>
                </a:lnTo>
                <a:lnTo>
                  <a:pt x="45547" y="0"/>
                </a:lnTo>
                <a:lnTo>
                  <a:pt x="37387" y="610"/>
                </a:lnTo>
                <a:lnTo>
                  <a:pt x="2861" y="24581"/>
                </a:lnTo>
                <a:lnTo>
                  <a:pt x="0" y="37696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67254" y="3401703"/>
            <a:ext cx="227965" cy="1949450"/>
          </a:xfrm>
          <a:custGeom>
            <a:avLst/>
            <a:gdLst/>
            <a:ahLst/>
            <a:cxnLst/>
            <a:rect l="l" t="t" r="r" b="b"/>
            <a:pathLst>
              <a:path w="227965" h="1949450">
                <a:moveTo>
                  <a:pt x="227849" y="0"/>
                </a:moveTo>
                <a:lnTo>
                  <a:pt x="0" y="1949202"/>
                </a:lnTo>
              </a:path>
            </a:pathLst>
          </a:custGeom>
          <a:ln w="681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2222680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6595103" y="3401703"/>
            <a:ext cx="227965" cy="1949450"/>
          </a:xfrm>
          <a:custGeom>
            <a:avLst/>
            <a:gdLst/>
            <a:ahLst/>
            <a:cxnLst/>
            <a:rect l="l" t="t" r="r" b="b"/>
            <a:pathLst>
              <a:path w="227965" h="1949450">
                <a:moveTo>
                  <a:pt x="227826" y="1949202"/>
                </a:moveTo>
                <a:lnTo>
                  <a:pt x="0" y="0"/>
                </a:lnTo>
              </a:path>
            </a:pathLst>
          </a:custGeom>
          <a:ln w="681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2222680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2450528" y="486454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2450528" y="486454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2678355" y="4834400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42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678355" y="4834400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42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2903927" y="476087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0" y="0"/>
                </a:lnTo>
                <a:lnTo>
                  <a:pt x="56933" y="79179"/>
                </a:lnTo>
                <a:lnTo>
                  <a:pt x="11165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903927" y="476087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56933" y="79179"/>
                </a:lnTo>
                <a:lnTo>
                  <a:pt x="0" y="0"/>
                </a:lnTo>
                <a:lnTo>
                  <a:pt x="111658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3131753" y="503041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0" y="0"/>
                </a:lnTo>
                <a:lnTo>
                  <a:pt x="57002" y="79198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3131753" y="503041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57002" y="79198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3359602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0" y="0"/>
                </a:lnTo>
                <a:lnTo>
                  <a:pt x="57002" y="79198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3359602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57002" y="79198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585219" y="5060617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42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585219" y="5060617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42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813068" y="5226493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33" y="79179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813068" y="5226493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33" y="79179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4040894" y="5158655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0" y="0"/>
                </a:lnTo>
                <a:lnTo>
                  <a:pt x="56956" y="79142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4040894" y="5158655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56956" y="79142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4266466" y="508510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0" y="0"/>
                </a:lnTo>
                <a:lnTo>
                  <a:pt x="56956" y="79198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4266466" y="508510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56956" y="79198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494315" y="421039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0" y="0"/>
                </a:lnTo>
                <a:lnTo>
                  <a:pt x="57002" y="79198"/>
                </a:lnTo>
                <a:lnTo>
                  <a:pt x="11165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494315" y="421039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57002" y="79198"/>
                </a:lnTo>
                <a:lnTo>
                  <a:pt x="0" y="0"/>
                </a:lnTo>
                <a:lnTo>
                  <a:pt x="111658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722209" y="4559145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722209" y="4559145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947758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947758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5175608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5175608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403457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5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403457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58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629006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0" y="0"/>
                </a:lnTo>
                <a:lnTo>
                  <a:pt x="57002" y="79198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629006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81" y="0"/>
                </a:moveTo>
                <a:lnTo>
                  <a:pt x="57002" y="79198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856854" y="427075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0" y="0"/>
                </a:lnTo>
                <a:lnTo>
                  <a:pt x="57002" y="79142"/>
                </a:lnTo>
                <a:lnTo>
                  <a:pt x="11165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856854" y="427075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58" y="0"/>
                </a:moveTo>
                <a:lnTo>
                  <a:pt x="57002" y="79142"/>
                </a:lnTo>
                <a:lnTo>
                  <a:pt x="0" y="0"/>
                </a:lnTo>
                <a:lnTo>
                  <a:pt x="111658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084749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084749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310321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310321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538147" y="337530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59" h="79375">
                <a:moveTo>
                  <a:pt x="111681" y="0"/>
                </a:moveTo>
                <a:lnTo>
                  <a:pt x="0" y="0"/>
                </a:lnTo>
                <a:lnTo>
                  <a:pt x="56956" y="79142"/>
                </a:lnTo>
                <a:lnTo>
                  <a:pt x="111681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538147" y="3375309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59" h="79375">
                <a:moveTo>
                  <a:pt x="111681" y="0"/>
                </a:moveTo>
                <a:lnTo>
                  <a:pt x="56956" y="79142"/>
                </a:lnTo>
                <a:lnTo>
                  <a:pt x="0" y="0"/>
                </a:lnTo>
                <a:lnTo>
                  <a:pt x="111681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765996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59" h="79375">
                <a:moveTo>
                  <a:pt x="111658" y="0"/>
                </a:moveTo>
                <a:lnTo>
                  <a:pt x="0" y="0"/>
                </a:lnTo>
                <a:lnTo>
                  <a:pt x="56933" y="79198"/>
                </a:lnTo>
                <a:lnTo>
                  <a:pt x="111658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765996" y="5324512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59" h="79375">
                <a:moveTo>
                  <a:pt x="111658" y="0"/>
                </a:moveTo>
                <a:lnTo>
                  <a:pt x="56933" y="79198"/>
                </a:lnTo>
                <a:lnTo>
                  <a:pt x="0" y="0"/>
                </a:lnTo>
                <a:lnTo>
                  <a:pt x="111658" y="0"/>
                </a:lnTo>
                <a:close/>
              </a:path>
            </a:pathLst>
          </a:custGeom>
          <a:ln w="6048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279636" y="4723175"/>
            <a:ext cx="227965" cy="628015"/>
          </a:xfrm>
          <a:custGeom>
            <a:avLst/>
            <a:gdLst/>
            <a:ahLst/>
            <a:cxnLst/>
            <a:rect l="l" t="t" r="r" b="b"/>
            <a:pathLst>
              <a:path w="227964" h="628014">
                <a:moveTo>
                  <a:pt x="227826" y="0"/>
                </a:moveTo>
                <a:lnTo>
                  <a:pt x="0" y="627730"/>
                </a:lnTo>
              </a:path>
            </a:pathLst>
          </a:custGeom>
          <a:ln w="6696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507462" y="4723175"/>
            <a:ext cx="227965" cy="384810"/>
          </a:xfrm>
          <a:custGeom>
            <a:avLst/>
            <a:gdLst/>
            <a:ahLst/>
            <a:cxnLst/>
            <a:rect l="l" t="t" r="r" b="b"/>
            <a:pathLst>
              <a:path w="227964" h="384810">
                <a:moveTo>
                  <a:pt x="227849" y="384558"/>
                </a:moveTo>
                <a:lnTo>
                  <a:pt x="0" y="0"/>
                </a:lnTo>
              </a:path>
            </a:pathLst>
          </a:custGeom>
          <a:ln w="6526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735311" y="5032302"/>
            <a:ext cx="226060" cy="75565"/>
          </a:xfrm>
          <a:custGeom>
            <a:avLst/>
            <a:gdLst/>
            <a:ahLst/>
            <a:cxnLst/>
            <a:rect l="l" t="t" r="r" b="b"/>
            <a:pathLst>
              <a:path w="226060" h="75564">
                <a:moveTo>
                  <a:pt x="225548" y="0"/>
                </a:moveTo>
                <a:lnTo>
                  <a:pt x="0" y="75430"/>
                </a:lnTo>
              </a:path>
            </a:pathLst>
          </a:custGeom>
          <a:ln w="5771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960860" y="5032302"/>
            <a:ext cx="227965" cy="85090"/>
          </a:xfrm>
          <a:custGeom>
            <a:avLst/>
            <a:gdLst/>
            <a:ahLst/>
            <a:cxnLst/>
            <a:rect l="l" t="t" r="r" b="b"/>
            <a:pathLst>
              <a:path w="227964" h="85089">
                <a:moveTo>
                  <a:pt x="227894" y="84850"/>
                </a:moveTo>
                <a:lnTo>
                  <a:pt x="0" y="0"/>
                </a:lnTo>
              </a:path>
            </a:pathLst>
          </a:custGeom>
          <a:ln w="5796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188755" y="5117153"/>
            <a:ext cx="227965" cy="234315"/>
          </a:xfrm>
          <a:custGeom>
            <a:avLst/>
            <a:gdLst/>
            <a:ahLst/>
            <a:cxnLst/>
            <a:rect l="l" t="t" r="r" b="b"/>
            <a:pathLst>
              <a:path w="227964" h="234314">
                <a:moveTo>
                  <a:pt x="227849" y="233752"/>
                </a:moveTo>
                <a:lnTo>
                  <a:pt x="0" y="0"/>
                </a:lnTo>
              </a:path>
            </a:pathLst>
          </a:custGeom>
          <a:ln w="6258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416604" y="5049314"/>
            <a:ext cx="226060" cy="301625"/>
          </a:xfrm>
          <a:custGeom>
            <a:avLst/>
            <a:gdLst/>
            <a:ahLst/>
            <a:cxnLst/>
            <a:rect l="l" t="t" r="r" b="b"/>
            <a:pathLst>
              <a:path w="226060" h="301625">
                <a:moveTo>
                  <a:pt x="225571" y="0"/>
                </a:moveTo>
                <a:lnTo>
                  <a:pt x="0" y="301591"/>
                </a:lnTo>
              </a:path>
            </a:pathLst>
          </a:custGeom>
          <a:ln w="6410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642176" y="5049314"/>
            <a:ext cx="227965" cy="160655"/>
          </a:xfrm>
          <a:custGeom>
            <a:avLst/>
            <a:gdLst/>
            <a:ahLst/>
            <a:cxnLst/>
            <a:rect l="l" t="t" r="r" b="b"/>
            <a:pathLst>
              <a:path w="227964" h="160654">
                <a:moveTo>
                  <a:pt x="227826" y="160205"/>
                </a:moveTo>
                <a:lnTo>
                  <a:pt x="0" y="0"/>
                </a:lnTo>
              </a:path>
            </a:pathLst>
          </a:custGeom>
          <a:ln w="6043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870002" y="5083224"/>
            <a:ext cx="227965" cy="126364"/>
          </a:xfrm>
          <a:custGeom>
            <a:avLst/>
            <a:gdLst/>
            <a:ahLst/>
            <a:cxnLst/>
            <a:rect l="l" t="t" r="r" b="b"/>
            <a:pathLst>
              <a:path w="227964" h="126364">
                <a:moveTo>
                  <a:pt x="227849" y="0"/>
                </a:moveTo>
                <a:lnTo>
                  <a:pt x="0" y="126295"/>
                </a:lnTo>
              </a:path>
            </a:pathLst>
          </a:custGeom>
          <a:ln w="5930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4097851" y="5015347"/>
            <a:ext cx="226060" cy="67945"/>
          </a:xfrm>
          <a:custGeom>
            <a:avLst/>
            <a:gdLst/>
            <a:ahLst/>
            <a:cxnLst/>
            <a:rect l="l" t="t" r="r" b="b"/>
            <a:pathLst>
              <a:path w="226060" h="67945">
                <a:moveTo>
                  <a:pt x="225571" y="0"/>
                </a:moveTo>
                <a:lnTo>
                  <a:pt x="0" y="67876"/>
                </a:lnTo>
              </a:path>
            </a:pathLst>
          </a:custGeom>
          <a:ln w="5751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323422" y="3767403"/>
            <a:ext cx="227965" cy="1248410"/>
          </a:xfrm>
          <a:custGeom>
            <a:avLst/>
            <a:gdLst/>
            <a:ahLst/>
            <a:cxnLst/>
            <a:rect l="l" t="t" r="r" b="b"/>
            <a:pathLst>
              <a:path w="227964" h="1248410">
                <a:moveTo>
                  <a:pt x="227894" y="0"/>
                </a:moveTo>
                <a:lnTo>
                  <a:pt x="0" y="1247944"/>
                </a:lnTo>
              </a:path>
            </a:pathLst>
          </a:custGeom>
          <a:ln w="6795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551317" y="3767403"/>
            <a:ext cx="227965" cy="117475"/>
          </a:xfrm>
          <a:custGeom>
            <a:avLst/>
            <a:gdLst/>
            <a:ahLst/>
            <a:cxnLst/>
            <a:rect l="l" t="t" r="r" b="b"/>
            <a:pathLst>
              <a:path w="227964" h="117475">
                <a:moveTo>
                  <a:pt x="227826" y="116876"/>
                </a:moveTo>
                <a:lnTo>
                  <a:pt x="0" y="0"/>
                </a:lnTo>
              </a:path>
            </a:pathLst>
          </a:custGeom>
          <a:ln w="5898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779143" y="3884279"/>
            <a:ext cx="226060" cy="1466850"/>
          </a:xfrm>
          <a:custGeom>
            <a:avLst/>
            <a:gdLst/>
            <a:ahLst/>
            <a:cxnLst/>
            <a:rect l="l" t="t" r="r" b="b"/>
            <a:pathLst>
              <a:path w="226060" h="1466850">
                <a:moveTo>
                  <a:pt x="225571" y="1466625"/>
                </a:moveTo>
                <a:lnTo>
                  <a:pt x="0" y="0"/>
                </a:lnTo>
              </a:path>
            </a:pathLst>
          </a:custGeom>
          <a:ln w="6806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5004715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49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232564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26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460390" y="535090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17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686007" y="3910692"/>
            <a:ext cx="227965" cy="1440815"/>
          </a:xfrm>
          <a:custGeom>
            <a:avLst/>
            <a:gdLst/>
            <a:ahLst/>
            <a:cxnLst/>
            <a:rect l="l" t="t" r="r" b="b"/>
            <a:pathLst>
              <a:path w="227964" h="1440814">
                <a:moveTo>
                  <a:pt x="227849" y="0"/>
                </a:moveTo>
                <a:lnTo>
                  <a:pt x="0" y="1440213"/>
                </a:lnTo>
              </a:path>
            </a:pathLst>
          </a:custGeom>
          <a:ln w="6804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913856" y="3910692"/>
            <a:ext cx="227965" cy="1440815"/>
          </a:xfrm>
          <a:custGeom>
            <a:avLst/>
            <a:gdLst/>
            <a:ahLst/>
            <a:cxnLst/>
            <a:rect l="l" t="t" r="r" b="b"/>
            <a:pathLst>
              <a:path w="227964" h="1440814">
                <a:moveTo>
                  <a:pt x="227826" y="1440213"/>
                </a:moveTo>
                <a:lnTo>
                  <a:pt x="0" y="0"/>
                </a:lnTo>
              </a:path>
            </a:pathLst>
          </a:custGeom>
          <a:ln w="6804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141683" y="535090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571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367254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49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220402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445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595103" y="4857007"/>
            <a:ext cx="227965" cy="494030"/>
          </a:xfrm>
          <a:custGeom>
            <a:avLst/>
            <a:gdLst/>
            <a:ahLst/>
            <a:cxnLst/>
            <a:rect l="l" t="t" r="r" b="b"/>
            <a:pathLst>
              <a:path w="227965" h="494029">
                <a:moveTo>
                  <a:pt x="227826" y="0"/>
                </a:moveTo>
                <a:lnTo>
                  <a:pt x="0" y="493898"/>
                </a:lnTo>
              </a:path>
            </a:pathLst>
          </a:custGeom>
          <a:ln w="6626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220402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0" y="48999"/>
                </a:moveTo>
                <a:lnTo>
                  <a:pt x="59233" y="0"/>
                </a:lnTo>
                <a:lnTo>
                  <a:pt x="118445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448251" y="4674137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59211" y="0"/>
                </a:moveTo>
                <a:lnTo>
                  <a:pt x="0" y="49037"/>
                </a:lnTo>
                <a:lnTo>
                  <a:pt x="59211" y="98037"/>
                </a:lnTo>
                <a:lnTo>
                  <a:pt x="118445" y="49037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448251" y="4674137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0" y="49037"/>
                </a:moveTo>
                <a:lnTo>
                  <a:pt x="59211" y="0"/>
                </a:lnTo>
                <a:lnTo>
                  <a:pt x="118445" y="49037"/>
                </a:lnTo>
                <a:lnTo>
                  <a:pt x="59211" y="98037"/>
                </a:lnTo>
                <a:lnTo>
                  <a:pt x="0" y="49037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676077" y="505873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513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676077" y="505873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0" y="48999"/>
                </a:moveTo>
                <a:lnTo>
                  <a:pt x="59233" y="0"/>
                </a:lnTo>
                <a:lnTo>
                  <a:pt x="118513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2901649" y="4983302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59211" y="0"/>
                </a:moveTo>
                <a:lnTo>
                  <a:pt x="0" y="48999"/>
                </a:lnTo>
                <a:lnTo>
                  <a:pt x="59211" y="98037"/>
                </a:lnTo>
                <a:lnTo>
                  <a:pt x="118490" y="48999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2901649" y="4983302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0" y="48999"/>
                </a:moveTo>
                <a:lnTo>
                  <a:pt x="59211" y="0"/>
                </a:lnTo>
                <a:lnTo>
                  <a:pt x="118490" y="48999"/>
                </a:lnTo>
                <a:lnTo>
                  <a:pt x="59211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129475" y="506815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59279" y="0"/>
                </a:moveTo>
                <a:lnTo>
                  <a:pt x="0" y="48999"/>
                </a:lnTo>
                <a:lnTo>
                  <a:pt x="59279" y="98037"/>
                </a:lnTo>
                <a:lnTo>
                  <a:pt x="118513" y="48999"/>
                </a:lnTo>
                <a:lnTo>
                  <a:pt x="5927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3129475" y="506815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4" h="98425">
                <a:moveTo>
                  <a:pt x="0" y="48999"/>
                </a:moveTo>
                <a:lnTo>
                  <a:pt x="59279" y="0"/>
                </a:lnTo>
                <a:lnTo>
                  <a:pt x="118513" y="48999"/>
                </a:lnTo>
                <a:lnTo>
                  <a:pt x="59279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3357324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79" y="0"/>
                </a:moveTo>
                <a:lnTo>
                  <a:pt x="0" y="48999"/>
                </a:lnTo>
                <a:lnTo>
                  <a:pt x="59279" y="98037"/>
                </a:lnTo>
                <a:lnTo>
                  <a:pt x="118513" y="48999"/>
                </a:lnTo>
                <a:lnTo>
                  <a:pt x="5927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357324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79" y="0"/>
                </a:lnTo>
                <a:lnTo>
                  <a:pt x="118513" y="48999"/>
                </a:lnTo>
                <a:lnTo>
                  <a:pt x="59279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582942" y="5000276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9037"/>
                </a:lnTo>
                <a:lnTo>
                  <a:pt x="59233" y="98018"/>
                </a:lnTo>
                <a:lnTo>
                  <a:pt x="118445" y="49037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582942" y="5000276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9037"/>
                </a:moveTo>
                <a:lnTo>
                  <a:pt x="59233" y="0"/>
                </a:lnTo>
                <a:lnTo>
                  <a:pt x="118445" y="49037"/>
                </a:lnTo>
                <a:lnTo>
                  <a:pt x="59233" y="98018"/>
                </a:lnTo>
                <a:lnTo>
                  <a:pt x="0" y="49037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3810791" y="5160538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8981"/>
                </a:lnTo>
                <a:lnTo>
                  <a:pt x="59211" y="97981"/>
                </a:lnTo>
                <a:lnTo>
                  <a:pt x="118445" y="48981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3810791" y="5160538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81"/>
                </a:moveTo>
                <a:lnTo>
                  <a:pt x="59211" y="0"/>
                </a:lnTo>
                <a:lnTo>
                  <a:pt x="118445" y="48981"/>
                </a:lnTo>
                <a:lnTo>
                  <a:pt x="59211" y="97981"/>
                </a:lnTo>
                <a:lnTo>
                  <a:pt x="0" y="48981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038617" y="5034186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9037"/>
                </a:lnTo>
                <a:lnTo>
                  <a:pt x="59233" y="98037"/>
                </a:lnTo>
                <a:lnTo>
                  <a:pt x="118513" y="49037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038617" y="5034186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9037"/>
                </a:moveTo>
                <a:lnTo>
                  <a:pt x="59233" y="0"/>
                </a:lnTo>
                <a:lnTo>
                  <a:pt x="118513" y="49037"/>
                </a:lnTo>
                <a:lnTo>
                  <a:pt x="59233" y="98037"/>
                </a:lnTo>
                <a:lnTo>
                  <a:pt x="0" y="49037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264188" y="4966347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513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264188" y="4966347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33" y="0"/>
                </a:lnTo>
                <a:lnTo>
                  <a:pt x="118513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492038" y="371840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79" y="0"/>
                </a:moveTo>
                <a:lnTo>
                  <a:pt x="0" y="48999"/>
                </a:lnTo>
                <a:lnTo>
                  <a:pt x="59279" y="98037"/>
                </a:lnTo>
                <a:lnTo>
                  <a:pt x="118490" y="48999"/>
                </a:lnTo>
                <a:lnTo>
                  <a:pt x="5927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492038" y="3718403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79" y="0"/>
                </a:lnTo>
                <a:lnTo>
                  <a:pt x="118490" y="48999"/>
                </a:lnTo>
                <a:lnTo>
                  <a:pt x="59279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4719932" y="3835280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8999"/>
                </a:lnTo>
                <a:lnTo>
                  <a:pt x="59211" y="98037"/>
                </a:lnTo>
                <a:lnTo>
                  <a:pt x="118445" y="48999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719932" y="3835280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11" y="0"/>
                </a:lnTo>
                <a:lnTo>
                  <a:pt x="118445" y="48999"/>
                </a:lnTo>
                <a:lnTo>
                  <a:pt x="59211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4945481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445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4945481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33" y="0"/>
                </a:lnTo>
                <a:lnTo>
                  <a:pt x="118445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173330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513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173330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33" y="0"/>
                </a:lnTo>
                <a:lnTo>
                  <a:pt x="118513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401179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8999"/>
                </a:lnTo>
                <a:lnTo>
                  <a:pt x="59211" y="98037"/>
                </a:lnTo>
                <a:lnTo>
                  <a:pt x="118490" y="48999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401179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11" y="0"/>
                </a:lnTo>
                <a:lnTo>
                  <a:pt x="118490" y="48999"/>
                </a:lnTo>
                <a:lnTo>
                  <a:pt x="59211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626728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79" y="0"/>
                </a:moveTo>
                <a:lnTo>
                  <a:pt x="0" y="48999"/>
                </a:lnTo>
                <a:lnTo>
                  <a:pt x="59279" y="98037"/>
                </a:lnTo>
                <a:lnTo>
                  <a:pt x="118513" y="48999"/>
                </a:lnTo>
                <a:lnTo>
                  <a:pt x="5927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626728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79" y="0"/>
                </a:lnTo>
                <a:lnTo>
                  <a:pt x="118513" y="48999"/>
                </a:lnTo>
                <a:lnTo>
                  <a:pt x="59279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854577" y="3861654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79" y="0"/>
                </a:moveTo>
                <a:lnTo>
                  <a:pt x="0" y="49037"/>
                </a:lnTo>
                <a:lnTo>
                  <a:pt x="59279" y="98037"/>
                </a:lnTo>
                <a:lnTo>
                  <a:pt x="118490" y="49037"/>
                </a:lnTo>
                <a:lnTo>
                  <a:pt x="59279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854577" y="3861654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9037"/>
                </a:moveTo>
                <a:lnTo>
                  <a:pt x="59279" y="0"/>
                </a:lnTo>
                <a:lnTo>
                  <a:pt x="118490" y="49037"/>
                </a:lnTo>
                <a:lnTo>
                  <a:pt x="59279" y="98037"/>
                </a:lnTo>
                <a:lnTo>
                  <a:pt x="0" y="49037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082472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8999"/>
                </a:lnTo>
                <a:lnTo>
                  <a:pt x="59211" y="98037"/>
                </a:lnTo>
                <a:lnTo>
                  <a:pt x="118445" y="48999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082472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11" y="0"/>
                </a:lnTo>
                <a:lnTo>
                  <a:pt x="118445" y="48999"/>
                </a:lnTo>
                <a:lnTo>
                  <a:pt x="59211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308043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8999"/>
                </a:lnTo>
                <a:lnTo>
                  <a:pt x="59211" y="98037"/>
                </a:lnTo>
                <a:lnTo>
                  <a:pt x="118445" y="48999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308043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11" y="0"/>
                </a:lnTo>
                <a:lnTo>
                  <a:pt x="118445" y="48999"/>
                </a:lnTo>
                <a:lnTo>
                  <a:pt x="59211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6535870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8999"/>
                </a:lnTo>
                <a:lnTo>
                  <a:pt x="59233" y="98037"/>
                </a:lnTo>
                <a:lnTo>
                  <a:pt x="118513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6535870" y="5301905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33" y="0"/>
                </a:lnTo>
                <a:lnTo>
                  <a:pt x="118513" y="48999"/>
                </a:lnTo>
                <a:lnTo>
                  <a:pt x="59233" y="98037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6763718" y="4807969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11" y="0"/>
                </a:moveTo>
                <a:lnTo>
                  <a:pt x="0" y="49037"/>
                </a:lnTo>
                <a:lnTo>
                  <a:pt x="59211" y="98037"/>
                </a:lnTo>
                <a:lnTo>
                  <a:pt x="118490" y="49037"/>
                </a:lnTo>
                <a:lnTo>
                  <a:pt x="59211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6763718" y="4807969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9037"/>
                </a:moveTo>
                <a:lnTo>
                  <a:pt x="59211" y="0"/>
                </a:lnTo>
                <a:lnTo>
                  <a:pt x="118490" y="49037"/>
                </a:lnTo>
                <a:lnTo>
                  <a:pt x="59211" y="98037"/>
                </a:lnTo>
                <a:lnTo>
                  <a:pt x="0" y="49037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2279636" y="4257553"/>
            <a:ext cx="227965" cy="1093470"/>
          </a:xfrm>
          <a:custGeom>
            <a:avLst/>
            <a:gdLst/>
            <a:ahLst/>
            <a:cxnLst/>
            <a:rect l="l" t="t" r="r" b="b"/>
            <a:pathLst>
              <a:path w="227964" h="1093470">
                <a:moveTo>
                  <a:pt x="227826" y="0"/>
                </a:moveTo>
                <a:lnTo>
                  <a:pt x="0" y="1093352"/>
                </a:lnTo>
              </a:path>
            </a:pathLst>
          </a:custGeom>
          <a:ln w="6784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2507462" y="4257553"/>
            <a:ext cx="227965" cy="748665"/>
          </a:xfrm>
          <a:custGeom>
            <a:avLst/>
            <a:gdLst/>
            <a:ahLst/>
            <a:cxnLst/>
            <a:rect l="l" t="t" r="r" b="b"/>
            <a:pathLst>
              <a:path w="227964" h="748664">
                <a:moveTo>
                  <a:pt x="227849" y="748374"/>
                </a:moveTo>
                <a:lnTo>
                  <a:pt x="0" y="0"/>
                </a:lnTo>
              </a:path>
            </a:pathLst>
          </a:custGeom>
          <a:ln w="6733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2735311" y="4947508"/>
            <a:ext cx="226060" cy="58419"/>
          </a:xfrm>
          <a:custGeom>
            <a:avLst/>
            <a:gdLst/>
            <a:ahLst/>
            <a:cxnLst/>
            <a:rect l="l" t="t" r="r" b="b"/>
            <a:pathLst>
              <a:path w="226060" h="58420">
                <a:moveTo>
                  <a:pt x="225548" y="0"/>
                </a:moveTo>
                <a:lnTo>
                  <a:pt x="0" y="58419"/>
                </a:lnTo>
              </a:path>
            </a:pathLst>
          </a:custGeom>
          <a:ln w="5727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2960860" y="4947508"/>
            <a:ext cx="227965" cy="15240"/>
          </a:xfrm>
          <a:custGeom>
            <a:avLst/>
            <a:gdLst/>
            <a:ahLst/>
            <a:cxnLst/>
            <a:rect l="l" t="t" r="r" b="b"/>
            <a:pathLst>
              <a:path w="227964" h="15239">
                <a:moveTo>
                  <a:pt x="227894" y="15071"/>
                </a:moveTo>
                <a:lnTo>
                  <a:pt x="0" y="0"/>
                </a:lnTo>
              </a:path>
            </a:pathLst>
          </a:custGeom>
          <a:ln w="5658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3188755" y="4962580"/>
            <a:ext cx="227965" cy="388620"/>
          </a:xfrm>
          <a:custGeom>
            <a:avLst/>
            <a:gdLst/>
            <a:ahLst/>
            <a:cxnLst/>
            <a:rect l="l" t="t" r="r" b="b"/>
            <a:pathLst>
              <a:path w="227964" h="388620">
                <a:moveTo>
                  <a:pt x="227849" y="388325"/>
                </a:moveTo>
                <a:lnTo>
                  <a:pt x="0" y="0"/>
                </a:lnTo>
              </a:path>
            </a:pathLst>
          </a:custGeom>
          <a:ln w="6531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3416604" y="4862658"/>
            <a:ext cx="226060" cy="488315"/>
          </a:xfrm>
          <a:custGeom>
            <a:avLst/>
            <a:gdLst/>
            <a:ahLst/>
            <a:cxnLst/>
            <a:rect l="l" t="t" r="r" b="b"/>
            <a:pathLst>
              <a:path w="226060" h="488314">
                <a:moveTo>
                  <a:pt x="225571" y="0"/>
                </a:moveTo>
                <a:lnTo>
                  <a:pt x="0" y="488247"/>
                </a:lnTo>
              </a:path>
            </a:pathLst>
          </a:custGeom>
          <a:ln w="6625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3642176" y="4862658"/>
            <a:ext cx="227965" cy="258445"/>
          </a:xfrm>
          <a:custGeom>
            <a:avLst/>
            <a:gdLst/>
            <a:ahLst/>
            <a:cxnLst/>
            <a:rect l="l" t="t" r="r" b="b"/>
            <a:pathLst>
              <a:path w="227964" h="258445">
                <a:moveTo>
                  <a:pt x="227826" y="258262"/>
                </a:moveTo>
                <a:lnTo>
                  <a:pt x="0" y="0"/>
                </a:lnTo>
              </a:path>
            </a:pathLst>
          </a:custGeom>
          <a:ln w="6316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3870002" y="4947508"/>
            <a:ext cx="227965" cy="173990"/>
          </a:xfrm>
          <a:custGeom>
            <a:avLst/>
            <a:gdLst/>
            <a:ahLst/>
            <a:cxnLst/>
            <a:rect l="l" t="t" r="r" b="b"/>
            <a:pathLst>
              <a:path w="227964" h="173989">
                <a:moveTo>
                  <a:pt x="227849" y="0"/>
                </a:moveTo>
                <a:lnTo>
                  <a:pt x="0" y="173411"/>
                </a:lnTo>
              </a:path>
            </a:pathLst>
          </a:custGeom>
          <a:ln w="6086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4097851" y="4789130"/>
            <a:ext cx="226060" cy="158750"/>
          </a:xfrm>
          <a:custGeom>
            <a:avLst/>
            <a:gdLst/>
            <a:ahLst/>
            <a:cxnLst/>
            <a:rect l="l" t="t" r="r" b="b"/>
            <a:pathLst>
              <a:path w="226060" h="158750">
                <a:moveTo>
                  <a:pt x="225571" y="0"/>
                </a:moveTo>
                <a:lnTo>
                  <a:pt x="0" y="158378"/>
                </a:lnTo>
              </a:path>
            </a:pathLst>
          </a:custGeom>
          <a:ln w="604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4323422" y="2702328"/>
            <a:ext cx="227965" cy="2087245"/>
          </a:xfrm>
          <a:custGeom>
            <a:avLst/>
            <a:gdLst/>
            <a:ahLst/>
            <a:cxnLst/>
            <a:rect l="l" t="t" r="r" b="b"/>
            <a:pathLst>
              <a:path w="227964" h="2087245">
                <a:moveTo>
                  <a:pt x="227894" y="0"/>
                </a:moveTo>
                <a:lnTo>
                  <a:pt x="0" y="2086801"/>
                </a:lnTo>
              </a:path>
            </a:pathLst>
          </a:custGeom>
          <a:ln w="6819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4551317" y="2702328"/>
            <a:ext cx="227965" cy="1757045"/>
          </a:xfrm>
          <a:custGeom>
            <a:avLst/>
            <a:gdLst/>
            <a:ahLst/>
            <a:cxnLst/>
            <a:rect l="l" t="t" r="r" b="b"/>
            <a:pathLst>
              <a:path w="227964" h="1757045">
                <a:moveTo>
                  <a:pt x="227826" y="1756895"/>
                </a:moveTo>
                <a:lnTo>
                  <a:pt x="0" y="0"/>
                </a:lnTo>
              </a:path>
            </a:pathLst>
          </a:custGeom>
          <a:ln w="6814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4779143" y="4459223"/>
            <a:ext cx="226060" cy="892175"/>
          </a:xfrm>
          <a:custGeom>
            <a:avLst/>
            <a:gdLst/>
            <a:ahLst/>
            <a:cxnLst/>
            <a:rect l="l" t="t" r="r" b="b"/>
            <a:pathLst>
              <a:path w="226060" h="892175">
                <a:moveTo>
                  <a:pt x="225571" y="891682"/>
                </a:moveTo>
                <a:lnTo>
                  <a:pt x="0" y="0"/>
                </a:lnTo>
              </a:path>
            </a:pathLst>
          </a:custGeom>
          <a:ln w="676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004715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49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232564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26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460390" y="535090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17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686007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49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913856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227826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6141683" y="5350905"/>
            <a:ext cx="226060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571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6367254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49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2215779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39" y="0"/>
                </a:moveTo>
                <a:lnTo>
                  <a:pt x="0" y="47116"/>
                </a:lnTo>
                <a:lnTo>
                  <a:pt x="95739" y="92385"/>
                </a:lnTo>
                <a:lnTo>
                  <a:pt x="9573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6595103" y="535090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26" y="0"/>
                </a:moveTo>
                <a:lnTo>
                  <a:pt x="0" y="0"/>
                </a:lnTo>
              </a:path>
            </a:pathLst>
          </a:custGeom>
          <a:ln w="565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2215779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39" y="92385"/>
                </a:lnTo>
                <a:lnTo>
                  <a:pt x="95739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2443696" y="421039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48" y="0"/>
                </a:moveTo>
                <a:lnTo>
                  <a:pt x="0" y="47153"/>
                </a:lnTo>
                <a:lnTo>
                  <a:pt x="95648" y="92385"/>
                </a:lnTo>
                <a:lnTo>
                  <a:pt x="95648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2443696" y="421039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53"/>
                </a:moveTo>
                <a:lnTo>
                  <a:pt x="95648" y="92385"/>
                </a:lnTo>
                <a:lnTo>
                  <a:pt x="95648" y="0"/>
                </a:lnTo>
                <a:lnTo>
                  <a:pt x="0" y="47153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2671523" y="4958812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2671523" y="4958812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2897094" y="4900355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53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2897094" y="4900355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53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53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3124921" y="4915426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39" y="0"/>
                </a:moveTo>
                <a:lnTo>
                  <a:pt x="0" y="47153"/>
                </a:lnTo>
                <a:lnTo>
                  <a:pt x="95739" y="92385"/>
                </a:lnTo>
                <a:lnTo>
                  <a:pt x="9573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3124921" y="4915426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53"/>
                </a:moveTo>
                <a:lnTo>
                  <a:pt x="95739" y="92385"/>
                </a:lnTo>
                <a:lnTo>
                  <a:pt x="95739" y="0"/>
                </a:lnTo>
                <a:lnTo>
                  <a:pt x="0" y="47153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3352770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3352770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3578387" y="4815561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097"/>
                </a:lnTo>
                <a:lnTo>
                  <a:pt x="95671" y="92329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3578387" y="4815561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097"/>
                </a:moveTo>
                <a:lnTo>
                  <a:pt x="95671" y="92329"/>
                </a:lnTo>
                <a:lnTo>
                  <a:pt x="95671" y="0"/>
                </a:lnTo>
                <a:lnTo>
                  <a:pt x="0" y="47097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3806236" y="507380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3806236" y="507380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4034062" y="4900355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53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4034062" y="4900355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53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53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4259634" y="474201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4259634" y="474201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4487483" y="265517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53"/>
                </a:lnTo>
                <a:lnTo>
                  <a:pt x="95717" y="92367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4487483" y="2655174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53"/>
                </a:moveTo>
                <a:lnTo>
                  <a:pt x="95717" y="92367"/>
                </a:lnTo>
                <a:lnTo>
                  <a:pt x="95717" y="0"/>
                </a:lnTo>
                <a:lnTo>
                  <a:pt x="0" y="47153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4715378" y="4412126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097"/>
                </a:lnTo>
                <a:lnTo>
                  <a:pt x="95671" y="92367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4715378" y="4412126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097"/>
                </a:moveTo>
                <a:lnTo>
                  <a:pt x="95671" y="92367"/>
                </a:lnTo>
                <a:lnTo>
                  <a:pt x="95671" y="0"/>
                </a:lnTo>
                <a:lnTo>
                  <a:pt x="0" y="47097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4940926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4940926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5168775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5168775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5396624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5396624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5622173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5622173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5850022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5850022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6077917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6077917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6303466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6303466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6531315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4" h="92710">
                <a:moveTo>
                  <a:pt x="95671" y="0"/>
                </a:moveTo>
                <a:lnTo>
                  <a:pt x="0" y="47116"/>
                </a:lnTo>
                <a:lnTo>
                  <a:pt x="95671" y="92385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6531315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4" h="92710">
                <a:moveTo>
                  <a:pt x="0" y="47116"/>
                </a:moveTo>
                <a:lnTo>
                  <a:pt x="95671" y="92385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6759164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4" h="92710">
                <a:moveTo>
                  <a:pt x="95717" y="0"/>
                </a:moveTo>
                <a:lnTo>
                  <a:pt x="0" y="47116"/>
                </a:lnTo>
                <a:lnTo>
                  <a:pt x="95717" y="92385"/>
                </a:lnTo>
                <a:lnTo>
                  <a:pt x="9571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6759164" y="5303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4" h="92710">
                <a:moveTo>
                  <a:pt x="0" y="47116"/>
                </a:moveTo>
                <a:lnTo>
                  <a:pt x="95717" y="92385"/>
                </a:lnTo>
                <a:lnTo>
                  <a:pt x="95717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 txBox="1"/>
          <p:nvPr/>
        </p:nvSpPr>
        <p:spPr>
          <a:xfrm>
            <a:off x="1246567" y="3473744"/>
            <a:ext cx="240029" cy="1355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50" dirty="0">
                <a:latin typeface="宋体" panose="02010600030101010101" pitchFamily="2" charset="-122"/>
                <a:cs typeface="宋体" panose="02010600030101010101" pitchFamily="2" charset="-122"/>
              </a:rPr>
              <a:t>质量百分比（%）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5654056" y="2461040"/>
            <a:ext cx="1392555" cy="779145"/>
          </a:xfrm>
          <a:custGeom>
            <a:avLst/>
            <a:gdLst/>
            <a:ahLst/>
            <a:cxnLst/>
            <a:rect l="l" t="t" r="r" b="b"/>
            <a:pathLst>
              <a:path w="1392554" h="779144">
                <a:moveTo>
                  <a:pt x="0" y="778554"/>
                </a:moveTo>
                <a:lnTo>
                  <a:pt x="1392213" y="778554"/>
                </a:lnTo>
                <a:lnTo>
                  <a:pt x="1392213" y="0"/>
                </a:lnTo>
                <a:lnTo>
                  <a:pt x="0" y="0"/>
                </a:lnTo>
                <a:lnTo>
                  <a:pt x="0" y="7785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5654056" y="2461040"/>
            <a:ext cx="1392555" cy="779145"/>
          </a:xfrm>
          <a:custGeom>
            <a:avLst/>
            <a:gdLst/>
            <a:ahLst/>
            <a:cxnLst/>
            <a:rect l="l" t="t" r="r" b="b"/>
            <a:pathLst>
              <a:path w="1392554" h="779144">
                <a:moveTo>
                  <a:pt x="0" y="778554"/>
                </a:moveTo>
                <a:lnTo>
                  <a:pt x="1392213" y="778554"/>
                </a:lnTo>
                <a:lnTo>
                  <a:pt x="1392213" y="0"/>
                </a:lnTo>
                <a:lnTo>
                  <a:pt x="0" y="0"/>
                </a:lnTo>
                <a:lnTo>
                  <a:pt x="0" y="778554"/>
                </a:lnTo>
                <a:close/>
              </a:path>
            </a:pathLst>
          </a:custGeom>
          <a:ln w="59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6034574" y="260052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889" y="0"/>
                </a:lnTo>
              </a:path>
            </a:pathLst>
          </a:custGeom>
          <a:ln w="5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5868287" y="2600523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562" y="0"/>
                </a:lnTo>
              </a:path>
            </a:pathLst>
          </a:custGeom>
          <a:ln w="56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5954849" y="2566615"/>
            <a:ext cx="80010" cy="66040"/>
          </a:xfrm>
          <a:custGeom>
            <a:avLst/>
            <a:gdLst/>
            <a:ahLst/>
            <a:cxnLst/>
            <a:rect l="l" t="t" r="r" b="b"/>
            <a:pathLst>
              <a:path w="80010" h="66039">
                <a:moveTo>
                  <a:pt x="0" y="65953"/>
                </a:moveTo>
                <a:lnTo>
                  <a:pt x="79725" y="65953"/>
                </a:lnTo>
                <a:lnTo>
                  <a:pt x="79725" y="0"/>
                </a:lnTo>
                <a:lnTo>
                  <a:pt x="0" y="0"/>
                </a:lnTo>
                <a:lnTo>
                  <a:pt x="0" y="6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5868287" y="2717399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7" y="0"/>
                </a:lnTo>
              </a:path>
            </a:pathLst>
          </a:custGeom>
          <a:ln w="565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5950294" y="2679721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43292" y="0"/>
                </a:moveTo>
                <a:lnTo>
                  <a:pt x="7687" y="16189"/>
                </a:lnTo>
                <a:lnTo>
                  <a:pt x="0" y="35793"/>
                </a:lnTo>
                <a:lnTo>
                  <a:pt x="925" y="43363"/>
                </a:lnTo>
                <a:lnTo>
                  <a:pt x="34887" y="72720"/>
                </a:lnTo>
                <a:lnTo>
                  <a:pt x="43292" y="73490"/>
                </a:lnTo>
                <a:lnTo>
                  <a:pt x="51452" y="72879"/>
                </a:lnTo>
                <a:lnTo>
                  <a:pt x="85977" y="48908"/>
                </a:lnTo>
                <a:lnTo>
                  <a:pt x="88839" y="35793"/>
                </a:lnTo>
                <a:lnTo>
                  <a:pt x="87909" y="28847"/>
                </a:lnTo>
                <a:lnTo>
                  <a:pt x="52441" y="765"/>
                </a:lnTo>
                <a:lnTo>
                  <a:pt x="432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5950294" y="2679721"/>
            <a:ext cx="88900" cy="73660"/>
          </a:xfrm>
          <a:custGeom>
            <a:avLst/>
            <a:gdLst/>
            <a:ahLst/>
            <a:cxnLst/>
            <a:rect l="l" t="t" r="r" b="b"/>
            <a:pathLst>
              <a:path w="88900" h="73660">
                <a:moveTo>
                  <a:pt x="0" y="35793"/>
                </a:moveTo>
                <a:lnTo>
                  <a:pt x="26910" y="70514"/>
                </a:lnTo>
                <a:lnTo>
                  <a:pt x="43292" y="73490"/>
                </a:lnTo>
                <a:lnTo>
                  <a:pt x="51452" y="72879"/>
                </a:lnTo>
                <a:lnTo>
                  <a:pt x="85977" y="48908"/>
                </a:lnTo>
                <a:lnTo>
                  <a:pt x="88839" y="35793"/>
                </a:lnTo>
                <a:lnTo>
                  <a:pt x="87909" y="28847"/>
                </a:lnTo>
                <a:lnTo>
                  <a:pt x="52441" y="765"/>
                </a:lnTo>
                <a:lnTo>
                  <a:pt x="43292" y="0"/>
                </a:lnTo>
                <a:lnTo>
                  <a:pt x="34887" y="765"/>
                </a:lnTo>
                <a:lnTo>
                  <a:pt x="925" y="28847"/>
                </a:lnTo>
                <a:lnTo>
                  <a:pt x="0" y="35793"/>
                </a:lnTo>
                <a:close/>
              </a:path>
            </a:pathLst>
          </a:custGeom>
          <a:ln w="61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5868287" y="2834276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7" y="0"/>
                </a:lnTo>
              </a:path>
            </a:pathLst>
          </a:custGeom>
          <a:ln w="565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5938908" y="2781470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56956" y="0"/>
                </a:moveTo>
                <a:lnTo>
                  <a:pt x="0" y="79179"/>
                </a:lnTo>
                <a:lnTo>
                  <a:pt x="111613" y="79179"/>
                </a:lnTo>
                <a:lnTo>
                  <a:pt x="5695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5938908" y="2781470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56956" y="0"/>
                </a:moveTo>
                <a:lnTo>
                  <a:pt x="111613" y="79179"/>
                </a:lnTo>
                <a:lnTo>
                  <a:pt x="0" y="79179"/>
                </a:lnTo>
                <a:lnTo>
                  <a:pt x="56956" y="0"/>
                </a:lnTo>
                <a:close/>
              </a:path>
            </a:pathLst>
          </a:custGeom>
          <a:ln w="604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5868287" y="2951152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7" y="0"/>
                </a:lnTo>
              </a:path>
            </a:pathLst>
          </a:custGeom>
          <a:ln w="5652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5938908" y="292477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0" y="0"/>
                </a:lnTo>
                <a:lnTo>
                  <a:pt x="56956" y="79142"/>
                </a:lnTo>
                <a:lnTo>
                  <a:pt x="11161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5938908" y="2924778"/>
            <a:ext cx="111760" cy="79375"/>
          </a:xfrm>
          <a:custGeom>
            <a:avLst/>
            <a:gdLst/>
            <a:ahLst/>
            <a:cxnLst/>
            <a:rect l="l" t="t" r="r" b="b"/>
            <a:pathLst>
              <a:path w="111760" h="79375">
                <a:moveTo>
                  <a:pt x="111613" y="0"/>
                </a:moveTo>
                <a:lnTo>
                  <a:pt x="56956" y="79142"/>
                </a:lnTo>
                <a:lnTo>
                  <a:pt x="0" y="0"/>
                </a:lnTo>
                <a:lnTo>
                  <a:pt x="111613" y="0"/>
                </a:lnTo>
                <a:close/>
              </a:path>
            </a:pathLst>
          </a:custGeom>
          <a:ln w="6047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5868287" y="3068028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5177" y="0"/>
                </a:lnTo>
              </a:path>
            </a:pathLst>
          </a:custGeom>
          <a:ln w="565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5936630" y="3019028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59233" y="0"/>
                </a:moveTo>
                <a:lnTo>
                  <a:pt x="0" y="48999"/>
                </a:lnTo>
                <a:lnTo>
                  <a:pt x="59233" y="97999"/>
                </a:lnTo>
                <a:lnTo>
                  <a:pt x="118445" y="48999"/>
                </a:lnTo>
                <a:lnTo>
                  <a:pt x="59233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5936630" y="3019028"/>
            <a:ext cx="118745" cy="98425"/>
          </a:xfrm>
          <a:custGeom>
            <a:avLst/>
            <a:gdLst/>
            <a:ahLst/>
            <a:cxnLst/>
            <a:rect l="l" t="t" r="r" b="b"/>
            <a:pathLst>
              <a:path w="118745" h="98425">
                <a:moveTo>
                  <a:pt x="0" y="48999"/>
                </a:moveTo>
                <a:lnTo>
                  <a:pt x="59233" y="0"/>
                </a:lnTo>
                <a:lnTo>
                  <a:pt x="118445" y="48999"/>
                </a:lnTo>
                <a:lnTo>
                  <a:pt x="59233" y="97999"/>
                </a:lnTo>
                <a:lnTo>
                  <a:pt x="0" y="48999"/>
                </a:lnTo>
                <a:close/>
              </a:path>
            </a:pathLst>
          </a:custGeom>
          <a:ln w="613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5932075" y="3137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95671" y="0"/>
                </a:moveTo>
                <a:lnTo>
                  <a:pt x="0" y="47116"/>
                </a:lnTo>
                <a:lnTo>
                  <a:pt x="95671" y="92348"/>
                </a:lnTo>
                <a:lnTo>
                  <a:pt x="95671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5932075" y="3137789"/>
            <a:ext cx="95885" cy="92710"/>
          </a:xfrm>
          <a:custGeom>
            <a:avLst/>
            <a:gdLst/>
            <a:ahLst/>
            <a:cxnLst/>
            <a:rect l="l" t="t" r="r" b="b"/>
            <a:pathLst>
              <a:path w="95885" h="92710">
                <a:moveTo>
                  <a:pt x="0" y="47116"/>
                </a:moveTo>
                <a:lnTo>
                  <a:pt x="95671" y="92348"/>
                </a:lnTo>
                <a:lnTo>
                  <a:pt x="95671" y="0"/>
                </a:lnTo>
                <a:lnTo>
                  <a:pt x="0" y="47116"/>
                </a:lnTo>
                <a:close/>
              </a:path>
            </a:pathLst>
          </a:custGeom>
          <a:ln w="6222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 txBox="1"/>
          <p:nvPr/>
        </p:nvSpPr>
        <p:spPr>
          <a:xfrm>
            <a:off x="5654056" y="2461040"/>
            <a:ext cx="1392555" cy="779145"/>
          </a:xfrm>
          <a:prstGeom prst="rect">
            <a:avLst/>
          </a:prstGeom>
          <a:ln w="6023">
            <a:solidFill>
              <a:srgbClr val="000000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29590" marR="465455">
              <a:lnSpc>
                <a:spcPts val="920"/>
              </a:lnSpc>
              <a:spcBef>
                <a:spcPts val="635"/>
              </a:spcBef>
            </a:pPr>
            <a:r>
              <a:rPr sz="800" spc="185" dirty="0">
                <a:latin typeface="宋体" panose="02010600030101010101" pitchFamily="2" charset="-122"/>
                <a:cs typeface="宋体" panose="02010600030101010101" pitchFamily="2" charset="-122"/>
              </a:rPr>
              <a:t>排烟口 厨房</a:t>
            </a:r>
            <a:endParaRPr sz="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29590" marR="82550">
              <a:lnSpc>
                <a:spcPts val="920"/>
              </a:lnSpc>
            </a:pPr>
            <a:r>
              <a:rPr sz="800" spc="190" dirty="0">
                <a:latin typeface="宋体" panose="02010600030101010101" pitchFamily="2" charset="-122"/>
                <a:cs typeface="宋体" panose="02010600030101010101" pitchFamily="2" charset="-122"/>
              </a:rPr>
              <a:t>下风向采样点 用餐区</a:t>
            </a:r>
            <a:endParaRPr sz="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10820">
              <a:lnSpc>
                <a:spcPts val="875"/>
              </a:lnSpc>
              <a:tabLst>
                <a:tab pos="497205" algn="l"/>
              </a:tabLst>
            </a:pPr>
            <a:r>
              <a:rPr sz="800" u="sng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u="sng" spc="5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8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800" spc="200" dirty="0">
                <a:latin typeface="宋体" panose="02010600030101010101" pitchFamily="2" charset="-122"/>
                <a:cs typeface="宋体" panose="02010600030101010101" pitchFamily="2" charset="-122"/>
              </a:rPr>
              <a:t>居民点</a:t>
            </a:r>
            <a:endParaRPr sz="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56515" algn="ctr">
              <a:lnSpc>
                <a:spcPts val="890"/>
              </a:lnSpc>
            </a:pPr>
            <a:r>
              <a:rPr sz="800" spc="200" dirty="0">
                <a:latin typeface="宋体" panose="02010600030101010101" pitchFamily="2" charset="-122"/>
                <a:cs typeface="宋体" panose="02010600030101010101" pitchFamily="2" charset="-122"/>
              </a:rPr>
              <a:t>背景点</a:t>
            </a:r>
            <a:endParaRPr sz="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1903668" y="2359234"/>
            <a:ext cx="5354955" cy="0"/>
          </a:xfrm>
          <a:custGeom>
            <a:avLst/>
            <a:gdLst/>
            <a:ahLst/>
            <a:cxnLst/>
            <a:rect l="l" t="t" r="r" b="b"/>
            <a:pathLst>
              <a:path w="5354955">
                <a:moveTo>
                  <a:pt x="0" y="0"/>
                </a:moveTo>
                <a:lnTo>
                  <a:pt x="5354509" y="0"/>
                </a:lnTo>
              </a:path>
            </a:pathLst>
          </a:custGeom>
          <a:ln w="1319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7278673" y="2359234"/>
            <a:ext cx="0" cy="3314065"/>
          </a:xfrm>
          <a:custGeom>
            <a:avLst/>
            <a:gdLst/>
            <a:ahLst/>
            <a:cxnLst/>
            <a:rect l="l" t="t" r="r" b="b"/>
            <a:pathLst>
              <a:path h="3314065">
                <a:moveTo>
                  <a:pt x="0" y="3314023"/>
                </a:moveTo>
                <a:lnTo>
                  <a:pt x="0" y="0"/>
                </a:lnTo>
              </a:path>
            </a:pathLst>
          </a:custGeom>
          <a:ln w="159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 txBox="1">
            <a:spLocks noGrp="1"/>
          </p:cNvSpPr>
          <p:nvPr>
            <p:ph type="title"/>
          </p:nvPr>
        </p:nvSpPr>
        <p:spPr>
          <a:xfrm>
            <a:off x="404266" y="362711"/>
            <a:ext cx="8168640" cy="151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服务业</a:t>
            </a:r>
            <a:r>
              <a:rPr sz="3600" spc="6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---</a:t>
            </a:r>
            <a:r>
              <a:rPr sz="3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餐厅不同采样点恶臭物质成分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94000"/>
              </a:lnSpc>
              <a:spcBef>
                <a:spcPts val="790"/>
              </a:spcBef>
            </a:pPr>
            <a:r>
              <a:rPr sz="2400" spc="-1125" dirty="0"/>
              <a:t>S</a:t>
            </a:r>
            <a:r>
              <a:rPr sz="5400" spc="-3727" baseline="8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谱</a:t>
            </a:r>
            <a:r>
              <a:rPr sz="2400" dirty="0"/>
              <a:t>ervice</a:t>
            </a:r>
            <a:r>
              <a:rPr sz="2400" spc="-35" dirty="0"/>
              <a:t> </a:t>
            </a:r>
            <a:r>
              <a:rPr sz="2400" dirty="0"/>
              <a:t>industry:</a:t>
            </a:r>
            <a:r>
              <a:rPr sz="2400" spc="-10" dirty="0"/>
              <a:t> </a:t>
            </a:r>
            <a:r>
              <a:rPr sz="2400" dirty="0"/>
              <a:t>Sample ma</a:t>
            </a:r>
            <a:r>
              <a:rPr sz="2400" spc="5" dirty="0"/>
              <a:t>l</a:t>
            </a:r>
            <a:r>
              <a:rPr sz="2400" dirty="0"/>
              <a:t>odo</a:t>
            </a:r>
            <a:r>
              <a:rPr sz="2400" spc="-50" dirty="0"/>
              <a:t>r</a:t>
            </a:r>
            <a:r>
              <a:rPr sz="2400" dirty="0"/>
              <a:t>ous substance </a:t>
            </a:r>
            <a:r>
              <a:rPr sz="2400" spc="5" dirty="0"/>
              <a:t>f</a:t>
            </a:r>
            <a:r>
              <a:rPr sz="2400" spc="-50" dirty="0"/>
              <a:t>r</a:t>
            </a:r>
            <a:r>
              <a:rPr sz="2400" dirty="0"/>
              <a:t>om </a:t>
            </a:r>
            <a:r>
              <a:rPr sz="2400" spc="-10" dirty="0"/>
              <a:t>d</a:t>
            </a:r>
            <a:r>
              <a:rPr sz="2400" dirty="0"/>
              <a:t>i</a:t>
            </a:r>
            <a:r>
              <a:rPr sz="2400" spc="5" dirty="0"/>
              <a:t>f</a:t>
            </a:r>
            <a:r>
              <a:rPr sz="2400" dirty="0"/>
              <a:t>fe</a:t>
            </a:r>
            <a:r>
              <a:rPr sz="2400" spc="-50" dirty="0"/>
              <a:t>r</a:t>
            </a:r>
            <a:r>
              <a:rPr sz="2400" dirty="0"/>
              <a:t>ent</a:t>
            </a:r>
            <a:r>
              <a:rPr sz="2400" dirty="0"/>
              <a:t> </a:t>
            </a:r>
            <a:r>
              <a:rPr sz="2400" spc="-50" dirty="0"/>
              <a:t>r</a:t>
            </a:r>
            <a:r>
              <a:rPr sz="2400" dirty="0"/>
              <a:t>es</a:t>
            </a:r>
            <a:r>
              <a:rPr sz="2400" spc="5" dirty="0"/>
              <a:t>t</a:t>
            </a:r>
            <a:r>
              <a:rPr sz="2400" dirty="0"/>
              <a:t>aurants a</a:t>
            </a:r>
            <a:r>
              <a:rPr sz="2400" spc="-10" dirty="0"/>
              <a:t>n</a:t>
            </a:r>
            <a:r>
              <a:rPr sz="2400" dirty="0"/>
              <a:t>d analy</a:t>
            </a:r>
            <a:r>
              <a:rPr sz="2400" spc="-25" dirty="0"/>
              <a:t>z</a:t>
            </a:r>
            <a:r>
              <a:rPr sz="2400" dirty="0"/>
              <a:t>e</a:t>
            </a:r>
            <a:r>
              <a:rPr sz="2400" spc="10" dirty="0"/>
              <a:t> </a:t>
            </a:r>
            <a:r>
              <a:rPr sz="2400" dirty="0"/>
              <a:t>i</a:t>
            </a:r>
            <a:r>
              <a:rPr sz="2400" spc="5" dirty="0"/>
              <a:t>t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dirty="0"/>
              <a:t>components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19560000">
            <a:off x="1683065" y="5887235"/>
            <a:ext cx="840814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-225" dirty="0">
                <a:latin typeface="宋体" panose="02010600030101010101" pitchFamily="2" charset="-122"/>
                <a:cs typeface="宋体" panose="02010600030101010101" pitchFamily="2" charset="-122"/>
              </a:rPr>
              <a:t>1,3-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丁二烯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 rot="19560000">
            <a:off x="2207681" y="5796801"/>
            <a:ext cx="529334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苯乙烯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 rot="19560000">
            <a:off x="2716129" y="5707291"/>
            <a:ext cx="243861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 rot="19560000">
            <a:off x="2817425" y="5751152"/>
            <a:ext cx="3807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 rot="19560000">
            <a:off x="3054584" y="5751152"/>
            <a:ext cx="3807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乙苯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 rot="19560000">
            <a:off x="3007696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邻二甲苯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19560000">
            <a:off x="3242639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间二甲苯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 rot="19560000">
            <a:off x="3479842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对二甲苯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 rot="19560000">
            <a:off x="3423458" y="5930598"/>
            <a:ext cx="998586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-225" dirty="0">
                <a:latin typeface="宋体" panose="02010600030101010101" pitchFamily="2" charset="-122"/>
                <a:cs typeface="宋体" panose="02010600030101010101" pitchFamily="2" charset="-122"/>
              </a:rPr>
              <a:t>1,3,5-</a:t>
            </a:r>
            <a:r>
              <a:rPr sz="1800" spc="67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00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 rot="19560000">
            <a:off x="3658446" y="5930598"/>
            <a:ext cx="998586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-225" dirty="0">
                <a:latin typeface="宋体" panose="02010600030101010101" pitchFamily="2" charset="-122"/>
                <a:cs typeface="宋体" panose="02010600030101010101" pitchFamily="2" charset="-122"/>
              </a:rPr>
              <a:t>1,2,4-</a:t>
            </a:r>
            <a:r>
              <a:rPr sz="1800" spc="67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00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 rot="19560000">
            <a:off x="4043933" y="5886322"/>
            <a:ext cx="837692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对乙基甲苯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 rot="19560000">
            <a:off x="4837373" y="5707291"/>
            <a:ext cx="243861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萘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 rot="19560000">
            <a:off x="4938625" y="5751152"/>
            <a:ext cx="3807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氯苯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 rot="19560000">
            <a:off x="4893953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二氯甲烷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 rot="19560000">
            <a:off x="5128896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乙酸乙酯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 rot="19560000">
            <a:off x="5220885" y="5886323"/>
            <a:ext cx="837692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二甲二硫醚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19560000">
            <a:off x="5698403" y="5971112"/>
            <a:ext cx="174648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0"/>
              </a:lnSpc>
            </a:pPr>
            <a:r>
              <a:rPr sz="1050" spc="35" dirty="0">
                <a:latin typeface="Arial" panose="020B0604020202020204"/>
                <a:cs typeface="Arial" panose="020B0604020202020204"/>
              </a:rPr>
              <a:t>α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 rot="19560000">
            <a:off x="5807775" y="5775533"/>
            <a:ext cx="45512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-225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蒎烯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19560000">
            <a:off x="5977979" y="5796801"/>
            <a:ext cx="529334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柠檬烯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 rot="19560000">
            <a:off x="6212922" y="5796801"/>
            <a:ext cx="529334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硫化氢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560000">
            <a:off x="6305893" y="5840662"/>
            <a:ext cx="682849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二硫化碳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13018" y="2279029"/>
            <a:ext cx="194945" cy="3127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50" spc="130" dirty="0">
                <a:latin typeface="Arial" panose="020B0604020202020204"/>
                <a:cs typeface="Arial" panose="020B0604020202020204"/>
              </a:rPr>
              <a:t>30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50" spc="130" dirty="0">
                <a:latin typeface="Arial" panose="020B0604020202020204"/>
                <a:cs typeface="Arial" panose="020B0604020202020204"/>
              </a:rPr>
              <a:t>25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50" spc="130" dirty="0">
                <a:latin typeface="Arial" panose="020B0604020202020204"/>
                <a:cs typeface="Arial" panose="020B0604020202020204"/>
              </a:rPr>
              <a:t>20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50" spc="130" dirty="0">
                <a:latin typeface="Arial" panose="020B0604020202020204"/>
                <a:cs typeface="Arial" panose="020B0604020202020204"/>
              </a:rPr>
              <a:t>15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50" spc="130" dirty="0">
                <a:latin typeface="Arial" panose="020B0604020202020204"/>
                <a:cs typeface="Arial" panose="020B0604020202020204"/>
              </a:rPr>
              <a:t>10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83820" algn="ctr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5</a:t>
            </a:r>
            <a:endParaRPr sz="95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83820" algn="ctr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76169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93651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11156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28594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548314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65797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783258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900740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18245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135683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55403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372841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90324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607829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25267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42772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960254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079908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197413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314851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432356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49838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667299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786996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904501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21939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139444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256883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374365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494085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611523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729028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846511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963971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81453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98958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318612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436117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553555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71037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788542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05980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025701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43183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260621" y="558304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378126" y="5521565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61475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076169" y="5583041"/>
            <a:ext cx="5302250" cy="0"/>
          </a:xfrm>
          <a:custGeom>
            <a:avLst/>
            <a:gdLst/>
            <a:ahLst/>
            <a:cxnLst/>
            <a:rect l="l" t="t" r="r" b="b"/>
            <a:pathLst>
              <a:path w="5302250">
                <a:moveTo>
                  <a:pt x="0" y="0"/>
                </a:moveTo>
                <a:lnTo>
                  <a:pt x="5301957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076169" y="558304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76169" y="533536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076169" y="50877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76169" y="4840077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076169" y="459238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076169" y="434475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076169" y="40971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076169" y="3851283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076169" y="360359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076169" y="3355956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076169" y="31083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076169" y="2860629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76169" y="261297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28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076169" y="236533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89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76169" y="2365338"/>
            <a:ext cx="0" cy="3218180"/>
          </a:xfrm>
          <a:custGeom>
            <a:avLst/>
            <a:gdLst/>
            <a:ahLst/>
            <a:cxnLst/>
            <a:rect l="l" t="t" r="r" b="b"/>
            <a:pathLst>
              <a:path h="3218179">
                <a:moveTo>
                  <a:pt x="0" y="3217702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428594" y="5058809"/>
            <a:ext cx="237490" cy="273050"/>
          </a:xfrm>
          <a:custGeom>
            <a:avLst/>
            <a:gdLst/>
            <a:ahLst/>
            <a:cxnLst/>
            <a:rect l="l" t="t" r="r" b="b"/>
            <a:pathLst>
              <a:path w="237489" h="273050">
                <a:moveTo>
                  <a:pt x="237202" y="0"/>
                </a:moveTo>
                <a:lnTo>
                  <a:pt x="0" y="272927"/>
                </a:lnTo>
              </a:path>
            </a:pathLst>
          </a:custGeom>
          <a:ln w="61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665797" y="4368234"/>
            <a:ext cx="234950" cy="690880"/>
          </a:xfrm>
          <a:custGeom>
            <a:avLst/>
            <a:gdLst/>
            <a:ahLst/>
            <a:cxnLst/>
            <a:rect l="l" t="t" r="r" b="b"/>
            <a:pathLst>
              <a:path w="234950" h="690879">
                <a:moveTo>
                  <a:pt x="234942" y="0"/>
                </a:moveTo>
                <a:lnTo>
                  <a:pt x="0" y="690574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900740" y="3932594"/>
            <a:ext cx="234950" cy="436245"/>
          </a:xfrm>
          <a:custGeom>
            <a:avLst/>
            <a:gdLst/>
            <a:ahLst/>
            <a:cxnLst/>
            <a:rect l="l" t="t" r="r" b="b"/>
            <a:pathLst>
              <a:path w="234950" h="436245">
                <a:moveTo>
                  <a:pt x="234942" y="0"/>
                </a:moveTo>
                <a:lnTo>
                  <a:pt x="0" y="435640"/>
                </a:lnTo>
              </a:path>
            </a:pathLst>
          </a:custGeom>
          <a:ln w="6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135683" y="3932594"/>
            <a:ext cx="237490" cy="994410"/>
          </a:xfrm>
          <a:custGeom>
            <a:avLst/>
            <a:gdLst/>
            <a:ahLst/>
            <a:cxnLst/>
            <a:rect l="l" t="t" r="r" b="b"/>
            <a:pathLst>
              <a:path w="237489" h="994410">
                <a:moveTo>
                  <a:pt x="237158" y="994267"/>
                </a:moveTo>
                <a:lnTo>
                  <a:pt x="0" y="0"/>
                </a:lnTo>
              </a:path>
            </a:pathLst>
          </a:custGeom>
          <a:ln w="65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372841" y="4926862"/>
            <a:ext cx="235585" cy="110489"/>
          </a:xfrm>
          <a:custGeom>
            <a:avLst/>
            <a:gdLst/>
            <a:ahLst/>
            <a:cxnLst/>
            <a:rect l="l" t="t" r="r" b="b"/>
            <a:pathLst>
              <a:path w="235585" h="110489">
                <a:moveTo>
                  <a:pt x="234987" y="110269"/>
                </a:moveTo>
                <a:lnTo>
                  <a:pt x="0" y="0"/>
                </a:lnTo>
              </a:path>
            </a:pathLst>
          </a:custGeom>
          <a:ln w="564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607829" y="4579741"/>
            <a:ext cx="234950" cy="457834"/>
          </a:xfrm>
          <a:custGeom>
            <a:avLst/>
            <a:gdLst/>
            <a:ahLst/>
            <a:cxnLst/>
            <a:rect l="l" t="t" r="r" b="b"/>
            <a:pathLst>
              <a:path w="234950" h="457835">
                <a:moveTo>
                  <a:pt x="234942" y="0"/>
                </a:moveTo>
                <a:lnTo>
                  <a:pt x="0" y="457390"/>
                </a:lnTo>
              </a:path>
            </a:pathLst>
          </a:custGeom>
          <a:ln w="63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842772" y="4579741"/>
            <a:ext cx="237490" cy="473709"/>
          </a:xfrm>
          <a:custGeom>
            <a:avLst/>
            <a:gdLst/>
            <a:ahLst/>
            <a:cxnLst/>
            <a:rect l="l" t="t" r="r" b="b"/>
            <a:pathLst>
              <a:path w="237489" h="473710">
                <a:moveTo>
                  <a:pt x="237136" y="473649"/>
                </a:moveTo>
                <a:lnTo>
                  <a:pt x="0" y="0"/>
                </a:lnTo>
              </a:path>
            </a:pathLst>
          </a:custGeom>
          <a:ln w="64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079908" y="5053389"/>
            <a:ext cx="234950" cy="244475"/>
          </a:xfrm>
          <a:custGeom>
            <a:avLst/>
            <a:gdLst/>
            <a:ahLst/>
            <a:cxnLst/>
            <a:rect l="l" t="t" r="r" b="b"/>
            <a:pathLst>
              <a:path w="234950" h="244475">
                <a:moveTo>
                  <a:pt x="234942" y="244023"/>
                </a:moveTo>
                <a:lnTo>
                  <a:pt x="0" y="0"/>
                </a:lnTo>
              </a:path>
            </a:pathLst>
          </a:custGeom>
          <a:ln w="60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314851" y="5197983"/>
            <a:ext cx="235585" cy="99695"/>
          </a:xfrm>
          <a:custGeom>
            <a:avLst/>
            <a:gdLst/>
            <a:ahLst/>
            <a:cxnLst/>
            <a:rect l="l" t="t" r="r" b="b"/>
            <a:pathLst>
              <a:path w="235585" h="99695">
                <a:moveTo>
                  <a:pt x="234987" y="0"/>
                </a:moveTo>
                <a:lnTo>
                  <a:pt x="0" y="99430"/>
                </a:lnTo>
              </a:path>
            </a:pathLst>
          </a:custGeom>
          <a:ln w="56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549838" y="5197983"/>
            <a:ext cx="237490" cy="61594"/>
          </a:xfrm>
          <a:custGeom>
            <a:avLst/>
            <a:gdLst/>
            <a:ahLst/>
            <a:cxnLst/>
            <a:rect l="l" t="t" r="r" b="b"/>
            <a:pathLst>
              <a:path w="237489" h="61595">
                <a:moveTo>
                  <a:pt x="237158" y="61475"/>
                </a:moveTo>
                <a:lnTo>
                  <a:pt x="0" y="0"/>
                </a:lnTo>
              </a:path>
            </a:pathLst>
          </a:custGeom>
          <a:ln w="54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786996" y="5002753"/>
            <a:ext cx="234950" cy="257175"/>
          </a:xfrm>
          <a:custGeom>
            <a:avLst/>
            <a:gdLst/>
            <a:ahLst/>
            <a:cxnLst/>
            <a:rect l="l" t="t" r="r" b="b"/>
            <a:pathLst>
              <a:path w="234950" h="257175">
                <a:moveTo>
                  <a:pt x="234942" y="0"/>
                </a:moveTo>
                <a:lnTo>
                  <a:pt x="0" y="256705"/>
                </a:lnTo>
              </a:path>
            </a:pathLst>
          </a:custGeom>
          <a:ln w="60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5021939" y="5002753"/>
            <a:ext cx="234950" cy="323850"/>
          </a:xfrm>
          <a:custGeom>
            <a:avLst/>
            <a:gdLst/>
            <a:ahLst/>
            <a:cxnLst/>
            <a:rect l="l" t="t" r="r" b="b"/>
            <a:pathLst>
              <a:path w="234950" h="323850">
                <a:moveTo>
                  <a:pt x="234942" y="323564"/>
                </a:moveTo>
                <a:lnTo>
                  <a:pt x="0" y="0"/>
                </a:lnTo>
              </a:path>
            </a:pathLst>
          </a:custGeom>
          <a:ln w="6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5256883" y="3260139"/>
            <a:ext cx="237490" cy="2066289"/>
          </a:xfrm>
          <a:custGeom>
            <a:avLst/>
            <a:gdLst/>
            <a:ahLst/>
            <a:cxnLst/>
            <a:rect l="l" t="t" r="r" b="b"/>
            <a:pathLst>
              <a:path w="237489" h="2066289">
                <a:moveTo>
                  <a:pt x="237202" y="0"/>
                </a:moveTo>
                <a:lnTo>
                  <a:pt x="0" y="2066178"/>
                </a:lnTo>
              </a:path>
            </a:pathLst>
          </a:custGeom>
          <a:ln w="66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494085" y="3180580"/>
            <a:ext cx="234950" cy="80010"/>
          </a:xfrm>
          <a:custGeom>
            <a:avLst/>
            <a:gdLst/>
            <a:ahLst/>
            <a:cxnLst/>
            <a:rect l="l" t="t" r="r" b="b"/>
            <a:pathLst>
              <a:path w="234950" h="80010">
                <a:moveTo>
                  <a:pt x="234942" y="0"/>
                </a:moveTo>
                <a:lnTo>
                  <a:pt x="0" y="79558"/>
                </a:lnTo>
              </a:path>
            </a:pathLst>
          </a:custGeom>
          <a:ln w="55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729028" y="3180580"/>
            <a:ext cx="234950" cy="2155190"/>
          </a:xfrm>
          <a:custGeom>
            <a:avLst/>
            <a:gdLst/>
            <a:ahLst/>
            <a:cxnLst/>
            <a:rect l="l" t="t" r="r" b="b"/>
            <a:pathLst>
              <a:path w="234950" h="2155190">
                <a:moveTo>
                  <a:pt x="234942" y="2154787"/>
                </a:moveTo>
                <a:lnTo>
                  <a:pt x="0" y="0"/>
                </a:lnTo>
              </a:path>
            </a:pathLst>
          </a:custGeom>
          <a:ln w="6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2379054" y="3647302"/>
            <a:ext cx="4574318" cy="171881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454208" y="3227605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4" h="63500">
                <a:moveTo>
                  <a:pt x="0" y="63244"/>
                </a:moveTo>
                <a:lnTo>
                  <a:pt x="77556" y="63244"/>
                </a:lnTo>
                <a:lnTo>
                  <a:pt x="77556" y="0"/>
                </a:lnTo>
                <a:lnTo>
                  <a:pt x="0" y="0"/>
                </a:lnTo>
                <a:lnTo>
                  <a:pt x="0" y="63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689129" y="3148057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4" h="63500">
                <a:moveTo>
                  <a:pt x="0" y="63287"/>
                </a:moveTo>
                <a:lnTo>
                  <a:pt x="77556" y="63287"/>
                </a:lnTo>
                <a:lnTo>
                  <a:pt x="77556" y="0"/>
                </a:lnTo>
                <a:lnTo>
                  <a:pt x="0" y="0"/>
                </a:lnTo>
                <a:lnTo>
                  <a:pt x="0" y="6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256883" y="2721437"/>
            <a:ext cx="237490" cy="2558415"/>
          </a:xfrm>
          <a:custGeom>
            <a:avLst/>
            <a:gdLst/>
            <a:ahLst/>
            <a:cxnLst/>
            <a:rect l="l" t="t" r="r" b="b"/>
            <a:pathLst>
              <a:path w="237489" h="2558415">
                <a:moveTo>
                  <a:pt x="237202" y="0"/>
                </a:moveTo>
                <a:lnTo>
                  <a:pt x="0" y="2557910"/>
                </a:lnTo>
              </a:path>
            </a:pathLst>
          </a:custGeom>
          <a:ln w="663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494085" y="2721437"/>
            <a:ext cx="234950" cy="1240155"/>
          </a:xfrm>
          <a:custGeom>
            <a:avLst/>
            <a:gdLst/>
            <a:ahLst/>
            <a:cxnLst/>
            <a:rect l="l" t="t" r="r" b="b"/>
            <a:pathLst>
              <a:path w="234950" h="1240154">
                <a:moveTo>
                  <a:pt x="234942" y="1240115"/>
                </a:moveTo>
                <a:lnTo>
                  <a:pt x="0" y="0"/>
                </a:lnTo>
              </a:path>
            </a:pathLst>
          </a:custGeom>
          <a:ln w="66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729028" y="3961553"/>
            <a:ext cx="234950" cy="1374140"/>
          </a:xfrm>
          <a:custGeom>
            <a:avLst/>
            <a:gdLst/>
            <a:ahLst/>
            <a:cxnLst/>
            <a:rect l="l" t="t" r="r" b="b"/>
            <a:pathLst>
              <a:path w="234950" h="1374139">
                <a:moveTo>
                  <a:pt x="234942" y="1373815"/>
                </a:moveTo>
                <a:lnTo>
                  <a:pt x="0" y="0"/>
                </a:lnTo>
              </a:path>
            </a:pathLst>
          </a:custGeom>
          <a:ln w="661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963971" y="5335368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234987" y="0"/>
                </a:moveTo>
                <a:lnTo>
                  <a:pt x="0" y="0"/>
                </a:lnTo>
              </a:path>
            </a:pathLst>
          </a:custGeom>
          <a:ln w="54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198958" y="5335368"/>
            <a:ext cx="237490" cy="0"/>
          </a:xfrm>
          <a:custGeom>
            <a:avLst/>
            <a:gdLst/>
            <a:ahLst/>
            <a:cxnLst/>
            <a:rect l="l" t="t" r="r" b="b"/>
            <a:pathLst>
              <a:path w="237489">
                <a:moveTo>
                  <a:pt x="237158" y="0"/>
                </a:moveTo>
                <a:lnTo>
                  <a:pt x="0" y="0"/>
                </a:lnTo>
              </a:path>
            </a:pathLst>
          </a:custGeom>
          <a:ln w="54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6436117" y="5335368"/>
            <a:ext cx="234950" cy="0"/>
          </a:xfrm>
          <a:custGeom>
            <a:avLst/>
            <a:gdLst/>
            <a:ahLst/>
            <a:cxnLst/>
            <a:rect l="l" t="t" r="r" b="b"/>
            <a:pathLst>
              <a:path w="234950">
                <a:moveTo>
                  <a:pt x="234920" y="0"/>
                </a:moveTo>
                <a:lnTo>
                  <a:pt x="0" y="0"/>
                </a:lnTo>
              </a:path>
            </a:pathLst>
          </a:custGeom>
          <a:ln w="54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373209" y="5272122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19" h="76200">
                <a:moveTo>
                  <a:pt x="55384" y="0"/>
                </a:moveTo>
                <a:lnTo>
                  <a:pt x="0" y="75891"/>
                </a:lnTo>
                <a:lnTo>
                  <a:pt x="108620" y="75891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671037" y="5044357"/>
            <a:ext cx="234950" cy="291465"/>
          </a:xfrm>
          <a:custGeom>
            <a:avLst/>
            <a:gdLst/>
            <a:ahLst/>
            <a:cxnLst/>
            <a:rect l="l" t="t" r="r" b="b"/>
            <a:pathLst>
              <a:path w="234950" h="291464">
                <a:moveTo>
                  <a:pt x="234942" y="0"/>
                </a:moveTo>
                <a:lnTo>
                  <a:pt x="0" y="291010"/>
                </a:lnTo>
              </a:path>
            </a:pathLst>
          </a:custGeom>
          <a:ln w="616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73209" y="5272122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19" h="76200">
                <a:moveTo>
                  <a:pt x="55384" y="0"/>
                </a:moveTo>
                <a:lnTo>
                  <a:pt x="108620" y="75891"/>
                </a:lnTo>
                <a:lnTo>
                  <a:pt x="0" y="75891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610346" y="5103972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19" h="76200">
                <a:moveTo>
                  <a:pt x="55451" y="0"/>
                </a:moveTo>
                <a:lnTo>
                  <a:pt x="0" y="75945"/>
                </a:lnTo>
                <a:lnTo>
                  <a:pt x="108643" y="75945"/>
                </a:lnTo>
                <a:lnTo>
                  <a:pt x="55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10346" y="5103972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19" h="76200">
                <a:moveTo>
                  <a:pt x="55451" y="0"/>
                </a:moveTo>
                <a:lnTo>
                  <a:pt x="108643" y="75945"/>
                </a:lnTo>
                <a:lnTo>
                  <a:pt x="0" y="75945"/>
                </a:lnTo>
                <a:lnTo>
                  <a:pt x="55451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845355" y="359997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0" y="75927"/>
                </a:lnTo>
                <a:lnTo>
                  <a:pt x="108576" y="75927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845355" y="359997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108576" y="75927"/>
                </a:lnTo>
                <a:lnTo>
                  <a:pt x="0" y="75927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080276" y="380967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0" y="75927"/>
                </a:lnTo>
                <a:lnTo>
                  <a:pt x="108576" y="75927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080276" y="380967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108576" y="75927"/>
                </a:lnTo>
                <a:lnTo>
                  <a:pt x="0" y="75927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317434" y="4820205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0" y="75891"/>
                </a:lnTo>
                <a:lnTo>
                  <a:pt x="108643" y="75891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317434" y="4820205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108643" y="75891"/>
                </a:lnTo>
                <a:lnTo>
                  <a:pt x="0" y="75891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552377" y="5179917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0" y="75927"/>
                </a:lnTo>
                <a:lnTo>
                  <a:pt x="108620" y="75927"/>
                </a:lnTo>
                <a:lnTo>
                  <a:pt x="55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552377" y="5179917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108620" y="75927"/>
                </a:lnTo>
                <a:lnTo>
                  <a:pt x="0" y="75927"/>
                </a:lnTo>
                <a:lnTo>
                  <a:pt x="55451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787364" y="4874400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0" y="75945"/>
                </a:lnTo>
                <a:lnTo>
                  <a:pt x="108576" y="75945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787364" y="4874400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108576" y="75945"/>
                </a:lnTo>
                <a:lnTo>
                  <a:pt x="0" y="75945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4024523" y="515823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0" y="75891"/>
                </a:lnTo>
                <a:lnTo>
                  <a:pt x="108576" y="75891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4024523" y="5158239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108576" y="75891"/>
                </a:lnTo>
                <a:lnTo>
                  <a:pt x="0" y="75891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4259466" y="523593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384" y="0"/>
                </a:moveTo>
                <a:lnTo>
                  <a:pt x="0" y="75927"/>
                </a:lnTo>
                <a:lnTo>
                  <a:pt x="108620" y="75927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259466" y="523593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384" y="0"/>
                </a:moveTo>
                <a:lnTo>
                  <a:pt x="108620" y="75927"/>
                </a:lnTo>
                <a:lnTo>
                  <a:pt x="0" y="75927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494387" y="5149207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0" y="75891"/>
                </a:lnTo>
                <a:lnTo>
                  <a:pt x="108643" y="75891"/>
                </a:lnTo>
                <a:lnTo>
                  <a:pt x="55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494387" y="5149207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108643" y="75891"/>
                </a:lnTo>
                <a:lnTo>
                  <a:pt x="0" y="75891"/>
                </a:lnTo>
                <a:lnTo>
                  <a:pt x="55451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731611" y="5160046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0" y="75891"/>
                </a:lnTo>
                <a:lnTo>
                  <a:pt x="108576" y="75891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731611" y="5160046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108576" y="75891"/>
                </a:lnTo>
                <a:lnTo>
                  <a:pt x="0" y="75891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966532" y="4489343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0" y="75945"/>
                </a:lnTo>
                <a:lnTo>
                  <a:pt x="108643" y="75945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966532" y="4489343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108643" y="75945"/>
                </a:lnTo>
                <a:lnTo>
                  <a:pt x="0" y="75945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201475" y="5228711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0" y="75927"/>
                </a:lnTo>
                <a:lnTo>
                  <a:pt x="108643" y="75927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201475" y="5228711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108643" y="75927"/>
                </a:lnTo>
                <a:lnTo>
                  <a:pt x="0" y="75927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438634" y="2670855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0" y="75891"/>
                </a:lnTo>
                <a:lnTo>
                  <a:pt x="108643" y="75891"/>
                </a:lnTo>
                <a:lnTo>
                  <a:pt x="55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438634" y="2670855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108643" y="75891"/>
                </a:lnTo>
                <a:lnTo>
                  <a:pt x="0" y="75891"/>
                </a:lnTo>
                <a:lnTo>
                  <a:pt x="55451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673621" y="391089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0" y="75945"/>
                </a:lnTo>
                <a:lnTo>
                  <a:pt x="108576" y="75945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673621" y="391089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108576" y="75945"/>
                </a:lnTo>
                <a:lnTo>
                  <a:pt x="0" y="75945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908564" y="528476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0" y="75927"/>
                </a:lnTo>
                <a:lnTo>
                  <a:pt x="108620" y="75927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908564" y="528476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108620" y="75927"/>
                </a:lnTo>
                <a:lnTo>
                  <a:pt x="0" y="75927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143507" y="528476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0" y="75927"/>
                </a:lnTo>
                <a:lnTo>
                  <a:pt x="108620" y="75927"/>
                </a:lnTo>
                <a:lnTo>
                  <a:pt x="5545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143507" y="5284768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51" y="0"/>
                </a:moveTo>
                <a:lnTo>
                  <a:pt x="108620" y="75927"/>
                </a:lnTo>
                <a:lnTo>
                  <a:pt x="0" y="75927"/>
                </a:lnTo>
                <a:lnTo>
                  <a:pt x="55451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380710" y="528476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0" y="75927"/>
                </a:lnTo>
                <a:lnTo>
                  <a:pt x="108576" y="75927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380710" y="528476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407" y="0"/>
                </a:moveTo>
                <a:lnTo>
                  <a:pt x="108576" y="75927"/>
                </a:lnTo>
                <a:lnTo>
                  <a:pt x="0" y="75927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615652" y="528476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4" h="76200">
                <a:moveTo>
                  <a:pt x="55384" y="0"/>
                </a:moveTo>
                <a:lnTo>
                  <a:pt x="0" y="75927"/>
                </a:lnTo>
                <a:lnTo>
                  <a:pt x="108576" y="75927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615652" y="5284768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4" h="76200">
                <a:moveTo>
                  <a:pt x="55384" y="0"/>
                </a:moveTo>
                <a:lnTo>
                  <a:pt x="108576" y="75927"/>
                </a:lnTo>
                <a:lnTo>
                  <a:pt x="0" y="75927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850574" y="4993721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0" y="75927"/>
                </a:lnTo>
                <a:lnTo>
                  <a:pt x="108643" y="75927"/>
                </a:lnTo>
                <a:lnTo>
                  <a:pt x="554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850574" y="4993721"/>
            <a:ext cx="109220" cy="76200"/>
          </a:xfrm>
          <a:custGeom>
            <a:avLst/>
            <a:gdLst/>
            <a:ahLst/>
            <a:cxnLst/>
            <a:rect l="l" t="t" r="r" b="b"/>
            <a:pathLst>
              <a:path w="109220" h="76200">
                <a:moveTo>
                  <a:pt x="55407" y="0"/>
                </a:moveTo>
                <a:lnTo>
                  <a:pt x="108643" y="75927"/>
                </a:lnTo>
                <a:lnTo>
                  <a:pt x="0" y="75927"/>
                </a:lnTo>
                <a:lnTo>
                  <a:pt x="55407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1511989" y="3424517"/>
            <a:ext cx="234315" cy="13004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40"/>
              </a:lnSpc>
            </a:pPr>
            <a:r>
              <a:rPr sz="1650" dirty="0">
                <a:latin typeface="宋体" panose="02010600030101010101" pitchFamily="2" charset="-122"/>
                <a:cs typeface="宋体" panose="02010600030101010101" pitchFamily="2" charset="-122"/>
              </a:rPr>
              <a:t>质量百分比（%）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757828" y="2448492"/>
            <a:ext cx="1518920" cy="432434"/>
          </a:xfrm>
          <a:custGeom>
            <a:avLst/>
            <a:gdLst/>
            <a:ahLst/>
            <a:cxnLst/>
            <a:rect l="l" t="t" r="r" b="b"/>
            <a:pathLst>
              <a:path w="1518920" h="432435">
                <a:moveTo>
                  <a:pt x="0" y="432045"/>
                </a:moveTo>
                <a:lnTo>
                  <a:pt x="1518323" y="432045"/>
                </a:lnTo>
                <a:lnTo>
                  <a:pt x="1518323" y="0"/>
                </a:lnTo>
                <a:lnTo>
                  <a:pt x="0" y="0"/>
                </a:lnTo>
                <a:lnTo>
                  <a:pt x="0" y="432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5757828" y="2448492"/>
            <a:ext cx="1518920" cy="432434"/>
          </a:xfrm>
          <a:custGeom>
            <a:avLst/>
            <a:gdLst/>
            <a:ahLst/>
            <a:cxnLst/>
            <a:rect l="l" t="t" r="r" b="b"/>
            <a:pathLst>
              <a:path w="1518920" h="432435">
                <a:moveTo>
                  <a:pt x="0" y="432045"/>
                </a:moveTo>
                <a:lnTo>
                  <a:pt x="1518323" y="432045"/>
                </a:lnTo>
                <a:lnTo>
                  <a:pt x="1518323" y="0"/>
                </a:lnTo>
                <a:lnTo>
                  <a:pt x="0" y="0"/>
                </a:lnTo>
                <a:lnTo>
                  <a:pt x="0" y="432045"/>
                </a:lnTo>
                <a:close/>
              </a:path>
            </a:pathLst>
          </a:custGeom>
          <a:ln w="55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6154580" y="2567812"/>
            <a:ext cx="10477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194" y="0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975048" y="256781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74" y="0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077023" y="2535235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4" h="63500">
                <a:moveTo>
                  <a:pt x="0" y="63287"/>
                </a:moveTo>
                <a:lnTo>
                  <a:pt x="77556" y="63287"/>
                </a:lnTo>
                <a:lnTo>
                  <a:pt x="77556" y="0"/>
                </a:lnTo>
                <a:lnTo>
                  <a:pt x="0" y="0"/>
                </a:lnTo>
                <a:lnTo>
                  <a:pt x="0" y="63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975048" y="2694339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726" y="0"/>
                </a:lnTo>
              </a:path>
            </a:pathLst>
          </a:custGeom>
          <a:ln w="542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072592" y="2658209"/>
            <a:ext cx="86995" cy="70485"/>
          </a:xfrm>
          <a:custGeom>
            <a:avLst/>
            <a:gdLst/>
            <a:ahLst/>
            <a:cxnLst/>
            <a:rect l="l" t="t" r="r" b="b"/>
            <a:pathLst>
              <a:path w="86995" h="70485">
                <a:moveTo>
                  <a:pt x="42092" y="0"/>
                </a:moveTo>
                <a:lnTo>
                  <a:pt x="3461" y="21339"/>
                </a:lnTo>
                <a:lnTo>
                  <a:pt x="0" y="34323"/>
                </a:lnTo>
                <a:lnTo>
                  <a:pt x="900" y="41581"/>
                </a:lnTo>
                <a:lnTo>
                  <a:pt x="33923" y="69716"/>
                </a:lnTo>
                <a:lnTo>
                  <a:pt x="42092" y="70453"/>
                </a:lnTo>
                <a:lnTo>
                  <a:pt x="50036" y="69869"/>
                </a:lnTo>
                <a:lnTo>
                  <a:pt x="83638" y="46897"/>
                </a:lnTo>
                <a:lnTo>
                  <a:pt x="86422" y="34323"/>
                </a:lnTo>
                <a:lnTo>
                  <a:pt x="85518" y="27662"/>
                </a:lnTo>
                <a:lnTo>
                  <a:pt x="51000" y="733"/>
                </a:lnTo>
                <a:lnTo>
                  <a:pt x="420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072592" y="2658209"/>
            <a:ext cx="86995" cy="70485"/>
          </a:xfrm>
          <a:custGeom>
            <a:avLst/>
            <a:gdLst/>
            <a:ahLst/>
            <a:cxnLst/>
            <a:rect l="l" t="t" r="r" b="b"/>
            <a:pathLst>
              <a:path w="86995" h="70485">
                <a:moveTo>
                  <a:pt x="0" y="34323"/>
                </a:moveTo>
                <a:lnTo>
                  <a:pt x="26169" y="67603"/>
                </a:lnTo>
                <a:lnTo>
                  <a:pt x="42092" y="70453"/>
                </a:lnTo>
                <a:lnTo>
                  <a:pt x="50036" y="69869"/>
                </a:lnTo>
                <a:lnTo>
                  <a:pt x="83638" y="46897"/>
                </a:lnTo>
                <a:lnTo>
                  <a:pt x="86422" y="34323"/>
                </a:lnTo>
                <a:lnTo>
                  <a:pt x="85518" y="27662"/>
                </a:lnTo>
                <a:lnTo>
                  <a:pt x="51000" y="733"/>
                </a:lnTo>
                <a:lnTo>
                  <a:pt x="42092" y="0"/>
                </a:lnTo>
                <a:lnTo>
                  <a:pt x="33923" y="733"/>
                </a:lnTo>
                <a:lnTo>
                  <a:pt x="900" y="27662"/>
                </a:lnTo>
                <a:lnTo>
                  <a:pt x="0" y="34323"/>
                </a:lnTo>
                <a:close/>
              </a:path>
            </a:pathLst>
          </a:custGeom>
          <a:ln w="59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5975048" y="2820868"/>
            <a:ext cx="283845" cy="0"/>
          </a:xfrm>
          <a:custGeom>
            <a:avLst/>
            <a:gdLst/>
            <a:ahLst/>
            <a:cxnLst/>
            <a:rect l="l" t="t" r="r" b="b"/>
            <a:pathLst>
              <a:path w="283845">
                <a:moveTo>
                  <a:pt x="0" y="0"/>
                </a:moveTo>
                <a:lnTo>
                  <a:pt x="283726" y="0"/>
                </a:lnTo>
              </a:path>
            </a:pathLst>
          </a:custGeom>
          <a:ln w="542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6061515" y="2770267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0" y="75909"/>
                </a:lnTo>
                <a:lnTo>
                  <a:pt x="108576" y="75909"/>
                </a:lnTo>
                <a:lnTo>
                  <a:pt x="5538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61515" y="2770267"/>
            <a:ext cx="108585" cy="76200"/>
          </a:xfrm>
          <a:custGeom>
            <a:avLst/>
            <a:gdLst/>
            <a:ahLst/>
            <a:cxnLst/>
            <a:rect l="l" t="t" r="r" b="b"/>
            <a:pathLst>
              <a:path w="108585" h="76200">
                <a:moveTo>
                  <a:pt x="55384" y="0"/>
                </a:moveTo>
                <a:lnTo>
                  <a:pt x="108576" y="75909"/>
                </a:lnTo>
                <a:lnTo>
                  <a:pt x="0" y="75909"/>
                </a:lnTo>
                <a:lnTo>
                  <a:pt x="55384" y="0"/>
                </a:lnTo>
                <a:close/>
              </a:path>
            </a:pathLst>
          </a:custGeom>
          <a:ln w="582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 txBox="1"/>
          <p:nvPr/>
        </p:nvSpPr>
        <p:spPr>
          <a:xfrm>
            <a:off x="6316989" y="2507761"/>
            <a:ext cx="876935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00"/>
              </a:lnSpc>
            </a:pPr>
            <a:r>
              <a:rPr sz="900" spc="185" dirty="0">
                <a:latin typeface="宋体" panose="02010600030101010101" pitchFamily="2" charset="-122"/>
                <a:cs typeface="宋体" panose="02010600030101010101" pitchFamily="2" charset="-122"/>
              </a:rPr>
              <a:t>厂界处 下风向10米处 背景点</a:t>
            </a:r>
            <a:endParaRPr sz="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2131620" y="2363531"/>
            <a:ext cx="5266690" cy="0"/>
          </a:xfrm>
          <a:custGeom>
            <a:avLst/>
            <a:gdLst/>
            <a:ahLst/>
            <a:cxnLst/>
            <a:rect l="l" t="t" r="r" b="b"/>
            <a:pathLst>
              <a:path w="5266690">
                <a:moveTo>
                  <a:pt x="0" y="0"/>
                </a:moveTo>
                <a:lnTo>
                  <a:pt x="5266444" y="0"/>
                </a:lnTo>
              </a:path>
            </a:pathLst>
          </a:custGeom>
          <a:ln w="12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389204" y="2365338"/>
            <a:ext cx="0" cy="3169285"/>
          </a:xfrm>
          <a:custGeom>
            <a:avLst/>
            <a:gdLst/>
            <a:ahLst/>
            <a:cxnLst/>
            <a:rect l="l" t="t" r="r" b="b"/>
            <a:pathLst>
              <a:path h="3169285">
                <a:moveTo>
                  <a:pt x="0" y="3168872"/>
                </a:moveTo>
                <a:lnTo>
                  <a:pt x="0" y="0"/>
                </a:lnTo>
              </a:path>
            </a:pathLst>
          </a:custGeom>
          <a:ln w="155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xfrm>
            <a:off x="502716" y="255778"/>
            <a:ext cx="8299450" cy="139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垃圾转运站不同采样点恶臭物质成分谱图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00">
              <a:lnSpc>
                <a:spcPct val="100000"/>
              </a:lnSpc>
              <a:spcBef>
                <a:spcPts val="790"/>
              </a:spcBef>
            </a:pPr>
            <a:r>
              <a:rPr sz="2400" dirty="0"/>
              <a:t>Sample</a:t>
            </a:r>
            <a:r>
              <a:rPr sz="2400" spc="-20" dirty="0"/>
              <a:t> </a:t>
            </a:r>
            <a:r>
              <a:rPr sz="2400" dirty="0"/>
              <a:t>ma</a:t>
            </a:r>
            <a:r>
              <a:rPr sz="2400" spc="5" dirty="0"/>
              <a:t>l</a:t>
            </a:r>
            <a:r>
              <a:rPr sz="2400" dirty="0"/>
              <a:t>odo</a:t>
            </a:r>
            <a:r>
              <a:rPr sz="2400" spc="-50" dirty="0"/>
              <a:t>r</a:t>
            </a:r>
            <a:r>
              <a:rPr sz="2400" dirty="0"/>
              <a:t>ous substance</a:t>
            </a:r>
            <a:r>
              <a:rPr sz="2400" spc="15" dirty="0"/>
              <a:t> </a:t>
            </a:r>
            <a:r>
              <a:rPr sz="2400" dirty="0"/>
              <a:t>f</a:t>
            </a:r>
            <a:r>
              <a:rPr sz="2400" spc="-45" dirty="0"/>
              <a:t>r</a:t>
            </a:r>
            <a:r>
              <a:rPr sz="2400" dirty="0"/>
              <a:t>om </a:t>
            </a:r>
            <a:r>
              <a:rPr sz="2400" spc="-10" dirty="0"/>
              <a:t>d</a:t>
            </a:r>
            <a:r>
              <a:rPr sz="2400" dirty="0"/>
              <a:t>i</a:t>
            </a:r>
            <a:r>
              <a:rPr sz="2400" spc="5" dirty="0"/>
              <a:t>f</a:t>
            </a:r>
            <a:r>
              <a:rPr sz="2400" dirty="0"/>
              <a:t>fe</a:t>
            </a:r>
            <a:r>
              <a:rPr sz="2400" spc="-50" dirty="0"/>
              <a:t>r</a:t>
            </a:r>
            <a:r>
              <a:rPr sz="2400" dirty="0"/>
              <a:t>ent</a:t>
            </a:r>
            <a:r>
              <a:rPr sz="2400" spc="-20" dirty="0"/>
              <a:t> w</a:t>
            </a:r>
            <a:r>
              <a:rPr sz="2400" dirty="0"/>
              <a:t>aste</a:t>
            </a:r>
            <a:r>
              <a:rPr sz="2400" spc="10" dirty="0"/>
              <a:t> </a:t>
            </a:r>
            <a:r>
              <a:rPr sz="2400" dirty="0"/>
              <a:t>transfer</a:t>
            </a:r>
            <a:r>
              <a:rPr sz="2400" dirty="0"/>
              <a:t> sta</a:t>
            </a:r>
            <a:r>
              <a:rPr sz="2400" spc="5" dirty="0"/>
              <a:t>t</a:t>
            </a:r>
            <a:r>
              <a:rPr sz="2400" dirty="0"/>
              <a:t>ions</a:t>
            </a:r>
            <a:r>
              <a:rPr sz="2400" spc="-20" dirty="0"/>
              <a:t> </a:t>
            </a:r>
            <a:r>
              <a:rPr sz="2400" dirty="0"/>
              <a:t>and ana</a:t>
            </a:r>
            <a:r>
              <a:rPr sz="2400" spc="5" dirty="0"/>
              <a:t>l</a:t>
            </a:r>
            <a:r>
              <a:rPr sz="2400" dirty="0"/>
              <a:t>y</a:t>
            </a:r>
            <a:r>
              <a:rPr sz="2400" spc="-25" dirty="0"/>
              <a:t>z</a:t>
            </a:r>
            <a:r>
              <a:rPr sz="2400" dirty="0"/>
              <a:t>e</a:t>
            </a:r>
            <a:r>
              <a:rPr sz="2400" spc="10" dirty="0"/>
              <a:t> </a:t>
            </a:r>
            <a:r>
              <a:rPr sz="2400" dirty="0"/>
              <a:t>i</a:t>
            </a:r>
            <a:r>
              <a:rPr sz="2400" spc="5" dirty="0"/>
              <a:t>t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dirty="0"/>
              <a:t>components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211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污水处理厂不同采样点恶臭物质成分谱图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 rot="19620000">
            <a:off x="1850105" y="5688200"/>
            <a:ext cx="538822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苯乙烯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 rot="19620000">
            <a:off x="2369472" y="5599515"/>
            <a:ext cx="24962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 rot="19620000">
            <a:off x="2472937" y="5642972"/>
            <a:ext cx="388218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 rot="19620000">
            <a:off x="2712223" y="5642972"/>
            <a:ext cx="388218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乙苯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 rot="19620000">
            <a:off x="2667913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邻二甲苯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19620000">
            <a:off x="2907221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间二甲苯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 rot="19620000">
            <a:off x="3146529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对二甲苯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 rot="19620000">
            <a:off x="3092757" y="5820764"/>
            <a:ext cx="1012586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-254" dirty="0">
                <a:latin typeface="宋体" panose="02010600030101010101" pitchFamily="2" charset="-122"/>
                <a:cs typeface="宋体" panose="02010600030101010101" pitchFamily="2" charset="-122"/>
              </a:rPr>
              <a:t>1,3,</a:t>
            </a:r>
            <a:r>
              <a:rPr sz="1800" spc="-38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5-</a:t>
            </a:r>
            <a:r>
              <a:rPr sz="1800" spc="8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00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 rot="19620000">
            <a:off x="3332066" y="5820764"/>
            <a:ext cx="1012586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-254" dirty="0">
                <a:latin typeface="宋体" panose="02010600030101010101" pitchFamily="2" charset="-122"/>
                <a:cs typeface="宋体" panose="02010600030101010101" pitchFamily="2" charset="-122"/>
              </a:rPr>
              <a:t>1,2,</a:t>
            </a:r>
            <a:r>
              <a:rPr sz="1800" spc="-38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4-</a:t>
            </a:r>
            <a:r>
              <a:rPr sz="1800" spc="82" baseline="200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800" baseline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 rot="19620000">
            <a:off x="3721766" y="5776897"/>
            <a:ext cx="850411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对乙基甲苯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 rot="19620000">
            <a:off x="4530085" y="5599515"/>
            <a:ext cx="249620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萘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 rot="19620000">
            <a:off x="4347652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二氯甲烷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 rot="19620000">
            <a:off x="4872835" y="5642972"/>
            <a:ext cx="388218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氯苯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 rot="19620000">
            <a:off x="4972554" y="5688200"/>
            <a:ext cx="538822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甲硫醇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 rot="19620000">
            <a:off x="5209489" y="5689547"/>
            <a:ext cx="540647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-254" dirty="0">
                <a:latin typeface="宋体" panose="02010600030101010101" pitchFamily="2" charset="-122"/>
                <a:cs typeface="宋体" panose="02010600030101010101" pitchFamily="2" charset="-122"/>
              </a:rPr>
              <a:t>2-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己酮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19620000">
            <a:off x="5162197" y="5776897"/>
            <a:ext cx="850411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甲基异丁酮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 rot="19620000">
            <a:off x="5546495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乙酸乙酯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19620000">
            <a:off x="5932067" y="5688201"/>
            <a:ext cx="538822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甲硫醚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 rot="19620000">
            <a:off x="6171375" y="5688200"/>
            <a:ext cx="538822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硫化氢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620000">
            <a:off x="6266699" y="5731657"/>
            <a:ext cx="6936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0"/>
              </a:lnSpc>
            </a:pP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二硫化碳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75582" y="5125473"/>
            <a:ext cx="11239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0" dirty="0">
                <a:latin typeface="Arial" panose="020B0604020202020204"/>
                <a:cs typeface="Arial" panose="020B0604020202020204"/>
              </a:rPr>
              <a:t>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9765" y="4593528"/>
            <a:ext cx="19748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20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89765" y="4061601"/>
            <a:ext cx="19748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40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89765" y="3531499"/>
            <a:ext cx="19748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60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89765" y="2999554"/>
            <a:ext cx="197485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80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3994" y="2467627"/>
            <a:ext cx="283210" cy="156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40" dirty="0">
                <a:latin typeface="Arial" panose="020B0604020202020204"/>
                <a:cs typeface="Arial" panose="020B0604020202020204"/>
              </a:rPr>
              <a:t>100</a:t>
            </a:r>
            <a:endParaRPr sz="9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57570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77235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196923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16544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38488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58154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77797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797462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17150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36770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58715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78335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98001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517689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637309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56997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876662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998540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118227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237848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357536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77201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96844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718766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838454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958074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077762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197383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317048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438993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58613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678301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797967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917610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037275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156963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78840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398528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18148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37814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757502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77122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999067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118732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238352" y="54771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358040" y="5416285"/>
            <a:ext cx="0" cy="60960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60908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957570" y="5477194"/>
            <a:ext cx="5400675" cy="0"/>
          </a:xfrm>
          <a:custGeom>
            <a:avLst/>
            <a:gdLst/>
            <a:ahLst/>
            <a:cxnLst/>
            <a:rect l="l" t="t" r="r" b="b"/>
            <a:pathLst>
              <a:path w="5400675">
                <a:moveTo>
                  <a:pt x="0" y="0"/>
                </a:moveTo>
                <a:lnTo>
                  <a:pt x="540047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957570" y="547719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957570" y="521209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957570" y="4945267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957570" y="4680171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957570" y="441511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957570" y="414822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957570" y="3883184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957570" y="3618088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957570" y="3351239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957570" y="3086143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957570" y="2821101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957570" y="2554216"/>
            <a:ext cx="76835" cy="0"/>
          </a:xfrm>
          <a:custGeom>
            <a:avLst/>
            <a:gdLst/>
            <a:ahLst/>
            <a:cxnLst/>
            <a:rect l="l" t="t" r="r" b="b"/>
            <a:pathLst>
              <a:path w="76835">
                <a:moveTo>
                  <a:pt x="0" y="0"/>
                </a:moveTo>
                <a:lnTo>
                  <a:pt x="76790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957570" y="2289156"/>
            <a:ext cx="38735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29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957570" y="2289156"/>
            <a:ext cx="0" cy="3188335"/>
          </a:xfrm>
          <a:custGeom>
            <a:avLst/>
            <a:gdLst/>
            <a:ahLst/>
            <a:cxnLst/>
            <a:rect l="l" t="t" r="r" b="b"/>
            <a:pathLst>
              <a:path h="3188335">
                <a:moveTo>
                  <a:pt x="0" y="3188037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316544" y="5208518"/>
            <a:ext cx="241935" cy="3810"/>
          </a:xfrm>
          <a:custGeom>
            <a:avLst/>
            <a:gdLst/>
            <a:ahLst/>
            <a:cxnLst/>
            <a:rect l="l" t="t" r="r" b="b"/>
            <a:pathLst>
              <a:path w="241935" h="3810">
                <a:moveTo>
                  <a:pt x="241610" y="0"/>
                </a:moveTo>
                <a:lnTo>
                  <a:pt x="0" y="3579"/>
                </a:lnTo>
              </a:path>
            </a:pathLst>
          </a:custGeom>
          <a:ln w="5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558154" y="5188830"/>
            <a:ext cx="239395" cy="19685"/>
          </a:xfrm>
          <a:custGeom>
            <a:avLst/>
            <a:gdLst/>
            <a:ahLst/>
            <a:cxnLst/>
            <a:rect l="l" t="t" r="r" b="b"/>
            <a:pathLst>
              <a:path w="239394" h="19685">
                <a:moveTo>
                  <a:pt x="239308" y="0"/>
                </a:moveTo>
                <a:lnTo>
                  <a:pt x="0" y="19688"/>
                </a:lnTo>
              </a:path>
            </a:pathLst>
          </a:custGeom>
          <a:ln w="53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797462" y="5188830"/>
            <a:ext cx="239395" cy="3810"/>
          </a:xfrm>
          <a:custGeom>
            <a:avLst/>
            <a:gdLst/>
            <a:ahLst/>
            <a:cxnLst/>
            <a:rect l="l" t="t" r="r" b="b"/>
            <a:pathLst>
              <a:path w="239394" h="3810">
                <a:moveTo>
                  <a:pt x="239308" y="3579"/>
                </a:moveTo>
                <a:lnTo>
                  <a:pt x="0" y="0"/>
                </a:lnTo>
              </a:path>
            </a:pathLst>
          </a:custGeom>
          <a:ln w="5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036770" y="5192410"/>
            <a:ext cx="241935" cy="9525"/>
          </a:xfrm>
          <a:custGeom>
            <a:avLst/>
            <a:gdLst/>
            <a:ahLst/>
            <a:cxnLst/>
            <a:rect l="l" t="t" r="r" b="b"/>
            <a:pathLst>
              <a:path w="241935" h="9525">
                <a:moveTo>
                  <a:pt x="241564" y="8949"/>
                </a:moveTo>
                <a:lnTo>
                  <a:pt x="0" y="0"/>
                </a:lnTo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278335" y="5187040"/>
            <a:ext cx="239395" cy="14604"/>
          </a:xfrm>
          <a:custGeom>
            <a:avLst/>
            <a:gdLst/>
            <a:ahLst/>
            <a:cxnLst/>
            <a:rect l="l" t="t" r="r" b="b"/>
            <a:pathLst>
              <a:path w="239395" h="14604">
                <a:moveTo>
                  <a:pt x="239353" y="0"/>
                </a:moveTo>
                <a:lnTo>
                  <a:pt x="0" y="14318"/>
                </a:lnTo>
              </a:path>
            </a:pathLst>
          </a:custGeom>
          <a:ln w="5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517689" y="5187040"/>
            <a:ext cx="239395" cy="14604"/>
          </a:xfrm>
          <a:custGeom>
            <a:avLst/>
            <a:gdLst/>
            <a:ahLst/>
            <a:cxnLst/>
            <a:rect l="l" t="t" r="r" b="b"/>
            <a:pathLst>
              <a:path w="239395" h="14604">
                <a:moveTo>
                  <a:pt x="239308" y="14318"/>
                </a:moveTo>
                <a:lnTo>
                  <a:pt x="0" y="0"/>
                </a:lnTo>
              </a:path>
            </a:pathLst>
          </a:custGeom>
          <a:ln w="53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756997" y="5201359"/>
            <a:ext cx="241935" cy="10795"/>
          </a:xfrm>
          <a:custGeom>
            <a:avLst/>
            <a:gdLst/>
            <a:ahLst/>
            <a:cxnLst/>
            <a:rect l="l" t="t" r="r" b="b"/>
            <a:pathLst>
              <a:path w="241935" h="10795">
                <a:moveTo>
                  <a:pt x="241542" y="10739"/>
                </a:moveTo>
                <a:lnTo>
                  <a:pt x="0" y="0"/>
                </a:lnTo>
              </a:path>
            </a:pathLst>
          </a:custGeom>
          <a:ln w="5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998540" y="5210309"/>
            <a:ext cx="239395" cy="1905"/>
          </a:xfrm>
          <a:custGeom>
            <a:avLst/>
            <a:gdLst/>
            <a:ahLst/>
            <a:cxnLst/>
            <a:rect l="l" t="t" r="r" b="b"/>
            <a:pathLst>
              <a:path w="239395" h="1904">
                <a:moveTo>
                  <a:pt x="239308" y="0"/>
                </a:moveTo>
                <a:lnTo>
                  <a:pt x="0" y="1789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276282" y="5210309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256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477201" y="5199569"/>
            <a:ext cx="241935" cy="10795"/>
          </a:xfrm>
          <a:custGeom>
            <a:avLst/>
            <a:gdLst/>
            <a:ahLst/>
            <a:cxnLst/>
            <a:rect l="l" t="t" r="r" b="b"/>
            <a:pathLst>
              <a:path w="241935" h="10795">
                <a:moveTo>
                  <a:pt x="241564" y="0"/>
                </a:moveTo>
                <a:lnTo>
                  <a:pt x="0" y="10739"/>
                </a:lnTo>
              </a:path>
            </a:pathLst>
          </a:custGeom>
          <a:ln w="53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718766" y="5199569"/>
            <a:ext cx="239395" cy="1905"/>
          </a:xfrm>
          <a:custGeom>
            <a:avLst/>
            <a:gdLst/>
            <a:ahLst/>
            <a:cxnLst/>
            <a:rect l="l" t="t" r="r" b="b"/>
            <a:pathLst>
              <a:path w="239395" h="1904">
                <a:moveTo>
                  <a:pt x="239308" y="1789"/>
                </a:moveTo>
                <a:lnTo>
                  <a:pt x="0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4958074" y="5201359"/>
            <a:ext cx="239395" cy="9525"/>
          </a:xfrm>
          <a:custGeom>
            <a:avLst/>
            <a:gdLst/>
            <a:ahLst/>
            <a:cxnLst/>
            <a:rect l="l" t="t" r="r" b="b"/>
            <a:pathLst>
              <a:path w="239395" h="9525">
                <a:moveTo>
                  <a:pt x="239308" y="8949"/>
                </a:moveTo>
                <a:lnTo>
                  <a:pt x="0" y="0"/>
                </a:lnTo>
              </a:path>
            </a:pathLst>
          </a:custGeom>
          <a:ln w="53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197383" y="5206729"/>
            <a:ext cx="241935" cy="3810"/>
          </a:xfrm>
          <a:custGeom>
            <a:avLst/>
            <a:gdLst/>
            <a:ahLst/>
            <a:cxnLst/>
            <a:rect l="l" t="t" r="r" b="b"/>
            <a:pathLst>
              <a:path w="241935" h="3810">
                <a:moveTo>
                  <a:pt x="241610" y="0"/>
                </a:moveTo>
                <a:lnTo>
                  <a:pt x="0" y="3579"/>
                </a:lnTo>
              </a:path>
            </a:pathLst>
          </a:custGeom>
          <a:ln w="5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438993" y="5206729"/>
            <a:ext cx="239395" cy="5715"/>
          </a:xfrm>
          <a:custGeom>
            <a:avLst/>
            <a:gdLst/>
            <a:ahLst/>
            <a:cxnLst/>
            <a:rect l="l" t="t" r="r" b="b"/>
            <a:pathLst>
              <a:path w="239395" h="5714">
                <a:moveTo>
                  <a:pt x="239308" y="5369"/>
                </a:moveTo>
                <a:lnTo>
                  <a:pt x="0" y="0"/>
                </a:lnTo>
              </a:path>
            </a:pathLst>
          </a:custGeom>
          <a:ln w="5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678301" y="5208518"/>
            <a:ext cx="239395" cy="3810"/>
          </a:xfrm>
          <a:custGeom>
            <a:avLst/>
            <a:gdLst/>
            <a:ahLst/>
            <a:cxnLst/>
            <a:rect l="l" t="t" r="r" b="b"/>
            <a:pathLst>
              <a:path w="239395" h="3810">
                <a:moveTo>
                  <a:pt x="239308" y="0"/>
                </a:moveTo>
                <a:lnTo>
                  <a:pt x="0" y="3579"/>
                </a:lnTo>
              </a:path>
            </a:pathLst>
          </a:custGeom>
          <a:ln w="53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955967" y="5208518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310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6195329" y="520851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60">
                <a:moveTo>
                  <a:pt x="0" y="0"/>
                </a:moveTo>
                <a:lnTo>
                  <a:pt x="162558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6398528" y="2684983"/>
            <a:ext cx="239395" cy="2524125"/>
          </a:xfrm>
          <a:custGeom>
            <a:avLst/>
            <a:gdLst/>
            <a:ahLst/>
            <a:cxnLst/>
            <a:rect l="l" t="t" r="r" b="b"/>
            <a:pathLst>
              <a:path w="239395" h="2524125">
                <a:moveTo>
                  <a:pt x="239285" y="0"/>
                </a:moveTo>
                <a:lnTo>
                  <a:pt x="0" y="2523535"/>
                </a:lnTo>
              </a:path>
            </a:pathLst>
          </a:custGeom>
          <a:ln w="67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6637814" y="2684983"/>
            <a:ext cx="239395" cy="2522220"/>
          </a:xfrm>
          <a:custGeom>
            <a:avLst/>
            <a:gdLst/>
            <a:ahLst/>
            <a:cxnLst/>
            <a:rect l="l" t="t" r="r" b="b"/>
            <a:pathLst>
              <a:path w="239395" h="2522220">
                <a:moveTo>
                  <a:pt x="239308" y="2521746"/>
                </a:moveTo>
                <a:lnTo>
                  <a:pt x="0" y="0"/>
                </a:lnTo>
              </a:path>
            </a:pathLst>
          </a:custGeom>
          <a:ln w="67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250271" y="3611473"/>
            <a:ext cx="4693191" cy="16537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6597195" y="2652724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0" y="62704"/>
                </a:moveTo>
                <a:lnTo>
                  <a:pt x="78997" y="62704"/>
                </a:lnTo>
                <a:lnTo>
                  <a:pt x="78997" y="0"/>
                </a:lnTo>
                <a:lnTo>
                  <a:pt x="0" y="0"/>
                </a:lnTo>
                <a:lnTo>
                  <a:pt x="0" y="6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398528" y="2710058"/>
            <a:ext cx="239395" cy="2502535"/>
          </a:xfrm>
          <a:custGeom>
            <a:avLst/>
            <a:gdLst/>
            <a:ahLst/>
            <a:cxnLst/>
            <a:rect l="l" t="t" r="r" b="b"/>
            <a:pathLst>
              <a:path w="239395" h="2502535">
                <a:moveTo>
                  <a:pt x="239285" y="0"/>
                </a:moveTo>
                <a:lnTo>
                  <a:pt x="0" y="2502039"/>
                </a:lnTo>
              </a:path>
            </a:pathLst>
          </a:custGeom>
          <a:ln w="6758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271412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lnTo>
                  <a:pt x="88073" y="60873"/>
                </a:lnTo>
                <a:lnTo>
                  <a:pt x="88073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637814" y="2710058"/>
            <a:ext cx="239395" cy="2498725"/>
          </a:xfrm>
          <a:custGeom>
            <a:avLst/>
            <a:gdLst/>
            <a:ahLst/>
            <a:cxnLst/>
            <a:rect l="l" t="t" r="r" b="b"/>
            <a:pathLst>
              <a:path w="239395" h="2498725">
                <a:moveTo>
                  <a:pt x="239308" y="2498459"/>
                </a:moveTo>
                <a:lnTo>
                  <a:pt x="0" y="0"/>
                </a:lnTo>
              </a:path>
            </a:pathLst>
          </a:custGeom>
          <a:ln w="6758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271412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87"/>
                </a:moveTo>
                <a:lnTo>
                  <a:pt x="88073" y="60873"/>
                </a:lnTo>
                <a:lnTo>
                  <a:pt x="88073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512977" y="516019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76" y="0"/>
                </a:moveTo>
                <a:lnTo>
                  <a:pt x="0" y="21478"/>
                </a:lnTo>
                <a:lnTo>
                  <a:pt x="0" y="60855"/>
                </a:lnTo>
                <a:lnTo>
                  <a:pt x="45176" y="82351"/>
                </a:lnTo>
                <a:lnTo>
                  <a:pt x="88073" y="60855"/>
                </a:lnTo>
                <a:lnTo>
                  <a:pt x="88073" y="21478"/>
                </a:lnTo>
                <a:lnTo>
                  <a:pt x="45176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512977" y="516019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76" y="82351"/>
                </a:moveTo>
                <a:lnTo>
                  <a:pt x="88073" y="60855"/>
                </a:lnTo>
                <a:lnTo>
                  <a:pt x="88073" y="21478"/>
                </a:lnTo>
                <a:lnTo>
                  <a:pt x="45176" y="0"/>
                </a:lnTo>
                <a:lnTo>
                  <a:pt x="0" y="21478"/>
                </a:lnTo>
                <a:lnTo>
                  <a:pt x="0" y="60855"/>
                </a:lnTo>
                <a:lnTo>
                  <a:pt x="45176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752331" y="5147646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96"/>
                </a:lnTo>
                <a:lnTo>
                  <a:pt x="0" y="60873"/>
                </a:lnTo>
                <a:lnTo>
                  <a:pt x="45131" y="82351"/>
                </a:lnTo>
                <a:lnTo>
                  <a:pt x="88028" y="60873"/>
                </a:lnTo>
                <a:lnTo>
                  <a:pt x="88028" y="21496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752331" y="5147646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51"/>
                </a:moveTo>
                <a:lnTo>
                  <a:pt x="88028" y="60873"/>
                </a:lnTo>
                <a:lnTo>
                  <a:pt x="88028" y="21496"/>
                </a:lnTo>
                <a:lnTo>
                  <a:pt x="45131" y="0"/>
                </a:lnTo>
                <a:lnTo>
                  <a:pt x="0" y="21496"/>
                </a:lnTo>
                <a:lnTo>
                  <a:pt x="0" y="60873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991639" y="5147646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96"/>
                </a:lnTo>
                <a:lnTo>
                  <a:pt x="0" y="60873"/>
                </a:lnTo>
                <a:lnTo>
                  <a:pt x="45131" y="82351"/>
                </a:lnTo>
                <a:lnTo>
                  <a:pt x="88005" y="60873"/>
                </a:lnTo>
                <a:lnTo>
                  <a:pt x="88005" y="21496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991639" y="5147646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51"/>
                </a:moveTo>
                <a:lnTo>
                  <a:pt x="88005" y="60873"/>
                </a:lnTo>
                <a:lnTo>
                  <a:pt x="88005" y="21496"/>
                </a:lnTo>
                <a:lnTo>
                  <a:pt x="45131" y="0"/>
                </a:lnTo>
                <a:lnTo>
                  <a:pt x="0" y="21496"/>
                </a:lnTo>
                <a:lnTo>
                  <a:pt x="0" y="60873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233181" y="516198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478"/>
                </a:lnTo>
                <a:lnTo>
                  <a:pt x="0" y="60855"/>
                </a:lnTo>
                <a:lnTo>
                  <a:pt x="45153" y="82351"/>
                </a:lnTo>
                <a:lnTo>
                  <a:pt x="88096" y="60855"/>
                </a:lnTo>
                <a:lnTo>
                  <a:pt x="88096" y="21478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233181" y="516198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51"/>
                </a:moveTo>
                <a:lnTo>
                  <a:pt x="88096" y="60855"/>
                </a:lnTo>
                <a:lnTo>
                  <a:pt x="88096" y="21478"/>
                </a:lnTo>
                <a:lnTo>
                  <a:pt x="45153" y="0"/>
                </a:lnTo>
                <a:lnTo>
                  <a:pt x="0" y="21478"/>
                </a:lnTo>
                <a:lnTo>
                  <a:pt x="0" y="60855"/>
                </a:lnTo>
                <a:lnTo>
                  <a:pt x="45153" y="82351"/>
                </a:lnTo>
                <a:close/>
              </a:path>
            </a:pathLst>
          </a:custGeom>
          <a:ln w="6023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472490" y="5142240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98" y="0"/>
                </a:moveTo>
                <a:lnTo>
                  <a:pt x="0" y="21531"/>
                </a:lnTo>
                <a:lnTo>
                  <a:pt x="0" y="60908"/>
                </a:lnTo>
                <a:lnTo>
                  <a:pt x="45198" y="82387"/>
                </a:lnTo>
                <a:lnTo>
                  <a:pt x="88073" y="60908"/>
                </a:lnTo>
                <a:lnTo>
                  <a:pt x="88073" y="21531"/>
                </a:lnTo>
                <a:lnTo>
                  <a:pt x="45198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472490" y="5142240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98" y="82387"/>
                </a:moveTo>
                <a:lnTo>
                  <a:pt x="88073" y="60908"/>
                </a:lnTo>
                <a:lnTo>
                  <a:pt x="88073" y="21531"/>
                </a:lnTo>
                <a:lnTo>
                  <a:pt x="45198" y="0"/>
                </a:lnTo>
                <a:lnTo>
                  <a:pt x="0" y="21531"/>
                </a:lnTo>
                <a:lnTo>
                  <a:pt x="0" y="60908"/>
                </a:lnTo>
                <a:lnTo>
                  <a:pt x="45198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711843" y="5144030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531"/>
                </a:lnTo>
                <a:lnTo>
                  <a:pt x="0" y="60908"/>
                </a:lnTo>
                <a:lnTo>
                  <a:pt x="45153" y="82387"/>
                </a:lnTo>
                <a:lnTo>
                  <a:pt x="88028" y="60908"/>
                </a:lnTo>
                <a:lnTo>
                  <a:pt x="88028" y="21531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711843" y="5144030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87"/>
                </a:moveTo>
                <a:lnTo>
                  <a:pt x="88028" y="60908"/>
                </a:lnTo>
                <a:lnTo>
                  <a:pt x="88028" y="21531"/>
                </a:lnTo>
                <a:lnTo>
                  <a:pt x="45153" y="0"/>
                </a:lnTo>
                <a:lnTo>
                  <a:pt x="0" y="21531"/>
                </a:lnTo>
                <a:lnTo>
                  <a:pt x="0" y="60908"/>
                </a:lnTo>
                <a:lnTo>
                  <a:pt x="45153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953408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lnTo>
                  <a:pt x="88028" y="60873"/>
                </a:lnTo>
                <a:lnTo>
                  <a:pt x="88028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953408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87"/>
                </a:moveTo>
                <a:lnTo>
                  <a:pt x="88028" y="60873"/>
                </a:lnTo>
                <a:lnTo>
                  <a:pt x="88028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192716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lnTo>
                  <a:pt x="88073" y="60873"/>
                </a:lnTo>
                <a:lnTo>
                  <a:pt x="88073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192716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87"/>
                </a:moveTo>
                <a:lnTo>
                  <a:pt x="88073" y="60873"/>
                </a:lnTo>
                <a:lnTo>
                  <a:pt x="88073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73"/>
                </a:lnTo>
                <a:lnTo>
                  <a:pt x="45131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432025" y="516914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76" y="0"/>
                </a:moveTo>
                <a:lnTo>
                  <a:pt x="0" y="21478"/>
                </a:lnTo>
                <a:lnTo>
                  <a:pt x="0" y="60855"/>
                </a:lnTo>
                <a:lnTo>
                  <a:pt x="45176" y="82351"/>
                </a:lnTo>
                <a:lnTo>
                  <a:pt x="88073" y="60855"/>
                </a:lnTo>
                <a:lnTo>
                  <a:pt x="88073" y="21478"/>
                </a:lnTo>
                <a:lnTo>
                  <a:pt x="45176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432025" y="516914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76" y="82351"/>
                </a:moveTo>
                <a:lnTo>
                  <a:pt x="88073" y="60855"/>
                </a:lnTo>
                <a:lnTo>
                  <a:pt x="88073" y="21478"/>
                </a:lnTo>
                <a:lnTo>
                  <a:pt x="45176" y="0"/>
                </a:lnTo>
                <a:lnTo>
                  <a:pt x="0" y="21478"/>
                </a:lnTo>
                <a:lnTo>
                  <a:pt x="0" y="60855"/>
                </a:lnTo>
                <a:lnTo>
                  <a:pt x="45176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673635" y="5156595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96"/>
                </a:lnTo>
                <a:lnTo>
                  <a:pt x="0" y="60873"/>
                </a:lnTo>
                <a:lnTo>
                  <a:pt x="45131" y="82369"/>
                </a:lnTo>
                <a:lnTo>
                  <a:pt x="88028" y="60873"/>
                </a:lnTo>
                <a:lnTo>
                  <a:pt x="88028" y="21496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673635" y="5156595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69"/>
                </a:moveTo>
                <a:lnTo>
                  <a:pt x="88028" y="60873"/>
                </a:lnTo>
                <a:lnTo>
                  <a:pt x="88028" y="21496"/>
                </a:lnTo>
                <a:lnTo>
                  <a:pt x="45131" y="0"/>
                </a:lnTo>
                <a:lnTo>
                  <a:pt x="0" y="21496"/>
                </a:lnTo>
                <a:lnTo>
                  <a:pt x="0" y="60873"/>
                </a:lnTo>
                <a:lnTo>
                  <a:pt x="45131" y="82369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912943" y="515840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lnTo>
                  <a:pt x="88005" y="60855"/>
                </a:lnTo>
                <a:lnTo>
                  <a:pt x="88005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4912943" y="515840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51"/>
                </a:moveTo>
                <a:lnTo>
                  <a:pt x="88005" y="60855"/>
                </a:lnTo>
                <a:lnTo>
                  <a:pt x="88005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152229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lnTo>
                  <a:pt x="88096" y="60873"/>
                </a:lnTo>
                <a:lnTo>
                  <a:pt x="88096" y="21478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152229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87"/>
                </a:moveTo>
                <a:lnTo>
                  <a:pt x="88096" y="60873"/>
                </a:lnTo>
                <a:lnTo>
                  <a:pt x="88096" y="21478"/>
                </a:lnTo>
                <a:lnTo>
                  <a:pt x="45153" y="0"/>
                </a:ln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393862" y="516556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lnTo>
                  <a:pt x="88005" y="60855"/>
                </a:lnTo>
                <a:lnTo>
                  <a:pt x="88005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393862" y="516556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51"/>
                </a:moveTo>
                <a:lnTo>
                  <a:pt x="88005" y="60855"/>
                </a:lnTo>
                <a:lnTo>
                  <a:pt x="88005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633148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lnTo>
                  <a:pt x="88028" y="60873"/>
                </a:lnTo>
                <a:lnTo>
                  <a:pt x="88028" y="21478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633148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87"/>
                </a:moveTo>
                <a:lnTo>
                  <a:pt x="88028" y="60873"/>
                </a:lnTo>
                <a:lnTo>
                  <a:pt x="88028" y="21478"/>
                </a:lnTo>
                <a:lnTo>
                  <a:pt x="45153" y="0"/>
                </a:ln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5872456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lnTo>
                  <a:pt x="88073" y="60873"/>
                </a:lnTo>
                <a:lnTo>
                  <a:pt x="88073" y="21478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5872456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87"/>
                </a:moveTo>
                <a:lnTo>
                  <a:pt x="88073" y="60873"/>
                </a:lnTo>
                <a:lnTo>
                  <a:pt x="88073" y="21478"/>
                </a:lnTo>
                <a:lnTo>
                  <a:pt x="45153" y="0"/>
                </a:ln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111764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98" y="0"/>
                </a:moveTo>
                <a:lnTo>
                  <a:pt x="0" y="21478"/>
                </a:lnTo>
                <a:lnTo>
                  <a:pt x="0" y="60873"/>
                </a:lnTo>
                <a:lnTo>
                  <a:pt x="45198" y="82387"/>
                </a:lnTo>
                <a:lnTo>
                  <a:pt x="88073" y="60873"/>
                </a:lnTo>
                <a:lnTo>
                  <a:pt x="88073" y="21478"/>
                </a:lnTo>
                <a:lnTo>
                  <a:pt x="45198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111764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98" y="82387"/>
                </a:moveTo>
                <a:lnTo>
                  <a:pt x="88073" y="60873"/>
                </a:lnTo>
                <a:lnTo>
                  <a:pt x="88073" y="21478"/>
                </a:lnTo>
                <a:lnTo>
                  <a:pt x="45198" y="0"/>
                </a:lnTo>
                <a:lnTo>
                  <a:pt x="0" y="21478"/>
                </a:lnTo>
                <a:lnTo>
                  <a:pt x="0" y="60873"/>
                </a:lnTo>
                <a:lnTo>
                  <a:pt x="45198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353374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0"/>
                </a:move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lnTo>
                  <a:pt x="88028" y="60873"/>
                </a:lnTo>
                <a:lnTo>
                  <a:pt x="88028" y="21478"/>
                </a:lnTo>
                <a:lnTo>
                  <a:pt x="45153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353374" y="517093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53" y="82387"/>
                </a:moveTo>
                <a:lnTo>
                  <a:pt x="88028" y="60873"/>
                </a:lnTo>
                <a:lnTo>
                  <a:pt x="88028" y="21478"/>
                </a:lnTo>
                <a:lnTo>
                  <a:pt x="45153" y="0"/>
                </a:lnTo>
                <a:lnTo>
                  <a:pt x="0" y="21478"/>
                </a:lnTo>
                <a:lnTo>
                  <a:pt x="0" y="60873"/>
                </a:lnTo>
                <a:lnTo>
                  <a:pt x="45153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592682" y="2668838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5" h="82550">
                <a:moveTo>
                  <a:pt x="45131" y="0"/>
                </a:moveTo>
                <a:lnTo>
                  <a:pt x="0" y="21514"/>
                </a:lnTo>
                <a:lnTo>
                  <a:pt x="0" y="60908"/>
                </a:lnTo>
                <a:lnTo>
                  <a:pt x="45131" y="82387"/>
                </a:lnTo>
                <a:lnTo>
                  <a:pt x="88028" y="60908"/>
                </a:lnTo>
                <a:lnTo>
                  <a:pt x="88028" y="21514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592682" y="2668838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5" h="82550">
                <a:moveTo>
                  <a:pt x="45131" y="82387"/>
                </a:moveTo>
                <a:lnTo>
                  <a:pt x="88028" y="60908"/>
                </a:lnTo>
                <a:lnTo>
                  <a:pt x="88028" y="21514"/>
                </a:lnTo>
                <a:lnTo>
                  <a:pt x="45131" y="0"/>
                </a:lnTo>
                <a:lnTo>
                  <a:pt x="0" y="21514"/>
                </a:lnTo>
                <a:lnTo>
                  <a:pt x="0" y="60908"/>
                </a:lnTo>
                <a:lnTo>
                  <a:pt x="45131" y="82387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6831991" y="516735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5" h="82550">
                <a:moveTo>
                  <a:pt x="45131" y="0"/>
                </a:move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lnTo>
                  <a:pt x="88073" y="60855"/>
                </a:lnTo>
                <a:lnTo>
                  <a:pt x="88073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6831991" y="5167352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5" h="82550">
                <a:moveTo>
                  <a:pt x="45131" y="82351"/>
                </a:moveTo>
                <a:lnTo>
                  <a:pt x="88073" y="60855"/>
                </a:lnTo>
                <a:lnTo>
                  <a:pt x="88073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55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2558154" y="5140450"/>
            <a:ext cx="239395" cy="10795"/>
          </a:xfrm>
          <a:custGeom>
            <a:avLst/>
            <a:gdLst/>
            <a:ahLst/>
            <a:cxnLst/>
            <a:rect l="l" t="t" r="r" b="b"/>
            <a:pathLst>
              <a:path w="239394" h="10795">
                <a:moveTo>
                  <a:pt x="239308" y="0"/>
                </a:moveTo>
                <a:lnTo>
                  <a:pt x="0" y="10774"/>
                </a:lnTo>
              </a:path>
            </a:pathLst>
          </a:custGeom>
          <a:ln w="5373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2797462" y="5140450"/>
            <a:ext cx="239395" cy="29209"/>
          </a:xfrm>
          <a:custGeom>
            <a:avLst/>
            <a:gdLst/>
            <a:ahLst/>
            <a:cxnLst/>
            <a:rect l="l" t="t" r="r" b="b"/>
            <a:pathLst>
              <a:path w="239394" h="29210">
                <a:moveTo>
                  <a:pt x="239308" y="28691"/>
                </a:moveTo>
                <a:lnTo>
                  <a:pt x="0" y="0"/>
                </a:lnTo>
              </a:path>
            </a:pathLst>
          </a:custGeom>
          <a:ln w="539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036770" y="5169142"/>
            <a:ext cx="241935" cy="36195"/>
          </a:xfrm>
          <a:custGeom>
            <a:avLst/>
            <a:gdLst/>
            <a:ahLst/>
            <a:cxnLst/>
            <a:rect l="l" t="t" r="r" b="b"/>
            <a:pathLst>
              <a:path w="241935" h="36195">
                <a:moveTo>
                  <a:pt x="241564" y="35797"/>
                </a:moveTo>
                <a:lnTo>
                  <a:pt x="0" y="0"/>
                </a:lnTo>
              </a:path>
            </a:pathLst>
          </a:custGeom>
          <a:ln w="540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278335" y="5169142"/>
            <a:ext cx="239395" cy="36195"/>
          </a:xfrm>
          <a:custGeom>
            <a:avLst/>
            <a:gdLst/>
            <a:ahLst/>
            <a:cxnLst/>
            <a:rect l="l" t="t" r="r" b="b"/>
            <a:pathLst>
              <a:path w="239395" h="36195">
                <a:moveTo>
                  <a:pt x="239353" y="0"/>
                </a:moveTo>
                <a:lnTo>
                  <a:pt x="0" y="35797"/>
                </a:lnTo>
              </a:path>
            </a:pathLst>
          </a:custGeom>
          <a:ln w="540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517689" y="5169142"/>
            <a:ext cx="239395" cy="30480"/>
          </a:xfrm>
          <a:custGeom>
            <a:avLst/>
            <a:gdLst/>
            <a:ahLst/>
            <a:cxnLst/>
            <a:rect l="l" t="t" r="r" b="b"/>
            <a:pathLst>
              <a:path w="239395" h="30479">
                <a:moveTo>
                  <a:pt x="239308" y="30427"/>
                </a:moveTo>
                <a:lnTo>
                  <a:pt x="0" y="0"/>
                </a:lnTo>
              </a:path>
            </a:pathLst>
          </a:custGeom>
          <a:ln w="5393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3756997" y="5199569"/>
            <a:ext cx="241935" cy="12700"/>
          </a:xfrm>
          <a:custGeom>
            <a:avLst/>
            <a:gdLst/>
            <a:ahLst/>
            <a:cxnLst/>
            <a:rect l="l" t="t" r="r" b="b"/>
            <a:pathLst>
              <a:path w="241935" h="12700">
                <a:moveTo>
                  <a:pt x="241542" y="12528"/>
                </a:moveTo>
                <a:lnTo>
                  <a:pt x="0" y="0"/>
                </a:lnTo>
              </a:path>
            </a:pathLst>
          </a:custGeom>
          <a:ln w="5374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3998540" y="5208518"/>
            <a:ext cx="239395" cy="3810"/>
          </a:xfrm>
          <a:custGeom>
            <a:avLst/>
            <a:gdLst/>
            <a:ahLst/>
            <a:cxnLst/>
            <a:rect l="l" t="t" r="r" b="b"/>
            <a:pathLst>
              <a:path w="239395" h="3810">
                <a:moveTo>
                  <a:pt x="239308" y="0"/>
                </a:moveTo>
                <a:lnTo>
                  <a:pt x="0" y="3579"/>
                </a:lnTo>
              </a:path>
            </a:pathLst>
          </a:custGeom>
          <a:ln w="537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237848" y="5190620"/>
            <a:ext cx="239395" cy="18415"/>
          </a:xfrm>
          <a:custGeom>
            <a:avLst/>
            <a:gdLst/>
            <a:ahLst/>
            <a:cxnLst/>
            <a:rect l="l" t="t" r="r" b="b"/>
            <a:pathLst>
              <a:path w="239395" h="18414">
                <a:moveTo>
                  <a:pt x="239353" y="0"/>
                </a:moveTo>
                <a:lnTo>
                  <a:pt x="0" y="17898"/>
                </a:lnTo>
              </a:path>
            </a:pathLst>
          </a:custGeom>
          <a:ln w="5378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477201" y="5110005"/>
            <a:ext cx="241935" cy="80645"/>
          </a:xfrm>
          <a:custGeom>
            <a:avLst/>
            <a:gdLst/>
            <a:ahLst/>
            <a:cxnLst/>
            <a:rect l="l" t="t" r="r" b="b"/>
            <a:pathLst>
              <a:path w="241935" h="80645">
                <a:moveTo>
                  <a:pt x="241564" y="0"/>
                </a:moveTo>
                <a:lnTo>
                  <a:pt x="0" y="80615"/>
                </a:lnTo>
              </a:path>
            </a:pathLst>
          </a:custGeom>
          <a:ln w="551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718766" y="5065259"/>
            <a:ext cx="239395" cy="45085"/>
          </a:xfrm>
          <a:custGeom>
            <a:avLst/>
            <a:gdLst/>
            <a:ahLst/>
            <a:cxnLst/>
            <a:rect l="l" t="t" r="r" b="b"/>
            <a:pathLst>
              <a:path w="239395" h="45085">
                <a:moveTo>
                  <a:pt x="239308" y="0"/>
                </a:moveTo>
                <a:lnTo>
                  <a:pt x="0" y="44746"/>
                </a:lnTo>
              </a:path>
            </a:pathLst>
          </a:custGeom>
          <a:ln w="5418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958074" y="5065259"/>
            <a:ext cx="239395" cy="147320"/>
          </a:xfrm>
          <a:custGeom>
            <a:avLst/>
            <a:gdLst/>
            <a:ahLst/>
            <a:cxnLst/>
            <a:rect l="l" t="t" r="r" b="b"/>
            <a:pathLst>
              <a:path w="239395" h="147320">
                <a:moveTo>
                  <a:pt x="239308" y="146839"/>
                </a:moveTo>
                <a:lnTo>
                  <a:pt x="0" y="0"/>
                </a:lnTo>
              </a:path>
            </a:pathLst>
          </a:custGeom>
          <a:ln w="5753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5197383" y="5212098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241610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5438993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08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5678301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08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5917610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53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6156963" y="5124342"/>
            <a:ext cx="241935" cy="88265"/>
          </a:xfrm>
          <a:custGeom>
            <a:avLst/>
            <a:gdLst/>
            <a:ahLst/>
            <a:cxnLst/>
            <a:rect l="l" t="t" r="r" b="b"/>
            <a:pathLst>
              <a:path w="241935" h="88264">
                <a:moveTo>
                  <a:pt x="241564" y="0"/>
                </a:moveTo>
                <a:lnTo>
                  <a:pt x="0" y="87756"/>
                </a:lnTo>
              </a:path>
            </a:pathLst>
          </a:custGeom>
          <a:ln w="5534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6398528" y="3175708"/>
            <a:ext cx="239395" cy="1948814"/>
          </a:xfrm>
          <a:custGeom>
            <a:avLst/>
            <a:gdLst/>
            <a:ahLst/>
            <a:cxnLst/>
            <a:rect l="l" t="t" r="r" b="b"/>
            <a:pathLst>
              <a:path w="239395" h="1948814">
                <a:moveTo>
                  <a:pt x="239285" y="0"/>
                </a:moveTo>
                <a:lnTo>
                  <a:pt x="0" y="1948634"/>
                </a:lnTo>
              </a:path>
            </a:pathLst>
          </a:custGeom>
          <a:ln w="675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2506185" y="5108215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35" y="28655"/>
                </a:moveTo>
                <a:lnTo>
                  <a:pt x="0" y="28655"/>
                </a:lnTo>
                <a:lnTo>
                  <a:pt x="31659" y="46589"/>
                </a:lnTo>
                <a:lnTo>
                  <a:pt x="18075" y="77035"/>
                </a:lnTo>
                <a:lnTo>
                  <a:pt x="51968" y="59136"/>
                </a:lnTo>
                <a:lnTo>
                  <a:pt x="75623" y="59136"/>
                </a:lnTo>
                <a:lnTo>
                  <a:pt x="70043" y="46589"/>
                </a:lnTo>
                <a:lnTo>
                  <a:pt x="101635" y="28655"/>
                </a:lnTo>
                <a:close/>
              </a:path>
              <a:path w="102235" h="77470">
                <a:moveTo>
                  <a:pt x="75623" y="59136"/>
                </a:moveTo>
                <a:lnTo>
                  <a:pt x="51968" y="59136"/>
                </a:lnTo>
                <a:lnTo>
                  <a:pt x="83583" y="77035"/>
                </a:lnTo>
                <a:lnTo>
                  <a:pt x="75623" y="59136"/>
                </a:lnTo>
                <a:close/>
              </a:path>
              <a:path w="102235" h="77470">
                <a:moveTo>
                  <a:pt x="51968" y="0"/>
                </a:moveTo>
                <a:lnTo>
                  <a:pt x="38429" y="28655"/>
                </a:lnTo>
                <a:lnTo>
                  <a:pt x="63273" y="28655"/>
                </a:lnTo>
                <a:lnTo>
                  <a:pt x="519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6637814" y="3175708"/>
            <a:ext cx="239395" cy="2011680"/>
          </a:xfrm>
          <a:custGeom>
            <a:avLst/>
            <a:gdLst/>
            <a:ahLst/>
            <a:cxnLst/>
            <a:rect l="l" t="t" r="r" b="b"/>
            <a:pathLst>
              <a:path w="239395" h="2011679">
                <a:moveTo>
                  <a:pt x="239308" y="2011332"/>
                </a:moveTo>
                <a:lnTo>
                  <a:pt x="0" y="0"/>
                </a:lnTo>
              </a:path>
            </a:pathLst>
          </a:custGeom>
          <a:ln w="675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2506185" y="5108215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63273" y="28655"/>
                </a:lnTo>
                <a:lnTo>
                  <a:pt x="101635" y="28655"/>
                </a:lnTo>
                <a:lnTo>
                  <a:pt x="70043" y="46589"/>
                </a:lnTo>
                <a:lnTo>
                  <a:pt x="83583" y="77035"/>
                </a:lnTo>
                <a:lnTo>
                  <a:pt x="51968" y="59136"/>
                </a:lnTo>
                <a:lnTo>
                  <a:pt x="18075" y="77035"/>
                </a:lnTo>
                <a:lnTo>
                  <a:pt x="31659" y="46589"/>
                </a:lnTo>
                <a:lnTo>
                  <a:pt x="0" y="28655"/>
                </a:lnTo>
                <a:lnTo>
                  <a:pt x="38429" y="28655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2745561" y="5097476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55"/>
                </a:moveTo>
                <a:lnTo>
                  <a:pt x="0" y="28655"/>
                </a:lnTo>
                <a:lnTo>
                  <a:pt x="31591" y="46554"/>
                </a:lnTo>
                <a:lnTo>
                  <a:pt x="18052" y="77035"/>
                </a:lnTo>
                <a:lnTo>
                  <a:pt x="51900" y="59118"/>
                </a:lnTo>
                <a:lnTo>
                  <a:pt x="75543" y="59118"/>
                </a:lnTo>
                <a:lnTo>
                  <a:pt x="69953" y="46554"/>
                </a:lnTo>
                <a:lnTo>
                  <a:pt x="101567" y="28655"/>
                </a:lnTo>
                <a:close/>
              </a:path>
              <a:path w="101600" h="77470">
                <a:moveTo>
                  <a:pt x="75543" y="59118"/>
                </a:moveTo>
                <a:lnTo>
                  <a:pt x="51900" y="59118"/>
                </a:lnTo>
                <a:lnTo>
                  <a:pt x="83515" y="77035"/>
                </a:lnTo>
                <a:lnTo>
                  <a:pt x="75543" y="59118"/>
                </a:lnTo>
                <a:close/>
              </a:path>
              <a:path w="101600" h="77470">
                <a:moveTo>
                  <a:pt x="51900" y="0"/>
                </a:moveTo>
                <a:lnTo>
                  <a:pt x="38361" y="28655"/>
                </a:lnTo>
                <a:lnTo>
                  <a:pt x="63183" y="28655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2745561" y="5097476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63183" y="28655"/>
                </a:lnTo>
                <a:lnTo>
                  <a:pt x="101567" y="28655"/>
                </a:lnTo>
                <a:lnTo>
                  <a:pt x="69953" y="46554"/>
                </a:lnTo>
                <a:lnTo>
                  <a:pt x="83515" y="77035"/>
                </a:lnTo>
                <a:lnTo>
                  <a:pt x="51900" y="59118"/>
                </a:lnTo>
                <a:lnTo>
                  <a:pt x="18052" y="77035"/>
                </a:lnTo>
                <a:lnTo>
                  <a:pt x="31591" y="46554"/>
                </a:lnTo>
                <a:lnTo>
                  <a:pt x="0" y="28655"/>
                </a:lnTo>
                <a:lnTo>
                  <a:pt x="38361" y="28655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2984847" y="512613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73"/>
                </a:moveTo>
                <a:lnTo>
                  <a:pt x="0" y="28673"/>
                </a:lnTo>
                <a:lnTo>
                  <a:pt x="31614" y="46589"/>
                </a:lnTo>
                <a:lnTo>
                  <a:pt x="18075" y="77017"/>
                </a:lnTo>
                <a:lnTo>
                  <a:pt x="51923" y="59118"/>
                </a:lnTo>
                <a:lnTo>
                  <a:pt x="75551" y="59118"/>
                </a:lnTo>
                <a:lnTo>
                  <a:pt x="69975" y="46589"/>
                </a:lnTo>
                <a:lnTo>
                  <a:pt x="101567" y="28673"/>
                </a:lnTo>
                <a:close/>
              </a:path>
              <a:path w="101600" h="77470">
                <a:moveTo>
                  <a:pt x="75551" y="59118"/>
                </a:moveTo>
                <a:lnTo>
                  <a:pt x="51923" y="59118"/>
                </a:lnTo>
                <a:lnTo>
                  <a:pt x="83515" y="77017"/>
                </a:lnTo>
                <a:lnTo>
                  <a:pt x="75551" y="59118"/>
                </a:lnTo>
                <a:close/>
              </a:path>
              <a:path w="101600" h="77470">
                <a:moveTo>
                  <a:pt x="51923" y="0"/>
                </a:moveTo>
                <a:lnTo>
                  <a:pt x="38384" y="28673"/>
                </a:lnTo>
                <a:lnTo>
                  <a:pt x="63206" y="28673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2984847" y="512613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63206" y="28673"/>
                </a:lnTo>
                <a:lnTo>
                  <a:pt x="101567" y="28673"/>
                </a:lnTo>
                <a:lnTo>
                  <a:pt x="69975" y="46589"/>
                </a:lnTo>
                <a:lnTo>
                  <a:pt x="83515" y="77017"/>
                </a:lnTo>
                <a:lnTo>
                  <a:pt x="51923" y="59118"/>
                </a:lnTo>
                <a:lnTo>
                  <a:pt x="18075" y="77017"/>
                </a:lnTo>
                <a:lnTo>
                  <a:pt x="31614" y="46589"/>
                </a:lnTo>
                <a:lnTo>
                  <a:pt x="0" y="28673"/>
                </a:lnTo>
                <a:lnTo>
                  <a:pt x="38384" y="28673"/>
                </a:lnTo>
                <a:lnTo>
                  <a:pt x="51923" y="0"/>
                </a:lnTo>
                <a:close/>
              </a:path>
            </a:pathLst>
          </a:custGeom>
          <a:ln w="5882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3226412" y="516198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35" y="28637"/>
                </a:moveTo>
                <a:lnTo>
                  <a:pt x="0" y="28637"/>
                </a:lnTo>
                <a:lnTo>
                  <a:pt x="31614" y="46536"/>
                </a:lnTo>
                <a:lnTo>
                  <a:pt x="18052" y="76981"/>
                </a:lnTo>
                <a:lnTo>
                  <a:pt x="51923" y="59065"/>
                </a:lnTo>
                <a:lnTo>
                  <a:pt x="75566" y="59065"/>
                </a:lnTo>
                <a:lnTo>
                  <a:pt x="69975" y="46536"/>
                </a:lnTo>
                <a:lnTo>
                  <a:pt x="101635" y="28637"/>
                </a:lnTo>
                <a:close/>
              </a:path>
              <a:path w="102235" h="77470">
                <a:moveTo>
                  <a:pt x="75566" y="59065"/>
                </a:moveTo>
                <a:lnTo>
                  <a:pt x="51923" y="59065"/>
                </a:lnTo>
                <a:lnTo>
                  <a:pt x="83560" y="76981"/>
                </a:lnTo>
                <a:lnTo>
                  <a:pt x="75566" y="59065"/>
                </a:lnTo>
                <a:close/>
              </a:path>
              <a:path w="102235" h="77470">
                <a:moveTo>
                  <a:pt x="51923" y="0"/>
                </a:moveTo>
                <a:lnTo>
                  <a:pt x="38384" y="28637"/>
                </a:lnTo>
                <a:lnTo>
                  <a:pt x="63206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3226412" y="516198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63206" y="28637"/>
                </a:lnTo>
                <a:lnTo>
                  <a:pt x="101635" y="28637"/>
                </a:lnTo>
                <a:lnTo>
                  <a:pt x="69975" y="46536"/>
                </a:lnTo>
                <a:lnTo>
                  <a:pt x="83560" y="76981"/>
                </a:lnTo>
                <a:lnTo>
                  <a:pt x="51923" y="59065"/>
                </a:lnTo>
                <a:lnTo>
                  <a:pt x="18052" y="76981"/>
                </a:lnTo>
                <a:lnTo>
                  <a:pt x="31614" y="46536"/>
                </a:lnTo>
                <a:lnTo>
                  <a:pt x="0" y="28637"/>
                </a:lnTo>
                <a:lnTo>
                  <a:pt x="38384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3465720" y="512613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73"/>
                </a:moveTo>
                <a:lnTo>
                  <a:pt x="0" y="28673"/>
                </a:lnTo>
                <a:lnTo>
                  <a:pt x="31659" y="46589"/>
                </a:lnTo>
                <a:lnTo>
                  <a:pt x="18052" y="77017"/>
                </a:lnTo>
                <a:lnTo>
                  <a:pt x="51968" y="59118"/>
                </a:lnTo>
                <a:lnTo>
                  <a:pt x="75596" y="59118"/>
                </a:lnTo>
                <a:lnTo>
                  <a:pt x="70021" y="46589"/>
                </a:lnTo>
                <a:lnTo>
                  <a:pt x="101612" y="28673"/>
                </a:lnTo>
                <a:close/>
              </a:path>
              <a:path w="102235" h="77470">
                <a:moveTo>
                  <a:pt x="75596" y="59118"/>
                </a:moveTo>
                <a:lnTo>
                  <a:pt x="51968" y="59118"/>
                </a:lnTo>
                <a:lnTo>
                  <a:pt x="83560" y="77017"/>
                </a:lnTo>
                <a:lnTo>
                  <a:pt x="75596" y="59118"/>
                </a:lnTo>
                <a:close/>
              </a:path>
              <a:path w="102235" h="77470">
                <a:moveTo>
                  <a:pt x="51968" y="0"/>
                </a:moveTo>
                <a:lnTo>
                  <a:pt x="38429" y="28673"/>
                </a:lnTo>
                <a:lnTo>
                  <a:pt x="63251" y="28673"/>
                </a:lnTo>
                <a:lnTo>
                  <a:pt x="519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3465720" y="512613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63251" y="28673"/>
                </a:lnTo>
                <a:lnTo>
                  <a:pt x="101612" y="28673"/>
                </a:lnTo>
                <a:lnTo>
                  <a:pt x="70021" y="46589"/>
                </a:lnTo>
                <a:lnTo>
                  <a:pt x="83560" y="77017"/>
                </a:lnTo>
                <a:lnTo>
                  <a:pt x="51968" y="59118"/>
                </a:lnTo>
                <a:lnTo>
                  <a:pt x="18052" y="77017"/>
                </a:lnTo>
                <a:lnTo>
                  <a:pt x="31659" y="46589"/>
                </a:lnTo>
                <a:lnTo>
                  <a:pt x="0" y="28673"/>
                </a:lnTo>
                <a:lnTo>
                  <a:pt x="38429" y="28673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3705073" y="5156595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55"/>
                </a:moveTo>
                <a:lnTo>
                  <a:pt x="0" y="28655"/>
                </a:lnTo>
                <a:lnTo>
                  <a:pt x="31614" y="46554"/>
                </a:lnTo>
                <a:lnTo>
                  <a:pt x="18052" y="76999"/>
                </a:lnTo>
                <a:lnTo>
                  <a:pt x="51923" y="59083"/>
                </a:lnTo>
                <a:lnTo>
                  <a:pt x="75547" y="59083"/>
                </a:lnTo>
                <a:lnTo>
                  <a:pt x="69975" y="46554"/>
                </a:lnTo>
                <a:lnTo>
                  <a:pt x="101567" y="28655"/>
                </a:lnTo>
                <a:close/>
              </a:path>
              <a:path w="101600" h="77470">
                <a:moveTo>
                  <a:pt x="75547" y="59083"/>
                </a:moveTo>
                <a:lnTo>
                  <a:pt x="51923" y="59083"/>
                </a:lnTo>
                <a:lnTo>
                  <a:pt x="83515" y="76999"/>
                </a:lnTo>
                <a:lnTo>
                  <a:pt x="75547" y="59083"/>
                </a:lnTo>
                <a:close/>
              </a:path>
              <a:path w="101600" h="77470">
                <a:moveTo>
                  <a:pt x="51923" y="0"/>
                </a:moveTo>
                <a:lnTo>
                  <a:pt x="38384" y="28655"/>
                </a:lnTo>
                <a:lnTo>
                  <a:pt x="63206" y="28655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3705073" y="5156595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63206" y="28655"/>
                </a:lnTo>
                <a:lnTo>
                  <a:pt x="101567" y="28655"/>
                </a:lnTo>
                <a:lnTo>
                  <a:pt x="69975" y="46554"/>
                </a:lnTo>
                <a:lnTo>
                  <a:pt x="83515" y="76999"/>
                </a:lnTo>
                <a:lnTo>
                  <a:pt x="51923" y="59083"/>
                </a:lnTo>
                <a:lnTo>
                  <a:pt x="18052" y="76999"/>
                </a:lnTo>
                <a:lnTo>
                  <a:pt x="31614" y="46554"/>
                </a:lnTo>
                <a:lnTo>
                  <a:pt x="0" y="28655"/>
                </a:lnTo>
                <a:lnTo>
                  <a:pt x="38384" y="28655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394663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37"/>
                </a:moveTo>
                <a:lnTo>
                  <a:pt x="0" y="28637"/>
                </a:lnTo>
                <a:lnTo>
                  <a:pt x="31591" y="46536"/>
                </a:lnTo>
                <a:lnTo>
                  <a:pt x="18052" y="76981"/>
                </a:lnTo>
                <a:lnTo>
                  <a:pt x="51900" y="59065"/>
                </a:lnTo>
                <a:lnTo>
                  <a:pt x="75547" y="59065"/>
                </a:lnTo>
                <a:lnTo>
                  <a:pt x="69975" y="46536"/>
                </a:lnTo>
                <a:lnTo>
                  <a:pt x="101567" y="28637"/>
                </a:lnTo>
                <a:close/>
              </a:path>
              <a:path w="101600" h="77470">
                <a:moveTo>
                  <a:pt x="75547" y="59065"/>
                </a:moveTo>
                <a:lnTo>
                  <a:pt x="51900" y="59065"/>
                </a:lnTo>
                <a:lnTo>
                  <a:pt x="83515" y="76981"/>
                </a:lnTo>
                <a:lnTo>
                  <a:pt x="75547" y="59065"/>
                </a:lnTo>
                <a:close/>
              </a:path>
              <a:path w="101600" h="77470">
                <a:moveTo>
                  <a:pt x="51900" y="0"/>
                </a:moveTo>
                <a:lnTo>
                  <a:pt x="38361" y="28637"/>
                </a:lnTo>
                <a:lnTo>
                  <a:pt x="63206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394663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63206" y="28637"/>
                </a:lnTo>
                <a:lnTo>
                  <a:pt x="101567" y="28637"/>
                </a:lnTo>
                <a:lnTo>
                  <a:pt x="69975" y="46536"/>
                </a:lnTo>
                <a:lnTo>
                  <a:pt x="83515" y="76981"/>
                </a:lnTo>
                <a:lnTo>
                  <a:pt x="51900" y="59065"/>
                </a:lnTo>
                <a:lnTo>
                  <a:pt x="18052" y="76981"/>
                </a:lnTo>
                <a:lnTo>
                  <a:pt x="31591" y="46536"/>
                </a:lnTo>
                <a:lnTo>
                  <a:pt x="0" y="28637"/>
                </a:lnTo>
                <a:lnTo>
                  <a:pt x="38361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4185947" y="516556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37"/>
                </a:moveTo>
                <a:lnTo>
                  <a:pt x="0" y="28637"/>
                </a:lnTo>
                <a:lnTo>
                  <a:pt x="31591" y="46536"/>
                </a:lnTo>
                <a:lnTo>
                  <a:pt x="18052" y="76981"/>
                </a:lnTo>
                <a:lnTo>
                  <a:pt x="51900" y="59065"/>
                </a:lnTo>
                <a:lnTo>
                  <a:pt x="75592" y="59065"/>
                </a:lnTo>
                <a:lnTo>
                  <a:pt x="70021" y="46536"/>
                </a:lnTo>
                <a:lnTo>
                  <a:pt x="101612" y="28637"/>
                </a:lnTo>
                <a:close/>
              </a:path>
              <a:path w="102235" h="77470">
                <a:moveTo>
                  <a:pt x="75592" y="59065"/>
                </a:moveTo>
                <a:lnTo>
                  <a:pt x="51900" y="59065"/>
                </a:lnTo>
                <a:lnTo>
                  <a:pt x="83560" y="76981"/>
                </a:lnTo>
                <a:lnTo>
                  <a:pt x="75592" y="59065"/>
                </a:lnTo>
                <a:close/>
              </a:path>
              <a:path w="102235" h="77470">
                <a:moveTo>
                  <a:pt x="51900" y="0"/>
                </a:moveTo>
                <a:lnTo>
                  <a:pt x="38361" y="28637"/>
                </a:lnTo>
                <a:lnTo>
                  <a:pt x="63251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4185947" y="516556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00" y="0"/>
                </a:moveTo>
                <a:lnTo>
                  <a:pt x="63251" y="28637"/>
                </a:lnTo>
                <a:lnTo>
                  <a:pt x="101612" y="28637"/>
                </a:lnTo>
                <a:lnTo>
                  <a:pt x="70021" y="46536"/>
                </a:lnTo>
                <a:lnTo>
                  <a:pt x="83560" y="76981"/>
                </a:lnTo>
                <a:lnTo>
                  <a:pt x="51900" y="59065"/>
                </a:lnTo>
                <a:lnTo>
                  <a:pt x="18052" y="76981"/>
                </a:lnTo>
                <a:lnTo>
                  <a:pt x="31591" y="46536"/>
                </a:lnTo>
                <a:lnTo>
                  <a:pt x="0" y="28637"/>
                </a:lnTo>
                <a:lnTo>
                  <a:pt x="38361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4425255" y="5147646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55"/>
                </a:moveTo>
                <a:lnTo>
                  <a:pt x="0" y="28655"/>
                </a:lnTo>
                <a:lnTo>
                  <a:pt x="31636" y="46554"/>
                </a:lnTo>
                <a:lnTo>
                  <a:pt x="18097" y="76981"/>
                </a:lnTo>
                <a:lnTo>
                  <a:pt x="51946" y="59083"/>
                </a:lnTo>
                <a:lnTo>
                  <a:pt x="75596" y="59083"/>
                </a:lnTo>
                <a:lnTo>
                  <a:pt x="70021" y="46554"/>
                </a:lnTo>
                <a:lnTo>
                  <a:pt x="101612" y="28655"/>
                </a:lnTo>
                <a:close/>
              </a:path>
              <a:path w="102235" h="77470">
                <a:moveTo>
                  <a:pt x="75596" y="59083"/>
                </a:moveTo>
                <a:lnTo>
                  <a:pt x="51946" y="59083"/>
                </a:lnTo>
                <a:lnTo>
                  <a:pt x="83560" y="76981"/>
                </a:lnTo>
                <a:lnTo>
                  <a:pt x="75596" y="59083"/>
                </a:lnTo>
                <a:close/>
              </a:path>
              <a:path w="102235" h="77470">
                <a:moveTo>
                  <a:pt x="51946" y="0"/>
                </a:moveTo>
                <a:lnTo>
                  <a:pt x="38406" y="28655"/>
                </a:lnTo>
                <a:lnTo>
                  <a:pt x="63251" y="28655"/>
                </a:lnTo>
                <a:lnTo>
                  <a:pt x="51946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4425255" y="5147646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46" y="0"/>
                </a:moveTo>
                <a:lnTo>
                  <a:pt x="63251" y="28655"/>
                </a:lnTo>
                <a:lnTo>
                  <a:pt x="101612" y="28655"/>
                </a:lnTo>
                <a:lnTo>
                  <a:pt x="70021" y="46554"/>
                </a:lnTo>
                <a:lnTo>
                  <a:pt x="83560" y="76981"/>
                </a:lnTo>
                <a:lnTo>
                  <a:pt x="51946" y="59083"/>
                </a:lnTo>
                <a:lnTo>
                  <a:pt x="18097" y="76981"/>
                </a:lnTo>
                <a:lnTo>
                  <a:pt x="31636" y="46554"/>
                </a:lnTo>
                <a:lnTo>
                  <a:pt x="0" y="28655"/>
                </a:lnTo>
                <a:lnTo>
                  <a:pt x="38406" y="28655"/>
                </a:lnTo>
                <a:lnTo>
                  <a:pt x="51946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4666865" y="506704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37"/>
                </a:moveTo>
                <a:lnTo>
                  <a:pt x="0" y="28637"/>
                </a:lnTo>
                <a:lnTo>
                  <a:pt x="31591" y="46536"/>
                </a:lnTo>
                <a:lnTo>
                  <a:pt x="18052" y="76981"/>
                </a:lnTo>
                <a:lnTo>
                  <a:pt x="51900" y="59083"/>
                </a:lnTo>
                <a:lnTo>
                  <a:pt x="75542" y="59083"/>
                </a:lnTo>
                <a:lnTo>
                  <a:pt x="69953" y="46536"/>
                </a:lnTo>
                <a:lnTo>
                  <a:pt x="101567" y="28637"/>
                </a:lnTo>
                <a:close/>
              </a:path>
              <a:path w="101600" h="77470">
                <a:moveTo>
                  <a:pt x="75542" y="59083"/>
                </a:moveTo>
                <a:lnTo>
                  <a:pt x="51900" y="59083"/>
                </a:lnTo>
                <a:lnTo>
                  <a:pt x="83515" y="76981"/>
                </a:lnTo>
                <a:lnTo>
                  <a:pt x="75542" y="59083"/>
                </a:lnTo>
                <a:close/>
              </a:path>
              <a:path w="101600" h="77470">
                <a:moveTo>
                  <a:pt x="51900" y="0"/>
                </a:moveTo>
                <a:lnTo>
                  <a:pt x="38361" y="28637"/>
                </a:lnTo>
                <a:lnTo>
                  <a:pt x="63183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4666865" y="506704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63183" y="28637"/>
                </a:lnTo>
                <a:lnTo>
                  <a:pt x="101567" y="28637"/>
                </a:lnTo>
                <a:lnTo>
                  <a:pt x="69953" y="46536"/>
                </a:lnTo>
                <a:lnTo>
                  <a:pt x="83515" y="76981"/>
                </a:lnTo>
                <a:lnTo>
                  <a:pt x="51900" y="59083"/>
                </a:lnTo>
                <a:lnTo>
                  <a:pt x="18052" y="76981"/>
                </a:lnTo>
                <a:lnTo>
                  <a:pt x="31591" y="46536"/>
                </a:lnTo>
                <a:lnTo>
                  <a:pt x="0" y="28637"/>
                </a:lnTo>
                <a:lnTo>
                  <a:pt x="38361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4906174" y="502224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45" y="28691"/>
                </a:moveTo>
                <a:lnTo>
                  <a:pt x="0" y="28691"/>
                </a:lnTo>
                <a:lnTo>
                  <a:pt x="31591" y="46589"/>
                </a:lnTo>
                <a:lnTo>
                  <a:pt x="18052" y="77017"/>
                </a:lnTo>
                <a:lnTo>
                  <a:pt x="51900" y="59118"/>
                </a:lnTo>
                <a:lnTo>
                  <a:pt x="75528" y="59118"/>
                </a:lnTo>
                <a:lnTo>
                  <a:pt x="69953" y="46589"/>
                </a:lnTo>
                <a:lnTo>
                  <a:pt x="101545" y="28691"/>
                </a:lnTo>
                <a:close/>
              </a:path>
              <a:path w="101600" h="77470">
                <a:moveTo>
                  <a:pt x="75528" y="59118"/>
                </a:moveTo>
                <a:lnTo>
                  <a:pt x="51900" y="59118"/>
                </a:lnTo>
                <a:lnTo>
                  <a:pt x="83492" y="77017"/>
                </a:lnTo>
                <a:lnTo>
                  <a:pt x="75528" y="59118"/>
                </a:lnTo>
                <a:close/>
              </a:path>
              <a:path w="101600" h="77470">
                <a:moveTo>
                  <a:pt x="51900" y="0"/>
                </a:moveTo>
                <a:lnTo>
                  <a:pt x="38361" y="28691"/>
                </a:lnTo>
                <a:lnTo>
                  <a:pt x="63183" y="28691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906174" y="502224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63183" y="28691"/>
                </a:lnTo>
                <a:lnTo>
                  <a:pt x="101545" y="28691"/>
                </a:lnTo>
                <a:lnTo>
                  <a:pt x="69953" y="46589"/>
                </a:lnTo>
                <a:lnTo>
                  <a:pt x="83492" y="77017"/>
                </a:lnTo>
                <a:lnTo>
                  <a:pt x="51900" y="59118"/>
                </a:lnTo>
                <a:lnTo>
                  <a:pt x="18052" y="77017"/>
                </a:lnTo>
                <a:lnTo>
                  <a:pt x="31591" y="46589"/>
                </a:lnTo>
                <a:lnTo>
                  <a:pt x="0" y="28691"/>
                </a:lnTo>
                <a:lnTo>
                  <a:pt x="38361" y="28691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145459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35" y="28637"/>
                </a:moveTo>
                <a:lnTo>
                  <a:pt x="0" y="28637"/>
                </a:lnTo>
                <a:lnTo>
                  <a:pt x="31614" y="46536"/>
                </a:lnTo>
                <a:lnTo>
                  <a:pt x="18052" y="76981"/>
                </a:lnTo>
                <a:lnTo>
                  <a:pt x="51923" y="59065"/>
                </a:lnTo>
                <a:lnTo>
                  <a:pt x="75602" y="59065"/>
                </a:lnTo>
                <a:lnTo>
                  <a:pt x="70021" y="46536"/>
                </a:lnTo>
                <a:lnTo>
                  <a:pt x="101635" y="28637"/>
                </a:lnTo>
                <a:close/>
              </a:path>
              <a:path w="102235" h="77470">
                <a:moveTo>
                  <a:pt x="75602" y="59065"/>
                </a:moveTo>
                <a:lnTo>
                  <a:pt x="51923" y="59065"/>
                </a:lnTo>
                <a:lnTo>
                  <a:pt x="83583" y="76981"/>
                </a:lnTo>
                <a:lnTo>
                  <a:pt x="75602" y="59065"/>
                </a:lnTo>
                <a:close/>
              </a:path>
              <a:path w="102235" h="77470">
                <a:moveTo>
                  <a:pt x="51923" y="0"/>
                </a:moveTo>
                <a:lnTo>
                  <a:pt x="38384" y="28637"/>
                </a:lnTo>
                <a:lnTo>
                  <a:pt x="63251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5145459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63251" y="28637"/>
                </a:lnTo>
                <a:lnTo>
                  <a:pt x="101635" y="28637"/>
                </a:lnTo>
                <a:lnTo>
                  <a:pt x="70021" y="46536"/>
                </a:lnTo>
                <a:lnTo>
                  <a:pt x="83583" y="76981"/>
                </a:lnTo>
                <a:lnTo>
                  <a:pt x="51923" y="59065"/>
                </a:lnTo>
                <a:lnTo>
                  <a:pt x="18052" y="76981"/>
                </a:lnTo>
                <a:lnTo>
                  <a:pt x="31614" y="46536"/>
                </a:lnTo>
                <a:lnTo>
                  <a:pt x="0" y="28637"/>
                </a:lnTo>
                <a:lnTo>
                  <a:pt x="38384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538702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37"/>
                </a:moveTo>
                <a:lnTo>
                  <a:pt x="0" y="28637"/>
                </a:lnTo>
                <a:lnTo>
                  <a:pt x="31659" y="46536"/>
                </a:lnTo>
                <a:lnTo>
                  <a:pt x="18120" y="76981"/>
                </a:lnTo>
                <a:lnTo>
                  <a:pt x="51968" y="59065"/>
                </a:lnTo>
                <a:lnTo>
                  <a:pt x="75592" y="59065"/>
                </a:lnTo>
                <a:lnTo>
                  <a:pt x="70021" y="46536"/>
                </a:lnTo>
                <a:lnTo>
                  <a:pt x="101612" y="28637"/>
                </a:lnTo>
                <a:close/>
              </a:path>
              <a:path w="102235" h="77470">
                <a:moveTo>
                  <a:pt x="75592" y="59065"/>
                </a:moveTo>
                <a:lnTo>
                  <a:pt x="51968" y="59065"/>
                </a:lnTo>
                <a:lnTo>
                  <a:pt x="83560" y="76981"/>
                </a:lnTo>
                <a:lnTo>
                  <a:pt x="75592" y="59065"/>
                </a:lnTo>
                <a:close/>
              </a:path>
              <a:path w="102235" h="77470">
                <a:moveTo>
                  <a:pt x="51968" y="0"/>
                </a:moveTo>
                <a:lnTo>
                  <a:pt x="38429" y="28637"/>
                </a:lnTo>
                <a:lnTo>
                  <a:pt x="63251" y="28637"/>
                </a:lnTo>
                <a:lnTo>
                  <a:pt x="519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538702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63251" y="28637"/>
                </a:lnTo>
                <a:lnTo>
                  <a:pt x="101612" y="28637"/>
                </a:lnTo>
                <a:lnTo>
                  <a:pt x="70021" y="46536"/>
                </a:lnTo>
                <a:lnTo>
                  <a:pt x="83560" y="76981"/>
                </a:lnTo>
                <a:lnTo>
                  <a:pt x="51968" y="59065"/>
                </a:lnTo>
                <a:lnTo>
                  <a:pt x="18120" y="76981"/>
                </a:lnTo>
                <a:lnTo>
                  <a:pt x="31659" y="46536"/>
                </a:lnTo>
                <a:lnTo>
                  <a:pt x="0" y="28637"/>
                </a:lnTo>
                <a:lnTo>
                  <a:pt x="38429" y="28637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562637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37"/>
                </a:moveTo>
                <a:lnTo>
                  <a:pt x="0" y="28637"/>
                </a:lnTo>
                <a:lnTo>
                  <a:pt x="31614" y="46536"/>
                </a:lnTo>
                <a:lnTo>
                  <a:pt x="18052" y="76981"/>
                </a:lnTo>
                <a:lnTo>
                  <a:pt x="51923" y="59065"/>
                </a:lnTo>
                <a:lnTo>
                  <a:pt x="75547" y="59065"/>
                </a:lnTo>
                <a:lnTo>
                  <a:pt x="69975" y="46536"/>
                </a:lnTo>
                <a:lnTo>
                  <a:pt x="101567" y="28637"/>
                </a:lnTo>
                <a:close/>
              </a:path>
              <a:path w="101600" h="77470">
                <a:moveTo>
                  <a:pt x="75547" y="59065"/>
                </a:moveTo>
                <a:lnTo>
                  <a:pt x="51923" y="59065"/>
                </a:lnTo>
                <a:lnTo>
                  <a:pt x="83515" y="76981"/>
                </a:lnTo>
                <a:lnTo>
                  <a:pt x="75547" y="59065"/>
                </a:lnTo>
                <a:close/>
              </a:path>
              <a:path w="101600" h="77470">
                <a:moveTo>
                  <a:pt x="51923" y="0"/>
                </a:moveTo>
                <a:lnTo>
                  <a:pt x="38384" y="28637"/>
                </a:lnTo>
                <a:lnTo>
                  <a:pt x="63206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562637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63206" y="28637"/>
                </a:lnTo>
                <a:lnTo>
                  <a:pt x="101567" y="28637"/>
                </a:lnTo>
                <a:lnTo>
                  <a:pt x="69975" y="46536"/>
                </a:lnTo>
                <a:lnTo>
                  <a:pt x="83515" y="76981"/>
                </a:lnTo>
                <a:lnTo>
                  <a:pt x="51923" y="59065"/>
                </a:lnTo>
                <a:lnTo>
                  <a:pt x="18052" y="76981"/>
                </a:lnTo>
                <a:lnTo>
                  <a:pt x="31614" y="46536"/>
                </a:lnTo>
                <a:lnTo>
                  <a:pt x="0" y="28637"/>
                </a:lnTo>
                <a:lnTo>
                  <a:pt x="38384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5865686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37"/>
                </a:moveTo>
                <a:lnTo>
                  <a:pt x="0" y="28637"/>
                </a:lnTo>
                <a:lnTo>
                  <a:pt x="31591" y="46536"/>
                </a:lnTo>
                <a:lnTo>
                  <a:pt x="18052" y="76981"/>
                </a:lnTo>
                <a:lnTo>
                  <a:pt x="51923" y="59065"/>
                </a:lnTo>
                <a:lnTo>
                  <a:pt x="75547" y="59065"/>
                </a:lnTo>
                <a:lnTo>
                  <a:pt x="69975" y="46536"/>
                </a:lnTo>
                <a:lnTo>
                  <a:pt x="101612" y="28637"/>
                </a:lnTo>
                <a:close/>
              </a:path>
              <a:path w="102235" h="77470">
                <a:moveTo>
                  <a:pt x="75547" y="59065"/>
                </a:moveTo>
                <a:lnTo>
                  <a:pt x="51923" y="59065"/>
                </a:lnTo>
                <a:lnTo>
                  <a:pt x="83515" y="76981"/>
                </a:lnTo>
                <a:lnTo>
                  <a:pt x="75547" y="59065"/>
                </a:lnTo>
                <a:close/>
              </a:path>
              <a:path w="102235" h="77470">
                <a:moveTo>
                  <a:pt x="51923" y="0"/>
                </a:moveTo>
                <a:lnTo>
                  <a:pt x="38361" y="28637"/>
                </a:lnTo>
                <a:lnTo>
                  <a:pt x="63206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5865686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63206" y="28637"/>
                </a:lnTo>
                <a:lnTo>
                  <a:pt x="101612" y="28637"/>
                </a:lnTo>
                <a:lnTo>
                  <a:pt x="69975" y="46536"/>
                </a:lnTo>
                <a:lnTo>
                  <a:pt x="83515" y="76981"/>
                </a:lnTo>
                <a:lnTo>
                  <a:pt x="51923" y="59065"/>
                </a:lnTo>
                <a:lnTo>
                  <a:pt x="18052" y="76981"/>
                </a:lnTo>
                <a:lnTo>
                  <a:pt x="31591" y="46536"/>
                </a:lnTo>
                <a:lnTo>
                  <a:pt x="0" y="28637"/>
                </a:lnTo>
                <a:lnTo>
                  <a:pt x="38361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10499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101612" y="28637"/>
                </a:moveTo>
                <a:lnTo>
                  <a:pt x="0" y="28637"/>
                </a:lnTo>
                <a:lnTo>
                  <a:pt x="31591" y="46536"/>
                </a:lnTo>
                <a:lnTo>
                  <a:pt x="18052" y="76981"/>
                </a:lnTo>
                <a:lnTo>
                  <a:pt x="51968" y="59065"/>
                </a:lnTo>
                <a:lnTo>
                  <a:pt x="75592" y="59065"/>
                </a:lnTo>
                <a:lnTo>
                  <a:pt x="70021" y="46536"/>
                </a:lnTo>
                <a:lnTo>
                  <a:pt x="101612" y="28637"/>
                </a:lnTo>
                <a:close/>
              </a:path>
              <a:path w="102235" h="77470">
                <a:moveTo>
                  <a:pt x="75592" y="59065"/>
                </a:moveTo>
                <a:lnTo>
                  <a:pt x="51968" y="59065"/>
                </a:lnTo>
                <a:lnTo>
                  <a:pt x="83560" y="76981"/>
                </a:lnTo>
                <a:lnTo>
                  <a:pt x="75592" y="59065"/>
                </a:lnTo>
                <a:close/>
              </a:path>
              <a:path w="102235" h="77470">
                <a:moveTo>
                  <a:pt x="51968" y="0"/>
                </a:moveTo>
                <a:lnTo>
                  <a:pt x="38361" y="28637"/>
                </a:lnTo>
                <a:lnTo>
                  <a:pt x="63251" y="28637"/>
                </a:lnTo>
                <a:lnTo>
                  <a:pt x="5196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10499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63251" y="28637"/>
                </a:lnTo>
                <a:lnTo>
                  <a:pt x="101612" y="28637"/>
                </a:lnTo>
                <a:lnTo>
                  <a:pt x="70021" y="46536"/>
                </a:lnTo>
                <a:lnTo>
                  <a:pt x="83560" y="76981"/>
                </a:lnTo>
                <a:lnTo>
                  <a:pt x="51968" y="59065"/>
                </a:lnTo>
                <a:lnTo>
                  <a:pt x="18052" y="76981"/>
                </a:lnTo>
                <a:lnTo>
                  <a:pt x="31591" y="46536"/>
                </a:lnTo>
                <a:lnTo>
                  <a:pt x="0" y="28637"/>
                </a:lnTo>
                <a:lnTo>
                  <a:pt x="38361" y="28637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346604" y="5081367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37"/>
                </a:moveTo>
                <a:lnTo>
                  <a:pt x="0" y="28637"/>
                </a:lnTo>
                <a:lnTo>
                  <a:pt x="31591" y="46554"/>
                </a:lnTo>
                <a:lnTo>
                  <a:pt x="18052" y="77035"/>
                </a:lnTo>
                <a:lnTo>
                  <a:pt x="51923" y="59083"/>
                </a:lnTo>
                <a:lnTo>
                  <a:pt x="75541" y="59083"/>
                </a:lnTo>
                <a:lnTo>
                  <a:pt x="69975" y="46554"/>
                </a:lnTo>
                <a:lnTo>
                  <a:pt x="101567" y="28637"/>
                </a:lnTo>
                <a:close/>
              </a:path>
              <a:path w="101600" h="77470">
                <a:moveTo>
                  <a:pt x="75541" y="59083"/>
                </a:moveTo>
                <a:lnTo>
                  <a:pt x="51923" y="59083"/>
                </a:lnTo>
                <a:lnTo>
                  <a:pt x="83515" y="77035"/>
                </a:lnTo>
                <a:lnTo>
                  <a:pt x="75541" y="59083"/>
                </a:lnTo>
                <a:close/>
              </a:path>
              <a:path w="101600" h="77470">
                <a:moveTo>
                  <a:pt x="51923" y="0"/>
                </a:moveTo>
                <a:lnTo>
                  <a:pt x="38361" y="28637"/>
                </a:lnTo>
                <a:lnTo>
                  <a:pt x="63206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6346604" y="5081367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63206" y="28637"/>
                </a:lnTo>
                <a:lnTo>
                  <a:pt x="101567" y="28637"/>
                </a:lnTo>
                <a:lnTo>
                  <a:pt x="69975" y="46554"/>
                </a:lnTo>
                <a:lnTo>
                  <a:pt x="83515" y="77035"/>
                </a:lnTo>
                <a:lnTo>
                  <a:pt x="51923" y="59083"/>
                </a:lnTo>
                <a:lnTo>
                  <a:pt x="18052" y="77035"/>
                </a:lnTo>
                <a:lnTo>
                  <a:pt x="31591" y="46554"/>
                </a:lnTo>
                <a:lnTo>
                  <a:pt x="0" y="28637"/>
                </a:lnTo>
                <a:lnTo>
                  <a:pt x="38361" y="28637"/>
                </a:lnTo>
                <a:lnTo>
                  <a:pt x="51923" y="0"/>
                </a:lnTo>
                <a:close/>
              </a:path>
            </a:pathLst>
          </a:custGeom>
          <a:ln w="5882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6585913" y="3132733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69">
                <a:moveTo>
                  <a:pt x="101567" y="28655"/>
                </a:moveTo>
                <a:lnTo>
                  <a:pt x="0" y="28655"/>
                </a:lnTo>
                <a:lnTo>
                  <a:pt x="31591" y="46554"/>
                </a:lnTo>
                <a:lnTo>
                  <a:pt x="18052" y="76981"/>
                </a:lnTo>
                <a:lnTo>
                  <a:pt x="51900" y="59083"/>
                </a:lnTo>
                <a:lnTo>
                  <a:pt x="75537" y="59083"/>
                </a:lnTo>
                <a:lnTo>
                  <a:pt x="69953" y="46554"/>
                </a:lnTo>
                <a:lnTo>
                  <a:pt x="101567" y="28655"/>
                </a:lnTo>
                <a:close/>
              </a:path>
              <a:path w="101600" h="77469">
                <a:moveTo>
                  <a:pt x="75537" y="59083"/>
                </a:moveTo>
                <a:lnTo>
                  <a:pt x="51900" y="59083"/>
                </a:lnTo>
                <a:lnTo>
                  <a:pt x="83515" y="76981"/>
                </a:lnTo>
                <a:lnTo>
                  <a:pt x="75537" y="59083"/>
                </a:lnTo>
                <a:close/>
              </a:path>
              <a:path w="101600" h="77469">
                <a:moveTo>
                  <a:pt x="51900" y="0"/>
                </a:moveTo>
                <a:lnTo>
                  <a:pt x="38361" y="28655"/>
                </a:lnTo>
                <a:lnTo>
                  <a:pt x="63183" y="28655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6585913" y="3132733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69">
                <a:moveTo>
                  <a:pt x="51900" y="0"/>
                </a:moveTo>
                <a:lnTo>
                  <a:pt x="63183" y="28655"/>
                </a:lnTo>
                <a:lnTo>
                  <a:pt x="101567" y="28655"/>
                </a:lnTo>
                <a:lnTo>
                  <a:pt x="69953" y="46554"/>
                </a:lnTo>
                <a:lnTo>
                  <a:pt x="83515" y="76981"/>
                </a:lnTo>
                <a:lnTo>
                  <a:pt x="51900" y="59083"/>
                </a:lnTo>
                <a:lnTo>
                  <a:pt x="18052" y="76981"/>
                </a:lnTo>
                <a:lnTo>
                  <a:pt x="31591" y="46554"/>
                </a:lnTo>
                <a:lnTo>
                  <a:pt x="0" y="28655"/>
                </a:lnTo>
                <a:lnTo>
                  <a:pt x="38361" y="28655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6825221" y="5144030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4" h="77470">
                <a:moveTo>
                  <a:pt x="101612" y="28691"/>
                </a:moveTo>
                <a:lnTo>
                  <a:pt x="0" y="28691"/>
                </a:lnTo>
                <a:lnTo>
                  <a:pt x="31591" y="46589"/>
                </a:lnTo>
                <a:lnTo>
                  <a:pt x="18052" y="77017"/>
                </a:lnTo>
                <a:lnTo>
                  <a:pt x="51900" y="59118"/>
                </a:lnTo>
                <a:lnTo>
                  <a:pt x="75528" y="59118"/>
                </a:lnTo>
                <a:lnTo>
                  <a:pt x="69953" y="46589"/>
                </a:lnTo>
                <a:lnTo>
                  <a:pt x="101612" y="28691"/>
                </a:lnTo>
                <a:close/>
              </a:path>
              <a:path w="102234" h="77470">
                <a:moveTo>
                  <a:pt x="75528" y="59118"/>
                </a:moveTo>
                <a:lnTo>
                  <a:pt x="51900" y="59118"/>
                </a:lnTo>
                <a:lnTo>
                  <a:pt x="83492" y="77017"/>
                </a:lnTo>
                <a:lnTo>
                  <a:pt x="75528" y="59118"/>
                </a:lnTo>
                <a:close/>
              </a:path>
              <a:path w="102234" h="77470">
                <a:moveTo>
                  <a:pt x="51900" y="0"/>
                </a:moveTo>
                <a:lnTo>
                  <a:pt x="38361" y="28691"/>
                </a:lnTo>
                <a:lnTo>
                  <a:pt x="63183" y="28691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6825221" y="5144030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4" h="77470">
                <a:moveTo>
                  <a:pt x="51900" y="0"/>
                </a:moveTo>
                <a:lnTo>
                  <a:pt x="63183" y="28691"/>
                </a:lnTo>
                <a:lnTo>
                  <a:pt x="101612" y="28691"/>
                </a:lnTo>
                <a:lnTo>
                  <a:pt x="69953" y="46589"/>
                </a:lnTo>
                <a:lnTo>
                  <a:pt x="83492" y="77017"/>
                </a:lnTo>
                <a:lnTo>
                  <a:pt x="51900" y="59118"/>
                </a:lnTo>
                <a:lnTo>
                  <a:pt x="18052" y="77017"/>
                </a:lnTo>
                <a:lnTo>
                  <a:pt x="31591" y="46589"/>
                </a:lnTo>
                <a:lnTo>
                  <a:pt x="0" y="28691"/>
                </a:lnTo>
                <a:lnTo>
                  <a:pt x="38361" y="28691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558154" y="5104635"/>
            <a:ext cx="239395" cy="14604"/>
          </a:xfrm>
          <a:custGeom>
            <a:avLst/>
            <a:gdLst/>
            <a:ahLst/>
            <a:cxnLst/>
            <a:rect l="l" t="t" r="r" b="b"/>
            <a:pathLst>
              <a:path w="239394" h="14604">
                <a:moveTo>
                  <a:pt x="239308" y="0"/>
                </a:moveTo>
                <a:lnTo>
                  <a:pt x="0" y="14336"/>
                </a:lnTo>
              </a:path>
            </a:pathLst>
          </a:custGeom>
          <a:ln w="5375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797462" y="5104635"/>
            <a:ext cx="239395" cy="55880"/>
          </a:xfrm>
          <a:custGeom>
            <a:avLst/>
            <a:gdLst/>
            <a:ahLst/>
            <a:cxnLst/>
            <a:rect l="l" t="t" r="r" b="b"/>
            <a:pathLst>
              <a:path w="239394" h="55879">
                <a:moveTo>
                  <a:pt x="239308" y="55557"/>
                </a:moveTo>
                <a:lnTo>
                  <a:pt x="0" y="0"/>
                </a:lnTo>
              </a:path>
            </a:pathLst>
          </a:custGeom>
          <a:ln w="544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3036770" y="5160192"/>
            <a:ext cx="241935" cy="52069"/>
          </a:xfrm>
          <a:custGeom>
            <a:avLst/>
            <a:gdLst/>
            <a:ahLst/>
            <a:cxnLst/>
            <a:rect l="l" t="t" r="r" b="b"/>
            <a:pathLst>
              <a:path w="241935" h="52070">
                <a:moveTo>
                  <a:pt x="241564" y="51905"/>
                </a:moveTo>
                <a:lnTo>
                  <a:pt x="0" y="0"/>
                </a:lnTo>
              </a:path>
            </a:pathLst>
          </a:custGeom>
          <a:ln w="543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3278335" y="5161982"/>
            <a:ext cx="239395" cy="50165"/>
          </a:xfrm>
          <a:custGeom>
            <a:avLst/>
            <a:gdLst/>
            <a:ahLst/>
            <a:cxnLst/>
            <a:rect l="l" t="t" r="r" b="b"/>
            <a:pathLst>
              <a:path w="239395" h="50164">
                <a:moveTo>
                  <a:pt x="239353" y="0"/>
                </a:moveTo>
                <a:lnTo>
                  <a:pt x="0" y="50115"/>
                </a:lnTo>
              </a:path>
            </a:pathLst>
          </a:custGeom>
          <a:ln w="5429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3517689" y="5161982"/>
            <a:ext cx="239395" cy="50165"/>
          </a:xfrm>
          <a:custGeom>
            <a:avLst/>
            <a:gdLst/>
            <a:ahLst/>
            <a:cxnLst/>
            <a:rect l="l" t="t" r="r" b="b"/>
            <a:pathLst>
              <a:path w="239395" h="50164">
                <a:moveTo>
                  <a:pt x="239308" y="50115"/>
                </a:moveTo>
                <a:lnTo>
                  <a:pt x="0" y="0"/>
                </a:lnTo>
              </a:path>
            </a:pathLst>
          </a:custGeom>
          <a:ln w="5429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3756997" y="5212098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241542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3998540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08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4237848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53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4477201" y="5072418"/>
            <a:ext cx="241935" cy="139700"/>
          </a:xfrm>
          <a:custGeom>
            <a:avLst/>
            <a:gdLst/>
            <a:ahLst/>
            <a:cxnLst/>
            <a:rect l="l" t="t" r="r" b="b"/>
            <a:pathLst>
              <a:path w="241935" h="139700">
                <a:moveTo>
                  <a:pt x="241564" y="0"/>
                </a:moveTo>
                <a:lnTo>
                  <a:pt x="0" y="139680"/>
                </a:lnTo>
              </a:path>
            </a:pathLst>
          </a:custGeom>
          <a:ln w="572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4718766" y="4875391"/>
            <a:ext cx="239395" cy="197485"/>
          </a:xfrm>
          <a:custGeom>
            <a:avLst/>
            <a:gdLst/>
            <a:ahLst/>
            <a:cxnLst/>
            <a:rect l="l" t="t" r="r" b="b"/>
            <a:pathLst>
              <a:path w="239395" h="197485">
                <a:moveTo>
                  <a:pt x="239308" y="0"/>
                </a:moveTo>
                <a:lnTo>
                  <a:pt x="0" y="197027"/>
                </a:lnTo>
              </a:path>
            </a:pathLst>
          </a:custGeom>
          <a:ln w="5936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4958074" y="4875391"/>
            <a:ext cx="239395" cy="276225"/>
          </a:xfrm>
          <a:custGeom>
            <a:avLst/>
            <a:gdLst/>
            <a:ahLst/>
            <a:cxnLst/>
            <a:rect l="l" t="t" r="r" b="b"/>
            <a:pathLst>
              <a:path w="239395" h="276225">
                <a:moveTo>
                  <a:pt x="239308" y="275834"/>
                </a:moveTo>
                <a:lnTo>
                  <a:pt x="0" y="0"/>
                </a:lnTo>
              </a:path>
            </a:pathLst>
          </a:custGeom>
          <a:ln w="6169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5197383" y="5151225"/>
            <a:ext cx="241935" cy="60960"/>
          </a:xfrm>
          <a:custGeom>
            <a:avLst/>
            <a:gdLst/>
            <a:ahLst/>
            <a:cxnLst/>
            <a:rect l="l" t="t" r="r" b="b"/>
            <a:pathLst>
              <a:path w="241935" h="60960">
                <a:moveTo>
                  <a:pt x="241610" y="60873"/>
                </a:moveTo>
                <a:lnTo>
                  <a:pt x="0" y="0"/>
                </a:lnTo>
              </a:path>
            </a:pathLst>
          </a:custGeom>
          <a:ln w="5454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5438993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08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5678301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08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5917610" y="521209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239353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6156963" y="5212098"/>
            <a:ext cx="241935" cy="0"/>
          </a:xfrm>
          <a:custGeom>
            <a:avLst/>
            <a:gdLst/>
            <a:ahLst/>
            <a:cxnLst/>
            <a:rect l="l" t="t" r="r" b="b"/>
            <a:pathLst>
              <a:path w="241935">
                <a:moveTo>
                  <a:pt x="241564" y="0"/>
                </a:moveTo>
                <a:lnTo>
                  <a:pt x="0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398528" y="3515995"/>
            <a:ext cx="239395" cy="1696720"/>
          </a:xfrm>
          <a:custGeom>
            <a:avLst/>
            <a:gdLst/>
            <a:ahLst/>
            <a:cxnLst/>
            <a:rect l="l" t="t" r="r" b="b"/>
            <a:pathLst>
              <a:path w="239395" h="1696720">
                <a:moveTo>
                  <a:pt x="239285" y="0"/>
                </a:moveTo>
                <a:lnTo>
                  <a:pt x="0" y="1696103"/>
                </a:lnTo>
              </a:path>
            </a:pathLst>
          </a:custGeom>
          <a:ln w="6743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2506185" y="5075998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0" y="28637"/>
                </a:lnTo>
                <a:lnTo>
                  <a:pt x="18075" y="77017"/>
                </a:lnTo>
                <a:lnTo>
                  <a:pt x="83583" y="77017"/>
                </a:lnTo>
                <a:lnTo>
                  <a:pt x="101635" y="28637"/>
                </a:lnTo>
                <a:lnTo>
                  <a:pt x="51968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6637814" y="3515995"/>
            <a:ext cx="239395" cy="1570990"/>
          </a:xfrm>
          <a:custGeom>
            <a:avLst/>
            <a:gdLst/>
            <a:ahLst/>
            <a:cxnLst/>
            <a:rect l="l" t="t" r="r" b="b"/>
            <a:pathLst>
              <a:path w="239395" h="1570989">
                <a:moveTo>
                  <a:pt x="239308" y="1570741"/>
                </a:moveTo>
                <a:lnTo>
                  <a:pt x="0" y="0"/>
                </a:lnTo>
              </a:path>
            </a:pathLst>
          </a:custGeom>
          <a:ln w="6739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2506185" y="5075998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101635" y="28637"/>
                </a:lnTo>
                <a:lnTo>
                  <a:pt x="83583" y="77017"/>
                </a:lnTo>
                <a:lnTo>
                  <a:pt x="18075" y="77017"/>
                </a:lnTo>
                <a:lnTo>
                  <a:pt x="0" y="28637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2745561" y="5061679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567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2745561" y="5061679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67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2984847" y="511718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0" y="28637"/>
                </a:lnTo>
                <a:lnTo>
                  <a:pt x="18075" y="77017"/>
                </a:lnTo>
                <a:lnTo>
                  <a:pt x="83515" y="77017"/>
                </a:lnTo>
                <a:lnTo>
                  <a:pt x="101567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2984847" y="511718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101567" y="28637"/>
                </a:lnTo>
                <a:lnTo>
                  <a:pt x="83515" y="77017"/>
                </a:lnTo>
                <a:lnTo>
                  <a:pt x="18075" y="77017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226412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60" y="76981"/>
                </a:lnTo>
                <a:lnTo>
                  <a:pt x="101635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226412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101635" y="28637"/>
                </a:lnTo>
                <a:lnTo>
                  <a:pt x="83560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3465720" y="511897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0" y="28673"/>
                </a:lnTo>
                <a:lnTo>
                  <a:pt x="18052" y="77017"/>
                </a:lnTo>
                <a:lnTo>
                  <a:pt x="83560" y="77017"/>
                </a:lnTo>
                <a:lnTo>
                  <a:pt x="101612" y="28673"/>
                </a:lnTo>
                <a:lnTo>
                  <a:pt x="51968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3465720" y="511897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101612" y="28673"/>
                </a:lnTo>
                <a:lnTo>
                  <a:pt x="83560" y="77017"/>
                </a:lnTo>
                <a:lnTo>
                  <a:pt x="18052" y="77017"/>
                </a:lnTo>
                <a:lnTo>
                  <a:pt x="0" y="28673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3705073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567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3705073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101567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394663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567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394663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67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185947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00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60" y="76981"/>
                </a:lnTo>
                <a:lnTo>
                  <a:pt x="101612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185947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00" y="0"/>
                </a:moveTo>
                <a:lnTo>
                  <a:pt x="101612" y="28637"/>
                </a:lnTo>
                <a:lnTo>
                  <a:pt x="83560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425255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46" y="0"/>
                </a:moveTo>
                <a:lnTo>
                  <a:pt x="0" y="28637"/>
                </a:lnTo>
                <a:lnTo>
                  <a:pt x="18097" y="76981"/>
                </a:lnTo>
                <a:lnTo>
                  <a:pt x="83560" y="76981"/>
                </a:lnTo>
                <a:lnTo>
                  <a:pt x="101612" y="28637"/>
                </a:lnTo>
                <a:lnTo>
                  <a:pt x="51946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425255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46" y="0"/>
                </a:moveTo>
                <a:lnTo>
                  <a:pt x="101612" y="28637"/>
                </a:lnTo>
                <a:lnTo>
                  <a:pt x="83560" y="76981"/>
                </a:lnTo>
                <a:lnTo>
                  <a:pt x="18097" y="76981"/>
                </a:lnTo>
                <a:lnTo>
                  <a:pt x="0" y="28637"/>
                </a:lnTo>
                <a:lnTo>
                  <a:pt x="51946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666865" y="502940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91"/>
                </a:lnTo>
                <a:lnTo>
                  <a:pt x="18052" y="77017"/>
                </a:lnTo>
                <a:lnTo>
                  <a:pt x="83515" y="77017"/>
                </a:lnTo>
                <a:lnTo>
                  <a:pt x="101567" y="28691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666865" y="5029408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67" y="28691"/>
                </a:lnTo>
                <a:lnTo>
                  <a:pt x="83515" y="77017"/>
                </a:lnTo>
                <a:lnTo>
                  <a:pt x="18052" y="77017"/>
                </a:lnTo>
                <a:lnTo>
                  <a:pt x="0" y="28691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906174" y="4832434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492" y="76981"/>
                </a:lnTo>
                <a:lnTo>
                  <a:pt x="101545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906174" y="4832434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45" y="28637"/>
                </a:lnTo>
                <a:lnTo>
                  <a:pt x="83492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5145459" y="5108215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0" y="28655"/>
                </a:lnTo>
                <a:lnTo>
                  <a:pt x="18052" y="77035"/>
                </a:lnTo>
                <a:lnTo>
                  <a:pt x="83583" y="77035"/>
                </a:lnTo>
                <a:lnTo>
                  <a:pt x="101635" y="28655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5145459" y="5108215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101635" y="28655"/>
                </a:lnTo>
                <a:lnTo>
                  <a:pt x="83583" y="77035"/>
                </a:lnTo>
                <a:lnTo>
                  <a:pt x="18052" y="77035"/>
                </a:lnTo>
                <a:lnTo>
                  <a:pt x="0" y="28655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38702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0" y="28637"/>
                </a:lnTo>
                <a:lnTo>
                  <a:pt x="18120" y="76981"/>
                </a:lnTo>
                <a:lnTo>
                  <a:pt x="83560" y="76981"/>
                </a:lnTo>
                <a:lnTo>
                  <a:pt x="101612" y="28637"/>
                </a:lnTo>
                <a:lnTo>
                  <a:pt x="51968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38702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101612" y="28637"/>
                </a:lnTo>
                <a:lnTo>
                  <a:pt x="83560" y="76981"/>
                </a:lnTo>
                <a:lnTo>
                  <a:pt x="18120" y="76981"/>
                </a:lnTo>
                <a:lnTo>
                  <a:pt x="0" y="28637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62637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567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626378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101567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865686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612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865686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23" y="0"/>
                </a:moveTo>
                <a:lnTo>
                  <a:pt x="101612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610499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60" y="76981"/>
                </a:lnTo>
                <a:lnTo>
                  <a:pt x="101612" y="28637"/>
                </a:lnTo>
                <a:lnTo>
                  <a:pt x="51968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6104994" y="516914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5" h="77470">
                <a:moveTo>
                  <a:pt x="51968" y="0"/>
                </a:moveTo>
                <a:lnTo>
                  <a:pt x="101612" y="28637"/>
                </a:lnTo>
                <a:lnTo>
                  <a:pt x="83560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68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6346604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0" y="28637"/>
                </a:lnTo>
                <a:lnTo>
                  <a:pt x="18052" y="76981"/>
                </a:lnTo>
                <a:lnTo>
                  <a:pt x="83515" y="76981"/>
                </a:lnTo>
                <a:lnTo>
                  <a:pt x="101567" y="28637"/>
                </a:lnTo>
                <a:lnTo>
                  <a:pt x="51923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6346604" y="5169142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23" y="0"/>
                </a:moveTo>
                <a:lnTo>
                  <a:pt x="101567" y="28637"/>
                </a:lnTo>
                <a:lnTo>
                  <a:pt x="83515" y="76981"/>
                </a:lnTo>
                <a:lnTo>
                  <a:pt x="18052" y="76981"/>
                </a:lnTo>
                <a:lnTo>
                  <a:pt x="0" y="28637"/>
                </a:lnTo>
                <a:lnTo>
                  <a:pt x="51923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585913" y="3473020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55"/>
                </a:lnTo>
                <a:lnTo>
                  <a:pt x="18052" y="77035"/>
                </a:lnTo>
                <a:lnTo>
                  <a:pt x="83515" y="77035"/>
                </a:lnTo>
                <a:lnTo>
                  <a:pt x="101567" y="28655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6585913" y="3473020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67" y="28655"/>
                </a:lnTo>
                <a:lnTo>
                  <a:pt x="83515" y="77035"/>
                </a:lnTo>
                <a:lnTo>
                  <a:pt x="18052" y="77035"/>
                </a:lnTo>
                <a:lnTo>
                  <a:pt x="0" y="28655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6825221" y="504376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4" h="77470">
                <a:moveTo>
                  <a:pt x="51900" y="0"/>
                </a:moveTo>
                <a:lnTo>
                  <a:pt x="0" y="28655"/>
                </a:lnTo>
                <a:lnTo>
                  <a:pt x="18052" y="76999"/>
                </a:lnTo>
                <a:lnTo>
                  <a:pt x="83492" y="76999"/>
                </a:lnTo>
                <a:lnTo>
                  <a:pt x="101612" y="28655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6825221" y="5043762"/>
            <a:ext cx="102235" cy="77470"/>
          </a:xfrm>
          <a:custGeom>
            <a:avLst/>
            <a:gdLst/>
            <a:ahLst/>
            <a:cxnLst/>
            <a:rect l="l" t="t" r="r" b="b"/>
            <a:pathLst>
              <a:path w="102234" h="77470">
                <a:moveTo>
                  <a:pt x="51900" y="0"/>
                </a:moveTo>
                <a:lnTo>
                  <a:pt x="101612" y="28655"/>
                </a:lnTo>
                <a:lnTo>
                  <a:pt x="83492" y="76999"/>
                </a:lnTo>
                <a:lnTo>
                  <a:pt x="18052" y="76999"/>
                </a:lnTo>
                <a:lnTo>
                  <a:pt x="0" y="28655"/>
                </a:lnTo>
                <a:lnTo>
                  <a:pt x="51900" y="0"/>
                </a:lnTo>
                <a:close/>
              </a:path>
            </a:pathLst>
          </a:custGeom>
          <a:ln w="5881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 txBox="1"/>
          <p:nvPr/>
        </p:nvSpPr>
        <p:spPr>
          <a:xfrm>
            <a:off x="1297371" y="3338453"/>
            <a:ext cx="238125" cy="1288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5"/>
              </a:lnSpc>
            </a:pPr>
            <a:r>
              <a:rPr sz="1650" dirty="0">
                <a:latin typeface="宋体" panose="02010600030101010101" pitchFamily="2" charset="-122"/>
                <a:cs typeface="宋体" panose="02010600030101010101" pitchFamily="2" charset="-122"/>
              </a:rPr>
              <a:t>质量百分比（%）</a:t>
            </a:r>
            <a:endParaRPr sz="16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5217737" y="2394829"/>
            <a:ext cx="1081405" cy="969010"/>
          </a:xfrm>
          <a:custGeom>
            <a:avLst/>
            <a:gdLst/>
            <a:ahLst/>
            <a:cxnLst/>
            <a:rect l="l" t="t" r="r" b="b"/>
            <a:pathLst>
              <a:path w="1081404" h="969010">
                <a:moveTo>
                  <a:pt x="0" y="968938"/>
                </a:moveTo>
                <a:lnTo>
                  <a:pt x="1081411" y="968938"/>
                </a:lnTo>
                <a:lnTo>
                  <a:pt x="1081411" y="0"/>
                </a:lnTo>
                <a:lnTo>
                  <a:pt x="0" y="0"/>
                </a:lnTo>
                <a:lnTo>
                  <a:pt x="0" y="9689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217737" y="2394829"/>
            <a:ext cx="1081405" cy="969010"/>
          </a:xfrm>
          <a:custGeom>
            <a:avLst/>
            <a:gdLst/>
            <a:ahLst/>
            <a:cxnLst/>
            <a:rect l="l" t="t" r="r" b="b"/>
            <a:pathLst>
              <a:path w="1081404" h="969010">
                <a:moveTo>
                  <a:pt x="0" y="968938"/>
                </a:moveTo>
                <a:lnTo>
                  <a:pt x="1081411" y="968938"/>
                </a:lnTo>
                <a:lnTo>
                  <a:pt x="1081411" y="0"/>
                </a:lnTo>
                <a:lnTo>
                  <a:pt x="0" y="0"/>
                </a:lnTo>
                <a:lnTo>
                  <a:pt x="0" y="968938"/>
                </a:lnTo>
                <a:close/>
              </a:path>
            </a:pathLst>
          </a:custGeom>
          <a:ln w="59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529273" y="256495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>
                <a:moveTo>
                  <a:pt x="0" y="0"/>
                </a:moveTo>
                <a:lnTo>
                  <a:pt x="58742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393862" y="2564955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414" y="0"/>
                </a:lnTo>
              </a:path>
            </a:pathLst>
          </a:custGeom>
          <a:ln w="53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450276" y="2534522"/>
            <a:ext cx="79375" cy="62865"/>
          </a:xfrm>
          <a:custGeom>
            <a:avLst/>
            <a:gdLst/>
            <a:ahLst/>
            <a:cxnLst/>
            <a:rect l="l" t="t" r="r" b="b"/>
            <a:pathLst>
              <a:path w="79375" h="62864">
                <a:moveTo>
                  <a:pt x="0" y="62704"/>
                </a:moveTo>
                <a:lnTo>
                  <a:pt x="78997" y="62704"/>
                </a:lnTo>
                <a:lnTo>
                  <a:pt x="78997" y="0"/>
                </a:lnTo>
                <a:lnTo>
                  <a:pt x="0" y="0"/>
                </a:lnTo>
                <a:lnTo>
                  <a:pt x="0" y="627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5393862" y="264913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5445762" y="2615125"/>
            <a:ext cx="88265" cy="69850"/>
          </a:xfrm>
          <a:custGeom>
            <a:avLst/>
            <a:gdLst/>
            <a:ahLst/>
            <a:cxnLst/>
            <a:rect l="l" t="t" r="r" b="b"/>
            <a:pathLst>
              <a:path w="88264" h="69850">
                <a:moveTo>
                  <a:pt x="42874" y="0"/>
                </a:moveTo>
                <a:lnTo>
                  <a:pt x="7615" y="15381"/>
                </a:lnTo>
                <a:lnTo>
                  <a:pt x="0" y="34007"/>
                </a:lnTo>
                <a:lnTo>
                  <a:pt x="916" y="41205"/>
                </a:lnTo>
                <a:lnTo>
                  <a:pt x="34553" y="69125"/>
                </a:lnTo>
                <a:lnTo>
                  <a:pt x="42874" y="69858"/>
                </a:lnTo>
                <a:lnTo>
                  <a:pt x="50966" y="69277"/>
                </a:lnTo>
                <a:lnTo>
                  <a:pt x="85192" y="46479"/>
                </a:lnTo>
                <a:lnTo>
                  <a:pt x="88028" y="34007"/>
                </a:lnTo>
                <a:lnTo>
                  <a:pt x="87107" y="27407"/>
                </a:lnTo>
                <a:lnTo>
                  <a:pt x="51948" y="727"/>
                </a:lnTo>
                <a:lnTo>
                  <a:pt x="428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5445762" y="2615125"/>
            <a:ext cx="88265" cy="69850"/>
          </a:xfrm>
          <a:custGeom>
            <a:avLst/>
            <a:gdLst/>
            <a:ahLst/>
            <a:cxnLst/>
            <a:rect l="l" t="t" r="r" b="b"/>
            <a:pathLst>
              <a:path w="88264" h="69850">
                <a:moveTo>
                  <a:pt x="0" y="34007"/>
                </a:moveTo>
                <a:lnTo>
                  <a:pt x="26655" y="67027"/>
                </a:lnTo>
                <a:lnTo>
                  <a:pt x="42874" y="69858"/>
                </a:lnTo>
                <a:lnTo>
                  <a:pt x="50966" y="69277"/>
                </a:lnTo>
                <a:lnTo>
                  <a:pt x="85192" y="46479"/>
                </a:lnTo>
                <a:lnTo>
                  <a:pt x="88028" y="34007"/>
                </a:lnTo>
                <a:lnTo>
                  <a:pt x="87107" y="27407"/>
                </a:lnTo>
                <a:lnTo>
                  <a:pt x="51948" y="727"/>
                </a:lnTo>
                <a:lnTo>
                  <a:pt x="42874" y="0"/>
                </a:lnTo>
                <a:lnTo>
                  <a:pt x="34553" y="727"/>
                </a:lnTo>
                <a:lnTo>
                  <a:pt x="916" y="27407"/>
                </a:lnTo>
                <a:lnTo>
                  <a:pt x="0" y="34007"/>
                </a:lnTo>
                <a:close/>
              </a:path>
            </a:pathLst>
          </a:custGeom>
          <a:ln w="591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5393862" y="273332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5434480" y="2684983"/>
            <a:ext cx="111125" cy="75565"/>
          </a:xfrm>
          <a:custGeom>
            <a:avLst/>
            <a:gdLst/>
            <a:ahLst/>
            <a:cxnLst/>
            <a:rect l="l" t="t" r="r" b="b"/>
            <a:pathLst>
              <a:path w="111125" h="75564">
                <a:moveTo>
                  <a:pt x="56414" y="0"/>
                </a:moveTo>
                <a:lnTo>
                  <a:pt x="0" y="75191"/>
                </a:lnTo>
                <a:lnTo>
                  <a:pt x="110594" y="75191"/>
                </a:lnTo>
                <a:lnTo>
                  <a:pt x="5641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5434480" y="2684983"/>
            <a:ext cx="111125" cy="75565"/>
          </a:xfrm>
          <a:custGeom>
            <a:avLst/>
            <a:gdLst/>
            <a:ahLst/>
            <a:cxnLst/>
            <a:rect l="l" t="t" r="r" b="b"/>
            <a:pathLst>
              <a:path w="111125" h="75564">
                <a:moveTo>
                  <a:pt x="56414" y="0"/>
                </a:moveTo>
                <a:lnTo>
                  <a:pt x="110594" y="75191"/>
                </a:lnTo>
                <a:lnTo>
                  <a:pt x="0" y="75191"/>
                </a:lnTo>
                <a:lnTo>
                  <a:pt x="56414" y="0"/>
                </a:lnTo>
                <a:close/>
              </a:path>
            </a:pathLst>
          </a:custGeom>
          <a:ln w="5813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5393862" y="2817522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5434480" y="2794236"/>
            <a:ext cx="111125" cy="75565"/>
          </a:xfrm>
          <a:custGeom>
            <a:avLst/>
            <a:gdLst/>
            <a:ahLst/>
            <a:cxnLst/>
            <a:rect l="l" t="t" r="r" b="b"/>
            <a:pathLst>
              <a:path w="111125" h="75564">
                <a:moveTo>
                  <a:pt x="110594" y="0"/>
                </a:moveTo>
                <a:lnTo>
                  <a:pt x="0" y="0"/>
                </a:lnTo>
                <a:lnTo>
                  <a:pt x="56414" y="75191"/>
                </a:lnTo>
                <a:lnTo>
                  <a:pt x="110594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5434480" y="2794236"/>
            <a:ext cx="111125" cy="75565"/>
          </a:xfrm>
          <a:custGeom>
            <a:avLst/>
            <a:gdLst/>
            <a:ahLst/>
            <a:cxnLst/>
            <a:rect l="l" t="t" r="r" b="b"/>
            <a:pathLst>
              <a:path w="111125" h="75564">
                <a:moveTo>
                  <a:pt x="110594" y="0"/>
                </a:moveTo>
                <a:lnTo>
                  <a:pt x="56414" y="75191"/>
                </a:lnTo>
                <a:lnTo>
                  <a:pt x="0" y="0"/>
                </a:lnTo>
                <a:lnTo>
                  <a:pt x="110594" y="0"/>
                </a:lnTo>
                <a:close/>
              </a:path>
            </a:pathLst>
          </a:custGeom>
          <a:ln w="5813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5393862" y="2901699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5432223" y="2856898"/>
            <a:ext cx="117475" cy="93345"/>
          </a:xfrm>
          <a:custGeom>
            <a:avLst/>
            <a:gdLst/>
            <a:ahLst/>
            <a:cxnLst/>
            <a:rect l="l" t="t" r="r" b="b"/>
            <a:pathLst>
              <a:path w="117475" h="93344">
                <a:moveTo>
                  <a:pt x="58670" y="0"/>
                </a:moveTo>
                <a:lnTo>
                  <a:pt x="0" y="46589"/>
                </a:lnTo>
                <a:lnTo>
                  <a:pt x="58670" y="93144"/>
                </a:lnTo>
                <a:lnTo>
                  <a:pt x="117363" y="46589"/>
                </a:lnTo>
                <a:lnTo>
                  <a:pt x="5867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5432223" y="2856898"/>
            <a:ext cx="117475" cy="93345"/>
          </a:xfrm>
          <a:custGeom>
            <a:avLst/>
            <a:gdLst/>
            <a:ahLst/>
            <a:cxnLst/>
            <a:rect l="l" t="t" r="r" b="b"/>
            <a:pathLst>
              <a:path w="117475" h="93344">
                <a:moveTo>
                  <a:pt x="0" y="46589"/>
                </a:moveTo>
                <a:lnTo>
                  <a:pt x="58670" y="0"/>
                </a:lnTo>
                <a:lnTo>
                  <a:pt x="117363" y="46589"/>
                </a:lnTo>
                <a:lnTo>
                  <a:pt x="58670" y="93144"/>
                </a:lnTo>
                <a:lnTo>
                  <a:pt x="0" y="46589"/>
                </a:lnTo>
                <a:close/>
              </a:path>
            </a:pathLst>
          </a:custGeom>
          <a:ln w="5912">
            <a:solidFill>
              <a:srgbClr val="0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5393862" y="2985840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5427710" y="2942883"/>
            <a:ext cx="95250" cy="88265"/>
          </a:xfrm>
          <a:custGeom>
            <a:avLst/>
            <a:gdLst/>
            <a:ahLst/>
            <a:cxnLst/>
            <a:rect l="l" t="t" r="r" b="b"/>
            <a:pathLst>
              <a:path w="95250" h="88264">
                <a:moveTo>
                  <a:pt x="94798" y="0"/>
                </a:moveTo>
                <a:lnTo>
                  <a:pt x="0" y="44746"/>
                </a:lnTo>
                <a:lnTo>
                  <a:pt x="94798" y="87756"/>
                </a:lnTo>
                <a:lnTo>
                  <a:pt x="94798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5427710" y="2942883"/>
            <a:ext cx="95250" cy="88265"/>
          </a:xfrm>
          <a:custGeom>
            <a:avLst/>
            <a:gdLst/>
            <a:ahLst/>
            <a:cxnLst/>
            <a:rect l="l" t="t" r="r" b="b"/>
            <a:pathLst>
              <a:path w="95250" h="88264">
                <a:moveTo>
                  <a:pt x="0" y="44746"/>
                </a:moveTo>
                <a:lnTo>
                  <a:pt x="94798" y="87756"/>
                </a:lnTo>
                <a:lnTo>
                  <a:pt x="94798" y="0"/>
                </a:lnTo>
                <a:lnTo>
                  <a:pt x="0" y="44746"/>
                </a:lnTo>
                <a:close/>
              </a:path>
            </a:pathLst>
          </a:custGeom>
          <a:ln w="6017">
            <a:solidFill>
              <a:srgbClr val="0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5393862" y="3070034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8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5459302" y="3027060"/>
            <a:ext cx="95250" cy="88265"/>
          </a:xfrm>
          <a:custGeom>
            <a:avLst/>
            <a:gdLst/>
            <a:ahLst/>
            <a:cxnLst/>
            <a:rect l="l" t="t" r="r" b="b"/>
            <a:pathLst>
              <a:path w="95250" h="88264">
                <a:moveTo>
                  <a:pt x="0" y="0"/>
                </a:moveTo>
                <a:lnTo>
                  <a:pt x="0" y="87774"/>
                </a:lnTo>
                <a:lnTo>
                  <a:pt x="94798" y="44764"/>
                </a:lnTo>
                <a:lnTo>
                  <a:pt x="0" y="0"/>
                </a:lnTo>
                <a:close/>
              </a:path>
            </a:pathLst>
          </a:custGeom>
          <a:solidFill>
            <a:srgbClr val="8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5459302" y="3027060"/>
            <a:ext cx="95250" cy="88265"/>
          </a:xfrm>
          <a:custGeom>
            <a:avLst/>
            <a:gdLst/>
            <a:ahLst/>
            <a:cxnLst/>
            <a:rect l="l" t="t" r="r" b="b"/>
            <a:pathLst>
              <a:path w="95250" h="88264">
                <a:moveTo>
                  <a:pt x="94798" y="44764"/>
                </a:moveTo>
                <a:lnTo>
                  <a:pt x="0" y="87774"/>
                </a:lnTo>
                <a:lnTo>
                  <a:pt x="0" y="0"/>
                </a:lnTo>
                <a:lnTo>
                  <a:pt x="94798" y="44764"/>
                </a:lnTo>
                <a:close/>
              </a:path>
            </a:pathLst>
          </a:custGeom>
          <a:ln w="6017">
            <a:solidFill>
              <a:srgbClr val="8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5445762" y="3114835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0"/>
                </a:moveTo>
                <a:lnTo>
                  <a:pt x="0" y="21478"/>
                </a:lnTo>
                <a:lnTo>
                  <a:pt x="0" y="60873"/>
                </a:lnTo>
                <a:lnTo>
                  <a:pt x="45131" y="82351"/>
                </a:lnTo>
                <a:lnTo>
                  <a:pt x="88028" y="60873"/>
                </a:lnTo>
                <a:lnTo>
                  <a:pt x="88028" y="21478"/>
                </a:lnTo>
                <a:lnTo>
                  <a:pt x="45131" y="0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5445762" y="3114835"/>
            <a:ext cx="88265" cy="82550"/>
          </a:xfrm>
          <a:custGeom>
            <a:avLst/>
            <a:gdLst/>
            <a:ahLst/>
            <a:cxnLst/>
            <a:rect l="l" t="t" r="r" b="b"/>
            <a:pathLst>
              <a:path w="88264" h="82550">
                <a:moveTo>
                  <a:pt x="45131" y="82351"/>
                </a:moveTo>
                <a:lnTo>
                  <a:pt x="88028" y="60873"/>
                </a:lnTo>
                <a:lnTo>
                  <a:pt x="88028" y="21478"/>
                </a:lnTo>
                <a:lnTo>
                  <a:pt x="45131" y="0"/>
                </a:lnTo>
                <a:lnTo>
                  <a:pt x="0" y="21478"/>
                </a:lnTo>
                <a:lnTo>
                  <a:pt x="0" y="60873"/>
                </a:lnTo>
                <a:lnTo>
                  <a:pt x="45131" y="82351"/>
                </a:lnTo>
                <a:close/>
              </a:path>
            </a:pathLst>
          </a:custGeom>
          <a:ln w="6024">
            <a:solidFill>
              <a:srgbClr val="800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5393862" y="3238406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5438993" y="3197186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101567" y="28691"/>
                </a:moveTo>
                <a:lnTo>
                  <a:pt x="0" y="28691"/>
                </a:lnTo>
                <a:lnTo>
                  <a:pt x="31591" y="46589"/>
                </a:lnTo>
                <a:lnTo>
                  <a:pt x="18052" y="77035"/>
                </a:lnTo>
                <a:lnTo>
                  <a:pt x="51900" y="59118"/>
                </a:lnTo>
                <a:lnTo>
                  <a:pt x="75547" y="59118"/>
                </a:lnTo>
                <a:lnTo>
                  <a:pt x="69975" y="46589"/>
                </a:lnTo>
                <a:lnTo>
                  <a:pt x="101567" y="28691"/>
                </a:lnTo>
                <a:close/>
              </a:path>
              <a:path w="101600" h="77470">
                <a:moveTo>
                  <a:pt x="75547" y="59118"/>
                </a:moveTo>
                <a:lnTo>
                  <a:pt x="51900" y="59118"/>
                </a:lnTo>
                <a:lnTo>
                  <a:pt x="83515" y="77035"/>
                </a:lnTo>
                <a:lnTo>
                  <a:pt x="75547" y="59118"/>
                </a:lnTo>
                <a:close/>
              </a:path>
              <a:path w="101600" h="77470">
                <a:moveTo>
                  <a:pt x="51900" y="0"/>
                </a:moveTo>
                <a:lnTo>
                  <a:pt x="38361" y="28691"/>
                </a:lnTo>
                <a:lnTo>
                  <a:pt x="63206" y="28691"/>
                </a:lnTo>
                <a:lnTo>
                  <a:pt x="5190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5438993" y="3197186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63206" y="28691"/>
                </a:lnTo>
                <a:lnTo>
                  <a:pt x="101567" y="28691"/>
                </a:lnTo>
                <a:lnTo>
                  <a:pt x="69975" y="46589"/>
                </a:lnTo>
                <a:lnTo>
                  <a:pt x="83515" y="77035"/>
                </a:lnTo>
                <a:lnTo>
                  <a:pt x="51900" y="59118"/>
                </a:lnTo>
                <a:lnTo>
                  <a:pt x="18052" y="77035"/>
                </a:lnTo>
                <a:lnTo>
                  <a:pt x="31591" y="46589"/>
                </a:lnTo>
                <a:lnTo>
                  <a:pt x="0" y="28691"/>
                </a:lnTo>
                <a:lnTo>
                  <a:pt x="38361" y="28691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5393862" y="3322547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4154" y="0"/>
                </a:lnTo>
              </a:path>
            </a:pathLst>
          </a:custGeom>
          <a:ln w="5370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5438993" y="3281381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0" y="28637"/>
                </a:lnTo>
                <a:lnTo>
                  <a:pt x="18052" y="77017"/>
                </a:lnTo>
                <a:lnTo>
                  <a:pt x="83515" y="77017"/>
                </a:lnTo>
                <a:lnTo>
                  <a:pt x="101567" y="28637"/>
                </a:lnTo>
                <a:lnTo>
                  <a:pt x="51900" y="0"/>
                </a:lnTo>
                <a:close/>
              </a:path>
            </a:pathLst>
          </a:custGeom>
          <a:solidFill>
            <a:srgbClr val="808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5438993" y="3281381"/>
            <a:ext cx="101600" cy="77470"/>
          </a:xfrm>
          <a:custGeom>
            <a:avLst/>
            <a:gdLst/>
            <a:ahLst/>
            <a:cxnLst/>
            <a:rect l="l" t="t" r="r" b="b"/>
            <a:pathLst>
              <a:path w="101600" h="77470">
                <a:moveTo>
                  <a:pt x="51900" y="0"/>
                </a:moveTo>
                <a:lnTo>
                  <a:pt x="101567" y="28637"/>
                </a:lnTo>
                <a:lnTo>
                  <a:pt x="83515" y="77017"/>
                </a:lnTo>
                <a:lnTo>
                  <a:pt x="18052" y="77017"/>
                </a:lnTo>
                <a:lnTo>
                  <a:pt x="0" y="28637"/>
                </a:lnTo>
                <a:lnTo>
                  <a:pt x="51900" y="0"/>
                </a:lnTo>
                <a:close/>
              </a:path>
            </a:pathLst>
          </a:custGeom>
          <a:ln w="5882">
            <a:solidFill>
              <a:srgbClr val="808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 txBox="1"/>
          <p:nvPr/>
        </p:nvSpPr>
        <p:spPr>
          <a:xfrm>
            <a:off x="5217737" y="2394829"/>
            <a:ext cx="1081405" cy="969010"/>
          </a:xfrm>
          <a:prstGeom prst="rect">
            <a:avLst/>
          </a:prstGeom>
          <a:ln w="6155">
            <a:solidFill>
              <a:srgbClr val="000000"/>
            </a:solidFill>
          </a:ln>
        </p:spPr>
        <p:txBody>
          <a:bodyPr vert="horz" wrap="square" lIns="0" tIns="4551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Times New Roman" panose="02020603050405020304"/>
              <a:cs typeface="Times New Roman" panose="02020603050405020304"/>
            </a:endParaRPr>
          </a:p>
          <a:p>
            <a:pPr marL="416560" marR="262255">
              <a:lnSpc>
                <a:spcPts val="660"/>
              </a:lnSpc>
            </a:pPr>
            <a:r>
              <a:rPr sz="600" spc="145" dirty="0">
                <a:latin typeface="宋体" panose="02010600030101010101" pitchFamily="2" charset="-122"/>
                <a:cs typeface="宋体" panose="02010600030101010101" pitchFamily="2" charset="-122"/>
              </a:rPr>
              <a:t>格栅 初沉池 曝气池 二沉池 浓缩池 脱水机房</a:t>
            </a:r>
            <a:endParaRPr sz="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72720">
              <a:lnSpc>
                <a:spcPts val="620"/>
              </a:lnSpc>
              <a:tabLst>
                <a:tab pos="390525" algn="l"/>
              </a:tabLst>
            </a:pPr>
            <a:r>
              <a:rPr sz="600" u="sng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u="sng" spc="4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6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600" spc="160" dirty="0">
                <a:latin typeface="宋体" panose="02010600030101010101" pitchFamily="2" charset="-122"/>
                <a:cs typeface="宋体" panose="02010600030101010101" pitchFamily="2" charset="-122"/>
              </a:rPr>
              <a:t>背景点</a:t>
            </a:r>
            <a:endParaRPr sz="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416560" marR="66040">
              <a:lnSpc>
                <a:spcPts val="660"/>
              </a:lnSpc>
              <a:spcBef>
                <a:spcPts val="40"/>
              </a:spcBef>
            </a:pPr>
            <a:r>
              <a:rPr sz="600" spc="150" dirty="0">
                <a:latin typeface="宋体" panose="02010600030101010101" pitchFamily="2" charset="-122"/>
                <a:cs typeface="宋体" panose="02010600030101010101" pitchFamily="2" charset="-122"/>
              </a:rPr>
              <a:t>办公楼外 厂界处 厂界外</a:t>
            </a:r>
            <a:r>
              <a:rPr sz="600" spc="85" dirty="0">
                <a:latin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sz="600" spc="160" dirty="0">
                <a:latin typeface="宋体" panose="02010600030101010101" pitchFamily="2" charset="-122"/>
                <a:cs typeface="宋体" panose="02010600030101010101" pitchFamily="2" charset="-122"/>
              </a:rPr>
              <a:t>米处</a:t>
            </a:r>
            <a:endParaRPr sz="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1993742" y="2280207"/>
            <a:ext cx="5367020" cy="0"/>
          </a:xfrm>
          <a:custGeom>
            <a:avLst/>
            <a:gdLst/>
            <a:ahLst/>
            <a:cxnLst/>
            <a:rect l="l" t="t" r="r" b="b"/>
            <a:pathLst>
              <a:path w="5367020">
                <a:moveTo>
                  <a:pt x="0" y="0"/>
                </a:moveTo>
                <a:lnTo>
                  <a:pt x="5366554" y="0"/>
                </a:lnTo>
              </a:path>
            </a:pathLst>
          </a:custGeom>
          <a:ln w="1253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7360297" y="2280207"/>
            <a:ext cx="0" cy="3155950"/>
          </a:xfrm>
          <a:custGeom>
            <a:avLst/>
            <a:gdLst/>
            <a:ahLst/>
            <a:cxnLst/>
            <a:rect l="l" t="t" r="r" b="b"/>
            <a:pathLst>
              <a:path h="3155950">
                <a:moveTo>
                  <a:pt x="0" y="3155766"/>
                </a:moveTo>
                <a:lnTo>
                  <a:pt x="0" y="0"/>
                </a:lnTo>
              </a:path>
            </a:pathLst>
          </a:custGeom>
          <a:ln w="157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 txBox="1"/>
          <p:nvPr/>
        </p:nvSpPr>
        <p:spPr>
          <a:xfrm>
            <a:off x="364642" y="1107059"/>
            <a:ext cx="821499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Sample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malodo</a:t>
            </a: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ous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su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stance</a:t>
            </a:r>
            <a:r>
              <a:rPr sz="24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24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diffe</a:t>
            </a: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se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age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eatment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plants a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analy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components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9575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家具装饰城不同采样点恶臭物质成分谱图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 rot="19800000">
            <a:off x="1725474" y="5631467"/>
            <a:ext cx="586756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苯乙烯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 rot="19800000">
            <a:off x="2310280" y="5546236"/>
            <a:ext cx="276446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 rot="19800000">
            <a:off x="2445341" y="5588000"/>
            <a:ext cx="426154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 rot="19800000">
            <a:off x="2728493" y="5588000"/>
            <a:ext cx="426154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乙苯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 rot="19800000">
            <a:off x="2700090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邻二甲苯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 rot="19800000">
            <a:off x="2983292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间二甲苯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 rot="19800000">
            <a:off x="3266444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对二甲苯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 rot="19800000">
            <a:off x="3230956" y="5758867"/>
            <a:ext cx="109003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-395" dirty="0">
                <a:latin typeface="宋体" panose="02010600030101010101" pitchFamily="2" charset="-122"/>
                <a:cs typeface="宋体" panose="02010600030101010101" pitchFamily="2" charset="-122"/>
              </a:rPr>
              <a:t>1,3,5-</a:t>
            </a: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 rot="19800000">
            <a:off x="3514108" y="5758867"/>
            <a:ext cx="109003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-395" dirty="0">
                <a:latin typeface="宋体" panose="02010600030101010101" pitchFamily="2" charset="-122"/>
                <a:cs typeface="宋体" panose="02010600030101010101" pitchFamily="2" charset="-122"/>
              </a:rPr>
              <a:t>1,2,4-</a:t>
            </a: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三甲苯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 rot="19800000">
            <a:off x="3959504" y="5716708"/>
            <a:ext cx="917664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对乙基甲苯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 rot="19800000">
            <a:off x="4856388" y="5546236"/>
            <a:ext cx="276446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萘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 rot="19800000">
            <a:off x="4991399" y="5588000"/>
            <a:ext cx="426154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氯苯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 rot="19800000">
            <a:off x="4965479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二氯甲烷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 rot="19800000">
            <a:off x="5248631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乙酸乙酯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 rot="19800000">
            <a:off x="5375363" y="5716708"/>
            <a:ext cx="917664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甲基异丁酮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 rot="19800000">
            <a:off x="5918636" y="5798247"/>
            <a:ext cx="1926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100" spc="55" dirty="0">
                <a:latin typeface="Arial" panose="020B0604020202020204"/>
                <a:cs typeface="Arial" panose="020B0604020202020204"/>
              </a:rPr>
              <a:t>α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 rot="19800000">
            <a:off x="6041486" y="5611215"/>
            <a:ext cx="50663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-395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蒎烯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 rot="19800000">
            <a:off x="6201819" y="5798362"/>
            <a:ext cx="19263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5"/>
              </a:lnSpc>
            </a:pPr>
            <a:r>
              <a:rPr sz="1100" spc="55" dirty="0">
                <a:latin typeface="Arial" panose="020B0604020202020204"/>
                <a:cs typeface="Arial" panose="020B0604020202020204"/>
              </a:rPr>
              <a:t>β</a:t>
            </a:r>
            <a:endParaRPr sz="1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 rot="19800000">
            <a:off x="6324638" y="5611215"/>
            <a:ext cx="506630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-395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蒎烯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 rot="19800000">
            <a:off x="6534413" y="5631467"/>
            <a:ext cx="586756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柠檬烯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 rot="19800000">
            <a:off x="6662007" y="5673231"/>
            <a:ext cx="751299" cy="15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250" spc="80" dirty="0">
                <a:latin typeface="宋体" panose="02010600030101010101" pitchFamily="2" charset="-122"/>
                <a:cs typeface="宋体" panose="02010600030101010101" pitchFamily="2" charset="-122"/>
              </a:rPr>
              <a:t>二硫化碳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1777" y="5046504"/>
            <a:ext cx="1212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50" dirty="0"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7360" y="4433737"/>
            <a:ext cx="21462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40" dirty="0">
                <a:latin typeface="Arial" panose="020B0604020202020204"/>
                <a:cs typeface="Arial" panose="020B0604020202020204"/>
              </a:rPr>
              <a:t>10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17360" y="3820954"/>
            <a:ext cx="21462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40" dirty="0">
                <a:latin typeface="Arial" panose="020B0604020202020204"/>
                <a:cs typeface="Arial" panose="020B0604020202020204"/>
              </a:rPr>
              <a:t>20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17360" y="3208188"/>
            <a:ext cx="21462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40" dirty="0">
                <a:latin typeface="Arial" panose="020B0604020202020204"/>
                <a:cs typeface="Arial" panose="020B0604020202020204"/>
              </a:rPr>
              <a:t>30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7360" y="2595404"/>
            <a:ext cx="214629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40" dirty="0">
                <a:latin typeface="Arial" panose="020B0604020202020204"/>
                <a:cs typeface="Arial" panose="020B0604020202020204"/>
              </a:rPr>
              <a:t>40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10730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952343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93931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35470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377083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518696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660309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01848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943437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85050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26588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65719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07332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48871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90484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932072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073636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215224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356837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498376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39990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781603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923141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064755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206343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347906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489495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31108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772647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14260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055873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197412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336517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478131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19669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761283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902896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044435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86048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327636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7469199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7610788" y="5375959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53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7752401" y="54344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810730" y="5434496"/>
            <a:ext cx="5941695" cy="0"/>
          </a:xfrm>
          <a:custGeom>
            <a:avLst/>
            <a:gdLst/>
            <a:ahLst/>
            <a:cxnLst/>
            <a:rect l="l" t="t" r="r" b="b"/>
            <a:pathLst>
              <a:path w="5941695">
                <a:moveTo>
                  <a:pt x="0" y="0"/>
                </a:moveTo>
                <a:lnTo>
                  <a:pt x="5941671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810730" y="5434496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810730" y="512812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86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810730" y="4821729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810730" y="451533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86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810730" y="4208946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810730" y="390257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86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810730" y="3596179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810730" y="3289787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86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810730" y="2983413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810730" y="2677021"/>
            <a:ext cx="85090" cy="0"/>
          </a:xfrm>
          <a:custGeom>
            <a:avLst/>
            <a:gdLst/>
            <a:ahLst/>
            <a:cxnLst/>
            <a:rect l="l" t="t" r="r" b="b"/>
            <a:pathLst>
              <a:path w="85089">
                <a:moveTo>
                  <a:pt x="0" y="0"/>
                </a:moveTo>
                <a:lnTo>
                  <a:pt x="84486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810730" y="2370629"/>
            <a:ext cx="4254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0" y="0"/>
                </a:moveTo>
                <a:lnTo>
                  <a:pt x="42280" y="0"/>
                </a:lnTo>
              </a:path>
            </a:pathLst>
          </a:custGeom>
          <a:ln w="120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810730" y="2370629"/>
            <a:ext cx="0" cy="3063875"/>
          </a:xfrm>
          <a:custGeom>
            <a:avLst/>
            <a:gdLst/>
            <a:ahLst/>
            <a:cxnLst/>
            <a:rect l="l" t="t" r="r" b="b"/>
            <a:pathLst>
              <a:path h="3063875">
                <a:moveTo>
                  <a:pt x="0" y="3063866"/>
                </a:moveTo>
                <a:lnTo>
                  <a:pt x="0" y="0"/>
                </a:lnTo>
              </a:path>
            </a:pathLst>
          </a:custGeom>
          <a:ln w="173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235470" y="4883672"/>
            <a:ext cx="283845" cy="38100"/>
          </a:xfrm>
          <a:custGeom>
            <a:avLst/>
            <a:gdLst/>
            <a:ahLst/>
            <a:cxnLst/>
            <a:rect l="l" t="t" r="r" b="b"/>
            <a:pathLst>
              <a:path w="283844" h="38100">
                <a:moveTo>
                  <a:pt x="283226" y="0"/>
                </a:moveTo>
                <a:lnTo>
                  <a:pt x="0" y="37894"/>
                </a:lnTo>
              </a:path>
            </a:pathLst>
          </a:custGeom>
          <a:ln w="52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518696" y="4109126"/>
            <a:ext cx="283210" cy="774700"/>
          </a:xfrm>
          <a:custGeom>
            <a:avLst/>
            <a:gdLst/>
            <a:ahLst/>
            <a:cxnLst/>
            <a:rect l="l" t="t" r="r" b="b"/>
            <a:pathLst>
              <a:path w="283210" h="774700">
                <a:moveTo>
                  <a:pt x="283151" y="0"/>
                </a:moveTo>
                <a:lnTo>
                  <a:pt x="0" y="774545"/>
                </a:lnTo>
              </a:path>
            </a:pathLst>
          </a:custGeom>
          <a:ln w="71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801848" y="4109126"/>
            <a:ext cx="283210" cy="845185"/>
          </a:xfrm>
          <a:custGeom>
            <a:avLst/>
            <a:gdLst/>
            <a:ahLst/>
            <a:cxnLst/>
            <a:rect l="l" t="t" r="r" b="b"/>
            <a:pathLst>
              <a:path w="283210" h="845185">
                <a:moveTo>
                  <a:pt x="283201" y="845123"/>
                </a:moveTo>
                <a:lnTo>
                  <a:pt x="0" y="0"/>
                </a:lnTo>
              </a:path>
            </a:pathLst>
          </a:custGeom>
          <a:ln w="721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085050" y="4954249"/>
            <a:ext cx="280670" cy="57150"/>
          </a:xfrm>
          <a:custGeom>
            <a:avLst/>
            <a:gdLst/>
            <a:ahLst/>
            <a:cxnLst/>
            <a:rect l="l" t="t" r="r" b="b"/>
            <a:pathLst>
              <a:path w="280670" h="57150">
                <a:moveTo>
                  <a:pt x="280669" y="56781"/>
                </a:moveTo>
                <a:lnTo>
                  <a:pt x="0" y="0"/>
                </a:lnTo>
              </a:path>
            </a:pathLst>
          </a:custGeom>
          <a:ln w="52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365719" y="4921567"/>
            <a:ext cx="283210" cy="89535"/>
          </a:xfrm>
          <a:custGeom>
            <a:avLst/>
            <a:gdLst/>
            <a:ahLst/>
            <a:cxnLst/>
            <a:rect l="l" t="t" r="r" b="b"/>
            <a:pathLst>
              <a:path w="283210" h="89535">
                <a:moveTo>
                  <a:pt x="283151" y="0"/>
                </a:moveTo>
                <a:lnTo>
                  <a:pt x="0" y="89464"/>
                </a:lnTo>
              </a:path>
            </a:pathLst>
          </a:custGeom>
          <a:ln w="53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648871" y="4921567"/>
            <a:ext cx="283210" cy="137795"/>
          </a:xfrm>
          <a:custGeom>
            <a:avLst/>
            <a:gdLst/>
            <a:ahLst/>
            <a:cxnLst/>
            <a:rect l="l" t="t" r="r" b="b"/>
            <a:pathLst>
              <a:path w="283210" h="137795">
                <a:moveTo>
                  <a:pt x="283201" y="137680"/>
                </a:moveTo>
                <a:lnTo>
                  <a:pt x="0" y="0"/>
                </a:lnTo>
              </a:path>
            </a:pathLst>
          </a:custGeom>
          <a:ln w="55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932072" y="5059247"/>
            <a:ext cx="283210" cy="52069"/>
          </a:xfrm>
          <a:custGeom>
            <a:avLst/>
            <a:gdLst/>
            <a:ahLst/>
            <a:cxnLst/>
            <a:rect l="l" t="t" r="r" b="b"/>
            <a:pathLst>
              <a:path w="283210" h="52070">
                <a:moveTo>
                  <a:pt x="283151" y="51621"/>
                </a:moveTo>
                <a:lnTo>
                  <a:pt x="0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215224" y="5057526"/>
            <a:ext cx="283210" cy="53340"/>
          </a:xfrm>
          <a:custGeom>
            <a:avLst/>
            <a:gdLst/>
            <a:ahLst/>
            <a:cxnLst/>
            <a:rect l="l" t="t" r="r" b="b"/>
            <a:pathLst>
              <a:path w="283210" h="53339">
                <a:moveTo>
                  <a:pt x="283151" y="0"/>
                </a:moveTo>
                <a:lnTo>
                  <a:pt x="0" y="53341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498376" y="5057526"/>
            <a:ext cx="283845" cy="24130"/>
          </a:xfrm>
          <a:custGeom>
            <a:avLst/>
            <a:gdLst/>
            <a:ahLst/>
            <a:cxnLst/>
            <a:rect l="l" t="t" r="r" b="b"/>
            <a:pathLst>
              <a:path w="283845" h="24129">
                <a:moveTo>
                  <a:pt x="283226" y="24081"/>
                </a:moveTo>
                <a:lnTo>
                  <a:pt x="0" y="0"/>
                </a:lnTo>
              </a:path>
            </a:pathLst>
          </a:custGeom>
          <a:ln w="51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781603" y="4857852"/>
            <a:ext cx="283210" cy="224154"/>
          </a:xfrm>
          <a:custGeom>
            <a:avLst/>
            <a:gdLst/>
            <a:ahLst/>
            <a:cxnLst/>
            <a:rect l="l" t="t" r="r" b="b"/>
            <a:pathLst>
              <a:path w="283210" h="224154">
                <a:moveTo>
                  <a:pt x="283151" y="0"/>
                </a:moveTo>
                <a:lnTo>
                  <a:pt x="0" y="223756"/>
                </a:lnTo>
              </a:path>
            </a:pathLst>
          </a:custGeom>
          <a:ln w="60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5064755" y="4857852"/>
            <a:ext cx="283210" cy="263525"/>
          </a:xfrm>
          <a:custGeom>
            <a:avLst/>
            <a:gdLst/>
            <a:ahLst/>
            <a:cxnLst/>
            <a:rect l="l" t="t" r="r" b="b"/>
            <a:pathLst>
              <a:path w="283210" h="263525">
                <a:moveTo>
                  <a:pt x="283151" y="263371"/>
                </a:moveTo>
                <a:lnTo>
                  <a:pt x="0" y="0"/>
                </a:lnTo>
              </a:path>
            </a:pathLst>
          </a:custGeom>
          <a:ln w="62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5347906" y="3038457"/>
            <a:ext cx="283210" cy="2082800"/>
          </a:xfrm>
          <a:custGeom>
            <a:avLst/>
            <a:gdLst/>
            <a:ahLst/>
            <a:cxnLst/>
            <a:rect l="l" t="t" r="r" b="b"/>
            <a:pathLst>
              <a:path w="283210" h="2082800">
                <a:moveTo>
                  <a:pt x="283201" y="0"/>
                </a:moveTo>
                <a:lnTo>
                  <a:pt x="0" y="2082765"/>
                </a:lnTo>
              </a:path>
            </a:pathLst>
          </a:custGeom>
          <a:ln w="74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80180" y="3007490"/>
            <a:ext cx="5200287" cy="214958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518696" y="2582344"/>
            <a:ext cx="283210" cy="2157095"/>
          </a:xfrm>
          <a:custGeom>
            <a:avLst/>
            <a:gdLst/>
            <a:ahLst/>
            <a:cxnLst/>
            <a:rect l="l" t="t" r="r" b="b"/>
            <a:pathLst>
              <a:path w="283210" h="2157095">
                <a:moveTo>
                  <a:pt x="283151" y="0"/>
                </a:moveTo>
                <a:lnTo>
                  <a:pt x="0" y="2156749"/>
                </a:lnTo>
              </a:path>
            </a:pathLst>
          </a:custGeom>
          <a:ln w="7411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2801848" y="2582344"/>
            <a:ext cx="283210" cy="2392680"/>
          </a:xfrm>
          <a:custGeom>
            <a:avLst/>
            <a:gdLst/>
            <a:ahLst/>
            <a:cxnLst/>
            <a:rect l="l" t="t" r="r" b="b"/>
            <a:pathLst>
              <a:path w="283210" h="2392679">
                <a:moveTo>
                  <a:pt x="283201" y="2392546"/>
                </a:moveTo>
                <a:lnTo>
                  <a:pt x="0" y="0"/>
                </a:lnTo>
              </a:path>
            </a:pathLst>
          </a:custGeom>
          <a:ln w="741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085050" y="4974891"/>
            <a:ext cx="280670" cy="59055"/>
          </a:xfrm>
          <a:custGeom>
            <a:avLst/>
            <a:gdLst/>
            <a:ahLst/>
            <a:cxnLst/>
            <a:rect l="l" t="t" r="r" b="b"/>
            <a:pathLst>
              <a:path w="280670" h="59054">
                <a:moveTo>
                  <a:pt x="280669" y="58553"/>
                </a:moveTo>
                <a:lnTo>
                  <a:pt x="0" y="0"/>
                </a:lnTo>
              </a:path>
            </a:pathLst>
          </a:custGeom>
          <a:ln w="525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365719" y="4933607"/>
            <a:ext cx="283210" cy="100330"/>
          </a:xfrm>
          <a:custGeom>
            <a:avLst/>
            <a:gdLst/>
            <a:ahLst/>
            <a:cxnLst/>
            <a:rect l="l" t="t" r="r" b="b"/>
            <a:pathLst>
              <a:path w="283210" h="100329">
                <a:moveTo>
                  <a:pt x="283151" y="0"/>
                </a:moveTo>
                <a:lnTo>
                  <a:pt x="0" y="99837"/>
                </a:lnTo>
              </a:path>
            </a:pathLst>
          </a:custGeom>
          <a:ln w="541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648871" y="4933607"/>
            <a:ext cx="283210" cy="139700"/>
          </a:xfrm>
          <a:custGeom>
            <a:avLst/>
            <a:gdLst/>
            <a:ahLst/>
            <a:cxnLst/>
            <a:rect l="l" t="t" r="r" b="b"/>
            <a:pathLst>
              <a:path w="283210" h="139700">
                <a:moveTo>
                  <a:pt x="283201" y="139400"/>
                </a:moveTo>
                <a:lnTo>
                  <a:pt x="0" y="0"/>
                </a:lnTo>
              </a:path>
            </a:pathLst>
          </a:custGeom>
          <a:ln w="560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932072" y="5073008"/>
            <a:ext cx="283210" cy="31115"/>
          </a:xfrm>
          <a:custGeom>
            <a:avLst/>
            <a:gdLst/>
            <a:ahLst/>
            <a:cxnLst/>
            <a:rect l="l" t="t" r="r" b="b"/>
            <a:pathLst>
              <a:path w="283210" h="31114">
                <a:moveTo>
                  <a:pt x="283151" y="30979"/>
                </a:moveTo>
                <a:lnTo>
                  <a:pt x="0" y="0"/>
                </a:lnTo>
              </a:path>
            </a:pathLst>
          </a:custGeom>
          <a:ln w="518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4215224" y="5045485"/>
            <a:ext cx="283210" cy="59055"/>
          </a:xfrm>
          <a:custGeom>
            <a:avLst/>
            <a:gdLst/>
            <a:ahLst/>
            <a:cxnLst/>
            <a:rect l="l" t="t" r="r" b="b"/>
            <a:pathLst>
              <a:path w="283210" h="59054">
                <a:moveTo>
                  <a:pt x="283151" y="0"/>
                </a:moveTo>
                <a:lnTo>
                  <a:pt x="0" y="58502"/>
                </a:lnTo>
              </a:path>
            </a:pathLst>
          </a:custGeom>
          <a:ln w="525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498376" y="5045485"/>
            <a:ext cx="283845" cy="24130"/>
          </a:xfrm>
          <a:custGeom>
            <a:avLst/>
            <a:gdLst/>
            <a:ahLst/>
            <a:cxnLst/>
            <a:rect l="l" t="t" r="r" b="b"/>
            <a:pathLst>
              <a:path w="283845" h="24129">
                <a:moveTo>
                  <a:pt x="283226" y="24081"/>
                </a:moveTo>
                <a:lnTo>
                  <a:pt x="0" y="0"/>
                </a:lnTo>
              </a:path>
            </a:pathLst>
          </a:custGeom>
          <a:ln w="517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4781603" y="4933607"/>
            <a:ext cx="283210" cy="136525"/>
          </a:xfrm>
          <a:custGeom>
            <a:avLst/>
            <a:gdLst/>
            <a:ahLst/>
            <a:cxnLst/>
            <a:rect l="l" t="t" r="r" b="b"/>
            <a:pathLst>
              <a:path w="283210" h="136525">
                <a:moveTo>
                  <a:pt x="283151" y="0"/>
                </a:moveTo>
                <a:lnTo>
                  <a:pt x="0" y="135960"/>
                </a:lnTo>
              </a:path>
            </a:pathLst>
          </a:custGeom>
          <a:ln w="5590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064755" y="4933607"/>
            <a:ext cx="283210" cy="189865"/>
          </a:xfrm>
          <a:custGeom>
            <a:avLst/>
            <a:gdLst/>
            <a:ahLst/>
            <a:cxnLst/>
            <a:rect l="l" t="t" r="r" b="b"/>
            <a:pathLst>
              <a:path w="283210" h="189864">
                <a:moveTo>
                  <a:pt x="283151" y="189336"/>
                </a:moveTo>
                <a:lnTo>
                  <a:pt x="0" y="0"/>
                </a:lnTo>
              </a:path>
            </a:pathLst>
          </a:custGeom>
          <a:ln w="586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347906" y="3893970"/>
            <a:ext cx="283210" cy="1229360"/>
          </a:xfrm>
          <a:custGeom>
            <a:avLst/>
            <a:gdLst/>
            <a:ahLst/>
            <a:cxnLst/>
            <a:rect l="l" t="t" r="r" b="b"/>
            <a:pathLst>
              <a:path w="283210" h="1229360">
                <a:moveTo>
                  <a:pt x="283201" y="0"/>
                </a:moveTo>
                <a:lnTo>
                  <a:pt x="0" y="1228973"/>
                </a:lnTo>
              </a:path>
            </a:pathLst>
          </a:custGeom>
          <a:ln w="733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31108" y="3893970"/>
            <a:ext cx="283210" cy="1019175"/>
          </a:xfrm>
          <a:custGeom>
            <a:avLst/>
            <a:gdLst/>
            <a:ahLst/>
            <a:cxnLst/>
            <a:rect l="l" t="t" r="r" b="b"/>
            <a:pathLst>
              <a:path w="283210" h="1019175">
                <a:moveTo>
                  <a:pt x="283151" y="1018995"/>
                </a:moveTo>
                <a:lnTo>
                  <a:pt x="0" y="0"/>
                </a:lnTo>
              </a:path>
            </a:pathLst>
          </a:custGeom>
          <a:ln w="728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914260" y="4912966"/>
            <a:ext cx="283210" cy="215265"/>
          </a:xfrm>
          <a:custGeom>
            <a:avLst/>
            <a:gdLst/>
            <a:ahLst/>
            <a:cxnLst/>
            <a:rect l="l" t="t" r="r" b="b"/>
            <a:pathLst>
              <a:path w="283210" h="215264">
                <a:moveTo>
                  <a:pt x="283151" y="215155"/>
                </a:moveTo>
                <a:lnTo>
                  <a:pt x="0" y="0"/>
                </a:lnTo>
              </a:path>
            </a:pathLst>
          </a:custGeom>
          <a:ln w="599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6197412" y="4733933"/>
            <a:ext cx="281305" cy="394335"/>
          </a:xfrm>
          <a:custGeom>
            <a:avLst/>
            <a:gdLst/>
            <a:ahLst/>
            <a:cxnLst/>
            <a:rect l="l" t="t" r="r" b="b"/>
            <a:pathLst>
              <a:path w="281304" h="394335">
                <a:moveTo>
                  <a:pt x="280718" y="0"/>
                </a:moveTo>
                <a:lnTo>
                  <a:pt x="0" y="394187"/>
                </a:lnTo>
              </a:path>
            </a:pathLst>
          </a:custGeom>
          <a:ln w="6679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6478131" y="4733933"/>
            <a:ext cx="283210" cy="144780"/>
          </a:xfrm>
          <a:custGeom>
            <a:avLst/>
            <a:gdLst/>
            <a:ahLst/>
            <a:cxnLst/>
            <a:rect l="l" t="t" r="r" b="b"/>
            <a:pathLst>
              <a:path w="283209" h="144779">
                <a:moveTo>
                  <a:pt x="283151" y="144577"/>
                </a:moveTo>
                <a:lnTo>
                  <a:pt x="0" y="0"/>
                </a:lnTo>
              </a:path>
            </a:pathLst>
          </a:custGeom>
          <a:ln w="5634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6761283" y="4878511"/>
            <a:ext cx="283210" cy="250190"/>
          </a:xfrm>
          <a:custGeom>
            <a:avLst/>
            <a:gdLst/>
            <a:ahLst/>
            <a:cxnLst/>
            <a:rect l="l" t="t" r="r" b="b"/>
            <a:pathLst>
              <a:path w="283209" h="250189">
                <a:moveTo>
                  <a:pt x="283151" y="249609"/>
                </a:moveTo>
                <a:lnTo>
                  <a:pt x="0" y="0"/>
                </a:lnTo>
              </a:path>
            </a:pathLst>
          </a:custGeom>
          <a:ln w="616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173402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67" y="0"/>
                </a:moveTo>
                <a:lnTo>
                  <a:pt x="0" y="72297"/>
                </a:lnTo>
                <a:lnTo>
                  <a:pt x="121726" y="72297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044435" y="5088506"/>
            <a:ext cx="283210" cy="40005"/>
          </a:xfrm>
          <a:custGeom>
            <a:avLst/>
            <a:gdLst/>
            <a:ahLst/>
            <a:cxnLst/>
            <a:rect l="l" t="t" r="r" b="b"/>
            <a:pathLst>
              <a:path w="283209" h="40004">
                <a:moveTo>
                  <a:pt x="283201" y="0"/>
                </a:moveTo>
                <a:lnTo>
                  <a:pt x="0" y="39614"/>
                </a:lnTo>
              </a:path>
            </a:pathLst>
          </a:custGeom>
          <a:ln w="520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173402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67" y="0"/>
                </a:moveTo>
                <a:lnTo>
                  <a:pt x="121726" y="72297"/>
                </a:lnTo>
                <a:lnTo>
                  <a:pt x="0" y="72297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456604" y="469087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92" y="0"/>
                </a:moveTo>
                <a:lnTo>
                  <a:pt x="0" y="72314"/>
                </a:lnTo>
                <a:lnTo>
                  <a:pt x="121677" y="72314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456604" y="469087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92" y="0"/>
                </a:moveTo>
                <a:lnTo>
                  <a:pt x="121677" y="72314"/>
                </a:lnTo>
                <a:lnTo>
                  <a:pt x="0" y="72314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739756" y="2534129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92" y="0"/>
                </a:moveTo>
                <a:lnTo>
                  <a:pt x="0" y="72297"/>
                </a:lnTo>
                <a:lnTo>
                  <a:pt x="121677" y="72297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739756" y="2534129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092" y="0"/>
                </a:moveTo>
                <a:lnTo>
                  <a:pt x="121677" y="72297"/>
                </a:lnTo>
                <a:lnTo>
                  <a:pt x="0" y="72297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022908" y="4926727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141" y="0"/>
                </a:moveTo>
                <a:lnTo>
                  <a:pt x="0" y="72263"/>
                </a:lnTo>
                <a:lnTo>
                  <a:pt x="121751" y="72263"/>
                </a:lnTo>
                <a:lnTo>
                  <a:pt x="621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022908" y="4926727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19" h="72389">
                <a:moveTo>
                  <a:pt x="62141" y="0"/>
                </a:moveTo>
                <a:lnTo>
                  <a:pt x="121751" y="72263"/>
                </a:lnTo>
                <a:lnTo>
                  <a:pt x="0" y="72263"/>
                </a:lnTo>
                <a:lnTo>
                  <a:pt x="62141" y="0"/>
                </a:lnTo>
                <a:close/>
              </a:path>
            </a:pathLst>
          </a:custGeom>
          <a:ln w="575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303651" y="4985229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297"/>
                </a:lnTo>
                <a:lnTo>
                  <a:pt x="121677" y="72297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303651" y="4985229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677" y="72297"/>
                </a:lnTo>
                <a:lnTo>
                  <a:pt x="0" y="72297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586779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297"/>
                </a:lnTo>
                <a:lnTo>
                  <a:pt x="121751" y="72297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586779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751" y="72297"/>
                </a:lnTo>
                <a:lnTo>
                  <a:pt x="0" y="72297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869930" y="5024844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0" y="72263"/>
                </a:lnTo>
                <a:lnTo>
                  <a:pt x="121751" y="72263"/>
                </a:lnTo>
                <a:lnTo>
                  <a:pt x="621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869930" y="5024844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121751" y="72263"/>
                </a:lnTo>
                <a:lnTo>
                  <a:pt x="0" y="72263"/>
                </a:lnTo>
                <a:lnTo>
                  <a:pt x="62141" y="0"/>
                </a:lnTo>
                <a:close/>
              </a:path>
            </a:pathLst>
          </a:custGeom>
          <a:ln w="575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4153157" y="5055806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314"/>
                </a:lnTo>
                <a:lnTo>
                  <a:pt x="121677" y="72314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4153157" y="5055806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677" y="72314"/>
                </a:lnTo>
                <a:lnTo>
                  <a:pt x="0" y="72314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4436309" y="4997270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297"/>
                </a:lnTo>
                <a:lnTo>
                  <a:pt x="121726" y="72297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4436309" y="4997270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726" y="72297"/>
                </a:lnTo>
                <a:lnTo>
                  <a:pt x="0" y="72297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4719461" y="5021403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0" y="72263"/>
                </a:lnTo>
                <a:lnTo>
                  <a:pt x="121726" y="72263"/>
                </a:lnTo>
                <a:lnTo>
                  <a:pt x="621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4719461" y="5021403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121726" y="72263"/>
                </a:lnTo>
                <a:lnTo>
                  <a:pt x="0" y="72263"/>
                </a:lnTo>
                <a:lnTo>
                  <a:pt x="62141" y="0"/>
                </a:lnTo>
                <a:close/>
              </a:path>
            </a:pathLst>
          </a:custGeom>
          <a:ln w="575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002662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297"/>
                </a:lnTo>
                <a:lnTo>
                  <a:pt x="121677" y="72297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5002662" y="4885392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677" y="72297"/>
                </a:lnTo>
                <a:lnTo>
                  <a:pt x="0" y="72297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5285814" y="507472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314"/>
                </a:lnTo>
                <a:lnTo>
                  <a:pt x="121726" y="72314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5285814" y="507472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726" y="72314"/>
                </a:lnTo>
                <a:lnTo>
                  <a:pt x="0" y="72314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5568966" y="384573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0" y="72314"/>
                </a:lnTo>
                <a:lnTo>
                  <a:pt x="121726" y="72314"/>
                </a:lnTo>
                <a:lnTo>
                  <a:pt x="621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5568966" y="384573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121726" y="72314"/>
                </a:lnTo>
                <a:lnTo>
                  <a:pt x="0" y="72314"/>
                </a:lnTo>
                <a:lnTo>
                  <a:pt x="62141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5852167" y="4864733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314"/>
                </a:lnTo>
                <a:lnTo>
                  <a:pt x="121677" y="72314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5852167" y="4864733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677" y="72314"/>
                </a:lnTo>
                <a:lnTo>
                  <a:pt x="0" y="72314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6135320" y="507988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314"/>
                </a:lnTo>
                <a:lnTo>
                  <a:pt x="121751" y="72314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135320" y="507988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751" y="72314"/>
                </a:lnTo>
                <a:lnTo>
                  <a:pt x="0" y="72314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6415988" y="468571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0" y="72297"/>
                </a:lnTo>
                <a:lnTo>
                  <a:pt x="121751" y="72297"/>
                </a:lnTo>
                <a:lnTo>
                  <a:pt x="621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6415988" y="468571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141" y="0"/>
                </a:moveTo>
                <a:lnTo>
                  <a:pt x="121751" y="72297"/>
                </a:lnTo>
                <a:lnTo>
                  <a:pt x="0" y="72297"/>
                </a:lnTo>
                <a:lnTo>
                  <a:pt x="62141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6699215" y="4830330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263"/>
                </a:lnTo>
                <a:lnTo>
                  <a:pt x="121677" y="72263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6699215" y="4830330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677" y="72263"/>
                </a:lnTo>
                <a:lnTo>
                  <a:pt x="0" y="72263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6982342" y="507988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0" y="72314"/>
                </a:lnTo>
                <a:lnTo>
                  <a:pt x="121751" y="72314"/>
                </a:lnTo>
                <a:lnTo>
                  <a:pt x="620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6982342" y="5079888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92" y="0"/>
                </a:moveTo>
                <a:lnTo>
                  <a:pt x="121751" y="72314"/>
                </a:lnTo>
                <a:lnTo>
                  <a:pt x="0" y="72314"/>
                </a:lnTo>
                <a:lnTo>
                  <a:pt x="62092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265568" y="5040325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263"/>
                </a:lnTo>
                <a:lnTo>
                  <a:pt x="121677" y="72263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265568" y="5040325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677" y="72263"/>
                </a:lnTo>
                <a:lnTo>
                  <a:pt x="0" y="72263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 txBox="1"/>
          <p:nvPr/>
        </p:nvSpPr>
        <p:spPr>
          <a:xfrm>
            <a:off x="1180010" y="3378563"/>
            <a:ext cx="259079" cy="1239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40"/>
              </a:lnSpc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质量百分比（%）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750302" y="2489405"/>
            <a:ext cx="1600200" cy="463550"/>
          </a:xfrm>
          <a:custGeom>
            <a:avLst/>
            <a:gdLst/>
            <a:ahLst/>
            <a:cxnLst/>
            <a:rect l="l" t="t" r="r" b="b"/>
            <a:pathLst>
              <a:path w="1600200" h="463550">
                <a:moveTo>
                  <a:pt x="0" y="462993"/>
                </a:moveTo>
                <a:lnTo>
                  <a:pt x="1599702" y="462993"/>
                </a:lnTo>
                <a:lnTo>
                  <a:pt x="1599702" y="0"/>
                </a:lnTo>
                <a:lnTo>
                  <a:pt x="0" y="0"/>
                </a:lnTo>
                <a:lnTo>
                  <a:pt x="0" y="462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5750302" y="2489405"/>
            <a:ext cx="1600200" cy="463550"/>
          </a:xfrm>
          <a:custGeom>
            <a:avLst/>
            <a:gdLst/>
            <a:ahLst/>
            <a:cxnLst/>
            <a:rect l="l" t="t" r="r" b="b"/>
            <a:pathLst>
              <a:path w="1600200" h="463550">
                <a:moveTo>
                  <a:pt x="0" y="462993"/>
                </a:moveTo>
                <a:lnTo>
                  <a:pt x="1599702" y="462993"/>
                </a:lnTo>
                <a:lnTo>
                  <a:pt x="1599702" y="0"/>
                </a:lnTo>
                <a:lnTo>
                  <a:pt x="0" y="0"/>
                </a:lnTo>
                <a:lnTo>
                  <a:pt x="0" y="462993"/>
                </a:lnTo>
                <a:close/>
              </a:path>
            </a:pathLst>
          </a:custGeom>
          <a:ln w="53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6199890" y="26116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10" y="0"/>
                </a:lnTo>
              </a:path>
            </a:pathLst>
          </a:custGeom>
          <a:ln w="51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5976327" y="2611604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0" y="0"/>
                </a:moveTo>
                <a:lnTo>
                  <a:pt x="136647" y="0"/>
                </a:lnTo>
              </a:path>
            </a:pathLst>
          </a:custGeom>
          <a:ln w="51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6112975" y="2582346"/>
            <a:ext cx="86995" cy="60325"/>
          </a:xfrm>
          <a:custGeom>
            <a:avLst/>
            <a:gdLst/>
            <a:ahLst/>
            <a:cxnLst/>
            <a:rect l="l" t="t" r="r" b="b"/>
            <a:pathLst>
              <a:path w="86995" h="60325">
                <a:moveTo>
                  <a:pt x="0" y="60220"/>
                </a:moveTo>
                <a:lnTo>
                  <a:pt x="86914" y="60220"/>
                </a:lnTo>
                <a:lnTo>
                  <a:pt x="86914" y="0"/>
                </a:lnTo>
                <a:lnTo>
                  <a:pt x="0" y="0"/>
                </a:lnTo>
                <a:lnTo>
                  <a:pt x="0" y="602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6108010" y="2716584"/>
            <a:ext cx="97155" cy="67310"/>
          </a:xfrm>
          <a:custGeom>
            <a:avLst/>
            <a:gdLst/>
            <a:ahLst/>
            <a:cxnLst/>
            <a:rect l="l" t="t" r="r" b="b"/>
            <a:pathLst>
              <a:path w="97154" h="67310">
                <a:moveTo>
                  <a:pt x="47171" y="0"/>
                </a:moveTo>
                <a:lnTo>
                  <a:pt x="8379" y="14794"/>
                </a:lnTo>
                <a:lnTo>
                  <a:pt x="0" y="32699"/>
                </a:lnTo>
                <a:lnTo>
                  <a:pt x="1008" y="39627"/>
                </a:lnTo>
                <a:lnTo>
                  <a:pt x="38016" y="66452"/>
                </a:lnTo>
                <a:lnTo>
                  <a:pt x="47171" y="67154"/>
                </a:lnTo>
                <a:lnTo>
                  <a:pt x="56074" y="66597"/>
                </a:lnTo>
                <a:lnTo>
                  <a:pt x="93730" y="44699"/>
                </a:lnTo>
                <a:lnTo>
                  <a:pt x="96850" y="32699"/>
                </a:lnTo>
                <a:lnTo>
                  <a:pt x="95836" y="26356"/>
                </a:lnTo>
                <a:lnTo>
                  <a:pt x="57153" y="699"/>
                </a:lnTo>
                <a:lnTo>
                  <a:pt x="4717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6108010" y="2716584"/>
            <a:ext cx="97155" cy="67310"/>
          </a:xfrm>
          <a:custGeom>
            <a:avLst/>
            <a:gdLst/>
            <a:ahLst/>
            <a:cxnLst/>
            <a:rect l="l" t="t" r="r" b="b"/>
            <a:pathLst>
              <a:path w="97154" h="67310">
                <a:moveTo>
                  <a:pt x="0" y="32699"/>
                </a:moveTo>
                <a:lnTo>
                  <a:pt x="29326" y="64438"/>
                </a:lnTo>
                <a:lnTo>
                  <a:pt x="47171" y="67154"/>
                </a:lnTo>
                <a:lnTo>
                  <a:pt x="56074" y="66597"/>
                </a:lnTo>
                <a:lnTo>
                  <a:pt x="93730" y="44699"/>
                </a:lnTo>
                <a:lnTo>
                  <a:pt x="96850" y="32699"/>
                </a:lnTo>
                <a:lnTo>
                  <a:pt x="95836" y="26356"/>
                </a:lnTo>
                <a:lnTo>
                  <a:pt x="57153" y="699"/>
                </a:lnTo>
                <a:lnTo>
                  <a:pt x="47171" y="0"/>
                </a:lnTo>
                <a:lnTo>
                  <a:pt x="38016" y="699"/>
                </a:lnTo>
                <a:lnTo>
                  <a:pt x="3879" y="20333"/>
                </a:lnTo>
                <a:lnTo>
                  <a:pt x="0" y="32699"/>
                </a:lnTo>
                <a:close/>
              </a:path>
            </a:pathLst>
          </a:custGeom>
          <a:ln w="590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5976327" y="2887016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672" y="0"/>
                </a:lnTo>
              </a:path>
            </a:pathLst>
          </a:custGeom>
          <a:ln w="5161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6095596" y="2840521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0" y="72297"/>
                </a:lnTo>
                <a:lnTo>
                  <a:pt x="121726" y="72297"/>
                </a:lnTo>
                <a:lnTo>
                  <a:pt x="6206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6095596" y="2840521"/>
            <a:ext cx="121920" cy="72390"/>
          </a:xfrm>
          <a:custGeom>
            <a:avLst/>
            <a:gdLst/>
            <a:ahLst/>
            <a:cxnLst/>
            <a:rect l="l" t="t" r="r" b="b"/>
            <a:pathLst>
              <a:path w="121920" h="72389">
                <a:moveTo>
                  <a:pt x="62067" y="0"/>
                </a:moveTo>
                <a:lnTo>
                  <a:pt x="121726" y="72297"/>
                </a:lnTo>
                <a:lnTo>
                  <a:pt x="0" y="72297"/>
                </a:lnTo>
                <a:lnTo>
                  <a:pt x="62067" y="0"/>
                </a:lnTo>
                <a:close/>
              </a:path>
            </a:pathLst>
          </a:custGeom>
          <a:ln w="575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 txBox="1"/>
          <p:nvPr/>
        </p:nvSpPr>
        <p:spPr>
          <a:xfrm>
            <a:off x="5750302" y="2489405"/>
            <a:ext cx="1600200" cy="463550"/>
          </a:xfrm>
          <a:prstGeom prst="rect">
            <a:avLst/>
          </a:prstGeom>
          <a:ln w="5501">
            <a:solidFill>
              <a:srgbClr val="0000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22885">
              <a:lnSpc>
                <a:spcPts val="1110"/>
              </a:lnSpc>
              <a:spcBef>
                <a:spcPts val="355"/>
              </a:spcBef>
              <a:tabLst>
                <a:tab pos="630555" algn="l"/>
              </a:tabLst>
            </a:pPr>
            <a:r>
              <a:rPr sz="950" u="sng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50" u="sng" spc="114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95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5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950" spc="475" dirty="0">
                <a:latin typeface="宋体" panose="02010600030101010101" pitchFamily="2" charset="-122"/>
                <a:cs typeface="宋体" panose="02010600030101010101" pitchFamily="2" charset="-122"/>
              </a:rPr>
              <a:t>室内</a:t>
            </a:r>
            <a:r>
              <a:rPr sz="950" spc="240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950" spc="475" dirty="0">
                <a:latin typeface="宋体" panose="02010600030101010101" pitchFamily="2" charset="-122"/>
                <a:cs typeface="宋体" panose="02010600030101010101" pitchFamily="2" charset="-122"/>
              </a:rPr>
              <a:t>小时</a:t>
            </a:r>
            <a:endParaRPr sz="9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77545" marR="91440">
              <a:lnSpc>
                <a:spcPts val="1080"/>
              </a:lnSpc>
              <a:spcBef>
                <a:spcPts val="55"/>
              </a:spcBef>
            </a:pPr>
            <a:r>
              <a:rPr sz="950" spc="475" dirty="0">
                <a:latin typeface="宋体" panose="02010600030101010101" pitchFamily="2" charset="-122"/>
                <a:cs typeface="宋体" panose="02010600030101010101" pitchFamily="2" charset="-122"/>
              </a:rPr>
              <a:t>室内</a:t>
            </a:r>
            <a:r>
              <a:rPr sz="950" spc="240" dirty="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950" spc="475" dirty="0">
                <a:latin typeface="宋体" panose="02010600030101010101" pitchFamily="2" charset="-122"/>
                <a:cs typeface="宋体" panose="02010600030101010101" pitchFamily="2" charset="-122"/>
              </a:rPr>
              <a:t>小时</a:t>
            </a:r>
            <a:r>
              <a:rPr sz="950" spc="395" dirty="0">
                <a:latin typeface="宋体" panose="02010600030101010101" pitchFamily="2" charset="-122"/>
                <a:cs typeface="宋体" panose="02010600030101010101" pitchFamily="2" charset="-122"/>
              </a:rPr>
              <a:t> 室外</a:t>
            </a:r>
            <a:r>
              <a:rPr sz="950" spc="240" dirty="0">
                <a:latin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sz="950" spc="475" dirty="0">
                <a:latin typeface="宋体" panose="02010600030101010101" pitchFamily="2" charset="-122"/>
                <a:cs typeface="宋体" panose="02010600030101010101" pitchFamily="2" charset="-122"/>
              </a:rPr>
              <a:t>小时</a:t>
            </a:r>
            <a:endParaRPr sz="9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1815695" y="2375790"/>
            <a:ext cx="5944235" cy="0"/>
          </a:xfrm>
          <a:custGeom>
            <a:avLst/>
            <a:gdLst/>
            <a:ahLst/>
            <a:cxnLst/>
            <a:rect l="l" t="t" r="r" b="b"/>
            <a:pathLst>
              <a:path w="5944234">
                <a:moveTo>
                  <a:pt x="0" y="0"/>
                </a:moveTo>
                <a:lnTo>
                  <a:pt x="5944154" y="0"/>
                </a:lnTo>
              </a:path>
            </a:pathLst>
          </a:custGeom>
          <a:ln w="51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759849" y="2375790"/>
            <a:ext cx="0" cy="3058795"/>
          </a:xfrm>
          <a:custGeom>
            <a:avLst/>
            <a:gdLst/>
            <a:ahLst/>
            <a:cxnLst/>
            <a:rect l="l" t="t" r="r" b="b"/>
            <a:pathLst>
              <a:path h="3058795">
                <a:moveTo>
                  <a:pt x="0" y="3058705"/>
                </a:moveTo>
                <a:lnTo>
                  <a:pt x="0" y="0"/>
                </a:lnTo>
              </a:path>
            </a:pathLst>
          </a:custGeom>
          <a:ln w="74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 txBox="1"/>
          <p:nvPr/>
        </p:nvSpPr>
        <p:spPr>
          <a:xfrm>
            <a:off x="618540" y="1062482"/>
            <a:ext cx="694245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Sample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odo</a:t>
            </a: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ous substance</a:t>
            </a:r>
            <a:r>
              <a:rPr sz="24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b="1" spc="-4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om 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fe</a:t>
            </a:r>
            <a:r>
              <a:rPr sz="2400" b="1" spc="-5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int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rior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 decora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ion</a:t>
            </a:r>
            <a:r>
              <a:rPr sz="24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industries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and ana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b="1" spc="-25" dirty="0"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components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1004" y="0"/>
            <a:ext cx="612140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latin typeface="微软雅黑" panose="020B0503020204020204" charset="-122"/>
                <a:cs typeface="微软雅黑" panose="020B0503020204020204" charset="-122"/>
              </a:rPr>
              <a:t>讲</a:t>
            </a:r>
            <a:r>
              <a:rPr sz="5400" spc="15" dirty="0">
                <a:latin typeface="微软雅黑" panose="020B0503020204020204" charset="-122"/>
                <a:cs typeface="微软雅黑" panose="020B0503020204020204" charset="-122"/>
              </a:rPr>
              <a:t>座</a:t>
            </a:r>
            <a:r>
              <a:rPr sz="5400" dirty="0">
                <a:latin typeface="微软雅黑" panose="020B0503020204020204" charset="-122"/>
                <a:cs typeface="微软雅黑" panose="020B0503020204020204" charset="-122"/>
              </a:rPr>
              <a:t>主</a:t>
            </a:r>
            <a:r>
              <a:rPr sz="5400" spc="15" dirty="0">
                <a:latin typeface="微软雅黑" panose="020B0503020204020204" charset="-122"/>
                <a:cs typeface="微软雅黑" panose="020B0503020204020204" charset="-122"/>
              </a:rPr>
              <a:t>要内</a:t>
            </a:r>
            <a:r>
              <a:rPr sz="5400" spc="40" dirty="0">
                <a:latin typeface="微软雅黑" panose="020B0503020204020204" charset="-122"/>
                <a:cs typeface="微软雅黑" panose="020B0503020204020204" charset="-122"/>
              </a:rPr>
              <a:t>容</a:t>
            </a:r>
            <a:r>
              <a:rPr sz="4800" dirty="0"/>
              <a:t>Outl</a:t>
            </a:r>
            <a:r>
              <a:rPr sz="4800" spc="10" dirty="0"/>
              <a:t>i</a:t>
            </a:r>
            <a:r>
              <a:rPr sz="4800" dirty="0"/>
              <a:t>ne</a:t>
            </a:r>
            <a:endParaRPr sz="4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254252"/>
            <a:ext cx="8477250" cy="5119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	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提出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污染物控制的背景；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Introd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ce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ckgr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und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ution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rol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	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产生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的行业及排放特征；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Summar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industries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char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cteristi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</a:t>
            </a:r>
            <a:r>
              <a:rPr sz="2400" dirty="0">
                <a:latin typeface="Arial" panose="020B0604020202020204"/>
                <a:cs typeface="Arial" panose="020B0604020202020204"/>
              </a:rPr>
              <a:t>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400" b="1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全过程产生与全过程控制方面；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Introd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ce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uction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monitoring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steps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管理与排放标准（浓度）控制；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Introd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ce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mana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ement</a:t>
            </a:r>
            <a:r>
              <a:rPr sz="20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rd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control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核算方法与排放总量控制；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Introd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ce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used</a:t>
            </a:r>
            <a:r>
              <a:rPr sz="20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rol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4965" algn="l"/>
              </a:tabLst>
            </a:pPr>
            <a:r>
              <a:rPr sz="2400" dirty="0">
                <a:latin typeface="Arial" panose="020B0604020202020204"/>
                <a:cs typeface="Arial" panose="020B0604020202020204"/>
              </a:rPr>
              <a:t>•	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处理技术绩效评价；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460"/>
              </a:spcBef>
            </a:pP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Ev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lua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ef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ncy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current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mana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ement</a:t>
            </a:r>
            <a:r>
              <a:rPr sz="20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463" y="334390"/>
            <a:ext cx="7369175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石化炼油厂不同采样</a:t>
            </a:r>
            <a:r>
              <a:rPr sz="36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3600" spc="-6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VOCs</a:t>
            </a:r>
            <a:r>
              <a:rPr sz="36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成分谱图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4269" y="5548697"/>
            <a:ext cx="1149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0" dirty="0"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7243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10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4270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20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1296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30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8322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40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3054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50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50126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60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7153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70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4179" y="5548697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80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67688" y="3586184"/>
            <a:ext cx="203200" cy="178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20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15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10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87630" algn="ctr">
              <a:lnSpc>
                <a:spcPct val="100000"/>
              </a:lnSpc>
            </a:pPr>
            <a:r>
              <a:rPr sz="900" spc="200" dirty="0">
                <a:latin typeface="Arial" panose="020B0604020202020204"/>
                <a:cs typeface="Arial" panose="020B0604020202020204"/>
              </a:rPr>
              <a:t>5</a:t>
            </a:r>
            <a:endParaRPr sz="9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950">
              <a:latin typeface="Times New Roman" panose="02020603050405020304"/>
              <a:cs typeface="Times New Roman" panose="02020603050405020304"/>
            </a:endParaRPr>
          </a:p>
          <a:p>
            <a:pPr marL="87630" algn="ctr">
              <a:lnSpc>
                <a:spcPct val="100000"/>
              </a:lnSpc>
            </a:pPr>
            <a:r>
              <a:rPr sz="900" spc="200" dirty="0">
                <a:latin typeface="Arial" panose="020B0604020202020204"/>
                <a:cs typeface="Arial" panose="020B0604020202020204"/>
              </a:rPr>
              <a:t>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7688" y="3178555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25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7688" y="2769191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30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7688" y="2361562"/>
            <a:ext cx="20193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90" dirty="0">
                <a:latin typeface="Arial" panose="020B0604020202020204"/>
                <a:cs typeface="Arial" panose="020B0604020202020204"/>
              </a:rPr>
              <a:t>35</a:t>
            </a:r>
            <a:endParaRPr sz="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34379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51044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51452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68070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68501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85096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85528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902192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02554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19219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17262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33927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34288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50953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051384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367979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668411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985006" y="544800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492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285437" y="549188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3" y="0"/>
                </a:lnTo>
              </a:path>
            </a:pathLst>
          </a:custGeom>
          <a:ln w="292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742496" y="5506495"/>
            <a:ext cx="5551170" cy="0"/>
          </a:xfrm>
          <a:custGeom>
            <a:avLst/>
            <a:gdLst/>
            <a:ahLst/>
            <a:cxnLst/>
            <a:rect l="l" t="t" r="r" b="b"/>
            <a:pathLst>
              <a:path w="5551170">
                <a:moveTo>
                  <a:pt x="0" y="0"/>
                </a:moveTo>
                <a:lnTo>
                  <a:pt x="5551058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742496" y="550649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742496" y="530181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42496" y="509886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742496" y="489418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742496" y="468950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42496" y="448481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742496" y="428185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742496" y="407719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742496" y="38725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742496" y="3667826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42496" y="346486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742496" y="3260180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42496" y="30555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42496" y="2850832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742496" y="264786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0" y="0"/>
                </a:moveTo>
                <a:lnTo>
                  <a:pt x="3948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42496" y="2443187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8899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742496" y="2443187"/>
            <a:ext cx="0" cy="3063875"/>
          </a:xfrm>
          <a:custGeom>
            <a:avLst/>
            <a:gdLst/>
            <a:ahLst/>
            <a:cxnLst/>
            <a:rect l="l" t="t" r="r" b="b"/>
            <a:pathLst>
              <a:path h="3063875">
                <a:moveTo>
                  <a:pt x="0" y="3063307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113644" y="5102304"/>
            <a:ext cx="60960" cy="17780"/>
          </a:xfrm>
          <a:custGeom>
            <a:avLst/>
            <a:gdLst/>
            <a:ahLst/>
            <a:cxnLst/>
            <a:rect l="l" t="t" r="r" b="b"/>
            <a:pathLst>
              <a:path w="60960" h="17779">
                <a:moveTo>
                  <a:pt x="60350" y="17188"/>
                </a:moveTo>
                <a:lnTo>
                  <a:pt x="0" y="0"/>
                </a:lnTo>
              </a:path>
            </a:pathLst>
          </a:custGeom>
          <a:ln w="52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73995" y="5119492"/>
            <a:ext cx="62865" cy="156845"/>
          </a:xfrm>
          <a:custGeom>
            <a:avLst/>
            <a:gdLst/>
            <a:ahLst/>
            <a:cxnLst/>
            <a:rect l="l" t="t" r="r" b="b"/>
            <a:pathLst>
              <a:path w="62864" h="156845">
                <a:moveTo>
                  <a:pt x="62623" y="156536"/>
                </a:moveTo>
                <a:lnTo>
                  <a:pt x="0" y="0"/>
                </a:lnTo>
              </a:path>
            </a:pathLst>
          </a:custGeom>
          <a:ln w="67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236618" y="5276029"/>
            <a:ext cx="60325" cy="12065"/>
          </a:xfrm>
          <a:custGeom>
            <a:avLst/>
            <a:gdLst/>
            <a:ahLst/>
            <a:cxnLst/>
            <a:rect l="l" t="t" r="r" b="b"/>
            <a:pathLst>
              <a:path w="60325" h="12064">
                <a:moveTo>
                  <a:pt x="60281" y="12032"/>
                </a:moveTo>
                <a:lnTo>
                  <a:pt x="0" y="0"/>
                </a:lnTo>
              </a:path>
            </a:pathLst>
          </a:custGeom>
          <a:ln w="52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296899" y="5207223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79">
                <a:moveTo>
                  <a:pt x="62669" y="0"/>
                </a:moveTo>
                <a:lnTo>
                  <a:pt x="0" y="80838"/>
                </a:lnTo>
              </a:path>
            </a:pathLst>
          </a:custGeom>
          <a:ln w="628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359568" y="5207223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60304" y="67087"/>
                </a:moveTo>
                <a:lnTo>
                  <a:pt x="0" y="0"/>
                </a:lnTo>
              </a:path>
            </a:pathLst>
          </a:custGeom>
          <a:ln w="61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419873" y="5274311"/>
            <a:ext cx="62865" cy="20955"/>
          </a:xfrm>
          <a:custGeom>
            <a:avLst/>
            <a:gdLst/>
            <a:ahLst/>
            <a:cxnLst/>
            <a:rect l="l" t="t" r="r" b="b"/>
            <a:pathLst>
              <a:path w="62864" h="20954">
                <a:moveTo>
                  <a:pt x="62623" y="20626"/>
                </a:moveTo>
                <a:lnTo>
                  <a:pt x="0" y="0"/>
                </a:lnTo>
              </a:path>
            </a:pathLst>
          </a:custGeom>
          <a:ln w="53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82496" y="5250195"/>
            <a:ext cx="62865" cy="45085"/>
          </a:xfrm>
          <a:custGeom>
            <a:avLst/>
            <a:gdLst/>
            <a:ahLst/>
            <a:cxnLst/>
            <a:rect l="l" t="t" r="r" b="b"/>
            <a:pathLst>
              <a:path w="62864" h="45085">
                <a:moveTo>
                  <a:pt x="62669" y="0"/>
                </a:moveTo>
                <a:lnTo>
                  <a:pt x="0" y="44742"/>
                </a:lnTo>
              </a:path>
            </a:pathLst>
          </a:custGeom>
          <a:ln w="57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545165" y="5250195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60281" y="5156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605447" y="5255352"/>
            <a:ext cx="62865" cy="40005"/>
          </a:xfrm>
          <a:custGeom>
            <a:avLst/>
            <a:gdLst/>
            <a:ahLst/>
            <a:cxnLst/>
            <a:rect l="l" t="t" r="r" b="b"/>
            <a:pathLst>
              <a:path w="62864" h="40004">
                <a:moveTo>
                  <a:pt x="62623" y="39585"/>
                </a:moveTo>
                <a:lnTo>
                  <a:pt x="0" y="0"/>
                </a:lnTo>
              </a:path>
            </a:pathLst>
          </a:custGeom>
          <a:ln w="56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68070" y="5134962"/>
            <a:ext cx="60960" cy="160020"/>
          </a:xfrm>
          <a:custGeom>
            <a:avLst/>
            <a:gdLst/>
            <a:ahLst/>
            <a:cxnLst/>
            <a:rect l="l" t="t" r="r" b="b"/>
            <a:pathLst>
              <a:path w="60960" h="160020">
                <a:moveTo>
                  <a:pt x="60350" y="0"/>
                </a:moveTo>
                <a:lnTo>
                  <a:pt x="0" y="159974"/>
                </a:lnTo>
              </a:path>
            </a:pathLst>
          </a:custGeom>
          <a:ln w="67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728421" y="5134962"/>
            <a:ext cx="62865" cy="103505"/>
          </a:xfrm>
          <a:custGeom>
            <a:avLst/>
            <a:gdLst/>
            <a:ahLst/>
            <a:cxnLst/>
            <a:rect l="l" t="t" r="r" b="b"/>
            <a:pathLst>
              <a:path w="62864" h="103504">
                <a:moveTo>
                  <a:pt x="62599" y="103200"/>
                </a:moveTo>
                <a:lnTo>
                  <a:pt x="0" y="0"/>
                </a:lnTo>
              </a:path>
            </a:pathLst>
          </a:custGeom>
          <a:ln w="6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91021" y="5238163"/>
            <a:ext cx="62865" cy="17780"/>
          </a:xfrm>
          <a:custGeom>
            <a:avLst/>
            <a:gdLst/>
            <a:ahLst/>
            <a:cxnLst/>
            <a:rect l="l" t="t" r="r" b="b"/>
            <a:pathLst>
              <a:path w="62864" h="17779">
                <a:moveTo>
                  <a:pt x="62623" y="17188"/>
                </a:moveTo>
                <a:lnTo>
                  <a:pt x="0" y="0"/>
                </a:lnTo>
              </a:path>
            </a:pathLst>
          </a:custGeom>
          <a:ln w="52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53644" y="5219255"/>
            <a:ext cx="60325" cy="36195"/>
          </a:xfrm>
          <a:custGeom>
            <a:avLst/>
            <a:gdLst/>
            <a:ahLst/>
            <a:cxnLst/>
            <a:rect l="l" t="t" r="r" b="b"/>
            <a:pathLst>
              <a:path w="60325" h="36195">
                <a:moveTo>
                  <a:pt x="60304" y="0"/>
                </a:moveTo>
                <a:lnTo>
                  <a:pt x="0" y="36096"/>
                </a:lnTo>
              </a:path>
            </a:pathLst>
          </a:custGeom>
          <a:ln w="56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13949" y="5196910"/>
            <a:ext cx="62865" cy="22860"/>
          </a:xfrm>
          <a:custGeom>
            <a:avLst/>
            <a:gdLst/>
            <a:ahLst/>
            <a:cxnLst/>
            <a:rect l="l" t="t" r="r" b="b"/>
            <a:pathLst>
              <a:path w="62864" h="22860">
                <a:moveTo>
                  <a:pt x="62669" y="0"/>
                </a:moveTo>
                <a:lnTo>
                  <a:pt x="0" y="22345"/>
                </a:lnTo>
              </a:path>
            </a:pathLst>
          </a:custGeom>
          <a:ln w="53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976618" y="5196910"/>
            <a:ext cx="60325" cy="29209"/>
          </a:xfrm>
          <a:custGeom>
            <a:avLst/>
            <a:gdLst/>
            <a:ahLst/>
            <a:cxnLst/>
            <a:rect l="l" t="t" r="r" b="b"/>
            <a:pathLst>
              <a:path w="60325" h="29210">
                <a:moveTo>
                  <a:pt x="60281" y="29220"/>
                </a:moveTo>
                <a:lnTo>
                  <a:pt x="0" y="0"/>
                </a:lnTo>
              </a:path>
            </a:pathLst>
          </a:custGeom>
          <a:ln w="55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36899" y="5226131"/>
            <a:ext cx="62865" cy="27940"/>
          </a:xfrm>
          <a:custGeom>
            <a:avLst/>
            <a:gdLst/>
            <a:ahLst/>
            <a:cxnLst/>
            <a:rect l="l" t="t" r="r" b="b"/>
            <a:pathLst>
              <a:path w="62864" h="27939">
                <a:moveTo>
                  <a:pt x="62623" y="27501"/>
                </a:moveTo>
                <a:lnTo>
                  <a:pt x="0" y="0"/>
                </a:lnTo>
              </a:path>
            </a:pathLst>
          </a:custGeom>
          <a:ln w="54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99523" y="5253633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4" h="10795">
                <a:moveTo>
                  <a:pt x="62669" y="10313"/>
                </a:moveTo>
                <a:lnTo>
                  <a:pt x="0" y="0"/>
                </a:lnTo>
              </a:path>
            </a:pathLst>
          </a:custGeom>
          <a:ln w="5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62192" y="5263946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60281" y="10364"/>
                </a:moveTo>
                <a:lnTo>
                  <a:pt x="0" y="0"/>
                </a:lnTo>
              </a:path>
            </a:pathLst>
          </a:custGeom>
          <a:ln w="5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22473" y="5257070"/>
            <a:ext cx="62865" cy="17780"/>
          </a:xfrm>
          <a:custGeom>
            <a:avLst/>
            <a:gdLst/>
            <a:ahLst/>
            <a:cxnLst/>
            <a:rect l="l" t="t" r="r" b="b"/>
            <a:pathLst>
              <a:path w="62864" h="17779">
                <a:moveTo>
                  <a:pt x="62623" y="0"/>
                </a:moveTo>
                <a:lnTo>
                  <a:pt x="0" y="17240"/>
                </a:lnTo>
              </a:path>
            </a:pathLst>
          </a:custGeom>
          <a:ln w="5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285096" y="5202066"/>
            <a:ext cx="60960" cy="55244"/>
          </a:xfrm>
          <a:custGeom>
            <a:avLst/>
            <a:gdLst/>
            <a:ahLst/>
            <a:cxnLst/>
            <a:rect l="l" t="t" r="r" b="b"/>
            <a:pathLst>
              <a:path w="60960" h="55245">
                <a:moveTo>
                  <a:pt x="60350" y="0"/>
                </a:moveTo>
                <a:lnTo>
                  <a:pt x="0" y="55003"/>
                </a:lnTo>
              </a:path>
            </a:pathLst>
          </a:custGeom>
          <a:ln w="59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45447" y="5202066"/>
            <a:ext cx="62865" cy="48260"/>
          </a:xfrm>
          <a:custGeom>
            <a:avLst/>
            <a:gdLst/>
            <a:ahLst/>
            <a:cxnLst/>
            <a:rect l="l" t="t" r="r" b="b"/>
            <a:pathLst>
              <a:path w="62864" h="48260">
                <a:moveTo>
                  <a:pt x="62623" y="48128"/>
                </a:moveTo>
                <a:lnTo>
                  <a:pt x="0" y="0"/>
                </a:lnTo>
              </a:path>
            </a:pathLst>
          </a:custGeom>
          <a:ln w="58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08071" y="4871839"/>
            <a:ext cx="60325" cy="378460"/>
          </a:xfrm>
          <a:custGeom>
            <a:avLst/>
            <a:gdLst/>
            <a:ahLst/>
            <a:cxnLst/>
            <a:rect l="l" t="t" r="r" b="b"/>
            <a:pathLst>
              <a:path w="60325" h="378460">
                <a:moveTo>
                  <a:pt x="60281" y="0"/>
                </a:moveTo>
                <a:lnTo>
                  <a:pt x="0" y="378356"/>
                </a:lnTo>
              </a:path>
            </a:pathLst>
          </a:custGeom>
          <a:ln w="6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468352" y="4871839"/>
            <a:ext cx="62865" cy="335915"/>
          </a:xfrm>
          <a:custGeom>
            <a:avLst/>
            <a:gdLst/>
            <a:ahLst/>
            <a:cxnLst/>
            <a:rect l="l" t="t" r="r" b="b"/>
            <a:pathLst>
              <a:path w="62864" h="335914">
                <a:moveTo>
                  <a:pt x="62669" y="335384"/>
                </a:moveTo>
                <a:lnTo>
                  <a:pt x="0" y="0"/>
                </a:lnTo>
              </a:path>
            </a:pathLst>
          </a:custGeom>
          <a:ln w="68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31021" y="5184861"/>
            <a:ext cx="62865" cy="22860"/>
          </a:xfrm>
          <a:custGeom>
            <a:avLst/>
            <a:gdLst/>
            <a:ahLst/>
            <a:cxnLst/>
            <a:rect l="l" t="t" r="r" b="b"/>
            <a:pathLst>
              <a:path w="62864" h="22860">
                <a:moveTo>
                  <a:pt x="62623" y="0"/>
                </a:moveTo>
                <a:lnTo>
                  <a:pt x="0" y="22362"/>
                </a:lnTo>
              </a:path>
            </a:pathLst>
          </a:custGeom>
          <a:ln w="5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593644" y="5184861"/>
            <a:ext cx="60325" cy="113664"/>
          </a:xfrm>
          <a:custGeom>
            <a:avLst/>
            <a:gdLst/>
            <a:ahLst/>
            <a:cxnLst/>
            <a:rect l="l" t="t" r="r" b="b"/>
            <a:pathLst>
              <a:path w="60325" h="113664">
                <a:moveTo>
                  <a:pt x="60281" y="113513"/>
                </a:moveTo>
                <a:lnTo>
                  <a:pt x="0" y="0"/>
                </a:lnTo>
              </a:path>
            </a:pathLst>
          </a:custGeom>
          <a:ln w="65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653926" y="5036918"/>
            <a:ext cx="62865" cy="261620"/>
          </a:xfrm>
          <a:custGeom>
            <a:avLst/>
            <a:gdLst/>
            <a:ahLst/>
            <a:cxnLst/>
            <a:rect l="l" t="t" r="r" b="b"/>
            <a:pathLst>
              <a:path w="62864" h="261620">
                <a:moveTo>
                  <a:pt x="62669" y="0"/>
                </a:moveTo>
                <a:lnTo>
                  <a:pt x="0" y="261456"/>
                </a:lnTo>
              </a:path>
            </a:pathLst>
          </a:custGeom>
          <a:ln w="68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716595" y="5036918"/>
            <a:ext cx="60325" cy="213360"/>
          </a:xfrm>
          <a:custGeom>
            <a:avLst/>
            <a:gdLst/>
            <a:ahLst/>
            <a:cxnLst/>
            <a:rect l="l" t="t" r="r" b="b"/>
            <a:pathLst>
              <a:path w="60325" h="213360">
                <a:moveTo>
                  <a:pt x="60304" y="213276"/>
                </a:moveTo>
                <a:lnTo>
                  <a:pt x="0" y="0"/>
                </a:lnTo>
              </a:path>
            </a:pathLst>
          </a:custGeom>
          <a:ln w="682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776900" y="5250195"/>
            <a:ext cx="62865" cy="46990"/>
          </a:xfrm>
          <a:custGeom>
            <a:avLst/>
            <a:gdLst/>
            <a:ahLst/>
            <a:cxnLst/>
            <a:rect l="l" t="t" r="r" b="b"/>
            <a:pathLst>
              <a:path w="62864" h="46989">
                <a:moveTo>
                  <a:pt x="62599" y="46460"/>
                </a:moveTo>
                <a:lnTo>
                  <a:pt x="0" y="0"/>
                </a:lnTo>
              </a:path>
            </a:pathLst>
          </a:custGeom>
          <a:ln w="57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902192" y="5164234"/>
            <a:ext cx="60325" cy="132715"/>
          </a:xfrm>
          <a:custGeom>
            <a:avLst/>
            <a:gdLst/>
            <a:ahLst/>
            <a:cxnLst/>
            <a:rect l="l" t="t" r="r" b="b"/>
            <a:pathLst>
              <a:path w="60325" h="132714">
                <a:moveTo>
                  <a:pt x="60281" y="0"/>
                </a:moveTo>
                <a:lnTo>
                  <a:pt x="0" y="132421"/>
                </a:lnTo>
              </a:path>
            </a:pathLst>
          </a:custGeom>
          <a:ln w="6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962474" y="5164234"/>
            <a:ext cx="62865" cy="120650"/>
          </a:xfrm>
          <a:custGeom>
            <a:avLst/>
            <a:gdLst/>
            <a:ahLst/>
            <a:cxnLst/>
            <a:rect l="l" t="t" r="r" b="b"/>
            <a:pathLst>
              <a:path w="62864" h="120650">
                <a:moveTo>
                  <a:pt x="62623" y="120389"/>
                </a:moveTo>
                <a:lnTo>
                  <a:pt x="0" y="0"/>
                </a:lnTo>
              </a:path>
            </a:pathLst>
          </a:custGeom>
          <a:ln w="65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025097" y="5277748"/>
            <a:ext cx="60325" cy="6985"/>
          </a:xfrm>
          <a:custGeom>
            <a:avLst/>
            <a:gdLst/>
            <a:ahLst/>
            <a:cxnLst/>
            <a:rect l="l" t="t" r="r" b="b"/>
            <a:pathLst>
              <a:path w="60325" h="6985">
                <a:moveTo>
                  <a:pt x="60281" y="0"/>
                </a:moveTo>
                <a:lnTo>
                  <a:pt x="0" y="6875"/>
                </a:lnTo>
              </a:path>
            </a:pathLst>
          </a:custGeom>
          <a:ln w="51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85378" y="5255352"/>
            <a:ext cx="62865" cy="22860"/>
          </a:xfrm>
          <a:custGeom>
            <a:avLst/>
            <a:gdLst/>
            <a:ahLst/>
            <a:cxnLst/>
            <a:rect l="l" t="t" r="r" b="b"/>
            <a:pathLst>
              <a:path w="62864" h="22860">
                <a:moveTo>
                  <a:pt x="62669" y="0"/>
                </a:moveTo>
                <a:lnTo>
                  <a:pt x="0" y="22396"/>
                </a:lnTo>
              </a:path>
            </a:pathLst>
          </a:custGeom>
          <a:ln w="5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4148048" y="5251914"/>
            <a:ext cx="62865" cy="3810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62623" y="0"/>
                </a:moveTo>
                <a:lnTo>
                  <a:pt x="0" y="3437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210671" y="5251914"/>
            <a:ext cx="60325" cy="36195"/>
          </a:xfrm>
          <a:custGeom>
            <a:avLst/>
            <a:gdLst/>
            <a:ahLst/>
            <a:cxnLst/>
            <a:rect l="l" t="t" r="r" b="b"/>
            <a:pathLst>
              <a:path w="60325" h="36195">
                <a:moveTo>
                  <a:pt x="60281" y="36147"/>
                </a:moveTo>
                <a:lnTo>
                  <a:pt x="0" y="0"/>
                </a:lnTo>
              </a:path>
            </a:pathLst>
          </a:custGeom>
          <a:ln w="56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4270952" y="5250195"/>
            <a:ext cx="62865" cy="38100"/>
          </a:xfrm>
          <a:custGeom>
            <a:avLst/>
            <a:gdLst/>
            <a:ahLst/>
            <a:cxnLst/>
            <a:rect l="l" t="t" r="r" b="b"/>
            <a:pathLst>
              <a:path w="62864" h="38100">
                <a:moveTo>
                  <a:pt x="62669" y="0"/>
                </a:moveTo>
                <a:lnTo>
                  <a:pt x="0" y="37866"/>
                </a:lnTo>
              </a:path>
            </a:pathLst>
          </a:custGeom>
          <a:ln w="56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333622" y="5250195"/>
            <a:ext cx="60325" cy="13970"/>
          </a:xfrm>
          <a:custGeom>
            <a:avLst/>
            <a:gdLst/>
            <a:ahLst/>
            <a:cxnLst/>
            <a:rect l="l" t="t" r="r" b="b"/>
            <a:pathLst>
              <a:path w="60325" h="13970">
                <a:moveTo>
                  <a:pt x="60304" y="13750"/>
                </a:moveTo>
                <a:lnTo>
                  <a:pt x="0" y="0"/>
                </a:lnTo>
              </a:path>
            </a:pathLst>
          </a:custGeom>
          <a:ln w="52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393926" y="5263946"/>
            <a:ext cx="62865" cy="22860"/>
          </a:xfrm>
          <a:custGeom>
            <a:avLst/>
            <a:gdLst/>
            <a:ahLst/>
            <a:cxnLst/>
            <a:rect l="l" t="t" r="r" b="b"/>
            <a:pathLst>
              <a:path w="62864" h="22860">
                <a:moveTo>
                  <a:pt x="62623" y="22396"/>
                </a:moveTo>
                <a:lnTo>
                  <a:pt x="0" y="0"/>
                </a:lnTo>
              </a:path>
            </a:pathLst>
          </a:custGeom>
          <a:ln w="5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456549" y="5282905"/>
            <a:ext cx="62865" cy="3810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62669" y="0"/>
                </a:moveTo>
                <a:lnTo>
                  <a:pt x="0" y="3437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519219" y="5214099"/>
            <a:ext cx="60325" cy="69215"/>
          </a:xfrm>
          <a:custGeom>
            <a:avLst/>
            <a:gdLst/>
            <a:ahLst/>
            <a:cxnLst/>
            <a:rect l="l" t="t" r="r" b="b"/>
            <a:pathLst>
              <a:path w="60325" h="69214">
                <a:moveTo>
                  <a:pt x="60281" y="0"/>
                </a:moveTo>
                <a:lnTo>
                  <a:pt x="0" y="68806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579500" y="5214099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623" y="63649"/>
                </a:moveTo>
                <a:lnTo>
                  <a:pt x="0" y="0"/>
                </a:lnTo>
              </a:path>
            </a:pathLst>
          </a:custGeom>
          <a:ln w="60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642123" y="5174548"/>
            <a:ext cx="60960" cy="103505"/>
          </a:xfrm>
          <a:custGeom>
            <a:avLst/>
            <a:gdLst/>
            <a:ahLst/>
            <a:cxnLst/>
            <a:rect l="l" t="t" r="r" b="b"/>
            <a:pathLst>
              <a:path w="60960" h="103504">
                <a:moveTo>
                  <a:pt x="60350" y="0"/>
                </a:moveTo>
                <a:lnTo>
                  <a:pt x="0" y="103200"/>
                </a:lnTo>
              </a:path>
            </a:pathLst>
          </a:custGeom>
          <a:ln w="649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702474" y="5148713"/>
            <a:ext cx="62865" cy="26034"/>
          </a:xfrm>
          <a:custGeom>
            <a:avLst/>
            <a:gdLst/>
            <a:ahLst/>
            <a:cxnLst/>
            <a:rect l="l" t="t" r="r" b="b"/>
            <a:pathLst>
              <a:path w="62864" h="26035">
                <a:moveTo>
                  <a:pt x="62599" y="0"/>
                </a:moveTo>
                <a:lnTo>
                  <a:pt x="0" y="25834"/>
                </a:lnTo>
              </a:path>
            </a:pathLst>
          </a:custGeom>
          <a:ln w="541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765074" y="5148713"/>
            <a:ext cx="60325" cy="106680"/>
          </a:xfrm>
          <a:custGeom>
            <a:avLst/>
            <a:gdLst/>
            <a:ahLst/>
            <a:cxnLst/>
            <a:rect l="l" t="t" r="r" b="b"/>
            <a:pathLst>
              <a:path w="60325" h="106679">
                <a:moveTo>
                  <a:pt x="60304" y="106638"/>
                </a:moveTo>
                <a:lnTo>
                  <a:pt x="0" y="0"/>
                </a:lnTo>
              </a:path>
            </a:pathLst>
          </a:custGeom>
          <a:ln w="65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4825379" y="5248476"/>
            <a:ext cx="62865" cy="6985"/>
          </a:xfrm>
          <a:custGeom>
            <a:avLst/>
            <a:gdLst/>
            <a:ahLst/>
            <a:cxnLst/>
            <a:rect l="l" t="t" r="r" b="b"/>
            <a:pathLst>
              <a:path w="62864" h="6985">
                <a:moveTo>
                  <a:pt x="62669" y="0"/>
                </a:moveTo>
                <a:lnTo>
                  <a:pt x="0" y="6875"/>
                </a:lnTo>
              </a:path>
            </a:pathLst>
          </a:custGeom>
          <a:ln w="51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888048" y="5248476"/>
            <a:ext cx="62865" cy="53340"/>
          </a:xfrm>
          <a:custGeom>
            <a:avLst/>
            <a:gdLst/>
            <a:ahLst/>
            <a:cxnLst/>
            <a:rect l="l" t="t" r="r" b="b"/>
            <a:pathLst>
              <a:path w="62864" h="53339">
                <a:moveTo>
                  <a:pt x="62623" y="53336"/>
                </a:moveTo>
                <a:lnTo>
                  <a:pt x="0" y="0"/>
                </a:lnTo>
              </a:path>
            </a:pathLst>
          </a:custGeom>
          <a:ln w="591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950671" y="5238163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60281" y="0"/>
                </a:moveTo>
                <a:lnTo>
                  <a:pt x="0" y="63649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5010953" y="5219255"/>
            <a:ext cx="62865" cy="19050"/>
          </a:xfrm>
          <a:custGeom>
            <a:avLst/>
            <a:gdLst/>
            <a:ahLst/>
            <a:cxnLst/>
            <a:rect l="l" t="t" r="r" b="b"/>
            <a:pathLst>
              <a:path w="62864" h="19050">
                <a:moveTo>
                  <a:pt x="62669" y="0"/>
                </a:moveTo>
                <a:lnTo>
                  <a:pt x="0" y="18907"/>
                </a:lnTo>
              </a:path>
            </a:pathLst>
          </a:custGeom>
          <a:ln w="53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5073622" y="5219255"/>
            <a:ext cx="60325" cy="64135"/>
          </a:xfrm>
          <a:custGeom>
            <a:avLst/>
            <a:gdLst/>
            <a:ahLst/>
            <a:cxnLst/>
            <a:rect l="l" t="t" r="r" b="b"/>
            <a:pathLst>
              <a:path w="60325" h="64135">
                <a:moveTo>
                  <a:pt x="60304" y="63649"/>
                </a:moveTo>
                <a:lnTo>
                  <a:pt x="0" y="0"/>
                </a:lnTo>
              </a:path>
            </a:pathLst>
          </a:custGeom>
          <a:ln w="61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5133927" y="5270873"/>
            <a:ext cx="62865" cy="12065"/>
          </a:xfrm>
          <a:custGeom>
            <a:avLst/>
            <a:gdLst/>
            <a:ahLst/>
            <a:cxnLst/>
            <a:rect l="l" t="t" r="r" b="b"/>
            <a:pathLst>
              <a:path w="62864" h="12064">
                <a:moveTo>
                  <a:pt x="62599" y="0"/>
                </a:moveTo>
                <a:lnTo>
                  <a:pt x="0" y="12032"/>
                </a:lnTo>
              </a:path>
            </a:pathLst>
          </a:custGeom>
          <a:ln w="522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5196526" y="5270873"/>
            <a:ext cx="62865" cy="13970"/>
          </a:xfrm>
          <a:custGeom>
            <a:avLst/>
            <a:gdLst/>
            <a:ahLst/>
            <a:cxnLst/>
            <a:rect l="l" t="t" r="r" b="b"/>
            <a:pathLst>
              <a:path w="62864" h="13970">
                <a:moveTo>
                  <a:pt x="62623" y="13750"/>
                </a:moveTo>
                <a:lnTo>
                  <a:pt x="0" y="0"/>
                </a:lnTo>
              </a:path>
            </a:pathLst>
          </a:custGeom>
          <a:ln w="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5259150" y="5282905"/>
            <a:ext cx="60960" cy="1905"/>
          </a:xfrm>
          <a:custGeom>
            <a:avLst/>
            <a:gdLst/>
            <a:ahLst/>
            <a:cxnLst/>
            <a:rect l="l" t="t" r="r" b="b"/>
            <a:pathLst>
              <a:path w="60960" h="1904">
                <a:moveTo>
                  <a:pt x="60350" y="0"/>
                </a:moveTo>
                <a:lnTo>
                  <a:pt x="0" y="1718"/>
                </a:lnTo>
              </a:path>
            </a:pathLst>
          </a:custGeom>
          <a:ln w="5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5382124" y="5277748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60281" y="0"/>
                </a:moveTo>
                <a:lnTo>
                  <a:pt x="0" y="5156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5442405" y="5276029"/>
            <a:ext cx="62865" cy="1905"/>
          </a:xfrm>
          <a:custGeom>
            <a:avLst/>
            <a:gdLst/>
            <a:ahLst/>
            <a:cxnLst/>
            <a:rect l="l" t="t" r="r" b="b"/>
            <a:pathLst>
              <a:path w="62864" h="1904">
                <a:moveTo>
                  <a:pt x="62669" y="0"/>
                </a:moveTo>
                <a:lnTo>
                  <a:pt x="0" y="1718"/>
                </a:lnTo>
              </a:path>
            </a:pathLst>
          </a:custGeom>
          <a:ln w="51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505074" y="5276029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4">
                <a:moveTo>
                  <a:pt x="62623" y="5156"/>
                </a:moveTo>
                <a:lnTo>
                  <a:pt x="0" y="0"/>
                </a:lnTo>
              </a:path>
            </a:pathLst>
          </a:custGeom>
          <a:ln w="51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567698" y="5274311"/>
            <a:ext cx="60325" cy="6985"/>
          </a:xfrm>
          <a:custGeom>
            <a:avLst/>
            <a:gdLst/>
            <a:ahLst/>
            <a:cxnLst/>
            <a:rect l="l" t="t" r="r" b="b"/>
            <a:pathLst>
              <a:path w="60325" h="6985">
                <a:moveTo>
                  <a:pt x="60281" y="0"/>
                </a:moveTo>
                <a:lnTo>
                  <a:pt x="0" y="6875"/>
                </a:lnTo>
              </a:path>
            </a:pathLst>
          </a:custGeom>
          <a:ln w="518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5627979" y="5274311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4" h="15875">
                <a:moveTo>
                  <a:pt x="62669" y="15469"/>
                </a:moveTo>
                <a:lnTo>
                  <a:pt x="0" y="0"/>
                </a:lnTo>
              </a:path>
            </a:pathLst>
          </a:custGeom>
          <a:ln w="52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5690648" y="5289780"/>
            <a:ext cx="60325" cy="12065"/>
          </a:xfrm>
          <a:custGeom>
            <a:avLst/>
            <a:gdLst/>
            <a:ahLst/>
            <a:cxnLst/>
            <a:rect l="l" t="t" r="r" b="b"/>
            <a:pathLst>
              <a:path w="60325" h="12064">
                <a:moveTo>
                  <a:pt x="60304" y="12032"/>
                </a:moveTo>
                <a:lnTo>
                  <a:pt x="0" y="0"/>
                </a:lnTo>
              </a:path>
            </a:pathLst>
          </a:custGeom>
          <a:ln w="52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5750953" y="5238163"/>
            <a:ext cx="62865" cy="64135"/>
          </a:xfrm>
          <a:custGeom>
            <a:avLst/>
            <a:gdLst/>
            <a:ahLst/>
            <a:cxnLst/>
            <a:rect l="l" t="t" r="r" b="b"/>
            <a:pathLst>
              <a:path w="62864" h="64135">
                <a:moveTo>
                  <a:pt x="62623" y="0"/>
                </a:moveTo>
                <a:lnTo>
                  <a:pt x="0" y="63649"/>
                </a:lnTo>
              </a:path>
            </a:pathLst>
          </a:custGeom>
          <a:ln w="607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813576" y="5238163"/>
            <a:ext cx="60960" cy="50165"/>
          </a:xfrm>
          <a:custGeom>
            <a:avLst/>
            <a:gdLst/>
            <a:ahLst/>
            <a:cxnLst/>
            <a:rect l="l" t="t" r="r" b="b"/>
            <a:pathLst>
              <a:path w="60960" h="50164">
                <a:moveTo>
                  <a:pt x="60350" y="49898"/>
                </a:moveTo>
                <a:lnTo>
                  <a:pt x="0" y="0"/>
                </a:lnTo>
              </a:path>
            </a:pathLst>
          </a:custGeom>
          <a:ln w="58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873927" y="5140119"/>
            <a:ext cx="62865" cy="147955"/>
          </a:xfrm>
          <a:custGeom>
            <a:avLst/>
            <a:gdLst/>
            <a:ahLst/>
            <a:cxnLst/>
            <a:rect l="l" t="t" r="r" b="b"/>
            <a:pathLst>
              <a:path w="62864" h="147954">
                <a:moveTo>
                  <a:pt x="62599" y="0"/>
                </a:moveTo>
                <a:lnTo>
                  <a:pt x="0" y="147942"/>
                </a:lnTo>
              </a:path>
            </a:pathLst>
          </a:custGeom>
          <a:ln w="66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5936527" y="5140119"/>
            <a:ext cx="62865" cy="132715"/>
          </a:xfrm>
          <a:custGeom>
            <a:avLst/>
            <a:gdLst/>
            <a:ahLst/>
            <a:cxnLst/>
            <a:rect l="l" t="t" r="r" b="b"/>
            <a:pathLst>
              <a:path w="62864" h="132714">
                <a:moveTo>
                  <a:pt x="62623" y="132472"/>
                </a:moveTo>
                <a:lnTo>
                  <a:pt x="0" y="0"/>
                </a:lnTo>
              </a:path>
            </a:pathLst>
          </a:custGeom>
          <a:ln w="66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5999150" y="5262227"/>
            <a:ext cx="60960" cy="10795"/>
          </a:xfrm>
          <a:custGeom>
            <a:avLst/>
            <a:gdLst/>
            <a:ahLst/>
            <a:cxnLst/>
            <a:rect l="l" t="t" r="r" b="b"/>
            <a:pathLst>
              <a:path w="60960" h="10795">
                <a:moveTo>
                  <a:pt x="60350" y="0"/>
                </a:moveTo>
                <a:lnTo>
                  <a:pt x="0" y="10364"/>
                </a:lnTo>
              </a:path>
            </a:pathLst>
          </a:custGeom>
          <a:ln w="52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6059501" y="3537124"/>
            <a:ext cx="62865" cy="1725295"/>
          </a:xfrm>
          <a:custGeom>
            <a:avLst/>
            <a:gdLst/>
            <a:ahLst/>
            <a:cxnLst/>
            <a:rect l="l" t="t" r="r" b="b"/>
            <a:pathLst>
              <a:path w="62864" h="1725295">
                <a:moveTo>
                  <a:pt x="62599" y="0"/>
                </a:moveTo>
                <a:lnTo>
                  <a:pt x="0" y="1725103"/>
                </a:lnTo>
              </a:path>
            </a:pathLst>
          </a:custGeom>
          <a:ln w="6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6122101" y="3537124"/>
            <a:ext cx="60325" cy="1751330"/>
          </a:xfrm>
          <a:custGeom>
            <a:avLst/>
            <a:gdLst/>
            <a:ahLst/>
            <a:cxnLst/>
            <a:rect l="l" t="t" r="r" b="b"/>
            <a:pathLst>
              <a:path w="60325" h="1751329">
                <a:moveTo>
                  <a:pt x="60304" y="1750938"/>
                </a:moveTo>
                <a:lnTo>
                  <a:pt x="0" y="0"/>
                </a:lnTo>
              </a:path>
            </a:pathLst>
          </a:custGeom>
          <a:ln w="6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6182405" y="5251914"/>
            <a:ext cx="62865" cy="36195"/>
          </a:xfrm>
          <a:custGeom>
            <a:avLst/>
            <a:gdLst/>
            <a:ahLst/>
            <a:cxnLst/>
            <a:rect l="l" t="t" r="r" b="b"/>
            <a:pathLst>
              <a:path w="62864" h="36195">
                <a:moveTo>
                  <a:pt x="62599" y="0"/>
                </a:moveTo>
                <a:lnTo>
                  <a:pt x="0" y="36147"/>
                </a:lnTo>
              </a:path>
            </a:pathLst>
          </a:custGeom>
          <a:ln w="56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6245006" y="5251914"/>
            <a:ext cx="62865" cy="45085"/>
          </a:xfrm>
          <a:custGeom>
            <a:avLst/>
            <a:gdLst/>
            <a:ahLst/>
            <a:cxnLst/>
            <a:rect l="l" t="t" r="r" b="b"/>
            <a:pathLst>
              <a:path w="62864" h="45085">
                <a:moveTo>
                  <a:pt x="62692" y="44742"/>
                </a:moveTo>
                <a:lnTo>
                  <a:pt x="0" y="0"/>
                </a:lnTo>
              </a:path>
            </a:pathLst>
          </a:custGeom>
          <a:ln w="57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6307698" y="5296656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60281" y="5156"/>
                </a:moveTo>
                <a:lnTo>
                  <a:pt x="0" y="0"/>
                </a:lnTo>
              </a:path>
            </a:pathLst>
          </a:custGeom>
          <a:ln w="51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6430602" y="5288062"/>
            <a:ext cx="60960" cy="13970"/>
          </a:xfrm>
          <a:custGeom>
            <a:avLst/>
            <a:gdLst/>
            <a:ahLst/>
            <a:cxnLst/>
            <a:rect l="l" t="t" r="r" b="b"/>
            <a:pathLst>
              <a:path w="60960" h="13970">
                <a:moveTo>
                  <a:pt x="60350" y="0"/>
                </a:moveTo>
                <a:lnTo>
                  <a:pt x="0" y="13750"/>
                </a:lnTo>
              </a:path>
            </a:pathLst>
          </a:custGeom>
          <a:ln w="52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6553554" y="3685014"/>
            <a:ext cx="62865" cy="1603375"/>
          </a:xfrm>
          <a:custGeom>
            <a:avLst/>
            <a:gdLst/>
            <a:ahLst/>
            <a:cxnLst/>
            <a:rect l="l" t="t" r="r" b="b"/>
            <a:pathLst>
              <a:path w="62865" h="1603375">
                <a:moveTo>
                  <a:pt x="62623" y="0"/>
                </a:moveTo>
                <a:lnTo>
                  <a:pt x="0" y="1603046"/>
                </a:lnTo>
              </a:path>
            </a:pathLst>
          </a:custGeom>
          <a:ln w="6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6616176" y="3685014"/>
            <a:ext cx="60960" cy="1537970"/>
          </a:xfrm>
          <a:custGeom>
            <a:avLst/>
            <a:gdLst/>
            <a:ahLst/>
            <a:cxnLst/>
            <a:rect l="l" t="t" r="r" b="b"/>
            <a:pathLst>
              <a:path w="60959" h="1537970">
                <a:moveTo>
                  <a:pt x="60350" y="1537678"/>
                </a:moveTo>
                <a:lnTo>
                  <a:pt x="0" y="0"/>
                </a:lnTo>
              </a:path>
            </a:pathLst>
          </a:custGeom>
          <a:ln w="69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6676528" y="4983633"/>
            <a:ext cx="62865" cy="239395"/>
          </a:xfrm>
          <a:custGeom>
            <a:avLst/>
            <a:gdLst/>
            <a:ahLst/>
            <a:cxnLst/>
            <a:rect l="l" t="t" r="r" b="b"/>
            <a:pathLst>
              <a:path w="62865" h="239395">
                <a:moveTo>
                  <a:pt x="62599" y="0"/>
                </a:moveTo>
                <a:lnTo>
                  <a:pt x="0" y="239059"/>
                </a:lnTo>
              </a:path>
            </a:pathLst>
          </a:custGeom>
          <a:ln w="68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6739128" y="4983633"/>
            <a:ext cx="60325" cy="118745"/>
          </a:xfrm>
          <a:custGeom>
            <a:avLst/>
            <a:gdLst/>
            <a:ahLst/>
            <a:cxnLst/>
            <a:rect l="l" t="t" r="r" b="b"/>
            <a:pathLst>
              <a:path w="60325" h="118745">
                <a:moveTo>
                  <a:pt x="60304" y="118670"/>
                </a:moveTo>
                <a:lnTo>
                  <a:pt x="0" y="0"/>
                </a:lnTo>
              </a:path>
            </a:pathLst>
          </a:custGeom>
          <a:ln w="65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6799432" y="5102304"/>
            <a:ext cx="62865" cy="193040"/>
          </a:xfrm>
          <a:custGeom>
            <a:avLst/>
            <a:gdLst/>
            <a:ahLst/>
            <a:cxnLst/>
            <a:rect l="l" t="t" r="r" b="b"/>
            <a:pathLst>
              <a:path w="62865" h="193039">
                <a:moveTo>
                  <a:pt x="62669" y="192633"/>
                </a:moveTo>
                <a:lnTo>
                  <a:pt x="0" y="0"/>
                </a:lnTo>
              </a:path>
            </a:pathLst>
          </a:custGeom>
          <a:ln w="67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071910" y="507134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132192" y="508853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2194861" y="52450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2255166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2317789" y="517626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2378140" y="524331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2440740" y="526395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2503363" y="52192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2563714" y="522440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2626314" y="526395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2686618" y="510401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2749288" y="52072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2811911" y="522440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2872192" y="518830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2934861" y="516595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2995166" y="519517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057766" y="522268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120435" y="5233001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80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3180740" y="524331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243363" y="522612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3303644" y="517111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3366314" y="52192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3426619" y="484084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3489218" y="517626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3551888" y="51538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3612193" y="526743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674792" y="5005973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3735166" y="52192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797767" y="52657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60389" y="52657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3920740" y="513323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3983340" y="525364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4043645" y="52467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4106314" y="522440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4168914" y="52209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4229219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4291888" y="52192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352193" y="5233001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4414793" y="525536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4477416" y="525192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4537767" y="518314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4600367" y="52467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4660671" y="514356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4723341" y="51177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4783645" y="522440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4846245" y="5217531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4908915" y="527087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4969219" y="52072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5031819" y="518830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5092170" y="525192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5154793" y="523987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5217416" y="525364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5277767" y="525192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5340367" y="525192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5400672" y="52467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5463272" y="524505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5525941" y="525020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5586246" y="524331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5648869" y="5258801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5709220" y="527087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5771820" y="52072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5832124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5894794" y="5109174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5957394" y="524159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6017698" y="52312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6080368" y="350612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6140672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6203272" y="522096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6265941" y="526571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6326246" y="527087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166" y="60175"/>
                </a:lnTo>
                <a:lnTo>
                  <a:pt x="81166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6388846" y="5270875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6449197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6511820" y="5257082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6574420" y="3654076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6634725" y="519173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6697394" y="4952637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166" y="60216"/>
                </a:lnTo>
                <a:lnTo>
                  <a:pt x="81166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6757699" y="5071349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175"/>
                </a:moveTo>
                <a:lnTo>
                  <a:pt x="81222" y="60175"/>
                </a:lnTo>
                <a:lnTo>
                  <a:pt x="81222" y="0"/>
                </a:lnTo>
                <a:lnTo>
                  <a:pt x="0" y="0"/>
                </a:lnTo>
                <a:lnTo>
                  <a:pt x="0" y="601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6820299" y="5263958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60216"/>
                </a:moveTo>
                <a:lnTo>
                  <a:pt x="81222" y="60216"/>
                </a:lnTo>
                <a:lnTo>
                  <a:pt x="81222" y="0"/>
                </a:lnTo>
                <a:lnTo>
                  <a:pt x="0" y="0"/>
                </a:lnTo>
                <a:lnTo>
                  <a:pt x="0" y="60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2113644" y="4725615"/>
            <a:ext cx="60960" cy="478790"/>
          </a:xfrm>
          <a:custGeom>
            <a:avLst/>
            <a:gdLst/>
            <a:ahLst/>
            <a:cxnLst/>
            <a:rect l="l" t="t" r="r" b="b"/>
            <a:pathLst>
              <a:path w="60960" h="478789">
                <a:moveTo>
                  <a:pt x="60350" y="478170"/>
                </a:moveTo>
                <a:lnTo>
                  <a:pt x="0" y="0"/>
                </a:lnTo>
              </a:path>
            </a:pathLst>
          </a:custGeom>
          <a:ln w="692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2173995" y="5203785"/>
            <a:ext cx="62865" cy="91440"/>
          </a:xfrm>
          <a:custGeom>
            <a:avLst/>
            <a:gdLst/>
            <a:ahLst/>
            <a:cxnLst/>
            <a:rect l="l" t="t" r="r" b="b"/>
            <a:pathLst>
              <a:path w="62864" h="91439">
                <a:moveTo>
                  <a:pt x="62623" y="91151"/>
                </a:moveTo>
                <a:lnTo>
                  <a:pt x="0" y="0"/>
                </a:lnTo>
              </a:path>
            </a:pathLst>
          </a:custGeom>
          <a:ln w="63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2236618" y="5294937"/>
            <a:ext cx="60325" cy="1905"/>
          </a:xfrm>
          <a:custGeom>
            <a:avLst/>
            <a:gdLst/>
            <a:ahLst/>
            <a:cxnLst/>
            <a:rect l="l" t="t" r="r" b="b"/>
            <a:pathLst>
              <a:path w="60325" h="1904">
                <a:moveTo>
                  <a:pt x="60281" y="1718"/>
                </a:moveTo>
                <a:lnTo>
                  <a:pt x="0" y="0"/>
                </a:lnTo>
              </a:path>
            </a:pathLst>
          </a:custGeom>
          <a:ln w="51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2296899" y="5277748"/>
            <a:ext cx="62865" cy="19050"/>
          </a:xfrm>
          <a:custGeom>
            <a:avLst/>
            <a:gdLst/>
            <a:ahLst/>
            <a:cxnLst/>
            <a:rect l="l" t="t" r="r" b="b"/>
            <a:pathLst>
              <a:path w="62864" h="19050">
                <a:moveTo>
                  <a:pt x="62669" y="0"/>
                </a:moveTo>
                <a:lnTo>
                  <a:pt x="0" y="18907"/>
                </a:lnTo>
              </a:path>
            </a:pathLst>
          </a:custGeom>
          <a:ln w="530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2359568" y="5177985"/>
            <a:ext cx="60325" cy="100330"/>
          </a:xfrm>
          <a:custGeom>
            <a:avLst/>
            <a:gdLst/>
            <a:ahLst/>
            <a:cxnLst/>
            <a:rect l="l" t="t" r="r" b="b"/>
            <a:pathLst>
              <a:path w="60325" h="100329">
                <a:moveTo>
                  <a:pt x="60304" y="0"/>
                </a:moveTo>
                <a:lnTo>
                  <a:pt x="0" y="99762"/>
                </a:lnTo>
              </a:path>
            </a:pathLst>
          </a:custGeom>
          <a:ln w="64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2419873" y="5177985"/>
            <a:ext cx="62865" cy="122555"/>
          </a:xfrm>
          <a:custGeom>
            <a:avLst/>
            <a:gdLst/>
            <a:ahLst/>
            <a:cxnLst/>
            <a:rect l="l" t="t" r="r" b="b"/>
            <a:pathLst>
              <a:path w="62864" h="122554">
                <a:moveTo>
                  <a:pt x="62623" y="122108"/>
                </a:moveTo>
                <a:lnTo>
                  <a:pt x="0" y="0"/>
                </a:lnTo>
              </a:path>
            </a:pathLst>
          </a:custGeom>
          <a:ln w="658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2482496" y="5269154"/>
            <a:ext cx="62865" cy="31115"/>
          </a:xfrm>
          <a:custGeom>
            <a:avLst/>
            <a:gdLst/>
            <a:ahLst/>
            <a:cxnLst/>
            <a:rect l="l" t="t" r="r" b="b"/>
            <a:pathLst>
              <a:path w="62864" h="31114">
                <a:moveTo>
                  <a:pt x="62669" y="0"/>
                </a:moveTo>
                <a:lnTo>
                  <a:pt x="0" y="30939"/>
                </a:lnTo>
              </a:path>
            </a:pathLst>
          </a:custGeom>
          <a:ln w="55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545165" y="5269154"/>
            <a:ext cx="60325" cy="20955"/>
          </a:xfrm>
          <a:custGeom>
            <a:avLst/>
            <a:gdLst/>
            <a:ahLst/>
            <a:cxnLst/>
            <a:rect l="l" t="t" r="r" b="b"/>
            <a:pathLst>
              <a:path w="60325" h="20954">
                <a:moveTo>
                  <a:pt x="60281" y="20626"/>
                </a:moveTo>
                <a:lnTo>
                  <a:pt x="0" y="0"/>
                </a:lnTo>
              </a:path>
            </a:pathLst>
          </a:custGeom>
          <a:ln w="534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2605447" y="5289780"/>
            <a:ext cx="62865" cy="6985"/>
          </a:xfrm>
          <a:custGeom>
            <a:avLst/>
            <a:gdLst/>
            <a:ahLst/>
            <a:cxnLst/>
            <a:rect l="l" t="t" r="r" b="b"/>
            <a:pathLst>
              <a:path w="62864" h="6985">
                <a:moveTo>
                  <a:pt x="62623" y="6875"/>
                </a:moveTo>
                <a:lnTo>
                  <a:pt x="0" y="0"/>
                </a:lnTo>
              </a:path>
            </a:pathLst>
          </a:custGeom>
          <a:ln w="517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2668070" y="5277748"/>
            <a:ext cx="60960" cy="19050"/>
          </a:xfrm>
          <a:custGeom>
            <a:avLst/>
            <a:gdLst/>
            <a:ahLst/>
            <a:cxnLst/>
            <a:rect l="l" t="t" r="r" b="b"/>
            <a:pathLst>
              <a:path w="60960" h="19050">
                <a:moveTo>
                  <a:pt x="60350" y="0"/>
                </a:moveTo>
                <a:lnTo>
                  <a:pt x="0" y="18907"/>
                </a:lnTo>
              </a:path>
            </a:pathLst>
          </a:custGeom>
          <a:ln w="531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2728421" y="5277748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4">
                <a:moveTo>
                  <a:pt x="62599" y="5156"/>
                </a:moveTo>
                <a:lnTo>
                  <a:pt x="0" y="0"/>
                </a:lnTo>
              </a:path>
            </a:pathLst>
          </a:custGeom>
          <a:ln w="516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2791021" y="5267435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4" h="15875">
                <a:moveTo>
                  <a:pt x="62623" y="0"/>
                </a:moveTo>
                <a:lnTo>
                  <a:pt x="0" y="15469"/>
                </a:lnTo>
              </a:path>
            </a:pathLst>
          </a:custGeom>
          <a:ln w="526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2853644" y="5267435"/>
            <a:ext cx="60325" cy="10795"/>
          </a:xfrm>
          <a:custGeom>
            <a:avLst/>
            <a:gdLst/>
            <a:ahLst/>
            <a:cxnLst/>
            <a:rect l="l" t="t" r="r" b="b"/>
            <a:pathLst>
              <a:path w="60325" h="10795">
                <a:moveTo>
                  <a:pt x="60304" y="10313"/>
                </a:moveTo>
                <a:lnTo>
                  <a:pt x="0" y="0"/>
                </a:lnTo>
              </a:path>
            </a:pathLst>
          </a:custGeom>
          <a:ln w="52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2913949" y="5269154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62669" y="0"/>
                </a:moveTo>
                <a:lnTo>
                  <a:pt x="0" y="8594"/>
                </a:lnTo>
              </a:path>
            </a:pathLst>
          </a:custGeom>
          <a:ln w="51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2976618" y="5269154"/>
            <a:ext cx="60325" cy="20955"/>
          </a:xfrm>
          <a:custGeom>
            <a:avLst/>
            <a:gdLst/>
            <a:ahLst/>
            <a:cxnLst/>
            <a:rect l="l" t="t" r="r" b="b"/>
            <a:pathLst>
              <a:path w="60325" h="20954">
                <a:moveTo>
                  <a:pt x="60281" y="20626"/>
                </a:moveTo>
                <a:lnTo>
                  <a:pt x="0" y="0"/>
                </a:lnTo>
              </a:path>
            </a:pathLst>
          </a:custGeom>
          <a:ln w="534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3036899" y="5284624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4">
                <a:moveTo>
                  <a:pt x="62623" y="0"/>
                </a:moveTo>
                <a:lnTo>
                  <a:pt x="0" y="5156"/>
                </a:lnTo>
              </a:path>
            </a:pathLst>
          </a:custGeom>
          <a:ln w="516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3099523" y="5284624"/>
            <a:ext cx="62865" cy="10795"/>
          </a:xfrm>
          <a:custGeom>
            <a:avLst/>
            <a:gdLst/>
            <a:ahLst/>
            <a:cxnLst/>
            <a:rect l="l" t="t" r="r" b="b"/>
            <a:pathLst>
              <a:path w="62864" h="10795">
                <a:moveTo>
                  <a:pt x="62669" y="10313"/>
                </a:moveTo>
                <a:lnTo>
                  <a:pt x="0" y="0"/>
                </a:lnTo>
              </a:path>
            </a:pathLst>
          </a:custGeom>
          <a:ln w="520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3162192" y="5294937"/>
            <a:ext cx="60325" cy="1905"/>
          </a:xfrm>
          <a:custGeom>
            <a:avLst/>
            <a:gdLst/>
            <a:ahLst/>
            <a:cxnLst/>
            <a:rect l="l" t="t" r="r" b="b"/>
            <a:pathLst>
              <a:path w="60325" h="1904">
                <a:moveTo>
                  <a:pt x="60281" y="1718"/>
                </a:moveTo>
                <a:lnTo>
                  <a:pt x="0" y="0"/>
                </a:lnTo>
              </a:path>
            </a:pathLst>
          </a:custGeom>
          <a:ln w="51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3222473" y="5291499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4">
                <a:moveTo>
                  <a:pt x="62623" y="0"/>
                </a:moveTo>
                <a:lnTo>
                  <a:pt x="0" y="5156"/>
                </a:lnTo>
              </a:path>
            </a:pathLst>
          </a:custGeom>
          <a:ln w="516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3285096" y="5277748"/>
            <a:ext cx="60960" cy="13970"/>
          </a:xfrm>
          <a:custGeom>
            <a:avLst/>
            <a:gdLst/>
            <a:ahLst/>
            <a:cxnLst/>
            <a:rect l="l" t="t" r="r" b="b"/>
            <a:pathLst>
              <a:path w="60960" h="13970">
                <a:moveTo>
                  <a:pt x="60350" y="0"/>
                </a:moveTo>
                <a:lnTo>
                  <a:pt x="0" y="13750"/>
                </a:lnTo>
              </a:path>
            </a:pathLst>
          </a:custGeom>
          <a:ln w="524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3345447" y="5269154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62623" y="0"/>
                </a:moveTo>
                <a:lnTo>
                  <a:pt x="0" y="8594"/>
                </a:lnTo>
              </a:path>
            </a:pathLst>
          </a:custGeom>
          <a:ln w="51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3408071" y="5269154"/>
            <a:ext cx="60325" cy="1905"/>
          </a:xfrm>
          <a:custGeom>
            <a:avLst/>
            <a:gdLst/>
            <a:ahLst/>
            <a:cxnLst/>
            <a:rect l="l" t="t" r="r" b="b"/>
            <a:pathLst>
              <a:path w="60325" h="1904">
                <a:moveTo>
                  <a:pt x="60281" y="1718"/>
                </a:moveTo>
                <a:lnTo>
                  <a:pt x="0" y="0"/>
                </a:lnTo>
              </a:path>
            </a:pathLst>
          </a:custGeom>
          <a:ln w="51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3468352" y="5270873"/>
            <a:ext cx="62865" cy="12065"/>
          </a:xfrm>
          <a:custGeom>
            <a:avLst/>
            <a:gdLst/>
            <a:ahLst/>
            <a:cxnLst/>
            <a:rect l="l" t="t" r="r" b="b"/>
            <a:pathLst>
              <a:path w="62864" h="12064">
                <a:moveTo>
                  <a:pt x="62669" y="12032"/>
                </a:moveTo>
                <a:lnTo>
                  <a:pt x="0" y="0"/>
                </a:lnTo>
              </a:path>
            </a:pathLst>
          </a:custGeom>
          <a:ln w="52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3531021" y="5267435"/>
            <a:ext cx="62865" cy="15875"/>
          </a:xfrm>
          <a:custGeom>
            <a:avLst/>
            <a:gdLst/>
            <a:ahLst/>
            <a:cxnLst/>
            <a:rect l="l" t="t" r="r" b="b"/>
            <a:pathLst>
              <a:path w="62864" h="15875">
                <a:moveTo>
                  <a:pt x="62623" y="0"/>
                </a:moveTo>
                <a:lnTo>
                  <a:pt x="0" y="15469"/>
                </a:lnTo>
              </a:path>
            </a:pathLst>
          </a:custGeom>
          <a:ln w="526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3593644" y="5267435"/>
            <a:ext cx="60325" cy="31115"/>
          </a:xfrm>
          <a:custGeom>
            <a:avLst/>
            <a:gdLst/>
            <a:ahLst/>
            <a:cxnLst/>
            <a:rect l="l" t="t" r="r" b="b"/>
            <a:pathLst>
              <a:path w="60325" h="31114">
                <a:moveTo>
                  <a:pt x="60281" y="30939"/>
                </a:moveTo>
                <a:lnTo>
                  <a:pt x="0" y="0"/>
                </a:lnTo>
              </a:path>
            </a:pathLst>
          </a:custGeom>
          <a:ln w="55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3653926" y="5229569"/>
            <a:ext cx="62865" cy="69215"/>
          </a:xfrm>
          <a:custGeom>
            <a:avLst/>
            <a:gdLst/>
            <a:ahLst/>
            <a:cxnLst/>
            <a:rect l="l" t="t" r="r" b="b"/>
            <a:pathLst>
              <a:path w="62864" h="69214">
                <a:moveTo>
                  <a:pt x="62669" y="0"/>
                </a:moveTo>
                <a:lnTo>
                  <a:pt x="0" y="68806"/>
                </a:lnTo>
              </a:path>
            </a:pathLst>
          </a:custGeom>
          <a:ln w="614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3716595" y="5229569"/>
            <a:ext cx="60325" cy="60325"/>
          </a:xfrm>
          <a:custGeom>
            <a:avLst/>
            <a:gdLst/>
            <a:ahLst/>
            <a:cxnLst/>
            <a:rect l="l" t="t" r="r" b="b"/>
            <a:pathLst>
              <a:path w="60325" h="60325">
                <a:moveTo>
                  <a:pt x="60304" y="60211"/>
                </a:moveTo>
                <a:lnTo>
                  <a:pt x="0" y="0"/>
                </a:lnTo>
              </a:path>
            </a:pathLst>
          </a:custGeom>
          <a:ln w="60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3776900" y="5289780"/>
            <a:ext cx="62865" cy="3810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62599" y="3437"/>
                </a:moveTo>
                <a:lnTo>
                  <a:pt x="0" y="0"/>
                </a:lnTo>
              </a:path>
            </a:pathLst>
          </a:custGeom>
          <a:ln w="51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3839500" y="5289780"/>
            <a:ext cx="62865" cy="3810"/>
          </a:xfrm>
          <a:custGeom>
            <a:avLst/>
            <a:gdLst/>
            <a:ahLst/>
            <a:cxnLst/>
            <a:rect l="l" t="t" r="r" b="b"/>
            <a:pathLst>
              <a:path w="62864" h="3810">
                <a:moveTo>
                  <a:pt x="62692" y="0"/>
                </a:moveTo>
                <a:lnTo>
                  <a:pt x="0" y="3437"/>
                </a:lnTo>
              </a:path>
            </a:pathLst>
          </a:custGeom>
          <a:ln w="51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3902192" y="4913091"/>
            <a:ext cx="60325" cy="377190"/>
          </a:xfrm>
          <a:custGeom>
            <a:avLst/>
            <a:gdLst/>
            <a:ahLst/>
            <a:cxnLst/>
            <a:rect l="l" t="t" r="r" b="b"/>
            <a:pathLst>
              <a:path w="60325" h="377189">
                <a:moveTo>
                  <a:pt x="60281" y="0"/>
                </a:moveTo>
                <a:lnTo>
                  <a:pt x="0" y="376689"/>
                </a:lnTo>
              </a:path>
            </a:pathLst>
          </a:custGeom>
          <a:ln w="691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3962474" y="4913091"/>
            <a:ext cx="62865" cy="384175"/>
          </a:xfrm>
          <a:custGeom>
            <a:avLst/>
            <a:gdLst/>
            <a:ahLst/>
            <a:cxnLst/>
            <a:rect l="l" t="t" r="r" b="b"/>
            <a:pathLst>
              <a:path w="62864" h="384175">
                <a:moveTo>
                  <a:pt x="62623" y="383564"/>
                </a:moveTo>
                <a:lnTo>
                  <a:pt x="0" y="0"/>
                </a:lnTo>
              </a:path>
            </a:pathLst>
          </a:custGeom>
          <a:ln w="691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4025097" y="5294937"/>
            <a:ext cx="60325" cy="1905"/>
          </a:xfrm>
          <a:custGeom>
            <a:avLst/>
            <a:gdLst/>
            <a:ahLst/>
            <a:cxnLst/>
            <a:rect l="l" t="t" r="r" b="b"/>
            <a:pathLst>
              <a:path w="60325" h="1904">
                <a:moveTo>
                  <a:pt x="60281" y="0"/>
                </a:moveTo>
                <a:lnTo>
                  <a:pt x="0" y="1718"/>
                </a:lnTo>
              </a:path>
            </a:pathLst>
          </a:custGeom>
          <a:ln w="51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4085378" y="5286343"/>
            <a:ext cx="62865" cy="8890"/>
          </a:xfrm>
          <a:custGeom>
            <a:avLst/>
            <a:gdLst/>
            <a:ahLst/>
            <a:cxnLst/>
            <a:rect l="l" t="t" r="r" b="b"/>
            <a:pathLst>
              <a:path w="62864" h="8889">
                <a:moveTo>
                  <a:pt x="62669" y="0"/>
                </a:moveTo>
                <a:lnTo>
                  <a:pt x="0" y="8594"/>
                </a:lnTo>
              </a:path>
            </a:pathLst>
          </a:custGeom>
          <a:ln w="519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4148048" y="5286343"/>
            <a:ext cx="62865" cy="5715"/>
          </a:xfrm>
          <a:custGeom>
            <a:avLst/>
            <a:gdLst/>
            <a:ahLst/>
            <a:cxnLst/>
            <a:rect l="l" t="t" r="r" b="b"/>
            <a:pathLst>
              <a:path w="62864" h="5714">
                <a:moveTo>
                  <a:pt x="62623" y="5156"/>
                </a:moveTo>
                <a:lnTo>
                  <a:pt x="0" y="0"/>
                </a:lnTo>
              </a:path>
            </a:pathLst>
          </a:custGeom>
          <a:ln w="516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4210671" y="5291499"/>
            <a:ext cx="60325" cy="3810"/>
          </a:xfrm>
          <a:custGeom>
            <a:avLst/>
            <a:gdLst/>
            <a:ahLst/>
            <a:cxnLst/>
            <a:rect l="l" t="t" r="r" b="b"/>
            <a:pathLst>
              <a:path w="60325" h="3810">
                <a:moveTo>
                  <a:pt x="60281" y="3437"/>
                </a:moveTo>
                <a:lnTo>
                  <a:pt x="0" y="0"/>
                </a:lnTo>
              </a:path>
            </a:pathLst>
          </a:custGeom>
          <a:ln w="51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4270952" y="5288062"/>
            <a:ext cx="62865" cy="6985"/>
          </a:xfrm>
          <a:custGeom>
            <a:avLst/>
            <a:gdLst/>
            <a:ahLst/>
            <a:cxnLst/>
            <a:rect l="l" t="t" r="r" b="b"/>
            <a:pathLst>
              <a:path w="62864" h="6985">
                <a:moveTo>
                  <a:pt x="62669" y="0"/>
                </a:moveTo>
                <a:lnTo>
                  <a:pt x="0" y="6875"/>
                </a:lnTo>
              </a:path>
            </a:pathLst>
          </a:custGeom>
          <a:ln w="517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4333622" y="5288062"/>
            <a:ext cx="60325" cy="6985"/>
          </a:xfrm>
          <a:custGeom>
            <a:avLst/>
            <a:gdLst/>
            <a:ahLst/>
            <a:cxnLst/>
            <a:rect l="l" t="t" r="r" b="b"/>
            <a:pathLst>
              <a:path w="60325" h="6985">
                <a:moveTo>
                  <a:pt x="60304" y="6875"/>
                </a:moveTo>
                <a:lnTo>
                  <a:pt x="0" y="0"/>
                </a:lnTo>
              </a:path>
            </a:pathLst>
          </a:custGeom>
          <a:ln w="518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4393926" y="5294937"/>
            <a:ext cx="62865" cy="1905"/>
          </a:xfrm>
          <a:custGeom>
            <a:avLst/>
            <a:gdLst/>
            <a:ahLst/>
            <a:cxnLst/>
            <a:rect l="l" t="t" r="r" b="b"/>
            <a:pathLst>
              <a:path w="62864" h="1904">
                <a:moveTo>
                  <a:pt x="62623" y="1718"/>
                </a:moveTo>
                <a:lnTo>
                  <a:pt x="0" y="0"/>
                </a:lnTo>
              </a:path>
            </a:pathLst>
          </a:custGeom>
          <a:ln w="515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4456549" y="5296656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62669" y="0"/>
                </a:moveTo>
                <a:lnTo>
                  <a:pt x="0" y="0"/>
                </a:lnTo>
              </a:path>
            </a:pathLst>
          </a:custGeom>
          <a:ln w="515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4519219" y="5253633"/>
            <a:ext cx="60325" cy="43180"/>
          </a:xfrm>
          <a:custGeom>
            <a:avLst/>
            <a:gdLst/>
            <a:ahLst/>
            <a:cxnLst/>
            <a:rect l="l" t="t" r="r" b="b"/>
            <a:pathLst>
              <a:path w="60325" h="43179">
                <a:moveTo>
                  <a:pt x="60281" y="0"/>
                </a:moveTo>
                <a:lnTo>
                  <a:pt x="0" y="43023"/>
                </a:lnTo>
              </a:path>
            </a:pathLst>
          </a:custGeom>
          <a:ln w="576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4579500" y="5253633"/>
            <a:ext cx="62865" cy="40005"/>
          </a:xfrm>
          <a:custGeom>
            <a:avLst/>
            <a:gdLst/>
            <a:ahLst/>
            <a:cxnLst/>
            <a:rect l="l" t="t" r="r" b="b"/>
            <a:pathLst>
              <a:path w="62864" h="40004">
                <a:moveTo>
                  <a:pt x="62623" y="39585"/>
                </a:moveTo>
                <a:lnTo>
                  <a:pt x="0" y="0"/>
                </a:lnTo>
              </a:path>
            </a:pathLst>
          </a:custGeom>
          <a:ln w="567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4642123" y="5195174"/>
            <a:ext cx="60960" cy="98425"/>
          </a:xfrm>
          <a:custGeom>
            <a:avLst/>
            <a:gdLst/>
            <a:ahLst/>
            <a:cxnLst/>
            <a:rect l="l" t="t" r="r" b="b"/>
            <a:pathLst>
              <a:path w="60960" h="98425">
                <a:moveTo>
                  <a:pt x="60350" y="0"/>
                </a:moveTo>
                <a:lnTo>
                  <a:pt x="0" y="98044"/>
                </a:lnTo>
              </a:path>
            </a:pathLst>
          </a:custGeom>
          <a:ln w="646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4702474" y="5195174"/>
            <a:ext cx="62865" cy="60325"/>
          </a:xfrm>
          <a:custGeom>
            <a:avLst/>
            <a:gdLst/>
            <a:ahLst/>
            <a:cxnLst/>
            <a:rect l="l" t="t" r="r" b="b"/>
            <a:pathLst>
              <a:path w="62864" h="60325">
                <a:moveTo>
                  <a:pt x="62599" y="60177"/>
                </a:moveTo>
                <a:lnTo>
                  <a:pt x="0" y="0"/>
                </a:lnTo>
              </a:path>
            </a:pathLst>
          </a:custGeom>
          <a:ln w="6021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4765074" y="5212380"/>
            <a:ext cx="60325" cy="43180"/>
          </a:xfrm>
          <a:custGeom>
            <a:avLst/>
            <a:gdLst/>
            <a:ahLst/>
            <a:cxnLst/>
            <a:rect l="l" t="t" r="r" b="b"/>
            <a:pathLst>
              <a:path w="60325" h="43179">
                <a:moveTo>
                  <a:pt x="60304" y="0"/>
                </a:moveTo>
                <a:lnTo>
                  <a:pt x="0" y="42971"/>
                </a:lnTo>
              </a:path>
            </a:pathLst>
          </a:custGeom>
          <a:ln w="576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4825379" y="5212380"/>
            <a:ext cx="62865" cy="43180"/>
          </a:xfrm>
          <a:custGeom>
            <a:avLst/>
            <a:gdLst/>
            <a:ahLst/>
            <a:cxnLst/>
            <a:rect l="l" t="t" r="r" b="b"/>
            <a:pathLst>
              <a:path w="62864" h="43179">
                <a:moveTo>
                  <a:pt x="62669" y="42971"/>
                </a:moveTo>
                <a:lnTo>
                  <a:pt x="0" y="0"/>
                </a:lnTo>
              </a:path>
            </a:pathLst>
          </a:custGeom>
          <a:ln w="573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4888048" y="5255352"/>
            <a:ext cx="62865" cy="46990"/>
          </a:xfrm>
          <a:custGeom>
            <a:avLst/>
            <a:gdLst/>
            <a:ahLst/>
            <a:cxnLst/>
            <a:rect l="l" t="t" r="r" b="b"/>
            <a:pathLst>
              <a:path w="62864" h="46989">
                <a:moveTo>
                  <a:pt x="62623" y="46460"/>
                </a:moveTo>
                <a:lnTo>
                  <a:pt x="0" y="0"/>
                </a:lnTo>
              </a:path>
            </a:pathLst>
          </a:custGeom>
          <a:ln w="57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4950671" y="5289780"/>
            <a:ext cx="60325" cy="12065"/>
          </a:xfrm>
          <a:custGeom>
            <a:avLst/>
            <a:gdLst/>
            <a:ahLst/>
            <a:cxnLst/>
            <a:rect l="l" t="t" r="r" b="b"/>
            <a:pathLst>
              <a:path w="60325" h="12064">
                <a:moveTo>
                  <a:pt x="60281" y="0"/>
                </a:moveTo>
                <a:lnTo>
                  <a:pt x="0" y="12032"/>
                </a:lnTo>
              </a:path>
            </a:pathLst>
          </a:custGeom>
          <a:ln w="522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010953" y="5289780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62669" y="0"/>
                </a:moveTo>
                <a:lnTo>
                  <a:pt x="0" y="0"/>
                </a:lnTo>
              </a:path>
            </a:pathLst>
          </a:custGeom>
          <a:ln w="515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5073622" y="5289780"/>
            <a:ext cx="60325" cy="5715"/>
          </a:xfrm>
          <a:custGeom>
            <a:avLst/>
            <a:gdLst/>
            <a:ahLst/>
            <a:cxnLst/>
            <a:rect l="l" t="t" r="r" b="b"/>
            <a:pathLst>
              <a:path w="60325" h="5714">
                <a:moveTo>
                  <a:pt x="60304" y="5156"/>
                </a:moveTo>
                <a:lnTo>
                  <a:pt x="0" y="0"/>
                </a:lnTo>
              </a:path>
            </a:pathLst>
          </a:custGeom>
          <a:ln w="517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5133927" y="5294937"/>
            <a:ext cx="62865" cy="0"/>
          </a:xfrm>
          <a:custGeom>
            <a:avLst/>
            <a:gdLst/>
            <a:ahLst/>
            <a:cxnLst/>
            <a:rect l="l" t="t" r="r" b="b"/>
            <a:pathLst>
              <a:path w="62864">
                <a:moveTo>
                  <a:pt x="62599" y="0"/>
                </a:moveTo>
                <a:lnTo>
                  <a:pt x="0" y="0"/>
                </a:lnTo>
              </a:path>
            </a:pathLst>
          </a:custGeom>
          <a:ln w="5157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5196526" y="5114336"/>
            <a:ext cx="62865" cy="180975"/>
          </a:xfrm>
          <a:custGeom>
            <a:avLst/>
            <a:gdLst/>
            <a:ahLst/>
            <a:cxnLst/>
            <a:rect l="l" t="t" r="r" b="b"/>
            <a:pathLst>
              <a:path w="62864" h="180975">
                <a:moveTo>
                  <a:pt x="62623" y="0"/>
                </a:moveTo>
                <a:lnTo>
                  <a:pt x="0" y="180601"/>
                </a:lnTo>
              </a:path>
            </a:pathLst>
          </a:custGeom>
          <a:ln w="676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5259150" y="5114336"/>
            <a:ext cx="60960" cy="106680"/>
          </a:xfrm>
          <a:custGeom>
            <a:avLst/>
            <a:gdLst/>
            <a:ahLst/>
            <a:cxnLst/>
            <a:rect l="l" t="t" r="r" b="b"/>
            <a:pathLst>
              <a:path w="60960" h="106679">
                <a:moveTo>
                  <a:pt x="60350" y="106638"/>
                </a:moveTo>
                <a:lnTo>
                  <a:pt x="0" y="0"/>
                </a:lnTo>
              </a:path>
            </a:pathLst>
          </a:custGeom>
          <a:ln w="652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5319500" y="2783728"/>
            <a:ext cx="62865" cy="2437765"/>
          </a:xfrm>
          <a:custGeom>
            <a:avLst/>
            <a:gdLst/>
            <a:ahLst/>
            <a:cxnLst/>
            <a:rect l="l" t="t" r="r" b="b"/>
            <a:pathLst>
              <a:path w="62864" h="2437765">
                <a:moveTo>
                  <a:pt x="62623" y="0"/>
                </a:moveTo>
                <a:lnTo>
                  <a:pt x="0" y="2437246"/>
                </a:lnTo>
              </a:path>
            </a:pathLst>
          </a:custGeom>
          <a:ln w="6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5382124" y="2783728"/>
            <a:ext cx="60325" cy="2503170"/>
          </a:xfrm>
          <a:custGeom>
            <a:avLst/>
            <a:gdLst/>
            <a:ahLst/>
            <a:cxnLst/>
            <a:rect l="l" t="t" r="r" b="b"/>
            <a:pathLst>
              <a:path w="60325" h="2503170">
                <a:moveTo>
                  <a:pt x="60281" y="2502614"/>
                </a:moveTo>
                <a:lnTo>
                  <a:pt x="0" y="0"/>
                </a:lnTo>
              </a:path>
            </a:pathLst>
          </a:custGeom>
          <a:ln w="695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5442405" y="5193455"/>
            <a:ext cx="62865" cy="93345"/>
          </a:xfrm>
          <a:custGeom>
            <a:avLst/>
            <a:gdLst/>
            <a:ahLst/>
            <a:cxnLst/>
            <a:rect l="l" t="t" r="r" b="b"/>
            <a:pathLst>
              <a:path w="62864" h="93345">
                <a:moveTo>
                  <a:pt x="62669" y="0"/>
                </a:moveTo>
                <a:lnTo>
                  <a:pt x="0" y="92887"/>
                </a:lnTo>
              </a:path>
            </a:pathLst>
          </a:custGeom>
          <a:ln w="639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5505074" y="5193455"/>
            <a:ext cx="62865" cy="101600"/>
          </a:xfrm>
          <a:custGeom>
            <a:avLst/>
            <a:gdLst/>
            <a:ahLst/>
            <a:cxnLst/>
            <a:rect l="l" t="t" r="r" b="b"/>
            <a:pathLst>
              <a:path w="62864" h="101600">
                <a:moveTo>
                  <a:pt x="62623" y="101481"/>
                </a:moveTo>
                <a:lnTo>
                  <a:pt x="0" y="0"/>
                </a:lnTo>
              </a:path>
            </a:pathLst>
          </a:custGeom>
          <a:ln w="646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5567698" y="2986692"/>
            <a:ext cx="60325" cy="2308860"/>
          </a:xfrm>
          <a:custGeom>
            <a:avLst/>
            <a:gdLst/>
            <a:ahLst/>
            <a:cxnLst/>
            <a:rect l="l" t="t" r="r" b="b"/>
            <a:pathLst>
              <a:path w="60325" h="2308860">
                <a:moveTo>
                  <a:pt x="60281" y="0"/>
                </a:moveTo>
                <a:lnTo>
                  <a:pt x="0" y="2308245"/>
                </a:lnTo>
              </a:path>
            </a:pathLst>
          </a:custGeom>
          <a:ln w="6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5627979" y="2986692"/>
            <a:ext cx="62865" cy="2313940"/>
          </a:xfrm>
          <a:custGeom>
            <a:avLst/>
            <a:gdLst/>
            <a:ahLst/>
            <a:cxnLst/>
            <a:rect l="l" t="t" r="r" b="b"/>
            <a:pathLst>
              <a:path w="62864" h="2313940">
                <a:moveTo>
                  <a:pt x="62669" y="2313401"/>
                </a:moveTo>
                <a:lnTo>
                  <a:pt x="0" y="0"/>
                </a:lnTo>
              </a:path>
            </a:pathLst>
          </a:custGeom>
          <a:ln w="695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2055681" y="2928193"/>
            <a:ext cx="4855842" cy="24110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2064955" y="4689501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20">
                <a:moveTo>
                  <a:pt x="46370" y="0"/>
                </a:moveTo>
                <a:lnTo>
                  <a:pt x="6354" y="17066"/>
                </a:lnTo>
                <a:lnTo>
                  <a:pt x="0" y="34394"/>
                </a:lnTo>
                <a:lnTo>
                  <a:pt x="750" y="41065"/>
                </a:lnTo>
                <a:lnTo>
                  <a:pt x="30232" y="68342"/>
                </a:lnTo>
                <a:lnTo>
                  <a:pt x="46370" y="70524"/>
                </a:lnTo>
                <a:lnTo>
                  <a:pt x="55370" y="69965"/>
                </a:lnTo>
                <a:lnTo>
                  <a:pt x="92181" y="47272"/>
                </a:lnTo>
                <a:lnTo>
                  <a:pt x="95128" y="34394"/>
                </a:lnTo>
                <a:lnTo>
                  <a:pt x="94372" y="28230"/>
                </a:lnTo>
                <a:lnTo>
                  <a:pt x="63744" y="2159"/>
                </a:lnTo>
                <a:lnTo>
                  <a:pt x="463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2064955" y="4689501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20">
                <a:moveTo>
                  <a:pt x="0" y="34394"/>
                </a:moveTo>
                <a:lnTo>
                  <a:pt x="23013" y="65741"/>
                </a:lnTo>
                <a:lnTo>
                  <a:pt x="46370" y="70524"/>
                </a:lnTo>
                <a:lnTo>
                  <a:pt x="55370" y="69965"/>
                </a:lnTo>
                <a:lnTo>
                  <a:pt x="92181" y="47272"/>
                </a:lnTo>
                <a:lnTo>
                  <a:pt x="95128" y="34394"/>
                </a:lnTo>
                <a:lnTo>
                  <a:pt x="94372" y="28230"/>
                </a:lnTo>
                <a:lnTo>
                  <a:pt x="63744" y="2159"/>
                </a:lnTo>
                <a:lnTo>
                  <a:pt x="46370" y="0"/>
                </a:lnTo>
                <a:lnTo>
                  <a:pt x="38063" y="556"/>
                </a:lnTo>
                <a:lnTo>
                  <a:pt x="2913" y="22421"/>
                </a:lnTo>
                <a:lnTo>
                  <a:pt x="0" y="34394"/>
                </a:lnTo>
                <a:close/>
              </a:path>
            </a:pathLst>
          </a:custGeom>
          <a:ln w="5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3913785" y="4876995"/>
            <a:ext cx="95250" cy="70485"/>
          </a:xfrm>
          <a:custGeom>
            <a:avLst/>
            <a:gdLst/>
            <a:ahLst/>
            <a:cxnLst/>
            <a:rect l="l" t="t" r="r" b="b"/>
            <a:pathLst>
              <a:path w="95250" h="70485">
                <a:moveTo>
                  <a:pt x="46370" y="0"/>
                </a:moveTo>
                <a:lnTo>
                  <a:pt x="6354" y="17061"/>
                </a:lnTo>
                <a:lnTo>
                  <a:pt x="0" y="34377"/>
                </a:lnTo>
                <a:lnTo>
                  <a:pt x="750" y="41048"/>
                </a:lnTo>
                <a:lnTo>
                  <a:pt x="30232" y="68309"/>
                </a:lnTo>
                <a:lnTo>
                  <a:pt x="46370" y="70490"/>
                </a:lnTo>
                <a:lnTo>
                  <a:pt x="55368" y="69931"/>
                </a:lnTo>
                <a:lnTo>
                  <a:pt x="92140" y="47253"/>
                </a:lnTo>
                <a:lnTo>
                  <a:pt x="95082" y="34377"/>
                </a:lnTo>
                <a:lnTo>
                  <a:pt x="94327" y="28218"/>
                </a:lnTo>
                <a:lnTo>
                  <a:pt x="63738" y="2159"/>
                </a:lnTo>
                <a:lnTo>
                  <a:pt x="463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3913785" y="4876995"/>
            <a:ext cx="95250" cy="70485"/>
          </a:xfrm>
          <a:custGeom>
            <a:avLst/>
            <a:gdLst/>
            <a:ahLst/>
            <a:cxnLst/>
            <a:rect l="l" t="t" r="r" b="b"/>
            <a:pathLst>
              <a:path w="95250" h="70485">
                <a:moveTo>
                  <a:pt x="0" y="34377"/>
                </a:moveTo>
                <a:lnTo>
                  <a:pt x="23013" y="65711"/>
                </a:lnTo>
                <a:lnTo>
                  <a:pt x="46370" y="70490"/>
                </a:lnTo>
                <a:lnTo>
                  <a:pt x="55368" y="69931"/>
                </a:lnTo>
                <a:lnTo>
                  <a:pt x="92140" y="47253"/>
                </a:lnTo>
                <a:lnTo>
                  <a:pt x="95082" y="34377"/>
                </a:lnTo>
                <a:lnTo>
                  <a:pt x="94327" y="28218"/>
                </a:lnTo>
                <a:lnTo>
                  <a:pt x="63738" y="2159"/>
                </a:lnTo>
                <a:lnTo>
                  <a:pt x="46370" y="0"/>
                </a:lnTo>
                <a:lnTo>
                  <a:pt x="38063" y="556"/>
                </a:lnTo>
                <a:lnTo>
                  <a:pt x="2913" y="22413"/>
                </a:lnTo>
                <a:lnTo>
                  <a:pt x="0" y="34377"/>
                </a:lnTo>
                <a:close/>
              </a:path>
            </a:pathLst>
          </a:custGeom>
          <a:ln w="5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5333412" y="2747632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46393" y="0"/>
                </a:moveTo>
                <a:lnTo>
                  <a:pt x="6355" y="17061"/>
                </a:lnTo>
                <a:lnTo>
                  <a:pt x="0" y="34377"/>
                </a:lnTo>
                <a:lnTo>
                  <a:pt x="750" y="41053"/>
                </a:lnTo>
                <a:lnTo>
                  <a:pt x="30243" y="68341"/>
                </a:lnTo>
                <a:lnTo>
                  <a:pt x="46393" y="70524"/>
                </a:lnTo>
                <a:lnTo>
                  <a:pt x="55390" y="69964"/>
                </a:lnTo>
                <a:lnTo>
                  <a:pt x="92143" y="47264"/>
                </a:lnTo>
                <a:lnTo>
                  <a:pt x="95082" y="34377"/>
                </a:lnTo>
                <a:lnTo>
                  <a:pt x="94328" y="28218"/>
                </a:lnTo>
                <a:lnTo>
                  <a:pt x="63758" y="2159"/>
                </a:lnTo>
                <a:lnTo>
                  <a:pt x="463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5333412" y="2747632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0" y="34377"/>
                </a:moveTo>
                <a:lnTo>
                  <a:pt x="23020" y="65740"/>
                </a:lnTo>
                <a:lnTo>
                  <a:pt x="46393" y="70524"/>
                </a:lnTo>
                <a:lnTo>
                  <a:pt x="55390" y="69964"/>
                </a:lnTo>
                <a:lnTo>
                  <a:pt x="92143" y="47264"/>
                </a:lnTo>
                <a:lnTo>
                  <a:pt x="95082" y="34377"/>
                </a:lnTo>
                <a:lnTo>
                  <a:pt x="94328" y="28218"/>
                </a:lnTo>
                <a:lnTo>
                  <a:pt x="63758" y="2159"/>
                </a:lnTo>
                <a:lnTo>
                  <a:pt x="46393" y="0"/>
                </a:lnTo>
                <a:lnTo>
                  <a:pt x="38079" y="556"/>
                </a:lnTo>
                <a:lnTo>
                  <a:pt x="2913" y="22413"/>
                </a:lnTo>
                <a:lnTo>
                  <a:pt x="0" y="34377"/>
                </a:lnTo>
                <a:close/>
              </a:path>
            </a:pathLst>
          </a:custGeom>
          <a:ln w="5796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5579290" y="2950595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46370" y="0"/>
                </a:moveTo>
                <a:lnTo>
                  <a:pt x="6354" y="17061"/>
                </a:lnTo>
                <a:lnTo>
                  <a:pt x="0" y="34377"/>
                </a:lnTo>
                <a:lnTo>
                  <a:pt x="750" y="41049"/>
                </a:lnTo>
                <a:lnTo>
                  <a:pt x="30232" y="68339"/>
                </a:lnTo>
                <a:lnTo>
                  <a:pt x="46370" y="70524"/>
                </a:lnTo>
                <a:lnTo>
                  <a:pt x="55376" y="69964"/>
                </a:lnTo>
                <a:lnTo>
                  <a:pt x="92183" y="47257"/>
                </a:lnTo>
                <a:lnTo>
                  <a:pt x="95128" y="34377"/>
                </a:lnTo>
                <a:lnTo>
                  <a:pt x="94373" y="28218"/>
                </a:lnTo>
                <a:lnTo>
                  <a:pt x="63753" y="2159"/>
                </a:lnTo>
                <a:lnTo>
                  <a:pt x="463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5579290" y="2950595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0" y="34377"/>
                </a:moveTo>
                <a:lnTo>
                  <a:pt x="23013" y="65737"/>
                </a:lnTo>
                <a:lnTo>
                  <a:pt x="46370" y="70524"/>
                </a:lnTo>
                <a:lnTo>
                  <a:pt x="55376" y="69964"/>
                </a:lnTo>
                <a:lnTo>
                  <a:pt x="92183" y="47257"/>
                </a:lnTo>
                <a:lnTo>
                  <a:pt x="95128" y="34377"/>
                </a:lnTo>
                <a:lnTo>
                  <a:pt x="94373" y="28218"/>
                </a:lnTo>
                <a:lnTo>
                  <a:pt x="63753" y="2159"/>
                </a:lnTo>
                <a:lnTo>
                  <a:pt x="46370" y="0"/>
                </a:lnTo>
                <a:lnTo>
                  <a:pt x="38063" y="556"/>
                </a:lnTo>
                <a:lnTo>
                  <a:pt x="2913" y="22413"/>
                </a:lnTo>
                <a:lnTo>
                  <a:pt x="0" y="34377"/>
                </a:lnTo>
                <a:close/>
              </a:path>
            </a:pathLst>
          </a:custGeom>
          <a:ln w="5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6799432" y="2931671"/>
            <a:ext cx="62865" cy="2361565"/>
          </a:xfrm>
          <a:custGeom>
            <a:avLst/>
            <a:gdLst/>
            <a:ahLst/>
            <a:cxnLst/>
            <a:rect l="l" t="t" r="r" b="b"/>
            <a:pathLst>
              <a:path w="62865" h="2361565">
                <a:moveTo>
                  <a:pt x="62669" y="2361547"/>
                </a:moveTo>
                <a:lnTo>
                  <a:pt x="0" y="0"/>
                </a:lnTo>
              </a:path>
            </a:pathLst>
          </a:custGeom>
          <a:ln w="695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2055681" y="4882151"/>
            <a:ext cx="113664" cy="72390"/>
          </a:xfrm>
          <a:custGeom>
            <a:avLst/>
            <a:gdLst/>
            <a:ahLst/>
            <a:cxnLst/>
            <a:rect l="l" t="t" r="r" b="b"/>
            <a:pathLst>
              <a:path w="113664" h="72389">
                <a:moveTo>
                  <a:pt x="57962" y="0"/>
                </a:moveTo>
                <a:lnTo>
                  <a:pt x="113676" y="72209"/>
                </a:lnTo>
                <a:lnTo>
                  <a:pt x="0" y="72209"/>
                </a:lnTo>
                <a:lnTo>
                  <a:pt x="57962" y="0"/>
                </a:lnTo>
                <a:close/>
              </a:path>
            </a:pathLst>
          </a:custGeom>
          <a:ln w="56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2115962" y="4801296"/>
            <a:ext cx="114300" cy="72390"/>
          </a:xfrm>
          <a:custGeom>
            <a:avLst/>
            <a:gdLst/>
            <a:ahLst/>
            <a:cxnLst/>
            <a:rect l="l" t="t" r="r" b="b"/>
            <a:pathLst>
              <a:path w="114300" h="72389">
                <a:moveTo>
                  <a:pt x="58032" y="0"/>
                </a:moveTo>
                <a:lnTo>
                  <a:pt x="0" y="72261"/>
                </a:lnTo>
                <a:lnTo>
                  <a:pt x="113699" y="72261"/>
                </a:lnTo>
                <a:lnTo>
                  <a:pt x="5803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2115962" y="4801296"/>
            <a:ext cx="114300" cy="72390"/>
          </a:xfrm>
          <a:custGeom>
            <a:avLst/>
            <a:gdLst/>
            <a:ahLst/>
            <a:cxnLst/>
            <a:rect l="l" t="t" r="r" b="b"/>
            <a:pathLst>
              <a:path w="114300" h="72389">
                <a:moveTo>
                  <a:pt x="58032" y="0"/>
                </a:moveTo>
                <a:lnTo>
                  <a:pt x="113699" y="72261"/>
                </a:lnTo>
                <a:lnTo>
                  <a:pt x="0" y="72261"/>
                </a:lnTo>
                <a:lnTo>
                  <a:pt x="58032" y="0"/>
                </a:lnTo>
                <a:close/>
              </a:path>
            </a:pathLst>
          </a:custGeom>
          <a:ln w="56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2052721" y="4727811"/>
            <a:ext cx="4868008" cy="625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6681165" y="4443515"/>
            <a:ext cx="113664" cy="72390"/>
          </a:xfrm>
          <a:custGeom>
            <a:avLst/>
            <a:gdLst/>
            <a:ahLst/>
            <a:cxnLst/>
            <a:rect l="l" t="t" r="r" b="b"/>
            <a:pathLst>
              <a:path w="113665" h="72389">
                <a:moveTo>
                  <a:pt x="57962" y="0"/>
                </a:moveTo>
                <a:lnTo>
                  <a:pt x="0" y="72261"/>
                </a:lnTo>
                <a:lnTo>
                  <a:pt x="113630" y="72261"/>
                </a:lnTo>
                <a:lnTo>
                  <a:pt x="579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6681165" y="4443515"/>
            <a:ext cx="113664" cy="72390"/>
          </a:xfrm>
          <a:custGeom>
            <a:avLst/>
            <a:gdLst/>
            <a:ahLst/>
            <a:cxnLst/>
            <a:rect l="l" t="t" r="r" b="b"/>
            <a:pathLst>
              <a:path w="113665" h="72389">
                <a:moveTo>
                  <a:pt x="57962" y="0"/>
                </a:moveTo>
                <a:lnTo>
                  <a:pt x="113630" y="72261"/>
                </a:lnTo>
                <a:lnTo>
                  <a:pt x="0" y="72261"/>
                </a:lnTo>
                <a:lnTo>
                  <a:pt x="57962" y="0"/>
                </a:lnTo>
                <a:close/>
              </a:path>
            </a:pathLst>
          </a:custGeom>
          <a:ln w="56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6741446" y="2883491"/>
            <a:ext cx="114300" cy="72390"/>
          </a:xfrm>
          <a:custGeom>
            <a:avLst/>
            <a:gdLst/>
            <a:ahLst/>
            <a:cxnLst/>
            <a:rect l="l" t="t" r="r" b="b"/>
            <a:pathLst>
              <a:path w="114300" h="72389">
                <a:moveTo>
                  <a:pt x="57986" y="0"/>
                </a:moveTo>
                <a:lnTo>
                  <a:pt x="0" y="72261"/>
                </a:lnTo>
                <a:lnTo>
                  <a:pt x="113699" y="72261"/>
                </a:lnTo>
                <a:lnTo>
                  <a:pt x="5798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6741446" y="2883491"/>
            <a:ext cx="114300" cy="72390"/>
          </a:xfrm>
          <a:custGeom>
            <a:avLst/>
            <a:gdLst/>
            <a:ahLst/>
            <a:cxnLst/>
            <a:rect l="l" t="t" r="r" b="b"/>
            <a:pathLst>
              <a:path w="114300" h="72389">
                <a:moveTo>
                  <a:pt x="57986" y="0"/>
                </a:moveTo>
                <a:lnTo>
                  <a:pt x="113699" y="72261"/>
                </a:lnTo>
                <a:lnTo>
                  <a:pt x="0" y="72261"/>
                </a:lnTo>
                <a:lnTo>
                  <a:pt x="57986" y="0"/>
                </a:lnTo>
                <a:close/>
              </a:path>
            </a:pathLst>
          </a:custGeom>
          <a:ln w="56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 txBox="1"/>
          <p:nvPr/>
        </p:nvSpPr>
        <p:spPr>
          <a:xfrm>
            <a:off x="1152646" y="3410768"/>
            <a:ext cx="243840" cy="13195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15"/>
              </a:lnSpc>
            </a:pPr>
            <a:r>
              <a:rPr sz="1700" dirty="0">
                <a:latin typeface="宋体" panose="02010600030101010101" pitchFamily="2" charset="-122"/>
                <a:cs typeface="宋体" panose="02010600030101010101" pitchFamily="2" charset="-122"/>
              </a:rPr>
              <a:t>质量百分比</a:t>
            </a:r>
            <a:r>
              <a:rPr sz="1700" spc="-21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dirty="0">
                <a:latin typeface="宋体" panose="02010600030101010101" pitchFamily="2" charset="-122"/>
                <a:cs typeface="宋体" panose="02010600030101010101" pitchFamily="2" charset="-122"/>
              </a:rPr>
              <a:t>（%）</a:t>
            </a:r>
            <a:endParaRPr sz="17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2937180" y="2577327"/>
            <a:ext cx="1983739" cy="784860"/>
          </a:xfrm>
          <a:custGeom>
            <a:avLst/>
            <a:gdLst/>
            <a:ahLst/>
            <a:cxnLst/>
            <a:rect l="l" t="t" r="r" b="b"/>
            <a:pathLst>
              <a:path w="1983739" h="784860">
                <a:moveTo>
                  <a:pt x="0" y="784334"/>
                </a:moveTo>
                <a:lnTo>
                  <a:pt x="1983327" y="784334"/>
                </a:lnTo>
                <a:lnTo>
                  <a:pt x="1983327" y="0"/>
                </a:lnTo>
                <a:lnTo>
                  <a:pt x="0" y="0"/>
                </a:lnTo>
                <a:lnTo>
                  <a:pt x="0" y="784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2937180" y="2577327"/>
            <a:ext cx="1983739" cy="784860"/>
          </a:xfrm>
          <a:custGeom>
            <a:avLst/>
            <a:gdLst/>
            <a:ahLst/>
            <a:cxnLst/>
            <a:rect l="l" t="t" r="r" b="b"/>
            <a:pathLst>
              <a:path w="1983739" h="784860">
                <a:moveTo>
                  <a:pt x="0" y="784334"/>
                </a:moveTo>
                <a:lnTo>
                  <a:pt x="1983327" y="784334"/>
                </a:lnTo>
                <a:lnTo>
                  <a:pt x="1983327" y="0"/>
                </a:lnTo>
                <a:lnTo>
                  <a:pt x="0" y="0"/>
                </a:lnTo>
                <a:lnTo>
                  <a:pt x="0" y="784334"/>
                </a:lnTo>
                <a:close/>
              </a:path>
            </a:pathLst>
          </a:custGeom>
          <a:ln w="54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3326904" y="2711484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225" y="0"/>
                </a:lnTo>
              </a:path>
            </a:pathLst>
          </a:custGeom>
          <a:ln w="51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3067040" y="2711484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004" y="0"/>
                </a:lnTo>
              </a:path>
            </a:pathLst>
          </a:custGeom>
          <a:ln w="51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3241045" y="2678819"/>
            <a:ext cx="86360" cy="64135"/>
          </a:xfrm>
          <a:custGeom>
            <a:avLst/>
            <a:gdLst/>
            <a:ahLst/>
            <a:cxnLst/>
            <a:rect l="l" t="t" r="r" b="b"/>
            <a:pathLst>
              <a:path w="86360" h="64135">
                <a:moveTo>
                  <a:pt x="0" y="63656"/>
                </a:moveTo>
                <a:lnTo>
                  <a:pt x="85859" y="63656"/>
                </a:lnTo>
                <a:lnTo>
                  <a:pt x="85859" y="0"/>
                </a:lnTo>
                <a:lnTo>
                  <a:pt x="0" y="0"/>
                </a:lnTo>
                <a:lnTo>
                  <a:pt x="0" y="63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3236384" y="2864583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46393" y="0"/>
                </a:moveTo>
                <a:lnTo>
                  <a:pt x="6360" y="17066"/>
                </a:lnTo>
                <a:lnTo>
                  <a:pt x="0" y="34394"/>
                </a:lnTo>
                <a:lnTo>
                  <a:pt x="751" y="41075"/>
                </a:lnTo>
                <a:lnTo>
                  <a:pt x="30253" y="68345"/>
                </a:lnTo>
                <a:lnTo>
                  <a:pt x="46393" y="70524"/>
                </a:lnTo>
                <a:lnTo>
                  <a:pt x="55393" y="69966"/>
                </a:lnTo>
                <a:lnTo>
                  <a:pt x="92204" y="47286"/>
                </a:lnTo>
                <a:lnTo>
                  <a:pt x="95151" y="34394"/>
                </a:lnTo>
                <a:lnTo>
                  <a:pt x="94395" y="28230"/>
                </a:lnTo>
                <a:lnTo>
                  <a:pt x="63767" y="2159"/>
                </a:lnTo>
                <a:lnTo>
                  <a:pt x="4639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3236384" y="2864583"/>
            <a:ext cx="95250" cy="71120"/>
          </a:xfrm>
          <a:custGeom>
            <a:avLst/>
            <a:gdLst/>
            <a:ahLst/>
            <a:cxnLst/>
            <a:rect l="l" t="t" r="r" b="b"/>
            <a:pathLst>
              <a:path w="95250" h="71119">
                <a:moveTo>
                  <a:pt x="0" y="34394"/>
                </a:moveTo>
                <a:lnTo>
                  <a:pt x="23030" y="65749"/>
                </a:lnTo>
                <a:lnTo>
                  <a:pt x="46393" y="70524"/>
                </a:lnTo>
                <a:lnTo>
                  <a:pt x="55393" y="69966"/>
                </a:lnTo>
                <a:lnTo>
                  <a:pt x="92204" y="47286"/>
                </a:lnTo>
                <a:lnTo>
                  <a:pt x="95151" y="34394"/>
                </a:lnTo>
                <a:lnTo>
                  <a:pt x="94395" y="28230"/>
                </a:lnTo>
                <a:lnTo>
                  <a:pt x="63767" y="2159"/>
                </a:lnTo>
                <a:lnTo>
                  <a:pt x="46393" y="0"/>
                </a:lnTo>
                <a:lnTo>
                  <a:pt x="38085" y="556"/>
                </a:lnTo>
                <a:lnTo>
                  <a:pt x="2916" y="22421"/>
                </a:lnTo>
                <a:lnTo>
                  <a:pt x="0" y="34394"/>
                </a:lnTo>
                <a:close/>
              </a:path>
            </a:pathLst>
          </a:custGeom>
          <a:ln w="579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3067040" y="3089892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89" y="0"/>
                </a:lnTo>
              </a:path>
            </a:pathLst>
          </a:custGeom>
          <a:ln w="5157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3224792" y="3040028"/>
            <a:ext cx="118745" cy="74295"/>
          </a:xfrm>
          <a:custGeom>
            <a:avLst/>
            <a:gdLst/>
            <a:ahLst/>
            <a:cxnLst/>
            <a:rect l="l" t="t" r="r" b="b"/>
            <a:pathLst>
              <a:path w="118745" h="74294">
                <a:moveTo>
                  <a:pt x="60304" y="0"/>
                </a:moveTo>
                <a:lnTo>
                  <a:pt x="0" y="73928"/>
                </a:lnTo>
                <a:lnTo>
                  <a:pt x="118337" y="73928"/>
                </a:lnTo>
                <a:lnTo>
                  <a:pt x="603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3224792" y="3040028"/>
            <a:ext cx="118745" cy="74295"/>
          </a:xfrm>
          <a:custGeom>
            <a:avLst/>
            <a:gdLst/>
            <a:ahLst/>
            <a:cxnLst/>
            <a:rect l="l" t="t" r="r" b="b"/>
            <a:pathLst>
              <a:path w="118745" h="74294">
                <a:moveTo>
                  <a:pt x="60304" y="0"/>
                </a:moveTo>
                <a:lnTo>
                  <a:pt x="118337" y="73928"/>
                </a:lnTo>
                <a:lnTo>
                  <a:pt x="0" y="73928"/>
                </a:lnTo>
                <a:lnTo>
                  <a:pt x="60304" y="0"/>
                </a:lnTo>
                <a:close/>
              </a:path>
            </a:pathLst>
          </a:custGeom>
          <a:ln w="5662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3067040" y="3279105"/>
            <a:ext cx="436245" cy="0"/>
          </a:xfrm>
          <a:custGeom>
            <a:avLst/>
            <a:gdLst/>
            <a:ahLst/>
            <a:cxnLst/>
            <a:rect l="l" t="t" r="r" b="b"/>
            <a:pathLst>
              <a:path w="436245">
                <a:moveTo>
                  <a:pt x="0" y="0"/>
                </a:moveTo>
                <a:lnTo>
                  <a:pt x="436089" y="0"/>
                </a:lnTo>
              </a:path>
            </a:pathLst>
          </a:custGeom>
          <a:ln w="5157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3224792" y="3255023"/>
            <a:ext cx="118745" cy="74295"/>
          </a:xfrm>
          <a:custGeom>
            <a:avLst/>
            <a:gdLst/>
            <a:ahLst/>
            <a:cxnLst/>
            <a:rect l="l" t="t" r="r" b="b"/>
            <a:pathLst>
              <a:path w="118745" h="74295">
                <a:moveTo>
                  <a:pt x="118337" y="0"/>
                </a:moveTo>
                <a:lnTo>
                  <a:pt x="0" y="0"/>
                </a:lnTo>
                <a:lnTo>
                  <a:pt x="60304" y="73979"/>
                </a:lnTo>
                <a:lnTo>
                  <a:pt x="118337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3224792" y="3255023"/>
            <a:ext cx="118745" cy="74295"/>
          </a:xfrm>
          <a:custGeom>
            <a:avLst/>
            <a:gdLst/>
            <a:ahLst/>
            <a:cxnLst/>
            <a:rect l="l" t="t" r="r" b="b"/>
            <a:pathLst>
              <a:path w="118745" h="74295">
                <a:moveTo>
                  <a:pt x="118337" y="0"/>
                </a:moveTo>
                <a:lnTo>
                  <a:pt x="60304" y="73979"/>
                </a:lnTo>
                <a:lnTo>
                  <a:pt x="0" y="0"/>
                </a:lnTo>
                <a:lnTo>
                  <a:pt x="118337" y="0"/>
                </a:lnTo>
                <a:close/>
              </a:path>
            </a:pathLst>
          </a:custGeom>
          <a:ln w="5663">
            <a:solidFill>
              <a:srgbClr val="0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 txBox="1"/>
          <p:nvPr/>
        </p:nvSpPr>
        <p:spPr>
          <a:xfrm>
            <a:off x="2937180" y="2577327"/>
            <a:ext cx="1983739" cy="784860"/>
          </a:xfrm>
          <a:prstGeom prst="rect">
            <a:avLst/>
          </a:prstGeom>
          <a:ln w="5556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615950">
              <a:lnSpc>
                <a:spcPts val="1495"/>
              </a:lnSpc>
              <a:spcBef>
                <a:spcPts val="160"/>
              </a:spcBef>
            </a:pPr>
            <a:r>
              <a:rPr sz="1250" spc="459" dirty="0">
                <a:latin typeface="宋体" panose="02010600030101010101" pitchFamily="2" charset="-122"/>
                <a:cs typeface="宋体" panose="02010600030101010101" pitchFamily="2" charset="-122"/>
              </a:rPr>
              <a:t>背景点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0">
              <a:lnSpc>
                <a:spcPts val="1490"/>
              </a:lnSpc>
              <a:tabLst>
                <a:tab pos="606425" algn="l"/>
              </a:tabLst>
            </a:pPr>
            <a:r>
              <a:rPr sz="1350" u="sng" spc="150" baseline="31000" dirty="0">
                <a:latin typeface="Arial" panose="020B0604020202020204"/>
                <a:cs typeface="Arial" panose="020B0604020202020204"/>
              </a:rPr>
              <a:t> </a:t>
            </a:r>
            <a:r>
              <a:rPr sz="1350" u="sng" spc="150" baseline="31000" dirty="0">
                <a:latin typeface="Arial" panose="020B0604020202020204"/>
                <a:cs typeface="Arial" panose="020B0604020202020204"/>
              </a:rPr>
              <a:t>	</a:t>
            </a:r>
            <a:r>
              <a:rPr sz="1250" spc="459" dirty="0">
                <a:latin typeface="宋体" panose="02010600030101010101" pitchFamily="2" charset="-122"/>
                <a:cs typeface="宋体" panose="02010600030101010101" pitchFamily="2" charset="-122"/>
              </a:rPr>
              <a:t>厂区中心位置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615950" marR="262890">
              <a:lnSpc>
                <a:spcPts val="1490"/>
              </a:lnSpc>
              <a:spcBef>
                <a:spcPts val="50"/>
              </a:spcBef>
            </a:pPr>
            <a:r>
              <a:rPr sz="1250" spc="440" dirty="0">
                <a:latin typeface="宋体" panose="02010600030101010101" pitchFamily="2" charset="-122"/>
                <a:cs typeface="宋体" panose="02010600030101010101" pitchFamily="2" charset="-122"/>
              </a:rPr>
              <a:t>原油储罐区 成品油储罐</a:t>
            </a:r>
            <a:endParaRPr sz="125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1805165" y="2448343"/>
            <a:ext cx="5495925" cy="0"/>
          </a:xfrm>
          <a:custGeom>
            <a:avLst/>
            <a:gdLst/>
            <a:ahLst/>
            <a:cxnLst/>
            <a:rect l="l" t="t" r="r" b="b"/>
            <a:pathLst>
              <a:path w="5495925">
                <a:moveTo>
                  <a:pt x="0" y="0"/>
                </a:moveTo>
                <a:lnTo>
                  <a:pt x="5495344" y="0"/>
                </a:lnTo>
              </a:path>
            </a:pathLst>
          </a:custGeom>
          <a:ln w="120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7300510" y="2448343"/>
            <a:ext cx="0" cy="3058160"/>
          </a:xfrm>
          <a:custGeom>
            <a:avLst/>
            <a:gdLst/>
            <a:ahLst/>
            <a:cxnLst/>
            <a:rect l="l" t="t" r="r" b="b"/>
            <a:pathLst>
              <a:path h="3058160">
                <a:moveTo>
                  <a:pt x="0" y="3058151"/>
                </a:moveTo>
                <a:lnTo>
                  <a:pt x="0" y="0"/>
                </a:lnTo>
              </a:path>
            </a:pathLst>
          </a:custGeom>
          <a:ln w="1623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 txBox="1"/>
          <p:nvPr/>
        </p:nvSpPr>
        <p:spPr>
          <a:xfrm>
            <a:off x="578916" y="1176273"/>
            <a:ext cx="8168640" cy="85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mple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di</a:t>
            </a:r>
            <a:r>
              <a:rPr sz="2800" b="1" spc="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fe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Pet</a:t>
            </a:r>
            <a:r>
              <a:rPr sz="2800" b="1" spc="-6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ochemical</a:t>
            </a:r>
            <a:r>
              <a:rPr sz="280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efineries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a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800" b="1" spc="-30" dirty="0"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its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comp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nen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69925">
              <a:lnSpc>
                <a:spcPct val="100000"/>
              </a:lnSpc>
            </a:pPr>
            <a:r>
              <a:rPr sz="32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挥发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性有机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</a:t>
            </a:r>
            <a:r>
              <a:rPr sz="3200" spc="3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3200" spc="-5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spc="-8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spc="-7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200" spc="-17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）排放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因子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793" y="1009650"/>
            <a:ext cx="766889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Ra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comp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nen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8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am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emitted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12900" y="1551050"/>
          <a:ext cx="6115050" cy="505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501"/>
                <a:gridCol w="3103499"/>
                <a:gridCol w="2032000"/>
              </a:tblGrid>
              <a:tr h="3602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序号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行业名称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排放因子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合成氨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4.72kg/t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乙烯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5341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0.5kg/t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原油储运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0.59%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天然气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0.01%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汽车涂料生产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5-10kg/t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建筑涂料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55054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12-15kg/t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橡胶制品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7.17kg/t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合成洗涤剂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5341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0.01t/t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制药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9911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114.14kg/t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02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钢铁冶炼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62g/t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11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天津一汽丰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田（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厂）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36.3g/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天津一汽丰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田（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二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厂）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29.0g/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亚实履带公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司（</a:t>
                      </a:r>
                      <a:r>
                        <a:rPr sz="16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天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津）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013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6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28.0g/</a:t>
                      </a:r>
                      <a:r>
                        <a:rPr sz="16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㎡</a:t>
                      </a:r>
                      <a:endParaRPr sz="16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1820">
              <a:lnSpc>
                <a:spcPct val="100000"/>
              </a:lnSpc>
              <a:tabLst>
                <a:tab pos="2427605" algn="l"/>
              </a:tabLst>
            </a:pPr>
            <a:r>
              <a:rPr sz="3200" spc="2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组织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实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施</a:t>
            </a:r>
            <a:r>
              <a:rPr sz="32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3200" b="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200" b="0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3200" b="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estigation</a:t>
            </a:r>
            <a:r>
              <a:rPr sz="3200" b="0" spc="-4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3200" b="0" spc="-6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3200" b="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ga</a:t>
            </a:r>
            <a:r>
              <a:rPr sz="3200" b="0" spc="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200" b="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izers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342" y="1021588"/>
            <a:ext cx="800925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25" dirty="0">
                <a:latin typeface="微软雅黑" panose="020B0503020204020204" charset="-122"/>
                <a:cs typeface="微软雅黑" panose="020B0503020204020204" charset="-122"/>
              </a:rPr>
              <a:t>项目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负责人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主要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b="1" spc="25" dirty="0">
                <a:latin typeface="微软雅黑" panose="020B0503020204020204" charset="-122"/>
                <a:cs typeface="微软雅黑" panose="020B0503020204020204" charset="-122"/>
              </a:rPr>
              <a:t>员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Na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es</a:t>
            </a:r>
            <a:r>
              <a:rPr sz="20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di</a:t>
            </a:r>
            <a:r>
              <a:rPr sz="2000" b="1" spc="-4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ector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(H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ngbin</a:t>
            </a:r>
            <a:r>
              <a:rPr sz="2000" b="1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80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u)</a:t>
            </a:r>
            <a:r>
              <a:rPr sz="20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&amp;team</a:t>
            </a:r>
            <a:r>
              <a:rPr sz="20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mbe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s: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862" y="1576450"/>
          <a:ext cx="7700009" cy="4431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388"/>
                <a:gridCol w="844550"/>
                <a:gridCol w="846074"/>
                <a:gridCol w="2538475"/>
                <a:gridCol w="966724"/>
                <a:gridCol w="1662176"/>
              </a:tblGrid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姓名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性别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04875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工作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单位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职称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投入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本</a:t>
                      </a: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项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目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全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时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工作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时间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人月）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</a:tr>
              <a:tr h="474599">
                <a:tc gridSpan="6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项目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负责人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1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于宏兵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spc="5" dirty="0">
                          <a:latin typeface="Times New Roman" panose="02020603050405020304"/>
                          <a:cs typeface="Times New Roman" panose="02020603050405020304"/>
                        </a:rPr>
                        <a:t>18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460375">
                <a:tc gridSpan="6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主要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成员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2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王秀艳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62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王胜强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董恒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邱明英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汪启年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王庆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8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艾丽娜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61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b="1" dirty="0">
                          <a:latin typeface="Calibri" panose="020F0502020204030204"/>
                          <a:cs typeface="Calibri" panose="020F0502020204030204"/>
                        </a:rPr>
                        <a:t>9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耿丽娟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15" dirty="0">
                          <a:latin typeface="Calibri" panose="020F0502020204030204"/>
                          <a:cs typeface="Calibri" panose="020F0502020204030204"/>
                        </a:rPr>
                        <a:t>10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陈赜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E7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15" dirty="0">
                          <a:latin typeface="Calibri" panose="020F0502020204030204"/>
                          <a:cs typeface="Calibri" panose="020F0502020204030204"/>
                        </a:rPr>
                        <a:t>11</a:t>
                      </a:r>
                      <a:endParaRPr sz="1400">
                        <a:latin typeface="Calibri" panose="020F0502020204030204"/>
                        <a:cs typeface="Calibri" panose="020F050202020403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A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张馨予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女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9061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南开大学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E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73596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18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1400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1375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95676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43726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42351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5150" y="1979676"/>
            <a:ext cx="7990205" cy="0"/>
          </a:xfrm>
          <a:custGeom>
            <a:avLst/>
            <a:gdLst/>
            <a:ahLst/>
            <a:cxnLst/>
            <a:rect l="l" t="t" r="r" b="b"/>
            <a:pathLst>
              <a:path w="7990205">
                <a:moveTo>
                  <a:pt x="0" y="0"/>
                </a:moveTo>
                <a:lnTo>
                  <a:pt x="7989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500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48751" y="1279525"/>
            <a:ext cx="0" cy="1346835"/>
          </a:xfrm>
          <a:custGeom>
            <a:avLst/>
            <a:gdLst/>
            <a:ahLst/>
            <a:cxnLst/>
            <a:rect l="l" t="t" r="r" b="b"/>
            <a:pathLst>
              <a:path h="1346835">
                <a:moveTo>
                  <a:pt x="0" y="0"/>
                </a:moveTo>
                <a:lnTo>
                  <a:pt x="0" y="13465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5150" y="1285875"/>
            <a:ext cx="7990205" cy="0"/>
          </a:xfrm>
          <a:custGeom>
            <a:avLst/>
            <a:gdLst/>
            <a:ahLst/>
            <a:cxnLst/>
            <a:rect l="l" t="t" r="r" b="b"/>
            <a:pathLst>
              <a:path w="7990205">
                <a:moveTo>
                  <a:pt x="0" y="0"/>
                </a:moveTo>
                <a:lnTo>
                  <a:pt x="7989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150" y="2619755"/>
            <a:ext cx="7990205" cy="0"/>
          </a:xfrm>
          <a:custGeom>
            <a:avLst/>
            <a:gdLst/>
            <a:ahLst/>
            <a:cxnLst/>
            <a:rect l="l" t="t" r="r" b="b"/>
            <a:pathLst>
              <a:path w="7990205">
                <a:moveTo>
                  <a:pt x="0" y="0"/>
                </a:moveTo>
                <a:lnTo>
                  <a:pt x="798995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1037" y="1414145"/>
            <a:ext cx="3505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40" marR="5080" indent="-117475">
              <a:lnSpc>
                <a:spcPct val="100000"/>
              </a:lnSpc>
            </a:pP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DF2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1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3043" y="1522348"/>
            <a:ext cx="3854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涂漆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1442" y="1629028"/>
            <a:ext cx="74168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更换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次数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5742" y="1735709"/>
            <a:ext cx="269748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漆脱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落，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而减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少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滤网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更换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次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数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8281" y="1415669"/>
            <a:ext cx="2038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15742" y="1522348"/>
            <a:ext cx="4413250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80" dirty="0">
                <a:latin typeface="微软雅黑" panose="020B0503020204020204" charset="-122"/>
                <a:cs typeface="微软雅黑" panose="020B0503020204020204" charset="-122"/>
              </a:rPr>
              <a:t>漆量堆积一定</a:t>
            </a:r>
            <a:r>
              <a:rPr sz="1400" b="1" spc="70" dirty="0">
                <a:latin typeface="微软雅黑" panose="020B0503020204020204" charset="-122"/>
                <a:cs typeface="微软雅黑" panose="020B0503020204020204" charset="-122"/>
              </a:rPr>
              <a:t>程度</a:t>
            </a:r>
            <a:r>
              <a:rPr sz="1400" b="1" spc="9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400" b="1" spc="80" dirty="0">
                <a:latin typeface="微软雅黑" panose="020B0503020204020204" charset="-122"/>
                <a:cs typeface="微软雅黑" panose="020B0503020204020204" charset="-122"/>
              </a:rPr>
              <a:t>，用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PV</a:t>
            </a:r>
            <a:r>
              <a:rPr sz="1400" b="1" spc="7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1400" b="1" spc="80" dirty="0">
                <a:latin typeface="微软雅黑" panose="020B0503020204020204" charset="-122"/>
                <a:cs typeface="微软雅黑" panose="020B0503020204020204" charset="-122"/>
              </a:rPr>
              <a:t>管敲</a:t>
            </a:r>
            <a:r>
              <a:rPr sz="1400" b="1" spc="70" dirty="0">
                <a:latin typeface="微软雅黑" panose="020B0503020204020204" charset="-122"/>
                <a:cs typeface="微软雅黑" panose="020B0503020204020204" charset="-122"/>
              </a:rPr>
              <a:t>打</a:t>
            </a:r>
            <a:r>
              <a:rPr sz="1400" b="1" spc="8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1400" b="1" spc="9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15" baseline="-34000" dirty="0">
                <a:latin typeface="微软雅黑" panose="020B0503020204020204" charset="-122"/>
                <a:cs typeface="微软雅黑" panose="020B0503020204020204" charset="-122"/>
              </a:rPr>
              <a:t>节省</a:t>
            </a:r>
            <a:r>
              <a:rPr sz="2100" b="1" spc="7" baseline="-34000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2100" b="1" spc="-7" baseline="-34000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100" b="1" spc="-15" baseline="-34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100" b="1" baseline="-34000" dirty="0">
                <a:latin typeface="微软雅黑" panose="020B0503020204020204" charset="-122"/>
                <a:cs typeface="微软雅黑" panose="020B0503020204020204" charset="-122"/>
              </a:rPr>
              <a:t>万元</a:t>
            </a:r>
            <a:endParaRPr sz="2100" baseline="-3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1442" y="1318133"/>
            <a:ext cx="6736080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spc="142" baseline="-34000" dirty="0">
                <a:latin typeface="微软雅黑" panose="020B0503020204020204" charset="-122"/>
                <a:cs typeface="微软雅黑" panose="020B0503020204020204" charset="-122"/>
              </a:rPr>
              <a:t>减少喷漆间滤</a:t>
            </a:r>
            <a:r>
              <a:rPr sz="2100" b="1" baseline="-34000" dirty="0">
                <a:latin typeface="微软雅黑" panose="020B0503020204020204" charset="-122"/>
                <a:cs typeface="微软雅黑" panose="020B0503020204020204" charset="-122"/>
              </a:rPr>
              <a:t>网</a:t>
            </a:r>
            <a:r>
              <a:rPr sz="2100" b="1" spc="112" baseline="-34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喷漆间滤网的定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期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更换，可将喷漆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后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的滤网</a:t>
            </a:r>
            <a:r>
              <a:rPr sz="1400" b="1" spc="8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172" baseline="-30000" dirty="0">
                <a:latin typeface="微软雅黑" panose="020B0503020204020204" charset="-122"/>
                <a:cs typeface="微软雅黑" panose="020B0503020204020204" charset="-122"/>
              </a:rPr>
              <a:t>减少滤网</a:t>
            </a:r>
            <a:r>
              <a:rPr sz="2100" b="1" spc="157" baseline="-30000" dirty="0">
                <a:latin typeface="微软雅黑" panose="020B0503020204020204" charset="-122"/>
                <a:cs typeface="微软雅黑" panose="020B0503020204020204" charset="-122"/>
              </a:rPr>
              <a:t>使</a:t>
            </a:r>
            <a:r>
              <a:rPr sz="2100" b="1" baseline="-30000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100" b="1" spc="-434" baseline="-30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-15" baseline="-30000" dirty="0">
                <a:latin typeface="Times New Roman" panose="02020603050405020304"/>
                <a:cs typeface="Times New Roman" panose="02020603050405020304"/>
              </a:rPr>
              <a:t>32</a:t>
            </a:r>
            <a:r>
              <a:rPr sz="2100" b="1" spc="165" baseline="-30000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2100" b="1" baseline="-30000" dirty="0">
                <a:latin typeface="微软雅黑" panose="020B0503020204020204" charset="-122"/>
                <a:cs typeface="微软雅黑" panose="020B0503020204020204" charset="-122"/>
              </a:rPr>
              <a:t>片</a:t>
            </a:r>
            <a:r>
              <a:rPr sz="2100" b="1" baseline="-30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-307" baseline="-30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已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3306" y="1545716"/>
            <a:ext cx="20383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实 施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037" y="2081021"/>
            <a:ext cx="3505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40" marR="5080" indent="-117475">
              <a:lnSpc>
                <a:spcPct val="100000"/>
              </a:lnSpc>
            </a:pP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DF2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7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3043" y="2189226"/>
            <a:ext cx="38544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喷漆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1442" y="2105914"/>
            <a:ext cx="597408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10"/>
              </a:lnSpc>
              <a:tabLst>
                <a:tab pos="1396365" algn="l"/>
                <a:tab pos="4845685" algn="l"/>
              </a:tabLst>
            </a:pPr>
            <a:r>
              <a:rPr sz="1400" b="1" spc="95" dirty="0">
                <a:latin typeface="微软雅黑" panose="020B0503020204020204" charset="-122"/>
                <a:cs typeface="微软雅黑" panose="020B0503020204020204" charset="-122"/>
              </a:rPr>
              <a:t>将漆门改成有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1400" b="1" spc="7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52" baseline="2000" dirty="0">
                <a:latin typeface="微软雅黑" panose="020B0503020204020204" charset="-122"/>
                <a:cs typeface="微软雅黑" panose="020B0503020204020204" charset="-122"/>
              </a:rPr>
              <a:t>漆门</a:t>
            </a:r>
            <a:r>
              <a:rPr sz="2100" b="1" spc="67" baseline="200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100" b="1" spc="44" baseline="2000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100" b="1" spc="52" baseline="2000" dirty="0">
                <a:latin typeface="微软雅黑" panose="020B0503020204020204" charset="-122"/>
                <a:cs typeface="微软雅黑" panose="020B0503020204020204" charset="-122"/>
              </a:rPr>
              <a:t>号停止</a:t>
            </a:r>
            <a:r>
              <a:rPr sz="2100" b="1" spc="67" baseline="2000" dirty="0">
                <a:latin typeface="微软雅黑" panose="020B0503020204020204" charset="-122"/>
                <a:cs typeface="微软雅黑" panose="020B0503020204020204" charset="-122"/>
              </a:rPr>
              <a:t>器</a:t>
            </a:r>
            <a:r>
              <a:rPr sz="2100" b="1" spc="52" baseline="2000" dirty="0">
                <a:latin typeface="微软雅黑" panose="020B0503020204020204" charset="-122"/>
                <a:cs typeface="微软雅黑" panose="020B0503020204020204" charset="-122"/>
              </a:rPr>
              <a:t>下存漆严</a:t>
            </a:r>
            <a:r>
              <a:rPr sz="2100" b="1" spc="67" baseline="2000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100" b="1" spc="52" baseline="20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100" b="1" spc="67" baseline="2000" dirty="0">
                <a:latin typeface="微软雅黑" panose="020B0503020204020204" charset="-122"/>
                <a:cs typeface="微软雅黑" panose="020B0503020204020204" charset="-122"/>
              </a:rPr>
              <a:t>将</a:t>
            </a:r>
            <a:r>
              <a:rPr sz="2100" b="1" spc="52" baseline="2000" dirty="0">
                <a:latin typeface="微软雅黑" panose="020B0503020204020204" charset="-122"/>
                <a:cs typeface="微软雅黑" panose="020B0503020204020204" charset="-122"/>
              </a:rPr>
              <a:t>门改成</a:t>
            </a:r>
            <a:r>
              <a:rPr sz="2100" b="1" baseline="2000" dirty="0">
                <a:latin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100" b="1" spc="127" baseline="2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100" b="1" spc="15" baseline="2000" dirty="0">
                <a:latin typeface="微软雅黑" panose="020B0503020204020204" charset="-122"/>
                <a:cs typeface="微软雅黑" panose="020B0503020204020204" charset="-122"/>
              </a:rPr>
              <a:t>回收漆</a:t>
            </a:r>
            <a:r>
              <a:rPr sz="2100" b="1" spc="15" baseline="200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定坡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度的门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定坡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度后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利于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回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收履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带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滴下</a:t>
            </a:r>
            <a:r>
              <a:rPr sz="1400" b="1" spc="-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浊漆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400" b="1" spc="10" dirty="0">
                <a:latin typeface="微软雅黑" panose="020B0503020204020204" charset="-122"/>
                <a:cs typeface="微软雅黑" panose="020B0503020204020204" charset="-122"/>
              </a:rPr>
              <a:t>效益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0</a:t>
            </a:r>
            <a:r>
              <a:rPr sz="1400" b="1" spc="-5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1400" b="1" spc="-10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万元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63306" y="1989490"/>
            <a:ext cx="204470" cy="62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000"/>
              </a:lnSpc>
            </a:pPr>
            <a:r>
              <a:rPr sz="1400" b="1" dirty="0">
                <a:latin typeface="微软雅黑" panose="020B0503020204020204" charset="-122"/>
                <a:cs typeface="微软雅黑" panose="020B0503020204020204" charset="-122"/>
              </a:rPr>
              <a:t>已 实 </a:t>
            </a:r>
            <a:r>
              <a:rPr sz="1400" b="1" spc="5" dirty="0">
                <a:latin typeface="微软雅黑" panose="020B0503020204020204" charset="-122"/>
                <a:cs typeface="微软雅黑" panose="020B0503020204020204" charset="-122"/>
              </a:rPr>
              <a:t>施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09216" y="976883"/>
            <a:ext cx="4108704" cy="3413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35123" y="1001267"/>
            <a:ext cx="4108704" cy="3413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982848" y="1033017"/>
            <a:ext cx="23895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7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dirty="0">
                <a:latin typeface="微软雅黑" panose="020B0503020204020204" charset="-122"/>
                <a:cs typeface="微软雅黑" panose="020B0503020204020204" charset="-122"/>
              </a:rPr>
              <a:t>各类喷涂方式的特点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97840" y="230123"/>
            <a:ext cx="8147684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  <a:tabLst>
                <a:tab pos="4458970" algn="l"/>
              </a:tabLst>
            </a:pP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亚实履带</a:t>
            </a:r>
            <a:r>
              <a:rPr sz="2400" spc="40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(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天津</a:t>
            </a:r>
            <a:r>
              <a:rPr sz="2400" spc="409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)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有限公司调查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	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电器机械及器材制造行业）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71144" y="2700527"/>
            <a:ext cx="7446264" cy="464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97051" y="2726435"/>
            <a:ext cx="7444740" cy="464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64819" y="2752597"/>
            <a:ext cx="7208520" cy="75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charac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cs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 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spraying and coat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ng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methods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219325">
              <a:lnSpc>
                <a:spcPct val="100000"/>
              </a:lnSpc>
              <a:spcBef>
                <a:spcPts val="1070"/>
              </a:spcBef>
            </a:pP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表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5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8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0" dirty="0">
                <a:latin typeface="微软雅黑" panose="020B0503020204020204" charset="-122"/>
                <a:cs typeface="微软雅黑" panose="020B0503020204020204" charset="-122"/>
              </a:rPr>
              <a:t>各类喷涂方式的特点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61962" y="3710051"/>
          <a:ext cx="8373109" cy="257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3962"/>
                <a:gridCol w="2951226"/>
                <a:gridCol w="2089150"/>
                <a:gridCol w="2089150"/>
              </a:tblGrid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序号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方式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1830" algn="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涂装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效率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质量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空气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25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35%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优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2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无空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40%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3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空气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辅助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式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高压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无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空气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45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60%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较好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空气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+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静电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45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60%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优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高压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无空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+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静电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55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75%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6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混气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+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静电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60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85%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较好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7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热喷涂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0" algn="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50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1400" b="1" spc="5" dirty="0">
                          <a:latin typeface="Times New Roman" panose="02020603050405020304"/>
                          <a:cs typeface="Times New Roman" panose="02020603050405020304"/>
                        </a:rPr>
                        <a:t>85%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6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一般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1358" y="2701035"/>
            <a:ext cx="20383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052449"/>
            <a:ext cx="3025775" cy="2057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67400" y="2924048"/>
            <a:ext cx="3097276" cy="3933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70">
              <a:lnSpc>
                <a:spcPct val="100000"/>
              </a:lnSpc>
              <a:tabLst>
                <a:tab pos="1647825" algn="l"/>
                <a:tab pos="4408170" algn="l"/>
                <a:tab pos="7321550" algn="l"/>
              </a:tabLst>
            </a:pP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亚实履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带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（天津）有限公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司</a:t>
            </a: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清洁生产全过</a:t>
            </a:r>
            <a:r>
              <a:rPr sz="24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2400" spc="-4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VOC</a:t>
            </a:r>
            <a:r>
              <a:rPr sz="2400" spc="-3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4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4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控制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691" y="851789"/>
            <a:ext cx="606171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Advices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Su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ges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ions:</a:t>
            </a:r>
            <a:r>
              <a:rPr sz="20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Asiatr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000" b="1" spc="-4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ian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j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in)</a:t>
            </a:r>
            <a:r>
              <a:rPr sz="20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spc="1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td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037" y="1190625"/>
          <a:ext cx="5420360" cy="5667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012"/>
                <a:gridCol w="2251075"/>
                <a:gridCol w="504825"/>
                <a:gridCol w="1655826"/>
              </a:tblGrid>
              <a:tr h="843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名称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 marR="43180" indent="-90170">
                        <a:lnSpc>
                          <a:spcPct val="143000"/>
                        </a:lnSpc>
                        <a:spcBef>
                          <a:spcPts val="550"/>
                        </a:spcBef>
                      </a:pP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手动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混气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涂改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自动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混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气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400" b="1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静电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喷涂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并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回收</a:t>
                      </a:r>
                      <a:r>
                        <a:rPr sz="1400" b="1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利</a:t>
                      </a:r>
                      <a:r>
                        <a:rPr sz="1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用漆雾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编号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H</a:t>
                      </a:r>
                      <a:r>
                        <a:rPr sz="1400" b="1" spc="-10" dirty="0">
                          <a:latin typeface="Times New Roman" panose="02020603050405020304"/>
                          <a:cs typeface="Times New Roman" panose="02020603050405020304"/>
                        </a:rPr>
                        <a:t>F</a:t>
                      </a:r>
                      <a:r>
                        <a:rPr sz="1400" b="1" dirty="0">
                          <a:latin typeface="Times New Roman" panose="02020603050405020304"/>
                          <a:cs typeface="Times New Roman" panose="02020603050405020304"/>
                        </a:rPr>
                        <a:t>04</a:t>
                      </a: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方案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简述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 algn="just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公司现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的手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气喷枪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是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手动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转动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喷枪对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轮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子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 marR="22225" algn="just">
                        <a:lnSpc>
                          <a:spcPct val="143000"/>
                        </a:lnSpc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b="1" spc="20" dirty="0">
                          <a:solidFill>
                            <a:srgbClr val="FF0417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涂着效率仅</a:t>
                      </a:r>
                      <a:r>
                        <a:rPr sz="1400" b="1" spc="25" dirty="0">
                          <a:solidFill>
                            <a:srgbClr val="FF0417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r>
                        <a:rPr sz="1400" b="1" spc="-20" dirty="0">
                          <a:solidFill>
                            <a:srgbClr val="FF0417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b="1" spc="5" dirty="0">
                          <a:solidFill>
                            <a:srgbClr val="FF0417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5</a:t>
                      </a:r>
                      <a:r>
                        <a:rPr sz="1400" b="1" spc="10" dirty="0">
                          <a:solidFill>
                            <a:srgbClr val="FF0417"/>
                          </a:solidFill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r>
                        <a:rPr sz="1400" b="1" spc="35" dirty="0">
                          <a:solidFill>
                            <a:srgbClr val="FF0417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公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司油漆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率很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另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外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涂装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sz="14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有</a:t>
                      </a:r>
                      <a:r>
                        <a:rPr sz="1400" spc="5" dirty="0">
                          <a:latin typeface="Times New Roman" panose="02020603050405020304"/>
                          <a:cs typeface="Times New Roman" panose="02020603050405020304"/>
                        </a:rPr>
                        <a:t>45</a:t>
                      </a:r>
                      <a:r>
                        <a:rPr sz="1400" spc="15" dirty="0">
                          <a:latin typeface="Times New Roman" panose="02020603050405020304"/>
                          <a:cs typeface="Times New Roman" panose="02020603050405020304"/>
                        </a:rPr>
                        <a:t>%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雾飞</a:t>
                      </a:r>
                      <a:r>
                        <a:rPr sz="1400" spc="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散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让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其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自然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干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燥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并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将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倒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掉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这造成了原材料的浪费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并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引起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环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境污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染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676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400" b="1" spc="5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技术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评估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 algn="just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将手动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气喷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涂改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为自动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气静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电喷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涂</a:t>
                      </a:r>
                      <a:r>
                        <a:rPr sz="1400" spc="5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可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提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生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 marR="22225" algn="just">
                        <a:lnSpc>
                          <a:spcPts val="2200"/>
                        </a:lnSpc>
                        <a:spcBef>
                          <a:spcPts val="155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产效率</a:t>
                      </a:r>
                      <a:r>
                        <a:rPr sz="1400" spc="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增加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稳定</a:t>
                      </a:r>
                      <a:r>
                        <a:rPr sz="1400" spc="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性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，将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操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作人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员的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失误减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到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最</a:t>
                      </a:r>
                      <a:r>
                        <a:rPr sz="1400" spc="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低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对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工件进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合理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布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局，让后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被喷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工件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利用一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部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分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前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排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被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 marR="22860" algn="just">
                        <a:lnSpc>
                          <a:spcPts val="2200"/>
                        </a:lnSpc>
                        <a:spcBef>
                          <a:spcPts val="5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喷工件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时的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雾，之后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再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参照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水性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漆涂装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线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雾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回收利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的方法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采用挡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板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式回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收利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用装</a:t>
                      </a:r>
                      <a:r>
                        <a:rPr sz="14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置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将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后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的涂料粘度调整到标准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粘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度，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过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滤后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再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使用。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9603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环境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评估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使涂装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线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的涂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着效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率进一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步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提</a:t>
                      </a:r>
                      <a:r>
                        <a:rPr sz="14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，并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回收过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喷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spc="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雾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最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 marR="22225">
                        <a:lnSpc>
                          <a:spcPct val="150000"/>
                        </a:lnSpc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大限度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地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减少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废漆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渣的排</a:t>
                      </a:r>
                      <a:r>
                        <a:rPr sz="1400" spc="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放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，避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免漆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渣产生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污染，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降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 低排放费用，改善操作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环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境和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劳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动条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件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354012">
                <a:tc>
                  <a:txBody>
                    <a:bodyPr/>
                    <a:lstStyle/>
                    <a:p>
                      <a:pPr marL="12954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经济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评估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自动混气静电喷枪节约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油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漆：</a:t>
                      </a:r>
                      <a:r>
                        <a:rPr sz="1400" spc="-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漆雾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回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收油</a:t>
                      </a:r>
                      <a:r>
                        <a:rPr sz="1400" spc="-1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漆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：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608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29540">
                        <a:lnSpc>
                          <a:spcPct val="100000"/>
                        </a:lnSpc>
                      </a:pPr>
                      <a:r>
                        <a:rPr sz="1400" b="1" spc="10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评估</a:t>
                      </a:r>
                      <a:r>
                        <a:rPr sz="1400" b="1" dirty="0">
                          <a:solidFill>
                            <a:srgbClr val="0000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结论</a:t>
                      </a:r>
                      <a:endParaRPr sz="1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由于技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术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14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熟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，国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内外有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许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多厂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家已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经采取</a:t>
                      </a:r>
                      <a:r>
                        <a:rPr sz="1400" spc="1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该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方</a:t>
                      </a:r>
                      <a:r>
                        <a:rPr sz="14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式</a:t>
                      </a:r>
                      <a:r>
                        <a:rPr sz="1400" spc="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议实</a:t>
                      </a:r>
                      <a:r>
                        <a:rPr sz="14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施</a:t>
                      </a:r>
                      <a:r>
                        <a:rPr sz="14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sz="14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737" y="0"/>
            <a:ext cx="8220075" cy="68579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9215">
              <a:lnSpc>
                <a:spcPct val="100000"/>
              </a:lnSpc>
            </a:pPr>
            <a:r>
              <a:rPr sz="2000" dirty="0"/>
              <a:t>M</a:t>
            </a:r>
            <a:r>
              <a:rPr sz="2000" spc="5" dirty="0"/>
              <a:t>a</a:t>
            </a:r>
            <a:r>
              <a:rPr sz="2000" dirty="0"/>
              <a:t>nu</a:t>
            </a:r>
            <a:r>
              <a:rPr sz="2000" spc="5" dirty="0"/>
              <a:t>f</a:t>
            </a:r>
            <a:r>
              <a:rPr sz="2000" dirty="0"/>
              <a:t>act</a:t>
            </a:r>
            <a:r>
              <a:rPr sz="2000" spc="-15" dirty="0"/>
              <a:t>u</a:t>
            </a:r>
            <a:r>
              <a:rPr sz="2000" spc="-40" dirty="0"/>
              <a:t>r</a:t>
            </a:r>
            <a:r>
              <a:rPr sz="2000" dirty="0"/>
              <a:t>e</a:t>
            </a:r>
            <a:r>
              <a:rPr sz="2000" spc="-45" dirty="0"/>
              <a:t> </a:t>
            </a:r>
            <a:r>
              <a:rPr sz="2000" dirty="0"/>
              <a:t>p</a:t>
            </a:r>
            <a:r>
              <a:rPr sz="2000" spc="-40" dirty="0"/>
              <a:t>r</a:t>
            </a:r>
            <a:r>
              <a:rPr sz="2000" dirty="0"/>
              <a:t>ocesses</a:t>
            </a:r>
            <a:r>
              <a:rPr sz="2000" spc="-30" dirty="0"/>
              <a:t> </a:t>
            </a:r>
            <a:r>
              <a:rPr sz="2000" dirty="0"/>
              <a:t>gr</a:t>
            </a:r>
            <a:r>
              <a:rPr sz="2000" spc="5" dirty="0"/>
              <a:t>a</a:t>
            </a:r>
            <a:r>
              <a:rPr sz="2000" dirty="0"/>
              <a:t>ph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438135" y="4413504"/>
            <a:ext cx="330835" cy="218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总 技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路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 线 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420751"/>
            <a:ext cx="7383145" cy="556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875" algn="ctr">
              <a:lnSpc>
                <a:spcPts val="3160"/>
              </a:lnSpc>
            </a:pP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污染控制存在的问题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026795" algn="ctr">
              <a:lnSpc>
                <a:spcPts val="3160"/>
              </a:lnSpc>
            </a:pP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llen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es</a:t>
            </a:r>
            <a:r>
              <a:rPr sz="28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di</a:t>
            </a:r>
            <a:r>
              <a:rPr sz="2800" b="1" spc="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ficu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ties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con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6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ted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3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340"/>
              </a:lnSpc>
            </a:pPr>
            <a:r>
              <a:rPr sz="2800" spc="-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产生多样性，多发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多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37845">
              <a:lnSpc>
                <a:spcPts val="3340"/>
              </a:lnSpc>
            </a:pPr>
            <a:r>
              <a:rPr sz="28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2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comp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ds</a:t>
            </a:r>
            <a:r>
              <a:rPr sz="2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</a:t>
            </a:r>
            <a:r>
              <a:rPr sz="2800" b="1" spc="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se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345"/>
              </a:lnSpc>
              <a:spcBef>
                <a:spcPts val="35"/>
              </a:spcBef>
            </a:pPr>
            <a:r>
              <a:rPr sz="2800" spc="-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放</a:t>
            </a:r>
            <a:r>
              <a:rPr sz="2800" b="1" spc="-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不好测，测不准，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44195">
              <a:lnSpc>
                <a:spcPts val="3345"/>
              </a:lnSpc>
            </a:pP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Hard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measu</a:t>
            </a:r>
            <a:r>
              <a:rPr sz="28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2800" b="1" spc="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340"/>
              </a:lnSpc>
              <a:spcBef>
                <a:spcPts val="35"/>
              </a:spcBef>
            </a:pPr>
            <a:r>
              <a:rPr sz="2800" spc="-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标准难产；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44195">
              <a:lnSpc>
                <a:spcPts val="3340"/>
              </a:lnSpc>
            </a:pP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Hard</a:t>
            </a:r>
            <a:r>
              <a:rPr sz="2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8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800" b="1" spc="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emiss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8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8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ol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ard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340"/>
              </a:lnSpc>
              <a:spcBef>
                <a:spcPts val="35"/>
              </a:spcBef>
            </a:pPr>
            <a:r>
              <a:rPr sz="2800" spc="-1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15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处理难度大（难收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44195">
              <a:lnSpc>
                <a:spcPts val="3340"/>
              </a:lnSpc>
            </a:pP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Dif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icult</a:t>
            </a:r>
            <a:r>
              <a:rPr sz="2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lect</a:t>
            </a:r>
            <a:r>
              <a:rPr sz="28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ses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3340"/>
              </a:lnSpc>
              <a:spcBef>
                <a:spcPts val="35"/>
              </a:spcBef>
            </a:pPr>
            <a:r>
              <a:rPr sz="2800" spc="-5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800" b="1" spc="-7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latin typeface="Times New Roman" panose="02020603050405020304"/>
                <a:cs typeface="Times New Roman" panose="02020603050405020304"/>
              </a:rPr>
              <a:t>OC</a:t>
            </a:r>
            <a:r>
              <a:rPr sz="28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难处理（技术与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设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备</a:t>
            </a:r>
            <a:r>
              <a:rPr sz="2800" b="1" spc="0" dirty="0">
                <a:latin typeface="微软雅黑" panose="020B0503020204020204" charset="-122"/>
                <a:cs typeface="微软雅黑" panose="020B0503020204020204" charset="-122"/>
              </a:rPr>
              <a:t>问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题）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544195">
              <a:lnSpc>
                <a:spcPts val="3340"/>
              </a:lnSpc>
            </a:pP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Dif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icult</a:t>
            </a:r>
            <a:r>
              <a:rPr sz="28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8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puri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8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800" b="1" spc="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ll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ted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1143063"/>
            <a:ext cx="963930" cy="290830"/>
          </a:xfrm>
          <a:custGeom>
            <a:avLst/>
            <a:gdLst/>
            <a:ahLst/>
            <a:cxnLst/>
            <a:rect l="l" t="t" r="r" b="b"/>
            <a:pathLst>
              <a:path w="963930" h="290830">
                <a:moveTo>
                  <a:pt x="0" y="290512"/>
                </a:moveTo>
                <a:lnTo>
                  <a:pt x="963612" y="290512"/>
                </a:lnTo>
                <a:lnTo>
                  <a:pt x="963612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BB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4437" y="1143063"/>
            <a:ext cx="2494280" cy="290830"/>
          </a:xfrm>
          <a:custGeom>
            <a:avLst/>
            <a:gdLst/>
            <a:ahLst/>
            <a:cxnLst/>
            <a:rect l="l" t="t" r="r" b="b"/>
            <a:pathLst>
              <a:path w="2494279" h="290830">
                <a:moveTo>
                  <a:pt x="0" y="290512"/>
                </a:moveTo>
                <a:lnTo>
                  <a:pt x="2493899" y="290512"/>
                </a:lnTo>
                <a:lnTo>
                  <a:pt x="2493899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BB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08400" y="1143063"/>
            <a:ext cx="1764030" cy="290830"/>
          </a:xfrm>
          <a:custGeom>
            <a:avLst/>
            <a:gdLst/>
            <a:ahLst/>
            <a:cxnLst/>
            <a:rect l="l" t="t" r="r" b="b"/>
            <a:pathLst>
              <a:path w="1764029" h="290830">
                <a:moveTo>
                  <a:pt x="0" y="290512"/>
                </a:moveTo>
                <a:lnTo>
                  <a:pt x="1763776" y="290512"/>
                </a:lnTo>
                <a:lnTo>
                  <a:pt x="1763776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BB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72176" y="1143063"/>
            <a:ext cx="1652905" cy="290830"/>
          </a:xfrm>
          <a:custGeom>
            <a:avLst/>
            <a:gdLst/>
            <a:ahLst/>
            <a:cxnLst/>
            <a:rect l="l" t="t" r="r" b="b"/>
            <a:pathLst>
              <a:path w="1652904" h="290830">
                <a:moveTo>
                  <a:pt x="0" y="290512"/>
                </a:moveTo>
                <a:lnTo>
                  <a:pt x="1652524" y="290512"/>
                </a:lnTo>
                <a:lnTo>
                  <a:pt x="1652524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BB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24700" y="1143063"/>
            <a:ext cx="1733550" cy="290830"/>
          </a:xfrm>
          <a:custGeom>
            <a:avLst/>
            <a:gdLst/>
            <a:ahLst/>
            <a:cxnLst/>
            <a:rect l="l" t="t" r="r" b="b"/>
            <a:pathLst>
              <a:path w="1733550" h="290830">
                <a:moveTo>
                  <a:pt x="0" y="290512"/>
                </a:moveTo>
                <a:lnTo>
                  <a:pt x="1733550" y="290512"/>
                </a:lnTo>
                <a:lnTo>
                  <a:pt x="1733550" y="0"/>
                </a:lnTo>
                <a:lnTo>
                  <a:pt x="0" y="0"/>
                </a:lnTo>
                <a:lnTo>
                  <a:pt x="0" y="290512"/>
                </a:lnTo>
                <a:close/>
              </a:path>
            </a:pathLst>
          </a:custGeom>
          <a:solidFill>
            <a:srgbClr val="BB00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0825" y="1433449"/>
            <a:ext cx="963930" cy="1425575"/>
          </a:xfrm>
          <a:custGeom>
            <a:avLst/>
            <a:gdLst/>
            <a:ahLst/>
            <a:cxnLst/>
            <a:rect l="l" t="t" r="r" b="b"/>
            <a:pathLst>
              <a:path w="963930" h="1425575">
                <a:moveTo>
                  <a:pt x="0" y="1425575"/>
                </a:moveTo>
                <a:lnTo>
                  <a:pt x="963612" y="1425575"/>
                </a:lnTo>
                <a:lnTo>
                  <a:pt x="963612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14437" y="1433449"/>
            <a:ext cx="2494280" cy="1425575"/>
          </a:xfrm>
          <a:custGeom>
            <a:avLst/>
            <a:gdLst/>
            <a:ahLst/>
            <a:cxnLst/>
            <a:rect l="l" t="t" r="r" b="b"/>
            <a:pathLst>
              <a:path w="2494279" h="1425575">
                <a:moveTo>
                  <a:pt x="0" y="1425575"/>
                </a:moveTo>
                <a:lnTo>
                  <a:pt x="2493899" y="1425575"/>
                </a:lnTo>
                <a:lnTo>
                  <a:pt x="2493899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708400" y="1433449"/>
            <a:ext cx="1764030" cy="1425575"/>
          </a:xfrm>
          <a:custGeom>
            <a:avLst/>
            <a:gdLst/>
            <a:ahLst/>
            <a:cxnLst/>
            <a:rect l="l" t="t" r="r" b="b"/>
            <a:pathLst>
              <a:path w="1764029" h="1425575">
                <a:moveTo>
                  <a:pt x="0" y="1425575"/>
                </a:moveTo>
                <a:lnTo>
                  <a:pt x="1763776" y="1425575"/>
                </a:lnTo>
                <a:lnTo>
                  <a:pt x="1763776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72176" y="1433449"/>
            <a:ext cx="1652905" cy="1425575"/>
          </a:xfrm>
          <a:custGeom>
            <a:avLst/>
            <a:gdLst/>
            <a:ahLst/>
            <a:cxnLst/>
            <a:rect l="l" t="t" r="r" b="b"/>
            <a:pathLst>
              <a:path w="1652904" h="1425575">
                <a:moveTo>
                  <a:pt x="0" y="1425575"/>
                </a:moveTo>
                <a:lnTo>
                  <a:pt x="1652524" y="1425575"/>
                </a:lnTo>
                <a:lnTo>
                  <a:pt x="1652524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24700" y="1433449"/>
            <a:ext cx="1733550" cy="1425575"/>
          </a:xfrm>
          <a:custGeom>
            <a:avLst/>
            <a:gdLst/>
            <a:ahLst/>
            <a:cxnLst/>
            <a:rect l="l" t="t" r="r" b="b"/>
            <a:pathLst>
              <a:path w="1733550" h="1425575">
                <a:moveTo>
                  <a:pt x="0" y="1425575"/>
                </a:moveTo>
                <a:lnTo>
                  <a:pt x="1733550" y="1425575"/>
                </a:lnTo>
                <a:lnTo>
                  <a:pt x="1733550" y="0"/>
                </a:lnTo>
                <a:lnTo>
                  <a:pt x="0" y="0"/>
                </a:lnTo>
                <a:lnTo>
                  <a:pt x="0" y="1425575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0825" y="2859023"/>
            <a:ext cx="963930" cy="1424305"/>
          </a:xfrm>
          <a:custGeom>
            <a:avLst/>
            <a:gdLst/>
            <a:ahLst/>
            <a:cxnLst/>
            <a:rect l="l" t="t" r="r" b="b"/>
            <a:pathLst>
              <a:path w="963930" h="1424304">
                <a:moveTo>
                  <a:pt x="0" y="1424051"/>
                </a:moveTo>
                <a:lnTo>
                  <a:pt x="963612" y="1424051"/>
                </a:lnTo>
                <a:lnTo>
                  <a:pt x="963612" y="0"/>
                </a:lnTo>
                <a:lnTo>
                  <a:pt x="0" y="0"/>
                </a:lnTo>
                <a:lnTo>
                  <a:pt x="0" y="1424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14437" y="2859023"/>
            <a:ext cx="2494280" cy="1424305"/>
          </a:xfrm>
          <a:custGeom>
            <a:avLst/>
            <a:gdLst/>
            <a:ahLst/>
            <a:cxnLst/>
            <a:rect l="l" t="t" r="r" b="b"/>
            <a:pathLst>
              <a:path w="2494279" h="1424304">
                <a:moveTo>
                  <a:pt x="0" y="1424051"/>
                </a:moveTo>
                <a:lnTo>
                  <a:pt x="2493899" y="1424051"/>
                </a:lnTo>
                <a:lnTo>
                  <a:pt x="2493899" y="0"/>
                </a:lnTo>
                <a:lnTo>
                  <a:pt x="0" y="0"/>
                </a:lnTo>
                <a:lnTo>
                  <a:pt x="0" y="1424051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08400" y="2859023"/>
            <a:ext cx="1764030" cy="1424305"/>
          </a:xfrm>
          <a:custGeom>
            <a:avLst/>
            <a:gdLst/>
            <a:ahLst/>
            <a:cxnLst/>
            <a:rect l="l" t="t" r="r" b="b"/>
            <a:pathLst>
              <a:path w="1764029" h="1424304">
                <a:moveTo>
                  <a:pt x="0" y="1424051"/>
                </a:moveTo>
                <a:lnTo>
                  <a:pt x="1763776" y="1424051"/>
                </a:lnTo>
                <a:lnTo>
                  <a:pt x="1763776" y="0"/>
                </a:lnTo>
                <a:lnTo>
                  <a:pt x="0" y="0"/>
                </a:lnTo>
                <a:lnTo>
                  <a:pt x="0" y="1424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72176" y="2859023"/>
            <a:ext cx="1652905" cy="1424305"/>
          </a:xfrm>
          <a:custGeom>
            <a:avLst/>
            <a:gdLst/>
            <a:ahLst/>
            <a:cxnLst/>
            <a:rect l="l" t="t" r="r" b="b"/>
            <a:pathLst>
              <a:path w="1652904" h="1424304">
                <a:moveTo>
                  <a:pt x="0" y="1424051"/>
                </a:moveTo>
                <a:lnTo>
                  <a:pt x="1652524" y="1424051"/>
                </a:lnTo>
                <a:lnTo>
                  <a:pt x="1652524" y="0"/>
                </a:lnTo>
                <a:lnTo>
                  <a:pt x="0" y="0"/>
                </a:lnTo>
                <a:lnTo>
                  <a:pt x="0" y="1424051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124700" y="2859023"/>
            <a:ext cx="1733550" cy="1424305"/>
          </a:xfrm>
          <a:custGeom>
            <a:avLst/>
            <a:gdLst/>
            <a:ahLst/>
            <a:cxnLst/>
            <a:rect l="l" t="t" r="r" b="b"/>
            <a:pathLst>
              <a:path w="1733550" h="1424304">
                <a:moveTo>
                  <a:pt x="0" y="1424051"/>
                </a:moveTo>
                <a:lnTo>
                  <a:pt x="1733550" y="1424051"/>
                </a:lnTo>
                <a:lnTo>
                  <a:pt x="1733550" y="0"/>
                </a:lnTo>
                <a:lnTo>
                  <a:pt x="0" y="0"/>
                </a:lnTo>
                <a:lnTo>
                  <a:pt x="0" y="14240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0825" y="4283075"/>
            <a:ext cx="963930" cy="1663700"/>
          </a:xfrm>
          <a:custGeom>
            <a:avLst/>
            <a:gdLst/>
            <a:ahLst/>
            <a:cxnLst/>
            <a:rect l="l" t="t" r="r" b="b"/>
            <a:pathLst>
              <a:path w="963930" h="1663700">
                <a:moveTo>
                  <a:pt x="0" y="1663700"/>
                </a:moveTo>
                <a:lnTo>
                  <a:pt x="963612" y="1663700"/>
                </a:lnTo>
                <a:lnTo>
                  <a:pt x="963612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4437" y="4283075"/>
            <a:ext cx="2494280" cy="1663700"/>
          </a:xfrm>
          <a:custGeom>
            <a:avLst/>
            <a:gdLst/>
            <a:ahLst/>
            <a:cxnLst/>
            <a:rect l="l" t="t" r="r" b="b"/>
            <a:pathLst>
              <a:path w="2494279" h="1663700">
                <a:moveTo>
                  <a:pt x="0" y="1663700"/>
                </a:moveTo>
                <a:lnTo>
                  <a:pt x="2493899" y="1663700"/>
                </a:lnTo>
                <a:lnTo>
                  <a:pt x="2493899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08400" y="4283075"/>
            <a:ext cx="1764030" cy="1663700"/>
          </a:xfrm>
          <a:custGeom>
            <a:avLst/>
            <a:gdLst/>
            <a:ahLst/>
            <a:cxnLst/>
            <a:rect l="l" t="t" r="r" b="b"/>
            <a:pathLst>
              <a:path w="1764029" h="1663700">
                <a:moveTo>
                  <a:pt x="0" y="1663700"/>
                </a:moveTo>
                <a:lnTo>
                  <a:pt x="1763776" y="1663700"/>
                </a:lnTo>
                <a:lnTo>
                  <a:pt x="1763776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72176" y="4283075"/>
            <a:ext cx="1652905" cy="1663700"/>
          </a:xfrm>
          <a:custGeom>
            <a:avLst/>
            <a:gdLst/>
            <a:ahLst/>
            <a:cxnLst/>
            <a:rect l="l" t="t" r="r" b="b"/>
            <a:pathLst>
              <a:path w="1652904" h="1663700">
                <a:moveTo>
                  <a:pt x="0" y="1663700"/>
                </a:moveTo>
                <a:lnTo>
                  <a:pt x="1652524" y="1663700"/>
                </a:lnTo>
                <a:lnTo>
                  <a:pt x="1652524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124700" y="4283075"/>
            <a:ext cx="1733550" cy="1663700"/>
          </a:xfrm>
          <a:custGeom>
            <a:avLst/>
            <a:gdLst/>
            <a:ahLst/>
            <a:cxnLst/>
            <a:rect l="l" t="t" r="r" b="b"/>
            <a:pathLst>
              <a:path w="1733550" h="1663700">
                <a:moveTo>
                  <a:pt x="0" y="1663700"/>
                </a:moveTo>
                <a:lnTo>
                  <a:pt x="1733550" y="1663700"/>
                </a:lnTo>
                <a:lnTo>
                  <a:pt x="1733550" y="0"/>
                </a:lnTo>
                <a:lnTo>
                  <a:pt x="0" y="0"/>
                </a:lnTo>
                <a:lnTo>
                  <a:pt x="0" y="1663700"/>
                </a:lnTo>
                <a:close/>
              </a:path>
            </a:pathLst>
          </a:custGeom>
          <a:solidFill>
            <a:srgbClr val="F4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0825" y="5946775"/>
            <a:ext cx="963930" cy="911225"/>
          </a:xfrm>
          <a:custGeom>
            <a:avLst/>
            <a:gdLst/>
            <a:ahLst/>
            <a:cxnLst/>
            <a:rect l="l" t="t" r="r" b="b"/>
            <a:pathLst>
              <a:path w="963930" h="911225">
                <a:moveTo>
                  <a:pt x="963612" y="911222"/>
                </a:moveTo>
                <a:lnTo>
                  <a:pt x="963612" y="0"/>
                </a:lnTo>
                <a:lnTo>
                  <a:pt x="0" y="0"/>
                </a:lnTo>
                <a:lnTo>
                  <a:pt x="0" y="911222"/>
                </a:lnTo>
                <a:lnTo>
                  <a:pt x="963612" y="911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14437" y="5946775"/>
            <a:ext cx="2494280" cy="911225"/>
          </a:xfrm>
          <a:custGeom>
            <a:avLst/>
            <a:gdLst/>
            <a:ahLst/>
            <a:cxnLst/>
            <a:rect l="l" t="t" r="r" b="b"/>
            <a:pathLst>
              <a:path w="2494279" h="911225">
                <a:moveTo>
                  <a:pt x="2493899" y="911222"/>
                </a:moveTo>
                <a:lnTo>
                  <a:pt x="2493899" y="0"/>
                </a:lnTo>
                <a:lnTo>
                  <a:pt x="0" y="0"/>
                </a:lnTo>
                <a:lnTo>
                  <a:pt x="0" y="911222"/>
                </a:lnTo>
                <a:lnTo>
                  <a:pt x="2493899" y="911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708400" y="5946775"/>
            <a:ext cx="1764030" cy="911225"/>
          </a:xfrm>
          <a:custGeom>
            <a:avLst/>
            <a:gdLst/>
            <a:ahLst/>
            <a:cxnLst/>
            <a:rect l="l" t="t" r="r" b="b"/>
            <a:pathLst>
              <a:path w="1764029" h="911225">
                <a:moveTo>
                  <a:pt x="1763776" y="911222"/>
                </a:moveTo>
                <a:lnTo>
                  <a:pt x="1763776" y="0"/>
                </a:lnTo>
                <a:lnTo>
                  <a:pt x="0" y="0"/>
                </a:lnTo>
                <a:lnTo>
                  <a:pt x="0" y="911222"/>
                </a:lnTo>
                <a:lnTo>
                  <a:pt x="1763776" y="911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72176" y="5946775"/>
            <a:ext cx="1652905" cy="911225"/>
          </a:xfrm>
          <a:custGeom>
            <a:avLst/>
            <a:gdLst/>
            <a:ahLst/>
            <a:cxnLst/>
            <a:rect l="l" t="t" r="r" b="b"/>
            <a:pathLst>
              <a:path w="1652904" h="911225">
                <a:moveTo>
                  <a:pt x="1652524" y="911222"/>
                </a:moveTo>
                <a:lnTo>
                  <a:pt x="1652524" y="0"/>
                </a:lnTo>
                <a:lnTo>
                  <a:pt x="0" y="0"/>
                </a:lnTo>
                <a:lnTo>
                  <a:pt x="0" y="911222"/>
                </a:lnTo>
                <a:lnTo>
                  <a:pt x="1652524" y="911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24700" y="5946775"/>
            <a:ext cx="1733550" cy="911225"/>
          </a:xfrm>
          <a:custGeom>
            <a:avLst/>
            <a:gdLst/>
            <a:ahLst/>
            <a:cxnLst/>
            <a:rect l="l" t="t" r="r" b="b"/>
            <a:pathLst>
              <a:path w="1733550" h="911225">
                <a:moveTo>
                  <a:pt x="1733550" y="911222"/>
                </a:moveTo>
                <a:lnTo>
                  <a:pt x="1733550" y="0"/>
                </a:lnTo>
                <a:lnTo>
                  <a:pt x="0" y="0"/>
                </a:lnTo>
                <a:lnTo>
                  <a:pt x="0" y="911222"/>
                </a:lnTo>
                <a:lnTo>
                  <a:pt x="1733550" y="9112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44475" y="1433575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4475" y="2859023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4475" y="4283075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4475" y="5929839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6929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4475" y="5963710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6929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50825" y="1136650"/>
            <a:ext cx="0" cy="5721350"/>
          </a:xfrm>
          <a:custGeom>
            <a:avLst/>
            <a:gdLst/>
            <a:ahLst/>
            <a:cxnLst/>
            <a:rect l="l" t="t" r="r" b="b"/>
            <a:pathLst>
              <a:path h="5721350">
                <a:moveTo>
                  <a:pt x="0" y="0"/>
                </a:moveTo>
                <a:lnTo>
                  <a:pt x="0" y="5721347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858250" y="1136650"/>
            <a:ext cx="0" cy="5721350"/>
          </a:xfrm>
          <a:custGeom>
            <a:avLst/>
            <a:gdLst/>
            <a:ahLst/>
            <a:cxnLst/>
            <a:rect l="l" t="t" r="r" b="b"/>
            <a:pathLst>
              <a:path h="5721350">
                <a:moveTo>
                  <a:pt x="0" y="0"/>
                </a:moveTo>
                <a:lnTo>
                  <a:pt x="0" y="5721347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4475" y="1143000"/>
            <a:ext cx="8620125" cy="0"/>
          </a:xfrm>
          <a:custGeom>
            <a:avLst/>
            <a:gdLst/>
            <a:ahLst/>
            <a:cxnLst/>
            <a:rect l="l" t="t" r="r" b="b"/>
            <a:pathLst>
              <a:path w="8620125">
                <a:moveTo>
                  <a:pt x="0" y="0"/>
                </a:moveTo>
                <a:lnTo>
                  <a:pt x="8620125" y="0"/>
                </a:lnTo>
              </a:path>
            </a:pathLst>
          </a:custGeom>
          <a:ln w="12700">
            <a:solidFill>
              <a:srgbClr val="BB00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11886" y="1169161"/>
            <a:ext cx="6413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治理技术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94889" y="1169161"/>
            <a:ext cx="4171950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40585" algn="l"/>
                <a:tab pos="3849370" algn="l"/>
              </a:tabLst>
            </a:pPr>
            <a:r>
              <a:rPr sz="12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原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	</a:t>
            </a:r>
            <a:r>
              <a:rPr sz="12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优</a:t>
            </a:r>
            <a:r>
              <a:rPr sz="12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点	</a:t>
            </a:r>
            <a:r>
              <a:rPr sz="12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缺点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72578" y="1169161"/>
            <a:ext cx="6413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影响因素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5686" y="2053716"/>
            <a:ext cx="7918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溶剂吸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收法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61110" y="1523182"/>
            <a:ext cx="240474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以液体溶剂作为吸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剂，使废气中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的有害成分被液体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吸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收，从而达到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净化的目的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，其吸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过程是气相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液相之间进行气体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子扩散或者是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-5" dirty="0">
                <a:latin typeface="宋体" panose="02010600030101010101" pitchFamily="2" charset="-122"/>
                <a:cs typeface="宋体" panose="02010600030101010101" pitchFamily="2" charset="-122"/>
              </a:rPr>
              <a:t>湍流扩散进行物质转移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55263" y="1642236"/>
            <a:ext cx="167005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对处理大风</a:t>
            </a:r>
            <a:r>
              <a:rPr sz="1200" spc="110" dirty="0">
                <a:latin typeface="宋体" panose="02010600030101010101" pitchFamily="2" charset="-122"/>
                <a:cs typeface="宋体" panose="02010600030101010101" pitchFamily="2" charset="-122"/>
              </a:rPr>
              <a:t>量</a:t>
            </a:r>
            <a:r>
              <a:rPr sz="1200" spc="9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常</a:t>
            </a:r>
            <a:r>
              <a:rPr sz="1200" spc="95" dirty="0">
                <a:latin typeface="宋体" panose="02010600030101010101" pitchFamily="2" charset="-122"/>
                <a:cs typeface="宋体" panose="02010600030101010101" pitchFamily="2" charset="-122"/>
              </a:rPr>
              <a:t>温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低浓度有机废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比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较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效且费用</a:t>
            </a:r>
            <a:r>
              <a:rPr sz="1200" spc="110" dirty="0">
                <a:latin typeface="宋体" panose="02010600030101010101" pitchFamily="2" charset="-122"/>
                <a:cs typeface="宋体" panose="02010600030101010101" pitchFamily="2" charset="-122"/>
              </a:rPr>
              <a:t>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-4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且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将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污染物转化为有用产品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19420" y="1998852"/>
            <a:ext cx="156019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对有机成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选择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易出现二次污染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172070" y="1578228"/>
            <a:ext cx="163957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有机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在吸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剂中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溶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19420" y="1815972"/>
            <a:ext cx="345503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于吸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收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剂后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处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理投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资</a:t>
            </a:r>
            <a:r>
              <a:rPr sz="1200" spc="5" dirty="0"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1200" spc="-26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解度；有机废气的浓度；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72070" y="1998670"/>
            <a:ext cx="1641475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吸收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器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的结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构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形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式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如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填料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塔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、喷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淋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塔；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液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-5" dirty="0">
                <a:latin typeface="宋体" panose="02010600030101010101" pitchFamily="2" charset="-122"/>
                <a:cs typeface="宋体" panose="02010600030101010101" pitchFamily="2" charset="-122"/>
              </a:rPr>
              <a:t>比、温度等操作参数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88086" y="3479038"/>
            <a:ext cx="48768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吸附法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61110" y="2948122"/>
            <a:ext cx="2404745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利用某些具有吸附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力的物质如活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性炭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、硅胶、沸石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子</a:t>
            </a:r>
            <a:r>
              <a:rPr sz="1200" spc="50" dirty="0">
                <a:latin typeface="宋体" panose="02010600030101010101" pitchFamily="2" charset="-122"/>
                <a:cs typeface="宋体" panose="02010600030101010101" pitchFamily="2" charset="-122"/>
              </a:rPr>
              <a:t>筛、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活性氧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化铝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等吸附有害成分而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达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到消除有害污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染的目的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55263" y="3185866"/>
            <a:ext cx="1670050" cy="717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去除效率</a:t>
            </a:r>
            <a:r>
              <a:rPr sz="1200" spc="110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spc="-495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耗</a:t>
            </a:r>
            <a:r>
              <a:rPr sz="1200" spc="95" dirty="0">
                <a:latin typeface="宋体" panose="02010600030101010101" pitchFamily="2" charset="-122"/>
                <a:cs typeface="宋体" panose="02010600030101010101" pitchFamily="2" charset="-122"/>
              </a:rPr>
              <a:t>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工艺成熟、脱 附后溶剂可回收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19420" y="3185866"/>
            <a:ext cx="1562100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投资后运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费用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较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且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有二次污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染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产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生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当废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气中有胶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粒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物质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其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他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杂质时，吸附剂易中毒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519420" y="3003169"/>
            <a:ext cx="329247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是设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备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庞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大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流程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复杂</a:t>
            </a:r>
            <a:r>
              <a:rPr sz="1200" spc="-26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其吸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附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效果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主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要取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决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于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72070" y="3185866"/>
            <a:ext cx="164274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吸附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剂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性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质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气相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污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染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物种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吸附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系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统工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艺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条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件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如操作温度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、湿度等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因素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11886" y="5023104"/>
            <a:ext cx="6413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热破坏法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61110" y="4611623"/>
            <a:ext cx="2399030" cy="95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分为</a:t>
            </a:r>
            <a:r>
              <a:rPr sz="1200" b="1" spc="55" dirty="0">
                <a:latin typeface="微软雅黑" panose="020B0503020204020204" charset="-122"/>
                <a:cs typeface="微软雅黑" panose="020B0503020204020204" charset="-122"/>
              </a:rPr>
              <a:t>直</a:t>
            </a:r>
            <a:r>
              <a:rPr sz="1200" b="1" spc="45" dirty="0">
                <a:latin typeface="微软雅黑" panose="020B0503020204020204" charset="-122"/>
                <a:cs typeface="微软雅黑" panose="020B0503020204020204" charset="-122"/>
              </a:rPr>
              <a:t>接燃烧</a:t>
            </a:r>
            <a:r>
              <a:rPr sz="1200" b="1" spc="5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200" b="1" spc="45" dirty="0">
                <a:latin typeface="微软雅黑" panose="020B0503020204020204" charset="-122"/>
                <a:cs typeface="微软雅黑" panose="020B0503020204020204" charset="-122"/>
              </a:rPr>
              <a:t>、催化燃</a:t>
            </a:r>
            <a:r>
              <a:rPr sz="1200" b="1" spc="55" dirty="0">
                <a:latin typeface="微软雅黑" panose="020B0503020204020204" charset="-122"/>
                <a:cs typeface="微软雅黑" panose="020B0503020204020204" charset="-122"/>
              </a:rPr>
              <a:t>烧</a:t>
            </a:r>
            <a:r>
              <a:rPr sz="1200" b="1" spc="45" dirty="0">
                <a:latin typeface="微软雅黑" panose="020B0503020204020204" charset="-122"/>
                <a:cs typeface="微软雅黑" panose="020B0503020204020204" charset="-122"/>
              </a:rPr>
              <a:t>法和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浓</a:t>
            </a:r>
            <a:r>
              <a:rPr sz="12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spc="45" dirty="0">
                <a:latin typeface="微软雅黑" panose="020B0503020204020204" charset="-122"/>
                <a:cs typeface="微软雅黑" panose="020B0503020204020204" charset="-122"/>
              </a:rPr>
              <a:t>缩燃</a:t>
            </a:r>
            <a:r>
              <a:rPr sz="1200" b="1" spc="55" dirty="0">
                <a:latin typeface="微软雅黑" panose="020B0503020204020204" charset="-122"/>
                <a:cs typeface="微软雅黑" panose="020B0503020204020204" charset="-122"/>
              </a:rPr>
              <a:t>烧</a:t>
            </a:r>
            <a:r>
              <a:rPr sz="1200" b="1" spc="60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。其破坏</a:t>
            </a:r>
            <a:r>
              <a:rPr sz="1200" spc="30" dirty="0">
                <a:latin typeface="宋体" panose="02010600030101010101" pitchFamily="2" charset="-122"/>
                <a:cs typeface="宋体" panose="02010600030101010101" pitchFamily="2" charset="-122"/>
              </a:rPr>
              <a:t>机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理是氧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化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热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裂解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热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分</a:t>
            </a:r>
            <a:r>
              <a:rPr sz="1200" spc="50" dirty="0"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sz="1200" spc="6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而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达到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治理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VOCs 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的目的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55263" y="4373626"/>
            <a:ext cx="1701800" cy="14306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适合小风量，高浓度，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>
              <a:lnSpc>
                <a:spcPct val="130000"/>
              </a:lnSpc>
            </a:pP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连续排放的场合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设备简 单，投资少，操作方便， 占地面积少，可以回收 利用热能，净化彻底； 催化燃烧，起燃温度低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519420" y="4492497"/>
            <a:ext cx="1562100" cy="11931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30"/>
              </a:spcBef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有燃烧爆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炸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危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险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热力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 marR="5080" algn="just">
              <a:lnSpc>
                <a:spcPct val="13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燃烧需消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耗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燃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料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不能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 回收溶剂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催化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燃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烧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催化剂成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本</a:t>
            </a:r>
            <a:r>
              <a:rPr sz="1200" spc="15" dirty="0">
                <a:latin typeface="宋体" panose="02010600030101010101" pitchFamily="2" charset="-122"/>
                <a:cs typeface="宋体" panose="02010600030101010101" pitchFamily="2" charset="-122"/>
              </a:rPr>
              <a:t>高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还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存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中毒和寿命问题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72070" y="4849367"/>
            <a:ext cx="1640839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燃烧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温</a:t>
            </a:r>
            <a:r>
              <a:rPr sz="1200" spc="85" dirty="0">
                <a:latin typeface="宋体" panose="02010600030101010101" pitchFamily="2" charset="-122"/>
                <a:cs typeface="宋体" panose="02010600030101010101" pitchFamily="2" charset="-122"/>
              </a:rPr>
              <a:t>度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相污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染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种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11886" y="6448958"/>
            <a:ext cx="6413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10" dirty="0">
                <a:latin typeface="微软雅黑" panose="020B0503020204020204" charset="-122"/>
                <a:cs typeface="微软雅黑" panose="020B0503020204020204" charset="-122"/>
              </a:rPr>
              <a:t>生物膜法</a:t>
            </a:r>
            <a:endParaRPr sz="1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261110" y="6092342"/>
            <a:ext cx="2404745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利用微生物的新陈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代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谢过程对多种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61110" y="6330086"/>
            <a:ext cx="255397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有机物和某些无机</a:t>
            </a:r>
            <a:r>
              <a:rPr sz="1200" spc="35" dirty="0">
                <a:latin typeface="宋体" panose="02010600030101010101" pitchFamily="2" charset="-122"/>
                <a:cs typeface="宋体" panose="02010600030101010101" pitchFamily="2" charset="-122"/>
              </a:rPr>
              <a:t>物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进行生物降</a:t>
            </a:r>
            <a:r>
              <a:rPr sz="1200" spc="50" dirty="0"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61110" y="6567830"/>
            <a:ext cx="2397760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生成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sz="1200" baseline="-21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200" spc="89" baseline="-210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sz="1200" spc="7" baseline="-21000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进而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有效</a:t>
            </a:r>
            <a:r>
              <a:rPr sz="1200" spc="55" dirty="0">
                <a:latin typeface="宋体" panose="02010600030101010101" pitchFamily="2" charset="-122"/>
                <a:cs typeface="宋体" panose="02010600030101010101" pitchFamily="2" charset="-122"/>
              </a:rPr>
              <a:t>去</a:t>
            </a:r>
            <a:r>
              <a:rPr sz="1200" spc="45" dirty="0">
                <a:latin typeface="宋体" panose="02010600030101010101" pitchFamily="2" charset="-122"/>
                <a:cs typeface="宋体" panose="02010600030101010101" pitchFamily="2" charset="-122"/>
              </a:rPr>
              <a:t>除工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755263" y="6211214"/>
            <a:ext cx="1670050" cy="186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具有设备简</a:t>
            </a:r>
            <a:r>
              <a:rPr sz="1200" spc="110" dirty="0">
                <a:latin typeface="宋体" panose="02010600030101010101" pitchFamily="2" charset="-122"/>
                <a:cs typeface="宋体" panose="02010600030101010101" pitchFamily="2" charset="-122"/>
              </a:rPr>
              <a:t>单</a:t>
            </a:r>
            <a:r>
              <a:rPr sz="1200" spc="9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运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行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维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55263" y="6394094"/>
            <a:ext cx="167005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护费用低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200" spc="-49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无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sz="1200" spc="105" dirty="0">
                <a:latin typeface="宋体" panose="02010600030101010101" pitchFamily="2" charset="-122"/>
                <a:cs typeface="宋体" panose="02010600030101010101" pitchFamily="2" charset="-122"/>
              </a:rPr>
              <a:t>次</a:t>
            </a:r>
            <a:r>
              <a:rPr sz="1200" spc="90" dirty="0">
                <a:latin typeface="宋体" panose="02010600030101010101" pitchFamily="2" charset="-122"/>
                <a:cs typeface="宋体" panose="02010600030101010101" pitchFamily="2" charset="-122"/>
              </a:rPr>
              <a:t>污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染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等优点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519420" y="6037478"/>
            <a:ext cx="1569720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对成分复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杂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的废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200" spc="10" dirty="0">
                <a:latin typeface="宋体" panose="02010600030101010101" pitchFamily="2" charset="-122"/>
                <a:cs typeface="宋体" panose="02010600030101010101" pitchFamily="2" charset="-122"/>
              </a:rPr>
              <a:t>或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难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以降解的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VO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，去除效 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果较差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体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积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大和停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留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172070" y="6156350"/>
            <a:ext cx="1639570" cy="716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</a:pP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选用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同的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填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料其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解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有机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废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气的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效</a:t>
            </a:r>
            <a:r>
              <a:rPr sz="1200" spc="80" dirty="0">
                <a:latin typeface="宋体" panose="02010600030101010101" pitchFamily="2" charset="-122"/>
                <a:cs typeface="宋体" panose="02010600030101010101" pitchFamily="2" charset="-122"/>
              </a:rPr>
              <a:t>果有</a:t>
            </a:r>
            <a:r>
              <a:rPr sz="1200" spc="70" dirty="0">
                <a:latin typeface="宋体" panose="02010600030101010101" pitchFamily="2" charset="-122"/>
                <a:cs typeface="宋体" panose="02010600030101010101" pitchFamily="2" charset="-122"/>
              </a:rPr>
              <a:t>所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sz="1200" dirty="0">
                <a:latin typeface="宋体" panose="02010600030101010101" pitchFamily="2" charset="-122"/>
                <a:cs typeface="宋体" panose="02010600030101010101" pitchFamily="2" charset="-122"/>
              </a:rPr>
              <a:t> 同</a:t>
            </a:r>
            <a:endParaRPr sz="1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2372360" y="68453"/>
            <a:ext cx="475488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05"/>
              </a:lnSpc>
            </a:pPr>
            <a:r>
              <a:rPr sz="3200" spc="25" dirty="0">
                <a:latin typeface="微软雅黑" panose="020B0503020204020204" charset="-122"/>
                <a:cs typeface="微软雅黑" panose="020B0503020204020204" charset="-122"/>
              </a:rPr>
              <a:t>常见</a:t>
            </a:r>
            <a:r>
              <a:rPr sz="3200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3200" spc="-75" dirty="0"/>
              <a:t>V</a:t>
            </a:r>
            <a:r>
              <a:rPr sz="3200" dirty="0"/>
              <a:t>OC</a:t>
            </a:r>
            <a:r>
              <a:rPr sz="3200" spc="-10" dirty="0"/>
              <a:t>s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3200" spc="20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技</a:t>
            </a:r>
            <a:r>
              <a:rPr sz="3200" spc="2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3200" spc="5" dirty="0">
                <a:latin typeface="微软雅黑" panose="020B0503020204020204" charset="-122"/>
                <a:cs typeface="微软雅黑" panose="020B0503020204020204" charset="-122"/>
              </a:rPr>
              <a:t>综述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" algn="ctr">
              <a:lnSpc>
                <a:spcPts val="3405"/>
              </a:lnSpc>
            </a:pPr>
            <a:r>
              <a:rPr sz="3200" b="0" dirty="0">
                <a:latin typeface="Times New Roman" panose="02020603050405020304"/>
                <a:cs typeface="Times New Roman" panose="02020603050405020304"/>
              </a:rPr>
              <a:t>Some</a:t>
            </a:r>
            <a:r>
              <a:rPr sz="3200" b="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3200" b="0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mm</a:t>
            </a:r>
            <a:r>
              <a:rPr sz="3200" b="0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200" b="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treat</a:t>
            </a:r>
            <a:r>
              <a:rPr sz="3200" b="0" spc="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3200" b="0" spc="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3200" b="0" dirty="0">
                <a:latin typeface="Times New Roman" panose="02020603050405020304"/>
                <a:cs typeface="Times New Roman" panose="02020603050405020304"/>
              </a:rPr>
              <a:t>ts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4365623"/>
            <a:ext cx="4305300" cy="241617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48326" y="5219700"/>
            <a:ext cx="3311525" cy="370205"/>
          </a:xfrm>
          <a:prstGeom prst="rect">
            <a:avLst/>
          </a:prstGeom>
          <a:solidFill>
            <a:srgbClr val="FF7E81"/>
          </a:solidFill>
        </p:spPr>
        <p:txBody>
          <a:bodyPr vert="horz" wrap="square" lIns="0" tIns="546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吸附回收装置示意图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9126" y="928624"/>
            <a:ext cx="4676775" cy="341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14775" y="914400"/>
            <a:ext cx="4705350" cy="3444875"/>
          </a:xfrm>
          <a:custGeom>
            <a:avLst/>
            <a:gdLst/>
            <a:ahLst/>
            <a:cxnLst/>
            <a:rect l="l" t="t" r="r" b="b"/>
            <a:pathLst>
              <a:path w="4705350" h="3444875">
                <a:moveTo>
                  <a:pt x="0" y="3444875"/>
                </a:moveTo>
                <a:lnTo>
                  <a:pt x="4705350" y="3444875"/>
                </a:lnTo>
                <a:lnTo>
                  <a:pt x="4705350" y="0"/>
                </a:lnTo>
                <a:lnTo>
                  <a:pt x="0" y="0"/>
                </a:lnTo>
                <a:lnTo>
                  <a:pt x="0" y="3444875"/>
                </a:lnTo>
                <a:close/>
              </a:path>
            </a:pathLst>
          </a:custGeom>
          <a:ln w="28575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1187" y="2217737"/>
            <a:ext cx="2462530" cy="370205"/>
          </a:xfrm>
          <a:prstGeom prst="rect">
            <a:avLst/>
          </a:prstGeom>
          <a:solidFill>
            <a:srgbClr val="FF99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有机废</a:t>
            </a:r>
            <a:r>
              <a:rPr sz="1800" spc="-5" dirty="0">
                <a:latin typeface="宋体" panose="02010600030101010101" pitchFamily="2" charset="-122"/>
                <a:cs typeface="宋体" panose="02010600030101010101" pitchFamily="2" charset="-122"/>
              </a:rPr>
              <a:t>气</a:t>
            </a:r>
            <a:r>
              <a:rPr sz="1800" dirty="0">
                <a:latin typeface="Arial" panose="020B0604020202020204"/>
                <a:cs typeface="Arial" panose="020B0604020202020204"/>
              </a:rPr>
              <a:t>-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吸收工艺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118" y="2641346"/>
            <a:ext cx="319913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Chem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cal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lvent</a:t>
            </a:r>
            <a:r>
              <a:rPr sz="2000" b="1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Absorption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75945">
              <a:lnSpc>
                <a:spcPct val="100000"/>
              </a:lnSpc>
            </a:pPr>
            <a:r>
              <a:rPr sz="3200" spc="-60" dirty="0">
                <a:solidFill>
                  <a:srgbClr val="FFFFFF"/>
                </a:solidFill>
              </a:rPr>
              <a:t>V</a:t>
            </a:r>
            <a:r>
              <a:rPr sz="3200" dirty="0">
                <a:solidFill>
                  <a:srgbClr val="FFFFFF"/>
                </a:solidFill>
              </a:rPr>
              <a:t>OC</a:t>
            </a:r>
            <a:r>
              <a:rPr sz="3200" spc="10" dirty="0">
                <a:solidFill>
                  <a:srgbClr val="FFFFFF"/>
                </a:solidFill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理工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艺</a:t>
            </a:r>
            <a:r>
              <a:rPr spc="-70" dirty="0"/>
              <a:t>V</a:t>
            </a:r>
            <a:r>
              <a:rPr spc="-5" dirty="0"/>
              <a:t>OCs</a:t>
            </a:r>
            <a:r>
              <a:rPr spc="-30" dirty="0"/>
              <a:t> </a:t>
            </a:r>
            <a:r>
              <a:rPr spc="-5" dirty="0"/>
              <a:t>t</a:t>
            </a:r>
            <a:r>
              <a:rPr spc="-55" dirty="0"/>
              <a:t>r</a:t>
            </a:r>
            <a:r>
              <a:rPr spc="-5" dirty="0"/>
              <a:t>eatmen</a:t>
            </a:r>
            <a:r>
              <a:rPr dirty="0"/>
              <a:t>t</a:t>
            </a:r>
            <a:r>
              <a:rPr spc="-5" dirty="0"/>
              <a:t>s</a:t>
            </a:r>
            <a:r>
              <a:rPr spc="20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-5" dirty="0"/>
              <a:t>d</a:t>
            </a:r>
            <a:r>
              <a:rPr spc="-5" dirty="0"/>
              <a:t> </a:t>
            </a:r>
            <a:r>
              <a:rPr spc="-5" dirty="0"/>
              <a:t>techn</a:t>
            </a:r>
            <a:r>
              <a:rPr dirty="0"/>
              <a:t>i</a:t>
            </a:r>
            <a:r>
              <a:rPr spc="-5" dirty="0"/>
              <a:t>q</a:t>
            </a:r>
            <a:r>
              <a:rPr dirty="0"/>
              <a:t>u</a:t>
            </a:r>
            <a:r>
              <a:rPr spc="-5" dirty="0"/>
              <a:t>es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2001" y="1148333"/>
            <a:ext cx="4817999" cy="229971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57650" y="1128649"/>
            <a:ext cx="4846955" cy="2333625"/>
          </a:xfrm>
          <a:custGeom>
            <a:avLst/>
            <a:gdLst/>
            <a:ahLst/>
            <a:cxnLst/>
            <a:rect l="l" t="t" r="r" b="b"/>
            <a:pathLst>
              <a:path w="4846955" h="2333625">
                <a:moveTo>
                  <a:pt x="0" y="2333625"/>
                </a:moveTo>
                <a:lnTo>
                  <a:pt x="4846701" y="2333625"/>
                </a:lnTo>
                <a:lnTo>
                  <a:pt x="4846701" y="0"/>
                </a:lnTo>
                <a:lnTo>
                  <a:pt x="0" y="0"/>
                </a:lnTo>
                <a:lnTo>
                  <a:pt x="0" y="2333625"/>
                </a:lnTo>
                <a:close/>
              </a:path>
            </a:pathLst>
          </a:custGeom>
          <a:ln w="28575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9750" y="1786001"/>
            <a:ext cx="2663825" cy="36830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53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热力燃烧工艺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287" y="3884612"/>
            <a:ext cx="4257675" cy="2146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92725" y="4587811"/>
            <a:ext cx="3311525" cy="370205"/>
          </a:xfrm>
          <a:prstGeom prst="rect">
            <a:avLst/>
          </a:prstGeom>
          <a:solidFill>
            <a:srgbClr val="FF4042"/>
          </a:solidFill>
        </p:spPr>
        <p:txBody>
          <a:bodyPr vert="horz" wrap="square" lIns="0" tIns="539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425"/>
              </a:spcBef>
            </a:pP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有机废气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sz="1800" dirty="0">
                <a:latin typeface="宋体" panose="02010600030101010101" pitchFamily="2" charset="-122"/>
                <a:cs typeface="宋体" panose="02010600030101010101" pitchFamily="2" charset="-122"/>
              </a:rPr>
              <a:t>膜吸附分离法示意图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75945">
              <a:lnSpc>
                <a:spcPct val="100000"/>
              </a:lnSpc>
            </a:pPr>
            <a:r>
              <a:rPr sz="3200" spc="-60" dirty="0">
                <a:solidFill>
                  <a:srgbClr val="FFFFFF"/>
                </a:solidFill>
              </a:rPr>
              <a:t>V</a:t>
            </a:r>
            <a:r>
              <a:rPr sz="3200" dirty="0">
                <a:solidFill>
                  <a:srgbClr val="FFFFFF"/>
                </a:solidFill>
              </a:rPr>
              <a:t>OC</a:t>
            </a:r>
            <a:r>
              <a:rPr sz="3200" spc="10" dirty="0">
                <a:solidFill>
                  <a:srgbClr val="FFFFFF"/>
                </a:solidFill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处</a:t>
            </a:r>
            <a:r>
              <a:rPr sz="3200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理工</a:t>
            </a:r>
            <a:r>
              <a:rPr sz="3200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艺</a:t>
            </a:r>
            <a:r>
              <a:rPr spc="-70" dirty="0"/>
              <a:t>V</a:t>
            </a:r>
            <a:r>
              <a:rPr spc="-5" dirty="0"/>
              <a:t>OCs</a:t>
            </a:r>
            <a:r>
              <a:rPr spc="-30" dirty="0"/>
              <a:t> </a:t>
            </a:r>
            <a:r>
              <a:rPr spc="-5" dirty="0"/>
              <a:t>t</a:t>
            </a:r>
            <a:r>
              <a:rPr spc="-55" dirty="0"/>
              <a:t>r</a:t>
            </a:r>
            <a:r>
              <a:rPr spc="-5" dirty="0"/>
              <a:t>eatmen</a:t>
            </a:r>
            <a:r>
              <a:rPr dirty="0"/>
              <a:t>t</a:t>
            </a:r>
            <a:r>
              <a:rPr spc="-5" dirty="0"/>
              <a:t>s</a:t>
            </a:r>
            <a:r>
              <a:rPr spc="20" dirty="0"/>
              <a:t> </a:t>
            </a:r>
            <a:r>
              <a:rPr spc="-5" dirty="0"/>
              <a:t>a</a:t>
            </a:r>
            <a:r>
              <a:rPr dirty="0"/>
              <a:t>n</a:t>
            </a:r>
            <a:r>
              <a:rPr spc="-5" dirty="0"/>
              <a:t>d</a:t>
            </a:r>
            <a:r>
              <a:rPr spc="-5" dirty="0"/>
              <a:t> </a:t>
            </a:r>
            <a:r>
              <a:rPr spc="-5" dirty="0"/>
              <a:t>techn</a:t>
            </a:r>
            <a:r>
              <a:rPr dirty="0"/>
              <a:t>i</a:t>
            </a:r>
            <a:r>
              <a:rPr spc="-5" dirty="0"/>
              <a:t>q</a:t>
            </a:r>
            <a:r>
              <a:rPr dirty="0"/>
              <a:t>u</a:t>
            </a:r>
            <a:r>
              <a:rPr spc="-5" dirty="0"/>
              <a:t>es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8916" y="2255392"/>
            <a:ext cx="314134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mal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destruc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ion</a:t>
            </a:r>
            <a:r>
              <a:rPr sz="2000" b="1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meth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d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66282" y="4995926"/>
            <a:ext cx="186436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filtra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n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1426" y="194817"/>
            <a:ext cx="5151755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10" dirty="0">
                <a:latin typeface="微软雅黑" panose="020B0503020204020204" charset="-122"/>
                <a:cs typeface="微软雅黑" panose="020B0503020204020204" charset="-122"/>
              </a:rPr>
              <a:t>讲座背</a:t>
            </a:r>
            <a:r>
              <a:rPr sz="4800" spc="5" dirty="0">
                <a:latin typeface="微软雅黑" panose="020B0503020204020204" charset="-122"/>
                <a:cs typeface="微软雅黑" panose="020B0503020204020204" charset="-122"/>
              </a:rPr>
              <a:t>景</a:t>
            </a:r>
            <a:r>
              <a:rPr sz="4000" spc="-5" dirty="0"/>
              <a:t>Back</a:t>
            </a:r>
            <a:r>
              <a:rPr sz="4000" spc="5" dirty="0"/>
              <a:t>g</a:t>
            </a:r>
            <a:r>
              <a:rPr sz="4000" spc="-5" dirty="0"/>
              <a:t>round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916" y="1367281"/>
            <a:ext cx="8038465" cy="4930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14000"/>
              </a:lnSpc>
              <a:tabLst>
                <a:tab pos="354965" algn="l"/>
              </a:tabLst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  <a:r>
              <a:rPr sz="2000" dirty="0">
                <a:latin typeface="Arial" panose="020B0604020202020204"/>
                <a:cs typeface="Arial" panose="020B0604020202020204"/>
              </a:rPr>
              <a:t>	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环保部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布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《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津冀及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边地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落实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气污染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治行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计划实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施细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则》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提出，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经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过五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年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努力，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津冀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周边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区空气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量明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显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好转，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重污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染天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气大幅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度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减少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力争再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五年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或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更长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间，逐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步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消除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污染天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气，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空气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质量全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改善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  <a:r>
              <a:rPr sz="200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《大气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污染防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行动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计</a:t>
            </a:r>
            <a:r>
              <a:rPr sz="2000" b="1" spc="30" dirty="0">
                <a:latin typeface="微软雅黑" panose="020B0503020204020204" charset="-122"/>
                <a:cs typeface="微软雅黑" panose="020B0503020204020204" charset="-122"/>
              </a:rPr>
              <a:t>划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》的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作重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点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，放在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津冀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长三角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珠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三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25" dirty="0">
                <a:latin typeface="微软雅黑" panose="020B0503020204020204" charset="-122"/>
                <a:cs typeface="微软雅黑" panose="020B0503020204020204" charset="-122"/>
              </a:rPr>
              <a:t>角等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区域。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津冀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周边地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则是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中之</a:t>
            </a:r>
            <a:r>
              <a:rPr sz="2000" b="1" spc="5" dirty="0">
                <a:latin typeface="微软雅黑" panose="020B0503020204020204" charset="-122"/>
                <a:cs typeface="微软雅黑" panose="020B0503020204020204" charset="-122"/>
              </a:rPr>
              <a:t>重。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14000"/>
              </a:lnSpc>
              <a:spcBef>
                <a:spcPts val="480"/>
              </a:spcBef>
            </a:pPr>
            <a:r>
              <a:rPr sz="2000" dirty="0">
                <a:latin typeface="Arial" panose="020B0604020202020204"/>
                <a:cs typeface="Arial" panose="020B0604020202020204"/>
              </a:rPr>
              <a:t>•</a:t>
            </a:r>
            <a:r>
              <a:rPr sz="2000" dirty="0">
                <a:latin typeface="Arial" panose="020B0604020202020204"/>
                <a:cs typeface="Arial" panose="020B0604020202020204"/>
              </a:rPr>
              <a:t> </a:t>
            </a:r>
            <a:r>
              <a:rPr sz="2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95" dirty="0">
                <a:latin typeface="Arial" panose="020B0604020202020204"/>
                <a:cs typeface="Arial" panose="020B0604020202020204"/>
              </a:rPr>
              <a:t>9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月</a:t>
            </a:r>
            <a:r>
              <a:rPr sz="2000" b="1" spc="-95" dirty="0">
                <a:latin typeface="Arial" panose="020B0604020202020204"/>
                <a:cs typeface="Arial" panose="020B0604020202020204"/>
              </a:rPr>
              <a:t>18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日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津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冀大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污染防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治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会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议对北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、天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津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、河北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山西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、内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蒙古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、山东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六个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区市加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快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推进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气污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染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综合治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工作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进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行了动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员和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spc="20" dirty="0">
                <a:latin typeface="微软雅黑" panose="020B0503020204020204" charset="-122"/>
                <a:cs typeface="微软雅黑" panose="020B0503020204020204" charset="-122"/>
              </a:rPr>
              <a:t>部署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，环保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部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与六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省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区市人</a:t>
            </a:r>
            <a:r>
              <a:rPr sz="2000" b="1" dirty="0">
                <a:latin typeface="微软雅黑" panose="020B0503020204020204" charset="-122"/>
                <a:cs typeface="微软雅黑" panose="020B0503020204020204" charset="-122"/>
              </a:rPr>
              <a:t>民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政</a:t>
            </a:r>
            <a:r>
              <a:rPr sz="2000" b="1" spc="35" dirty="0">
                <a:latin typeface="微软雅黑" panose="020B0503020204020204" charset="-122"/>
                <a:cs typeface="微软雅黑" panose="020B0503020204020204" charset="-122"/>
              </a:rPr>
              <a:t>府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签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订了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气污染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防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治目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标</a:t>
            </a:r>
            <a:r>
              <a:rPr sz="2000" b="1" spc="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责任书</a:t>
            </a: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226695" marR="379730" indent="457200">
              <a:lnSpc>
                <a:spcPct val="100000"/>
              </a:lnSpc>
              <a:spcBef>
                <a:spcPts val="1620"/>
              </a:spcBef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z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become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 serious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oblem</a:t>
            </a:r>
            <a:r>
              <a:rPr sz="24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 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w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ho</a:t>
            </a:r>
            <a:r>
              <a:rPr sz="2400" b="1" spc="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ianj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n,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Beij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ng,</a:t>
            </a:r>
            <a:r>
              <a:rPr sz="24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ebei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ovence.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Recent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spc="-1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,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government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has made several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policies</a:t>
            </a:r>
            <a:r>
              <a:rPr sz="24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mp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ove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cur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si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uation.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153" y="184911"/>
            <a:ext cx="5741035" cy="66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05"/>
              </a:lnSpc>
            </a:pPr>
            <a:r>
              <a:rPr sz="4400" spc="25" dirty="0">
                <a:latin typeface="微软雅黑" panose="020B0503020204020204" charset="-122"/>
                <a:cs typeface="微软雅黑" panose="020B0503020204020204" charset="-122"/>
              </a:rPr>
              <a:t>现</a:t>
            </a:r>
            <a:r>
              <a:rPr sz="4400" spc="20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4400" spc="-80" dirty="0"/>
              <a:t>V</a:t>
            </a:r>
            <a:r>
              <a:rPr sz="4400" dirty="0"/>
              <a:t>O</a:t>
            </a:r>
            <a:r>
              <a:rPr sz="4400" spc="-25" dirty="0"/>
              <a:t>C</a:t>
            </a:r>
            <a:r>
              <a:rPr sz="4400" spc="5" dirty="0">
                <a:latin typeface="微软雅黑" panose="020B0503020204020204" charset="-122"/>
                <a:cs typeface="微软雅黑" panose="020B0503020204020204" charset="-122"/>
              </a:rPr>
              <a:t>处理技术</a:t>
            </a:r>
            <a:r>
              <a:rPr sz="4400" dirty="0">
                <a:latin typeface="微软雅黑" panose="020B0503020204020204" charset="-122"/>
                <a:cs typeface="微软雅黑" panose="020B0503020204020204" charset="-122"/>
              </a:rPr>
              <a:t>评价</a:t>
            </a:r>
            <a:endParaRPr sz="4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65" y="845946"/>
            <a:ext cx="8289925" cy="517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835">
              <a:lnSpc>
                <a:spcPts val="4725"/>
              </a:lnSpc>
            </a:pPr>
            <a:r>
              <a:rPr sz="4000" b="1" spc="-9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4000" b="1" spc="-7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eatments</a:t>
            </a:r>
            <a:r>
              <a:rPr sz="4000" b="1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ev</a:t>
            </a:r>
            <a:r>
              <a:rPr sz="4000" b="1" spc="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luat</a:t>
            </a:r>
            <a:r>
              <a:rPr sz="4000" b="1" spc="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4000" b="1" spc="-5" dirty="0">
                <a:latin typeface="Times New Roman" panose="02020603050405020304"/>
                <a:cs typeface="Times New Roman" panose="02020603050405020304"/>
              </a:rPr>
              <a:t>on</a:t>
            </a:r>
            <a:endParaRPr sz="4000">
              <a:latin typeface="Times New Roman" panose="02020603050405020304"/>
              <a:cs typeface="Times New Roman" panose="02020603050405020304"/>
            </a:endParaRPr>
          </a:p>
          <a:p>
            <a:pPr marL="86995" marR="502920" indent="-74930">
              <a:lnSpc>
                <a:spcPct val="100000"/>
              </a:lnSpc>
              <a:spcBef>
                <a:spcPts val="1865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、吸收法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Che</a:t>
            </a:r>
            <a:r>
              <a:rPr sz="2400" spc="-2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ical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Solvent</a:t>
            </a:r>
            <a:r>
              <a:rPr sz="2400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Absorption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&amp;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Biofilm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atio</a:t>
            </a:r>
            <a:r>
              <a:rPr sz="2400" spc="2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：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投资大，运行费用高，产生大量固体废液；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rge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inv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stme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1800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d 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18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er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tion</a:t>
            </a:r>
            <a:r>
              <a:rPr sz="1800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cost,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rate</a:t>
            </a:r>
            <a:r>
              <a:rPr sz="1800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so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id</a:t>
            </a:r>
            <a:r>
              <a:rPr sz="18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d l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q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id</a:t>
            </a:r>
            <a:r>
              <a:rPr sz="1800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ast</a:t>
            </a:r>
            <a:r>
              <a:rPr sz="18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18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2142490">
              <a:lnSpc>
                <a:spcPct val="100000"/>
              </a:lnSpc>
              <a:spcBef>
                <a:spcPts val="610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、焚烧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b="1" spc="-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Ther</a:t>
            </a:r>
            <a:r>
              <a:rPr sz="2400" spc="-1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des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ruct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400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etho</a:t>
            </a:r>
            <a:r>
              <a:rPr sz="2400" spc="1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：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投资大，运行费用高，产生大量二次污染物；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ge</a:t>
            </a:r>
            <a:r>
              <a:rPr sz="2000" spc="-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investment</a:t>
            </a:r>
            <a:r>
              <a:rPr sz="2000" spc="-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000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high</a:t>
            </a:r>
            <a:r>
              <a:rPr sz="2000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ope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ation</a:t>
            </a:r>
            <a:r>
              <a:rPr sz="2000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st,</a:t>
            </a:r>
            <a:r>
              <a:rPr sz="2000" spc="-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gen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rate</a:t>
            </a:r>
            <a:r>
              <a:rPr sz="2000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nda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000" spc="-5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pollutants.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、水洗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b="1" spc="-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-215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ater washing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etho</a:t>
            </a:r>
            <a:r>
              <a:rPr sz="2400" spc="1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ts val="2870"/>
              </a:lnSpc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产生大量高浓度有机废水，难于处理；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Generate</a:t>
            </a:r>
            <a:r>
              <a:rPr sz="2000" spc="-5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lar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000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amount</a:t>
            </a:r>
            <a:r>
              <a:rPr sz="2000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organic</a:t>
            </a:r>
            <a:r>
              <a:rPr sz="2000" spc="-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liquid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wa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te,</a:t>
            </a:r>
            <a:r>
              <a:rPr sz="2000" spc="-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which</a:t>
            </a:r>
            <a:r>
              <a:rPr sz="2000" spc="-2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d</a:t>
            </a:r>
            <a:r>
              <a:rPr sz="2000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2000" spc="-1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pu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if</a:t>
            </a:r>
            <a:r>
              <a:rPr sz="2000" spc="-16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400" b="1" dirty="0"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、吸附</a:t>
            </a:r>
            <a:r>
              <a:rPr sz="2400" b="1" dirty="0"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400" b="1" spc="-11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Physical</a:t>
            </a:r>
            <a:r>
              <a:rPr sz="2400" spc="-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Absorptio</a:t>
            </a:r>
            <a:r>
              <a:rPr sz="2400" spc="1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86995">
              <a:lnSpc>
                <a:spcPts val="2870"/>
              </a:lnSpc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投资大，运行费用高，产生大量固体废物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ts val="2390"/>
              </a:lnSpc>
            </a:pP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ge</a:t>
            </a:r>
            <a:r>
              <a:rPr sz="2000" spc="-4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investment</a:t>
            </a:r>
            <a:r>
              <a:rPr sz="2000" spc="-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2000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high</a:t>
            </a:r>
            <a:r>
              <a:rPr sz="2000" spc="-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ope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ation</a:t>
            </a:r>
            <a:r>
              <a:rPr sz="2000" spc="-3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st,</a:t>
            </a:r>
            <a:r>
              <a:rPr sz="2000" spc="-3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gen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rate</a:t>
            </a:r>
            <a:r>
              <a:rPr sz="2000" spc="-4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lid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wa</a:t>
            </a:r>
            <a:r>
              <a:rPr sz="2000" spc="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20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te</a:t>
            </a:r>
            <a:endParaRPr sz="2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0849" y="213336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69940" y="3968750"/>
            <a:ext cx="295910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70575" y="4215765"/>
            <a:ext cx="10229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77361" y="423944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92923" y="326752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0075" y="2029967"/>
            <a:ext cx="1839468" cy="40386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05500" y="4205223"/>
            <a:ext cx="2033905" cy="781050"/>
          </a:xfrm>
          <a:custGeom>
            <a:avLst/>
            <a:gdLst/>
            <a:ahLst/>
            <a:cxnLst/>
            <a:rect l="l" t="t" r="r" b="b"/>
            <a:pathLst>
              <a:path w="2033904" h="781050">
                <a:moveTo>
                  <a:pt x="1019175" y="0"/>
                </a:moveTo>
                <a:lnTo>
                  <a:pt x="948457" y="1597"/>
                </a:lnTo>
                <a:lnTo>
                  <a:pt x="883559" y="6265"/>
                </a:lnTo>
                <a:lnTo>
                  <a:pt x="823949" y="13815"/>
                </a:lnTo>
                <a:lnTo>
                  <a:pt x="769093" y="24061"/>
                </a:lnTo>
                <a:lnTo>
                  <a:pt x="718460" y="36813"/>
                </a:lnTo>
                <a:lnTo>
                  <a:pt x="671516" y="51884"/>
                </a:lnTo>
                <a:lnTo>
                  <a:pt x="627729" y="69087"/>
                </a:lnTo>
                <a:lnTo>
                  <a:pt x="586566" y="88235"/>
                </a:lnTo>
                <a:lnTo>
                  <a:pt x="547495" y="109138"/>
                </a:lnTo>
                <a:lnTo>
                  <a:pt x="509982" y="131609"/>
                </a:lnTo>
                <a:lnTo>
                  <a:pt x="473496" y="155462"/>
                </a:lnTo>
                <a:lnTo>
                  <a:pt x="437504" y="180507"/>
                </a:lnTo>
                <a:lnTo>
                  <a:pt x="401473" y="206557"/>
                </a:lnTo>
                <a:lnTo>
                  <a:pt x="364871" y="233425"/>
                </a:lnTo>
                <a:lnTo>
                  <a:pt x="325178" y="265773"/>
                </a:lnTo>
                <a:lnTo>
                  <a:pt x="286162" y="303509"/>
                </a:lnTo>
                <a:lnTo>
                  <a:pt x="248167" y="345598"/>
                </a:lnTo>
                <a:lnTo>
                  <a:pt x="211538" y="391003"/>
                </a:lnTo>
                <a:lnTo>
                  <a:pt x="176617" y="438688"/>
                </a:lnTo>
                <a:lnTo>
                  <a:pt x="143748" y="487616"/>
                </a:lnTo>
                <a:lnTo>
                  <a:pt x="113275" y="536751"/>
                </a:lnTo>
                <a:lnTo>
                  <a:pt x="85541" y="585057"/>
                </a:lnTo>
                <a:lnTo>
                  <a:pt x="60891" y="631497"/>
                </a:lnTo>
                <a:lnTo>
                  <a:pt x="39668" y="675035"/>
                </a:lnTo>
                <a:lnTo>
                  <a:pt x="22216" y="714635"/>
                </a:lnTo>
                <a:lnTo>
                  <a:pt x="0" y="777875"/>
                </a:lnTo>
                <a:lnTo>
                  <a:pt x="2033651" y="781050"/>
                </a:lnTo>
                <a:lnTo>
                  <a:pt x="2019061" y="726678"/>
                </a:lnTo>
                <a:lnTo>
                  <a:pt x="2001617" y="674884"/>
                </a:lnTo>
                <a:lnTo>
                  <a:pt x="1981595" y="625592"/>
                </a:lnTo>
                <a:lnTo>
                  <a:pt x="1959270" y="578729"/>
                </a:lnTo>
                <a:lnTo>
                  <a:pt x="1934917" y="534220"/>
                </a:lnTo>
                <a:lnTo>
                  <a:pt x="1908812" y="491992"/>
                </a:lnTo>
                <a:lnTo>
                  <a:pt x="1881230" y="451969"/>
                </a:lnTo>
                <a:lnTo>
                  <a:pt x="1852447" y="414078"/>
                </a:lnTo>
                <a:lnTo>
                  <a:pt x="1822738" y="378244"/>
                </a:lnTo>
                <a:lnTo>
                  <a:pt x="1792378" y="344394"/>
                </a:lnTo>
                <a:lnTo>
                  <a:pt x="1761643" y="312452"/>
                </a:lnTo>
                <a:lnTo>
                  <a:pt x="1730808" y="282346"/>
                </a:lnTo>
                <a:lnTo>
                  <a:pt x="1700149" y="254000"/>
                </a:lnTo>
                <a:lnTo>
                  <a:pt x="1643296" y="205904"/>
                </a:lnTo>
                <a:lnTo>
                  <a:pt x="1611673" y="181888"/>
                </a:lnTo>
                <a:lnTo>
                  <a:pt x="1577760" y="158250"/>
                </a:lnTo>
                <a:lnTo>
                  <a:pt x="1541436" y="135259"/>
                </a:lnTo>
                <a:lnTo>
                  <a:pt x="1502581" y="113184"/>
                </a:lnTo>
                <a:lnTo>
                  <a:pt x="1461075" y="92293"/>
                </a:lnTo>
                <a:lnTo>
                  <a:pt x="1416798" y="72854"/>
                </a:lnTo>
                <a:lnTo>
                  <a:pt x="1369629" y="55136"/>
                </a:lnTo>
                <a:lnTo>
                  <a:pt x="1319450" y="39407"/>
                </a:lnTo>
                <a:lnTo>
                  <a:pt x="1266138" y="25936"/>
                </a:lnTo>
                <a:lnTo>
                  <a:pt x="1209575" y="14992"/>
                </a:lnTo>
                <a:lnTo>
                  <a:pt x="1149640" y="6842"/>
                </a:lnTo>
                <a:lnTo>
                  <a:pt x="1086213" y="1755"/>
                </a:lnTo>
                <a:lnTo>
                  <a:pt x="101917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90612" y="4267200"/>
            <a:ext cx="2024380" cy="786130"/>
          </a:xfrm>
          <a:custGeom>
            <a:avLst/>
            <a:gdLst/>
            <a:ahLst/>
            <a:cxnLst/>
            <a:rect l="l" t="t" r="r" b="b"/>
            <a:pathLst>
              <a:path w="2024380" h="786129">
                <a:moveTo>
                  <a:pt x="995616" y="0"/>
                </a:moveTo>
                <a:lnTo>
                  <a:pt x="925360" y="1503"/>
                </a:lnTo>
                <a:lnTo>
                  <a:pt x="861363" y="5906"/>
                </a:lnTo>
                <a:lnTo>
                  <a:pt x="803018" y="13051"/>
                </a:lnTo>
                <a:lnTo>
                  <a:pt x="749717" y="22777"/>
                </a:lnTo>
                <a:lnTo>
                  <a:pt x="700854" y="34925"/>
                </a:lnTo>
                <a:lnTo>
                  <a:pt x="655822" y="49335"/>
                </a:lnTo>
                <a:lnTo>
                  <a:pt x="614013" y="65849"/>
                </a:lnTo>
                <a:lnTo>
                  <a:pt x="574820" y="84307"/>
                </a:lnTo>
                <a:lnTo>
                  <a:pt x="537637" y="104549"/>
                </a:lnTo>
                <a:lnTo>
                  <a:pt x="501856" y="126416"/>
                </a:lnTo>
                <a:lnTo>
                  <a:pt x="466871" y="149749"/>
                </a:lnTo>
                <a:lnTo>
                  <a:pt x="432074" y="174389"/>
                </a:lnTo>
                <a:lnTo>
                  <a:pt x="360616" y="226949"/>
                </a:lnTo>
                <a:lnTo>
                  <a:pt x="323627" y="256709"/>
                </a:lnTo>
                <a:lnTo>
                  <a:pt x="286830" y="291059"/>
                </a:lnTo>
                <a:lnTo>
                  <a:pt x="250609" y="329242"/>
                </a:lnTo>
                <a:lnTo>
                  <a:pt x="215347" y="370499"/>
                </a:lnTo>
                <a:lnTo>
                  <a:pt x="181430" y="414076"/>
                </a:lnTo>
                <a:lnTo>
                  <a:pt x="149240" y="459214"/>
                </a:lnTo>
                <a:lnTo>
                  <a:pt x="119162" y="505158"/>
                </a:lnTo>
                <a:lnTo>
                  <a:pt x="91580" y="551150"/>
                </a:lnTo>
                <a:lnTo>
                  <a:pt x="66877" y="596434"/>
                </a:lnTo>
                <a:lnTo>
                  <a:pt x="45438" y="640254"/>
                </a:lnTo>
                <a:lnTo>
                  <a:pt x="27647" y="681852"/>
                </a:lnTo>
                <a:lnTo>
                  <a:pt x="13888" y="720471"/>
                </a:lnTo>
                <a:lnTo>
                  <a:pt x="0" y="785749"/>
                </a:lnTo>
                <a:lnTo>
                  <a:pt x="2024062" y="774700"/>
                </a:lnTo>
                <a:lnTo>
                  <a:pt x="2009535" y="720326"/>
                </a:lnTo>
                <a:lnTo>
                  <a:pt x="1992162" y="668526"/>
                </a:lnTo>
                <a:lnTo>
                  <a:pt x="1972218" y="619227"/>
                </a:lnTo>
                <a:lnTo>
                  <a:pt x="1949977" y="572354"/>
                </a:lnTo>
                <a:lnTo>
                  <a:pt x="1925713" y="527836"/>
                </a:lnTo>
                <a:lnTo>
                  <a:pt x="1899700" y="485598"/>
                </a:lnTo>
                <a:lnTo>
                  <a:pt x="1872214" y="445568"/>
                </a:lnTo>
                <a:lnTo>
                  <a:pt x="1843528" y="407672"/>
                </a:lnTo>
                <a:lnTo>
                  <a:pt x="1813916" y="371838"/>
                </a:lnTo>
                <a:lnTo>
                  <a:pt x="1783653" y="337992"/>
                </a:lnTo>
                <a:lnTo>
                  <a:pt x="1753014" y="306060"/>
                </a:lnTo>
                <a:lnTo>
                  <a:pt x="1722273" y="275971"/>
                </a:lnTo>
                <a:lnTo>
                  <a:pt x="1691703" y="247650"/>
                </a:lnTo>
                <a:lnTo>
                  <a:pt x="1634177" y="199825"/>
                </a:lnTo>
                <a:lnTo>
                  <a:pt x="1601693" y="176150"/>
                </a:lnTo>
                <a:lnTo>
                  <a:pt x="1566649" y="152959"/>
                </a:lnTo>
                <a:lnTo>
                  <a:pt x="1528988" y="130499"/>
                </a:lnTo>
                <a:lnTo>
                  <a:pt x="1488651" y="109014"/>
                </a:lnTo>
                <a:lnTo>
                  <a:pt x="1445581" y="88750"/>
                </a:lnTo>
                <a:lnTo>
                  <a:pt x="1399719" y="69952"/>
                </a:lnTo>
                <a:lnTo>
                  <a:pt x="1351007" y="52864"/>
                </a:lnTo>
                <a:lnTo>
                  <a:pt x="1299386" y="37733"/>
                </a:lnTo>
                <a:lnTo>
                  <a:pt x="1244798" y="24803"/>
                </a:lnTo>
                <a:lnTo>
                  <a:pt x="1187186" y="14319"/>
                </a:lnTo>
                <a:lnTo>
                  <a:pt x="1126490" y="6527"/>
                </a:lnTo>
                <a:lnTo>
                  <a:pt x="1062653" y="1672"/>
                </a:lnTo>
                <a:lnTo>
                  <a:pt x="995616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10250" y="1614550"/>
            <a:ext cx="2033905" cy="781050"/>
          </a:xfrm>
          <a:custGeom>
            <a:avLst/>
            <a:gdLst/>
            <a:ahLst/>
            <a:cxnLst/>
            <a:rect l="l" t="t" r="r" b="b"/>
            <a:pathLst>
              <a:path w="2033904" h="781050">
                <a:moveTo>
                  <a:pt x="1019175" y="0"/>
                </a:moveTo>
                <a:lnTo>
                  <a:pt x="948457" y="1595"/>
                </a:lnTo>
                <a:lnTo>
                  <a:pt x="883559" y="6258"/>
                </a:lnTo>
                <a:lnTo>
                  <a:pt x="823949" y="13800"/>
                </a:lnTo>
                <a:lnTo>
                  <a:pt x="769093" y="24035"/>
                </a:lnTo>
                <a:lnTo>
                  <a:pt x="718460" y="36776"/>
                </a:lnTo>
                <a:lnTo>
                  <a:pt x="671516" y="51834"/>
                </a:lnTo>
                <a:lnTo>
                  <a:pt x="627729" y="69024"/>
                </a:lnTo>
                <a:lnTo>
                  <a:pt x="586566" y="88157"/>
                </a:lnTo>
                <a:lnTo>
                  <a:pt x="547495" y="109048"/>
                </a:lnTo>
                <a:lnTo>
                  <a:pt x="509982" y="131507"/>
                </a:lnTo>
                <a:lnTo>
                  <a:pt x="473496" y="155350"/>
                </a:lnTo>
                <a:lnTo>
                  <a:pt x="437504" y="180387"/>
                </a:lnTo>
                <a:lnTo>
                  <a:pt x="401473" y="206432"/>
                </a:lnTo>
                <a:lnTo>
                  <a:pt x="364871" y="233299"/>
                </a:lnTo>
                <a:lnTo>
                  <a:pt x="325178" y="265646"/>
                </a:lnTo>
                <a:lnTo>
                  <a:pt x="286162" y="303383"/>
                </a:lnTo>
                <a:lnTo>
                  <a:pt x="248167" y="345473"/>
                </a:lnTo>
                <a:lnTo>
                  <a:pt x="211538" y="390880"/>
                </a:lnTo>
                <a:lnTo>
                  <a:pt x="176617" y="438568"/>
                </a:lnTo>
                <a:lnTo>
                  <a:pt x="143748" y="487501"/>
                </a:lnTo>
                <a:lnTo>
                  <a:pt x="113275" y="536644"/>
                </a:lnTo>
                <a:lnTo>
                  <a:pt x="85541" y="584959"/>
                </a:lnTo>
                <a:lnTo>
                  <a:pt x="60891" y="631412"/>
                </a:lnTo>
                <a:lnTo>
                  <a:pt x="39668" y="674966"/>
                </a:lnTo>
                <a:lnTo>
                  <a:pt x="22216" y="714585"/>
                </a:lnTo>
                <a:lnTo>
                  <a:pt x="0" y="777875"/>
                </a:lnTo>
                <a:lnTo>
                  <a:pt x="2033651" y="781050"/>
                </a:lnTo>
                <a:lnTo>
                  <a:pt x="2019061" y="726676"/>
                </a:lnTo>
                <a:lnTo>
                  <a:pt x="2001617" y="674876"/>
                </a:lnTo>
                <a:lnTo>
                  <a:pt x="1981595" y="625577"/>
                </a:lnTo>
                <a:lnTo>
                  <a:pt x="1959270" y="578704"/>
                </a:lnTo>
                <a:lnTo>
                  <a:pt x="1934917" y="534186"/>
                </a:lnTo>
                <a:lnTo>
                  <a:pt x="1908812" y="491948"/>
                </a:lnTo>
                <a:lnTo>
                  <a:pt x="1881230" y="451918"/>
                </a:lnTo>
                <a:lnTo>
                  <a:pt x="1852447" y="414022"/>
                </a:lnTo>
                <a:lnTo>
                  <a:pt x="1822738" y="378188"/>
                </a:lnTo>
                <a:lnTo>
                  <a:pt x="1792378" y="344342"/>
                </a:lnTo>
                <a:lnTo>
                  <a:pt x="1761643" y="312410"/>
                </a:lnTo>
                <a:lnTo>
                  <a:pt x="1730808" y="282321"/>
                </a:lnTo>
                <a:lnTo>
                  <a:pt x="1700149" y="254000"/>
                </a:lnTo>
                <a:lnTo>
                  <a:pt x="1643296" y="205866"/>
                </a:lnTo>
                <a:lnTo>
                  <a:pt x="1611673" y="181839"/>
                </a:lnTo>
                <a:lnTo>
                  <a:pt x="1577760" y="158195"/>
                </a:lnTo>
                <a:lnTo>
                  <a:pt x="1541436" y="135203"/>
                </a:lnTo>
                <a:lnTo>
                  <a:pt x="1502581" y="113129"/>
                </a:lnTo>
                <a:lnTo>
                  <a:pt x="1461075" y="92242"/>
                </a:lnTo>
                <a:lnTo>
                  <a:pt x="1416798" y="72810"/>
                </a:lnTo>
                <a:lnTo>
                  <a:pt x="1369629" y="55099"/>
                </a:lnTo>
                <a:lnTo>
                  <a:pt x="1319450" y="39379"/>
                </a:lnTo>
                <a:lnTo>
                  <a:pt x="1266138" y="25916"/>
                </a:lnTo>
                <a:lnTo>
                  <a:pt x="1209575" y="14979"/>
                </a:lnTo>
                <a:lnTo>
                  <a:pt x="1149640" y="6836"/>
                </a:lnTo>
                <a:lnTo>
                  <a:pt x="1086213" y="1753"/>
                </a:lnTo>
                <a:lnTo>
                  <a:pt x="1019175" y="0"/>
                </a:lnTo>
                <a:close/>
              </a:path>
            </a:pathLst>
          </a:custGeom>
          <a:solidFill>
            <a:srgbClr val="D2CE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77772" y="186690"/>
            <a:ext cx="7096125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60"/>
              </a:lnSpc>
            </a:pPr>
            <a:r>
              <a:rPr sz="4000" spc="10" dirty="0">
                <a:latin typeface="微软雅黑" panose="020B0503020204020204" charset="-122"/>
                <a:cs typeface="微软雅黑" panose="020B0503020204020204" charset="-122"/>
              </a:rPr>
              <a:t>大气污染与雾</a:t>
            </a:r>
            <a:r>
              <a:rPr sz="4000" spc="20" dirty="0">
                <a:latin typeface="微软雅黑" panose="020B0503020204020204" charset="-122"/>
                <a:cs typeface="微软雅黑" panose="020B0503020204020204" charset="-122"/>
              </a:rPr>
              <a:t>霾</a:t>
            </a:r>
            <a:r>
              <a:rPr spc="-5" dirty="0">
                <a:solidFill>
                  <a:srgbClr val="006FC0"/>
                </a:solidFill>
              </a:rPr>
              <a:t>Air</a:t>
            </a:r>
            <a:r>
              <a:rPr spc="-60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Poll</a:t>
            </a:r>
            <a:r>
              <a:rPr dirty="0">
                <a:solidFill>
                  <a:srgbClr val="006FC0"/>
                </a:solidFill>
              </a:rPr>
              <a:t>u</a:t>
            </a:r>
            <a:r>
              <a:rPr spc="-5" dirty="0">
                <a:solidFill>
                  <a:srgbClr val="006FC0"/>
                </a:solidFill>
              </a:rPr>
              <a:t>ti</a:t>
            </a:r>
            <a:r>
              <a:rPr spc="0" dirty="0">
                <a:solidFill>
                  <a:srgbClr val="006FC0"/>
                </a:solidFill>
              </a:rPr>
              <a:t>o</a:t>
            </a:r>
            <a:r>
              <a:rPr spc="-5" dirty="0">
                <a:solidFill>
                  <a:srgbClr val="006FC0"/>
                </a:solidFill>
              </a:rPr>
              <a:t>n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a</a:t>
            </a:r>
            <a:r>
              <a:rPr spc="-5" dirty="0">
                <a:solidFill>
                  <a:srgbClr val="006FC0"/>
                </a:solidFill>
              </a:rPr>
              <a:t>nd</a:t>
            </a:r>
            <a:r>
              <a:rPr spc="10" dirty="0">
                <a:solidFill>
                  <a:srgbClr val="006FC0"/>
                </a:solidFill>
              </a:rPr>
              <a:t> </a:t>
            </a:r>
            <a:r>
              <a:rPr spc="-5" dirty="0">
                <a:solidFill>
                  <a:srgbClr val="006FC0"/>
                </a:solidFill>
              </a:rPr>
              <a:t>Ha</a:t>
            </a:r>
            <a:r>
              <a:rPr spc="-35" dirty="0">
                <a:solidFill>
                  <a:srgbClr val="006FC0"/>
                </a:solidFill>
              </a:rPr>
              <a:t>z</a:t>
            </a:r>
            <a:r>
              <a:rPr spc="-5" dirty="0">
                <a:solidFill>
                  <a:srgbClr val="006FC0"/>
                </a:solidFill>
              </a:rPr>
              <a:t>e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43476" y="2817748"/>
            <a:ext cx="1735074" cy="1117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73451" y="2844800"/>
            <a:ext cx="1470025" cy="111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6150" y="1214500"/>
            <a:ext cx="2268601" cy="2159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6150" y="1214500"/>
            <a:ext cx="2268855" cy="2159000"/>
          </a:xfrm>
          <a:custGeom>
            <a:avLst/>
            <a:gdLst/>
            <a:ahLst/>
            <a:cxnLst/>
            <a:rect l="l" t="t" r="r" b="b"/>
            <a:pathLst>
              <a:path w="2268855" h="2159000">
                <a:moveTo>
                  <a:pt x="0" y="1079500"/>
                </a:moveTo>
                <a:lnTo>
                  <a:pt x="1048" y="1032668"/>
                </a:lnTo>
                <a:lnTo>
                  <a:pt x="4163" y="986346"/>
                </a:lnTo>
                <a:lnTo>
                  <a:pt x="9304" y="940574"/>
                </a:lnTo>
                <a:lnTo>
                  <a:pt x="16428" y="895394"/>
                </a:lnTo>
                <a:lnTo>
                  <a:pt x="25491" y="850846"/>
                </a:lnTo>
                <a:lnTo>
                  <a:pt x="36452" y="806969"/>
                </a:lnTo>
                <a:lnTo>
                  <a:pt x="49267" y="763805"/>
                </a:lnTo>
                <a:lnTo>
                  <a:pt x="63895" y="721394"/>
                </a:lnTo>
                <a:lnTo>
                  <a:pt x="80293" y="679777"/>
                </a:lnTo>
                <a:lnTo>
                  <a:pt x="98417" y="638993"/>
                </a:lnTo>
                <a:lnTo>
                  <a:pt x="118226" y="599084"/>
                </a:lnTo>
                <a:lnTo>
                  <a:pt x="139677" y="560090"/>
                </a:lnTo>
                <a:lnTo>
                  <a:pt x="162727" y="522052"/>
                </a:lnTo>
                <a:lnTo>
                  <a:pt x="187335" y="485009"/>
                </a:lnTo>
                <a:lnTo>
                  <a:pt x="213456" y="449002"/>
                </a:lnTo>
                <a:lnTo>
                  <a:pt x="241049" y="414073"/>
                </a:lnTo>
                <a:lnTo>
                  <a:pt x="270071" y="380261"/>
                </a:lnTo>
                <a:lnTo>
                  <a:pt x="300479" y="347606"/>
                </a:lnTo>
                <a:lnTo>
                  <a:pt x="332231" y="316150"/>
                </a:lnTo>
                <a:lnTo>
                  <a:pt x="365285" y="285933"/>
                </a:lnTo>
                <a:lnTo>
                  <a:pt x="399597" y="256995"/>
                </a:lnTo>
                <a:lnTo>
                  <a:pt x="435126" y="229376"/>
                </a:lnTo>
                <a:lnTo>
                  <a:pt x="471828" y="203118"/>
                </a:lnTo>
                <a:lnTo>
                  <a:pt x="509661" y="178261"/>
                </a:lnTo>
                <a:lnTo>
                  <a:pt x="548583" y="154845"/>
                </a:lnTo>
                <a:lnTo>
                  <a:pt x="588550" y="132910"/>
                </a:lnTo>
                <a:lnTo>
                  <a:pt x="629521" y="112498"/>
                </a:lnTo>
                <a:lnTo>
                  <a:pt x="671452" y="93648"/>
                </a:lnTo>
                <a:lnTo>
                  <a:pt x="714301" y="76401"/>
                </a:lnTo>
                <a:lnTo>
                  <a:pt x="758026" y="60798"/>
                </a:lnTo>
                <a:lnTo>
                  <a:pt x="802584" y="46879"/>
                </a:lnTo>
                <a:lnTo>
                  <a:pt x="847933" y="34684"/>
                </a:lnTo>
                <a:lnTo>
                  <a:pt x="894029" y="24255"/>
                </a:lnTo>
                <a:lnTo>
                  <a:pt x="940830" y="15631"/>
                </a:lnTo>
                <a:lnTo>
                  <a:pt x="988294" y="8853"/>
                </a:lnTo>
                <a:lnTo>
                  <a:pt x="1036378" y="3961"/>
                </a:lnTo>
                <a:lnTo>
                  <a:pt x="1085040" y="997"/>
                </a:lnTo>
                <a:lnTo>
                  <a:pt x="1134237" y="0"/>
                </a:lnTo>
                <a:lnTo>
                  <a:pt x="1183443" y="997"/>
                </a:lnTo>
                <a:lnTo>
                  <a:pt x="1232114" y="3961"/>
                </a:lnTo>
                <a:lnTo>
                  <a:pt x="1280206" y="8853"/>
                </a:lnTo>
                <a:lnTo>
                  <a:pt x="1327679" y="15631"/>
                </a:lnTo>
                <a:lnTo>
                  <a:pt x="1374488" y="24255"/>
                </a:lnTo>
                <a:lnTo>
                  <a:pt x="1420591" y="34684"/>
                </a:lnTo>
                <a:lnTo>
                  <a:pt x="1465947" y="46879"/>
                </a:lnTo>
                <a:lnTo>
                  <a:pt x="1510511" y="60798"/>
                </a:lnTo>
                <a:lnTo>
                  <a:pt x="1554242" y="76401"/>
                </a:lnTo>
                <a:lnTo>
                  <a:pt x="1597097" y="93648"/>
                </a:lnTo>
                <a:lnTo>
                  <a:pt x="1639034" y="112498"/>
                </a:lnTo>
                <a:lnTo>
                  <a:pt x="1680009" y="132910"/>
                </a:lnTo>
                <a:lnTo>
                  <a:pt x="1719981" y="154845"/>
                </a:lnTo>
                <a:lnTo>
                  <a:pt x="1758907" y="178261"/>
                </a:lnTo>
                <a:lnTo>
                  <a:pt x="1796744" y="203118"/>
                </a:lnTo>
                <a:lnTo>
                  <a:pt x="1833449" y="229376"/>
                </a:lnTo>
                <a:lnTo>
                  <a:pt x="1868981" y="256995"/>
                </a:lnTo>
                <a:lnTo>
                  <a:pt x="1903296" y="285933"/>
                </a:lnTo>
                <a:lnTo>
                  <a:pt x="1936353" y="316150"/>
                </a:lnTo>
                <a:lnTo>
                  <a:pt x="1968107" y="347606"/>
                </a:lnTo>
                <a:lnTo>
                  <a:pt x="1998518" y="380261"/>
                </a:lnTo>
                <a:lnTo>
                  <a:pt x="2027542" y="414073"/>
                </a:lnTo>
                <a:lnTo>
                  <a:pt x="2055136" y="449002"/>
                </a:lnTo>
                <a:lnTo>
                  <a:pt x="2081259" y="485009"/>
                </a:lnTo>
                <a:lnTo>
                  <a:pt x="2105867" y="522052"/>
                </a:lnTo>
                <a:lnTo>
                  <a:pt x="2128919" y="560090"/>
                </a:lnTo>
                <a:lnTo>
                  <a:pt x="2150371" y="599084"/>
                </a:lnTo>
                <a:lnTo>
                  <a:pt x="2170181" y="638993"/>
                </a:lnTo>
                <a:lnTo>
                  <a:pt x="2188306" y="679777"/>
                </a:lnTo>
                <a:lnTo>
                  <a:pt x="2204704" y="721394"/>
                </a:lnTo>
                <a:lnTo>
                  <a:pt x="2219332" y="763805"/>
                </a:lnTo>
                <a:lnTo>
                  <a:pt x="2232148" y="806969"/>
                </a:lnTo>
                <a:lnTo>
                  <a:pt x="2243109" y="850846"/>
                </a:lnTo>
                <a:lnTo>
                  <a:pt x="2252172" y="895394"/>
                </a:lnTo>
                <a:lnTo>
                  <a:pt x="2259296" y="940574"/>
                </a:lnTo>
                <a:lnTo>
                  <a:pt x="2264437" y="986346"/>
                </a:lnTo>
                <a:lnTo>
                  <a:pt x="2267552" y="1032668"/>
                </a:lnTo>
                <a:lnTo>
                  <a:pt x="2268601" y="1079500"/>
                </a:lnTo>
                <a:lnTo>
                  <a:pt x="2267552" y="1126322"/>
                </a:lnTo>
                <a:lnTo>
                  <a:pt x="2264437" y="1172635"/>
                </a:lnTo>
                <a:lnTo>
                  <a:pt x="2259296" y="1218399"/>
                </a:lnTo>
                <a:lnTo>
                  <a:pt x="2252172" y="1263573"/>
                </a:lnTo>
                <a:lnTo>
                  <a:pt x="2243109" y="1308115"/>
                </a:lnTo>
                <a:lnTo>
                  <a:pt x="2232148" y="1351987"/>
                </a:lnTo>
                <a:lnTo>
                  <a:pt x="2219332" y="1395147"/>
                </a:lnTo>
                <a:lnTo>
                  <a:pt x="2204704" y="1437555"/>
                </a:lnTo>
                <a:lnTo>
                  <a:pt x="2188306" y="1479170"/>
                </a:lnTo>
                <a:lnTo>
                  <a:pt x="2170181" y="1519951"/>
                </a:lnTo>
                <a:lnTo>
                  <a:pt x="2150371" y="1559859"/>
                </a:lnTo>
                <a:lnTo>
                  <a:pt x="2128919" y="1598852"/>
                </a:lnTo>
                <a:lnTo>
                  <a:pt x="2105867" y="1636891"/>
                </a:lnTo>
                <a:lnTo>
                  <a:pt x="2081259" y="1673934"/>
                </a:lnTo>
                <a:lnTo>
                  <a:pt x="2055136" y="1709942"/>
                </a:lnTo>
                <a:lnTo>
                  <a:pt x="2027542" y="1744872"/>
                </a:lnTo>
                <a:lnTo>
                  <a:pt x="1998518" y="1778686"/>
                </a:lnTo>
                <a:lnTo>
                  <a:pt x="1968107" y="1811343"/>
                </a:lnTo>
                <a:lnTo>
                  <a:pt x="1936353" y="1842801"/>
                </a:lnTo>
                <a:lnTo>
                  <a:pt x="1903296" y="1873021"/>
                </a:lnTo>
                <a:lnTo>
                  <a:pt x="1868981" y="1901962"/>
                </a:lnTo>
                <a:lnTo>
                  <a:pt x="1833449" y="1929583"/>
                </a:lnTo>
                <a:lnTo>
                  <a:pt x="1796744" y="1955845"/>
                </a:lnTo>
                <a:lnTo>
                  <a:pt x="1758907" y="1980705"/>
                </a:lnTo>
                <a:lnTo>
                  <a:pt x="1719981" y="2004125"/>
                </a:lnTo>
                <a:lnTo>
                  <a:pt x="1680009" y="2026063"/>
                </a:lnTo>
                <a:lnTo>
                  <a:pt x="1639034" y="2046479"/>
                </a:lnTo>
                <a:lnTo>
                  <a:pt x="1597097" y="2065332"/>
                </a:lnTo>
                <a:lnTo>
                  <a:pt x="1554242" y="2082582"/>
                </a:lnTo>
                <a:lnTo>
                  <a:pt x="1510511" y="2098188"/>
                </a:lnTo>
                <a:lnTo>
                  <a:pt x="1465947" y="2112109"/>
                </a:lnTo>
                <a:lnTo>
                  <a:pt x="1420591" y="2124307"/>
                </a:lnTo>
                <a:lnTo>
                  <a:pt x="1374488" y="2134738"/>
                </a:lnTo>
                <a:lnTo>
                  <a:pt x="1327679" y="2143364"/>
                </a:lnTo>
                <a:lnTo>
                  <a:pt x="1280206" y="2150144"/>
                </a:lnTo>
                <a:lnTo>
                  <a:pt x="1232114" y="2155037"/>
                </a:lnTo>
                <a:lnTo>
                  <a:pt x="1183443" y="2158002"/>
                </a:lnTo>
                <a:lnTo>
                  <a:pt x="1134237" y="2159000"/>
                </a:lnTo>
                <a:lnTo>
                  <a:pt x="1085040" y="2158002"/>
                </a:lnTo>
                <a:lnTo>
                  <a:pt x="1036378" y="2155037"/>
                </a:lnTo>
                <a:lnTo>
                  <a:pt x="988294" y="2150144"/>
                </a:lnTo>
                <a:lnTo>
                  <a:pt x="940830" y="2143364"/>
                </a:lnTo>
                <a:lnTo>
                  <a:pt x="894029" y="2134738"/>
                </a:lnTo>
                <a:lnTo>
                  <a:pt x="847933" y="2124307"/>
                </a:lnTo>
                <a:lnTo>
                  <a:pt x="802584" y="2112109"/>
                </a:lnTo>
                <a:lnTo>
                  <a:pt x="758026" y="2098188"/>
                </a:lnTo>
                <a:lnTo>
                  <a:pt x="714301" y="2082582"/>
                </a:lnTo>
                <a:lnTo>
                  <a:pt x="671452" y="2065332"/>
                </a:lnTo>
                <a:lnTo>
                  <a:pt x="629521" y="2046479"/>
                </a:lnTo>
                <a:lnTo>
                  <a:pt x="588550" y="2026063"/>
                </a:lnTo>
                <a:lnTo>
                  <a:pt x="548583" y="2004125"/>
                </a:lnTo>
                <a:lnTo>
                  <a:pt x="509661" y="1980705"/>
                </a:lnTo>
                <a:lnTo>
                  <a:pt x="471828" y="1955845"/>
                </a:lnTo>
                <a:lnTo>
                  <a:pt x="435126" y="1929583"/>
                </a:lnTo>
                <a:lnTo>
                  <a:pt x="399597" y="1901962"/>
                </a:lnTo>
                <a:lnTo>
                  <a:pt x="365285" y="1873021"/>
                </a:lnTo>
                <a:lnTo>
                  <a:pt x="332232" y="1842801"/>
                </a:lnTo>
                <a:lnTo>
                  <a:pt x="300479" y="1811343"/>
                </a:lnTo>
                <a:lnTo>
                  <a:pt x="270071" y="1778686"/>
                </a:lnTo>
                <a:lnTo>
                  <a:pt x="241049" y="1744872"/>
                </a:lnTo>
                <a:lnTo>
                  <a:pt x="213456" y="1709942"/>
                </a:lnTo>
                <a:lnTo>
                  <a:pt x="187335" y="1673934"/>
                </a:lnTo>
                <a:lnTo>
                  <a:pt x="162727" y="1636891"/>
                </a:lnTo>
                <a:lnTo>
                  <a:pt x="139677" y="1598852"/>
                </a:lnTo>
                <a:lnTo>
                  <a:pt x="118226" y="1559859"/>
                </a:lnTo>
                <a:lnTo>
                  <a:pt x="98417" y="1519951"/>
                </a:lnTo>
                <a:lnTo>
                  <a:pt x="80293" y="1479170"/>
                </a:lnTo>
                <a:lnTo>
                  <a:pt x="63895" y="1437555"/>
                </a:lnTo>
                <a:lnTo>
                  <a:pt x="49267" y="1395147"/>
                </a:lnTo>
                <a:lnTo>
                  <a:pt x="36452" y="1351987"/>
                </a:lnTo>
                <a:lnTo>
                  <a:pt x="25491" y="1308115"/>
                </a:lnTo>
                <a:lnTo>
                  <a:pt x="16428" y="1263573"/>
                </a:lnTo>
                <a:lnTo>
                  <a:pt x="9304" y="1218399"/>
                </a:lnTo>
                <a:lnTo>
                  <a:pt x="4163" y="1172635"/>
                </a:lnTo>
                <a:lnTo>
                  <a:pt x="1048" y="1126322"/>
                </a:lnTo>
                <a:lnTo>
                  <a:pt x="0" y="1079500"/>
                </a:lnTo>
                <a:close/>
              </a:path>
            </a:pathLst>
          </a:custGeom>
          <a:ln w="381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13155" y="1269111"/>
            <a:ext cx="2132888" cy="20466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2176" y="1214500"/>
            <a:ext cx="2314575" cy="2159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72176" y="1214500"/>
            <a:ext cx="2314575" cy="2159000"/>
          </a:xfrm>
          <a:custGeom>
            <a:avLst/>
            <a:gdLst/>
            <a:ahLst/>
            <a:cxnLst/>
            <a:rect l="l" t="t" r="r" b="b"/>
            <a:pathLst>
              <a:path w="2314575" h="2159000">
                <a:moveTo>
                  <a:pt x="0" y="1079500"/>
                </a:moveTo>
                <a:lnTo>
                  <a:pt x="1069" y="1032668"/>
                </a:lnTo>
                <a:lnTo>
                  <a:pt x="4247" y="986346"/>
                </a:lnTo>
                <a:lnTo>
                  <a:pt x="9490" y="940574"/>
                </a:lnTo>
                <a:lnTo>
                  <a:pt x="16757" y="895394"/>
                </a:lnTo>
                <a:lnTo>
                  <a:pt x="26002" y="850846"/>
                </a:lnTo>
                <a:lnTo>
                  <a:pt x="37182" y="806969"/>
                </a:lnTo>
                <a:lnTo>
                  <a:pt x="50255" y="763805"/>
                </a:lnTo>
                <a:lnTo>
                  <a:pt x="65176" y="721394"/>
                </a:lnTo>
                <a:lnTo>
                  <a:pt x="81903" y="679777"/>
                </a:lnTo>
                <a:lnTo>
                  <a:pt x="100391" y="638993"/>
                </a:lnTo>
                <a:lnTo>
                  <a:pt x="120598" y="599084"/>
                </a:lnTo>
                <a:lnTo>
                  <a:pt x="142481" y="560090"/>
                </a:lnTo>
                <a:lnTo>
                  <a:pt x="165995" y="522052"/>
                </a:lnTo>
                <a:lnTo>
                  <a:pt x="191097" y="485009"/>
                </a:lnTo>
                <a:lnTo>
                  <a:pt x="217744" y="449002"/>
                </a:lnTo>
                <a:lnTo>
                  <a:pt x="245893" y="414073"/>
                </a:lnTo>
                <a:lnTo>
                  <a:pt x="275500" y="380261"/>
                </a:lnTo>
                <a:lnTo>
                  <a:pt x="306522" y="347606"/>
                </a:lnTo>
                <a:lnTo>
                  <a:pt x="338915" y="316150"/>
                </a:lnTo>
                <a:lnTo>
                  <a:pt x="372636" y="285933"/>
                </a:lnTo>
                <a:lnTo>
                  <a:pt x="407641" y="256995"/>
                </a:lnTo>
                <a:lnTo>
                  <a:pt x="443888" y="229376"/>
                </a:lnTo>
                <a:lnTo>
                  <a:pt x="481333" y="203118"/>
                </a:lnTo>
                <a:lnTo>
                  <a:pt x="519932" y="178261"/>
                </a:lnTo>
                <a:lnTo>
                  <a:pt x="559642" y="154845"/>
                </a:lnTo>
                <a:lnTo>
                  <a:pt x="600419" y="132910"/>
                </a:lnTo>
                <a:lnTo>
                  <a:pt x="642221" y="112498"/>
                </a:lnTo>
                <a:lnTo>
                  <a:pt x="685003" y="93648"/>
                </a:lnTo>
                <a:lnTo>
                  <a:pt x="728723" y="76401"/>
                </a:lnTo>
                <a:lnTo>
                  <a:pt x="773337" y="60798"/>
                </a:lnTo>
                <a:lnTo>
                  <a:pt x="818801" y="46879"/>
                </a:lnTo>
                <a:lnTo>
                  <a:pt x="865073" y="34684"/>
                </a:lnTo>
                <a:lnTo>
                  <a:pt x="912108" y="24255"/>
                </a:lnTo>
                <a:lnTo>
                  <a:pt x="959864" y="15631"/>
                </a:lnTo>
                <a:lnTo>
                  <a:pt x="1008297" y="8853"/>
                </a:lnTo>
                <a:lnTo>
                  <a:pt x="1057363" y="3961"/>
                </a:lnTo>
                <a:lnTo>
                  <a:pt x="1107020" y="997"/>
                </a:lnTo>
                <a:lnTo>
                  <a:pt x="1157224" y="0"/>
                </a:lnTo>
                <a:lnTo>
                  <a:pt x="1207427" y="997"/>
                </a:lnTo>
                <a:lnTo>
                  <a:pt x="1257085" y="3961"/>
                </a:lnTo>
                <a:lnTo>
                  <a:pt x="1306152" y="8853"/>
                </a:lnTo>
                <a:lnTo>
                  <a:pt x="1354587" y="15631"/>
                </a:lnTo>
                <a:lnTo>
                  <a:pt x="1402345" y="24255"/>
                </a:lnTo>
                <a:lnTo>
                  <a:pt x="1449383" y="34684"/>
                </a:lnTo>
                <a:lnTo>
                  <a:pt x="1495657" y="46879"/>
                </a:lnTo>
                <a:lnTo>
                  <a:pt x="1541125" y="60798"/>
                </a:lnTo>
                <a:lnTo>
                  <a:pt x="1585742" y="76401"/>
                </a:lnTo>
                <a:lnTo>
                  <a:pt x="1629466" y="93648"/>
                </a:lnTo>
                <a:lnTo>
                  <a:pt x="1672252" y="112498"/>
                </a:lnTo>
                <a:lnTo>
                  <a:pt x="1714058" y="132910"/>
                </a:lnTo>
                <a:lnTo>
                  <a:pt x="1754840" y="154845"/>
                </a:lnTo>
                <a:lnTo>
                  <a:pt x="1794554" y="178261"/>
                </a:lnTo>
                <a:lnTo>
                  <a:pt x="1833158" y="203118"/>
                </a:lnTo>
                <a:lnTo>
                  <a:pt x="1870607" y="229376"/>
                </a:lnTo>
                <a:lnTo>
                  <a:pt x="1906859" y="256995"/>
                </a:lnTo>
                <a:lnTo>
                  <a:pt x="1941870" y="285933"/>
                </a:lnTo>
                <a:lnTo>
                  <a:pt x="1975596" y="316150"/>
                </a:lnTo>
                <a:lnTo>
                  <a:pt x="2007994" y="347606"/>
                </a:lnTo>
                <a:lnTo>
                  <a:pt x="2039020" y="380261"/>
                </a:lnTo>
                <a:lnTo>
                  <a:pt x="2068632" y="414073"/>
                </a:lnTo>
                <a:lnTo>
                  <a:pt x="2096786" y="449002"/>
                </a:lnTo>
                <a:lnTo>
                  <a:pt x="2123438" y="485009"/>
                </a:lnTo>
                <a:lnTo>
                  <a:pt x="2148545" y="522052"/>
                </a:lnTo>
                <a:lnTo>
                  <a:pt x="2172063" y="560090"/>
                </a:lnTo>
                <a:lnTo>
                  <a:pt x="2193950" y="599084"/>
                </a:lnTo>
                <a:lnTo>
                  <a:pt x="2214161" y="638993"/>
                </a:lnTo>
                <a:lnTo>
                  <a:pt x="2232653" y="679777"/>
                </a:lnTo>
                <a:lnTo>
                  <a:pt x="2249383" y="721394"/>
                </a:lnTo>
                <a:lnTo>
                  <a:pt x="2264308" y="763805"/>
                </a:lnTo>
                <a:lnTo>
                  <a:pt x="2277383" y="806969"/>
                </a:lnTo>
                <a:lnTo>
                  <a:pt x="2288566" y="850846"/>
                </a:lnTo>
                <a:lnTo>
                  <a:pt x="2297814" y="895394"/>
                </a:lnTo>
                <a:lnTo>
                  <a:pt x="2305081" y="940574"/>
                </a:lnTo>
                <a:lnTo>
                  <a:pt x="2310326" y="986346"/>
                </a:lnTo>
                <a:lnTo>
                  <a:pt x="2313505" y="1032668"/>
                </a:lnTo>
                <a:lnTo>
                  <a:pt x="2314575" y="1079500"/>
                </a:lnTo>
                <a:lnTo>
                  <a:pt x="2313505" y="1126322"/>
                </a:lnTo>
                <a:lnTo>
                  <a:pt x="2310326" y="1172635"/>
                </a:lnTo>
                <a:lnTo>
                  <a:pt x="2305081" y="1218399"/>
                </a:lnTo>
                <a:lnTo>
                  <a:pt x="2297814" y="1263573"/>
                </a:lnTo>
                <a:lnTo>
                  <a:pt x="2288566" y="1308115"/>
                </a:lnTo>
                <a:lnTo>
                  <a:pt x="2277383" y="1351987"/>
                </a:lnTo>
                <a:lnTo>
                  <a:pt x="2264308" y="1395147"/>
                </a:lnTo>
                <a:lnTo>
                  <a:pt x="2249383" y="1437555"/>
                </a:lnTo>
                <a:lnTo>
                  <a:pt x="2232653" y="1479170"/>
                </a:lnTo>
                <a:lnTo>
                  <a:pt x="2214161" y="1519951"/>
                </a:lnTo>
                <a:lnTo>
                  <a:pt x="2193950" y="1559859"/>
                </a:lnTo>
                <a:lnTo>
                  <a:pt x="2172063" y="1598852"/>
                </a:lnTo>
                <a:lnTo>
                  <a:pt x="2148545" y="1636891"/>
                </a:lnTo>
                <a:lnTo>
                  <a:pt x="2123438" y="1673934"/>
                </a:lnTo>
                <a:lnTo>
                  <a:pt x="2096786" y="1709942"/>
                </a:lnTo>
                <a:lnTo>
                  <a:pt x="2068632" y="1744872"/>
                </a:lnTo>
                <a:lnTo>
                  <a:pt x="2039020" y="1778686"/>
                </a:lnTo>
                <a:lnTo>
                  <a:pt x="2007994" y="1811343"/>
                </a:lnTo>
                <a:lnTo>
                  <a:pt x="1975596" y="1842801"/>
                </a:lnTo>
                <a:lnTo>
                  <a:pt x="1941870" y="1873021"/>
                </a:lnTo>
                <a:lnTo>
                  <a:pt x="1906859" y="1901962"/>
                </a:lnTo>
                <a:lnTo>
                  <a:pt x="1870607" y="1929583"/>
                </a:lnTo>
                <a:lnTo>
                  <a:pt x="1833158" y="1955845"/>
                </a:lnTo>
                <a:lnTo>
                  <a:pt x="1794554" y="1980705"/>
                </a:lnTo>
                <a:lnTo>
                  <a:pt x="1754840" y="2004125"/>
                </a:lnTo>
                <a:lnTo>
                  <a:pt x="1714058" y="2026063"/>
                </a:lnTo>
                <a:lnTo>
                  <a:pt x="1672252" y="2046479"/>
                </a:lnTo>
                <a:lnTo>
                  <a:pt x="1629466" y="2065332"/>
                </a:lnTo>
                <a:lnTo>
                  <a:pt x="1585742" y="2082582"/>
                </a:lnTo>
                <a:lnTo>
                  <a:pt x="1541125" y="2098188"/>
                </a:lnTo>
                <a:lnTo>
                  <a:pt x="1495657" y="2112109"/>
                </a:lnTo>
                <a:lnTo>
                  <a:pt x="1449383" y="2124307"/>
                </a:lnTo>
                <a:lnTo>
                  <a:pt x="1402345" y="2134738"/>
                </a:lnTo>
                <a:lnTo>
                  <a:pt x="1354587" y="2143364"/>
                </a:lnTo>
                <a:lnTo>
                  <a:pt x="1306152" y="2150144"/>
                </a:lnTo>
                <a:lnTo>
                  <a:pt x="1257085" y="2155037"/>
                </a:lnTo>
                <a:lnTo>
                  <a:pt x="1207427" y="2158002"/>
                </a:lnTo>
                <a:lnTo>
                  <a:pt x="1157224" y="2159000"/>
                </a:lnTo>
                <a:lnTo>
                  <a:pt x="1107020" y="2158002"/>
                </a:lnTo>
                <a:lnTo>
                  <a:pt x="1057363" y="2155037"/>
                </a:lnTo>
                <a:lnTo>
                  <a:pt x="1008297" y="2150144"/>
                </a:lnTo>
                <a:lnTo>
                  <a:pt x="959864" y="2143364"/>
                </a:lnTo>
                <a:lnTo>
                  <a:pt x="912108" y="2134738"/>
                </a:lnTo>
                <a:lnTo>
                  <a:pt x="865073" y="2124307"/>
                </a:lnTo>
                <a:lnTo>
                  <a:pt x="818801" y="2112109"/>
                </a:lnTo>
                <a:lnTo>
                  <a:pt x="773337" y="2098188"/>
                </a:lnTo>
                <a:lnTo>
                  <a:pt x="728723" y="2082582"/>
                </a:lnTo>
                <a:lnTo>
                  <a:pt x="685003" y="2065332"/>
                </a:lnTo>
                <a:lnTo>
                  <a:pt x="642221" y="2046479"/>
                </a:lnTo>
                <a:lnTo>
                  <a:pt x="600419" y="2026063"/>
                </a:lnTo>
                <a:lnTo>
                  <a:pt x="559642" y="2004125"/>
                </a:lnTo>
                <a:lnTo>
                  <a:pt x="519932" y="1980705"/>
                </a:lnTo>
                <a:lnTo>
                  <a:pt x="481333" y="1955845"/>
                </a:lnTo>
                <a:lnTo>
                  <a:pt x="443888" y="1929583"/>
                </a:lnTo>
                <a:lnTo>
                  <a:pt x="407641" y="1901962"/>
                </a:lnTo>
                <a:lnTo>
                  <a:pt x="372636" y="1873021"/>
                </a:lnTo>
                <a:lnTo>
                  <a:pt x="338915" y="1842801"/>
                </a:lnTo>
                <a:lnTo>
                  <a:pt x="306522" y="1811343"/>
                </a:lnTo>
                <a:lnTo>
                  <a:pt x="275500" y="1778686"/>
                </a:lnTo>
                <a:lnTo>
                  <a:pt x="245893" y="1744872"/>
                </a:lnTo>
                <a:lnTo>
                  <a:pt x="217744" y="1709942"/>
                </a:lnTo>
                <a:lnTo>
                  <a:pt x="191097" y="1673934"/>
                </a:lnTo>
                <a:lnTo>
                  <a:pt x="165995" y="1636891"/>
                </a:lnTo>
                <a:lnTo>
                  <a:pt x="142481" y="1598852"/>
                </a:lnTo>
                <a:lnTo>
                  <a:pt x="120598" y="1559859"/>
                </a:lnTo>
                <a:lnTo>
                  <a:pt x="100391" y="1519951"/>
                </a:lnTo>
                <a:lnTo>
                  <a:pt x="81903" y="1479170"/>
                </a:lnTo>
                <a:lnTo>
                  <a:pt x="65176" y="1437555"/>
                </a:lnTo>
                <a:lnTo>
                  <a:pt x="50255" y="1395147"/>
                </a:lnTo>
                <a:lnTo>
                  <a:pt x="37182" y="1351987"/>
                </a:lnTo>
                <a:lnTo>
                  <a:pt x="26002" y="1308115"/>
                </a:lnTo>
                <a:lnTo>
                  <a:pt x="16757" y="1263573"/>
                </a:lnTo>
                <a:lnTo>
                  <a:pt x="9490" y="1218399"/>
                </a:lnTo>
                <a:lnTo>
                  <a:pt x="4247" y="1172635"/>
                </a:lnTo>
                <a:lnTo>
                  <a:pt x="1069" y="1126322"/>
                </a:lnTo>
                <a:lnTo>
                  <a:pt x="0" y="1079500"/>
                </a:lnTo>
                <a:close/>
              </a:path>
            </a:pathLst>
          </a:custGeom>
          <a:ln w="381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40502" y="1269111"/>
            <a:ext cx="2176145" cy="2046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926963" y="2011045"/>
            <a:ext cx="140652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800" b="1" spc="-45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OCs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ts val="2155"/>
              </a:lnSpc>
              <a:spcBef>
                <a:spcPts val="20"/>
              </a:spcBef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挥发性有机物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6150" y="3857625"/>
            <a:ext cx="2257425" cy="2087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46150" y="3857625"/>
            <a:ext cx="2257425" cy="2087880"/>
          </a:xfrm>
          <a:custGeom>
            <a:avLst/>
            <a:gdLst/>
            <a:ahLst/>
            <a:cxnLst/>
            <a:rect l="l" t="t" r="r" b="b"/>
            <a:pathLst>
              <a:path w="2257425" h="2087879">
                <a:moveTo>
                  <a:pt x="0" y="1043813"/>
                </a:moveTo>
                <a:lnTo>
                  <a:pt x="1099" y="997319"/>
                </a:lnTo>
                <a:lnTo>
                  <a:pt x="4368" y="951346"/>
                </a:lnTo>
                <a:lnTo>
                  <a:pt x="9759" y="905937"/>
                </a:lnTo>
                <a:lnTo>
                  <a:pt x="17228" y="861132"/>
                </a:lnTo>
                <a:lnTo>
                  <a:pt x="26728" y="816976"/>
                </a:lnTo>
                <a:lnTo>
                  <a:pt x="38214" y="773510"/>
                </a:lnTo>
                <a:lnTo>
                  <a:pt x="51639" y="730777"/>
                </a:lnTo>
                <a:lnTo>
                  <a:pt x="66958" y="688819"/>
                </a:lnTo>
                <a:lnTo>
                  <a:pt x="84124" y="647678"/>
                </a:lnTo>
                <a:lnTo>
                  <a:pt x="103093" y="607398"/>
                </a:lnTo>
                <a:lnTo>
                  <a:pt x="123817" y="568020"/>
                </a:lnTo>
                <a:lnTo>
                  <a:pt x="146252" y="529587"/>
                </a:lnTo>
                <a:lnTo>
                  <a:pt x="170351" y="492141"/>
                </a:lnTo>
                <a:lnTo>
                  <a:pt x="196069" y="455725"/>
                </a:lnTo>
                <a:lnTo>
                  <a:pt x="223359" y="420382"/>
                </a:lnTo>
                <a:lnTo>
                  <a:pt x="252176" y="386153"/>
                </a:lnTo>
                <a:lnTo>
                  <a:pt x="282473" y="353081"/>
                </a:lnTo>
                <a:lnTo>
                  <a:pt x="314206" y="321209"/>
                </a:lnTo>
                <a:lnTo>
                  <a:pt x="347328" y="290579"/>
                </a:lnTo>
                <a:lnTo>
                  <a:pt x="381793" y="261233"/>
                </a:lnTo>
                <a:lnTo>
                  <a:pt x="417556" y="233215"/>
                </a:lnTo>
                <a:lnTo>
                  <a:pt x="454570" y="206565"/>
                </a:lnTo>
                <a:lnTo>
                  <a:pt x="492790" y="181327"/>
                </a:lnTo>
                <a:lnTo>
                  <a:pt x="532169" y="157544"/>
                </a:lnTo>
                <a:lnTo>
                  <a:pt x="572663" y="135257"/>
                </a:lnTo>
                <a:lnTo>
                  <a:pt x="614224" y="114509"/>
                </a:lnTo>
                <a:lnTo>
                  <a:pt x="656808" y="95343"/>
                </a:lnTo>
                <a:lnTo>
                  <a:pt x="700368" y="77801"/>
                </a:lnTo>
                <a:lnTo>
                  <a:pt x="744859" y="61925"/>
                </a:lnTo>
                <a:lnTo>
                  <a:pt x="790234" y="47757"/>
                </a:lnTo>
                <a:lnTo>
                  <a:pt x="836448" y="35342"/>
                </a:lnTo>
                <a:lnTo>
                  <a:pt x="883455" y="24719"/>
                </a:lnTo>
                <a:lnTo>
                  <a:pt x="931208" y="15933"/>
                </a:lnTo>
                <a:lnTo>
                  <a:pt x="979663" y="9026"/>
                </a:lnTo>
                <a:lnTo>
                  <a:pt x="1028773" y="4040"/>
                </a:lnTo>
                <a:lnTo>
                  <a:pt x="1078493" y="1017"/>
                </a:lnTo>
                <a:lnTo>
                  <a:pt x="1128776" y="0"/>
                </a:lnTo>
                <a:lnTo>
                  <a:pt x="1179048" y="1017"/>
                </a:lnTo>
                <a:lnTo>
                  <a:pt x="1228758" y="4040"/>
                </a:lnTo>
                <a:lnTo>
                  <a:pt x="1277860" y="9026"/>
                </a:lnTo>
                <a:lnTo>
                  <a:pt x="1326306" y="15933"/>
                </a:lnTo>
                <a:lnTo>
                  <a:pt x="1374052" y="24719"/>
                </a:lnTo>
                <a:lnTo>
                  <a:pt x="1421051" y="35342"/>
                </a:lnTo>
                <a:lnTo>
                  <a:pt x="1467258" y="47757"/>
                </a:lnTo>
                <a:lnTo>
                  <a:pt x="1512626" y="61925"/>
                </a:lnTo>
                <a:lnTo>
                  <a:pt x="1557111" y="77801"/>
                </a:lnTo>
                <a:lnTo>
                  <a:pt x="1600665" y="95343"/>
                </a:lnTo>
                <a:lnTo>
                  <a:pt x="1643244" y="114509"/>
                </a:lnTo>
                <a:lnTo>
                  <a:pt x="1684800" y="135257"/>
                </a:lnTo>
                <a:lnTo>
                  <a:pt x="1725289" y="157544"/>
                </a:lnTo>
                <a:lnTo>
                  <a:pt x="1764665" y="181327"/>
                </a:lnTo>
                <a:lnTo>
                  <a:pt x="1802881" y="206565"/>
                </a:lnTo>
                <a:lnTo>
                  <a:pt x="1839891" y="233215"/>
                </a:lnTo>
                <a:lnTo>
                  <a:pt x="1875651" y="261233"/>
                </a:lnTo>
                <a:lnTo>
                  <a:pt x="1910113" y="290579"/>
                </a:lnTo>
                <a:lnTo>
                  <a:pt x="1943232" y="321209"/>
                </a:lnTo>
                <a:lnTo>
                  <a:pt x="1974963" y="353081"/>
                </a:lnTo>
                <a:lnTo>
                  <a:pt x="2005259" y="386153"/>
                </a:lnTo>
                <a:lnTo>
                  <a:pt x="2034074" y="420382"/>
                </a:lnTo>
                <a:lnTo>
                  <a:pt x="2061362" y="455725"/>
                </a:lnTo>
                <a:lnTo>
                  <a:pt x="2087079" y="492141"/>
                </a:lnTo>
                <a:lnTo>
                  <a:pt x="2111176" y="529587"/>
                </a:lnTo>
                <a:lnTo>
                  <a:pt x="2133610" y="568020"/>
                </a:lnTo>
                <a:lnTo>
                  <a:pt x="2154334" y="607398"/>
                </a:lnTo>
                <a:lnTo>
                  <a:pt x="2173302" y="647678"/>
                </a:lnTo>
                <a:lnTo>
                  <a:pt x="2190468" y="688819"/>
                </a:lnTo>
                <a:lnTo>
                  <a:pt x="2205786" y="730777"/>
                </a:lnTo>
                <a:lnTo>
                  <a:pt x="2219211" y="773510"/>
                </a:lnTo>
                <a:lnTo>
                  <a:pt x="2230696" y="816976"/>
                </a:lnTo>
                <a:lnTo>
                  <a:pt x="2240196" y="861132"/>
                </a:lnTo>
                <a:lnTo>
                  <a:pt x="2247665" y="905937"/>
                </a:lnTo>
                <a:lnTo>
                  <a:pt x="2253056" y="951346"/>
                </a:lnTo>
                <a:lnTo>
                  <a:pt x="2256325" y="997319"/>
                </a:lnTo>
                <a:lnTo>
                  <a:pt x="2257425" y="1043813"/>
                </a:lnTo>
                <a:lnTo>
                  <a:pt x="2256325" y="1090306"/>
                </a:lnTo>
                <a:lnTo>
                  <a:pt x="2253056" y="1136278"/>
                </a:lnTo>
                <a:lnTo>
                  <a:pt x="2247665" y="1181687"/>
                </a:lnTo>
                <a:lnTo>
                  <a:pt x="2240196" y="1226490"/>
                </a:lnTo>
                <a:lnTo>
                  <a:pt x="2230696" y="1270646"/>
                </a:lnTo>
                <a:lnTo>
                  <a:pt x="2219211" y="1314111"/>
                </a:lnTo>
                <a:lnTo>
                  <a:pt x="2205786" y="1356842"/>
                </a:lnTo>
                <a:lnTo>
                  <a:pt x="2190468" y="1398799"/>
                </a:lnTo>
                <a:lnTo>
                  <a:pt x="2173302" y="1439938"/>
                </a:lnTo>
                <a:lnTo>
                  <a:pt x="2154334" y="1480216"/>
                </a:lnTo>
                <a:lnTo>
                  <a:pt x="2133610" y="1519592"/>
                </a:lnTo>
                <a:lnTo>
                  <a:pt x="2111176" y="1558023"/>
                </a:lnTo>
                <a:lnTo>
                  <a:pt x="2087079" y="1595466"/>
                </a:lnTo>
                <a:lnTo>
                  <a:pt x="2061362" y="1631879"/>
                </a:lnTo>
                <a:lnTo>
                  <a:pt x="2034074" y="1667220"/>
                </a:lnTo>
                <a:lnTo>
                  <a:pt x="2005259" y="1701447"/>
                </a:lnTo>
                <a:lnTo>
                  <a:pt x="1974963" y="1734516"/>
                </a:lnTo>
                <a:lnTo>
                  <a:pt x="1943232" y="1766385"/>
                </a:lnTo>
                <a:lnTo>
                  <a:pt x="1910113" y="1797013"/>
                </a:lnTo>
                <a:lnTo>
                  <a:pt x="1875651" y="1826356"/>
                </a:lnTo>
                <a:lnTo>
                  <a:pt x="1839891" y="1854372"/>
                </a:lnTo>
                <a:lnTo>
                  <a:pt x="1802881" y="1881019"/>
                </a:lnTo>
                <a:lnTo>
                  <a:pt x="1764665" y="1906255"/>
                </a:lnTo>
                <a:lnTo>
                  <a:pt x="1725289" y="1930036"/>
                </a:lnTo>
                <a:lnTo>
                  <a:pt x="1684800" y="1952320"/>
                </a:lnTo>
                <a:lnTo>
                  <a:pt x="1643244" y="1973066"/>
                </a:lnTo>
                <a:lnTo>
                  <a:pt x="1600665" y="1992230"/>
                </a:lnTo>
                <a:lnTo>
                  <a:pt x="1557111" y="2009770"/>
                </a:lnTo>
                <a:lnTo>
                  <a:pt x="1512626" y="2025645"/>
                </a:lnTo>
                <a:lnTo>
                  <a:pt x="1467258" y="2039810"/>
                </a:lnTo>
                <a:lnTo>
                  <a:pt x="1421051" y="2052224"/>
                </a:lnTo>
                <a:lnTo>
                  <a:pt x="1374052" y="2062845"/>
                </a:lnTo>
                <a:lnTo>
                  <a:pt x="1326306" y="2071630"/>
                </a:lnTo>
                <a:lnTo>
                  <a:pt x="1277860" y="2078537"/>
                </a:lnTo>
                <a:lnTo>
                  <a:pt x="1228758" y="2083522"/>
                </a:lnTo>
                <a:lnTo>
                  <a:pt x="1179048" y="2086545"/>
                </a:lnTo>
                <a:lnTo>
                  <a:pt x="1128776" y="2087562"/>
                </a:lnTo>
                <a:lnTo>
                  <a:pt x="1078493" y="2086545"/>
                </a:lnTo>
                <a:lnTo>
                  <a:pt x="1028773" y="2083522"/>
                </a:lnTo>
                <a:lnTo>
                  <a:pt x="979663" y="2078537"/>
                </a:lnTo>
                <a:lnTo>
                  <a:pt x="931208" y="2071630"/>
                </a:lnTo>
                <a:lnTo>
                  <a:pt x="883455" y="2062845"/>
                </a:lnTo>
                <a:lnTo>
                  <a:pt x="836448" y="2052224"/>
                </a:lnTo>
                <a:lnTo>
                  <a:pt x="790234" y="2039810"/>
                </a:lnTo>
                <a:lnTo>
                  <a:pt x="744859" y="2025645"/>
                </a:lnTo>
                <a:lnTo>
                  <a:pt x="700368" y="2009770"/>
                </a:lnTo>
                <a:lnTo>
                  <a:pt x="656808" y="1992230"/>
                </a:lnTo>
                <a:lnTo>
                  <a:pt x="614224" y="1973066"/>
                </a:lnTo>
                <a:lnTo>
                  <a:pt x="572663" y="1952320"/>
                </a:lnTo>
                <a:lnTo>
                  <a:pt x="532169" y="1930036"/>
                </a:lnTo>
                <a:lnTo>
                  <a:pt x="492790" y="1906255"/>
                </a:lnTo>
                <a:lnTo>
                  <a:pt x="454570" y="1881019"/>
                </a:lnTo>
                <a:lnTo>
                  <a:pt x="417556" y="1854372"/>
                </a:lnTo>
                <a:lnTo>
                  <a:pt x="381793" y="1826356"/>
                </a:lnTo>
                <a:lnTo>
                  <a:pt x="347328" y="1797013"/>
                </a:lnTo>
                <a:lnTo>
                  <a:pt x="314206" y="1766385"/>
                </a:lnTo>
                <a:lnTo>
                  <a:pt x="282473" y="1734516"/>
                </a:lnTo>
                <a:lnTo>
                  <a:pt x="252176" y="1701447"/>
                </a:lnTo>
                <a:lnTo>
                  <a:pt x="223359" y="1667220"/>
                </a:lnTo>
                <a:lnTo>
                  <a:pt x="196069" y="1631879"/>
                </a:lnTo>
                <a:lnTo>
                  <a:pt x="170351" y="1595466"/>
                </a:lnTo>
                <a:lnTo>
                  <a:pt x="146252" y="1558023"/>
                </a:lnTo>
                <a:lnTo>
                  <a:pt x="123817" y="1519592"/>
                </a:lnTo>
                <a:lnTo>
                  <a:pt x="103093" y="1480216"/>
                </a:lnTo>
                <a:lnTo>
                  <a:pt x="84124" y="1439938"/>
                </a:lnTo>
                <a:lnTo>
                  <a:pt x="66958" y="1398799"/>
                </a:lnTo>
                <a:lnTo>
                  <a:pt x="51639" y="1356842"/>
                </a:lnTo>
                <a:lnTo>
                  <a:pt x="38214" y="1314111"/>
                </a:lnTo>
                <a:lnTo>
                  <a:pt x="26728" y="1270646"/>
                </a:lnTo>
                <a:lnTo>
                  <a:pt x="17228" y="1226490"/>
                </a:lnTo>
                <a:lnTo>
                  <a:pt x="9759" y="1181687"/>
                </a:lnTo>
                <a:lnTo>
                  <a:pt x="4368" y="1136278"/>
                </a:lnTo>
                <a:lnTo>
                  <a:pt x="1099" y="1090306"/>
                </a:lnTo>
                <a:lnTo>
                  <a:pt x="0" y="1043813"/>
                </a:lnTo>
                <a:close/>
              </a:path>
            </a:pathLst>
          </a:custGeom>
          <a:ln w="38100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12825" y="3910457"/>
            <a:ext cx="2122551" cy="19789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71562" y="1357375"/>
            <a:ext cx="2072005" cy="1368425"/>
          </a:xfrm>
          <a:custGeom>
            <a:avLst/>
            <a:gdLst/>
            <a:ahLst/>
            <a:cxnLst/>
            <a:rect l="l" t="t" r="r" b="b"/>
            <a:pathLst>
              <a:path w="2072005" h="1368425">
                <a:moveTo>
                  <a:pt x="1031049" y="0"/>
                </a:moveTo>
                <a:lnTo>
                  <a:pt x="970838" y="1891"/>
                </a:lnTo>
                <a:lnTo>
                  <a:pt x="914746" y="7445"/>
                </a:lnTo>
                <a:lnTo>
                  <a:pt x="862468" y="16479"/>
                </a:lnTo>
                <a:lnTo>
                  <a:pt x="813697" y="28810"/>
                </a:lnTo>
                <a:lnTo>
                  <a:pt x="768128" y="44256"/>
                </a:lnTo>
                <a:lnTo>
                  <a:pt x="725456" y="62636"/>
                </a:lnTo>
                <a:lnTo>
                  <a:pt x="685375" y="83766"/>
                </a:lnTo>
                <a:lnTo>
                  <a:pt x="647579" y="107465"/>
                </a:lnTo>
                <a:lnTo>
                  <a:pt x="611764" y="133550"/>
                </a:lnTo>
                <a:lnTo>
                  <a:pt x="577623" y="161840"/>
                </a:lnTo>
                <a:lnTo>
                  <a:pt x="544851" y="192151"/>
                </a:lnTo>
                <a:lnTo>
                  <a:pt x="513142" y="224302"/>
                </a:lnTo>
                <a:lnTo>
                  <a:pt x="482191" y="258110"/>
                </a:lnTo>
                <a:lnTo>
                  <a:pt x="451692" y="293394"/>
                </a:lnTo>
                <a:lnTo>
                  <a:pt x="421340" y="329970"/>
                </a:lnTo>
                <a:lnTo>
                  <a:pt x="390829" y="367657"/>
                </a:lnTo>
                <a:lnTo>
                  <a:pt x="359854" y="406273"/>
                </a:lnTo>
                <a:lnTo>
                  <a:pt x="334668" y="440041"/>
                </a:lnTo>
                <a:lnTo>
                  <a:pt x="309877" y="477838"/>
                </a:lnTo>
                <a:lnTo>
                  <a:pt x="285545" y="519218"/>
                </a:lnTo>
                <a:lnTo>
                  <a:pt x="261738" y="563736"/>
                </a:lnTo>
                <a:lnTo>
                  <a:pt x="238519" y="610945"/>
                </a:lnTo>
                <a:lnTo>
                  <a:pt x="215955" y="660398"/>
                </a:lnTo>
                <a:lnTo>
                  <a:pt x="194109" y="711651"/>
                </a:lnTo>
                <a:lnTo>
                  <a:pt x="173047" y="764257"/>
                </a:lnTo>
                <a:lnTo>
                  <a:pt x="152833" y="817769"/>
                </a:lnTo>
                <a:lnTo>
                  <a:pt x="133532" y="871743"/>
                </a:lnTo>
                <a:lnTo>
                  <a:pt x="115208" y="925731"/>
                </a:lnTo>
                <a:lnTo>
                  <a:pt x="97927" y="979288"/>
                </a:lnTo>
                <a:lnTo>
                  <a:pt x="81754" y="1031967"/>
                </a:lnTo>
                <a:lnTo>
                  <a:pt x="66752" y="1083324"/>
                </a:lnTo>
                <a:lnTo>
                  <a:pt x="52987" y="1132911"/>
                </a:lnTo>
                <a:lnTo>
                  <a:pt x="40524" y="1180282"/>
                </a:lnTo>
                <a:lnTo>
                  <a:pt x="29427" y="1224992"/>
                </a:lnTo>
                <a:lnTo>
                  <a:pt x="19762" y="1266595"/>
                </a:lnTo>
                <a:lnTo>
                  <a:pt x="11592" y="1304644"/>
                </a:lnTo>
                <a:lnTo>
                  <a:pt x="0" y="1368298"/>
                </a:lnTo>
                <a:lnTo>
                  <a:pt x="2071687" y="1360043"/>
                </a:lnTo>
                <a:lnTo>
                  <a:pt x="2062316" y="1297993"/>
                </a:lnTo>
                <a:lnTo>
                  <a:pt x="2051666" y="1237855"/>
                </a:lnTo>
                <a:lnTo>
                  <a:pt x="2039815" y="1179593"/>
                </a:lnTo>
                <a:lnTo>
                  <a:pt x="2026840" y="1123173"/>
                </a:lnTo>
                <a:lnTo>
                  <a:pt x="2012819" y="1068560"/>
                </a:lnTo>
                <a:lnTo>
                  <a:pt x="1997829" y="1015717"/>
                </a:lnTo>
                <a:lnTo>
                  <a:pt x="1981948" y="964611"/>
                </a:lnTo>
                <a:lnTo>
                  <a:pt x="1965253" y="915205"/>
                </a:lnTo>
                <a:lnTo>
                  <a:pt x="1947822" y="867465"/>
                </a:lnTo>
                <a:lnTo>
                  <a:pt x="1929733" y="821356"/>
                </a:lnTo>
                <a:lnTo>
                  <a:pt x="1911062" y="776842"/>
                </a:lnTo>
                <a:lnTo>
                  <a:pt x="1891889" y="733889"/>
                </a:lnTo>
                <a:lnTo>
                  <a:pt x="1872289" y="692460"/>
                </a:lnTo>
                <a:lnTo>
                  <a:pt x="1852340" y="652522"/>
                </a:lnTo>
                <a:lnTo>
                  <a:pt x="1832121" y="614039"/>
                </a:lnTo>
                <a:lnTo>
                  <a:pt x="1811709" y="576975"/>
                </a:lnTo>
                <a:lnTo>
                  <a:pt x="1791181" y="541295"/>
                </a:lnTo>
                <a:lnTo>
                  <a:pt x="1770614" y="506966"/>
                </a:lnTo>
                <a:lnTo>
                  <a:pt x="1750087" y="473950"/>
                </a:lnTo>
                <a:lnTo>
                  <a:pt x="1706373" y="407458"/>
                </a:lnTo>
                <a:lnTo>
                  <a:pt x="1681626" y="372460"/>
                </a:lnTo>
                <a:lnTo>
                  <a:pt x="1655366" y="337490"/>
                </a:lnTo>
                <a:lnTo>
                  <a:pt x="1627519" y="302818"/>
                </a:lnTo>
                <a:lnTo>
                  <a:pt x="1598015" y="268714"/>
                </a:lnTo>
                <a:lnTo>
                  <a:pt x="1566782" y="235448"/>
                </a:lnTo>
                <a:lnTo>
                  <a:pt x="1533748" y="203291"/>
                </a:lnTo>
                <a:lnTo>
                  <a:pt x="1498842" y="172512"/>
                </a:lnTo>
                <a:lnTo>
                  <a:pt x="1461992" y="143382"/>
                </a:lnTo>
                <a:lnTo>
                  <a:pt x="1423126" y="116172"/>
                </a:lnTo>
                <a:lnTo>
                  <a:pt x="1382173" y="91151"/>
                </a:lnTo>
                <a:lnTo>
                  <a:pt x="1339062" y="68589"/>
                </a:lnTo>
                <a:lnTo>
                  <a:pt x="1293720" y="48757"/>
                </a:lnTo>
                <a:lnTo>
                  <a:pt x="1246076" y="31925"/>
                </a:lnTo>
                <a:lnTo>
                  <a:pt x="1196058" y="18363"/>
                </a:lnTo>
                <a:lnTo>
                  <a:pt x="1143596" y="8341"/>
                </a:lnTo>
                <a:lnTo>
                  <a:pt x="1088617" y="2130"/>
                </a:lnTo>
                <a:lnTo>
                  <a:pt x="1031049" y="0"/>
                </a:lnTo>
                <a:close/>
              </a:path>
            </a:pathLst>
          </a:custGeom>
          <a:solidFill>
            <a:srgbClr val="A2C8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15005" y="2288911"/>
            <a:ext cx="675003" cy="184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18176" y="3986148"/>
            <a:ext cx="30161" cy="1146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52950" y="4346575"/>
            <a:ext cx="1500251" cy="1219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968625" y="3986212"/>
            <a:ext cx="1408176" cy="1255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35551" y="3548062"/>
            <a:ext cx="1865249" cy="2133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72150" y="3833876"/>
            <a:ext cx="2182749" cy="20430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173886" y="1827529"/>
            <a:ext cx="1869439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工业燃煤锅炉排放 颗粒物； </a:t>
            </a:r>
            <a:r>
              <a:rPr sz="18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1800" b="1" baseline="-21000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1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800" b="1" dirty="0">
                <a:latin typeface="Times New Roman" panose="02020603050405020304"/>
                <a:cs typeface="Times New Roman" panose="02020603050405020304"/>
              </a:rPr>
              <a:t>NOx  CO</a:t>
            </a:r>
            <a:r>
              <a:rPr sz="1800" b="1" baseline="-21000" dirty="0">
                <a:latin typeface="Times New Roman" panose="02020603050405020304"/>
                <a:cs typeface="Times New Roman" panose="02020603050405020304"/>
              </a:rPr>
              <a:t>2</a:t>
            </a:r>
            <a:endParaRPr sz="1800" baseline="-21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2772" y="3343655"/>
            <a:ext cx="2647188" cy="4648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68680" y="3368040"/>
            <a:ext cx="2645664" cy="466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629655" y="3415284"/>
            <a:ext cx="2289048" cy="4648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54040" y="3439667"/>
            <a:ext cx="2289048" cy="4648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5723382" y="3467100"/>
            <a:ext cx="2215515" cy="1656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 e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 panose="02020603050405020304"/>
              <a:cs typeface="Times New Roman" panose="02020603050405020304"/>
            </a:endParaRPr>
          </a:p>
          <a:p>
            <a:pPr marL="366395" algn="ctr">
              <a:lnSpc>
                <a:spcPct val="100000"/>
              </a:lnSpc>
            </a:pP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汽车尾气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65125" algn="ctr">
              <a:lnSpc>
                <a:spcPct val="100000"/>
              </a:lnSpc>
              <a:spcBef>
                <a:spcPts val="240"/>
              </a:spcBef>
              <a:tabLst>
                <a:tab pos="1165225" algn="l"/>
              </a:tabLst>
            </a:pPr>
            <a:r>
              <a:rPr sz="2000" b="1" dirty="0">
                <a:latin typeface="Arial" panose="020B0604020202020204"/>
                <a:cs typeface="Arial" panose="020B0604020202020204"/>
              </a:rPr>
              <a:t>NOx</a:t>
            </a:r>
            <a:r>
              <a:rPr sz="2000" b="1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dirty="0">
                <a:latin typeface="Arial" panose="020B0604020202020204"/>
                <a:cs typeface="Arial" panose="020B0604020202020204"/>
              </a:rPr>
              <a:t>,</a:t>
            </a:r>
            <a:r>
              <a:rPr sz="2000" b="1" dirty="0">
                <a:latin typeface="Arial" panose="020B0604020202020204"/>
                <a:cs typeface="Arial" panose="020B0604020202020204"/>
              </a:rPr>
              <a:t>	</a:t>
            </a:r>
            <a:r>
              <a:rPr sz="2000" b="1" spc="10" dirty="0">
                <a:latin typeface="微软雅黑" panose="020B0503020204020204" charset="-122"/>
                <a:cs typeface="微软雅黑" panose="020B0503020204020204" charset="-122"/>
              </a:rPr>
              <a:t>炭黑颗粒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6027" y="5914644"/>
            <a:ext cx="2574036" cy="4648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11936" y="5940552"/>
            <a:ext cx="2574036" cy="46482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936142" y="3395726"/>
            <a:ext cx="2479040" cy="294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4300" algn="ctr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Industry em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 panose="02020603050405020304"/>
              <a:cs typeface="Times New Roman" panose="02020603050405020304"/>
            </a:endParaRPr>
          </a:p>
          <a:p>
            <a:pPr marL="369570">
              <a:lnSpc>
                <a:spcPct val="100000"/>
              </a:lnSpc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交通颗粒物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69570">
              <a:lnSpc>
                <a:spcPct val="100000"/>
              </a:lnSpc>
              <a:spcBef>
                <a:spcPts val="285"/>
              </a:spcBef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建筑颗粒物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 panose="02020603050405020304"/>
              <a:cs typeface="Times New Roman" panose="02020603050405020304"/>
            </a:endParaRPr>
          </a:p>
          <a:p>
            <a:pPr marL="155575">
              <a:lnSpc>
                <a:spcPct val="100000"/>
              </a:lnSpc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ding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66130" y="5965545"/>
            <a:ext cx="319532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ransportat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1842516"/>
            <a:ext cx="8289035" cy="25953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0436" y="1868423"/>
            <a:ext cx="8289035" cy="259537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57655" y="0"/>
            <a:ext cx="7504176" cy="1552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82039" y="10667"/>
            <a:ext cx="7504176" cy="1566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0269" y="188721"/>
            <a:ext cx="6859905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670"/>
              </a:lnSpc>
            </a:pPr>
            <a:r>
              <a:rPr sz="4000" spc="5" dirty="0">
                <a:latin typeface="微软雅黑" panose="020B0503020204020204" charset="-122"/>
                <a:cs typeface="微软雅黑" panose="020B0503020204020204" charset="-122"/>
              </a:rPr>
              <a:t>为环境管理</a:t>
            </a:r>
            <a:r>
              <a:rPr sz="4000" spc="-5" dirty="0">
                <a:latin typeface="微软雅黑" panose="020B0503020204020204" charset="-122"/>
                <a:cs typeface="微软雅黑" panose="020B0503020204020204" charset="-122"/>
              </a:rPr>
              <a:t>工</a:t>
            </a:r>
            <a:r>
              <a:rPr sz="4000" spc="2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4000" spc="-5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4000" spc="5" dirty="0">
                <a:latin typeface="微软雅黑" panose="020B0503020204020204" charset="-122"/>
                <a:cs typeface="微软雅黑" panose="020B0503020204020204" charset="-122"/>
              </a:rPr>
              <a:t>供技</a:t>
            </a:r>
            <a:r>
              <a:rPr sz="4000" spc="-5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4000" spc="20" dirty="0">
                <a:latin typeface="微软雅黑" panose="020B0503020204020204" charset="-122"/>
                <a:cs typeface="微软雅黑" panose="020B0503020204020204" charset="-122"/>
              </a:rPr>
              <a:t>支</a:t>
            </a:r>
            <a:r>
              <a:rPr sz="4000" spc="-5" dirty="0">
                <a:latin typeface="微软雅黑" panose="020B0503020204020204" charset="-122"/>
                <a:cs typeface="微软雅黑" panose="020B0503020204020204" charset="-122"/>
              </a:rPr>
              <a:t>撑</a:t>
            </a:r>
            <a:endParaRPr sz="4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ts val="4670"/>
              </a:lnSpc>
            </a:pPr>
            <a:r>
              <a:rPr sz="4000" spc="-5" dirty="0">
                <a:solidFill>
                  <a:srgbClr val="006FC0"/>
                </a:solidFill>
              </a:rPr>
              <a:t>Sign</a:t>
            </a:r>
            <a:r>
              <a:rPr sz="4000" dirty="0">
                <a:solidFill>
                  <a:srgbClr val="006FC0"/>
                </a:solidFill>
              </a:rPr>
              <a:t>i</a:t>
            </a:r>
            <a:r>
              <a:rPr sz="4000" spc="-5" dirty="0">
                <a:solidFill>
                  <a:srgbClr val="006FC0"/>
                </a:solidFill>
              </a:rPr>
              <a:t>fic</a:t>
            </a:r>
            <a:r>
              <a:rPr sz="4000" spc="0" dirty="0">
                <a:solidFill>
                  <a:srgbClr val="006FC0"/>
                </a:solidFill>
              </a:rPr>
              <a:t>a</a:t>
            </a:r>
            <a:r>
              <a:rPr sz="4000" spc="-5" dirty="0">
                <a:solidFill>
                  <a:srgbClr val="006FC0"/>
                </a:solidFill>
              </a:rPr>
              <a:t>nce</a:t>
            </a:r>
            <a:r>
              <a:rPr sz="4000" spc="-15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of</a:t>
            </a:r>
            <a:r>
              <a:rPr sz="4000" spc="1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emis</a:t>
            </a:r>
            <a:r>
              <a:rPr sz="4000" dirty="0">
                <a:solidFill>
                  <a:srgbClr val="006FC0"/>
                </a:solidFill>
              </a:rPr>
              <a:t>s</a:t>
            </a:r>
            <a:r>
              <a:rPr sz="4000" spc="-5" dirty="0">
                <a:solidFill>
                  <a:srgbClr val="006FC0"/>
                </a:solidFill>
              </a:rPr>
              <a:t>ion</a:t>
            </a:r>
            <a:r>
              <a:rPr sz="4000" spc="15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cont</a:t>
            </a:r>
            <a:r>
              <a:rPr sz="4000" spc="-70" dirty="0">
                <a:solidFill>
                  <a:srgbClr val="006FC0"/>
                </a:solidFill>
              </a:rPr>
              <a:t>r</a:t>
            </a:r>
            <a:r>
              <a:rPr sz="4000" spc="-5" dirty="0">
                <a:solidFill>
                  <a:srgbClr val="006FC0"/>
                </a:solidFill>
              </a:rPr>
              <a:t>ol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486155" y="4415028"/>
            <a:ext cx="8147304" cy="1598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0540" y="4440935"/>
            <a:ext cx="8147304" cy="1597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7593" y="1916048"/>
            <a:ext cx="8028305" cy="404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7320" indent="354965" algn="just">
              <a:lnSpc>
                <a:spcPct val="100000"/>
              </a:lnSpc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天津市是华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北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区最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-459" dirty="0">
                <a:latin typeface="Arial" panose="020B0604020202020204"/>
                <a:cs typeface="Arial" panose="020B0604020202020204"/>
              </a:rPr>
              <a:t>V</a:t>
            </a:r>
            <a:r>
              <a:rPr sz="2800" b="1" spc="-77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445" dirty="0">
                <a:latin typeface="Arial" panose="020B0604020202020204"/>
                <a:cs typeface="Arial" panose="020B0604020202020204"/>
              </a:rPr>
              <a:t>C</a:t>
            </a:r>
            <a:r>
              <a:rPr sz="2800" b="1" spc="-315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放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源。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制天津的</a:t>
            </a:r>
            <a:r>
              <a:rPr sz="2800" b="1" spc="-525" dirty="0">
                <a:latin typeface="Arial" panose="020B0604020202020204"/>
                <a:cs typeface="Arial" panose="020B0604020202020204"/>
              </a:rPr>
              <a:t>VOC</a:t>
            </a:r>
            <a:r>
              <a:rPr sz="2800" b="1" spc="-409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排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放对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改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善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京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津地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区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的大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气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环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境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质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和控制雾霾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污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染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用和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意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义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150495" indent="354965" algn="just">
              <a:lnSpc>
                <a:spcPct val="100000"/>
              </a:lnSpc>
            </a:pP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对全国</a:t>
            </a:r>
            <a:r>
              <a:rPr sz="2800" b="1" spc="-525" dirty="0">
                <a:latin typeface="Arial" panose="020B0604020202020204"/>
                <a:cs typeface="Arial" panose="020B0604020202020204"/>
              </a:rPr>
              <a:t>VOC</a:t>
            </a:r>
            <a:r>
              <a:rPr sz="2800" b="1" spc="-395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控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制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具有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明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显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示范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用，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地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方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工业涂装行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800" b="1" spc="2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800" b="1" spc="-580" dirty="0">
                <a:latin typeface="Arial" panose="020B0604020202020204"/>
                <a:cs typeface="Arial" panose="020B0604020202020204"/>
              </a:rPr>
              <a:t>V</a:t>
            </a:r>
            <a:r>
              <a:rPr sz="2800" b="1" spc="-655" dirty="0">
                <a:latin typeface="Arial" panose="020B0604020202020204"/>
                <a:cs typeface="Arial" panose="020B0604020202020204"/>
              </a:rPr>
              <a:t>O</a:t>
            </a:r>
            <a:r>
              <a:rPr sz="2800" b="1" spc="-615" dirty="0">
                <a:latin typeface="Arial" panose="020B0604020202020204"/>
                <a:cs typeface="Arial" panose="020B0604020202020204"/>
              </a:rPr>
              <a:t>C</a:t>
            </a:r>
            <a:r>
              <a:rPr sz="2800" b="1" spc="-150" dirty="0">
                <a:latin typeface="Arial" panose="020B0604020202020204"/>
                <a:cs typeface="Arial" panose="020B0604020202020204"/>
              </a:rPr>
              <a:t>s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管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提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供技</a:t>
            </a:r>
            <a:r>
              <a:rPr sz="2800" b="1" spc="10" dirty="0">
                <a:latin typeface="微软雅黑" panose="020B0503020204020204" charset="-122"/>
                <a:cs typeface="微软雅黑" panose="020B0503020204020204" charset="-122"/>
              </a:rPr>
              <a:t>术</a:t>
            </a:r>
            <a:r>
              <a:rPr sz="2800" b="1" dirty="0">
                <a:latin typeface="微软雅黑" panose="020B0503020204020204" charset="-122"/>
                <a:cs typeface="微软雅黑" panose="020B0503020204020204" charset="-122"/>
              </a:rPr>
              <a:t>支持</a:t>
            </a: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83820" marR="5080" indent="457200">
              <a:lnSpc>
                <a:spcPct val="125000"/>
              </a:lnSpc>
            </a:pP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j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largest</a:t>
            </a:r>
            <a:r>
              <a:rPr sz="2000" b="1" spc="-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ea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rthe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China.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mport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nt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educe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j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7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’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order</a:t>
            </a:r>
            <a:r>
              <a:rPr sz="20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air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qu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ty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rthe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rt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China.</a:t>
            </a:r>
            <a:r>
              <a:rPr sz="2000" b="1" spc="-6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meth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used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ol</a:t>
            </a:r>
            <a:r>
              <a:rPr sz="20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em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ssion</a:t>
            </a:r>
            <a:r>
              <a:rPr sz="20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ian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j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set</a:t>
            </a:r>
            <a:r>
              <a:rPr sz="20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eat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ex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mple</a:t>
            </a:r>
            <a:r>
              <a:rPr sz="2000" b="1" spc="-4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0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0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0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ties</a:t>
            </a:r>
            <a:r>
              <a:rPr sz="20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China.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2373" y="343280"/>
            <a:ext cx="489013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80"/>
              </a:lnSpc>
            </a:pPr>
            <a:r>
              <a:rPr sz="3600" dirty="0"/>
              <a:t>VOC</a:t>
            </a:r>
            <a:r>
              <a:rPr sz="3600" spc="5" dirty="0"/>
              <a:t>s</a:t>
            </a:r>
            <a:r>
              <a:rPr sz="3600" spc="10" dirty="0">
                <a:latin typeface="微软雅黑" panose="020B0503020204020204" charset="-122"/>
                <a:cs typeface="微软雅黑" panose="020B0503020204020204" charset="-122"/>
              </a:rPr>
              <a:t>的控制目标与任务 </a:t>
            </a:r>
            <a:r>
              <a:rPr sz="3600" dirty="0">
                <a:solidFill>
                  <a:srgbClr val="006FC0"/>
                </a:solidFill>
              </a:rPr>
              <a:t>VOCs</a:t>
            </a:r>
            <a:r>
              <a:rPr sz="3600" spc="-1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Control &amp; Target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7593" y="2054097"/>
            <a:ext cx="8210550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在天津及周边地区广泛调研各类工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污染源的基础上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" algn="ctr">
              <a:lnSpc>
                <a:spcPct val="100000"/>
              </a:lnSpc>
              <a:spcBef>
                <a:spcPts val="405"/>
              </a:spcBef>
            </a:pP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，筛选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排放的重点行业和企业，确定为研究对象；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282575" indent="-342900">
              <a:lnSpc>
                <a:spcPct val="100000"/>
              </a:lnSpc>
              <a:spcBef>
                <a:spcPts val="83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Focus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industries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that are the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largest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contributors</a:t>
            </a:r>
            <a:r>
              <a:rPr sz="2400" b="1" spc="-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 VOCs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spc="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深入研究各类重点行业生产全过程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dirty="0">
                <a:latin typeface="Times New Roman" panose="02020603050405020304"/>
                <a:cs typeface="Times New Roman" panose="02020603050405020304"/>
              </a:rPr>
              <a:t>VOC</a:t>
            </a:r>
            <a:r>
              <a:rPr sz="24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排放特征和排放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410"/>
              </a:spcBef>
            </a:pPr>
            <a:r>
              <a:rPr sz="2400" b="1" spc="5" dirty="0">
                <a:latin typeface="微软雅黑" panose="020B0503020204020204" charset="-122"/>
                <a:cs typeface="微软雅黑" panose="020B0503020204020204" charset="-122"/>
              </a:rPr>
              <a:t>因子和排放强度；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marR="1178560" indent="-342900">
              <a:lnSpc>
                <a:spcPct val="114000"/>
              </a:lnSpc>
              <a:spcBef>
                <a:spcPts val="585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Find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 VOCs</a:t>
            </a:r>
            <a:r>
              <a:rPr sz="24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charac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cs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dif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erent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industrial</a:t>
            </a:r>
            <a:r>
              <a:rPr sz="2400" b="1"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enterprises;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696846"/>
            <a:ext cx="8148320" cy="440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筛选和建立重点行业企业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400" b="1" spc="-425" dirty="0">
                <a:latin typeface="Arial" panose="020B0604020202020204"/>
                <a:cs typeface="Arial" panose="020B06040202020202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排放量核算方法；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4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Use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factor</a:t>
            </a: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standards 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 evaluate the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amount of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ted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iffe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400" b="1" spc="-2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industrie</a:t>
            </a:r>
            <a:r>
              <a:rPr sz="2400" b="1" spc="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;</a:t>
            </a:r>
            <a:endParaRPr sz="2400">
              <a:latin typeface="Arial" panose="020B0604020202020204"/>
              <a:cs typeface="Arial" panose="020B0604020202020204"/>
            </a:endParaRPr>
          </a:p>
          <a:p>
            <a:pPr marL="12700" marR="222885">
              <a:lnSpc>
                <a:spcPct val="114000"/>
              </a:lnSpc>
              <a:spcBef>
                <a:spcPts val="920"/>
              </a:spcBef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从原料到产品进行全过程分析挖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掘</a:t>
            </a:r>
            <a:r>
              <a:rPr sz="2400" b="1" spc="-425" dirty="0">
                <a:latin typeface="Arial" panose="020B0604020202020204"/>
                <a:cs typeface="Arial" panose="020B06040202020202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减排潜力，筛选和 建立</a:t>
            </a:r>
            <a:r>
              <a:rPr sz="2400" b="1" spc="-425" dirty="0">
                <a:latin typeface="Arial" panose="020B0604020202020204"/>
                <a:cs typeface="Arial" panose="020B06040202020202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排放控制措施技术绩效评价方法；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14000"/>
              </a:lnSpc>
              <a:spcBef>
                <a:spcPts val="5"/>
              </a:spcBef>
            </a:pPr>
            <a:r>
              <a:rPr sz="2400" spc="-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Monitor</a:t>
            </a:r>
            <a:r>
              <a:rPr sz="24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hole</a:t>
            </a:r>
            <a:r>
              <a:rPr sz="24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ocess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facturing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ts</a:t>
            </a:r>
            <a:r>
              <a:rPr sz="2400" b="1" spc="-7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6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om</a:t>
            </a:r>
            <a:r>
              <a:rPr sz="2400" b="1"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the raw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al</a:t>
            </a:r>
            <a:r>
              <a:rPr sz="2400" b="1"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used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to the end 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oduct</a:t>
            </a:r>
            <a:r>
              <a:rPr sz="24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oduced,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max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ly</a:t>
            </a:r>
            <a:r>
              <a:rPr sz="2400" b="1" spc="-4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educe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spc="-5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OCS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emis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ion;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Wingdings" panose="05000000000000000000"/>
                <a:cs typeface="Wingdings" panose="05000000000000000000"/>
              </a:rPr>
              <a:t>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建立政府对重点行业企</a:t>
            </a:r>
            <a:r>
              <a:rPr sz="2400" b="1" spc="15" dirty="0">
                <a:latin typeface="微软雅黑" panose="020B0503020204020204" charset="-122"/>
                <a:cs typeface="微软雅黑" panose="020B0503020204020204" charset="-122"/>
              </a:rPr>
              <a:t>业</a:t>
            </a:r>
            <a:r>
              <a:rPr sz="2400" b="1" spc="-425" dirty="0">
                <a:latin typeface="Arial" panose="020B0604020202020204"/>
                <a:cs typeface="Arial" panose="020B0604020202020204"/>
              </a:rPr>
              <a:t>VOCs</a:t>
            </a:r>
            <a:r>
              <a:rPr sz="2400" b="1" spc="10" dirty="0">
                <a:latin typeface="微软雅黑" panose="020B0503020204020204" charset="-122"/>
                <a:cs typeface="微软雅黑" panose="020B0503020204020204" charset="-122"/>
              </a:rPr>
              <a:t>的监督管理体系。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400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Establ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sh</a:t>
            </a:r>
            <a:r>
              <a:rPr sz="2400" b="1"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 ful</a:t>
            </a:r>
            <a:r>
              <a:rPr sz="2400" b="1"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-sca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b="1" spc="-5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supervision</a:t>
            </a:r>
            <a:r>
              <a:rPr sz="2400" b="1"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sys</a:t>
            </a:r>
            <a:r>
              <a:rPr sz="2400" b="1"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b="1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2373" y="343280"/>
            <a:ext cx="4890135" cy="108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80"/>
              </a:lnSpc>
            </a:pPr>
            <a:r>
              <a:rPr sz="3600" dirty="0"/>
              <a:t>VOC</a:t>
            </a:r>
            <a:r>
              <a:rPr sz="3600" spc="5" dirty="0"/>
              <a:t>s</a:t>
            </a:r>
            <a:r>
              <a:rPr sz="3600" spc="10" dirty="0">
                <a:latin typeface="微软雅黑" panose="020B0503020204020204" charset="-122"/>
                <a:cs typeface="微软雅黑" panose="020B0503020204020204" charset="-122"/>
              </a:rPr>
              <a:t>的控制目标与任务 </a:t>
            </a:r>
            <a:r>
              <a:rPr sz="3600" dirty="0">
                <a:solidFill>
                  <a:srgbClr val="006FC0"/>
                </a:solidFill>
              </a:rPr>
              <a:t>VOCs</a:t>
            </a:r>
            <a:r>
              <a:rPr sz="3600" spc="-1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Control &amp; Target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343280"/>
            <a:ext cx="4570095" cy="1081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280"/>
              </a:lnSpc>
            </a:pPr>
            <a:r>
              <a:rPr sz="3600" dirty="0"/>
              <a:t>VOC</a:t>
            </a:r>
            <a:r>
              <a:rPr sz="3600" spc="5" dirty="0"/>
              <a:t>s</a:t>
            </a:r>
            <a:r>
              <a:rPr sz="3600" spc="10" dirty="0">
                <a:latin typeface="微软雅黑" panose="020B0503020204020204" charset="-122"/>
                <a:cs typeface="微软雅黑" panose="020B0503020204020204" charset="-122"/>
              </a:rPr>
              <a:t>的产生举例 </a:t>
            </a:r>
            <a:r>
              <a:rPr sz="3600" dirty="0">
                <a:solidFill>
                  <a:srgbClr val="006FC0"/>
                </a:solidFill>
              </a:rPr>
              <a:t>VOCs</a:t>
            </a:r>
            <a:r>
              <a:rPr sz="3600" spc="-15" dirty="0">
                <a:solidFill>
                  <a:srgbClr val="006FC0"/>
                </a:solidFill>
              </a:rPr>
              <a:t> </a:t>
            </a:r>
            <a:r>
              <a:rPr sz="3600" dirty="0">
                <a:solidFill>
                  <a:srgbClr val="006FC0"/>
                </a:solidFill>
              </a:rPr>
              <a:t>emission sources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">
              <a:lnSpc>
                <a:spcPct val="100000"/>
              </a:lnSpc>
              <a:tabLst>
                <a:tab pos="394970" algn="l"/>
              </a:tabLst>
            </a:pPr>
            <a:r>
              <a:rPr b="0" dirty="0">
                <a:latin typeface="Arial" panose="020B0604020202020204"/>
                <a:cs typeface="Arial" panose="020B0604020202020204"/>
              </a:rPr>
              <a:t>•	</a:t>
            </a:r>
            <a:r>
              <a:rPr spc="10" dirty="0"/>
              <a:t>表面涂装过程（产品喷涂、船舶涂装、家具）</a:t>
            </a:r>
            <a:endParaRPr spc="10" dirty="0"/>
          </a:p>
          <a:p>
            <a:pPr marL="395605" indent="-342900">
              <a:lnSpc>
                <a:spcPct val="100000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395605" algn="l"/>
              </a:tabLst>
            </a:pP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</a:t>
            </a:r>
            <a:r>
              <a:rPr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al</a:t>
            </a:r>
            <a:r>
              <a:rPr spc="-2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surface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coating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process</a:t>
            </a:r>
            <a:endParaRPr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2705">
              <a:lnSpc>
                <a:spcPct val="100000"/>
              </a:lnSpc>
              <a:spcBef>
                <a:spcPts val="610"/>
              </a:spcBef>
              <a:tabLst>
                <a:tab pos="394970" algn="l"/>
              </a:tabLst>
            </a:pPr>
            <a:r>
              <a:rPr b="0" dirty="0">
                <a:latin typeface="Arial" panose="020B0604020202020204"/>
                <a:cs typeface="Arial" panose="020B0604020202020204"/>
              </a:rPr>
              <a:t>•	</a:t>
            </a:r>
            <a:r>
              <a:rPr spc="10" dirty="0"/>
              <a:t>有机化工生产过程（溶剂、石油化工、焦炭，精细化工）</a:t>
            </a:r>
            <a:endParaRPr spc="10" dirty="0"/>
          </a:p>
          <a:p>
            <a:pPr marL="395605" indent="-342900">
              <a:lnSpc>
                <a:spcPct val="100000"/>
              </a:lnSpc>
              <a:spcBef>
                <a:spcPts val="540"/>
              </a:spcBef>
              <a:buFont typeface="Arial" panose="020B0604020202020204"/>
              <a:buChar char="•"/>
              <a:tabLst>
                <a:tab pos="395605" algn="l"/>
              </a:tabLst>
            </a:pP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Organic</a:t>
            </a:r>
            <a:r>
              <a:rPr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chemical</a:t>
            </a:r>
            <a:r>
              <a:rPr spc="-3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production process</a:t>
            </a:r>
            <a:endParaRPr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2705">
              <a:lnSpc>
                <a:spcPct val="100000"/>
              </a:lnSpc>
              <a:spcBef>
                <a:spcPts val="610"/>
              </a:spcBef>
              <a:tabLst>
                <a:tab pos="394970" algn="l"/>
              </a:tabLst>
            </a:pPr>
            <a:r>
              <a:rPr b="0" dirty="0">
                <a:latin typeface="Arial" panose="020B0604020202020204"/>
                <a:cs typeface="Arial" panose="020B0604020202020204"/>
              </a:rPr>
              <a:t>•	</a:t>
            </a:r>
            <a:r>
              <a:rPr spc="10" dirty="0"/>
              <a:t>机械加工过程（机加产品表面喷漆）</a:t>
            </a:r>
            <a:endParaRPr spc="10" dirty="0"/>
          </a:p>
          <a:p>
            <a:pPr marL="395605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95605" algn="l"/>
              </a:tabLst>
            </a:pPr>
            <a:r>
              <a:rPr spc="10" dirty="0"/>
              <a:t>油漆生产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paint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manufactur</a:t>
            </a:r>
            <a:r>
              <a:rPr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ng</a:t>
            </a:r>
            <a:endParaRPr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95605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95605" algn="l"/>
              </a:tabLst>
            </a:pPr>
            <a:r>
              <a:rPr spc="5" dirty="0"/>
              <a:t>橡胶及其制品生</a:t>
            </a:r>
            <a:r>
              <a:rPr spc="10" dirty="0"/>
              <a:t>产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er</a:t>
            </a:r>
            <a:r>
              <a:rPr spc="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its</a:t>
            </a:r>
            <a:r>
              <a:rPr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ucts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prod</a:t>
            </a:r>
            <a:r>
              <a:rPr spc="-1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u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ct</a:t>
            </a:r>
            <a:r>
              <a:rPr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on</a:t>
            </a:r>
            <a:endParaRPr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95605" indent="-342900">
              <a:lnSpc>
                <a:spcPct val="100000"/>
              </a:lnSpc>
              <a:spcBef>
                <a:spcPts val="575"/>
              </a:spcBef>
              <a:buFont typeface="Arial" panose="020B0604020202020204"/>
              <a:buChar char="•"/>
              <a:tabLst>
                <a:tab pos="395605" algn="l"/>
              </a:tabLst>
            </a:pPr>
            <a:r>
              <a:rPr spc="10" dirty="0"/>
              <a:t>电子行业生产过程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Elec</a:t>
            </a:r>
            <a:r>
              <a:rPr spc="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t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ronics</a:t>
            </a:r>
            <a:r>
              <a:rPr spc="-30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industry</a:t>
            </a:r>
            <a:r>
              <a:rPr spc="-15"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solidFill>
                  <a:srgbClr val="006FC0"/>
                </a:solidFill>
                <a:latin typeface="Times New Roman" panose="02020603050405020304"/>
                <a:cs typeface="Times New Roman" panose="02020603050405020304"/>
              </a:rPr>
              <a:t>production process</a:t>
            </a:r>
            <a:endParaRPr dirty="0">
              <a:solidFill>
                <a:srgbClr val="006FC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PECIAL_SOURCE" val="bdnull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7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8.xml><?xml version="1.0" encoding="utf-8"?>
<p:tagLst xmlns:p="http://schemas.openxmlformats.org/presentationml/2006/main">
  <p:tag name="commondata" val="eyJoZGlkIjoiZTVlNmE2ZmI1ZjYwNzY0MzcxMzc3ZmQ0YThkN2JhMW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14605</Words>
  <Application>WPS 演示</Application>
  <PresentationFormat>On-screen Show (4:3)</PresentationFormat>
  <Paragraphs>2655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5" baseType="lpstr">
      <vt:lpstr>Arial</vt:lpstr>
      <vt:lpstr>宋体</vt:lpstr>
      <vt:lpstr>Wingdings</vt:lpstr>
      <vt:lpstr>Times New Roman</vt:lpstr>
      <vt:lpstr>微软雅黑</vt:lpstr>
      <vt:lpstr>Arial</vt:lpstr>
      <vt:lpstr>Wingdings</vt:lpstr>
      <vt:lpstr>Calibri</vt:lpstr>
      <vt:lpstr>Arial Unicode MS</vt:lpstr>
      <vt:lpstr>Calibri</vt:lpstr>
      <vt:lpstr>楷体</vt:lpstr>
      <vt:lpstr>汉仪旗黑-85S</vt:lpstr>
      <vt:lpstr>黑体</vt:lpstr>
      <vt:lpstr>Office Theme</vt:lpstr>
      <vt:lpstr>（VOCs）全过程削减与控制</vt:lpstr>
      <vt:lpstr>PowerPoint 演示文稿</vt:lpstr>
      <vt:lpstr>讲座主要内容Outline</vt:lpstr>
      <vt:lpstr>讲座背景Background</vt:lpstr>
      <vt:lpstr>大气污染与雾霾Air Pollution and Haze</vt:lpstr>
      <vt:lpstr>Significance of emission control</vt:lpstr>
      <vt:lpstr>VOCs的控制目标与任务 VOCs Control &amp; Target</vt:lpstr>
      <vt:lpstr>VOCs的控制目标与任务 VOCs Control &amp; Target</vt:lpstr>
      <vt:lpstr>VOCs的产生举例 VOCs emission sources</vt:lpstr>
      <vt:lpstr>基于VOCs关联度分析的重点涂装行业和企业</vt:lpstr>
      <vt:lpstr>PowerPoint 演示文稿</vt:lpstr>
      <vt:lpstr>基于VOCs关联分析的重点行业和企业筛选</vt:lpstr>
      <vt:lpstr>亚实履带(天津)有限公司调查（电器机械及器材制造行业）</vt:lpstr>
      <vt:lpstr>一汽丰田（二厂）调查（交通运输设备制造行业）</vt:lpstr>
      <vt:lpstr>一汽丰田（二厂）调查（交通运输设备制造行业）</vt:lpstr>
      <vt:lpstr>天津一汽丰田（二厂）调查（交通运输设备制造行业）</vt:lpstr>
      <vt:lpstr>成果三	天津一汽丰田（一厂）调查（交通运输设备制造行业）</vt:lpstr>
      <vt:lpstr>天津一汽丰田（一厂）调查（交通运输设备制造行业）</vt:lpstr>
      <vt:lpstr>汽车行业VOCs排放特征和排放因子研究</vt:lpstr>
      <vt:lpstr>藤仓化成涂料（天津）有限公司调查（化学原料行业）</vt:lpstr>
      <vt:lpstr>日新（天津）塑胶有限公司调查（	电器机械及器材制造行业）</vt:lpstr>
      <vt:lpstr>（	电器机械、器材制造行业）</vt:lpstr>
      <vt:lpstr>日新（天津）塑胶有限公司调查（	电器机械及器材制造行业）</vt:lpstr>
      <vt:lpstr>日新（天津）塑胶有限公司调查（	电器机械及器材制造行业）</vt:lpstr>
      <vt:lpstr>日新（天津）塑胶有限公司调查（电器机械及器材制造行业）</vt:lpstr>
      <vt:lpstr>S谱ervice industry: Sample malodorous substance from different restaurants and analyze its components</vt:lpstr>
      <vt:lpstr>Sample malodorous substance from different waste transfer stations and analyze its components</vt:lpstr>
      <vt:lpstr>污水处理厂不同采样点恶臭物质成分谱图</vt:lpstr>
      <vt:lpstr>家具装饰城不同采样点恶臭物质成分谱图</vt:lpstr>
      <vt:lpstr>石化炼油厂不同采样点VOCs成分谱图</vt:lpstr>
      <vt:lpstr>挥发性有机物（VOCs）排放因子</vt:lpstr>
      <vt:lpstr>组织实施	Investigation Organizers</vt:lpstr>
      <vt:lpstr>亚实履带(天津)有限公司调查（	电器机械及器材制造行业）</vt:lpstr>
      <vt:lpstr>亚实履带	（天津）有限公司	清洁生产全过程VOCs	控制</vt:lpstr>
      <vt:lpstr>Manufacture processes graph</vt:lpstr>
      <vt:lpstr>PowerPoint 演示文稿</vt:lpstr>
      <vt:lpstr>Some common treatments</vt:lpstr>
      <vt:lpstr>VOCs处理工艺VOCs treatments and techniques</vt:lpstr>
      <vt:lpstr>VOCs处理工艺VOCs treatments and techniques</vt:lpstr>
      <vt:lpstr>现在VOC处理技术评价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采用清洁生产的方法实现挥发性有机物（VOCs）全过程削减与控制</dc:title>
  <dc:creator>lxym148</dc:creator>
  <cp:keywords>问号</cp:keywords>
  <dc:subject>问号</dc:subject>
  <cp:lastModifiedBy>little fairy</cp:lastModifiedBy>
  <cp:revision>1</cp:revision>
  <dcterms:created xsi:type="dcterms:W3CDTF">2024-06-03T01:29:27Z</dcterms:created>
  <dcterms:modified xsi:type="dcterms:W3CDTF">2024-06-03T01:29:27Z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2014-07-05T08:00:00Z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2015-08-13T08:00:00Z</vt:filetime>
  </property>
  <property fmtid="{D5CDD505-2E9C-101B-9397-08002B2CF9AE}" pid="5" name="ICV">
    <vt:lpwstr>1C842D2698854D90B2AADDAAC79BAF8D_13</vt:lpwstr>
  </property>
  <property fmtid="{D5CDD505-2E9C-101B-9397-08002B2CF9AE}" pid="6" name="KSOProductBuildVer">
    <vt:lpwstr>2052-12.1.0.16929</vt:lpwstr>
  </property>
</Properties>
</file>