
<file path=[Content_Types].xml><?xml version="1.0" encoding="utf-8"?>
<Types xmlns="http://schemas.openxmlformats.org/package/2006/content-types">
  <Default Extension="wav" ContentType="audio/x-wav"/>
  <Default Extension="png" ContentType="image/png"/>
  <Default Extension="jpeg" ContentType="image/jpeg"/>
  <Default Extension="JPG" ContentType="image/.jp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5" r:id="rId3"/>
  </p:sldMasterIdLst>
  <p:notesMasterIdLst>
    <p:notesMasterId r:id="rId5"/>
  </p:notesMasterIdLst>
  <p:handoutMasterIdLst>
    <p:handoutMasterId r:id="rId69"/>
  </p:handoutMasterIdLst>
  <p:sldIdLst>
    <p:sldId id="305" r:id="rId4"/>
    <p:sldId id="780" r:id="rId6"/>
    <p:sldId id="507" r:id="rId7"/>
    <p:sldId id="508" r:id="rId8"/>
    <p:sldId id="509" r:id="rId9"/>
    <p:sldId id="510" r:id="rId10"/>
    <p:sldId id="511" r:id="rId11"/>
    <p:sldId id="723" r:id="rId12"/>
    <p:sldId id="512" r:id="rId13"/>
    <p:sldId id="668" r:id="rId14"/>
    <p:sldId id="513" r:id="rId15"/>
    <p:sldId id="514" r:id="rId16"/>
    <p:sldId id="659" r:id="rId17"/>
    <p:sldId id="660" r:id="rId18"/>
    <p:sldId id="661" r:id="rId19"/>
    <p:sldId id="662" r:id="rId20"/>
    <p:sldId id="663" r:id="rId21"/>
    <p:sldId id="664" r:id="rId22"/>
    <p:sldId id="666" r:id="rId23"/>
    <p:sldId id="665" r:id="rId24"/>
    <p:sldId id="515" r:id="rId25"/>
    <p:sldId id="517" r:id="rId26"/>
    <p:sldId id="631" r:id="rId27"/>
    <p:sldId id="518" r:id="rId28"/>
    <p:sldId id="632" r:id="rId29"/>
    <p:sldId id="636" r:id="rId30"/>
    <p:sldId id="519" r:id="rId31"/>
    <p:sldId id="637" r:id="rId32"/>
    <p:sldId id="638" r:id="rId33"/>
    <p:sldId id="525" r:id="rId34"/>
    <p:sldId id="526" r:id="rId35"/>
    <p:sldId id="527" r:id="rId36"/>
    <p:sldId id="639" r:id="rId37"/>
    <p:sldId id="640" r:id="rId38"/>
    <p:sldId id="667" r:id="rId39"/>
    <p:sldId id="642" r:id="rId40"/>
    <p:sldId id="538" r:id="rId41"/>
    <p:sldId id="559" r:id="rId42"/>
    <p:sldId id="669" r:id="rId43"/>
    <p:sldId id="645" r:id="rId44"/>
    <p:sldId id="646" r:id="rId45"/>
    <p:sldId id="647" r:id="rId46"/>
    <p:sldId id="648" r:id="rId47"/>
    <p:sldId id="649" r:id="rId48"/>
    <p:sldId id="650" r:id="rId49"/>
    <p:sldId id="651" r:id="rId50"/>
    <p:sldId id="652" r:id="rId51"/>
    <p:sldId id="653" r:id="rId52"/>
    <p:sldId id="654" r:id="rId53"/>
    <p:sldId id="655" r:id="rId54"/>
    <p:sldId id="656" r:id="rId55"/>
    <p:sldId id="657" r:id="rId56"/>
    <p:sldId id="560" r:id="rId57"/>
    <p:sldId id="670" r:id="rId58"/>
    <p:sldId id="671" r:id="rId59"/>
    <p:sldId id="672" r:id="rId60"/>
    <p:sldId id="577" r:id="rId61"/>
    <p:sldId id="578" r:id="rId62"/>
    <p:sldId id="580" r:id="rId63"/>
    <p:sldId id="581" r:id="rId64"/>
    <p:sldId id="582" r:id="rId65"/>
    <p:sldId id="584" r:id="rId66"/>
    <p:sldId id="658" r:id="rId67"/>
    <p:sldId id="782" r:id="rId68"/>
  </p:sldIdLst>
  <p:sldSz cx="12192000" cy="6858000"/>
  <p:notesSz cx="6858000" cy="9144000"/>
  <p:custDataLst>
    <p:tags r:id="rId74"/>
  </p:custDataLst>
  <p:defaultTextStyle>
    <a:defPPr>
      <a:defRPr lang="zh-CN"/>
    </a:defPPr>
    <a:lvl1pPr marL="0" lvl="0" indent="0" algn="l" defTabSz="914400" rtl="0" eaLnBrk="1" fontAlgn="base" latinLnBrk="0" hangingPunct="1">
      <a:lnSpc>
        <a:spcPct val="100000"/>
      </a:lnSpc>
      <a:spcBef>
        <a:spcPct val="0"/>
      </a:spcBef>
      <a:spcAft>
        <a:spcPct val="0"/>
      </a:spcAft>
      <a:buSzPct val="10000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SzPct val="10000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SzPct val="10000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SzPct val="10000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SzPct val="10000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SzPct val="10000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SzPct val="10000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SzPct val="10000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SzPct val="10000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59"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2FDB2607-1784-4EEB-B798-7EB5836EED8A}">
        <p14:showMediaCtrls xmlns:p14="http://schemas.microsoft.com/office/powerpoint/2010/main" val="1"/>
      </p:ext>
    </p:extLst>
  </p:showPr>
  <p:clrMru>
    <a:srgbClr val="0000FF"/>
    <a:srgbClr val="FF3300"/>
    <a:srgbClr val="66FFFF"/>
    <a:srgbClr val="FFFF99"/>
    <a:srgbClr val="FFCCCC"/>
    <a:srgbClr val="0099FF"/>
    <a:srgbClr val="A4F8C6"/>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8382"/>
    <p:restoredTop sz="86486"/>
  </p:normalViewPr>
  <p:slideViewPr>
    <p:cSldViewPr showGuides="1">
      <p:cViewPr varScale="1">
        <p:scale>
          <a:sx n="56" d="100"/>
          <a:sy n="56" d="100"/>
        </p:scale>
        <p:origin x="102" y="318"/>
      </p:cViewPr>
      <p:guideLst>
        <p:guide orient="horz" pos="2159"/>
        <p:guide pos="3840"/>
      </p:guideLst>
    </p:cSldViewPr>
  </p:slideViewPr>
  <p:outlineViewPr>
    <p:cViewPr>
      <p:scale>
        <a:sx n="33" d="100"/>
        <a:sy n="33" d="100"/>
      </p:scale>
      <p:origin x="274" y="123701"/>
    </p:cViewPr>
  </p:outlin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4" Type="http://schemas.openxmlformats.org/officeDocument/2006/relationships/tags" Target="tags/tag79.xml"/><Relationship Id="rId73" Type="http://schemas.openxmlformats.org/officeDocument/2006/relationships/commentAuthors" Target="commentAuthors.xml"/><Relationship Id="rId72" Type="http://schemas.openxmlformats.org/officeDocument/2006/relationships/tableStyles" Target="tableStyles.xml"/><Relationship Id="rId71" Type="http://schemas.openxmlformats.org/officeDocument/2006/relationships/viewProps" Target="viewProps.xml"/><Relationship Id="rId70" Type="http://schemas.openxmlformats.org/officeDocument/2006/relationships/presProps" Target="presProps.xml"/><Relationship Id="rId7" Type="http://schemas.openxmlformats.org/officeDocument/2006/relationships/slide" Target="slides/slide3.xml"/><Relationship Id="rId69" Type="http://schemas.openxmlformats.org/officeDocument/2006/relationships/handoutMaster" Target="handoutMasters/handoutMaster1.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2.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9">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C945759-8A4C-4B0B-B8B5-FEED1073DD02}" type="doc">
      <dgm:prSet loTypeId="urn:microsoft.com/office/officeart/2005/8/layout/hProcess9#2" loCatId="process" qsTypeId="urn:microsoft.com/office/officeart/2005/8/quickstyle/simple1#9" qsCatId="simple" csTypeId="urn:microsoft.com/office/officeart/2005/8/colors/accent1_2#9" csCatId="accent1" phldr="1"/>
      <dgm:spPr/>
    </dgm:pt>
    <dgm:pt modelId="{16821B24-2558-479C-8BEF-85613C0665BC}">
      <dgm:prSet phldrT="[文本]" custT="1"/>
      <dgm:spPr>
        <a:solidFill>
          <a:srgbClr val="FF3399"/>
        </a:solidFill>
      </dgm:spPr>
      <dgm:t>
        <a:bodyPr/>
        <a:lstStyle/>
        <a:p>
          <a:r>
            <a:rPr lang="zh-CN" altLang="en-US" sz="2800" b="1" dirty="0" smtClean="0">
              <a:solidFill>
                <a:srgbClr val="0000FF"/>
              </a:solidFill>
              <a:latin typeface="微软雅黑" panose="020B0503020204020204" pitchFamily="34" charset="-122"/>
              <a:ea typeface="微软雅黑" panose="020B0503020204020204" pitchFamily="34" charset="-122"/>
            </a:rPr>
            <a:t>危险辨识</a:t>
          </a:r>
          <a:endParaRPr lang="zh-CN" altLang="en-US" sz="2800" b="1" dirty="0">
            <a:solidFill>
              <a:srgbClr val="0000FF"/>
            </a:solidFill>
            <a:latin typeface="幼圆" panose="02010509060101010101" pitchFamily="49" charset="-122"/>
            <a:ea typeface="幼圆" panose="02010509060101010101" pitchFamily="49" charset="-122"/>
          </a:endParaRPr>
        </a:p>
      </dgm:t>
    </dgm:pt>
    <dgm:pt modelId="{FD8BBC3B-20EA-41EC-9455-70577981B217}" cxnId="{0F2A7174-59F1-47A0-B846-8B8475755618}" type="parTrans">
      <dgm:prSet/>
      <dgm:spPr/>
      <dgm:t>
        <a:bodyPr/>
        <a:lstStyle/>
        <a:p>
          <a:endParaRPr lang="zh-CN" altLang="en-US"/>
        </a:p>
      </dgm:t>
    </dgm:pt>
    <dgm:pt modelId="{63B0BA6C-24AB-41AA-94AE-FA7A906E9D6E}" cxnId="{0F2A7174-59F1-47A0-B846-8B8475755618}" type="sibTrans">
      <dgm:prSet/>
      <dgm:spPr/>
      <dgm:t>
        <a:bodyPr/>
        <a:lstStyle/>
        <a:p>
          <a:endParaRPr lang="zh-CN" altLang="en-US"/>
        </a:p>
      </dgm:t>
    </dgm:pt>
    <dgm:pt modelId="{88979396-332A-43AC-BB3A-A426FEFBF2C3}">
      <dgm:prSet phldrT="[文本]" custT="1"/>
      <dgm:spPr>
        <a:solidFill>
          <a:srgbClr val="FF9966"/>
        </a:solidFill>
      </dgm:spPr>
      <dgm:t>
        <a:bodyPr/>
        <a:lstStyle/>
        <a:p>
          <a:r>
            <a:rPr lang="zh-CN" altLang="en-US" sz="2800" b="1" dirty="0" smtClean="0">
              <a:solidFill>
                <a:srgbClr val="0000FF"/>
              </a:solidFill>
              <a:latin typeface="微软雅黑" panose="020B0503020204020204" pitchFamily="34" charset="-122"/>
              <a:ea typeface="微软雅黑" panose="020B0503020204020204" pitchFamily="34" charset="-122"/>
            </a:rPr>
            <a:t>风险评价</a:t>
          </a:r>
          <a:endParaRPr lang="zh-CN" altLang="en-US" sz="2800" b="1" dirty="0">
            <a:solidFill>
              <a:srgbClr val="0000FF"/>
            </a:solidFill>
            <a:latin typeface="幼圆" panose="02010509060101010101" pitchFamily="49" charset="-122"/>
            <a:ea typeface="幼圆" panose="02010509060101010101" pitchFamily="49" charset="-122"/>
          </a:endParaRPr>
        </a:p>
      </dgm:t>
    </dgm:pt>
    <dgm:pt modelId="{1AE0C06A-8848-4B8D-9636-D268B92E12E5}" cxnId="{CF549AD4-EC43-45E5-ABB6-2AF265708DB4}" type="parTrans">
      <dgm:prSet/>
      <dgm:spPr/>
      <dgm:t>
        <a:bodyPr/>
        <a:lstStyle/>
        <a:p>
          <a:endParaRPr lang="zh-CN" altLang="en-US"/>
        </a:p>
      </dgm:t>
    </dgm:pt>
    <dgm:pt modelId="{ADAD9A32-36D1-49ED-93FE-982D1E45B869}" cxnId="{CF549AD4-EC43-45E5-ABB6-2AF265708DB4}" type="sibTrans">
      <dgm:prSet/>
      <dgm:spPr/>
      <dgm:t>
        <a:bodyPr/>
        <a:lstStyle/>
        <a:p>
          <a:endParaRPr lang="zh-CN" altLang="en-US"/>
        </a:p>
      </dgm:t>
    </dgm:pt>
    <dgm:pt modelId="{57099098-048C-4929-93DE-396EA2AC260F}">
      <dgm:prSet phldrT="[文本]" custT="1"/>
      <dgm:spPr>
        <a:solidFill>
          <a:srgbClr val="CC66FF"/>
        </a:solidFill>
      </dgm:spPr>
      <dgm:t>
        <a:bodyPr/>
        <a:lstStyle/>
        <a:p>
          <a:r>
            <a:rPr lang="zh-CN" altLang="en-US" sz="2800" b="1" dirty="0" smtClean="0">
              <a:solidFill>
                <a:srgbClr val="0000FF"/>
              </a:solidFill>
              <a:latin typeface="微软雅黑" panose="020B0503020204020204" pitchFamily="34" charset="-122"/>
              <a:ea typeface="微软雅黑" panose="020B0503020204020204" pitchFamily="34" charset="-122"/>
            </a:rPr>
            <a:t>危险研究</a:t>
          </a:r>
          <a:endParaRPr lang="zh-CN" altLang="en-US" sz="2800" b="1" dirty="0">
            <a:solidFill>
              <a:srgbClr val="0000FF"/>
            </a:solidFill>
            <a:latin typeface="幼圆" panose="02010509060101010101" pitchFamily="49" charset="-122"/>
            <a:ea typeface="幼圆" panose="02010509060101010101" pitchFamily="49" charset="-122"/>
          </a:endParaRPr>
        </a:p>
      </dgm:t>
    </dgm:pt>
    <dgm:pt modelId="{A4BC466A-D3A2-4620-8717-62E239EEAEDD}" cxnId="{08DE4A32-6926-4D13-A123-57DDD6B2E61D}" type="parTrans">
      <dgm:prSet/>
      <dgm:spPr/>
      <dgm:t>
        <a:bodyPr/>
        <a:lstStyle/>
        <a:p>
          <a:endParaRPr lang="zh-CN" altLang="en-US"/>
        </a:p>
      </dgm:t>
    </dgm:pt>
    <dgm:pt modelId="{54910484-6673-4D13-8BD6-A1F7F9072942}" cxnId="{08DE4A32-6926-4D13-A123-57DDD6B2E61D}" type="sibTrans">
      <dgm:prSet/>
      <dgm:spPr/>
      <dgm:t>
        <a:bodyPr/>
        <a:lstStyle/>
        <a:p>
          <a:endParaRPr lang="zh-CN" altLang="en-US"/>
        </a:p>
      </dgm:t>
    </dgm:pt>
    <dgm:pt modelId="{1BE9B4D8-BF87-4800-9CAC-D9333EB41B4F}">
      <dgm:prSet phldrT="[文本]" custT="1"/>
      <dgm:spPr>
        <a:solidFill>
          <a:schemeClr val="accent1">
            <a:lumMod val="60000"/>
            <a:lumOff val="40000"/>
          </a:schemeClr>
        </a:solidFill>
      </dgm:spPr>
      <dgm:t>
        <a:bodyPr/>
        <a:lstStyle/>
        <a:p>
          <a:r>
            <a:rPr lang="zh-CN" altLang="en-US" sz="2800" b="1" dirty="0" smtClean="0">
              <a:solidFill>
                <a:srgbClr val="0000FF"/>
              </a:solidFill>
              <a:latin typeface="微软雅黑" panose="020B0503020204020204" pitchFamily="34" charset="-122"/>
              <a:ea typeface="微软雅黑" panose="020B0503020204020204" pitchFamily="34" charset="-122"/>
            </a:rPr>
            <a:t>预防控制</a:t>
          </a:r>
          <a:endParaRPr lang="zh-CN" altLang="en-US" sz="2800" b="1" dirty="0">
            <a:solidFill>
              <a:srgbClr val="0000FF"/>
            </a:solidFill>
            <a:latin typeface="幼圆" panose="02010509060101010101" pitchFamily="49" charset="-122"/>
            <a:ea typeface="幼圆" panose="02010509060101010101" pitchFamily="49" charset="-122"/>
          </a:endParaRPr>
        </a:p>
      </dgm:t>
    </dgm:pt>
    <dgm:pt modelId="{C638E1CE-A487-412B-9765-75E24528F732}" cxnId="{7D6ED134-2920-444F-B968-B43679ACEE5A}" type="parTrans">
      <dgm:prSet/>
      <dgm:spPr/>
      <dgm:t>
        <a:bodyPr/>
        <a:lstStyle/>
        <a:p>
          <a:endParaRPr lang="zh-CN" altLang="en-US"/>
        </a:p>
      </dgm:t>
    </dgm:pt>
    <dgm:pt modelId="{01DD1BB8-23FB-47ED-A3A7-2795B19A7AF5}" cxnId="{7D6ED134-2920-444F-B968-B43679ACEE5A}" type="sibTrans">
      <dgm:prSet/>
      <dgm:spPr/>
      <dgm:t>
        <a:bodyPr/>
        <a:lstStyle/>
        <a:p>
          <a:endParaRPr lang="zh-CN" altLang="en-US"/>
        </a:p>
      </dgm:t>
    </dgm:pt>
    <dgm:pt modelId="{3FFA1F9D-B2F2-48A4-A0E9-252439A779F2}">
      <dgm:prSet phldrT="[文本]" custT="1"/>
      <dgm:spPr>
        <a:solidFill>
          <a:srgbClr val="FFFF00"/>
        </a:solidFill>
      </dgm:spPr>
      <dgm:t>
        <a:bodyPr/>
        <a:lstStyle/>
        <a:p>
          <a:r>
            <a:rPr lang="zh-CN" altLang="en-US" sz="2800" b="1" dirty="0" smtClean="0">
              <a:solidFill>
                <a:srgbClr val="0000FF"/>
              </a:solidFill>
              <a:latin typeface="微软雅黑" panose="020B0503020204020204" pitchFamily="34" charset="-122"/>
              <a:ea typeface="微软雅黑" panose="020B0503020204020204" pitchFamily="34" charset="-122"/>
            </a:rPr>
            <a:t>预警预测</a:t>
          </a:r>
          <a:endParaRPr lang="zh-CN" altLang="en-US" sz="2800" b="1" dirty="0">
            <a:solidFill>
              <a:srgbClr val="0000FF"/>
            </a:solidFill>
            <a:latin typeface="幼圆" panose="02010509060101010101" pitchFamily="49" charset="-122"/>
            <a:ea typeface="幼圆" panose="02010509060101010101" pitchFamily="49" charset="-122"/>
          </a:endParaRPr>
        </a:p>
      </dgm:t>
    </dgm:pt>
    <dgm:pt modelId="{E72AC845-8511-4B95-B10A-DE438C9B73AF}" cxnId="{10A90B94-858A-48EA-AB65-43DAD61848CB}" type="parTrans">
      <dgm:prSet/>
      <dgm:spPr/>
      <dgm:t>
        <a:bodyPr/>
        <a:lstStyle/>
        <a:p>
          <a:endParaRPr lang="zh-CN" altLang="en-US"/>
        </a:p>
      </dgm:t>
    </dgm:pt>
    <dgm:pt modelId="{6C9C0F10-F265-4C5C-86FB-B7C3A2D7A9A2}" cxnId="{10A90B94-858A-48EA-AB65-43DAD61848CB}" type="sibTrans">
      <dgm:prSet/>
      <dgm:spPr/>
      <dgm:t>
        <a:bodyPr/>
        <a:lstStyle/>
        <a:p>
          <a:endParaRPr lang="zh-CN" altLang="en-US"/>
        </a:p>
      </dgm:t>
    </dgm:pt>
    <dgm:pt modelId="{78A03A5C-2955-4C68-9BAB-0B37C1ACF500}">
      <dgm:prSet phldrT="[文本]" custT="1"/>
      <dgm:spPr>
        <a:solidFill>
          <a:schemeClr val="tx1">
            <a:lumMod val="75000"/>
          </a:schemeClr>
        </a:solidFill>
      </dgm:spPr>
      <dgm:t>
        <a:bodyPr/>
        <a:lstStyle/>
        <a:p>
          <a:r>
            <a:rPr lang="zh-CN" altLang="en-US" sz="2800" b="1" dirty="0" smtClean="0">
              <a:solidFill>
                <a:srgbClr val="0000FF"/>
              </a:solidFill>
              <a:latin typeface="微软雅黑" panose="020B0503020204020204" pitchFamily="34" charset="-122"/>
              <a:ea typeface="微软雅黑" panose="020B0503020204020204" pitchFamily="34" charset="-122"/>
            </a:rPr>
            <a:t>灾害保险</a:t>
          </a:r>
          <a:endParaRPr lang="zh-CN" altLang="en-US" sz="2800" b="1" dirty="0">
            <a:solidFill>
              <a:srgbClr val="0000FF"/>
            </a:solidFill>
            <a:latin typeface="幼圆" panose="02010509060101010101" pitchFamily="49" charset="-122"/>
            <a:ea typeface="幼圆" panose="02010509060101010101" pitchFamily="49" charset="-122"/>
          </a:endParaRPr>
        </a:p>
      </dgm:t>
    </dgm:pt>
    <dgm:pt modelId="{7772B337-BAC1-4C9A-A38F-8D4B02B9B7C7}" cxnId="{91D27F40-B209-47DE-A136-01F8B36EF27C}" type="parTrans">
      <dgm:prSet/>
      <dgm:spPr/>
      <dgm:t>
        <a:bodyPr/>
        <a:lstStyle/>
        <a:p>
          <a:endParaRPr lang="zh-CN" altLang="en-US"/>
        </a:p>
      </dgm:t>
    </dgm:pt>
    <dgm:pt modelId="{CCD75BAC-16B8-4A51-B992-58289B7A3C7E}" cxnId="{91D27F40-B209-47DE-A136-01F8B36EF27C}" type="sibTrans">
      <dgm:prSet/>
      <dgm:spPr/>
      <dgm:t>
        <a:bodyPr/>
        <a:lstStyle/>
        <a:p>
          <a:endParaRPr lang="zh-CN" altLang="en-US"/>
        </a:p>
      </dgm:t>
    </dgm:pt>
    <dgm:pt modelId="{954F3EA2-CBE8-47DD-BB7F-8B34782E9DB3}">
      <dgm:prSet phldrT="[文本]" custT="1"/>
      <dgm:spPr/>
      <dgm:t>
        <a:bodyPr/>
        <a:lstStyle/>
        <a:p>
          <a:r>
            <a:rPr lang="zh-CN" altLang="en-US" sz="2800" b="1" dirty="0" smtClean="0">
              <a:solidFill>
                <a:srgbClr val="0000FF"/>
              </a:solidFill>
              <a:latin typeface="微软雅黑" panose="020B0503020204020204" pitchFamily="34" charset="-122"/>
              <a:ea typeface="微软雅黑" panose="020B0503020204020204" pitchFamily="34" charset="-122"/>
            </a:rPr>
            <a:t>内外报告</a:t>
          </a:r>
          <a:endParaRPr lang="zh-CN" altLang="en-US" sz="2800" b="1" dirty="0">
            <a:solidFill>
              <a:srgbClr val="0000FF"/>
            </a:solidFill>
            <a:latin typeface="幼圆" panose="02010509060101010101" pitchFamily="49" charset="-122"/>
            <a:ea typeface="幼圆" panose="02010509060101010101" pitchFamily="49" charset="-122"/>
          </a:endParaRPr>
        </a:p>
      </dgm:t>
    </dgm:pt>
    <dgm:pt modelId="{B2937574-09A7-4E88-83CD-1BDAF4969FA0}" cxnId="{503720D2-BA02-46B8-B068-0E272BEC936B}" type="parTrans">
      <dgm:prSet/>
      <dgm:spPr/>
      <dgm:t>
        <a:bodyPr/>
        <a:lstStyle/>
        <a:p>
          <a:endParaRPr lang="zh-CN" altLang="en-US"/>
        </a:p>
      </dgm:t>
    </dgm:pt>
    <dgm:pt modelId="{D647CD49-F268-49D8-8DEE-D635986CA3CF}" cxnId="{503720D2-BA02-46B8-B068-0E272BEC936B}" type="sibTrans">
      <dgm:prSet/>
      <dgm:spPr/>
      <dgm:t>
        <a:bodyPr/>
        <a:lstStyle/>
        <a:p>
          <a:endParaRPr lang="zh-CN" altLang="en-US"/>
        </a:p>
      </dgm:t>
    </dgm:pt>
    <dgm:pt modelId="{067FB967-4667-48F7-99BF-FF42EFE4C4C9}">
      <dgm:prSet phldrT="[文本]" custT="1"/>
      <dgm:spPr>
        <a:solidFill>
          <a:srgbClr val="CCFF33"/>
        </a:solidFill>
      </dgm:spPr>
      <dgm:t>
        <a:bodyPr/>
        <a:lstStyle/>
        <a:p>
          <a:r>
            <a:rPr lang="zh-CN" altLang="en-US" sz="2800" b="1" dirty="0" smtClean="0">
              <a:solidFill>
                <a:srgbClr val="0000FF"/>
              </a:solidFill>
              <a:latin typeface="微软雅黑" panose="020B0503020204020204" pitchFamily="34" charset="-122"/>
              <a:ea typeface="微软雅黑" panose="020B0503020204020204" pitchFamily="34" charset="-122"/>
            </a:rPr>
            <a:t>应急救援</a:t>
          </a:r>
          <a:endParaRPr lang="zh-CN" altLang="en-US" sz="2800" b="1" dirty="0">
            <a:solidFill>
              <a:srgbClr val="0000FF"/>
            </a:solidFill>
            <a:latin typeface="幼圆" panose="02010509060101010101" pitchFamily="49" charset="-122"/>
            <a:ea typeface="幼圆" panose="02010509060101010101" pitchFamily="49" charset="-122"/>
          </a:endParaRPr>
        </a:p>
      </dgm:t>
    </dgm:pt>
    <dgm:pt modelId="{FB6AD374-8D47-40E7-A41D-C4C01DB2E21F}" cxnId="{4D9DDC73-891A-48D5-84D1-D3D92E790D8E}" type="parTrans">
      <dgm:prSet/>
      <dgm:spPr/>
      <dgm:t>
        <a:bodyPr/>
        <a:lstStyle/>
        <a:p>
          <a:endParaRPr lang="zh-CN" altLang="en-US"/>
        </a:p>
      </dgm:t>
    </dgm:pt>
    <dgm:pt modelId="{7BB7BA85-154C-4E64-B4A7-6C3FCF304EE3}" cxnId="{4D9DDC73-891A-48D5-84D1-D3D92E790D8E}" type="sibTrans">
      <dgm:prSet/>
      <dgm:spPr/>
      <dgm:t>
        <a:bodyPr/>
        <a:lstStyle/>
        <a:p>
          <a:endParaRPr lang="zh-CN" altLang="en-US"/>
        </a:p>
      </dgm:t>
    </dgm:pt>
    <dgm:pt modelId="{7AA350DA-DA2A-4ECC-88FE-96ADB211C37F}">
      <dgm:prSet phldrT="[文本]" custT="1"/>
      <dgm:spPr>
        <a:solidFill>
          <a:srgbClr val="33CC33"/>
        </a:solidFill>
      </dgm:spPr>
      <dgm:t>
        <a:bodyPr/>
        <a:lstStyle/>
        <a:p>
          <a:r>
            <a:rPr lang="zh-CN" altLang="en-US" sz="2800" b="1" dirty="0" smtClean="0">
              <a:solidFill>
                <a:srgbClr val="0000FF"/>
              </a:solidFill>
              <a:latin typeface="微软雅黑" panose="020B0503020204020204" pitchFamily="34" charset="-122"/>
              <a:ea typeface="微软雅黑" panose="020B0503020204020204" pitchFamily="34" charset="-122"/>
            </a:rPr>
            <a:t>调查处理</a:t>
          </a:r>
          <a:endParaRPr lang="zh-CN" altLang="en-US" sz="2800" b="1" dirty="0">
            <a:solidFill>
              <a:srgbClr val="0000FF"/>
            </a:solidFill>
            <a:latin typeface="幼圆" panose="02010509060101010101" pitchFamily="49" charset="-122"/>
            <a:ea typeface="幼圆" panose="02010509060101010101" pitchFamily="49" charset="-122"/>
          </a:endParaRPr>
        </a:p>
      </dgm:t>
    </dgm:pt>
    <dgm:pt modelId="{B68FC5F9-6D84-4314-B38A-9F246FE8E889}" cxnId="{79F01138-BD96-4931-8F01-EE9831EAE920}" type="parTrans">
      <dgm:prSet/>
      <dgm:spPr/>
      <dgm:t>
        <a:bodyPr/>
        <a:lstStyle/>
        <a:p>
          <a:endParaRPr lang="zh-CN" altLang="en-US"/>
        </a:p>
      </dgm:t>
    </dgm:pt>
    <dgm:pt modelId="{C183ECF6-0DD6-4BC3-BD1D-188058198049}" cxnId="{79F01138-BD96-4931-8F01-EE9831EAE920}" type="sibTrans">
      <dgm:prSet/>
      <dgm:spPr/>
      <dgm:t>
        <a:bodyPr/>
        <a:lstStyle/>
        <a:p>
          <a:endParaRPr lang="zh-CN" altLang="en-US"/>
        </a:p>
      </dgm:t>
    </dgm:pt>
    <dgm:pt modelId="{54420A32-E1C3-4BA0-A689-968ED52E759B}">
      <dgm:prSet phldrT="[文本]" custT="1"/>
      <dgm:spPr>
        <a:solidFill>
          <a:srgbClr val="00CC00"/>
        </a:solidFill>
      </dgm:spPr>
      <dgm:t>
        <a:bodyPr/>
        <a:lstStyle/>
        <a:p>
          <a:r>
            <a:rPr lang="zh-CN" altLang="en-US" sz="2800" b="1" dirty="0" smtClean="0">
              <a:solidFill>
                <a:srgbClr val="0000FF"/>
              </a:solidFill>
              <a:latin typeface="微软雅黑" panose="020B0503020204020204" pitchFamily="34" charset="-122"/>
              <a:ea typeface="微软雅黑" panose="020B0503020204020204" pitchFamily="34" charset="-122"/>
            </a:rPr>
            <a:t>统计分析</a:t>
          </a:r>
          <a:endParaRPr lang="zh-CN" altLang="en-US" sz="2800" b="1" dirty="0">
            <a:solidFill>
              <a:srgbClr val="0000FF"/>
            </a:solidFill>
            <a:latin typeface="幼圆" panose="02010509060101010101" pitchFamily="49" charset="-122"/>
            <a:ea typeface="幼圆" panose="02010509060101010101" pitchFamily="49" charset="-122"/>
          </a:endParaRPr>
        </a:p>
      </dgm:t>
    </dgm:pt>
    <dgm:pt modelId="{78CECE9D-D039-4468-8A22-FEC13EE70EC3}" cxnId="{19F8821B-48FE-4280-8387-2FB94FC8EAB8}" type="parTrans">
      <dgm:prSet/>
      <dgm:spPr/>
      <dgm:t>
        <a:bodyPr/>
        <a:lstStyle/>
        <a:p>
          <a:endParaRPr lang="zh-CN" altLang="en-US"/>
        </a:p>
      </dgm:t>
    </dgm:pt>
    <dgm:pt modelId="{02C6AF50-945C-41D7-8F66-1A4F08665FCD}" cxnId="{19F8821B-48FE-4280-8387-2FB94FC8EAB8}" type="sibTrans">
      <dgm:prSet/>
      <dgm:spPr/>
      <dgm:t>
        <a:bodyPr/>
        <a:lstStyle/>
        <a:p>
          <a:endParaRPr lang="zh-CN" altLang="en-US"/>
        </a:p>
      </dgm:t>
    </dgm:pt>
    <dgm:pt modelId="{7800B7E7-DE0A-436E-AF38-7DB2231CDDF4}" type="pres">
      <dgm:prSet presAssocID="{FC945759-8A4C-4B0B-B8B5-FEED1073DD02}" presName="CompostProcess" presStyleCnt="0">
        <dgm:presLayoutVars>
          <dgm:dir/>
          <dgm:resizeHandles val="exact"/>
        </dgm:presLayoutVars>
      </dgm:prSet>
      <dgm:spPr/>
    </dgm:pt>
    <dgm:pt modelId="{E7377BFC-3550-4596-A094-B8437AB66F88}" type="pres">
      <dgm:prSet presAssocID="{FC945759-8A4C-4B0B-B8B5-FEED1073DD02}" presName="arrow" presStyleLbl="bgShp" presStyleIdx="0" presStyleCnt="1"/>
      <dgm:spPr/>
    </dgm:pt>
    <dgm:pt modelId="{FA5928F0-9475-473B-8C30-15110820E1B5}" type="pres">
      <dgm:prSet presAssocID="{FC945759-8A4C-4B0B-B8B5-FEED1073DD02}" presName="linearProcess" presStyleCnt="0"/>
      <dgm:spPr/>
    </dgm:pt>
    <dgm:pt modelId="{7206BC34-E98B-45E6-8FB4-5DD6995F457C}" type="pres">
      <dgm:prSet presAssocID="{16821B24-2558-479C-8BEF-85613C0665BC}" presName="textNode" presStyleLbl="node1" presStyleIdx="0" presStyleCnt="10" custScaleX="103505" custScaleY="140625">
        <dgm:presLayoutVars>
          <dgm:bulletEnabled val="1"/>
        </dgm:presLayoutVars>
      </dgm:prSet>
      <dgm:spPr/>
      <dgm:t>
        <a:bodyPr/>
        <a:lstStyle/>
        <a:p>
          <a:endParaRPr lang="zh-CN" altLang="en-US"/>
        </a:p>
      </dgm:t>
    </dgm:pt>
    <dgm:pt modelId="{41072B56-82E6-4BA4-8C95-FE2E379D2113}" type="pres">
      <dgm:prSet presAssocID="{63B0BA6C-24AB-41AA-94AE-FA7A906E9D6E}" presName="sibTrans" presStyleCnt="0"/>
      <dgm:spPr/>
    </dgm:pt>
    <dgm:pt modelId="{F78922B3-3B6E-4AD8-BB62-EF899B193091}" type="pres">
      <dgm:prSet presAssocID="{88979396-332A-43AC-BB3A-A426FEFBF2C3}" presName="textNode" presStyleLbl="node1" presStyleIdx="1" presStyleCnt="10" custScaleY="137500">
        <dgm:presLayoutVars>
          <dgm:bulletEnabled val="1"/>
        </dgm:presLayoutVars>
      </dgm:prSet>
      <dgm:spPr/>
      <dgm:t>
        <a:bodyPr/>
        <a:lstStyle/>
        <a:p>
          <a:endParaRPr lang="zh-CN" altLang="en-US"/>
        </a:p>
      </dgm:t>
    </dgm:pt>
    <dgm:pt modelId="{AAA41EFF-6BD8-49FB-BB80-134AD7131E49}" type="pres">
      <dgm:prSet presAssocID="{ADAD9A32-36D1-49ED-93FE-982D1E45B869}" presName="sibTrans" presStyleCnt="0"/>
      <dgm:spPr/>
    </dgm:pt>
    <dgm:pt modelId="{18430F23-8AD8-4912-BDE0-700E57684DDB}" type="pres">
      <dgm:prSet presAssocID="{57099098-048C-4929-93DE-396EA2AC260F}" presName="textNode" presStyleLbl="node1" presStyleIdx="2" presStyleCnt="10" custScaleY="137500">
        <dgm:presLayoutVars>
          <dgm:bulletEnabled val="1"/>
        </dgm:presLayoutVars>
      </dgm:prSet>
      <dgm:spPr/>
      <dgm:t>
        <a:bodyPr/>
        <a:lstStyle/>
        <a:p>
          <a:endParaRPr lang="zh-CN" altLang="en-US"/>
        </a:p>
      </dgm:t>
    </dgm:pt>
    <dgm:pt modelId="{599ECA7F-EE1C-4294-96E1-2CCD7B7059C2}" type="pres">
      <dgm:prSet presAssocID="{54910484-6673-4D13-8BD6-A1F7F9072942}" presName="sibTrans" presStyleCnt="0"/>
      <dgm:spPr/>
    </dgm:pt>
    <dgm:pt modelId="{0245A2E7-AF7F-48A7-B42B-EDD68F1D5D25}" type="pres">
      <dgm:prSet presAssocID="{1BE9B4D8-BF87-4800-9CAC-D9333EB41B4F}" presName="textNode" presStyleLbl="node1" presStyleIdx="3" presStyleCnt="10" custScaleY="137500">
        <dgm:presLayoutVars>
          <dgm:bulletEnabled val="1"/>
        </dgm:presLayoutVars>
      </dgm:prSet>
      <dgm:spPr/>
      <dgm:t>
        <a:bodyPr/>
        <a:lstStyle/>
        <a:p>
          <a:endParaRPr lang="zh-CN" altLang="en-US"/>
        </a:p>
      </dgm:t>
    </dgm:pt>
    <dgm:pt modelId="{1A0B4033-6CCA-41D8-97A5-5B9B2F254236}" type="pres">
      <dgm:prSet presAssocID="{01DD1BB8-23FB-47ED-A3A7-2795B19A7AF5}" presName="sibTrans" presStyleCnt="0"/>
      <dgm:spPr/>
    </dgm:pt>
    <dgm:pt modelId="{7A6539BE-CB6F-4328-B819-4FF6BD9D142F}" type="pres">
      <dgm:prSet presAssocID="{3FFA1F9D-B2F2-48A4-A0E9-252439A779F2}" presName="textNode" presStyleLbl="node1" presStyleIdx="4" presStyleCnt="10" custScaleY="137500">
        <dgm:presLayoutVars>
          <dgm:bulletEnabled val="1"/>
        </dgm:presLayoutVars>
      </dgm:prSet>
      <dgm:spPr/>
      <dgm:t>
        <a:bodyPr/>
        <a:lstStyle/>
        <a:p>
          <a:endParaRPr lang="zh-CN" altLang="en-US"/>
        </a:p>
      </dgm:t>
    </dgm:pt>
    <dgm:pt modelId="{EC4EABFF-D483-4E0B-AD70-1E64D7F04B63}" type="pres">
      <dgm:prSet presAssocID="{6C9C0F10-F265-4C5C-86FB-B7C3A2D7A9A2}" presName="sibTrans" presStyleCnt="0"/>
      <dgm:spPr/>
    </dgm:pt>
    <dgm:pt modelId="{1B40568C-6919-4C8B-A17A-CAFF0E5F7531}" type="pres">
      <dgm:prSet presAssocID="{78A03A5C-2955-4C68-9BAB-0B37C1ACF500}" presName="textNode" presStyleLbl="node1" presStyleIdx="5" presStyleCnt="10" custScaleY="137500">
        <dgm:presLayoutVars>
          <dgm:bulletEnabled val="1"/>
        </dgm:presLayoutVars>
      </dgm:prSet>
      <dgm:spPr/>
      <dgm:t>
        <a:bodyPr/>
        <a:lstStyle/>
        <a:p>
          <a:endParaRPr lang="zh-CN" altLang="en-US"/>
        </a:p>
      </dgm:t>
    </dgm:pt>
    <dgm:pt modelId="{DB7C52B4-432A-4ABE-8900-E48116BBCE78}" type="pres">
      <dgm:prSet presAssocID="{CCD75BAC-16B8-4A51-B992-58289B7A3C7E}" presName="sibTrans" presStyleCnt="0"/>
      <dgm:spPr/>
    </dgm:pt>
    <dgm:pt modelId="{13E357FF-C09D-4E46-85BD-06AF691FEB04}" type="pres">
      <dgm:prSet presAssocID="{954F3EA2-CBE8-47DD-BB7F-8B34782E9DB3}" presName="textNode" presStyleLbl="node1" presStyleIdx="6" presStyleCnt="10" custScaleY="134375">
        <dgm:presLayoutVars>
          <dgm:bulletEnabled val="1"/>
        </dgm:presLayoutVars>
      </dgm:prSet>
      <dgm:spPr/>
      <dgm:t>
        <a:bodyPr/>
        <a:lstStyle/>
        <a:p>
          <a:endParaRPr lang="zh-CN" altLang="en-US"/>
        </a:p>
      </dgm:t>
    </dgm:pt>
    <dgm:pt modelId="{95A2FFCD-28A8-47B8-B333-54119A877EE5}" type="pres">
      <dgm:prSet presAssocID="{D647CD49-F268-49D8-8DEE-D635986CA3CF}" presName="sibTrans" presStyleCnt="0"/>
      <dgm:spPr/>
    </dgm:pt>
    <dgm:pt modelId="{2B8A925F-46C0-4228-951F-B9133B2D6E7E}" type="pres">
      <dgm:prSet presAssocID="{067FB967-4667-48F7-99BF-FF42EFE4C4C9}" presName="textNode" presStyleLbl="node1" presStyleIdx="7" presStyleCnt="10" custScaleY="134375">
        <dgm:presLayoutVars>
          <dgm:bulletEnabled val="1"/>
        </dgm:presLayoutVars>
      </dgm:prSet>
      <dgm:spPr/>
      <dgm:t>
        <a:bodyPr/>
        <a:lstStyle/>
        <a:p>
          <a:endParaRPr lang="zh-CN" altLang="en-US"/>
        </a:p>
      </dgm:t>
    </dgm:pt>
    <dgm:pt modelId="{DB9117CF-F523-409B-A19B-C253F7C24779}" type="pres">
      <dgm:prSet presAssocID="{7BB7BA85-154C-4E64-B4A7-6C3FCF304EE3}" presName="sibTrans" presStyleCnt="0"/>
      <dgm:spPr/>
    </dgm:pt>
    <dgm:pt modelId="{443309D0-BBBF-4F66-A210-57C750ED1EA2}" type="pres">
      <dgm:prSet presAssocID="{7AA350DA-DA2A-4ECC-88FE-96ADB211C37F}" presName="textNode" presStyleLbl="node1" presStyleIdx="8" presStyleCnt="10" custScaleY="134375">
        <dgm:presLayoutVars>
          <dgm:bulletEnabled val="1"/>
        </dgm:presLayoutVars>
      </dgm:prSet>
      <dgm:spPr/>
      <dgm:t>
        <a:bodyPr/>
        <a:lstStyle/>
        <a:p>
          <a:endParaRPr lang="zh-CN" altLang="en-US"/>
        </a:p>
      </dgm:t>
    </dgm:pt>
    <dgm:pt modelId="{2C729355-F786-4723-85E1-14FF5E1DD2B5}" type="pres">
      <dgm:prSet presAssocID="{C183ECF6-0DD6-4BC3-BD1D-188058198049}" presName="sibTrans" presStyleCnt="0"/>
      <dgm:spPr/>
    </dgm:pt>
    <dgm:pt modelId="{2116572F-AADE-4A3C-84F8-76D9EDDC3165}" type="pres">
      <dgm:prSet presAssocID="{54420A32-E1C3-4BA0-A689-968ED52E759B}" presName="textNode" presStyleLbl="node1" presStyleIdx="9" presStyleCnt="10" custScaleY="134375">
        <dgm:presLayoutVars>
          <dgm:bulletEnabled val="1"/>
        </dgm:presLayoutVars>
      </dgm:prSet>
      <dgm:spPr/>
      <dgm:t>
        <a:bodyPr/>
        <a:lstStyle/>
        <a:p>
          <a:endParaRPr lang="zh-CN" altLang="en-US"/>
        </a:p>
      </dgm:t>
    </dgm:pt>
  </dgm:ptLst>
  <dgm:cxnLst>
    <dgm:cxn modelId="{19F8821B-48FE-4280-8387-2FB94FC8EAB8}" srcId="{FC945759-8A4C-4B0B-B8B5-FEED1073DD02}" destId="{54420A32-E1C3-4BA0-A689-968ED52E759B}" srcOrd="9" destOrd="0" parTransId="{78CECE9D-D039-4468-8A22-FEC13EE70EC3}" sibTransId="{02C6AF50-945C-41D7-8F66-1A4F08665FCD}"/>
    <dgm:cxn modelId="{CF549AD4-EC43-45E5-ABB6-2AF265708DB4}" srcId="{FC945759-8A4C-4B0B-B8B5-FEED1073DD02}" destId="{88979396-332A-43AC-BB3A-A426FEFBF2C3}" srcOrd="1" destOrd="0" parTransId="{1AE0C06A-8848-4B8D-9636-D268B92E12E5}" sibTransId="{ADAD9A32-36D1-49ED-93FE-982D1E45B869}"/>
    <dgm:cxn modelId="{91D27F40-B209-47DE-A136-01F8B36EF27C}" srcId="{FC945759-8A4C-4B0B-B8B5-FEED1073DD02}" destId="{78A03A5C-2955-4C68-9BAB-0B37C1ACF500}" srcOrd="5" destOrd="0" parTransId="{7772B337-BAC1-4C9A-A38F-8D4B02B9B7C7}" sibTransId="{CCD75BAC-16B8-4A51-B992-58289B7A3C7E}"/>
    <dgm:cxn modelId="{B322734B-4D73-40AB-9D2F-470614F0AA95}" type="presOf" srcId="{88979396-332A-43AC-BB3A-A426FEFBF2C3}" destId="{F78922B3-3B6E-4AD8-BB62-EF899B193091}" srcOrd="0" destOrd="0" presId="urn:microsoft.com/office/officeart/2005/8/layout/hProcess9#2"/>
    <dgm:cxn modelId="{79F01138-BD96-4931-8F01-EE9831EAE920}" srcId="{FC945759-8A4C-4B0B-B8B5-FEED1073DD02}" destId="{7AA350DA-DA2A-4ECC-88FE-96ADB211C37F}" srcOrd="8" destOrd="0" parTransId="{B68FC5F9-6D84-4314-B38A-9F246FE8E889}" sibTransId="{C183ECF6-0DD6-4BC3-BD1D-188058198049}"/>
    <dgm:cxn modelId="{63A5311E-72FF-4F2A-928B-578DC2A871DE}" type="presOf" srcId="{78A03A5C-2955-4C68-9BAB-0B37C1ACF500}" destId="{1B40568C-6919-4C8B-A17A-CAFF0E5F7531}" srcOrd="0" destOrd="0" presId="urn:microsoft.com/office/officeart/2005/8/layout/hProcess9#2"/>
    <dgm:cxn modelId="{0DD553FB-1972-433F-B170-C4630E0685D4}" type="presOf" srcId="{7AA350DA-DA2A-4ECC-88FE-96ADB211C37F}" destId="{443309D0-BBBF-4F66-A210-57C750ED1EA2}" srcOrd="0" destOrd="0" presId="urn:microsoft.com/office/officeart/2005/8/layout/hProcess9#2"/>
    <dgm:cxn modelId="{E4B76719-CB16-4B86-B0E4-42C70064629C}" type="presOf" srcId="{3FFA1F9D-B2F2-48A4-A0E9-252439A779F2}" destId="{7A6539BE-CB6F-4328-B819-4FF6BD9D142F}" srcOrd="0" destOrd="0" presId="urn:microsoft.com/office/officeart/2005/8/layout/hProcess9#2"/>
    <dgm:cxn modelId="{251718E3-BC0C-4A22-A3F5-68AFE7F80FB3}" type="presOf" srcId="{57099098-048C-4929-93DE-396EA2AC260F}" destId="{18430F23-8AD8-4912-BDE0-700E57684DDB}" srcOrd="0" destOrd="0" presId="urn:microsoft.com/office/officeart/2005/8/layout/hProcess9#2"/>
    <dgm:cxn modelId="{6CEE5E77-431C-43A3-AEEF-9684EF7EDAB6}" type="presOf" srcId="{FC945759-8A4C-4B0B-B8B5-FEED1073DD02}" destId="{7800B7E7-DE0A-436E-AF38-7DB2231CDDF4}" srcOrd="0" destOrd="0" presId="urn:microsoft.com/office/officeart/2005/8/layout/hProcess9#2"/>
    <dgm:cxn modelId="{7D6ED134-2920-444F-B968-B43679ACEE5A}" srcId="{FC945759-8A4C-4B0B-B8B5-FEED1073DD02}" destId="{1BE9B4D8-BF87-4800-9CAC-D9333EB41B4F}" srcOrd="3" destOrd="0" parTransId="{C638E1CE-A487-412B-9765-75E24528F732}" sibTransId="{01DD1BB8-23FB-47ED-A3A7-2795B19A7AF5}"/>
    <dgm:cxn modelId="{C863DBC9-C9A9-41D3-AEE4-3CBCCFBA4013}" type="presOf" srcId="{16821B24-2558-479C-8BEF-85613C0665BC}" destId="{7206BC34-E98B-45E6-8FB4-5DD6995F457C}" srcOrd="0" destOrd="0" presId="urn:microsoft.com/office/officeart/2005/8/layout/hProcess9#2"/>
    <dgm:cxn modelId="{7FDF479E-6C42-429D-8B27-62146B792F0E}" type="presOf" srcId="{54420A32-E1C3-4BA0-A689-968ED52E759B}" destId="{2116572F-AADE-4A3C-84F8-76D9EDDC3165}" srcOrd="0" destOrd="0" presId="urn:microsoft.com/office/officeart/2005/8/layout/hProcess9#2"/>
    <dgm:cxn modelId="{0F2A7174-59F1-47A0-B846-8B8475755618}" srcId="{FC945759-8A4C-4B0B-B8B5-FEED1073DD02}" destId="{16821B24-2558-479C-8BEF-85613C0665BC}" srcOrd="0" destOrd="0" parTransId="{FD8BBC3B-20EA-41EC-9455-70577981B217}" sibTransId="{63B0BA6C-24AB-41AA-94AE-FA7A906E9D6E}"/>
    <dgm:cxn modelId="{503720D2-BA02-46B8-B068-0E272BEC936B}" srcId="{FC945759-8A4C-4B0B-B8B5-FEED1073DD02}" destId="{954F3EA2-CBE8-47DD-BB7F-8B34782E9DB3}" srcOrd="6" destOrd="0" parTransId="{B2937574-09A7-4E88-83CD-1BDAF4969FA0}" sibTransId="{D647CD49-F268-49D8-8DEE-D635986CA3CF}"/>
    <dgm:cxn modelId="{DE648E8B-27D3-4D4A-88DA-CAF7A4C5146E}" type="presOf" srcId="{1BE9B4D8-BF87-4800-9CAC-D9333EB41B4F}" destId="{0245A2E7-AF7F-48A7-B42B-EDD68F1D5D25}" srcOrd="0" destOrd="0" presId="urn:microsoft.com/office/officeart/2005/8/layout/hProcess9#2"/>
    <dgm:cxn modelId="{10A90B94-858A-48EA-AB65-43DAD61848CB}" srcId="{FC945759-8A4C-4B0B-B8B5-FEED1073DD02}" destId="{3FFA1F9D-B2F2-48A4-A0E9-252439A779F2}" srcOrd="4" destOrd="0" parTransId="{E72AC845-8511-4B95-B10A-DE438C9B73AF}" sibTransId="{6C9C0F10-F265-4C5C-86FB-B7C3A2D7A9A2}"/>
    <dgm:cxn modelId="{4D9DDC73-891A-48D5-84D1-D3D92E790D8E}" srcId="{FC945759-8A4C-4B0B-B8B5-FEED1073DD02}" destId="{067FB967-4667-48F7-99BF-FF42EFE4C4C9}" srcOrd="7" destOrd="0" parTransId="{FB6AD374-8D47-40E7-A41D-C4C01DB2E21F}" sibTransId="{7BB7BA85-154C-4E64-B4A7-6C3FCF304EE3}"/>
    <dgm:cxn modelId="{8F106191-F511-42B8-A698-F9F585895170}" type="presOf" srcId="{954F3EA2-CBE8-47DD-BB7F-8B34782E9DB3}" destId="{13E357FF-C09D-4E46-85BD-06AF691FEB04}" srcOrd="0" destOrd="0" presId="urn:microsoft.com/office/officeart/2005/8/layout/hProcess9#2"/>
    <dgm:cxn modelId="{08DE4A32-6926-4D13-A123-57DDD6B2E61D}" srcId="{FC945759-8A4C-4B0B-B8B5-FEED1073DD02}" destId="{57099098-048C-4929-93DE-396EA2AC260F}" srcOrd="2" destOrd="0" parTransId="{A4BC466A-D3A2-4620-8717-62E239EEAEDD}" sibTransId="{54910484-6673-4D13-8BD6-A1F7F9072942}"/>
    <dgm:cxn modelId="{C436BE5E-7032-427A-98E7-5E8078248E33}" type="presOf" srcId="{067FB967-4667-48F7-99BF-FF42EFE4C4C9}" destId="{2B8A925F-46C0-4228-951F-B9133B2D6E7E}" srcOrd="0" destOrd="0" presId="urn:microsoft.com/office/officeart/2005/8/layout/hProcess9#2"/>
    <dgm:cxn modelId="{3B676606-9801-4B9F-97AE-59723629446B}" type="presParOf" srcId="{7800B7E7-DE0A-436E-AF38-7DB2231CDDF4}" destId="{E7377BFC-3550-4596-A094-B8437AB66F88}" srcOrd="0" destOrd="0" presId="urn:microsoft.com/office/officeart/2005/8/layout/hProcess9#2"/>
    <dgm:cxn modelId="{85A97724-AC73-4AC1-8F4A-9689D38C31E2}" type="presParOf" srcId="{7800B7E7-DE0A-436E-AF38-7DB2231CDDF4}" destId="{FA5928F0-9475-473B-8C30-15110820E1B5}" srcOrd="1" destOrd="0" presId="urn:microsoft.com/office/officeart/2005/8/layout/hProcess9#2"/>
    <dgm:cxn modelId="{5FAF13D1-6F82-4017-9174-0FE9385870B0}" type="presParOf" srcId="{FA5928F0-9475-473B-8C30-15110820E1B5}" destId="{7206BC34-E98B-45E6-8FB4-5DD6995F457C}" srcOrd="0" destOrd="0" presId="urn:microsoft.com/office/officeart/2005/8/layout/hProcess9#2"/>
    <dgm:cxn modelId="{A05C9861-C8D3-4D77-ABE2-016553EE42F6}" type="presParOf" srcId="{FA5928F0-9475-473B-8C30-15110820E1B5}" destId="{41072B56-82E6-4BA4-8C95-FE2E379D2113}" srcOrd="1" destOrd="0" presId="urn:microsoft.com/office/officeart/2005/8/layout/hProcess9#2"/>
    <dgm:cxn modelId="{D2D9566A-AEFA-464B-A4E9-52D808803CF3}" type="presParOf" srcId="{FA5928F0-9475-473B-8C30-15110820E1B5}" destId="{F78922B3-3B6E-4AD8-BB62-EF899B193091}" srcOrd="2" destOrd="0" presId="urn:microsoft.com/office/officeart/2005/8/layout/hProcess9#2"/>
    <dgm:cxn modelId="{B7CF89EB-398E-47F9-9642-4F2B44FD8254}" type="presParOf" srcId="{FA5928F0-9475-473B-8C30-15110820E1B5}" destId="{AAA41EFF-6BD8-49FB-BB80-134AD7131E49}" srcOrd="3" destOrd="0" presId="urn:microsoft.com/office/officeart/2005/8/layout/hProcess9#2"/>
    <dgm:cxn modelId="{C66D31B4-B86F-4CD7-906D-C06C00DB2042}" type="presParOf" srcId="{FA5928F0-9475-473B-8C30-15110820E1B5}" destId="{18430F23-8AD8-4912-BDE0-700E57684DDB}" srcOrd="4" destOrd="0" presId="urn:microsoft.com/office/officeart/2005/8/layout/hProcess9#2"/>
    <dgm:cxn modelId="{CB0B5C10-C512-4071-9E85-542C7CBB0922}" type="presParOf" srcId="{FA5928F0-9475-473B-8C30-15110820E1B5}" destId="{599ECA7F-EE1C-4294-96E1-2CCD7B7059C2}" srcOrd="5" destOrd="0" presId="urn:microsoft.com/office/officeart/2005/8/layout/hProcess9#2"/>
    <dgm:cxn modelId="{C482A743-EEF5-45CA-A010-4B5B1F41963E}" type="presParOf" srcId="{FA5928F0-9475-473B-8C30-15110820E1B5}" destId="{0245A2E7-AF7F-48A7-B42B-EDD68F1D5D25}" srcOrd="6" destOrd="0" presId="urn:microsoft.com/office/officeart/2005/8/layout/hProcess9#2"/>
    <dgm:cxn modelId="{37F441D9-A8EF-4F93-AE38-225714E7C66A}" type="presParOf" srcId="{FA5928F0-9475-473B-8C30-15110820E1B5}" destId="{1A0B4033-6CCA-41D8-97A5-5B9B2F254236}" srcOrd="7" destOrd="0" presId="urn:microsoft.com/office/officeart/2005/8/layout/hProcess9#2"/>
    <dgm:cxn modelId="{2352DEFF-75BF-43A0-A456-C9E03AF36EDA}" type="presParOf" srcId="{FA5928F0-9475-473B-8C30-15110820E1B5}" destId="{7A6539BE-CB6F-4328-B819-4FF6BD9D142F}" srcOrd="8" destOrd="0" presId="urn:microsoft.com/office/officeart/2005/8/layout/hProcess9#2"/>
    <dgm:cxn modelId="{2178D74B-ADF0-4E6F-93B4-7487E30951AC}" type="presParOf" srcId="{FA5928F0-9475-473B-8C30-15110820E1B5}" destId="{EC4EABFF-D483-4E0B-AD70-1E64D7F04B63}" srcOrd="9" destOrd="0" presId="urn:microsoft.com/office/officeart/2005/8/layout/hProcess9#2"/>
    <dgm:cxn modelId="{2A0877A4-6790-480A-9634-2F7C60895714}" type="presParOf" srcId="{FA5928F0-9475-473B-8C30-15110820E1B5}" destId="{1B40568C-6919-4C8B-A17A-CAFF0E5F7531}" srcOrd="10" destOrd="0" presId="urn:microsoft.com/office/officeart/2005/8/layout/hProcess9#2"/>
    <dgm:cxn modelId="{D450BC3B-F95A-496B-BCA7-0F6726C08622}" type="presParOf" srcId="{FA5928F0-9475-473B-8C30-15110820E1B5}" destId="{DB7C52B4-432A-4ABE-8900-E48116BBCE78}" srcOrd="11" destOrd="0" presId="urn:microsoft.com/office/officeart/2005/8/layout/hProcess9#2"/>
    <dgm:cxn modelId="{5CE293FB-6232-4665-8483-5426FF1AAA5D}" type="presParOf" srcId="{FA5928F0-9475-473B-8C30-15110820E1B5}" destId="{13E357FF-C09D-4E46-85BD-06AF691FEB04}" srcOrd="12" destOrd="0" presId="urn:microsoft.com/office/officeart/2005/8/layout/hProcess9#2"/>
    <dgm:cxn modelId="{5F22F905-D04D-49D1-8BF3-32BA56ED2096}" type="presParOf" srcId="{FA5928F0-9475-473B-8C30-15110820E1B5}" destId="{95A2FFCD-28A8-47B8-B333-54119A877EE5}" srcOrd="13" destOrd="0" presId="urn:microsoft.com/office/officeart/2005/8/layout/hProcess9#2"/>
    <dgm:cxn modelId="{BC89CE35-E3F4-47A9-812B-73628C48F55F}" type="presParOf" srcId="{FA5928F0-9475-473B-8C30-15110820E1B5}" destId="{2B8A925F-46C0-4228-951F-B9133B2D6E7E}" srcOrd="14" destOrd="0" presId="urn:microsoft.com/office/officeart/2005/8/layout/hProcess9#2"/>
    <dgm:cxn modelId="{0B593714-28C7-43B3-9FDE-8BCF285E6F79}" type="presParOf" srcId="{FA5928F0-9475-473B-8C30-15110820E1B5}" destId="{DB9117CF-F523-409B-A19B-C253F7C24779}" srcOrd="15" destOrd="0" presId="urn:microsoft.com/office/officeart/2005/8/layout/hProcess9#2"/>
    <dgm:cxn modelId="{2D5B5652-DE9B-47AF-9942-8D30F83BA2EE}" type="presParOf" srcId="{FA5928F0-9475-473B-8C30-15110820E1B5}" destId="{443309D0-BBBF-4F66-A210-57C750ED1EA2}" srcOrd="16" destOrd="0" presId="urn:microsoft.com/office/officeart/2005/8/layout/hProcess9#2"/>
    <dgm:cxn modelId="{0F688668-E739-4F0C-BB43-D41FEF5863A0}" type="presParOf" srcId="{FA5928F0-9475-473B-8C30-15110820E1B5}" destId="{2C729355-F786-4723-85E1-14FF5E1DD2B5}" srcOrd="17" destOrd="0" presId="urn:microsoft.com/office/officeart/2005/8/layout/hProcess9#2"/>
    <dgm:cxn modelId="{D1185357-1CDE-46A7-BA8A-B933FBD41E54}" type="presParOf" srcId="{FA5928F0-9475-473B-8C30-15110820E1B5}" destId="{2116572F-AADE-4A3C-84F8-76D9EDDC3165}" srcOrd="18" destOrd="0" presId="urn:microsoft.com/office/officeart/2005/8/layout/hProcess9#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7763510" cy="4211957"/>
        <a:chOff x="0" y="0"/>
        <a:chExt cx="7763510" cy="4211957"/>
      </a:xfrm>
    </dsp:grpSpPr>
    <dsp:sp modelId="{E7377BFC-3550-4596-A094-B8437AB66F88}">
      <dsp:nvSpPr>
        <dsp:cNvPr id="3" name="右箭头 2"/>
        <dsp:cNvSpPr/>
      </dsp:nvSpPr>
      <dsp:spPr bwMode="white">
        <a:xfrm>
          <a:off x="582263" y="0"/>
          <a:ext cx="6598984" cy="4211957"/>
        </a:xfrm>
        <a:prstGeom prst="rightArrow">
          <a:avLst/>
        </a:prstGeom>
      </dsp:spPr>
      <dsp:style>
        <a:lnRef idx="0">
          <a:schemeClr val="accent1"/>
        </a:lnRef>
        <a:fillRef idx="1">
          <a:schemeClr val="accent1">
            <a:tint val="40000"/>
          </a:schemeClr>
        </a:fillRef>
        <a:effectRef idx="0">
          <a:scrgbClr r="0" g="0" b="0"/>
        </a:effectRef>
        <a:fontRef idx="minor"/>
      </dsp:style>
      <dsp:txXfrm>
        <a:off x="582263" y="0"/>
        <a:ext cx="6598984" cy="4211957"/>
      </dsp:txXfrm>
    </dsp:sp>
    <dsp:sp modelId="{7206BC34-E98B-45E6-8FB4-5DD6995F457C}">
      <dsp:nvSpPr>
        <dsp:cNvPr id="4" name="圆角矩形 3"/>
        <dsp:cNvSpPr/>
      </dsp:nvSpPr>
      <dsp:spPr bwMode="white">
        <a:xfrm>
          <a:off x="0" y="1263587"/>
          <a:ext cx="675088" cy="1684783"/>
        </a:xfrm>
        <a:prstGeom prst="roundRect">
          <a:avLst/>
        </a:prstGeom>
        <a:solidFill>
          <a:srgbClr val="FF3399"/>
        </a:solidFill>
      </dsp:spPr>
      <dsp:style>
        <a:lnRef idx="2">
          <a:schemeClr val="lt1"/>
        </a:lnRef>
        <a:fillRef idx="1">
          <a:schemeClr val="accent1"/>
        </a:fillRef>
        <a:effectRef idx="0">
          <a:scrgbClr r="0" g="0" b="0"/>
        </a:effectRef>
        <a:fontRef idx="minor">
          <a:schemeClr val="lt1"/>
        </a:fontRef>
      </dsp:style>
      <dsp:txBody>
        <a:bodyPr lIns="106680" tIns="106680" rIns="106680" bIns="1066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b="1" dirty="0" smtClean="0">
              <a:solidFill>
                <a:srgbClr val="0000FF"/>
              </a:solidFill>
              <a:latin typeface="微软雅黑" panose="020B0503020204020204" pitchFamily="34" charset="-122"/>
              <a:ea typeface="微软雅黑" panose="020B0503020204020204" pitchFamily="34" charset="-122"/>
            </a:rPr>
            <a:t>危险辨识</a:t>
          </a:r>
          <a:endParaRPr lang="zh-CN" altLang="en-US" sz="2800" b="1" dirty="0">
            <a:solidFill>
              <a:srgbClr val="0000FF"/>
            </a:solidFill>
            <a:latin typeface="幼圆" panose="02010509060101010101" pitchFamily="49" charset="-122"/>
            <a:ea typeface="幼圆" panose="02010509060101010101" pitchFamily="49" charset="-122"/>
          </a:endParaRPr>
        </a:p>
      </dsp:txBody>
      <dsp:txXfrm>
        <a:off x="0" y="1263587"/>
        <a:ext cx="675088" cy="1684783"/>
      </dsp:txXfrm>
    </dsp:sp>
    <dsp:sp modelId="{F78922B3-3B6E-4AD8-BB62-EF899B193091}">
      <dsp:nvSpPr>
        <dsp:cNvPr id="5" name="圆角矩形 4"/>
        <dsp:cNvSpPr/>
      </dsp:nvSpPr>
      <dsp:spPr bwMode="white">
        <a:xfrm>
          <a:off x="787602" y="1263587"/>
          <a:ext cx="675088" cy="1684783"/>
        </a:xfrm>
        <a:prstGeom prst="roundRect">
          <a:avLst/>
        </a:prstGeom>
        <a:solidFill>
          <a:srgbClr val="FF9966"/>
        </a:solidFill>
      </dsp:spPr>
      <dsp:style>
        <a:lnRef idx="2">
          <a:schemeClr val="lt1"/>
        </a:lnRef>
        <a:fillRef idx="1">
          <a:schemeClr val="accent1"/>
        </a:fillRef>
        <a:effectRef idx="0">
          <a:scrgbClr r="0" g="0" b="0"/>
        </a:effectRef>
        <a:fontRef idx="minor">
          <a:schemeClr val="lt1"/>
        </a:fontRef>
      </dsp:style>
      <dsp:txBody>
        <a:bodyPr lIns="106680" tIns="106680" rIns="106680" bIns="1066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b="1" dirty="0" smtClean="0">
              <a:solidFill>
                <a:srgbClr val="0000FF"/>
              </a:solidFill>
              <a:latin typeface="微软雅黑" panose="020B0503020204020204" pitchFamily="34" charset="-122"/>
              <a:ea typeface="微软雅黑" panose="020B0503020204020204" pitchFamily="34" charset="-122"/>
            </a:rPr>
            <a:t>风险评价</a:t>
          </a:r>
          <a:endParaRPr lang="zh-CN" altLang="en-US" sz="2800" b="1" dirty="0">
            <a:solidFill>
              <a:srgbClr val="0000FF"/>
            </a:solidFill>
            <a:latin typeface="幼圆" panose="02010509060101010101" pitchFamily="49" charset="-122"/>
            <a:ea typeface="幼圆" panose="02010509060101010101" pitchFamily="49" charset="-122"/>
          </a:endParaRPr>
        </a:p>
      </dsp:txBody>
      <dsp:txXfrm>
        <a:off x="787602" y="1263587"/>
        <a:ext cx="675088" cy="1684783"/>
      </dsp:txXfrm>
    </dsp:sp>
    <dsp:sp modelId="{18430F23-8AD8-4912-BDE0-700E57684DDB}">
      <dsp:nvSpPr>
        <dsp:cNvPr id="6" name="圆角矩形 5"/>
        <dsp:cNvSpPr/>
      </dsp:nvSpPr>
      <dsp:spPr bwMode="white">
        <a:xfrm>
          <a:off x="1575205" y="1263587"/>
          <a:ext cx="675088" cy="1684783"/>
        </a:xfrm>
        <a:prstGeom prst="roundRect">
          <a:avLst/>
        </a:prstGeom>
        <a:solidFill>
          <a:srgbClr val="CC66FF"/>
        </a:solidFill>
      </dsp:spPr>
      <dsp:style>
        <a:lnRef idx="2">
          <a:schemeClr val="lt1"/>
        </a:lnRef>
        <a:fillRef idx="1">
          <a:schemeClr val="accent1"/>
        </a:fillRef>
        <a:effectRef idx="0">
          <a:scrgbClr r="0" g="0" b="0"/>
        </a:effectRef>
        <a:fontRef idx="minor">
          <a:schemeClr val="lt1"/>
        </a:fontRef>
      </dsp:style>
      <dsp:txBody>
        <a:bodyPr lIns="106680" tIns="106680" rIns="106680" bIns="1066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b="1" dirty="0" smtClean="0">
              <a:solidFill>
                <a:srgbClr val="0000FF"/>
              </a:solidFill>
              <a:latin typeface="微软雅黑" panose="020B0503020204020204" pitchFamily="34" charset="-122"/>
              <a:ea typeface="微软雅黑" panose="020B0503020204020204" pitchFamily="34" charset="-122"/>
            </a:rPr>
            <a:t>危险研究</a:t>
          </a:r>
          <a:endParaRPr lang="zh-CN" altLang="en-US" sz="2800" b="1" dirty="0">
            <a:solidFill>
              <a:srgbClr val="0000FF"/>
            </a:solidFill>
            <a:latin typeface="幼圆" panose="02010509060101010101" pitchFamily="49" charset="-122"/>
            <a:ea typeface="幼圆" panose="02010509060101010101" pitchFamily="49" charset="-122"/>
          </a:endParaRPr>
        </a:p>
      </dsp:txBody>
      <dsp:txXfrm>
        <a:off x="1575205" y="1263587"/>
        <a:ext cx="675088" cy="1684783"/>
      </dsp:txXfrm>
    </dsp:sp>
    <dsp:sp modelId="{0245A2E7-AF7F-48A7-B42B-EDD68F1D5D25}">
      <dsp:nvSpPr>
        <dsp:cNvPr id="7" name="圆角矩形 6"/>
        <dsp:cNvSpPr/>
      </dsp:nvSpPr>
      <dsp:spPr bwMode="white">
        <a:xfrm>
          <a:off x="2362807" y="1263587"/>
          <a:ext cx="675088" cy="1684783"/>
        </a:xfrm>
        <a:prstGeom prst="roundRect">
          <a:avLst/>
        </a:prstGeom>
        <a:solidFill>
          <a:schemeClr val="accent1">
            <a:lumMod val="60000"/>
            <a:lumOff val="40000"/>
          </a:schemeClr>
        </a:solidFill>
      </dsp:spPr>
      <dsp:style>
        <a:lnRef idx="2">
          <a:schemeClr val="lt1"/>
        </a:lnRef>
        <a:fillRef idx="1">
          <a:schemeClr val="accent1"/>
        </a:fillRef>
        <a:effectRef idx="0">
          <a:scrgbClr r="0" g="0" b="0"/>
        </a:effectRef>
        <a:fontRef idx="minor">
          <a:schemeClr val="lt1"/>
        </a:fontRef>
      </dsp:style>
      <dsp:txBody>
        <a:bodyPr lIns="106680" tIns="106680" rIns="106680" bIns="1066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b="1" dirty="0" smtClean="0">
              <a:solidFill>
                <a:srgbClr val="0000FF"/>
              </a:solidFill>
              <a:latin typeface="微软雅黑" panose="020B0503020204020204" pitchFamily="34" charset="-122"/>
              <a:ea typeface="微软雅黑" panose="020B0503020204020204" pitchFamily="34" charset="-122"/>
            </a:rPr>
            <a:t>预防控制</a:t>
          </a:r>
          <a:endParaRPr lang="zh-CN" altLang="en-US" sz="2800" b="1" dirty="0">
            <a:solidFill>
              <a:srgbClr val="0000FF"/>
            </a:solidFill>
            <a:latin typeface="幼圆" panose="02010509060101010101" pitchFamily="49" charset="-122"/>
            <a:ea typeface="幼圆" panose="02010509060101010101" pitchFamily="49" charset="-122"/>
          </a:endParaRPr>
        </a:p>
      </dsp:txBody>
      <dsp:txXfrm>
        <a:off x="2362807" y="1263587"/>
        <a:ext cx="675088" cy="1684783"/>
      </dsp:txXfrm>
    </dsp:sp>
    <dsp:sp modelId="{7A6539BE-CB6F-4328-B819-4FF6BD9D142F}">
      <dsp:nvSpPr>
        <dsp:cNvPr id="8" name="圆角矩形 7"/>
        <dsp:cNvSpPr/>
      </dsp:nvSpPr>
      <dsp:spPr bwMode="white">
        <a:xfrm>
          <a:off x="3150410" y="1263587"/>
          <a:ext cx="675088" cy="1684783"/>
        </a:xfrm>
        <a:prstGeom prst="roundRect">
          <a:avLst/>
        </a:prstGeom>
        <a:solidFill>
          <a:srgbClr val="FFFF00"/>
        </a:solidFill>
      </dsp:spPr>
      <dsp:style>
        <a:lnRef idx="2">
          <a:schemeClr val="lt1"/>
        </a:lnRef>
        <a:fillRef idx="1">
          <a:schemeClr val="accent1"/>
        </a:fillRef>
        <a:effectRef idx="0">
          <a:scrgbClr r="0" g="0" b="0"/>
        </a:effectRef>
        <a:fontRef idx="minor">
          <a:schemeClr val="lt1"/>
        </a:fontRef>
      </dsp:style>
      <dsp:txBody>
        <a:bodyPr lIns="106680" tIns="106680" rIns="106680" bIns="1066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b="1" dirty="0" smtClean="0">
              <a:solidFill>
                <a:srgbClr val="0000FF"/>
              </a:solidFill>
              <a:latin typeface="微软雅黑" panose="020B0503020204020204" pitchFamily="34" charset="-122"/>
              <a:ea typeface="微软雅黑" panose="020B0503020204020204" pitchFamily="34" charset="-122"/>
            </a:rPr>
            <a:t>预警预测</a:t>
          </a:r>
          <a:endParaRPr lang="zh-CN" altLang="en-US" sz="2800" b="1" dirty="0">
            <a:solidFill>
              <a:srgbClr val="0000FF"/>
            </a:solidFill>
            <a:latin typeface="幼圆" panose="02010509060101010101" pitchFamily="49" charset="-122"/>
            <a:ea typeface="幼圆" panose="02010509060101010101" pitchFamily="49" charset="-122"/>
          </a:endParaRPr>
        </a:p>
      </dsp:txBody>
      <dsp:txXfrm>
        <a:off x="3150410" y="1263587"/>
        <a:ext cx="675088" cy="1684783"/>
      </dsp:txXfrm>
    </dsp:sp>
    <dsp:sp modelId="{1B40568C-6919-4C8B-A17A-CAFF0E5F7531}">
      <dsp:nvSpPr>
        <dsp:cNvPr id="9" name="圆角矩形 8"/>
        <dsp:cNvSpPr/>
      </dsp:nvSpPr>
      <dsp:spPr bwMode="white">
        <a:xfrm>
          <a:off x="3938012" y="1263587"/>
          <a:ext cx="675088" cy="1684783"/>
        </a:xfrm>
        <a:prstGeom prst="roundRect">
          <a:avLst/>
        </a:prstGeom>
        <a:solidFill>
          <a:schemeClr val="tx1">
            <a:lumMod val="75000"/>
          </a:schemeClr>
        </a:solidFill>
      </dsp:spPr>
      <dsp:style>
        <a:lnRef idx="2">
          <a:schemeClr val="lt1"/>
        </a:lnRef>
        <a:fillRef idx="1">
          <a:schemeClr val="accent1"/>
        </a:fillRef>
        <a:effectRef idx="0">
          <a:scrgbClr r="0" g="0" b="0"/>
        </a:effectRef>
        <a:fontRef idx="minor">
          <a:schemeClr val="lt1"/>
        </a:fontRef>
      </dsp:style>
      <dsp:txBody>
        <a:bodyPr lIns="106680" tIns="106680" rIns="106680" bIns="1066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b="1" dirty="0" smtClean="0">
              <a:solidFill>
                <a:srgbClr val="0000FF"/>
              </a:solidFill>
              <a:latin typeface="微软雅黑" panose="020B0503020204020204" pitchFamily="34" charset="-122"/>
              <a:ea typeface="微软雅黑" panose="020B0503020204020204" pitchFamily="34" charset="-122"/>
            </a:rPr>
            <a:t>灾害保险</a:t>
          </a:r>
          <a:endParaRPr lang="zh-CN" altLang="en-US" sz="2800" b="1" dirty="0">
            <a:solidFill>
              <a:srgbClr val="0000FF"/>
            </a:solidFill>
            <a:latin typeface="幼圆" panose="02010509060101010101" pitchFamily="49" charset="-122"/>
            <a:ea typeface="幼圆" panose="02010509060101010101" pitchFamily="49" charset="-122"/>
          </a:endParaRPr>
        </a:p>
      </dsp:txBody>
      <dsp:txXfrm>
        <a:off x="3938012" y="1263587"/>
        <a:ext cx="675088" cy="1684783"/>
      </dsp:txXfrm>
    </dsp:sp>
    <dsp:sp modelId="{13E357FF-C09D-4E46-85BD-06AF691FEB04}">
      <dsp:nvSpPr>
        <dsp:cNvPr id="10" name="圆角矩形 9"/>
        <dsp:cNvSpPr/>
      </dsp:nvSpPr>
      <dsp:spPr bwMode="white">
        <a:xfrm>
          <a:off x="4725615" y="1263587"/>
          <a:ext cx="675088" cy="1684783"/>
        </a:xfrm>
        <a:prstGeom prst="roundRect">
          <a:avLst/>
        </a:prstGeom>
      </dsp:spPr>
      <dsp:style>
        <a:lnRef idx="2">
          <a:schemeClr val="lt1"/>
        </a:lnRef>
        <a:fillRef idx="1">
          <a:schemeClr val="accent1"/>
        </a:fillRef>
        <a:effectRef idx="0">
          <a:scrgbClr r="0" g="0" b="0"/>
        </a:effectRef>
        <a:fontRef idx="minor">
          <a:schemeClr val="lt1"/>
        </a:fontRef>
      </dsp:style>
      <dsp:txBody>
        <a:bodyPr lIns="106680" tIns="106680" rIns="106680" bIns="1066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b="1" dirty="0" smtClean="0">
              <a:solidFill>
                <a:srgbClr val="0000FF"/>
              </a:solidFill>
              <a:latin typeface="微软雅黑" panose="020B0503020204020204" pitchFamily="34" charset="-122"/>
              <a:ea typeface="微软雅黑" panose="020B0503020204020204" pitchFamily="34" charset="-122"/>
            </a:rPr>
            <a:t>内外报告</a:t>
          </a:r>
          <a:endParaRPr lang="zh-CN" altLang="en-US" sz="2800" b="1" dirty="0">
            <a:solidFill>
              <a:srgbClr val="0000FF"/>
            </a:solidFill>
            <a:latin typeface="幼圆" panose="02010509060101010101" pitchFamily="49" charset="-122"/>
            <a:ea typeface="幼圆" panose="02010509060101010101" pitchFamily="49" charset="-122"/>
          </a:endParaRPr>
        </a:p>
      </dsp:txBody>
      <dsp:txXfrm>
        <a:off x="4725615" y="1263587"/>
        <a:ext cx="675088" cy="1684783"/>
      </dsp:txXfrm>
    </dsp:sp>
    <dsp:sp modelId="{2B8A925F-46C0-4228-951F-B9133B2D6E7E}">
      <dsp:nvSpPr>
        <dsp:cNvPr id="11" name="圆角矩形 10"/>
        <dsp:cNvSpPr/>
      </dsp:nvSpPr>
      <dsp:spPr bwMode="white">
        <a:xfrm>
          <a:off x="5513217" y="1263587"/>
          <a:ext cx="675088" cy="1684783"/>
        </a:xfrm>
        <a:prstGeom prst="roundRect">
          <a:avLst/>
        </a:prstGeom>
        <a:solidFill>
          <a:srgbClr val="CCFF33"/>
        </a:solidFill>
      </dsp:spPr>
      <dsp:style>
        <a:lnRef idx="2">
          <a:schemeClr val="lt1"/>
        </a:lnRef>
        <a:fillRef idx="1">
          <a:schemeClr val="accent1"/>
        </a:fillRef>
        <a:effectRef idx="0">
          <a:scrgbClr r="0" g="0" b="0"/>
        </a:effectRef>
        <a:fontRef idx="minor">
          <a:schemeClr val="lt1"/>
        </a:fontRef>
      </dsp:style>
      <dsp:txBody>
        <a:bodyPr lIns="106680" tIns="106680" rIns="106680" bIns="1066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b="1" dirty="0" smtClean="0">
              <a:solidFill>
                <a:srgbClr val="0000FF"/>
              </a:solidFill>
              <a:latin typeface="微软雅黑" panose="020B0503020204020204" pitchFamily="34" charset="-122"/>
              <a:ea typeface="微软雅黑" panose="020B0503020204020204" pitchFamily="34" charset="-122"/>
            </a:rPr>
            <a:t>应急救援</a:t>
          </a:r>
          <a:endParaRPr lang="zh-CN" altLang="en-US" sz="2800" b="1" dirty="0">
            <a:solidFill>
              <a:srgbClr val="0000FF"/>
            </a:solidFill>
            <a:latin typeface="幼圆" panose="02010509060101010101" pitchFamily="49" charset="-122"/>
            <a:ea typeface="幼圆" panose="02010509060101010101" pitchFamily="49" charset="-122"/>
          </a:endParaRPr>
        </a:p>
      </dsp:txBody>
      <dsp:txXfrm>
        <a:off x="5513217" y="1263587"/>
        <a:ext cx="675088" cy="1684783"/>
      </dsp:txXfrm>
    </dsp:sp>
    <dsp:sp modelId="{443309D0-BBBF-4F66-A210-57C750ED1EA2}">
      <dsp:nvSpPr>
        <dsp:cNvPr id="12" name="圆角矩形 11"/>
        <dsp:cNvSpPr/>
      </dsp:nvSpPr>
      <dsp:spPr bwMode="white">
        <a:xfrm>
          <a:off x="6300820" y="1263587"/>
          <a:ext cx="675088" cy="1684783"/>
        </a:xfrm>
        <a:prstGeom prst="roundRect">
          <a:avLst/>
        </a:prstGeom>
        <a:solidFill>
          <a:srgbClr val="33CC33"/>
        </a:solidFill>
      </dsp:spPr>
      <dsp:style>
        <a:lnRef idx="2">
          <a:schemeClr val="lt1"/>
        </a:lnRef>
        <a:fillRef idx="1">
          <a:schemeClr val="accent1"/>
        </a:fillRef>
        <a:effectRef idx="0">
          <a:scrgbClr r="0" g="0" b="0"/>
        </a:effectRef>
        <a:fontRef idx="minor">
          <a:schemeClr val="lt1"/>
        </a:fontRef>
      </dsp:style>
      <dsp:txBody>
        <a:bodyPr lIns="106680" tIns="106680" rIns="106680" bIns="1066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b="1" dirty="0" smtClean="0">
              <a:solidFill>
                <a:srgbClr val="0000FF"/>
              </a:solidFill>
              <a:latin typeface="微软雅黑" panose="020B0503020204020204" pitchFamily="34" charset="-122"/>
              <a:ea typeface="微软雅黑" panose="020B0503020204020204" pitchFamily="34" charset="-122"/>
            </a:rPr>
            <a:t>调查处理</a:t>
          </a:r>
          <a:endParaRPr lang="zh-CN" altLang="en-US" sz="2800" b="1" dirty="0">
            <a:solidFill>
              <a:srgbClr val="0000FF"/>
            </a:solidFill>
            <a:latin typeface="幼圆" panose="02010509060101010101" pitchFamily="49" charset="-122"/>
            <a:ea typeface="幼圆" panose="02010509060101010101" pitchFamily="49" charset="-122"/>
          </a:endParaRPr>
        </a:p>
      </dsp:txBody>
      <dsp:txXfrm>
        <a:off x="6300820" y="1263587"/>
        <a:ext cx="675088" cy="1684783"/>
      </dsp:txXfrm>
    </dsp:sp>
    <dsp:sp modelId="{2116572F-AADE-4A3C-84F8-76D9EDDC3165}">
      <dsp:nvSpPr>
        <dsp:cNvPr id="13" name="圆角矩形 12"/>
        <dsp:cNvSpPr/>
      </dsp:nvSpPr>
      <dsp:spPr bwMode="white">
        <a:xfrm>
          <a:off x="7088422" y="1263587"/>
          <a:ext cx="675088" cy="1684783"/>
        </a:xfrm>
        <a:prstGeom prst="roundRect">
          <a:avLst/>
        </a:prstGeom>
        <a:solidFill>
          <a:srgbClr val="00CC00"/>
        </a:solidFill>
      </dsp:spPr>
      <dsp:style>
        <a:lnRef idx="2">
          <a:schemeClr val="lt1"/>
        </a:lnRef>
        <a:fillRef idx="1">
          <a:schemeClr val="accent1"/>
        </a:fillRef>
        <a:effectRef idx="0">
          <a:scrgbClr r="0" g="0" b="0"/>
        </a:effectRef>
        <a:fontRef idx="minor">
          <a:schemeClr val="lt1"/>
        </a:fontRef>
      </dsp:style>
      <dsp:txBody>
        <a:bodyPr lIns="106680" tIns="106680" rIns="106680" bIns="1066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b="1" dirty="0" smtClean="0">
              <a:solidFill>
                <a:srgbClr val="0000FF"/>
              </a:solidFill>
              <a:latin typeface="微软雅黑" panose="020B0503020204020204" pitchFamily="34" charset="-122"/>
              <a:ea typeface="微软雅黑" panose="020B0503020204020204" pitchFamily="34" charset="-122"/>
            </a:rPr>
            <a:t>统计分析</a:t>
          </a:r>
          <a:endParaRPr lang="zh-CN" altLang="en-US" sz="2800" b="1" dirty="0">
            <a:solidFill>
              <a:srgbClr val="0000FF"/>
            </a:solidFill>
            <a:latin typeface="幼圆" panose="02010509060101010101" pitchFamily="49" charset="-122"/>
            <a:ea typeface="幼圆" panose="02010509060101010101" pitchFamily="49" charset="-122"/>
          </a:endParaRPr>
        </a:p>
      </dsp:txBody>
      <dsp:txXfrm>
        <a:off x="7088422" y="1263587"/>
        <a:ext cx="675088" cy="168478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2">
  <dgm:title val=""/>
  <dgm:desc val=""/>
  <dgm:catLst>
    <dgm:cat type="process" pri="5000"/>
    <dgm:cat type="convert" pri="13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vertAlign" val="mid"/>
      <dgm:param type="horzAlign" val="ctr"/>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buClr>
                <a:srgbClr val="000000"/>
              </a:buClr>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
                <a:srgbClr val="000000"/>
              </a:buClr>
              <a:buSzPct val="100000"/>
              <a:buFontTx/>
              <a:buNone/>
              <a:defRPr/>
            </a:pP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099" name="Rectangle 3"/>
          <p:cNvSpPr>
            <a:spLocks noGrp="1" noChangeArrowheads="1"/>
          </p:cNvSpPr>
          <p:nvPr>
            <p:ph type="dt" sz="quarter"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buClr>
                <a:srgbClr val="000000"/>
              </a:buClr>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
                <a:srgbClr val="000000"/>
              </a:buClr>
              <a:buSzPct val="100000"/>
              <a:buFontTx/>
              <a:buNone/>
              <a:defRPr/>
            </a:pP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100" name="Rectangle 4"/>
          <p:cNvSpPr>
            <a:spLocks noGrp="1" noChangeArrowheads="1"/>
          </p:cNvSpPr>
          <p:nvPr>
            <p:ph type="ftr" sz="quarter" idx="2"/>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buClr>
                <a:srgbClr val="000000"/>
              </a:buClr>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
                <a:srgbClr val="000000"/>
              </a:buClr>
              <a:buSzPct val="100000"/>
              <a:buFontTx/>
              <a:buNone/>
              <a:defRPr/>
            </a:pP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101" name="Rectangle 5"/>
          <p:cNvSpPr>
            <a:spLocks noGrp="1" noChangeArrowheads="1"/>
          </p:cNvSpPr>
          <p:nvPr>
            <p:ph type="sldNum" sz="quarter" idx="3"/>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a:buClr>
                <a:srgbClr val="000000"/>
              </a:buClr>
              <a:defRPr sz="1200" noProof="1" dirty="0"/>
            </a:lvl1pPr>
          </a:lstStyle>
          <a:p>
            <a:pPr marL="0" marR="0" lvl="0" indent="0" algn="r" defTabSz="914400" rtl="0" eaLnBrk="1" fontAlgn="base" latinLnBrk="0" hangingPunct="1">
              <a:lnSpc>
                <a:spcPct val="100000"/>
              </a:lnSpc>
              <a:spcBef>
                <a:spcPct val="0"/>
              </a:spcBef>
              <a:spcAft>
                <a:spcPct val="0"/>
              </a:spcAft>
              <a:buClr>
                <a:srgbClr val="000000"/>
              </a:buClr>
              <a:buSzPct val="100000"/>
              <a:buFontTx/>
              <a:buNone/>
              <a:defRPr/>
            </a:pPr>
            <a:fld id="{123481F9-7B58-4E84-B0AF-D5DCAE015191}" type="slidenum">
              <a:rPr kumimoji="0" lang="en-US" altLang="zh-CN" sz="1200" b="0" i="0" u="none" strike="noStrike" kern="1200" cap="none" spc="0" normalizeH="0" baseline="0" noProof="1" dirty="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buClr>
                <a:srgbClr val="000000"/>
              </a:buClr>
              <a:defRPr sz="1200">
                <a:latin typeface="微软雅黑" panose="020B0503020204020204" pitchFamily="34" charset="-122"/>
                <a:ea typeface="微软雅黑" panose="020B0503020204020204" pitchFamily="34" charset="-122"/>
                <a:cs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
                <a:srgbClr val="000000"/>
              </a:buClr>
              <a:buSzPct val="100000"/>
              <a:buFontTx/>
              <a:buNone/>
              <a:defRPr/>
            </a:pPr>
            <a:endParaRPr kumimoji="0" lang="zh-CN" altLang="zh-CN"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buClr>
                <a:srgbClr val="000000"/>
              </a:buClr>
              <a:defRPr sz="1200">
                <a:latin typeface="微软雅黑" panose="020B0503020204020204" pitchFamily="34" charset="-122"/>
                <a:ea typeface="微软雅黑" panose="020B0503020204020204" pitchFamily="34" charset="-122"/>
                <a:cs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
                <a:srgbClr val="000000"/>
              </a:buClr>
              <a:buSzPct val="100000"/>
              <a:buFontTx/>
              <a:buNone/>
              <a:defRPr/>
            </a:pPr>
            <a:endParaRPr kumimoji="0" lang="zh-CN" altLang="zh-CN"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460" name="Rectangle 4"/>
          <p:cNvSpPr>
            <a:spLocks noGrp="1"/>
          </p:cNvSpPr>
          <p:nvPr>
            <p:ph type="sldImg"/>
          </p:nvPr>
        </p:nvSpPr>
        <p:spPr>
          <a:xfrm>
            <a:off x="381000" y="685800"/>
            <a:ext cx="6096000" cy="3429000"/>
          </a:xfrm>
          <a:prstGeom prst="rect">
            <a:avLst/>
          </a:prstGeom>
          <a:noFill/>
          <a:ln w="9525" cap="flat" cmpd="sng">
            <a:solidFill>
              <a:srgbClr val="000000"/>
            </a:solidFill>
            <a:prstDash val="solid"/>
            <a:miter/>
            <a:headEnd type="none" w="med" len="med"/>
            <a:tailEnd type="none" w="med" len="me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Pct val="100000"/>
              <a:buFontTx/>
              <a:buNone/>
              <a:defRPr/>
            </a:pPr>
            <a:r>
              <a:rPr kumimoji="0" lang="zh-CN" altLang="en-US" sz="12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457200" marR="0" lvl="1" indent="0" algn="l" defTabSz="914400" rtl="0" eaLnBrk="0" fontAlgn="base" latinLnBrk="0" hangingPunct="0">
              <a:lnSpc>
                <a:spcPct val="100000"/>
              </a:lnSpc>
              <a:spcBef>
                <a:spcPct val="30000"/>
              </a:spcBef>
              <a:spcAft>
                <a:spcPct val="0"/>
              </a:spcAft>
              <a:buClrTx/>
              <a:buSzPct val="100000"/>
              <a:buFontTx/>
              <a:buNone/>
              <a:defRPr/>
            </a:pPr>
            <a:r>
              <a:rPr kumimoji="0" lang="zh-CN" altLang="en-US" sz="12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第二级</a:t>
            </a:r>
            <a:endParaRPr kumimoji="0" lang="zh-CN" altLang="en-US" sz="12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914400" marR="0" lvl="2" indent="0" algn="l" defTabSz="914400" rtl="0" eaLnBrk="0" fontAlgn="base" latinLnBrk="0" hangingPunct="0">
              <a:lnSpc>
                <a:spcPct val="100000"/>
              </a:lnSpc>
              <a:spcBef>
                <a:spcPct val="30000"/>
              </a:spcBef>
              <a:spcAft>
                <a:spcPct val="0"/>
              </a:spcAft>
              <a:buClrTx/>
              <a:buSzPct val="100000"/>
              <a:buFontTx/>
              <a:buNone/>
              <a:defRPr/>
            </a:pPr>
            <a:r>
              <a:rPr kumimoji="0" lang="zh-CN" altLang="en-US" sz="12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第三级</a:t>
            </a:r>
            <a:endParaRPr kumimoji="0" lang="zh-CN" altLang="en-US" sz="12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1371600" marR="0" lvl="3" indent="0" algn="l" defTabSz="914400" rtl="0" eaLnBrk="0" fontAlgn="base" latinLnBrk="0" hangingPunct="0">
              <a:lnSpc>
                <a:spcPct val="100000"/>
              </a:lnSpc>
              <a:spcBef>
                <a:spcPct val="30000"/>
              </a:spcBef>
              <a:spcAft>
                <a:spcPct val="0"/>
              </a:spcAft>
              <a:buClrTx/>
              <a:buSzPct val="100000"/>
              <a:buFontTx/>
              <a:buNone/>
              <a:defRPr/>
            </a:pPr>
            <a:r>
              <a:rPr kumimoji="0" lang="zh-CN" altLang="en-US" sz="12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第四级</a:t>
            </a:r>
            <a:endParaRPr kumimoji="0" lang="zh-CN" altLang="en-US" sz="12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1828800" marR="0" lvl="4" indent="0" algn="l" defTabSz="914400" rtl="0" eaLnBrk="0" fontAlgn="base" latinLnBrk="0" hangingPunct="0">
              <a:lnSpc>
                <a:spcPct val="100000"/>
              </a:lnSpc>
              <a:spcBef>
                <a:spcPct val="30000"/>
              </a:spcBef>
              <a:spcAft>
                <a:spcPct val="0"/>
              </a:spcAft>
              <a:buClrTx/>
              <a:buSzPct val="100000"/>
              <a:buFontTx/>
              <a:buNone/>
              <a:defRPr/>
            </a:pPr>
            <a:r>
              <a:rPr kumimoji="0" lang="zh-CN" altLang="en-US" sz="12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第五级</a:t>
            </a:r>
            <a:endParaRPr kumimoji="0" lang="zh-CN" altLang="en-US" sz="1200" b="0" i="0" u="none" strike="noStrike" kern="1200" cap="none" spc="0" normalizeH="0" baseline="0" noProof="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buClr>
                <a:srgbClr val="000000"/>
              </a:buClr>
              <a:defRPr sz="1200">
                <a:latin typeface="微软雅黑" panose="020B0503020204020204" pitchFamily="34" charset="-122"/>
                <a:ea typeface="微软雅黑" panose="020B0503020204020204" pitchFamily="34" charset="-122"/>
                <a:cs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
                <a:srgbClr val="000000"/>
              </a:buClr>
              <a:buSzPct val="100000"/>
              <a:buFontTx/>
              <a:buNone/>
              <a:defRPr/>
            </a:pPr>
            <a:endParaRPr kumimoji="0" lang="zh-CN" altLang="zh-CN"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a:buClr>
                <a:srgbClr val="000000"/>
              </a:buClr>
              <a:defRPr sz="1200" noProof="1" dirty="0"/>
            </a:lvl1pPr>
          </a:lstStyle>
          <a:p>
            <a:pPr marL="0" marR="0" lvl="0" indent="0" algn="r" defTabSz="914400" rtl="0" eaLnBrk="1" fontAlgn="base" latinLnBrk="0" hangingPunct="1">
              <a:lnSpc>
                <a:spcPct val="100000"/>
              </a:lnSpc>
              <a:spcBef>
                <a:spcPct val="0"/>
              </a:spcBef>
              <a:spcAft>
                <a:spcPct val="0"/>
              </a:spcAft>
              <a:buClr>
                <a:srgbClr val="000000"/>
              </a:buClr>
              <a:buSzPct val="100000"/>
              <a:buFontTx/>
              <a:buNone/>
              <a:defRPr/>
            </a:pPr>
            <a:fld id="{E375AAB5-E906-42E5-982A-F20DBE6AD47D}" type="slidenum">
              <a:rPr kumimoji="0" lang="en-US" altLang="zh-CN" sz="1200" b="0" i="0" u="none" strike="noStrike" kern="1200" cap="none" spc="0" normalizeH="0" baseline="0" noProof="1" dirty="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buSzPct val="100000"/>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a:lvl2pPr marL="457200" algn="l" rtl="0" eaLnBrk="0" fontAlgn="base" hangingPunct="0">
      <a:spcBef>
        <a:spcPct val="30000"/>
      </a:spcBef>
      <a:spcAft>
        <a:spcPct val="0"/>
      </a:spcAft>
      <a:buSzPct val="100000"/>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2pPr>
    <a:lvl3pPr marL="914400" algn="l" rtl="0" eaLnBrk="0" fontAlgn="base" hangingPunct="0">
      <a:spcBef>
        <a:spcPct val="30000"/>
      </a:spcBef>
      <a:spcAft>
        <a:spcPct val="0"/>
      </a:spcAft>
      <a:buSzPct val="100000"/>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3pPr>
    <a:lvl4pPr marL="1371600" algn="l" rtl="0" eaLnBrk="0" fontAlgn="base" hangingPunct="0">
      <a:spcBef>
        <a:spcPct val="30000"/>
      </a:spcBef>
      <a:spcAft>
        <a:spcPct val="0"/>
      </a:spcAft>
      <a:buSzPct val="100000"/>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4pPr>
    <a:lvl5pPr marL="1828800" algn="l" rtl="0" eaLnBrk="0" fontAlgn="base" hangingPunct="0">
      <a:spcBef>
        <a:spcPct val="30000"/>
      </a:spcBef>
      <a:spcAft>
        <a:spcPct val="0"/>
      </a:spcAft>
      <a:buSzPct val="100000"/>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幻灯片图像占位符 1"/>
          <p:cNvSpPr>
            <a:spLocks noGrp="1" noRot="1" noChangeAspect="1" noTextEdit="1"/>
          </p:cNvSpPr>
          <p:nvPr>
            <p:ph type="sldImg"/>
          </p:nvPr>
        </p:nvSpPr>
        <p:spPr/>
      </p:sp>
      <p:sp>
        <p:nvSpPr>
          <p:cNvPr id="21506" name="备注占位符 2"/>
          <p:cNvSpPr>
            <a:spLocks noGrp="1"/>
          </p:cNvSpPr>
          <p:nvPr>
            <p:ph type="body"/>
          </p:nvPr>
        </p:nvSpPr>
        <p:spPr/>
        <p:txBody>
          <a:bodyPr wrap="square" lIns="91440" tIns="45720" rIns="91440" bIns="45720" anchor="t" anchorCtr="0"/>
          <a:p>
            <a:pPr lvl="0"/>
            <a:endParaRPr lang="en-US" altLang="zh-CN" dirty="0"/>
          </a:p>
          <a:p>
            <a:pPr lvl="0"/>
            <a:endParaRPr lang="zh-CN" altLang="en-US" dirty="0"/>
          </a:p>
        </p:txBody>
      </p:sp>
      <p:sp>
        <p:nvSpPr>
          <p:cNvPr id="2150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eaLnBrk="1" hangingPunct="1">
              <a:buClrTx/>
            </a:pPr>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1"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eaLnBrk="1" hangingPunct="1">
              <a:buClrTx/>
            </a:pPr>
            <a:fld id="{9A0DB2DC-4C9A-4742-B13C-FB6460FD3503}" type="slidenum">
              <a:rPr lang="en-US" altLang="zh-CN" sz="1200" dirty="0"/>
            </a:fld>
            <a:endParaRPr lang="en-US" altLang="zh-CN" sz="1200" dirty="0"/>
          </a:p>
        </p:txBody>
      </p:sp>
      <p:sp>
        <p:nvSpPr>
          <p:cNvPr id="87042" name="Rectangle 2"/>
          <p:cNvSpPr>
            <a:spLocks noGrp="1" noRot="1" noTextEdit="1"/>
          </p:cNvSpPr>
          <p:nvPr>
            <p:ph type="sldImg"/>
          </p:nvPr>
        </p:nvSpPr>
        <p:spPr/>
      </p:sp>
      <p:sp>
        <p:nvSpPr>
          <p:cNvPr id="87043" name="Rectangle 3"/>
          <p:cNvSpPr>
            <a:spLocks noGrp="1"/>
          </p:cNvSpPr>
          <p:nvPr>
            <p:ph type="body"/>
          </p:nvPr>
        </p:nvSpPr>
        <p:spPr>
          <a:xfrm>
            <a:off x="914400" y="4343400"/>
            <a:ext cx="5029200" cy="4114800"/>
          </a:xfrm>
        </p:spPr>
        <p:txBody>
          <a:bodyPr wrap="square" lIns="91440" tIns="45720" rIns="91440" bIns="45720" anchor="t" anchorCtr="0"/>
          <a:p>
            <a:pPr lvl="0"/>
            <a:endParaRPr lang="zh-CN" altLang="zh-CN"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9089"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eaLnBrk="1" hangingPunct="1">
              <a:buClrTx/>
            </a:pPr>
            <a:fld id="{9A0DB2DC-4C9A-4742-B13C-FB6460FD3503}" type="slidenum">
              <a:rPr lang="en-US" altLang="zh-CN" sz="1200" dirty="0"/>
            </a:fld>
            <a:endParaRPr lang="en-US" altLang="zh-CN" sz="1200" dirty="0"/>
          </a:p>
        </p:txBody>
      </p:sp>
      <p:sp>
        <p:nvSpPr>
          <p:cNvPr id="89090" name="Rectangle 2"/>
          <p:cNvSpPr>
            <a:spLocks noGrp="1" noRot="1" noTextEdit="1"/>
          </p:cNvSpPr>
          <p:nvPr>
            <p:ph type="sldImg"/>
          </p:nvPr>
        </p:nvSpPr>
        <p:spPr/>
      </p:sp>
      <p:sp>
        <p:nvSpPr>
          <p:cNvPr id="89091" name="Rectangle 3"/>
          <p:cNvSpPr>
            <a:spLocks noGrp="1"/>
          </p:cNvSpPr>
          <p:nvPr>
            <p:ph type="body"/>
          </p:nvPr>
        </p:nvSpPr>
        <p:spPr>
          <a:xfrm>
            <a:off x="914400" y="4343400"/>
            <a:ext cx="5029200" cy="4114800"/>
          </a:xfrm>
        </p:spPr>
        <p:txBody>
          <a:bodyPr wrap="square" lIns="91440" tIns="45720" rIns="91440" bIns="45720" anchor="t" anchorCtr="0"/>
          <a:p>
            <a:pPr lvl="0"/>
            <a:endParaRPr lang="zh-CN" altLang="zh-CN"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7"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eaLnBrk="1" hangingPunct="1">
              <a:buClrTx/>
            </a:pPr>
            <a:fld id="{9A0DB2DC-4C9A-4742-B13C-FB6460FD3503}" type="slidenum">
              <a:rPr lang="en-US" altLang="zh-CN" sz="1200" dirty="0"/>
            </a:fld>
            <a:endParaRPr lang="en-US" altLang="zh-CN" sz="1200" dirty="0"/>
          </a:p>
        </p:txBody>
      </p:sp>
      <p:sp>
        <p:nvSpPr>
          <p:cNvPr id="91138" name="Rectangle 2"/>
          <p:cNvSpPr>
            <a:spLocks noGrp="1" noRot="1" noTextEdit="1"/>
          </p:cNvSpPr>
          <p:nvPr>
            <p:ph type="sldImg"/>
          </p:nvPr>
        </p:nvSpPr>
        <p:spPr/>
      </p:sp>
      <p:sp>
        <p:nvSpPr>
          <p:cNvPr id="91139" name="Rectangle 3"/>
          <p:cNvSpPr>
            <a:spLocks noGrp="1"/>
          </p:cNvSpPr>
          <p:nvPr>
            <p:ph type="body"/>
          </p:nvPr>
        </p:nvSpPr>
        <p:spPr>
          <a:xfrm>
            <a:off x="914400" y="4343400"/>
            <a:ext cx="5029200" cy="4114800"/>
          </a:xfrm>
        </p:spPr>
        <p:txBody>
          <a:bodyPr wrap="square" lIns="91440" tIns="45720" rIns="91440" bIns="45720" anchor="t" anchorCtr="0"/>
          <a:p>
            <a:pPr lvl="0"/>
            <a:endParaRPr lang="zh-CN" altLang="zh-CN"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5"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eaLnBrk="1" hangingPunct="1">
              <a:buClrTx/>
            </a:pPr>
            <a:fld id="{9A0DB2DC-4C9A-4742-B13C-FB6460FD3503}" type="slidenum">
              <a:rPr lang="en-US" altLang="zh-CN" sz="1200" dirty="0"/>
            </a:fld>
            <a:endParaRPr lang="en-US" altLang="zh-CN" sz="1200" dirty="0"/>
          </a:p>
        </p:txBody>
      </p:sp>
      <p:sp>
        <p:nvSpPr>
          <p:cNvPr id="93186" name="Rectangle 2"/>
          <p:cNvSpPr>
            <a:spLocks noGrp="1" noRot="1" noTextEdit="1"/>
          </p:cNvSpPr>
          <p:nvPr>
            <p:ph type="sldImg"/>
          </p:nvPr>
        </p:nvSpPr>
        <p:spPr/>
      </p:sp>
      <p:sp>
        <p:nvSpPr>
          <p:cNvPr id="93187" name="Rectangle 3"/>
          <p:cNvSpPr>
            <a:spLocks noGrp="1"/>
          </p:cNvSpPr>
          <p:nvPr>
            <p:ph type="body"/>
          </p:nvPr>
        </p:nvSpPr>
        <p:spPr>
          <a:xfrm>
            <a:off x="914400" y="4343400"/>
            <a:ext cx="5029200" cy="4114800"/>
          </a:xfrm>
        </p:spPr>
        <p:txBody>
          <a:bodyPr wrap="square" lIns="91440" tIns="45720" rIns="91440" bIns="45720" anchor="t" anchorCtr="0"/>
          <a:p>
            <a:pPr lvl="0"/>
            <a:endParaRPr lang="zh-CN" altLang="zh-CN"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3"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eaLnBrk="1" hangingPunct="1">
              <a:buClrTx/>
            </a:pPr>
            <a:fld id="{9A0DB2DC-4C9A-4742-B13C-FB6460FD3503}" type="slidenum">
              <a:rPr lang="en-US" altLang="zh-CN" sz="1200" dirty="0"/>
            </a:fld>
            <a:endParaRPr lang="en-US" altLang="zh-CN" sz="1200" dirty="0"/>
          </a:p>
        </p:txBody>
      </p:sp>
      <p:sp>
        <p:nvSpPr>
          <p:cNvPr id="95234" name="Rectangle 2"/>
          <p:cNvSpPr>
            <a:spLocks noGrp="1" noRot="1" noTextEdit="1"/>
          </p:cNvSpPr>
          <p:nvPr>
            <p:ph type="sldImg"/>
          </p:nvPr>
        </p:nvSpPr>
        <p:spPr/>
      </p:sp>
      <p:sp>
        <p:nvSpPr>
          <p:cNvPr id="95235" name="Rectangle 3"/>
          <p:cNvSpPr>
            <a:spLocks noGrp="1"/>
          </p:cNvSpPr>
          <p:nvPr>
            <p:ph type="body"/>
          </p:nvPr>
        </p:nvSpPr>
        <p:spPr>
          <a:xfrm>
            <a:off x="914400" y="4343400"/>
            <a:ext cx="5029200" cy="4114800"/>
          </a:xfrm>
        </p:spPr>
        <p:txBody>
          <a:bodyPr wrap="square" lIns="91440" tIns="45720" rIns="91440" bIns="45720" anchor="t" anchorCtr="0"/>
          <a:p>
            <a:pPr lvl="0"/>
            <a:endParaRPr lang="zh-CN" altLang="zh-CN"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7281"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eaLnBrk="1" hangingPunct="1">
              <a:buClrTx/>
            </a:pPr>
            <a:fld id="{9A0DB2DC-4C9A-4742-B13C-FB6460FD3503}" type="slidenum">
              <a:rPr lang="en-US" altLang="zh-CN" sz="1200" dirty="0"/>
            </a:fld>
            <a:endParaRPr lang="en-US" altLang="zh-CN" sz="1200" dirty="0"/>
          </a:p>
        </p:txBody>
      </p:sp>
      <p:sp>
        <p:nvSpPr>
          <p:cNvPr id="97282" name="Rectangle 2"/>
          <p:cNvSpPr>
            <a:spLocks noGrp="1" noRot="1" noTextEdit="1"/>
          </p:cNvSpPr>
          <p:nvPr>
            <p:ph type="sldImg"/>
          </p:nvPr>
        </p:nvSpPr>
        <p:spPr/>
      </p:sp>
      <p:sp>
        <p:nvSpPr>
          <p:cNvPr id="97283" name="Rectangle 3"/>
          <p:cNvSpPr>
            <a:spLocks noGrp="1"/>
          </p:cNvSpPr>
          <p:nvPr>
            <p:ph type="body"/>
          </p:nvPr>
        </p:nvSpPr>
        <p:spPr>
          <a:xfrm>
            <a:off x="914400" y="4343400"/>
            <a:ext cx="5029200" cy="4114800"/>
          </a:xfrm>
        </p:spPr>
        <p:txBody>
          <a:bodyPr wrap="square" lIns="91440" tIns="45720" rIns="91440" bIns="45720" anchor="t" anchorCtr="0"/>
          <a:p>
            <a:pPr lvl="0"/>
            <a:endParaRPr lang="zh-CN" altLang="zh-C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幻灯片图像占位符 1"/>
          <p:cNvSpPr>
            <a:spLocks noGrp="1" noRot="1" noChangeAspect="1" noTextEdit="1"/>
          </p:cNvSpPr>
          <p:nvPr>
            <p:ph type="sldImg"/>
          </p:nvPr>
        </p:nvSpPr>
        <p:spPr/>
      </p:sp>
      <p:sp>
        <p:nvSpPr>
          <p:cNvPr id="28674" name="备注占位符 2"/>
          <p:cNvSpPr>
            <a:spLocks noGrp="1"/>
          </p:cNvSpPr>
          <p:nvPr>
            <p:ph type="body"/>
          </p:nvPr>
        </p:nvSpPr>
        <p:spPr/>
        <p:txBody>
          <a:bodyPr wrap="square" lIns="91440" tIns="45720" rIns="91440" bIns="45720" anchor="t" anchorCtr="0"/>
          <a:p>
            <a:pPr lvl="0"/>
            <a:endParaRPr lang="zh-CN" altLang="en-US" dirty="0"/>
          </a:p>
        </p:txBody>
      </p:sp>
      <p:sp>
        <p:nvSpPr>
          <p:cNvPr id="28675"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eaLnBrk="1" hangingPunct="1">
              <a:buClrTx/>
            </a:pPr>
            <a:fld id="{9A0DB2DC-4C9A-4742-B13C-FB6460FD3503}" type="slidenum">
              <a:rPr lang="en-US" altLang="en-US" sz="1200" dirty="0"/>
            </a:fld>
            <a:endParaRPr lang="en-US"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eaLnBrk="1" hangingPunct="1">
              <a:buClrTx/>
            </a:pPr>
            <a:fld id="{9A0DB2DC-4C9A-4742-B13C-FB6460FD3503}" type="slidenum">
              <a:rPr lang="en-US" altLang="zh-CN" sz="1200" dirty="0"/>
            </a:fld>
            <a:endParaRPr lang="en-US" altLang="zh-CN" sz="1200" dirty="0"/>
          </a:p>
        </p:txBody>
      </p:sp>
      <p:sp>
        <p:nvSpPr>
          <p:cNvPr id="30722" name="Rectangle 2"/>
          <p:cNvSpPr>
            <a:spLocks noGrp="1" noRot="1" noTextEdit="1"/>
          </p:cNvSpPr>
          <p:nvPr>
            <p:ph type="sldImg"/>
          </p:nvPr>
        </p:nvSpPr>
        <p:spPr/>
      </p:sp>
      <p:sp>
        <p:nvSpPr>
          <p:cNvPr id="30723" name="Rectangle 3"/>
          <p:cNvSpPr>
            <a:spLocks noGrp="1"/>
          </p:cNvSpPr>
          <p:nvPr>
            <p:ph type="body"/>
          </p:nvPr>
        </p:nvSpPr>
        <p:spPr>
          <a:xfrm>
            <a:off x="914400" y="4343400"/>
            <a:ext cx="5029200" cy="4114800"/>
          </a:xfrm>
        </p:spPr>
        <p:txBody>
          <a:bodyPr wrap="square" lIns="91440" tIns="45720" rIns="91440" bIns="45720" anchor="t" anchorCtr="0"/>
          <a:p>
            <a:pPr lvl="0"/>
            <a:r>
              <a:rPr lang="zh-CN" altLang="en-US" b="1" dirty="0">
                <a:solidFill>
                  <a:srgbClr val="FF0000"/>
                </a:solidFill>
              </a:rPr>
              <a:t>应急预案的含义</a:t>
            </a:r>
            <a:endParaRPr lang="zh-CN" altLang="en-US" b="1" dirty="0">
              <a:solidFill>
                <a:srgbClr val="FF0000"/>
              </a:solidFill>
            </a:endParaRPr>
          </a:p>
          <a:p>
            <a:pPr lvl="0"/>
            <a:r>
              <a:rPr lang="zh-CN" altLang="en-US" b="1" dirty="0">
                <a:solidFill>
                  <a:schemeClr val="tx2"/>
                </a:solidFill>
              </a:rPr>
              <a:t>事故预防：通过危险辨识、事故后果分析，采用技术和管理手段降低事故发生的可能性且使可能发生的事故控制在局部，防止事故蔓延。</a:t>
            </a:r>
            <a:endParaRPr lang="zh-CN" altLang="en-US" b="1" dirty="0">
              <a:solidFill>
                <a:schemeClr val="tx2"/>
              </a:solidFill>
            </a:endParaRPr>
          </a:p>
          <a:p>
            <a:pPr lvl="0"/>
            <a:r>
              <a:rPr lang="zh-CN" altLang="en-US" b="1" dirty="0">
                <a:solidFill>
                  <a:schemeClr val="tx2"/>
                </a:solidFill>
              </a:rPr>
              <a:t>应急处置：一旦发生事故，具有应急处理程序和方法，能快速反应处理故障或将事故消除在萌芽状态。</a:t>
            </a:r>
            <a:endParaRPr lang="zh-CN" altLang="en-US" b="1" dirty="0">
              <a:solidFill>
                <a:schemeClr val="tx2"/>
              </a:solidFill>
            </a:endParaRPr>
          </a:p>
          <a:p>
            <a:pPr lvl="0"/>
            <a:r>
              <a:rPr lang="zh-CN" altLang="en-US" b="1" dirty="0">
                <a:solidFill>
                  <a:schemeClr val="tx2"/>
                </a:solidFill>
              </a:rPr>
              <a:t>抢险救援：采用预定的现场抢险和抢救方式，控制事故发展并减少事故造成的损失。</a:t>
            </a:r>
            <a:endParaRPr lang="zh-CN" altLang="en-US" b="1" dirty="0">
              <a:solidFill>
                <a:schemeClr val="tx2"/>
              </a:solidFill>
            </a:endParaRPr>
          </a:p>
          <a:p>
            <a:pPr lvl="0"/>
            <a:endParaRPr lang="en-US" altLang="zh-CN"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eaLnBrk="1" hangingPunct="1">
              <a:buClrTx/>
            </a:pPr>
            <a:fld id="{9A0DB2DC-4C9A-4742-B13C-FB6460FD3503}" type="slidenum">
              <a:rPr lang="en-US" altLang="zh-CN" sz="1200" dirty="0"/>
            </a:fld>
            <a:endParaRPr lang="en-US" altLang="zh-CN" sz="1200" dirty="0"/>
          </a:p>
        </p:txBody>
      </p:sp>
      <p:sp>
        <p:nvSpPr>
          <p:cNvPr id="32770" name="Rectangle 2"/>
          <p:cNvSpPr>
            <a:spLocks noGrp="1" noRot="1" noTextEdit="1"/>
          </p:cNvSpPr>
          <p:nvPr>
            <p:ph type="sldImg"/>
          </p:nvPr>
        </p:nvSpPr>
        <p:spPr/>
      </p:sp>
      <p:sp>
        <p:nvSpPr>
          <p:cNvPr id="32771" name="Rectangle 3"/>
          <p:cNvSpPr>
            <a:spLocks noGrp="1"/>
          </p:cNvSpPr>
          <p:nvPr>
            <p:ph type="body"/>
          </p:nvPr>
        </p:nvSpPr>
        <p:spPr>
          <a:xfrm>
            <a:off x="914400" y="4343400"/>
            <a:ext cx="5029200" cy="4114800"/>
          </a:xfrm>
        </p:spPr>
        <p:txBody>
          <a:bodyPr wrap="square" lIns="91440" tIns="45720" rIns="91440" bIns="45720" anchor="t" anchorCtr="0"/>
          <a:p>
            <a:pPr lvl="0"/>
            <a:r>
              <a:rPr lang="zh-CN" altLang="en-US" b="1" dirty="0">
                <a:solidFill>
                  <a:srgbClr val="FF0000"/>
                </a:solidFill>
              </a:rPr>
              <a:t>应急预案的含义</a:t>
            </a:r>
            <a:endParaRPr lang="zh-CN" altLang="en-US" b="1" dirty="0">
              <a:solidFill>
                <a:srgbClr val="FF0000"/>
              </a:solidFill>
            </a:endParaRPr>
          </a:p>
          <a:p>
            <a:pPr lvl="0"/>
            <a:r>
              <a:rPr lang="zh-CN" altLang="en-US" b="1" dirty="0">
                <a:solidFill>
                  <a:schemeClr val="tx2"/>
                </a:solidFill>
              </a:rPr>
              <a:t>事故预防：通过危险辨识、事故后果分析，采用技术和管理手段降低事故发生的可能性且使可能发生的事故控制在局部，防止事故蔓延。</a:t>
            </a:r>
            <a:endParaRPr lang="zh-CN" altLang="en-US" b="1" dirty="0">
              <a:solidFill>
                <a:schemeClr val="tx2"/>
              </a:solidFill>
            </a:endParaRPr>
          </a:p>
          <a:p>
            <a:pPr lvl="0"/>
            <a:r>
              <a:rPr lang="zh-CN" altLang="en-US" b="1" dirty="0">
                <a:solidFill>
                  <a:schemeClr val="tx2"/>
                </a:solidFill>
              </a:rPr>
              <a:t>应急处置：一旦发生事故，具有应急处理程序和方法，能快速反应处理故障或将事故消除在萌芽状态。</a:t>
            </a:r>
            <a:endParaRPr lang="zh-CN" altLang="en-US" b="1" dirty="0">
              <a:solidFill>
                <a:schemeClr val="tx2"/>
              </a:solidFill>
            </a:endParaRPr>
          </a:p>
          <a:p>
            <a:pPr lvl="0"/>
            <a:r>
              <a:rPr lang="zh-CN" altLang="en-US" b="1" dirty="0">
                <a:solidFill>
                  <a:schemeClr val="tx2"/>
                </a:solidFill>
              </a:rPr>
              <a:t>抢险救援：采用预定的现场抢险和抢救方式，控制事故发展并减少事故造成的损失。</a:t>
            </a:r>
            <a:endParaRPr lang="zh-CN" altLang="en-US" b="1" dirty="0">
              <a:solidFill>
                <a:schemeClr val="tx2"/>
              </a:solidFill>
            </a:endParaRPr>
          </a:p>
          <a:p>
            <a:pPr lvl="0"/>
            <a:endParaRPr lang="en-US" altLang="zh-CN"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eaLnBrk="1" hangingPunct="1">
              <a:buClrTx/>
            </a:pPr>
            <a:fld id="{9A0DB2DC-4C9A-4742-B13C-FB6460FD3503}" type="slidenum">
              <a:rPr lang="en-US" altLang="zh-CN" sz="1200" dirty="0"/>
            </a:fld>
            <a:endParaRPr lang="en-US" altLang="zh-CN" sz="1200" dirty="0"/>
          </a:p>
        </p:txBody>
      </p:sp>
      <p:sp>
        <p:nvSpPr>
          <p:cNvPr id="35842" name="Rectangle 2"/>
          <p:cNvSpPr>
            <a:spLocks noGrp="1" noRot="1" noTextEdit="1"/>
          </p:cNvSpPr>
          <p:nvPr>
            <p:ph type="sldImg"/>
          </p:nvPr>
        </p:nvSpPr>
        <p:spPr/>
      </p:sp>
      <p:sp>
        <p:nvSpPr>
          <p:cNvPr id="35843" name="Rectangle 3"/>
          <p:cNvSpPr>
            <a:spLocks noGrp="1"/>
          </p:cNvSpPr>
          <p:nvPr>
            <p:ph type="body"/>
          </p:nvPr>
        </p:nvSpPr>
        <p:spPr>
          <a:xfrm>
            <a:off x="914400" y="4343400"/>
            <a:ext cx="5029200" cy="4114800"/>
          </a:xfrm>
        </p:spPr>
        <p:txBody>
          <a:bodyPr wrap="square" lIns="91440" tIns="45720" rIns="91440" bIns="45720" anchor="t" anchorCtr="0"/>
          <a:p>
            <a:pPr lvl="0">
              <a:spcBef>
                <a:spcPct val="50000"/>
              </a:spcBef>
            </a:pPr>
            <a:r>
              <a:rPr lang="zh-CN" altLang="en-US" b="1" dirty="0"/>
              <a:t>重大事故应急预案是应急救援工作的核心内容，是及时、有序、有效地开展应急救援工作的重要保障。应急预案在应急救援中的重要作用体现在以下几个方面：</a:t>
            </a:r>
            <a:endParaRPr lang="zh-CN" altLang="en-US" b="1" dirty="0"/>
          </a:p>
          <a:p>
            <a:pPr lvl="0"/>
            <a:endParaRPr lang="en-US" altLang="zh-CN"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1"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eaLnBrk="1" hangingPunct="1">
              <a:buClrTx/>
            </a:pPr>
            <a:fld id="{9A0DB2DC-4C9A-4742-B13C-FB6460FD3503}" type="slidenum">
              <a:rPr lang="en-US" altLang="zh-CN" sz="1200" dirty="0"/>
            </a:fld>
            <a:endParaRPr lang="en-US" altLang="zh-CN" sz="1200" dirty="0"/>
          </a:p>
        </p:txBody>
      </p:sp>
      <p:sp>
        <p:nvSpPr>
          <p:cNvPr id="56322" name="Rectangle 2"/>
          <p:cNvSpPr>
            <a:spLocks noGrp="1" noRot="1" noTextEdit="1"/>
          </p:cNvSpPr>
          <p:nvPr>
            <p:ph type="sldImg"/>
          </p:nvPr>
        </p:nvSpPr>
        <p:spPr/>
      </p:sp>
      <p:sp>
        <p:nvSpPr>
          <p:cNvPr id="56323" name="Rectangle 3"/>
          <p:cNvSpPr>
            <a:spLocks noGrp="1"/>
          </p:cNvSpPr>
          <p:nvPr>
            <p:ph type="body"/>
          </p:nvPr>
        </p:nvSpPr>
        <p:spPr>
          <a:xfrm>
            <a:off x="914400" y="4343400"/>
            <a:ext cx="5029200" cy="4114800"/>
          </a:xfrm>
        </p:spPr>
        <p:txBody>
          <a:bodyPr wrap="square" lIns="91440" tIns="45720" rIns="91440" bIns="45720" anchor="t" anchorCtr="0"/>
          <a:p>
            <a:pPr lvl="0"/>
            <a:r>
              <a:rPr lang="zh-CN" altLang="en-US" b="1" dirty="0">
                <a:solidFill>
                  <a:srgbClr val="FF0000"/>
                </a:solidFill>
              </a:rPr>
              <a:t>应急预案的含义</a:t>
            </a:r>
            <a:endParaRPr lang="zh-CN" altLang="en-US" b="1" dirty="0">
              <a:solidFill>
                <a:srgbClr val="FF0000"/>
              </a:solidFill>
            </a:endParaRPr>
          </a:p>
          <a:p>
            <a:pPr lvl="0"/>
            <a:r>
              <a:rPr lang="zh-CN" altLang="en-US" b="1" dirty="0">
                <a:solidFill>
                  <a:schemeClr val="tx2"/>
                </a:solidFill>
              </a:rPr>
              <a:t>事故预防：通过危险辨识、事故后果分析，采用技术和管理手段降低事故发生的可能性且使可能发生的事故控制在局部，防止事故蔓延。</a:t>
            </a:r>
            <a:endParaRPr lang="zh-CN" altLang="en-US" b="1" dirty="0">
              <a:solidFill>
                <a:schemeClr val="tx2"/>
              </a:solidFill>
            </a:endParaRPr>
          </a:p>
          <a:p>
            <a:pPr lvl="0"/>
            <a:r>
              <a:rPr lang="zh-CN" altLang="en-US" b="1" dirty="0">
                <a:solidFill>
                  <a:schemeClr val="tx2"/>
                </a:solidFill>
              </a:rPr>
              <a:t>应急处置：一旦发生事故，具有应急处理程序和方法，能快速反应处理故障或将事故消除在萌芽状态。</a:t>
            </a:r>
            <a:endParaRPr lang="zh-CN" altLang="en-US" b="1" dirty="0">
              <a:solidFill>
                <a:schemeClr val="tx2"/>
              </a:solidFill>
            </a:endParaRPr>
          </a:p>
          <a:p>
            <a:pPr lvl="0"/>
            <a:r>
              <a:rPr lang="zh-CN" altLang="en-US" b="1" dirty="0">
                <a:solidFill>
                  <a:schemeClr val="tx2"/>
                </a:solidFill>
              </a:rPr>
              <a:t>抢险救援：采用预定的现场抢险和抢救方式，控制事故发展并减少事故造成的损失。</a:t>
            </a:r>
            <a:endParaRPr lang="zh-CN" altLang="en-US" b="1" dirty="0">
              <a:solidFill>
                <a:schemeClr val="tx2"/>
              </a:solidFill>
            </a:endParaRPr>
          </a:p>
          <a:p>
            <a:pPr lvl="0"/>
            <a:endParaRPr lang="en-US" altLang="zh-CN"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3"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eaLnBrk="1" hangingPunct="1">
              <a:buClrTx/>
            </a:pPr>
            <a:fld id="{9A0DB2DC-4C9A-4742-B13C-FB6460FD3503}" type="slidenum">
              <a:rPr lang="en-US" altLang="zh-CN" sz="1200" dirty="0"/>
            </a:fld>
            <a:endParaRPr lang="en-US" altLang="zh-CN" sz="1200" dirty="0"/>
          </a:p>
        </p:txBody>
      </p:sp>
      <p:sp>
        <p:nvSpPr>
          <p:cNvPr id="64514" name="Rectangle 2"/>
          <p:cNvSpPr>
            <a:spLocks noGrp="1" noRot="1" noTextEdit="1"/>
          </p:cNvSpPr>
          <p:nvPr>
            <p:ph type="sldImg"/>
          </p:nvPr>
        </p:nvSpPr>
        <p:spPr/>
      </p:sp>
      <p:sp>
        <p:nvSpPr>
          <p:cNvPr id="64515" name="Rectangle 3"/>
          <p:cNvSpPr>
            <a:spLocks noGrp="1"/>
          </p:cNvSpPr>
          <p:nvPr>
            <p:ph type="body"/>
          </p:nvPr>
        </p:nvSpPr>
        <p:spPr>
          <a:xfrm>
            <a:off x="914400" y="4343400"/>
            <a:ext cx="5029200" cy="4114800"/>
          </a:xfrm>
        </p:spPr>
        <p:txBody>
          <a:bodyPr wrap="square" lIns="91440" tIns="45720" rIns="91440" bIns="45720" anchor="t" anchorCtr="0"/>
          <a:p>
            <a:pPr lvl="0"/>
            <a:endParaRPr lang="zh-CN" altLang="zh-CN"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1"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eaLnBrk="1" hangingPunct="1">
              <a:buClrTx/>
            </a:pPr>
            <a:fld id="{9A0DB2DC-4C9A-4742-B13C-FB6460FD3503}" type="slidenum">
              <a:rPr lang="en-US" altLang="zh-CN" sz="1200" dirty="0"/>
            </a:fld>
            <a:endParaRPr lang="en-US" altLang="zh-CN" sz="1200" dirty="0"/>
          </a:p>
        </p:txBody>
      </p:sp>
      <p:sp>
        <p:nvSpPr>
          <p:cNvPr id="66562" name="Rectangle 2"/>
          <p:cNvSpPr>
            <a:spLocks noGrp="1" noRot="1" noTextEdit="1"/>
          </p:cNvSpPr>
          <p:nvPr>
            <p:ph type="sldImg"/>
          </p:nvPr>
        </p:nvSpPr>
        <p:spPr/>
      </p:sp>
      <p:sp>
        <p:nvSpPr>
          <p:cNvPr id="66563" name="Rectangle 3"/>
          <p:cNvSpPr>
            <a:spLocks noGrp="1"/>
          </p:cNvSpPr>
          <p:nvPr>
            <p:ph type="body"/>
          </p:nvPr>
        </p:nvSpPr>
        <p:spPr>
          <a:xfrm>
            <a:off x="914400" y="4343400"/>
            <a:ext cx="5029200" cy="4114800"/>
          </a:xfrm>
        </p:spPr>
        <p:txBody>
          <a:bodyPr wrap="square" lIns="91440" tIns="45720" rIns="91440" bIns="45720" anchor="t" anchorCtr="0"/>
          <a:p>
            <a:pPr lvl="0"/>
            <a:endParaRPr lang="zh-CN" altLang="zh-CN"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5" name="幻灯片图像占位符 1"/>
          <p:cNvSpPr>
            <a:spLocks noGrp="1" noRot="1" noChangeAspect="1" noTextEdit="1"/>
          </p:cNvSpPr>
          <p:nvPr>
            <p:ph type="sldImg"/>
          </p:nvPr>
        </p:nvSpPr>
        <p:spPr/>
      </p:sp>
      <p:sp>
        <p:nvSpPr>
          <p:cNvPr id="72706" name="备注占位符 2"/>
          <p:cNvSpPr>
            <a:spLocks noGrp="1"/>
          </p:cNvSpPr>
          <p:nvPr>
            <p:ph type="body"/>
          </p:nvPr>
        </p:nvSpPr>
        <p:spPr/>
        <p:txBody>
          <a:bodyPr wrap="square" lIns="91440" tIns="45720" rIns="91440" bIns="45720" anchor="t" anchorCtr="0"/>
          <a:p>
            <a:pPr lvl="0"/>
            <a:endParaRPr lang="zh-CN" altLang="en-US" dirty="0"/>
          </a:p>
        </p:txBody>
      </p:sp>
      <p:sp>
        <p:nvSpPr>
          <p:cNvPr id="7270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eaLnBrk="1" hangingPunct="1">
              <a:buClrTx/>
            </a:pPr>
            <a:fld id="{9A0DB2DC-4C9A-4742-B13C-FB6460FD3503}" type="slidenum">
              <a:rPr lang="en-US" altLang="zh-CN" sz="1200" dirty="0"/>
            </a:fld>
            <a:endParaRPr lang="en-US" altLang="zh-CN"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ags" Target="../tags/tag41.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7" Type="http://schemas.openxmlformats.org/officeDocument/2006/relationships/tags" Target="../tags/tag47.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6" Type="http://schemas.openxmlformats.org/officeDocument/2006/relationships/image" Target="../media/image3.jpeg"/><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7" Type="http://schemas.openxmlformats.org/officeDocument/2006/relationships/image" Target="../media/image2.png"/><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pic>
        <p:nvPicPr>
          <p:cNvPr id="3" name="图片 2" descr="C:/Users/Administrator/Desktop/二维码宣传素材/二维码宣传素材_03.jpg二维码宣传素材_03"/>
          <p:cNvPicPr>
            <a:picLocks noChangeAspect="1"/>
          </p:cNvPicPr>
          <p:nvPr userDrawn="1">
            <p:custDataLst>
              <p:tags r:id="rId2"/>
            </p:custDataLst>
          </p:nvPr>
        </p:nvPicPr>
        <p:blipFill>
          <a:blip r:embed="rId3"/>
          <a:srcRect l="7774" r="7774"/>
          <a:stretch>
            <a:fillRect/>
          </a:stretch>
        </p:blipFill>
        <p:spPr>
          <a:xfrm>
            <a:off x="1554798" y="332740"/>
            <a:ext cx="9081770" cy="604837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350401"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3"/>
            </p:custDataLst>
          </p:nvPr>
        </p:nvSpPr>
        <p:spPr/>
        <p:txBody>
          <a:bodyPr/>
          <a:lstStyle/>
          <a:p>
            <a:endParaRPr lang="zh-CN" altLang="en-US"/>
          </a:p>
        </p:txBody>
      </p:sp>
      <p:sp>
        <p:nvSpPr>
          <p:cNvPr id="6" name="灯片编号占位符 5"/>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pic>
        <p:nvPicPr>
          <p:cNvPr id="2" name="图片 1" descr="C:/Users/Administrator/Desktop/二维码宣传素材/二维码宣传素材_03.jpg二维码宣传素材_03"/>
          <p:cNvPicPr>
            <a:picLocks noChangeAspect="1"/>
          </p:cNvPicPr>
          <p:nvPr userDrawn="1">
            <p:custDataLst>
              <p:tags r:id="rId5"/>
            </p:custDataLst>
          </p:nvPr>
        </p:nvPicPr>
        <p:blipFill>
          <a:blip r:embed="rId6"/>
          <a:srcRect l="7774" r="7774"/>
          <a:stretch>
            <a:fillRect/>
          </a:stretch>
        </p:blipFill>
        <p:spPr>
          <a:xfrm>
            <a:off x="1554798" y="332740"/>
            <a:ext cx="9081770" cy="6048375"/>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1"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标题幻灯片">
    <p:bg>
      <p:bgPr>
        <a:solidFill>
          <a:srgbClr val="F2F2F2"/>
        </a:solidFill>
        <a:effectLst/>
      </p:bgPr>
    </p:bg>
    <p:spTree>
      <p:nvGrpSpPr>
        <p:cNvPr id="1" name=""/>
        <p:cNvGrpSpPr/>
        <p:nvPr/>
      </p:nvGrpSpPr>
      <p:grpSpPr>
        <a:xfrm>
          <a:off x="0" y="0"/>
          <a:ext cx="0" cy="0"/>
          <a:chOff x="0" y="0"/>
          <a:chExt cx="0" cy="0"/>
        </a:xfrm>
      </p:grpSpPr>
    </p:spTree>
  </p:cSld>
  <p:clrMapOvr>
    <a:masterClrMapping/>
  </p:clrMapOvr>
  <p:transition spd="med">
    <p:sndAc>
      <p:stSnd>
        <p:snd r:embed="rId2"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标题幻灯片">
    <p:bg>
      <p:bgPr>
        <a:solidFill>
          <a:srgbClr val="F2F2F2"/>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12" name="日期占位符 3"/>
          <p:cNvSpPr>
            <a:spLocks noGrp="1"/>
          </p:cNvSpPr>
          <p:nvPr>
            <p:ph type="dt" sz="half" idx="2"/>
          </p:nvPr>
        </p:nvSpPr>
        <p:spPr>
          <a:xfrm>
            <a:off x="838200" y="6356350"/>
            <a:ext cx="2743200"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Pct val="100000"/>
              <a:buFontTx/>
              <a:buNone/>
              <a:defRPr/>
            </a:pPr>
            <a:fld id="{1CAED099-C3CC-49E1-BE59-DA8FE3574CEB}" type="datetimeFigureOut">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 name="页脚占位符 4"/>
          <p:cNvSpPr>
            <a:spLocks noGrp="1"/>
          </p:cNvSpPr>
          <p:nvPr>
            <p:ph type="ftr" sz="quarter" idx="3"/>
          </p:nvPr>
        </p:nvSpPr>
        <p:spPr>
          <a:xfrm>
            <a:off x="4038600" y="6356350"/>
            <a:ext cx="4114800"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Pct val="100000"/>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 name="灯片编号占位符 5"/>
          <p:cNvSpPr>
            <a:spLocks noGrp="1"/>
          </p:cNvSpPr>
          <p:nvPr>
            <p:ph type="sldNum" sz="quarter" idx="4"/>
          </p:nvPr>
        </p:nvSpPr>
        <p:spPr>
          <a:xfrm>
            <a:off x="8610600" y="6356350"/>
            <a:ext cx="2743200"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Pct val="100000"/>
              <a:buFontTx/>
              <a:buNone/>
              <a:defRPr/>
            </a:pPr>
            <a:fld id="{45FAF5B9-1F9E-44E6-A365-1C17975A1C1A}" type="slidenum">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766453" y="6349833"/>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4116000" y="6349833"/>
            <a:ext cx="3960000" cy="316800"/>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8610600" y="6349833"/>
            <a:ext cx="2700000" cy="31680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pic>
        <p:nvPicPr>
          <p:cNvPr id="7" name="图片 6" descr="15"/>
          <p:cNvPicPr>
            <a:picLocks noChangeAspect="1"/>
          </p:cNvPicPr>
          <p:nvPr userDrawn="1"/>
        </p:nvPicPr>
        <p:blipFill>
          <a:blip r:embed="rId7"/>
          <a:stretch>
            <a:fillRect/>
          </a:stretch>
        </p:blipFill>
        <p:spPr>
          <a:xfrm>
            <a:off x="2560892" y="5688330"/>
            <a:ext cx="7063870" cy="47434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image" Target="../media/image1.png"/><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5.xml"/><Relationship Id="rId8" Type="http://schemas.openxmlformats.org/officeDocument/2006/relationships/slideLayout" Target="../slideLayouts/slideLayout14.xml"/><Relationship Id="rId7" Type="http://schemas.openxmlformats.org/officeDocument/2006/relationships/slideLayout" Target="../slideLayouts/slideLayout13.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3" Type="http://schemas.openxmlformats.org/officeDocument/2006/relationships/slideLayout" Target="../slideLayouts/slideLayout9.xml"/><Relationship Id="rId2" Type="http://schemas.openxmlformats.org/officeDocument/2006/relationships/slideLayout" Target="../slideLayouts/slideLayout8.xml"/><Relationship Id="rId18" Type="http://schemas.openxmlformats.org/officeDocument/2006/relationships/theme" Target="../theme/theme2.xml"/><Relationship Id="rId17" Type="http://schemas.openxmlformats.org/officeDocument/2006/relationships/tags" Target="../tags/tag66.xml"/><Relationship Id="rId16" Type="http://schemas.openxmlformats.org/officeDocument/2006/relationships/tags" Target="../tags/tag65.xml"/><Relationship Id="rId15" Type="http://schemas.openxmlformats.org/officeDocument/2006/relationships/tags" Target="../tags/tag64.xml"/><Relationship Id="rId14" Type="http://schemas.openxmlformats.org/officeDocument/2006/relationships/tags" Target="../tags/tag63.xml"/><Relationship Id="rId13" Type="http://schemas.openxmlformats.org/officeDocument/2006/relationships/tags" Target="../tags/tag62.xml"/><Relationship Id="rId12" Type="http://schemas.openxmlformats.org/officeDocument/2006/relationships/tags" Target="../tags/tag61.xml"/><Relationship Id="rId11" Type="http://schemas.openxmlformats.org/officeDocument/2006/relationships/slideLayout" Target="../slideLayouts/slideLayout17.xml"/><Relationship Id="rId10" Type="http://schemas.openxmlformats.org/officeDocument/2006/relationships/slideLayout" Target="../slideLayouts/slideLayout16.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p:pic>
        <p:nvPicPr>
          <p:cNvPr id="8" name="图片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p:hf sldNum="0" hdr="0" ftr="0" dt="0"/>
  <p:txStyles>
    <p:titleStyle>
      <a:lvl1pPr algn="ctr" rtl="0" eaLnBrk="0" fontAlgn="base" hangingPunct="0">
        <a:spcBef>
          <a:spcPct val="0"/>
        </a:spcBef>
        <a:spcAft>
          <a:spcPct val="0"/>
        </a:spcAft>
        <a:buSzPct val="100000"/>
        <a:defRPr sz="36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1pPr>
      <a:lvl2pPr algn="ctr" rtl="0" eaLnBrk="0" fontAlgn="base" hangingPunct="0">
        <a:spcBef>
          <a:spcPct val="0"/>
        </a:spcBef>
        <a:spcAft>
          <a:spcPct val="0"/>
        </a:spcAft>
        <a:buSzPct val="100000"/>
        <a:defRPr sz="3600" b="1">
          <a:solidFill>
            <a:schemeClr val="bg1"/>
          </a:solidFill>
          <a:latin typeface="微软雅黑" panose="020B0503020204020204" pitchFamily="34" charset="-122"/>
          <a:ea typeface="微软雅黑" panose="020B0503020204020204" pitchFamily="34" charset="-122"/>
        </a:defRPr>
      </a:lvl2pPr>
      <a:lvl3pPr algn="ctr" rtl="0" eaLnBrk="0" fontAlgn="base" hangingPunct="0">
        <a:spcBef>
          <a:spcPct val="0"/>
        </a:spcBef>
        <a:spcAft>
          <a:spcPct val="0"/>
        </a:spcAft>
        <a:buSzPct val="100000"/>
        <a:defRPr sz="3600" b="1">
          <a:solidFill>
            <a:schemeClr val="bg1"/>
          </a:solidFill>
          <a:latin typeface="微软雅黑" panose="020B0503020204020204" pitchFamily="34" charset="-122"/>
          <a:ea typeface="微软雅黑" panose="020B0503020204020204" pitchFamily="34" charset="-122"/>
        </a:defRPr>
      </a:lvl3pPr>
      <a:lvl4pPr algn="ctr" rtl="0" eaLnBrk="0" fontAlgn="base" hangingPunct="0">
        <a:spcBef>
          <a:spcPct val="0"/>
        </a:spcBef>
        <a:spcAft>
          <a:spcPct val="0"/>
        </a:spcAft>
        <a:buSzPct val="100000"/>
        <a:defRPr sz="3600" b="1">
          <a:solidFill>
            <a:schemeClr val="bg1"/>
          </a:solidFill>
          <a:latin typeface="微软雅黑" panose="020B0503020204020204" pitchFamily="34" charset="-122"/>
          <a:ea typeface="微软雅黑" panose="020B0503020204020204" pitchFamily="34" charset="-122"/>
        </a:defRPr>
      </a:lvl4pPr>
      <a:lvl5pPr algn="ctr" rtl="0" eaLnBrk="0" fontAlgn="base" hangingPunct="0">
        <a:spcBef>
          <a:spcPct val="0"/>
        </a:spcBef>
        <a:spcAft>
          <a:spcPct val="0"/>
        </a:spcAft>
        <a:buSzPct val="100000"/>
        <a:defRPr sz="3600" b="1">
          <a:solidFill>
            <a:schemeClr val="bg1"/>
          </a:solidFill>
          <a:latin typeface="微软雅黑" panose="020B0503020204020204" pitchFamily="34" charset="-122"/>
          <a:ea typeface="微软雅黑" panose="020B0503020204020204" pitchFamily="34" charset="-122"/>
        </a:defRPr>
      </a:lvl5pPr>
      <a:lvl6pPr marL="457200" algn="ctr" rtl="0" eaLnBrk="0" fontAlgn="base" hangingPunct="0">
        <a:spcBef>
          <a:spcPct val="0"/>
        </a:spcBef>
        <a:spcAft>
          <a:spcPct val="0"/>
        </a:spcAft>
        <a:buSzPct val="100000"/>
        <a:defRPr sz="3600" b="1">
          <a:solidFill>
            <a:schemeClr val="bg1"/>
          </a:solidFill>
          <a:latin typeface="Arial" panose="020B0604020202020204" pitchFamily="34" charset="0"/>
          <a:ea typeface="宋体" panose="02010600030101010101" pitchFamily="2" charset="-122"/>
        </a:defRPr>
      </a:lvl6pPr>
      <a:lvl7pPr marL="914400" algn="ctr" rtl="0" eaLnBrk="0" fontAlgn="base" hangingPunct="0">
        <a:spcBef>
          <a:spcPct val="0"/>
        </a:spcBef>
        <a:spcAft>
          <a:spcPct val="0"/>
        </a:spcAft>
        <a:buSzPct val="100000"/>
        <a:defRPr sz="3600" b="1">
          <a:solidFill>
            <a:schemeClr val="bg1"/>
          </a:solidFill>
          <a:latin typeface="Arial" panose="020B0604020202020204" pitchFamily="34" charset="0"/>
          <a:ea typeface="宋体" panose="02010600030101010101" pitchFamily="2" charset="-122"/>
        </a:defRPr>
      </a:lvl7pPr>
      <a:lvl8pPr marL="1371600" algn="ctr" rtl="0" eaLnBrk="0" fontAlgn="base" hangingPunct="0">
        <a:spcBef>
          <a:spcPct val="0"/>
        </a:spcBef>
        <a:spcAft>
          <a:spcPct val="0"/>
        </a:spcAft>
        <a:buSzPct val="100000"/>
        <a:defRPr sz="3600" b="1">
          <a:solidFill>
            <a:schemeClr val="bg1"/>
          </a:solidFill>
          <a:latin typeface="Arial" panose="020B0604020202020204" pitchFamily="34" charset="0"/>
          <a:ea typeface="宋体" panose="02010600030101010101" pitchFamily="2" charset="-122"/>
        </a:defRPr>
      </a:lvl8pPr>
      <a:lvl9pPr marL="1828800" algn="ctr" rtl="0" eaLnBrk="0" fontAlgn="base" hangingPunct="0">
        <a:spcBef>
          <a:spcPct val="0"/>
        </a:spcBef>
        <a:spcAft>
          <a:spcPct val="0"/>
        </a:spcAft>
        <a:buSzPct val="100000"/>
        <a:defRPr sz="3600" b="1">
          <a:solidFill>
            <a:schemeClr val="bg1"/>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SzPct val="100000"/>
        <a:buChar char="•"/>
        <a:defRPr sz="3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a:lvl2pPr marL="742950" indent="-285750" algn="l" rtl="0" eaLnBrk="0" fontAlgn="base" hangingPunct="0">
        <a:spcBef>
          <a:spcPct val="20000"/>
        </a:spcBef>
        <a:spcAft>
          <a:spcPct val="0"/>
        </a:spcAft>
        <a:buSzPct val="100000"/>
        <a:buChar char="–"/>
        <a:defRPr sz="2800">
          <a:solidFill>
            <a:schemeClr val="tx1"/>
          </a:solidFill>
          <a:latin typeface="微软雅黑" panose="020B0503020204020204" pitchFamily="34" charset="-122"/>
          <a:ea typeface="微软雅黑" panose="020B0503020204020204" pitchFamily="34" charset="-122"/>
        </a:defRPr>
      </a:lvl2pPr>
      <a:lvl3pPr marL="1143000" indent="-228600" algn="l" rtl="0" eaLnBrk="0" fontAlgn="base" hangingPunct="0">
        <a:spcBef>
          <a:spcPct val="20000"/>
        </a:spcBef>
        <a:spcAft>
          <a:spcPct val="0"/>
        </a:spcAft>
        <a:buSzPct val="100000"/>
        <a:buChar char="•"/>
        <a:defRPr sz="2400">
          <a:solidFill>
            <a:schemeClr val="tx1"/>
          </a:solidFill>
          <a:latin typeface="微软雅黑" panose="020B0503020204020204" pitchFamily="34" charset="-122"/>
          <a:ea typeface="微软雅黑" panose="020B0503020204020204" pitchFamily="34" charset="-122"/>
        </a:defRPr>
      </a:lvl3pPr>
      <a:lvl4pPr marL="1600200" indent="-228600" algn="l" rtl="0" eaLnBrk="0" fontAlgn="base" hangingPunct="0">
        <a:spcBef>
          <a:spcPct val="20000"/>
        </a:spcBef>
        <a:spcAft>
          <a:spcPct val="0"/>
        </a:spcAft>
        <a:buSzPct val="100000"/>
        <a:buChar char="–"/>
        <a:defRPr sz="2000">
          <a:solidFill>
            <a:schemeClr val="tx1"/>
          </a:solidFill>
          <a:latin typeface="微软雅黑" panose="020B0503020204020204" pitchFamily="34" charset="-122"/>
          <a:ea typeface="微软雅黑" panose="020B0503020204020204" pitchFamily="34" charset="-122"/>
        </a:defRPr>
      </a:lvl4pPr>
      <a:lvl5pPr marL="2057400" indent="-228600" algn="l" rtl="0" eaLnBrk="0" fontAlgn="base" hangingPunct="0">
        <a:spcBef>
          <a:spcPct val="20000"/>
        </a:spcBef>
        <a:spcAft>
          <a:spcPct val="0"/>
        </a:spcAft>
        <a:buSzPct val="100000"/>
        <a:buChar char="»"/>
        <a:defRPr sz="2000">
          <a:solidFill>
            <a:schemeClr val="tx1"/>
          </a:solidFill>
          <a:latin typeface="微软雅黑" panose="020B0503020204020204" pitchFamily="34" charset="-122"/>
          <a:ea typeface="微软雅黑" panose="020B0503020204020204" pitchFamily="34" charset="-122"/>
        </a:defRPr>
      </a:lvl5pPr>
      <a:lvl6pPr marL="2514600" indent="-228600" algn="l" rtl="0" eaLnBrk="0" fontAlgn="base" hangingPunct="0">
        <a:spcBef>
          <a:spcPct val="20000"/>
        </a:spcBef>
        <a:spcAft>
          <a:spcPct val="0"/>
        </a:spcAft>
        <a:buSzPct val="100000"/>
        <a:buChar char="»"/>
        <a:defRPr sz="2000">
          <a:solidFill>
            <a:schemeClr val="tx1"/>
          </a:solidFill>
          <a:latin typeface="+mn-lt"/>
          <a:ea typeface="+mn-ea"/>
        </a:defRPr>
      </a:lvl6pPr>
      <a:lvl7pPr marL="2971800" indent="-228600" algn="l" rtl="0" eaLnBrk="0" fontAlgn="base" hangingPunct="0">
        <a:spcBef>
          <a:spcPct val="20000"/>
        </a:spcBef>
        <a:spcAft>
          <a:spcPct val="0"/>
        </a:spcAft>
        <a:buSzPct val="100000"/>
        <a:buChar char="»"/>
        <a:defRPr sz="2000">
          <a:solidFill>
            <a:schemeClr val="tx1"/>
          </a:solidFill>
          <a:latin typeface="+mn-lt"/>
          <a:ea typeface="+mn-ea"/>
        </a:defRPr>
      </a:lvl7pPr>
      <a:lvl8pPr marL="3429000" indent="-228600" algn="l" rtl="0" eaLnBrk="0" fontAlgn="base" hangingPunct="0">
        <a:spcBef>
          <a:spcPct val="20000"/>
        </a:spcBef>
        <a:spcAft>
          <a:spcPct val="0"/>
        </a:spcAft>
        <a:buSzPct val="100000"/>
        <a:buChar char="»"/>
        <a:defRPr sz="2000">
          <a:solidFill>
            <a:schemeClr val="tx1"/>
          </a:solidFill>
          <a:latin typeface="+mn-lt"/>
          <a:ea typeface="+mn-ea"/>
        </a:defRPr>
      </a:lvl8pPr>
      <a:lvl9pPr marL="3886200" indent="-228600" algn="l" rtl="0" eaLnBrk="0" fontAlgn="base" hangingPunct="0">
        <a:spcBef>
          <a:spcPct val="20000"/>
        </a:spcBef>
        <a:spcAft>
          <a:spcPct val="0"/>
        </a:spcAft>
        <a:buSzPct val="10000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3.xml"/><Relationship Id="rId5" Type="http://schemas.openxmlformats.org/officeDocument/2006/relationships/audio" Target="../media/audio1.wav"/><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72.xml"/><Relationship Id="rId4" Type="http://schemas.openxmlformats.org/officeDocument/2006/relationships/image" Target="../media/image1.pn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tags" Target="../tags/tag7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8.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9.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1.jpeg"/><Relationship Id="rId1" Type="http://schemas.openxmlformats.org/officeDocument/2006/relationships/image" Target="../media/image10.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tags" Target="../tags/tag78.xml"/><Relationship Id="rId7" Type="http://schemas.openxmlformats.org/officeDocument/2006/relationships/hyperlink" Target="http://www.bofety.com/" TargetMode="External"/><Relationship Id="rId6" Type="http://schemas.openxmlformats.org/officeDocument/2006/relationships/tags" Target="../tags/tag77.xml"/><Relationship Id="rId5" Type="http://schemas.openxmlformats.org/officeDocument/2006/relationships/image" Target="../media/image13.jpeg"/><Relationship Id="rId4" Type="http://schemas.openxmlformats.org/officeDocument/2006/relationships/tags" Target="../tags/tag76.xml"/><Relationship Id="rId3" Type="http://schemas.openxmlformats.org/officeDocument/2006/relationships/image" Target="../media/image12.jpeg"/><Relationship Id="rId2" Type="http://schemas.openxmlformats.org/officeDocument/2006/relationships/tags" Target="../tags/tag75.xml"/><Relationship Id="rId1" Type="http://schemas.openxmlformats.org/officeDocument/2006/relationships/tags" Target="../tags/tag7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tags" Target="../tags/tag7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矩形 1"/>
          <p:cNvSpPr/>
          <p:nvPr/>
        </p:nvSpPr>
        <p:spPr>
          <a:xfrm>
            <a:off x="3175" y="2565400"/>
            <a:ext cx="12188825" cy="1800225"/>
          </a:xfrm>
          <a:prstGeom prst="rect">
            <a:avLst/>
          </a:prstGeom>
          <a:solidFill>
            <a:schemeClr val="tx2"/>
          </a:solidFill>
          <a:ln w="9525" cap="flat" cmpd="sng">
            <a:solidFill>
              <a:schemeClr val="tx1"/>
            </a:solidFill>
            <a:prstDash val="solid"/>
            <a:round/>
            <a:headEnd type="none" w="med" len="med"/>
            <a:tailEnd type="none" w="med" len="med"/>
          </a:ln>
        </p:spPr>
        <p:txBody>
          <a:bodyPr anchor="t" anchorCtr="0"/>
          <a:p>
            <a:endParaRPr lang="zh-CN" altLang="en-US" dirty="0">
              <a:latin typeface="Arial" panose="020B0604020202020204" pitchFamily="34" charset="0"/>
              <a:ea typeface="宋体" panose="02010600030101010101" pitchFamily="2" charset="-122"/>
            </a:endParaRPr>
          </a:p>
        </p:txBody>
      </p:sp>
      <p:sp>
        <p:nvSpPr>
          <p:cNvPr id="20482" name="TextBox 6"/>
          <p:cNvSpPr txBox="1"/>
          <p:nvPr/>
        </p:nvSpPr>
        <p:spPr>
          <a:xfrm>
            <a:off x="1865313" y="3003550"/>
            <a:ext cx="8466137" cy="922338"/>
          </a:xfrm>
          <a:prstGeom prst="rect">
            <a:avLst/>
          </a:prstGeom>
          <a:noFill/>
          <a:ln w="9525">
            <a:noFill/>
          </a:ln>
        </p:spPr>
        <p:txBody>
          <a:bodyPr anchor="t" anchorCtr="0">
            <a:spAutoFit/>
          </a:bodyPr>
          <a:p>
            <a:pPr algn="ctr"/>
            <a:r>
              <a:rPr lang="zh-CN" altLang="en-US" sz="5400" b="1" dirty="0">
                <a:solidFill>
                  <a:schemeClr val="bg1"/>
                </a:solidFill>
                <a:latin typeface="微软雅黑" panose="020B0503020204020204" pitchFamily="34" charset="-122"/>
                <a:ea typeface="微软雅黑" panose="020B0503020204020204" pitchFamily="34" charset="-122"/>
              </a:rPr>
              <a:t>生产安全事故应急预案培训</a:t>
            </a:r>
            <a:endParaRPr lang="zh-CN" altLang="en-US" sz="5400" b="1" dirty="0">
              <a:solidFill>
                <a:schemeClr val="bg1"/>
              </a:solidFill>
              <a:latin typeface="微软雅黑" panose="020B0503020204020204" pitchFamily="34" charset="-122"/>
              <a:ea typeface="微软雅黑" panose="020B0503020204020204" pitchFamily="34" charset="-122"/>
            </a:endParaRPr>
          </a:p>
        </p:txBody>
      </p:sp>
      <p:sp>
        <p:nvSpPr>
          <p:cNvPr id="3" name="文本框 2" descr="7b0a2020202022776f7264617274223a20227b5c2269645c223a32353030343531362c5c227469645c223a31333439377d220a7d0a"/>
          <p:cNvSpPr txBox="1"/>
          <p:nvPr>
            <p:custDataLst>
              <p:tags r:id="rId1"/>
            </p:custDataLst>
          </p:nvPr>
        </p:nvSpPr>
        <p:spPr>
          <a:xfrm>
            <a:off x="7752080" y="4437246"/>
            <a:ext cx="2364740" cy="47752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2"/>
            </p:custDataLst>
          </p:nvPr>
        </p:nvSpPr>
        <p:spPr>
          <a:xfrm>
            <a:off x="7302080" y="5685177"/>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9" name="椭圆 8"/>
          <p:cNvSpPr/>
          <p:nvPr>
            <p:custDataLst>
              <p:tags r:id="rId3"/>
            </p:custDataLst>
          </p:nvPr>
        </p:nvSpPr>
        <p:spPr>
          <a:xfrm>
            <a:off x="8545195" y="5685790"/>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4"/>
            </p:custDataLst>
          </p:nvPr>
        </p:nvSpPr>
        <p:spPr>
          <a:xfrm>
            <a:off x="9788310" y="5685177"/>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spTree>
  </p:cSld>
  <p:clrMapOvr>
    <a:masterClrMapping/>
  </p:clrMapOvr>
  <p:transition spd="med">
    <p:split orient="vert"/>
    <p:sndAc>
      <p:stSnd>
        <p:snd r:embed="rId5" name="camera.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Text Box 2"/>
          <p:cNvSpPr txBox="1"/>
          <p:nvPr/>
        </p:nvSpPr>
        <p:spPr>
          <a:xfrm>
            <a:off x="933450" y="2071688"/>
            <a:ext cx="10596563" cy="3722687"/>
          </a:xfrm>
          <a:prstGeom prst="rect">
            <a:avLst/>
          </a:prstGeom>
          <a:solidFill>
            <a:schemeClr val="bg1"/>
          </a:solidFill>
          <a:ln w="9525">
            <a:noFill/>
          </a:ln>
        </p:spPr>
        <p:txBody>
          <a:bodyPr anchor="t" anchorCtr="0">
            <a:spAutoFit/>
          </a:bodyPr>
          <a:p>
            <a:pPr>
              <a:spcBef>
                <a:spcPct val="50000"/>
              </a:spcBef>
              <a:buFont typeface="Wingdings" panose="05000000000000000000" pitchFamily="2" charset="2"/>
              <a:buChar char="Ø"/>
            </a:pPr>
            <a:r>
              <a:rPr lang="zh-CN" altLang="en-US" sz="3200" b="1" dirty="0">
                <a:solidFill>
                  <a:srgbClr val="FF0000"/>
                </a:solidFill>
                <a:latin typeface="微软雅黑" panose="020B0503020204020204" pitchFamily="34" charset="-122"/>
                <a:ea typeface="微软雅黑" panose="020B0503020204020204" pitchFamily="34" charset="-122"/>
              </a:rPr>
              <a:t>术语和定义</a:t>
            </a:r>
            <a:endParaRPr lang="zh-CN" altLang="en-US" sz="3200" b="1" dirty="0">
              <a:solidFill>
                <a:srgbClr val="FF0000"/>
              </a:solidFill>
              <a:latin typeface="微软雅黑" panose="020B0503020204020204" pitchFamily="34" charset="-122"/>
              <a:ea typeface="微软雅黑" panose="020B0503020204020204" pitchFamily="34" charset="-122"/>
            </a:endParaRPr>
          </a:p>
          <a:p>
            <a:pPr algn="just">
              <a:spcBef>
                <a:spcPct val="50000"/>
              </a:spcBef>
            </a:pPr>
            <a:r>
              <a:rPr lang="zh-CN" altLang="en-US" sz="2400" b="1" u="sng" dirty="0">
                <a:solidFill>
                  <a:srgbClr val="0000FF"/>
                </a:solidFill>
                <a:latin typeface="微软雅黑" panose="020B0503020204020204" pitchFamily="34" charset="-122"/>
                <a:ea typeface="微软雅黑" panose="020B0503020204020204" pitchFamily="34" charset="-122"/>
              </a:rPr>
              <a:t>应急响应</a:t>
            </a:r>
            <a:endParaRPr lang="zh-CN" altLang="en-US" sz="2400" b="1" u="sng" dirty="0">
              <a:solidFill>
                <a:srgbClr val="0000FF"/>
              </a:solidFill>
              <a:latin typeface="微软雅黑" panose="020B0503020204020204" pitchFamily="34" charset="-122"/>
              <a:ea typeface="微软雅黑" panose="020B0503020204020204" pitchFamily="34" charset="-122"/>
            </a:endParaRPr>
          </a:p>
          <a:p>
            <a:pPr algn="just">
              <a:spcBef>
                <a:spcPct val="50000"/>
              </a:spcBef>
            </a:pPr>
            <a:r>
              <a:rPr lang="zh-CN" altLang="en-US" sz="2400" b="1" u="sng" dirty="0">
                <a:solidFill>
                  <a:srgbClr val="0000FF"/>
                </a:solidFill>
                <a:latin typeface="微软雅黑" panose="020B0503020204020204" pitchFamily="34" charset="-122"/>
                <a:ea typeface="微软雅黑" panose="020B0503020204020204" pitchFamily="34" charset="-122"/>
              </a:rPr>
              <a:t>针对发生的事故，有关组织或人员采取的应急行动</a:t>
            </a:r>
            <a:endParaRPr lang="en-US" altLang="zh-CN" sz="2400" b="1" u="sng" dirty="0">
              <a:solidFill>
                <a:srgbClr val="0000FF"/>
              </a:solidFill>
              <a:latin typeface="微软雅黑" panose="020B0503020204020204" pitchFamily="34" charset="-122"/>
              <a:ea typeface="微软雅黑" panose="020B0503020204020204" pitchFamily="34" charset="-122"/>
            </a:endParaRPr>
          </a:p>
          <a:p>
            <a:pPr algn="just">
              <a:spcBef>
                <a:spcPct val="50000"/>
              </a:spcBef>
            </a:pPr>
            <a:endParaRPr lang="zh-CN" altLang="en-US" sz="2400" b="1" u="sng" dirty="0">
              <a:solidFill>
                <a:srgbClr val="0000FF"/>
              </a:solidFill>
              <a:latin typeface="微软雅黑" panose="020B0503020204020204" pitchFamily="34" charset="-122"/>
              <a:ea typeface="微软雅黑" panose="020B0503020204020204" pitchFamily="34" charset="-122"/>
            </a:endParaRPr>
          </a:p>
          <a:p>
            <a:pPr algn="just">
              <a:spcBef>
                <a:spcPct val="50000"/>
              </a:spcBef>
            </a:pPr>
            <a:r>
              <a:rPr lang="zh-CN" altLang="en-US" sz="2400" b="1" u="sng" dirty="0">
                <a:solidFill>
                  <a:srgbClr val="0000FF"/>
                </a:solidFill>
                <a:latin typeface="微软雅黑" panose="020B0503020204020204" pitchFamily="34" charset="-122"/>
                <a:ea typeface="微软雅黑" panose="020B0503020204020204" pitchFamily="34" charset="-122"/>
              </a:rPr>
              <a:t>应急救援</a:t>
            </a:r>
            <a:endParaRPr lang="zh-CN" altLang="en-US" sz="2400" b="1" u="sng" dirty="0">
              <a:solidFill>
                <a:srgbClr val="0000FF"/>
              </a:solidFill>
              <a:latin typeface="微软雅黑" panose="020B0503020204020204" pitchFamily="34" charset="-122"/>
              <a:ea typeface="微软雅黑" panose="020B0503020204020204" pitchFamily="34" charset="-122"/>
            </a:endParaRPr>
          </a:p>
          <a:p>
            <a:pPr algn="just">
              <a:spcBef>
                <a:spcPct val="50000"/>
              </a:spcBef>
            </a:pPr>
            <a:r>
              <a:rPr lang="zh-CN" altLang="en-US" sz="2400" b="1" u="sng" dirty="0">
                <a:solidFill>
                  <a:srgbClr val="0000FF"/>
                </a:solidFill>
                <a:latin typeface="微软雅黑" panose="020B0503020204020204" pitchFamily="34" charset="-122"/>
                <a:ea typeface="微软雅黑" panose="020B0503020204020204" pitchFamily="34" charset="-122"/>
              </a:rPr>
              <a:t>在应急响应过程中，为最大限度地降低事故造成的损失或危害，防止事故扩大，而采取的紧急措施或行动</a:t>
            </a:r>
            <a:endParaRPr lang="zh-CN" altLang="en-US" sz="2400" dirty="0">
              <a:latin typeface="微软雅黑" panose="020B0503020204020204" pitchFamily="34" charset="-122"/>
              <a:ea typeface="微软雅黑" panose="020B0503020204020204" pitchFamily="34" charset="-122"/>
            </a:endParaRPr>
          </a:p>
        </p:txBody>
      </p:sp>
      <p:sp>
        <p:nvSpPr>
          <p:cNvPr id="31746" name="Rectangle 2"/>
          <p:cNvSpPr>
            <a:spLocks noGrp="1"/>
          </p:cNvSpPr>
          <p:nvPr/>
        </p:nvSpPr>
        <p:spPr>
          <a:xfrm>
            <a:off x="3386138" y="1235075"/>
            <a:ext cx="4500562" cy="836613"/>
          </a:xfrm>
          <a:prstGeom prst="rect">
            <a:avLst/>
          </a:prstGeom>
          <a:noFill/>
          <a:ln w="9525">
            <a:noFill/>
          </a:ln>
        </p:spPr>
        <p:txBody>
          <a:bodyPr anchor="ctr" anchorCtr="0"/>
          <a:p>
            <a:pPr algn="ctr" eaLnBrk="0" hangingPunct="0"/>
            <a:r>
              <a:rPr lang="zh-CN" altLang="en-US" sz="4000" b="1" dirty="0">
                <a:latin typeface="微软雅黑" panose="020B0503020204020204" pitchFamily="34" charset="-122"/>
                <a:ea typeface="微软雅黑" panose="020B0503020204020204" pitchFamily="34" charset="-122"/>
              </a:rPr>
              <a:t>应急预案基本概述</a:t>
            </a:r>
            <a:endParaRPr lang="zh-CN" altLang="en-US" sz="4000" b="1" dirty="0">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Rectangle 3"/>
          <p:cNvSpPr>
            <a:spLocks noRot="1"/>
          </p:cNvSpPr>
          <p:nvPr/>
        </p:nvSpPr>
        <p:spPr>
          <a:xfrm>
            <a:off x="2495550" y="188913"/>
            <a:ext cx="4751388" cy="504825"/>
          </a:xfrm>
          <a:prstGeom prst="rect">
            <a:avLst/>
          </a:prstGeom>
          <a:noFill/>
          <a:ln w="9525">
            <a:noFill/>
          </a:ln>
        </p:spPr>
        <p:txBody>
          <a:bodyPr anchor="ctr" anchorCtr="0"/>
          <a:p>
            <a:pPr algn="ctr"/>
            <a:endParaRPr lang="zh-CN" altLang="zh-CN" sz="4400" dirty="0">
              <a:solidFill>
                <a:schemeClr val="tx2"/>
              </a:solidFill>
              <a:latin typeface="微软雅黑" panose="020B0503020204020204" pitchFamily="34" charset="-122"/>
              <a:ea typeface="微软雅黑" panose="020B0503020204020204" pitchFamily="34" charset="-122"/>
            </a:endParaRPr>
          </a:p>
        </p:txBody>
      </p:sp>
      <p:sp>
        <p:nvSpPr>
          <p:cNvPr id="33794" name="横卷形 4"/>
          <p:cNvSpPr/>
          <p:nvPr/>
        </p:nvSpPr>
        <p:spPr>
          <a:xfrm>
            <a:off x="860425" y="1743075"/>
            <a:ext cx="10415588" cy="4321175"/>
          </a:xfrm>
          <a:prstGeom prst="horizontalScroll">
            <a:avLst>
              <a:gd name="adj" fmla="val 12500"/>
            </a:avLst>
          </a:prstGeom>
          <a:solidFill>
            <a:srgbClr val="00CCFF"/>
          </a:solidFill>
          <a:ln w="9525" cap="flat" cmpd="sng">
            <a:solidFill>
              <a:schemeClr val="tx1"/>
            </a:solidFill>
            <a:prstDash val="solid"/>
            <a:round/>
            <a:headEnd type="none" w="med" len="med"/>
            <a:tailEnd type="none" w="med" len="med"/>
          </a:ln>
        </p:spPr>
        <p:txBody>
          <a:bodyPr anchor="t" anchorCtr="0"/>
          <a:p>
            <a:pPr algn="just">
              <a:lnSpc>
                <a:spcPct val="150000"/>
              </a:lnSpc>
              <a:spcBef>
                <a:spcPct val="50000"/>
              </a:spcBef>
            </a:pPr>
            <a:r>
              <a:rPr lang="zh-CN" altLang="en-US" sz="2400" b="1" dirty="0">
                <a:latin typeface="微软雅黑" panose="020B0503020204020204" pitchFamily="34" charset="-122"/>
                <a:ea typeface="微软雅黑" panose="020B0503020204020204" pitchFamily="34" charset="-122"/>
              </a:rPr>
              <a:t>要迅速而有效地将事故损失减至最少。</a:t>
            </a:r>
            <a:endParaRPr lang="zh-CN" altLang="en-US" sz="2400" b="1" dirty="0">
              <a:latin typeface="微软雅黑" panose="020B0503020204020204" pitchFamily="34" charset="-122"/>
              <a:ea typeface="微软雅黑" panose="020B0503020204020204" pitchFamily="34" charset="-122"/>
            </a:endParaRPr>
          </a:p>
          <a:p>
            <a:pPr algn="just">
              <a:lnSpc>
                <a:spcPct val="150000"/>
              </a:lnSpc>
              <a:spcBef>
                <a:spcPct val="50000"/>
              </a:spcBef>
            </a:pPr>
            <a:r>
              <a:rPr lang="zh-CN" altLang="en-US" sz="2400" b="1" dirty="0">
                <a:latin typeface="微软雅黑" panose="020B0503020204020204" pitchFamily="34" charset="-122"/>
                <a:ea typeface="微软雅黑" panose="020B0503020204020204" pitchFamily="34" charset="-122"/>
              </a:rPr>
              <a:t>应急措施能否有效地实施，</a:t>
            </a:r>
            <a:endParaRPr lang="zh-CN" altLang="en-US" sz="2400" b="1" dirty="0">
              <a:latin typeface="微软雅黑" panose="020B0503020204020204" pitchFamily="34" charset="-122"/>
              <a:ea typeface="微软雅黑" panose="020B0503020204020204" pitchFamily="34" charset="-122"/>
            </a:endParaRPr>
          </a:p>
          <a:p>
            <a:pPr algn="just">
              <a:lnSpc>
                <a:spcPct val="150000"/>
              </a:lnSpc>
              <a:spcBef>
                <a:spcPct val="50000"/>
              </a:spcBef>
            </a:pPr>
            <a:r>
              <a:rPr lang="zh-CN" altLang="en-US" sz="2400" b="1" dirty="0">
                <a:latin typeface="微软雅黑" panose="020B0503020204020204" pitchFamily="34" charset="-122"/>
                <a:ea typeface="微软雅黑" panose="020B0503020204020204" pitchFamily="34" charset="-122"/>
              </a:rPr>
              <a:t>在很大程度上取决于预案与实际情况的符合与否，以及准备的充分与否。</a:t>
            </a:r>
            <a:endParaRPr lang="zh-CN" altLang="en-US" sz="2400" b="1" dirty="0">
              <a:latin typeface="微软雅黑" panose="020B0503020204020204" pitchFamily="34" charset="-122"/>
              <a:ea typeface="微软雅黑" panose="020B0503020204020204" pitchFamily="34" charset="-122"/>
            </a:endParaRPr>
          </a:p>
        </p:txBody>
      </p:sp>
      <p:sp>
        <p:nvSpPr>
          <p:cNvPr id="33795" name="TextBox 6"/>
          <p:cNvSpPr txBox="1"/>
          <p:nvPr/>
        </p:nvSpPr>
        <p:spPr>
          <a:xfrm>
            <a:off x="860425" y="2663825"/>
            <a:ext cx="674688" cy="3143250"/>
          </a:xfrm>
          <a:prstGeom prst="rect">
            <a:avLst/>
          </a:prstGeom>
          <a:noFill/>
          <a:ln w="9525">
            <a:noFill/>
          </a:ln>
        </p:spPr>
        <p:txBody>
          <a:bodyPr vert="eaVert" anchor="t" anchorCtr="0">
            <a:spAutoFit/>
          </a:bodyPr>
          <a:p>
            <a:r>
              <a:rPr lang="zh-CN" altLang="en-US" sz="3200" b="1" dirty="0">
                <a:solidFill>
                  <a:srgbClr val="0000FF"/>
                </a:solidFill>
                <a:latin typeface="微软雅黑" panose="020B0503020204020204" pitchFamily="34" charset="-122"/>
                <a:ea typeface="微软雅黑" panose="020B0503020204020204" pitchFamily="34" charset="-122"/>
              </a:rPr>
              <a:t>应急预案的目的</a:t>
            </a:r>
            <a:endParaRPr lang="zh-CN" altLang="en-US" sz="3200" b="1" dirty="0">
              <a:solidFill>
                <a:srgbClr val="0000FF"/>
              </a:solidFill>
              <a:latin typeface="微软雅黑" panose="020B0503020204020204" pitchFamily="34" charset="-122"/>
              <a:ea typeface="微软雅黑" panose="020B0503020204020204" pitchFamily="34" charset="-122"/>
            </a:endParaRPr>
          </a:p>
        </p:txBody>
      </p:sp>
      <p:sp>
        <p:nvSpPr>
          <p:cNvPr id="33796" name="Rectangle 2"/>
          <p:cNvSpPr>
            <a:spLocks noGrp="1"/>
          </p:cNvSpPr>
          <p:nvPr/>
        </p:nvSpPr>
        <p:spPr>
          <a:xfrm>
            <a:off x="3386138" y="1235075"/>
            <a:ext cx="4500562" cy="836613"/>
          </a:xfrm>
          <a:prstGeom prst="rect">
            <a:avLst/>
          </a:prstGeom>
          <a:noFill/>
          <a:ln w="9525">
            <a:noFill/>
          </a:ln>
        </p:spPr>
        <p:txBody>
          <a:bodyPr anchor="ctr" anchorCtr="0"/>
          <a:p>
            <a:pPr algn="ctr" eaLnBrk="0" hangingPunct="0"/>
            <a:r>
              <a:rPr lang="zh-CN" altLang="en-US" sz="4000" b="1" dirty="0">
                <a:latin typeface="微软雅黑" panose="020B0503020204020204" pitchFamily="34" charset="-122"/>
                <a:ea typeface="微软雅黑" panose="020B0503020204020204" pitchFamily="34" charset="-122"/>
              </a:rPr>
              <a:t>应急预案基本概述</a:t>
            </a:r>
            <a:endParaRPr lang="zh-CN" altLang="en-US" sz="4000" b="1" dirty="0">
              <a:latin typeface="微软雅黑" panose="020B0503020204020204" pitchFamily="34" charset="-122"/>
              <a:ea typeface="微软雅黑" panose="020B0503020204020204" pitchFamily="34" charset="-122"/>
            </a:endParaRPr>
          </a:p>
        </p:txBody>
      </p:sp>
    </p:spTree>
  </p:cSld>
  <p:clrMapOvr>
    <a:overrideClrMapping bg1="lt1" tx1="dk1" bg2="lt2" tx2="dk2" accent1="accent1" accent2="accent2" accent3="accent3" accent4="accent4" accent5="accent5" accent6="accent6" hlink="hlink" folHlink="folHlink"/>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竖卷形 4"/>
          <p:cNvSpPr/>
          <p:nvPr/>
        </p:nvSpPr>
        <p:spPr>
          <a:xfrm>
            <a:off x="452438" y="2071688"/>
            <a:ext cx="11477625" cy="3808412"/>
          </a:xfrm>
          <a:prstGeom prst="verticalScroll">
            <a:avLst>
              <a:gd name="adj" fmla="val 12500"/>
            </a:avLst>
          </a:prstGeom>
          <a:gradFill rotWithShape="0">
            <a:gsLst>
              <a:gs pos="0">
                <a:srgbClr val="FC9FCB">
                  <a:alpha val="100000"/>
                </a:srgbClr>
              </a:gs>
              <a:gs pos="13000">
                <a:srgbClr val="F8B049">
                  <a:alpha val="100000"/>
                </a:srgbClr>
              </a:gs>
              <a:gs pos="21001">
                <a:srgbClr val="F8B049">
                  <a:alpha val="100000"/>
                </a:srgbClr>
              </a:gs>
              <a:gs pos="63000">
                <a:srgbClr val="FEE7F2">
                  <a:alpha val="100000"/>
                </a:srgbClr>
              </a:gs>
              <a:gs pos="67000">
                <a:srgbClr val="F952A0">
                  <a:alpha val="100000"/>
                </a:srgbClr>
              </a:gs>
              <a:gs pos="69000">
                <a:srgbClr val="C50849">
                  <a:alpha val="100000"/>
                </a:srgbClr>
              </a:gs>
              <a:gs pos="82001">
                <a:srgbClr val="B43E85">
                  <a:alpha val="100000"/>
                </a:srgbClr>
              </a:gs>
              <a:gs pos="100000">
                <a:srgbClr val="F8B049">
                  <a:alpha val="100000"/>
                </a:srgbClr>
              </a:gs>
            </a:gsLst>
            <a:lin ang="5400000"/>
            <a:tileRect/>
          </a:gradFill>
          <a:ln w="9525" cap="flat" cmpd="sng">
            <a:solidFill>
              <a:schemeClr val="tx1"/>
            </a:solidFill>
            <a:prstDash val="solid"/>
            <a:round/>
            <a:headEnd type="none" w="med" len="med"/>
            <a:tailEnd type="none" w="med" len="med"/>
          </a:ln>
        </p:spPr>
        <p:txBody>
          <a:bodyPr anchor="t" anchorCtr="0"/>
          <a:p>
            <a:pPr>
              <a:spcBef>
                <a:spcPct val="50000"/>
              </a:spcBef>
              <a:buFont typeface="Wingdings" panose="05000000000000000000" pitchFamily="2" charset="2"/>
              <a:buChar char="Ø"/>
            </a:pPr>
            <a:endParaRPr lang="en-US" altLang="zh-CN" b="1" dirty="0">
              <a:latin typeface="微软雅黑" panose="020B0503020204020204" pitchFamily="34" charset="-122"/>
              <a:ea typeface="微软雅黑" panose="020B0503020204020204" pitchFamily="34" charset="-122"/>
            </a:endParaRPr>
          </a:p>
          <a:p>
            <a:pPr>
              <a:spcBef>
                <a:spcPct val="50000"/>
              </a:spcBef>
              <a:buFont typeface="Wingdings" panose="05000000000000000000" pitchFamily="2" charset="2"/>
              <a:buChar char="Ø"/>
            </a:pPr>
            <a:r>
              <a:rPr lang="zh-CN" altLang="en-US" sz="2400" b="1" dirty="0">
                <a:solidFill>
                  <a:srgbClr val="0000FF"/>
                </a:solidFill>
                <a:latin typeface="微软雅黑" panose="020B0503020204020204" pitchFamily="34" charset="-122"/>
                <a:ea typeface="微软雅黑" panose="020B0503020204020204" pitchFamily="34" charset="-122"/>
              </a:rPr>
              <a:t>应急预案确定了应急救援的范围和体系，使应急管理不再无据可依、无章可循</a:t>
            </a:r>
            <a:endParaRPr lang="zh-CN" altLang="en-US" sz="2400" b="1" dirty="0">
              <a:solidFill>
                <a:srgbClr val="0000FF"/>
              </a:solidFill>
              <a:latin typeface="微软雅黑" panose="020B0503020204020204" pitchFamily="34" charset="-122"/>
              <a:ea typeface="微软雅黑" panose="020B0503020204020204" pitchFamily="34" charset="-122"/>
            </a:endParaRPr>
          </a:p>
          <a:p>
            <a:pPr>
              <a:spcBef>
                <a:spcPct val="50000"/>
              </a:spcBef>
              <a:buFont typeface="Wingdings" panose="05000000000000000000" pitchFamily="2" charset="2"/>
              <a:buChar char="Ø"/>
            </a:pPr>
            <a:r>
              <a:rPr lang="zh-CN" altLang="en-US" sz="2400" b="1" dirty="0">
                <a:solidFill>
                  <a:srgbClr val="0000FF"/>
                </a:solidFill>
                <a:latin typeface="微软雅黑" panose="020B0503020204020204" pitchFamily="34" charset="-122"/>
                <a:ea typeface="微软雅黑" panose="020B0503020204020204" pitchFamily="34" charset="-122"/>
              </a:rPr>
              <a:t>应急预案有利于做出及时的应急响应，降低事故后果</a:t>
            </a:r>
            <a:endParaRPr lang="zh-CN" altLang="en-US" sz="2400" b="1" dirty="0">
              <a:solidFill>
                <a:srgbClr val="0000FF"/>
              </a:solidFill>
              <a:latin typeface="微软雅黑" panose="020B0503020204020204" pitchFamily="34" charset="-122"/>
              <a:ea typeface="微软雅黑" panose="020B0503020204020204" pitchFamily="34" charset="-122"/>
            </a:endParaRPr>
          </a:p>
          <a:p>
            <a:pPr>
              <a:spcBef>
                <a:spcPct val="50000"/>
              </a:spcBef>
              <a:buFont typeface="Wingdings" panose="05000000000000000000" pitchFamily="2" charset="2"/>
              <a:buChar char="Ø"/>
            </a:pPr>
            <a:r>
              <a:rPr lang="zh-CN" altLang="en-US" sz="2400" b="1" dirty="0">
                <a:solidFill>
                  <a:srgbClr val="0000FF"/>
                </a:solidFill>
                <a:latin typeface="微软雅黑" panose="020B0503020204020204" pitchFamily="34" charset="-122"/>
                <a:ea typeface="微软雅黑" panose="020B0503020204020204" pitchFamily="34" charset="-122"/>
              </a:rPr>
              <a:t>应急预案是各类突发重大事故的应急基础</a:t>
            </a:r>
            <a:endParaRPr lang="zh-CN" altLang="en-US" sz="2400" b="1" dirty="0">
              <a:solidFill>
                <a:srgbClr val="0000FF"/>
              </a:solidFill>
              <a:latin typeface="微软雅黑" panose="020B0503020204020204" pitchFamily="34" charset="-122"/>
              <a:ea typeface="微软雅黑" panose="020B0503020204020204" pitchFamily="34" charset="-122"/>
            </a:endParaRPr>
          </a:p>
          <a:p>
            <a:pPr>
              <a:spcBef>
                <a:spcPct val="50000"/>
              </a:spcBef>
              <a:buFont typeface="Wingdings" panose="05000000000000000000" pitchFamily="2" charset="2"/>
              <a:buChar char="Ø"/>
            </a:pPr>
            <a:r>
              <a:rPr lang="zh-CN" altLang="en-US" sz="2400" b="1" dirty="0">
                <a:solidFill>
                  <a:srgbClr val="0000FF"/>
                </a:solidFill>
                <a:latin typeface="微软雅黑" panose="020B0503020204020204" pitchFamily="34" charset="-122"/>
                <a:ea typeface="微软雅黑" panose="020B0503020204020204" pitchFamily="34" charset="-122"/>
              </a:rPr>
              <a:t>应急预案中建立了与上级单位和部门应急预案的衔接，可以确保当发生超过应急能力的重大事故时与上级应急单位和部门的联系和协调</a:t>
            </a:r>
            <a:endParaRPr lang="zh-CN" altLang="en-US" sz="2400" b="1" dirty="0">
              <a:solidFill>
                <a:srgbClr val="0000FF"/>
              </a:solidFill>
              <a:latin typeface="微软雅黑" panose="020B0503020204020204" pitchFamily="34" charset="-122"/>
              <a:ea typeface="微软雅黑" panose="020B0503020204020204" pitchFamily="34" charset="-122"/>
            </a:endParaRPr>
          </a:p>
          <a:p>
            <a:pPr>
              <a:spcBef>
                <a:spcPct val="50000"/>
              </a:spcBef>
            </a:pPr>
            <a:endParaRPr lang="zh-CN" altLang="en-US" sz="2400" dirty="0">
              <a:latin typeface="微软雅黑" panose="020B0503020204020204" pitchFamily="34" charset="-122"/>
              <a:ea typeface="微软雅黑" panose="020B0503020204020204" pitchFamily="34" charset="-122"/>
            </a:endParaRPr>
          </a:p>
        </p:txBody>
      </p:sp>
      <p:sp>
        <p:nvSpPr>
          <p:cNvPr id="7" name="矩形 6"/>
          <p:cNvSpPr/>
          <p:nvPr/>
        </p:nvSpPr>
        <p:spPr>
          <a:xfrm>
            <a:off x="5940425" y="2967038"/>
            <a:ext cx="311150" cy="922338"/>
          </a:xfrm>
          <a:prstGeom prst="rect">
            <a:avLst/>
          </a:prstGeom>
          <a:noFill/>
        </p:spPr>
        <p:txBody>
          <a:bodyPr wrap="none">
            <a:spAutoFit/>
          </a:bodyPr>
          <a:lstStyle/>
          <a:p>
            <a:pPr marL="0" marR="0" lvl="0" indent="0" algn="ctr" defTabSz="914400" rtl="0" eaLnBrk="1" fontAlgn="base" latinLnBrk="0" hangingPunct="1">
              <a:lnSpc>
                <a:spcPct val="100000"/>
              </a:lnSpc>
              <a:spcBef>
                <a:spcPct val="0"/>
              </a:spcBef>
              <a:spcAft>
                <a:spcPct val="0"/>
              </a:spcAft>
              <a:buClr>
                <a:srgbClr val="000000"/>
              </a:buClr>
              <a:buSzPct val="100000"/>
              <a:buFontTx/>
              <a:buNone/>
              <a:defRPr/>
            </a:pPr>
            <a:endParaRPr kumimoji="0" lang="zh-CN" altLang="en-US" sz="5400" b="1" i="0" u="none" strike="noStrike" kern="1200" cap="none" spc="100" normalizeH="0" baseline="0" noProof="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4819" name="TextBox 5"/>
          <p:cNvSpPr txBox="1"/>
          <p:nvPr/>
        </p:nvSpPr>
        <p:spPr>
          <a:xfrm>
            <a:off x="6457950" y="1362075"/>
            <a:ext cx="3048000" cy="584200"/>
          </a:xfrm>
          <a:prstGeom prst="rect">
            <a:avLst/>
          </a:prstGeom>
          <a:noFill/>
          <a:ln w="9525">
            <a:noFill/>
          </a:ln>
        </p:spPr>
        <p:txBody>
          <a:bodyPr anchor="t" anchorCtr="0">
            <a:spAutoFit/>
          </a:bodyPr>
          <a:p>
            <a:pPr>
              <a:spcBef>
                <a:spcPct val="50000"/>
              </a:spcBef>
            </a:pPr>
            <a:r>
              <a:rPr lang="zh-CN" altLang="en-US" sz="3200" b="1" dirty="0">
                <a:solidFill>
                  <a:srgbClr val="0000FF"/>
                </a:solidFill>
                <a:latin typeface="微软雅黑" panose="020B0503020204020204" pitchFamily="34" charset="-122"/>
                <a:ea typeface="微软雅黑" panose="020B0503020204020204" pitchFamily="34" charset="-122"/>
              </a:rPr>
              <a:t>应急预案的作用</a:t>
            </a:r>
            <a:endParaRPr lang="zh-CN" altLang="en-US" sz="3200" b="1" dirty="0">
              <a:solidFill>
                <a:srgbClr val="0000FF"/>
              </a:solidFill>
              <a:latin typeface="微软雅黑" panose="020B0503020204020204" pitchFamily="34" charset="-122"/>
              <a:ea typeface="微软雅黑" panose="020B0503020204020204" pitchFamily="34" charset="-122"/>
            </a:endParaRPr>
          </a:p>
        </p:txBody>
      </p:sp>
      <p:sp>
        <p:nvSpPr>
          <p:cNvPr id="34820" name="Rectangle 2"/>
          <p:cNvSpPr>
            <a:spLocks noGrp="1"/>
          </p:cNvSpPr>
          <p:nvPr/>
        </p:nvSpPr>
        <p:spPr>
          <a:xfrm>
            <a:off x="1955800" y="1235075"/>
            <a:ext cx="4502150" cy="836613"/>
          </a:xfrm>
          <a:prstGeom prst="rect">
            <a:avLst/>
          </a:prstGeom>
          <a:noFill/>
          <a:ln w="9525">
            <a:noFill/>
          </a:ln>
        </p:spPr>
        <p:txBody>
          <a:bodyPr anchor="ctr" anchorCtr="0"/>
          <a:p>
            <a:pPr algn="ctr" eaLnBrk="0" hangingPunct="0"/>
            <a:r>
              <a:rPr lang="zh-CN" altLang="en-US" sz="4000" b="1" dirty="0">
                <a:latin typeface="微软雅黑" panose="020B0503020204020204" pitchFamily="34" charset="-122"/>
                <a:ea typeface="微软雅黑" panose="020B0503020204020204" pitchFamily="34" charset="-122"/>
              </a:rPr>
              <a:t>应急预案基本概述</a:t>
            </a:r>
            <a:endParaRPr lang="zh-CN" altLang="en-US" sz="4000" b="1" dirty="0">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TextBox 10"/>
          <p:cNvSpPr txBox="1"/>
          <p:nvPr/>
        </p:nvSpPr>
        <p:spPr>
          <a:xfrm>
            <a:off x="5762625" y="1428750"/>
            <a:ext cx="4238625" cy="4460875"/>
          </a:xfrm>
          <a:prstGeom prst="rect">
            <a:avLst/>
          </a:prstGeom>
          <a:solidFill>
            <a:schemeClr val="bg1"/>
          </a:solidFill>
          <a:ln w="9525">
            <a:noFill/>
          </a:ln>
        </p:spPr>
        <p:txBody>
          <a:bodyPr anchor="t" anchorCtr="0">
            <a:spAutoFit/>
          </a:bodyPr>
          <a:p>
            <a:pPr>
              <a:spcBef>
                <a:spcPct val="50000"/>
              </a:spcBef>
            </a:pPr>
            <a:r>
              <a:rPr lang="zh-CN" altLang="en-US" sz="3200" b="1" dirty="0">
                <a:solidFill>
                  <a:srgbClr val="0000FF"/>
                </a:solidFill>
                <a:latin typeface="微软雅黑" panose="020B0503020204020204" pitchFamily="34" charset="-122"/>
                <a:ea typeface="微软雅黑" panose="020B0503020204020204" pitchFamily="34" charset="-122"/>
              </a:rPr>
              <a:t>应急预案编制程序</a:t>
            </a:r>
            <a:endParaRPr lang="en-US" altLang="zh-CN" sz="3200" b="1" dirty="0">
              <a:solidFill>
                <a:srgbClr val="0000FF"/>
              </a:solidFill>
              <a:latin typeface="微软雅黑" panose="020B0503020204020204" pitchFamily="34" charset="-122"/>
              <a:ea typeface="微软雅黑" panose="020B0503020204020204" pitchFamily="34" charset="-122"/>
            </a:endParaRPr>
          </a:p>
          <a:p>
            <a:pPr>
              <a:spcBef>
                <a:spcPct val="50000"/>
              </a:spcBef>
            </a:pPr>
            <a:r>
              <a:rPr lang="zh-CN" altLang="en-US" sz="2400" b="1" dirty="0">
                <a:solidFill>
                  <a:srgbClr val="0000FF"/>
                </a:solidFill>
                <a:latin typeface="微软雅黑" panose="020B0503020204020204" pitchFamily="34" charset="-122"/>
                <a:ea typeface="微软雅黑" panose="020B0503020204020204" pitchFamily="34" charset="-122"/>
              </a:rPr>
              <a:t>◆ 概述</a:t>
            </a:r>
            <a:endParaRPr lang="en-US" altLang="zh-CN" sz="2400" b="1" dirty="0">
              <a:solidFill>
                <a:srgbClr val="0000FF"/>
              </a:solidFill>
              <a:latin typeface="微软雅黑" panose="020B0503020204020204" pitchFamily="34" charset="-122"/>
              <a:ea typeface="微软雅黑" panose="020B0503020204020204" pitchFamily="34" charset="-122"/>
            </a:endParaRPr>
          </a:p>
          <a:p>
            <a:pPr>
              <a:spcBef>
                <a:spcPct val="50000"/>
              </a:spcBef>
            </a:pPr>
            <a:r>
              <a:rPr lang="zh-CN" altLang="en-US" sz="2400" b="1" dirty="0">
                <a:solidFill>
                  <a:srgbClr val="0000FF"/>
                </a:solidFill>
                <a:latin typeface="微软雅黑" panose="020B0503020204020204" pitchFamily="34" charset="-122"/>
                <a:ea typeface="微软雅黑" panose="020B0503020204020204" pitchFamily="34" charset="-122"/>
              </a:rPr>
              <a:t>◆ 成立应急预案编制工作组</a:t>
            </a:r>
            <a:endParaRPr lang="en-US" altLang="zh-CN" sz="2400" b="1" dirty="0">
              <a:solidFill>
                <a:srgbClr val="0000FF"/>
              </a:solidFill>
              <a:latin typeface="微软雅黑" panose="020B0503020204020204" pitchFamily="34" charset="-122"/>
              <a:ea typeface="微软雅黑" panose="020B0503020204020204" pitchFamily="34" charset="-122"/>
            </a:endParaRPr>
          </a:p>
          <a:p>
            <a:pPr>
              <a:spcBef>
                <a:spcPct val="50000"/>
              </a:spcBef>
            </a:pPr>
            <a:r>
              <a:rPr lang="zh-CN" altLang="en-US" sz="2400" b="1" dirty="0">
                <a:solidFill>
                  <a:srgbClr val="0000FF"/>
                </a:solidFill>
                <a:latin typeface="微软雅黑" panose="020B0503020204020204" pitchFamily="34" charset="-122"/>
                <a:ea typeface="微软雅黑" panose="020B0503020204020204" pitchFamily="34" charset="-122"/>
              </a:rPr>
              <a:t>◆ 资料收集</a:t>
            </a:r>
            <a:endParaRPr lang="en-US" altLang="zh-CN" sz="2400" b="1" dirty="0">
              <a:solidFill>
                <a:srgbClr val="0000FF"/>
              </a:solidFill>
              <a:latin typeface="微软雅黑" panose="020B0503020204020204" pitchFamily="34" charset="-122"/>
              <a:ea typeface="微软雅黑" panose="020B0503020204020204" pitchFamily="34" charset="-122"/>
            </a:endParaRPr>
          </a:p>
          <a:p>
            <a:pPr>
              <a:spcBef>
                <a:spcPct val="50000"/>
              </a:spcBef>
            </a:pPr>
            <a:r>
              <a:rPr lang="zh-CN" altLang="en-US" sz="2400" b="1" dirty="0">
                <a:solidFill>
                  <a:srgbClr val="0000FF"/>
                </a:solidFill>
                <a:latin typeface="微软雅黑" panose="020B0503020204020204" pitchFamily="34" charset="-122"/>
                <a:ea typeface="微软雅黑" panose="020B0503020204020204" pitchFamily="34" charset="-122"/>
              </a:rPr>
              <a:t>◆ 风险评估</a:t>
            </a:r>
            <a:endParaRPr lang="en-US" altLang="zh-CN" sz="2400" b="1" dirty="0">
              <a:solidFill>
                <a:srgbClr val="0000FF"/>
              </a:solidFill>
              <a:latin typeface="微软雅黑" panose="020B0503020204020204" pitchFamily="34" charset="-122"/>
              <a:ea typeface="微软雅黑" panose="020B0503020204020204" pitchFamily="34" charset="-122"/>
            </a:endParaRPr>
          </a:p>
          <a:p>
            <a:pPr>
              <a:spcBef>
                <a:spcPct val="50000"/>
              </a:spcBef>
            </a:pPr>
            <a:r>
              <a:rPr lang="zh-CN" altLang="en-US" sz="2400" b="1" dirty="0">
                <a:solidFill>
                  <a:srgbClr val="0000FF"/>
                </a:solidFill>
                <a:latin typeface="微软雅黑" panose="020B0503020204020204" pitchFamily="34" charset="-122"/>
                <a:ea typeface="微软雅黑" panose="020B0503020204020204" pitchFamily="34" charset="-122"/>
              </a:rPr>
              <a:t>◆ 应急能力评估</a:t>
            </a:r>
            <a:endParaRPr lang="en-US" altLang="zh-CN" sz="2400" b="1" dirty="0">
              <a:solidFill>
                <a:srgbClr val="0000FF"/>
              </a:solidFill>
              <a:latin typeface="微软雅黑" panose="020B0503020204020204" pitchFamily="34" charset="-122"/>
              <a:ea typeface="微软雅黑" panose="020B0503020204020204" pitchFamily="34" charset="-122"/>
            </a:endParaRPr>
          </a:p>
          <a:p>
            <a:pPr>
              <a:spcBef>
                <a:spcPct val="50000"/>
              </a:spcBef>
            </a:pPr>
            <a:r>
              <a:rPr lang="zh-CN" altLang="en-US" sz="2400" b="1" dirty="0">
                <a:solidFill>
                  <a:srgbClr val="0000FF"/>
                </a:solidFill>
                <a:latin typeface="微软雅黑" panose="020B0503020204020204" pitchFamily="34" charset="-122"/>
                <a:ea typeface="微软雅黑" panose="020B0503020204020204" pitchFamily="34" charset="-122"/>
              </a:rPr>
              <a:t>◆ 编制应急预案</a:t>
            </a:r>
            <a:endParaRPr lang="en-US" altLang="zh-CN" sz="2400" b="1" dirty="0">
              <a:solidFill>
                <a:srgbClr val="0000FF"/>
              </a:solidFill>
              <a:latin typeface="微软雅黑" panose="020B0503020204020204" pitchFamily="34" charset="-122"/>
              <a:ea typeface="微软雅黑" panose="020B0503020204020204" pitchFamily="34" charset="-122"/>
            </a:endParaRPr>
          </a:p>
          <a:p>
            <a:pPr>
              <a:spcBef>
                <a:spcPct val="50000"/>
              </a:spcBef>
            </a:pPr>
            <a:r>
              <a:rPr lang="zh-CN" altLang="en-US" sz="2400" b="1" dirty="0">
                <a:solidFill>
                  <a:srgbClr val="0000FF"/>
                </a:solidFill>
                <a:latin typeface="微软雅黑" panose="020B0503020204020204" pitchFamily="34" charset="-122"/>
                <a:ea typeface="微软雅黑" panose="020B0503020204020204" pitchFamily="34" charset="-122"/>
              </a:rPr>
              <a:t>◆ 应急预案评审</a:t>
            </a:r>
            <a:endParaRPr lang="en-US" altLang="zh-CN" sz="2400" b="1" dirty="0">
              <a:solidFill>
                <a:srgbClr val="0000FF"/>
              </a:solidFill>
              <a:latin typeface="微软雅黑" panose="020B0503020204020204" pitchFamily="34" charset="-122"/>
              <a:ea typeface="微软雅黑" panose="020B0503020204020204" pitchFamily="34" charset="-122"/>
            </a:endParaRPr>
          </a:p>
        </p:txBody>
      </p:sp>
      <p:sp>
        <p:nvSpPr>
          <p:cNvPr id="36866" name="Rectangle 2"/>
          <p:cNvSpPr>
            <a:spLocks noGrp="1"/>
          </p:cNvSpPr>
          <p:nvPr/>
        </p:nvSpPr>
        <p:spPr>
          <a:xfrm>
            <a:off x="566738" y="3241675"/>
            <a:ext cx="4500562" cy="835025"/>
          </a:xfrm>
          <a:prstGeom prst="rect">
            <a:avLst/>
          </a:prstGeom>
          <a:noFill/>
          <a:ln w="9525">
            <a:noFill/>
          </a:ln>
        </p:spPr>
        <p:txBody>
          <a:bodyPr anchor="ctr" anchorCtr="0"/>
          <a:p>
            <a:pPr algn="ctr" eaLnBrk="0" hangingPunct="0"/>
            <a:r>
              <a:rPr lang="zh-CN" altLang="en-US" sz="4000" b="1" dirty="0">
                <a:latin typeface="微软雅黑" panose="020B0503020204020204" pitchFamily="34" charset="-122"/>
                <a:ea typeface="微软雅黑" panose="020B0503020204020204" pitchFamily="34" charset="-122"/>
              </a:rPr>
              <a:t>应急预案基本概述</a:t>
            </a:r>
            <a:endParaRPr lang="zh-CN" altLang="en-US" sz="4000" b="1" dirty="0">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内容占位符 2"/>
          <p:cNvSpPr>
            <a:spLocks noGrp="1"/>
          </p:cNvSpPr>
          <p:nvPr>
            <p:ph/>
          </p:nvPr>
        </p:nvSpPr>
        <p:spPr>
          <a:xfrm>
            <a:off x="635000" y="2590800"/>
            <a:ext cx="10725150" cy="2051050"/>
          </a:xfrm>
          <a:prstGeom prst="rect">
            <a:avLst/>
          </a:prstGeom>
          <a:solidFill>
            <a:schemeClr val="bg1"/>
          </a:solidFill>
          <a:ln w="9525">
            <a:noFill/>
          </a:ln>
        </p:spPr>
        <p:txBody>
          <a:bodyPr anchor="t" anchorCtr="0"/>
          <a:p>
            <a:pPr marL="0" indent="0" algn="ctr">
              <a:spcBef>
                <a:spcPct val="50000"/>
              </a:spcBef>
              <a:buSzTx/>
              <a:buNone/>
            </a:pPr>
            <a:r>
              <a:rPr lang="zh-CN" altLang="en-US" b="1" dirty="0">
                <a:solidFill>
                  <a:srgbClr val="0000FF"/>
                </a:solidFill>
              </a:rPr>
              <a:t>概   述</a:t>
            </a:r>
            <a:endParaRPr lang="en-US" altLang="zh-CN" b="1" dirty="0">
              <a:solidFill>
                <a:srgbClr val="0000FF"/>
              </a:solidFill>
            </a:endParaRPr>
          </a:p>
          <a:p>
            <a:pPr marL="0" indent="0">
              <a:lnSpc>
                <a:spcPct val="150000"/>
              </a:lnSpc>
              <a:spcBef>
                <a:spcPct val="50000"/>
              </a:spcBef>
              <a:buSzTx/>
              <a:buNone/>
            </a:pPr>
            <a:r>
              <a:rPr lang="zh-CN" altLang="en-US" sz="2400" b="1" dirty="0">
                <a:solidFill>
                  <a:srgbClr val="0000FF"/>
                </a:solidFill>
              </a:rPr>
              <a:t>        生产经营单位应急预案编制程序包括成立应急预案编制工作组、资料收集、风险评估、应急能力评估、编制应急预案和应急预案评审</a:t>
            </a:r>
            <a:r>
              <a:rPr lang="en-US" altLang="en-US" sz="2400" b="1" dirty="0">
                <a:solidFill>
                  <a:srgbClr val="0000FF"/>
                </a:solidFill>
              </a:rPr>
              <a:t>6</a:t>
            </a:r>
            <a:r>
              <a:rPr lang="zh-CN" altLang="en-US" sz="2400" b="1" dirty="0">
                <a:solidFill>
                  <a:srgbClr val="0000FF"/>
                </a:solidFill>
              </a:rPr>
              <a:t>个步骤。</a:t>
            </a:r>
            <a:endParaRPr lang="zh-CN" altLang="en-US" sz="2400" b="1" dirty="0">
              <a:solidFill>
                <a:srgbClr val="0000FF"/>
              </a:solidFill>
            </a:endParaRPr>
          </a:p>
        </p:txBody>
      </p:sp>
      <p:sp>
        <p:nvSpPr>
          <p:cNvPr id="37890" name="Rectangle 2"/>
          <p:cNvSpPr>
            <a:spLocks noGrp="1"/>
          </p:cNvSpPr>
          <p:nvPr/>
        </p:nvSpPr>
        <p:spPr>
          <a:xfrm>
            <a:off x="3844925" y="1273175"/>
            <a:ext cx="4502150" cy="836613"/>
          </a:xfrm>
          <a:prstGeom prst="rect">
            <a:avLst/>
          </a:prstGeom>
          <a:noFill/>
          <a:ln w="9525">
            <a:noFill/>
          </a:ln>
        </p:spPr>
        <p:txBody>
          <a:bodyPr anchor="ctr" anchorCtr="0"/>
          <a:p>
            <a:pPr algn="ctr" eaLnBrk="0" hangingPunct="0"/>
            <a:r>
              <a:rPr lang="zh-CN" altLang="en-US" sz="4000" b="1" dirty="0">
                <a:latin typeface="微软雅黑" panose="020B0503020204020204" pitchFamily="34" charset="-122"/>
                <a:ea typeface="微软雅黑" panose="020B0503020204020204" pitchFamily="34" charset="-122"/>
              </a:rPr>
              <a:t>应急预案基本概述</a:t>
            </a:r>
            <a:endParaRPr lang="zh-CN" altLang="en-US" sz="4000" b="1" dirty="0">
              <a:latin typeface="微软雅黑" panose="020B0503020204020204" pitchFamily="34" charset="-122"/>
              <a:ea typeface="微软雅黑" panose="020B0503020204020204" pitchFamily="34" charset="-122"/>
            </a:endParaRPr>
          </a:p>
        </p:txBody>
      </p:sp>
    </p:spTree>
  </p:cSld>
  <p:clrMapOvr>
    <a:overrideClrMapping bg1="lt1" tx1="dk1" bg2="lt2" tx2="dk2" accent1="accent1" accent2="accent2" accent3="accent3" accent4="accent4" accent5="accent5" accent6="accent6" hlink="hlink" folHlink="folHlink"/>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内容占位符 2"/>
          <p:cNvSpPr>
            <a:spLocks noGrp="1"/>
          </p:cNvSpPr>
          <p:nvPr>
            <p:ph/>
          </p:nvPr>
        </p:nvSpPr>
        <p:spPr>
          <a:xfrm>
            <a:off x="396875" y="2652713"/>
            <a:ext cx="11452225" cy="2628900"/>
          </a:xfrm>
          <a:prstGeom prst="rect">
            <a:avLst/>
          </a:prstGeom>
          <a:solidFill>
            <a:schemeClr val="bg1"/>
          </a:solidFill>
          <a:ln w="9525">
            <a:noFill/>
          </a:ln>
        </p:spPr>
        <p:txBody>
          <a:bodyPr anchor="t" anchorCtr="0"/>
          <a:p>
            <a:pPr algn="ctr">
              <a:spcBef>
                <a:spcPct val="50000"/>
              </a:spcBef>
              <a:buSzTx/>
              <a:buNone/>
            </a:pPr>
            <a:r>
              <a:rPr lang="zh-CN" altLang="en-US" b="1" dirty="0">
                <a:solidFill>
                  <a:srgbClr val="0000FF"/>
                </a:solidFill>
              </a:rPr>
              <a:t>成立应急预案编制工作组</a:t>
            </a:r>
            <a:endParaRPr lang="zh-CN" altLang="en-US" b="1" dirty="0">
              <a:solidFill>
                <a:srgbClr val="0000FF"/>
              </a:solidFill>
            </a:endParaRPr>
          </a:p>
          <a:p>
            <a:pPr>
              <a:lnSpc>
                <a:spcPct val="150000"/>
              </a:lnSpc>
              <a:spcBef>
                <a:spcPct val="50000"/>
              </a:spcBef>
              <a:buSzTx/>
              <a:buNone/>
            </a:pPr>
            <a:r>
              <a:rPr lang="zh-CN" altLang="en-US" sz="2400" b="1" dirty="0">
                <a:solidFill>
                  <a:srgbClr val="0000FF"/>
                </a:solidFill>
              </a:rPr>
              <a:t>            生产经营单位应结合本单位部门职能和分工，成立以单位主要负责人（或分管负责人）为组长，单位相关部门人员参加的应急预案编制工作组，明确工作职责和任务分工，制定工作计划，组织开展应急预案编制工作。</a:t>
            </a:r>
            <a:endParaRPr lang="zh-CN" altLang="en-US" sz="2400" b="1" dirty="0">
              <a:solidFill>
                <a:srgbClr val="0000FF"/>
              </a:solidFill>
            </a:endParaRPr>
          </a:p>
          <a:p>
            <a:pPr>
              <a:buSzTx/>
            </a:pPr>
            <a:endParaRPr lang="zh-CN" altLang="en-US" sz="1800" dirty="0"/>
          </a:p>
        </p:txBody>
      </p:sp>
      <p:sp>
        <p:nvSpPr>
          <p:cNvPr id="38914" name="Rectangle 2"/>
          <p:cNvSpPr>
            <a:spLocks noGrp="1"/>
          </p:cNvSpPr>
          <p:nvPr/>
        </p:nvSpPr>
        <p:spPr>
          <a:xfrm>
            <a:off x="3844925" y="1273175"/>
            <a:ext cx="4502150" cy="836613"/>
          </a:xfrm>
          <a:prstGeom prst="rect">
            <a:avLst/>
          </a:prstGeom>
          <a:noFill/>
          <a:ln w="9525">
            <a:noFill/>
          </a:ln>
        </p:spPr>
        <p:txBody>
          <a:bodyPr anchor="ctr" anchorCtr="0"/>
          <a:p>
            <a:pPr algn="ctr" eaLnBrk="0" hangingPunct="0"/>
            <a:r>
              <a:rPr lang="zh-CN" altLang="en-US" sz="4000" b="1" dirty="0">
                <a:latin typeface="微软雅黑" panose="020B0503020204020204" pitchFamily="34" charset="-122"/>
                <a:ea typeface="微软雅黑" panose="020B0503020204020204" pitchFamily="34" charset="-122"/>
              </a:rPr>
              <a:t>应急预案基本概述</a:t>
            </a:r>
            <a:endParaRPr lang="zh-CN" altLang="en-US" sz="4000" b="1" dirty="0">
              <a:latin typeface="微软雅黑" panose="020B0503020204020204" pitchFamily="34" charset="-122"/>
              <a:ea typeface="微软雅黑" panose="020B0503020204020204" pitchFamily="34" charset="-122"/>
            </a:endParaRPr>
          </a:p>
        </p:txBody>
      </p:sp>
    </p:spTree>
  </p:cSld>
  <p:clrMapOvr>
    <a:overrideClrMapping bg1="lt1" tx1="dk1" bg2="lt2" tx2="dk2" accent1="accent1" accent2="accent2" accent3="accent3" accent4="accent4" accent5="accent5" accent6="accent6" hlink="hlink" folHlink="folHlink"/>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内容占位符 2"/>
          <p:cNvSpPr>
            <a:spLocks noGrp="1"/>
          </p:cNvSpPr>
          <p:nvPr>
            <p:ph/>
          </p:nvPr>
        </p:nvSpPr>
        <p:spPr>
          <a:xfrm>
            <a:off x="385763" y="2770188"/>
            <a:ext cx="11420475" cy="2441575"/>
          </a:xfrm>
          <a:prstGeom prst="rect">
            <a:avLst/>
          </a:prstGeom>
          <a:noFill/>
          <a:ln w="9525">
            <a:noFill/>
          </a:ln>
        </p:spPr>
        <p:txBody>
          <a:bodyPr anchor="t" anchorCtr="0"/>
          <a:p>
            <a:pPr algn="ctr">
              <a:spcBef>
                <a:spcPct val="50000"/>
              </a:spcBef>
              <a:buSzTx/>
              <a:buNone/>
            </a:pPr>
            <a:r>
              <a:rPr lang="zh-CN" altLang="en-US" b="1" dirty="0">
                <a:solidFill>
                  <a:srgbClr val="0000FF"/>
                </a:solidFill>
              </a:rPr>
              <a:t>资料收集</a:t>
            </a:r>
            <a:endParaRPr lang="zh-CN" altLang="en-US" b="1" dirty="0">
              <a:solidFill>
                <a:srgbClr val="0000FF"/>
              </a:solidFill>
            </a:endParaRPr>
          </a:p>
          <a:p>
            <a:pPr>
              <a:lnSpc>
                <a:spcPct val="150000"/>
              </a:lnSpc>
              <a:spcBef>
                <a:spcPct val="50000"/>
              </a:spcBef>
              <a:buSzTx/>
              <a:buNone/>
            </a:pPr>
            <a:r>
              <a:rPr lang="zh-CN" altLang="en-US" sz="2400" b="1" dirty="0">
                <a:solidFill>
                  <a:srgbClr val="0000FF"/>
                </a:solidFill>
              </a:rPr>
              <a:t>            应急预案编制工作组应收集与预案编制工作相关的法律法规、技术标准、应急预案、国内外同行业企业事故资料，同时收集本单位安全生产相关技术资料、周边环境影响、应急资源等有关资料。</a:t>
            </a:r>
            <a:endParaRPr lang="zh-CN" altLang="en-US" sz="2400" b="1" dirty="0">
              <a:solidFill>
                <a:srgbClr val="0000FF"/>
              </a:solidFill>
            </a:endParaRPr>
          </a:p>
        </p:txBody>
      </p:sp>
      <p:sp>
        <p:nvSpPr>
          <p:cNvPr id="39938" name="Rectangle 2"/>
          <p:cNvSpPr>
            <a:spLocks noGrp="1"/>
          </p:cNvSpPr>
          <p:nvPr/>
        </p:nvSpPr>
        <p:spPr>
          <a:xfrm>
            <a:off x="3844925" y="1273175"/>
            <a:ext cx="4502150" cy="836613"/>
          </a:xfrm>
          <a:prstGeom prst="rect">
            <a:avLst/>
          </a:prstGeom>
          <a:noFill/>
          <a:ln w="9525">
            <a:noFill/>
          </a:ln>
        </p:spPr>
        <p:txBody>
          <a:bodyPr anchor="ctr" anchorCtr="0"/>
          <a:p>
            <a:pPr algn="ctr" eaLnBrk="0" hangingPunct="0"/>
            <a:r>
              <a:rPr lang="zh-CN" altLang="en-US" sz="4000" b="1" dirty="0">
                <a:latin typeface="微软雅黑" panose="020B0503020204020204" pitchFamily="34" charset="-122"/>
                <a:ea typeface="微软雅黑" panose="020B0503020204020204" pitchFamily="34" charset="-122"/>
              </a:rPr>
              <a:t>应急预案基本概述</a:t>
            </a:r>
            <a:endParaRPr lang="zh-CN" altLang="en-US" sz="4000" b="1" dirty="0">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内容占位符 2"/>
          <p:cNvSpPr>
            <a:spLocks noGrp="1"/>
          </p:cNvSpPr>
          <p:nvPr>
            <p:ph/>
          </p:nvPr>
        </p:nvSpPr>
        <p:spPr>
          <a:xfrm>
            <a:off x="538163" y="2595563"/>
            <a:ext cx="11377612" cy="3357562"/>
          </a:xfrm>
          <a:prstGeom prst="rect">
            <a:avLst/>
          </a:prstGeom>
          <a:solidFill>
            <a:schemeClr val="bg1"/>
          </a:solidFill>
          <a:ln w="9525">
            <a:noFill/>
          </a:ln>
        </p:spPr>
        <p:txBody>
          <a:bodyPr anchor="t" anchorCtr="0"/>
          <a:p>
            <a:pPr algn="ctr">
              <a:spcBef>
                <a:spcPct val="50000"/>
              </a:spcBef>
              <a:buSzTx/>
              <a:buNone/>
            </a:pPr>
            <a:r>
              <a:rPr lang="zh-CN" altLang="en-US" b="1" dirty="0">
                <a:solidFill>
                  <a:srgbClr val="0000FF"/>
                </a:solidFill>
              </a:rPr>
              <a:t>风险评估</a:t>
            </a:r>
            <a:endParaRPr lang="zh-CN" altLang="en-US" b="1" dirty="0">
              <a:solidFill>
                <a:srgbClr val="0000FF"/>
              </a:solidFill>
            </a:endParaRPr>
          </a:p>
          <a:p>
            <a:pPr>
              <a:lnSpc>
                <a:spcPct val="150000"/>
              </a:lnSpc>
              <a:spcBef>
                <a:spcPct val="50000"/>
              </a:spcBef>
              <a:buSzTx/>
              <a:buNone/>
            </a:pPr>
            <a:r>
              <a:rPr lang="zh-CN" altLang="en-US" sz="2400" b="1" dirty="0">
                <a:solidFill>
                  <a:srgbClr val="0000FF"/>
                </a:solidFill>
              </a:rPr>
              <a:t>主要内容包括</a:t>
            </a:r>
            <a:endParaRPr lang="zh-CN" altLang="en-US" sz="2400" b="1" dirty="0">
              <a:solidFill>
                <a:srgbClr val="0000FF"/>
              </a:solidFill>
            </a:endParaRPr>
          </a:p>
          <a:p>
            <a:pPr>
              <a:lnSpc>
                <a:spcPct val="150000"/>
              </a:lnSpc>
              <a:buSzTx/>
              <a:buNone/>
            </a:pPr>
            <a:r>
              <a:rPr lang="en-US" altLang="en-US" sz="2400" b="1" dirty="0">
                <a:solidFill>
                  <a:srgbClr val="0000FF"/>
                </a:solidFill>
              </a:rPr>
              <a:t>a</a:t>
            </a:r>
            <a:r>
              <a:rPr lang="zh-CN" altLang="en-US" sz="2400" b="1" dirty="0">
                <a:solidFill>
                  <a:srgbClr val="0000FF"/>
                </a:solidFill>
              </a:rPr>
              <a:t>）分析生产经营单位存在的危险因素，确定事故危险源；</a:t>
            </a:r>
            <a:endParaRPr lang="zh-CN" altLang="en-US" sz="2400" b="1" dirty="0">
              <a:solidFill>
                <a:srgbClr val="0000FF"/>
              </a:solidFill>
            </a:endParaRPr>
          </a:p>
          <a:p>
            <a:pPr>
              <a:lnSpc>
                <a:spcPct val="150000"/>
              </a:lnSpc>
              <a:buSzTx/>
              <a:buNone/>
            </a:pPr>
            <a:r>
              <a:rPr lang="en-US" altLang="en-US" sz="2400" b="1" dirty="0">
                <a:solidFill>
                  <a:srgbClr val="0000FF"/>
                </a:solidFill>
              </a:rPr>
              <a:t>b</a:t>
            </a:r>
            <a:r>
              <a:rPr lang="zh-CN" altLang="en-US" sz="2400" b="1" dirty="0">
                <a:solidFill>
                  <a:srgbClr val="0000FF"/>
                </a:solidFill>
              </a:rPr>
              <a:t>）分析可能发生的事故类型及后果，并指出可能产生的次生、衍生事故；</a:t>
            </a:r>
            <a:endParaRPr lang="en-US" altLang="zh-CN" sz="2400" b="1" dirty="0">
              <a:solidFill>
                <a:srgbClr val="0000FF"/>
              </a:solidFill>
            </a:endParaRPr>
          </a:p>
          <a:p>
            <a:pPr>
              <a:lnSpc>
                <a:spcPct val="150000"/>
              </a:lnSpc>
              <a:buSzTx/>
              <a:buNone/>
            </a:pPr>
            <a:r>
              <a:rPr lang="en-US" altLang="en-US" sz="2400" b="1" dirty="0">
                <a:solidFill>
                  <a:srgbClr val="0000FF"/>
                </a:solidFill>
              </a:rPr>
              <a:t>c</a:t>
            </a:r>
            <a:r>
              <a:rPr lang="zh-CN" altLang="en-US" sz="2400" b="1" dirty="0">
                <a:solidFill>
                  <a:srgbClr val="0000FF"/>
                </a:solidFill>
              </a:rPr>
              <a:t>）评估事故的危害程度和影响范围，提出风险防控措施。</a:t>
            </a:r>
            <a:endParaRPr lang="zh-CN" altLang="en-US" sz="2400" b="1" dirty="0">
              <a:solidFill>
                <a:srgbClr val="0000FF"/>
              </a:solidFill>
            </a:endParaRPr>
          </a:p>
          <a:p>
            <a:pPr>
              <a:buSzTx/>
            </a:pPr>
            <a:endParaRPr lang="zh-CN" altLang="en-US" dirty="0"/>
          </a:p>
          <a:p>
            <a:pPr>
              <a:buSzTx/>
            </a:pPr>
            <a:endParaRPr lang="zh-CN" altLang="en-US" dirty="0"/>
          </a:p>
        </p:txBody>
      </p:sp>
      <p:sp>
        <p:nvSpPr>
          <p:cNvPr id="40962" name="Rectangle 2"/>
          <p:cNvSpPr>
            <a:spLocks noGrp="1"/>
          </p:cNvSpPr>
          <p:nvPr/>
        </p:nvSpPr>
        <p:spPr>
          <a:xfrm>
            <a:off x="3844925" y="1273175"/>
            <a:ext cx="4502150" cy="836613"/>
          </a:xfrm>
          <a:prstGeom prst="rect">
            <a:avLst/>
          </a:prstGeom>
          <a:noFill/>
          <a:ln w="9525">
            <a:noFill/>
          </a:ln>
        </p:spPr>
        <p:txBody>
          <a:bodyPr anchor="ctr" anchorCtr="0"/>
          <a:p>
            <a:pPr algn="ctr" eaLnBrk="0" hangingPunct="0"/>
            <a:r>
              <a:rPr lang="zh-CN" altLang="en-US" sz="4000" b="1" dirty="0">
                <a:latin typeface="微软雅黑" panose="020B0503020204020204" pitchFamily="34" charset="-122"/>
                <a:ea typeface="微软雅黑" panose="020B0503020204020204" pitchFamily="34" charset="-122"/>
              </a:rPr>
              <a:t>应急预案基本概述</a:t>
            </a:r>
            <a:endParaRPr lang="zh-CN" altLang="en-US" sz="4000" b="1" dirty="0">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内容占位符 2"/>
          <p:cNvSpPr>
            <a:spLocks noGrp="1"/>
          </p:cNvSpPr>
          <p:nvPr>
            <p:ph/>
          </p:nvPr>
        </p:nvSpPr>
        <p:spPr>
          <a:xfrm>
            <a:off x="500063" y="2819400"/>
            <a:ext cx="11191875" cy="1982788"/>
          </a:xfrm>
          <a:prstGeom prst="rect">
            <a:avLst/>
          </a:prstGeom>
          <a:noFill/>
          <a:ln w="9525">
            <a:noFill/>
          </a:ln>
        </p:spPr>
        <p:txBody>
          <a:bodyPr anchor="t" anchorCtr="0"/>
          <a:p>
            <a:pPr algn="ctr">
              <a:spcBef>
                <a:spcPct val="50000"/>
              </a:spcBef>
              <a:buSzTx/>
              <a:buNone/>
            </a:pPr>
            <a:r>
              <a:rPr lang="zh-CN" altLang="en-US" b="1" dirty="0">
                <a:solidFill>
                  <a:srgbClr val="0000FF"/>
                </a:solidFill>
              </a:rPr>
              <a:t>应急能力评估</a:t>
            </a:r>
            <a:endParaRPr lang="zh-CN" altLang="en-US" b="1" dirty="0">
              <a:solidFill>
                <a:srgbClr val="0000FF"/>
              </a:solidFill>
            </a:endParaRPr>
          </a:p>
          <a:p>
            <a:pPr>
              <a:lnSpc>
                <a:spcPct val="150000"/>
              </a:lnSpc>
              <a:spcBef>
                <a:spcPct val="50000"/>
              </a:spcBef>
              <a:buSzTx/>
              <a:buNone/>
            </a:pPr>
            <a:r>
              <a:rPr lang="zh-CN" altLang="en-US" sz="2400" b="1" dirty="0">
                <a:solidFill>
                  <a:srgbClr val="0000FF"/>
                </a:solidFill>
              </a:rPr>
              <a:t>           在全面调查和客观分析生产经营单位应急队伍、装备、物资等应急资源状况基础上开展应急能力评估，并依据评估结果，完善应急保障措施。</a:t>
            </a:r>
            <a:endParaRPr lang="zh-CN" altLang="en-US" sz="2400" b="1" dirty="0">
              <a:solidFill>
                <a:srgbClr val="0000FF"/>
              </a:solidFill>
            </a:endParaRPr>
          </a:p>
        </p:txBody>
      </p:sp>
      <p:sp>
        <p:nvSpPr>
          <p:cNvPr id="41986" name="Rectangle 2"/>
          <p:cNvSpPr>
            <a:spLocks noGrp="1"/>
          </p:cNvSpPr>
          <p:nvPr/>
        </p:nvSpPr>
        <p:spPr>
          <a:xfrm>
            <a:off x="3844925" y="1273175"/>
            <a:ext cx="4502150" cy="836613"/>
          </a:xfrm>
          <a:prstGeom prst="rect">
            <a:avLst/>
          </a:prstGeom>
          <a:noFill/>
          <a:ln w="9525">
            <a:noFill/>
          </a:ln>
        </p:spPr>
        <p:txBody>
          <a:bodyPr anchor="ctr" anchorCtr="0"/>
          <a:p>
            <a:pPr algn="ctr" eaLnBrk="0" hangingPunct="0"/>
            <a:r>
              <a:rPr lang="zh-CN" altLang="en-US" sz="4000" b="1" dirty="0">
                <a:latin typeface="微软雅黑" panose="020B0503020204020204" pitchFamily="34" charset="-122"/>
                <a:ea typeface="微软雅黑" panose="020B0503020204020204" pitchFamily="34" charset="-122"/>
              </a:rPr>
              <a:t>应急预案基本概述</a:t>
            </a:r>
            <a:endParaRPr lang="zh-CN" altLang="en-US" sz="4000" b="1" dirty="0">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内容占位符 2"/>
          <p:cNvSpPr>
            <a:spLocks noGrp="1"/>
          </p:cNvSpPr>
          <p:nvPr>
            <p:ph/>
          </p:nvPr>
        </p:nvSpPr>
        <p:spPr>
          <a:xfrm>
            <a:off x="404813" y="2665413"/>
            <a:ext cx="11380787" cy="2003425"/>
          </a:xfrm>
          <a:prstGeom prst="rect">
            <a:avLst/>
          </a:prstGeom>
          <a:noFill/>
          <a:ln w="9525">
            <a:noFill/>
          </a:ln>
        </p:spPr>
        <p:txBody>
          <a:bodyPr anchor="t" anchorCtr="0"/>
          <a:p>
            <a:pPr algn="ctr">
              <a:spcBef>
                <a:spcPct val="50000"/>
              </a:spcBef>
              <a:buSzTx/>
              <a:buNone/>
            </a:pPr>
            <a:r>
              <a:rPr lang="zh-CN" altLang="en-US" b="1" dirty="0">
                <a:solidFill>
                  <a:srgbClr val="0000FF"/>
                </a:solidFill>
              </a:rPr>
              <a:t>编制应急预案</a:t>
            </a:r>
            <a:endParaRPr lang="zh-CN" altLang="en-US" b="1" dirty="0">
              <a:solidFill>
                <a:srgbClr val="0000FF"/>
              </a:solidFill>
            </a:endParaRPr>
          </a:p>
          <a:p>
            <a:pPr>
              <a:lnSpc>
                <a:spcPct val="150000"/>
              </a:lnSpc>
              <a:spcBef>
                <a:spcPct val="50000"/>
              </a:spcBef>
              <a:buSzTx/>
              <a:buNone/>
            </a:pPr>
            <a:r>
              <a:rPr lang="zh-CN" altLang="en-US" sz="2400" b="1" dirty="0">
                <a:solidFill>
                  <a:srgbClr val="0000FF"/>
                </a:solidFill>
              </a:rPr>
              <a:t>            依据生产经营单位风险评估以及应急能力评估结果，组织编制应急预案。应急预案编制应注重系统性和可操作性，做到与相关部门和单位应急预案相衔接。</a:t>
            </a:r>
            <a:endParaRPr lang="zh-CN" altLang="en-US" sz="2400" b="1" dirty="0">
              <a:solidFill>
                <a:srgbClr val="0000FF"/>
              </a:solidFill>
            </a:endParaRPr>
          </a:p>
        </p:txBody>
      </p:sp>
      <p:sp>
        <p:nvSpPr>
          <p:cNvPr id="43010" name="Rectangle 2"/>
          <p:cNvSpPr>
            <a:spLocks noGrp="1"/>
          </p:cNvSpPr>
          <p:nvPr/>
        </p:nvSpPr>
        <p:spPr>
          <a:xfrm>
            <a:off x="3844925" y="1273175"/>
            <a:ext cx="4502150" cy="836613"/>
          </a:xfrm>
          <a:prstGeom prst="rect">
            <a:avLst/>
          </a:prstGeom>
          <a:noFill/>
          <a:ln w="9525">
            <a:noFill/>
          </a:ln>
        </p:spPr>
        <p:txBody>
          <a:bodyPr anchor="ctr" anchorCtr="0"/>
          <a:p>
            <a:pPr algn="ctr" eaLnBrk="0" hangingPunct="0"/>
            <a:r>
              <a:rPr lang="zh-CN" altLang="en-US" sz="4000" b="1" dirty="0">
                <a:latin typeface="微软雅黑" panose="020B0503020204020204" pitchFamily="34" charset="-122"/>
                <a:ea typeface="微软雅黑" panose="020B0503020204020204" pitchFamily="34" charset="-122"/>
              </a:rPr>
              <a:t>应急预案基本概述</a:t>
            </a:r>
            <a:endParaRPr lang="zh-CN" altLang="en-US" sz="4000" b="1" dirty="0">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691" y="1143000"/>
            <a:ext cx="7421880" cy="241490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8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5"/>
    </p:custData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内容占位符 2"/>
          <p:cNvSpPr>
            <a:spLocks noGrp="1"/>
          </p:cNvSpPr>
          <p:nvPr>
            <p:ph/>
          </p:nvPr>
        </p:nvSpPr>
        <p:spPr>
          <a:xfrm>
            <a:off x="317500" y="2541588"/>
            <a:ext cx="11557000" cy="3022600"/>
          </a:xfrm>
          <a:prstGeom prst="rect">
            <a:avLst/>
          </a:prstGeom>
          <a:noFill/>
          <a:ln w="9525">
            <a:noFill/>
          </a:ln>
        </p:spPr>
        <p:txBody>
          <a:bodyPr anchor="t" anchorCtr="0"/>
          <a:p>
            <a:pPr algn="ctr">
              <a:spcBef>
                <a:spcPct val="50000"/>
              </a:spcBef>
              <a:buSzTx/>
              <a:buNone/>
            </a:pPr>
            <a:r>
              <a:rPr lang="zh-CN" altLang="en-US" b="1" dirty="0">
                <a:solidFill>
                  <a:srgbClr val="0000FF"/>
                </a:solidFill>
              </a:rPr>
              <a:t>应急预案评审</a:t>
            </a:r>
            <a:endParaRPr lang="zh-CN" altLang="en-US" b="1" dirty="0">
              <a:solidFill>
                <a:srgbClr val="0000FF"/>
              </a:solidFill>
            </a:endParaRPr>
          </a:p>
          <a:p>
            <a:pPr>
              <a:lnSpc>
                <a:spcPct val="150000"/>
              </a:lnSpc>
              <a:spcBef>
                <a:spcPct val="50000"/>
              </a:spcBef>
              <a:buSzTx/>
              <a:buNone/>
            </a:pPr>
            <a:r>
              <a:rPr lang="zh-CN" altLang="en-US" sz="2400" b="1" dirty="0">
                <a:solidFill>
                  <a:srgbClr val="0000FF"/>
                </a:solidFill>
              </a:rPr>
              <a:t>            应急预案编制完成后，生产经营单位应组织评审。评审分为内部评审和外部评审，内部评审由生产经营单位主要负责人组织有关部门和人员进行。外部评审由生产经营单位组织外部有关专家和人员进行 评审。应急预案评审合格后，由生产经营单位主要负责人（或分管负责人）签发实施，并进行备案管理。</a:t>
            </a:r>
            <a:endParaRPr lang="zh-CN" altLang="en-US" sz="2400" b="1" dirty="0">
              <a:solidFill>
                <a:srgbClr val="0000FF"/>
              </a:solidFill>
            </a:endParaRPr>
          </a:p>
          <a:p>
            <a:pPr>
              <a:buSzTx/>
            </a:pPr>
            <a:endParaRPr lang="zh-CN" altLang="en-US" dirty="0"/>
          </a:p>
        </p:txBody>
      </p:sp>
      <p:sp>
        <p:nvSpPr>
          <p:cNvPr id="44034" name="Rectangle 2"/>
          <p:cNvSpPr>
            <a:spLocks noGrp="1"/>
          </p:cNvSpPr>
          <p:nvPr/>
        </p:nvSpPr>
        <p:spPr>
          <a:xfrm>
            <a:off x="3844925" y="1273175"/>
            <a:ext cx="4502150" cy="836613"/>
          </a:xfrm>
          <a:prstGeom prst="rect">
            <a:avLst/>
          </a:prstGeom>
          <a:noFill/>
          <a:ln w="9525">
            <a:noFill/>
          </a:ln>
        </p:spPr>
        <p:txBody>
          <a:bodyPr anchor="ctr" anchorCtr="0"/>
          <a:p>
            <a:pPr algn="ctr" eaLnBrk="0" hangingPunct="0"/>
            <a:r>
              <a:rPr lang="zh-CN" altLang="en-US" sz="4000" b="1" dirty="0">
                <a:latin typeface="微软雅黑" panose="020B0503020204020204" pitchFamily="34" charset="-122"/>
                <a:ea typeface="微软雅黑" panose="020B0503020204020204" pitchFamily="34" charset="-122"/>
              </a:rPr>
              <a:t>应急预案基本概述</a:t>
            </a:r>
            <a:endParaRPr lang="zh-CN" altLang="en-US" sz="4000" b="1" dirty="0">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Text Box 3"/>
          <p:cNvSpPr txBox="1"/>
          <p:nvPr/>
        </p:nvSpPr>
        <p:spPr>
          <a:xfrm>
            <a:off x="6678613" y="2141538"/>
            <a:ext cx="5375275" cy="2586037"/>
          </a:xfrm>
          <a:prstGeom prst="rect">
            <a:avLst/>
          </a:prstGeom>
          <a:noFill/>
          <a:ln w="28575">
            <a:noFill/>
          </a:ln>
        </p:spPr>
        <p:txBody>
          <a:bodyPr lIns="0" tIns="0" rIns="0" bIns="0" anchor="t" anchorCtr="0">
            <a:spAutoFit/>
          </a:bodyPr>
          <a:p>
            <a:pPr>
              <a:spcBef>
                <a:spcPct val="50000"/>
              </a:spcBef>
              <a:buFont typeface="Wingdings" panose="05000000000000000000" pitchFamily="2" charset="2"/>
              <a:buChar char="Ø"/>
            </a:pPr>
            <a:r>
              <a:rPr lang="zh-CN" altLang="en-US" sz="2400" b="1" dirty="0">
                <a:solidFill>
                  <a:srgbClr val="0000FF"/>
                </a:solidFill>
                <a:latin typeface="微软雅黑" panose="020B0503020204020204" pitchFamily="34" charset="-122"/>
                <a:ea typeface="微软雅黑" panose="020B0503020204020204" pitchFamily="34" charset="-122"/>
              </a:rPr>
              <a:t>综合应急预案（</a:t>
            </a:r>
            <a:r>
              <a:rPr lang="en-US" altLang="zh-CN" sz="2400" b="1" dirty="0">
                <a:solidFill>
                  <a:srgbClr val="0000FF"/>
                </a:solidFill>
                <a:latin typeface="微软雅黑" panose="020B0503020204020204" pitchFamily="34" charset="-122"/>
                <a:ea typeface="微软雅黑" panose="020B0503020204020204" pitchFamily="34" charset="-122"/>
              </a:rPr>
              <a:t>1</a:t>
            </a:r>
            <a:r>
              <a:rPr lang="zh-CN" altLang="en-US" sz="2400" b="1" dirty="0">
                <a:solidFill>
                  <a:srgbClr val="0000FF"/>
                </a:solidFill>
                <a:latin typeface="微软雅黑" panose="020B0503020204020204" pitchFamily="34" charset="-122"/>
                <a:ea typeface="微软雅黑" panose="020B0503020204020204" pitchFamily="34" charset="-122"/>
              </a:rPr>
              <a:t>个）</a:t>
            </a:r>
            <a:endParaRPr lang="en-US" altLang="zh-CN" sz="2400" b="1" dirty="0">
              <a:solidFill>
                <a:srgbClr val="0000FF"/>
              </a:solidFill>
              <a:latin typeface="微软雅黑" panose="020B0503020204020204" pitchFamily="34" charset="-122"/>
              <a:ea typeface="微软雅黑" panose="020B0503020204020204" pitchFamily="34" charset="-122"/>
            </a:endParaRPr>
          </a:p>
          <a:p>
            <a:pPr>
              <a:spcBef>
                <a:spcPct val="50000"/>
              </a:spcBef>
              <a:buFont typeface="Wingdings" panose="05000000000000000000" pitchFamily="2" charset="2"/>
              <a:buChar char="Ø"/>
            </a:pPr>
            <a:endParaRPr lang="zh-CN" altLang="en-US" sz="2400" b="1" dirty="0">
              <a:solidFill>
                <a:srgbClr val="0000FF"/>
              </a:solidFill>
              <a:latin typeface="微软雅黑" panose="020B0503020204020204" pitchFamily="34" charset="-122"/>
              <a:ea typeface="微软雅黑" panose="020B0503020204020204" pitchFamily="34" charset="-122"/>
            </a:endParaRPr>
          </a:p>
          <a:p>
            <a:pPr>
              <a:spcBef>
                <a:spcPct val="50000"/>
              </a:spcBef>
              <a:buFont typeface="Wingdings" panose="05000000000000000000" pitchFamily="2" charset="2"/>
              <a:buChar char="Ø"/>
            </a:pPr>
            <a:r>
              <a:rPr lang="zh-CN" altLang="en-US" sz="2400" b="1" dirty="0">
                <a:solidFill>
                  <a:srgbClr val="0000FF"/>
                </a:solidFill>
                <a:latin typeface="微软雅黑" panose="020B0503020204020204" pitchFamily="34" charset="-122"/>
                <a:ea typeface="微软雅黑" panose="020B0503020204020204" pitchFamily="34" charset="-122"/>
              </a:rPr>
              <a:t>专项应急预案（</a:t>
            </a:r>
            <a:r>
              <a:rPr lang="en-US" altLang="zh-CN" sz="2400" b="1" dirty="0">
                <a:solidFill>
                  <a:srgbClr val="0000FF"/>
                </a:solidFill>
                <a:latin typeface="微软雅黑" panose="020B0503020204020204" pitchFamily="34" charset="-122"/>
                <a:ea typeface="微软雅黑" panose="020B0503020204020204" pitchFamily="34" charset="-122"/>
              </a:rPr>
              <a:t>7</a:t>
            </a:r>
            <a:r>
              <a:rPr lang="zh-CN" altLang="en-US" sz="2400" b="1" dirty="0">
                <a:solidFill>
                  <a:srgbClr val="0000FF"/>
                </a:solidFill>
                <a:latin typeface="微软雅黑" panose="020B0503020204020204" pitchFamily="34" charset="-122"/>
                <a:ea typeface="微软雅黑" panose="020B0503020204020204" pitchFamily="34" charset="-122"/>
              </a:rPr>
              <a:t>个）</a:t>
            </a:r>
            <a:endParaRPr lang="en-US" altLang="zh-CN" sz="2400" b="1" dirty="0">
              <a:solidFill>
                <a:srgbClr val="0000FF"/>
              </a:solidFill>
              <a:latin typeface="微软雅黑" panose="020B0503020204020204" pitchFamily="34" charset="-122"/>
              <a:ea typeface="微软雅黑" panose="020B0503020204020204" pitchFamily="34" charset="-122"/>
            </a:endParaRPr>
          </a:p>
          <a:p>
            <a:pPr>
              <a:spcBef>
                <a:spcPct val="50000"/>
              </a:spcBef>
              <a:buFont typeface="Wingdings" panose="05000000000000000000" pitchFamily="2" charset="2"/>
              <a:buChar char="Ø"/>
            </a:pPr>
            <a:endParaRPr lang="zh-CN" altLang="en-US" sz="2400" b="1" dirty="0">
              <a:solidFill>
                <a:srgbClr val="0000FF"/>
              </a:solidFill>
              <a:latin typeface="微软雅黑" panose="020B0503020204020204" pitchFamily="34" charset="-122"/>
              <a:ea typeface="微软雅黑" panose="020B0503020204020204" pitchFamily="34" charset="-122"/>
            </a:endParaRPr>
          </a:p>
          <a:p>
            <a:pPr>
              <a:spcBef>
                <a:spcPct val="50000"/>
              </a:spcBef>
              <a:buFont typeface="Wingdings" panose="05000000000000000000" pitchFamily="2" charset="2"/>
              <a:buChar char="Ø"/>
            </a:pPr>
            <a:r>
              <a:rPr lang="zh-CN" altLang="en-US" sz="2400" b="1" dirty="0">
                <a:solidFill>
                  <a:srgbClr val="0000FF"/>
                </a:solidFill>
                <a:latin typeface="微软雅黑" panose="020B0503020204020204" pitchFamily="34" charset="-122"/>
                <a:ea typeface="微软雅黑" panose="020B0503020204020204" pitchFamily="34" charset="-122"/>
              </a:rPr>
              <a:t>现场应急处置方案 （各维修车间）</a:t>
            </a:r>
            <a:endParaRPr lang="zh-CN" altLang="en-US" sz="2400" b="1" dirty="0">
              <a:solidFill>
                <a:srgbClr val="0000FF"/>
              </a:solidFill>
              <a:latin typeface="微软雅黑" panose="020B0503020204020204" pitchFamily="34" charset="-122"/>
              <a:ea typeface="微软雅黑" panose="020B0503020204020204" pitchFamily="34" charset="-122"/>
            </a:endParaRPr>
          </a:p>
        </p:txBody>
      </p:sp>
      <p:sp>
        <p:nvSpPr>
          <p:cNvPr id="45058" name="竖卷形 7"/>
          <p:cNvSpPr/>
          <p:nvPr/>
        </p:nvSpPr>
        <p:spPr>
          <a:xfrm>
            <a:off x="4576763" y="1341438"/>
            <a:ext cx="2030412" cy="4824412"/>
          </a:xfrm>
          <a:prstGeom prst="verticalScroll">
            <a:avLst>
              <a:gd name="adj" fmla="val 12500"/>
            </a:avLst>
          </a:prstGeom>
          <a:solidFill>
            <a:srgbClr val="A4F8C6"/>
          </a:solidFill>
          <a:ln w="9525" cap="flat" cmpd="sng">
            <a:solidFill>
              <a:srgbClr val="0000FF"/>
            </a:solidFill>
            <a:prstDash val="solid"/>
            <a:round/>
            <a:headEnd type="none" w="med" len="med"/>
            <a:tailEnd type="none" w="med" len="med"/>
          </a:ln>
        </p:spPr>
        <p:txBody>
          <a:bodyPr anchor="t" anchorCtr="0"/>
          <a:p>
            <a:pPr algn="ctr"/>
            <a:r>
              <a:rPr lang="zh-CN" altLang="zh-CN" sz="3200" b="1" dirty="0">
                <a:solidFill>
                  <a:srgbClr val="0000FF"/>
                </a:solidFill>
                <a:latin typeface="微软雅黑" panose="020B0503020204020204" pitchFamily="34" charset="-122"/>
                <a:ea typeface="微软雅黑" panose="020B0503020204020204" pitchFamily="34" charset="-122"/>
              </a:rPr>
              <a:t>生</a:t>
            </a:r>
            <a:r>
              <a:rPr lang="en-US" altLang="zh-CN" sz="3200" b="1" dirty="0">
                <a:solidFill>
                  <a:srgbClr val="0000FF"/>
                </a:solidFill>
                <a:latin typeface="微软雅黑" panose="020B0503020204020204" pitchFamily="34" charset="-122"/>
                <a:ea typeface="微软雅黑" panose="020B0503020204020204" pitchFamily="34" charset="-122"/>
              </a:rPr>
              <a:t> </a:t>
            </a:r>
            <a:r>
              <a:rPr lang="zh-CN" altLang="zh-CN" sz="3200" b="1" dirty="0">
                <a:solidFill>
                  <a:srgbClr val="0000FF"/>
                </a:solidFill>
                <a:latin typeface="微软雅黑" panose="020B0503020204020204" pitchFamily="34" charset="-122"/>
                <a:ea typeface="微软雅黑" panose="020B0503020204020204" pitchFamily="34" charset="-122"/>
              </a:rPr>
              <a:t>产</a:t>
            </a:r>
            <a:endParaRPr lang="en-US" altLang="zh-CN" sz="3200" b="1" dirty="0">
              <a:solidFill>
                <a:srgbClr val="0000FF"/>
              </a:solidFill>
              <a:latin typeface="微软雅黑" panose="020B0503020204020204" pitchFamily="34" charset="-122"/>
              <a:ea typeface="微软雅黑" panose="020B0503020204020204" pitchFamily="34" charset="-122"/>
            </a:endParaRPr>
          </a:p>
          <a:p>
            <a:pPr algn="ctr"/>
            <a:r>
              <a:rPr lang="zh-CN" altLang="zh-CN" sz="3200" b="1" dirty="0">
                <a:solidFill>
                  <a:srgbClr val="0000FF"/>
                </a:solidFill>
                <a:latin typeface="微软雅黑" panose="020B0503020204020204" pitchFamily="34" charset="-122"/>
                <a:ea typeface="微软雅黑" panose="020B0503020204020204" pitchFamily="34" charset="-122"/>
              </a:rPr>
              <a:t>安</a:t>
            </a:r>
            <a:r>
              <a:rPr lang="en-US" altLang="zh-CN" sz="3200" b="1" dirty="0">
                <a:solidFill>
                  <a:srgbClr val="0000FF"/>
                </a:solidFill>
                <a:latin typeface="微软雅黑" panose="020B0503020204020204" pitchFamily="34" charset="-122"/>
                <a:ea typeface="微软雅黑" panose="020B0503020204020204" pitchFamily="34" charset="-122"/>
              </a:rPr>
              <a:t> </a:t>
            </a:r>
            <a:r>
              <a:rPr lang="zh-CN" altLang="zh-CN" sz="3200" b="1" dirty="0">
                <a:solidFill>
                  <a:srgbClr val="0000FF"/>
                </a:solidFill>
                <a:latin typeface="微软雅黑" panose="020B0503020204020204" pitchFamily="34" charset="-122"/>
                <a:ea typeface="微软雅黑" panose="020B0503020204020204" pitchFamily="34" charset="-122"/>
              </a:rPr>
              <a:t>全</a:t>
            </a:r>
            <a:endParaRPr lang="en-US" altLang="zh-CN" sz="3200" b="1" dirty="0">
              <a:solidFill>
                <a:srgbClr val="0000FF"/>
              </a:solidFill>
              <a:latin typeface="微软雅黑" panose="020B0503020204020204" pitchFamily="34" charset="-122"/>
              <a:ea typeface="微软雅黑" panose="020B0503020204020204" pitchFamily="34" charset="-122"/>
            </a:endParaRPr>
          </a:p>
          <a:p>
            <a:pPr algn="ctr"/>
            <a:r>
              <a:rPr lang="zh-CN" altLang="zh-CN" sz="3200" b="1" dirty="0">
                <a:solidFill>
                  <a:srgbClr val="0000FF"/>
                </a:solidFill>
                <a:latin typeface="微软雅黑" panose="020B0503020204020204" pitchFamily="34" charset="-122"/>
                <a:ea typeface="微软雅黑" panose="020B0503020204020204" pitchFamily="34" charset="-122"/>
              </a:rPr>
              <a:t>事</a:t>
            </a:r>
            <a:r>
              <a:rPr lang="en-US" altLang="zh-CN" sz="3200" b="1" dirty="0">
                <a:solidFill>
                  <a:srgbClr val="0000FF"/>
                </a:solidFill>
                <a:latin typeface="微软雅黑" panose="020B0503020204020204" pitchFamily="34" charset="-122"/>
                <a:ea typeface="微软雅黑" panose="020B0503020204020204" pitchFamily="34" charset="-122"/>
              </a:rPr>
              <a:t> </a:t>
            </a:r>
            <a:r>
              <a:rPr lang="zh-CN" altLang="zh-CN" sz="3200" b="1" dirty="0">
                <a:solidFill>
                  <a:srgbClr val="0000FF"/>
                </a:solidFill>
                <a:latin typeface="微软雅黑" panose="020B0503020204020204" pitchFamily="34" charset="-122"/>
                <a:ea typeface="微软雅黑" panose="020B0503020204020204" pitchFamily="34" charset="-122"/>
              </a:rPr>
              <a:t>故</a:t>
            </a:r>
            <a:endParaRPr lang="en-US" altLang="zh-CN" sz="3200" b="1" dirty="0">
              <a:solidFill>
                <a:srgbClr val="0000FF"/>
              </a:solidFill>
              <a:latin typeface="微软雅黑" panose="020B0503020204020204" pitchFamily="34" charset="-122"/>
              <a:ea typeface="微软雅黑" panose="020B0503020204020204" pitchFamily="34" charset="-122"/>
            </a:endParaRPr>
          </a:p>
          <a:p>
            <a:pPr algn="ctr"/>
            <a:r>
              <a:rPr lang="zh-CN" altLang="zh-CN" sz="3200" b="1" dirty="0">
                <a:solidFill>
                  <a:srgbClr val="0000FF"/>
                </a:solidFill>
                <a:latin typeface="微软雅黑" panose="020B0503020204020204" pitchFamily="34" charset="-122"/>
                <a:ea typeface="微软雅黑" panose="020B0503020204020204" pitchFamily="34" charset="-122"/>
              </a:rPr>
              <a:t>应</a:t>
            </a:r>
            <a:r>
              <a:rPr lang="en-US" altLang="zh-CN" sz="3200" b="1" dirty="0">
                <a:solidFill>
                  <a:srgbClr val="0000FF"/>
                </a:solidFill>
                <a:latin typeface="微软雅黑" panose="020B0503020204020204" pitchFamily="34" charset="-122"/>
                <a:ea typeface="微软雅黑" panose="020B0503020204020204" pitchFamily="34" charset="-122"/>
              </a:rPr>
              <a:t> </a:t>
            </a:r>
            <a:r>
              <a:rPr lang="zh-CN" altLang="zh-CN" sz="3200" b="1" dirty="0">
                <a:solidFill>
                  <a:srgbClr val="0000FF"/>
                </a:solidFill>
                <a:latin typeface="微软雅黑" panose="020B0503020204020204" pitchFamily="34" charset="-122"/>
                <a:ea typeface="微软雅黑" panose="020B0503020204020204" pitchFamily="34" charset="-122"/>
              </a:rPr>
              <a:t>急</a:t>
            </a:r>
            <a:endParaRPr lang="en-US" altLang="zh-CN" sz="3200" b="1" dirty="0">
              <a:solidFill>
                <a:srgbClr val="0000FF"/>
              </a:solidFill>
              <a:latin typeface="微软雅黑" panose="020B0503020204020204" pitchFamily="34" charset="-122"/>
              <a:ea typeface="微软雅黑" panose="020B0503020204020204" pitchFamily="34" charset="-122"/>
            </a:endParaRPr>
          </a:p>
          <a:p>
            <a:pPr algn="ctr"/>
            <a:r>
              <a:rPr lang="zh-CN" altLang="zh-CN" sz="3200" b="1" dirty="0">
                <a:solidFill>
                  <a:srgbClr val="0000FF"/>
                </a:solidFill>
                <a:latin typeface="微软雅黑" panose="020B0503020204020204" pitchFamily="34" charset="-122"/>
                <a:ea typeface="微软雅黑" panose="020B0503020204020204" pitchFamily="34" charset="-122"/>
              </a:rPr>
              <a:t>预</a:t>
            </a:r>
            <a:r>
              <a:rPr lang="en-US" altLang="zh-CN" sz="3200" b="1" dirty="0">
                <a:solidFill>
                  <a:srgbClr val="0000FF"/>
                </a:solidFill>
                <a:latin typeface="微软雅黑" panose="020B0503020204020204" pitchFamily="34" charset="-122"/>
                <a:ea typeface="微软雅黑" panose="020B0503020204020204" pitchFamily="34" charset="-122"/>
              </a:rPr>
              <a:t> </a:t>
            </a:r>
            <a:r>
              <a:rPr lang="zh-CN" altLang="zh-CN" sz="3200" b="1" dirty="0">
                <a:solidFill>
                  <a:srgbClr val="0000FF"/>
                </a:solidFill>
                <a:latin typeface="微软雅黑" panose="020B0503020204020204" pitchFamily="34" charset="-122"/>
                <a:ea typeface="微软雅黑" panose="020B0503020204020204" pitchFamily="34" charset="-122"/>
              </a:rPr>
              <a:t>案</a:t>
            </a:r>
            <a:endParaRPr lang="en-US" altLang="zh-CN" sz="3200" b="1" dirty="0">
              <a:solidFill>
                <a:srgbClr val="0000FF"/>
              </a:solidFill>
              <a:latin typeface="微软雅黑" panose="020B0503020204020204" pitchFamily="34" charset="-122"/>
              <a:ea typeface="微软雅黑" panose="020B0503020204020204" pitchFamily="34" charset="-122"/>
            </a:endParaRPr>
          </a:p>
          <a:p>
            <a:pPr algn="ctr"/>
            <a:r>
              <a:rPr lang="zh-CN" altLang="en-US" sz="3200" b="1" dirty="0">
                <a:solidFill>
                  <a:srgbClr val="0000FF"/>
                </a:solidFill>
                <a:latin typeface="微软雅黑" panose="020B0503020204020204" pitchFamily="34" charset="-122"/>
                <a:ea typeface="微软雅黑" panose="020B0503020204020204" pitchFamily="34" charset="-122"/>
              </a:rPr>
              <a:t>的 组</a:t>
            </a:r>
            <a:endParaRPr lang="en-US" altLang="zh-CN" sz="3200" b="1" dirty="0">
              <a:solidFill>
                <a:srgbClr val="0000FF"/>
              </a:solidFill>
              <a:latin typeface="微软雅黑" panose="020B0503020204020204" pitchFamily="34" charset="-122"/>
              <a:ea typeface="微软雅黑" panose="020B0503020204020204" pitchFamily="34" charset="-122"/>
            </a:endParaRPr>
          </a:p>
          <a:p>
            <a:pPr algn="ctr"/>
            <a:r>
              <a:rPr lang="zh-CN" altLang="en-US" sz="3200" b="1" dirty="0">
                <a:solidFill>
                  <a:srgbClr val="0000FF"/>
                </a:solidFill>
                <a:latin typeface="微软雅黑" panose="020B0503020204020204" pitchFamily="34" charset="-122"/>
                <a:ea typeface="微软雅黑" panose="020B0503020204020204" pitchFamily="34" charset="-122"/>
              </a:rPr>
              <a:t>成 部</a:t>
            </a:r>
            <a:endParaRPr lang="en-US" altLang="zh-CN" sz="3200" b="1" dirty="0">
              <a:solidFill>
                <a:srgbClr val="0000FF"/>
              </a:solidFill>
              <a:latin typeface="微软雅黑" panose="020B0503020204020204" pitchFamily="34" charset="-122"/>
              <a:ea typeface="微软雅黑" panose="020B0503020204020204" pitchFamily="34" charset="-122"/>
            </a:endParaRPr>
          </a:p>
          <a:p>
            <a:r>
              <a:rPr lang="zh-CN" altLang="en-US" sz="3200" b="1" dirty="0">
                <a:solidFill>
                  <a:srgbClr val="0000FF"/>
                </a:solidFill>
                <a:latin typeface="微软雅黑" panose="020B0503020204020204" pitchFamily="34" charset="-122"/>
                <a:ea typeface="微软雅黑" panose="020B0503020204020204" pitchFamily="34" charset="-122"/>
              </a:rPr>
              <a:t>  分 </a:t>
            </a:r>
            <a:endParaRPr lang="zh-CN" altLang="en-US" sz="3200" b="1" dirty="0">
              <a:solidFill>
                <a:srgbClr val="0000FF"/>
              </a:solidFill>
              <a:latin typeface="微软雅黑" panose="020B0503020204020204" pitchFamily="34" charset="-122"/>
              <a:ea typeface="微软雅黑" panose="020B0503020204020204" pitchFamily="34" charset="-122"/>
            </a:endParaRPr>
          </a:p>
        </p:txBody>
      </p:sp>
      <p:sp>
        <p:nvSpPr>
          <p:cNvPr id="45059" name="Rectangle 2"/>
          <p:cNvSpPr>
            <a:spLocks noGrp="1"/>
          </p:cNvSpPr>
          <p:nvPr/>
        </p:nvSpPr>
        <p:spPr>
          <a:xfrm>
            <a:off x="-3175" y="3336925"/>
            <a:ext cx="4502150" cy="835025"/>
          </a:xfrm>
          <a:prstGeom prst="rect">
            <a:avLst/>
          </a:prstGeom>
          <a:noFill/>
          <a:ln w="9525">
            <a:noFill/>
          </a:ln>
        </p:spPr>
        <p:txBody>
          <a:bodyPr anchor="ctr" anchorCtr="0"/>
          <a:p>
            <a:pPr algn="ctr" eaLnBrk="0" hangingPunct="0"/>
            <a:r>
              <a:rPr lang="zh-CN" altLang="en-US" sz="4000" b="1" dirty="0">
                <a:latin typeface="微软雅黑" panose="020B0503020204020204" pitchFamily="34" charset="-122"/>
                <a:ea typeface="微软雅黑" panose="020B0503020204020204" pitchFamily="34" charset="-122"/>
              </a:rPr>
              <a:t>应急预案基本概述</a:t>
            </a:r>
            <a:endParaRPr lang="zh-CN" altLang="en-US" sz="4000" b="1" dirty="0">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Rectangle 3"/>
          <p:cNvSpPr>
            <a:spLocks noGrp="1" noChangeArrowheads="1"/>
          </p:cNvSpPr>
          <p:nvPr>
            <p:ph idx="4294967295"/>
          </p:nvPr>
        </p:nvSpPr>
        <p:spPr>
          <a:xfrm>
            <a:off x="2601913" y="3116263"/>
            <a:ext cx="8201025" cy="1709738"/>
          </a:xfrm>
          <a:prstGeom prst="rect">
            <a:avLst/>
          </a:prstGeom>
          <a:solidFill>
            <a:schemeClr val="bg1"/>
          </a:solidFill>
        </p:spPr>
        <p:txBody>
          <a:bodyPr/>
          <a:lstStyle/>
          <a:p>
            <a:pPr marL="342900" marR="0" lvl="0" indent="-342900" algn="l" defTabSz="914400" rtl="0" eaLnBrk="0" fontAlgn="base" latinLnBrk="0" hangingPunct="0">
              <a:lnSpc>
                <a:spcPct val="150000"/>
              </a:lnSpc>
              <a:spcBef>
                <a:spcPct val="20000"/>
              </a:spcBef>
              <a:spcAft>
                <a:spcPct val="0"/>
              </a:spcAft>
              <a:buClrTx/>
              <a:buSzTx/>
              <a:buFontTx/>
              <a:buChar char="•"/>
              <a:defRPr/>
            </a:pPr>
            <a:r>
              <a:rPr kumimoji="0" lang="zh-CN" altLang="en-US" sz="2400" b="1" i="0" u="none" strike="noStrike" kern="1200" cap="none" spc="0" normalizeH="0" baseline="0" noProof="0" dirty="0" smtClean="0">
                <a:ln>
                  <a:noFill/>
                </a:ln>
                <a:solidFill>
                  <a:srgbClr val="0000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综合应急预案是从总体上阐述处理事故的应急方针、政策，应急组织结构及相关应急职责，应急行动、措施和保障等基本要求和程序，是应对各类事故的综合性文件。 </a:t>
            </a:r>
            <a:endParaRPr kumimoji="0" lang="zh-CN" altLang="en-US" sz="2400" b="1" i="0" u="none" strike="noStrike" kern="1200" cap="none" spc="0" normalizeH="0" baseline="0" noProof="0" dirty="0" smtClean="0">
              <a:ln>
                <a:noFill/>
              </a:ln>
              <a:solidFill>
                <a:srgbClr val="0000FF"/>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矩形 5"/>
          <p:cNvSpPr/>
          <p:nvPr/>
        </p:nvSpPr>
        <p:spPr>
          <a:xfrm>
            <a:off x="1451146" y="2207909"/>
            <a:ext cx="675003" cy="3136265"/>
          </a:xfrm>
          <a:prstGeom prst="rect">
            <a:avLst/>
          </a:prstGeom>
          <a:noFill/>
        </p:spPr>
        <p:txBody>
          <a:bodyPr vert="eaVert" wrap="none">
            <a:spAutoFit/>
            <a:scene3d>
              <a:camera prst="orthographicFront"/>
              <a:lightRig rig="threePt" dir="t"/>
            </a:scene3d>
            <a:sp3d extrusionH="57150">
              <a:bevelT w="69850" h="38100" prst="cross"/>
            </a:sp3d>
          </a:bodyPr>
          <a:lstStyle/>
          <a:p>
            <a:pPr marL="342900" marR="0" lvl="0" indent="-342900" algn="ctr" defTabSz="914400" rtl="0" eaLnBrk="0" fontAlgn="base" latinLnBrk="0" hangingPunct="0">
              <a:lnSpc>
                <a:spcPct val="100000"/>
              </a:lnSpc>
              <a:spcBef>
                <a:spcPct val="50000"/>
              </a:spcBef>
              <a:spcAft>
                <a:spcPct val="0"/>
              </a:spcAft>
              <a:buClr>
                <a:srgbClr val="000000"/>
              </a:buClr>
              <a:buSzTx/>
              <a:buFontTx/>
              <a:buNone/>
              <a:defRPr/>
            </a:pPr>
            <a:r>
              <a:rPr kumimoji="0" lang="zh-CN" altLang="en-US" sz="3200" b="1" i="0" u="none" strike="noStrike" kern="1200" cap="none" spc="0" normalizeH="0" baseline="0" noProof="0" dirty="0">
                <a:ln>
                  <a:noFill/>
                </a:ln>
                <a:solidFill>
                  <a:srgbClr val="0000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综 合 应 急 预 案</a:t>
            </a:r>
            <a:endParaRPr kumimoji="0" lang="zh-CN" altLang="en-US" sz="3200" b="1" i="0" u="none" strike="noStrike" kern="1200" cap="none" spc="0" normalizeH="0" baseline="0" noProof="0" dirty="0">
              <a:ln>
                <a:noFill/>
              </a:ln>
              <a:solidFill>
                <a:srgbClr val="0000FF"/>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6083" name="Rectangle 2"/>
          <p:cNvSpPr>
            <a:spLocks noGrp="1"/>
          </p:cNvSpPr>
          <p:nvPr/>
        </p:nvSpPr>
        <p:spPr>
          <a:xfrm>
            <a:off x="3844925" y="1273175"/>
            <a:ext cx="4502150" cy="836613"/>
          </a:xfrm>
          <a:prstGeom prst="rect">
            <a:avLst/>
          </a:prstGeom>
          <a:noFill/>
          <a:ln w="9525">
            <a:noFill/>
          </a:ln>
        </p:spPr>
        <p:txBody>
          <a:bodyPr anchor="ctr" anchorCtr="0"/>
          <a:p>
            <a:pPr algn="ctr" eaLnBrk="0" hangingPunct="0"/>
            <a:r>
              <a:rPr lang="zh-CN" altLang="en-US" sz="4000" b="1" dirty="0">
                <a:latin typeface="微软雅黑" panose="020B0503020204020204" pitchFamily="34" charset="-122"/>
                <a:ea typeface="微软雅黑" panose="020B0503020204020204" pitchFamily="34" charset="-122"/>
              </a:rPr>
              <a:t>应急预案基本概述</a:t>
            </a:r>
            <a:endParaRPr lang="zh-CN" altLang="en-US" sz="4000" b="1" dirty="0">
              <a:latin typeface="微软雅黑" panose="020B0503020204020204" pitchFamily="34" charset="-122"/>
              <a:ea typeface="微软雅黑" panose="020B0503020204020204" pitchFamily="34" charset="-122"/>
            </a:endParaRPr>
          </a:p>
        </p:txBody>
      </p:sp>
    </p:spTree>
  </p:cSld>
  <p:clrMapOvr>
    <a:overrideClrMapping bg1="lt1" tx1="dk1" bg2="lt2" tx2="dk2" accent1="accent1" accent2="accent2" accent3="accent3" accent4="accent4" accent5="accent5" accent6="accent6" hlink="hlink" folHlink="folHlink"/>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内容占位符 2"/>
          <p:cNvSpPr>
            <a:spLocks noGrp="1"/>
          </p:cNvSpPr>
          <p:nvPr>
            <p:ph idx="4294967295"/>
          </p:nvPr>
        </p:nvSpPr>
        <p:spPr>
          <a:xfrm>
            <a:off x="6824663" y="1643063"/>
            <a:ext cx="3816350" cy="4525963"/>
          </a:xfrm>
          <a:prstGeom prst="rect">
            <a:avLst/>
          </a:prstGeom>
        </p:spPr>
        <p:txBody>
          <a:bodyPr/>
          <a:lstStyle/>
          <a:p>
            <a:pPr marL="342900" marR="0" lvl="0" indent="-342900" algn="l" defTabSz="914400" rtl="0" eaLnBrk="0" fontAlgn="base" latinLnBrk="0" hangingPunct="0">
              <a:lnSpc>
                <a:spcPts val="2500"/>
              </a:lnSpc>
              <a:spcBef>
                <a:spcPct val="20000"/>
              </a:spcBef>
              <a:spcAft>
                <a:spcPct val="0"/>
              </a:spcAft>
              <a:buClrTx/>
              <a:buSzTx/>
              <a:buFontTx/>
              <a:buChar char="•"/>
              <a:defRPr/>
            </a:pPr>
            <a:r>
              <a:rPr kumimoji="0" lang="zh-CN" altLang="en-US" sz="2400" b="1" i="0" u="none" strike="noStrike" kern="1200" cap="none" spc="0" normalizeH="0" baseline="0" noProof="0" dirty="0" smtClean="0">
                <a:ln>
                  <a:noFill/>
                </a:ln>
                <a:solidFill>
                  <a:srgbClr val="0000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总则</a:t>
            </a:r>
            <a:endParaRPr kumimoji="0" lang="en-US" altLang="zh-CN" sz="2400" b="1" i="0" u="none" strike="noStrike" kern="1200" cap="none" spc="0" normalizeH="0" baseline="0" noProof="0" dirty="0" smtClean="0">
              <a:ln>
                <a:noFill/>
              </a:ln>
              <a:solidFill>
                <a:srgbClr val="0000FF"/>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0" fontAlgn="base" latinLnBrk="0" hangingPunct="0">
              <a:lnSpc>
                <a:spcPts val="2500"/>
              </a:lnSpc>
              <a:spcBef>
                <a:spcPct val="20000"/>
              </a:spcBef>
              <a:spcAft>
                <a:spcPct val="0"/>
              </a:spcAft>
              <a:buClrTx/>
              <a:buSzTx/>
              <a:buFontTx/>
              <a:buChar char="•"/>
              <a:defRPr/>
            </a:pPr>
            <a:r>
              <a:rPr kumimoji="0" lang="zh-CN" altLang="en-US" sz="2400" b="1" i="0" u="none" strike="noStrike" kern="1200" cap="none" spc="0" normalizeH="0" baseline="0" noProof="0" dirty="0" smtClean="0">
                <a:ln>
                  <a:noFill/>
                </a:ln>
                <a:solidFill>
                  <a:srgbClr val="0000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事故风险描述</a:t>
            </a:r>
            <a:endParaRPr kumimoji="0" lang="en-US" altLang="zh-CN" sz="2400" b="1" i="0" u="none" strike="noStrike" kern="1200" cap="none" spc="0" normalizeH="0" baseline="0" noProof="0" dirty="0" smtClean="0">
              <a:ln>
                <a:noFill/>
              </a:ln>
              <a:solidFill>
                <a:srgbClr val="0000FF"/>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0" fontAlgn="base" latinLnBrk="0" hangingPunct="0">
              <a:lnSpc>
                <a:spcPts val="2500"/>
              </a:lnSpc>
              <a:spcBef>
                <a:spcPct val="20000"/>
              </a:spcBef>
              <a:spcAft>
                <a:spcPct val="0"/>
              </a:spcAft>
              <a:buClrTx/>
              <a:buSzTx/>
              <a:buFontTx/>
              <a:buChar char="•"/>
              <a:defRPr/>
            </a:pPr>
            <a:r>
              <a:rPr kumimoji="0" lang="zh-CN" altLang="en-US" sz="2400" b="1" i="0" u="none" strike="noStrike" kern="1200" cap="none" spc="0" normalizeH="0" baseline="0" noProof="0" dirty="0" smtClean="0">
                <a:ln>
                  <a:noFill/>
                </a:ln>
                <a:solidFill>
                  <a:srgbClr val="0000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应急</a:t>
            </a:r>
            <a:r>
              <a:rPr kumimoji="0" lang="zh-CN" altLang="zh-CN" sz="2400" b="1" i="0" u="none" strike="noStrike" kern="1200" cap="none" spc="0" normalizeH="0" baseline="0" noProof="0" dirty="0" smtClean="0">
                <a:ln>
                  <a:noFill/>
                </a:ln>
                <a:solidFill>
                  <a:srgbClr val="0000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组织机构及职责</a:t>
            </a:r>
            <a:endParaRPr kumimoji="0" lang="en-US" altLang="zh-CN" sz="2400" b="1" i="0" u="none" strike="noStrike" kern="1200" cap="none" spc="0" normalizeH="0" baseline="0" noProof="0" dirty="0" smtClean="0">
              <a:ln>
                <a:noFill/>
              </a:ln>
              <a:solidFill>
                <a:srgbClr val="0000FF"/>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0" fontAlgn="base" latinLnBrk="0" hangingPunct="0">
              <a:lnSpc>
                <a:spcPts val="2500"/>
              </a:lnSpc>
              <a:spcBef>
                <a:spcPct val="20000"/>
              </a:spcBef>
              <a:spcAft>
                <a:spcPct val="0"/>
              </a:spcAft>
              <a:buClrTx/>
              <a:buSzTx/>
              <a:buFontTx/>
              <a:buChar char="•"/>
              <a:defRPr/>
            </a:pPr>
            <a:r>
              <a:rPr kumimoji="0" lang="zh-CN" altLang="zh-CN" sz="2400" b="1" i="0" u="none" strike="noStrike" kern="1200" cap="none" spc="0" normalizeH="0" baseline="0" noProof="0" dirty="0" smtClean="0">
                <a:ln>
                  <a:noFill/>
                </a:ln>
                <a:solidFill>
                  <a:srgbClr val="0000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预警</a:t>
            </a:r>
            <a:r>
              <a:rPr kumimoji="0" lang="zh-CN" altLang="en-US" sz="2400" b="1" i="0" u="none" strike="noStrike" kern="1200" cap="none" spc="0" normalizeH="0" baseline="0" noProof="0" dirty="0" smtClean="0">
                <a:ln>
                  <a:noFill/>
                </a:ln>
                <a:solidFill>
                  <a:srgbClr val="0000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的信息报告</a:t>
            </a:r>
            <a:endParaRPr kumimoji="0" lang="en-US" altLang="zh-CN" sz="2400" b="1" i="0" u="none" strike="noStrike" kern="1200" cap="none" spc="0" normalizeH="0" baseline="0" noProof="0" dirty="0" smtClean="0">
              <a:ln>
                <a:noFill/>
              </a:ln>
              <a:solidFill>
                <a:srgbClr val="0000FF"/>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0" fontAlgn="base" latinLnBrk="0" hangingPunct="0">
              <a:lnSpc>
                <a:spcPts val="2500"/>
              </a:lnSpc>
              <a:spcBef>
                <a:spcPct val="20000"/>
              </a:spcBef>
              <a:spcAft>
                <a:spcPct val="0"/>
              </a:spcAft>
              <a:buClrTx/>
              <a:buSzTx/>
              <a:buFontTx/>
              <a:buChar char="•"/>
              <a:defRPr/>
            </a:pPr>
            <a:r>
              <a:rPr kumimoji="0" lang="zh-CN" altLang="zh-CN" sz="2400" b="1" i="0" u="none" strike="noStrike" kern="1200" cap="none" spc="0" normalizeH="0" baseline="0" noProof="0" dirty="0" smtClean="0">
                <a:ln>
                  <a:noFill/>
                </a:ln>
                <a:solidFill>
                  <a:srgbClr val="0000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应急响应</a:t>
            </a:r>
            <a:endParaRPr kumimoji="0" lang="en-US" altLang="zh-CN" sz="2400" b="1" i="0" u="none" strike="noStrike" kern="1200" cap="none" spc="0" normalizeH="0" baseline="0" noProof="0" dirty="0" smtClean="0">
              <a:ln>
                <a:noFill/>
              </a:ln>
              <a:solidFill>
                <a:srgbClr val="0000FF"/>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0" fontAlgn="base" latinLnBrk="0" hangingPunct="0">
              <a:lnSpc>
                <a:spcPts val="2500"/>
              </a:lnSpc>
              <a:spcBef>
                <a:spcPct val="20000"/>
              </a:spcBef>
              <a:spcAft>
                <a:spcPct val="0"/>
              </a:spcAft>
              <a:buClrTx/>
              <a:buSzTx/>
              <a:buFontTx/>
              <a:buChar char="•"/>
              <a:defRPr/>
            </a:pPr>
            <a:r>
              <a:rPr kumimoji="0" lang="zh-CN" altLang="zh-CN" sz="2400" b="1" i="0" u="none" strike="noStrike" kern="1200" cap="none" spc="0" normalizeH="0" baseline="0" noProof="0" dirty="0" smtClean="0">
                <a:ln>
                  <a:noFill/>
                </a:ln>
                <a:solidFill>
                  <a:srgbClr val="0000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信息</a:t>
            </a:r>
            <a:r>
              <a:rPr kumimoji="0" lang="zh-CN" altLang="en-US" sz="2400" b="1" i="0" u="none" strike="noStrike" kern="1200" cap="none" spc="0" normalizeH="0" baseline="0" noProof="0" dirty="0" smtClean="0">
                <a:ln>
                  <a:noFill/>
                </a:ln>
                <a:solidFill>
                  <a:srgbClr val="0000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公开</a:t>
            </a:r>
            <a:endParaRPr kumimoji="0" lang="zh-CN" altLang="zh-CN" sz="2400" b="1" i="0" u="none" strike="noStrike" kern="1200" cap="none" spc="0" normalizeH="0" baseline="0" noProof="0" dirty="0" smtClean="0">
              <a:ln>
                <a:noFill/>
              </a:ln>
              <a:solidFill>
                <a:srgbClr val="0000FF"/>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0" fontAlgn="base" latinLnBrk="0" hangingPunct="0">
              <a:lnSpc>
                <a:spcPts val="2500"/>
              </a:lnSpc>
              <a:spcBef>
                <a:spcPct val="20000"/>
              </a:spcBef>
              <a:spcAft>
                <a:spcPct val="0"/>
              </a:spcAft>
              <a:buClrTx/>
              <a:buSzTx/>
              <a:buFontTx/>
              <a:buChar char="•"/>
              <a:defRPr/>
            </a:pPr>
            <a:r>
              <a:rPr kumimoji="0" lang="zh-CN" altLang="zh-CN" sz="2400" b="1" i="0" u="none" strike="noStrike" kern="1200" cap="none" spc="0" normalizeH="0" baseline="0" noProof="0" dirty="0" smtClean="0">
                <a:ln>
                  <a:noFill/>
                </a:ln>
                <a:solidFill>
                  <a:srgbClr val="0000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后期处置</a:t>
            </a:r>
            <a:endParaRPr kumimoji="0" lang="en-US" altLang="zh-CN" sz="2400" b="1" i="0" u="none" strike="noStrike" kern="1200" cap="none" spc="0" normalizeH="0" baseline="0" noProof="0" dirty="0" smtClean="0">
              <a:ln>
                <a:noFill/>
              </a:ln>
              <a:solidFill>
                <a:srgbClr val="0000FF"/>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0" fontAlgn="base" latinLnBrk="0" hangingPunct="0">
              <a:lnSpc>
                <a:spcPts val="2500"/>
              </a:lnSpc>
              <a:spcBef>
                <a:spcPct val="20000"/>
              </a:spcBef>
              <a:spcAft>
                <a:spcPct val="0"/>
              </a:spcAft>
              <a:buClrTx/>
              <a:buSzTx/>
              <a:buFontTx/>
              <a:buChar char="•"/>
              <a:defRPr/>
            </a:pPr>
            <a:r>
              <a:rPr kumimoji="0" lang="zh-CN" altLang="zh-CN" sz="2400" b="1" i="0" u="none" strike="noStrike" kern="1200" cap="none" spc="0" normalizeH="0" baseline="0" noProof="0" dirty="0" smtClean="0">
                <a:ln>
                  <a:noFill/>
                </a:ln>
                <a:solidFill>
                  <a:srgbClr val="0000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保障措施</a:t>
            </a:r>
            <a:endParaRPr kumimoji="0" lang="en-US" altLang="zh-CN" sz="2400" b="1" i="0" u="none" strike="noStrike" kern="1200" cap="none" spc="0" normalizeH="0" baseline="0" noProof="0" dirty="0" smtClean="0">
              <a:ln>
                <a:noFill/>
              </a:ln>
              <a:solidFill>
                <a:srgbClr val="0000FF"/>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0" fontAlgn="base" latinLnBrk="0" hangingPunct="0">
              <a:lnSpc>
                <a:spcPts val="2500"/>
              </a:lnSpc>
              <a:spcBef>
                <a:spcPct val="20000"/>
              </a:spcBef>
              <a:spcAft>
                <a:spcPct val="0"/>
              </a:spcAft>
              <a:buClrTx/>
              <a:buSzTx/>
              <a:buFontTx/>
              <a:buChar char="•"/>
              <a:defRPr/>
            </a:pPr>
            <a:r>
              <a:rPr kumimoji="0" lang="en-US" altLang="zh-CN" sz="2400" b="1" i="0" u="none" strike="noStrike" kern="1200" cap="none" spc="0" normalizeH="0" baseline="0" noProof="0" dirty="0" err="1" smtClean="0">
                <a:ln>
                  <a:noFill/>
                </a:ln>
                <a:solidFill>
                  <a:srgbClr val="0000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培训</a:t>
            </a:r>
            <a:r>
              <a:rPr kumimoji="0" lang="zh-CN" altLang="zh-CN" sz="2400" b="1" i="0" u="none" strike="noStrike" kern="1200" cap="none" spc="0" normalizeH="0" baseline="0" noProof="0" dirty="0" smtClean="0">
                <a:ln>
                  <a:noFill/>
                </a:ln>
                <a:solidFill>
                  <a:srgbClr val="0000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与演练</a:t>
            </a:r>
            <a:endParaRPr kumimoji="0" lang="en-US" altLang="zh-CN" sz="2400" b="1" i="0" u="none" strike="noStrike" kern="1200" cap="none" spc="0" normalizeH="0" baseline="0" noProof="0" dirty="0" smtClean="0">
              <a:ln>
                <a:noFill/>
              </a:ln>
              <a:solidFill>
                <a:srgbClr val="0000FF"/>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0" fontAlgn="base" latinLnBrk="0" hangingPunct="0">
              <a:lnSpc>
                <a:spcPts val="2500"/>
              </a:lnSpc>
              <a:spcBef>
                <a:spcPct val="20000"/>
              </a:spcBef>
              <a:spcAft>
                <a:spcPct val="0"/>
              </a:spcAft>
              <a:buClrTx/>
              <a:buSzTx/>
              <a:buFontTx/>
              <a:buChar char="•"/>
              <a:defRPr/>
            </a:pPr>
            <a:r>
              <a:rPr kumimoji="0" lang="zh-CN" altLang="zh-CN" sz="2400" b="1" i="0" u="none" strike="noStrike" kern="1200" cap="none" spc="0" normalizeH="0" baseline="0" noProof="0" dirty="0" smtClean="0">
                <a:ln>
                  <a:noFill/>
                </a:ln>
                <a:solidFill>
                  <a:srgbClr val="0000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奖惩</a:t>
            </a:r>
            <a:endParaRPr kumimoji="0" lang="en-US" altLang="zh-CN" sz="2400" b="1" i="0" u="none" strike="noStrike" kern="1200" cap="none" spc="0" normalizeH="0" baseline="0" noProof="0" dirty="0" smtClean="0">
              <a:ln>
                <a:noFill/>
              </a:ln>
              <a:solidFill>
                <a:srgbClr val="0000FF"/>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0" fontAlgn="base" latinLnBrk="0" hangingPunct="0">
              <a:lnSpc>
                <a:spcPts val="2500"/>
              </a:lnSpc>
              <a:spcBef>
                <a:spcPct val="20000"/>
              </a:spcBef>
              <a:spcAft>
                <a:spcPct val="0"/>
              </a:spcAft>
              <a:buClrTx/>
              <a:buSzTx/>
              <a:buFontTx/>
              <a:buChar char="•"/>
              <a:defRPr/>
            </a:pPr>
            <a:r>
              <a:rPr kumimoji="0" lang="zh-CN" altLang="zh-CN" sz="2400" b="1" i="0" u="none" strike="noStrike" kern="1200" cap="none" spc="0" normalizeH="0" baseline="0" noProof="0" dirty="0" smtClean="0">
                <a:ln>
                  <a:noFill/>
                </a:ln>
                <a:solidFill>
                  <a:srgbClr val="0000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附则</a:t>
            </a:r>
            <a:endParaRPr kumimoji="0" lang="en-US" altLang="zh-CN" sz="2400" b="1" i="0" u="none" strike="noStrike" kern="1200" cap="none" spc="0" normalizeH="0" baseline="0" noProof="0" dirty="0" smtClean="0">
              <a:ln>
                <a:noFill/>
              </a:ln>
              <a:solidFill>
                <a:srgbClr val="0000FF"/>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矩形 6"/>
          <p:cNvSpPr/>
          <p:nvPr/>
        </p:nvSpPr>
        <p:spPr>
          <a:xfrm>
            <a:off x="5843123" y="1512922"/>
            <a:ext cx="675005" cy="4561840"/>
          </a:xfrm>
          <a:prstGeom prst="rect">
            <a:avLst/>
          </a:prstGeom>
          <a:noFill/>
        </p:spPr>
        <p:txBody>
          <a:bodyPr vert="eaVert" wrap="none">
            <a:spAutoFit/>
            <a:scene3d>
              <a:camera prst="orthographicFront"/>
              <a:lightRig rig="threePt" dir="t"/>
            </a:scene3d>
            <a:sp3d extrusionH="57150">
              <a:bevelT w="69850" h="38100" prst="cross"/>
            </a:sp3d>
          </a:bodyPr>
          <a:lstStyle/>
          <a:p>
            <a:pPr marL="342900" marR="0" lvl="0" indent="-342900" algn="ctr" defTabSz="914400" rtl="0" eaLnBrk="0" fontAlgn="base" latinLnBrk="0" hangingPunct="0">
              <a:lnSpc>
                <a:spcPct val="100000"/>
              </a:lnSpc>
              <a:spcBef>
                <a:spcPct val="50000"/>
              </a:spcBef>
              <a:spcAft>
                <a:spcPct val="0"/>
              </a:spcAft>
              <a:buClr>
                <a:srgbClr val="000000"/>
              </a:buClr>
              <a:buSzTx/>
              <a:buFontTx/>
              <a:buNone/>
              <a:defRPr/>
            </a:pPr>
            <a:r>
              <a:rPr kumimoji="0" lang="zh-CN" altLang="en-US" sz="3200" b="1" i="0" u="none" strike="noStrike" kern="1200" cap="none" spc="0" normalizeH="0" baseline="0" noProof="0" dirty="0">
                <a:ln>
                  <a:noFill/>
                </a:ln>
                <a:solidFill>
                  <a:srgbClr val="0000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综合应急预案的主要内容</a:t>
            </a:r>
            <a:endParaRPr kumimoji="0" lang="zh-CN" altLang="en-US" sz="3200" b="1" i="0" u="none" strike="noStrike" kern="1200" cap="none" spc="0" normalizeH="0" baseline="0" noProof="0" dirty="0">
              <a:ln>
                <a:noFill/>
              </a:ln>
              <a:solidFill>
                <a:srgbClr val="0000FF"/>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7107" name="Rectangle 2"/>
          <p:cNvSpPr>
            <a:spLocks noGrp="1"/>
          </p:cNvSpPr>
          <p:nvPr/>
        </p:nvSpPr>
        <p:spPr>
          <a:xfrm>
            <a:off x="739775" y="3011488"/>
            <a:ext cx="4502150" cy="836612"/>
          </a:xfrm>
          <a:prstGeom prst="rect">
            <a:avLst/>
          </a:prstGeom>
          <a:noFill/>
          <a:ln w="9525">
            <a:noFill/>
          </a:ln>
        </p:spPr>
        <p:txBody>
          <a:bodyPr anchor="ctr" anchorCtr="0"/>
          <a:p>
            <a:pPr algn="ctr" eaLnBrk="0" hangingPunct="0"/>
            <a:r>
              <a:rPr lang="zh-CN" altLang="en-US" sz="4000" b="1" dirty="0">
                <a:latin typeface="微软雅黑" panose="020B0503020204020204" pitchFamily="34" charset="-122"/>
                <a:ea typeface="微软雅黑" panose="020B0503020204020204" pitchFamily="34" charset="-122"/>
              </a:rPr>
              <a:t>应急预案基本概述</a:t>
            </a:r>
            <a:endParaRPr lang="zh-CN" altLang="en-US" sz="4000" b="1" dirty="0">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Rectangle 3"/>
          <p:cNvSpPr>
            <a:spLocks noGrp="1" noChangeArrowheads="1"/>
          </p:cNvSpPr>
          <p:nvPr>
            <p:ph idx="4294967295"/>
          </p:nvPr>
        </p:nvSpPr>
        <p:spPr>
          <a:xfrm>
            <a:off x="1728788" y="2457450"/>
            <a:ext cx="9963150" cy="2781300"/>
          </a:xfrm>
          <a:prstGeom prst="rect">
            <a:avLst/>
          </a:prstGeom>
          <a:solidFill>
            <a:schemeClr val="bg1"/>
          </a:solidFill>
        </p:spPr>
        <p:txBody>
          <a:bodyPr/>
          <a:lstStyle/>
          <a:p>
            <a:pPr marL="342900" marR="0" lvl="0" indent="-342900" algn="l" defTabSz="914400" rtl="0" eaLnBrk="0" fontAlgn="base" latinLnBrk="0" hangingPunct="0">
              <a:lnSpc>
                <a:spcPct val="150000"/>
              </a:lnSpc>
              <a:spcBef>
                <a:spcPct val="20000"/>
              </a:spcBef>
              <a:spcAft>
                <a:spcPct val="0"/>
              </a:spcAft>
              <a:buClrTx/>
              <a:buSzTx/>
              <a:buFontTx/>
              <a:buNone/>
              <a:defRPr/>
            </a:pPr>
            <a:r>
              <a:rPr kumimoji="0" lang="zh-CN" altLang="en-US" sz="2400" b="1" i="0" u="none" strike="noStrike" kern="1200" cap="none" spc="0" normalizeH="0" baseline="0" noProof="0" dirty="0" smtClean="0">
                <a:ln>
                  <a:noFill/>
                </a:ln>
                <a:solidFill>
                  <a:srgbClr val="0000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专项应急预案是针对具体的事故类别（如</a:t>
            </a:r>
            <a:r>
              <a:rPr kumimoji="0" lang="zh-CN" altLang="zh-CN" sz="2400" b="1" i="0" u="none" strike="noStrike" kern="1200" cap="none" spc="0" normalizeH="0" baseline="0" noProof="0" dirty="0" smtClean="0">
                <a:ln>
                  <a:noFill/>
                </a:ln>
                <a:solidFill>
                  <a:srgbClr val="0000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压力容器泄漏、爆炸事故</a:t>
            </a:r>
            <a:r>
              <a:rPr kumimoji="0" lang="zh-CN" altLang="en-US" sz="2400" b="1" i="0" u="none" strike="noStrike" kern="1200" cap="none" spc="0" normalizeH="0" baseline="0" noProof="0" dirty="0" smtClean="0">
                <a:ln>
                  <a:noFill/>
                </a:ln>
                <a:solidFill>
                  <a:srgbClr val="0000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机电应急事故）、危险源和应急保障而制定的计划或方案，是综合应急预案的组成部分，应按照综合应急预案的程序和要求组织制定，并作为综合应急预案的附件。专项应急预案应制定明确的救援程序和具体的应急救援措施。 </a:t>
            </a:r>
            <a:endParaRPr kumimoji="0" lang="zh-CN" altLang="en-US" sz="2400" b="1" i="0" u="none" strike="noStrike" kern="1200" cap="none" spc="0" normalizeH="0" baseline="0" noProof="0" dirty="0" smtClean="0">
              <a:ln>
                <a:noFill/>
              </a:ln>
              <a:solidFill>
                <a:srgbClr val="0000FF"/>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矩形 5"/>
          <p:cNvSpPr/>
          <p:nvPr/>
        </p:nvSpPr>
        <p:spPr>
          <a:xfrm>
            <a:off x="859327" y="2279665"/>
            <a:ext cx="675006" cy="3136264"/>
          </a:xfrm>
          <a:prstGeom prst="rect">
            <a:avLst/>
          </a:prstGeom>
          <a:noFill/>
        </p:spPr>
        <p:txBody>
          <a:bodyPr vert="eaVert" wrap="non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marR="0" lvl="0" indent="-342900" algn="ctr" defTabSz="914400" rtl="0" eaLnBrk="0" fontAlgn="base" latinLnBrk="0" hangingPunct="0">
              <a:lnSpc>
                <a:spcPct val="100000"/>
              </a:lnSpc>
              <a:spcBef>
                <a:spcPct val="50000"/>
              </a:spcBef>
              <a:spcAft>
                <a:spcPct val="0"/>
              </a:spcAft>
              <a:buClr>
                <a:srgbClr val="000000"/>
              </a:buClr>
              <a:buSzTx/>
              <a:buFontTx/>
              <a:buNone/>
              <a:defRPr/>
            </a:pPr>
            <a:r>
              <a:rPr kumimoji="0" lang="zh-CN" altLang="en-US" sz="3200" b="1" i="0" u="none" strike="noStrike" kern="1200" cap="none" spc="0" normalizeH="0" baseline="0" noProof="0" dirty="0">
                <a:ln>
                  <a:noFill/>
                </a:ln>
                <a:solidFill>
                  <a:srgbClr val="0000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专 项 应 急 预 案</a:t>
            </a:r>
            <a:endParaRPr kumimoji="0" lang="zh-CN" altLang="en-US" sz="3200" b="1" i="0" u="none" strike="noStrike" kern="1200" cap="none" spc="0" normalizeH="0" baseline="0" noProof="0" dirty="0">
              <a:ln>
                <a:noFill/>
              </a:ln>
              <a:solidFill>
                <a:srgbClr val="0000FF"/>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8131" name="Rectangle 2"/>
          <p:cNvSpPr>
            <a:spLocks noGrp="1"/>
          </p:cNvSpPr>
          <p:nvPr/>
        </p:nvSpPr>
        <p:spPr>
          <a:xfrm>
            <a:off x="3844925" y="1273175"/>
            <a:ext cx="4502150" cy="836613"/>
          </a:xfrm>
          <a:prstGeom prst="rect">
            <a:avLst/>
          </a:prstGeom>
          <a:noFill/>
          <a:ln w="9525">
            <a:noFill/>
          </a:ln>
        </p:spPr>
        <p:txBody>
          <a:bodyPr anchor="ctr" anchorCtr="0"/>
          <a:p>
            <a:pPr algn="ctr" eaLnBrk="0" hangingPunct="0"/>
            <a:r>
              <a:rPr lang="zh-CN" altLang="en-US" sz="4000" b="1" dirty="0">
                <a:latin typeface="微软雅黑" panose="020B0503020204020204" pitchFamily="34" charset="-122"/>
                <a:ea typeface="微软雅黑" panose="020B0503020204020204" pitchFamily="34" charset="-122"/>
              </a:rPr>
              <a:t>应急预案基本概述</a:t>
            </a:r>
            <a:endParaRPr lang="zh-CN" altLang="en-US" sz="4000" b="1" dirty="0">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3" name="内容占位符 2"/>
          <p:cNvSpPr>
            <a:spLocks noGrp="1"/>
          </p:cNvSpPr>
          <p:nvPr>
            <p:ph/>
          </p:nvPr>
        </p:nvSpPr>
        <p:spPr>
          <a:xfrm>
            <a:off x="4840288" y="2190750"/>
            <a:ext cx="3865562" cy="3222625"/>
          </a:xfrm>
          <a:prstGeom prst="rect">
            <a:avLst/>
          </a:prstGeom>
          <a:noFill/>
          <a:ln w="9525">
            <a:noFill/>
          </a:ln>
        </p:spPr>
        <p:txBody>
          <a:bodyPr anchor="t" anchorCtr="0"/>
          <a:p>
            <a:pPr>
              <a:spcBef>
                <a:spcPct val="50000"/>
              </a:spcBef>
              <a:buSzTx/>
            </a:pPr>
            <a:r>
              <a:rPr lang="zh-CN" altLang="en-US" sz="2400" b="1" dirty="0">
                <a:solidFill>
                  <a:srgbClr val="0000FF"/>
                </a:solidFill>
              </a:rPr>
              <a:t>事故风险</a:t>
            </a:r>
            <a:r>
              <a:rPr lang="zh-CN" altLang="zh-CN" sz="2400" b="1" dirty="0">
                <a:solidFill>
                  <a:srgbClr val="0000FF"/>
                </a:solidFill>
              </a:rPr>
              <a:t>分析</a:t>
            </a:r>
            <a:endParaRPr lang="en-US" altLang="zh-CN" sz="2400" b="1" dirty="0">
              <a:solidFill>
                <a:srgbClr val="0000FF"/>
              </a:solidFill>
            </a:endParaRPr>
          </a:p>
          <a:p>
            <a:pPr>
              <a:spcBef>
                <a:spcPct val="50000"/>
              </a:spcBef>
              <a:buSzTx/>
            </a:pPr>
            <a:r>
              <a:rPr lang="zh-CN" altLang="zh-CN" sz="2400" b="1" dirty="0">
                <a:solidFill>
                  <a:srgbClr val="0000FF"/>
                </a:solidFill>
              </a:rPr>
              <a:t>应急处置基本原则</a:t>
            </a:r>
            <a:endParaRPr lang="zh-CN" altLang="zh-CN" sz="2400" b="1" dirty="0">
              <a:solidFill>
                <a:srgbClr val="0000FF"/>
              </a:solidFill>
            </a:endParaRPr>
          </a:p>
          <a:p>
            <a:pPr>
              <a:spcBef>
                <a:spcPct val="50000"/>
              </a:spcBef>
              <a:buSzTx/>
            </a:pPr>
            <a:r>
              <a:rPr lang="zh-CN" altLang="zh-CN" sz="2400" b="1" dirty="0">
                <a:solidFill>
                  <a:srgbClr val="0000FF"/>
                </a:solidFill>
              </a:rPr>
              <a:t>组织机构及职责</a:t>
            </a:r>
            <a:endParaRPr lang="en-US" altLang="zh-CN" sz="2400" b="1" dirty="0">
              <a:solidFill>
                <a:srgbClr val="0000FF"/>
              </a:solidFill>
            </a:endParaRPr>
          </a:p>
          <a:p>
            <a:pPr>
              <a:spcBef>
                <a:spcPct val="50000"/>
              </a:spcBef>
              <a:buSzTx/>
            </a:pPr>
            <a:r>
              <a:rPr lang="zh-CN" altLang="zh-CN" sz="2400" b="1" dirty="0">
                <a:solidFill>
                  <a:srgbClr val="0000FF"/>
                </a:solidFill>
              </a:rPr>
              <a:t>预防与预警</a:t>
            </a:r>
            <a:endParaRPr lang="en-US" altLang="zh-CN" sz="2400" b="1" dirty="0">
              <a:solidFill>
                <a:srgbClr val="0000FF"/>
              </a:solidFill>
            </a:endParaRPr>
          </a:p>
          <a:p>
            <a:pPr>
              <a:spcBef>
                <a:spcPct val="50000"/>
              </a:spcBef>
              <a:buSzTx/>
            </a:pPr>
            <a:r>
              <a:rPr lang="zh-CN" altLang="zh-CN" sz="2400" b="1" dirty="0">
                <a:solidFill>
                  <a:srgbClr val="0000FF"/>
                </a:solidFill>
              </a:rPr>
              <a:t>应急处置</a:t>
            </a:r>
            <a:endParaRPr lang="en-US" altLang="zh-CN" sz="2400" b="1" dirty="0">
              <a:solidFill>
                <a:srgbClr val="0000FF"/>
              </a:solidFill>
            </a:endParaRPr>
          </a:p>
          <a:p>
            <a:pPr>
              <a:spcBef>
                <a:spcPct val="50000"/>
              </a:spcBef>
              <a:buSzTx/>
            </a:pPr>
            <a:r>
              <a:rPr lang="zh-CN" altLang="zh-CN" sz="2400" b="1" dirty="0">
                <a:solidFill>
                  <a:srgbClr val="0000FF"/>
                </a:solidFill>
              </a:rPr>
              <a:t>应急物资与装备保障</a:t>
            </a:r>
            <a:endParaRPr lang="en-US" altLang="zh-CN" sz="2400" b="1" dirty="0">
              <a:solidFill>
                <a:srgbClr val="0000FF"/>
              </a:solidFill>
            </a:endParaRPr>
          </a:p>
          <a:p>
            <a:pPr>
              <a:buSzTx/>
            </a:pPr>
            <a:endParaRPr lang="zh-CN" altLang="zh-CN" dirty="0"/>
          </a:p>
        </p:txBody>
      </p:sp>
      <p:pic>
        <p:nvPicPr>
          <p:cNvPr id="49154" name="Picture 12" descr="j0291984"/>
          <p:cNvPicPr>
            <a:picLocks noChangeAspect="1"/>
          </p:cNvPicPr>
          <p:nvPr/>
        </p:nvPicPr>
        <p:blipFill>
          <a:blip r:embed="rId1"/>
          <a:stretch>
            <a:fillRect/>
          </a:stretch>
        </p:blipFill>
        <p:spPr>
          <a:xfrm>
            <a:off x="8982075" y="2254250"/>
            <a:ext cx="2720975" cy="2881313"/>
          </a:xfrm>
          <a:prstGeom prst="rect">
            <a:avLst/>
          </a:prstGeom>
          <a:noFill/>
          <a:ln w="9525">
            <a:noFill/>
          </a:ln>
        </p:spPr>
      </p:pic>
      <p:sp>
        <p:nvSpPr>
          <p:cNvPr id="49155" name="矩形 5"/>
          <p:cNvSpPr/>
          <p:nvPr/>
        </p:nvSpPr>
        <p:spPr>
          <a:xfrm>
            <a:off x="3524250" y="1214438"/>
            <a:ext cx="4875213" cy="584200"/>
          </a:xfrm>
          <a:prstGeom prst="rect">
            <a:avLst/>
          </a:prstGeom>
          <a:noFill/>
          <a:ln w="9525">
            <a:noFill/>
          </a:ln>
        </p:spPr>
        <p:txBody>
          <a:bodyPr anchor="t" anchorCtr="0">
            <a:spAutoFit/>
          </a:bodyPr>
          <a:p>
            <a:pPr marL="342900" indent="-342900" algn="ctr" eaLnBrk="0" hangingPunct="0">
              <a:spcBef>
                <a:spcPct val="50000"/>
              </a:spcBef>
            </a:pPr>
            <a:r>
              <a:rPr lang="zh-CN" altLang="en-US" sz="3200" b="1" dirty="0">
                <a:solidFill>
                  <a:srgbClr val="0000FF"/>
                </a:solidFill>
                <a:latin typeface="微软雅黑" panose="020B0503020204020204" pitchFamily="34" charset="-122"/>
                <a:ea typeface="微软雅黑" panose="020B0503020204020204" pitchFamily="34" charset="-122"/>
              </a:rPr>
              <a:t>专项应急预案的主要内容</a:t>
            </a:r>
            <a:endParaRPr lang="zh-CN" altLang="en-US" sz="3200" b="1" dirty="0">
              <a:solidFill>
                <a:srgbClr val="0000FF"/>
              </a:solidFill>
              <a:latin typeface="微软雅黑" panose="020B0503020204020204" pitchFamily="34" charset="-122"/>
              <a:ea typeface="微软雅黑" panose="020B0503020204020204" pitchFamily="34" charset="-122"/>
            </a:endParaRPr>
          </a:p>
        </p:txBody>
      </p:sp>
      <p:sp>
        <p:nvSpPr>
          <p:cNvPr id="49156" name="Rectangle 2"/>
          <p:cNvSpPr>
            <a:spLocks noGrp="1"/>
          </p:cNvSpPr>
          <p:nvPr/>
        </p:nvSpPr>
        <p:spPr>
          <a:xfrm>
            <a:off x="168275" y="3382963"/>
            <a:ext cx="4502150" cy="836612"/>
          </a:xfrm>
          <a:prstGeom prst="rect">
            <a:avLst/>
          </a:prstGeom>
          <a:noFill/>
          <a:ln w="9525">
            <a:noFill/>
          </a:ln>
        </p:spPr>
        <p:txBody>
          <a:bodyPr anchor="ctr" anchorCtr="0"/>
          <a:p>
            <a:pPr algn="ctr" eaLnBrk="0" hangingPunct="0"/>
            <a:r>
              <a:rPr lang="zh-CN" altLang="en-US" sz="4000" b="1" dirty="0">
                <a:latin typeface="微软雅黑" panose="020B0503020204020204" pitchFamily="34" charset="-122"/>
                <a:ea typeface="微软雅黑" panose="020B0503020204020204" pitchFamily="34" charset="-122"/>
              </a:rPr>
              <a:t>应急预案基本概述</a:t>
            </a:r>
            <a:endParaRPr lang="zh-CN" altLang="en-US" sz="4000" b="1" dirty="0">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7" name="内容占位符 2"/>
          <p:cNvSpPr>
            <a:spLocks noGrp="1"/>
          </p:cNvSpPr>
          <p:nvPr>
            <p:ph/>
          </p:nvPr>
        </p:nvSpPr>
        <p:spPr>
          <a:xfrm>
            <a:off x="4383088" y="1436688"/>
            <a:ext cx="7648575" cy="4392612"/>
          </a:xfrm>
          <a:prstGeom prst="rect">
            <a:avLst/>
          </a:prstGeom>
          <a:noFill/>
          <a:ln w="9525">
            <a:noFill/>
          </a:ln>
        </p:spPr>
        <p:txBody>
          <a:bodyPr anchor="t" anchorCtr="0"/>
          <a:p>
            <a:pPr>
              <a:spcBef>
                <a:spcPct val="50000"/>
              </a:spcBef>
              <a:buSzTx/>
            </a:pPr>
            <a:r>
              <a:rPr lang="zh-CN" altLang="en-US" b="1" dirty="0">
                <a:solidFill>
                  <a:srgbClr val="0000FF"/>
                </a:solidFill>
              </a:rPr>
              <a:t>专项预案：</a:t>
            </a:r>
            <a:endParaRPr lang="en-US" altLang="zh-CN" b="1" dirty="0">
              <a:solidFill>
                <a:srgbClr val="0000FF"/>
              </a:solidFill>
            </a:endParaRPr>
          </a:p>
          <a:p>
            <a:pPr>
              <a:lnSpc>
                <a:spcPts val="2600"/>
              </a:lnSpc>
              <a:spcBef>
                <a:spcPct val="50000"/>
              </a:spcBef>
              <a:buSzTx/>
            </a:pPr>
            <a:r>
              <a:rPr lang="en-US" altLang="zh-CN" sz="2400" b="1" dirty="0">
                <a:solidFill>
                  <a:srgbClr val="0000FF"/>
                </a:solidFill>
              </a:rPr>
              <a:t>1</a:t>
            </a:r>
            <a:r>
              <a:rPr lang="zh-CN" altLang="zh-CN" sz="2400" b="1" dirty="0">
                <a:solidFill>
                  <a:srgbClr val="0000FF"/>
                </a:solidFill>
              </a:rPr>
              <a:t>）压力容器泄漏、爆炸事故应急救援预案</a:t>
            </a:r>
            <a:endParaRPr lang="zh-CN" altLang="zh-CN" sz="2400" b="1" dirty="0">
              <a:solidFill>
                <a:srgbClr val="0000FF"/>
              </a:solidFill>
            </a:endParaRPr>
          </a:p>
          <a:p>
            <a:pPr>
              <a:lnSpc>
                <a:spcPts val="2600"/>
              </a:lnSpc>
              <a:spcBef>
                <a:spcPct val="50000"/>
              </a:spcBef>
              <a:buSzTx/>
            </a:pPr>
            <a:r>
              <a:rPr lang="en-US" altLang="zh-CN" sz="2400" b="1" dirty="0">
                <a:solidFill>
                  <a:srgbClr val="0000FF"/>
                </a:solidFill>
              </a:rPr>
              <a:t>2</a:t>
            </a:r>
            <a:r>
              <a:rPr lang="zh-CN" altLang="zh-CN" sz="2400" b="1" dirty="0">
                <a:solidFill>
                  <a:srgbClr val="0000FF"/>
                </a:solidFill>
              </a:rPr>
              <a:t>）机电事故应急救援预案</a:t>
            </a:r>
            <a:endParaRPr lang="zh-CN" altLang="zh-CN" sz="2400" b="1" dirty="0">
              <a:solidFill>
                <a:srgbClr val="0000FF"/>
              </a:solidFill>
            </a:endParaRPr>
          </a:p>
          <a:p>
            <a:pPr>
              <a:lnSpc>
                <a:spcPts val="2600"/>
              </a:lnSpc>
              <a:spcBef>
                <a:spcPct val="50000"/>
              </a:spcBef>
              <a:buSzTx/>
            </a:pPr>
            <a:r>
              <a:rPr lang="en-US" altLang="zh-CN" sz="2400" b="1" dirty="0">
                <a:solidFill>
                  <a:srgbClr val="0000FF"/>
                </a:solidFill>
              </a:rPr>
              <a:t>3</a:t>
            </a:r>
            <a:r>
              <a:rPr lang="zh-CN" altLang="zh-CN" sz="2400" b="1" dirty="0">
                <a:solidFill>
                  <a:srgbClr val="0000FF"/>
                </a:solidFill>
              </a:rPr>
              <a:t>）火灾事故应急救援预案</a:t>
            </a:r>
            <a:endParaRPr lang="zh-CN" altLang="zh-CN" sz="2400" b="1" dirty="0">
              <a:solidFill>
                <a:srgbClr val="0000FF"/>
              </a:solidFill>
            </a:endParaRPr>
          </a:p>
          <a:p>
            <a:pPr>
              <a:lnSpc>
                <a:spcPts val="2600"/>
              </a:lnSpc>
              <a:spcBef>
                <a:spcPct val="50000"/>
              </a:spcBef>
              <a:buSzTx/>
            </a:pPr>
            <a:r>
              <a:rPr lang="en-US" altLang="zh-CN" sz="2400" b="1" dirty="0">
                <a:solidFill>
                  <a:srgbClr val="0000FF"/>
                </a:solidFill>
              </a:rPr>
              <a:t>4</a:t>
            </a:r>
            <a:r>
              <a:rPr lang="zh-CN" altLang="zh-CN" sz="2400" b="1" dirty="0">
                <a:solidFill>
                  <a:srgbClr val="0000FF"/>
                </a:solidFill>
              </a:rPr>
              <a:t>）“洪涝、雷电、雨雪</a:t>
            </a:r>
            <a:r>
              <a:rPr lang="zh-CN" altLang="en-US" sz="2400" b="1" dirty="0">
                <a:solidFill>
                  <a:srgbClr val="0000FF"/>
                </a:solidFill>
              </a:rPr>
              <a:t>、</a:t>
            </a:r>
            <a:r>
              <a:rPr lang="zh-CN" altLang="zh-CN" sz="2400" b="1" dirty="0">
                <a:solidFill>
                  <a:srgbClr val="0000FF"/>
                </a:solidFill>
              </a:rPr>
              <a:t>冰冻”灾害应急救援预案</a:t>
            </a:r>
            <a:endParaRPr lang="zh-CN" altLang="zh-CN" sz="2400" b="1" dirty="0">
              <a:solidFill>
                <a:srgbClr val="0000FF"/>
              </a:solidFill>
            </a:endParaRPr>
          </a:p>
          <a:p>
            <a:pPr>
              <a:lnSpc>
                <a:spcPts val="2600"/>
              </a:lnSpc>
              <a:spcBef>
                <a:spcPct val="50000"/>
              </a:spcBef>
              <a:buSzTx/>
            </a:pPr>
            <a:r>
              <a:rPr lang="en-US" altLang="zh-CN" sz="2400" b="1" dirty="0">
                <a:solidFill>
                  <a:srgbClr val="0000FF"/>
                </a:solidFill>
              </a:rPr>
              <a:t>5</a:t>
            </a:r>
            <a:r>
              <a:rPr lang="zh-CN" altLang="zh-CN" sz="2400" b="1" dirty="0">
                <a:solidFill>
                  <a:srgbClr val="0000FF"/>
                </a:solidFill>
              </a:rPr>
              <a:t>）突发公共卫生事件应急救援预案</a:t>
            </a:r>
            <a:endParaRPr lang="en-US" altLang="zh-CN" sz="2400" b="1" dirty="0">
              <a:solidFill>
                <a:srgbClr val="0000FF"/>
              </a:solidFill>
            </a:endParaRPr>
          </a:p>
          <a:p>
            <a:pPr>
              <a:lnSpc>
                <a:spcPts val="2600"/>
              </a:lnSpc>
              <a:spcBef>
                <a:spcPct val="50000"/>
              </a:spcBef>
              <a:buSzTx/>
            </a:pPr>
            <a:r>
              <a:rPr lang="en-US" altLang="zh-CN" sz="2400" b="1" dirty="0">
                <a:solidFill>
                  <a:srgbClr val="0000FF"/>
                </a:solidFill>
              </a:rPr>
              <a:t>6</a:t>
            </a:r>
            <a:r>
              <a:rPr lang="zh-CN" altLang="en-US" sz="2400" b="1" dirty="0">
                <a:solidFill>
                  <a:srgbClr val="0000FF"/>
                </a:solidFill>
              </a:rPr>
              <a:t>）地震应急救援预案</a:t>
            </a:r>
            <a:endParaRPr lang="en-US" altLang="zh-CN" sz="2400" b="1" dirty="0">
              <a:solidFill>
                <a:srgbClr val="0000FF"/>
              </a:solidFill>
            </a:endParaRPr>
          </a:p>
          <a:p>
            <a:pPr>
              <a:lnSpc>
                <a:spcPts val="2600"/>
              </a:lnSpc>
              <a:spcBef>
                <a:spcPct val="50000"/>
              </a:spcBef>
              <a:buSzTx/>
            </a:pPr>
            <a:r>
              <a:rPr lang="en-US" altLang="zh-CN" sz="2400" b="1" dirty="0">
                <a:solidFill>
                  <a:srgbClr val="0000FF"/>
                </a:solidFill>
              </a:rPr>
              <a:t>7</a:t>
            </a:r>
            <a:r>
              <a:rPr lang="zh-CN" altLang="en-US" sz="2400" b="1" dirty="0">
                <a:solidFill>
                  <a:srgbClr val="0000FF"/>
                </a:solidFill>
              </a:rPr>
              <a:t>）特种设备安全事故应急救援预案</a:t>
            </a:r>
            <a:endParaRPr lang="zh-CN" altLang="en-US" dirty="0"/>
          </a:p>
        </p:txBody>
      </p:sp>
      <p:sp>
        <p:nvSpPr>
          <p:cNvPr id="50178" name="Rectangle 2"/>
          <p:cNvSpPr>
            <a:spLocks noGrp="1"/>
          </p:cNvSpPr>
          <p:nvPr/>
        </p:nvSpPr>
        <p:spPr>
          <a:xfrm>
            <a:off x="25400" y="3382963"/>
            <a:ext cx="4502150" cy="836612"/>
          </a:xfrm>
          <a:prstGeom prst="rect">
            <a:avLst/>
          </a:prstGeom>
          <a:noFill/>
          <a:ln w="9525">
            <a:noFill/>
          </a:ln>
        </p:spPr>
        <p:txBody>
          <a:bodyPr anchor="ctr" anchorCtr="0"/>
          <a:p>
            <a:pPr algn="ctr" eaLnBrk="0" hangingPunct="0"/>
            <a:r>
              <a:rPr lang="zh-CN" altLang="en-US" sz="4000" b="1" dirty="0">
                <a:latin typeface="微软雅黑" panose="020B0503020204020204" pitchFamily="34" charset="-122"/>
                <a:ea typeface="微软雅黑" panose="020B0503020204020204" pitchFamily="34" charset="-122"/>
              </a:rPr>
              <a:t>应急预案基本概述</a:t>
            </a:r>
            <a:endParaRPr lang="zh-CN" altLang="en-US" sz="4000" b="1" dirty="0">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1" name="Rectangle 3"/>
          <p:cNvSpPr>
            <a:spLocks noGrp="1"/>
          </p:cNvSpPr>
          <p:nvPr>
            <p:ph/>
          </p:nvPr>
        </p:nvSpPr>
        <p:spPr>
          <a:xfrm>
            <a:off x="4064000" y="2681288"/>
            <a:ext cx="8029575" cy="2951162"/>
          </a:xfrm>
          <a:prstGeom prst="rect">
            <a:avLst/>
          </a:prstGeom>
          <a:solidFill>
            <a:schemeClr val="bg1"/>
          </a:solidFill>
          <a:ln w="9525">
            <a:noFill/>
          </a:ln>
        </p:spPr>
        <p:txBody>
          <a:bodyPr anchor="t" anchorCtr="0"/>
          <a:p>
            <a:pPr>
              <a:lnSpc>
                <a:spcPct val="150000"/>
              </a:lnSpc>
              <a:spcBef>
                <a:spcPct val="50000"/>
              </a:spcBef>
              <a:buSzTx/>
              <a:buNone/>
            </a:pPr>
            <a:r>
              <a:rPr lang="en-US" altLang="zh-CN" sz="2400" b="1" dirty="0">
                <a:solidFill>
                  <a:srgbClr val="0000FF"/>
                </a:solidFill>
              </a:rPr>
              <a:t>           </a:t>
            </a:r>
            <a:r>
              <a:rPr lang="zh-CN" altLang="en-US" sz="2400" b="1" dirty="0">
                <a:solidFill>
                  <a:srgbClr val="0000FF"/>
                </a:solidFill>
              </a:rPr>
              <a:t>现场处置方案是针对具体的装置、场所或设施、岗位所制定的应急处置措施。现场处置方案应具体、简单、针对性强。现场处置方案应根据风险评估及危险性控制措施逐一编制，做到事故相关人员应知应会，熟练掌握，并通过应急演练，做到迅速反应、正确处置。 </a:t>
            </a:r>
            <a:endParaRPr lang="zh-CN" altLang="en-US" sz="2400" b="1" dirty="0">
              <a:solidFill>
                <a:srgbClr val="0000FF"/>
              </a:solidFill>
            </a:endParaRPr>
          </a:p>
        </p:txBody>
      </p:sp>
      <p:sp>
        <p:nvSpPr>
          <p:cNvPr id="51202" name="TextBox 3"/>
          <p:cNvSpPr txBox="1"/>
          <p:nvPr/>
        </p:nvSpPr>
        <p:spPr>
          <a:xfrm>
            <a:off x="381000" y="3863975"/>
            <a:ext cx="3257550" cy="584200"/>
          </a:xfrm>
          <a:prstGeom prst="rect">
            <a:avLst/>
          </a:prstGeom>
          <a:noFill/>
          <a:ln w="9525">
            <a:noFill/>
          </a:ln>
        </p:spPr>
        <p:txBody>
          <a:bodyPr anchor="t" anchorCtr="0">
            <a:spAutoFit/>
          </a:bodyPr>
          <a:p>
            <a:r>
              <a:rPr lang="zh-CN" altLang="en-US" sz="3200" b="1" dirty="0">
                <a:solidFill>
                  <a:srgbClr val="0000FF"/>
                </a:solidFill>
                <a:latin typeface="微软雅黑" panose="020B0503020204020204" pitchFamily="34" charset="-122"/>
                <a:ea typeface="微软雅黑" panose="020B0503020204020204" pitchFamily="34" charset="-122"/>
              </a:rPr>
              <a:t>现 场 处 置 方 案</a:t>
            </a:r>
            <a:endParaRPr lang="en-US" altLang="zh-CN" sz="3200" b="1" dirty="0">
              <a:solidFill>
                <a:srgbClr val="0000FF"/>
              </a:solidFill>
              <a:latin typeface="微软雅黑" panose="020B0503020204020204" pitchFamily="34" charset="-122"/>
              <a:ea typeface="微软雅黑" panose="020B0503020204020204" pitchFamily="34" charset="-122"/>
            </a:endParaRPr>
          </a:p>
        </p:txBody>
      </p:sp>
      <p:sp>
        <p:nvSpPr>
          <p:cNvPr id="51203" name="Rectangle 2"/>
          <p:cNvSpPr>
            <a:spLocks noGrp="1"/>
          </p:cNvSpPr>
          <p:nvPr/>
        </p:nvSpPr>
        <p:spPr>
          <a:xfrm>
            <a:off x="3844925" y="1393825"/>
            <a:ext cx="4502150" cy="835025"/>
          </a:xfrm>
          <a:prstGeom prst="rect">
            <a:avLst/>
          </a:prstGeom>
          <a:noFill/>
          <a:ln w="9525">
            <a:noFill/>
          </a:ln>
        </p:spPr>
        <p:txBody>
          <a:bodyPr anchor="ctr" anchorCtr="0"/>
          <a:p>
            <a:pPr algn="ctr" eaLnBrk="0" hangingPunct="0"/>
            <a:r>
              <a:rPr lang="zh-CN" altLang="en-US" sz="4000" b="1" dirty="0">
                <a:latin typeface="微软雅黑" panose="020B0503020204020204" pitchFamily="34" charset="-122"/>
                <a:ea typeface="微软雅黑" panose="020B0503020204020204" pitchFamily="34" charset="-122"/>
              </a:rPr>
              <a:t>应急预案基本概述</a:t>
            </a:r>
            <a:endParaRPr lang="zh-CN" altLang="en-US" sz="4000" b="1" dirty="0">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7" name="内容占位符 6"/>
          <p:cNvGraphicFramePr>
            <a:graphicFrameLocks noGrp="1"/>
          </p:cNvGraphicFramePr>
          <p:nvPr>
            <p:ph idx="4294967295"/>
          </p:nvPr>
        </p:nvGraphicFramePr>
        <p:xfrm>
          <a:off x="1991360" y="2491104"/>
          <a:ext cx="7763510" cy="421195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52226" name="Rectangle 2"/>
          <p:cNvSpPr txBox="1"/>
          <p:nvPr/>
        </p:nvSpPr>
        <p:spPr>
          <a:xfrm>
            <a:off x="2562225" y="2490788"/>
            <a:ext cx="7086600" cy="1079500"/>
          </a:xfrm>
          <a:prstGeom prst="rect">
            <a:avLst/>
          </a:prstGeom>
          <a:solidFill>
            <a:srgbClr val="FF99FF"/>
          </a:solidFill>
          <a:ln w="9525">
            <a:noFill/>
          </a:ln>
        </p:spPr>
        <p:txBody>
          <a:bodyPr anchor="ctr" anchorCtr="0"/>
          <a:p>
            <a:pPr algn="ctr"/>
            <a:r>
              <a:rPr lang="zh-CN" altLang="en-US" sz="3200" b="1" dirty="0">
                <a:solidFill>
                  <a:srgbClr val="0000FF"/>
                </a:solidFill>
                <a:latin typeface="微软雅黑" panose="020B0503020204020204" pitchFamily="34" charset="-122"/>
                <a:ea typeface="微软雅黑" panose="020B0503020204020204" pitchFamily="34" charset="-122"/>
              </a:rPr>
              <a:t>对 事 故 管 理 最 新 的 认 识</a:t>
            </a:r>
            <a:endParaRPr lang="zh-CN" altLang="en-US" sz="3200" b="1" dirty="0">
              <a:solidFill>
                <a:srgbClr val="0000FF"/>
              </a:solidFill>
              <a:latin typeface="微软雅黑" panose="020B0503020204020204" pitchFamily="34" charset="-122"/>
              <a:ea typeface="微软雅黑" panose="020B0503020204020204" pitchFamily="34" charset="-122"/>
            </a:endParaRPr>
          </a:p>
        </p:txBody>
      </p:sp>
      <p:sp>
        <p:nvSpPr>
          <p:cNvPr id="52227" name="Rectangle 2"/>
          <p:cNvSpPr>
            <a:spLocks noGrp="1"/>
          </p:cNvSpPr>
          <p:nvPr/>
        </p:nvSpPr>
        <p:spPr>
          <a:xfrm>
            <a:off x="3844925" y="1393825"/>
            <a:ext cx="4502150" cy="835025"/>
          </a:xfrm>
          <a:prstGeom prst="rect">
            <a:avLst/>
          </a:prstGeom>
          <a:noFill/>
          <a:ln w="9525">
            <a:noFill/>
          </a:ln>
        </p:spPr>
        <p:txBody>
          <a:bodyPr anchor="ctr" anchorCtr="0"/>
          <a:p>
            <a:pPr algn="ctr" eaLnBrk="0" hangingPunct="0"/>
            <a:r>
              <a:rPr lang="zh-CN" altLang="en-US" sz="4000" b="1" dirty="0">
                <a:latin typeface="微软雅黑" panose="020B0503020204020204" pitchFamily="34" charset="-122"/>
                <a:ea typeface="微软雅黑" panose="020B0503020204020204" pitchFamily="34" charset="-122"/>
              </a:rPr>
              <a:t>应急预案基本概述</a:t>
            </a:r>
            <a:endParaRPr lang="zh-CN" altLang="en-US" sz="4000" b="1" dirty="0">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49" name="竖卷形 4"/>
          <p:cNvSpPr/>
          <p:nvPr/>
        </p:nvSpPr>
        <p:spPr>
          <a:xfrm>
            <a:off x="1571625" y="2017713"/>
            <a:ext cx="1855788" cy="4059237"/>
          </a:xfrm>
          <a:prstGeom prst="verticalScroll">
            <a:avLst>
              <a:gd name="adj" fmla="val 12500"/>
            </a:avLst>
          </a:prstGeom>
          <a:solidFill>
            <a:srgbClr val="FFFF99"/>
          </a:solidFill>
          <a:ln w="9525" cap="flat" cmpd="sng">
            <a:solidFill>
              <a:srgbClr val="FF00FF"/>
            </a:solidFill>
            <a:prstDash val="solid"/>
            <a:round/>
            <a:headEnd type="none" w="med" len="med"/>
            <a:tailEnd type="none" w="med" len="med"/>
          </a:ln>
        </p:spPr>
        <p:txBody>
          <a:bodyPr anchor="t" anchorCtr="0"/>
          <a:p>
            <a:pPr>
              <a:buClrTx/>
            </a:pPr>
            <a:endParaRPr lang="en-US" altLang="zh-CN" sz="1400" b="1" dirty="0">
              <a:solidFill>
                <a:srgbClr val="0000FF"/>
              </a:solidFill>
              <a:latin typeface="微软雅黑" panose="020B0503020204020204" pitchFamily="34" charset="-122"/>
              <a:ea typeface="微软雅黑" panose="020B0503020204020204" pitchFamily="34" charset="-122"/>
            </a:endParaRPr>
          </a:p>
          <a:p>
            <a:pPr>
              <a:buClrTx/>
            </a:pPr>
            <a:endParaRPr lang="en-US" altLang="zh-CN" sz="1200" b="1" dirty="0">
              <a:solidFill>
                <a:srgbClr val="0000FF"/>
              </a:solidFill>
              <a:latin typeface="微软雅黑" panose="020B0503020204020204" pitchFamily="34" charset="-122"/>
              <a:ea typeface="微软雅黑" panose="020B0503020204020204" pitchFamily="34" charset="-122"/>
            </a:endParaRPr>
          </a:p>
          <a:p>
            <a:pPr>
              <a:buClrTx/>
            </a:pPr>
            <a:r>
              <a:rPr lang="en-US" altLang="zh-CN" sz="1200" b="1" dirty="0">
                <a:solidFill>
                  <a:srgbClr val="0000FF"/>
                </a:solidFill>
                <a:latin typeface="微软雅黑" panose="020B0503020204020204" pitchFamily="34" charset="-122"/>
                <a:ea typeface="微软雅黑" panose="020B0503020204020204" pitchFamily="34" charset="-122"/>
              </a:rPr>
              <a:t>a)</a:t>
            </a:r>
            <a:r>
              <a:rPr lang="zh-CN" altLang="zh-CN" sz="1200" b="1" dirty="0">
                <a:solidFill>
                  <a:srgbClr val="0000FF"/>
                </a:solidFill>
                <a:latin typeface="微软雅黑" panose="020B0503020204020204" pitchFamily="34" charset="-122"/>
                <a:ea typeface="微软雅黑" panose="020B0503020204020204" pitchFamily="34" charset="-122"/>
              </a:rPr>
              <a:t>危险性分析，可能发生的</a:t>
            </a:r>
            <a:r>
              <a:rPr lang="zh-CN" altLang="en-US" sz="1200" b="1" dirty="0">
                <a:solidFill>
                  <a:srgbClr val="0000FF"/>
                </a:solidFill>
                <a:latin typeface="微软雅黑" panose="020B0503020204020204" pitchFamily="34" charset="-122"/>
                <a:ea typeface="微软雅黑" panose="020B0503020204020204" pitchFamily="34" charset="-122"/>
              </a:rPr>
              <a:t>事故</a:t>
            </a:r>
            <a:r>
              <a:rPr lang="zh-CN" altLang="zh-CN" sz="1200" b="1" dirty="0">
                <a:solidFill>
                  <a:srgbClr val="0000FF"/>
                </a:solidFill>
                <a:latin typeface="微软雅黑" panose="020B0503020204020204" pitchFamily="34" charset="-122"/>
                <a:ea typeface="微软雅黑" panose="020B0503020204020204" pitchFamily="34" charset="-122"/>
              </a:rPr>
              <a:t>类型</a:t>
            </a:r>
            <a:r>
              <a:rPr lang="en-US" altLang="zh-CN" sz="1200" b="1" dirty="0">
                <a:solidFill>
                  <a:srgbClr val="0000FF"/>
                </a:solidFill>
                <a:latin typeface="微软雅黑" panose="020B0503020204020204" pitchFamily="34" charset="-122"/>
                <a:ea typeface="微软雅黑" panose="020B0503020204020204" pitchFamily="34" charset="-122"/>
              </a:rPr>
              <a:t>;</a:t>
            </a:r>
            <a:endParaRPr lang="zh-CN" altLang="zh-CN" sz="1200" b="1" dirty="0">
              <a:solidFill>
                <a:srgbClr val="0000FF"/>
              </a:solidFill>
              <a:latin typeface="微软雅黑" panose="020B0503020204020204" pitchFamily="34" charset="-122"/>
              <a:ea typeface="微软雅黑" panose="020B0503020204020204" pitchFamily="34" charset="-122"/>
            </a:endParaRPr>
          </a:p>
          <a:p>
            <a:pPr>
              <a:buClrTx/>
            </a:pPr>
            <a:r>
              <a:rPr lang="en-US" altLang="zh-CN" sz="1200" b="1" dirty="0">
                <a:solidFill>
                  <a:srgbClr val="0000FF"/>
                </a:solidFill>
                <a:latin typeface="微软雅黑" panose="020B0503020204020204" pitchFamily="34" charset="-122"/>
                <a:ea typeface="微软雅黑" panose="020B0503020204020204" pitchFamily="34" charset="-122"/>
              </a:rPr>
              <a:t> b)</a:t>
            </a:r>
            <a:r>
              <a:rPr lang="zh-CN" altLang="en-US" sz="1200" b="1" dirty="0">
                <a:solidFill>
                  <a:srgbClr val="0000FF"/>
                </a:solidFill>
                <a:latin typeface="微软雅黑" panose="020B0503020204020204" pitchFamily="34" charset="-122"/>
                <a:ea typeface="微软雅黑" panose="020B0503020204020204" pitchFamily="34" charset="-122"/>
              </a:rPr>
              <a:t>事故</a:t>
            </a:r>
            <a:r>
              <a:rPr lang="zh-CN" altLang="zh-CN" sz="1200" b="1" dirty="0">
                <a:solidFill>
                  <a:srgbClr val="0000FF"/>
                </a:solidFill>
                <a:latin typeface="微软雅黑" panose="020B0503020204020204" pitchFamily="34" charset="-122"/>
                <a:ea typeface="微软雅黑" panose="020B0503020204020204" pitchFamily="34" charset="-122"/>
              </a:rPr>
              <a:t>发生的区域、地点或装置的名称</a:t>
            </a:r>
            <a:r>
              <a:rPr lang="en-US" altLang="zh-CN" sz="1200" b="1" dirty="0">
                <a:solidFill>
                  <a:srgbClr val="0000FF"/>
                </a:solidFill>
                <a:latin typeface="微软雅黑" panose="020B0503020204020204" pitchFamily="34" charset="-122"/>
                <a:ea typeface="微软雅黑" panose="020B0503020204020204" pitchFamily="34" charset="-122"/>
              </a:rPr>
              <a:t>;</a:t>
            </a:r>
            <a:endParaRPr lang="zh-CN" altLang="zh-CN" sz="1200" b="1" dirty="0">
              <a:solidFill>
                <a:srgbClr val="0000FF"/>
              </a:solidFill>
              <a:latin typeface="微软雅黑" panose="020B0503020204020204" pitchFamily="34" charset="-122"/>
              <a:ea typeface="微软雅黑" panose="020B0503020204020204" pitchFamily="34" charset="-122"/>
            </a:endParaRPr>
          </a:p>
          <a:p>
            <a:pPr>
              <a:buClrTx/>
            </a:pPr>
            <a:r>
              <a:rPr lang="en-US" altLang="zh-CN" sz="1200" b="1" dirty="0">
                <a:solidFill>
                  <a:srgbClr val="0000FF"/>
                </a:solidFill>
                <a:latin typeface="微软雅黑" panose="020B0503020204020204" pitchFamily="34" charset="-122"/>
                <a:ea typeface="微软雅黑" panose="020B0503020204020204" pitchFamily="34" charset="-122"/>
              </a:rPr>
              <a:t> c)</a:t>
            </a:r>
            <a:r>
              <a:rPr lang="zh-CN" altLang="en-US" sz="1200" b="1" dirty="0">
                <a:solidFill>
                  <a:srgbClr val="0000FF"/>
                </a:solidFill>
                <a:latin typeface="微软雅黑" panose="020B0503020204020204" pitchFamily="34" charset="-122"/>
                <a:ea typeface="微软雅黑" panose="020B0503020204020204" pitchFamily="34" charset="-122"/>
              </a:rPr>
              <a:t>事故</a:t>
            </a:r>
            <a:r>
              <a:rPr lang="zh-CN" altLang="zh-CN" sz="1200" b="1" dirty="0">
                <a:solidFill>
                  <a:srgbClr val="0000FF"/>
                </a:solidFill>
                <a:latin typeface="微软雅黑" panose="020B0503020204020204" pitchFamily="34" charset="-122"/>
                <a:ea typeface="微软雅黑" panose="020B0503020204020204" pitchFamily="34" charset="-122"/>
              </a:rPr>
              <a:t>可能发生的季节和造成的危害程度</a:t>
            </a:r>
            <a:r>
              <a:rPr lang="en-US" altLang="zh-CN" sz="1200" b="1" dirty="0">
                <a:solidFill>
                  <a:srgbClr val="0000FF"/>
                </a:solidFill>
                <a:latin typeface="微软雅黑" panose="020B0503020204020204" pitchFamily="34" charset="-122"/>
                <a:ea typeface="微软雅黑" panose="020B0503020204020204" pitchFamily="34" charset="-122"/>
              </a:rPr>
              <a:t>;</a:t>
            </a:r>
            <a:endParaRPr lang="zh-CN" altLang="zh-CN" sz="1200" b="1" dirty="0">
              <a:solidFill>
                <a:srgbClr val="0000FF"/>
              </a:solidFill>
              <a:latin typeface="微软雅黑" panose="020B0503020204020204" pitchFamily="34" charset="-122"/>
              <a:ea typeface="微软雅黑" panose="020B0503020204020204" pitchFamily="34" charset="-122"/>
            </a:endParaRPr>
          </a:p>
          <a:p>
            <a:pPr>
              <a:buClrTx/>
            </a:pPr>
            <a:r>
              <a:rPr lang="en-US" altLang="zh-CN" sz="1200" b="1" dirty="0">
                <a:solidFill>
                  <a:srgbClr val="0000FF"/>
                </a:solidFill>
                <a:latin typeface="微软雅黑" panose="020B0503020204020204" pitchFamily="34" charset="-122"/>
                <a:ea typeface="微软雅黑" panose="020B0503020204020204" pitchFamily="34" charset="-122"/>
              </a:rPr>
              <a:t> d)</a:t>
            </a:r>
            <a:r>
              <a:rPr lang="zh-CN" altLang="en-US" sz="1200" b="1" dirty="0">
                <a:solidFill>
                  <a:srgbClr val="0000FF"/>
                </a:solidFill>
                <a:latin typeface="微软雅黑" panose="020B0503020204020204" pitchFamily="34" charset="-122"/>
                <a:ea typeface="微软雅黑" panose="020B0503020204020204" pitchFamily="34" charset="-122"/>
              </a:rPr>
              <a:t>事故</a:t>
            </a:r>
            <a:r>
              <a:rPr lang="zh-CN" altLang="zh-CN" sz="1200" b="1" dirty="0">
                <a:solidFill>
                  <a:srgbClr val="0000FF"/>
                </a:solidFill>
                <a:latin typeface="微软雅黑" panose="020B0503020204020204" pitchFamily="34" charset="-122"/>
                <a:ea typeface="微软雅黑" panose="020B0503020204020204" pitchFamily="34" charset="-122"/>
              </a:rPr>
              <a:t>前可能出现的征兆。</a:t>
            </a:r>
            <a:endParaRPr lang="zh-CN" altLang="zh-CN" sz="1200" b="1" dirty="0">
              <a:solidFill>
                <a:srgbClr val="0000FF"/>
              </a:solidFill>
              <a:latin typeface="微软雅黑" panose="020B0503020204020204" pitchFamily="34" charset="-122"/>
              <a:ea typeface="微软雅黑" panose="020B0503020204020204" pitchFamily="34" charset="-122"/>
            </a:endParaRPr>
          </a:p>
        </p:txBody>
      </p:sp>
      <p:sp>
        <p:nvSpPr>
          <p:cNvPr id="53250" name="竖卷形 5"/>
          <p:cNvSpPr/>
          <p:nvPr/>
        </p:nvSpPr>
        <p:spPr>
          <a:xfrm>
            <a:off x="3857625" y="1985963"/>
            <a:ext cx="1855788" cy="4059237"/>
          </a:xfrm>
          <a:prstGeom prst="verticalScroll">
            <a:avLst>
              <a:gd name="adj" fmla="val 12500"/>
            </a:avLst>
          </a:prstGeom>
          <a:solidFill>
            <a:srgbClr val="FF99FF"/>
          </a:solidFill>
          <a:ln w="9525" cap="flat" cmpd="sng">
            <a:solidFill>
              <a:srgbClr val="FFFF00"/>
            </a:solidFill>
            <a:prstDash val="solid"/>
            <a:round/>
            <a:headEnd type="none" w="med" len="med"/>
            <a:tailEnd type="none" w="med" len="med"/>
          </a:ln>
        </p:spPr>
        <p:txBody>
          <a:bodyPr anchor="t" anchorCtr="0"/>
          <a:p>
            <a:r>
              <a:rPr lang="en-US" altLang="zh-CN" sz="1200" dirty="0">
                <a:latin typeface="微软雅黑" panose="020B0503020204020204" pitchFamily="34" charset="-122"/>
                <a:ea typeface="微软雅黑" panose="020B0503020204020204" pitchFamily="34" charset="-122"/>
              </a:rPr>
              <a:t> </a:t>
            </a:r>
            <a:endParaRPr lang="en-US" altLang="zh-CN" sz="1200" dirty="0">
              <a:latin typeface="微软雅黑" panose="020B0503020204020204" pitchFamily="34" charset="-122"/>
              <a:ea typeface="微软雅黑" panose="020B0503020204020204" pitchFamily="34" charset="-122"/>
            </a:endParaRPr>
          </a:p>
          <a:p>
            <a:endParaRPr lang="en-US" altLang="zh-CN" sz="1200" dirty="0">
              <a:latin typeface="微软雅黑" panose="020B0503020204020204" pitchFamily="34" charset="-122"/>
              <a:ea typeface="微软雅黑" panose="020B0503020204020204" pitchFamily="34" charset="-122"/>
            </a:endParaRPr>
          </a:p>
          <a:p>
            <a:r>
              <a:rPr lang="en-US" altLang="zh-CN" sz="1200" b="1" dirty="0">
                <a:solidFill>
                  <a:srgbClr val="0000FF"/>
                </a:solidFill>
                <a:latin typeface="微软雅黑" panose="020B0503020204020204" pitchFamily="34" charset="-122"/>
                <a:ea typeface="微软雅黑" panose="020B0503020204020204" pitchFamily="34" charset="-122"/>
              </a:rPr>
              <a:t>a)</a:t>
            </a:r>
            <a:r>
              <a:rPr lang="zh-CN" altLang="zh-CN" sz="1200" b="1" dirty="0">
                <a:solidFill>
                  <a:srgbClr val="0000FF"/>
                </a:solidFill>
                <a:latin typeface="微软雅黑" panose="020B0503020204020204" pitchFamily="34" charset="-122"/>
                <a:ea typeface="微软雅黑" panose="020B0503020204020204" pitchFamily="34" charset="-122"/>
              </a:rPr>
              <a:t>基层单位应急自救组织形式及人员构成情况</a:t>
            </a:r>
            <a:r>
              <a:rPr lang="en-US" altLang="zh-CN" sz="1200" b="1" dirty="0">
                <a:solidFill>
                  <a:srgbClr val="0000FF"/>
                </a:solidFill>
                <a:latin typeface="微软雅黑" panose="020B0503020204020204" pitchFamily="34" charset="-122"/>
                <a:ea typeface="微软雅黑" panose="020B0503020204020204" pitchFamily="34" charset="-122"/>
              </a:rPr>
              <a:t>;</a:t>
            </a:r>
            <a:endParaRPr lang="zh-CN" altLang="zh-CN" sz="1200" b="1" dirty="0">
              <a:solidFill>
                <a:srgbClr val="0000FF"/>
              </a:solidFill>
              <a:latin typeface="微软雅黑" panose="020B0503020204020204" pitchFamily="34" charset="-122"/>
              <a:ea typeface="微软雅黑" panose="020B0503020204020204" pitchFamily="34" charset="-122"/>
            </a:endParaRPr>
          </a:p>
          <a:p>
            <a:r>
              <a:rPr lang="en-US" altLang="zh-CN" sz="1200" b="1" dirty="0">
                <a:solidFill>
                  <a:srgbClr val="0000FF"/>
                </a:solidFill>
                <a:latin typeface="微软雅黑" panose="020B0503020204020204" pitchFamily="34" charset="-122"/>
                <a:ea typeface="微软雅黑" panose="020B0503020204020204" pitchFamily="34" charset="-122"/>
              </a:rPr>
              <a:t>  b)</a:t>
            </a:r>
            <a:r>
              <a:rPr lang="zh-CN" altLang="zh-CN" sz="1200" b="1" dirty="0">
                <a:solidFill>
                  <a:srgbClr val="0000FF"/>
                </a:solidFill>
                <a:latin typeface="微软雅黑" panose="020B0503020204020204" pitchFamily="34" charset="-122"/>
                <a:ea typeface="微软雅黑" panose="020B0503020204020204" pitchFamily="34" charset="-122"/>
              </a:rPr>
              <a:t>应急自救组织机构、人员的具体职责，应同单位或车间、班组人员工作职责紧密结合，明确相关岗位和人员的应急工作职责。</a:t>
            </a:r>
            <a:endParaRPr lang="en-US" altLang="zh-CN" sz="1200" b="1" dirty="0">
              <a:solidFill>
                <a:srgbClr val="0000FF"/>
              </a:solidFill>
              <a:latin typeface="微软雅黑" panose="020B0503020204020204" pitchFamily="34" charset="-122"/>
              <a:ea typeface="微软雅黑" panose="020B0503020204020204" pitchFamily="34" charset="-122"/>
            </a:endParaRPr>
          </a:p>
          <a:p>
            <a:r>
              <a:rPr lang="zh-CN" altLang="zh-CN" sz="1200" b="1" dirty="0">
                <a:solidFill>
                  <a:srgbClr val="0000FF"/>
                </a:solidFill>
                <a:latin typeface="微软雅黑" panose="020B0503020204020204" pitchFamily="34" charset="-122"/>
                <a:ea typeface="微软雅黑" panose="020B0503020204020204" pitchFamily="34" charset="-122"/>
              </a:rPr>
              <a:t>应急处置</a:t>
            </a:r>
            <a:endParaRPr lang="zh-CN" altLang="zh-CN" sz="1200" b="1" dirty="0">
              <a:solidFill>
                <a:srgbClr val="0000FF"/>
              </a:solidFill>
              <a:latin typeface="微软雅黑" panose="020B0503020204020204" pitchFamily="34" charset="-122"/>
              <a:ea typeface="微软雅黑" panose="020B0503020204020204" pitchFamily="34" charset="-122"/>
            </a:endParaRPr>
          </a:p>
        </p:txBody>
      </p:sp>
      <p:sp>
        <p:nvSpPr>
          <p:cNvPr id="53251" name="竖卷形 6"/>
          <p:cNvSpPr/>
          <p:nvPr/>
        </p:nvSpPr>
        <p:spPr>
          <a:xfrm>
            <a:off x="8304213" y="2017713"/>
            <a:ext cx="1854200" cy="4059237"/>
          </a:xfrm>
          <a:prstGeom prst="verticalScroll">
            <a:avLst>
              <a:gd name="adj" fmla="val 12500"/>
            </a:avLst>
          </a:prstGeom>
          <a:solidFill>
            <a:srgbClr val="FFCCCC"/>
          </a:solidFill>
          <a:ln w="9525" cap="flat" cmpd="sng">
            <a:solidFill>
              <a:srgbClr val="00CCFF"/>
            </a:solidFill>
            <a:prstDash val="solid"/>
            <a:round/>
            <a:headEnd type="none" w="med" len="med"/>
            <a:tailEnd type="none" w="med" len="med"/>
          </a:ln>
        </p:spPr>
        <p:txBody>
          <a:bodyPr anchor="t" anchorCtr="0"/>
          <a:p>
            <a:pPr>
              <a:buClrTx/>
            </a:pPr>
            <a:r>
              <a:rPr lang="en-US" altLang="zh-CN" sz="1200" dirty="0">
                <a:latin typeface="微软雅黑" panose="020B0503020204020204" pitchFamily="34" charset="-122"/>
                <a:ea typeface="微软雅黑" panose="020B0503020204020204" pitchFamily="34" charset="-122"/>
              </a:rPr>
              <a:t>a</a:t>
            </a:r>
            <a:r>
              <a:rPr lang="en-US" altLang="zh-CN" sz="1200" b="1" dirty="0">
                <a:solidFill>
                  <a:srgbClr val="0000FF"/>
                </a:solidFill>
                <a:latin typeface="微软雅黑" panose="020B0503020204020204" pitchFamily="34" charset="-122"/>
                <a:ea typeface="微软雅黑" panose="020B0503020204020204" pitchFamily="34" charset="-122"/>
              </a:rPr>
              <a:t>)</a:t>
            </a:r>
            <a:r>
              <a:rPr lang="zh-CN" altLang="zh-CN" sz="1200" b="1" dirty="0">
                <a:solidFill>
                  <a:srgbClr val="0000FF"/>
                </a:solidFill>
                <a:latin typeface="微软雅黑" panose="020B0503020204020204" pitchFamily="34" charset="-122"/>
                <a:ea typeface="微软雅黑" panose="020B0503020204020204" pitchFamily="34" charset="-122"/>
              </a:rPr>
              <a:t>佩戴个人防护器具方面的注意事项</a:t>
            </a:r>
            <a:r>
              <a:rPr lang="en-US" altLang="zh-CN" sz="1200" b="1" dirty="0">
                <a:solidFill>
                  <a:srgbClr val="0000FF"/>
                </a:solidFill>
                <a:latin typeface="微软雅黑" panose="020B0503020204020204" pitchFamily="34" charset="-122"/>
                <a:ea typeface="微软雅黑" panose="020B0503020204020204" pitchFamily="34" charset="-122"/>
              </a:rPr>
              <a:t>;</a:t>
            </a:r>
            <a:endParaRPr lang="zh-CN" altLang="zh-CN" sz="1200" b="1" dirty="0">
              <a:solidFill>
                <a:srgbClr val="0000FF"/>
              </a:solidFill>
              <a:latin typeface="微软雅黑" panose="020B0503020204020204" pitchFamily="34" charset="-122"/>
              <a:ea typeface="微软雅黑" panose="020B0503020204020204" pitchFamily="34" charset="-122"/>
            </a:endParaRPr>
          </a:p>
          <a:p>
            <a:pPr>
              <a:buClrTx/>
            </a:pPr>
            <a:r>
              <a:rPr lang="en-US" altLang="zh-CN" sz="1200" b="1" dirty="0">
                <a:solidFill>
                  <a:srgbClr val="0000FF"/>
                </a:solidFill>
                <a:latin typeface="微软雅黑" panose="020B0503020204020204" pitchFamily="34" charset="-122"/>
                <a:ea typeface="微软雅黑" panose="020B0503020204020204" pitchFamily="34" charset="-122"/>
              </a:rPr>
              <a:t>b)</a:t>
            </a:r>
            <a:r>
              <a:rPr lang="zh-CN" altLang="zh-CN" sz="1200" b="1" dirty="0">
                <a:solidFill>
                  <a:srgbClr val="0000FF"/>
                </a:solidFill>
                <a:latin typeface="微软雅黑" panose="020B0503020204020204" pitchFamily="34" charset="-122"/>
                <a:ea typeface="微软雅黑" panose="020B0503020204020204" pitchFamily="34" charset="-122"/>
              </a:rPr>
              <a:t>使用抢险救援器材方面的注意事项</a:t>
            </a:r>
            <a:r>
              <a:rPr lang="en-US" altLang="zh-CN" sz="1200" b="1" dirty="0">
                <a:solidFill>
                  <a:srgbClr val="0000FF"/>
                </a:solidFill>
                <a:latin typeface="微软雅黑" panose="020B0503020204020204" pitchFamily="34" charset="-122"/>
                <a:ea typeface="微软雅黑" panose="020B0503020204020204" pitchFamily="34" charset="-122"/>
              </a:rPr>
              <a:t>;</a:t>
            </a:r>
            <a:endParaRPr lang="zh-CN" altLang="zh-CN" sz="1200" b="1" dirty="0">
              <a:solidFill>
                <a:srgbClr val="0000FF"/>
              </a:solidFill>
              <a:latin typeface="微软雅黑" panose="020B0503020204020204" pitchFamily="34" charset="-122"/>
              <a:ea typeface="微软雅黑" panose="020B0503020204020204" pitchFamily="34" charset="-122"/>
            </a:endParaRPr>
          </a:p>
          <a:p>
            <a:pPr>
              <a:buClrTx/>
            </a:pPr>
            <a:r>
              <a:rPr lang="en-US" altLang="zh-CN" sz="1200" b="1" dirty="0">
                <a:solidFill>
                  <a:srgbClr val="0000FF"/>
                </a:solidFill>
                <a:latin typeface="微软雅黑" panose="020B0503020204020204" pitchFamily="34" charset="-122"/>
                <a:ea typeface="微软雅黑" panose="020B0503020204020204" pitchFamily="34" charset="-122"/>
              </a:rPr>
              <a:t>c)</a:t>
            </a:r>
            <a:r>
              <a:rPr lang="zh-CN" altLang="zh-CN" sz="1200" b="1" dirty="0">
                <a:solidFill>
                  <a:srgbClr val="0000FF"/>
                </a:solidFill>
                <a:latin typeface="微软雅黑" panose="020B0503020204020204" pitchFamily="34" charset="-122"/>
                <a:ea typeface="微软雅黑" panose="020B0503020204020204" pitchFamily="34" charset="-122"/>
              </a:rPr>
              <a:t>采取救援对策或措施方面的注意事项</a:t>
            </a:r>
            <a:r>
              <a:rPr lang="en-US" altLang="zh-CN" sz="1200" b="1" dirty="0">
                <a:solidFill>
                  <a:srgbClr val="0000FF"/>
                </a:solidFill>
                <a:latin typeface="微软雅黑" panose="020B0503020204020204" pitchFamily="34" charset="-122"/>
                <a:ea typeface="微软雅黑" panose="020B0503020204020204" pitchFamily="34" charset="-122"/>
              </a:rPr>
              <a:t>;</a:t>
            </a:r>
            <a:endParaRPr lang="zh-CN" altLang="zh-CN" sz="1200" b="1" dirty="0">
              <a:solidFill>
                <a:srgbClr val="0000FF"/>
              </a:solidFill>
              <a:latin typeface="微软雅黑" panose="020B0503020204020204" pitchFamily="34" charset="-122"/>
              <a:ea typeface="微软雅黑" panose="020B0503020204020204" pitchFamily="34" charset="-122"/>
            </a:endParaRPr>
          </a:p>
          <a:p>
            <a:pPr>
              <a:buClrTx/>
            </a:pPr>
            <a:r>
              <a:rPr lang="en-US" altLang="zh-CN" sz="1200" b="1" dirty="0">
                <a:solidFill>
                  <a:srgbClr val="0000FF"/>
                </a:solidFill>
                <a:latin typeface="微软雅黑" panose="020B0503020204020204" pitchFamily="34" charset="-122"/>
                <a:ea typeface="微软雅黑" panose="020B0503020204020204" pitchFamily="34" charset="-122"/>
              </a:rPr>
              <a:t>d)</a:t>
            </a:r>
            <a:r>
              <a:rPr lang="zh-CN" altLang="zh-CN" sz="1200" b="1" dirty="0">
                <a:solidFill>
                  <a:srgbClr val="0000FF"/>
                </a:solidFill>
                <a:latin typeface="微软雅黑" panose="020B0503020204020204" pitchFamily="34" charset="-122"/>
                <a:ea typeface="微软雅黑" panose="020B0503020204020204" pitchFamily="34" charset="-122"/>
              </a:rPr>
              <a:t>现场自救和互救注意事项</a:t>
            </a:r>
            <a:r>
              <a:rPr lang="en-US" altLang="zh-CN" sz="1200" b="1" dirty="0">
                <a:solidFill>
                  <a:srgbClr val="0000FF"/>
                </a:solidFill>
                <a:latin typeface="微软雅黑" panose="020B0503020204020204" pitchFamily="34" charset="-122"/>
                <a:ea typeface="微软雅黑" panose="020B0503020204020204" pitchFamily="34" charset="-122"/>
              </a:rPr>
              <a:t>;</a:t>
            </a:r>
            <a:endParaRPr lang="zh-CN" altLang="zh-CN" sz="1200" b="1" dirty="0">
              <a:solidFill>
                <a:srgbClr val="0000FF"/>
              </a:solidFill>
              <a:latin typeface="微软雅黑" panose="020B0503020204020204" pitchFamily="34" charset="-122"/>
              <a:ea typeface="微软雅黑" panose="020B0503020204020204" pitchFamily="34" charset="-122"/>
            </a:endParaRPr>
          </a:p>
          <a:p>
            <a:pPr>
              <a:buClrTx/>
            </a:pPr>
            <a:r>
              <a:rPr lang="en-US" altLang="zh-CN" sz="1200" b="1" dirty="0">
                <a:solidFill>
                  <a:srgbClr val="0000FF"/>
                </a:solidFill>
                <a:latin typeface="微软雅黑" panose="020B0503020204020204" pitchFamily="34" charset="-122"/>
                <a:ea typeface="微软雅黑" panose="020B0503020204020204" pitchFamily="34" charset="-122"/>
              </a:rPr>
              <a:t>e)</a:t>
            </a:r>
            <a:r>
              <a:rPr lang="zh-CN" altLang="zh-CN" sz="1200" b="1" dirty="0">
                <a:solidFill>
                  <a:srgbClr val="0000FF"/>
                </a:solidFill>
                <a:latin typeface="微软雅黑" panose="020B0503020204020204" pitchFamily="34" charset="-122"/>
                <a:ea typeface="微软雅黑" panose="020B0503020204020204" pitchFamily="34" charset="-122"/>
              </a:rPr>
              <a:t>现场应急处置能力确认和人员安全防护等事项</a:t>
            </a:r>
            <a:r>
              <a:rPr lang="en-US" altLang="zh-CN" sz="1200" b="1" dirty="0">
                <a:solidFill>
                  <a:srgbClr val="0000FF"/>
                </a:solidFill>
                <a:latin typeface="微软雅黑" panose="020B0503020204020204" pitchFamily="34" charset="-122"/>
                <a:ea typeface="微软雅黑" panose="020B0503020204020204" pitchFamily="34" charset="-122"/>
              </a:rPr>
              <a:t>;</a:t>
            </a:r>
            <a:endParaRPr lang="zh-CN" altLang="zh-CN" sz="1200" b="1" dirty="0">
              <a:solidFill>
                <a:srgbClr val="0000FF"/>
              </a:solidFill>
              <a:latin typeface="微软雅黑" panose="020B0503020204020204" pitchFamily="34" charset="-122"/>
              <a:ea typeface="微软雅黑" panose="020B0503020204020204" pitchFamily="34" charset="-122"/>
            </a:endParaRPr>
          </a:p>
          <a:p>
            <a:pPr>
              <a:buClrTx/>
            </a:pPr>
            <a:r>
              <a:rPr lang="en-US" altLang="zh-CN" sz="1200" b="1" dirty="0">
                <a:solidFill>
                  <a:srgbClr val="0000FF"/>
                </a:solidFill>
                <a:latin typeface="微软雅黑" panose="020B0503020204020204" pitchFamily="34" charset="-122"/>
                <a:ea typeface="微软雅黑" panose="020B0503020204020204" pitchFamily="34" charset="-122"/>
              </a:rPr>
              <a:t>f)</a:t>
            </a:r>
            <a:r>
              <a:rPr lang="zh-CN" altLang="en-US" sz="1200" b="1" dirty="0">
                <a:solidFill>
                  <a:srgbClr val="0000FF"/>
                </a:solidFill>
                <a:latin typeface="微软雅黑" panose="020B0503020204020204" pitchFamily="34" charset="-122"/>
                <a:ea typeface="微软雅黑" panose="020B0503020204020204" pitchFamily="34" charset="-122"/>
              </a:rPr>
              <a:t>应急救援</a:t>
            </a:r>
            <a:r>
              <a:rPr lang="zh-CN" altLang="zh-CN" sz="1200" b="1" dirty="0">
                <a:solidFill>
                  <a:srgbClr val="0000FF"/>
                </a:solidFill>
                <a:latin typeface="微软雅黑" panose="020B0503020204020204" pitchFamily="34" charset="-122"/>
                <a:ea typeface="微软雅黑" panose="020B0503020204020204" pitchFamily="34" charset="-122"/>
              </a:rPr>
              <a:t>结束后的注意事项</a:t>
            </a:r>
            <a:r>
              <a:rPr lang="en-US" altLang="zh-CN" sz="1200" b="1" dirty="0">
                <a:solidFill>
                  <a:srgbClr val="0000FF"/>
                </a:solidFill>
                <a:latin typeface="微软雅黑" panose="020B0503020204020204" pitchFamily="34" charset="-122"/>
                <a:ea typeface="微软雅黑" panose="020B0503020204020204" pitchFamily="34" charset="-122"/>
              </a:rPr>
              <a:t>;</a:t>
            </a:r>
            <a:endParaRPr lang="zh-CN" altLang="zh-CN" sz="1200" b="1" dirty="0">
              <a:solidFill>
                <a:srgbClr val="0000FF"/>
              </a:solidFill>
              <a:latin typeface="微软雅黑" panose="020B0503020204020204" pitchFamily="34" charset="-122"/>
              <a:ea typeface="微软雅黑" panose="020B0503020204020204" pitchFamily="34" charset="-122"/>
            </a:endParaRPr>
          </a:p>
          <a:p>
            <a:pPr>
              <a:buClrTx/>
            </a:pPr>
            <a:r>
              <a:rPr lang="en-US" altLang="zh-CN" sz="1200" b="1" dirty="0">
                <a:solidFill>
                  <a:srgbClr val="0000FF"/>
                </a:solidFill>
                <a:latin typeface="微软雅黑" panose="020B0503020204020204" pitchFamily="34" charset="-122"/>
                <a:ea typeface="微软雅黑" panose="020B0503020204020204" pitchFamily="34" charset="-122"/>
              </a:rPr>
              <a:t>g)</a:t>
            </a:r>
            <a:r>
              <a:rPr lang="zh-CN" altLang="zh-CN" sz="1200" b="1" dirty="0">
                <a:solidFill>
                  <a:srgbClr val="0000FF"/>
                </a:solidFill>
                <a:latin typeface="微软雅黑" panose="020B0503020204020204" pitchFamily="34" charset="-122"/>
                <a:ea typeface="微软雅黑" panose="020B0503020204020204" pitchFamily="34" charset="-122"/>
              </a:rPr>
              <a:t>其他需要特别警示的事项。</a:t>
            </a:r>
            <a:endParaRPr lang="zh-CN" altLang="zh-CN" sz="1200" b="1" dirty="0">
              <a:solidFill>
                <a:srgbClr val="0000FF"/>
              </a:solidFill>
              <a:latin typeface="微软雅黑" panose="020B0503020204020204" pitchFamily="34" charset="-122"/>
              <a:ea typeface="微软雅黑" panose="020B0503020204020204" pitchFamily="34" charset="-122"/>
            </a:endParaRPr>
          </a:p>
        </p:txBody>
      </p:sp>
      <p:sp>
        <p:nvSpPr>
          <p:cNvPr id="53252" name="竖卷形 7"/>
          <p:cNvSpPr/>
          <p:nvPr/>
        </p:nvSpPr>
        <p:spPr>
          <a:xfrm>
            <a:off x="6072188" y="2017713"/>
            <a:ext cx="1854200" cy="4059237"/>
          </a:xfrm>
          <a:prstGeom prst="verticalScroll">
            <a:avLst>
              <a:gd name="adj" fmla="val 12500"/>
            </a:avLst>
          </a:prstGeom>
          <a:solidFill>
            <a:srgbClr val="33CCFF"/>
          </a:solidFill>
          <a:ln w="9525" cap="flat" cmpd="sng">
            <a:solidFill>
              <a:srgbClr val="FF99FF"/>
            </a:solidFill>
            <a:prstDash val="solid"/>
            <a:round/>
            <a:headEnd type="none" w="med" len="med"/>
            <a:tailEnd type="none" w="med" len="med"/>
          </a:ln>
        </p:spPr>
        <p:txBody>
          <a:bodyPr anchor="t" anchorCtr="0"/>
          <a:p>
            <a:pPr>
              <a:buClrTx/>
            </a:pPr>
            <a:endParaRPr lang="en-US" altLang="zh-CN" sz="1200" b="1" dirty="0">
              <a:solidFill>
                <a:srgbClr val="0000FF"/>
              </a:solidFill>
              <a:latin typeface="微软雅黑" panose="020B0503020204020204" pitchFamily="34" charset="-122"/>
              <a:ea typeface="微软雅黑" panose="020B0503020204020204" pitchFamily="34" charset="-122"/>
            </a:endParaRPr>
          </a:p>
          <a:p>
            <a:pPr>
              <a:buClrTx/>
            </a:pPr>
            <a:endParaRPr lang="en-US" altLang="zh-CN" sz="1200" b="1" dirty="0">
              <a:solidFill>
                <a:srgbClr val="0000FF"/>
              </a:solidFill>
              <a:latin typeface="微软雅黑" panose="020B0503020204020204" pitchFamily="34" charset="-122"/>
              <a:ea typeface="微软雅黑" panose="020B0503020204020204" pitchFamily="34" charset="-122"/>
            </a:endParaRPr>
          </a:p>
          <a:p>
            <a:pPr>
              <a:buClrTx/>
            </a:pPr>
            <a:r>
              <a:rPr lang="en-US" altLang="zh-CN" sz="1200" b="1" dirty="0">
                <a:solidFill>
                  <a:srgbClr val="0000FF"/>
                </a:solidFill>
                <a:latin typeface="微软雅黑" panose="020B0503020204020204" pitchFamily="34" charset="-122"/>
                <a:ea typeface="微软雅黑" panose="020B0503020204020204" pitchFamily="34" charset="-122"/>
              </a:rPr>
              <a:t> a)</a:t>
            </a:r>
            <a:r>
              <a:rPr lang="zh-CN" altLang="en-US" sz="1200" b="1" dirty="0">
                <a:solidFill>
                  <a:srgbClr val="0000FF"/>
                </a:solidFill>
                <a:latin typeface="微软雅黑" panose="020B0503020204020204" pitchFamily="34" charset="-122"/>
                <a:ea typeface="微软雅黑" panose="020B0503020204020204" pitchFamily="34" charset="-122"/>
              </a:rPr>
              <a:t>事故</a:t>
            </a:r>
            <a:r>
              <a:rPr lang="zh-CN" altLang="zh-CN" sz="1200" b="1" dirty="0">
                <a:solidFill>
                  <a:srgbClr val="0000FF"/>
                </a:solidFill>
                <a:latin typeface="微软雅黑" panose="020B0503020204020204" pitchFamily="34" charset="-122"/>
                <a:ea typeface="微软雅黑" panose="020B0503020204020204" pitchFamily="34" charset="-122"/>
              </a:rPr>
              <a:t>应急处置程序。</a:t>
            </a:r>
            <a:endParaRPr lang="zh-CN" altLang="zh-CN" sz="1200" b="1" dirty="0">
              <a:solidFill>
                <a:srgbClr val="0000FF"/>
              </a:solidFill>
              <a:latin typeface="微软雅黑" panose="020B0503020204020204" pitchFamily="34" charset="-122"/>
              <a:ea typeface="微软雅黑" panose="020B0503020204020204" pitchFamily="34" charset="-122"/>
            </a:endParaRPr>
          </a:p>
          <a:p>
            <a:pPr>
              <a:buClrTx/>
            </a:pPr>
            <a:r>
              <a:rPr lang="en-US" altLang="zh-CN" sz="1200" b="1" dirty="0">
                <a:solidFill>
                  <a:srgbClr val="0000FF"/>
                </a:solidFill>
                <a:latin typeface="微软雅黑" panose="020B0503020204020204" pitchFamily="34" charset="-122"/>
                <a:ea typeface="微软雅黑" panose="020B0503020204020204" pitchFamily="34" charset="-122"/>
              </a:rPr>
              <a:t>  b)</a:t>
            </a:r>
            <a:r>
              <a:rPr lang="zh-CN" altLang="zh-CN" sz="1200" b="1" dirty="0">
                <a:solidFill>
                  <a:srgbClr val="0000FF"/>
                </a:solidFill>
                <a:latin typeface="微软雅黑" panose="020B0503020204020204" pitchFamily="34" charset="-122"/>
                <a:ea typeface="微软雅黑" panose="020B0503020204020204" pitchFamily="34" charset="-122"/>
              </a:rPr>
              <a:t>现场应急处置措施。</a:t>
            </a:r>
            <a:endParaRPr lang="zh-CN" altLang="zh-CN" sz="1200" b="1" dirty="0">
              <a:solidFill>
                <a:srgbClr val="0000FF"/>
              </a:solidFill>
              <a:latin typeface="微软雅黑" panose="020B0503020204020204" pitchFamily="34" charset="-122"/>
              <a:ea typeface="微软雅黑" panose="020B0503020204020204" pitchFamily="34" charset="-122"/>
            </a:endParaRPr>
          </a:p>
          <a:p>
            <a:pPr>
              <a:buClrTx/>
            </a:pPr>
            <a:r>
              <a:rPr lang="en-US" altLang="zh-CN" sz="1200" b="1" dirty="0">
                <a:solidFill>
                  <a:srgbClr val="0000FF"/>
                </a:solidFill>
                <a:latin typeface="微软雅黑" panose="020B0503020204020204" pitchFamily="34" charset="-122"/>
                <a:ea typeface="微软雅黑" panose="020B0503020204020204" pitchFamily="34" charset="-122"/>
              </a:rPr>
              <a:t>   c)</a:t>
            </a:r>
            <a:r>
              <a:rPr lang="zh-CN" altLang="zh-CN" sz="1200" b="1" dirty="0">
                <a:solidFill>
                  <a:srgbClr val="0000FF"/>
                </a:solidFill>
                <a:latin typeface="微软雅黑" panose="020B0503020204020204" pitchFamily="34" charset="-122"/>
                <a:ea typeface="微软雅黑" panose="020B0503020204020204" pitchFamily="34" charset="-122"/>
              </a:rPr>
              <a:t>报警电话及上级管理部门、相关</a:t>
            </a:r>
            <a:r>
              <a:rPr lang="zh-CN" altLang="en-US" sz="1200" b="1" dirty="0">
                <a:solidFill>
                  <a:srgbClr val="0000FF"/>
                </a:solidFill>
                <a:latin typeface="微软雅黑" panose="020B0503020204020204" pitchFamily="34" charset="-122"/>
                <a:ea typeface="微软雅黑" panose="020B0503020204020204" pitchFamily="34" charset="-122"/>
              </a:rPr>
              <a:t>应急救援</a:t>
            </a:r>
            <a:r>
              <a:rPr lang="zh-CN" altLang="zh-CN" sz="1200" b="1" dirty="0">
                <a:solidFill>
                  <a:srgbClr val="0000FF"/>
                </a:solidFill>
                <a:latin typeface="微软雅黑" panose="020B0503020204020204" pitchFamily="34" charset="-122"/>
                <a:ea typeface="微软雅黑" panose="020B0503020204020204" pitchFamily="34" charset="-122"/>
              </a:rPr>
              <a:t>单位联络方式和联系人员</a:t>
            </a:r>
            <a:r>
              <a:rPr lang="zh-CN" altLang="en-US" sz="1200" b="1" dirty="0">
                <a:solidFill>
                  <a:srgbClr val="0000FF"/>
                </a:solidFill>
                <a:latin typeface="微软雅黑" panose="020B0503020204020204" pitchFamily="34" charset="-122"/>
                <a:ea typeface="微软雅黑" panose="020B0503020204020204" pitchFamily="34" charset="-122"/>
              </a:rPr>
              <a:t>事故</a:t>
            </a:r>
            <a:r>
              <a:rPr lang="zh-CN" altLang="zh-CN" sz="1200" b="1" dirty="0">
                <a:solidFill>
                  <a:srgbClr val="0000FF"/>
                </a:solidFill>
                <a:latin typeface="微软雅黑" panose="020B0503020204020204" pitchFamily="34" charset="-122"/>
                <a:ea typeface="微软雅黑" panose="020B0503020204020204" pitchFamily="34" charset="-122"/>
              </a:rPr>
              <a:t>报告的基本要求和内容。</a:t>
            </a:r>
            <a:endParaRPr lang="zh-CN" altLang="zh-CN" sz="1200" b="1" dirty="0">
              <a:solidFill>
                <a:srgbClr val="0000FF"/>
              </a:solidFill>
              <a:latin typeface="微软雅黑" panose="020B0503020204020204" pitchFamily="34" charset="-122"/>
              <a:ea typeface="微软雅黑" panose="020B0503020204020204" pitchFamily="34" charset="-122"/>
            </a:endParaRPr>
          </a:p>
        </p:txBody>
      </p:sp>
      <p:sp>
        <p:nvSpPr>
          <p:cNvPr id="53253" name="TextBox 8"/>
          <p:cNvSpPr txBox="1"/>
          <p:nvPr/>
        </p:nvSpPr>
        <p:spPr>
          <a:xfrm>
            <a:off x="2255838" y="1973263"/>
            <a:ext cx="1112837" cy="338137"/>
          </a:xfrm>
          <a:prstGeom prst="rect">
            <a:avLst/>
          </a:prstGeom>
          <a:noFill/>
          <a:ln w="9525">
            <a:noFill/>
          </a:ln>
        </p:spPr>
        <p:txBody>
          <a:bodyPr anchor="t" anchorCtr="0">
            <a:spAutoFit/>
          </a:bodyPr>
          <a:p>
            <a:r>
              <a:rPr lang="zh-CN" altLang="en-US" sz="1600" b="1" dirty="0">
                <a:solidFill>
                  <a:srgbClr val="0000FF"/>
                </a:solidFill>
                <a:latin typeface="微软雅黑" panose="020B0503020204020204" pitchFamily="34" charset="-122"/>
                <a:ea typeface="微软雅黑" panose="020B0503020204020204" pitchFamily="34" charset="-122"/>
              </a:rPr>
              <a:t>事故特征</a:t>
            </a:r>
            <a:endParaRPr lang="zh-CN" altLang="en-US" sz="1600" b="1" dirty="0">
              <a:solidFill>
                <a:srgbClr val="0000FF"/>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4357688" y="1985963"/>
            <a:ext cx="1731963" cy="338138"/>
          </a:xfrm>
          <a:prstGeom prst="rect">
            <a:avLst/>
          </a:prstGeom>
          <a:noFill/>
        </p:spPr>
        <p:txBody>
          <a:bodyPr>
            <a:spAutoFit/>
          </a:bodyPr>
          <a:lstStyle/>
          <a:p>
            <a:pPr marR="0" defTabSz="914400">
              <a:buClr>
                <a:srgbClr val="000000"/>
              </a:buClr>
              <a:buSzTx/>
              <a:buFontTx/>
              <a:buNone/>
              <a:defRPr/>
            </a:pPr>
            <a:r>
              <a:rPr kumimoji="0" lang="zh-CN" altLang="en-US" sz="1600" b="1" kern="1200" cap="none" spc="-190" normalizeH="0" baseline="0" noProof="0"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应急工作职责</a:t>
            </a:r>
            <a:endParaRPr kumimoji="0" lang="zh-CN" altLang="en-US" sz="1600" b="1" kern="1200" cap="none" spc="-190" normalizeH="0" baseline="0" noProof="0"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3255" name="TextBox 10"/>
          <p:cNvSpPr txBox="1"/>
          <p:nvPr/>
        </p:nvSpPr>
        <p:spPr>
          <a:xfrm>
            <a:off x="6791325" y="1973263"/>
            <a:ext cx="1114425" cy="338137"/>
          </a:xfrm>
          <a:prstGeom prst="rect">
            <a:avLst/>
          </a:prstGeom>
          <a:noFill/>
          <a:ln w="9525">
            <a:noFill/>
          </a:ln>
        </p:spPr>
        <p:txBody>
          <a:bodyPr anchor="t" anchorCtr="0">
            <a:spAutoFit/>
          </a:bodyPr>
          <a:p>
            <a:r>
              <a:rPr lang="zh-CN" altLang="en-US" sz="1600" b="1" dirty="0">
                <a:solidFill>
                  <a:srgbClr val="0000FF"/>
                </a:solidFill>
                <a:latin typeface="微软雅黑" panose="020B0503020204020204" pitchFamily="34" charset="-122"/>
                <a:ea typeface="微软雅黑" panose="020B0503020204020204" pitchFamily="34" charset="-122"/>
              </a:rPr>
              <a:t>应急处置</a:t>
            </a:r>
            <a:endParaRPr lang="zh-CN" altLang="en-US" sz="1600" b="1" dirty="0">
              <a:solidFill>
                <a:srgbClr val="0000FF"/>
              </a:solidFill>
              <a:latin typeface="微软雅黑" panose="020B0503020204020204" pitchFamily="34" charset="-122"/>
              <a:ea typeface="微软雅黑" panose="020B0503020204020204" pitchFamily="34" charset="-122"/>
            </a:endParaRPr>
          </a:p>
        </p:txBody>
      </p:sp>
      <p:sp>
        <p:nvSpPr>
          <p:cNvPr id="53256" name="TextBox 11"/>
          <p:cNvSpPr txBox="1"/>
          <p:nvPr/>
        </p:nvSpPr>
        <p:spPr>
          <a:xfrm>
            <a:off x="9023350" y="1973263"/>
            <a:ext cx="1114425" cy="338137"/>
          </a:xfrm>
          <a:prstGeom prst="rect">
            <a:avLst/>
          </a:prstGeom>
          <a:noFill/>
          <a:ln w="9525">
            <a:noFill/>
          </a:ln>
        </p:spPr>
        <p:txBody>
          <a:bodyPr anchor="t" anchorCtr="0">
            <a:spAutoFit/>
          </a:bodyPr>
          <a:p>
            <a:r>
              <a:rPr lang="zh-CN" altLang="en-US" sz="1600" b="1" dirty="0">
                <a:solidFill>
                  <a:srgbClr val="0000FF"/>
                </a:solidFill>
                <a:latin typeface="微软雅黑" panose="020B0503020204020204" pitchFamily="34" charset="-122"/>
                <a:ea typeface="微软雅黑" panose="020B0503020204020204" pitchFamily="34" charset="-122"/>
              </a:rPr>
              <a:t>注意事项</a:t>
            </a:r>
            <a:endParaRPr lang="zh-CN" altLang="en-US" sz="1600" b="1" dirty="0">
              <a:solidFill>
                <a:srgbClr val="0000FF"/>
              </a:solidFill>
              <a:latin typeface="微软雅黑" panose="020B0503020204020204" pitchFamily="34" charset="-122"/>
              <a:ea typeface="微软雅黑" panose="020B0503020204020204" pitchFamily="34" charset="-122"/>
            </a:endParaRPr>
          </a:p>
        </p:txBody>
      </p:sp>
      <p:sp>
        <p:nvSpPr>
          <p:cNvPr id="53257" name="矩形 16"/>
          <p:cNvSpPr/>
          <p:nvPr/>
        </p:nvSpPr>
        <p:spPr>
          <a:xfrm>
            <a:off x="3810000" y="1143000"/>
            <a:ext cx="4652963" cy="584200"/>
          </a:xfrm>
          <a:prstGeom prst="rect">
            <a:avLst/>
          </a:prstGeom>
          <a:noFill/>
          <a:ln w="9525">
            <a:noFill/>
          </a:ln>
        </p:spPr>
        <p:txBody>
          <a:bodyPr wrap="none" anchor="t" anchorCtr="0">
            <a:spAutoFit/>
          </a:bodyPr>
          <a:p>
            <a:pPr>
              <a:buClrTx/>
            </a:pPr>
            <a:r>
              <a:rPr lang="zh-CN" altLang="en-US" sz="3200" b="1" dirty="0">
                <a:solidFill>
                  <a:srgbClr val="0000FF"/>
                </a:solidFill>
                <a:latin typeface="微软雅黑" panose="020B0503020204020204" pitchFamily="34" charset="-122"/>
                <a:ea typeface="微软雅黑" panose="020B0503020204020204" pitchFamily="34" charset="-122"/>
              </a:rPr>
              <a:t>现场处置方案的主要内容</a:t>
            </a:r>
            <a:endParaRPr lang="zh-CN" altLang="en-US" sz="3200" b="1" dirty="0">
              <a:solidFill>
                <a:srgbClr val="0000FF"/>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Text Box 2"/>
          <p:cNvSpPr txBox="1"/>
          <p:nvPr/>
        </p:nvSpPr>
        <p:spPr>
          <a:xfrm>
            <a:off x="1016000" y="2492375"/>
            <a:ext cx="5800725" cy="2122488"/>
          </a:xfrm>
          <a:prstGeom prst="rect">
            <a:avLst/>
          </a:prstGeom>
          <a:solidFill>
            <a:schemeClr val="bg1"/>
          </a:solidFill>
          <a:ln w="9525">
            <a:noFill/>
          </a:ln>
        </p:spPr>
        <p:txBody>
          <a:bodyPr anchor="t" anchorCtr="0">
            <a:spAutoFit/>
          </a:bodyPr>
          <a:p>
            <a:pPr>
              <a:lnSpc>
                <a:spcPct val="150000"/>
              </a:lnSpc>
            </a:pPr>
            <a:r>
              <a:rPr lang="en-US" altLang="zh-CN" sz="4400" b="1" dirty="0">
                <a:solidFill>
                  <a:schemeClr val="accent2"/>
                </a:solidFill>
                <a:latin typeface="微软雅黑" panose="020B0503020204020204" pitchFamily="34" charset="-122"/>
                <a:ea typeface="微软雅黑" panose="020B0503020204020204" pitchFamily="34" charset="-122"/>
              </a:rPr>
              <a:t>  </a:t>
            </a:r>
            <a:r>
              <a:rPr lang="zh-CN" altLang="en-US" sz="4400" b="1" dirty="0">
                <a:solidFill>
                  <a:srgbClr val="FF0000"/>
                </a:solidFill>
                <a:latin typeface="微软雅黑" panose="020B0503020204020204" pitchFamily="34" charset="-122"/>
                <a:ea typeface="微软雅黑" panose="020B0503020204020204" pitchFamily="34" charset="-122"/>
              </a:rPr>
              <a:t>汶川大地震最牛校长</a:t>
            </a:r>
            <a:endParaRPr lang="en-US" altLang="zh-CN" sz="4400" b="1" dirty="0">
              <a:solidFill>
                <a:srgbClr val="FF0000"/>
              </a:solidFill>
              <a:latin typeface="微软雅黑" panose="020B0503020204020204" pitchFamily="34" charset="-122"/>
              <a:ea typeface="微软雅黑" panose="020B0503020204020204" pitchFamily="34" charset="-122"/>
            </a:endParaRPr>
          </a:p>
          <a:p>
            <a:pPr>
              <a:lnSpc>
                <a:spcPct val="150000"/>
              </a:lnSpc>
            </a:pPr>
            <a:r>
              <a:rPr lang="en-US" altLang="zh-CN" sz="4400" b="1" dirty="0">
                <a:solidFill>
                  <a:srgbClr val="FF0000"/>
                </a:solidFill>
                <a:latin typeface="微软雅黑" panose="020B0503020204020204" pitchFamily="34" charset="-122"/>
                <a:ea typeface="微软雅黑" panose="020B0503020204020204" pitchFamily="34" charset="-122"/>
              </a:rPr>
              <a:t>     —</a:t>
            </a:r>
            <a:r>
              <a:rPr lang="zh-CN" altLang="en-US" sz="4400" b="1" dirty="0">
                <a:solidFill>
                  <a:srgbClr val="FF0000"/>
                </a:solidFill>
                <a:latin typeface="微软雅黑" panose="020B0503020204020204" pitchFamily="34" charset="-122"/>
                <a:ea typeface="微软雅黑" panose="020B0503020204020204" pitchFamily="34" charset="-122"/>
              </a:rPr>
              <a:t>叶志平</a:t>
            </a:r>
            <a:endParaRPr lang="en-US" altLang="zh-CN" sz="3200" b="1" dirty="0">
              <a:solidFill>
                <a:srgbClr val="FF0000"/>
              </a:solidFill>
              <a:latin typeface="微软雅黑" panose="020B0503020204020204" pitchFamily="34" charset="-122"/>
              <a:ea typeface="微软雅黑" panose="020B0503020204020204" pitchFamily="34" charset="-122"/>
            </a:endParaRPr>
          </a:p>
        </p:txBody>
      </p:sp>
      <p:pic>
        <p:nvPicPr>
          <p:cNvPr id="22530" name="Picture 12" descr="j0297551"/>
          <p:cNvPicPr>
            <a:picLocks noChangeAspect="1"/>
          </p:cNvPicPr>
          <p:nvPr/>
        </p:nvPicPr>
        <p:blipFill>
          <a:blip r:embed="rId1"/>
          <a:stretch>
            <a:fillRect/>
          </a:stretch>
        </p:blipFill>
        <p:spPr>
          <a:xfrm>
            <a:off x="7593013" y="1273175"/>
            <a:ext cx="3459162" cy="4560888"/>
          </a:xfrm>
          <a:prstGeom prst="rect">
            <a:avLst/>
          </a:prstGeom>
          <a:noFill/>
          <a:ln w="9525">
            <a:noFill/>
          </a:ln>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3" name="Text Box 2"/>
          <p:cNvSpPr txBox="1"/>
          <p:nvPr/>
        </p:nvSpPr>
        <p:spPr>
          <a:xfrm>
            <a:off x="912813" y="2949575"/>
            <a:ext cx="10366375" cy="2030413"/>
          </a:xfrm>
          <a:prstGeom prst="rect">
            <a:avLst/>
          </a:prstGeom>
          <a:solidFill>
            <a:schemeClr val="bg1"/>
          </a:solidFill>
          <a:ln w="9525">
            <a:noFill/>
          </a:ln>
        </p:spPr>
        <p:txBody>
          <a:bodyPr anchor="t" anchorCtr="0">
            <a:spAutoFit/>
          </a:bodyPr>
          <a:p>
            <a:pPr>
              <a:lnSpc>
                <a:spcPct val="150000"/>
              </a:lnSpc>
            </a:pPr>
            <a:r>
              <a:rPr lang="en-US" altLang="zh-CN" sz="4800" dirty="0">
                <a:solidFill>
                  <a:schemeClr val="accent2"/>
                </a:solidFill>
                <a:latin typeface="微软雅黑" panose="020B0503020204020204" pitchFamily="34" charset="-122"/>
                <a:ea typeface="微软雅黑" panose="020B0503020204020204" pitchFamily="34" charset="-122"/>
              </a:rPr>
              <a:t> </a:t>
            </a:r>
            <a:r>
              <a:rPr lang="zh-CN" altLang="en-US" sz="3600" b="1" dirty="0">
                <a:solidFill>
                  <a:srgbClr val="FF0000"/>
                </a:solidFill>
                <a:latin typeface="微软雅黑" panose="020B0503020204020204" pitchFamily="34" charset="-122"/>
                <a:ea typeface="微软雅黑" panose="020B0503020204020204" pitchFamily="34" charset="-122"/>
              </a:rPr>
              <a:t>国内、外统计表明：有效的应急系统可   将事故损失降低</a:t>
            </a:r>
            <a:r>
              <a:rPr lang="zh-CN" altLang="en-US" sz="3600" b="1" dirty="0">
                <a:solidFill>
                  <a:srgbClr val="3333CC"/>
                </a:solidFill>
                <a:latin typeface="微软雅黑" panose="020B0503020204020204" pitchFamily="34" charset="-122"/>
                <a:ea typeface="微软雅黑" panose="020B0503020204020204" pitchFamily="34" charset="-122"/>
              </a:rPr>
              <a:t>到</a:t>
            </a:r>
            <a:r>
              <a:rPr lang="zh-CN" altLang="en-US" sz="3600" b="1" dirty="0">
                <a:solidFill>
                  <a:srgbClr val="FF0000"/>
                </a:solidFill>
                <a:latin typeface="微软雅黑" panose="020B0503020204020204" pitchFamily="34" charset="-122"/>
                <a:ea typeface="微软雅黑" panose="020B0503020204020204" pitchFamily="34" charset="-122"/>
              </a:rPr>
              <a:t>无应急系统的</a:t>
            </a:r>
            <a:r>
              <a:rPr lang="en-US" altLang="zh-CN" sz="3600" b="1" dirty="0">
                <a:solidFill>
                  <a:srgbClr val="FF0000"/>
                </a:solidFill>
                <a:latin typeface="微软雅黑" panose="020B0503020204020204" pitchFamily="34" charset="-122"/>
                <a:ea typeface="微软雅黑" panose="020B0503020204020204" pitchFamily="34" charset="-122"/>
              </a:rPr>
              <a:t>6%</a:t>
            </a:r>
            <a:r>
              <a:rPr lang="zh-CN" altLang="en-US" sz="3600" b="1" dirty="0">
                <a:solidFill>
                  <a:srgbClr val="FF0000"/>
                </a:solidFill>
                <a:latin typeface="微软雅黑" panose="020B0503020204020204" pitchFamily="34" charset="-122"/>
                <a:ea typeface="微软雅黑" panose="020B0503020204020204" pitchFamily="34" charset="-122"/>
              </a:rPr>
              <a:t>。</a:t>
            </a:r>
            <a:endParaRPr lang="zh-CN" altLang="en-US" sz="3600" b="1" dirty="0">
              <a:solidFill>
                <a:srgbClr val="FF0000"/>
              </a:solidFill>
              <a:latin typeface="微软雅黑" panose="020B0503020204020204" pitchFamily="34" charset="-122"/>
              <a:ea typeface="微软雅黑" panose="020B0503020204020204" pitchFamily="34" charset="-122"/>
            </a:endParaRPr>
          </a:p>
        </p:txBody>
      </p:sp>
      <p:sp>
        <p:nvSpPr>
          <p:cNvPr id="54274" name="Rectangle 2"/>
          <p:cNvSpPr>
            <a:spLocks noGrp="1"/>
          </p:cNvSpPr>
          <p:nvPr/>
        </p:nvSpPr>
        <p:spPr>
          <a:xfrm>
            <a:off x="3844925" y="1393825"/>
            <a:ext cx="4502150" cy="835025"/>
          </a:xfrm>
          <a:prstGeom prst="rect">
            <a:avLst/>
          </a:prstGeom>
          <a:noFill/>
          <a:ln w="9525">
            <a:noFill/>
          </a:ln>
        </p:spPr>
        <p:txBody>
          <a:bodyPr anchor="ctr" anchorCtr="0"/>
          <a:p>
            <a:pPr algn="ctr" eaLnBrk="0" hangingPunct="0"/>
            <a:r>
              <a:rPr lang="zh-CN" altLang="en-US" sz="4000" b="1" dirty="0">
                <a:latin typeface="微软雅黑" panose="020B0503020204020204" pitchFamily="34" charset="-122"/>
                <a:ea typeface="微软雅黑" panose="020B0503020204020204" pitchFamily="34" charset="-122"/>
              </a:rPr>
              <a:t>应急预案基本概述</a:t>
            </a:r>
            <a:endParaRPr lang="zh-CN" altLang="en-US" sz="4000" b="1" dirty="0">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Text Box 2"/>
          <p:cNvSpPr txBox="1"/>
          <p:nvPr/>
        </p:nvSpPr>
        <p:spPr>
          <a:xfrm>
            <a:off x="4076700" y="1538288"/>
            <a:ext cx="7791450" cy="4338637"/>
          </a:xfrm>
          <a:prstGeom prst="rect">
            <a:avLst/>
          </a:prstGeom>
          <a:solidFill>
            <a:schemeClr val="bg1"/>
          </a:solidFill>
          <a:ln w="9525">
            <a:noFill/>
          </a:ln>
        </p:spPr>
        <p:txBody>
          <a:bodyPr anchor="t" anchorCtr="0">
            <a:spAutoFit/>
          </a:bodyPr>
          <a:p>
            <a:pPr>
              <a:spcBef>
                <a:spcPct val="50000"/>
              </a:spcBef>
              <a:buFont typeface="Wingdings" panose="05000000000000000000" pitchFamily="2" charset="2"/>
            </a:pPr>
            <a:r>
              <a:rPr lang="zh-CN" altLang="en-US" sz="2400" b="1" dirty="0">
                <a:solidFill>
                  <a:srgbClr val="0000FF"/>
                </a:solidFill>
                <a:latin typeface="微软雅黑" panose="020B0503020204020204" pitchFamily="34" charset="-122"/>
                <a:ea typeface="微软雅黑" panose="020B0503020204020204" pitchFamily="34" charset="-122"/>
              </a:rPr>
              <a:t>应急管理是一个动态的过程，</a:t>
            </a:r>
            <a:endParaRPr lang="zh-CN" altLang="en-US" sz="2400" b="1" dirty="0">
              <a:solidFill>
                <a:srgbClr val="0000FF"/>
              </a:solidFill>
              <a:latin typeface="微软雅黑" panose="020B0503020204020204" pitchFamily="34" charset="-122"/>
              <a:ea typeface="微软雅黑" panose="020B0503020204020204" pitchFamily="34" charset="-122"/>
            </a:endParaRPr>
          </a:p>
          <a:p>
            <a:pPr>
              <a:spcBef>
                <a:spcPct val="50000"/>
              </a:spcBef>
              <a:buFont typeface="Wingdings" panose="05000000000000000000" pitchFamily="2" charset="2"/>
            </a:pPr>
            <a:r>
              <a:rPr lang="zh-CN" altLang="en-US" sz="2400" b="1" dirty="0">
                <a:solidFill>
                  <a:srgbClr val="0000FF"/>
                </a:solidFill>
                <a:latin typeface="微软雅黑" panose="020B0503020204020204" pitchFamily="34" charset="-122"/>
                <a:ea typeface="微软雅黑" panose="020B0503020204020204" pitchFamily="34" charset="-122"/>
              </a:rPr>
              <a:t>包括预防、准备、响应和恢复四个阶段。</a:t>
            </a:r>
            <a:endParaRPr lang="zh-CN" altLang="en-US" sz="2400" b="1" dirty="0">
              <a:solidFill>
                <a:srgbClr val="0000FF"/>
              </a:solidFill>
              <a:latin typeface="微软雅黑" panose="020B0503020204020204" pitchFamily="34" charset="-122"/>
              <a:ea typeface="微软雅黑" panose="020B0503020204020204" pitchFamily="34" charset="-122"/>
            </a:endParaRPr>
          </a:p>
          <a:p>
            <a:pPr>
              <a:spcBef>
                <a:spcPct val="50000"/>
              </a:spcBef>
              <a:buFont typeface="Wingdings" panose="05000000000000000000" pitchFamily="2" charset="2"/>
            </a:pPr>
            <a:r>
              <a:rPr lang="zh-CN" altLang="en-US" sz="2400" b="1" dirty="0">
                <a:solidFill>
                  <a:srgbClr val="0000FF"/>
                </a:solidFill>
                <a:latin typeface="微软雅黑" panose="020B0503020204020204" pitchFamily="34" charset="-122"/>
                <a:ea typeface="微软雅黑" panose="020B0503020204020204" pitchFamily="34" charset="-122"/>
              </a:rPr>
              <a:t>尽管在实际情况中，</a:t>
            </a:r>
            <a:endParaRPr lang="zh-CN" altLang="en-US" sz="2400" b="1" dirty="0">
              <a:solidFill>
                <a:srgbClr val="0000FF"/>
              </a:solidFill>
              <a:latin typeface="微软雅黑" panose="020B0503020204020204" pitchFamily="34" charset="-122"/>
              <a:ea typeface="微软雅黑" panose="020B0503020204020204" pitchFamily="34" charset="-122"/>
            </a:endParaRPr>
          </a:p>
          <a:p>
            <a:pPr>
              <a:spcBef>
                <a:spcPct val="50000"/>
              </a:spcBef>
              <a:buFont typeface="Wingdings" panose="05000000000000000000" pitchFamily="2" charset="2"/>
            </a:pPr>
            <a:r>
              <a:rPr lang="zh-CN" altLang="en-US" sz="2400" b="1" dirty="0">
                <a:solidFill>
                  <a:srgbClr val="0000FF"/>
                </a:solidFill>
                <a:latin typeface="微软雅黑" panose="020B0503020204020204" pitchFamily="34" charset="-122"/>
                <a:ea typeface="微软雅黑" panose="020B0503020204020204" pitchFamily="34" charset="-122"/>
              </a:rPr>
              <a:t>这些阶段往往是交叉的，</a:t>
            </a:r>
            <a:endParaRPr lang="zh-CN" altLang="en-US" sz="2400" b="1" dirty="0">
              <a:solidFill>
                <a:srgbClr val="0000FF"/>
              </a:solidFill>
              <a:latin typeface="微软雅黑" panose="020B0503020204020204" pitchFamily="34" charset="-122"/>
              <a:ea typeface="微软雅黑" panose="020B0503020204020204" pitchFamily="34" charset="-122"/>
            </a:endParaRPr>
          </a:p>
          <a:p>
            <a:pPr>
              <a:spcBef>
                <a:spcPct val="50000"/>
              </a:spcBef>
              <a:buFont typeface="Wingdings" panose="05000000000000000000" pitchFamily="2" charset="2"/>
            </a:pPr>
            <a:r>
              <a:rPr lang="zh-CN" altLang="en-US" sz="2400" b="1" dirty="0">
                <a:solidFill>
                  <a:srgbClr val="0000FF"/>
                </a:solidFill>
                <a:latin typeface="微软雅黑" panose="020B0503020204020204" pitchFamily="34" charset="-122"/>
                <a:ea typeface="微软雅黑" panose="020B0503020204020204" pitchFamily="34" charset="-122"/>
              </a:rPr>
              <a:t>但每一阶段都有自己明确的目标，</a:t>
            </a:r>
            <a:endParaRPr lang="zh-CN" altLang="en-US" sz="2400" b="1" dirty="0">
              <a:solidFill>
                <a:srgbClr val="0000FF"/>
              </a:solidFill>
              <a:latin typeface="微软雅黑" panose="020B0503020204020204" pitchFamily="34" charset="-122"/>
              <a:ea typeface="微软雅黑" panose="020B0503020204020204" pitchFamily="34" charset="-122"/>
            </a:endParaRPr>
          </a:p>
          <a:p>
            <a:pPr>
              <a:spcBef>
                <a:spcPct val="50000"/>
              </a:spcBef>
              <a:buFont typeface="Wingdings" panose="05000000000000000000" pitchFamily="2" charset="2"/>
            </a:pPr>
            <a:r>
              <a:rPr lang="zh-CN" altLang="en-US" sz="2400" b="1" dirty="0">
                <a:solidFill>
                  <a:srgbClr val="0000FF"/>
                </a:solidFill>
                <a:latin typeface="微软雅黑" panose="020B0503020204020204" pitchFamily="34" charset="-122"/>
                <a:ea typeface="微软雅黑" panose="020B0503020204020204" pitchFamily="34" charset="-122"/>
              </a:rPr>
              <a:t>而且每一阶段又是构筑在前一阶段的基础之上。因而，</a:t>
            </a:r>
            <a:endParaRPr lang="zh-CN" altLang="en-US" sz="2400" b="1" dirty="0">
              <a:solidFill>
                <a:srgbClr val="0000FF"/>
              </a:solidFill>
              <a:latin typeface="微软雅黑" panose="020B0503020204020204" pitchFamily="34" charset="-122"/>
              <a:ea typeface="微软雅黑" panose="020B0503020204020204" pitchFamily="34" charset="-122"/>
            </a:endParaRPr>
          </a:p>
          <a:p>
            <a:pPr>
              <a:spcBef>
                <a:spcPct val="50000"/>
              </a:spcBef>
              <a:buFont typeface="Wingdings" panose="05000000000000000000" pitchFamily="2" charset="2"/>
            </a:pPr>
            <a:r>
              <a:rPr lang="zh-CN" altLang="en-US" sz="2400" b="1" dirty="0">
                <a:solidFill>
                  <a:srgbClr val="0000FF"/>
                </a:solidFill>
                <a:latin typeface="微软雅黑" panose="020B0503020204020204" pitchFamily="34" charset="-122"/>
                <a:ea typeface="微软雅黑" panose="020B0503020204020204" pitchFamily="34" charset="-122"/>
              </a:rPr>
              <a:t>预防、准备、响应和恢复的相互关联，</a:t>
            </a:r>
            <a:endParaRPr lang="zh-CN" altLang="en-US" sz="2400" b="1" dirty="0">
              <a:solidFill>
                <a:srgbClr val="0000FF"/>
              </a:solidFill>
              <a:latin typeface="微软雅黑" panose="020B0503020204020204" pitchFamily="34" charset="-122"/>
              <a:ea typeface="微软雅黑" panose="020B0503020204020204" pitchFamily="34" charset="-122"/>
            </a:endParaRPr>
          </a:p>
          <a:p>
            <a:pPr>
              <a:spcBef>
                <a:spcPct val="50000"/>
              </a:spcBef>
              <a:buFont typeface="Wingdings" panose="05000000000000000000" pitchFamily="2" charset="2"/>
            </a:pPr>
            <a:r>
              <a:rPr lang="zh-CN" altLang="en-US" sz="2400" b="1" dirty="0">
                <a:solidFill>
                  <a:srgbClr val="0000FF"/>
                </a:solidFill>
                <a:latin typeface="微软雅黑" panose="020B0503020204020204" pitchFamily="34" charset="-122"/>
                <a:ea typeface="微软雅黑" panose="020B0503020204020204" pitchFamily="34" charset="-122"/>
              </a:rPr>
              <a:t>构成了重大事故应急管理的循环过程。</a:t>
            </a:r>
            <a:r>
              <a:rPr lang="zh-CN" altLang="en-US" sz="2400" dirty="0">
                <a:solidFill>
                  <a:srgbClr val="0000FF"/>
                </a:solidFill>
                <a:latin typeface="微软雅黑" panose="020B0503020204020204" pitchFamily="34" charset="-122"/>
                <a:ea typeface="微软雅黑" panose="020B0503020204020204" pitchFamily="34" charset="-122"/>
              </a:rPr>
              <a:t> </a:t>
            </a:r>
            <a:endParaRPr lang="zh-CN" altLang="en-US" sz="2400" dirty="0">
              <a:solidFill>
                <a:srgbClr val="0000FF"/>
              </a:solidFill>
              <a:latin typeface="微软雅黑" panose="020B0503020204020204" pitchFamily="34" charset="-122"/>
              <a:ea typeface="微软雅黑" panose="020B0503020204020204" pitchFamily="34" charset="-122"/>
            </a:endParaRPr>
          </a:p>
        </p:txBody>
      </p:sp>
      <p:sp>
        <p:nvSpPr>
          <p:cNvPr id="55298" name="Rectangle 2"/>
          <p:cNvSpPr>
            <a:spLocks noGrp="1"/>
          </p:cNvSpPr>
          <p:nvPr>
            <p:ph type="title" idx="4294967295"/>
          </p:nvPr>
        </p:nvSpPr>
        <p:spPr>
          <a:xfrm>
            <a:off x="100013" y="3009900"/>
            <a:ext cx="3890962" cy="836613"/>
          </a:xfrm>
          <a:prstGeom prst="rect">
            <a:avLst/>
          </a:prstGeom>
          <a:noFill/>
          <a:ln w="9525">
            <a:noFill/>
          </a:ln>
        </p:spPr>
        <p:txBody>
          <a:bodyPr anchor="ctr" anchorCtr="0"/>
          <a:p>
            <a:r>
              <a:rPr lang="zh-CN" altLang="en-US" sz="4000" dirty="0">
                <a:solidFill>
                  <a:schemeClr val="tx1"/>
                </a:solidFill>
              </a:rPr>
              <a:t>应急救援管理</a:t>
            </a:r>
            <a:endParaRPr lang="zh-CN" altLang="en-US" sz="4000" dirty="0">
              <a:solidFill>
                <a:schemeClr val="tx1"/>
              </a:solidFill>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7345" name="组合 1"/>
          <p:cNvGrpSpPr/>
          <p:nvPr/>
        </p:nvGrpSpPr>
        <p:grpSpPr>
          <a:xfrm>
            <a:off x="4292600" y="3800475"/>
            <a:ext cx="3408363" cy="2409825"/>
            <a:chOff x="3360" y="5205"/>
            <a:chExt cx="5368" cy="3795"/>
          </a:xfrm>
        </p:grpSpPr>
        <p:grpSp>
          <p:nvGrpSpPr>
            <p:cNvPr id="57346" name="Group 4"/>
            <p:cNvGrpSpPr/>
            <p:nvPr/>
          </p:nvGrpSpPr>
          <p:grpSpPr>
            <a:xfrm>
              <a:off x="3578" y="5205"/>
              <a:ext cx="5151" cy="3652"/>
              <a:chOff x="1824" y="2016"/>
              <a:chExt cx="2400" cy="2016"/>
            </a:xfrm>
          </p:grpSpPr>
          <p:sp>
            <p:nvSpPr>
              <p:cNvPr id="57347" name="Oval 5"/>
              <p:cNvSpPr/>
              <p:nvPr/>
            </p:nvSpPr>
            <p:spPr>
              <a:xfrm>
                <a:off x="2208" y="2256"/>
                <a:ext cx="1584" cy="1536"/>
              </a:xfrm>
              <a:prstGeom prst="ellipse">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zh-CN" altLang="en-US" dirty="0">
                  <a:latin typeface="微软雅黑" panose="020B0503020204020204" pitchFamily="34" charset="-122"/>
                  <a:ea typeface="微软雅黑" panose="020B0503020204020204" pitchFamily="34" charset="-122"/>
                </a:endParaRPr>
              </a:p>
            </p:txBody>
          </p:sp>
          <p:sp>
            <p:nvSpPr>
              <p:cNvPr id="57348" name="AutoShape 6"/>
              <p:cNvSpPr/>
              <p:nvPr/>
            </p:nvSpPr>
            <p:spPr>
              <a:xfrm rot="10554596">
                <a:off x="2544" y="2931"/>
                <a:ext cx="960" cy="672"/>
              </a:xfrm>
              <a:custGeom>
                <a:avLst/>
                <a:gdLst/>
                <a:ahLst/>
                <a:cxnLst>
                  <a:cxn ang="0">
                    <a:pos x="720" y="336"/>
                  </a:cxn>
                  <a:cxn ang="0">
                    <a:pos x="480" y="168"/>
                  </a:cxn>
                  <a:cxn ang="0">
                    <a:pos x="250" y="288"/>
                  </a:cxn>
                  <a:cxn ang="0">
                    <a:pos x="20" y="241"/>
                  </a:cxn>
                  <a:cxn ang="0">
                    <a:pos x="480" y="0"/>
                  </a:cxn>
                  <a:cxn ang="0">
                    <a:pos x="960" y="336"/>
                  </a:cxn>
                  <a:cxn ang="0">
                    <a:pos x="960" y="336"/>
                  </a:cxn>
                  <a:cxn ang="0">
                    <a:pos x="1080" y="336"/>
                  </a:cxn>
                  <a:cxn ang="0">
                    <a:pos x="840" y="504"/>
                  </a:cxn>
                  <a:cxn ang="0">
                    <a:pos x="600" y="336"/>
                  </a:cxn>
                  <a:cxn ang="0">
                    <a:pos x="720" y="336"/>
                  </a:cxn>
                </a:cxnLst>
                <a:pathLst>
                  <a:path w="21600" h="21600">
                    <a:moveTo>
                      <a:pt x="16200" y="10800"/>
                    </a:moveTo>
                    <a:cubicBezTo>
                      <a:pt x="16200" y="7817"/>
                      <a:pt x="13782" y="5400"/>
                      <a:pt x="10800" y="5400"/>
                    </a:cubicBezTo>
                    <a:cubicBezTo>
                      <a:pt x="8406" y="5399"/>
                      <a:pt x="6297" y="6976"/>
                      <a:pt x="5620" y="9272"/>
                    </a:cubicBezTo>
                    <a:lnTo>
                      <a:pt x="441" y="7744"/>
                    </a:lnTo>
                    <a:cubicBezTo>
                      <a:pt x="1795" y="3152"/>
                      <a:pt x="6012"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E253E9"/>
              </a:solidFill>
              <a:ln w="12700" cap="sq" cmpd="sng">
                <a:solidFill>
                  <a:schemeClr val="tx1"/>
                </a:solidFill>
                <a:prstDash val="solid"/>
                <a:miter/>
                <a:headEnd type="none" w="sm" len="sm"/>
                <a:tailEnd type="none" w="sm" len="sm"/>
              </a:ln>
            </p:spPr>
            <p:txBody>
              <a:bodyPr/>
              <a:p>
                <a:endParaRPr lang="zh-CN" altLang="en-US"/>
              </a:p>
            </p:txBody>
          </p:sp>
          <p:sp>
            <p:nvSpPr>
              <p:cNvPr id="57349" name="AutoShape 7"/>
              <p:cNvSpPr/>
              <p:nvPr/>
            </p:nvSpPr>
            <p:spPr>
              <a:xfrm>
                <a:off x="2496" y="2400"/>
                <a:ext cx="1008" cy="672"/>
              </a:xfrm>
              <a:custGeom>
                <a:avLst/>
                <a:gdLst/>
                <a:ahLst/>
                <a:cxnLst>
                  <a:cxn ang="0">
                    <a:pos x="756" y="336"/>
                  </a:cxn>
                  <a:cxn ang="0">
                    <a:pos x="504" y="168"/>
                  </a:cxn>
                  <a:cxn ang="0">
                    <a:pos x="268" y="276"/>
                  </a:cxn>
                  <a:cxn ang="0">
                    <a:pos x="33" y="217"/>
                  </a:cxn>
                  <a:cxn ang="0">
                    <a:pos x="504" y="0"/>
                  </a:cxn>
                  <a:cxn ang="0">
                    <a:pos x="1008" y="336"/>
                  </a:cxn>
                  <a:cxn ang="0">
                    <a:pos x="1008" y="336"/>
                  </a:cxn>
                  <a:cxn ang="0">
                    <a:pos x="1134" y="336"/>
                  </a:cxn>
                  <a:cxn ang="0">
                    <a:pos x="882" y="504"/>
                  </a:cxn>
                  <a:cxn ang="0">
                    <a:pos x="630" y="336"/>
                  </a:cxn>
                  <a:cxn ang="0">
                    <a:pos x="756" y="336"/>
                  </a:cxn>
                </a:cxnLst>
                <a:pathLst>
                  <a:path w="21600" h="21600">
                    <a:moveTo>
                      <a:pt x="16200" y="10800"/>
                    </a:moveTo>
                    <a:cubicBezTo>
                      <a:pt x="16200" y="7817"/>
                      <a:pt x="13782" y="5400"/>
                      <a:pt x="10800" y="5400"/>
                    </a:cubicBezTo>
                    <a:cubicBezTo>
                      <a:pt x="8556" y="5399"/>
                      <a:pt x="6546" y="6787"/>
                      <a:pt x="5750" y="8885"/>
                    </a:cubicBezTo>
                    <a:lnTo>
                      <a:pt x="701" y="6971"/>
                    </a:lnTo>
                    <a:cubicBezTo>
                      <a:pt x="2292" y="2775"/>
                      <a:pt x="6312"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E253E9"/>
              </a:solidFill>
              <a:ln w="12700" cap="sq" cmpd="sng">
                <a:solidFill>
                  <a:schemeClr val="tx1"/>
                </a:solidFill>
                <a:prstDash val="solid"/>
                <a:miter/>
                <a:headEnd type="none" w="sm" len="sm"/>
                <a:tailEnd type="none" w="sm" len="sm"/>
              </a:ln>
            </p:spPr>
            <p:txBody>
              <a:bodyPr/>
              <a:p>
                <a:endParaRPr lang="zh-CN" altLang="en-US"/>
              </a:p>
            </p:txBody>
          </p:sp>
          <p:sp>
            <p:nvSpPr>
              <p:cNvPr id="57350" name="Rectangle 8"/>
              <p:cNvSpPr/>
              <p:nvPr/>
            </p:nvSpPr>
            <p:spPr>
              <a:xfrm>
                <a:off x="2640" y="3696"/>
                <a:ext cx="768" cy="336"/>
              </a:xfrm>
              <a:prstGeom prst="rect">
                <a:avLst/>
              </a:prstGeom>
              <a:solidFill>
                <a:srgbClr val="FFFF00"/>
              </a:solidFill>
              <a:ln w="12700" cap="sq" cmpd="sng">
                <a:solidFill>
                  <a:schemeClr val="tx1"/>
                </a:solidFill>
                <a:prstDash val="solid"/>
                <a:miter/>
                <a:headEnd type="none" w="sm" len="sm"/>
                <a:tailEnd type="none" w="sm" len="sm"/>
              </a:ln>
            </p:spPr>
            <p:txBody>
              <a:bodyPr wrap="none" anchor="ctr" anchorCtr="0"/>
              <a:p>
                <a:pPr algn="ctr"/>
                <a:r>
                  <a:rPr lang="zh-CN" altLang="en-US" sz="2400" b="1" dirty="0">
                    <a:solidFill>
                      <a:srgbClr val="0000FF"/>
                    </a:solidFill>
                    <a:latin typeface="微软雅黑" panose="020B0503020204020204" pitchFamily="34" charset="-122"/>
                    <a:ea typeface="微软雅黑" panose="020B0503020204020204" pitchFamily="34" charset="-122"/>
                  </a:rPr>
                  <a:t>响应</a:t>
                </a:r>
                <a:endParaRPr lang="zh-CN" altLang="en-US" sz="2400" b="1" dirty="0">
                  <a:solidFill>
                    <a:srgbClr val="0000FF"/>
                  </a:solidFill>
                  <a:latin typeface="微软雅黑" panose="020B0503020204020204" pitchFamily="34" charset="-122"/>
                  <a:ea typeface="微软雅黑" panose="020B0503020204020204" pitchFamily="34" charset="-122"/>
                </a:endParaRPr>
              </a:p>
            </p:txBody>
          </p:sp>
          <p:sp>
            <p:nvSpPr>
              <p:cNvPr id="57351" name="Rectangle 9"/>
              <p:cNvSpPr/>
              <p:nvPr/>
            </p:nvSpPr>
            <p:spPr>
              <a:xfrm>
                <a:off x="3600" y="2832"/>
                <a:ext cx="624" cy="336"/>
              </a:xfrm>
              <a:prstGeom prst="rect">
                <a:avLst/>
              </a:prstGeom>
              <a:solidFill>
                <a:srgbClr val="FFFF00"/>
              </a:solidFill>
              <a:ln w="12700" cap="sq" cmpd="sng">
                <a:solidFill>
                  <a:srgbClr val="FFFF00"/>
                </a:solidFill>
                <a:prstDash val="solid"/>
                <a:miter/>
                <a:headEnd type="none" w="sm" len="sm"/>
                <a:tailEnd type="none" w="sm" len="sm"/>
              </a:ln>
            </p:spPr>
            <p:txBody>
              <a:bodyPr wrap="none" anchor="ctr" anchorCtr="0"/>
              <a:p>
                <a:pPr algn="ctr"/>
                <a:r>
                  <a:rPr lang="zh-CN" altLang="en-US" sz="2400" b="1" dirty="0">
                    <a:solidFill>
                      <a:srgbClr val="0000FF"/>
                    </a:solidFill>
                    <a:latin typeface="微软雅黑" panose="020B0503020204020204" pitchFamily="34" charset="-122"/>
                    <a:ea typeface="微软雅黑" panose="020B0503020204020204" pitchFamily="34" charset="-122"/>
                  </a:rPr>
                  <a:t>准备</a:t>
                </a:r>
                <a:endParaRPr lang="zh-CN" altLang="en-US" sz="2400" b="1" dirty="0">
                  <a:solidFill>
                    <a:srgbClr val="0000FF"/>
                  </a:solidFill>
                  <a:latin typeface="微软雅黑" panose="020B0503020204020204" pitchFamily="34" charset="-122"/>
                  <a:ea typeface="微软雅黑" panose="020B0503020204020204" pitchFamily="34" charset="-122"/>
                </a:endParaRPr>
              </a:p>
            </p:txBody>
          </p:sp>
          <p:sp>
            <p:nvSpPr>
              <p:cNvPr id="57352" name="Rectangle 10"/>
              <p:cNvSpPr/>
              <p:nvPr/>
            </p:nvSpPr>
            <p:spPr>
              <a:xfrm>
                <a:off x="2640" y="2016"/>
                <a:ext cx="720" cy="336"/>
              </a:xfrm>
              <a:prstGeom prst="rect">
                <a:avLst/>
              </a:prstGeom>
              <a:solidFill>
                <a:srgbClr val="FFFF00"/>
              </a:solidFill>
              <a:ln w="12700" cap="sq" cmpd="sng">
                <a:solidFill>
                  <a:schemeClr val="tx1"/>
                </a:solidFill>
                <a:prstDash val="solid"/>
                <a:miter/>
                <a:headEnd type="none" w="sm" len="sm"/>
                <a:tailEnd type="none" w="sm" len="sm"/>
              </a:ln>
            </p:spPr>
            <p:txBody>
              <a:bodyPr wrap="none" anchor="ctr" anchorCtr="0"/>
              <a:p>
                <a:pPr algn="ctr"/>
                <a:r>
                  <a:rPr lang="zh-CN" altLang="en-US" sz="2400" b="1" dirty="0">
                    <a:solidFill>
                      <a:srgbClr val="0000FF"/>
                    </a:solidFill>
                    <a:latin typeface="微软雅黑" panose="020B0503020204020204" pitchFamily="34" charset="-122"/>
                    <a:ea typeface="微软雅黑" panose="020B0503020204020204" pitchFamily="34" charset="-122"/>
                  </a:rPr>
                  <a:t>预防</a:t>
                </a:r>
                <a:endParaRPr lang="zh-CN" altLang="en-US" sz="2400" b="1" dirty="0">
                  <a:solidFill>
                    <a:srgbClr val="0000FF"/>
                  </a:solidFill>
                  <a:latin typeface="微软雅黑" panose="020B0503020204020204" pitchFamily="34" charset="-122"/>
                  <a:ea typeface="微软雅黑" panose="020B0503020204020204" pitchFamily="34" charset="-122"/>
                </a:endParaRPr>
              </a:p>
            </p:txBody>
          </p:sp>
          <p:sp>
            <p:nvSpPr>
              <p:cNvPr id="57353" name="Rectangle 11"/>
              <p:cNvSpPr/>
              <p:nvPr/>
            </p:nvSpPr>
            <p:spPr>
              <a:xfrm>
                <a:off x="1824" y="2880"/>
                <a:ext cx="624" cy="288"/>
              </a:xfrm>
              <a:prstGeom prst="rect">
                <a:avLst/>
              </a:prstGeom>
              <a:solidFill>
                <a:srgbClr val="FFFF00"/>
              </a:solidFill>
              <a:ln w="12700" cap="sq" cmpd="sng">
                <a:solidFill>
                  <a:schemeClr val="tx1"/>
                </a:solidFill>
                <a:prstDash val="solid"/>
                <a:miter/>
                <a:headEnd type="none" w="sm" len="sm"/>
                <a:tailEnd type="none" w="sm" len="sm"/>
              </a:ln>
            </p:spPr>
            <p:txBody>
              <a:bodyPr wrap="none" anchor="ctr" anchorCtr="0"/>
              <a:p>
                <a:pPr algn="ctr"/>
                <a:r>
                  <a:rPr lang="zh-CN" altLang="en-US" sz="2400" b="1" dirty="0">
                    <a:solidFill>
                      <a:srgbClr val="0000FF"/>
                    </a:solidFill>
                    <a:latin typeface="微软雅黑" panose="020B0503020204020204" pitchFamily="34" charset="-122"/>
                    <a:ea typeface="微软雅黑" panose="020B0503020204020204" pitchFamily="34" charset="-122"/>
                  </a:rPr>
                  <a:t>恢复</a:t>
                </a:r>
                <a:endParaRPr lang="zh-CN" altLang="en-US" sz="2400" b="1" dirty="0">
                  <a:solidFill>
                    <a:srgbClr val="0000FF"/>
                  </a:solidFill>
                  <a:latin typeface="微软雅黑" panose="020B0503020204020204" pitchFamily="34" charset="-122"/>
                  <a:ea typeface="微软雅黑" panose="020B0503020204020204" pitchFamily="34" charset="-122"/>
                </a:endParaRPr>
              </a:p>
            </p:txBody>
          </p:sp>
        </p:grpSp>
        <p:sp>
          <p:nvSpPr>
            <p:cNvPr id="57354" name="Oval 13"/>
            <p:cNvSpPr/>
            <p:nvPr/>
          </p:nvSpPr>
          <p:spPr>
            <a:xfrm>
              <a:off x="3360" y="6360"/>
              <a:ext cx="2640" cy="2640"/>
            </a:xfrm>
            <a:prstGeom prst="ellipse">
              <a:avLst/>
            </a:prstGeom>
            <a:noFill/>
            <a:ln w="9525">
              <a:noFill/>
            </a:ln>
          </p:spPr>
          <p:txBody>
            <a:bodyPr wrap="none" anchor="ctr" anchorCtr="0"/>
            <a:p>
              <a:endParaRPr lang="zh-CN" altLang="en-US" dirty="0">
                <a:latin typeface="微软雅黑" panose="020B0503020204020204" pitchFamily="34" charset="-122"/>
                <a:ea typeface="微软雅黑" panose="020B0503020204020204" pitchFamily="34" charset="-122"/>
              </a:endParaRPr>
            </a:p>
          </p:txBody>
        </p:sp>
        <p:sp>
          <p:nvSpPr>
            <p:cNvPr id="57355" name="Oval 14"/>
            <p:cNvSpPr/>
            <p:nvPr/>
          </p:nvSpPr>
          <p:spPr>
            <a:xfrm>
              <a:off x="4947" y="6072"/>
              <a:ext cx="2310" cy="1831"/>
            </a:xfrm>
            <a:prstGeom prst="ellipse">
              <a:avLst/>
            </a:prstGeom>
            <a:noFill/>
            <a:ln w="9525">
              <a:noFill/>
            </a:ln>
          </p:spPr>
          <p:txBody>
            <a:bodyPr wrap="none" anchor="ctr" anchorCtr="0"/>
            <a:p>
              <a:pPr algn="ctr"/>
              <a:r>
                <a:rPr lang="zh-CN" altLang="en-US" dirty="0">
                  <a:latin typeface="微软雅黑" panose="020B0503020204020204" pitchFamily="34" charset="-122"/>
                  <a:ea typeface="微软雅黑" panose="020B0503020204020204" pitchFamily="34" charset="-122"/>
                </a:rPr>
                <a:t>应急管理</a:t>
              </a:r>
              <a:endParaRPr lang="zh-CN" altLang="en-US" dirty="0">
                <a:latin typeface="微软雅黑" panose="020B0503020204020204" pitchFamily="34" charset="-122"/>
                <a:ea typeface="微软雅黑" panose="020B0503020204020204" pitchFamily="34" charset="-122"/>
              </a:endParaRPr>
            </a:p>
          </p:txBody>
        </p:sp>
      </p:grpSp>
      <p:sp>
        <p:nvSpPr>
          <p:cNvPr id="57356" name="Rectangle 3"/>
          <p:cNvSpPr txBox="1"/>
          <p:nvPr/>
        </p:nvSpPr>
        <p:spPr>
          <a:xfrm>
            <a:off x="523875" y="2017713"/>
            <a:ext cx="11144250" cy="1614487"/>
          </a:xfrm>
          <a:prstGeom prst="rect">
            <a:avLst/>
          </a:prstGeom>
          <a:solidFill>
            <a:schemeClr val="bg1"/>
          </a:solidFill>
          <a:ln w="9525">
            <a:noFill/>
          </a:ln>
        </p:spPr>
        <p:txBody>
          <a:bodyPr anchor="t" anchorCtr="0"/>
          <a:p>
            <a:pPr>
              <a:lnSpc>
                <a:spcPct val="150000"/>
              </a:lnSpc>
              <a:spcBef>
                <a:spcPct val="50000"/>
              </a:spcBef>
              <a:buFont typeface="Wingdings" panose="05000000000000000000" pitchFamily="2" charset="2"/>
            </a:pPr>
            <a:r>
              <a:rPr lang="zh-CN" altLang="en-US" b="1" dirty="0">
                <a:solidFill>
                  <a:srgbClr val="FF0000"/>
                </a:solidFill>
                <a:latin typeface="微软雅黑" panose="020B0503020204020204" pitchFamily="34" charset="-122"/>
                <a:ea typeface="微软雅黑" panose="020B0503020204020204" pitchFamily="34" charset="-122"/>
              </a:rPr>
              <a:t>    </a:t>
            </a:r>
            <a:r>
              <a:rPr lang="zh-CN" altLang="en-US" sz="2000" b="1" dirty="0">
                <a:solidFill>
                  <a:srgbClr val="0000FF"/>
                </a:solidFill>
                <a:latin typeface="微软雅黑" panose="020B0503020204020204" pitchFamily="34" charset="-122"/>
                <a:ea typeface="微软雅黑" panose="020B0503020204020204" pitchFamily="34" charset="-122"/>
              </a:rPr>
              <a:t>尽管重大事故的发生具有突发性和偶然性，但重大事故的应急管理不只限于事故发生后的应急救援行动。应急管理是对重大事故的全过程管理，贯穿于事故发生前、中、后的各个过程，充分体现了“预防为主，常备不懈”的应急思想。</a:t>
            </a:r>
            <a:endParaRPr lang="zh-CN" altLang="en-US" sz="2000" b="1" dirty="0">
              <a:solidFill>
                <a:srgbClr val="0000FF"/>
              </a:solidFill>
              <a:latin typeface="微软雅黑" panose="020B0503020204020204" pitchFamily="34" charset="-122"/>
              <a:ea typeface="微软雅黑" panose="020B0503020204020204" pitchFamily="34" charset="-122"/>
            </a:endParaRPr>
          </a:p>
        </p:txBody>
      </p:sp>
      <p:sp>
        <p:nvSpPr>
          <p:cNvPr id="57357" name="Rectangle 2"/>
          <p:cNvSpPr>
            <a:spLocks noGrp="1"/>
          </p:cNvSpPr>
          <p:nvPr/>
        </p:nvSpPr>
        <p:spPr>
          <a:xfrm>
            <a:off x="3810000" y="1181100"/>
            <a:ext cx="3890963" cy="836613"/>
          </a:xfrm>
          <a:prstGeom prst="rect">
            <a:avLst/>
          </a:prstGeom>
          <a:noFill/>
          <a:ln w="9525">
            <a:noFill/>
          </a:ln>
        </p:spPr>
        <p:txBody>
          <a:bodyPr anchor="ctr" anchorCtr="0"/>
          <a:p>
            <a:pPr algn="ctr" eaLnBrk="0" hangingPunct="0"/>
            <a:r>
              <a:rPr lang="zh-CN" altLang="en-US" sz="4000" b="1" dirty="0">
                <a:latin typeface="微软雅黑" panose="020B0503020204020204" pitchFamily="34" charset="-122"/>
                <a:ea typeface="微软雅黑" panose="020B0503020204020204" pitchFamily="34" charset="-122"/>
              </a:rPr>
              <a:t>应急救援管理</a:t>
            </a:r>
            <a:endParaRPr lang="zh-CN" altLang="en-US" sz="4000" b="1" dirty="0">
              <a:latin typeface="微软雅黑" panose="020B0503020204020204" pitchFamily="34" charset="-122"/>
              <a:ea typeface="微软雅黑" panose="020B0503020204020204" pitchFamily="34" charset="-122"/>
            </a:endParaRPr>
          </a:p>
        </p:txBody>
      </p:sp>
    </p:spTree>
  </p:cSld>
  <p:clrMapOvr>
    <a:masterClrMapping/>
  </p:clrMapOvr>
  <p:transition>
    <p:cover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Rectangle 3"/>
          <p:cNvSpPr>
            <a:spLocks noGrp="1" noChangeArrowheads="1"/>
          </p:cNvSpPr>
          <p:nvPr>
            <p:ph type="body" sz="half" idx="4294967295"/>
          </p:nvPr>
        </p:nvSpPr>
        <p:spPr>
          <a:xfrm>
            <a:off x="530225" y="2287588"/>
            <a:ext cx="11131550" cy="3490913"/>
          </a:xfrm>
          <a:prstGeom prst="rect">
            <a:avLst/>
          </a:prstGeom>
        </p:spPr>
        <p:txBody>
          <a:bodyPr/>
          <a:lstStyle/>
          <a:p>
            <a:pPr marL="342900" marR="0" lvl="0" indent="-342900" algn="l" defTabSz="914400" rtl="0" eaLnBrk="0" fontAlgn="base" latinLnBrk="0" hangingPunct="0">
              <a:lnSpc>
                <a:spcPct val="115000"/>
              </a:lnSpc>
              <a:spcBef>
                <a:spcPct val="20000"/>
              </a:spcBef>
              <a:spcAft>
                <a:spcPct val="0"/>
              </a:spcAft>
              <a:buClrTx/>
              <a:buSzTx/>
              <a:buFontTx/>
              <a:buChar char="•"/>
              <a:defRPr/>
            </a:pPr>
            <a:r>
              <a:rPr kumimoji="0" lang="zh-CN" altLang="en-US" sz="2400" b="0" i="0" u="none" strike="noStrike" kern="0" cap="none" spc="0" normalizeH="0" baseline="0" noProof="0" dirty="0">
                <a:ln>
                  <a:noFill/>
                </a:ln>
                <a:solidFill>
                  <a:srgbClr val="0000FF"/>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微软雅黑" panose="020B0503020204020204" pitchFamily="34" charset="-122"/>
              </a:rPr>
              <a:t>预防：</a:t>
            </a:r>
            <a:r>
              <a:rPr kumimoji="0" lang="zh-CN" altLang="en-US" sz="24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一是预防事故发生；二是降低事故后果。</a:t>
            </a:r>
            <a:endParaRPr kumimoji="0" lang="zh-CN" altLang="en-US" sz="24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0" fontAlgn="base" latinLnBrk="0" hangingPunct="0">
              <a:lnSpc>
                <a:spcPct val="115000"/>
              </a:lnSpc>
              <a:spcBef>
                <a:spcPct val="20000"/>
              </a:spcBef>
              <a:spcAft>
                <a:spcPct val="0"/>
              </a:spcAft>
              <a:buClrTx/>
              <a:buSzTx/>
              <a:buFontTx/>
              <a:buChar char="•"/>
              <a:defRPr/>
            </a:pPr>
            <a:r>
              <a:rPr kumimoji="0" lang="zh-CN" altLang="en-US" sz="2400" b="0" i="0" u="none" strike="noStrike" kern="0" cap="none" spc="0" normalizeH="0" baseline="0" noProof="0" dirty="0">
                <a:ln>
                  <a:noFill/>
                </a:ln>
                <a:solidFill>
                  <a:srgbClr val="0000FF"/>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微软雅黑" panose="020B0503020204020204" pitchFamily="34" charset="-122"/>
              </a:rPr>
              <a:t>准备：</a:t>
            </a:r>
            <a:r>
              <a:rPr kumimoji="0" lang="zh-CN" altLang="en-US" sz="24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应急机构的建立和职责落实、预案的编制、应急队伍的建设、应急设备、物资的准备和维护、预案的演练、与外部应急力量的衔接等。</a:t>
            </a:r>
            <a:endParaRPr kumimoji="0" lang="zh-CN" altLang="en-US" sz="24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0" fontAlgn="base" latinLnBrk="0" hangingPunct="0">
              <a:lnSpc>
                <a:spcPct val="115000"/>
              </a:lnSpc>
              <a:spcBef>
                <a:spcPct val="20000"/>
              </a:spcBef>
              <a:spcAft>
                <a:spcPct val="0"/>
              </a:spcAft>
              <a:buClrTx/>
              <a:buSzTx/>
              <a:buFontTx/>
              <a:buChar char="•"/>
              <a:defRPr/>
            </a:pPr>
            <a:r>
              <a:rPr kumimoji="0" lang="zh-CN" altLang="en-US" sz="2400" b="0" i="0" u="none" strike="noStrike" kern="0" cap="none" spc="0" normalizeH="0" baseline="0" noProof="0" dirty="0">
                <a:ln>
                  <a:noFill/>
                </a:ln>
                <a:solidFill>
                  <a:srgbClr val="0000FF"/>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微软雅黑" panose="020B0503020204020204" pitchFamily="34" charset="-122"/>
              </a:rPr>
              <a:t>响应：</a:t>
            </a:r>
            <a:r>
              <a:rPr kumimoji="0" lang="zh-CN" altLang="en-US" sz="24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事故的报警与通报、人员疏散、急救与医疗、消防和工程抢险措施、信息收集与应急决策和外部救援等。</a:t>
            </a:r>
            <a:endParaRPr kumimoji="0" lang="zh-CN" altLang="en-US" sz="24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0" fontAlgn="base" latinLnBrk="0" hangingPunct="0">
              <a:lnSpc>
                <a:spcPct val="115000"/>
              </a:lnSpc>
              <a:spcBef>
                <a:spcPct val="20000"/>
              </a:spcBef>
              <a:spcAft>
                <a:spcPct val="0"/>
              </a:spcAft>
              <a:buClrTx/>
              <a:buSzTx/>
              <a:buFontTx/>
              <a:buChar char="•"/>
              <a:defRPr/>
            </a:pPr>
            <a:r>
              <a:rPr kumimoji="0" lang="zh-CN" altLang="en-US" sz="2400" b="0" i="0" u="none" strike="noStrike" kern="0" cap="none" spc="0" normalizeH="0" baseline="0" noProof="0" dirty="0">
                <a:ln>
                  <a:noFill/>
                </a:ln>
                <a:solidFill>
                  <a:srgbClr val="0000FF"/>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微软雅黑" panose="020B0503020204020204" pitchFamily="34" charset="-122"/>
              </a:rPr>
              <a:t>恢复：</a:t>
            </a:r>
            <a:r>
              <a:rPr kumimoji="0" lang="zh-CN" altLang="en-US" sz="24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包括事故损失评估、原因调查、清理废墟等。</a:t>
            </a:r>
            <a:endParaRPr kumimoji="0" lang="zh-CN" altLang="en-US" sz="24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0" fontAlgn="base" latinLnBrk="0" hangingPunct="0">
              <a:lnSpc>
                <a:spcPct val="115000"/>
              </a:lnSpc>
              <a:spcBef>
                <a:spcPct val="20000"/>
              </a:spcBef>
              <a:spcAft>
                <a:spcPct val="0"/>
              </a:spcAft>
              <a:buClrTx/>
              <a:buSzTx/>
              <a:buFontTx/>
              <a:buChar char="•"/>
              <a:defRPr/>
            </a:pPr>
            <a:r>
              <a:rPr kumimoji="0" lang="zh-CN" altLang="en-US" sz="2400" b="0" i="0" u="none" strike="noStrike" kern="0" cap="none" spc="0" normalizeH="0" baseline="0" noProof="0" dirty="0">
                <a:ln>
                  <a:noFill/>
                </a:ln>
                <a:solidFill>
                  <a:srgbClr val="FF33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例如：应急救援器材的准备。</a:t>
            </a:r>
            <a:endParaRPr kumimoji="0" lang="en-US" altLang="zh-CN" sz="24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8370" name="Rectangle 2"/>
          <p:cNvSpPr>
            <a:spLocks noGrp="1"/>
          </p:cNvSpPr>
          <p:nvPr/>
        </p:nvSpPr>
        <p:spPr>
          <a:xfrm>
            <a:off x="4149725" y="1362075"/>
            <a:ext cx="3892550" cy="836613"/>
          </a:xfrm>
          <a:prstGeom prst="rect">
            <a:avLst/>
          </a:prstGeom>
          <a:noFill/>
          <a:ln w="9525">
            <a:noFill/>
          </a:ln>
        </p:spPr>
        <p:txBody>
          <a:bodyPr anchor="ctr" anchorCtr="0"/>
          <a:p>
            <a:pPr algn="ctr" eaLnBrk="0" hangingPunct="0"/>
            <a:r>
              <a:rPr lang="zh-CN" altLang="en-US" sz="4000" b="1" dirty="0">
                <a:latin typeface="微软雅黑" panose="020B0503020204020204" pitchFamily="34" charset="-122"/>
                <a:ea typeface="微软雅黑" panose="020B0503020204020204" pitchFamily="34" charset="-122"/>
              </a:rPr>
              <a:t>应急救援管理</a:t>
            </a:r>
            <a:endParaRPr lang="zh-CN" altLang="en-US" sz="4000" b="1" dirty="0">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Rectangle 3"/>
          <p:cNvSpPr>
            <a:spLocks noGrp="1" noChangeArrowheads="1"/>
          </p:cNvSpPr>
          <p:nvPr>
            <p:ph type="body" sz="half" idx="4294967295"/>
          </p:nvPr>
        </p:nvSpPr>
        <p:spPr>
          <a:xfrm>
            <a:off x="606425" y="2490788"/>
            <a:ext cx="10979150" cy="3481388"/>
          </a:xfrm>
          <a:prstGeom prst="rect">
            <a:avLst/>
          </a:prstGeom>
          <a:solidFill>
            <a:schemeClr val="bg1"/>
          </a:solidFill>
        </p:spPr>
        <p:txBody>
          <a:bodyPr/>
          <a:lstStyle/>
          <a:p>
            <a:pPr marL="342900" marR="0" lvl="0" indent="-342900" algn="l" defTabSz="914400" rtl="0" eaLnBrk="0" fontAlgn="base" latinLnBrk="0" hangingPunct="0">
              <a:lnSpc>
                <a:spcPct val="110000"/>
              </a:lnSpc>
              <a:spcBef>
                <a:spcPct val="15000"/>
              </a:spcBef>
              <a:spcAft>
                <a:spcPct val="0"/>
              </a:spcAft>
              <a:buClrTx/>
              <a:buSzTx/>
              <a:buFontTx/>
              <a:buChar char="•"/>
              <a:defRPr/>
            </a:pPr>
            <a:r>
              <a:rPr kumimoji="0" lang="zh-CN" altLang="en-US" sz="3200" b="1"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典型的响应</a:t>
            </a:r>
            <a:r>
              <a:rPr kumimoji="0" lang="zh-CN" altLang="en-US" sz="32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级别可分为</a:t>
            </a:r>
            <a:r>
              <a:rPr kumimoji="0" lang="en-US" altLang="zh-CN" sz="32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3</a:t>
            </a:r>
            <a:r>
              <a:rPr kumimoji="0" lang="zh-CN" altLang="en-US" sz="32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级：</a:t>
            </a:r>
            <a:endParaRPr kumimoji="0" lang="zh-CN" altLang="en-US" sz="32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0" fontAlgn="base" latinLnBrk="0" hangingPunct="0">
              <a:lnSpc>
                <a:spcPct val="110000"/>
              </a:lnSpc>
              <a:spcBef>
                <a:spcPct val="15000"/>
              </a:spcBef>
              <a:spcAft>
                <a:spcPct val="0"/>
              </a:spcAft>
              <a:buClrTx/>
              <a:buSzTx/>
              <a:buFont typeface="Wingdings" panose="05000000000000000000" pitchFamily="2" charset="2"/>
              <a:buNone/>
              <a:defRPr/>
            </a:pPr>
            <a:r>
              <a:rPr kumimoji="0" lang="zh-CN" altLang="en-US" sz="2400" b="1" i="0" u="none" strike="noStrike" kern="0" cap="none" spc="0" normalizeH="0" baseline="0" noProof="0" dirty="0" smtClean="0">
                <a:ln>
                  <a:noFill/>
                </a:ln>
                <a:solidFill>
                  <a:srgbClr val="0000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0" lang="en-US" altLang="zh-CN" sz="2400" b="1" i="0" u="none" strike="noStrike" kern="0" cap="none" spc="0" normalizeH="0" baseline="0" noProof="0" dirty="0" smtClean="0">
                <a:ln>
                  <a:noFill/>
                </a:ln>
                <a:solidFill>
                  <a:srgbClr val="0000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a:t>
            </a:r>
            <a:r>
              <a:rPr kumimoji="0" lang="zh-CN" altLang="en-US" sz="2400" b="1" i="0" u="none" strike="noStrike" kern="0" cap="none" spc="0" normalizeH="0" baseline="0" noProof="0" dirty="0" smtClean="0">
                <a:ln>
                  <a:noFill/>
                </a:ln>
                <a:solidFill>
                  <a:srgbClr val="0000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）一级紧急情况。</a:t>
            </a:r>
            <a:r>
              <a:rPr kumimoji="0" lang="zh-CN" altLang="en-US" sz="2400" b="1"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必须利用所有有关部门及一切资源的紧急情况，或者需要各个部门同外部机构联合处理的各种紧急情况，通常要宣布进入紧急状态。</a:t>
            </a:r>
            <a:endParaRPr kumimoji="0" lang="zh-CN" altLang="en-US" sz="2400" b="1"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0" fontAlgn="base" latinLnBrk="0" hangingPunct="0">
              <a:lnSpc>
                <a:spcPct val="110000"/>
              </a:lnSpc>
              <a:spcBef>
                <a:spcPct val="15000"/>
              </a:spcBef>
              <a:spcAft>
                <a:spcPct val="0"/>
              </a:spcAft>
              <a:buClrTx/>
              <a:buSzTx/>
              <a:buFont typeface="Wingdings" panose="05000000000000000000" pitchFamily="2" charset="2"/>
              <a:buNone/>
              <a:defRPr/>
            </a:pPr>
            <a:r>
              <a:rPr kumimoji="0" lang="zh-CN" altLang="en-US" sz="2400" b="1" i="0" u="none" strike="noStrike" kern="0" cap="none" spc="0" normalizeH="0" baseline="0" noProof="0" dirty="0" smtClean="0">
                <a:ln>
                  <a:noFill/>
                </a:ln>
                <a:solidFill>
                  <a:srgbClr val="0000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0" lang="en-US" altLang="zh-CN" sz="2400" b="1" i="0" u="none" strike="noStrike" kern="0" cap="none" spc="0" normalizeH="0" baseline="0" noProof="0" dirty="0" smtClean="0">
                <a:ln>
                  <a:noFill/>
                </a:ln>
                <a:solidFill>
                  <a:srgbClr val="0000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a:t>
            </a:r>
            <a:r>
              <a:rPr kumimoji="0" lang="zh-CN" altLang="en-US" sz="2400" b="1" i="0" u="none" strike="noStrike" kern="0" cap="none" spc="0" normalizeH="0" baseline="0" noProof="0" dirty="0" smtClean="0">
                <a:ln>
                  <a:noFill/>
                </a:ln>
                <a:solidFill>
                  <a:srgbClr val="0000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）二级紧急情况。</a:t>
            </a:r>
            <a:r>
              <a:rPr kumimoji="0" lang="zh-CN" altLang="en-US" sz="2400" b="1"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需要两个或更多个部门响应的紧急情况。</a:t>
            </a:r>
            <a:endParaRPr kumimoji="0" lang="zh-CN" altLang="en-US" sz="2400" b="1"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0" fontAlgn="base" latinLnBrk="0" hangingPunct="0">
              <a:lnSpc>
                <a:spcPct val="110000"/>
              </a:lnSpc>
              <a:spcBef>
                <a:spcPct val="15000"/>
              </a:spcBef>
              <a:spcAft>
                <a:spcPct val="0"/>
              </a:spcAft>
              <a:buClrTx/>
              <a:buSzTx/>
              <a:buFont typeface="Wingdings" panose="05000000000000000000" pitchFamily="2" charset="2"/>
              <a:buNone/>
              <a:defRPr/>
            </a:pPr>
            <a:r>
              <a:rPr kumimoji="0" lang="zh-CN" altLang="en-US" sz="2400" b="1" i="0" u="none" strike="noStrike" kern="0" cap="none" spc="0" normalizeH="0" baseline="0" noProof="0" dirty="0" smtClean="0">
                <a:ln>
                  <a:noFill/>
                </a:ln>
                <a:solidFill>
                  <a:srgbClr val="0000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0" lang="en-US" altLang="zh-CN" sz="2400" b="1" i="0" u="none" strike="noStrike" kern="0" cap="none" spc="0" normalizeH="0" baseline="0" noProof="0" dirty="0" smtClean="0">
                <a:ln>
                  <a:noFill/>
                </a:ln>
                <a:solidFill>
                  <a:srgbClr val="0000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3</a:t>
            </a:r>
            <a:r>
              <a:rPr kumimoji="0" lang="zh-CN" altLang="en-US" sz="2400" b="1" i="0" u="none" strike="noStrike" kern="0" cap="none" spc="0" normalizeH="0" baseline="0" noProof="0" dirty="0" smtClean="0">
                <a:ln>
                  <a:noFill/>
                </a:ln>
                <a:solidFill>
                  <a:srgbClr val="0000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）三级紧急情况</a:t>
            </a:r>
            <a:r>
              <a:rPr kumimoji="0" lang="zh-CN" altLang="en-US" sz="2400" b="1"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。能被一个部门正常可利用的资源处理的紧急情况。</a:t>
            </a:r>
            <a:endParaRPr kumimoji="0" lang="zh-CN" altLang="en-US" sz="2400" b="1"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0" fontAlgn="base" latinLnBrk="0" hangingPunct="0">
              <a:lnSpc>
                <a:spcPct val="110000"/>
              </a:lnSpc>
              <a:spcBef>
                <a:spcPct val="15000"/>
              </a:spcBef>
              <a:spcAft>
                <a:spcPct val="0"/>
              </a:spcAft>
              <a:buClrTx/>
              <a:buSzTx/>
              <a:buFontTx/>
              <a:buChar char="•"/>
              <a:defRPr/>
            </a:pPr>
            <a:r>
              <a:rPr kumimoji="0" lang="zh-CN" altLang="en-US" sz="2400" b="1" i="0" u="none" strike="noStrike" kern="0" cap="none" spc="0" normalizeH="0" baseline="0" noProof="0" dirty="0" smtClean="0">
                <a:ln>
                  <a:noFill/>
                </a:ln>
                <a:solidFill>
                  <a:srgbClr val="FF0066"/>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一级紧急情况级别最高。</a:t>
            </a:r>
            <a:endParaRPr kumimoji="0" lang="zh-CN" altLang="en-US" sz="2400" b="1" i="0" u="none" strike="noStrike" kern="0" cap="none" spc="0" normalizeH="0" baseline="0" noProof="0" dirty="0" smtClean="0">
              <a:ln>
                <a:noFill/>
              </a:ln>
              <a:solidFill>
                <a:srgbClr val="FF0066"/>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0" fontAlgn="base" latinLnBrk="0" hangingPunct="0">
              <a:lnSpc>
                <a:spcPct val="110000"/>
              </a:lnSpc>
              <a:spcBef>
                <a:spcPct val="15000"/>
              </a:spcBef>
              <a:spcAft>
                <a:spcPct val="0"/>
              </a:spcAft>
              <a:buClrTx/>
              <a:buSzTx/>
              <a:buFontTx/>
              <a:buChar char="•"/>
              <a:defRPr/>
            </a:pPr>
            <a:r>
              <a:rPr kumimoji="0" lang="zh-CN" altLang="en-US" sz="2400" b="1" i="0" u="none" strike="noStrike" kern="0" cap="none" spc="0" normalizeH="0" baseline="0" noProof="0" dirty="0" smtClean="0">
                <a:ln>
                  <a:noFill/>
                </a:ln>
                <a:solidFill>
                  <a:srgbClr val="0000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例如：</a:t>
            </a:r>
            <a:r>
              <a:rPr kumimoji="0" lang="zh-CN" altLang="en-US" sz="24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某车间发生火灾，有可能引起大爆炸。</a:t>
            </a:r>
            <a:endParaRPr kumimoji="0" lang="zh-CN" altLang="en-US" sz="24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0" fontAlgn="base" latinLnBrk="0" hangingPunct="0">
              <a:lnSpc>
                <a:spcPct val="80000"/>
              </a:lnSpc>
              <a:spcBef>
                <a:spcPct val="20000"/>
              </a:spcBef>
              <a:spcAft>
                <a:spcPct val="0"/>
              </a:spcAft>
              <a:buClrTx/>
              <a:buSzTx/>
              <a:buFontTx/>
              <a:buChar char="•"/>
              <a:defRPr/>
            </a:pPr>
            <a:endParaRPr kumimoji="0" lang="en-US" altLang="zh-CN" sz="2600" b="0"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9394" name="Rectangle 2"/>
          <p:cNvSpPr>
            <a:spLocks noGrp="1"/>
          </p:cNvSpPr>
          <p:nvPr/>
        </p:nvSpPr>
        <p:spPr>
          <a:xfrm>
            <a:off x="4149725" y="1362075"/>
            <a:ext cx="3892550" cy="836613"/>
          </a:xfrm>
          <a:prstGeom prst="rect">
            <a:avLst/>
          </a:prstGeom>
          <a:noFill/>
          <a:ln w="9525">
            <a:noFill/>
          </a:ln>
        </p:spPr>
        <p:txBody>
          <a:bodyPr anchor="ctr" anchorCtr="0"/>
          <a:p>
            <a:pPr algn="ctr" eaLnBrk="0" hangingPunct="0"/>
            <a:r>
              <a:rPr lang="zh-CN" altLang="en-US" sz="4000" b="1" dirty="0">
                <a:latin typeface="微软雅黑" panose="020B0503020204020204" pitchFamily="34" charset="-122"/>
                <a:ea typeface="微软雅黑" panose="020B0503020204020204" pitchFamily="34" charset="-122"/>
              </a:rPr>
              <a:t>应急救援管理</a:t>
            </a:r>
            <a:endParaRPr lang="zh-CN" altLang="en-US" sz="4000" b="1" dirty="0">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7" name="内容占位符 2"/>
          <p:cNvSpPr>
            <a:spLocks noGrp="1"/>
          </p:cNvSpPr>
          <p:nvPr>
            <p:ph type="body" sz="half" idx="4294967295"/>
          </p:nvPr>
        </p:nvSpPr>
        <p:spPr>
          <a:xfrm>
            <a:off x="349250" y="2071688"/>
            <a:ext cx="11436350" cy="3624262"/>
          </a:xfrm>
          <a:prstGeom prst="rect">
            <a:avLst/>
          </a:prstGeom>
          <a:solidFill>
            <a:schemeClr val="bg1"/>
          </a:solidFill>
          <a:ln w="9525">
            <a:noFill/>
          </a:ln>
        </p:spPr>
        <p:txBody>
          <a:bodyPr anchor="t" anchorCtr="0"/>
          <a:lstStyle>
            <a:lvl1pPr lvl="0">
              <a:buClrTx/>
              <a:buSzPct val="100000"/>
              <a:buFontTx/>
              <a:defRPr sz="2800"/>
            </a:lvl1pPr>
            <a:lvl2pPr lvl="1">
              <a:buClrTx/>
              <a:buSzPct val="100000"/>
              <a:buFontTx/>
              <a:defRPr sz="2400"/>
            </a:lvl2pPr>
            <a:lvl3pPr lvl="2">
              <a:buClrTx/>
              <a:buSzPct val="100000"/>
              <a:buFontTx/>
              <a:defRPr sz="2000"/>
            </a:lvl3pPr>
            <a:lvl4pPr lvl="3">
              <a:buClrTx/>
              <a:buSzPct val="100000"/>
              <a:buFontTx/>
              <a:defRPr sz="1800"/>
            </a:lvl4pPr>
            <a:lvl5pPr lvl="4">
              <a:buClrTx/>
              <a:buSzPct val="100000"/>
              <a:buFontTx/>
              <a:defRPr sz="1800"/>
            </a:lvl5pPr>
          </a:lstStyle>
          <a:p>
            <a:pPr lvl="0">
              <a:lnSpc>
                <a:spcPts val="2700"/>
              </a:lnSpc>
              <a:buClrTx/>
              <a:buFontTx/>
            </a:pPr>
            <a:r>
              <a:rPr lang="zh-CN" altLang="zh-CN" sz="2000" b="1" dirty="0"/>
              <a:t>第一条  事故发生后，现场有关人员要立即直接或逐级报告单位负责人，必要时要立即通知救护消防队进行救援。各厂、公司负责人接到事故和灾害报告后，要在事故发生的</a:t>
            </a:r>
            <a:r>
              <a:rPr lang="en-US" altLang="zh-CN" sz="2000" b="1" dirty="0"/>
              <a:t>15</a:t>
            </a:r>
            <a:r>
              <a:rPr lang="zh-CN" altLang="zh-CN" sz="2000" b="1" dirty="0"/>
              <a:t>分钟内报告中心调度室和中心主要领导。</a:t>
            </a:r>
            <a:endParaRPr lang="en-US" altLang="zh-CN" sz="2000" b="1" dirty="0"/>
          </a:p>
          <a:p>
            <a:pPr lvl="0">
              <a:lnSpc>
                <a:spcPts val="1500"/>
              </a:lnSpc>
              <a:buClrTx/>
              <a:buFontTx/>
            </a:pPr>
            <a:endParaRPr lang="zh-CN" altLang="zh-CN" sz="2000" b="1" dirty="0"/>
          </a:p>
          <a:p>
            <a:pPr lvl="0">
              <a:lnSpc>
                <a:spcPts val="2700"/>
              </a:lnSpc>
              <a:buClrTx/>
              <a:buFontTx/>
            </a:pPr>
            <a:r>
              <a:rPr lang="zh-CN" altLang="zh-CN" sz="2000" b="1" dirty="0"/>
              <a:t>第二条</a:t>
            </a:r>
            <a:r>
              <a:rPr lang="en-US" altLang="zh-CN" sz="2000" b="1" dirty="0"/>
              <a:t>  </a:t>
            </a:r>
            <a:r>
              <a:rPr lang="zh-CN" altLang="zh-CN" sz="2000" b="1" dirty="0"/>
              <a:t>中心总调度室接到事故报告后，对于轻伤事故要立即通知中心安全部，对于重伤事故要立即报告中心主任、分管安全的领导和安全部经理，同时通知职工医院做好人员抢救准备工作。凡遇灾害或人员需要救援的，要立即通知救护消防大队紧急出动，抢险救灾。</a:t>
            </a:r>
            <a:endParaRPr lang="en-US" altLang="zh-CN" sz="2000" b="1" dirty="0"/>
          </a:p>
          <a:p>
            <a:pPr lvl="0">
              <a:lnSpc>
                <a:spcPts val="1500"/>
              </a:lnSpc>
              <a:buClrTx/>
              <a:buFontTx/>
            </a:pPr>
            <a:endParaRPr lang="zh-CN" altLang="zh-CN" sz="2000" b="1" dirty="0"/>
          </a:p>
          <a:p>
            <a:pPr lvl="0">
              <a:lnSpc>
                <a:spcPts val="2700"/>
              </a:lnSpc>
              <a:buClrTx/>
              <a:buFontTx/>
            </a:pPr>
            <a:r>
              <a:rPr lang="zh-CN" altLang="zh-CN" sz="2000" b="1" dirty="0"/>
              <a:t>第三条</a:t>
            </a:r>
            <a:r>
              <a:rPr lang="en-US" altLang="zh-CN" sz="2000" b="1" dirty="0"/>
              <a:t>  </a:t>
            </a:r>
            <a:r>
              <a:rPr lang="zh-CN" altLang="zh-CN" sz="2000" b="1" dirty="0"/>
              <a:t>事故发生后</a:t>
            </a:r>
            <a:r>
              <a:rPr lang="en-US" altLang="zh-CN" sz="2000" b="1" dirty="0"/>
              <a:t>30</a:t>
            </a:r>
            <a:r>
              <a:rPr lang="zh-CN" altLang="zh-CN" sz="2000" b="1" dirty="0"/>
              <a:t>分钟内中心总调度室请示中心领导后向公司安监局、总调度室和综合事务中心报告。</a:t>
            </a:r>
            <a:endParaRPr lang="zh-CN" altLang="zh-CN" sz="2000" b="1" dirty="0"/>
          </a:p>
        </p:txBody>
      </p:sp>
      <p:sp>
        <p:nvSpPr>
          <p:cNvPr id="60418" name="矩形 7"/>
          <p:cNvSpPr/>
          <p:nvPr/>
        </p:nvSpPr>
        <p:spPr>
          <a:xfrm>
            <a:off x="2738438" y="1285875"/>
            <a:ext cx="6624637" cy="584200"/>
          </a:xfrm>
          <a:prstGeom prst="rect">
            <a:avLst/>
          </a:prstGeom>
          <a:noFill/>
          <a:ln w="9525">
            <a:noFill/>
          </a:ln>
        </p:spPr>
        <p:txBody>
          <a:bodyPr anchor="t" anchorCtr="0">
            <a:spAutoFit/>
          </a:bodyPr>
          <a:p>
            <a:pPr algn="ctr"/>
            <a:r>
              <a:rPr lang="zh-CN" altLang="en-US" sz="3200" b="1" dirty="0">
                <a:solidFill>
                  <a:srgbClr val="0000FF"/>
                </a:solidFill>
                <a:latin typeface="微软雅黑" panose="020B0503020204020204" pitchFamily="34" charset="-122"/>
                <a:ea typeface="微软雅黑" panose="020B0503020204020204" pitchFamily="34" charset="-122"/>
              </a:rPr>
              <a:t>事故汇报程序</a:t>
            </a:r>
            <a:endParaRPr lang="zh-CN" altLang="en-US" sz="3200" b="1" dirty="0">
              <a:solidFill>
                <a:srgbClr val="0000FF"/>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1" name="内容占位符 2"/>
          <p:cNvSpPr>
            <a:spLocks noGrp="1"/>
          </p:cNvSpPr>
          <p:nvPr>
            <p:ph type="body" sz="half" idx="4294967295"/>
          </p:nvPr>
        </p:nvSpPr>
        <p:spPr>
          <a:xfrm>
            <a:off x="303213" y="2219325"/>
            <a:ext cx="11495087" cy="3629025"/>
          </a:xfrm>
          <a:prstGeom prst="rect">
            <a:avLst/>
          </a:prstGeom>
          <a:solidFill>
            <a:schemeClr val="bg1"/>
          </a:solidFill>
          <a:ln w="9525">
            <a:noFill/>
          </a:ln>
        </p:spPr>
        <p:txBody>
          <a:bodyPr anchor="t" anchorCtr="0"/>
          <a:lstStyle>
            <a:lvl1pPr lvl="0">
              <a:buClrTx/>
              <a:buSzPct val="100000"/>
              <a:buFontTx/>
              <a:defRPr sz="2800"/>
            </a:lvl1pPr>
            <a:lvl2pPr lvl="1">
              <a:buClrTx/>
              <a:buSzPct val="100000"/>
              <a:buFontTx/>
              <a:defRPr sz="2400"/>
            </a:lvl2pPr>
            <a:lvl3pPr lvl="2">
              <a:buClrTx/>
              <a:buSzPct val="100000"/>
              <a:buFontTx/>
              <a:defRPr sz="2000"/>
            </a:lvl3pPr>
            <a:lvl4pPr lvl="3">
              <a:buClrTx/>
              <a:buSzPct val="100000"/>
              <a:buFontTx/>
              <a:defRPr sz="1800"/>
            </a:lvl4pPr>
            <a:lvl5pPr lvl="4">
              <a:buClrTx/>
              <a:buSzPct val="100000"/>
              <a:buFontTx/>
              <a:defRPr sz="1800"/>
            </a:lvl5pPr>
          </a:lstStyle>
          <a:p>
            <a:pPr lvl="0">
              <a:buClrTx/>
              <a:buFontTx/>
            </a:pPr>
            <a:r>
              <a:rPr lang="zh-CN" altLang="zh-CN" sz="2000" b="1" dirty="0"/>
              <a:t>第四条</a:t>
            </a:r>
            <a:r>
              <a:rPr lang="en-US" altLang="zh-CN" sz="2000" b="1" dirty="0"/>
              <a:t>  </a:t>
            </a:r>
            <a:r>
              <a:rPr lang="zh-CN" altLang="zh-CN" sz="2000" b="1" dirty="0"/>
              <a:t>报告事故应当包括下列内容：</a:t>
            </a:r>
            <a:endParaRPr lang="zh-CN" altLang="zh-CN" sz="2000" b="1" dirty="0"/>
          </a:p>
          <a:p>
            <a:pPr lvl="0">
              <a:buClrTx/>
              <a:buFontTx/>
            </a:pPr>
            <a:r>
              <a:rPr lang="zh-CN" altLang="zh-CN" sz="2000" dirty="0"/>
              <a:t>（一）事故发生单位概况（单位全称、所有制形式和隶属关系、生产能力等）；（二）事故发生的时间、地点以及事故现场情况；（三）事故类别（机电、运输、机械、火灾、其它）；（四）事故的简要经过，入现场工作人数和生产状态等；（五）事故已经造成伤亡人数、下落不明的人数和初步估计的直接经济损失；（六）已经采取的措施；（七）其它应当报告的情况。</a:t>
            </a:r>
            <a:r>
              <a:rPr lang="zh-CN" altLang="zh-CN" sz="2000" b="1" dirty="0"/>
              <a:t>以上报告内容，初次报告由于情况不明没报告的，应在查清后及时续报。</a:t>
            </a:r>
            <a:endParaRPr lang="en-US" altLang="zh-CN" sz="2000" b="1" dirty="0"/>
          </a:p>
          <a:p>
            <a:pPr lvl="0">
              <a:lnSpc>
                <a:spcPts val="1500"/>
              </a:lnSpc>
              <a:buClrTx/>
              <a:buFontTx/>
            </a:pPr>
            <a:endParaRPr lang="zh-CN" altLang="zh-CN" sz="800" b="1" dirty="0"/>
          </a:p>
          <a:p>
            <a:pPr lvl="0">
              <a:buClrTx/>
              <a:buFontTx/>
            </a:pPr>
            <a:r>
              <a:rPr lang="zh-CN" altLang="zh-CN" sz="2000" b="1" dirty="0"/>
              <a:t>第五条</a:t>
            </a:r>
            <a:r>
              <a:rPr lang="en-US" altLang="zh-CN" sz="2000" b="1" dirty="0"/>
              <a:t>  </a:t>
            </a:r>
            <a:r>
              <a:rPr lang="zh-CN" altLang="zh-CN" sz="2000" b="1" dirty="0"/>
              <a:t>事故报告后出现新情况的，应当及时补报或者续报。事故伤亡人数发生变化的，有关单位应当在发生的当日内及时补报或者续报。</a:t>
            </a:r>
            <a:endParaRPr lang="en-US" altLang="zh-CN" sz="2000" b="1" dirty="0"/>
          </a:p>
          <a:p>
            <a:pPr lvl="0">
              <a:lnSpc>
                <a:spcPts val="1500"/>
              </a:lnSpc>
              <a:buClrTx/>
              <a:buFontTx/>
            </a:pPr>
            <a:endParaRPr lang="zh-CN" altLang="zh-CN" sz="800" b="1" dirty="0"/>
          </a:p>
          <a:p>
            <a:pPr lvl="0">
              <a:buClrTx/>
              <a:buFontTx/>
            </a:pPr>
            <a:r>
              <a:rPr lang="zh-CN" altLang="zh-CN" sz="2000" b="1" dirty="0"/>
              <a:t>第六条</a:t>
            </a:r>
            <a:r>
              <a:rPr lang="en-US" altLang="zh-CN" sz="2000" b="1" dirty="0"/>
              <a:t>  </a:t>
            </a:r>
            <a:r>
              <a:rPr lang="zh-CN" altLang="zh-CN" sz="2000" b="1" dirty="0"/>
              <a:t>事故报告应当及时、准确、完整，任何单位和个人不得迟报、漏报、谎报或者瞒报事故。</a:t>
            </a:r>
            <a:endParaRPr lang="zh-CN" altLang="zh-CN" sz="2000" b="1" dirty="0"/>
          </a:p>
          <a:p>
            <a:pPr lvl="0">
              <a:buClrTx/>
              <a:buFontTx/>
            </a:pPr>
            <a:endParaRPr lang="zh-CN" altLang="en-US" sz="2000" b="1" dirty="0"/>
          </a:p>
        </p:txBody>
      </p:sp>
      <p:sp>
        <p:nvSpPr>
          <p:cNvPr id="61442" name="矩形 7"/>
          <p:cNvSpPr/>
          <p:nvPr/>
        </p:nvSpPr>
        <p:spPr>
          <a:xfrm>
            <a:off x="2738438" y="1214438"/>
            <a:ext cx="6624637" cy="584200"/>
          </a:xfrm>
          <a:prstGeom prst="rect">
            <a:avLst/>
          </a:prstGeom>
          <a:noFill/>
          <a:ln w="9525">
            <a:noFill/>
          </a:ln>
        </p:spPr>
        <p:txBody>
          <a:bodyPr anchor="t" anchorCtr="0">
            <a:spAutoFit/>
          </a:bodyPr>
          <a:p>
            <a:pPr algn="ctr"/>
            <a:r>
              <a:rPr lang="zh-CN" altLang="en-US" sz="3200" b="1" dirty="0">
                <a:solidFill>
                  <a:srgbClr val="0000FF"/>
                </a:solidFill>
                <a:latin typeface="微软雅黑" panose="020B0503020204020204" pitchFamily="34" charset="-122"/>
                <a:ea typeface="微软雅黑" panose="020B0503020204020204" pitchFamily="34" charset="-122"/>
              </a:rPr>
              <a:t>事故汇报程序</a:t>
            </a:r>
            <a:endParaRPr lang="zh-CN" altLang="en-US" sz="3200" b="1" dirty="0">
              <a:solidFill>
                <a:srgbClr val="0000FF"/>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2465" name="Group 2"/>
          <p:cNvGrpSpPr/>
          <p:nvPr/>
        </p:nvGrpSpPr>
        <p:grpSpPr>
          <a:xfrm>
            <a:off x="1957388" y="1301750"/>
            <a:ext cx="8107362" cy="4956175"/>
            <a:chOff x="1800" y="2142"/>
            <a:chExt cx="7455" cy="9204"/>
          </a:xfrm>
        </p:grpSpPr>
        <p:grpSp>
          <p:nvGrpSpPr>
            <p:cNvPr id="62466" name="Group 3"/>
            <p:cNvGrpSpPr/>
            <p:nvPr/>
          </p:nvGrpSpPr>
          <p:grpSpPr>
            <a:xfrm>
              <a:off x="1800" y="2142"/>
              <a:ext cx="7455" cy="9204"/>
              <a:chOff x="1800" y="2142"/>
              <a:chExt cx="7455" cy="9204"/>
            </a:xfrm>
          </p:grpSpPr>
          <p:sp>
            <p:nvSpPr>
              <p:cNvPr id="62467" name="Rectangle 4"/>
              <p:cNvSpPr/>
              <p:nvPr/>
            </p:nvSpPr>
            <p:spPr>
              <a:xfrm>
                <a:off x="4320" y="2142"/>
                <a:ext cx="2700" cy="469"/>
              </a:xfrm>
              <a:prstGeom prst="rect">
                <a:avLst/>
              </a:prstGeom>
              <a:solidFill>
                <a:srgbClr val="FFFFFF"/>
              </a:solidFill>
              <a:ln w="9525" cap="flat" cmpd="sng">
                <a:solidFill>
                  <a:srgbClr val="000000"/>
                </a:solidFill>
                <a:prstDash val="solid"/>
                <a:miter/>
                <a:headEnd type="none" w="med" len="med"/>
                <a:tailEnd type="none" w="med" len="med"/>
              </a:ln>
            </p:spPr>
            <p:txBody>
              <a:bodyPr anchor="t" anchorCtr="0"/>
              <a:p>
                <a:pPr algn="ctr"/>
                <a:r>
                  <a:rPr lang="zh-CN" altLang="en-US" sz="1400" b="1" dirty="0">
                    <a:solidFill>
                      <a:srgbClr val="0000FF"/>
                    </a:solidFill>
                    <a:latin typeface="微软雅黑" panose="020B0503020204020204" pitchFamily="34" charset="-122"/>
                    <a:ea typeface="微软雅黑" panose="020B0503020204020204" pitchFamily="34" charset="-122"/>
                  </a:rPr>
                  <a:t>事故发生</a:t>
                </a:r>
                <a:endParaRPr lang="zh-CN" altLang="en-US" sz="1400" b="1" dirty="0">
                  <a:solidFill>
                    <a:srgbClr val="0000FF"/>
                  </a:solidFill>
                  <a:latin typeface="微软雅黑" panose="020B0503020204020204" pitchFamily="34" charset="-122"/>
                  <a:ea typeface="微软雅黑" panose="020B0503020204020204" pitchFamily="34" charset="-122"/>
                </a:endParaRPr>
              </a:p>
            </p:txBody>
          </p:sp>
          <p:sp>
            <p:nvSpPr>
              <p:cNvPr id="62468" name="Rectangle 5"/>
              <p:cNvSpPr/>
              <p:nvPr/>
            </p:nvSpPr>
            <p:spPr>
              <a:xfrm>
                <a:off x="4320" y="2922"/>
                <a:ext cx="2700" cy="469"/>
              </a:xfrm>
              <a:prstGeom prst="rect">
                <a:avLst/>
              </a:prstGeom>
              <a:solidFill>
                <a:srgbClr val="FFFFFF"/>
              </a:solidFill>
              <a:ln w="9525" cap="flat" cmpd="sng">
                <a:solidFill>
                  <a:srgbClr val="000000"/>
                </a:solidFill>
                <a:prstDash val="solid"/>
                <a:miter/>
                <a:headEnd type="none" w="med" len="med"/>
                <a:tailEnd type="none" w="med" len="med"/>
              </a:ln>
            </p:spPr>
            <p:txBody>
              <a:bodyPr anchor="t" anchorCtr="0"/>
              <a:p>
                <a:pPr algn="ctr"/>
                <a:r>
                  <a:rPr lang="zh-CN" altLang="en-US" sz="1400" b="1" dirty="0">
                    <a:solidFill>
                      <a:srgbClr val="0000FF"/>
                    </a:solidFill>
                    <a:latin typeface="微软雅黑" panose="020B0503020204020204" pitchFamily="34" charset="-122"/>
                    <a:ea typeface="微软雅黑" panose="020B0503020204020204" pitchFamily="34" charset="-122"/>
                  </a:rPr>
                  <a:t>报警</a:t>
                </a:r>
                <a:endParaRPr lang="zh-CN" altLang="en-US" sz="1400" b="1" dirty="0">
                  <a:solidFill>
                    <a:srgbClr val="0000FF"/>
                  </a:solidFill>
                  <a:latin typeface="微软雅黑" panose="020B0503020204020204" pitchFamily="34" charset="-122"/>
                  <a:ea typeface="微软雅黑" panose="020B0503020204020204" pitchFamily="34" charset="-122"/>
                </a:endParaRPr>
              </a:p>
            </p:txBody>
          </p:sp>
          <p:sp>
            <p:nvSpPr>
              <p:cNvPr id="62469" name="AutoShape 6"/>
              <p:cNvSpPr/>
              <p:nvPr/>
            </p:nvSpPr>
            <p:spPr>
              <a:xfrm>
                <a:off x="4500" y="3928"/>
                <a:ext cx="2339" cy="1334"/>
              </a:xfrm>
              <a:prstGeom prst="diamond">
                <a:avLst/>
              </a:prstGeom>
              <a:solidFill>
                <a:srgbClr val="FFFFFF"/>
              </a:solidFill>
              <a:ln w="9525" cap="flat" cmpd="sng">
                <a:solidFill>
                  <a:srgbClr val="000000"/>
                </a:solidFill>
                <a:prstDash val="solid"/>
                <a:miter/>
                <a:headEnd type="none" w="med" len="med"/>
                <a:tailEnd type="none" w="med" len="med"/>
              </a:ln>
            </p:spPr>
            <p:txBody>
              <a:bodyPr anchor="t" anchorCtr="0"/>
              <a:p>
                <a:pPr algn="ctr"/>
                <a:r>
                  <a:rPr lang="zh-CN" altLang="en-US" sz="1400" b="1" dirty="0">
                    <a:solidFill>
                      <a:srgbClr val="0000FF"/>
                    </a:solidFill>
                    <a:latin typeface="微软雅黑" panose="020B0503020204020204" pitchFamily="34" charset="-122"/>
                    <a:ea typeface="微软雅黑" panose="020B0503020204020204" pitchFamily="34" charset="-122"/>
                  </a:rPr>
                  <a:t>警情判断</a:t>
                </a:r>
                <a:endParaRPr lang="zh-CN" altLang="en-US" sz="1400" b="1" dirty="0">
                  <a:solidFill>
                    <a:srgbClr val="0000FF"/>
                  </a:solidFill>
                  <a:latin typeface="微软雅黑" panose="020B0503020204020204" pitchFamily="34" charset="-122"/>
                  <a:ea typeface="微软雅黑" panose="020B0503020204020204" pitchFamily="34" charset="-122"/>
                </a:endParaRPr>
              </a:p>
              <a:p>
                <a:pPr algn="ctr"/>
                <a:r>
                  <a:rPr lang="zh-CN" altLang="en-US" sz="1400" b="1" dirty="0">
                    <a:solidFill>
                      <a:srgbClr val="0000FF"/>
                    </a:solidFill>
                    <a:latin typeface="微软雅黑" panose="020B0503020204020204" pitchFamily="34" charset="-122"/>
                    <a:ea typeface="微软雅黑" panose="020B0503020204020204" pitchFamily="34" charset="-122"/>
                  </a:rPr>
                  <a:t>响应级别</a:t>
                </a:r>
                <a:endParaRPr lang="zh-CN" altLang="en-US" sz="1400" b="1" dirty="0">
                  <a:solidFill>
                    <a:srgbClr val="0000FF"/>
                  </a:solidFill>
                  <a:latin typeface="微软雅黑" panose="020B0503020204020204" pitchFamily="34" charset="-122"/>
                  <a:ea typeface="微软雅黑" panose="020B0503020204020204" pitchFamily="34" charset="-122"/>
                </a:endParaRPr>
              </a:p>
            </p:txBody>
          </p:sp>
          <p:sp>
            <p:nvSpPr>
              <p:cNvPr id="62470" name="Line 7"/>
              <p:cNvSpPr/>
              <p:nvPr/>
            </p:nvSpPr>
            <p:spPr>
              <a:xfrm>
                <a:off x="6840" y="4638"/>
                <a:ext cx="900" cy="1"/>
              </a:xfrm>
              <a:prstGeom prst="line">
                <a:avLst/>
              </a:prstGeom>
              <a:ln w="9525" cap="flat" cmpd="sng">
                <a:solidFill>
                  <a:srgbClr val="000000"/>
                </a:solidFill>
                <a:prstDash val="solid"/>
                <a:round/>
                <a:headEnd type="none" w="med" len="med"/>
                <a:tailEnd type="none" w="med" len="med"/>
              </a:ln>
            </p:spPr>
          </p:sp>
          <p:sp>
            <p:nvSpPr>
              <p:cNvPr id="62471" name="Rectangle 8"/>
              <p:cNvSpPr/>
              <p:nvPr/>
            </p:nvSpPr>
            <p:spPr>
              <a:xfrm>
                <a:off x="7020" y="4170"/>
                <a:ext cx="540" cy="468"/>
              </a:xfrm>
              <a:prstGeom prst="rect">
                <a:avLst/>
              </a:prstGeom>
              <a:noFill/>
              <a:ln w="9525">
                <a:noFill/>
              </a:ln>
            </p:spPr>
            <p:txBody>
              <a:bodyPr anchor="t" anchorCtr="0"/>
              <a:p>
                <a:pPr algn="ctr"/>
                <a:r>
                  <a:rPr lang="en-US" altLang="zh-CN" sz="1400" b="1" dirty="0">
                    <a:solidFill>
                      <a:srgbClr val="0000FF"/>
                    </a:solidFill>
                    <a:latin typeface="微软雅黑" panose="020B0503020204020204" pitchFamily="34" charset="-122"/>
                    <a:ea typeface="微软雅黑" panose="020B0503020204020204" pitchFamily="34" charset="-122"/>
                  </a:rPr>
                  <a:t>N</a:t>
                </a:r>
                <a:endParaRPr lang="en-US" altLang="zh-CN" sz="1400" b="1" dirty="0">
                  <a:solidFill>
                    <a:srgbClr val="0000FF"/>
                  </a:solidFill>
                  <a:latin typeface="微软雅黑" panose="020B0503020204020204" pitchFamily="34" charset="-122"/>
                  <a:ea typeface="微软雅黑" panose="020B0503020204020204" pitchFamily="34" charset="-122"/>
                </a:endParaRPr>
              </a:p>
            </p:txBody>
          </p:sp>
          <p:sp>
            <p:nvSpPr>
              <p:cNvPr id="62472" name="Line 9"/>
              <p:cNvSpPr/>
              <p:nvPr/>
            </p:nvSpPr>
            <p:spPr>
              <a:xfrm flipV="1">
                <a:off x="7824" y="4014"/>
                <a:ext cx="1" cy="624"/>
              </a:xfrm>
              <a:prstGeom prst="line">
                <a:avLst/>
              </a:prstGeom>
              <a:ln w="9525" cap="flat" cmpd="sng">
                <a:solidFill>
                  <a:srgbClr val="000000"/>
                </a:solidFill>
                <a:prstDash val="solid"/>
                <a:round/>
                <a:headEnd type="none" w="med" len="med"/>
                <a:tailEnd type="none" w="med" len="med"/>
              </a:ln>
            </p:spPr>
          </p:sp>
          <p:sp>
            <p:nvSpPr>
              <p:cNvPr id="62473" name="Rectangle 10"/>
              <p:cNvSpPr/>
              <p:nvPr/>
            </p:nvSpPr>
            <p:spPr>
              <a:xfrm>
                <a:off x="7380" y="3546"/>
                <a:ext cx="1080" cy="468"/>
              </a:xfrm>
              <a:prstGeom prst="rect">
                <a:avLst/>
              </a:prstGeom>
              <a:solidFill>
                <a:srgbClr val="FFFFFF"/>
              </a:solidFill>
              <a:ln w="9525" cap="flat" cmpd="sng">
                <a:solidFill>
                  <a:srgbClr val="000000"/>
                </a:solidFill>
                <a:prstDash val="solid"/>
                <a:miter/>
                <a:headEnd type="none" w="med" len="med"/>
                <a:tailEnd type="none" w="med" len="med"/>
              </a:ln>
            </p:spPr>
            <p:txBody>
              <a:bodyPr anchor="t" anchorCtr="0"/>
              <a:p>
                <a:pPr algn="ctr"/>
                <a:r>
                  <a:rPr lang="zh-CN" altLang="en-US" sz="1400" b="1" dirty="0">
                    <a:solidFill>
                      <a:srgbClr val="0000FF"/>
                    </a:solidFill>
                    <a:latin typeface="微软雅黑" panose="020B0503020204020204" pitchFamily="34" charset="-122"/>
                    <a:ea typeface="微软雅黑" panose="020B0503020204020204" pitchFamily="34" charset="-122"/>
                  </a:rPr>
                  <a:t>信息反馈</a:t>
                </a:r>
                <a:endParaRPr lang="zh-CN" altLang="en-US" sz="1400" b="1" dirty="0">
                  <a:solidFill>
                    <a:srgbClr val="0000FF"/>
                  </a:solidFill>
                  <a:latin typeface="微软雅黑" panose="020B0503020204020204" pitchFamily="34" charset="-122"/>
                  <a:ea typeface="微软雅黑" panose="020B0503020204020204" pitchFamily="34" charset="-122"/>
                </a:endParaRPr>
              </a:p>
            </p:txBody>
          </p:sp>
          <p:sp>
            <p:nvSpPr>
              <p:cNvPr id="62474" name="Rectangle 11"/>
              <p:cNvSpPr/>
              <p:nvPr/>
            </p:nvSpPr>
            <p:spPr>
              <a:xfrm>
                <a:off x="7920" y="4170"/>
                <a:ext cx="720" cy="468"/>
              </a:xfrm>
              <a:prstGeom prst="rect">
                <a:avLst/>
              </a:prstGeom>
              <a:noFill/>
              <a:ln w="9525">
                <a:noFill/>
              </a:ln>
            </p:spPr>
            <p:txBody>
              <a:bodyPr anchor="t" anchorCtr="0"/>
              <a:p>
                <a:pPr algn="ctr"/>
                <a:r>
                  <a:rPr lang="zh-CN" altLang="en-US" sz="1400" b="1" dirty="0">
                    <a:solidFill>
                      <a:srgbClr val="0000FF"/>
                    </a:solidFill>
                    <a:latin typeface="微软雅黑" panose="020B0503020204020204" pitchFamily="34" charset="-122"/>
                    <a:ea typeface="微软雅黑" panose="020B0503020204020204" pitchFamily="34" charset="-122"/>
                  </a:rPr>
                  <a:t>关闭</a:t>
                </a:r>
                <a:endParaRPr lang="zh-CN" altLang="en-US" sz="1400" b="1" dirty="0">
                  <a:solidFill>
                    <a:srgbClr val="0000FF"/>
                  </a:solidFill>
                  <a:latin typeface="微软雅黑" panose="020B0503020204020204" pitchFamily="34" charset="-122"/>
                  <a:ea typeface="微软雅黑" panose="020B0503020204020204" pitchFamily="34" charset="-122"/>
                </a:endParaRPr>
              </a:p>
            </p:txBody>
          </p:sp>
          <p:sp>
            <p:nvSpPr>
              <p:cNvPr id="62475" name="Line 12"/>
              <p:cNvSpPr/>
              <p:nvPr/>
            </p:nvSpPr>
            <p:spPr>
              <a:xfrm flipV="1">
                <a:off x="7822" y="3078"/>
                <a:ext cx="1" cy="468"/>
              </a:xfrm>
              <a:prstGeom prst="line">
                <a:avLst/>
              </a:prstGeom>
              <a:ln w="9525" cap="flat" cmpd="sng">
                <a:solidFill>
                  <a:srgbClr val="000000"/>
                </a:solidFill>
                <a:prstDash val="solid"/>
                <a:round/>
                <a:headEnd type="none" w="med" len="med"/>
                <a:tailEnd type="none" w="med" len="med"/>
              </a:ln>
            </p:spPr>
          </p:sp>
          <p:sp>
            <p:nvSpPr>
              <p:cNvPr id="62476" name="Line 13"/>
              <p:cNvSpPr/>
              <p:nvPr/>
            </p:nvSpPr>
            <p:spPr>
              <a:xfrm flipH="1">
                <a:off x="7020" y="3078"/>
                <a:ext cx="720" cy="1"/>
              </a:xfrm>
              <a:prstGeom prst="line">
                <a:avLst/>
              </a:prstGeom>
              <a:ln w="9525" cap="flat" cmpd="sng">
                <a:solidFill>
                  <a:srgbClr val="000000"/>
                </a:solidFill>
                <a:prstDash val="solid"/>
                <a:round/>
                <a:headEnd type="none" w="med" len="med"/>
                <a:tailEnd type="triangle" w="med" len="med"/>
              </a:ln>
            </p:spPr>
          </p:sp>
          <p:sp>
            <p:nvSpPr>
              <p:cNvPr id="62477" name="Line 14"/>
              <p:cNvSpPr/>
              <p:nvPr/>
            </p:nvSpPr>
            <p:spPr>
              <a:xfrm>
                <a:off x="3600" y="4638"/>
                <a:ext cx="900" cy="1"/>
              </a:xfrm>
              <a:prstGeom prst="line">
                <a:avLst/>
              </a:prstGeom>
              <a:ln w="9525" cap="flat" cmpd="sng">
                <a:solidFill>
                  <a:srgbClr val="000000"/>
                </a:solidFill>
                <a:prstDash val="solid"/>
                <a:round/>
                <a:headEnd type="triangle" w="med" len="med"/>
                <a:tailEnd type="none" w="med" len="med"/>
              </a:ln>
            </p:spPr>
          </p:sp>
          <p:sp>
            <p:nvSpPr>
              <p:cNvPr id="62478" name="Rectangle 15"/>
              <p:cNvSpPr/>
              <p:nvPr/>
            </p:nvSpPr>
            <p:spPr>
              <a:xfrm>
                <a:off x="3780" y="4170"/>
                <a:ext cx="540" cy="468"/>
              </a:xfrm>
              <a:prstGeom prst="rect">
                <a:avLst/>
              </a:prstGeom>
              <a:noFill/>
              <a:ln w="9525">
                <a:noFill/>
              </a:ln>
            </p:spPr>
            <p:txBody>
              <a:bodyPr anchor="t" anchorCtr="0"/>
              <a:p>
                <a:pPr algn="ctr"/>
                <a:r>
                  <a:rPr lang="en-US" altLang="zh-CN" sz="1400" b="1" dirty="0">
                    <a:solidFill>
                      <a:srgbClr val="0000FF"/>
                    </a:solidFill>
                    <a:latin typeface="微软雅黑" panose="020B0503020204020204" pitchFamily="34" charset="-122"/>
                    <a:ea typeface="微软雅黑" panose="020B0503020204020204" pitchFamily="34" charset="-122"/>
                  </a:rPr>
                  <a:t>Y</a:t>
                </a:r>
                <a:endParaRPr lang="en-US" altLang="zh-CN" sz="1400" b="1" dirty="0">
                  <a:solidFill>
                    <a:srgbClr val="0000FF"/>
                  </a:solidFill>
                  <a:latin typeface="微软雅黑" panose="020B0503020204020204" pitchFamily="34" charset="-122"/>
                  <a:ea typeface="微软雅黑" panose="020B0503020204020204" pitchFamily="34" charset="-122"/>
                </a:endParaRPr>
              </a:p>
            </p:txBody>
          </p:sp>
          <p:sp>
            <p:nvSpPr>
              <p:cNvPr id="62479" name="Rectangle 16"/>
              <p:cNvSpPr/>
              <p:nvPr/>
            </p:nvSpPr>
            <p:spPr>
              <a:xfrm>
                <a:off x="2340" y="4326"/>
                <a:ext cx="1260" cy="468"/>
              </a:xfrm>
              <a:prstGeom prst="rect">
                <a:avLst/>
              </a:prstGeom>
              <a:solidFill>
                <a:srgbClr val="FFFFFF"/>
              </a:solidFill>
              <a:ln w="9525" cap="flat" cmpd="sng">
                <a:solidFill>
                  <a:srgbClr val="000000"/>
                </a:solidFill>
                <a:prstDash val="solid"/>
                <a:miter/>
                <a:headEnd type="none" w="med" len="med"/>
                <a:tailEnd type="none" w="med" len="med"/>
              </a:ln>
            </p:spPr>
            <p:txBody>
              <a:bodyPr anchor="t" anchorCtr="0"/>
              <a:p>
                <a:pPr algn="ctr"/>
                <a:r>
                  <a:rPr lang="zh-CN" altLang="en-US" sz="1400" b="1" dirty="0">
                    <a:solidFill>
                      <a:srgbClr val="0000FF"/>
                    </a:solidFill>
                    <a:latin typeface="微软雅黑" panose="020B0503020204020204" pitchFamily="34" charset="-122"/>
                    <a:ea typeface="微软雅黑" panose="020B0503020204020204" pitchFamily="34" charset="-122"/>
                  </a:rPr>
                  <a:t>报警</a:t>
                </a:r>
                <a:endParaRPr lang="zh-CN" altLang="en-US" sz="1400" b="1" dirty="0">
                  <a:solidFill>
                    <a:srgbClr val="0000FF"/>
                  </a:solidFill>
                  <a:latin typeface="微软雅黑" panose="020B0503020204020204" pitchFamily="34" charset="-122"/>
                  <a:ea typeface="微软雅黑" panose="020B0503020204020204" pitchFamily="34" charset="-122"/>
                </a:endParaRPr>
              </a:p>
            </p:txBody>
          </p:sp>
          <p:sp>
            <p:nvSpPr>
              <p:cNvPr id="62480" name="Line 17"/>
              <p:cNvSpPr/>
              <p:nvPr/>
            </p:nvSpPr>
            <p:spPr>
              <a:xfrm>
                <a:off x="5678" y="3418"/>
                <a:ext cx="1" cy="468"/>
              </a:xfrm>
              <a:prstGeom prst="line">
                <a:avLst/>
              </a:prstGeom>
              <a:ln w="9525" cap="flat" cmpd="sng">
                <a:solidFill>
                  <a:srgbClr val="000000"/>
                </a:solidFill>
                <a:prstDash val="solid"/>
                <a:round/>
                <a:headEnd type="none" w="med" len="med"/>
                <a:tailEnd type="triangle" w="med" len="med"/>
              </a:ln>
            </p:spPr>
          </p:sp>
          <p:sp>
            <p:nvSpPr>
              <p:cNvPr id="62481" name="Rectangle 18"/>
              <p:cNvSpPr/>
              <p:nvPr/>
            </p:nvSpPr>
            <p:spPr>
              <a:xfrm>
                <a:off x="5040" y="5886"/>
                <a:ext cx="1260" cy="468"/>
              </a:xfrm>
              <a:prstGeom prst="rect">
                <a:avLst/>
              </a:prstGeom>
              <a:solidFill>
                <a:srgbClr val="FFFFFF"/>
              </a:solidFill>
              <a:ln w="9525" cap="flat" cmpd="sng">
                <a:solidFill>
                  <a:srgbClr val="000000"/>
                </a:solidFill>
                <a:prstDash val="solid"/>
                <a:miter/>
                <a:headEnd type="none" w="med" len="med"/>
                <a:tailEnd type="none" w="med" len="med"/>
              </a:ln>
            </p:spPr>
            <p:txBody>
              <a:bodyPr anchor="t" anchorCtr="0"/>
              <a:p>
                <a:pPr algn="ctr"/>
                <a:r>
                  <a:rPr lang="zh-CN" altLang="en-US" sz="1400" b="1" dirty="0">
                    <a:solidFill>
                      <a:srgbClr val="0000FF"/>
                    </a:solidFill>
                    <a:latin typeface="微软雅黑" panose="020B0503020204020204" pitchFamily="34" charset="-122"/>
                    <a:ea typeface="微软雅黑" panose="020B0503020204020204" pitchFamily="34" charset="-122"/>
                  </a:rPr>
                  <a:t>应急启动</a:t>
                </a:r>
                <a:endParaRPr lang="zh-CN" altLang="en-US" sz="1400" b="1" dirty="0">
                  <a:solidFill>
                    <a:srgbClr val="0000FF"/>
                  </a:solidFill>
                  <a:latin typeface="微软雅黑" panose="020B0503020204020204" pitchFamily="34" charset="-122"/>
                  <a:ea typeface="微软雅黑" panose="020B0503020204020204" pitchFamily="34" charset="-122"/>
                </a:endParaRPr>
              </a:p>
            </p:txBody>
          </p:sp>
          <p:sp>
            <p:nvSpPr>
              <p:cNvPr id="62482" name="Rectangle 19"/>
              <p:cNvSpPr/>
              <p:nvPr/>
            </p:nvSpPr>
            <p:spPr>
              <a:xfrm>
                <a:off x="5110" y="5162"/>
                <a:ext cx="540" cy="468"/>
              </a:xfrm>
              <a:prstGeom prst="rect">
                <a:avLst/>
              </a:prstGeom>
              <a:noFill/>
              <a:ln w="9525">
                <a:noFill/>
              </a:ln>
            </p:spPr>
            <p:txBody>
              <a:bodyPr anchor="t" anchorCtr="0"/>
              <a:p>
                <a:pPr algn="ctr"/>
                <a:r>
                  <a:rPr lang="en-US" altLang="zh-CN" sz="1400" b="1" dirty="0">
                    <a:solidFill>
                      <a:srgbClr val="0000FF"/>
                    </a:solidFill>
                    <a:latin typeface="微软雅黑" panose="020B0503020204020204" pitchFamily="34" charset="-122"/>
                    <a:ea typeface="微软雅黑" panose="020B0503020204020204" pitchFamily="34" charset="-122"/>
                  </a:rPr>
                  <a:t>Y</a:t>
                </a:r>
                <a:endParaRPr lang="en-US" altLang="zh-CN" sz="1400" b="1" dirty="0">
                  <a:solidFill>
                    <a:srgbClr val="0000FF"/>
                  </a:solidFill>
                  <a:latin typeface="微软雅黑" panose="020B0503020204020204" pitchFamily="34" charset="-122"/>
                  <a:ea typeface="微软雅黑" panose="020B0503020204020204" pitchFamily="34" charset="-122"/>
                </a:endParaRPr>
              </a:p>
            </p:txBody>
          </p:sp>
          <p:sp>
            <p:nvSpPr>
              <p:cNvPr id="62483" name="Line 20"/>
              <p:cNvSpPr/>
              <p:nvPr/>
            </p:nvSpPr>
            <p:spPr>
              <a:xfrm>
                <a:off x="5650" y="5262"/>
                <a:ext cx="1" cy="624"/>
              </a:xfrm>
              <a:prstGeom prst="line">
                <a:avLst/>
              </a:prstGeom>
              <a:ln w="9525" cap="flat" cmpd="sng">
                <a:solidFill>
                  <a:srgbClr val="000000"/>
                </a:solidFill>
                <a:prstDash val="solid"/>
                <a:round/>
                <a:headEnd type="none" w="med" len="med"/>
                <a:tailEnd type="triangle" w="med" len="med"/>
              </a:ln>
            </p:spPr>
          </p:sp>
          <p:sp>
            <p:nvSpPr>
              <p:cNvPr id="62484" name="Line 21"/>
              <p:cNvSpPr/>
              <p:nvPr/>
            </p:nvSpPr>
            <p:spPr>
              <a:xfrm>
                <a:off x="5650" y="6354"/>
                <a:ext cx="1" cy="624"/>
              </a:xfrm>
              <a:prstGeom prst="line">
                <a:avLst/>
              </a:prstGeom>
              <a:ln w="9525" cap="flat" cmpd="sng">
                <a:solidFill>
                  <a:srgbClr val="000000"/>
                </a:solidFill>
                <a:prstDash val="solid"/>
                <a:round/>
                <a:headEnd type="none" w="med" len="med"/>
                <a:tailEnd type="triangle" w="med" len="med"/>
              </a:ln>
            </p:spPr>
          </p:sp>
          <p:sp>
            <p:nvSpPr>
              <p:cNvPr id="62485" name="Rectangle 22"/>
              <p:cNvSpPr/>
              <p:nvPr/>
            </p:nvSpPr>
            <p:spPr>
              <a:xfrm>
                <a:off x="5040" y="6978"/>
                <a:ext cx="1260" cy="468"/>
              </a:xfrm>
              <a:prstGeom prst="rect">
                <a:avLst/>
              </a:prstGeom>
              <a:solidFill>
                <a:srgbClr val="FFFFFF"/>
              </a:solidFill>
              <a:ln w="9525" cap="flat" cmpd="sng">
                <a:solidFill>
                  <a:srgbClr val="000000"/>
                </a:solidFill>
                <a:prstDash val="solid"/>
                <a:miter/>
                <a:headEnd type="none" w="med" len="med"/>
                <a:tailEnd type="none" w="med" len="med"/>
              </a:ln>
            </p:spPr>
            <p:txBody>
              <a:bodyPr anchor="t" anchorCtr="0"/>
              <a:p>
                <a:pPr algn="ctr"/>
                <a:r>
                  <a:rPr lang="zh-CN" altLang="en-US" sz="1400" b="1" dirty="0">
                    <a:solidFill>
                      <a:srgbClr val="0000FF"/>
                    </a:solidFill>
                    <a:latin typeface="微软雅黑" panose="020B0503020204020204" pitchFamily="34" charset="-122"/>
                    <a:ea typeface="微软雅黑" panose="020B0503020204020204" pitchFamily="34" charset="-122"/>
                  </a:rPr>
                  <a:t>救援行动</a:t>
                </a:r>
                <a:endParaRPr lang="zh-CN" altLang="en-US" sz="1400" b="1" dirty="0">
                  <a:solidFill>
                    <a:srgbClr val="0000FF"/>
                  </a:solidFill>
                  <a:latin typeface="微软雅黑" panose="020B0503020204020204" pitchFamily="34" charset="-122"/>
                  <a:ea typeface="微软雅黑" panose="020B0503020204020204" pitchFamily="34" charset="-122"/>
                </a:endParaRPr>
              </a:p>
            </p:txBody>
          </p:sp>
          <p:sp>
            <p:nvSpPr>
              <p:cNvPr id="62486" name="Line 23"/>
              <p:cNvSpPr/>
              <p:nvPr/>
            </p:nvSpPr>
            <p:spPr>
              <a:xfrm>
                <a:off x="5636" y="7446"/>
                <a:ext cx="1" cy="624"/>
              </a:xfrm>
              <a:prstGeom prst="line">
                <a:avLst/>
              </a:prstGeom>
              <a:ln w="9525" cap="flat" cmpd="sng">
                <a:solidFill>
                  <a:srgbClr val="000000"/>
                </a:solidFill>
                <a:prstDash val="solid"/>
                <a:round/>
                <a:headEnd type="none" w="med" len="med"/>
                <a:tailEnd type="triangle" w="med" len="med"/>
              </a:ln>
            </p:spPr>
          </p:sp>
          <p:sp>
            <p:nvSpPr>
              <p:cNvPr id="62487" name="AutoShape 24"/>
              <p:cNvSpPr/>
              <p:nvPr/>
            </p:nvSpPr>
            <p:spPr>
              <a:xfrm>
                <a:off x="4500" y="8070"/>
                <a:ext cx="2339" cy="936"/>
              </a:xfrm>
              <a:prstGeom prst="diamond">
                <a:avLst/>
              </a:prstGeom>
              <a:solidFill>
                <a:srgbClr val="FFFFFF"/>
              </a:solidFill>
              <a:ln w="9525" cap="flat" cmpd="sng">
                <a:solidFill>
                  <a:srgbClr val="000000"/>
                </a:solidFill>
                <a:prstDash val="solid"/>
                <a:miter/>
                <a:headEnd type="none" w="med" len="med"/>
                <a:tailEnd type="none" w="med" len="med"/>
              </a:ln>
            </p:spPr>
            <p:txBody>
              <a:bodyPr anchor="t" anchorCtr="0"/>
              <a:p>
                <a:pPr algn="ctr"/>
                <a:r>
                  <a:rPr lang="zh-CN" altLang="en-US" sz="1400" b="1" dirty="0">
                    <a:solidFill>
                      <a:srgbClr val="0000FF"/>
                    </a:solidFill>
                    <a:latin typeface="微软雅黑" panose="020B0503020204020204" pitchFamily="34" charset="-122"/>
                    <a:ea typeface="微软雅黑" panose="020B0503020204020204" pitchFamily="34" charset="-122"/>
                  </a:rPr>
                  <a:t>事态控制</a:t>
                </a:r>
                <a:endParaRPr lang="zh-CN" altLang="en-US" sz="1400" b="1" dirty="0">
                  <a:solidFill>
                    <a:srgbClr val="0000FF"/>
                  </a:solidFill>
                  <a:latin typeface="微软雅黑" panose="020B0503020204020204" pitchFamily="34" charset="-122"/>
                  <a:ea typeface="微软雅黑" panose="020B0503020204020204" pitchFamily="34" charset="-122"/>
                </a:endParaRPr>
              </a:p>
            </p:txBody>
          </p:sp>
          <p:sp>
            <p:nvSpPr>
              <p:cNvPr id="62488" name="Line 25"/>
              <p:cNvSpPr/>
              <p:nvPr/>
            </p:nvSpPr>
            <p:spPr>
              <a:xfrm>
                <a:off x="5675" y="8991"/>
                <a:ext cx="1" cy="624"/>
              </a:xfrm>
              <a:prstGeom prst="line">
                <a:avLst/>
              </a:prstGeom>
              <a:ln w="9525" cap="flat" cmpd="sng">
                <a:solidFill>
                  <a:srgbClr val="000000"/>
                </a:solidFill>
                <a:prstDash val="solid"/>
                <a:round/>
                <a:headEnd type="none" w="med" len="med"/>
                <a:tailEnd type="triangle" w="med" len="med"/>
              </a:ln>
            </p:spPr>
          </p:sp>
          <p:sp>
            <p:nvSpPr>
              <p:cNvPr id="62489" name="Rectangle 26"/>
              <p:cNvSpPr/>
              <p:nvPr/>
            </p:nvSpPr>
            <p:spPr>
              <a:xfrm>
                <a:off x="5173" y="8846"/>
                <a:ext cx="540" cy="468"/>
              </a:xfrm>
              <a:prstGeom prst="rect">
                <a:avLst/>
              </a:prstGeom>
              <a:noFill/>
              <a:ln w="9525">
                <a:noFill/>
              </a:ln>
            </p:spPr>
            <p:txBody>
              <a:bodyPr anchor="t" anchorCtr="0"/>
              <a:p>
                <a:pPr algn="ctr"/>
                <a:r>
                  <a:rPr lang="en-US" altLang="zh-CN" sz="1400" b="1" dirty="0">
                    <a:solidFill>
                      <a:srgbClr val="0000FF"/>
                    </a:solidFill>
                    <a:latin typeface="微软雅黑" panose="020B0503020204020204" pitchFamily="34" charset="-122"/>
                    <a:ea typeface="微软雅黑" panose="020B0503020204020204" pitchFamily="34" charset="-122"/>
                  </a:rPr>
                  <a:t>Y</a:t>
                </a:r>
                <a:endParaRPr lang="en-US" altLang="zh-CN" sz="1400" b="1" dirty="0">
                  <a:solidFill>
                    <a:srgbClr val="0000FF"/>
                  </a:solidFill>
                  <a:latin typeface="微软雅黑" panose="020B0503020204020204" pitchFamily="34" charset="-122"/>
                  <a:ea typeface="微软雅黑" panose="020B0503020204020204" pitchFamily="34" charset="-122"/>
                </a:endParaRPr>
              </a:p>
            </p:txBody>
          </p:sp>
          <p:sp>
            <p:nvSpPr>
              <p:cNvPr id="62490" name="Rectangle 27"/>
              <p:cNvSpPr/>
              <p:nvPr/>
            </p:nvSpPr>
            <p:spPr>
              <a:xfrm>
                <a:off x="5087" y="9630"/>
                <a:ext cx="1260" cy="468"/>
              </a:xfrm>
              <a:prstGeom prst="rect">
                <a:avLst/>
              </a:prstGeom>
              <a:solidFill>
                <a:srgbClr val="FFFFFF"/>
              </a:solidFill>
              <a:ln w="9525" cap="flat" cmpd="sng">
                <a:solidFill>
                  <a:srgbClr val="000000"/>
                </a:solidFill>
                <a:prstDash val="solid"/>
                <a:miter/>
                <a:headEnd type="none" w="med" len="med"/>
                <a:tailEnd type="none" w="med" len="med"/>
              </a:ln>
            </p:spPr>
            <p:txBody>
              <a:bodyPr anchor="t" anchorCtr="0"/>
              <a:p>
                <a:pPr algn="ctr"/>
                <a:r>
                  <a:rPr lang="zh-CN" altLang="en-US" sz="1400" b="1" dirty="0">
                    <a:solidFill>
                      <a:srgbClr val="0000FF"/>
                    </a:solidFill>
                    <a:latin typeface="微软雅黑" panose="020B0503020204020204" pitchFamily="34" charset="-122"/>
                    <a:ea typeface="微软雅黑" panose="020B0503020204020204" pitchFamily="34" charset="-122"/>
                  </a:rPr>
                  <a:t>应急恢复</a:t>
                </a:r>
                <a:endParaRPr lang="zh-CN" altLang="en-US" sz="1400" b="1" dirty="0">
                  <a:solidFill>
                    <a:srgbClr val="0000FF"/>
                  </a:solidFill>
                  <a:latin typeface="微软雅黑" panose="020B0503020204020204" pitchFamily="34" charset="-122"/>
                  <a:ea typeface="微软雅黑" panose="020B0503020204020204" pitchFamily="34" charset="-122"/>
                </a:endParaRPr>
              </a:p>
            </p:txBody>
          </p:sp>
          <p:sp>
            <p:nvSpPr>
              <p:cNvPr id="62491" name="Line 28"/>
              <p:cNvSpPr/>
              <p:nvPr/>
            </p:nvSpPr>
            <p:spPr>
              <a:xfrm>
                <a:off x="5656" y="10098"/>
                <a:ext cx="1" cy="624"/>
              </a:xfrm>
              <a:prstGeom prst="line">
                <a:avLst/>
              </a:prstGeom>
              <a:ln w="9525" cap="flat" cmpd="sng">
                <a:solidFill>
                  <a:srgbClr val="000000"/>
                </a:solidFill>
                <a:prstDash val="solid"/>
                <a:round/>
                <a:headEnd type="none" w="med" len="med"/>
                <a:tailEnd type="triangle" w="med" len="med"/>
              </a:ln>
            </p:spPr>
          </p:sp>
          <p:sp>
            <p:nvSpPr>
              <p:cNvPr id="62492" name="Rectangle 29"/>
              <p:cNvSpPr/>
              <p:nvPr/>
            </p:nvSpPr>
            <p:spPr>
              <a:xfrm>
                <a:off x="4680" y="10722"/>
                <a:ext cx="1980" cy="468"/>
              </a:xfrm>
              <a:prstGeom prst="rect">
                <a:avLst/>
              </a:prstGeom>
              <a:solidFill>
                <a:srgbClr val="FFFFFF"/>
              </a:solidFill>
              <a:ln w="9525" cap="flat" cmpd="sng">
                <a:solidFill>
                  <a:srgbClr val="000000"/>
                </a:solidFill>
                <a:prstDash val="solid"/>
                <a:miter/>
                <a:headEnd type="none" w="med" len="med"/>
                <a:tailEnd type="none" w="med" len="med"/>
              </a:ln>
            </p:spPr>
            <p:txBody>
              <a:bodyPr anchor="t" anchorCtr="0"/>
              <a:p>
                <a:pPr algn="ctr"/>
                <a:r>
                  <a:rPr lang="zh-CN" altLang="en-US" sz="1400" b="1" dirty="0">
                    <a:solidFill>
                      <a:srgbClr val="0000FF"/>
                    </a:solidFill>
                    <a:latin typeface="微软雅黑" panose="020B0503020204020204" pitchFamily="34" charset="-122"/>
                    <a:ea typeface="微软雅黑" panose="020B0503020204020204" pitchFamily="34" charset="-122"/>
                  </a:rPr>
                  <a:t>应急结束（关闭）</a:t>
                </a:r>
                <a:endParaRPr lang="zh-CN" altLang="en-US" sz="1400" b="1" dirty="0">
                  <a:solidFill>
                    <a:srgbClr val="0000FF"/>
                  </a:solidFill>
                  <a:latin typeface="微软雅黑" panose="020B0503020204020204" pitchFamily="34" charset="-122"/>
                  <a:ea typeface="微软雅黑" panose="020B0503020204020204" pitchFamily="34" charset="-122"/>
                </a:endParaRPr>
              </a:p>
            </p:txBody>
          </p:sp>
          <p:sp>
            <p:nvSpPr>
              <p:cNvPr id="62493" name="Line 30"/>
              <p:cNvSpPr/>
              <p:nvPr/>
            </p:nvSpPr>
            <p:spPr>
              <a:xfrm>
                <a:off x="6660" y="10973"/>
                <a:ext cx="720" cy="1"/>
              </a:xfrm>
              <a:prstGeom prst="line">
                <a:avLst/>
              </a:prstGeom>
              <a:ln w="9525" cap="flat" cmpd="sng">
                <a:solidFill>
                  <a:srgbClr val="000000"/>
                </a:solidFill>
                <a:prstDash val="solid"/>
                <a:round/>
                <a:headEnd type="none" w="med" len="med"/>
                <a:tailEnd type="none" w="med" len="med"/>
              </a:ln>
            </p:spPr>
          </p:sp>
          <p:sp>
            <p:nvSpPr>
              <p:cNvPr id="62494" name="Rectangle 31"/>
              <p:cNvSpPr/>
              <p:nvPr/>
            </p:nvSpPr>
            <p:spPr>
              <a:xfrm>
                <a:off x="7380" y="10722"/>
                <a:ext cx="1800" cy="468"/>
              </a:xfrm>
              <a:prstGeom prst="rect">
                <a:avLst/>
              </a:prstGeom>
              <a:solidFill>
                <a:srgbClr val="FFFFFF"/>
              </a:solidFill>
              <a:ln w="9525" cap="flat" cmpd="sng">
                <a:solidFill>
                  <a:srgbClr val="000000"/>
                </a:solidFill>
                <a:prstDash val="solid"/>
                <a:miter/>
                <a:headEnd type="none" w="med" len="med"/>
                <a:tailEnd type="none" w="med" len="med"/>
              </a:ln>
            </p:spPr>
            <p:txBody>
              <a:bodyPr anchor="t" anchorCtr="0"/>
              <a:p>
                <a:pPr algn="ctr"/>
                <a:r>
                  <a:rPr lang="zh-CN" altLang="en-US" sz="1400" b="1" dirty="0">
                    <a:solidFill>
                      <a:srgbClr val="0000FF"/>
                    </a:solidFill>
                    <a:latin typeface="微软雅黑" panose="020B0503020204020204" pitchFamily="34" charset="-122"/>
                    <a:ea typeface="微软雅黑" panose="020B0503020204020204" pitchFamily="34" charset="-122"/>
                  </a:rPr>
                  <a:t>总结评审</a:t>
                </a:r>
                <a:endParaRPr lang="zh-CN" altLang="en-US" sz="1400" b="1" dirty="0">
                  <a:solidFill>
                    <a:srgbClr val="0000FF"/>
                  </a:solidFill>
                  <a:latin typeface="微软雅黑" panose="020B0503020204020204" pitchFamily="34" charset="-122"/>
                  <a:ea typeface="微软雅黑" panose="020B0503020204020204" pitchFamily="34" charset="-122"/>
                </a:endParaRPr>
              </a:p>
            </p:txBody>
          </p:sp>
          <p:sp>
            <p:nvSpPr>
              <p:cNvPr id="62495" name="Rectangle 32"/>
              <p:cNvSpPr/>
              <p:nvPr/>
            </p:nvSpPr>
            <p:spPr>
              <a:xfrm>
                <a:off x="1800" y="4875"/>
                <a:ext cx="1800" cy="468"/>
              </a:xfrm>
              <a:prstGeom prst="rect">
                <a:avLst/>
              </a:prstGeom>
              <a:solidFill>
                <a:srgbClr val="FFFFFF"/>
              </a:solidFill>
              <a:ln w="9525" cap="flat" cmpd="sng">
                <a:solidFill>
                  <a:srgbClr val="000000"/>
                </a:solidFill>
                <a:prstDash val="solid"/>
                <a:miter/>
                <a:headEnd type="none" w="med" len="med"/>
                <a:tailEnd type="none" w="med" len="med"/>
              </a:ln>
            </p:spPr>
            <p:txBody>
              <a:bodyPr anchor="t" anchorCtr="0"/>
              <a:p>
                <a:pPr algn="ctr"/>
                <a:r>
                  <a:rPr lang="zh-CN" altLang="en-US" sz="1400" b="1" dirty="0">
                    <a:solidFill>
                      <a:srgbClr val="0000FF"/>
                    </a:solidFill>
                    <a:latin typeface="微软雅黑" panose="020B0503020204020204" pitchFamily="34" charset="-122"/>
                    <a:ea typeface="微软雅黑" panose="020B0503020204020204" pitchFamily="34" charset="-122"/>
                  </a:rPr>
                  <a:t>人员到位</a:t>
                </a:r>
                <a:endParaRPr lang="zh-CN" altLang="en-US" sz="1400" b="1" dirty="0">
                  <a:solidFill>
                    <a:srgbClr val="0000FF"/>
                  </a:solidFill>
                  <a:latin typeface="微软雅黑" panose="020B0503020204020204" pitchFamily="34" charset="-122"/>
                  <a:ea typeface="微软雅黑" panose="020B0503020204020204" pitchFamily="34" charset="-122"/>
                </a:endParaRPr>
              </a:p>
            </p:txBody>
          </p:sp>
          <p:sp>
            <p:nvSpPr>
              <p:cNvPr id="62496" name="Line 33"/>
              <p:cNvSpPr/>
              <p:nvPr/>
            </p:nvSpPr>
            <p:spPr>
              <a:xfrm>
                <a:off x="4140" y="6042"/>
                <a:ext cx="900" cy="1"/>
              </a:xfrm>
              <a:prstGeom prst="line">
                <a:avLst/>
              </a:prstGeom>
              <a:ln w="9525" cap="flat" cmpd="sng">
                <a:solidFill>
                  <a:srgbClr val="000000"/>
                </a:solidFill>
                <a:prstDash val="solid"/>
                <a:round/>
                <a:headEnd type="none" w="med" len="med"/>
                <a:tailEnd type="none" w="med" len="med"/>
              </a:ln>
            </p:spPr>
          </p:sp>
          <p:sp>
            <p:nvSpPr>
              <p:cNvPr id="62497" name="Rectangle 34"/>
              <p:cNvSpPr/>
              <p:nvPr/>
            </p:nvSpPr>
            <p:spPr>
              <a:xfrm>
                <a:off x="1800" y="5424"/>
                <a:ext cx="1800" cy="468"/>
              </a:xfrm>
              <a:prstGeom prst="rect">
                <a:avLst/>
              </a:prstGeom>
              <a:solidFill>
                <a:srgbClr val="FFFFFF"/>
              </a:solidFill>
              <a:ln w="9525" cap="flat" cmpd="sng">
                <a:solidFill>
                  <a:srgbClr val="000000"/>
                </a:solidFill>
                <a:prstDash val="solid"/>
                <a:miter/>
                <a:headEnd type="none" w="med" len="med"/>
                <a:tailEnd type="none" w="med" len="med"/>
              </a:ln>
            </p:spPr>
            <p:txBody>
              <a:bodyPr anchor="t" anchorCtr="0"/>
              <a:p>
                <a:pPr algn="ctr"/>
                <a:r>
                  <a:rPr lang="zh-CN" altLang="en-US" sz="1400" b="1" dirty="0">
                    <a:solidFill>
                      <a:srgbClr val="0000FF"/>
                    </a:solidFill>
                    <a:latin typeface="微软雅黑" panose="020B0503020204020204" pitchFamily="34" charset="-122"/>
                    <a:ea typeface="微软雅黑" panose="020B0503020204020204" pitchFamily="34" charset="-122"/>
                  </a:rPr>
                  <a:t>信息网络开通</a:t>
                </a:r>
                <a:endParaRPr lang="zh-CN" altLang="en-US" sz="1400" b="1" dirty="0">
                  <a:solidFill>
                    <a:srgbClr val="0000FF"/>
                  </a:solidFill>
                  <a:latin typeface="微软雅黑" panose="020B0503020204020204" pitchFamily="34" charset="-122"/>
                  <a:ea typeface="微软雅黑" panose="020B0503020204020204" pitchFamily="34" charset="-122"/>
                </a:endParaRPr>
              </a:p>
            </p:txBody>
          </p:sp>
          <p:sp>
            <p:nvSpPr>
              <p:cNvPr id="62498" name="Rectangle 35"/>
              <p:cNvSpPr/>
              <p:nvPr/>
            </p:nvSpPr>
            <p:spPr>
              <a:xfrm>
                <a:off x="1800" y="5958"/>
                <a:ext cx="1800" cy="468"/>
              </a:xfrm>
              <a:prstGeom prst="rect">
                <a:avLst/>
              </a:prstGeom>
              <a:solidFill>
                <a:srgbClr val="FFFFFF"/>
              </a:solidFill>
              <a:ln w="9525" cap="flat" cmpd="sng">
                <a:solidFill>
                  <a:srgbClr val="000000"/>
                </a:solidFill>
                <a:prstDash val="solid"/>
                <a:miter/>
                <a:headEnd type="none" w="med" len="med"/>
                <a:tailEnd type="none" w="med" len="med"/>
              </a:ln>
            </p:spPr>
            <p:txBody>
              <a:bodyPr anchor="t" anchorCtr="0"/>
              <a:p>
                <a:pPr algn="ctr"/>
                <a:r>
                  <a:rPr lang="zh-CN" altLang="en-US" sz="1400" b="1" dirty="0">
                    <a:solidFill>
                      <a:srgbClr val="0000FF"/>
                    </a:solidFill>
                    <a:latin typeface="微软雅黑" panose="020B0503020204020204" pitchFamily="34" charset="-122"/>
                    <a:ea typeface="微软雅黑" panose="020B0503020204020204" pitchFamily="34" charset="-122"/>
                  </a:rPr>
                  <a:t>应急资源调配</a:t>
                </a:r>
                <a:endParaRPr lang="zh-CN" altLang="en-US" sz="1400" b="1" dirty="0">
                  <a:solidFill>
                    <a:srgbClr val="0000FF"/>
                  </a:solidFill>
                  <a:latin typeface="微软雅黑" panose="020B0503020204020204" pitchFamily="34" charset="-122"/>
                  <a:ea typeface="微软雅黑" panose="020B0503020204020204" pitchFamily="34" charset="-122"/>
                </a:endParaRPr>
              </a:p>
            </p:txBody>
          </p:sp>
          <p:sp>
            <p:nvSpPr>
              <p:cNvPr id="62499" name="Rectangle 36"/>
              <p:cNvSpPr/>
              <p:nvPr/>
            </p:nvSpPr>
            <p:spPr>
              <a:xfrm>
                <a:off x="1800" y="6507"/>
                <a:ext cx="1800" cy="468"/>
              </a:xfrm>
              <a:prstGeom prst="rect">
                <a:avLst/>
              </a:prstGeom>
              <a:solidFill>
                <a:srgbClr val="FFFFFF"/>
              </a:solidFill>
              <a:ln w="9525" cap="flat" cmpd="sng">
                <a:solidFill>
                  <a:srgbClr val="000000"/>
                </a:solidFill>
                <a:prstDash val="solid"/>
                <a:miter/>
                <a:headEnd type="none" w="med" len="med"/>
                <a:tailEnd type="none" w="med" len="med"/>
              </a:ln>
            </p:spPr>
            <p:txBody>
              <a:bodyPr anchor="t" anchorCtr="0"/>
              <a:p>
                <a:pPr algn="ctr"/>
                <a:r>
                  <a:rPr lang="zh-CN" altLang="en-US" sz="1400" b="1" dirty="0">
                    <a:solidFill>
                      <a:srgbClr val="0000FF"/>
                    </a:solidFill>
                    <a:latin typeface="微软雅黑" panose="020B0503020204020204" pitchFamily="34" charset="-122"/>
                    <a:ea typeface="微软雅黑" panose="020B0503020204020204" pitchFamily="34" charset="-122"/>
                  </a:rPr>
                  <a:t>现场指挥到位</a:t>
                </a:r>
                <a:endParaRPr lang="zh-CN" altLang="en-US" sz="1400" b="1" dirty="0">
                  <a:solidFill>
                    <a:srgbClr val="0000FF"/>
                  </a:solidFill>
                  <a:latin typeface="微软雅黑" panose="020B0503020204020204" pitchFamily="34" charset="-122"/>
                  <a:ea typeface="微软雅黑" panose="020B0503020204020204" pitchFamily="34" charset="-122"/>
                </a:endParaRPr>
              </a:p>
            </p:txBody>
          </p:sp>
          <p:sp>
            <p:nvSpPr>
              <p:cNvPr id="62500" name="Line 37"/>
              <p:cNvSpPr/>
              <p:nvPr/>
            </p:nvSpPr>
            <p:spPr>
              <a:xfrm>
                <a:off x="4140" y="5106"/>
                <a:ext cx="1" cy="1560"/>
              </a:xfrm>
              <a:prstGeom prst="line">
                <a:avLst/>
              </a:prstGeom>
              <a:ln w="9525" cap="flat" cmpd="sng">
                <a:solidFill>
                  <a:srgbClr val="000000"/>
                </a:solidFill>
                <a:prstDash val="solid"/>
                <a:round/>
                <a:headEnd type="none" w="med" len="med"/>
                <a:tailEnd type="none" w="med" len="med"/>
              </a:ln>
            </p:spPr>
          </p:sp>
          <p:sp>
            <p:nvSpPr>
              <p:cNvPr id="62501" name="Line 38"/>
              <p:cNvSpPr/>
              <p:nvPr/>
            </p:nvSpPr>
            <p:spPr>
              <a:xfrm>
                <a:off x="3600" y="5106"/>
                <a:ext cx="540" cy="0"/>
              </a:xfrm>
              <a:prstGeom prst="line">
                <a:avLst/>
              </a:prstGeom>
              <a:ln w="9525" cap="flat" cmpd="sng">
                <a:solidFill>
                  <a:srgbClr val="000000"/>
                </a:solidFill>
                <a:prstDash val="solid"/>
                <a:round/>
                <a:headEnd type="none" w="med" len="med"/>
                <a:tailEnd type="none" w="med" len="med"/>
              </a:ln>
            </p:spPr>
          </p:sp>
          <p:sp>
            <p:nvSpPr>
              <p:cNvPr id="62502" name="Line 39"/>
              <p:cNvSpPr/>
              <p:nvPr/>
            </p:nvSpPr>
            <p:spPr>
              <a:xfrm>
                <a:off x="3600" y="5604"/>
                <a:ext cx="540" cy="1"/>
              </a:xfrm>
              <a:prstGeom prst="line">
                <a:avLst/>
              </a:prstGeom>
              <a:ln w="9525" cap="flat" cmpd="sng">
                <a:solidFill>
                  <a:srgbClr val="000000"/>
                </a:solidFill>
                <a:prstDash val="solid"/>
                <a:round/>
                <a:headEnd type="none" w="med" len="med"/>
                <a:tailEnd type="none" w="med" len="med"/>
              </a:ln>
            </p:spPr>
          </p:sp>
          <p:sp>
            <p:nvSpPr>
              <p:cNvPr id="62503" name="Line 40"/>
              <p:cNvSpPr/>
              <p:nvPr/>
            </p:nvSpPr>
            <p:spPr>
              <a:xfrm>
                <a:off x="3600" y="6198"/>
                <a:ext cx="540" cy="1"/>
              </a:xfrm>
              <a:prstGeom prst="line">
                <a:avLst/>
              </a:prstGeom>
              <a:ln w="9525" cap="flat" cmpd="sng">
                <a:solidFill>
                  <a:srgbClr val="000000"/>
                </a:solidFill>
                <a:prstDash val="solid"/>
                <a:round/>
                <a:headEnd type="none" w="med" len="med"/>
                <a:tailEnd type="none" w="med" len="med"/>
              </a:ln>
            </p:spPr>
          </p:sp>
          <p:sp>
            <p:nvSpPr>
              <p:cNvPr id="62504" name="Line 41"/>
              <p:cNvSpPr/>
              <p:nvPr/>
            </p:nvSpPr>
            <p:spPr>
              <a:xfrm>
                <a:off x="3600" y="6666"/>
                <a:ext cx="540" cy="1"/>
              </a:xfrm>
              <a:prstGeom prst="line">
                <a:avLst/>
              </a:prstGeom>
              <a:ln w="9525" cap="flat" cmpd="sng">
                <a:solidFill>
                  <a:srgbClr val="000000"/>
                </a:solidFill>
                <a:prstDash val="solid"/>
                <a:round/>
                <a:headEnd type="none" w="med" len="med"/>
                <a:tailEnd type="none" w="med" len="med"/>
              </a:ln>
            </p:spPr>
          </p:sp>
          <p:sp>
            <p:nvSpPr>
              <p:cNvPr id="62505" name="Line 42"/>
              <p:cNvSpPr/>
              <p:nvPr/>
            </p:nvSpPr>
            <p:spPr>
              <a:xfrm>
                <a:off x="6300" y="7134"/>
                <a:ext cx="540" cy="1"/>
              </a:xfrm>
              <a:prstGeom prst="line">
                <a:avLst/>
              </a:prstGeom>
              <a:ln w="9525" cap="flat" cmpd="sng">
                <a:solidFill>
                  <a:srgbClr val="000000"/>
                </a:solidFill>
                <a:prstDash val="solid"/>
                <a:round/>
                <a:headEnd type="none" w="med" len="med"/>
                <a:tailEnd type="none" w="med" len="med"/>
              </a:ln>
            </p:spPr>
          </p:sp>
          <p:sp>
            <p:nvSpPr>
              <p:cNvPr id="62506" name="Rectangle 43"/>
              <p:cNvSpPr/>
              <p:nvPr/>
            </p:nvSpPr>
            <p:spPr>
              <a:xfrm>
                <a:off x="7380" y="4950"/>
                <a:ext cx="1800" cy="468"/>
              </a:xfrm>
              <a:prstGeom prst="rect">
                <a:avLst/>
              </a:prstGeom>
              <a:solidFill>
                <a:srgbClr val="FFFFFF"/>
              </a:solidFill>
              <a:ln w="9525" cap="flat" cmpd="sng">
                <a:solidFill>
                  <a:srgbClr val="000000"/>
                </a:solidFill>
                <a:prstDash val="solid"/>
                <a:miter/>
                <a:headEnd type="none" w="med" len="med"/>
                <a:tailEnd type="none" w="med" len="med"/>
              </a:ln>
            </p:spPr>
            <p:txBody>
              <a:bodyPr anchor="t" anchorCtr="0"/>
              <a:p>
                <a:pPr algn="ctr"/>
                <a:r>
                  <a:rPr lang="zh-CN" altLang="en-US" sz="1400" b="1" dirty="0">
                    <a:solidFill>
                      <a:srgbClr val="0000FF"/>
                    </a:solidFill>
                    <a:latin typeface="微软雅黑" panose="020B0503020204020204" pitchFamily="34" charset="-122"/>
                    <a:ea typeface="微软雅黑" panose="020B0503020204020204" pitchFamily="34" charset="-122"/>
                  </a:rPr>
                  <a:t>人员救助</a:t>
                </a:r>
                <a:endParaRPr lang="zh-CN" altLang="en-US" sz="1400" b="1" dirty="0">
                  <a:solidFill>
                    <a:srgbClr val="0000FF"/>
                  </a:solidFill>
                  <a:latin typeface="微软雅黑" panose="020B0503020204020204" pitchFamily="34" charset="-122"/>
                  <a:ea typeface="微软雅黑" panose="020B0503020204020204" pitchFamily="34" charset="-122"/>
                </a:endParaRPr>
              </a:p>
            </p:txBody>
          </p:sp>
          <p:sp>
            <p:nvSpPr>
              <p:cNvPr id="62507" name="Rectangle 44"/>
              <p:cNvSpPr/>
              <p:nvPr/>
            </p:nvSpPr>
            <p:spPr>
              <a:xfrm>
                <a:off x="7380" y="5574"/>
                <a:ext cx="1800" cy="468"/>
              </a:xfrm>
              <a:prstGeom prst="rect">
                <a:avLst/>
              </a:prstGeom>
              <a:solidFill>
                <a:srgbClr val="FFFFFF"/>
              </a:solidFill>
              <a:ln w="9525" cap="flat" cmpd="sng">
                <a:solidFill>
                  <a:srgbClr val="000000"/>
                </a:solidFill>
                <a:prstDash val="solid"/>
                <a:miter/>
                <a:headEnd type="none" w="med" len="med"/>
                <a:tailEnd type="none" w="med" len="med"/>
              </a:ln>
            </p:spPr>
            <p:txBody>
              <a:bodyPr anchor="t" anchorCtr="0"/>
              <a:p>
                <a:pPr algn="ctr"/>
                <a:r>
                  <a:rPr lang="zh-CN" altLang="en-US" sz="1400" b="1" dirty="0">
                    <a:solidFill>
                      <a:srgbClr val="0000FF"/>
                    </a:solidFill>
                    <a:latin typeface="微软雅黑" panose="020B0503020204020204" pitchFamily="34" charset="-122"/>
                    <a:ea typeface="微软雅黑" panose="020B0503020204020204" pitchFamily="34" charset="-122"/>
                  </a:rPr>
                  <a:t>工程抢险</a:t>
                </a:r>
                <a:endParaRPr lang="zh-CN" altLang="en-US" sz="1400" b="1" dirty="0">
                  <a:solidFill>
                    <a:srgbClr val="0000FF"/>
                  </a:solidFill>
                  <a:latin typeface="微软雅黑" panose="020B0503020204020204" pitchFamily="34" charset="-122"/>
                  <a:ea typeface="微软雅黑" panose="020B0503020204020204" pitchFamily="34" charset="-122"/>
                </a:endParaRPr>
              </a:p>
            </p:txBody>
          </p:sp>
          <p:sp>
            <p:nvSpPr>
              <p:cNvPr id="62508" name="Rectangle 45"/>
              <p:cNvSpPr/>
              <p:nvPr/>
            </p:nvSpPr>
            <p:spPr>
              <a:xfrm>
                <a:off x="7380" y="6198"/>
                <a:ext cx="1800" cy="468"/>
              </a:xfrm>
              <a:prstGeom prst="rect">
                <a:avLst/>
              </a:prstGeom>
              <a:solidFill>
                <a:srgbClr val="FFFFFF"/>
              </a:solidFill>
              <a:ln w="9525" cap="flat" cmpd="sng">
                <a:solidFill>
                  <a:srgbClr val="000000"/>
                </a:solidFill>
                <a:prstDash val="solid"/>
                <a:miter/>
                <a:headEnd type="none" w="med" len="med"/>
                <a:tailEnd type="none" w="med" len="med"/>
              </a:ln>
            </p:spPr>
            <p:txBody>
              <a:bodyPr anchor="t" anchorCtr="0"/>
              <a:p>
                <a:pPr algn="ctr"/>
                <a:r>
                  <a:rPr lang="zh-CN" altLang="en-US" sz="1400" b="1" dirty="0">
                    <a:solidFill>
                      <a:srgbClr val="0000FF"/>
                    </a:solidFill>
                    <a:latin typeface="微软雅黑" panose="020B0503020204020204" pitchFamily="34" charset="-122"/>
                    <a:ea typeface="微软雅黑" panose="020B0503020204020204" pitchFamily="34" charset="-122"/>
                  </a:rPr>
                  <a:t>警戒与交通管制</a:t>
                </a:r>
                <a:endParaRPr lang="zh-CN" altLang="en-US" sz="1400" b="1" dirty="0">
                  <a:solidFill>
                    <a:srgbClr val="0000FF"/>
                  </a:solidFill>
                  <a:latin typeface="微软雅黑" panose="020B0503020204020204" pitchFamily="34" charset="-122"/>
                  <a:ea typeface="微软雅黑" panose="020B0503020204020204" pitchFamily="34" charset="-122"/>
                </a:endParaRPr>
              </a:p>
            </p:txBody>
          </p:sp>
          <p:sp>
            <p:nvSpPr>
              <p:cNvPr id="62509" name="Rectangle 46"/>
              <p:cNvSpPr/>
              <p:nvPr/>
            </p:nvSpPr>
            <p:spPr>
              <a:xfrm>
                <a:off x="7380" y="6762"/>
                <a:ext cx="1800" cy="468"/>
              </a:xfrm>
              <a:prstGeom prst="rect">
                <a:avLst/>
              </a:prstGeom>
              <a:solidFill>
                <a:srgbClr val="FFFFFF"/>
              </a:solidFill>
              <a:ln w="9525" cap="flat" cmpd="sng">
                <a:solidFill>
                  <a:srgbClr val="000000"/>
                </a:solidFill>
                <a:prstDash val="solid"/>
                <a:miter/>
                <a:headEnd type="none" w="med" len="med"/>
                <a:tailEnd type="none" w="med" len="med"/>
              </a:ln>
            </p:spPr>
            <p:txBody>
              <a:bodyPr anchor="t" anchorCtr="0"/>
              <a:p>
                <a:pPr algn="ctr"/>
                <a:r>
                  <a:rPr lang="zh-CN" altLang="en-US" sz="1400" b="1" dirty="0">
                    <a:solidFill>
                      <a:srgbClr val="0000FF"/>
                    </a:solidFill>
                    <a:latin typeface="微软雅黑" panose="020B0503020204020204" pitchFamily="34" charset="-122"/>
                    <a:ea typeface="微软雅黑" panose="020B0503020204020204" pitchFamily="34" charset="-122"/>
                  </a:rPr>
                  <a:t>医疗救护</a:t>
                </a:r>
                <a:endParaRPr lang="zh-CN" altLang="en-US" sz="1400" b="1" dirty="0">
                  <a:solidFill>
                    <a:srgbClr val="0000FF"/>
                  </a:solidFill>
                  <a:latin typeface="微软雅黑" panose="020B0503020204020204" pitchFamily="34" charset="-122"/>
                  <a:ea typeface="微软雅黑" panose="020B0503020204020204" pitchFamily="34" charset="-122"/>
                </a:endParaRPr>
              </a:p>
            </p:txBody>
          </p:sp>
          <p:sp>
            <p:nvSpPr>
              <p:cNvPr id="62510" name="Rectangle 47"/>
              <p:cNvSpPr/>
              <p:nvPr/>
            </p:nvSpPr>
            <p:spPr>
              <a:xfrm>
                <a:off x="7380" y="7290"/>
                <a:ext cx="1800" cy="468"/>
              </a:xfrm>
              <a:prstGeom prst="rect">
                <a:avLst/>
              </a:prstGeom>
              <a:solidFill>
                <a:srgbClr val="FFFFFF"/>
              </a:solidFill>
              <a:ln w="9525" cap="flat" cmpd="sng">
                <a:solidFill>
                  <a:srgbClr val="000000"/>
                </a:solidFill>
                <a:prstDash val="solid"/>
                <a:miter/>
                <a:headEnd type="none" w="med" len="med"/>
                <a:tailEnd type="none" w="med" len="med"/>
              </a:ln>
            </p:spPr>
            <p:txBody>
              <a:bodyPr anchor="t" anchorCtr="0"/>
              <a:p>
                <a:pPr algn="ctr"/>
                <a:r>
                  <a:rPr lang="zh-CN" altLang="en-US" sz="1400" b="1" dirty="0">
                    <a:solidFill>
                      <a:srgbClr val="0000FF"/>
                    </a:solidFill>
                    <a:latin typeface="微软雅黑" panose="020B0503020204020204" pitchFamily="34" charset="-122"/>
                    <a:ea typeface="微软雅黑" panose="020B0503020204020204" pitchFamily="34" charset="-122"/>
                  </a:rPr>
                  <a:t>人员疏散</a:t>
                </a:r>
                <a:endParaRPr lang="zh-CN" altLang="en-US" sz="1400" b="1" dirty="0">
                  <a:solidFill>
                    <a:srgbClr val="0000FF"/>
                  </a:solidFill>
                  <a:latin typeface="微软雅黑" panose="020B0503020204020204" pitchFamily="34" charset="-122"/>
                  <a:ea typeface="微软雅黑" panose="020B0503020204020204" pitchFamily="34" charset="-122"/>
                </a:endParaRPr>
              </a:p>
            </p:txBody>
          </p:sp>
          <p:sp>
            <p:nvSpPr>
              <p:cNvPr id="62511" name="Rectangle 48"/>
              <p:cNvSpPr/>
              <p:nvPr/>
            </p:nvSpPr>
            <p:spPr>
              <a:xfrm>
                <a:off x="7380" y="7839"/>
                <a:ext cx="1800" cy="468"/>
              </a:xfrm>
              <a:prstGeom prst="rect">
                <a:avLst/>
              </a:prstGeom>
              <a:solidFill>
                <a:srgbClr val="FFFFFF"/>
              </a:solidFill>
              <a:ln w="9525" cap="flat" cmpd="sng">
                <a:solidFill>
                  <a:srgbClr val="000000"/>
                </a:solidFill>
                <a:prstDash val="solid"/>
                <a:miter/>
                <a:headEnd type="none" w="med" len="med"/>
                <a:tailEnd type="none" w="med" len="med"/>
              </a:ln>
            </p:spPr>
            <p:txBody>
              <a:bodyPr anchor="t" anchorCtr="0"/>
              <a:p>
                <a:pPr algn="ctr"/>
                <a:r>
                  <a:rPr lang="zh-CN" altLang="en-US" sz="1400" b="1" dirty="0">
                    <a:solidFill>
                      <a:srgbClr val="0000FF"/>
                    </a:solidFill>
                    <a:latin typeface="微软雅黑" panose="020B0503020204020204" pitchFamily="34" charset="-122"/>
                    <a:ea typeface="微软雅黑" panose="020B0503020204020204" pitchFamily="34" charset="-122"/>
                  </a:rPr>
                  <a:t>环境保护</a:t>
                </a:r>
                <a:endParaRPr lang="zh-CN" altLang="en-US" sz="1400" b="1" dirty="0">
                  <a:solidFill>
                    <a:srgbClr val="0000FF"/>
                  </a:solidFill>
                  <a:latin typeface="微软雅黑" panose="020B0503020204020204" pitchFamily="34" charset="-122"/>
                  <a:ea typeface="微软雅黑" panose="020B0503020204020204" pitchFamily="34" charset="-122"/>
                </a:endParaRPr>
              </a:p>
            </p:txBody>
          </p:sp>
          <p:sp>
            <p:nvSpPr>
              <p:cNvPr id="62512" name="Rectangle 49"/>
              <p:cNvSpPr/>
              <p:nvPr/>
            </p:nvSpPr>
            <p:spPr>
              <a:xfrm>
                <a:off x="7410" y="8382"/>
                <a:ext cx="1800" cy="468"/>
              </a:xfrm>
              <a:prstGeom prst="rect">
                <a:avLst/>
              </a:prstGeom>
              <a:solidFill>
                <a:srgbClr val="FFFFFF"/>
              </a:solidFill>
              <a:ln w="9525" cap="flat" cmpd="sng">
                <a:solidFill>
                  <a:srgbClr val="000000"/>
                </a:solidFill>
                <a:prstDash val="solid"/>
                <a:miter/>
                <a:headEnd type="none" w="med" len="med"/>
                <a:tailEnd type="none" w="med" len="med"/>
              </a:ln>
            </p:spPr>
            <p:txBody>
              <a:bodyPr anchor="t" anchorCtr="0"/>
              <a:p>
                <a:pPr algn="ctr"/>
                <a:r>
                  <a:rPr lang="zh-CN" altLang="en-US" sz="1400" b="1" dirty="0">
                    <a:solidFill>
                      <a:srgbClr val="0000FF"/>
                    </a:solidFill>
                    <a:latin typeface="微软雅黑" panose="020B0503020204020204" pitchFamily="34" charset="-122"/>
                    <a:ea typeface="微软雅黑" panose="020B0503020204020204" pitchFamily="34" charset="-122"/>
                  </a:rPr>
                  <a:t>现场监察</a:t>
                </a:r>
                <a:endParaRPr lang="zh-CN" altLang="en-US" sz="1400" b="1" dirty="0">
                  <a:solidFill>
                    <a:srgbClr val="0000FF"/>
                  </a:solidFill>
                  <a:latin typeface="微软雅黑" panose="020B0503020204020204" pitchFamily="34" charset="-122"/>
                  <a:ea typeface="微软雅黑" panose="020B0503020204020204" pitchFamily="34" charset="-122"/>
                </a:endParaRPr>
              </a:p>
            </p:txBody>
          </p:sp>
          <p:sp>
            <p:nvSpPr>
              <p:cNvPr id="62513" name="Rectangle 50"/>
              <p:cNvSpPr/>
              <p:nvPr/>
            </p:nvSpPr>
            <p:spPr>
              <a:xfrm>
                <a:off x="7455" y="8946"/>
                <a:ext cx="1800" cy="468"/>
              </a:xfrm>
              <a:prstGeom prst="rect">
                <a:avLst/>
              </a:prstGeom>
              <a:solidFill>
                <a:srgbClr val="FFFFFF"/>
              </a:solidFill>
              <a:ln w="9525" cap="flat" cmpd="sng">
                <a:solidFill>
                  <a:srgbClr val="000000"/>
                </a:solidFill>
                <a:prstDash val="solid"/>
                <a:miter/>
                <a:headEnd type="none" w="med" len="med"/>
                <a:tailEnd type="none" w="med" len="med"/>
              </a:ln>
            </p:spPr>
            <p:txBody>
              <a:bodyPr anchor="t" anchorCtr="0"/>
              <a:p>
                <a:pPr algn="ctr"/>
                <a:r>
                  <a:rPr lang="zh-CN" altLang="en-US" sz="1400" b="1" dirty="0">
                    <a:solidFill>
                      <a:srgbClr val="0000FF"/>
                    </a:solidFill>
                    <a:latin typeface="微软雅黑" panose="020B0503020204020204" pitchFamily="34" charset="-122"/>
                    <a:ea typeface="微软雅黑" panose="020B0503020204020204" pitchFamily="34" charset="-122"/>
                  </a:rPr>
                  <a:t>专家支持</a:t>
                </a:r>
                <a:endParaRPr lang="zh-CN" altLang="en-US" sz="1400" b="1" dirty="0">
                  <a:solidFill>
                    <a:srgbClr val="0000FF"/>
                  </a:solidFill>
                  <a:latin typeface="微软雅黑" panose="020B0503020204020204" pitchFamily="34" charset="-122"/>
                  <a:ea typeface="微软雅黑" panose="020B0503020204020204" pitchFamily="34" charset="-122"/>
                </a:endParaRPr>
              </a:p>
            </p:txBody>
          </p:sp>
          <p:sp>
            <p:nvSpPr>
              <p:cNvPr id="62514" name="Line 51"/>
              <p:cNvSpPr/>
              <p:nvPr/>
            </p:nvSpPr>
            <p:spPr>
              <a:xfrm>
                <a:off x="6930" y="5106"/>
                <a:ext cx="1" cy="4056"/>
              </a:xfrm>
              <a:prstGeom prst="line">
                <a:avLst/>
              </a:prstGeom>
              <a:ln w="9525" cap="flat" cmpd="sng">
                <a:solidFill>
                  <a:srgbClr val="000000"/>
                </a:solidFill>
                <a:prstDash val="solid"/>
                <a:round/>
                <a:headEnd type="none" w="med" len="med"/>
                <a:tailEnd type="none" w="med" len="med"/>
              </a:ln>
            </p:spPr>
          </p:sp>
          <p:sp>
            <p:nvSpPr>
              <p:cNvPr id="62515" name="Line 52"/>
              <p:cNvSpPr/>
              <p:nvPr/>
            </p:nvSpPr>
            <p:spPr>
              <a:xfrm>
                <a:off x="6915" y="5106"/>
                <a:ext cx="465" cy="1"/>
              </a:xfrm>
              <a:prstGeom prst="line">
                <a:avLst/>
              </a:prstGeom>
              <a:ln w="9525" cap="flat" cmpd="sng">
                <a:solidFill>
                  <a:srgbClr val="000000"/>
                </a:solidFill>
                <a:prstDash val="solid"/>
                <a:round/>
                <a:headEnd type="none" w="med" len="med"/>
                <a:tailEnd type="none" w="med" len="med"/>
              </a:ln>
            </p:spPr>
          </p:sp>
          <p:sp>
            <p:nvSpPr>
              <p:cNvPr id="62516" name="Line 53"/>
              <p:cNvSpPr/>
              <p:nvPr/>
            </p:nvSpPr>
            <p:spPr>
              <a:xfrm>
                <a:off x="6945" y="5820"/>
                <a:ext cx="465" cy="1"/>
              </a:xfrm>
              <a:prstGeom prst="line">
                <a:avLst/>
              </a:prstGeom>
              <a:ln w="9525" cap="flat" cmpd="sng">
                <a:solidFill>
                  <a:srgbClr val="000000"/>
                </a:solidFill>
                <a:prstDash val="solid"/>
                <a:round/>
                <a:headEnd type="none" w="med" len="med"/>
                <a:tailEnd type="none" w="med" len="med"/>
              </a:ln>
            </p:spPr>
          </p:sp>
          <p:sp>
            <p:nvSpPr>
              <p:cNvPr id="62517" name="Line 54"/>
              <p:cNvSpPr/>
              <p:nvPr/>
            </p:nvSpPr>
            <p:spPr>
              <a:xfrm>
                <a:off x="6915" y="6414"/>
                <a:ext cx="465" cy="1"/>
              </a:xfrm>
              <a:prstGeom prst="line">
                <a:avLst/>
              </a:prstGeom>
              <a:ln w="9525" cap="flat" cmpd="sng">
                <a:solidFill>
                  <a:srgbClr val="000000"/>
                </a:solidFill>
                <a:prstDash val="solid"/>
                <a:round/>
                <a:headEnd type="none" w="med" len="med"/>
                <a:tailEnd type="none" w="med" len="med"/>
              </a:ln>
            </p:spPr>
          </p:sp>
          <p:sp>
            <p:nvSpPr>
              <p:cNvPr id="62518" name="Line 55"/>
              <p:cNvSpPr/>
              <p:nvPr/>
            </p:nvSpPr>
            <p:spPr>
              <a:xfrm>
                <a:off x="6930" y="6978"/>
                <a:ext cx="465" cy="1"/>
              </a:xfrm>
              <a:prstGeom prst="line">
                <a:avLst/>
              </a:prstGeom>
              <a:ln w="9525" cap="flat" cmpd="sng">
                <a:solidFill>
                  <a:srgbClr val="000000"/>
                </a:solidFill>
                <a:prstDash val="solid"/>
                <a:round/>
                <a:headEnd type="none" w="med" len="med"/>
                <a:tailEnd type="none" w="med" len="med"/>
              </a:ln>
            </p:spPr>
          </p:sp>
          <p:sp>
            <p:nvSpPr>
              <p:cNvPr id="62519" name="Line 56"/>
              <p:cNvSpPr/>
              <p:nvPr/>
            </p:nvSpPr>
            <p:spPr>
              <a:xfrm>
                <a:off x="6915" y="7446"/>
                <a:ext cx="465" cy="1"/>
              </a:xfrm>
              <a:prstGeom prst="line">
                <a:avLst/>
              </a:prstGeom>
              <a:ln w="9525" cap="flat" cmpd="sng">
                <a:solidFill>
                  <a:srgbClr val="000000"/>
                </a:solidFill>
                <a:prstDash val="solid"/>
                <a:round/>
                <a:headEnd type="none" w="med" len="med"/>
                <a:tailEnd type="none" w="med" len="med"/>
              </a:ln>
            </p:spPr>
          </p:sp>
          <p:sp>
            <p:nvSpPr>
              <p:cNvPr id="62520" name="Line 57"/>
              <p:cNvSpPr/>
              <p:nvPr/>
            </p:nvSpPr>
            <p:spPr>
              <a:xfrm>
                <a:off x="6930" y="8070"/>
                <a:ext cx="465" cy="1"/>
              </a:xfrm>
              <a:prstGeom prst="line">
                <a:avLst/>
              </a:prstGeom>
              <a:ln w="9525" cap="flat" cmpd="sng">
                <a:solidFill>
                  <a:srgbClr val="000000"/>
                </a:solidFill>
                <a:prstDash val="solid"/>
                <a:round/>
                <a:headEnd type="none" w="med" len="med"/>
                <a:tailEnd type="none" w="med" len="med"/>
              </a:ln>
            </p:spPr>
          </p:sp>
          <p:sp>
            <p:nvSpPr>
              <p:cNvPr id="62521" name="Line 58"/>
              <p:cNvSpPr/>
              <p:nvPr/>
            </p:nvSpPr>
            <p:spPr>
              <a:xfrm>
                <a:off x="6930" y="8538"/>
                <a:ext cx="465" cy="1"/>
              </a:xfrm>
              <a:prstGeom prst="line">
                <a:avLst/>
              </a:prstGeom>
              <a:ln w="9525" cap="flat" cmpd="sng">
                <a:solidFill>
                  <a:srgbClr val="000000"/>
                </a:solidFill>
                <a:prstDash val="solid"/>
                <a:round/>
                <a:headEnd type="none" w="med" len="med"/>
                <a:tailEnd type="none" w="med" len="med"/>
              </a:ln>
            </p:spPr>
          </p:sp>
          <p:sp>
            <p:nvSpPr>
              <p:cNvPr id="62522" name="Line 59"/>
              <p:cNvSpPr/>
              <p:nvPr/>
            </p:nvSpPr>
            <p:spPr>
              <a:xfrm>
                <a:off x="6990" y="9162"/>
                <a:ext cx="465" cy="1"/>
              </a:xfrm>
              <a:prstGeom prst="line">
                <a:avLst/>
              </a:prstGeom>
              <a:ln w="9525" cap="flat" cmpd="sng">
                <a:solidFill>
                  <a:srgbClr val="000000"/>
                </a:solidFill>
                <a:prstDash val="solid"/>
                <a:round/>
                <a:headEnd type="none" w="med" len="med"/>
                <a:tailEnd type="none" w="med" len="med"/>
              </a:ln>
            </p:spPr>
          </p:sp>
          <p:sp>
            <p:nvSpPr>
              <p:cNvPr id="62523" name="Rectangle 60"/>
              <p:cNvSpPr/>
              <p:nvPr/>
            </p:nvSpPr>
            <p:spPr>
              <a:xfrm>
                <a:off x="1800" y="7134"/>
                <a:ext cx="1800" cy="468"/>
              </a:xfrm>
              <a:prstGeom prst="rect">
                <a:avLst/>
              </a:prstGeom>
              <a:solidFill>
                <a:srgbClr val="FFFFFF"/>
              </a:solidFill>
              <a:ln w="9525" cap="flat" cmpd="sng">
                <a:solidFill>
                  <a:srgbClr val="000000"/>
                </a:solidFill>
                <a:prstDash val="solid"/>
                <a:miter/>
                <a:headEnd type="none" w="med" len="med"/>
                <a:tailEnd type="none" w="med" len="med"/>
              </a:ln>
            </p:spPr>
            <p:txBody>
              <a:bodyPr anchor="t" anchorCtr="0"/>
              <a:p>
                <a:pPr algn="ctr"/>
                <a:r>
                  <a:rPr lang="zh-CN" altLang="en-US" sz="1400" b="1" dirty="0">
                    <a:solidFill>
                      <a:srgbClr val="0000FF"/>
                    </a:solidFill>
                    <a:latin typeface="微软雅黑" panose="020B0503020204020204" pitchFamily="34" charset="-122"/>
                    <a:ea typeface="微软雅黑" panose="020B0503020204020204" pitchFamily="34" charset="-122"/>
                  </a:rPr>
                  <a:t>扩大应急</a:t>
                </a:r>
                <a:endParaRPr lang="zh-CN" altLang="en-US" sz="1400" b="1" dirty="0">
                  <a:solidFill>
                    <a:srgbClr val="0000FF"/>
                  </a:solidFill>
                  <a:latin typeface="微软雅黑" panose="020B0503020204020204" pitchFamily="34" charset="-122"/>
                  <a:ea typeface="微软雅黑" panose="020B0503020204020204" pitchFamily="34" charset="-122"/>
                </a:endParaRPr>
              </a:p>
            </p:txBody>
          </p:sp>
          <p:sp>
            <p:nvSpPr>
              <p:cNvPr id="62524" name="Line 61"/>
              <p:cNvSpPr/>
              <p:nvPr/>
            </p:nvSpPr>
            <p:spPr>
              <a:xfrm>
                <a:off x="3600" y="7290"/>
                <a:ext cx="1260" cy="0"/>
              </a:xfrm>
              <a:prstGeom prst="line">
                <a:avLst/>
              </a:prstGeom>
              <a:ln w="9525" cap="flat" cmpd="sng">
                <a:solidFill>
                  <a:srgbClr val="000000"/>
                </a:solidFill>
                <a:prstDash val="solid"/>
                <a:round/>
                <a:headEnd type="none" w="med" len="med"/>
                <a:tailEnd type="triangle" w="med" len="med"/>
              </a:ln>
            </p:spPr>
          </p:sp>
          <p:sp>
            <p:nvSpPr>
              <p:cNvPr id="62525" name="Line 62"/>
              <p:cNvSpPr/>
              <p:nvPr/>
            </p:nvSpPr>
            <p:spPr>
              <a:xfrm flipH="1">
                <a:off x="3780" y="8538"/>
                <a:ext cx="720" cy="0"/>
              </a:xfrm>
              <a:prstGeom prst="line">
                <a:avLst/>
              </a:prstGeom>
              <a:ln w="9525" cap="flat" cmpd="sng">
                <a:solidFill>
                  <a:srgbClr val="000000"/>
                </a:solidFill>
                <a:prstDash val="solid"/>
                <a:round/>
                <a:headEnd type="none" w="med" len="med"/>
                <a:tailEnd type="triangle" w="med" len="med"/>
              </a:ln>
            </p:spPr>
          </p:sp>
          <p:sp>
            <p:nvSpPr>
              <p:cNvPr id="62526" name="Rectangle 63"/>
              <p:cNvSpPr/>
              <p:nvPr/>
            </p:nvSpPr>
            <p:spPr>
              <a:xfrm>
                <a:off x="1800" y="8226"/>
                <a:ext cx="1800" cy="468"/>
              </a:xfrm>
              <a:prstGeom prst="rect">
                <a:avLst/>
              </a:prstGeom>
              <a:solidFill>
                <a:srgbClr val="FFFFFF"/>
              </a:solidFill>
              <a:ln w="9525" cap="flat" cmpd="sng">
                <a:solidFill>
                  <a:srgbClr val="000000"/>
                </a:solidFill>
                <a:prstDash val="solid"/>
                <a:miter/>
                <a:headEnd type="none" w="med" len="med"/>
                <a:tailEnd type="none" w="med" len="med"/>
              </a:ln>
            </p:spPr>
            <p:txBody>
              <a:bodyPr anchor="t" anchorCtr="0"/>
              <a:p>
                <a:pPr algn="ctr"/>
                <a:r>
                  <a:rPr lang="zh-CN" altLang="en-US" sz="1400" b="1" dirty="0">
                    <a:solidFill>
                      <a:srgbClr val="0000FF"/>
                    </a:solidFill>
                    <a:latin typeface="微软雅黑" panose="020B0503020204020204" pitchFamily="34" charset="-122"/>
                    <a:ea typeface="微软雅黑" panose="020B0503020204020204" pitchFamily="34" charset="-122"/>
                  </a:rPr>
                  <a:t>申请救援</a:t>
                </a:r>
                <a:endParaRPr lang="zh-CN" altLang="en-US" sz="1400" b="1" dirty="0">
                  <a:solidFill>
                    <a:srgbClr val="0000FF"/>
                  </a:solidFill>
                  <a:latin typeface="微软雅黑" panose="020B0503020204020204" pitchFamily="34" charset="-122"/>
                  <a:ea typeface="微软雅黑" panose="020B0503020204020204" pitchFamily="34" charset="-122"/>
                </a:endParaRPr>
              </a:p>
            </p:txBody>
          </p:sp>
          <p:sp>
            <p:nvSpPr>
              <p:cNvPr id="62527" name="Rectangle 64"/>
              <p:cNvSpPr/>
              <p:nvPr/>
            </p:nvSpPr>
            <p:spPr>
              <a:xfrm>
                <a:off x="1800" y="9006"/>
                <a:ext cx="1800" cy="468"/>
              </a:xfrm>
              <a:prstGeom prst="rect">
                <a:avLst/>
              </a:prstGeom>
              <a:solidFill>
                <a:srgbClr val="FFFFFF"/>
              </a:solidFill>
              <a:ln w="9525" cap="flat" cmpd="sng">
                <a:solidFill>
                  <a:srgbClr val="000000"/>
                </a:solidFill>
                <a:prstDash val="solid"/>
                <a:miter/>
                <a:headEnd type="none" w="med" len="med"/>
                <a:tailEnd type="none" w="med" len="med"/>
              </a:ln>
            </p:spPr>
            <p:txBody>
              <a:bodyPr anchor="t" anchorCtr="0"/>
              <a:p>
                <a:pPr algn="ctr"/>
                <a:r>
                  <a:rPr lang="zh-CN" altLang="en-US" sz="1400" b="1" dirty="0">
                    <a:solidFill>
                      <a:srgbClr val="0000FF"/>
                    </a:solidFill>
                    <a:latin typeface="微软雅黑" panose="020B0503020204020204" pitchFamily="34" charset="-122"/>
                    <a:ea typeface="微软雅黑" panose="020B0503020204020204" pitchFamily="34" charset="-122"/>
                  </a:rPr>
                  <a:t>现场清理</a:t>
                </a:r>
                <a:endParaRPr lang="zh-CN" altLang="en-US" sz="1400" b="1" dirty="0">
                  <a:solidFill>
                    <a:srgbClr val="0000FF"/>
                  </a:solidFill>
                  <a:latin typeface="微软雅黑" panose="020B0503020204020204" pitchFamily="34" charset="-122"/>
                  <a:ea typeface="微软雅黑" panose="020B0503020204020204" pitchFamily="34" charset="-122"/>
                </a:endParaRPr>
              </a:p>
            </p:txBody>
          </p:sp>
          <p:sp>
            <p:nvSpPr>
              <p:cNvPr id="62528" name="Rectangle 65"/>
              <p:cNvSpPr/>
              <p:nvPr/>
            </p:nvSpPr>
            <p:spPr>
              <a:xfrm>
                <a:off x="1845" y="9630"/>
                <a:ext cx="1800" cy="468"/>
              </a:xfrm>
              <a:prstGeom prst="rect">
                <a:avLst/>
              </a:prstGeom>
              <a:solidFill>
                <a:srgbClr val="FFFFFF"/>
              </a:solidFill>
              <a:ln w="9525" cap="flat" cmpd="sng">
                <a:solidFill>
                  <a:srgbClr val="000000"/>
                </a:solidFill>
                <a:prstDash val="solid"/>
                <a:miter/>
                <a:headEnd type="none" w="med" len="med"/>
                <a:tailEnd type="none" w="med" len="med"/>
              </a:ln>
            </p:spPr>
            <p:txBody>
              <a:bodyPr anchor="t" anchorCtr="0"/>
              <a:p>
                <a:pPr algn="ctr"/>
                <a:r>
                  <a:rPr lang="zh-CN" altLang="en-US" sz="1400" b="1" dirty="0">
                    <a:solidFill>
                      <a:srgbClr val="0000FF"/>
                    </a:solidFill>
                    <a:latin typeface="微软雅黑" panose="020B0503020204020204" pitchFamily="34" charset="-122"/>
                    <a:ea typeface="微软雅黑" panose="020B0503020204020204" pitchFamily="34" charset="-122"/>
                  </a:rPr>
                  <a:t>解除警戒</a:t>
                </a:r>
                <a:endParaRPr lang="zh-CN" altLang="en-US" sz="1400" b="1" dirty="0">
                  <a:solidFill>
                    <a:srgbClr val="0000FF"/>
                  </a:solidFill>
                  <a:latin typeface="微软雅黑" panose="020B0503020204020204" pitchFamily="34" charset="-122"/>
                  <a:ea typeface="微软雅黑" panose="020B0503020204020204" pitchFamily="34" charset="-122"/>
                </a:endParaRPr>
              </a:p>
            </p:txBody>
          </p:sp>
          <p:sp>
            <p:nvSpPr>
              <p:cNvPr id="62529" name="Rectangle 66"/>
              <p:cNvSpPr/>
              <p:nvPr/>
            </p:nvSpPr>
            <p:spPr>
              <a:xfrm>
                <a:off x="1800" y="10254"/>
                <a:ext cx="1800" cy="468"/>
              </a:xfrm>
              <a:prstGeom prst="rect">
                <a:avLst/>
              </a:prstGeom>
              <a:solidFill>
                <a:srgbClr val="FFFFFF"/>
              </a:solidFill>
              <a:ln w="9525" cap="flat" cmpd="sng">
                <a:solidFill>
                  <a:srgbClr val="000000"/>
                </a:solidFill>
                <a:prstDash val="solid"/>
                <a:miter/>
                <a:headEnd type="none" w="med" len="med"/>
                <a:tailEnd type="none" w="med" len="med"/>
              </a:ln>
            </p:spPr>
            <p:txBody>
              <a:bodyPr anchor="t" anchorCtr="0"/>
              <a:p>
                <a:pPr algn="ctr"/>
                <a:r>
                  <a:rPr lang="zh-CN" altLang="en-US" sz="1400" b="1" dirty="0">
                    <a:solidFill>
                      <a:srgbClr val="0000FF"/>
                    </a:solidFill>
                    <a:latin typeface="微软雅黑" panose="020B0503020204020204" pitchFamily="34" charset="-122"/>
                    <a:ea typeface="微软雅黑" panose="020B0503020204020204" pitchFamily="34" charset="-122"/>
                  </a:rPr>
                  <a:t>善后处理</a:t>
                </a:r>
                <a:endParaRPr lang="zh-CN" altLang="en-US" sz="1400" b="1" dirty="0">
                  <a:solidFill>
                    <a:srgbClr val="0000FF"/>
                  </a:solidFill>
                  <a:latin typeface="微软雅黑" panose="020B0503020204020204" pitchFamily="34" charset="-122"/>
                  <a:ea typeface="微软雅黑" panose="020B0503020204020204" pitchFamily="34" charset="-122"/>
                </a:endParaRPr>
              </a:p>
            </p:txBody>
          </p:sp>
          <p:sp>
            <p:nvSpPr>
              <p:cNvPr id="62530" name="Rectangle 67"/>
              <p:cNvSpPr/>
              <p:nvPr/>
            </p:nvSpPr>
            <p:spPr>
              <a:xfrm>
                <a:off x="1800" y="10878"/>
                <a:ext cx="1800" cy="468"/>
              </a:xfrm>
              <a:prstGeom prst="rect">
                <a:avLst/>
              </a:prstGeom>
              <a:solidFill>
                <a:srgbClr val="FFFFFF"/>
              </a:solidFill>
              <a:ln w="9525" cap="flat" cmpd="sng">
                <a:solidFill>
                  <a:srgbClr val="000000"/>
                </a:solidFill>
                <a:prstDash val="solid"/>
                <a:miter/>
                <a:headEnd type="none" w="med" len="med"/>
                <a:tailEnd type="none" w="med" len="med"/>
              </a:ln>
            </p:spPr>
            <p:txBody>
              <a:bodyPr anchor="t" anchorCtr="0"/>
              <a:p>
                <a:pPr algn="ctr"/>
                <a:r>
                  <a:rPr lang="zh-CN" altLang="en-US" sz="1400" b="1" dirty="0">
                    <a:solidFill>
                      <a:srgbClr val="0000FF"/>
                    </a:solidFill>
                    <a:latin typeface="微软雅黑" panose="020B0503020204020204" pitchFamily="34" charset="-122"/>
                    <a:ea typeface="微软雅黑" panose="020B0503020204020204" pitchFamily="34" charset="-122"/>
                  </a:rPr>
                  <a:t>事故调查</a:t>
                </a:r>
                <a:endParaRPr lang="zh-CN" altLang="en-US" sz="1400" b="1" dirty="0">
                  <a:solidFill>
                    <a:srgbClr val="0000FF"/>
                  </a:solidFill>
                  <a:latin typeface="微软雅黑" panose="020B0503020204020204" pitchFamily="34" charset="-122"/>
                  <a:ea typeface="微软雅黑" panose="020B0503020204020204" pitchFamily="34" charset="-122"/>
                </a:endParaRPr>
              </a:p>
            </p:txBody>
          </p:sp>
          <p:sp>
            <p:nvSpPr>
              <p:cNvPr id="62531" name="Line 68"/>
              <p:cNvSpPr/>
              <p:nvPr/>
            </p:nvSpPr>
            <p:spPr>
              <a:xfrm>
                <a:off x="4140" y="9786"/>
                <a:ext cx="900" cy="1"/>
              </a:xfrm>
              <a:prstGeom prst="line">
                <a:avLst/>
              </a:prstGeom>
              <a:ln w="9525" cap="flat" cmpd="sng">
                <a:solidFill>
                  <a:srgbClr val="000000"/>
                </a:solidFill>
                <a:prstDash val="solid"/>
                <a:round/>
                <a:headEnd type="none" w="med" len="med"/>
                <a:tailEnd type="none" w="med" len="med"/>
              </a:ln>
            </p:spPr>
          </p:sp>
          <p:sp>
            <p:nvSpPr>
              <p:cNvPr id="62532" name="Line 69"/>
              <p:cNvSpPr/>
              <p:nvPr/>
            </p:nvSpPr>
            <p:spPr>
              <a:xfrm>
                <a:off x="4140" y="9162"/>
                <a:ext cx="0" cy="1872"/>
              </a:xfrm>
              <a:prstGeom prst="line">
                <a:avLst/>
              </a:prstGeom>
              <a:ln w="9525" cap="flat" cmpd="sng">
                <a:solidFill>
                  <a:srgbClr val="000000"/>
                </a:solidFill>
                <a:prstDash val="solid"/>
                <a:round/>
                <a:headEnd type="none" w="med" len="med"/>
                <a:tailEnd type="none" w="med" len="med"/>
              </a:ln>
            </p:spPr>
          </p:sp>
          <p:sp>
            <p:nvSpPr>
              <p:cNvPr id="62533" name="Line 70"/>
              <p:cNvSpPr/>
              <p:nvPr/>
            </p:nvSpPr>
            <p:spPr>
              <a:xfrm>
                <a:off x="3600" y="9162"/>
                <a:ext cx="540" cy="0"/>
              </a:xfrm>
              <a:prstGeom prst="line">
                <a:avLst/>
              </a:prstGeom>
              <a:ln w="9525" cap="flat" cmpd="sng">
                <a:solidFill>
                  <a:srgbClr val="000000"/>
                </a:solidFill>
                <a:prstDash val="solid"/>
                <a:round/>
                <a:headEnd type="none" w="med" len="med"/>
                <a:tailEnd type="none" w="med" len="med"/>
              </a:ln>
            </p:spPr>
          </p:sp>
          <p:sp>
            <p:nvSpPr>
              <p:cNvPr id="62534" name="Line 71"/>
              <p:cNvSpPr/>
              <p:nvPr/>
            </p:nvSpPr>
            <p:spPr>
              <a:xfrm>
                <a:off x="3600" y="9786"/>
                <a:ext cx="540" cy="1"/>
              </a:xfrm>
              <a:prstGeom prst="line">
                <a:avLst/>
              </a:prstGeom>
              <a:ln w="9525" cap="flat" cmpd="sng">
                <a:solidFill>
                  <a:srgbClr val="000000"/>
                </a:solidFill>
                <a:prstDash val="solid"/>
                <a:round/>
                <a:headEnd type="none" w="med" len="med"/>
                <a:tailEnd type="none" w="med" len="med"/>
              </a:ln>
            </p:spPr>
          </p:sp>
          <p:sp>
            <p:nvSpPr>
              <p:cNvPr id="62535" name="Line 72"/>
              <p:cNvSpPr/>
              <p:nvPr/>
            </p:nvSpPr>
            <p:spPr>
              <a:xfrm>
                <a:off x="3600" y="10410"/>
                <a:ext cx="540" cy="1"/>
              </a:xfrm>
              <a:prstGeom prst="line">
                <a:avLst/>
              </a:prstGeom>
              <a:ln w="9525" cap="flat" cmpd="sng">
                <a:solidFill>
                  <a:srgbClr val="000000"/>
                </a:solidFill>
                <a:prstDash val="solid"/>
                <a:round/>
                <a:headEnd type="none" w="med" len="med"/>
                <a:tailEnd type="none" w="med" len="med"/>
              </a:ln>
            </p:spPr>
          </p:sp>
          <p:sp>
            <p:nvSpPr>
              <p:cNvPr id="62536" name="Line 73"/>
              <p:cNvSpPr/>
              <p:nvPr/>
            </p:nvSpPr>
            <p:spPr>
              <a:xfrm>
                <a:off x="3600" y="11034"/>
                <a:ext cx="540" cy="1"/>
              </a:xfrm>
              <a:prstGeom prst="line">
                <a:avLst/>
              </a:prstGeom>
              <a:ln w="9525" cap="flat" cmpd="sng">
                <a:solidFill>
                  <a:srgbClr val="000000"/>
                </a:solidFill>
                <a:prstDash val="solid"/>
                <a:round/>
                <a:headEnd type="none" w="med" len="med"/>
                <a:tailEnd type="none" w="med" len="med"/>
              </a:ln>
            </p:spPr>
          </p:sp>
        </p:grpSp>
        <p:sp>
          <p:nvSpPr>
            <p:cNvPr id="62537" name="Line 74"/>
            <p:cNvSpPr/>
            <p:nvPr/>
          </p:nvSpPr>
          <p:spPr>
            <a:xfrm flipV="1">
              <a:off x="2700" y="7602"/>
              <a:ext cx="0" cy="624"/>
            </a:xfrm>
            <a:prstGeom prst="line">
              <a:avLst/>
            </a:prstGeom>
            <a:ln w="9525" cap="flat" cmpd="sng">
              <a:solidFill>
                <a:srgbClr val="000000"/>
              </a:solidFill>
              <a:prstDash val="solid"/>
              <a:round/>
              <a:headEnd type="none" w="med" len="med"/>
              <a:tailEnd type="triangle" w="med" len="med"/>
            </a:ln>
          </p:spPr>
        </p:sp>
      </p:grpSp>
    </p:spTree>
  </p:cSld>
  <p:clrMapOvr>
    <a:masterClrMapping/>
  </p:clrMapOvr>
  <p:transition>
    <p:cover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89" name="Rectangle 2"/>
          <p:cNvSpPr>
            <a:spLocks noGrp="1"/>
          </p:cNvSpPr>
          <p:nvPr>
            <p:ph type="title" idx="4294967295"/>
          </p:nvPr>
        </p:nvSpPr>
        <p:spPr>
          <a:xfrm>
            <a:off x="3932238" y="1317625"/>
            <a:ext cx="4325937" cy="1050925"/>
          </a:xfrm>
          <a:prstGeom prst="rect">
            <a:avLst/>
          </a:prstGeom>
          <a:noFill/>
          <a:ln w="9525">
            <a:noFill/>
          </a:ln>
        </p:spPr>
        <p:txBody>
          <a:bodyPr anchor="ctr" anchorCtr="0"/>
          <a:p>
            <a:r>
              <a:rPr lang="zh-CN" altLang="en-US" sz="4000" dirty="0">
                <a:solidFill>
                  <a:schemeClr val="tx1"/>
                </a:solidFill>
              </a:rPr>
              <a:t>应急预案的演练</a:t>
            </a:r>
            <a:endParaRPr lang="zh-CN" altLang="en-US" sz="4000" dirty="0">
              <a:solidFill>
                <a:schemeClr val="tx1"/>
              </a:solidFill>
            </a:endParaRPr>
          </a:p>
        </p:txBody>
      </p:sp>
      <p:grpSp>
        <p:nvGrpSpPr>
          <p:cNvPr id="63490" name="组合 1"/>
          <p:cNvGrpSpPr/>
          <p:nvPr/>
        </p:nvGrpSpPr>
        <p:grpSpPr>
          <a:xfrm>
            <a:off x="1790700" y="2511425"/>
            <a:ext cx="9034463" cy="3152775"/>
            <a:chOff x="2790" y="3491"/>
            <a:chExt cx="14228" cy="4964"/>
          </a:xfrm>
        </p:grpSpPr>
        <p:sp>
          <p:nvSpPr>
            <p:cNvPr id="2025475" name="Rectangle 3"/>
            <p:cNvSpPr>
              <a:spLocks noChangeArrowheads="1"/>
            </p:cNvSpPr>
            <p:nvPr/>
          </p:nvSpPr>
          <p:spPr bwMode="auto">
            <a:xfrm>
              <a:off x="2790" y="3491"/>
              <a:ext cx="6060" cy="4964"/>
            </a:xfrm>
            <a:prstGeom prst="rect">
              <a:avLst/>
            </a:prstGeom>
            <a:solidFill>
              <a:schemeClr val="bg1"/>
            </a:solidFill>
            <a:ln w="9525">
              <a:noFill/>
              <a:miter lim="800000"/>
            </a:ln>
            <a:effectLst/>
          </p:spPr>
          <p:txBody>
            <a:bodyPr>
              <a:spAutoFit/>
            </a:bodyPr>
            <a:lstStyle/>
            <a:p>
              <a:pPr marL="342900" marR="0" lvl="0" indent="-342900" algn="l" defTabSz="914400" rtl="0" eaLnBrk="0" fontAlgn="base" latinLnBrk="0" hangingPunct="0">
                <a:lnSpc>
                  <a:spcPct val="150000"/>
                </a:lnSpc>
                <a:spcBef>
                  <a:spcPct val="20000"/>
                </a:spcBef>
                <a:spcAft>
                  <a:spcPct val="0"/>
                </a:spcAft>
                <a:buClr>
                  <a:srgbClr val="000000"/>
                </a:buClr>
                <a:buSzTx/>
                <a:buFontTx/>
                <a:buChar char="•"/>
                <a:defRPr/>
              </a:pPr>
              <a:r>
                <a:rPr kumimoji="0" lang="zh-CN" altLang="en-US" sz="3000" b="1" i="0" u="none" strike="noStrike" kern="1200" cap="none" spc="0" normalizeH="0" baseline="0" noProof="0" dirty="0">
                  <a:ln>
                    <a:noFill/>
                  </a:ln>
                  <a:solidFill>
                    <a:srgbClr val="0000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什么是应急演练？</a:t>
              </a:r>
              <a:endParaRPr kumimoji="0" lang="en-US" altLang="zh-CN" sz="3000" b="1" i="0" u="none" strike="noStrike" kern="1200" cap="none" spc="0" normalizeH="0" baseline="0" noProof="0" dirty="0">
                <a:ln>
                  <a:noFill/>
                </a:ln>
                <a:solidFill>
                  <a:srgbClr val="0000FF"/>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0" fontAlgn="base" latinLnBrk="0" hangingPunct="0">
                <a:lnSpc>
                  <a:spcPct val="150000"/>
                </a:lnSpc>
                <a:spcBef>
                  <a:spcPct val="20000"/>
                </a:spcBef>
                <a:spcAft>
                  <a:spcPct val="0"/>
                </a:spcAft>
                <a:buClr>
                  <a:srgbClr val="000000"/>
                </a:buClr>
                <a:buSzTx/>
                <a:buFontTx/>
                <a:buChar char="•"/>
                <a:defRPr/>
              </a:pPr>
              <a:endParaRPr kumimoji="0" lang="en-US" altLang="zh-CN" sz="800" b="1" i="0" u="none" strike="noStrike" kern="1200" cap="none" spc="0" normalizeH="0" baseline="0" noProof="0" dirty="0">
                <a:ln>
                  <a:noFill/>
                </a:ln>
                <a:solidFill>
                  <a:srgbClr val="0000FF"/>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base" latinLnBrk="0" hangingPunct="1">
                <a:lnSpc>
                  <a:spcPct val="150000"/>
                </a:lnSpc>
                <a:spcBef>
                  <a:spcPct val="0"/>
                </a:spcBef>
                <a:spcAft>
                  <a:spcPct val="0"/>
                </a:spcAft>
                <a:buClr>
                  <a:srgbClr val="000000"/>
                </a:buClr>
                <a:buSzTx/>
                <a:buFontTx/>
                <a:buNone/>
                <a:defRPr/>
              </a:pPr>
              <a:r>
                <a:rPr kumimoji="0" lang="zh-CN" altLang="en-US" sz="2400" b="1" i="0" u="none" strike="noStrike" kern="1200" cap="none" spc="0" normalizeH="0" baseline="0" noProof="0" dirty="0">
                  <a:ln>
                    <a:noFill/>
                  </a:ln>
                  <a:solidFill>
                    <a:srgbClr val="0000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应急演练针对可能发生的事故情景，依据应急预案而模拟开展的应急活动。</a:t>
              </a:r>
              <a:endParaRPr kumimoji="0" lang="zh-CN" altLang="en-US" sz="2400" b="1" i="0" u="none" strike="noStrike" kern="1200" cap="none" spc="0" normalizeH="0" baseline="0" noProof="0" dirty="0">
                <a:ln>
                  <a:noFill/>
                </a:ln>
                <a:solidFill>
                  <a:srgbClr val="0000FF"/>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0" fontAlgn="base" latinLnBrk="0" hangingPunct="0">
                <a:lnSpc>
                  <a:spcPct val="115000"/>
                </a:lnSpc>
                <a:spcBef>
                  <a:spcPct val="20000"/>
                </a:spcBef>
                <a:spcAft>
                  <a:spcPct val="0"/>
                </a:spcAft>
                <a:buClr>
                  <a:srgbClr val="000000"/>
                </a:buClr>
                <a:buSzTx/>
                <a:buFontTx/>
                <a:buChar char="•"/>
                <a:defRPr/>
              </a:pPr>
              <a:endParaRPr kumimoji="0" lang="zh-CN" altLang="en-US" sz="2400" b="1" i="0" u="none" strike="noStrike" kern="1200" cap="none" spc="0" normalizeH="0" baseline="0" noProof="0" dirty="0">
                <a:ln>
                  <a:noFill/>
                </a:ln>
                <a:solidFill>
                  <a:srgbClr val="0000FF"/>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63492" name="Group 8"/>
            <p:cNvGrpSpPr/>
            <p:nvPr/>
          </p:nvGrpSpPr>
          <p:grpSpPr>
            <a:xfrm>
              <a:off x="11258" y="3625"/>
              <a:ext cx="5761" cy="4698"/>
              <a:chOff x="2832" y="1253"/>
              <a:chExt cx="2736" cy="2779"/>
            </a:xfrm>
          </p:grpSpPr>
          <p:pic>
            <p:nvPicPr>
              <p:cNvPr id="63493" name="Picture 6" descr="DW1-122"/>
              <p:cNvPicPr>
                <a:picLocks noChangeAspect="1"/>
              </p:cNvPicPr>
              <p:nvPr/>
            </p:nvPicPr>
            <p:blipFill>
              <a:blip r:embed="rId1"/>
              <a:stretch>
                <a:fillRect/>
              </a:stretch>
            </p:blipFill>
            <p:spPr>
              <a:xfrm>
                <a:off x="2832" y="1253"/>
                <a:ext cx="2724" cy="2779"/>
              </a:xfrm>
              <a:prstGeom prst="rect">
                <a:avLst/>
              </a:prstGeom>
              <a:noFill/>
              <a:ln w="9525">
                <a:noFill/>
              </a:ln>
            </p:spPr>
          </p:pic>
          <p:sp>
            <p:nvSpPr>
              <p:cNvPr id="63494" name="Text Box 7"/>
              <p:cNvSpPr txBox="1"/>
              <p:nvPr/>
            </p:nvSpPr>
            <p:spPr>
              <a:xfrm>
                <a:off x="4224" y="1824"/>
                <a:ext cx="1344" cy="601"/>
              </a:xfrm>
              <a:prstGeom prst="rect">
                <a:avLst/>
              </a:prstGeom>
              <a:noFill/>
              <a:ln w="9525">
                <a:noFill/>
              </a:ln>
            </p:spPr>
            <p:txBody>
              <a:bodyPr anchor="t" anchorCtr="0">
                <a:spAutoFit/>
              </a:bodyPr>
              <a:p>
                <a:r>
                  <a:rPr lang="zh-CN" altLang="en-US" b="1" dirty="0">
                    <a:latin typeface="微软雅黑" panose="020B0503020204020204" pitchFamily="34" charset="-122"/>
                    <a:ea typeface="微软雅黑" panose="020B0503020204020204" pitchFamily="34" charset="-122"/>
                  </a:rPr>
                  <a:t>什么是应急演练？</a:t>
                </a:r>
                <a:r>
                  <a:rPr lang="en-US" altLang="zh-CN" b="1" dirty="0">
                    <a:latin typeface="微软雅黑" panose="020B0503020204020204" pitchFamily="34" charset="-122"/>
                    <a:ea typeface="微软雅黑" panose="020B0503020204020204" pitchFamily="34" charset="-122"/>
                  </a:rPr>
                  <a:t>What</a:t>
                </a:r>
                <a:r>
                  <a:rPr lang="zh-CN" altLang="en-US" b="1" dirty="0">
                    <a:latin typeface="微软雅黑" panose="020B0503020204020204" pitchFamily="34" charset="-122"/>
                    <a:ea typeface="微软雅黑" panose="020B0503020204020204" pitchFamily="34" charset="-122"/>
                  </a:rPr>
                  <a:t>？？</a:t>
                </a:r>
                <a:endParaRPr lang="zh-CN" altLang="en-US" b="1" dirty="0">
                  <a:latin typeface="微软雅黑" panose="020B0503020204020204" pitchFamily="34" charset="-122"/>
                  <a:ea typeface="微软雅黑" panose="020B0503020204020204" pitchFamily="34" charset="-122"/>
                </a:endParaRPr>
              </a:p>
            </p:txBody>
          </p:sp>
        </p:grpSp>
      </p:gr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7" name="Rectangle 3"/>
          <p:cNvSpPr/>
          <p:nvPr/>
        </p:nvSpPr>
        <p:spPr>
          <a:xfrm>
            <a:off x="1104900" y="1562100"/>
            <a:ext cx="9982200" cy="4144963"/>
          </a:xfrm>
          <a:prstGeom prst="rect">
            <a:avLst/>
          </a:prstGeom>
          <a:solidFill>
            <a:schemeClr val="bg1"/>
          </a:solidFill>
          <a:ln w="9525">
            <a:noFill/>
          </a:ln>
        </p:spPr>
        <p:txBody>
          <a:bodyPr anchor="t" anchorCtr="0">
            <a:spAutoFit/>
          </a:bodyPr>
          <a:p>
            <a:pPr marL="342900" indent="-342900" eaLnBrk="0" hangingPunct="0">
              <a:lnSpc>
                <a:spcPct val="115000"/>
              </a:lnSpc>
              <a:spcBef>
                <a:spcPct val="20000"/>
              </a:spcBef>
              <a:buClrTx/>
              <a:buChar char="•"/>
            </a:pPr>
            <a:r>
              <a:rPr lang="zh-CN" altLang="en-US" sz="3200" b="1" dirty="0">
                <a:solidFill>
                  <a:srgbClr val="0000FF"/>
                </a:solidFill>
                <a:latin typeface="微软雅黑" panose="020B0503020204020204" pitchFamily="34" charset="-122"/>
                <a:ea typeface="微软雅黑" panose="020B0503020204020204" pitchFamily="34" charset="-122"/>
              </a:rPr>
              <a:t>应急演练的必要性</a:t>
            </a:r>
            <a:endParaRPr lang="zh-CN" altLang="en-US" sz="3200" b="1" dirty="0">
              <a:solidFill>
                <a:srgbClr val="0000FF"/>
              </a:solidFill>
              <a:latin typeface="微软雅黑" panose="020B0503020204020204" pitchFamily="34" charset="-122"/>
              <a:ea typeface="微软雅黑" panose="020B0503020204020204" pitchFamily="34" charset="-122"/>
            </a:endParaRPr>
          </a:p>
          <a:p>
            <a:pPr marL="342900" indent="-342900" eaLnBrk="0" hangingPunct="0">
              <a:lnSpc>
                <a:spcPct val="115000"/>
              </a:lnSpc>
              <a:spcBef>
                <a:spcPct val="20000"/>
              </a:spcBef>
              <a:buClrTx/>
              <a:buChar char="•"/>
            </a:pPr>
            <a:r>
              <a:rPr lang="zh-CN" altLang="en-US" sz="2400" b="1" dirty="0">
                <a:solidFill>
                  <a:srgbClr val="0000FF"/>
                </a:solidFill>
                <a:latin typeface="微软雅黑" panose="020B0503020204020204" pitchFamily="34" charset="-122"/>
                <a:ea typeface="微软雅黑" panose="020B0503020204020204" pitchFamily="34" charset="-122"/>
              </a:rPr>
              <a:t>演习是检验、评价和保持应急能力的一个重要手段。</a:t>
            </a:r>
            <a:endParaRPr lang="zh-CN" altLang="en-US" sz="2400" b="1" dirty="0">
              <a:solidFill>
                <a:srgbClr val="0000FF"/>
              </a:solidFill>
              <a:latin typeface="微软雅黑" panose="020B0503020204020204" pitchFamily="34" charset="-122"/>
              <a:ea typeface="微软雅黑" panose="020B0503020204020204" pitchFamily="34" charset="-122"/>
            </a:endParaRPr>
          </a:p>
          <a:p>
            <a:pPr marL="342900" indent="-342900" eaLnBrk="0" hangingPunct="0">
              <a:lnSpc>
                <a:spcPct val="115000"/>
              </a:lnSpc>
              <a:spcBef>
                <a:spcPct val="20000"/>
              </a:spcBef>
              <a:buClrTx/>
              <a:buChar char="•"/>
            </a:pPr>
            <a:r>
              <a:rPr lang="zh-CN" altLang="en-US" sz="2400" b="1" dirty="0">
                <a:solidFill>
                  <a:srgbClr val="0000FF"/>
                </a:solidFill>
                <a:latin typeface="微软雅黑" panose="020B0503020204020204" pitchFamily="34" charset="-122"/>
                <a:ea typeface="微软雅黑" panose="020B0503020204020204" pitchFamily="34" charset="-122"/>
              </a:rPr>
              <a:t>可在事故真正发生前暴露预案和程序的缺陷；</a:t>
            </a:r>
            <a:endParaRPr lang="zh-CN" altLang="en-US" sz="2400" b="1" dirty="0">
              <a:solidFill>
                <a:srgbClr val="0000FF"/>
              </a:solidFill>
              <a:latin typeface="微软雅黑" panose="020B0503020204020204" pitchFamily="34" charset="-122"/>
              <a:ea typeface="微软雅黑" panose="020B0503020204020204" pitchFamily="34" charset="-122"/>
            </a:endParaRPr>
          </a:p>
          <a:p>
            <a:pPr marL="342900" indent="-342900" eaLnBrk="0" hangingPunct="0">
              <a:lnSpc>
                <a:spcPct val="115000"/>
              </a:lnSpc>
              <a:spcBef>
                <a:spcPct val="20000"/>
              </a:spcBef>
              <a:buClrTx/>
              <a:buChar char="•"/>
            </a:pPr>
            <a:r>
              <a:rPr lang="zh-CN" altLang="en-US" sz="2400" b="1" dirty="0">
                <a:solidFill>
                  <a:srgbClr val="0000FF"/>
                </a:solidFill>
                <a:latin typeface="微软雅黑" panose="020B0503020204020204" pitchFamily="34" charset="-122"/>
                <a:ea typeface="微软雅黑" panose="020B0503020204020204" pitchFamily="34" charset="-122"/>
              </a:rPr>
              <a:t>发现应急资源的不足（包括人力和设备等）；</a:t>
            </a:r>
            <a:endParaRPr lang="zh-CN" altLang="en-US" sz="2400" b="1" dirty="0">
              <a:solidFill>
                <a:srgbClr val="0000FF"/>
              </a:solidFill>
              <a:latin typeface="微软雅黑" panose="020B0503020204020204" pitchFamily="34" charset="-122"/>
              <a:ea typeface="微软雅黑" panose="020B0503020204020204" pitchFamily="34" charset="-122"/>
            </a:endParaRPr>
          </a:p>
          <a:p>
            <a:pPr marL="342900" indent="-342900" eaLnBrk="0" hangingPunct="0">
              <a:lnSpc>
                <a:spcPct val="115000"/>
              </a:lnSpc>
              <a:spcBef>
                <a:spcPct val="20000"/>
              </a:spcBef>
              <a:buClrTx/>
              <a:buChar char="•"/>
            </a:pPr>
            <a:r>
              <a:rPr lang="zh-CN" altLang="en-US" sz="2400" b="1" dirty="0">
                <a:solidFill>
                  <a:srgbClr val="0000FF"/>
                </a:solidFill>
                <a:latin typeface="微软雅黑" panose="020B0503020204020204" pitchFamily="34" charset="-122"/>
                <a:ea typeface="微软雅黑" panose="020B0503020204020204" pitchFamily="34" charset="-122"/>
              </a:rPr>
              <a:t>提高应急人员的熟练程度和技术水平；</a:t>
            </a:r>
            <a:endParaRPr lang="zh-CN" altLang="en-US" sz="2400" b="1" dirty="0">
              <a:solidFill>
                <a:srgbClr val="0000FF"/>
              </a:solidFill>
              <a:latin typeface="微软雅黑" panose="020B0503020204020204" pitchFamily="34" charset="-122"/>
              <a:ea typeface="微软雅黑" panose="020B0503020204020204" pitchFamily="34" charset="-122"/>
            </a:endParaRPr>
          </a:p>
          <a:p>
            <a:pPr marL="342900" indent="-342900" eaLnBrk="0" hangingPunct="0">
              <a:lnSpc>
                <a:spcPct val="115000"/>
              </a:lnSpc>
              <a:spcBef>
                <a:spcPct val="20000"/>
              </a:spcBef>
              <a:buClrTx/>
              <a:buChar char="•"/>
            </a:pPr>
            <a:r>
              <a:rPr lang="zh-CN" altLang="en-US" sz="2400" b="1" dirty="0">
                <a:solidFill>
                  <a:srgbClr val="0000FF"/>
                </a:solidFill>
                <a:latin typeface="微软雅黑" panose="020B0503020204020204" pitchFamily="34" charset="-122"/>
                <a:ea typeface="微软雅黑" panose="020B0503020204020204" pitchFamily="34" charset="-122"/>
              </a:rPr>
              <a:t>进一步明确各自的岗位与职责；</a:t>
            </a:r>
            <a:endParaRPr lang="zh-CN" altLang="en-US" sz="2400" b="1" dirty="0">
              <a:solidFill>
                <a:srgbClr val="0000FF"/>
              </a:solidFill>
              <a:latin typeface="微软雅黑" panose="020B0503020204020204" pitchFamily="34" charset="-122"/>
              <a:ea typeface="微软雅黑" panose="020B0503020204020204" pitchFamily="34" charset="-122"/>
            </a:endParaRPr>
          </a:p>
          <a:p>
            <a:pPr marL="342900" indent="-342900" eaLnBrk="0" hangingPunct="0">
              <a:lnSpc>
                <a:spcPct val="115000"/>
              </a:lnSpc>
              <a:spcBef>
                <a:spcPct val="20000"/>
              </a:spcBef>
              <a:buClrTx/>
              <a:buChar char="•"/>
            </a:pPr>
            <a:r>
              <a:rPr lang="zh-CN" altLang="en-US" sz="2400" b="1" dirty="0">
                <a:solidFill>
                  <a:srgbClr val="0000FF"/>
                </a:solidFill>
                <a:latin typeface="微软雅黑" panose="020B0503020204020204" pitchFamily="34" charset="-122"/>
                <a:ea typeface="微软雅黑" panose="020B0503020204020204" pitchFamily="34" charset="-122"/>
              </a:rPr>
              <a:t> 改善各应急部门、机构、人员之间的协调；提高整体应急反应能力；</a:t>
            </a:r>
            <a:endParaRPr lang="zh-CN" altLang="en-US" sz="2400" b="1" dirty="0">
              <a:solidFill>
                <a:srgbClr val="0000FF"/>
              </a:solidFill>
              <a:latin typeface="微软雅黑" panose="020B0503020204020204" pitchFamily="34" charset="-122"/>
              <a:ea typeface="微软雅黑" panose="020B0503020204020204" pitchFamily="34" charset="-122"/>
            </a:endParaRPr>
          </a:p>
          <a:p>
            <a:pPr marL="342900" indent="-342900" eaLnBrk="0" hangingPunct="0">
              <a:lnSpc>
                <a:spcPct val="115000"/>
              </a:lnSpc>
              <a:spcBef>
                <a:spcPct val="20000"/>
              </a:spcBef>
              <a:buClrTx/>
              <a:buChar char="•"/>
            </a:pPr>
            <a:r>
              <a:rPr lang="zh-CN" altLang="en-US" sz="2400" b="1" dirty="0">
                <a:solidFill>
                  <a:srgbClr val="0000FF"/>
                </a:solidFill>
                <a:latin typeface="微软雅黑" panose="020B0503020204020204" pitchFamily="34" charset="-122"/>
                <a:ea typeface="微软雅黑" panose="020B0503020204020204" pitchFamily="34" charset="-122"/>
              </a:rPr>
              <a:t>增强应对突发重大事故救援的信心和提高社会应急意识。</a:t>
            </a:r>
            <a:endParaRPr lang="zh-CN" altLang="en-US" sz="2400" b="1" dirty="0">
              <a:solidFill>
                <a:srgbClr val="0000FF"/>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Text Box 2"/>
          <p:cNvSpPr txBox="1"/>
          <p:nvPr/>
        </p:nvSpPr>
        <p:spPr>
          <a:xfrm>
            <a:off x="500063" y="2276475"/>
            <a:ext cx="11256962" cy="2306638"/>
          </a:xfrm>
          <a:prstGeom prst="rect">
            <a:avLst/>
          </a:prstGeom>
          <a:solidFill>
            <a:schemeClr val="bg1"/>
          </a:solidFill>
          <a:ln w="9525">
            <a:noFill/>
          </a:ln>
        </p:spPr>
        <p:txBody>
          <a:bodyPr anchor="t" anchorCtr="0">
            <a:spAutoFit/>
          </a:bodyPr>
          <a:p>
            <a:pPr>
              <a:lnSpc>
                <a:spcPct val="150000"/>
              </a:lnSpc>
            </a:pPr>
            <a:r>
              <a:rPr lang="zh-CN" altLang="en-US" sz="3200" b="1" dirty="0">
                <a:solidFill>
                  <a:srgbClr val="FF0000"/>
                </a:solidFill>
                <a:latin typeface="微软雅黑" panose="020B0503020204020204" pitchFamily="34" charset="-122"/>
                <a:ea typeface="微软雅黑" panose="020B0503020204020204" pitchFamily="34" charset="-122"/>
              </a:rPr>
              <a:t>这是一个奇迹：</a:t>
            </a:r>
            <a:endParaRPr lang="zh-CN" altLang="en-US" sz="3200" b="1" dirty="0">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en-US" sz="3200" b="1" dirty="0">
                <a:solidFill>
                  <a:srgbClr val="FF0000"/>
                </a:solidFill>
                <a:latin typeface="微软雅黑" panose="020B0503020204020204" pitchFamily="34" charset="-122"/>
                <a:ea typeface="微软雅黑" panose="020B0503020204020204" pitchFamily="34" charset="-122"/>
              </a:rPr>
              <a:t> </a:t>
            </a:r>
            <a:r>
              <a:rPr lang="en-US" altLang="zh-CN" sz="3200" b="1" dirty="0">
                <a:solidFill>
                  <a:srgbClr val="FF0000"/>
                </a:solidFill>
                <a:latin typeface="微软雅黑" panose="020B0503020204020204" pitchFamily="34" charset="-122"/>
                <a:ea typeface="微软雅黑" panose="020B0503020204020204" pitchFamily="34" charset="-122"/>
              </a:rPr>
              <a:t>5</a:t>
            </a:r>
            <a:r>
              <a:rPr lang="zh-CN" altLang="en-US" sz="3200" b="1" dirty="0">
                <a:solidFill>
                  <a:srgbClr val="FF0000"/>
                </a:solidFill>
                <a:latin typeface="微软雅黑" panose="020B0503020204020204" pitchFamily="34" charset="-122"/>
                <a:ea typeface="微软雅黑" panose="020B0503020204020204" pitchFamily="34" charset="-122"/>
              </a:rPr>
              <a:t>月</a:t>
            </a:r>
            <a:r>
              <a:rPr lang="en-US" altLang="zh-CN" sz="3200" b="1" dirty="0">
                <a:solidFill>
                  <a:srgbClr val="FF0000"/>
                </a:solidFill>
                <a:latin typeface="微软雅黑" panose="020B0503020204020204" pitchFamily="34" charset="-122"/>
                <a:ea typeface="微软雅黑" panose="020B0503020204020204" pitchFamily="34" charset="-122"/>
              </a:rPr>
              <a:t>12</a:t>
            </a:r>
            <a:r>
              <a:rPr lang="zh-CN" altLang="en-US" sz="3200" b="1" dirty="0">
                <a:solidFill>
                  <a:srgbClr val="FF0000"/>
                </a:solidFill>
                <a:latin typeface="微软雅黑" panose="020B0503020204020204" pitchFamily="34" charset="-122"/>
                <a:ea typeface="微软雅黑" panose="020B0503020204020204" pitchFamily="34" charset="-122"/>
              </a:rPr>
              <a:t>日</a:t>
            </a:r>
            <a:r>
              <a:rPr lang="en-US" altLang="zh-CN" sz="3200" b="1" dirty="0">
                <a:solidFill>
                  <a:srgbClr val="FF0000"/>
                </a:solidFill>
                <a:latin typeface="微软雅黑" panose="020B0503020204020204" pitchFamily="34" charset="-122"/>
                <a:ea typeface="微软雅黑" panose="020B0503020204020204" pitchFamily="34" charset="-122"/>
              </a:rPr>
              <a:t>,</a:t>
            </a:r>
            <a:r>
              <a:rPr lang="zh-CN" altLang="en-US" sz="3200" b="1" dirty="0">
                <a:solidFill>
                  <a:srgbClr val="FF0000"/>
                </a:solidFill>
                <a:latin typeface="微软雅黑" panose="020B0503020204020204" pitchFamily="34" charset="-122"/>
                <a:ea typeface="微软雅黑" panose="020B0503020204020204" pitchFamily="34" charset="-122"/>
              </a:rPr>
              <a:t>四川大地震发生后，绵阳市安县桑枣中学</a:t>
            </a:r>
            <a:r>
              <a:rPr lang="en-US" altLang="zh-CN" sz="3200" b="1" dirty="0">
                <a:solidFill>
                  <a:srgbClr val="FF0000"/>
                </a:solidFill>
                <a:latin typeface="微软雅黑" panose="020B0503020204020204" pitchFamily="34" charset="-122"/>
                <a:ea typeface="微软雅黑" panose="020B0503020204020204" pitchFamily="34" charset="-122"/>
              </a:rPr>
              <a:t>2300</a:t>
            </a:r>
            <a:r>
              <a:rPr lang="zh-CN" altLang="en-US" sz="3200" b="1" dirty="0">
                <a:solidFill>
                  <a:srgbClr val="FF0000"/>
                </a:solidFill>
                <a:latin typeface="微软雅黑" panose="020B0503020204020204" pitchFamily="34" charset="-122"/>
                <a:ea typeface="微软雅黑" panose="020B0503020204020204" pitchFamily="34" charset="-122"/>
              </a:rPr>
              <a:t>名师生在</a:t>
            </a:r>
            <a:r>
              <a:rPr lang="en-US" altLang="zh-CN" sz="3200" b="1" dirty="0">
                <a:solidFill>
                  <a:srgbClr val="FF0000"/>
                </a:solidFill>
                <a:latin typeface="微软雅黑" panose="020B0503020204020204" pitchFamily="34" charset="-122"/>
                <a:ea typeface="微软雅黑" panose="020B0503020204020204" pitchFamily="34" charset="-122"/>
              </a:rPr>
              <a:t>1</a:t>
            </a:r>
            <a:r>
              <a:rPr lang="zh-CN" altLang="en-US" sz="3200" b="1" dirty="0">
                <a:solidFill>
                  <a:srgbClr val="FF0000"/>
                </a:solidFill>
                <a:latin typeface="微软雅黑" panose="020B0503020204020204" pitchFamily="34" charset="-122"/>
                <a:ea typeface="微软雅黑" panose="020B0503020204020204" pitchFamily="34" charset="-122"/>
              </a:rPr>
              <a:t>分</a:t>
            </a:r>
            <a:r>
              <a:rPr lang="en-US" altLang="zh-CN" sz="3200" b="1" dirty="0">
                <a:solidFill>
                  <a:srgbClr val="FF0000"/>
                </a:solidFill>
                <a:latin typeface="微软雅黑" panose="020B0503020204020204" pitchFamily="34" charset="-122"/>
                <a:ea typeface="微软雅黑" panose="020B0503020204020204" pitchFamily="34" charset="-122"/>
              </a:rPr>
              <a:t>36</a:t>
            </a:r>
            <a:r>
              <a:rPr lang="zh-CN" altLang="en-US" sz="3200" b="1" dirty="0">
                <a:solidFill>
                  <a:srgbClr val="FF0000"/>
                </a:solidFill>
                <a:latin typeface="微软雅黑" panose="020B0503020204020204" pitchFamily="34" charset="-122"/>
                <a:ea typeface="微软雅黑" panose="020B0503020204020204" pitchFamily="34" charset="-122"/>
              </a:rPr>
              <a:t>秒内，全部从教室安全撤离到操场，毫发无损！</a:t>
            </a:r>
            <a:r>
              <a:rPr lang="en-US" altLang="zh-CN" sz="1400" b="1" dirty="0">
                <a:solidFill>
                  <a:srgbClr val="3333CC"/>
                </a:solidFill>
                <a:latin typeface="微软雅黑" panose="020B0503020204020204" pitchFamily="34" charset="-122"/>
                <a:ea typeface="微软雅黑" panose="020B0503020204020204" pitchFamily="34" charset="-122"/>
              </a:rPr>
              <a:t>        </a:t>
            </a:r>
            <a:r>
              <a:rPr lang="en-US" altLang="zh-CN" b="1" dirty="0">
                <a:solidFill>
                  <a:srgbClr val="3333CC"/>
                </a:solidFill>
                <a:latin typeface="微软雅黑" panose="020B0503020204020204" pitchFamily="34" charset="-122"/>
                <a:ea typeface="微软雅黑" panose="020B0503020204020204" pitchFamily="34" charset="-122"/>
              </a:rPr>
              <a:t>                                                                       </a:t>
            </a:r>
            <a:endParaRPr lang="en-US" altLang="zh-CN" b="1" dirty="0">
              <a:solidFill>
                <a:srgbClr val="3333CC"/>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2423592" y="2780926"/>
            <a:ext cx="7128790" cy="101473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
                <a:srgbClr val="000000"/>
              </a:buClr>
              <a:buSzTx/>
              <a:buFontTx/>
              <a:buNone/>
              <a:defRPr/>
            </a:pPr>
            <a:r>
              <a:rPr kumimoji="0" lang="zh-CN" altLang="en-US" sz="6000" b="1" i="0" u="none" strike="noStrike" kern="1200" cap="none" spc="0" normalizeH="0" baseline="0" noProof="0" dirty="0">
                <a:ln w="18000">
                  <a:solidFill>
                    <a:srgbClr val="FF3300"/>
                  </a:solidFill>
                  <a:prstDash val="solid"/>
                  <a:miter lim="800000"/>
                </a:ln>
                <a:solidFill>
                  <a:srgbClr val="FF3300"/>
                </a:solidFill>
                <a:effectLst>
                  <a:outerShdw blurRad="25500" dist="23000" dir="7020000" algn="tl">
                    <a:srgbClr val="000000">
                      <a:alpha val="50000"/>
                    </a:srgbClr>
                  </a:outerShdw>
                  <a:reflection blurRad="6350" stA="55000" endA="300" endPos="45500" dir="5400000" sy="-100000" algn="bl" rotWithShape="0"/>
                </a:effectLst>
                <a:uLnTx/>
                <a:uFillTx/>
                <a:latin typeface="微软雅黑" panose="020B0503020204020204" pitchFamily="34" charset="-122"/>
                <a:ea typeface="微软雅黑" panose="020B0503020204020204" pitchFamily="34" charset="-122"/>
                <a:cs typeface="微软雅黑" panose="020B0503020204020204" pitchFamily="34" charset="-122"/>
              </a:rPr>
              <a:t>事故案例的启示 </a:t>
            </a:r>
            <a:endParaRPr kumimoji="0" lang="zh-CN" altLang="en-US" sz="6000" b="1" i="0" u="none" strike="noStrike" kern="1200" cap="none" spc="0" normalizeH="0" baseline="0" noProof="0" dirty="0">
              <a:ln w="18000">
                <a:solidFill>
                  <a:srgbClr val="FF3300"/>
                </a:solidFill>
                <a:prstDash val="solid"/>
                <a:miter lim="800000"/>
              </a:ln>
              <a:solidFill>
                <a:srgbClr val="FF3300"/>
              </a:solidFill>
              <a:effectLst>
                <a:outerShdw blurRad="25500" dist="23000" dir="7020000" algn="tl">
                  <a:srgbClr val="000000">
                    <a:alpha val="50000"/>
                  </a:srgbClr>
                </a:outerShdw>
                <a:reflection blurRad="6350" stA="55000" endA="300" endPos="45500" dir="5400000" sy="-100000" algn="bl" rotWithShape="0"/>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09" name="Text Box 2"/>
          <p:cNvSpPr txBox="1"/>
          <p:nvPr/>
        </p:nvSpPr>
        <p:spPr>
          <a:xfrm>
            <a:off x="1809750" y="1285875"/>
            <a:ext cx="5786438" cy="830263"/>
          </a:xfrm>
          <a:prstGeom prst="rect">
            <a:avLst/>
          </a:prstGeom>
          <a:noFill/>
          <a:ln w="9525">
            <a:noFill/>
          </a:ln>
        </p:spPr>
        <p:txBody>
          <a:bodyPr anchor="t" anchorCtr="0">
            <a:spAutoFit/>
          </a:bodyPr>
          <a:p>
            <a:pPr marL="457200" indent="-457200">
              <a:spcBef>
                <a:spcPct val="50000"/>
              </a:spcBef>
            </a:pPr>
            <a:r>
              <a:rPr lang="zh-CN" altLang="en-US" sz="4800" b="1" dirty="0">
                <a:solidFill>
                  <a:srgbClr val="FF0000"/>
                </a:solidFill>
                <a:latin typeface="微软雅黑" panose="020B0503020204020204" pitchFamily="34" charset="-122"/>
                <a:ea typeface="微软雅黑" panose="020B0503020204020204" pitchFamily="34" charset="-122"/>
              </a:rPr>
              <a:t>克拉玛依大火</a:t>
            </a:r>
            <a:r>
              <a:rPr lang="en-US" altLang="zh-CN" sz="4800" b="1" dirty="0">
                <a:solidFill>
                  <a:srgbClr val="FF0000"/>
                </a:solidFill>
                <a:latin typeface="微软雅黑" panose="020B0503020204020204" pitchFamily="34" charset="-122"/>
                <a:ea typeface="微软雅黑" panose="020B0503020204020204" pitchFamily="34" charset="-122"/>
              </a:rPr>
              <a:t>…  …</a:t>
            </a:r>
            <a:endParaRPr lang="en-US" altLang="zh-CN" sz="4800" b="1" dirty="0">
              <a:solidFill>
                <a:srgbClr val="FF0000"/>
              </a:solidFill>
              <a:latin typeface="微软雅黑" panose="020B0503020204020204" pitchFamily="34" charset="-122"/>
              <a:ea typeface="微软雅黑" panose="020B0503020204020204" pitchFamily="34" charset="-122"/>
            </a:endParaRPr>
          </a:p>
        </p:txBody>
      </p:sp>
      <p:pic>
        <p:nvPicPr>
          <p:cNvPr id="68610" name="图片 2" descr="c83d70cf3bc79f3d18a00d4dbaa1cd11738b4710b9127136.jpg"/>
          <p:cNvPicPr>
            <a:picLocks noChangeAspect="1"/>
          </p:cNvPicPr>
          <p:nvPr/>
        </p:nvPicPr>
        <p:blipFill>
          <a:blip r:embed="rId1"/>
          <a:stretch>
            <a:fillRect/>
          </a:stretch>
        </p:blipFill>
        <p:spPr>
          <a:xfrm>
            <a:off x="7596188" y="2428875"/>
            <a:ext cx="2428875" cy="3643313"/>
          </a:xfrm>
          <a:prstGeom prst="rect">
            <a:avLst/>
          </a:prstGeom>
          <a:noFill/>
          <a:ln w="9525">
            <a:noFill/>
          </a:ln>
        </p:spPr>
      </p:pic>
      <p:pic>
        <p:nvPicPr>
          <p:cNvPr id="68611" name="图片 3" descr="d31b0ef41bd5ad6e4ee26c5c80cb39dbb7fd5266d0161c50.jpg"/>
          <p:cNvPicPr>
            <a:picLocks noChangeAspect="1"/>
          </p:cNvPicPr>
          <p:nvPr/>
        </p:nvPicPr>
        <p:blipFill>
          <a:blip r:embed="rId2"/>
          <a:stretch>
            <a:fillRect/>
          </a:stretch>
        </p:blipFill>
        <p:spPr>
          <a:xfrm>
            <a:off x="2024063" y="2428875"/>
            <a:ext cx="4857750" cy="3643313"/>
          </a:xfrm>
          <a:prstGeom prst="rect">
            <a:avLst/>
          </a:prstGeom>
          <a:noFill/>
          <a:ln w="9525">
            <a:noFill/>
          </a:ln>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3" name="Text Box 2"/>
          <p:cNvSpPr txBox="1"/>
          <p:nvPr/>
        </p:nvSpPr>
        <p:spPr>
          <a:xfrm>
            <a:off x="2500313" y="2451100"/>
            <a:ext cx="7543800" cy="2122488"/>
          </a:xfrm>
          <a:prstGeom prst="rect">
            <a:avLst/>
          </a:prstGeom>
          <a:solidFill>
            <a:schemeClr val="bg1"/>
          </a:solidFill>
          <a:ln w="9525">
            <a:noFill/>
          </a:ln>
        </p:spPr>
        <p:txBody>
          <a:bodyPr anchor="t" anchorCtr="0">
            <a:spAutoFit/>
          </a:bodyPr>
          <a:p>
            <a:pPr algn="just">
              <a:lnSpc>
                <a:spcPct val="150000"/>
              </a:lnSpc>
            </a:pPr>
            <a:r>
              <a:rPr lang="zh-CN" altLang="en-US" sz="4400" b="1" dirty="0">
                <a:solidFill>
                  <a:srgbClr val="FF0000"/>
                </a:solidFill>
                <a:latin typeface="微软雅黑" panose="020B0503020204020204" pitchFamily="34" charset="-122"/>
                <a:ea typeface="微软雅黑" panose="020B0503020204020204" pitchFamily="34" charset="-122"/>
              </a:rPr>
              <a:t>回望及寻找真相，</a:t>
            </a:r>
            <a:endParaRPr lang="zh-CN" altLang="en-US" sz="4400" b="1" dirty="0">
              <a:solidFill>
                <a:srgbClr val="FF0000"/>
              </a:solidFill>
              <a:latin typeface="微软雅黑" panose="020B0503020204020204" pitchFamily="34" charset="-122"/>
              <a:ea typeface="微软雅黑" panose="020B0503020204020204" pitchFamily="34" charset="-122"/>
            </a:endParaRPr>
          </a:p>
          <a:p>
            <a:pPr algn="just">
              <a:lnSpc>
                <a:spcPct val="150000"/>
              </a:lnSpc>
            </a:pPr>
            <a:r>
              <a:rPr lang="zh-CN" altLang="en-US" sz="4400" b="1" dirty="0">
                <a:solidFill>
                  <a:srgbClr val="FF0000"/>
                </a:solidFill>
                <a:latin typeface="微软雅黑" panose="020B0503020204020204" pitchFamily="34" charset="-122"/>
                <a:ea typeface="微软雅黑" panose="020B0503020204020204" pitchFamily="34" charset="-122"/>
              </a:rPr>
              <a:t>是为了避免悲剧的再次发生。</a:t>
            </a:r>
            <a:endParaRPr lang="zh-CN" altLang="en-US" sz="44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7" name="Text Box 2"/>
          <p:cNvSpPr txBox="1"/>
          <p:nvPr/>
        </p:nvSpPr>
        <p:spPr>
          <a:xfrm>
            <a:off x="1508125" y="2136775"/>
            <a:ext cx="9561513" cy="2584450"/>
          </a:xfrm>
          <a:prstGeom prst="rect">
            <a:avLst/>
          </a:prstGeom>
          <a:noFill/>
          <a:ln w="9525">
            <a:noFill/>
          </a:ln>
        </p:spPr>
        <p:txBody>
          <a:bodyPr anchor="t" anchorCtr="0">
            <a:spAutoFit/>
          </a:bodyPr>
          <a:p>
            <a:pPr algn="just">
              <a:lnSpc>
                <a:spcPct val="150000"/>
              </a:lnSpc>
            </a:pPr>
            <a:r>
              <a:rPr lang="en-US" altLang="zh-CN" sz="3600" b="1" dirty="0">
                <a:solidFill>
                  <a:srgbClr val="FF0000"/>
                </a:solidFill>
                <a:latin typeface="微软雅黑" panose="020B0503020204020204" pitchFamily="34" charset="-122"/>
                <a:ea typeface="微软雅黑" panose="020B0503020204020204" pitchFamily="34" charset="-122"/>
              </a:rPr>
              <a:t>1994</a:t>
            </a:r>
            <a:r>
              <a:rPr lang="zh-CN" altLang="en-US" sz="3600" b="1" dirty="0">
                <a:solidFill>
                  <a:srgbClr val="FF0000"/>
                </a:solidFill>
                <a:latin typeface="微软雅黑" panose="020B0503020204020204" pitchFamily="34" charset="-122"/>
                <a:ea typeface="微软雅黑" panose="020B0503020204020204" pitchFamily="34" charset="-122"/>
              </a:rPr>
              <a:t>年</a:t>
            </a:r>
            <a:r>
              <a:rPr lang="en-US" altLang="zh-CN" sz="3600" b="1" dirty="0">
                <a:solidFill>
                  <a:srgbClr val="FF0000"/>
                </a:solidFill>
                <a:latin typeface="微软雅黑" panose="020B0503020204020204" pitchFamily="34" charset="-122"/>
                <a:ea typeface="微软雅黑" panose="020B0503020204020204" pitchFamily="34" charset="-122"/>
              </a:rPr>
              <a:t>12</a:t>
            </a:r>
            <a:r>
              <a:rPr lang="zh-CN" altLang="en-US" sz="3600" b="1" dirty="0">
                <a:solidFill>
                  <a:srgbClr val="FF0000"/>
                </a:solidFill>
                <a:latin typeface="微软雅黑" panose="020B0503020204020204" pitchFamily="34" charset="-122"/>
                <a:ea typeface="微软雅黑" panose="020B0503020204020204" pitchFamily="34" charset="-122"/>
              </a:rPr>
              <a:t>月</a:t>
            </a:r>
            <a:r>
              <a:rPr lang="en-US" altLang="zh-CN" sz="3600" b="1" dirty="0">
                <a:solidFill>
                  <a:srgbClr val="FF0000"/>
                </a:solidFill>
                <a:latin typeface="微软雅黑" panose="020B0503020204020204" pitchFamily="34" charset="-122"/>
                <a:ea typeface="微软雅黑" panose="020B0503020204020204" pitchFamily="34" charset="-122"/>
              </a:rPr>
              <a:t>8</a:t>
            </a:r>
            <a:r>
              <a:rPr lang="zh-CN" altLang="en-US" sz="3600" b="1" dirty="0">
                <a:solidFill>
                  <a:srgbClr val="FF0000"/>
                </a:solidFill>
                <a:latin typeface="微软雅黑" panose="020B0503020204020204" pitchFamily="34" charset="-122"/>
                <a:ea typeface="微软雅黑" panose="020B0503020204020204" pitchFamily="34" charset="-122"/>
              </a:rPr>
              <a:t>日的克拉玛依大火令人刻骨铭心。</a:t>
            </a:r>
            <a:endParaRPr lang="zh-CN" altLang="en-US" sz="3600" b="1" dirty="0">
              <a:solidFill>
                <a:srgbClr val="FF0000"/>
              </a:solidFill>
              <a:latin typeface="微软雅黑" panose="020B0503020204020204" pitchFamily="34" charset="-122"/>
              <a:ea typeface="微软雅黑" panose="020B0503020204020204" pitchFamily="34" charset="-122"/>
            </a:endParaRPr>
          </a:p>
          <a:p>
            <a:pPr algn="just">
              <a:lnSpc>
                <a:spcPct val="150000"/>
              </a:lnSpc>
            </a:pPr>
            <a:r>
              <a:rPr lang="zh-CN" altLang="en-US" sz="3600" b="1" dirty="0">
                <a:solidFill>
                  <a:srgbClr val="FF0000"/>
                </a:solidFill>
                <a:latin typeface="微软雅黑" panose="020B0503020204020204" pitchFamily="34" charset="-122"/>
                <a:ea typeface="微软雅黑" panose="020B0503020204020204" pitchFamily="34" charset="-122"/>
              </a:rPr>
              <a:t>这场大火夺去了</a:t>
            </a:r>
            <a:r>
              <a:rPr lang="en-US" altLang="zh-CN" sz="3600" b="1" dirty="0">
                <a:solidFill>
                  <a:srgbClr val="0000FF"/>
                </a:solidFill>
                <a:latin typeface="微软雅黑" panose="020B0503020204020204" pitchFamily="34" charset="-122"/>
                <a:ea typeface="微软雅黑" panose="020B0503020204020204" pitchFamily="34" charset="-122"/>
              </a:rPr>
              <a:t>325</a:t>
            </a:r>
            <a:r>
              <a:rPr lang="zh-CN" altLang="en-US" sz="3600" b="1" dirty="0">
                <a:solidFill>
                  <a:srgbClr val="0000FF"/>
                </a:solidFill>
                <a:latin typeface="微软雅黑" panose="020B0503020204020204" pitchFamily="34" charset="-122"/>
                <a:ea typeface="微软雅黑" panose="020B0503020204020204" pitchFamily="34" charset="-122"/>
              </a:rPr>
              <a:t>人</a:t>
            </a:r>
            <a:r>
              <a:rPr lang="zh-CN" altLang="en-US" sz="3600" b="1" dirty="0">
                <a:solidFill>
                  <a:srgbClr val="FF0000"/>
                </a:solidFill>
                <a:latin typeface="微软雅黑" panose="020B0503020204020204" pitchFamily="34" charset="-122"/>
                <a:ea typeface="微软雅黑" panose="020B0503020204020204" pitchFamily="34" charset="-122"/>
              </a:rPr>
              <a:t>的生命，</a:t>
            </a:r>
            <a:endParaRPr lang="zh-CN" altLang="en-US" sz="3600" b="1" dirty="0">
              <a:solidFill>
                <a:srgbClr val="FF0000"/>
              </a:solidFill>
              <a:latin typeface="微软雅黑" panose="020B0503020204020204" pitchFamily="34" charset="-122"/>
              <a:ea typeface="微软雅黑" panose="020B0503020204020204" pitchFamily="34" charset="-122"/>
            </a:endParaRPr>
          </a:p>
          <a:p>
            <a:pPr algn="just">
              <a:lnSpc>
                <a:spcPct val="150000"/>
              </a:lnSpc>
            </a:pPr>
            <a:r>
              <a:rPr lang="zh-CN" altLang="en-US" sz="3600" b="1" dirty="0">
                <a:solidFill>
                  <a:srgbClr val="FF0000"/>
                </a:solidFill>
                <a:latin typeface="微软雅黑" panose="020B0503020204020204" pitchFamily="34" charset="-122"/>
                <a:ea typeface="微软雅黑" panose="020B0503020204020204" pitchFamily="34" charset="-122"/>
              </a:rPr>
              <a:t>其中有</a:t>
            </a:r>
            <a:r>
              <a:rPr lang="en-US" altLang="zh-CN" sz="3600" b="1" dirty="0">
                <a:solidFill>
                  <a:srgbClr val="FF0000"/>
                </a:solidFill>
                <a:latin typeface="微软雅黑" panose="020B0503020204020204" pitchFamily="34" charset="-122"/>
                <a:ea typeface="微软雅黑" panose="020B0503020204020204" pitchFamily="34" charset="-122"/>
              </a:rPr>
              <a:t>288</a:t>
            </a:r>
            <a:r>
              <a:rPr lang="zh-CN" altLang="en-US" sz="3600" b="1" dirty="0">
                <a:solidFill>
                  <a:srgbClr val="FF0000"/>
                </a:solidFill>
                <a:latin typeface="微软雅黑" panose="020B0503020204020204" pitchFamily="34" charset="-122"/>
                <a:ea typeface="微软雅黑" panose="020B0503020204020204" pitchFamily="34" charset="-122"/>
              </a:rPr>
              <a:t>个未满</a:t>
            </a:r>
            <a:r>
              <a:rPr lang="en-US" altLang="zh-CN" sz="3600" b="1" dirty="0">
                <a:solidFill>
                  <a:srgbClr val="FF0000"/>
                </a:solidFill>
                <a:latin typeface="微软雅黑" panose="020B0503020204020204" pitchFamily="34" charset="-122"/>
                <a:ea typeface="微软雅黑" panose="020B0503020204020204" pitchFamily="34" charset="-122"/>
              </a:rPr>
              <a:t>18</a:t>
            </a:r>
            <a:r>
              <a:rPr lang="zh-CN" altLang="en-US" sz="3600" b="1" dirty="0">
                <a:solidFill>
                  <a:srgbClr val="FF0000"/>
                </a:solidFill>
                <a:latin typeface="微软雅黑" panose="020B0503020204020204" pitchFamily="34" charset="-122"/>
                <a:ea typeface="微软雅黑" panose="020B0503020204020204" pitchFamily="34" charset="-122"/>
              </a:rPr>
              <a:t>岁的孩子。 </a:t>
            </a:r>
            <a:endParaRPr lang="zh-CN" altLang="en-US" sz="36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1" name="Text Box 2"/>
          <p:cNvSpPr txBox="1"/>
          <p:nvPr/>
        </p:nvSpPr>
        <p:spPr>
          <a:xfrm>
            <a:off x="868363" y="1871663"/>
            <a:ext cx="10453687" cy="3784600"/>
          </a:xfrm>
          <a:prstGeom prst="rect">
            <a:avLst/>
          </a:prstGeom>
          <a:solidFill>
            <a:schemeClr val="bg1"/>
          </a:solidFill>
          <a:ln w="9525">
            <a:noFill/>
          </a:ln>
        </p:spPr>
        <p:txBody>
          <a:bodyPr anchor="t" anchorCtr="0">
            <a:spAutoFit/>
          </a:bodyPr>
          <a:p>
            <a:pPr>
              <a:lnSpc>
                <a:spcPct val="150000"/>
              </a:lnSpc>
              <a:spcBef>
                <a:spcPct val="50000"/>
              </a:spcBef>
            </a:pPr>
            <a:r>
              <a:rPr lang="zh-CN" altLang="en-US" sz="2400" b="1" dirty="0">
                <a:solidFill>
                  <a:srgbClr val="FF0000"/>
                </a:solidFill>
                <a:latin typeface="微软雅黑" panose="020B0503020204020204" pitchFamily="34" charset="-122"/>
                <a:ea typeface="微软雅黑" panose="020B0503020204020204" pitchFamily="34" charset="-122"/>
              </a:rPr>
              <a:t>那些幸存者的人生：</a:t>
            </a:r>
            <a:endParaRPr lang="zh-CN" altLang="en-US" sz="2400" b="1" dirty="0">
              <a:solidFill>
                <a:srgbClr val="FF0000"/>
              </a:solidFill>
              <a:latin typeface="微软雅黑" panose="020B0503020204020204" pitchFamily="34" charset="-122"/>
              <a:ea typeface="微软雅黑" panose="020B0503020204020204" pitchFamily="34" charset="-122"/>
            </a:endParaRPr>
          </a:p>
          <a:p>
            <a:pPr>
              <a:lnSpc>
                <a:spcPct val="150000"/>
              </a:lnSpc>
              <a:spcBef>
                <a:spcPct val="50000"/>
              </a:spcBef>
            </a:pPr>
            <a:r>
              <a:rPr lang="zh-CN" altLang="en-US" sz="2400" b="1" dirty="0">
                <a:solidFill>
                  <a:srgbClr val="FF0000"/>
                </a:solidFill>
                <a:latin typeface="微软雅黑" panose="020B0503020204020204" pitchFamily="34" charset="-122"/>
                <a:ea typeface="微软雅黑" panose="020B0503020204020204" pitchFamily="34" charset="-122"/>
              </a:rPr>
              <a:t>除了</a:t>
            </a:r>
            <a:r>
              <a:rPr lang="en-US" altLang="zh-CN" sz="2400" b="1" dirty="0">
                <a:solidFill>
                  <a:srgbClr val="FF0000"/>
                </a:solidFill>
                <a:latin typeface="微软雅黑" panose="020B0503020204020204" pitchFamily="34" charset="-122"/>
                <a:ea typeface="微软雅黑" panose="020B0503020204020204" pitchFamily="34" charset="-122"/>
              </a:rPr>
              <a:t>325</a:t>
            </a:r>
            <a:r>
              <a:rPr lang="zh-CN" altLang="en-US" sz="2400" b="1" dirty="0">
                <a:solidFill>
                  <a:srgbClr val="FF0000"/>
                </a:solidFill>
                <a:latin typeface="微软雅黑" panose="020B0503020204020204" pitchFamily="34" charset="-122"/>
                <a:ea typeface="微软雅黑" panose="020B0503020204020204" pitchFamily="34" charset="-122"/>
              </a:rPr>
              <a:t>个死难者外，“</a:t>
            </a:r>
            <a:r>
              <a:rPr lang="en-US" altLang="zh-CN" sz="2400" b="1" dirty="0">
                <a:solidFill>
                  <a:srgbClr val="FF0000"/>
                </a:solidFill>
                <a:latin typeface="微软雅黑" panose="020B0503020204020204" pitchFamily="34" charset="-122"/>
                <a:ea typeface="微软雅黑" panose="020B0503020204020204" pitchFamily="34" charset="-122"/>
              </a:rPr>
              <a:t>12·8”</a:t>
            </a:r>
            <a:r>
              <a:rPr lang="zh-CN" altLang="en-US" sz="2400" b="1" dirty="0">
                <a:solidFill>
                  <a:srgbClr val="FF0000"/>
                </a:solidFill>
                <a:latin typeface="微软雅黑" panose="020B0503020204020204" pitchFamily="34" charset="-122"/>
                <a:ea typeface="微软雅黑" panose="020B0503020204020204" pitchFamily="34" charset="-122"/>
              </a:rPr>
              <a:t>大火还留下了</a:t>
            </a:r>
            <a:r>
              <a:rPr lang="en-US" altLang="zh-CN" sz="2400" b="1" dirty="0">
                <a:solidFill>
                  <a:srgbClr val="FF0000"/>
                </a:solidFill>
                <a:latin typeface="微软雅黑" panose="020B0503020204020204" pitchFamily="34" charset="-122"/>
                <a:ea typeface="微软雅黑" panose="020B0503020204020204" pitchFamily="34" charset="-122"/>
              </a:rPr>
              <a:t>132</a:t>
            </a:r>
            <a:r>
              <a:rPr lang="zh-CN" altLang="en-US" sz="2400" b="1" dirty="0">
                <a:solidFill>
                  <a:srgbClr val="FF0000"/>
                </a:solidFill>
                <a:latin typeface="微软雅黑" panose="020B0503020204020204" pitchFamily="34" charset="-122"/>
                <a:ea typeface="微软雅黑" panose="020B0503020204020204" pitchFamily="34" charset="-122"/>
              </a:rPr>
              <a:t>个伤残者。其中，烧伤最重的是</a:t>
            </a:r>
            <a:r>
              <a:rPr lang="zh-CN" altLang="en-US" sz="2400" b="1" dirty="0">
                <a:solidFill>
                  <a:srgbClr val="0000FF"/>
                </a:solidFill>
                <a:latin typeface="微软雅黑" panose="020B0503020204020204" pitchFamily="34" charset="-122"/>
                <a:ea typeface="微软雅黑" panose="020B0503020204020204" pitchFamily="34" charset="-122"/>
              </a:rPr>
              <a:t>杨柳</a:t>
            </a:r>
            <a:r>
              <a:rPr lang="zh-CN" altLang="en-US" sz="2400" b="1" dirty="0">
                <a:solidFill>
                  <a:srgbClr val="FF0000"/>
                </a:solidFill>
                <a:latin typeface="微软雅黑" panose="020B0503020204020204" pitchFamily="34" charset="-122"/>
                <a:ea typeface="微软雅黑" panose="020B0503020204020204" pitchFamily="34" charset="-122"/>
              </a:rPr>
              <a:t>。</a:t>
            </a:r>
            <a:endParaRPr lang="zh-CN" altLang="en-US" sz="2400" b="1" dirty="0">
              <a:solidFill>
                <a:srgbClr val="FF0000"/>
              </a:solidFill>
              <a:latin typeface="微软雅黑" panose="020B0503020204020204" pitchFamily="34" charset="-122"/>
              <a:ea typeface="微软雅黑" panose="020B0503020204020204" pitchFamily="34" charset="-122"/>
            </a:endParaRPr>
          </a:p>
          <a:p>
            <a:pPr>
              <a:lnSpc>
                <a:spcPct val="150000"/>
              </a:lnSpc>
              <a:spcBef>
                <a:spcPct val="50000"/>
              </a:spcBef>
            </a:pPr>
            <a:r>
              <a:rPr lang="zh-CN" altLang="en-US" sz="2400" b="1" dirty="0">
                <a:solidFill>
                  <a:srgbClr val="FF0000"/>
                </a:solidFill>
                <a:latin typeface="微软雅黑" panose="020B0503020204020204" pitchFamily="34" charset="-122"/>
                <a:ea typeface="微软雅黑" panose="020B0503020204020204" pitchFamily="34" charset="-122"/>
              </a:rPr>
              <a:t>杨柳全身三度烧伤</a:t>
            </a:r>
            <a:r>
              <a:rPr lang="en-US" altLang="zh-CN" sz="2400" b="1" dirty="0">
                <a:solidFill>
                  <a:srgbClr val="FF0000"/>
                </a:solidFill>
                <a:latin typeface="微软雅黑" panose="020B0503020204020204" pitchFamily="34" charset="-122"/>
                <a:ea typeface="微软雅黑" panose="020B0503020204020204" pitchFamily="34" charset="-122"/>
              </a:rPr>
              <a:t>85</a:t>
            </a:r>
            <a:r>
              <a:rPr lang="zh-CN" altLang="en-US" sz="2400" b="1" dirty="0">
                <a:solidFill>
                  <a:srgbClr val="FF0000"/>
                </a:solidFill>
                <a:latin typeface="微软雅黑" panose="020B0503020204020204" pitchFamily="34" charset="-122"/>
                <a:ea typeface="微软雅黑" panose="020B0503020204020204" pitchFamily="34" charset="-122"/>
              </a:rPr>
              <a:t>％，能活下来已经是个奇迹。</a:t>
            </a:r>
            <a:r>
              <a:rPr lang="en-US" altLang="zh-CN" sz="2400" b="1" dirty="0">
                <a:solidFill>
                  <a:srgbClr val="0000FF"/>
                </a:solidFill>
                <a:latin typeface="微软雅黑" panose="020B0503020204020204" pitchFamily="34" charset="-122"/>
                <a:ea typeface="微软雅黑" panose="020B0503020204020204" pitchFamily="34" charset="-122"/>
              </a:rPr>
              <a:t>14</a:t>
            </a:r>
            <a:r>
              <a:rPr lang="zh-CN" altLang="en-US" sz="2400" b="1" dirty="0">
                <a:solidFill>
                  <a:srgbClr val="0000FF"/>
                </a:solidFill>
                <a:latin typeface="微软雅黑" panose="020B0503020204020204" pitchFamily="34" charset="-122"/>
                <a:ea typeface="微软雅黑" panose="020B0503020204020204" pitchFamily="34" charset="-122"/>
              </a:rPr>
              <a:t>年后，她还在医院治疗</a:t>
            </a:r>
            <a:r>
              <a:rPr lang="zh-CN" altLang="en-US" sz="2400" b="1" dirty="0">
                <a:solidFill>
                  <a:srgbClr val="FF0000"/>
                </a:solidFill>
                <a:latin typeface="微软雅黑" panose="020B0503020204020204" pitchFamily="34" charset="-122"/>
                <a:ea typeface="微软雅黑" panose="020B0503020204020204" pitchFamily="34" charset="-122"/>
              </a:rPr>
              <a:t>。 “当时她唱歌是最优秀的，长得也漂亮。”</a:t>
            </a:r>
            <a:r>
              <a:rPr lang="en-US" altLang="zh-CN" sz="2400" b="1" dirty="0">
                <a:solidFill>
                  <a:srgbClr val="FF0000"/>
                </a:solidFill>
                <a:latin typeface="微软雅黑" panose="020B0503020204020204" pitchFamily="34" charset="-122"/>
                <a:ea typeface="微软雅黑" panose="020B0503020204020204" pitchFamily="34" charset="-122"/>
              </a:rPr>
              <a:t>13</a:t>
            </a:r>
            <a:r>
              <a:rPr lang="zh-CN" altLang="en-US" sz="2400" b="1" dirty="0">
                <a:solidFill>
                  <a:srgbClr val="FF0000"/>
                </a:solidFill>
                <a:latin typeface="微软雅黑" panose="020B0503020204020204" pitchFamily="34" charset="-122"/>
                <a:ea typeface="微软雅黑" panose="020B0503020204020204" pitchFamily="34" charset="-122"/>
              </a:rPr>
              <a:t>岁以前，她是一个天才，闻名克拉玛依的小歌星，</a:t>
            </a:r>
            <a:r>
              <a:rPr lang="en-US" altLang="zh-CN" sz="2400" b="1" dirty="0">
                <a:solidFill>
                  <a:srgbClr val="FF0000"/>
                </a:solidFill>
                <a:latin typeface="微软雅黑" panose="020B0503020204020204" pitchFamily="34" charset="-122"/>
                <a:ea typeface="微软雅黑" panose="020B0503020204020204" pitchFamily="34" charset="-122"/>
              </a:rPr>
              <a:t>10</a:t>
            </a:r>
            <a:r>
              <a:rPr lang="zh-CN" altLang="en-US" sz="2400" b="1" dirty="0">
                <a:solidFill>
                  <a:srgbClr val="FF0000"/>
                </a:solidFill>
                <a:latin typeface="微软雅黑" panose="020B0503020204020204" pitchFamily="34" charset="-122"/>
                <a:ea typeface="微软雅黑" panose="020B0503020204020204" pitchFamily="34" charset="-122"/>
              </a:rPr>
              <a:t>岁时就被中央音乐学院录取为特训班学生。</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29" name="Text Box 2"/>
          <p:cNvSpPr txBox="1"/>
          <p:nvPr/>
        </p:nvSpPr>
        <p:spPr>
          <a:xfrm>
            <a:off x="650875" y="2239963"/>
            <a:ext cx="10890250" cy="2584450"/>
          </a:xfrm>
          <a:prstGeom prst="rect">
            <a:avLst/>
          </a:prstGeom>
          <a:noFill/>
          <a:ln w="9525">
            <a:noFill/>
          </a:ln>
        </p:spPr>
        <p:txBody>
          <a:bodyPr anchor="t" anchorCtr="0">
            <a:spAutoFit/>
          </a:bodyPr>
          <a:p>
            <a:pPr algn="just">
              <a:lnSpc>
                <a:spcPct val="150000"/>
              </a:lnSpc>
            </a:pPr>
            <a:r>
              <a:rPr lang="en-US" altLang="zh-CN" sz="2400" b="1" dirty="0">
                <a:solidFill>
                  <a:srgbClr val="FF0000"/>
                </a:solidFill>
                <a:latin typeface="微软雅黑" panose="020B0503020204020204" pitchFamily="34" charset="-122"/>
                <a:ea typeface="微软雅黑" panose="020B0503020204020204" pitchFamily="34" charset="-122"/>
              </a:rPr>
              <a:t>1994</a:t>
            </a:r>
            <a:r>
              <a:rPr lang="zh-CN" altLang="en-US" sz="2400" b="1" dirty="0">
                <a:solidFill>
                  <a:srgbClr val="FF0000"/>
                </a:solidFill>
                <a:latin typeface="微软雅黑" panose="020B0503020204020204" pitchFamily="34" charset="-122"/>
                <a:ea typeface="微软雅黑" panose="020B0503020204020204" pitchFamily="34" charset="-122"/>
              </a:rPr>
              <a:t>年</a:t>
            </a:r>
            <a:r>
              <a:rPr lang="en-US" altLang="zh-CN" sz="2400" b="1" dirty="0">
                <a:solidFill>
                  <a:srgbClr val="FF0000"/>
                </a:solidFill>
                <a:latin typeface="微软雅黑" panose="020B0503020204020204" pitchFamily="34" charset="-122"/>
                <a:ea typeface="微软雅黑" panose="020B0503020204020204" pitchFamily="34" charset="-122"/>
              </a:rPr>
              <a:t>12</a:t>
            </a:r>
            <a:r>
              <a:rPr lang="zh-CN" altLang="en-US" sz="2400" b="1" dirty="0">
                <a:solidFill>
                  <a:srgbClr val="FF0000"/>
                </a:solidFill>
                <a:latin typeface="微软雅黑" panose="020B0503020204020204" pitchFamily="34" charset="-122"/>
                <a:ea typeface="微软雅黑" panose="020B0503020204020204" pitchFamily="34" charset="-122"/>
              </a:rPr>
              <a:t>月</a:t>
            </a:r>
            <a:r>
              <a:rPr lang="en-US" altLang="zh-CN" sz="2400" b="1" dirty="0">
                <a:solidFill>
                  <a:srgbClr val="FF0000"/>
                </a:solidFill>
                <a:latin typeface="微软雅黑" panose="020B0503020204020204" pitchFamily="34" charset="-122"/>
                <a:ea typeface="微软雅黑" panose="020B0503020204020204" pitchFamily="34" charset="-122"/>
              </a:rPr>
              <a:t>7</a:t>
            </a:r>
            <a:r>
              <a:rPr lang="zh-CN" altLang="en-US" sz="2400" b="1" dirty="0">
                <a:solidFill>
                  <a:srgbClr val="FF0000"/>
                </a:solidFill>
                <a:latin typeface="微软雅黑" panose="020B0503020204020204" pitchFamily="34" charset="-122"/>
                <a:ea typeface="微软雅黑" panose="020B0503020204020204" pitchFamily="34" charset="-122"/>
              </a:rPr>
              <a:t>日，新疆维吾尔自治区教委“义务教育与扫盲评估验收团”一行</a:t>
            </a:r>
            <a:r>
              <a:rPr lang="en-US" altLang="zh-CN" sz="2400" b="1" dirty="0">
                <a:solidFill>
                  <a:srgbClr val="FF0000"/>
                </a:solidFill>
                <a:latin typeface="微软雅黑" panose="020B0503020204020204" pitchFamily="34" charset="-122"/>
                <a:ea typeface="微软雅黑" panose="020B0503020204020204" pitchFamily="34" charset="-122"/>
              </a:rPr>
              <a:t>25</a:t>
            </a:r>
            <a:r>
              <a:rPr lang="zh-CN" altLang="en-US" sz="2400" b="1" dirty="0">
                <a:solidFill>
                  <a:srgbClr val="FF0000"/>
                </a:solidFill>
                <a:latin typeface="微软雅黑" panose="020B0503020204020204" pitchFamily="34" charset="-122"/>
                <a:ea typeface="微软雅黑" panose="020B0503020204020204" pitchFamily="34" charset="-122"/>
              </a:rPr>
              <a:t>人到克拉玛依市检查工作。</a:t>
            </a:r>
            <a:endParaRPr lang="zh-CN" altLang="en-US" sz="2400" b="1" dirty="0">
              <a:solidFill>
                <a:srgbClr val="FF0000"/>
              </a:solidFill>
              <a:latin typeface="微软雅黑" panose="020B0503020204020204" pitchFamily="34" charset="-122"/>
              <a:ea typeface="微软雅黑" panose="020B0503020204020204" pitchFamily="34" charset="-122"/>
            </a:endParaRPr>
          </a:p>
          <a:p>
            <a:pPr algn="just">
              <a:lnSpc>
                <a:spcPct val="150000"/>
              </a:lnSpc>
            </a:pPr>
            <a:r>
              <a:rPr lang="en-US" altLang="zh-CN" sz="2400" b="1" dirty="0">
                <a:solidFill>
                  <a:srgbClr val="FF0000"/>
                </a:solidFill>
                <a:latin typeface="微软雅黑" panose="020B0503020204020204" pitchFamily="34" charset="-122"/>
                <a:ea typeface="微软雅黑" panose="020B0503020204020204" pitchFamily="34" charset="-122"/>
              </a:rPr>
              <a:t>12</a:t>
            </a:r>
            <a:r>
              <a:rPr lang="zh-CN" altLang="en-US" sz="2400" b="1" dirty="0">
                <a:solidFill>
                  <a:srgbClr val="FF0000"/>
                </a:solidFill>
                <a:latin typeface="微软雅黑" panose="020B0503020204020204" pitchFamily="34" charset="-122"/>
                <a:ea typeface="微软雅黑" panose="020B0503020204020204" pitchFamily="34" charset="-122"/>
              </a:rPr>
              <a:t>月</a:t>
            </a:r>
            <a:r>
              <a:rPr lang="en-US" altLang="zh-CN" sz="2400" b="1" dirty="0">
                <a:solidFill>
                  <a:srgbClr val="FF0000"/>
                </a:solidFill>
                <a:latin typeface="微软雅黑" panose="020B0503020204020204" pitchFamily="34" charset="-122"/>
                <a:ea typeface="微软雅黑" panose="020B0503020204020204" pitchFamily="34" charset="-122"/>
              </a:rPr>
              <a:t>8</a:t>
            </a:r>
            <a:r>
              <a:rPr lang="zh-CN" altLang="en-US" sz="2400" b="1" dirty="0">
                <a:solidFill>
                  <a:srgbClr val="FF0000"/>
                </a:solidFill>
                <a:latin typeface="微软雅黑" panose="020B0503020204020204" pitchFamily="34" charset="-122"/>
                <a:ea typeface="微软雅黑" panose="020B0503020204020204" pitchFamily="34" charset="-122"/>
              </a:rPr>
              <a:t>日</a:t>
            </a:r>
            <a:r>
              <a:rPr lang="en-US" altLang="zh-CN" sz="2400" b="1" dirty="0">
                <a:solidFill>
                  <a:srgbClr val="FF0000"/>
                </a:solidFill>
                <a:latin typeface="微软雅黑" panose="020B0503020204020204" pitchFamily="34" charset="-122"/>
                <a:ea typeface="微软雅黑" panose="020B0503020204020204" pitchFamily="34" charset="-122"/>
              </a:rPr>
              <a:t>16</a:t>
            </a:r>
            <a:r>
              <a:rPr lang="zh-CN" altLang="en-US" sz="2400" b="1" dirty="0">
                <a:solidFill>
                  <a:srgbClr val="FF0000"/>
                </a:solidFill>
                <a:latin typeface="微软雅黑" panose="020B0503020204020204" pitchFamily="34" charset="-122"/>
                <a:ea typeface="微软雅黑" panose="020B0503020204020204" pitchFamily="34" charset="-122"/>
              </a:rPr>
              <a:t>时，克拉玛依教委组织</a:t>
            </a:r>
            <a:r>
              <a:rPr lang="en-US" altLang="zh-CN" sz="2400" b="1" dirty="0">
                <a:solidFill>
                  <a:srgbClr val="FF0000"/>
                </a:solidFill>
                <a:latin typeface="微软雅黑" panose="020B0503020204020204" pitchFamily="34" charset="-122"/>
                <a:ea typeface="微软雅黑" panose="020B0503020204020204" pitchFamily="34" charset="-122"/>
              </a:rPr>
              <a:t>15</a:t>
            </a:r>
            <a:r>
              <a:rPr lang="zh-CN" altLang="en-US" sz="2400" b="1" dirty="0">
                <a:solidFill>
                  <a:srgbClr val="FF0000"/>
                </a:solidFill>
                <a:latin typeface="微软雅黑" panose="020B0503020204020204" pitchFamily="34" charset="-122"/>
                <a:ea typeface="微软雅黑" panose="020B0503020204020204" pitchFamily="34" charset="-122"/>
              </a:rPr>
              <a:t>所中、小学</a:t>
            </a:r>
            <a:r>
              <a:rPr lang="en-US" altLang="zh-CN" sz="2400" b="1" dirty="0">
                <a:solidFill>
                  <a:srgbClr val="FF0000"/>
                </a:solidFill>
                <a:latin typeface="微软雅黑" panose="020B0503020204020204" pitchFamily="34" charset="-122"/>
                <a:ea typeface="微软雅黑" panose="020B0503020204020204" pitchFamily="34" charset="-122"/>
              </a:rPr>
              <a:t>15</a:t>
            </a:r>
            <a:r>
              <a:rPr lang="zh-CN" altLang="en-US" sz="2400" b="1" dirty="0">
                <a:solidFill>
                  <a:srgbClr val="FF0000"/>
                </a:solidFill>
                <a:latin typeface="微软雅黑" panose="020B0503020204020204" pitchFamily="34" charset="-122"/>
                <a:ea typeface="微软雅黑" panose="020B0503020204020204" pitchFamily="34" charset="-122"/>
              </a:rPr>
              <a:t>个规范班和教师家长等</a:t>
            </a:r>
            <a:r>
              <a:rPr lang="en-US" altLang="zh-CN" sz="2400" b="1" dirty="0">
                <a:solidFill>
                  <a:srgbClr val="0000FF"/>
                </a:solidFill>
                <a:latin typeface="微软雅黑" panose="020B0503020204020204" pitchFamily="34" charset="-122"/>
                <a:ea typeface="微软雅黑" panose="020B0503020204020204" pitchFamily="34" charset="-122"/>
              </a:rPr>
              <a:t>769</a:t>
            </a:r>
            <a:r>
              <a:rPr lang="zh-CN" altLang="en-US" sz="2400" b="1" dirty="0">
                <a:solidFill>
                  <a:srgbClr val="0000FF"/>
                </a:solidFill>
                <a:latin typeface="微软雅黑" panose="020B0503020204020204" pitchFamily="34" charset="-122"/>
                <a:ea typeface="微软雅黑" panose="020B0503020204020204" pitchFamily="34" charset="-122"/>
              </a:rPr>
              <a:t>人</a:t>
            </a:r>
            <a:r>
              <a:rPr lang="zh-CN" altLang="en-US" sz="2400" b="1" dirty="0">
                <a:solidFill>
                  <a:srgbClr val="FF0000"/>
                </a:solidFill>
                <a:latin typeface="微软雅黑" panose="020B0503020204020204" pitchFamily="34" charset="-122"/>
                <a:ea typeface="微软雅黑" panose="020B0503020204020204" pitchFamily="34" charset="-122"/>
              </a:rPr>
              <a:t>在</a:t>
            </a:r>
            <a:r>
              <a:rPr lang="zh-CN" altLang="en-US" sz="2400" b="1" dirty="0">
                <a:solidFill>
                  <a:srgbClr val="0000FF"/>
                </a:solidFill>
                <a:latin typeface="微软雅黑" panose="020B0503020204020204" pitchFamily="34" charset="-122"/>
                <a:ea typeface="微软雅黑" panose="020B0503020204020204" pitchFamily="34" charset="-122"/>
              </a:rPr>
              <a:t>友谊馆</a:t>
            </a:r>
            <a:r>
              <a:rPr lang="zh-CN" altLang="en-US" sz="2400" b="1" dirty="0">
                <a:solidFill>
                  <a:srgbClr val="FF0000"/>
                </a:solidFill>
                <a:latin typeface="微软雅黑" panose="020B0503020204020204" pitchFamily="34" charset="-122"/>
                <a:ea typeface="微软雅黑" panose="020B0503020204020204" pitchFamily="34" charset="-122"/>
              </a:rPr>
              <a:t>为检查团进行</a:t>
            </a:r>
            <a:r>
              <a:rPr lang="zh-CN" altLang="en-US" sz="2400" b="1" dirty="0">
                <a:solidFill>
                  <a:srgbClr val="0000FF"/>
                </a:solidFill>
                <a:latin typeface="微软雅黑" panose="020B0503020204020204" pitchFamily="34" charset="-122"/>
                <a:ea typeface="微软雅黑" panose="020B0503020204020204" pitchFamily="34" charset="-122"/>
              </a:rPr>
              <a:t>文艺汇报演出</a:t>
            </a:r>
            <a:r>
              <a:rPr lang="zh-CN" altLang="en-US" sz="3600" b="1" dirty="0">
                <a:solidFill>
                  <a:srgbClr val="FF0000"/>
                </a:solidFill>
                <a:latin typeface="微软雅黑" panose="020B0503020204020204" pitchFamily="34" charset="-122"/>
                <a:ea typeface="微软雅黑" panose="020B0503020204020204" pitchFamily="34" charset="-122"/>
              </a:rPr>
              <a:t>。 </a:t>
            </a:r>
            <a:endParaRPr lang="zh-CN" altLang="en-US" sz="36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3" name="Text Box 2"/>
          <p:cNvSpPr txBox="1"/>
          <p:nvPr/>
        </p:nvSpPr>
        <p:spPr>
          <a:xfrm>
            <a:off x="2508250" y="1400175"/>
            <a:ext cx="7177088" cy="4522788"/>
          </a:xfrm>
          <a:prstGeom prst="rect">
            <a:avLst/>
          </a:prstGeom>
          <a:noFill/>
          <a:ln w="9525">
            <a:noFill/>
          </a:ln>
        </p:spPr>
        <p:txBody>
          <a:bodyPr anchor="t" anchorCtr="0">
            <a:spAutoFit/>
          </a:bodyPr>
          <a:p>
            <a:pPr algn="just">
              <a:lnSpc>
                <a:spcPct val="150000"/>
              </a:lnSpc>
            </a:pPr>
            <a:r>
              <a:rPr lang="zh-CN" altLang="en-US" sz="3200" b="1" dirty="0">
                <a:solidFill>
                  <a:srgbClr val="FF0000"/>
                </a:solidFill>
                <a:latin typeface="微软雅黑" panose="020B0503020204020204" pitchFamily="34" charset="-122"/>
                <a:ea typeface="微软雅黑" panose="020B0503020204020204" pitchFamily="34" charset="-122"/>
              </a:rPr>
              <a:t>火是从第二个节目</a:t>
            </a:r>
            <a:r>
              <a:rPr lang="en-US" altLang="zh-CN" sz="3200" b="1" dirty="0">
                <a:solidFill>
                  <a:srgbClr val="0000FF"/>
                </a:solidFill>
                <a:latin typeface="微软雅黑" panose="020B0503020204020204" pitchFamily="34" charset="-122"/>
                <a:ea typeface="微软雅黑" panose="020B0503020204020204" pitchFamily="34" charset="-122"/>
              </a:rPr>
              <a:t>《</a:t>
            </a:r>
            <a:r>
              <a:rPr lang="zh-CN" altLang="en-US" sz="3200" b="1" dirty="0">
                <a:solidFill>
                  <a:srgbClr val="0000FF"/>
                </a:solidFill>
                <a:latin typeface="微软雅黑" panose="020B0503020204020204" pitchFamily="34" charset="-122"/>
                <a:ea typeface="微软雅黑" panose="020B0503020204020204" pitchFamily="34" charset="-122"/>
              </a:rPr>
              <a:t>春暖童心</a:t>
            </a:r>
            <a:r>
              <a:rPr lang="en-US" altLang="zh-CN" sz="3200" b="1" dirty="0">
                <a:solidFill>
                  <a:srgbClr val="0000FF"/>
                </a:solidFill>
                <a:latin typeface="微软雅黑" panose="020B0503020204020204" pitchFamily="34" charset="-122"/>
                <a:ea typeface="微软雅黑" panose="020B0503020204020204" pitchFamily="34" charset="-122"/>
              </a:rPr>
              <a:t>》</a:t>
            </a:r>
            <a:r>
              <a:rPr lang="zh-CN" altLang="en-US" sz="3200" b="1" dirty="0">
                <a:solidFill>
                  <a:srgbClr val="FF0000"/>
                </a:solidFill>
                <a:latin typeface="微软雅黑" panose="020B0503020204020204" pitchFamily="34" charset="-122"/>
                <a:ea typeface="微软雅黑" panose="020B0503020204020204" pitchFamily="34" charset="-122"/>
              </a:rPr>
              <a:t>开始。</a:t>
            </a:r>
            <a:endParaRPr lang="zh-CN" altLang="en-US" sz="3200" b="1" dirty="0">
              <a:solidFill>
                <a:srgbClr val="FF0000"/>
              </a:solidFill>
              <a:latin typeface="微软雅黑" panose="020B0503020204020204" pitchFamily="34" charset="-122"/>
              <a:ea typeface="微软雅黑" panose="020B0503020204020204" pitchFamily="34" charset="-122"/>
            </a:endParaRPr>
          </a:p>
          <a:p>
            <a:pPr algn="just">
              <a:lnSpc>
                <a:spcPct val="150000"/>
              </a:lnSpc>
            </a:pPr>
            <a:r>
              <a:rPr lang="zh-CN" altLang="en-US" sz="3200" b="1" dirty="0">
                <a:solidFill>
                  <a:srgbClr val="FF0000"/>
                </a:solidFill>
                <a:latin typeface="微软雅黑" panose="020B0503020204020204" pitchFamily="34" charset="-122"/>
                <a:ea typeface="微软雅黑" panose="020B0503020204020204" pitchFamily="34" charset="-122"/>
              </a:rPr>
              <a:t>为了不致混乱，</a:t>
            </a:r>
            <a:endParaRPr lang="zh-CN" altLang="en-US" sz="3200" b="1" dirty="0">
              <a:solidFill>
                <a:srgbClr val="FF0000"/>
              </a:solidFill>
              <a:latin typeface="微软雅黑" panose="020B0503020204020204" pitchFamily="34" charset="-122"/>
              <a:ea typeface="微软雅黑" panose="020B0503020204020204" pitchFamily="34" charset="-122"/>
            </a:endParaRPr>
          </a:p>
          <a:p>
            <a:pPr algn="just">
              <a:lnSpc>
                <a:spcPct val="150000"/>
              </a:lnSpc>
            </a:pPr>
            <a:r>
              <a:rPr lang="zh-CN" altLang="en-US" sz="3200" b="1" dirty="0">
                <a:solidFill>
                  <a:srgbClr val="FF0000"/>
                </a:solidFill>
                <a:latin typeface="微软雅黑" panose="020B0503020204020204" pitchFamily="34" charset="-122"/>
                <a:ea typeface="微软雅黑" panose="020B0503020204020204" pitchFamily="34" charset="-122"/>
              </a:rPr>
              <a:t>幕布被拉上。</a:t>
            </a:r>
            <a:endParaRPr lang="zh-CN" altLang="en-US" sz="3200" b="1" dirty="0">
              <a:solidFill>
                <a:srgbClr val="FF0000"/>
              </a:solidFill>
              <a:latin typeface="微软雅黑" panose="020B0503020204020204" pitchFamily="34" charset="-122"/>
              <a:ea typeface="微软雅黑" panose="020B0503020204020204" pitchFamily="34" charset="-122"/>
            </a:endParaRPr>
          </a:p>
          <a:p>
            <a:pPr algn="just">
              <a:lnSpc>
                <a:spcPct val="150000"/>
              </a:lnSpc>
            </a:pPr>
            <a:r>
              <a:rPr lang="zh-CN" altLang="en-US" sz="3200" b="1" dirty="0">
                <a:solidFill>
                  <a:srgbClr val="FF0000"/>
                </a:solidFill>
                <a:latin typeface="微软雅黑" panose="020B0503020204020204" pitchFamily="34" charset="-122"/>
                <a:ea typeface="微软雅黑" panose="020B0503020204020204" pitchFamily="34" charset="-122"/>
              </a:rPr>
              <a:t>由于幕布的阻挡，</a:t>
            </a:r>
            <a:endParaRPr lang="zh-CN" altLang="en-US" sz="3200" b="1" dirty="0">
              <a:solidFill>
                <a:srgbClr val="FF0000"/>
              </a:solidFill>
              <a:latin typeface="微软雅黑" panose="020B0503020204020204" pitchFamily="34" charset="-122"/>
              <a:ea typeface="微软雅黑" panose="020B0503020204020204" pitchFamily="34" charset="-122"/>
            </a:endParaRPr>
          </a:p>
          <a:p>
            <a:pPr algn="just">
              <a:lnSpc>
                <a:spcPct val="150000"/>
              </a:lnSpc>
            </a:pPr>
            <a:r>
              <a:rPr lang="zh-CN" altLang="en-US" sz="3200" b="1" dirty="0">
                <a:solidFill>
                  <a:srgbClr val="FF0000"/>
                </a:solidFill>
                <a:latin typeface="微软雅黑" panose="020B0503020204020204" pitchFamily="34" charset="-122"/>
                <a:ea typeface="微软雅黑" panose="020B0503020204020204" pitchFamily="34" charset="-122"/>
              </a:rPr>
              <a:t>使舞台区域内形成了一个高压区，</a:t>
            </a:r>
            <a:endParaRPr lang="zh-CN" altLang="en-US" sz="3200" b="1" dirty="0">
              <a:solidFill>
                <a:srgbClr val="FF0000"/>
              </a:solidFill>
              <a:latin typeface="微软雅黑" panose="020B0503020204020204" pitchFamily="34" charset="-122"/>
              <a:ea typeface="微软雅黑" panose="020B0503020204020204" pitchFamily="34" charset="-122"/>
            </a:endParaRPr>
          </a:p>
          <a:p>
            <a:pPr algn="just">
              <a:lnSpc>
                <a:spcPct val="150000"/>
              </a:lnSpc>
            </a:pPr>
            <a:r>
              <a:rPr lang="zh-CN" altLang="en-US" sz="3200" b="1" dirty="0">
                <a:solidFill>
                  <a:srgbClr val="FF0000"/>
                </a:solidFill>
                <a:latin typeface="微软雅黑" panose="020B0503020204020204" pitchFamily="34" charset="-122"/>
                <a:ea typeface="微软雅黑" panose="020B0503020204020204" pitchFamily="34" charset="-122"/>
              </a:rPr>
              <a:t>幕布膨胀如气球。 </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7" name="Text Box 2"/>
          <p:cNvSpPr txBox="1"/>
          <p:nvPr/>
        </p:nvSpPr>
        <p:spPr>
          <a:xfrm>
            <a:off x="1069975" y="1814513"/>
            <a:ext cx="10623550" cy="3230562"/>
          </a:xfrm>
          <a:prstGeom prst="rect">
            <a:avLst/>
          </a:prstGeom>
          <a:noFill/>
          <a:ln w="9525">
            <a:noFill/>
          </a:ln>
        </p:spPr>
        <p:txBody>
          <a:bodyPr anchor="t" anchorCtr="0">
            <a:spAutoFit/>
          </a:bodyPr>
          <a:p>
            <a:pPr algn="just">
              <a:lnSpc>
                <a:spcPct val="150000"/>
              </a:lnSpc>
            </a:pPr>
            <a:r>
              <a:rPr lang="zh-CN" altLang="en-US" sz="4000" b="1" dirty="0">
                <a:solidFill>
                  <a:srgbClr val="0000FF"/>
                </a:solidFill>
                <a:latin typeface="微软雅黑" panose="020B0503020204020204" pitchFamily="34" charset="-122"/>
                <a:ea typeface="微软雅黑" panose="020B0503020204020204" pitchFamily="34" charset="-122"/>
              </a:rPr>
              <a:t>著名的“让领导先走。”</a:t>
            </a:r>
            <a:endParaRPr lang="zh-CN" altLang="en-US" sz="4000" b="1" dirty="0">
              <a:solidFill>
                <a:srgbClr val="0000FF"/>
              </a:solidFill>
              <a:latin typeface="微软雅黑" panose="020B0503020204020204" pitchFamily="34" charset="-122"/>
              <a:ea typeface="微软雅黑" panose="020B0503020204020204" pitchFamily="34" charset="-122"/>
            </a:endParaRPr>
          </a:p>
          <a:p>
            <a:pPr algn="just">
              <a:lnSpc>
                <a:spcPct val="150000"/>
              </a:lnSpc>
            </a:pPr>
            <a:r>
              <a:rPr lang="zh-CN" altLang="en-US" sz="3200" b="1" dirty="0">
                <a:solidFill>
                  <a:srgbClr val="FF0000"/>
                </a:solidFill>
                <a:latin typeface="微软雅黑" panose="020B0503020204020204" pitchFamily="34" charset="-122"/>
                <a:ea typeface="微软雅黑" panose="020B0503020204020204" pitchFamily="34" charset="-122"/>
              </a:rPr>
              <a:t>初二学生金素敏回忆说，我们那阵都站起来了，一个女的站在领导席前面，拿着话筒说让我们不要乱，坐下来，我们就坐下。</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1" name="Text Box 2"/>
          <p:cNvSpPr txBox="1"/>
          <p:nvPr/>
        </p:nvSpPr>
        <p:spPr>
          <a:xfrm>
            <a:off x="2400300" y="2136775"/>
            <a:ext cx="7391400" cy="2584450"/>
          </a:xfrm>
          <a:prstGeom prst="rect">
            <a:avLst/>
          </a:prstGeom>
          <a:noFill/>
          <a:ln w="9525">
            <a:noFill/>
          </a:ln>
        </p:spPr>
        <p:txBody>
          <a:bodyPr anchor="t" anchorCtr="0">
            <a:spAutoFit/>
          </a:bodyPr>
          <a:p>
            <a:pPr algn="just">
              <a:lnSpc>
                <a:spcPct val="150000"/>
              </a:lnSpc>
            </a:pPr>
            <a:r>
              <a:rPr lang="zh-CN" altLang="zh-CN" sz="3600" b="1" dirty="0">
                <a:solidFill>
                  <a:srgbClr val="FF0000"/>
                </a:solidFill>
                <a:latin typeface="微软雅黑" panose="020B0503020204020204" pitchFamily="34" charset="-122"/>
                <a:ea typeface="微软雅黑" panose="020B0503020204020204" pitchFamily="34" charset="-122"/>
              </a:rPr>
              <a:t>赵兰秀是主管教育的副市长，</a:t>
            </a:r>
            <a:endParaRPr lang="zh-CN" altLang="en-US" sz="3600" b="1" dirty="0">
              <a:solidFill>
                <a:srgbClr val="FF0000"/>
              </a:solidFill>
              <a:latin typeface="微软雅黑" panose="020B0503020204020204" pitchFamily="34" charset="-122"/>
              <a:ea typeface="微软雅黑" panose="020B0503020204020204" pitchFamily="34" charset="-122"/>
            </a:endParaRPr>
          </a:p>
          <a:p>
            <a:pPr algn="just">
              <a:lnSpc>
                <a:spcPct val="150000"/>
              </a:lnSpc>
            </a:pPr>
            <a:r>
              <a:rPr lang="zh-CN" altLang="zh-CN" sz="3600" b="1" dirty="0">
                <a:solidFill>
                  <a:srgbClr val="FF0000"/>
                </a:solidFill>
                <a:latin typeface="微软雅黑" panose="020B0503020204020204" pitchFamily="34" charset="-122"/>
                <a:ea typeface="微软雅黑" panose="020B0503020204020204" pitchFamily="34" charset="-122"/>
              </a:rPr>
              <a:t>大火燃起时，</a:t>
            </a:r>
            <a:endParaRPr lang="zh-CN" altLang="en-US" sz="3600" b="1" dirty="0">
              <a:solidFill>
                <a:srgbClr val="FF0000"/>
              </a:solidFill>
              <a:latin typeface="微软雅黑" panose="020B0503020204020204" pitchFamily="34" charset="-122"/>
              <a:ea typeface="微软雅黑" panose="020B0503020204020204" pitchFamily="34" charset="-122"/>
            </a:endParaRPr>
          </a:p>
          <a:p>
            <a:pPr algn="just">
              <a:lnSpc>
                <a:spcPct val="150000"/>
              </a:lnSpc>
            </a:pPr>
            <a:r>
              <a:rPr lang="zh-CN" altLang="zh-CN" sz="3600" b="1" dirty="0">
                <a:solidFill>
                  <a:srgbClr val="FF0000"/>
                </a:solidFill>
                <a:latin typeface="微软雅黑" panose="020B0503020204020204" pitchFamily="34" charset="-122"/>
                <a:ea typeface="微软雅黑" panose="020B0503020204020204" pitchFamily="34" charset="-122"/>
              </a:rPr>
              <a:t>赵兰秀站起来大声喊</a:t>
            </a:r>
            <a:r>
              <a:rPr lang="zh-CN" altLang="en-US" sz="3600" b="1" dirty="0">
                <a:solidFill>
                  <a:srgbClr val="0000FF"/>
                </a:solidFill>
                <a:latin typeface="微软雅黑" panose="020B0503020204020204" pitchFamily="34" charset="-122"/>
                <a:ea typeface="微软雅黑" panose="020B0503020204020204" pitchFamily="34" charset="-122"/>
              </a:rPr>
              <a:t>“切断电源”</a:t>
            </a:r>
            <a:r>
              <a:rPr lang="zh-CN" altLang="en-US" sz="3600" b="1" dirty="0">
                <a:solidFill>
                  <a:srgbClr val="FF0000"/>
                </a:solidFill>
                <a:latin typeface="微软雅黑" panose="020B0503020204020204" pitchFamily="34" charset="-122"/>
                <a:ea typeface="微软雅黑" panose="020B0503020204020204" pitchFamily="34" charset="-122"/>
              </a:rPr>
              <a:t>。</a:t>
            </a:r>
            <a:endParaRPr lang="zh-CN" altLang="en-US" sz="36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5" name="Text Box 2"/>
          <p:cNvSpPr txBox="1"/>
          <p:nvPr/>
        </p:nvSpPr>
        <p:spPr>
          <a:xfrm>
            <a:off x="442913" y="2087563"/>
            <a:ext cx="11296650" cy="3046412"/>
          </a:xfrm>
          <a:prstGeom prst="rect">
            <a:avLst/>
          </a:prstGeom>
          <a:noFill/>
          <a:ln w="9525">
            <a:noFill/>
          </a:ln>
        </p:spPr>
        <p:txBody>
          <a:bodyPr anchor="t" anchorCtr="0">
            <a:spAutoFit/>
          </a:bodyPr>
          <a:p>
            <a:pPr algn="just">
              <a:lnSpc>
                <a:spcPct val="150000"/>
              </a:lnSpc>
            </a:pPr>
            <a:r>
              <a:rPr lang="zh-CN" altLang="en-US" sz="3200" b="1" dirty="0">
                <a:solidFill>
                  <a:srgbClr val="FF0000"/>
                </a:solidFill>
                <a:latin typeface="微软雅黑" panose="020B0503020204020204" pitchFamily="34" charset="-122"/>
                <a:ea typeface="微软雅黑" panose="020B0503020204020204" pitchFamily="34" charset="-122"/>
              </a:rPr>
              <a:t>不久，友谊馆后排原本开着的卷帘门突然掉落下来，友谊馆顿时变成了一个完全封闭类似砖窑的火葬场，一个充满哀号和惨叫的死亡之馆。</a:t>
            </a:r>
            <a:endParaRPr lang="zh-CN" altLang="en-US" sz="3200" b="1" dirty="0">
              <a:solidFill>
                <a:srgbClr val="FF0000"/>
              </a:solidFill>
              <a:latin typeface="微软雅黑" panose="020B0503020204020204" pitchFamily="34" charset="-122"/>
              <a:ea typeface="微软雅黑" panose="020B0503020204020204" pitchFamily="34" charset="-122"/>
            </a:endParaRPr>
          </a:p>
          <a:p>
            <a:pPr algn="just">
              <a:lnSpc>
                <a:spcPct val="150000"/>
              </a:lnSpc>
            </a:pPr>
            <a:r>
              <a:rPr lang="zh-CN" altLang="en-US" sz="3200" b="1" dirty="0">
                <a:solidFill>
                  <a:srgbClr val="FF0000"/>
                </a:solidFill>
                <a:latin typeface="微软雅黑" panose="020B0503020204020204" pitchFamily="34" charset="-122"/>
                <a:ea typeface="微软雅黑" panose="020B0503020204020204" pitchFamily="34" charset="-122"/>
              </a:rPr>
              <a:t>实际上，大火只持续了</a:t>
            </a:r>
            <a:r>
              <a:rPr lang="en-US" altLang="zh-CN" sz="3200" b="1" dirty="0">
                <a:solidFill>
                  <a:srgbClr val="FF0000"/>
                </a:solidFill>
                <a:latin typeface="微软雅黑" panose="020B0503020204020204" pitchFamily="34" charset="-122"/>
                <a:ea typeface="微软雅黑" panose="020B0503020204020204" pitchFamily="34" charset="-122"/>
              </a:rPr>
              <a:t>20</a:t>
            </a:r>
            <a:r>
              <a:rPr lang="zh-CN" altLang="en-US" sz="3200" b="1" dirty="0">
                <a:solidFill>
                  <a:srgbClr val="FF0000"/>
                </a:solidFill>
                <a:latin typeface="微软雅黑" panose="020B0503020204020204" pitchFamily="34" charset="-122"/>
                <a:ea typeface="微软雅黑" panose="020B0503020204020204" pitchFamily="34" charset="-122"/>
              </a:rPr>
              <a:t>分钟。</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Text Box 2"/>
          <p:cNvSpPr txBox="1"/>
          <p:nvPr/>
        </p:nvSpPr>
        <p:spPr>
          <a:xfrm>
            <a:off x="393700" y="1854200"/>
            <a:ext cx="11406188" cy="3416300"/>
          </a:xfrm>
          <a:prstGeom prst="rect">
            <a:avLst/>
          </a:prstGeom>
          <a:solidFill>
            <a:schemeClr val="bg1"/>
          </a:solidFill>
          <a:ln w="9525">
            <a:noFill/>
          </a:ln>
        </p:spPr>
        <p:txBody>
          <a:bodyPr anchor="t" anchorCtr="0">
            <a:spAutoFit/>
          </a:bodyPr>
          <a:p>
            <a:pPr>
              <a:lnSpc>
                <a:spcPct val="150000"/>
              </a:lnSpc>
            </a:pPr>
            <a:r>
              <a:rPr lang="zh-CN" altLang="en-US" sz="4000" b="1" dirty="0">
                <a:solidFill>
                  <a:srgbClr val="FF0000"/>
                </a:solidFill>
                <a:latin typeface="微软雅黑" panose="020B0503020204020204" pitchFamily="34" charset="-122"/>
                <a:ea typeface="微软雅黑" panose="020B0503020204020204" pitchFamily="34" charset="-122"/>
              </a:rPr>
              <a:t>叶志平的</a:t>
            </a:r>
            <a:r>
              <a:rPr lang="zh-CN" altLang="en-US" sz="4800" b="1" dirty="0">
                <a:solidFill>
                  <a:srgbClr val="0066FF"/>
                </a:solidFill>
                <a:latin typeface="微软雅黑" panose="020B0503020204020204" pitchFamily="34" charset="-122"/>
                <a:ea typeface="微软雅黑" panose="020B0503020204020204" pitchFamily="34" charset="-122"/>
              </a:rPr>
              <a:t>定位</a:t>
            </a:r>
            <a:r>
              <a:rPr lang="zh-CN" altLang="en-US" sz="4000" b="1" dirty="0">
                <a:solidFill>
                  <a:srgbClr val="FF0000"/>
                </a:solidFill>
                <a:latin typeface="微软雅黑" panose="020B0503020204020204" pitchFamily="34" charset="-122"/>
                <a:ea typeface="微软雅黑" panose="020B0503020204020204" pitchFamily="34" charset="-122"/>
              </a:rPr>
              <a:t>：</a:t>
            </a:r>
            <a:endParaRPr lang="zh-CN" altLang="en-US" sz="4000" b="1" dirty="0">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en-US" sz="3200" b="1" dirty="0">
                <a:solidFill>
                  <a:srgbClr val="FF0000"/>
                </a:solidFill>
                <a:latin typeface="微软雅黑" panose="020B0503020204020204" pitchFamily="34" charset="-122"/>
                <a:ea typeface="微软雅黑" panose="020B0503020204020204" pitchFamily="34" charset="-122"/>
              </a:rPr>
              <a:t>“保护和教育好孩子，是老百姓对我们的基本要求，更是我们人民教师最高的职责，我们一定要让我们的孩子跨进校园，就走进了平安。” </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849" name="Text Box 2"/>
          <p:cNvSpPr txBox="1"/>
          <p:nvPr/>
        </p:nvSpPr>
        <p:spPr>
          <a:xfrm>
            <a:off x="960438" y="1873250"/>
            <a:ext cx="10271125" cy="3784600"/>
          </a:xfrm>
          <a:prstGeom prst="rect">
            <a:avLst/>
          </a:prstGeom>
          <a:noFill/>
          <a:ln w="9525">
            <a:noFill/>
          </a:ln>
        </p:spPr>
        <p:txBody>
          <a:bodyPr anchor="t" anchorCtr="0">
            <a:spAutoFit/>
          </a:bodyPr>
          <a:p>
            <a:pPr algn="just">
              <a:lnSpc>
                <a:spcPct val="150000"/>
              </a:lnSpc>
            </a:pPr>
            <a:r>
              <a:rPr lang="zh-CN" altLang="en-US" sz="3200" b="1" dirty="0">
                <a:solidFill>
                  <a:srgbClr val="FF0000"/>
                </a:solidFill>
                <a:latin typeface="微软雅黑" panose="020B0503020204020204" pitchFamily="34" charset="-122"/>
                <a:ea typeface="微软雅黑" panose="020B0503020204020204" pitchFamily="34" charset="-122"/>
              </a:rPr>
              <a:t>克市八小的校长张莉和教师张艳的尸体被抬出来的时候，</a:t>
            </a:r>
            <a:endParaRPr lang="zh-CN" altLang="en-US" sz="3200" b="1" dirty="0">
              <a:solidFill>
                <a:srgbClr val="FF0000"/>
              </a:solidFill>
              <a:latin typeface="微软雅黑" panose="020B0503020204020204" pitchFamily="34" charset="-122"/>
              <a:ea typeface="微软雅黑" panose="020B0503020204020204" pitchFamily="34" charset="-122"/>
            </a:endParaRPr>
          </a:p>
          <a:p>
            <a:pPr algn="just">
              <a:lnSpc>
                <a:spcPct val="150000"/>
              </a:lnSpc>
            </a:pPr>
            <a:r>
              <a:rPr lang="zh-CN" altLang="en-US" sz="3200" b="1" dirty="0">
                <a:solidFill>
                  <a:srgbClr val="FF0000"/>
                </a:solidFill>
                <a:latin typeface="微软雅黑" panose="020B0503020204020204" pitchFamily="34" charset="-122"/>
                <a:ea typeface="微软雅黑" panose="020B0503020204020204" pitchFamily="34" charset="-122"/>
              </a:rPr>
              <a:t>怀里都抱着孩子，</a:t>
            </a:r>
            <a:endParaRPr lang="zh-CN" altLang="en-US" sz="3200" b="1" dirty="0">
              <a:solidFill>
                <a:srgbClr val="FF0000"/>
              </a:solidFill>
              <a:latin typeface="微软雅黑" panose="020B0503020204020204" pitchFamily="34" charset="-122"/>
              <a:ea typeface="微软雅黑" panose="020B0503020204020204" pitchFamily="34" charset="-122"/>
            </a:endParaRPr>
          </a:p>
          <a:p>
            <a:pPr algn="just">
              <a:lnSpc>
                <a:spcPct val="150000"/>
              </a:lnSpc>
            </a:pPr>
            <a:r>
              <a:rPr lang="zh-CN" altLang="en-US" sz="3200" b="1" dirty="0">
                <a:solidFill>
                  <a:srgbClr val="FF0000"/>
                </a:solidFill>
                <a:latin typeface="微软雅黑" panose="020B0503020204020204" pitchFamily="34" charset="-122"/>
                <a:ea typeface="微软雅黑" panose="020B0503020204020204" pitchFamily="34" charset="-122"/>
              </a:rPr>
              <a:t>分都分不开，</a:t>
            </a:r>
            <a:endParaRPr lang="zh-CN" altLang="en-US" sz="3200" b="1" dirty="0">
              <a:solidFill>
                <a:srgbClr val="FF0000"/>
              </a:solidFill>
              <a:latin typeface="微软雅黑" panose="020B0503020204020204" pitchFamily="34" charset="-122"/>
              <a:ea typeface="微软雅黑" panose="020B0503020204020204" pitchFamily="34" charset="-122"/>
            </a:endParaRPr>
          </a:p>
          <a:p>
            <a:pPr algn="just">
              <a:lnSpc>
                <a:spcPct val="150000"/>
              </a:lnSpc>
            </a:pPr>
            <a:r>
              <a:rPr lang="zh-CN" altLang="en-US" sz="3200" b="1" dirty="0">
                <a:solidFill>
                  <a:srgbClr val="FF0000"/>
                </a:solidFill>
                <a:latin typeface="微软雅黑" panose="020B0503020204020204" pitchFamily="34" charset="-122"/>
                <a:ea typeface="微软雅黑" panose="020B0503020204020204" pitchFamily="34" charset="-122"/>
              </a:rPr>
              <a:t>孩子家长说：</a:t>
            </a:r>
            <a:endParaRPr lang="zh-CN" altLang="en-US" sz="3200" b="1" dirty="0">
              <a:solidFill>
                <a:srgbClr val="FF0000"/>
              </a:solidFill>
              <a:latin typeface="微软雅黑" panose="020B0503020204020204" pitchFamily="34" charset="-122"/>
              <a:ea typeface="微软雅黑" panose="020B0503020204020204" pitchFamily="34" charset="-122"/>
            </a:endParaRPr>
          </a:p>
          <a:p>
            <a:pPr algn="just">
              <a:lnSpc>
                <a:spcPct val="150000"/>
              </a:lnSpc>
            </a:pPr>
            <a:r>
              <a:rPr lang="zh-CN" altLang="en-US" sz="3200" b="1" dirty="0">
                <a:solidFill>
                  <a:srgbClr val="0000FF"/>
                </a:solidFill>
                <a:latin typeface="微软雅黑" panose="020B0503020204020204" pitchFamily="34" charset="-122"/>
                <a:ea typeface="微软雅黑" panose="020B0503020204020204" pitchFamily="34" charset="-122"/>
              </a:rPr>
              <a:t>“别分了，既然他们生在一起，死也在一起吧</a:t>
            </a:r>
            <a:r>
              <a:rPr lang="en-US" altLang="zh-CN" sz="3200" b="1" dirty="0">
                <a:solidFill>
                  <a:srgbClr val="0000FF"/>
                </a:solidFill>
                <a:latin typeface="微软雅黑" panose="020B0503020204020204" pitchFamily="34" charset="-122"/>
                <a:ea typeface="微软雅黑" panose="020B0503020204020204" pitchFamily="34" charset="-122"/>
              </a:rPr>
              <a:t>……” </a:t>
            </a:r>
            <a:endParaRPr lang="en-US" altLang="zh-CN" sz="3200" b="1" dirty="0">
              <a:solidFill>
                <a:srgbClr val="0000FF"/>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3" name="Text Box 2"/>
          <p:cNvSpPr txBox="1"/>
          <p:nvPr/>
        </p:nvSpPr>
        <p:spPr>
          <a:xfrm>
            <a:off x="723900" y="2246313"/>
            <a:ext cx="10744200" cy="2676525"/>
          </a:xfrm>
          <a:prstGeom prst="rect">
            <a:avLst/>
          </a:prstGeom>
          <a:noFill/>
          <a:ln w="9525">
            <a:noFill/>
          </a:ln>
        </p:spPr>
        <p:txBody>
          <a:bodyPr anchor="t" anchorCtr="0">
            <a:spAutoFit/>
          </a:bodyPr>
          <a:p>
            <a:pPr algn="just">
              <a:lnSpc>
                <a:spcPct val="150000"/>
              </a:lnSpc>
            </a:pPr>
            <a:r>
              <a:rPr lang="zh-CN" altLang="zh-CN" sz="2800" b="1" dirty="0">
                <a:solidFill>
                  <a:srgbClr val="FF0000"/>
                </a:solidFill>
                <a:latin typeface="微软雅黑" panose="020B0503020204020204" pitchFamily="34" charset="-122"/>
                <a:ea typeface="微软雅黑" panose="020B0503020204020204" pitchFamily="34" charset="-122"/>
              </a:rPr>
              <a:t>八小三年级二班的老师孟翠芬是十佳教师，当时白发苍苍的她已办了退休，是应</a:t>
            </a:r>
            <a:r>
              <a:rPr lang="zh-CN" altLang="en-US" sz="2800" b="1" dirty="0">
                <a:solidFill>
                  <a:srgbClr val="FF0000"/>
                </a:solidFill>
                <a:latin typeface="微软雅黑" panose="020B0503020204020204" pitchFamily="34" charset="-122"/>
                <a:ea typeface="微软雅黑" panose="020B0503020204020204" pitchFamily="34" charset="-122"/>
              </a:rPr>
              <a:t>学校</a:t>
            </a:r>
            <a:r>
              <a:rPr lang="zh-CN" altLang="zh-CN" sz="2800" b="1" dirty="0">
                <a:solidFill>
                  <a:srgbClr val="FF0000"/>
                </a:solidFill>
                <a:latin typeface="微软雅黑" panose="020B0503020204020204" pitchFamily="34" charset="-122"/>
                <a:ea typeface="微软雅黑" panose="020B0503020204020204" pitchFamily="34" charset="-122"/>
              </a:rPr>
              <a:t>和家长的要求才又登讲台的，</a:t>
            </a:r>
            <a:r>
              <a:rPr lang="zh-CN" altLang="en-US" sz="2800" b="1" dirty="0">
                <a:solidFill>
                  <a:srgbClr val="FF0000"/>
                </a:solidFill>
                <a:latin typeface="微软雅黑" panose="020B0503020204020204" pitchFamily="34" charset="-122"/>
                <a:ea typeface="微软雅黑" panose="020B0503020204020204" pitchFamily="34" charset="-122"/>
              </a:rPr>
              <a:t>“人们在扑灭大火后发现她时，孟老师的头和背已被烧焦。但是，她的两只臂肘下一边护着一名学生，其中一名学生的心脏还在微弱跳动。”</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7" name="Text Box 2"/>
          <p:cNvSpPr txBox="1"/>
          <p:nvPr/>
        </p:nvSpPr>
        <p:spPr>
          <a:xfrm>
            <a:off x="639763" y="1771650"/>
            <a:ext cx="10912475" cy="3600450"/>
          </a:xfrm>
          <a:prstGeom prst="rect">
            <a:avLst/>
          </a:prstGeom>
          <a:noFill/>
          <a:ln w="9525">
            <a:noFill/>
          </a:ln>
        </p:spPr>
        <p:txBody>
          <a:bodyPr anchor="t" anchorCtr="0">
            <a:spAutoFit/>
          </a:bodyPr>
          <a:p>
            <a:pPr algn="just">
              <a:lnSpc>
                <a:spcPct val="150000"/>
              </a:lnSpc>
            </a:pPr>
            <a:r>
              <a:rPr lang="zh-CN" altLang="en-US" sz="3600" b="1" dirty="0">
                <a:solidFill>
                  <a:srgbClr val="333300"/>
                </a:solidFill>
                <a:latin typeface="微软雅黑" panose="020B0503020204020204" pitchFamily="34" charset="-122"/>
                <a:ea typeface="微软雅黑" panose="020B0503020204020204" pitchFamily="34" charset="-122"/>
              </a:rPr>
              <a:t>那些被判刑的领导们：</a:t>
            </a:r>
            <a:endParaRPr lang="zh-CN" altLang="en-US" sz="3600" b="1" dirty="0">
              <a:solidFill>
                <a:srgbClr val="333300"/>
              </a:solidFill>
              <a:latin typeface="微软雅黑" panose="020B0503020204020204" pitchFamily="34" charset="-122"/>
              <a:ea typeface="微软雅黑" panose="020B0503020204020204" pitchFamily="34" charset="-122"/>
            </a:endParaRPr>
          </a:p>
          <a:p>
            <a:pPr algn="just">
              <a:lnSpc>
                <a:spcPct val="150000"/>
              </a:lnSpc>
            </a:pPr>
            <a:r>
              <a:rPr lang="zh-CN" altLang="en-US" sz="2800" b="1" dirty="0">
                <a:solidFill>
                  <a:srgbClr val="FF0000"/>
                </a:solidFill>
                <a:latin typeface="微软雅黑" panose="020B0503020204020204" pitchFamily="34" charset="-122"/>
                <a:ea typeface="微软雅黑" panose="020B0503020204020204" pitchFamily="34" charset="-122"/>
              </a:rPr>
              <a:t>在大火之后，</a:t>
            </a:r>
            <a:r>
              <a:rPr lang="zh-CN" altLang="en-US" sz="2800" b="1" dirty="0">
                <a:solidFill>
                  <a:srgbClr val="0000FF"/>
                </a:solidFill>
                <a:latin typeface="微软雅黑" panose="020B0503020204020204" pitchFamily="34" charset="-122"/>
                <a:ea typeface="微软雅黑" panose="020B0503020204020204" pitchFamily="34" charset="-122"/>
              </a:rPr>
              <a:t>赵兰秀</a:t>
            </a:r>
            <a:r>
              <a:rPr lang="zh-CN" altLang="en-US" sz="2800" b="1" dirty="0">
                <a:solidFill>
                  <a:srgbClr val="FF0000"/>
                </a:solidFill>
                <a:latin typeface="微软雅黑" panose="020B0503020204020204" pitchFamily="34" charset="-122"/>
                <a:ea typeface="微软雅黑" panose="020B0503020204020204" pitchFamily="34" charset="-122"/>
              </a:rPr>
              <a:t>和</a:t>
            </a:r>
            <a:r>
              <a:rPr lang="zh-CN" altLang="en-US" sz="2800" b="1" dirty="0">
                <a:solidFill>
                  <a:srgbClr val="0000FF"/>
                </a:solidFill>
                <a:latin typeface="微软雅黑" panose="020B0503020204020204" pitchFamily="34" charset="-122"/>
                <a:ea typeface="微软雅黑" panose="020B0503020204020204" pitchFamily="34" charset="-122"/>
              </a:rPr>
              <a:t>方天录</a:t>
            </a:r>
            <a:r>
              <a:rPr lang="zh-CN" altLang="en-US" sz="2800" b="1" dirty="0">
                <a:solidFill>
                  <a:srgbClr val="FF0000"/>
                </a:solidFill>
                <a:latin typeface="微软雅黑" panose="020B0503020204020204" pitchFamily="34" charset="-122"/>
                <a:ea typeface="微软雅黑" panose="020B0503020204020204" pitchFamily="34" charset="-122"/>
              </a:rPr>
              <a:t>是被判刑的人中级别最高的领导。因玩忽职守罪，她被</a:t>
            </a:r>
            <a:r>
              <a:rPr lang="zh-CN" altLang="en-US" sz="2800" b="1" dirty="0">
                <a:solidFill>
                  <a:schemeClr val="bg2"/>
                </a:solidFill>
                <a:latin typeface="微软雅黑" panose="020B0503020204020204" pitchFamily="34" charset="-122"/>
                <a:ea typeface="微软雅黑" panose="020B0503020204020204" pitchFamily="34" charset="-122"/>
              </a:rPr>
              <a:t>判刑</a:t>
            </a:r>
            <a:r>
              <a:rPr lang="en-US" altLang="zh-CN" sz="2800" b="1" dirty="0">
                <a:solidFill>
                  <a:schemeClr val="bg2"/>
                </a:solidFill>
                <a:latin typeface="微软雅黑" panose="020B0503020204020204" pitchFamily="34" charset="-122"/>
                <a:ea typeface="微软雅黑" panose="020B0503020204020204" pitchFamily="34" charset="-122"/>
              </a:rPr>
              <a:t>4</a:t>
            </a:r>
            <a:r>
              <a:rPr lang="zh-CN" altLang="en-US" sz="2800" b="1" dirty="0">
                <a:solidFill>
                  <a:schemeClr val="bg2"/>
                </a:solidFill>
                <a:latin typeface="微软雅黑" panose="020B0503020204020204" pitchFamily="34" charset="-122"/>
                <a:ea typeface="微软雅黑" panose="020B0503020204020204" pitchFamily="34" charset="-122"/>
              </a:rPr>
              <a:t>年半</a:t>
            </a:r>
            <a:r>
              <a:rPr lang="zh-CN" altLang="en-US" sz="2800" b="1" dirty="0">
                <a:solidFill>
                  <a:srgbClr val="FF0000"/>
                </a:solidFill>
                <a:latin typeface="微软雅黑" panose="020B0503020204020204" pitchFamily="34" charset="-122"/>
                <a:ea typeface="微软雅黑" panose="020B0503020204020204" pitchFamily="34" charset="-122"/>
              </a:rPr>
              <a:t>。</a:t>
            </a:r>
            <a:r>
              <a:rPr lang="en-US" altLang="zh-CN" sz="2800" b="1" dirty="0">
                <a:solidFill>
                  <a:srgbClr val="FF0000"/>
                </a:solidFill>
                <a:latin typeface="微软雅黑" panose="020B0503020204020204" pitchFamily="34" charset="-122"/>
                <a:ea typeface="微软雅黑" panose="020B0503020204020204" pitchFamily="34" charset="-122"/>
              </a:rPr>
              <a:t>1995</a:t>
            </a:r>
            <a:r>
              <a:rPr lang="zh-CN" altLang="en-US" sz="2800" b="1" dirty="0">
                <a:solidFill>
                  <a:srgbClr val="FF0000"/>
                </a:solidFill>
                <a:latin typeface="微软雅黑" panose="020B0503020204020204" pitchFamily="34" charset="-122"/>
                <a:ea typeface="微软雅黑" panose="020B0503020204020204" pitchFamily="34" charset="-122"/>
              </a:rPr>
              <a:t>年</a:t>
            </a:r>
            <a:r>
              <a:rPr lang="en-US" altLang="zh-CN" sz="2800" b="1" dirty="0">
                <a:solidFill>
                  <a:srgbClr val="FF0000"/>
                </a:solidFill>
                <a:latin typeface="微软雅黑" panose="020B0503020204020204" pitchFamily="34" charset="-122"/>
                <a:ea typeface="微软雅黑" panose="020B0503020204020204" pitchFamily="34" charset="-122"/>
              </a:rPr>
              <a:t>5</a:t>
            </a:r>
            <a:r>
              <a:rPr lang="zh-CN" altLang="en-US" sz="2800" b="1" dirty="0">
                <a:solidFill>
                  <a:srgbClr val="FF0000"/>
                </a:solidFill>
                <a:latin typeface="微软雅黑" panose="020B0503020204020204" pitchFamily="34" charset="-122"/>
                <a:ea typeface="微软雅黑" panose="020B0503020204020204" pitchFamily="34" charset="-122"/>
              </a:rPr>
              <a:t>月</a:t>
            </a:r>
            <a:r>
              <a:rPr lang="en-US" altLang="zh-CN" sz="2800" b="1" dirty="0">
                <a:solidFill>
                  <a:srgbClr val="FF0000"/>
                </a:solidFill>
                <a:latin typeface="微软雅黑" panose="020B0503020204020204" pitchFamily="34" charset="-122"/>
                <a:ea typeface="微软雅黑" panose="020B0503020204020204" pitchFamily="34" charset="-122"/>
              </a:rPr>
              <a:t>24</a:t>
            </a:r>
            <a:r>
              <a:rPr lang="zh-CN" altLang="en-US" sz="2800" b="1" dirty="0">
                <a:solidFill>
                  <a:srgbClr val="FF0000"/>
                </a:solidFill>
                <a:latin typeface="微软雅黑" panose="020B0503020204020204" pitchFamily="34" charset="-122"/>
                <a:ea typeface="微软雅黑" panose="020B0503020204020204" pitchFamily="34" charset="-122"/>
              </a:rPr>
              <a:t>日，在乌鲁木齐等着赶第二天的航班去上海做手术的赵兰秀，被连夜押回克拉玛依。</a:t>
            </a:r>
            <a:r>
              <a:rPr lang="en-US" altLang="zh-CN" sz="2800" b="1" dirty="0">
                <a:solidFill>
                  <a:srgbClr val="FF0000"/>
                </a:solidFill>
                <a:latin typeface="微软雅黑" panose="020B0503020204020204" pitchFamily="34" charset="-122"/>
                <a:ea typeface="微软雅黑" panose="020B0503020204020204" pitchFamily="34" charset="-122"/>
              </a:rPr>
              <a:t>5</a:t>
            </a:r>
            <a:r>
              <a:rPr lang="zh-CN" altLang="en-US" sz="2800" b="1" dirty="0">
                <a:solidFill>
                  <a:srgbClr val="FF0000"/>
                </a:solidFill>
                <a:latin typeface="微软雅黑" panose="020B0503020204020204" pitchFamily="34" charset="-122"/>
                <a:ea typeface="微软雅黑" panose="020B0503020204020204" pitchFamily="34" charset="-122"/>
              </a:rPr>
              <a:t>月</a:t>
            </a:r>
            <a:r>
              <a:rPr lang="en-US" altLang="zh-CN" sz="2800" b="1" dirty="0">
                <a:solidFill>
                  <a:srgbClr val="FF0000"/>
                </a:solidFill>
                <a:latin typeface="微软雅黑" panose="020B0503020204020204" pitchFamily="34" charset="-122"/>
                <a:ea typeface="微软雅黑" panose="020B0503020204020204" pitchFamily="34" charset="-122"/>
              </a:rPr>
              <a:t>30</a:t>
            </a:r>
            <a:r>
              <a:rPr lang="zh-CN" altLang="en-US" sz="2800" b="1" dirty="0">
                <a:solidFill>
                  <a:srgbClr val="FF0000"/>
                </a:solidFill>
                <a:latin typeface="微软雅黑" panose="020B0503020204020204" pitchFamily="34" charset="-122"/>
                <a:ea typeface="微软雅黑" panose="020B0503020204020204" pitchFamily="34" charset="-122"/>
              </a:rPr>
              <a:t>日， “</a:t>
            </a:r>
            <a:r>
              <a:rPr lang="en-US" altLang="zh-CN" sz="2800" b="1" dirty="0">
                <a:solidFill>
                  <a:srgbClr val="FF0000"/>
                </a:solidFill>
                <a:latin typeface="微软雅黑" panose="020B0503020204020204" pitchFamily="34" charset="-122"/>
                <a:ea typeface="微软雅黑" panose="020B0503020204020204" pitchFamily="34" charset="-122"/>
              </a:rPr>
              <a:t>12·8”</a:t>
            </a:r>
            <a:r>
              <a:rPr lang="zh-CN" altLang="en-US" sz="2800" b="1" dirty="0">
                <a:solidFill>
                  <a:srgbClr val="FF0000"/>
                </a:solidFill>
                <a:latin typeface="微软雅黑" panose="020B0503020204020204" pitchFamily="34" charset="-122"/>
                <a:ea typeface="微软雅黑" panose="020B0503020204020204" pitchFamily="34" charset="-122"/>
              </a:rPr>
              <a:t>事故的处理结果，逮捕人员</a:t>
            </a:r>
            <a:r>
              <a:rPr lang="en-US" altLang="zh-CN" sz="2800" b="1" dirty="0">
                <a:solidFill>
                  <a:srgbClr val="FF0000"/>
                </a:solidFill>
                <a:latin typeface="微软雅黑" panose="020B0503020204020204" pitchFamily="34" charset="-122"/>
                <a:ea typeface="微软雅黑" panose="020B0503020204020204" pitchFamily="34" charset="-122"/>
              </a:rPr>
              <a:t>14</a:t>
            </a:r>
            <a:r>
              <a:rPr lang="zh-CN" altLang="en-US" sz="2800" b="1" dirty="0">
                <a:solidFill>
                  <a:srgbClr val="FF0000"/>
                </a:solidFill>
                <a:latin typeface="微软雅黑" panose="020B0503020204020204" pitchFamily="34" charset="-122"/>
                <a:ea typeface="微软雅黑" panose="020B0503020204020204" pitchFamily="34" charset="-122"/>
              </a:rPr>
              <a:t>人。</a:t>
            </a:r>
            <a:r>
              <a:rPr lang="zh-CN" altLang="en-US" sz="3200" b="1" dirty="0">
                <a:solidFill>
                  <a:srgbClr val="FF0000"/>
                </a:solidFill>
                <a:latin typeface="微软雅黑" panose="020B0503020204020204" pitchFamily="34" charset="-122"/>
                <a:ea typeface="微软雅黑" panose="020B0503020204020204" pitchFamily="34" charset="-122"/>
              </a:rPr>
              <a:t> </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1" name="Rectangle 3"/>
          <p:cNvSpPr>
            <a:spLocks noGrp="1"/>
          </p:cNvSpPr>
          <p:nvPr>
            <p:ph/>
          </p:nvPr>
        </p:nvSpPr>
        <p:spPr>
          <a:xfrm>
            <a:off x="4649788" y="2989263"/>
            <a:ext cx="2454275" cy="2678112"/>
          </a:xfrm>
          <a:prstGeom prst="rect">
            <a:avLst/>
          </a:prstGeom>
          <a:noFill/>
          <a:ln w="9525">
            <a:noFill/>
          </a:ln>
        </p:spPr>
        <p:txBody>
          <a:bodyPr anchor="t" anchorCtr="0"/>
          <a:p>
            <a:pPr>
              <a:spcBef>
                <a:spcPct val="0"/>
              </a:spcBef>
              <a:buSzTx/>
              <a:buFont typeface="Wingdings" panose="05000000000000000000" pitchFamily="2" charset="2"/>
              <a:buChar char="u"/>
            </a:pPr>
            <a:r>
              <a:rPr lang="zh-CN" altLang="en-US" b="1" dirty="0">
                <a:solidFill>
                  <a:srgbClr val="0000FF"/>
                </a:solidFill>
              </a:rPr>
              <a:t>桌面演练</a:t>
            </a:r>
            <a:endParaRPr lang="en-US" altLang="zh-CN" b="1" dirty="0">
              <a:solidFill>
                <a:srgbClr val="0000FF"/>
              </a:solidFill>
            </a:endParaRPr>
          </a:p>
          <a:p>
            <a:pPr>
              <a:spcBef>
                <a:spcPct val="0"/>
              </a:spcBef>
              <a:buSzTx/>
              <a:buFont typeface="Wingdings" panose="05000000000000000000" pitchFamily="2" charset="2"/>
              <a:buChar char="u"/>
            </a:pPr>
            <a:endParaRPr lang="zh-CN" altLang="en-US" b="1" dirty="0">
              <a:solidFill>
                <a:srgbClr val="0000FF"/>
              </a:solidFill>
            </a:endParaRPr>
          </a:p>
          <a:p>
            <a:pPr>
              <a:spcBef>
                <a:spcPct val="0"/>
              </a:spcBef>
              <a:buSzTx/>
              <a:buFont typeface="Wingdings" panose="05000000000000000000" pitchFamily="2" charset="2"/>
              <a:buChar char="u"/>
            </a:pPr>
            <a:r>
              <a:rPr lang="zh-CN" altLang="en-US" b="1" dirty="0">
                <a:solidFill>
                  <a:srgbClr val="0000FF"/>
                </a:solidFill>
              </a:rPr>
              <a:t>功能演练</a:t>
            </a:r>
            <a:endParaRPr lang="en-US" altLang="zh-CN" b="1" dirty="0">
              <a:solidFill>
                <a:srgbClr val="0000FF"/>
              </a:solidFill>
            </a:endParaRPr>
          </a:p>
          <a:p>
            <a:pPr>
              <a:spcBef>
                <a:spcPct val="0"/>
              </a:spcBef>
              <a:buSzTx/>
              <a:buFont typeface="Wingdings" panose="05000000000000000000" pitchFamily="2" charset="2"/>
              <a:buChar char="u"/>
            </a:pPr>
            <a:endParaRPr lang="zh-CN" altLang="en-US" b="1" dirty="0">
              <a:solidFill>
                <a:srgbClr val="0000FF"/>
              </a:solidFill>
            </a:endParaRPr>
          </a:p>
          <a:p>
            <a:pPr>
              <a:spcBef>
                <a:spcPct val="0"/>
              </a:spcBef>
              <a:buSzTx/>
              <a:buFont typeface="Wingdings" panose="05000000000000000000" pitchFamily="2" charset="2"/>
              <a:buChar char="u"/>
            </a:pPr>
            <a:r>
              <a:rPr lang="zh-CN" altLang="en-US" b="1" dirty="0">
                <a:solidFill>
                  <a:srgbClr val="0000FF"/>
                </a:solidFill>
              </a:rPr>
              <a:t>全面演练</a:t>
            </a:r>
            <a:endParaRPr lang="zh-CN" altLang="en-US" b="1" dirty="0">
              <a:solidFill>
                <a:srgbClr val="0000FF"/>
              </a:solidFill>
            </a:endParaRPr>
          </a:p>
        </p:txBody>
      </p:sp>
      <p:sp>
        <p:nvSpPr>
          <p:cNvPr id="81922" name="Rectangle 2"/>
          <p:cNvSpPr>
            <a:spLocks noGrp="1"/>
          </p:cNvSpPr>
          <p:nvPr>
            <p:ph type="title" idx="4294967295"/>
          </p:nvPr>
        </p:nvSpPr>
        <p:spPr>
          <a:xfrm>
            <a:off x="3370263" y="1296988"/>
            <a:ext cx="5013325" cy="1050925"/>
          </a:xfrm>
          <a:prstGeom prst="rect">
            <a:avLst/>
          </a:prstGeom>
          <a:noFill/>
          <a:ln w="9525">
            <a:noFill/>
          </a:ln>
        </p:spPr>
        <p:txBody>
          <a:bodyPr anchor="ctr" anchorCtr="0"/>
          <a:p>
            <a:r>
              <a:rPr lang="zh-CN" altLang="en-US" sz="4000" dirty="0">
                <a:solidFill>
                  <a:schemeClr val="tx1"/>
                </a:solidFill>
              </a:rPr>
              <a:t>应急预案的演练</a:t>
            </a:r>
            <a:endParaRPr lang="zh-CN" altLang="en-US" sz="4000" dirty="0">
              <a:solidFill>
                <a:schemeClr val="tx1"/>
              </a:solidFill>
            </a:endParaRPr>
          </a:p>
        </p:txBody>
      </p:sp>
    </p:spTree>
  </p:cSld>
  <p:clrMapOvr>
    <a:masterClrMapping/>
  </p:clrMapOvr>
  <p:transition>
    <p:cover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5" name="Rectangle 3"/>
          <p:cNvSpPr txBox="1"/>
          <p:nvPr/>
        </p:nvSpPr>
        <p:spPr>
          <a:xfrm>
            <a:off x="768350" y="2016125"/>
            <a:ext cx="10906125" cy="4130675"/>
          </a:xfrm>
          <a:prstGeom prst="rect">
            <a:avLst/>
          </a:prstGeom>
          <a:solidFill>
            <a:schemeClr val="bg1"/>
          </a:solidFill>
          <a:ln w="9525">
            <a:noFill/>
          </a:ln>
        </p:spPr>
        <p:txBody>
          <a:bodyPr anchor="t" anchorCtr="0"/>
          <a:p>
            <a:pPr marL="342900" indent="-342900">
              <a:lnSpc>
                <a:spcPct val="80000"/>
              </a:lnSpc>
              <a:spcBef>
                <a:spcPct val="20000"/>
              </a:spcBef>
              <a:buClr>
                <a:srgbClr val="FFFF00"/>
              </a:buClr>
              <a:buChar char="•"/>
            </a:pPr>
            <a:r>
              <a:rPr lang="zh-CN" altLang="en-US" sz="2800" b="1" dirty="0">
                <a:solidFill>
                  <a:srgbClr val="0000FF"/>
                </a:solidFill>
                <a:latin typeface="微软雅黑" panose="020B0503020204020204" pitchFamily="34" charset="-122"/>
                <a:ea typeface="微软雅黑" panose="020B0503020204020204" pitchFamily="34" charset="-122"/>
              </a:rPr>
              <a:t>目的</a:t>
            </a:r>
            <a:endParaRPr lang="zh-CN" altLang="en-US" sz="2800" b="1" dirty="0">
              <a:solidFill>
                <a:srgbClr val="0000FF"/>
              </a:solidFill>
              <a:latin typeface="微软雅黑" panose="020B0503020204020204" pitchFamily="34" charset="-122"/>
              <a:ea typeface="微软雅黑" panose="020B0503020204020204" pitchFamily="34" charset="-122"/>
            </a:endParaRPr>
          </a:p>
          <a:p>
            <a:pPr marL="342900" indent="-342900">
              <a:lnSpc>
                <a:spcPct val="80000"/>
              </a:lnSpc>
              <a:spcBef>
                <a:spcPct val="20000"/>
              </a:spcBef>
              <a:buFont typeface="Wingdings" panose="05000000000000000000" pitchFamily="2" charset="2"/>
              <a:buChar char="l"/>
            </a:pPr>
            <a:r>
              <a:rPr lang="zh-CN" altLang="en-US" sz="2000" b="1" dirty="0">
                <a:solidFill>
                  <a:srgbClr val="0000FF"/>
                </a:solidFill>
                <a:latin typeface="微软雅黑" panose="020B0503020204020204" pitchFamily="34" charset="-122"/>
                <a:ea typeface="微软雅黑" panose="020B0503020204020204" pitchFamily="34" charset="-122"/>
              </a:rPr>
              <a:t>在没有时间压力情况下明确相互协作和职责划分问题，锻炼演习人员解决问题的能力</a:t>
            </a:r>
            <a:endParaRPr lang="zh-CN" altLang="en-US" sz="2000" b="1" dirty="0">
              <a:solidFill>
                <a:srgbClr val="0000FF"/>
              </a:solidFill>
              <a:latin typeface="微软雅黑" panose="020B0503020204020204" pitchFamily="34" charset="-122"/>
              <a:ea typeface="微软雅黑" panose="020B0503020204020204" pitchFamily="34" charset="-122"/>
            </a:endParaRPr>
          </a:p>
          <a:p>
            <a:pPr marL="342900" indent="-342900">
              <a:lnSpc>
                <a:spcPct val="80000"/>
              </a:lnSpc>
              <a:spcBef>
                <a:spcPct val="20000"/>
              </a:spcBef>
              <a:buFont typeface="Wingdings" panose="05000000000000000000" pitchFamily="2" charset="2"/>
              <a:buChar char="l"/>
            </a:pPr>
            <a:r>
              <a:rPr lang="zh-CN" altLang="en-US" sz="2000" b="1" dirty="0">
                <a:solidFill>
                  <a:srgbClr val="0000FF"/>
                </a:solidFill>
                <a:latin typeface="微软雅黑" panose="020B0503020204020204" pitchFamily="34" charset="-122"/>
                <a:ea typeface="微软雅黑" panose="020B0503020204020204" pitchFamily="34" charset="-122"/>
              </a:rPr>
              <a:t>发现和解决预案和程序中的问题</a:t>
            </a:r>
            <a:r>
              <a:rPr lang="en-US" altLang="zh-CN" sz="2000" b="1" dirty="0">
                <a:solidFill>
                  <a:srgbClr val="0000FF"/>
                </a:solidFill>
                <a:latin typeface="微软雅黑" panose="020B0503020204020204" pitchFamily="34" charset="-122"/>
                <a:ea typeface="微软雅黑" panose="020B0503020204020204" pitchFamily="34" charset="-122"/>
              </a:rPr>
              <a:t>,</a:t>
            </a:r>
            <a:r>
              <a:rPr lang="zh-CN" altLang="en-US" sz="2000" b="1" dirty="0">
                <a:solidFill>
                  <a:srgbClr val="0000FF"/>
                </a:solidFill>
                <a:latin typeface="微软雅黑" panose="020B0503020204020204" pitchFamily="34" charset="-122"/>
                <a:ea typeface="微软雅黑" panose="020B0503020204020204" pitchFamily="34" charset="-122"/>
              </a:rPr>
              <a:t>取得一些有建设性的讨论结果</a:t>
            </a:r>
            <a:endParaRPr lang="zh-CN" altLang="en-US" sz="2000" b="1" dirty="0">
              <a:solidFill>
                <a:srgbClr val="0000FF"/>
              </a:solidFill>
              <a:latin typeface="微软雅黑" panose="020B0503020204020204" pitchFamily="34" charset="-122"/>
              <a:ea typeface="微软雅黑" panose="020B0503020204020204" pitchFamily="34" charset="-122"/>
            </a:endParaRPr>
          </a:p>
          <a:p>
            <a:pPr marL="342900" indent="-342900">
              <a:lnSpc>
                <a:spcPct val="80000"/>
              </a:lnSpc>
              <a:spcBef>
                <a:spcPct val="20000"/>
              </a:spcBef>
              <a:buFont typeface="Wingdings" panose="05000000000000000000" pitchFamily="2" charset="2"/>
              <a:buChar char="l"/>
            </a:pPr>
            <a:r>
              <a:rPr lang="zh-CN" altLang="en-US" sz="2000" b="1" dirty="0">
                <a:solidFill>
                  <a:srgbClr val="0000FF"/>
                </a:solidFill>
                <a:latin typeface="微软雅黑" panose="020B0503020204020204" pitchFamily="34" charset="-122"/>
                <a:ea typeface="微软雅黑" panose="020B0503020204020204" pitchFamily="34" charset="-122"/>
              </a:rPr>
              <a:t>是功能性演习和全面演习的基础</a:t>
            </a:r>
            <a:endParaRPr lang="zh-CN" altLang="en-US" sz="2000" b="1" dirty="0">
              <a:solidFill>
                <a:srgbClr val="0000FF"/>
              </a:solidFill>
              <a:latin typeface="微软雅黑" panose="020B0503020204020204" pitchFamily="34" charset="-122"/>
              <a:ea typeface="微软雅黑" panose="020B0503020204020204" pitchFamily="34" charset="-122"/>
            </a:endParaRPr>
          </a:p>
          <a:p>
            <a:pPr marL="342900" indent="-342900">
              <a:lnSpc>
                <a:spcPct val="80000"/>
              </a:lnSpc>
              <a:spcBef>
                <a:spcPct val="20000"/>
              </a:spcBef>
              <a:buClr>
                <a:srgbClr val="FFFF00"/>
              </a:buClr>
              <a:buChar char="•"/>
            </a:pPr>
            <a:r>
              <a:rPr lang="zh-CN" altLang="en-US" sz="2400" b="1" dirty="0">
                <a:solidFill>
                  <a:srgbClr val="0000FF"/>
                </a:solidFill>
                <a:latin typeface="微软雅黑" panose="020B0503020204020204" pitchFamily="34" charset="-122"/>
                <a:ea typeface="微软雅黑" panose="020B0503020204020204" pitchFamily="34" charset="-122"/>
              </a:rPr>
              <a:t>形式</a:t>
            </a:r>
            <a:endParaRPr lang="zh-CN" altLang="en-US" sz="2400" b="1" dirty="0">
              <a:solidFill>
                <a:srgbClr val="0000FF"/>
              </a:solidFill>
              <a:latin typeface="微软雅黑" panose="020B0503020204020204" pitchFamily="34" charset="-122"/>
              <a:ea typeface="微软雅黑" panose="020B0503020204020204" pitchFamily="34" charset="-122"/>
            </a:endParaRPr>
          </a:p>
          <a:p>
            <a:pPr marL="342900" indent="-342900">
              <a:lnSpc>
                <a:spcPct val="80000"/>
              </a:lnSpc>
              <a:spcBef>
                <a:spcPct val="20000"/>
              </a:spcBef>
              <a:buFont typeface="Wingdings" panose="05000000000000000000" pitchFamily="2" charset="2"/>
              <a:buChar char="l"/>
            </a:pPr>
            <a:r>
              <a:rPr lang="zh-CN" altLang="en-US" sz="2000" b="1" dirty="0">
                <a:solidFill>
                  <a:srgbClr val="0000FF"/>
                </a:solidFill>
                <a:latin typeface="微软雅黑" panose="020B0503020204020204" pitchFamily="34" charset="-122"/>
                <a:ea typeface="微软雅黑" panose="020B0503020204020204" pitchFamily="34" charset="-122"/>
              </a:rPr>
              <a:t>通常在会议室举行</a:t>
            </a:r>
            <a:endParaRPr lang="zh-CN" altLang="en-US" sz="2000" b="1" dirty="0">
              <a:solidFill>
                <a:srgbClr val="0000FF"/>
              </a:solidFill>
              <a:latin typeface="微软雅黑" panose="020B0503020204020204" pitchFamily="34" charset="-122"/>
              <a:ea typeface="微软雅黑" panose="020B0503020204020204" pitchFamily="34" charset="-122"/>
            </a:endParaRPr>
          </a:p>
          <a:p>
            <a:pPr marL="342900" indent="-342900">
              <a:lnSpc>
                <a:spcPct val="80000"/>
              </a:lnSpc>
              <a:spcBef>
                <a:spcPct val="20000"/>
              </a:spcBef>
              <a:buFont typeface="Wingdings" panose="05000000000000000000" pitchFamily="2" charset="2"/>
              <a:buChar char="l"/>
            </a:pPr>
            <a:r>
              <a:rPr lang="zh-CN" altLang="en-US" sz="2000" b="1" dirty="0">
                <a:solidFill>
                  <a:srgbClr val="0000FF"/>
                </a:solidFill>
                <a:latin typeface="微软雅黑" panose="020B0503020204020204" pitchFamily="34" charset="-122"/>
                <a:ea typeface="微软雅黑" panose="020B0503020204020204" pitchFamily="34" charset="-122"/>
              </a:rPr>
              <a:t>由应急组织的代表或关键岗位人员参加</a:t>
            </a:r>
            <a:endParaRPr lang="zh-CN" altLang="en-US" sz="2000" b="1" dirty="0">
              <a:solidFill>
                <a:srgbClr val="0000FF"/>
              </a:solidFill>
              <a:latin typeface="微软雅黑" panose="020B0503020204020204" pitchFamily="34" charset="-122"/>
              <a:ea typeface="微软雅黑" panose="020B0503020204020204" pitchFamily="34" charset="-122"/>
            </a:endParaRPr>
          </a:p>
          <a:p>
            <a:pPr marL="342900" indent="-342900">
              <a:lnSpc>
                <a:spcPct val="80000"/>
              </a:lnSpc>
              <a:spcBef>
                <a:spcPct val="20000"/>
              </a:spcBef>
              <a:buFont typeface="Wingdings" panose="05000000000000000000" pitchFamily="2" charset="2"/>
              <a:buChar char="l"/>
            </a:pPr>
            <a:r>
              <a:rPr lang="zh-CN" altLang="en-US" sz="2000" b="1" dirty="0">
                <a:solidFill>
                  <a:srgbClr val="0000FF"/>
                </a:solidFill>
                <a:latin typeface="微软雅黑" panose="020B0503020204020204" pitchFamily="34" charset="-122"/>
                <a:ea typeface="微软雅黑" panose="020B0503020204020204" pitchFamily="34" charset="-122"/>
              </a:rPr>
              <a:t>按照应急预案和标准行动程序，讨论所应急采取的应急行动</a:t>
            </a:r>
            <a:endParaRPr lang="zh-CN" altLang="en-US" sz="2000" b="1" dirty="0">
              <a:solidFill>
                <a:srgbClr val="0000FF"/>
              </a:solidFill>
              <a:latin typeface="微软雅黑" panose="020B0503020204020204" pitchFamily="34" charset="-122"/>
              <a:ea typeface="微软雅黑" panose="020B0503020204020204" pitchFamily="34" charset="-122"/>
            </a:endParaRPr>
          </a:p>
          <a:p>
            <a:pPr marL="342900" indent="-342900">
              <a:lnSpc>
                <a:spcPct val="80000"/>
              </a:lnSpc>
              <a:spcBef>
                <a:spcPct val="20000"/>
              </a:spcBef>
              <a:buFont typeface="Wingdings" panose="05000000000000000000" pitchFamily="2" charset="2"/>
              <a:buChar char="l"/>
            </a:pPr>
            <a:r>
              <a:rPr lang="zh-CN" altLang="en-US" sz="2000" b="1" dirty="0">
                <a:solidFill>
                  <a:srgbClr val="0000FF"/>
                </a:solidFill>
                <a:latin typeface="微软雅黑" panose="020B0503020204020204" pitchFamily="34" charset="-122"/>
                <a:ea typeface="微软雅黑" panose="020B0503020204020204" pitchFamily="34" charset="-122"/>
              </a:rPr>
              <a:t>讨论问题不受时间限制</a:t>
            </a:r>
            <a:endParaRPr lang="zh-CN" altLang="en-US" sz="2000" b="1" dirty="0">
              <a:solidFill>
                <a:srgbClr val="0000FF"/>
              </a:solidFill>
              <a:latin typeface="微软雅黑" panose="020B0503020204020204" pitchFamily="34" charset="-122"/>
              <a:ea typeface="微软雅黑" panose="020B0503020204020204" pitchFamily="34" charset="-122"/>
            </a:endParaRPr>
          </a:p>
          <a:p>
            <a:pPr marL="342900" indent="-342900">
              <a:lnSpc>
                <a:spcPct val="80000"/>
              </a:lnSpc>
              <a:spcBef>
                <a:spcPct val="20000"/>
              </a:spcBef>
              <a:buFont typeface="Wingdings" panose="05000000000000000000" pitchFamily="2" charset="2"/>
              <a:buChar char="l"/>
            </a:pPr>
            <a:r>
              <a:rPr lang="zh-CN" altLang="en-US" sz="2000" b="1" dirty="0">
                <a:solidFill>
                  <a:srgbClr val="0000FF"/>
                </a:solidFill>
                <a:latin typeface="微软雅黑" panose="020B0503020204020204" pitchFamily="34" charset="-122"/>
                <a:ea typeface="微软雅黑" panose="020B0503020204020204" pitchFamily="34" charset="-122"/>
              </a:rPr>
              <a:t>采取口头评论形式，并形成书面总结和改进建议。</a:t>
            </a:r>
            <a:endParaRPr lang="zh-CN" altLang="en-US" sz="2000" b="1" dirty="0">
              <a:solidFill>
                <a:srgbClr val="0000FF"/>
              </a:solidFill>
              <a:latin typeface="微软雅黑" panose="020B0503020204020204" pitchFamily="34" charset="-122"/>
              <a:ea typeface="微软雅黑" panose="020B0503020204020204" pitchFamily="34" charset="-122"/>
            </a:endParaRPr>
          </a:p>
          <a:p>
            <a:pPr marL="342900" indent="-342900">
              <a:lnSpc>
                <a:spcPct val="80000"/>
              </a:lnSpc>
              <a:spcBef>
                <a:spcPct val="20000"/>
              </a:spcBef>
              <a:buClr>
                <a:srgbClr val="FFFF00"/>
              </a:buClr>
              <a:buChar char="•"/>
            </a:pPr>
            <a:r>
              <a:rPr lang="zh-CN" altLang="en-US" sz="2400" b="1" dirty="0">
                <a:solidFill>
                  <a:srgbClr val="0000FF"/>
                </a:solidFill>
                <a:latin typeface="微软雅黑" panose="020B0503020204020204" pitchFamily="34" charset="-122"/>
                <a:ea typeface="微软雅黑" panose="020B0503020204020204" pitchFamily="34" charset="-122"/>
              </a:rPr>
              <a:t>主要特点</a:t>
            </a:r>
            <a:endParaRPr lang="zh-CN" altLang="en-US" sz="2400" b="1" dirty="0">
              <a:solidFill>
                <a:srgbClr val="0000FF"/>
              </a:solidFill>
              <a:latin typeface="微软雅黑" panose="020B0503020204020204" pitchFamily="34" charset="-122"/>
              <a:ea typeface="微软雅黑" panose="020B0503020204020204" pitchFamily="34" charset="-122"/>
            </a:endParaRPr>
          </a:p>
          <a:p>
            <a:pPr marL="342900" indent="-342900">
              <a:lnSpc>
                <a:spcPct val="80000"/>
              </a:lnSpc>
              <a:spcBef>
                <a:spcPct val="20000"/>
              </a:spcBef>
              <a:buFont typeface="Wingdings" panose="05000000000000000000" pitchFamily="2" charset="2"/>
              <a:buChar char="l"/>
            </a:pPr>
            <a:r>
              <a:rPr lang="zh-CN" altLang="en-US" sz="2000" b="1" dirty="0">
                <a:solidFill>
                  <a:srgbClr val="0000FF"/>
                </a:solidFill>
                <a:latin typeface="微软雅黑" panose="020B0503020204020204" pitchFamily="34" charset="-122"/>
                <a:ea typeface="微软雅黑" panose="020B0503020204020204" pitchFamily="34" charset="-122"/>
              </a:rPr>
              <a:t>是头脑和口头上“过一遍</a:t>
            </a:r>
            <a:r>
              <a:rPr lang="en-US" altLang="zh-CN" sz="2000" b="1" dirty="0">
                <a:solidFill>
                  <a:srgbClr val="0000FF"/>
                </a:solidFill>
                <a:latin typeface="微软雅黑" panose="020B0503020204020204" pitchFamily="34" charset="-122"/>
                <a:ea typeface="微软雅黑" panose="020B0503020204020204" pitchFamily="34" charset="-122"/>
              </a:rPr>
              <a:t>,</a:t>
            </a:r>
            <a:r>
              <a:rPr lang="zh-CN" altLang="en-US" sz="2000" b="1" dirty="0">
                <a:solidFill>
                  <a:srgbClr val="0000FF"/>
                </a:solidFill>
                <a:latin typeface="微软雅黑" panose="020B0503020204020204" pitchFamily="34" charset="-122"/>
                <a:ea typeface="微软雅黑" panose="020B0503020204020204" pitchFamily="34" charset="-122"/>
              </a:rPr>
              <a:t>走一遍”应急响应的场景，成本低。</a:t>
            </a:r>
            <a:endParaRPr lang="zh-CN" altLang="en-US" sz="2000" b="1" dirty="0">
              <a:solidFill>
                <a:srgbClr val="0000FF"/>
              </a:solidFill>
              <a:latin typeface="微软雅黑" panose="020B0503020204020204" pitchFamily="34" charset="-122"/>
              <a:ea typeface="微软雅黑" panose="020B0503020204020204" pitchFamily="34" charset="-122"/>
            </a:endParaRPr>
          </a:p>
        </p:txBody>
      </p:sp>
      <p:sp>
        <p:nvSpPr>
          <p:cNvPr id="82946" name="矩形 4"/>
          <p:cNvSpPr/>
          <p:nvPr/>
        </p:nvSpPr>
        <p:spPr>
          <a:xfrm>
            <a:off x="4987925" y="1309688"/>
            <a:ext cx="2216150" cy="706437"/>
          </a:xfrm>
          <a:prstGeom prst="rect">
            <a:avLst/>
          </a:prstGeom>
          <a:noFill/>
          <a:ln w="9525">
            <a:noFill/>
          </a:ln>
        </p:spPr>
        <p:txBody>
          <a:bodyPr wrap="none" anchor="t" anchorCtr="0">
            <a:spAutoFit/>
          </a:bodyPr>
          <a:p>
            <a:r>
              <a:rPr lang="zh-CN" altLang="en-US" sz="4000" b="1" dirty="0">
                <a:latin typeface="微软雅黑" panose="020B0503020204020204" pitchFamily="34" charset="-122"/>
                <a:ea typeface="微软雅黑" panose="020B0503020204020204" pitchFamily="34" charset="-122"/>
              </a:rPr>
              <a:t>桌面演练</a:t>
            </a:r>
            <a:endParaRPr lang="zh-CN" altLang="en-US" sz="4000" b="1" dirty="0">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969" name="Rectangle 3"/>
          <p:cNvSpPr txBox="1"/>
          <p:nvPr/>
        </p:nvSpPr>
        <p:spPr>
          <a:xfrm>
            <a:off x="298450" y="1914525"/>
            <a:ext cx="11811000" cy="4038600"/>
          </a:xfrm>
          <a:prstGeom prst="rect">
            <a:avLst/>
          </a:prstGeom>
          <a:noFill/>
          <a:ln w="9525">
            <a:noFill/>
          </a:ln>
        </p:spPr>
        <p:txBody>
          <a:bodyPr anchor="t" anchorCtr="0"/>
          <a:p>
            <a:pPr marL="342900" indent="-342900">
              <a:lnSpc>
                <a:spcPct val="150000"/>
              </a:lnSpc>
              <a:spcBef>
                <a:spcPct val="20000"/>
              </a:spcBef>
              <a:buChar char="•"/>
            </a:pPr>
            <a:r>
              <a:rPr lang="zh-CN" altLang="en-US" sz="2000" b="1" dirty="0">
                <a:solidFill>
                  <a:srgbClr val="0000FF"/>
                </a:solidFill>
                <a:latin typeface="微软雅黑" panose="020B0503020204020204" pitchFamily="34" charset="-122"/>
                <a:ea typeface="微软雅黑" panose="020B0503020204020204" pitchFamily="34" charset="-122"/>
              </a:rPr>
              <a:t>功能演习</a:t>
            </a:r>
            <a:endParaRPr lang="zh-CN" altLang="en-US" sz="2000" b="1" dirty="0">
              <a:solidFill>
                <a:srgbClr val="0000FF"/>
              </a:solidFill>
              <a:latin typeface="微软雅黑" panose="020B0503020204020204" pitchFamily="34" charset="-122"/>
              <a:ea typeface="微软雅黑" panose="020B0503020204020204" pitchFamily="34" charset="-122"/>
            </a:endParaRPr>
          </a:p>
          <a:p>
            <a:pPr marL="342900" indent="-342900">
              <a:lnSpc>
                <a:spcPct val="150000"/>
              </a:lnSpc>
              <a:spcBef>
                <a:spcPct val="20000"/>
              </a:spcBef>
            </a:pPr>
            <a:r>
              <a:rPr lang="zh-CN" altLang="en-US" sz="2000" dirty="0">
                <a:solidFill>
                  <a:srgbClr val="0000FF"/>
                </a:solidFill>
                <a:latin typeface="微软雅黑" panose="020B0503020204020204" pitchFamily="34" charset="-122"/>
                <a:ea typeface="微软雅黑" panose="020B0503020204020204" pitchFamily="34" charset="-122"/>
              </a:rPr>
              <a:t>   是指针对某项应急响应功能或其中某些行动举行的演练活动。可分为单项演习和组合演习。</a:t>
            </a:r>
            <a:endParaRPr lang="zh-CN" altLang="en-US" sz="2000" dirty="0">
              <a:solidFill>
                <a:srgbClr val="0000FF"/>
              </a:solidFill>
              <a:latin typeface="微软雅黑" panose="020B0503020204020204" pitchFamily="34" charset="-122"/>
              <a:ea typeface="微软雅黑" panose="020B0503020204020204" pitchFamily="34" charset="-122"/>
            </a:endParaRPr>
          </a:p>
          <a:p>
            <a:pPr marL="342900" indent="-342900">
              <a:lnSpc>
                <a:spcPct val="150000"/>
              </a:lnSpc>
              <a:spcBef>
                <a:spcPct val="20000"/>
              </a:spcBef>
            </a:pPr>
            <a:r>
              <a:rPr lang="zh-CN" altLang="en-US" sz="2000" dirty="0">
                <a:solidFill>
                  <a:srgbClr val="0000FF"/>
                </a:solidFill>
                <a:latin typeface="微软雅黑" panose="020B0503020204020204" pitchFamily="34" charset="-122"/>
                <a:ea typeface="微软雅黑" panose="020B0503020204020204" pitchFamily="34" charset="-122"/>
              </a:rPr>
              <a:t>   一般都需要调用有限的资源开展现场演习，并形成书面报告。目的是为了熟练和检验某些基本操作或完成某些特定任务所需的技术和实战能力。</a:t>
            </a:r>
            <a:endParaRPr lang="zh-CN" altLang="en-US" sz="2000" dirty="0">
              <a:solidFill>
                <a:srgbClr val="0000FF"/>
              </a:solidFill>
              <a:latin typeface="微软雅黑" panose="020B0503020204020204" pitchFamily="34" charset="-122"/>
              <a:ea typeface="微软雅黑" panose="020B0503020204020204" pitchFamily="34" charset="-122"/>
            </a:endParaRPr>
          </a:p>
          <a:p>
            <a:pPr marL="342900" indent="-342900">
              <a:lnSpc>
                <a:spcPct val="150000"/>
              </a:lnSpc>
              <a:spcBef>
                <a:spcPct val="20000"/>
              </a:spcBef>
              <a:buChar char="•"/>
            </a:pPr>
            <a:r>
              <a:rPr lang="zh-CN" altLang="en-US" sz="2000" b="1" dirty="0">
                <a:solidFill>
                  <a:srgbClr val="0000FF"/>
                </a:solidFill>
                <a:latin typeface="微软雅黑" panose="020B0503020204020204" pitchFamily="34" charset="-122"/>
                <a:ea typeface="微软雅黑" panose="020B0503020204020204" pitchFamily="34" charset="-122"/>
              </a:rPr>
              <a:t>单项演习</a:t>
            </a:r>
            <a:r>
              <a:rPr lang="zh-CN" altLang="en-US" sz="2000" dirty="0">
                <a:solidFill>
                  <a:srgbClr val="0000FF"/>
                </a:solidFill>
                <a:latin typeface="微软雅黑" panose="020B0503020204020204" pitchFamily="34" charset="-122"/>
                <a:ea typeface="微软雅黑" panose="020B0503020204020204" pitchFamily="34" charset="-122"/>
              </a:rPr>
              <a:t>：通讯联络、通知、报告程序；资源调配，人员、装备及物资器材</a:t>
            </a:r>
            <a:r>
              <a:rPr lang="en-US" altLang="zh-CN" sz="2000" dirty="0">
                <a:solidFill>
                  <a:srgbClr val="0000FF"/>
                </a:solidFill>
                <a:latin typeface="微软雅黑" panose="020B0503020204020204" pitchFamily="34" charset="-122"/>
                <a:ea typeface="微软雅黑" panose="020B0503020204020204" pitchFamily="34" charset="-122"/>
              </a:rPr>
              <a:t>(</a:t>
            </a:r>
            <a:r>
              <a:rPr lang="zh-CN" altLang="en-US" sz="2000" dirty="0">
                <a:solidFill>
                  <a:srgbClr val="0000FF"/>
                </a:solidFill>
                <a:latin typeface="微软雅黑" panose="020B0503020204020204" pitchFamily="34" charset="-122"/>
                <a:ea typeface="微软雅黑" panose="020B0503020204020204" pitchFamily="34" charset="-122"/>
              </a:rPr>
              <a:t>装车</a:t>
            </a:r>
            <a:r>
              <a:rPr lang="en-US" altLang="zh-CN" sz="2000" dirty="0">
                <a:solidFill>
                  <a:srgbClr val="0000FF"/>
                </a:solidFill>
                <a:latin typeface="微软雅黑" panose="020B0503020204020204" pitchFamily="34" charset="-122"/>
                <a:ea typeface="微软雅黑" panose="020B0503020204020204" pitchFamily="34" charset="-122"/>
              </a:rPr>
              <a:t>)</a:t>
            </a:r>
            <a:r>
              <a:rPr lang="zh-CN" altLang="en-US" sz="2000" dirty="0">
                <a:solidFill>
                  <a:srgbClr val="0000FF"/>
                </a:solidFill>
                <a:latin typeface="微软雅黑" panose="020B0503020204020204" pitchFamily="34" charset="-122"/>
                <a:ea typeface="微软雅黑" panose="020B0503020204020204" pitchFamily="34" charset="-122"/>
              </a:rPr>
              <a:t>到位；化学监测与侦察；现场警戒；人群疏散；医疗救护；洗消去污；消防行动；公共信息传播等。</a:t>
            </a:r>
            <a:endParaRPr lang="zh-CN" altLang="en-US" sz="2000" dirty="0">
              <a:solidFill>
                <a:srgbClr val="0000FF"/>
              </a:solidFill>
              <a:latin typeface="微软雅黑" panose="020B0503020204020204" pitchFamily="34" charset="-122"/>
              <a:ea typeface="微软雅黑" panose="020B0503020204020204" pitchFamily="34" charset="-122"/>
            </a:endParaRPr>
          </a:p>
          <a:p>
            <a:pPr marL="342900" indent="-342900">
              <a:lnSpc>
                <a:spcPct val="150000"/>
              </a:lnSpc>
              <a:spcBef>
                <a:spcPct val="20000"/>
              </a:spcBef>
              <a:buChar char="•"/>
            </a:pPr>
            <a:r>
              <a:rPr lang="zh-CN" altLang="en-US" sz="2000" b="1" dirty="0">
                <a:solidFill>
                  <a:srgbClr val="0000FF"/>
                </a:solidFill>
                <a:latin typeface="微软雅黑" panose="020B0503020204020204" pitchFamily="34" charset="-122"/>
                <a:ea typeface="微软雅黑" panose="020B0503020204020204" pitchFamily="34" charset="-122"/>
              </a:rPr>
              <a:t>组合演习</a:t>
            </a:r>
            <a:r>
              <a:rPr lang="zh-CN" altLang="en-US" sz="2000" dirty="0">
                <a:solidFill>
                  <a:srgbClr val="0000FF"/>
                </a:solidFill>
                <a:latin typeface="微软雅黑" panose="020B0503020204020204" pitchFamily="34" charset="-122"/>
                <a:ea typeface="微软雅黑" panose="020B0503020204020204" pitchFamily="34" charset="-122"/>
              </a:rPr>
              <a:t>：可将具有较紧密联系的多个应急功能或任务组合在一起进行演习，以加强各应急救援组织之间的配合和协调性</a:t>
            </a:r>
            <a:endParaRPr lang="zh-CN" altLang="en-US" sz="2000" dirty="0">
              <a:solidFill>
                <a:srgbClr val="0000FF"/>
              </a:solidFill>
              <a:latin typeface="微软雅黑" panose="020B0503020204020204" pitchFamily="34" charset="-122"/>
              <a:ea typeface="微软雅黑" panose="020B0503020204020204" pitchFamily="34" charset="-122"/>
            </a:endParaRPr>
          </a:p>
        </p:txBody>
      </p:sp>
      <p:sp>
        <p:nvSpPr>
          <p:cNvPr id="83970" name="矩形 4"/>
          <p:cNvSpPr/>
          <p:nvPr/>
        </p:nvSpPr>
        <p:spPr>
          <a:xfrm>
            <a:off x="5095875" y="1271588"/>
            <a:ext cx="2214563" cy="706437"/>
          </a:xfrm>
          <a:prstGeom prst="rect">
            <a:avLst/>
          </a:prstGeom>
          <a:noFill/>
          <a:ln w="9525">
            <a:noFill/>
          </a:ln>
        </p:spPr>
        <p:txBody>
          <a:bodyPr wrap="none" anchor="t" anchorCtr="0">
            <a:spAutoFit/>
          </a:bodyPr>
          <a:p>
            <a:r>
              <a:rPr lang="zh-CN" altLang="en-US" sz="4000" b="1" dirty="0">
                <a:latin typeface="微软雅黑" panose="020B0503020204020204" pitchFamily="34" charset="-122"/>
                <a:ea typeface="微软雅黑" panose="020B0503020204020204" pitchFamily="34" charset="-122"/>
              </a:rPr>
              <a:t>功能演练</a:t>
            </a:r>
            <a:endParaRPr lang="zh-CN" altLang="en-US" sz="4000" b="1" dirty="0">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3" name="矩形 3"/>
          <p:cNvSpPr/>
          <p:nvPr/>
        </p:nvSpPr>
        <p:spPr>
          <a:xfrm>
            <a:off x="4987925" y="1385888"/>
            <a:ext cx="2216150" cy="706437"/>
          </a:xfrm>
          <a:prstGeom prst="rect">
            <a:avLst/>
          </a:prstGeom>
          <a:noFill/>
          <a:ln w="9525">
            <a:noFill/>
          </a:ln>
        </p:spPr>
        <p:txBody>
          <a:bodyPr wrap="none" anchor="t" anchorCtr="0">
            <a:spAutoFit/>
          </a:bodyPr>
          <a:p>
            <a:r>
              <a:rPr lang="zh-CN" altLang="en-US" sz="4000" b="1" dirty="0">
                <a:latin typeface="微软雅黑" panose="020B0503020204020204" pitchFamily="34" charset="-122"/>
                <a:ea typeface="微软雅黑" panose="020B0503020204020204" pitchFamily="34" charset="-122"/>
              </a:rPr>
              <a:t>全面演练</a:t>
            </a:r>
            <a:endParaRPr lang="zh-CN" altLang="en-US" sz="4000" b="1" dirty="0">
              <a:latin typeface="微软雅黑" panose="020B0503020204020204" pitchFamily="34" charset="-122"/>
              <a:ea typeface="微软雅黑" panose="020B0503020204020204" pitchFamily="34" charset="-122"/>
            </a:endParaRPr>
          </a:p>
        </p:txBody>
      </p:sp>
      <p:sp>
        <p:nvSpPr>
          <p:cNvPr id="84994" name="Rectangle 3"/>
          <p:cNvSpPr txBox="1"/>
          <p:nvPr/>
        </p:nvSpPr>
        <p:spPr>
          <a:xfrm>
            <a:off x="555625" y="2524125"/>
            <a:ext cx="11295063" cy="2295525"/>
          </a:xfrm>
          <a:prstGeom prst="rect">
            <a:avLst/>
          </a:prstGeom>
          <a:noFill/>
          <a:ln w="9525">
            <a:noFill/>
          </a:ln>
        </p:spPr>
        <p:txBody>
          <a:bodyPr anchor="t" anchorCtr="0"/>
          <a:p>
            <a:pPr marL="342900" indent="-342900">
              <a:lnSpc>
                <a:spcPct val="150000"/>
              </a:lnSpc>
              <a:spcBef>
                <a:spcPct val="20000"/>
              </a:spcBef>
              <a:buChar char="•"/>
            </a:pPr>
            <a:r>
              <a:rPr lang="zh-CN" altLang="en-US" sz="2400" dirty="0">
                <a:solidFill>
                  <a:srgbClr val="0000FF"/>
                </a:solidFill>
                <a:latin typeface="微软雅黑" panose="020B0503020204020204" pitchFamily="34" charset="-122"/>
                <a:ea typeface="微软雅黑" panose="020B0503020204020204" pitchFamily="34" charset="-122"/>
              </a:rPr>
              <a:t>全面演习针对应急预案中全部或大部分应急响应功能开展演练</a:t>
            </a:r>
            <a:endParaRPr lang="zh-CN" altLang="en-US" sz="2400" dirty="0">
              <a:solidFill>
                <a:srgbClr val="0000FF"/>
              </a:solidFill>
              <a:latin typeface="微软雅黑" panose="020B0503020204020204" pitchFamily="34" charset="-122"/>
              <a:ea typeface="微软雅黑" panose="020B0503020204020204" pitchFamily="34" charset="-122"/>
            </a:endParaRPr>
          </a:p>
          <a:p>
            <a:pPr marL="342900" indent="-342900">
              <a:lnSpc>
                <a:spcPct val="150000"/>
              </a:lnSpc>
              <a:spcBef>
                <a:spcPct val="20000"/>
              </a:spcBef>
              <a:buChar char="•"/>
            </a:pPr>
            <a:r>
              <a:rPr lang="zh-CN" altLang="en-US" sz="2400" dirty="0">
                <a:solidFill>
                  <a:srgbClr val="0000FF"/>
                </a:solidFill>
                <a:latin typeface="微软雅黑" panose="020B0503020204020204" pitchFamily="34" charset="-122"/>
                <a:ea typeface="微软雅黑" panose="020B0503020204020204" pitchFamily="34" charset="-122"/>
              </a:rPr>
              <a:t>全面演习一般要求持续几个小时，采取交互式方式进行，演习过程要求尽量真实，调用更多的应急人员和资源，来开展实战性演习，以检验相互协调的总体反应和应急能力</a:t>
            </a:r>
            <a:endParaRPr lang="zh-CN" altLang="en-US" sz="2400" dirty="0">
              <a:solidFill>
                <a:srgbClr val="0000FF"/>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7" name="Rectangle 2"/>
          <p:cNvSpPr/>
          <p:nvPr/>
        </p:nvSpPr>
        <p:spPr>
          <a:xfrm>
            <a:off x="4095750" y="2100263"/>
            <a:ext cx="4000500" cy="1143000"/>
          </a:xfrm>
          <a:prstGeom prst="rect">
            <a:avLst/>
          </a:prstGeom>
          <a:noFill/>
          <a:ln w="9525">
            <a:noFill/>
          </a:ln>
        </p:spPr>
        <p:txBody>
          <a:bodyPr anchor="ctr" anchorCtr="0"/>
          <a:p>
            <a:pPr algn="ctr"/>
            <a:r>
              <a:rPr lang="zh-CN" altLang="en-US" sz="3200" b="1" dirty="0">
                <a:solidFill>
                  <a:srgbClr val="0000FF"/>
                </a:solidFill>
                <a:latin typeface="微软雅黑" panose="020B0503020204020204" pitchFamily="34" charset="-122"/>
                <a:ea typeface="微软雅黑" panose="020B0503020204020204" pitchFamily="34" charset="-122"/>
              </a:rPr>
              <a:t>应急演练过程</a:t>
            </a:r>
            <a:endParaRPr lang="zh-CN" altLang="en-US" sz="3200" b="1" dirty="0">
              <a:solidFill>
                <a:srgbClr val="0000FF"/>
              </a:solidFill>
              <a:latin typeface="微软雅黑" panose="020B0503020204020204" pitchFamily="34" charset="-122"/>
              <a:ea typeface="微软雅黑" panose="020B0503020204020204" pitchFamily="34" charset="-122"/>
            </a:endParaRPr>
          </a:p>
        </p:txBody>
      </p:sp>
      <p:sp>
        <p:nvSpPr>
          <p:cNvPr id="86018" name="Rectangle 3"/>
          <p:cNvSpPr/>
          <p:nvPr/>
        </p:nvSpPr>
        <p:spPr>
          <a:xfrm>
            <a:off x="4733925" y="3071813"/>
            <a:ext cx="2724150" cy="3040062"/>
          </a:xfrm>
          <a:prstGeom prst="rect">
            <a:avLst/>
          </a:prstGeom>
          <a:noFill/>
          <a:ln w="9525">
            <a:noFill/>
          </a:ln>
        </p:spPr>
        <p:txBody>
          <a:bodyPr anchor="t" anchorCtr="0"/>
          <a:p>
            <a:pPr marL="342900" indent="-342900">
              <a:spcBef>
                <a:spcPct val="20000"/>
              </a:spcBef>
            </a:pPr>
            <a:endParaRPr lang="en-US" altLang="zh-CN" sz="3600" b="1" dirty="0">
              <a:latin typeface="微软雅黑" panose="020B0503020204020204" pitchFamily="34" charset="-122"/>
              <a:ea typeface="微软雅黑" panose="020B0503020204020204" pitchFamily="34" charset="-122"/>
            </a:endParaRPr>
          </a:p>
          <a:p>
            <a:pPr marL="742950" lvl="1" indent="-285750" eaLnBrk="1" hangingPunct="1">
              <a:spcBef>
                <a:spcPct val="20000"/>
              </a:spcBef>
              <a:buFont typeface="Wingdings" panose="05000000000000000000" pitchFamily="2" charset="2"/>
              <a:buChar char="q"/>
            </a:pPr>
            <a:r>
              <a:rPr lang="en-US" altLang="zh-CN" sz="2400" b="1" dirty="0">
                <a:latin typeface="微软雅黑" panose="020B0503020204020204" pitchFamily="34" charset="-122"/>
                <a:ea typeface="微软雅黑" panose="020B0503020204020204" pitchFamily="34" charset="-122"/>
              </a:rPr>
              <a:t>  </a:t>
            </a:r>
            <a:r>
              <a:rPr lang="zh-CN" altLang="en-US" sz="2400" b="1" dirty="0">
                <a:solidFill>
                  <a:srgbClr val="0000FF"/>
                </a:solidFill>
                <a:latin typeface="微软雅黑" panose="020B0503020204020204" pitchFamily="34" charset="-122"/>
                <a:ea typeface="微软雅黑" panose="020B0503020204020204" pitchFamily="34" charset="-122"/>
              </a:rPr>
              <a:t>策划与准备</a:t>
            </a:r>
            <a:endParaRPr lang="en-US" altLang="zh-CN" sz="2400" b="1" dirty="0">
              <a:solidFill>
                <a:srgbClr val="0000FF"/>
              </a:solidFill>
              <a:latin typeface="微软雅黑" panose="020B0503020204020204" pitchFamily="34" charset="-122"/>
              <a:ea typeface="微软雅黑" panose="020B0503020204020204" pitchFamily="34" charset="-122"/>
            </a:endParaRPr>
          </a:p>
          <a:p>
            <a:pPr marL="742950" lvl="1" indent="-285750" eaLnBrk="1" hangingPunct="1">
              <a:spcBef>
                <a:spcPct val="20000"/>
              </a:spcBef>
              <a:buFont typeface="Wingdings" panose="05000000000000000000" pitchFamily="2" charset="2"/>
              <a:buChar char="q"/>
            </a:pPr>
            <a:endParaRPr lang="zh-CN" altLang="en-US" sz="2400" b="1" dirty="0">
              <a:solidFill>
                <a:srgbClr val="0000FF"/>
              </a:solidFill>
              <a:latin typeface="微软雅黑" panose="020B0503020204020204" pitchFamily="34" charset="-122"/>
              <a:ea typeface="微软雅黑" panose="020B0503020204020204" pitchFamily="34" charset="-122"/>
            </a:endParaRPr>
          </a:p>
          <a:p>
            <a:pPr marL="742950" lvl="1" indent="-285750" eaLnBrk="1" hangingPunct="1">
              <a:spcBef>
                <a:spcPct val="20000"/>
              </a:spcBef>
              <a:buFont typeface="Wingdings" panose="05000000000000000000" pitchFamily="2" charset="2"/>
              <a:buChar char="q"/>
            </a:pPr>
            <a:r>
              <a:rPr lang="zh-CN" altLang="en-US" sz="2400" b="1" dirty="0">
                <a:latin typeface="微软雅黑" panose="020B0503020204020204" pitchFamily="34" charset="-122"/>
                <a:ea typeface="微软雅黑" panose="020B0503020204020204" pitchFamily="34" charset="-122"/>
              </a:rPr>
              <a:t>  </a:t>
            </a:r>
            <a:r>
              <a:rPr lang="zh-CN" altLang="en-US" sz="2400" b="1" dirty="0">
                <a:solidFill>
                  <a:srgbClr val="0000FF"/>
                </a:solidFill>
                <a:latin typeface="微软雅黑" panose="020B0503020204020204" pitchFamily="34" charset="-122"/>
                <a:ea typeface="微软雅黑" panose="020B0503020204020204" pitchFamily="34" charset="-122"/>
              </a:rPr>
              <a:t>演练实施</a:t>
            </a:r>
            <a:endParaRPr lang="en-US" altLang="zh-CN" sz="2400" b="1" dirty="0">
              <a:solidFill>
                <a:srgbClr val="0000FF"/>
              </a:solidFill>
              <a:latin typeface="微软雅黑" panose="020B0503020204020204" pitchFamily="34" charset="-122"/>
              <a:ea typeface="微软雅黑" panose="020B0503020204020204" pitchFamily="34" charset="-122"/>
            </a:endParaRPr>
          </a:p>
          <a:p>
            <a:pPr marL="742950" lvl="1" indent="-285750" eaLnBrk="1" hangingPunct="1">
              <a:spcBef>
                <a:spcPct val="20000"/>
              </a:spcBef>
              <a:buFont typeface="Wingdings" panose="05000000000000000000" pitchFamily="2" charset="2"/>
              <a:buChar char="q"/>
            </a:pPr>
            <a:endParaRPr lang="zh-CN" altLang="en-US" sz="2400" b="1" dirty="0">
              <a:solidFill>
                <a:srgbClr val="0000FF"/>
              </a:solidFill>
              <a:latin typeface="微软雅黑" panose="020B0503020204020204" pitchFamily="34" charset="-122"/>
              <a:ea typeface="微软雅黑" panose="020B0503020204020204" pitchFamily="34" charset="-122"/>
            </a:endParaRPr>
          </a:p>
          <a:p>
            <a:pPr marL="742950" lvl="1" indent="-285750" eaLnBrk="1" hangingPunct="1">
              <a:spcBef>
                <a:spcPct val="20000"/>
              </a:spcBef>
              <a:buFont typeface="Wingdings" panose="05000000000000000000" pitchFamily="2" charset="2"/>
              <a:buChar char="q"/>
            </a:pPr>
            <a:r>
              <a:rPr lang="zh-CN" altLang="en-US" sz="2400" b="1" dirty="0">
                <a:latin typeface="微软雅黑" panose="020B0503020204020204" pitchFamily="34" charset="-122"/>
                <a:ea typeface="微软雅黑" panose="020B0503020204020204" pitchFamily="34" charset="-122"/>
              </a:rPr>
              <a:t>  </a:t>
            </a:r>
            <a:r>
              <a:rPr lang="zh-CN" altLang="en-US" sz="2400" b="1" dirty="0">
                <a:solidFill>
                  <a:srgbClr val="0000FF"/>
                </a:solidFill>
                <a:latin typeface="微软雅黑" panose="020B0503020204020204" pitchFamily="34" charset="-122"/>
                <a:ea typeface="微软雅黑" panose="020B0503020204020204" pitchFamily="34" charset="-122"/>
              </a:rPr>
              <a:t>演练总结</a:t>
            </a:r>
            <a:endParaRPr lang="zh-CN" altLang="en-US" sz="2400" b="1" dirty="0">
              <a:solidFill>
                <a:srgbClr val="0000FF"/>
              </a:solidFill>
              <a:latin typeface="微软雅黑" panose="020B0503020204020204" pitchFamily="34" charset="-122"/>
              <a:ea typeface="微软雅黑" panose="020B0503020204020204" pitchFamily="34" charset="-122"/>
            </a:endParaRPr>
          </a:p>
        </p:txBody>
      </p:sp>
      <p:sp>
        <p:nvSpPr>
          <p:cNvPr id="86019" name="Rectangle 2"/>
          <p:cNvSpPr txBox="1"/>
          <p:nvPr/>
        </p:nvSpPr>
        <p:spPr>
          <a:xfrm>
            <a:off x="3784600" y="1325563"/>
            <a:ext cx="4622800" cy="838200"/>
          </a:xfrm>
          <a:prstGeom prst="rect">
            <a:avLst/>
          </a:prstGeom>
          <a:noFill/>
          <a:ln w="9525">
            <a:noFill/>
          </a:ln>
        </p:spPr>
        <p:txBody>
          <a:bodyPr anchor="t" anchorCtr="0"/>
          <a:p>
            <a:pPr algn="ctr" eaLnBrk="0" hangingPunct="0"/>
            <a:r>
              <a:rPr lang="zh-CN" altLang="en-US" sz="4000" b="1" dirty="0">
                <a:latin typeface="微软雅黑" panose="020B0503020204020204" pitchFamily="34" charset="-122"/>
                <a:ea typeface="微软雅黑" panose="020B0503020204020204" pitchFamily="34" charset="-122"/>
              </a:rPr>
              <a:t>应急预案的演练</a:t>
            </a:r>
            <a:endParaRPr lang="zh-CN" altLang="en-US" sz="4000" b="1" dirty="0">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5" name="Rectangle 2"/>
          <p:cNvSpPr/>
          <p:nvPr/>
        </p:nvSpPr>
        <p:spPr>
          <a:xfrm>
            <a:off x="2133600" y="457200"/>
            <a:ext cx="7772400" cy="1143000"/>
          </a:xfrm>
          <a:prstGeom prst="rect">
            <a:avLst/>
          </a:prstGeom>
          <a:noFill/>
          <a:ln w="9525">
            <a:noFill/>
          </a:ln>
        </p:spPr>
        <p:txBody>
          <a:bodyPr anchor="ctr" anchorCtr="0"/>
          <a:p>
            <a:pPr algn="ctr"/>
            <a:endParaRPr lang="zh-CN" altLang="zh-CN" sz="3600" b="1" dirty="0">
              <a:solidFill>
                <a:schemeClr val="hlink"/>
              </a:solidFill>
              <a:latin typeface="微软雅黑" panose="020B0503020204020204" pitchFamily="34" charset="-122"/>
              <a:ea typeface="微软雅黑" panose="020B0503020204020204" pitchFamily="34" charset="-122"/>
            </a:endParaRPr>
          </a:p>
        </p:txBody>
      </p:sp>
      <p:sp>
        <p:nvSpPr>
          <p:cNvPr id="88066" name="Rectangle 3"/>
          <p:cNvSpPr/>
          <p:nvPr/>
        </p:nvSpPr>
        <p:spPr>
          <a:xfrm>
            <a:off x="4924425" y="1828800"/>
            <a:ext cx="4981575" cy="4248150"/>
          </a:xfrm>
          <a:prstGeom prst="rect">
            <a:avLst/>
          </a:prstGeom>
          <a:noFill/>
          <a:ln w="9525">
            <a:noFill/>
          </a:ln>
        </p:spPr>
        <p:txBody>
          <a:bodyPr anchor="t" anchorCtr="0"/>
          <a:p>
            <a:pPr marL="342900" indent="-342900">
              <a:lnSpc>
                <a:spcPct val="150000"/>
              </a:lnSpc>
              <a:buChar char="•"/>
            </a:pPr>
            <a:r>
              <a:rPr lang="zh-CN" altLang="en-US" sz="2400" b="1" dirty="0">
                <a:solidFill>
                  <a:srgbClr val="0000FF"/>
                </a:solidFill>
                <a:latin typeface="微软雅黑" panose="020B0503020204020204" pitchFamily="34" charset="-122"/>
                <a:ea typeface="微软雅黑" panose="020B0503020204020204" pitchFamily="34" charset="-122"/>
              </a:rPr>
              <a:t>成立演练组织机构</a:t>
            </a:r>
            <a:endParaRPr lang="zh-CN" altLang="en-US" sz="2400" b="1" dirty="0">
              <a:solidFill>
                <a:srgbClr val="0000FF"/>
              </a:solidFill>
              <a:latin typeface="微软雅黑" panose="020B0503020204020204" pitchFamily="34" charset="-122"/>
              <a:ea typeface="微软雅黑" panose="020B0503020204020204" pitchFamily="34" charset="-122"/>
            </a:endParaRPr>
          </a:p>
          <a:p>
            <a:pPr marL="342900" indent="-342900">
              <a:lnSpc>
                <a:spcPct val="150000"/>
              </a:lnSpc>
              <a:buChar char="•"/>
            </a:pPr>
            <a:r>
              <a:rPr lang="zh-CN" altLang="en-US" sz="2400" b="1" dirty="0">
                <a:solidFill>
                  <a:srgbClr val="0000FF"/>
                </a:solidFill>
                <a:latin typeface="微软雅黑" panose="020B0503020204020204" pitchFamily="34" charset="-122"/>
                <a:ea typeface="微软雅黑" panose="020B0503020204020204" pitchFamily="34" charset="-122"/>
              </a:rPr>
              <a:t>确定演练日期</a:t>
            </a:r>
            <a:endParaRPr lang="zh-CN" altLang="en-US" sz="2400" b="1" dirty="0">
              <a:solidFill>
                <a:srgbClr val="0000FF"/>
              </a:solidFill>
              <a:latin typeface="微软雅黑" panose="020B0503020204020204" pitchFamily="34" charset="-122"/>
              <a:ea typeface="微软雅黑" panose="020B0503020204020204" pitchFamily="34" charset="-122"/>
            </a:endParaRPr>
          </a:p>
          <a:p>
            <a:pPr marL="342900" indent="-342900">
              <a:lnSpc>
                <a:spcPct val="150000"/>
              </a:lnSpc>
              <a:buChar char="•"/>
            </a:pPr>
            <a:r>
              <a:rPr lang="zh-CN" altLang="en-US" sz="2400" b="1" dirty="0">
                <a:solidFill>
                  <a:srgbClr val="0000FF"/>
                </a:solidFill>
                <a:latin typeface="微软雅黑" panose="020B0503020204020204" pitchFamily="34" charset="-122"/>
                <a:ea typeface="微软雅黑" panose="020B0503020204020204" pitchFamily="34" charset="-122"/>
              </a:rPr>
              <a:t>确定演练任务和参与范围</a:t>
            </a:r>
            <a:endParaRPr lang="zh-CN" altLang="en-US" sz="2400" b="1" dirty="0">
              <a:solidFill>
                <a:srgbClr val="0000FF"/>
              </a:solidFill>
              <a:latin typeface="微软雅黑" panose="020B0503020204020204" pitchFamily="34" charset="-122"/>
              <a:ea typeface="微软雅黑" panose="020B0503020204020204" pitchFamily="34" charset="-122"/>
            </a:endParaRPr>
          </a:p>
          <a:p>
            <a:pPr marL="342900" indent="-342900">
              <a:lnSpc>
                <a:spcPct val="150000"/>
              </a:lnSpc>
              <a:buChar char="•"/>
            </a:pPr>
            <a:r>
              <a:rPr lang="zh-CN" altLang="en-US" sz="2400" b="1" dirty="0">
                <a:solidFill>
                  <a:srgbClr val="0000FF"/>
                </a:solidFill>
                <a:latin typeface="微软雅黑" panose="020B0503020204020204" pitchFamily="34" charset="-122"/>
                <a:ea typeface="微软雅黑" panose="020B0503020204020204" pitchFamily="34" charset="-122"/>
              </a:rPr>
              <a:t>编写演练方案定演练现场规则</a:t>
            </a:r>
            <a:endParaRPr lang="zh-CN" altLang="en-US" sz="2400" b="1" dirty="0">
              <a:solidFill>
                <a:srgbClr val="0000FF"/>
              </a:solidFill>
              <a:latin typeface="微软雅黑" panose="020B0503020204020204" pitchFamily="34" charset="-122"/>
              <a:ea typeface="微软雅黑" panose="020B0503020204020204" pitchFamily="34" charset="-122"/>
            </a:endParaRPr>
          </a:p>
          <a:p>
            <a:pPr marL="342900" indent="-342900">
              <a:lnSpc>
                <a:spcPct val="150000"/>
              </a:lnSpc>
              <a:buChar char="•"/>
            </a:pPr>
            <a:r>
              <a:rPr lang="zh-CN" altLang="en-US" sz="2400" b="1" dirty="0">
                <a:solidFill>
                  <a:srgbClr val="0000FF"/>
                </a:solidFill>
                <a:latin typeface="微软雅黑" panose="020B0503020204020204" pitchFamily="34" charset="-122"/>
                <a:ea typeface="微软雅黑" panose="020B0503020204020204" pitchFamily="34" charset="-122"/>
              </a:rPr>
              <a:t>准备分发工作文件</a:t>
            </a:r>
            <a:endParaRPr lang="zh-CN" altLang="en-US" sz="2400" b="1" dirty="0">
              <a:solidFill>
                <a:srgbClr val="0000FF"/>
              </a:solidFill>
              <a:latin typeface="微软雅黑" panose="020B0503020204020204" pitchFamily="34" charset="-122"/>
              <a:ea typeface="微软雅黑" panose="020B0503020204020204" pitchFamily="34" charset="-122"/>
            </a:endParaRPr>
          </a:p>
          <a:p>
            <a:pPr marL="342900" indent="-342900">
              <a:lnSpc>
                <a:spcPct val="150000"/>
              </a:lnSpc>
              <a:buChar char="•"/>
            </a:pPr>
            <a:r>
              <a:rPr lang="zh-CN" altLang="en-US" sz="2400" b="1" dirty="0">
                <a:solidFill>
                  <a:srgbClr val="0000FF"/>
                </a:solidFill>
                <a:latin typeface="微软雅黑" panose="020B0503020204020204" pitchFamily="34" charset="-122"/>
                <a:ea typeface="微软雅黑" panose="020B0503020204020204" pitchFamily="34" charset="-122"/>
              </a:rPr>
              <a:t>指定培训人员</a:t>
            </a:r>
            <a:endParaRPr lang="zh-CN" altLang="en-US" sz="2400" b="1" dirty="0">
              <a:solidFill>
                <a:srgbClr val="0000FF"/>
              </a:solidFill>
              <a:latin typeface="微软雅黑" panose="020B0503020204020204" pitchFamily="34" charset="-122"/>
              <a:ea typeface="微软雅黑" panose="020B0503020204020204" pitchFamily="34" charset="-122"/>
            </a:endParaRPr>
          </a:p>
          <a:p>
            <a:pPr marL="342900" indent="-342900">
              <a:lnSpc>
                <a:spcPct val="150000"/>
              </a:lnSpc>
              <a:buChar char="•"/>
            </a:pPr>
            <a:r>
              <a:rPr lang="zh-CN" altLang="en-US" sz="2400" b="1" dirty="0">
                <a:solidFill>
                  <a:srgbClr val="0000FF"/>
                </a:solidFill>
                <a:latin typeface="微软雅黑" panose="020B0503020204020204" pitchFamily="34" charset="-122"/>
                <a:ea typeface="微软雅黑" panose="020B0503020204020204" pitchFamily="34" charset="-122"/>
              </a:rPr>
              <a:t>安排后勤工作</a:t>
            </a:r>
            <a:endParaRPr lang="zh-CN" altLang="en-US" sz="2400" b="1" dirty="0">
              <a:solidFill>
                <a:srgbClr val="0000FF"/>
              </a:solidFill>
              <a:latin typeface="微软雅黑" panose="020B0503020204020204" pitchFamily="34" charset="-122"/>
              <a:ea typeface="微软雅黑" panose="020B0503020204020204" pitchFamily="34" charset="-122"/>
            </a:endParaRPr>
          </a:p>
          <a:p>
            <a:pPr marL="342900" indent="-342900">
              <a:lnSpc>
                <a:spcPct val="150000"/>
              </a:lnSpc>
              <a:buChar char="•"/>
            </a:pPr>
            <a:r>
              <a:rPr lang="zh-CN" altLang="en-US" sz="2400" b="1" dirty="0">
                <a:solidFill>
                  <a:srgbClr val="0000FF"/>
                </a:solidFill>
                <a:latin typeface="微软雅黑" panose="020B0503020204020204" pitchFamily="34" charset="-122"/>
                <a:ea typeface="微软雅黑" panose="020B0503020204020204" pitchFamily="34" charset="-122"/>
              </a:rPr>
              <a:t>讲解演练方案与演练活动</a:t>
            </a:r>
            <a:endParaRPr lang="zh-CN" altLang="en-US" sz="2400" b="1" dirty="0">
              <a:solidFill>
                <a:srgbClr val="0000FF"/>
              </a:solidFill>
              <a:latin typeface="微软雅黑" panose="020B0503020204020204" pitchFamily="34" charset="-122"/>
              <a:ea typeface="微软雅黑" panose="020B0503020204020204" pitchFamily="34" charset="-122"/>
            </a:endParaRPr>
          </a:p>
        </p:txBody>
      </p:sp>
      <p:sp>
        <p:nvSpPr>
          <p:cNvPr id="88067" name="Rectangle 4"/>
          <p:cNvSpPr/>
          <p:nvPr/>
        </p:nvSpPr>
        <p:spPr>
          <a:xfrm>
            <a:off x="2595563" y="1143000"/>
            <a:ext cx="7391400" cy="685800"/>
          </a:xfrm>
          <a:prstGeom prst="rect">
            <a:avLst/>
          </a:prstGeom>
          <a:noFill/>
          <a:ln w="9525">
            <a:noFill/>
          </a:ln>
        </p:spPr>
        <p:txBody>
          <a:bodyPr anchor="b" anchorCtr="0"/>
          <a:p>
            <a:pPr algn="ctr"/>
            <a:r>
              <a:rPr lang="en-US" altLang="zh-CN" sz="3200" b="1" dirty="0">
                <a:solidFill>
                  <a:srgbClr val="0000FF"/>
                </a:solidFill>
                <a:latin typeface="微软雅黑" panose="020B0503020204020204" pitchFamily="34" charset="-122"/>
                <a:ea typeface="微软雅黑" panose="020B0503020204020204" pitchFamily="34" charset="-122"/>
              </a:rPr>
              <a:t>1</a:t>
            </a:r>
            <a:r>
              <a:rPr lang="zh-CN" altLang="en-US" sz="3200" b="1" dirty="0">
                <a:solidFill>
                  <a:srgbClr val="0000FF"/>
                </a:solidFill>
                <a:latin typeface="微软雅黑" panose="020B0503020204020204" pitchFamily="34" charset="-122"/>
                <a:ea typeface="微软雅黑" panose="020B0503020204020204" pitchFamily="34" charset="-122"/>
              </a:rPr>
              <a:t>、策划与准备</a:t>
            </a:r>
            <a:endParaRPr lang="zh-CN" altLang="en-US" sz="3200" b="1" dirty="0">
              <a:solidFill>
                <a:srgbClr val="0000FF"/>
              </a:solidFill>
              <a:latin typeface="微软雅黑" panose="020B0503020204020204" pitchFamily="34" charset="-122"/>
              <a:ea typeface="微软雅黑" panose="020B0503020204020204" pitchFamily="34" charset="-122"/>
            </a:endParaRPr>
          </a:p>
        </p:txBody>
      </p:sp>
      <p:sp>
        <p:nvSpPr>
          <p:cNvPr id="88068" name="Rectangle 2"/>
          <p:cNvSpPr txBox="1"/>
          <p:nvPr/>
        </p:nvSpPr>
        <p:spPr>
          <a:xfrm>
            <a:off x="60325" y="3009900"/>
            <a:ext cx="4622800" cy="838200"/>
          </a:xfrm>
          <a:prstGeom prst="rect">
            <a:avLst/>
          </a:prstGeom>
          <a:noFill/>
          <a:ln w="9525">
            <a:noFill/>
          </a:ln>
        </p:spPr>
        <p:txBody>
          <a:bodyPr anchor="t" anchorCtr="0"/>
          <a:p>
            <a:pPr algn="ctr" eaLnBrk="0" hangingPunct="0"/>
            <a:r>
              <a:rPr lang="zh-CN" altLang="en-US" sz="4000" b="1" dirty="0">
                <a:latin typeface="微软雅黑" panose="020B0503020204020204" pitchFamily="34" charset="-122"/>
                <a:ea typeface="微软雅黑" panose="020B0503020204020204" pitchFamily="34" charset="-122"/>
              </a:rPr>
              <a:t>应急预案的演练</a:t>
            </a:r>
            <a:endParaRPr lang="zh-CN" altLang="en-US" sz="4000" b="1" dirty="0">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8242" name="Text Box 2"/>
          <p:cNvSpPr txBox="1">
            <a:spLocks noChangeArrowheads="1"/>
          </p:cNvSpPr>
          <p:nvPr/>
        </p:nvSpPr>
        <p:spPr bwMode="auto">
          <a:xfrm>
            <a:off x="204788" y="2071688"/>
            <a:ext cx="11782425" cy="3954463"/>
          </a:xfrm>
          <a:prstGeom prst="rect">
            <a:avLst/>
          </a:prstGeom>
          <a:noFill/>
          <a:ln w="9525">
            <a:noFill/>
            <a:miter lim="800000"/>
          </a:ln>
          <a:effectLst/>
        </p:spPr>
        <p:txBody>
          <a:bodyPr>
            <a:spAutoFit/>
          </a:bodyPr>
          <a:lstStyle/>
          <a:p>
            <a:pPr marR="0" defTabSz="914400">
              <a:lnSpc>
                <a:spcPct val="150000"/>
              </a:lnSpc>
              <a:spcBef>
                <a:spcPct val="50000"/>
              </a:spcBef>
              <a:buClr>
                <a:srgbClr val="000000"/>
              </a:buClr>
              <a:buSzTx/>
              <a:buFontTx/>
              <a:buNone/>
              <a:defRPr/>
            </a:pPr>
            <a:r>
              <a:rPr kumimoji="0" lang="en-US" altLang="zh-CN" sz="1600" b="1" kern="1200" cap="none" spc="0" normalizeH="0" baseline="0" noProof="0" dirty="0">
                <a:solidFill>
                  <a:schemeClr val="tx2"/>
                </a:solidFill>
                <a:effectLst>
                  <a:outerShdw blurRad="38100" dist="38100" dir="2700000" algn="tl">
                    <a:srgbClr val="FFFFFF"/>
                  </a:outerShdw>
                </a:effectLst>
                <a:latin typeface="微软雅黑" panose="020B0503020204020204" pitchFamily="34" charset="-122"/>
                <a:ea typeface="微软雅黑" panose="020B0503020204020204" pitchFamily="34" charset="-122"/>
                <a:cs typeface="微软雅黑" panose="020B0503020204020204" pitchFamily="34" charset="-122"/>
              </a:rPr>
              <a:t>  </a:t>
            </a:r>
            <a:r>
              <a:rPr kumimoji="0" lang="zh-CN" altLang="en-US" sz="2000" b="1" kern="1200" cap="none" spc="0" normalizeH="0" baseline="0" noProof="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情景设计</a:t>
            </a:r>
            <a:r>
              <a:rPr kumimoji="0" lang="zh-CN" altLang="en-US" sz="2000" b="1" kern="1200" cap="none" spc="0" normalizeH="0" baseline="0" noProof="0"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是针对假想事故的发展过程，设计出一系列的情景事件，目的是通过引入这些需要应急组织作出相应响应行动的事件，保证演练不断进行，从而全面检验所确定的演练目标。</a:t>
            </a:r>
            <a:endParaRPr kumimoji="0" lang="zh-CN" altLang="en-US" sz="2000" b="1" kern="1200" cap="none" spc="0" normalizeH="0" baseline="0" noProof="0"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endParaRPr>
          </a:p>
          <a:p>
            <a:pPr marR="0" defTabSz="914400">
              <a:lnSpc>
                <a:spcPct val="150000"/>
              </a:lnSpc>
              <a:spcBef>
                <a:spcPct val="50000"/>
              </a:spcBef>
              <a:buClr>
                <a:srgbClr val="000000"/>
              </a:buClr>
              <a:buSzTx/>
              <a:buFontTx/>
              <a:buNone/>
              <a:defRPr/>
            </a:pPr>
            <a:r>
              <a:rPr kumimoji="0" lang="zh-CN" altLang="en-US" sz="2000" b="1" kern="1200" cap="none" spc="0" normalizeH="0" baseline="0" noProof="0"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  </a:t>
            </a:r>
            <a:r>
              <a:rPr kumimoji="0" lang="zh-CN" altLang="en-US" sz="2000" b="1" kern="1200" cap="none" spc="0" normalizeH="0" baseline="0" noProof="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情景事件</a:t>
            </a:r>
            <a:r>
              <a:rPr kumimoji="0" lang="zh-CN" altLang="en-US" sz="2000" b="1" kern="1200" cap="none" spc="0" normalizeH="0" baseline="0" noProof="0"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主要通过发布控制消息来通知演练人员。</a:t>
            </a:r>
            <a:endParaRPr kumimoji="0" lang="zh-CN" altLang="en-US" sz="2000" b="1" kern="1200" cap="none" spc="0" normalizeH="0" baseline="0" noProof="0"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endParaRPr>
          </a:p>
          <a:p>
            <a:pPr marR="0" defTabSz="914400">
              <a:lnSpc>
                <a:spcPct val="150000"/>
              </a:lnSpc>
              <a:spcBef>
                <a:spcPct val="50000"/>
              </a:spcBef>
              <a:buClr>
                <a:srgbClr val="000000"/>
              </a:buClr>
              <a:buSzTx/>
              <a:buFontTx/>
              <a:buNone/>
              <a:defRPr/>
            </a:pPr>
            <a:r>
              <a:rPr kumimoji="0" lang="zh-CN" altLang="en-US" sz="2000" b="1" kern="1200" cap="none" spc="0" normalizeH="0" baseline="0" noProof="0"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  </a:t>
            </a:r>
            <a:r>
              <a:rPr kumimoji="0" lang="zh-CN" altLang="en-US" sz="2000" b="1" kern="1200" cap="none" spc="0" normalizeH="0" baseline="0" noProof="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消息的类别：</a:t>
            </a:r>
            <a:r>
              <a:rPr kumimoji="0" lang="zh-CN" altLang="en-US" sz="2000" b="1" kern="1200" cap="none" spc="0" normalizeH="0" baseline="0" noProof="0"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演练前预先准备的消息；以及</a:t>
            </a:r>
            <a:endParaRPr kumimoji="0" lang="zh-CN" altLang="en-US" sz="2000" b="1" kern="1200" cap="none" spc="0" normalizeH="0" baseline="0" noProof="0"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endParaRPr>
          </a:p>
          <a:p>
            <a:pPr marR="0" defTabSz="914400">
              <a:lnSpc>
                <a:spcPct val="150000"/>
              </a:lnSpc>
              <a:spcBef>
                <a:spcPct val="5000"/>
              </a:spcBef>
              <a:buClr>
                <a:srgbClr val="000000"/>
              </a:buClr>
              <a:buSzTx/>
              <a:buFontTx/>
              <a:buNone/>
              <a:defRPr/>
            </a:pPr>
            <a:r>
              <a:rPr kumimoji="0" lang="zh-CN" altLang="en-US" sz="2000" b="1" kern="1200" cap="none" spc="0" normalizeH="0" baseline="0" noProof="0"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演练过程中自然产生的消息，由控制人员、模拟人员根据需要产生，以引导演练人员作出正确的回应。</a:t>
            </a:r>
            <a:endParaRPr kumimoji="0" lang="zh-CN" altLang="en-US" sz="2000" b="1" kern="1200" cap="none" spc="0" normalizeH="0" baseline="0" noProof="0"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endParaRPr>
          </a:p>
          <a:p>
            <a:pPr marR="0" defTabSz="914400">
              <a:lnSpc>
                <a:spcPct val="150000"/>
              </a:lnSpc>
              <a:spcBef>
                <a:spcPct val="50000"/>
              </a:spcBef>
              <a:buClr>
                <a:srgbClr val="000000"/>
              </a:buClr>
              <a:buSzTx/>
              <a:buFontTx/>
              <a:buNone/>
              <a:defRPr/>
            </a:pPr>
            <a:r>
              <a:rPr kumimoji="0" lang="zh-CN" altLang="en-US" sz="2000" b="1" kern="1200" cap="none" spc="0" normalizeH="0" baseline="0" noProof="0"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  </a:t>
            </a:r>
            <a:r>
              <a:rPr kumimoji="0" lang="zh-CN" altLang="en-US" sz="2000" b="1" kern="1200" cap="none" spc="0" normalizeH="0" baseline="0" noProof="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消息的内容：</a:t>
            </a:r>
            <a:r>
              <a:rPr kumimoji="0" lang="zh-CN" altLang="en-US" sz="2000" b="1" kern="1200" cap="none" spc="0" normalizeH="0" baseline="0" noProof="0"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消息来源、传递方式、内容、接收方式、传递时间等</a:t>
            </a:r>
            <a:endParaRPr kumimoji="0" lang="zh-CN" altLang="en-US" sz="2000" b="1" kern="1200" cap="none" spc="0" normalizeH="0" baseline="0" noProof="0"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endParaRPr>
          </a:p>
          <a:p>
            <a:pPr marR="0" defTabSz="914400">
              <a:lnSpc>
                <a:spcPct val="150000"/>
              </a:lnSpc>
              <a:spcBef>
                <a:spcPct val="50000"/>
              </a:spcBef>
              <a:buClr>
                <a:srgbClr val="000000"/>
              </a:buClr>
              <a:buSzTx/>
              <a:buFontTx/>
              <a:buNone/>
              <a:defRPr/>
            </a:pPr>
            <a:r>
              <a:rPr kumimoji="0" lang="zh-CN" altLang="en-US" sz="2000" b="1" kern="1200" cap="none" spc="0" normalizeH="0" baseline="0" noProof="0"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  </a:t>
            </a:r>
            <a:r>
              <a:rPr kumimoji="0" lang="zh-CN" altLang="en-US" sz="2000" b="1" kern="1200" cap="none" spc="0" normalizeH="0" baseline="0" noProof="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传递方式：</a:t>
            </a:r>
            <a:r>
              <a:rPr kumimoji="0" lang="zh-CN" altLang="en-US" sz="2000" b="1" kern="1200" cap="none" spc="0" normalizeH="0" baseline="0" noProof="0"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电话、无线通信、传真、手工传递或口头传达等 </a:t>
            </a:r>
            <a:endParaRPr kumimoji="0" lang="zh-CN" altLang="en-US" sz="2000" b="1" kern="1200" cap="none" spc="0" normalizeH="0" baseline="0" noProof="0"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0114" name="Rectangle 2"/>
          <p:cNvSpPr txBox="1"/>
          <p:nvPr/>
        </p:nvSpPr>
        <p:spPr>
          <a:xfrm>
            <a:off x="3784600" y="1325563"/>
            <a:ext cx="4622800" cy="838200"/>
          </a:xfrm>
          <a:prstGeom prst="rect">
            <a:avLst/>
          </a:prstGeom>
          <a:noFill/>
          <a:ln w="9525">
            <a:noFill/>
          </a:ln>
        </p:spPr>
        <p:txBody>
          <a:bodyPr anchor="t" anchorCtr="0"/>
          <a:p>
            <a:pPr algn="ctr" eaLnBrk="0" hangingPunct="0"/>
            <a:r>
              <a:rPr lang="zh-CN" altLang="en-US" sz="4000" b="1" dirty="0">
                <a:latin typeface="微软雅黑" panose="020B0503020204020204" pitchFamily="34" charset="-122"/>
                <a:ea typeface="微软雅黑" panose="020B0503020204020204" pitchFamily="34" charset="-122"/>
              </a:rPr>
              <a:t>应急预案的演练</a:t>
            </a:r>
            <a:endParaRPr lang="zh-CN" altLang="en-US" sz="4000" b="1" dirty="0">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Text Box 2"/>
          <p:cNvSpPr txBox="1"/>
          <p:nvPr/>
        </p:nvSpPr>
        <p:spPr>
          <a:xfrm>
            <a:off x="1990725" y="2070100"/>
            <a:ext cx="8210550" cy="3136900"/>
          </a:xfrm>
          <a:prstGeom prst="rect">
            <a:avLst/>
          </a:prstGeom>
          <a:solidFill>
            <a:schemeClr val="bg1"/>
          </a:solidFill>
          <a:ln w="9525">
            <a:noFill/>
          </a:ln>
        </p:spPr>
        <p:txBody>
          <a:bodyPr anchor="t" anchorCtr="0">
            <a:spAutoFit/>
          </a:bodyPr>
          <a:p>
            <a:pPr>
              <a:lnSpc>
                <a:spcPct val="150000"/>
              </a:lnSpc>
            </a:pPr>
            <a:r>
              <a:rPr lang="en-US" altLang="zh-CN" sz="4400" b="1" dirty="0">
                <a:solidFill>
                  <a:schemeClr val="accent2"/>
                </a:solidFill>
                <a:latin typeface="微软雅黑" panose="020B0503020204020204" pitchFamily="34" charset="-122"/>
                <a:ea typeface="微软雅黑" panose="020B0503020204020204" pitchFamily="34" charset="-122"/>
              </a:rPr>
              <a:t>  </a:t>
            </a:r>
            <a:r>
              <a:rPr lang="en-US" altLang="zh-CN" sz="4400" b="1" dirty="0">
                <a:solidFill>
                  <a:srgbClr val="FF0000"/>
                </a:solidFill>
                <a:latin typeface="微软雅黑" panose="020B0503020204020204" pitchFamily="34" charset="-122"/>
                <a:ea typeface="微软雅黑" panose="020B0503020204020204" pitchFamily="34" charset="-122"/>
              </a:rPr>
              <a:t>1</a:t>
            </a:r>
            <a:r>
              <a:rPr lang="zh-CN" altLang="en-US" sz="4400" b="1" dirty="0">
                <a:solidFill>
                  <a:srgbClr val="FF0000"/>
                </a:solidFill>
                <a:latin typeface="微软雅黑" panose="020B0503020204020204" pitchFamily="34" charset="-122"/>
                <a:ea typeface="微软雅黑" panose="020B0503020204020204" pitchFamily="34" charset="-122"/>
              </a:rPr>
              <a:t>分</a:t>
            </a:r>
            <a:r>
              <a:rPr lang="en-US" altLang="zh-CN" sz="4400" b="1" dirty="0">
                <a:solidFill>
                  <a:srgbClr val="FF0000"/>
                </a:solidFill>
                <a:latin typeface="微软雅黑" panose="020B0503020204020204" pitchFamily="34" charset="-122"/>
                <a:ea typeface="微软雅黑" panose="020B0503020204020204" pitchFamily="34" charset="-122"/>
              </a:rPr>
              <a:t>36</a:t>
            </a:r>
            <a:r>
              <a:rPr lang="zh-CN" altLang="en-US" sz="4400" b="1" dirty="0">
                <a:solidFill>
                  <a:srgbClr val="FF0000"/>
                </a:solidFill>
                <a:latin typeface="微软雅黑" panose="020B0503020204020204" pitchFamily="34" charset="-122"/>
                <a:ea typeface="微软雅黑" panose="020B0503020204020204" pitchFamily="34" charset="-122"/>
              </a:rPr>
              <a:t>秒是如何 “换”来的？</a:t>
            </a:r>
            <a:endParaRPr lang="zh-CN" altLang="en-US" sz="4400" b="1" dirty="0">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en-US" sz="4400" b="1" dirty="0">
                <a:solidFill>
                  <a:srgbClr val="FF0000"/>
                </a:solidFill>
                <a:latin typeface="微软雅黑" panose="020B0503020204020204" pitchFamily="34" charset="-122"/>
                <a:ea typeface="微软雅黑" panose="020B0503020204020204" pitchFamily="34" charset="-122"/>
              </a:rPr>
              <a:t>一是学校</a:t>
            </a:r>
            <a:r>
              <a:rPr lang="zh-CN" altLang="en-US" sz="4400" b="1" dirty="0">
                <a:solidFill>
                  <a:srgbClr val="3333CC"/>
                </a:solidFill>
                <a:latin typeface="微软雅黑" panose="020B0503020204020204" pitchFamily="34" charset="-122"/>
                <a:ea typeface="微软雅黑" panose="020B0503020204020204" pitchFamily="34" charset="-122"/>
              </a:rPr>
              <a:t>年年</a:t>
            </a:r>
            <a:r>
              <a:rPr lang="zh-CN" altLang="en-US" sz="4400" b="1" dirty="0">
                <a:solidFill>
                  <a:srgbClr val="FF0000"/>
                </a:solidFill>
                <a:latin typeface="微软雅黑" panose="020B0503020204020204" pitchFamily="34" charset="-122"/>
                <a:ea typeface="微软雅黑" panose="020B0503020204020204" pitchFamily="34" charset="-122"/>
              </a:rPr>
              <a:t>搞</a:t>
            </a:r>
            <a:r>
              <a:rPr lang="zh-CN" altLang="en-US" sz="4400" b="1" dirty="0">
                <a:solidFill>
                  <a:srgbClr val="3333CC"/>
                </a:solidFill>
                <a:latin typeface="微软雅黑" panose="020B0503020204020204" pitchFamily="34" charset="-122"/>
                <a:ea typeface="微软雅黑" panose="020B0503020204020204" pitchFamily="34" charset="-122"/>
              </a:rPr>
              <a:t>疏散演练</a:t>
            </a:r>
            <a:r>
              <a:rPr lang="zh-CN" altLang="en-US" sz="4400" b="1" dirty="0">
                <a:solidFill>
                  <a:srgbClr val="FF0000"/>
                </a:solidFill>
                <a:latin typeface="微软雅黑" panose="020B0503020204020204" pitchFamily="34" charset="-122"/>
                <a:ea typeface="微软雅黑" panose="020B0503020204020204" pitchFamily="34" charset="-122"/>
              </a:rPr>
              <a:t>，</a:t>
            </a:r>
            <a:endParaRPr lang="zh-CN" altLang="en-US" sz="4400" b="1" dirty="0">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en-US" sz="4400" b="1" dirty="0">
                <a:solidFill>
                  <a:srgbClr val="FF0000"/>
                </a:solidFill>
                <a:latin typeface="微软雅黑" panose="020B0503020204020204" pitchFamily="34" charset="-122"/>
                <a:ea typeface="微软雅黑" panose="020B0503020204020204" pitchFamily="34" charset="-122"/>
              </a:rPr>
              <a:t>二是校长平时死抓安全。</a:t>
            </a:r>
            <a:r>
              <a:rPr lang="zh-CN" altLang="en-US" sz="2800" dirty="0">
                <a:latin typeface="微软雅黑" panose="020B0503020204020204" pitchFamily="34" charset="-122"/>
                <a:ea typeface="微软雅黑" panose="020B0503020204020204" pitchFamily="34" charset="-122"/>
              </a:rPr>
              <a:t> </a:t>
            </a:r>
            <a:endParaRPr lang="zh-CN" altLang="en-US" sz="2800" dirty="0">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1" name="Rectangle 2"/>
          <p:cNvSpPr/>
          <p:nvPr/>
        </p:nvSpPr>
        <p:spPr>
          <a:xfrm>
            <a:off x="6411913" y="1133475"/>
            <a:ext cx="3600450" cy="838200"/>
          </a:xfrm>
          <a:prstGeom prst="rect">
            <a:avLst/>
          </a:prstGeom>
          <a:noFill/>
          <a:ln w="9525">
            <a:noFill/>
          </a:ln>
        </p:spPr>
        <p:txBody>
          <a:bodyPr anchor="ctr" anchorCtr="0"/>
          <a:p>
            <a:pPr algn="ctr"/>
            <a:r>
              <a:rPr lang="zh-CN" altLang="en-US" sz="3200" b="1" dirty="0">
                <a:solidFill>
                  <a:srgbClr val="0000FF"/>
                </a:solidFill>
                <a:latin typeface="微软雅黑" panose="020B0503020204020204" pitchFamily="34" charset="-122"/>
                <a:ea typeface="微软雅黑" panose="020B0503020204020204" pitchFamily="34" charset="-122"/>
              </a:rPr>
              <a:t>演 练 实 施</a:t>
            </a:r>
            <a:endParaRPr lang="zh-CN" altLang="en-US" sz="3200" b="1" dirty="0">
              <a:solidFill>
                <a:srgbClr val="0000FF"/>
              </a:solidFill>
              <a:latin typeface="微软雅黑" panose="020B0503020204020204" pitchFamily="34" charset="-122"/>
              <a:ea typeface="微软雅黑" panose="020B0503020204020204" pitchFamily="34" charset="-122"/>
            </a:endParaRPr>
          </a:p>
        </p:txBody>
      </p:sp>
      <p:sp>
        <p:nvSpPr>
          <p:cNvPr id="92162" name="Text Box 3"/>
          <p:cNvSpPr txBox="1"/>
          <p:nvPr/>
        </p:nvSpPr>
        <p:spPr>
          <a:xfrm>
            <a:off x="2238375" y="2000250"/>
            <a:ext cx="3581400" cy="4187825"/>
          </a:xfrm>
          <a:prstGeom prst="rect">
            <a:avLst/>
          </a:prstGeom>
          <a:noFill/>
          <a:ln w="9525" cap="flat" cmpd="sng">
            <a:solidFill>
              <a:schemeClr val="tx1"/>
            </a:solidFill>
            <a:prstDash val="solid"/>
            <a:miter/>
            <a:headEnd type="none" w="med" len="med"/>
            <a:tailEnd type="none" w="med" len="med"/>
          </a:ln>
        </p:spPr>
        <p:txBody>
          <a:bodyPr anchor="t" anchorCtr="0">
            <a:spAutoFit/>
          </a:bodyPr>
          <a:p>
            <a:pPr marL="190500" lvl="1" indent="0" algn="just" eaLnBrk="1" hangingPunct="1">
              <a:spcBef>
                <a:spcPct val="30000"/>
              </a:spcBef>
            </a:pPr>
            <a:r>
              <a:rPr lang="en-US" altLang="zh-CN" sz="2400" b="1" dirty="0">
                <a:solidFill>
                  <a:srgbClr val="FF0000"/>
                </a:solidFill>
                <a:latin typeface="微软雅黑" panose="020B0503020204020204" pitchFamily="34" charset="-122"/>
                <a:ea typeface="微软雅黑" panose="020B0503020204020204" pitchFamily="34" charset="-122"/>
              </a:rPr>
              <a:t>1</a:t>
            </a:r>
            <a:r>
              <a:rPr lang="zh-CN" altLang="en-US" sz="2400" b="1" dirty="0">
                <a:solidFill>
                  <a:srgbClr val="FF0000"/>
                </a:solidFill>
                <a:latin typeface="微软雅黑" panose="020B0503020204020204" pitchFamily="34" charset="-122"/>
                <a:ea typeface="微软雅黑" panose="020B0503020204020204" pitchFamily="34" charset="-122"/>
              </a:rPr>
              <a:t>：应急动员</a:t>
            </a:r>
            <a:endParaRPr lang="zh-CN" altLang="en-US" sz="2400" b="1" dirty="0">
              <a:solidFill>
                <a:srgbClr val="FF0000"/>
              </a:solidFill>
              <a:latin typeface="微软雅黑" panose="020B0503020204020204" pitchFamily="34" charset="-122"/>
              <a:ea typeface="微软雅黑" panose="020B0503020204020204" pitchFamily="34" charset="-122"/>
            </a:endParaRPr>
          </a:p>
          <a:p>
            <a:pPr marL="190500" lvl="1" indent="0" algn="just" eaLnBrk="1" hangingPunct="1">
              <a:spcBef>
                <a:spcPct val="30000"/>
              </a:spcBef>
            </a:pPr>
            <a:r>
              <a:rPr lang="en-US" altLang="zh-CN" sz="2400" b="1" dirty="0">
                <a:solidFill>
                  <a:srgbClr val="FF0000"/>
                </a:solidFill>
                <a:latin typeface="微软雅黑" panose="020B0503020204020204" pitchFamily="34" charset="-122"/>
                <a:ea typeface="微软雅黑" panose="020B0503020204020204" pitchFamily="34" charset="-122"/>
              </a:rPr>
              <a:t>2</a:t>
            </a:r>
            <a:r>
              <a:rPr lang="zh-CN" altLang="en-US" sz="2400" b="1" dirty="0">
                <a:solidFill>
                  <a:srgbClr val="FF0000"/>
                </a:solidFill>
                <a:latin typeface="微软雅黑" panose="020B0503020204020204" pitchFamily="34" charset="-122"/>
                <a:ea typeface="微软雅黑" panose="020B0503020204020204" pitchFamily="34" charset="-122"/>
              </a:rPr>
              <a:t>：控制指挥</a:t>
            </a:r>
            <a:endParaRPr lang="zh-CN" altLang="en-US" sz="2400" b="1" dirty="0">
              <a:solidFill>
                <a:srgbClr val="FF0000"/>
              </a:solidFill>
              <a:latin typeface="微软雅黑" panose="020B0503020204020204" pitchFamily="34" charset="-122"/>
              <a:ea typeface="微软雅黑" panose="020B0503020204020204" pitchFamily="34" charset="-122"/>
            </a:endParaRPr>
          </a:p>
          <a:p>
            <a:pPr marL="190500" lvl="1" indent="0" algn="just" eaLnBrk="1" hangingPunct="1">
              <a:spcBef>
                <a:spcPct val="30000"/>
              </a:spcBef>
            </a:pPr>
            <a:r>
              <a:rPr lang="en-US" altLang="zh-CN" sz="2400" b="1" dirty="0">
                <a:solidFill>
                  <a:srgbClr val="FF0000"/>
                </a:solidFill>
                <a:latin typeface="微软雅黑" panose="020B0503020204020204" pitchFamily="34" charset="-122"/>
                <a:ea typeface="微软雅黑" panose="020B0503020204020204" pitchFamily="34" charset="-122"/>
              </a:rPr>
              <a:t>3</a:t>
            </a:r>
            <a:r>
              <a:rPr lang="zh-CN" altLang="en-US" sz="2400" b="1" dirty="0">
                <a:solidFill>
                  <a:srgbClr val="FF0000"/>
                </a:solidFill>
                <a:latin typeface="微软雅黑" panose="020B0503020204020204" pitchFamily="34" charset="-122"/>
                <a:ea typeface="微软雅黑" panose="020B0503020204020204" pitchFamily="34" charset="-122"/>
              </a:rPr>
              <a:t>：事态评估</a:t>
            </a:r>
            <a:endParaRPr lang="zh-CN" altLang="en-US" sz="2400" b="1" dirty="0">
              <a:solidFill>
                <a:srgbClr val="FF0000"/>
              </a:solidFill>
              <a:latin typeface="微软雅黑" panose="020B0503020204020204" pitchFamily="34" charset="-122"/>
              <a:ea typeface="微软雅黑" panose="020B0503020204020204" pitchFamily="34" charset="-122"/>
            </a:endParaRPr>
          </a:p>
          <a:p>
            <a:pPr marL="190500" lvl="1" indent="0" algn="just" eaLnBrk="1" hangingPunct="1">
              <a:spcBef>
                <a:spcPct val="30000"/>
              </a:spcBef>
            </a:pPr>
            <a:r>
              <a:rPr lang="en-US" altLang="zh-CN" sz="2400" b="1" dirty="0">
                <a:solidFill>
                  <a:srgbClr val="FF0000"/>
                </a:solidFill>
                <a:latin typeface="微软雅黑" panose="020B0503020204020204" pitchFamily="34" charset="-122"/>
                <a:ea typeface="微软雅黑" panose="020B0503020204020204" pitchFamily="34" charset="-122"/>
              </a:rPr>
              <a:t>4</a:t>
            </a:r>
            <a:r>
              <a:rPr lang="zh-CN" altLang="en-US" sz="2400" b="1" dirty="0">
                <a:solidFill>
                  <a:srgbClr val="FF0000"/>
                </a:solidFill>
                <a:latin typeface="微软雅黑" panose="020B0503020204020204" pitchFamily="34" charset="-122"/>
                <a:ea typeface="微软雅黑" panose="020B0503020204020204" pitchFamily="34" charset="-122"/>
              </a:rPr>
              <a:t>：资源管理</a:t>
            </a:r>
            <a:endParaRPr lang="zh-CN" altLang="en-US" sz="2400" b="1" dirty="0">
              <a:solidFill>
                <a:srgbClr val="FF0000"/>
              </a:solidFill>
              <a:latin typeface="微软雅黑" panose="020B0503020204020204" pitchFamily="34" charset="-122"/>
              <a:ea typeface="微软雅黑" panose="020B0503020204020204" pitchFamily="34" charset="-122"/>
            </a:endParaRPr>
          </a:p>
          <a:p>
            <a:pPr marL="190500" lvl="1" indent="0" algn="just" eaLnBrk="1" hangingPunct="1">
              <a:spcBef>
                <a:spcPct val="30000"/>
              </a:spcBef>
            </a:pPr>
            <a:r>
              <a:rPr lang="en-US" altLang="zh-CN" sz="2400" b="1" dirty="0">
                <a:solidFill>
                  <a:srgbClr val="FF0000"/>
                </a:solidFill>
                <a:latin typeface="微软雅黑" panose="020B0503020204020204" pitchFamily="34" charset="-122"/>
                <a:ea typeface="微软雅黑" panose="020B0503020204020204" pitchFamily="34" charset="-122"/>
              </a:rPr>
              <a:t>5</a:t>
            </a:r>
            <a:r>
              <a:rPr lang="zh-CN" altLang="en-US" sz="2400" b="1" dirty="0">
                <a:solidFill>
                  <a:srgbClr val="FF0000"/>
                </a:solidFill>
                <a:latin typeface="微软雅黑" panose="020B0503020204020204" pitchFamily="34" charset="-122"/>
                <a:ea typeface="微软雅黑" panose="020B0503020204020204" pitchFamily="34" charset="-122"/>
              </a:rPr>
              <a:t>：通讯</a:t>
            </a:r>
            <a:endParaRPr lang="zh-CN" altLang="en-US" sz="2400" b="1" dirty="0">
              <a:solidFill>
                <a:srgbClr val="FF0000"/>
              </a:solidFill>
              <a:latin typeface="微软雅黑" panose="020B0503020204020204" pitchFamily="34" charset="-122"/>
              <a:ea typeface="微软雅黑" panose="020B0503020204020204" pitchFamily="34" charset="-122"/>
            </a:endParaRPr>
          </a:p>
          <a:p>
            <a:pPr marL="190500" lvl="1" indent="0" algn="just" eaLnBrk="1" hangingPunct="1">
              <a:spcBef>
                <a:spcPct val="30000"/>
              </a:spcBef>
            </a:pPr>
            <a:r>
              <a:rPr lang="en-US" altLang="zh-CN" sz="2400" b="1" dirty="0">
                <a:solidFill>
                  <a:srgbClr val="FF0000"/>
                </a:solidFill>
                <a:latin typeface="微软雅黑" panose="020B0503020204020204" pitchFamily="34" charset="-122"/>
                <a:ea typeface="微软雅黑" panose="020B0503020204020204" pitchFamily="34" charset="-122"/>
              </a:rPr>
              <a:t>6</a:t>
            </a:r>
            <a:r>
              <a:rPr lang="zh-CN" altLang="en-US" sz="2400" b="1" dirty="0">
                <a:solidFill>
                  <a:srgbClr val="FF0000"/>
                </a:solidFill>
                <a:latin typeface="微软雅黑" panose="020B0503020204020204" pitchFamily="34" charset="-122"/>
                <a:ea typeface="微软雅黑" panose="020B0503020204020204" pitchFamily="34" charset="-122"/>
              </a:rPr>
              <a:t>：应急设施、装备与显示装置</a:t>
            </a:r>
            <a:endParaRPr lang="zh-CN" altLang="en-US" sz="2400" b="1" dirty="0">
              <a:solidFill>
                <a:srgbClr val="FF0000"/>
              </a:solidFill>
              <a:latin typeface="微软雅黑" panose="020B0503020204020204" pitchFamily="34" charset="-122"/>
              <a:ea typeface="微软雅黑" panose="020B0503020204020204" pitchFamily="34" charset="-122"/>
            </a:endParaRPr>
          </a:p>
          <a:p>
            <a:pPr marL="190500" lvl="1" indent="0" algn="just" eaLnBrk="1" hangingPunct="1">
              <a:spcBef>
                <a:spcPct val="30000"/>
              </a:spcBef>
            </a:pPr>
            <a:r>
              <a:rPr lang="en-US" altLang="zh-CN" sz="2400" b="1" dirty="0">
                <a:solidFill>
                  <a:srgbClr val="FF0000"/>
                </a:solidFill>
                <a:latin typeface="微软雅黑" panose="020B0503020204020204" pitchFamily="34" charset="-122"/>
                <a:ea typeface="微软雅黑" panose="020B0503020204020204" pitchFamily="34" charset="-122"/>
              </a:rPr>
              <a:t>7</a:t>
            </a:r>
            <a:r>
              <a:rPr lang="zh-CN" altLang="en-US" sz="2400" b="1" dirty="0">
                <a:solidFill>
                  <a:srgbClr val="FF0000"/>
                </a:solidFill>
                <a:latin typeface="微软雅黑" panose="020B0503020204020204" pitchFamily="34" charset="-122"/>
                <a:ea typeface="微软雅黑" panose="020B0503020204020204" pitchFamily="34" charset="-122"/>
              </a:rPr>
              <a:t>：警报与紧急公告</a:t>
            </a:r>
            <a:endParaRPr lang="zh-CN" altLang="en-US" sz="2400" b="1" dirty="0">
              <a:solidFill>
                <a:srgbClr val="FF0000"/>
              </a:solidFill>
              <a:latin typeface="微软雅黑" panose="020B0503020204020204" pitchFamily="34" charset="-122"/>
              <a:ea typeface="微软雅黑" panose="020B0503020204020204" pitchFamily="34" charset="-122"/>
            </a:endParaRPr>
          </a:p>
          <a:p>
            <a:pPr marL="190500" lvl="1" indent="0" algn="just" eaLnBrk="1" hangingPunct="1">
              <a:spcBef>
                <a:spcPct val="30000"/>
              </a:spcBef>
            </a:pPr>
            <a:r>
              <a:rPr lang="en-US" altLang="zh-CN" sz="2400" b="1" dirty="0">
                <a:solidFill>
                  <a:srgbClr val="FF0000"/>
                </a:solidFill>
                <a:latin typeface="微软雅黑" panose="020B0503020204020204" pitchFamily="34" charset="-122"/>
                <a:ea typeface="微软雅黑" panose="020B0503020204020204" pitchFamily="34" charset="-122"/>
              </a:rPr>
              <a:t>8</a:t>
            </a:r>
            <a:r>
              <a:rPr lang="zh-CN" altLang="en-US" sz="2400" b="1" dirty="0">
                <a:solidFill>
                  <a:srgbClr val="FF0000"/>
                </a:solidFill>
                <a:latin typeface="微软雅黑" panose="020B0503020204020204" pitchFamily="34" charset="-122"/>
                <a:ea typeface="微软雅黑" panose="020B0503020204020204" pitchFamily="34" charset="-122"/>
              </a:rPr>
              <a:t>：公共信息</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sp>
        <p:nvSpPr>
          <p:cNvPr id="92163" name="Rectangle 4"/>
          <p:cNvSpPr/>
          <p:nvPr/>
        </p:nvSpPr>
        <p:spPr>
          <a:xfrm>
            <a:off x="6596063" y="2000250"/>
            <a:ext cx="3352800" cy="3910013"/>
          </a:xfrm>
          <a:prstGeom prst="rect">
            <a:avLst/>
          </a:prstGeom>
          <a:noFill/>
          <a:ln w="9525" cap="flat" cmpd="sng">
            <a:solidFill>
              <a:schemeClr val="tx1"/>
            </a:solidFill>
            <a:prstDash val="solid"/>
            <a:miter/>
            <a:headEnd type="none" w="med" len="med"/>
            <a:tailEnd type="none" w="med" len="med"/>
          </a:ln>
        </p:spPr>
        <p:txBody>
          <a:bodyPr anchor="t" anchorCtr="0">
            <a:spAutoFit/>
          </a:bodyPr>
          <a:p>
            <a:pPr algn="just">
              <a:spcBef>
                <a:spcPct val="5000"/>
              </a:spcBef>
            </a:pPr>
            <a:r>
              <a:rPr lang="en-US" altLang="zh-CN" sz="2400" b="1" dirty="0">
                <a:solidFill>
                  <a:srgbClr val="FF0000"/>
                </a:solidFill>
                <a:latin typeface="微软雅黑" panose="020B0503020204020204" pitchFamily="34" charset="-122"/>
                <a:ea typeface="微软雅黑" panose="020B0503020204020204" pitchFamily="34" charset="-122"/>
              </a:rPr>
              <a:t>9</a:t>
            </a:r>
            <a:r>
              <a:rPr lang="zh-CN" altLang="en-US" sz="2400" b="1" dirty="0">
                <a:solidFill>
                  <a:srgbClr val="FF0000"/>
                </a:solidFill>
                <a:latin typeface="微软雅黑" panose="020B0503020204020204" pitchFamily="34" charset="-122"/>
                <a:ea typeface="微软雅黑" panose="020B0503020204020204" pitchFamily="34" charset="-122"/>
              </a:rPr>
              <a:t>：公众保护措施</a:t>
            </a:r>
            <a:endParaRPr lang="zh-CN" altLang="en-US" sz="2400" b="1" dirty="0">
              <a:solidFill>
                <a:srgbClr val="FF0000"/>
              </a:solidFill>
              <a:latin typeface="微软雅黑" panose="020B0503020204020204" pitchFamily="34" charset="-122"/>
              <a:ea typeface="微软雅黑" panose="020B0503020204020204" pitchFamily="34" charset="-122"/>
            </a:endParaRPr>
          </a:p>
          <a:p>
            <a:pPr>
              <a:spcBef>
                <a:spcPct val="5000"/>
              </a:spcBef>
            </a:pPr>
            <a:r>
              <a:rPr lang="en-US" altLang="zh-CN" sz="2400" b="1" dirty="0">
                <a:solidFill>
                  <a:srgbClr val="FF0000"/>
                </a:solidFill>
                <a:latin typeface="微软雅黑" panose="020B0503020204020204" pitchFamily="34" charset="-122"/>
                <a:ea typeface="微软雅黑" panose="020B0503020204020204" pitchFamily="34" charset="-122"/>
              </a:rPr>
              <a:t>10</a:t>
            </a:r>
            <a:r>
              <a:rPr lang="zh-CN" altLang="en-US" sz="2400" b="1" dirty="0">
                <a:solidFill>
                  <a:srgbClr val="FF0000"/>
                </a:solidFill>
                <a:latin typeface="微软雅黑" panose="020B0503020204020204" pitchFamily="34" charset="-122"/>
                <a:ea typeface="微软雅黑" panose="020B0503020204020204" pitchFamily="34" charset="-122"/>
              </a:rPr>
              <a:t>：应急响应人员安全</a:t>
            </a:r>
            <a:endParaRPr lang="zh-CN" altLang="en-US" sz="2400" b="1" dirty="0">
              <a:solidFill>
                <a:srgbClr val="FF0000"/>
              </a:solidFill>
              <a:latin typeface="微软雅黑" panose="020B0503020204020204" pitchFamily="34" charset="-122"/>
              <a:ea typeface="微软雅黑" panose="020B0503020204020204" pitchFamily="34" charset="-122"/>
            </a:endParaRPr>
          </a:p>
          <a:p>
            <a:pPr>
              <a:spcBef>
                <a:spcPct val="5000"/>
              </a:spcBef>
            </a:pPr>
            <a:r>
              <a:rPr lang="en-US" altLang="zh-CN" sz="2400" b="1" dirty="0">
                <a:solidFill>
                  <a:srgbClr val="FF0000"/>
                </a:solidFill>
                <a:latin typeface="微软雅黑" panose="020B0503020204020204" pitchFamily="34" charset="-122"/>
                <a:ea typeface="微软雅黑" panose="020B0503020204020204" pitchFamily="34" charset="-122"/>
              </a:rPr>
              <a:t>11</a:t>
            </a:r>
            <a:r>
              <a:rPr lang="zh-CN" altLang="en-US" sz="2400" b="1" dirty="0">
                <a:solidFill>
                  <a:srgbClr val="FF0000"/>
                </a:solidFill>
                <a:latin typeface="微软雅黑" panose="020B0503020204020204" pitchFamily="34" charset="-122"/>
                <a:ea typeface="微软雅黑" panose="020B0503020204020204" pitchFamily="34" charset="-122"/>
              </a:rPr>
              <a:t>：人员安置</a:t>
            </a:r>
            <a:endParaRPr lang="zh-CN" altLang="en-US" sz="2400" b="1" dirty="0">
              <a:solidFill>
                <a:srgbClr val="FF0000"/>
              </a:solidFill>
              <a:latin typeface="微软雅黑" panose="020B0503020204020204" pitchFamily="34" charset="-122"/>
              <a:ea typeface="微软雅黑" panose="020B0503020204020204" pitchFamily="34" charset="-122"/>
            </a:endParaRPr>
          </a:p>
          <a:p>
            <a:pPr>
              <a:spcBef>
                <a:spcPct val="5000"/>
              </a:spcBef>
            </a:pPr>
            <a:r>
              <a:rPr lang="en-US" altLang="zh-CN" sz="2400" b="1" dirty="0">
                <a:solidFill>
                  <a:srgbClr val="FF0000"/>
                </a:solidFill>
                <a:latin typeface="微软雅黑" panose="020B0503020204020204" pitchFamily="34" charset="-122"/>
                <a:ea typeface="微软雅黑" panose="020B0503020204020204" pitchFamily="34" charset="-122"/>
              </a:rPr>
              <a:t>12</a:t>
            </a:r>
            <a:r>
              <a:rPr lang="zh-CN" altLang="en-US" sz="2400" b="1" dirty="0">
                <a:solidFill>
                  <a:srgbClr val="FF0000"/>
                </a:solidFill>
                <a:latin typeface="微软雅黑" panose="020B0503020204020204" pitchFamily="34" charset="-122"/>
                <a:ea typeface="微软雅黑" panose="020B0503020204020204" pitchFamily="34" charset="-122"/>
              </a:rPr>
              <a:t>：紧急医疗服务</a:t>
            </a:r>
            <a:endParaRPr lang="zh-CN" altLang="en-US" sz="2400" b="1" dirty="0">
              <a:solidFill>
                <a:srgbClr val="FF0000"/>
              </a:solidFill>
              <a:latin typeface="微软雅黑" panose="020B0503020204020204" pitchFamily="34" charset="-122"/>
              <a:ea typeface="微软雅黑" panose="020B0503020204020204" pitchFamily="34" charset="-122"/>
            </a:endParaRPr>
          </a:p>
          <a:p>
            <a:pPr>
              <a:spcBef>
                <a:spcPct val="5000"/>
              </a:spcBef>
            </a:pPr>
            <a:r>
              <a:rPr lang="en-US" altLang="zh-CN" sz="2400" b="1" dirty="0">
                <a:solidFill>
                  <a:srgbClr val="FF0000"/>
                </a:solidFill>
                <a:latin typeface="微软雅黑" panose="020B0503020204020204" pitchFamily="34" charset="-122"/>
                <a:ea typeface="微软雅黑" panose="020B0503020204020204" pitchFamily="34" charset="-122"/>
              </a:rPr>
              <a:t>13</a:t>
            </a:r>
            <a:r>
              <a:rPr lang="zh-CN" altLang="en-US" sz="2400" b="1" dirty="0">
                <a:solidFill>
                  <a:srgbClr val="FF0000"/>
                </a:solidFill>
                <a:latin typeface="微软雅黑" panose="020B0503020204020204" pitchFamily="34" charset="-122"/>
                <a:ea typeface="微软雅黑" panose="020B0503020204020204" pitchFamily="34" charset="-122"/>
              </a:rPr>
              <a:t>：</a:t>
            </a:r>
            <a:r>
              <a:rPr lang="en-US" altLang="zh-CN" sz="2400" b="1" dirty="0">
                <a:solidFill>
                  <a:srgbClr val="FF0000"/>
                </a:solidFill>
                <a:latin typeface="微软雅黑" panose="020B0503020204020204" pitchFamily="34" charset="-122"/>
                <a:ea typeface="微软雅黑" panose="020B0503020204020204" pitchFamily="34" charset="-122"/>
              </a:rPr>
              <a:t>24</a:t>
            </a:r>
            <a:r>
              <a:rPr lang="zh-CN" altLang="en-US" sz="2400" b="1" dirty="0">
                <a:solidFill>
                  <a:srgbClr val="FF0000"/>
                </a:solidFill>
                <a:latin typeface="微软雅黑" panose="020B0503020204020204" pitchFamily="34" charset="-122"/>
                <a:ea typeface="微软雅黑" panose="020B0503020204020204" pitchFamily="34" charset="-122"/>
              </a:rPr>
              <a:t>小时不间断应急</a:t>
            </a:r>
            <a:endParaRPr lang="zh-CN" altLang="en-US" sz="2400" b="1" dirty="0">
              <a:solidFill>
                <a:srgbClr val="FF0000"/>
              </a:solidFill>
              <a:latin typeface="微软雅黑" panose="020B0503020204020204" pitchFamily="34" charset="-122"/>
              <a:ea typeface="微软雅黑" panose="020B0503020204020204" pitchFamily="34" charset="-122"/>
            </a:endParaRPr>
          </a:p>
          <a:p>
            <a:pPr>
              <a:spcBef>
                <a:spcPct val="5000"/>
              </a:spcBef>
            </a:pPr>
            <a:r>
              <a:rPr lang="en-US" altLang="zh-CN" sz="2400" b="1" dirty="0">
                <a:solidFill>
                  <a:srgbClr val="FF0000"/>
                </a:solidFill>
                <a:latin typeface="微软雅黑" panose="020B0503020204020204" pitchFamily="34" charset="-122"/>
                <a:ea typeface="微软雅黑" panose="020B0503020204020204" pitchFamily="34" charset="-122"/>
              </a:rPr>
              <a:t>14</a:t>
            </a:r>
            <a:r>
              <a:rPr lang="zh-CN" altLang="en-US" sz="2400" b="1" dirty="0">
                <a:solidFill>
                  <a:srgbClr val="FF0000"/>
                </a:solidFill>
                <a:latin typeface="微软雅黑" panose="020B0503020204020204" pitchFamily="34" charset="-122"/>
                <a:ea typeface="微软雅黑" panose="020B0503020204020204" pitchFamily="34" charset="-122"/>
              </a:rPr>
              <a:t>：增援</a:t>
            </a:r>
            <a:endParaRPr lang="zh-CN" altLang="en-US" sz="2400" b="1" dirty="0">
              <a:solidFill>
                <a:srgbClr val="FF0000"/>
              </a:solidFill>
              <a:latin typeface="微软雅黑" panose="020B0503020204020204" pitchFamily="34" charset="-122"/>
              <a:ea typeface="微软雅黑" panose="020B0503020204020204" pitchFamily="34" charset="-122"/>
            </a:endParaRPr>
          </a:p>
          <a:p>
            <a:pPr>
              <a:spcBef>
                <a:spcPct val="5000"/>
              </a:spcBef>
            </a:pPr>
            <a:r>
              <a:rPr lang="en-US" altLang="zh-CN" sz="2400" b="1" dirty="0">
                <a:solidFill>
                  <a:srgbClr val="FF0000"/>
                </a:solidFill>
                <a:latin typeface="微软雅黑" panose="020B0503020204020204" pitchFamily="34" charset="-122"/>
                <a:ea typeface="微软雅黑" panose="020B0503020204020204" pitchFamily="34" charset="-122"/>
              </a:rPr>
              <a:t>15</a:t>
            </a:r>
            <a:r>
              <a:rPr lang="zh-CN" altLang="en-US" sz="2400" b="1" dirty="0">
                <a:solidFill>
                  <a:srgbClr val="FF0000"/>
                </a:solidFill>
                <a:latin typeface="微软雅黑" panose="020B0503020204020204" pitchFamily="34" charset="-122"/>
                <a:ea typeface="微软雅黑" panose="020B0503020204020204" pitchFamily="34" charset="-122"/>
              </a:rPr>
              <a:t>：事故控制与现场恢复</a:t>
            </a:r>
            <a:endParaRPr lang="zh-CN" altLang="en-US" sz="2400" b="1" dirty="0">
              <a:solidFill>
                <a:srgbClr val="FF0000"/>
              </a:solidFill>
              <a:latin typeface="微软雅黑" panose="020B0503020204020204" pitchFamily="34" charset="-122"/>
              <a:ea typeface="微软雅黑" panose="020B0503020204020204" pitchFamily="34" charset="-122"/>
            </a:endParaRPr>
          </a:p>
          <a:p>
            <a:pPr>
              <a:spcBef>
                <a:spcPct val="5000"/>
              </a:spcBef>
            </a:pPr>
            <a:r>
              <a:rPr lang="en-US" altLang="zh-CN" sz="2400" b="1" dirty="0">
                <a:solidFill>
                  <a:srgbClr val="FF0000"/>
                </a:solidFill>
                <a:latin typeface="微软雅黑" panose="020B0503020204020204" pitchFamily="34" charset="-122"/>
                <a:ea typeface="微软雅黑" panose="020B0503020204020204" pitchFamily="34" charset="-122"/>
              </a:rPr>
              <a:t>16</a:t>
            </a:r>
            <a:r>
              <a:rPr lang="zh-CN" altLang="en-US" sz="2400" b="1" dirty="0">
                <a:solidFill>
                  <a:srgbClr val="FF0000"/>
                </a:solidFill>
                <a:latin typeface="微软雅黑" panose="020B0503020204020204" pitchFamily="34" charset="-122"/>
                <a:ea typeface="微软雅黑" panose="020B0503020204020204" pitchFamily="34" charset="-122"/>
              </a:rPr>
              <a:t>：调查与善后</a:t>
            </a:r>
            <a:endParaRPr lang="zh-CN" altLang="en-US" sz="2400" b="1" dirty="0">
              <a:solidFill>
                <a:srgbClr val="0000FF"/>
              </a:solidFill>
              <a:latin typeface="微软雅黑" panose="020B0503020204020204" pitchFamily="34" charset="-122"/>
              <a:ea typeface="微软雅黑" panose="020B0503020204020204" pitchFamily="34" charset="-122"/>
            </a:endParaRPr>
          </a:p>
        </p:txBody>
      </p:sp>
      <p:sp>
        <p:nvSpPr>
          <p:cNvPr id="92164" name="Rectangle 2"/>
          <p:cNvSpPr txBox="1"/>
          <p:nvPr/>
        </p:nvSpPr>
        <p:spPr>
          <a:xfrm>
            <a:off x="1717675" y="1162050"/>
            <a:ext cx="4622800" cy="838200"/>
          </a:xfrm>
          <a:prstGeom prst="rect">
            <a:avLst/>
          </a:prstGeom>
          <a:noFill/>
          <a:ln w="9525">
            <a:noFill/>
          </a:ln>
        </p:spPr>
        <p:txBody>
          <a:bodyPr anchor="t" anchorCtr="0"/>
          <a:p>
            <a:pPr algn="ctr" eaLnBrk="0" hangingPunct="0"/>
            <a:r>
              <a:rPr lang="zh-CN" altLang="en-US" sz="4000" b="1" dirty="0">
                <a:latin typeface="微软雅黑" panose="020B0503020204020204" pitchFamily="34" charset="-122"/>
                <a:ea typeface="微软雅黑" panose="020B0503020204020204" pitchFamily="34" charset="-122"/>
              </a:rPr>
              <a:t>应急预案的演练</a:t>
            </a:r>
            <a:endParaRPr lang="zh-CN" altLang="en-US" sz="4000" b="1" dirty="0">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62338" name="Rectangle 2"/>
          <p:cNvSpPr>
            <a:spLocks noChangeArrowheads="1"/>
          </p:cNvSpPr>
          <p:nvPr/>
        </p:nvSpPr>
        <p:spPr bwMode="auto">
          <a:xfrm>
            <a:off x="1428750" y="2228850"/>
            <a:ext cx="9334500" cy="3660775"/>
          </a:xfrm>
          <a:prstGeom prst="rect">
            <a:avLst/>
          </a:prstGeom>
          <a:noFill/>
          <a:ln w="9525">
            <a:noFill/>
            <a:miter lim="800000"/>
          </a:ln>
          <a:effectLst/>
        </p:spPr>
        <p:txBody>
          <a:bodyPr>
            <a:spAutoFit/>
          </a:bodyPr>
          <a:lstStyle/>
          <a:p>
            <a:pPr marL="457200" marR="0" lvl="0" indent="-457200" algn="ctr" defTabSz="914400" rtl="0" eaLnBrk="0" fontAlgn="base" latinLnBrk="0" hangingPunct="0">
              <a:lnSpc>
                <a:spcPct val="100000"/>
              </a:lnSpc>
              <a:spcBef>
                <a:spcPct val="0"/>
              </a:spcBef>
              <a:spcAft>
                <a:spcPct val="0"/>
              </a:spcAft>
              <a:buClr>
                <a:srgbClr val="000000"/>
              </a:buClr>
              <a:buSzTx/>
              <a:buFontTx/>
              <a:buNone/>
              <a:defRPr/>
            </a:pPr>
            <a:r>
              <a:rPr kumimoji="0" lang="zh-CN" altLang="en-US" sz="3200" b="1" i="0" u="none" strike="noStrike" kern="1200" cap="none" spc="0" normalizeH="0" baseline="0" noProof="0" dirty="0">
                <a:ln>
                  <a:noFill/>
                </a:ln>
                <a:solidFill>
                  <a:srgbClr val="0000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演练总结</a:t>
            </a:r>
            <a:endParaRPr kumimoji="0" lang="en-US" altLang="zh-CN" sz="3200" b="1" i="0" u="none" strike="noStrike" kern="1200" cap="none" spc="0" normalizeH="0" baseline="0" noProof="0" dirty="0">
              <a:ln>
                <a:noFill/>
              </a:ln>
              <a:solidFill>
                <a:srgbClr val="0000FF"/>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457200" marR="0" lvl="0" indent="-457200" algn="ctr" defTabSz="914400" rtl="0" eaLnBrk="0" fontAlgn="base" latinLnBrk="0" hangingPunct="0">
              <a:lnSpc>
                <a:spcPct val="100000"/>
              </a:lnSpc>
              <a:spcBef>
                <a:spcPct val="0"/>
              </a:spcBef>
              <a:spcAft>
                <a:spcPct val="0"/>
              </a:spcAft>
              <a:buClr>
                <a:srgbClr val="000000"/>
              </a:buClr>
              <a:buSzTx/>
              <a:buFontTx/>
              <a:buNone/>
              <a:defRPr/>
            </a:pPr>
            <a:endParaRPr kumimoji="0" lang="zh-CN" altLang="en-US" sz="800" b="1" i="0" u="none" strike="noStrike" kern="1200" cap="none" spc="0" normalizeH="0" baseline="0" noProof="0" dirty="0">
              <a:ln>
                <a:noFill/>
              </a:ln>
              <a:solidFill>
                <a:srgbClr val="0000FF"/>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457200" marR="0" lvl="0" indent="-457200" algn="l" defTabSz="914400" rtl="0" eaLnBrk="0" fontAlgn="base" latinLnBrk="0" hangingPunct="0">
              <a:lnSpc>
                <a:spcPct val="100000"/>
              </a:lnSpc>
              <a:spcBef>
                <a:spcPct val="0"/>
              </a:spcBef>
              <a:spcAft>
                <a:spcPct val="0"/>
              </a:spcAft>
              <a:buClr>
                <a:srgbClr val="000000"/>
              </a:buClr>
              <a:buSzTx/>
              <a:buFontTx/>
              <a:buNone/>
              <a:defRPr/>
            </a:pPr>
            <a:r>
              <a:rPr kumimoji="0" lang="zh-CN" altLang="en-US" sz="2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应急演练结束后</a:t>
            </a:r>
            <a:r>
              <a:rPr kumimoji="0" lang="en-US" altLang="zh-CN" sz="2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2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进行总结与讲评。可以全面评价以下各项</a:t>
            </a:r>
            <a:endParaRPr kumimoji="0" lang="en-US" altLang="zh-CN" sz="2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457200" marR="0" lvl="0" indent="-457200" algn="l" defTabSz="914400" rtl="0" eaLnBrk="0" fontAlgn="base" latinLnBrk="0" hangingPunct="0">
              <a:lnSpc>
                <a:spcPct val="100000"/>
              </a:lnSpc>
              <a:spcBef>
                <a:spcPct val="0"/>
              </a:spcBef>
              <a:spcAft>
                <a:spcPct val="0"/>
              </a:spcAft>
              <a:buClr>
                <a:srgbClr val="000000"/>
              </a:buClr>
              <a:buSzTx/>
              <a:buFontTx/>
              <a:buNone/>
              <a:defRPr/>
            </a:pPr>
            <a:endParaRPr kumimoji="0" lang="zh-CN" altLang="en-US" sz="2400" b="1" i="0" u="none" strike="noStrike" kern="1200" cap="none" spc="0" normalizeH="0" baseline="0" noProof="0" dirty="0">
              <a:ln>
                <a:noFill/>
              </a:ln>
              <a:solidFill>
                <a:srgbClr val="0000FF"/>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457200" marR="0" lvl="0" indent="-457200" algn="l" defTabSz="914400" rtl="0" eaLnBrk="0" fontAlgn="base" latinLnBrk="0" hangingPunct="0">
              <a:lnSpc>
                <a:spcPct val="150000"/>
              </a:lnSpc>
              <a:spcBef>
                <a:spcPct val="0"/>
              </a:spcBef>
              <a:spcAft>
                <a:spcPct val="0"/>
              </a:spcAft>
              <a:buClr>
                <a:srgbClr val="000000"/>
              </a:buClr>
              <a:buSzTx/>
              <a:buFontTx/>
              <a:buNone/>
              <a:defRPr/>
            </a:pPr>
            <a:r>
              <a:rPr kumimoji="0" lang="en-US" altLang="zh-CN" sz="2400" b="1" i="0" u="none" strike="noStrike" kern="1200" cap="none" spc="0" normalizeH="0" baseline="0" noProof="0" dirty="0">
                <a:ln>
                  <a:noFill/>
                </a:ln>
                <a:solidFill>
                  <a:srgbClr val="0000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1.</a:t>
            </a:r>
            <a:r>
              <a:rPr kumimoji="0" lang="zh-CN" altLang="en-US" sz="2400" b="1" i="0" u="none" strike="noStrike" kern="1200" cap="none" spc="0" normalizeH="0" baseline="0" noProof="0" dirty="0">
                <a:ln>
                  <a:noFill/>
                </a:ln>
                <a:solidFill>
                  <a:srgbClr val="0000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演练是否达到演练目标</a:t>
            </a:r>
            <a:endParaRPr kumimoji="0" lang="zh-CN" altLang="en-US" sz="2400" b="1" i="0" u="none" strike="noStrike" kern="1200" cap="none" spc="0" normalizeH="0" baseline="0" noProof="0" dirty="0">
              <a:ln>
                <a:noFill/>
              </a:ln>
              <a:solidFill>
                <a:srgbClr val="0000FF"/>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457200" marR="0" lvl="0" indent="-457200" algn="l" defTabSz="914400" rtl="0" eaLnBrk="0" fontAlgn="base" latinLnBrk="0" hangingPunct="0">
              <a:lnSpc>
                <a:spcPct val="150000"/>
              </a:lnSpc>
              <a:spcBef>
                <a:spcPct val="0"/>
              </a:spcBef>
              <a:spcAft>
                <a:spcPct val="0"/>
              </a:spcAft>
              <a:buClr>
                <a:srgbClr val="000000"/>
              </a:buClr>
              <a:buSzTx/>
              <a:buFontTx/>
              <a:buNone/>
              <a:defRPr/>
            </a:pPr>
            <a:r>
              <a:rPr kumimoji="0" lang="en-US" altLang="zh-CN" sz="2400" b="1" i="0" u="none" strike="noStrike" kern="1200" cap="none" spc="0" normalizeH="0" baseline="0" noProof="0" dirty="0">
                <a:ln>
                  <a:noFill/>
                </a:ln>
                <a:solidFill>
                  <a:srgbClr val="0000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2.</a:t>
            </a:r>
            <a:r>
              <a:rPr kumimoji="0" lang="zh-CN" altLang="en-US" sz="2400" b="1" i="0" u="none" strike="noStrike" kern="1200" cap="none" spc="0" normalizeH="0" baseline="0" noProof="0" dirty="0">
                <a:ln>
                  <a:noFill/>
                </a:ln>
                <a:solidFill>
                  <a:srgbClr val="0000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应急准备水平</a:t>
            </a:r>
            <a:endParaRPr kumimoji="0" lang="zh-CN" altLang="en-US" sz="2400" b="1" i="0" u="none" strike="noStrike" kern="1200" cap="none" spc="0" normalizeH="0" baseline="0" noProof="0" dirty="0">
              <a:ln>
                <a:noFill/>
              </a:ln>
              <a:solidFill>
                <a:srgbClr val="0000FF"/>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457200" marR="0" lvl="0" indent="-457200" algn="l" defTabSz="914400" rtl="0" eaLnBrk="0" fontAlgn="base" latinLnBrk="0" hangingPunct="0">
              <a:lnSpc>
                <a:spcPct val="150000"/>
              </a:lnSpc>
              <a:spcBef>
                <a:spcPct val="0"/>
              </a:spcBef>
              <a:spcAft>
                <a:spcPct val="0"/>
              </a:spcAft>
              <a:buClr>
                <a:srgbClr val="000000"/>
              </a:buClr>
              <a:buSzTx/>
              <a:buFontTx/>
              <a:buNone/>
              <a:defRPr/>
            </a:pPr>
            <a:r>
              <a:rPr kumimoji="0" lang="zh-CN" altLang="en-US" sz="2400" b="1" i="0" u="none" strike="noStrike" kern="1200" cap="none" spc="0" normalizeH="0" baseline="0" noProof="0" dirty="0">
                <a:ln>
                  <a:noFill/>
                </a:ln>
                <a:solidFill>
                  <a:srgbClr val="0000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0" lang="en-US" altLang="zh-CN" sz="2400" b="1" i="0" u="none" strike="noStrike" kern="1200" cap="none" spc="0" normalizeH="0" baseline="0" noProof="0" dirty="0">
                <a:ln>
                  <a:noFill/>
                </a:ln>
                <a:solidFill>
                  <a:srgbClr val="0000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3.</a:t>
            </a:r>
            <a:r>
              <a:rPr kumimoji="0" lang="zh-CN" altLang="en-US" sz="2400" b="1" i="0" u="none" strike="noStrike" kern="1200" cap="none" spc="0" normalizeH="0" baseline="0" noProof="0" dirty="0">
                <a:ln>
                  <a:noFill/>
                </a:ln>
                <a:solidFill>
                  <a:srgbClr val="0000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是否需要改进</a:t>
            </a:r>
            <a:endParaRPr kumimoji="0" lang="zh-CN" altLang="en-US" sz="2400" b="1" i="0" u="none" strike="noStrike" kern="1200" cap="none" spc="0" normalizeH="0" baseline="0" noProof="0" dirty="0">
              <a:ln>
                <a:noFill/>
              </a:ln>
              <a:solidFill>
                <a:srgbClr val="0000FF"/>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457200" marR="0" lvl="0" indent="-457200" algn="l" defTabSz="914400" rtl="0" eaLnBrk="0" fontAlgn="base" latinLnBrk="0" hangingPunct="0">
              <a:lnSpc>
                <a:spcPct val="150000"/>
              </a:lnSpc>
              <a:spcBef>
                <a:spcPct val="0"/>
              </a:spcBef>
              <a:spcAft>
                <a:spcPct val="0"/>
              </a:spcAft>
              <a:buClr>
                <a:srgbClr val="000000"/>
              </a:buClr>
              <a:buSzTx/>
              <a:buFontTx/>
              <a:buNone/>
              <a:defRPr/>
            </a:pPr>
            <a:r>
              <a:rPr kumimoji="0" lang="zh-CN" altLang="en-US" sz="2400" b="1" i="0" u="none" strike="noStrike" kern="1200" cap="none" spc="0" normalizeH="0" baseline="0" noProof="0" dirty="0">
                <a:ln>
                  <a:noFill/>
                </a:ln>
                <a:solidFill>
                  <a:srgbClr val="0000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0" lang="en-US" altLang="zh-CN" sz="2400" b="1" i="0" u="none" strike="noStrike" kern="1200" cap="none" spc="0" normalizeH="0" baseline="0" noProof="0" dirty="0">
                <a:ln>
                  <a:noFill/>
                </a:ln>
                <a:solidFill>
                  <a:srgbClr val="0000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4.</a:t>
            </a:r>
            <a:r>
              <a:rPr kumimoji="0" lang="zh-CN" altLang="en-US" sz="2400" b="1" i="0" u="none" strike="noStrike" kern="1200" cap="none" spc="0" normalizeH="0" baseline="0" noProof="0" dirty="0">
                <a:ln>
                  <a:noFill/>
                </a:ln>
                <a:solidFill>
                  <a:srgbClr val="0000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演练人员进行自我评价的机会。</a:t>
            </a:r>
            <a:endParaRPr kumimoji="0" lang="zh-CN" altLang="en-US" sz="24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4210" name="Rectangle 2"/>
          <p:cNvSpPr txBox="1"/>
          <p:nvPr/>
        </p:nvSpPr>
        <p:spPr>
          <a:xfrm>
            <a:off x="3784600" y="1325563"/>
            <a:ext cx="4622800" cy="838200"/>
          </a:xfrm>
          <a:prstGeom prst="rect">
            <a:avLst/>
          </a:prstGeom>
          <a:noFill/>
          <a:ln w="9525">
            <a:noFill/>
          </a:ln>
        </p:spPr>
        <p:txBody>
          <a:bodyPr anchor="t" anchorCtr="0"/>
          <a:p>
            <a:pPr algn="ctr" eaLnBrk="0" hangingPunct="0"/>
            <a:r>
              <a:rPr lang="zh-CN" altLang="en-US" sz="4000" b="1" dirty="0">
                <a:latin typeface="微软雅黑" panose="020B0503020204020204" pitchFamily="34" charset="-122"/>
                <a:ea typeface="微软雅黑" panose="020B0503020204020204" pitchFamily="34" charset="-122"/>
              </a:rPr>
              <a:t>应急预案的演练</a:t>
            </a:r>
            <a:endParaRPr lang="zh-CN" altLang="en-US" sz="4000" b="1" dirty="0">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6257" name="Rectangle 2"/>
          <p:cNvSpPr/>
          <p:nvPr/>
        </p:nvSpPr>
        <p:spPr>
          <a:xfrm>
            <a:off x="838200" y="2179638"/>
            <a:ext cx="10515600" cy="3814762"/>
          </a:xfrm>
          <a:prstGeom prst="rect">
            <a:avLst/>
          </a:prstGeom>
          <a:noFill/>
          <a:ln w="9525">
            <a:noFill/>
          </a:ln>
        </p:spPr>
        <p:txBody>
          <a:bodyPr anchor="t" anchorCtr="0">
            <a:spAutoFit/>
          </a:bodyPr>
          <a:p>
            <a:pPr marL="457200" indent="-457200" algn="ctr" eaLnBrk="0" hangingPunct="0">
              <a:lnSpc>
                <a:spcPct val="150000"/>
              </a:lnSpc>
            </a:pPr>
            <a:r>
              <a:rPr lang="zh-CN" altLang="en-US" sz="2800" b="1" dirty="0">
                <a:solidFill>
                  <a:srgbClr val="0000FF"/>
                </a:solidFill>
                <a:latin typeface="微软雅黑" panose="020B0503020204020204" pitchFamily="34" charset="-122"/>
                <a:ea typeface="微软雅黑" panose="020B0503020204020204" pitchFamily="34" charset="-122"/>
              </a:rPr>
              <a:t>演 练 报 告</a:t>
            </a:r>
            <a:endParaRPr lang="zh-CN" altLang="en-US" sz="2800" b="1" dirty="0">
              <a:solidFill>
                <a:srgbClr val="0000FF"/>
              </a:solidFill>
              <a:latin typeface="微软雅黑" panose="020B0503020204020204" pitchFamily="34" charset="-122"/>
              <a:ea typeface="微软雅黑" panose="020B0503020204020204" pitchFamily="34" charset="-122"/>
            </a:endParaRPr>
          </a:p>
          <a:p>
            <a:pPr marL="457200" indent="-457200" eaLnBrk="0" hangingPunct="0"/>
            <a:r>
              <a:rPr lang="en-US" altLang="zh-CN" sz="2000" b="1" dirty="0">
                <a:solidFill>
                  <a:srgbClr val="0000FF"/>
                </a:solidFill>
                <a:latin typeface="微软雅黑" panose="020B0503020204020204" pitchFamily="34" charset="-122"/>
                <a:ea typeface="微软雅黑" panose="020B0503020204020204" pitchFamily="34" charset="-122"/>
              </a:rPr>
              <a:t>1.</a:t>
            </a:r>
            <a:r>
              <a:rPr lang="zh-CN" altLang="en-US" sz="2000" b="1" dirty="0">
                <a:solidFill>
                  <a:srgbClr val="0000FF"/>
                </a:solidFill>
                <a:latin typeface="微软雅黑" panose="020B0503020204020204" pitchFamily="34" charset="-122"/>
                <a:ea typeface="微软雅黑" panose="020B0503020204020204" pitchFamily="34" charset="-122"/>
              </a:rPr>
              <a:t>演练背景信息（事故、地点、时间、气象条件等）；</a:t>
            </a:r>
            <a:endParaRPr lang="zh-CN" altLang="en-US" sz="2000" b="1" dirty="0">
              <a:solidFill>
                <a:srgbClr val="0000FF"/>
              </a:solidFill>
              <a:latin typeface="微软雅黑" panose="020B0503020204020204" pitchFamily="34" charset="-122"/>
              <a:ea typeface="微软雅黑" panose="020B0503020204020204" pitchFamily="34" charset="-122"/>
            </a:endParaRPr>
          </a:p>
          <a:p>
            <a:pPr marL="457200" indent="-457200" eaLnBrk="0" hangingPunct="0"/>
            <a:r>
              <a:rPr lang="en-US" altLang="zh-CN" sz="2000" b="1" dirty="0">
                <a:solidFill>
                  <a:srgbClr val="0000FF"/>
                </a:solidFill>
                <a:latin typeface="微软雅黑" panose="020B0503020204020204" pitchFamily="34" charset="-122"/>
                <a:ea typeface="微软雅黑" panose="020B0503020204020204" pitchFamily="34" charset="-122"/>
              </a:rPr>
              <a:t>2.</a:t>
            </a:r>
            <a:r>
              <a:rPr lang="zh-CN" altLang="en-US" sz="2000" b="1" dirty="0">
                <a:solidFill>
                  <a:srgbClr val="0000FF"/>
                </a:solidFill>
                <a:latin typeface="微软雅黑" panose="020B0503020204020204" pitchFamily="34" charset="-122"/>
                <a:ea typeface="微软雅黑" panose="020B0503020204020204" pitchFamily="34" charset="-122"/>
              </a:rPr>
              <a:t>演练任务；</a:t>
            </a:r>
            <a:endParaRPr lang="zh-CN" altLang="en-US" sz="2000" b="1" dirty="0">
              <a:solidFill>
                <a:srgbClr val="0000FF"/>
              </a:solidFill>
              <a:latin typeface="微软雅黑" panose="020B0503020204020204" pitchFamily="34" charset="-122"/>
              <a:ea typeface="微软雅黑" panose="020B0503020204020204" pitchFamily="34" charset="-122"/>
            </a:endParaRPr>
          </a:p>
          <a:p>
            <a:pPr marL="457200" indent="-457200" eaLnBrk="0" hangingPunct="0"/>
            <a:r>
              <a:rPr lang="en-US" altLang="zh-CN" sz="2000" b="1" dirty="0">
                <a:solidFill>
                  <a:srgbClr val="0000FF"/>
                </a:solidFill>
                <a:latin typeface="微软雅黑" panose="020B0503020204020204" pitchFamily="34" charset="-122"/>
                <a:ea typeface="微软雅黑" panose="020B0503020204020204" pitchFamily="34" charset="-122"/>
              </a:rPr>
              <a:t>3.</a:t>
            </a:r>
            <a:r>
              <a:rPr lang="zh-CN" altLang="en-US" sz="2000" b="1" dirty="0">
                <a:solidFill>
                  <a:srgbClr val="0000FF"/>
                </a:solidFill>
                <a:latin typeface="微软雅黑" panose="020B0503020204020204" pitchFamily="34" charset="-122"/>
                <a:ea typeface="微软雅黑" panose="020B0503020204020204" pitchFamily="34" charset="-122"/>
              </a:rPr>
              <a:t>参与演练的应急组织；</a:t>
            </a:r>
            <a:endParaRPr lang="zh-CN" altLang="en-US" sz="2000" b="1" dirty="0">
              <a:solidFill>
                <a:srgbClr val="0000FF"/>
              </a:solidFill>
              <a:latin typeface="微软雅黑" panose="020B0503020204020204" pitchFamily="34" charset="-122"/>
              <a:ea typeface="微软雅黑" panose="020B0503020204020204" pitchFamily="34" charset="-122"/>
            </a:endParaRPr>
          </a:p>
          <a:p>
            <a:pPr marL="457200" indent="-457200" eaLnBrk="0" hangingPunct="0"/>
            <a:r>
              <a:rPr lang="en-US" altLang="zh-CN" sz="2000" b="1" dirty="0">
                <a:solidFill>
                  <a:srgbClr val="0000FF"/>
                </a:solidFill>
                <a:latin typeface="微软雅黑" panose="020B0503020204020204" pitchFamily="34" charset="-122"/>
                <a:ea typeface="微软雅黑" panose="020B0503020204020204" pitchFamily="34" charset="-122"/>
              </a:rPr>
              <a:t>4.</a:t>
            </a:r>
            <a:r>
              <a:rPr lang="zh-CN" altLang="en-US" sz="2000" b="1" dirty="0">
                <a:solidFill>
                  <a:srgbClr val="0000FF"/>
                </a:solidFill>
                <a:latin typeface="微软雅黑" panose="020B0503020204020204" pitchFamily="34" charset="-122"/>
                <a:ea typeface="微软雅黑" panose="020B0503020204020204" pitchFamily="34" charset="-122"/>
              </a:rPr>
              <a:t>演练情景与演练方案；</a:t>
            </a:r>
            <a:endParaRPr lang="zh-CN" altLang="en-US" sz="2000" b="1" dirty="0">
              <a:solidFill>
                <a:srgbClr val="0000FF"/>
              </a:solidFill>
              <a:latin typeface="微软雅黑" panose="020B0503020204020204" pitchFamily="34" charset="-122"/>
              <a:ea typeface="微软雅黑" panose="020B0503020204020204" pitchFamily="34" charset="-122"/>
            </a:endParaRPr>
          </a:p>
          <a:p>
            <a:pPr marL="457200" indent="-457200" eaLnBrk="0" hangingPunct="0"/>
            <a:r>
              <a:rPr lang="en-US" altLang="zh-CN" sz="2000" b="1" dirty="0">
                <a:solidFill>
                  <a:srgbClr val="0000FF"/>
                </a:solidFill>
                <a:latin typeface="微软雅黑" panose="020B0503020204020204" pitchFamily="34" charset="-122"/>
                <a:ea typeface="微软雅黑" panose="020B0503020204020204" pitchFamily="34" charset="-122"/>
              </a:rPr>
              <a:t>5.</a:t>
            </a:r>
            <a:r>
              <a:rPr lang="zh-CN" altLang="en-US" sz="2000" b="1" dirty="0">
                <a:solidFill>
                  <a:srgbClr val="0000FF"/>
                </a:solidFill>
                <a:latin typeface="微软雅黑" panose="020B0503020204020204" pitchFamily="34" charset="-122"/>
                <a:ea typeface="微软雅黑" panose="020B0503020204020204" pitchFamily="34" charset="-122"/>
              </a:rPr>
              <a:t>应急情况的全面评价，包括对上次演练不足项在本次演练中表现的描述；</a:t>
            </a:r>
            <a:endParaRPr lang="zh-CN" altLang="en-US" sz="2000" b="1" dirty="0">
              <a:solidFill>
                <a:srgbClr val="0000FF"/>
              </a:solidFill>
              <a:latin typeface="微软雅黑" panose="020B0503020204020204" pitchFamily="34" charset="-122"/>
              <a:ea typeface="微软雅黑" panose="020B0503020204020204" pitchFamily="34" charset="-122"/>
            </a:endParaRPr>
          </a:p>
          <a:p>
            <a:pPr marL="457200" indent="-457200" eaLnBrk="0" hangingPunct="0"/>
            <a:r>
              <a:rPr lang="en-US" altLang="zh-CN" sz="2000" b="1" dirty="0">
                <a:solidFill>
                  <a:srgbClr val="0000FF"/>
                </a:solidFill>
                <a:latin typeface="微软雅黑" panose="020B0503020204020204" pitchFamily="34" charset="-122"/>
                <a:ea typeface="微软雅黑" panose="020B0503020204020204" pitchFamily="34" charset="-122"/>
              </a:rPr>
              <a:t>6.</a:t>
            </a:r>
            <a:r>
              <a:rPr lang="zh-CN" altLang="en-US" sz="2000" b="1" dirty="0">
                <a:solidFill>
                  <a:srgbClr val="0000FF"/>
                </a:solidFill>
                <a:latin typeface="微软雅黑" panose="020B0503020204020204" pitchFamily="34" charset="-122"/>
                <a:ea typeface="微软雅黑" panose="020B0503020204020204" pitchFamily="34" charset="-122"/>
              </a:rPr>
              <a:t>有关建议</a:t>
            </a:r>
            <a:endParaRPr lang="zh-CN" altLang="en-US" sz="2000" b="1" dirty="0">
              <a:solidFill>
                <a:srgbClr val="0000FF"/>
              </a:solidFill>
              <a:latin typeface="微软雅黑" panose="020B0503020204020204" pitchFamily="34" charset="-122"/>
              <a:ea typeface="微软雅黑" panose="020B0503020204020204" pitchFamily="34" charset="-122"/>
            </a:endParaRPr>
          </a:p>
          <a:p>
            <a:pPr lvl="1" indent="-457200" eaLnBrk="0" hangingPunct="0">
              <a:buFont typeface="Wingdings" panose="05000000000000000000" pitchFamily="2" charset="2"/>
            </a:pPr>
            <a:r>
              <a:rPr lang="zh-CN" altLang="en-US" sz="2000" b="1" dirty="0">
                <a:solidFill>
                  <a:srgbClr val="0000FF"/>
                </a:solidFill>
                <a:latin typeface="微软雅黑" panose="020B0503020204020204" pitchFamily="34" charset="-122"/>
                <a:ea typeface="微软雅黑" panose="020B0503020204020204" pitchFamily="34" charset="-122"/>
              </a:rPr>
              <a:t>   演练发现的问题与纠正措施建议；</a:t>
            </a:r>
            <a:endParaRPr lang="zh-CN" altLang="en-US" sz="2000" b="1" dirty="0">
              <a:solidFill>
                <a:srgbClr val="0000FF"/>
              </a:solidFill>
              <a:latin typeface="微软雅黑" panose="020B0503020204020204" pitchFamily="34" charset="-122"/>
              <a:ea typeface="微软雅黑" panose="020B0503020204020204" pitchFamily="34" charset="-122"/>
            </a:endParaRPr>
          </a:p>
          <a:p>
            <a:pPr lvl="1" indent="-457200" eaLnBrk="0" hangingPunct="0">
              <a:buFont typeface="Wingdings" panose="05000000000000000000" pitchFamily="2" charset="2"/>
            </a:pPr>
            <a:r>
              <a:rPr lang="zh-CN" altLang="en-US" sz="2000" b="1" dirty="0">
                <a:solidFill>
                  <a:srgbClr val="0000FF"/>
                </a:solidFill>
                <a:latin typeface="微软雅黑" panose="020B0503020204020204" pitchFamily="34" charset="-122"/>
                <a:ea typeface="微软雅黑" panose="020B0503020204020204" pitchFamily="34" charset="-122"/>
              </a:rPr>
              <a:t>   对应急预案和有关程序的改进建议；</a:t>
            </a:r>
            <a:endParaRPr lang="zh-CN" altLang="en-US" sz="2000" b="1" dirty="0">
              <a:solidFill>
                <a:srgbClr val="0000FF"/>
              </a:solidFill>
              <a:latin typeface="微软雅黑" panose="020B0503020204020204" pitchFamily="34" charset="-122"/>
              <a:ea typeface="微软雅黑" panose="020B0503020204020204" pitchFamily="34" charset="-122"/>
            </a:endParaRPr>
          </a:p>
          <a:p>
            <a:pPr lvl="1" indent="-457200" eaLnBrk="0" hangingPunct="0">
              <a:buFont typeface="Wingdings" panose="05000000000000000000" pitchFamily="2" charset="2"/>
            </a:pPr>
            <a:r>
              <a:rPr lang="zh-CN" altLang="en-US" sz="2000" b="1" dirty="0">
                <a:solidFill>
                  <a:srgbClr val="0000FF"/>
                </a:solidFill>
                <a:latin typeface="微软雅黑" panose="020B0503020204020204" pitchFamily="34" charset="-122"/>
                <a:ea typeface="微软雅黑" panose="020B0503020204020204" pitchFamily="34" charset="-122"/>
              </a:rPr>
              <a:t>   对应急设施、设备维护与更新方面的建议；</a:t>
            </a:r>
            <a:endParaRPr lang="zh-CN" altLang="en-US" sz="2000" b="1" dirty="0">
              <a:solidFill>
                <a:srgbClr val="0000FF"/>
              </a:solidFill>
              <a:latin typeface="微软雅黑" panose="020B0503020204020204" pitchFamily="34" charset="-122"/>
              <a:ea typeface="微软雅黑" panose="020B0503020204020204" pitchFamily="34" charset="-122"/>
            </a:endParaRPr>
          </a:p>
          <a:p>
            <a:pPr lvl="1" indent="-457200" eaLnBrk="0" hangingPunct="0">
              <a:buFont typeface="Wingdings" panose="05000000000000000000" pitchFamily="2" charset="2"/>
            </a:pPr>
            <a:r>
              <a:rPr lang="zh-CN" altLang="en-US" sz="2000" b="1" dirty="0">
                <a:solidFill>
                  <a:srgbClr val="0000FF"/>
                </a:solidFill>
                <a:latin typeface="微软雅黑" panose="020B0503020204020204" pitchFamily="34" charset="-122"/>
                <a:ea typeface="微软雅黑" panose="020B0503020204020204" pitchFamily="34" charset="-122"/>
              </a:rPr>
              <a:t>   对应急组织、应急响应人员能力与培训方面的建议；</a:t>
            </a:r>
            <a:endParaRPr lang="zh-CN" altLang="en-US" sz="2000" b="1" dirty="0">
              <a:solidFill>
                <a:srgbClr val="0000FF"/>
              </a:solidFill>
              <a:latin typeface="微软雅黑" panose="020B0503020204020204" pitchFamily="34" charset="-122"/>
              <a:ea typeface="微软雅黑" panose="020B0503020204020204" pitchFamily="34" charset="-122"/>
            </a:endParaRPr>
          </a:p>
        </p:txBody>
      </p:sp>
      <p:sp>
        <p:nvSpPr>
          <p:cNvPr id="96258" name="Rectangle 2"/>
          <p:cNvSpPr txBox="1"/>
          <p:nvPr/>
        </p:nvSpPr>
        <p:spPr>
          <a:xfrm>
            <a:off x="3784600" y="1325563"/>
            <a:ext cx="4622800" cy="838200"/>
          </a:xfrm>
          <a:prstGeom prst="rect">
            <a:avLst/>
          </a:prstGeom>
          <a:noFill/>
          <a:ln w="9525">
            <a:noFill/>
          </a:ln>
        </p:spPr>
        <p:txBody>
          <a:bodyPr anchor="t" anchorCtr="0"/>
          <a:p>
            <a:pPr algn="ctr" eaLnBrk="0" hangingPunct="0"/>
            <a:r>
              <a:rPr lang="zh-CN" altLang="en-US" sz="4000" b="1" dirty="0">
                <a:latin typeface="微软雅黑" panose="020B0503020204020204" pitchFamily="34" charset="-122"/>
                <a:ea typeface="微软雅黑" panose="020B0503020204020204" pitchFamily="34" charset="-122"/>
              </a:rPr>
              <a:t>应急预案的演练</a:t>
            </a:r>
            <a:endParaRPr lang="zh-CN" altLang="en-US" sz="4000" b="1" dirty="0">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91618" name="Text Box 2"/>
          <p:cNvSpPr txBox="1">
            <a:spLocks noChangeArrowheads="1"/>
          </p:cNvSpPr>
          <p:nvPr/>
        </p:nvSpPr>
        <p:spPr bwMode="auto">
          <a:xfrm>
            <a:off x="2971800" y="2971800"/>
            <a:ext cx="6400800" cy="522288"/>
          </a:xfrm>
          <a:prstGeom prst="rect">
            <a:avLst/>
          </a:prstGeom>
          <a:noFill/>
          <a:ln w="9525">
            <a:noFill/>
            <a:miter lim="800000"/>
          </a:ln>
          <a:effectLst/>
        </p:spPr>
        <p:txBody>
          <a:bodyPr>
            <a:spAutoFit/>
          </a:bodyPr>
          <a:lstStyle/>
          <a:p>
            <a:pPr marR="0" defTabSz="914400">
              <a:spcBef>
                <a:spcPct val="50000"/>
              </a:spcBef>
              <a:buClr>
                <a:srgbClr val="000000"/>
              </a:buClr>
              <a:buSzTx/>
              <a:buFontTx/>
              <a:buNone/>
              <a:defRPr/>
            </a:pPr>
            <a:r>
              <a:rPr kumimoji="0" lang="en-US" altLang="zh-CN" sz="2800" b="1" kern="1200" cap="none" spc="0" normalizeH="0" baseline="0" noProof="0">
                <a:solidFill>
                  <a:srgbClr val="0000CC"/>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微软雅黑" panose="020B0503020204020204" pitchFamily="34" charset="-122"/>
              </a:rPr>
              <a:t>         </a:t>
            </a:r>
            <a:endParaRPr kumimoji="0" lang="en-US" altLang="zh-CN" b="1" kern="1200" cap="none" spc="0" normalizeH="0" baseline="0" noProof="0">
              <a:solidFill>
                <a:srgbClr val="0000CC"/>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矩形 3"/>
          <p:cNvSpPr/>
          <p:nvPr/>
        </p:nvSpPr>
        <p:spPr>
          <a:xfrm>
            <a:off x="2601987" y="2708920"/>
            <a:ext cx="7040880" cy="2168525"/>
          </a:xfrm>
          <a:prstGeom prst="rect">
            <a:avLst/>
          </a:prstGeom>
          <a:noFill/>
        </p:spPr>
        <p:txBody>
          <a:bodyPr wrap="none">
            <a:spAutoFit/>
          </a:bodyPr>
          <a:lstStyle/>
          <a:p>
            <a:pPr marL="0" marR="0" lvl="0" indent="0" algn="ctr" defTabSz="914400" rtl="0" eaLnBrk="1" fontAlgn="base" latinLnBrk="0" hangingPunct="1">
              <a:lnSpc>
                <a:spcPct val="100000"/>
              </a:lnSpc>
              <a:spcBef>
                <a:spcPct val="50000"/>
              </a:spcBef>
              <a:spcAft>
                <a:spcPct val="0"/>
              </a:spcAft>
              <a:buClr>
                <a:srgbClr val="000000"/>
              </a:buClr>
              <a:buSzTx/>
              <a:buFontTx/>
              <a:buNone/>
              <a:defRPr/>
            </a:pPr>
            <a:r>
              <a:rPr kumimoji="0" lang="zh-CN" altLang="en-US" sz="5400" b="1" i="0" u="none" strike="noStrike" kern="1200" cap="none" spc="0" normalizeH="0" baseline="0" noProof="0" dirty="0">
                <a:ln w="12700">
                  <a:solidFill>
                    <a:srgbClr val="FF3300"/>
                  </a:solidFill>
                  <a:prstDash val="solid"/>
                </a:ln>
                <a:solidFill>
                  <a:srgbClr val="FF3300"/>
                </a:solidFill>
                <a:effectLst>
                  <a:glow rad="101600">
                    <a:srgbClr val="FFCCCC">
                      <a:alpha val="60000"/>
                    </a:srgbClr>
                  </a:glow>
                  <a:outerShdw blurRad="41275" dist="20320" dir="1800000" algn="tl" rotWithShape="0">
                    <a:srgbClr val="000000">
                      <a:alpha val="40000"/>
                    </a:srgbClr>
                  </a:outerShdw>
                </a:effectLst>
                <a:uLnTx/>
                <a:uFillTx/>
                <a:latin typeface="微软雅黑" panose="020B0503020204020204" pitchFamily="34" charset="-122"/>
                <a:ea typeface="微软雅黑" panose="020B0503020204020204" pitchFamily="34" charset="-122"/>
                <a:cs typeface="微软雅黑" panose="020B0503020204020204" pitchFamily="34" charset="-122"/>
              </a:rPr>
              <a:t>做好预案，有备无患；</a:t>
            </a:r>
            <a:endParaRPr kumimoji="0" lang="zh-CN" altLang="en-US" sz="5400" b="1" i="0" u="none" strike="noStrike" kern="1200" cap="none" spc="0" normalizeH="0" baseline="0" noProof="0" dirty="0">
              <a:ln w="12700">
                <a:solidFill>
                  <a:srgbClr val="FF3300"/>
                </a:solidFill>
                <a:prstDash val="solid"/>
              </a:ln>
              <a:solidFill>
                <a:srgbClr val="FF3300"/>
              </a:solidFill>
              <a:effectLst>
                <a:glow rad="101600">
                  <a:srgbClr val="FFCCCC">
                    <a:alpha val="60000"/>
                  </a:srgbClr>
                </a:glow>
                <a:outerShdw blurRad="41275" dist="20320" dir="1800000" algn="tl" rotWithShape="0">
                  <a:srgbClr val="000000">
                    <a:alpha val="40000"/>
                  </a:srgbClr>
                </a:outerShdw>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ctr" defTabSz="914400" rtl="0" eaLnBrk="1" fontAlgn="base" latinLnBrk="0" hangingPunct="1">
              <a:lnSpc>
                <a:spcPct val="100000"/>
              </a:lnSpc>
              <a:spcBef>
                <a:spcPct val="50000"/>
              </a:spcBef>
              <a:spcAft>
                <a:spcPct val="0"/>
              </a:spcAft>
              <a:buClr>
                <a:srgbClr val="000000"/>
              </a:buClr>
              <a:buSzTx/>
              <a:buFontTx/>
              <a:buNone/>
              <a:defRPr/>
            </a:pPr>
            <a:r>
              <a:rPr kumimoji="0" lang="zh-CN" altLang="en-US" sz="5400" b="1" i="0" u="none" strike="noStrike" kern="1200" cap="none" spc="0" normalizeH="0" baseline="0" noProof="0" dirty="0">
                <a:ln w="12700">
                  <a:solidFill>
                    <a:srgbClr val="FF3300"/>
                  </a:solidFill>
                  <a:prstDash val="solid"/>
                </a:ln>
                <a:solidFill>
                  <a:srgbClr val="FF3300"/>
                </a:solidFill>
                <a:effectLst>
                  <a:glow rad="101600">
                    <a:srgbClr val="FFCCCC">
                      <a:alpha val="60000"/>
                    </a:srgbClr>
                  </a:glow>
                  <a:outerShdw blurRad="41275" dist="20320" dir="1800000" algn="tl" rotWithShape="0">
                    <a:srgbClr val="000000">
                      <a:alpha val="40000"/>
                    </a:srgbClr>
                  </a:outerShdw>
                </a:effectLst>
                <a:uLnTx/>
                <a:uFillTx/>
                <a:latin typeface="微软雅黑" panose="020B0503020204020204" pitchFamily="34" charset="-122"/>
                <a:ea typeface="微软雅黑" panose="020B0503020204020204" pitchFamily="34" charset="-122"/>
                <a:cs typeface="微软雅黑" panose="020B0503020204020204" pitchFamily="34" charset="-122"/>
              </a:rPr>
              <a:t>居安思危，永保平安。</a:t>
            </a:r>
            <a:endParaRPr kumimoji="0" lang="zh-CN" altLang="en-US" sz="5400" b="1" i="0" u="none" strike="noStrike" kern="1200" cap="none" spc="0" normalizeH="0" baseline="0" noProof="0" dirty="0">
              <a:ln w="12700">
                <a:solidFill>
                  <a:srgbClr val="FF3300"/>
                </a:solidFill>
                <a:prstDash val="solid"/>
              </a:ln>
              <a:solidFill>
                <a:srgbClr val="FF3300"/>
              </a:solidFill>
              <a:effectLst>
                <a:glow rad="101600">
                  <a:srgbClr val="FFCCCC">
                    <a:alpha val="60000"/>
                  </a:srgbClr>
                </a:glow>
                <a:outerShdw blurRad="41275" dist="20320" dir="1800000" algn="tl" rotWithShape="0">
                  <a:srgbClr val="000000">
                    <a:alpha val="40000"/>
                  </a:srgbClr>
                </a:outerShdw>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5279" y="1484741"/>
            <a:ext cx="5284399" cy="1179607"/>
          </a:xfrm>
        </p:spPr>
        <p:txBody>
          <a:bodyPr>
            <a:noAutofit/>
          </a:bodyPr>
          <a:lstStyle/>
          <a:p>
            <a:r>
              <a:rPr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7842250" y="4149090"/>
            <a:ext cx="3929380" cy="158432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1795" y="4213215"/>
            <a:ext cx="1188000" cy="1188000"/>
          </a:xfrm>
          <a:prstGeom prst="rect">
            <a:avLst/>
          </a:prstGeom>
        </p:spPr>
      </p:pic>
      <p:sp>
        <p:nvSpPr>
          <p:cNvPr id="2" name="文本框 1"/>
          <p:cNvSpPr txBox="1"/>
          <p:nvPr>
            <p:custDataLst>
              <p:tags r:id="rId4"/>
            </p:custDataLst>
          </p:nvPr>
        </p:nvSpPr>
        <p:spPr>
          <a:xfrm>
            <a:off x="7967838" y="449858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6"/>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4711"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8368"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9999"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44514" name="Text Box 2"/>
          <p:cNvSpPr txBox="1">
            <a:spLocks noChangeArrowheads="1"/>
          </p:cNvSpPr>
          <p:nvPr/>
        </p:nvSpPr>
        <p:spPr bwMode="auto">
          <a:xfrm>
            <a:off x="2352675" y="1376363"/>
            <a:ext cx="7766050" cy="4708525"/>
          </a:xfrm>
          <a:prstGeom prst="rect">
            <a:avLst/>
          </a:prstGeom>
          <a:solidFill>
            <a:schemeClr val="bg1"/>
          </a:solidFill>
          <a:ln w="9525">
            <a:noFill/>
            <a:miter lim="800000"/>
          </a:ln>
        </p:spPr>
        <p:txBody>
          <a:bodyPr>
            <a:spAutoFit/>
          </a:bodyPr>
          <a:lstStyle/>
          <a:p>
            <a:pPr marR="0" defTabSz="914400">
              <a:lnSpc>
                <a:spcPct val="150000"/>
              </a:lnSpc>
              <a:buClr>
                <a:srgbClr val="000000"/>
              </a:buClr>
              <a:buSzTx/>
              <a:buFontTx/>
              <a:buNone/>
              <a:defRPr/>
            </a:pPr>
            <a:r>
              <a:rPr kumimoji="0" lang="zh-CN" altLang="en-US" sz="2400" b="1" kern="1200" cap="none" spc="0" normalizeH="0" baseline="0" noProof="0" dirty="0">
                <a:solidFill>
                  <a:srgbClr val="0000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学校搞疏散演习不是历来就有。</a:t>
            </a:r>
            <a:endParaRPr kumimoji="0" lang="zh-CN" altLang="en-US" sz="2400" b="1" kern="1200" cap="none" spc="0" normalizeH="0" baseline="0" noProof="0" dirty="0">
              <a:solidFill>
                <a:srgbClr val="0000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marR="0" defTabSz="914400">
              <a:lnSpc>
                <a:spcPct val="150000"/>
              </a:lnSpc>
              <a:buClr>
                <a:srgbClr val="000000"/>
              </a:buClr>
              <a:buSzTx/>
              <a:buFontTx/>
              <a:buNone/>
              <a:defRPr/>
            </a:pPr>
            <a:r>
              <a:rPr kumimoji="0" lang="zh-CN" altLang="en-US" sz="2400" b="1" kern="1200" cap="none" spc="0" normalizeH="0" baseline="0" noProof="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有一次，叶志平在上海开会，</a:t>
            </a:r>
            <a:endParaRPr kumimoji="0" lang="zh-CN" altLang="en-US" sz="2400" b="1" kern="1200" cap="none" spc="0" normalizeH="0" baseline="0" noProof="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marR="0" defTabSz="914400">
              <a:lnSpc>
                <a:spcPct val="150000"/>
              </a:lnSpc>
              <a:buClr>
                <a:srgbClr val="000000"/>
              </a:buClr>
              <a:buSzTx/>
              <a:buFontTx/>
              <a:buNone/>
              <a:defRPr/>
            </a:pPr>
            <a:r>
              <a:rPr kumimoji="0" lang="zh-CN" altLang="en-US" sz="2400" b="1" kern="1200" cap="none" spc="0" normalizeH="0" baseline="0" noProof="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突然被拉入一次消防演习中，</a:t>
            </a:r>
            <a:endParaRPr kumimoji="0" lang="zh-CN" altLang="en-US" sz="2400" b="1" kern="1200" cap="none" spc="0" normalizeH="0" baseline="0" noProof="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marR="0" defTabSz="914400">
              <a:lnSpc>
                <a:spcPct val="150000"/>
              </a:lnSpc>
              <a:buClr>
                <a:srgbClr val="000000"/>
              </a:buClr>
              <a:buSzTx/>
              <a:buFontTx/>
              <a:buNone/>
              <a:defRPr/>
            </a:pPr>
            <a:r>
              <a:rPr kumimoji="0" lang="zh-CN" altLang="en-US" sz="2400" b="1" kern="1200" cap="none" spc="0" normalizeH="0" baseline="0" noProof="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得到了切身的体验，</a:t>
            </a:r>
            <a:endParaRPr kumimoji="0" lang="zh-CN" altLang="en-US" sz="2400" b="1" kern="1200" cap="none" spc="0" normalizeH="0" baseline="0" noProof="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marR="0" defTabSz="914400">
              <a:lnSpc>
                <a:spcPct val="150000"/>
              </a:lnSpc>
              <a:buClr>
                <a:srgbClr val="000000"/>
              </a:buClr>
              <a:buSzTx/>
              <a:buFontTx/>
              <a:buNone/>
              <a:defRPr/>
            </a:pPr>
            <a:r>
              <a:rPr kumimoji="0" lang="zh-CN" altLang="en-US" sz="2400" b="1" kern="1200" cap="none" spc="0" normalizeH="0" baseline="0" noProof="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回来后，</a:t>
            </a:r>
            <a:endParaRPr kumimoji="0" lang="zh-CN" altLang="en-US" sz="2400" b="1" kern="1200" cap="none" spc="0" normalizeH="0" baseline="0" noProof="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marR="0" defTabSz="914400">
              <a:lnSpc>
                <a:spcPct val="150000"/>
              </a:lnSpc>
              <a:buClr>
                <a:srgbClr val="000000"/>
              </a:buClr>
              <a:buSzTx/>
              <a:buFontTx/>
              <a:buNone/>
              <a:defRPr/>
            </a:pPr>
            <a:r>
              <a:rPr kumimoji="0" lang="zh-CN" altLang="en-US" sz="2400" b="1" kern="1200" cap="none" spc="0" normalizeH="0" baseline="0" noProof="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他</a:t>
            </a:r>
            <a:r>
              <a:rPr kumimoji="0" lang="zh-CN" altLang="en-US" sz="2400" b="1" kern="1200" cap="none" spc="0" normalizeH="0" baseline="0" noProof="0" dirty="0">
                <a:solidFill>
                  <a:srgbClr val="0066FF"/>
                </a:solidFill>
                <a:latin typeface="微软雅黑" panose="020B0503020204020204" pitchFamily="34" charset="-122"/>
                <a:ea typeface="微软雅黑" panose="020B0503020204020204" pitchFamily="34" charset="-122"/>
                <a:cs typeface="微软雅黑" panose="020B0503020204020204" pitchFamily="34" charset="-122"/>
              </a:rPr>
              <a:t>悟到了</a:t>
            </a:r>
            <a:r>
              <a:rPr kumimoji="0" lang="zh-CN" altLang="en-US" sz="2400" b="1" kern="1200" cap="none" spc="0" normalizeH="0" baseline="0" noProof="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演习的重要性。</a:t>
            </a:r>
            <a:endParaRPr kumimoji="0" lang="zh-CN" altLang="en-US" sz="2400" b="1" kern="1200" cap="none" spc="0" normalizeH="0" baseline="0" noProof="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marR="0" defTabSz="914400">
              <a:lnSpc>
                <a:spcPct val="150000"/>
              </a:lnSpc>
              <a:buClr>
                <a:srgbClr val="000000"/>
              </a:buClr>
              <a:buSzTx/>
              <a:buFontTx/>
              <a:buNone/>
              <a:defRPr/>
            </a:pPr>
            <a:r>
              <a:rPr kumimoji="0" lang="zh-CN" altLang="en-US" sz="2400" b="1" kern="1200" cap="none" spc="0" normalizeH="0" baseline="0" noProof="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于是，</a:t>
            </a:r>
            <a:endParaRPr kumimoji="0" lang="zh-CN" altLang="en-US" sz="2400" b="1" kern="1200" cap="none" spc="0" normalizeH="0" baseline="0" noProof="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marR="0" defTabSz="914400">
              <a:lnSpc>
                <a:spcPct val="150000"/>
              </a:lnSpc>
              <a:buClr>
                <a:srgbClr val="000000"/>
              </a:buClr>
              <a:buSzTx/>
              <a:buFontTx/>
              <a:buNone/>
              <a:defRPr/>
            </a:pPr>
            <a:r>
              <a:rPr kumimoji="0" lang="zh-CN" altLang="en-US" sz="2400" b="1" kern="1200" cap="none" spc="0" normalizeH="0" baseline="0" noProof="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从</a:t>
            </a:r>
            <a:r>
              <a:rPr kumimoji="0" lang="en-US" altLang="zh-CN" sz="2400" b="1" kern="1200" cap="none" spc="0" normalizeH="0" baseline="0" noProof="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2005</a:t>
            </a:r>
            <a:r>
              <a:rPr kumimoji="0" lang="zh-CN" altLang="en-US" sz="2400" b="1" kern="1200" cap="none" spc="0" normalizeH="0" baseline="0" noProof="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年开始，桑枣中学每年都必须搞一次疏散演习</a:t>
            </a:r>
            <a:r>
              <a:rPr kumimoji="0" lang="zh-CN" altLang="en-US" sz="2800" b="1" kern="1200" cap="none" spc="0" normalizeH="0" baseline="0" noProof="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3200" b="1" kern="1200" cap="none" spc="0" normalizeH="0" baseline="0" noProof="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  </a:t>
            </a:r>
            <a:endParaRPr kumimoji="0" lang="zh-CN" altLang="en-US" sz="3200" b="1" kern="1200" cap="none" spc="0" normalizeH="0" baseline="0" noProof="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Freeform 5"/>
          <p:cNvSpPr/>
          <p:nvPr/>
        </p:nvSpPr>
        <p:spPr bwMode="auto">
          <a:xfrm>
            <a:off x="3375025" y="2168525"/>
            <a:ext cx="2597150" cy="3325813"/>
          </a:xfrm>
          <a:custGeom>
            <a:avLst/>
            <a:gdLst>
              <a:gd name="T0" fmla="*/ 915 w 1244"/>
              <a:gd name="T1" fmla="*/ 1278 h 1593"/>
              <a:gd name="T2" fmla="*/ 0 w 1244"/>
              <a:gd name="T3" fmla="*/ 1593 h 1593"/>
              <a:gd name="T4" fmla="*/ 1244 w 1244"/>
              <a:gd name="T5" fmla="*/ 0 h 1593"/>
              <a:gd name="T6" fmla="*/ 915 w 1244"/>
              <a:gd name="T7" fmla="*/ 1278 h 1593"/>
            </a:gdLst>
            <a:ahLst/>
            <a:cxnLst>
              <a:cxn ang="0">
                <a:pos x="T0" y="T1"/>
              </a:cxn>
              <a:cxn ang="0">
                <a:pos x="T2" y="T3"/>
              </a:cxn>
              <a:cxn ang="0">
                <a:pos x="T4" y="T5"/>
              </a:cxn>
              <a:cxn ang="0">
                <a:pos x="T6" y="T7"/>
              </a:cxn>
            </a:cxnLst>
            <a:rect l="0" t="0" r="r" b="b"/>
            <a:pathLst>
              <a:path w="1244" h="1593">
                <a:moveTo>
                  <a:pt x="915" y="1278"/>
                </a:moveTo>
                <a:lnTo>
                  <a:pt x="0" y="1593"/>
                </a:lnTo>
                <a:lnTo>
                  <a:pt x="1244" y="0"/>
                </a:lnTo>
                <a:lnTo>
                  <a:pt x="915" y="1278"/>
                </a:lnTo>
                <a:close/>
              </a:path>
            </a:pathLst>
          </a:custGeom>
          <a:solidFill>
            <a:schemeClr val="tx1"/>
          </a:solidFill>
          <a:ln>
            <a:noFill/>
          </a:ln>
        </p:spPr>
        <p:txBody>
          <a:bodyPr lIns="121881" tIns="60940" rIns="121881" bIns="60940"/>
          <a:lstStyle/>
          <a:p>
            <a:pPr marL="0" marR="0" lvl="0" indent="0" algn="l" defTabSz="914400" rtl="0" eaLnBrk="1" fontAlgn="base" latinLnBrk="0" hangingPunct="1">
              <a:lnSpc>
                <a:spcPct val="100000"/>
              </a:lnSpc>
              <a:spcBef>
                <a:spcPct val="0"/>
              </a:spcBef>
              <a:spcAft>
                <a:spcPct val="0"/>
              </a:spcAft>
              <a:buClrTx/>
              <a:buSzPct val="100000"/>
              <a:buFontTx/>
              <a:buNone/>
              <a:defRPr/>
            </a:pPr>
            <a:endParaRPr kumimoji="0" lang="zh-CN" altLang="en-US" sz="1705" b="0" i="0" u="none" strike="noStrike" kern="1200" cap="none" spc="0" normalizeH="0" baseline="0" noProof="1">
              <a:ln>
                <a:noFill/>
              </a:ln>
              <a:solidFill>
                <a:schemeClr val="tx1"/>
              </a:solidFill>
              <a:effectLst/>
              <a:uLnTx/>
              <a:uFillTx/>
              <a:latin typeface="微软雅黑" panose="020B0503020204020204" pitchFamily="34" charset="-122"/>
              <a:ea typeface="宋体" panose="02010600030101010101" pitchFamily="2" charset="-122"/>
              <a:cs typeface="微软雅黑" panose="020B0503020204020204" pitchFamily="34" charset="-122"/>
            </a:endParaRPr>
          </a:p>
        </p:txBody>
      </p:sp>
      <p:sp>
        <p:nvSpPr>
          <p:cNvPr id="27650" name="Rectangle 6"/>
          <p:cNvSpPr/>
          <p:nvPr/>
        </p:nvSpPr>
        <p:spPr>
          <a:xfrm>
            <a:off x="1588" y="1588"/>
            <a:ext cx="4676775" cy="6854825"/>
          </a:xfrm>
          <a:prstGeom prst="rect">
            <a:avLst/>
          </a:prstGeom>
          <a:solidFill>
            <a:srgbClr val="004898"/>
          </a:solidFill>
          <a:ln w="9525">
            <a:noFill/>
          </a:ln>
        </p:spPr>
        <p:txBody>
          <a:bodyPr lIns="121881" tIns="60940" rIns="121881" bIns="60940" anchor="t" anchorCtr="0"/>
          <a:p>
            <a:endParaRPr lang="en-US" altLang="en-US" sz="1700" dirty="0">
              <a:latin typeface="微软雅黑" panose="020B0503020204020204" pitchFamily="34" charset="-122"/>
              <a:ea typeface="微软雅黑" panose="020B0503020204020204" pitchFamily="34" charset="-122"/>
            </a:endParaRPr>
          </a:p>
        </p:txBody>
      </p:sp>
      <p:grpSp>
        <p:nvGrpSpPr>
          <p:cNvPr id="27651" name="组合 1"/>
          <p:cNvGrpSpPr/>
          <p:nvPr/>
        </p:nvGrpSpPr>
        <p:grpSpPr>
          <a:xfrm>
            <a:off x="333375" y="1866900"/>
            <a:ext cx="5638800" cy="2970213"/>
            <a:chOff x="350533" y="1967772"/>
            <a:chExt cx="5948658" cy="3134002"/>
          </a:xfrm>
        </p:grpSpPr>
        <p:sp>
          <p:nvSpPr>
            <p:cNvPr id="7" name="Freeform 7"/>
            <p:cNvSpPr/>
            <p:nvPr/>
          </p:nvSpPr>
          <p:spPr bwMode="auto">
            <a:xfrm>
              <a:off x="499585" y="2287705"/>
              <a:ext cx="5799606" cy="2814069"/>
            </a:xfrm>
            <a:custGeom>
              <a:avLst/>
              <a:gdLst>
                <a:gd name="T0" fmla="*/ 2304 w 2633"/>
                <a:gd name="T1" fmla="*/ 1278 h 1278"/>
                <a:gd name="T2" fmla="*/ 343 w 2633"/>
                <a:gd name="T3" fmla="*/ 1276 h 1278"/>
                <a:gd name="T4" fmla="*/ 0 w 2633"/>
                <a:gd name="T5" fmla="*/ 13 h 1278"/>
                <a:gd name="T6" fmla="*/ 2633 w 2633"/>
                <a:gd name="T7" fmla="*/ 0 h 1278"/>
                <a:gd name="T8" fmla="*/ 2304 w 2633"/>
                <a:gd name="T9" fmla="*/ 1278 h 1278"/>
              </a:gdLst>
              <a:ahLst/>
              <a:cxnLst>
                <a:cxn ang="0">
                  <a:pos x="T0" y="T1"/>
                </a:cxn>
                <a:cxn ang="0">
                  <a:pos x="T2" y="T3"/>
                </a:cxn>
                <a:cxn ang="0">
                  <a:pos x="T4" y="T5"/>
                </a:cxn>
                <a:cxn ang="0">
                  <a:pos x="T6" y="T7"/>
                </a:cxn>
                <a:cxn ang="0">
                  <a:pos x="T8" y="T9"/>
                </a:cxn>
              </a:cxnLst>
              <a:rect l="0" t="0" r="r" b="b"/>
              <a:pathLst>
                <a:path w="2633" h="1278">
                  <a:moveTo>
                    <a:pt x="2304" y="1278"/>
                  </a:moveTo>
                  <a:lnTo>
                    <a:pt x="343" y="1276"/>
                  </a:lnTo>
                  <a:lnTo>
                    <a:pt x="0" y="13"/>
                  </a:lnTo>
                  <a:lnTo>
                    <a:pt x="2633" y="0"/>
                  </a:lnTo>
                  <a:lnTo>
                    <a:pt x="2304" y="1278"/>
                  </a:lnTo>
                  <a:close/>
                </a:path>
              </a:pathLst>
            </a:custGeom>
            <a:solidFill>
              <a:srgbClr val="E60012"/>
            </a:solidFill>
            <a:ln>
              <a:noFill/>
            </a:ln>
          </p:spPr>
          <p:txBody>
            <a:bodyPr lIns="121881" tIns="60940" rIns="121881" bIns="60940"/>
            <a:lstStyle/>
            <a:p>
              <a:pPr marL="0" marR="0" lvl="0" indent="0" algn="l" defTabSz="914400" rtl="0" eaLnBrk="1" fontAlgn="base" latinLnBrk="0" hangingPunct="1">
                <a:lnSpc>
                  <a:spcPct val="100000"/>
                </a:lnSpc>
                <a:spcBef>
                  <a:spcPct val="0"/>
                </a:spcBef>
                <a:spcAft>
                  <a:spcPct val="0"/>
                </a:spcAft>
                <a:buClrTx/>
                <a:buSzPct val="100000"/>
                <a:buFontTx/>
                <a:buNone/>
                <a:defRPr/>
              </a:pPr>
              <a:endParaRPr kumimoji="0" lang="zh-CN" altLang="en-US" sz="1705" b="0" i="0" u="none" strike="noStrike" kern="1200" cap="none" spc="0" normalizeH="0" baseline="0" noProof="1">
                <a:ln>
                  <a:noFill/>
                </a:ln>
                <a:solidFill>
                  <a:schemeClr val="tx1"/>
                </a:solidFill>
                <a:effectLst/>
                <a:uLnTx/>
                <a:uFillTx/>
                <a:latin typeface="微软雅黑" panose="020B0503020204020204" pitchFamily="34" charset="-122"/>
                <a:ea typeface="宋体" panose="02010600030101010101" pitchFamily="2" charset="-122"/>
                <a:cs typeface="微软雅黑" panose="020B0503020204020204" pitchFamily="34" charset="-122"/>
              </a:endParaRPr>
            </a:p>
          </p:txBody>
        </p:sp>
        <p:sp>
          <p:nvSpPr>
            <p:cNvPr id="8" name="Freeform 8"/>
            <p:cNvSpPr/>
            <p:nvPr/>
          </p:nvSpPr>
          <p:spPr bwMode="auto">
            <a:xfrm>
              <a:off x="534754" y="2312830"/>
              <a:ext cx="740233" cy="2783918"/>
            </a:xfrm>
            <a:custGeom>
              <a:avLst/>
              <a:gdLst>
                <a:gd name="T0" fmla="*/ 0 w 336"/>
                <a:gd name="T1" fmla="*/ 7 h 1264"/>
                <a:gd name="T2" fmla="*/ 336 w 336"/>
                <a:gd name="T3" fmla="*/ 0 h 1264"/>
                <a:gd name="T4" fmla="*/ 327 w 336"/>
                <a:gd name="T5" fmla="*/ 1264 h 1264"/>
                <a:gd name="T6" fmla="*/ 0 w 336"/>
                <a:gd name="T7" fmla="*/ 7 h 1264"/>
              </a:gdLst>
              <a:ahLst/>
              <a:cxnLst>
                <a:cxn ang="0">
                  <a:pos x="T0" y="T1"/>
                </a:cxn>
                <a:cxn ang="0">
                  <a:pos x="T2" y="T3"/>
                </a:cxn>
                <a:cxn ang="0">
                  <a:pos x="T4" y="T5"/>
                </a:cxn>
                <a:cxn ang="0">
                  <a:pos x="T6" y="T7"/>
                </a:cxn>
              </a:cxnLst>
              <a:rect l="0" t="0" r="r" b="b"/>
              <a:pathLst>
                <a:path w="336" h="1264">
                  <a:moveTo>
                    <a:pt x="0" y="7"/>
                  </a:moveTo>
                  <a:lnTo>
                    <a:pt x="336" y="0"/>
                  </a:lnTo>
                  <a:lnTo>
                    <a:pt x="327" y="1264"/>
                  </a:lnTo>
                  <a:lnTo>
                    <a:pt x="0" y="7"/>
                  </a:lnTo>
                  <a:close/>
                </a:path>
              </a:pathLst>
            </a:custGeom>
            <a:solidFill>
              <a:schemeClr val="tx1">
                <a:lumMod val="95000"/>
                <a:lumOff val="5000"/>
              </a:schemeClr>
            </a:solidFill>
            <a:ln>
              <a:noFill/>
            </a:ln>
          </p:spPr>
          <p:txBody>
            <a:bodyPr lIns="121881" tIns="60940" rIns="121881" bIns="60940"/>
            <a:lstStyle/>
            <a:p>
              <a:pPr marL="0" marR="0" lvl="0" indent="0" algn="l" defTabSz="914400" rtl="0" eaLnBrk="1" fontAlgn="base" latinLnBrk="0" hangingPunct="1">
                <a:lnSpc>
                  <a:spcPct val="100000"/>
                </a:lnSpc>
                <a:spcBef>
                  <a:spcPct val="0"/>
                </a:spcBef>
                <a:spcAft>
                  <a:spcPct val="0"/>
                </a:spcAft>
                <a:buClrTx/>
                <a:buSzPct val="100000"/>
                <a:buFontTx/>
                <a:buNone/>
                <a:defRPr/>
              </a:pPr>
              <a:endParaRPr kumimoji="0" lang="zh-CN" altLang="en-US" sz="1705" b="0" i="0" u="none" strike="noStrike" kern="1200" cap="none" spc="0" normalizeH="0" baseline="0" noProof="1">
                <a:ln>
                  <a:noFill/>
                </a:ln>
                <a:solidFill>
                  <a:schemeClr val="tx1"/>
                </a:solidFill>
                <a:effectLst/>
                <a:uLnTx/>
                <a:uFillTx/>
                <a:latin typeface="微软雅黑" panose="020B0503020204020204" pitchFamily="34" charset="-122"/>
                <a:ea typeface="宋体" panose="02010600030101010101" pitchFamily="2" charset="-122"/>
                <a:cs typeface="微软雅黑" panose="020B0503020204020204" pitchFamily="34" charset="-122"/>
              </a:endParaRPr>
            </a:p>
          </p:txBody>
        </p:sp>
        <p:sp>
          <p:nvSpPr>
            <p:cNvPr id="9" name="Freeform 9"/>
            <p:cNvSpPr/>
            <p:nvPr/>
          </p:nvSpPr>
          <p:spPr bwMode="auto">
            <a:xfrm>
              <a:off x="350533" y="1967772"/>
              <a:ext cx="904357" cy="3128976"/>
            </a:xfrm>
            <a:custGeom>
              <a:avLst/>
              <a:gdLst>
                <a:gd name="T0" fmla="*/ 0 w 411"/>
                <a:gd name="T1" fmla="*/ 197 h 1421"/>
                <a:gd name="T2" fmla="*/ 296 w 411"/>
                <a:gd name="T3" fmla="*/ 0 h 1421"/>
                <a:gd name="T4" fmla="*/ 411 w 411"/>
                <a:gd name="T5" fmla="*/ 1421 h 1421"/>
                <a:gd name="T6" fmla="*/ 0 w 411"/>
                <a:gd name="T7" fmla="*/ 197 h 1421"/>
              </a:gdLst>
              <a:ahLst/>
              <a:cxnLst>
                <a:cxn ang="0">
                  <a:pos x="T0" y="T1"/>
                </a:cxn>
                <a:cxn ang="0">
                  <a:pos x="T2" y="T3"/>
                </a:cxn>
                <a:cxn ang="0">
                  <a:pos x="T4" y="T5"/>
                </a:cxn>
                <a:cxn ang="0">
                  <a:pos x="T6" y="T7"/>
                </a:cxn>
              </a:cxnLst>
              <a:rect l="0" t="0" r="r" b="b"/>
              <a:pathLst>
                <a:path w="411" h="1421">
                  <a:moveTo>
                    <a:pt x="0" y="197"/>
                  </a:moveTo>
                  <a:lnTo>
                    <a:pt x="296" y="0"/>
                  </a:lnTo>
                  <a:lnTo>
                    <a:pt x="411" y="1421"/>
                  </a:lnTo>
                  <a:lnTo>
                    <a:pt x="0" y="197"/>
                  </a:lnTo>
                  <a:close/>
                </a:path>
              </a:pathLst>
            </a:custGeom>
            <a:solidFill>
              <a:srgbClr val="E60012"/>
            </a:solidFill>
            <a:ln>
              <a:noFill/>
            </a:ln>
          </p:spPr>
          <p:txBody>
            <a:bodyPr lIns="121881" tIns="60940" rIns="121881" bIns="60940"/>
            <a:lstStyle/>
            <a:p>
              <a:pPr marL="0" marR="0" lvl="0" indent="0" algn="l" defTabSz="914400" rtl="0" eaLnBrk="1" fontAlgn="base" latinLnBrk="0" hangingPunct="1">
                <a:lnSpc>
                  <a:spcPct val="100000"/>
                </a:lnSpc>
                <a:spcBef>
                  <a:spcPct val="0"/>
                </a:spcBef>
                <a:spcAft>
                  <a:spcPct val="0"/>
                </a:spcAft>
                <a:buClrTx/>
                <a:buSzPct val="100000"/>
                <a:buFontTx/>
                <a:buNone/>
                <a:defRPr/>
              </a:pPr>
              <a:endParaRPr kumimoji="0" lang="zh-CN" altLang="en-US" sz="1705" b="0" i="0" u="none" strike="noStrike" kern="1200" cap="none" spc="0" normalizeH="0" baseline="0" noProof="1">
                <a:ln>
                  <a:noFill/>
                </a:ln>
                <a:solidFill>
                  <a:schemeClr val="tx1"/>
                </a:solidFill>
                <a:effectLst/>
                <a:uLnTx/>
                <a:uFillTx/>
                <a:latin typeface="微软雅黑" panose="020B0503020204020204" pitchFamily="34" charset="-122"/>
                <a:ea typeface="宋体" panose="02010600030101010101" pitchFamily="2" charset="-122"/>
                <a:cs typeface="微软雅黑" panose="020B0503020204020204" pitchFamily="34" charset="-122"/>
              </a:endParaRPr>
            </a:p>
          </p:txBody>
        </p:sp>
      </p:grpSp>
      <p:sp>
        <p:nvSpPr>
          <p:cNvPr id="27655" name="矩形 19"/>
          <p:cNvSpPr/>
          <p:nvPr/>
        </p:nvSpPr>
        <p:spPr>
          <a:xfrm>
            <a:off x="2244725" y="2724150"/>
            <a:ext cx="1925638" cy="1016000"/>
          </a:xfrm>
          <a:prstGeom prst="rect">
            <a:avLst/>
          </a:prstGeom>
          <a:noFill/>
          <a:ln w="9525">
            <a:noFill/>
          </a:ln>
        </p:spPr>
        <p:txBody>
          <a:bodyPr wrap="none" lIns="0" tIns="0" rIns="0" bIns="0" anchor="t" anchorCtr="0">
            <a:spAutoFit/>
          </a:bodyPr>
          <a:p>
            <a:pPr algn="ctr"/>
            <a:r>
              <a:rPr lang="zh-CN" altLang="en-US" sz="6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目 录</a:t>
            </a:r>
            <a:endParaRPr lang="zh-CN" altLang="en-US" sz="6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1" name="矩形 20"/>
          <p:cNvSpPr/>
          <p:nvPr/>
        </p:nvSpPr>
        <p:spPr>
          <a:xfrm>
            <a:off x="2262188" y="3770313"/>
            <a:ext cx="1890713" cy="407988"/>
          </a:xfrm>
          <a:prstGeom prst="rect">
            <a:avLst/>
          </a:prstGeom>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655" b="1"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CONTENTS</a:t>
            </a:r>
            <a:endParaRPr kumimoji="0" lang="en-US" altLang="zh-CN" sz="2655" b="1"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grpSp>
        <p:nvGrpSpPr>
          <p:cNvPr id="27657" name="组合 2"/>
          <p:cNvGrpSpPr/>
          <p:nvPr/>
        </p:nvGrpSpPr>
        <p:grpSpPr>
          <a:xfrm>
            <a:off x="6343650" y="1947863"/>
            <a:ext cx="5465763" cy="3109912"/>
            <a:chOff x="9933" y="3353"/>
            <a:chExt cx="8610" cy="4900"/>
          </a:xfrm>
        </p:grpSpPr>
        <p:sp>
          <p:nvSpPr>
            <p:cNvPr id="27658" name="Rectangle 6"/>
            <p:cNvSpPr txBox="1"/>
            <p:nvPr/>
          </p:nvSpPr>
          <p:spPr>
            <a:xfrm>
              <a:off x="9933" y="3672"/>
              <a:ext cx="1394" cy="1009"/>
            </a:xfrm>
            <a:prstGeom prst="rect">
              <a:avLst/>
            </a:prstGeom>
            <a:solidFill>
              <a:srgbClr val="E60012"/>
            </a:solidFill>
            <a:ln w="9525">
              <a:noFill/>
            </a:ln>
          </p:spPr>
          <p:txBody>
            <a:bodyPr anchor="t" anchorCtr="0"/>
            <a:p>
              <a:pPr algn="ctr">
                <a:spcBef>
                  <a:spcPct val="20000"/>
                </a:spcBef>
              </a:pPr>
              <a:r>
                <a:rPr lang="en-US" altLang="zh-CN" sz="40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01</a:t>
              </a:r>
              <a:endParaRPr lang="en-US" altLang="zh-CN" sz="40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7659" name="Rectangle 10"/>
            <p:cNvSpPr/>
            <p:nvPr/>
          </p:nvSpPr>
          <p:spPr>
            <a:xfrm>
              <a:off x="11875" y="3353"/>
              <a:ext cx="6668" cy="1646"/>
            </a:xfrm>
            <a:prstGeom prst="rect">
              <a:avLst/>
            </a:prstGeom>
            <a:noFill/>
            <a:ln w="9525">
              <a:noFill/>
            </a:ln>
          </p:spPr>
          <p:txBody>
            <a:bodyPr anchor="ctr" anchorCtr="0"/>
            <a:p>
              <a:r>
                <a:rPr lang="zh-CN" altLang="en-US" sz="2400" b="1" dirty="0">
                  <a:latin typeface="微软雅黑" panose="020B0503020204020204" pitchFamily="34" charset="-122"/>
                  <a:ea typeface="微软雅黑" panose="020B0503020204020204" pitchFamily="34" charset="-122"/>
                  <a:sym typeface="Arial" panose="020B0604020202020204" pitchFamily="34" charset="0"/>
                </a:rPr>
                <a:t>应急预案基本概述</a:t>
              </a:r>
              <a:endParaRPr lang="zh-CN" altLang="en-US" sz="2400" b="1"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27660" name="Rectangle 13"/>
            <p:cNvSpPr/>
            <p:nvPr/>
          </p:nvSpPr>
          <p:spPr>
            <a:xfrm>
              <a:off x="11847" y="5000"/>
              <a:ext cx="6478" cy="1646"/>
            </a:xfrm>
            <a:prstGeom prst="rect">
              <a:avLst/>
            </a:prstGeom>
            <a:noFill/>
            <a:ln w="9525">
              <a:noFill/>
            </a:ln>
          </p:spPr>
          <p:txBody>
            <a:bodyPr anchor="ctr" anchorCtr="0"/>
            <a:p>
              <a:r>
                <a:rPr lang="zh-CN" altLang="en-US" sz="2400" b="1" dirty="0">
                  <a:latin typeface="微软雅黑" panose="020B0503020204020204" pitchFamily="34" charset="-122"/>
                  <a:ea typeface="微软雅黑" panose="020B0503020204020204" pitchFamily="34" charset="-122"/>
                  <a:sym typeface="Arial" panose="020B0604020202020204" pitchFamily="34" charset="0"/>
                </a:rPr>
                <a:t>应急救援管理</a:t>
              </a:r>
              <a:endParaRPr lang="zh-CN" altLang="en-US" sz="2400" b="1"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27661" name="Rectangle 16"/>
            <p:cNvSpPr/>
            <p:nvPr/>
          </p:nvSpPr>
          <p:spPr>
            <a:xfrm>
              <a:off x="11808" y="6607"/>
              <a:ext cx="6516" cy="1646"/>
            </a:xfrm>
            <a:prstGeom prst="rect">
              <a:avLst/>
            </a:prstGeom>
            <a:noFill/>
            <a:ln w="9525">
              <a:noFill/>
            </a:ln>
          </p:spPr>
          <p:txBody>
            <a:bodyPr anchor="ctr" anchorCtr="0"/>
            <a:p>
              <a:r>
                <a:rPr lang="zh-CN" altLang="zh-CN" sz="2400" b="1" dirty="0">
                  <a:latin typeface="微软雅黑" panose="020B0503020204020204" pitchFamily="34" charset="-122"/>
                  <a:ea typeface="微软雅黑" panose="020B0503020204020204" pitchFamily="34" charset="-122"/>
                  <a:sym typeface="Arial" panose="020B0604020202020204" pitchFamily="34" charset="0"/>
                </a:rPr>
                <a:t>应急预案的演练</a:t>
              </a:r>
              <a:endParaRPr lang="zh-CN" altLang="zh-CN" sz="2400" b="1"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27662" name="Rectangle 6"/>
            <p:cNvSpPr txBox="1"/>
            <p:nvPr/>
          </p:nvSpPr>
          <p:spPr>
            <a:xfrm>
              <a:off x="9933" y="5308"/>
              <a:ext cx="1394" cy="1009"/>
            </a:xfrm>
            <a:prstGeom prst="rect">
              <a:avLst/>
            </a:prstGeom>
            <a:solidFill>
              <a:srgbClr val="2F5EB0"/>
            </a:solidFill>
            <a:ln w="9525">
              <a:noFill/>
            </a:ln>
          </p:spPr>
          <p:txBody>
            <a:bodyPr anchor="t" anchorCtr="0"/>
            <a:p>
              <a:pPr algn="ctr">
                <a:spcBef>
                  <a:spcPct val="20000"/>
                </a:spcBef>
              </a:pPr>
              <a:r>
                <a:rPr lang="en-US" altLang="zh-CN" sz="40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02</a:t>
              </a:r>
              <a:endParaRPr lang="en-US" altLang="zh-CN" sz="40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7663" name="Rectangle 6"/>
            <p:cNvSpPr txBox="1"/>
            <p:nvPr/>
          </p:nvSpPr>
          <p:spPr>
            <a:xfrm>
              <a:off x="9941" y="6944"/>
              <a:ext cx="1390" cy="1009"/>
            </a:xfrm>
            <a:prstGeom prst="rect">
              <a:avLst/>
            </a:prstGeom>
            <a:solidFill>
              <a:srgbClr val="E60012"/>
            </a:solidFill>
            <a:ln w="9525" cap="flat" cmpd="sng">
              <a:solidFill>
                <a:srgbClr val="E60012"/>
              </a:solidFill>
              <a:prstDash val="solid"/>
              <a:round/>
              <a:headEnd type="none" w="med" len="med"/>
              <a:tailEnd type="none" w="med" len="med"/>
            </a:ln>
          </p:spPr>
          <p:txBody>
            <a:bodyPr anchor="t" anchorCtr="0"/>
            <a:p>
              <a:pPr algn="ctr">
                <a:spcBef>
                  <a:spcPct val="20000"/>
                </a:spcBef>
              </a:pPr>
              <a:r>
                <a:rPr lang="en-US" altLang="zh-CN" sz="40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03</a:t>
              </a:r>
              <a:endParaRPr lang="en-US" altLang="zh-CN" sz="40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pic>
        <p:nvPicPr>
          <p:cNvPr id="34" name="图片 33" descr="深蓝--公众号：安全生产管理二维码"/>
          <p:cNvPicPr>
            <a:picLocks noChangeAspect="1"/>
          </p:cNvPicPr>
          <p:nvPr>
            <p:custDataLst>
              <p:tags r:id="rId1"/>
            </p:custDataLst>
          </p:nvPr>
        </p:nvPicPr>
        <p:blipFill>
          <a:blip r:embed="rId2">
            <a:alphaModFix amt="40000"/>
          </a:blip>
          <a:stretch>
            <a:fillRect/>
          </a:stretch>
        </p:blipFill>
        <p:spPr>
          <a:xfrm>
            <a:off x="2109" y="-5"/>
            <a:ext cx="763988" cy="763988"/>
          </a:xfrm>
          <a:prstGeom prst="rect">
            <a:avLst/>
          </a:prstGeom>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Text Box 2"/>
          <p:cNvSpPr txBox="1"/>
          <p:nvPr/>
        </p:nvSpPr>
        <p:spPr>
          <a:xfrm>
            <a:off x="565150" y="2224088"/>
            <a:ext cx="11061700" cy="3538537"/>
          </a:xfrm>
          <a:prstGeom prst="rect">
            <a:avLst/>
          </a:prstGeom>
          <a:solidFill>
            <a:schemeClr val="bg1"/>
          </a:solidFill>
          <a:ln w="9525">
            <a:noFill/>
          </a:ln>
        </p:spPr>
        <p:txBody>
          <a:bodyPr anchor="t" anchorCtr="0">
            <a:spAutoFit/>
          </a:bodyPr>
          <a:p>
            <a:pPr>
              <a:spcBef>
                <a:spcPct val="50000"/>
              </a:spcBef>
              <a:buFont typeface="Wingdings" panose="05000000000000000000" pitchFamily="2" charset="2"/>
              <a:buChar char="Ø"/>
            </a:pPr>
            <a:r>
              <a:rPr lang="zh-CN" altLang="en-US" sz="3200" b="1" dirty="0">
                <a:solidFill>
                  <a:srgbClr val="FF0000"/>
                </a:solidFill>
                <a:latin typeface="微软雅黑" panose="020B0503020204020204" pitchFamily="34" charset="-122"/>
                <a:ea typeface="微软雅黑" panose="020B0503020204020204" pitchFamily="34" charset="-122"/>
              </a:rPr>
              <a:t>术语和定义</a:t>
            </a:r>
            <a:endParaRPr lang="zh-CN" altLang="en-US" sz="3200" b="1" dirty="0">
              <a:solidFill>
                <a:srgbClr val="FF0000"/>
              </a:solidFill>
              <a:latin typeface="微软雅黑" panose="020B0503020204020204" pitchFamily="34" charset="-122"/>
              <a:ea typeface="微软雅黑" panose="020B0503020204020204" pitchFamily="34" charset="-122"/>
            </a:endParaRPr>
          </a:p>
          <a:p>
            <a:pPr algn="just">
              <a:spcBef>
                <a:spcPct val="50000"/>
              </a:spcBef>
            </a:pPr>
            <a:r>
              <a:rPr lang="zh-CN" altLang="en-US" sz="2400" b="1" u="sng" dirty="0">
                <a:solidFill>
                  <a:srgbClr val="0000FF"/>
                </a:solidFill>
                <a:latin typeface="微软雅黑" panose="020B0503020204020204" pitchFamily="34" charset="-122"/>
                <a:ea typeface="微软雅黑" panose="020B0503020204020204" pitchFamily="34" charset="-122"/>
              </a:rPr>
              <a:t>应急预案</a:t>
            </a:r>
            <a:endParaRPr lang="en-US" altLang="zh-CN" sz="2400" b="1" u="sng" dirty="0">
              <a:solidFill>
                <a:srgbClr val="0000FF"/>
              </a:solidFill>
              <a:latin typeface="微软雅黑" panose="020B0503020204020204" pitchFamily="34" charset="-122"/>
              <a:ea typeface="微软雅黑" panose="020B0503020204020204" pitchFamily="34" charset="-122"/>
            </a:endParaRPr>
          </a:p>
          <a:p>
            <a:pPr algn="just">
              <a:spcBef>
                <a:spcPct val="50000"/>
              </a:spcBef>
            </a:pPr>
            <a:r>
              <a:rPr lang="zh-CN" altLang="en-US" sz="2400" b="1" dirty="0">
                <a:solidFill>
                  <a:srgbClr val="0000FF"/>
                </a:solidFill>
                <a:latin typeface="微软雅黑" panose="020B0503020204020204" pitchFamily="34" charset="-122"/>
                <a:ea typeface="微软雅黑" panose="020B0503020204020204" pitchFamily="34" charset="-122"/>
              </a:rPr>
              <a:t>是针对可能发生的事故，为迅速、有序地开展应急行动而预先制定的行动方案。</a:t>
            </a:r>
            <a:endParaRPr lang="zh-CN" altLang="en-US" sz="2400" b="1" dirty="0">
              <a:solidFill>
                <a:srgbClr val="0000FF"/>
              </a:solidFill>
              <a:latin typeface="微软雅黑" panose="020B0503020204020204" pitchFamily="34" charset="-122"/>
              <a:ea typeface="微软雅黑" panose="020B0503020204020204" pitchFamily="34" charset="-122"/>
            </a:endParaRPr>
          </a:p>
          <a:p>
            <a:pPr algn="just">
              <a:spcBef>
                <a:spcPct val="50000"/>
              </a:spcBef>
            </a:pPr>
            <a:r>
              <a:rPr lang="zh-CN" altLang="en-US" sz="2400" b="1" u="sng" dirty="0">
                <a:solidFill>
                  <a:srgbClr val="0000FF"/>
                </a:solidFill>
                <a:latin typeface="微软雅黑" panose="020B0503020204020204" pitchFamily="34" charset="-122"/>
                <a:ea typeface="微软雅黑" panose="020B0503020204020204" pitchFamily="34" charset="-122"/>
              </a:rPr>
              <a:t>应急准备</a:t>
            </a:r>
            <a:endParaRPr lang="zh-CN" altLang="en-US" sz="2400" b="1" u="sng" dirty="0">
              <a:solidFill>
                <a:srgbClr val="0000FF"/>
              </a:solidFill>
              <a:latin typeface="微软雅黑" panose="020B0503020204020204" pitchFamily="34" charset="-122"/>
              <a:ea typeface="微软雅黑" panose="020B0503020204020204" pitchFamily="34" charset="-122"/>
            </a:endParaRPr>
          </a:p>
          <a:p>
            <a:pPr algn="just">
              <a:spcBef>
                <a:spcPct val="50000"/>
              </a:spcBef>
            </a:pPr>
            <a:r>
              <a:rPr lang="zh-CN" altLang="en-US" sz="2400" b="1" u="sng" dirty="0">
                <a:solidFill>
                  <a:srgbClr val="0000FF"/>
                </a:solidFill>
                <a:latin typeface="微软雅黑" panose="020B0503020204020204" pitchFamily="34" charset="-122"/>
                <a:ea typeface="微软雅黑" panose="020B0503020204020204" pitchFamily="34" charset="-122"/>
              </a:rPr>
              <a:t>针对可能发生的事故，为迅速、科学、有序地开展应急行动而预先进行的思想准备、组织准备和物资准备。</a:t>
            </a:r>
            <a:endParaRPr lang="en-US" altLang="zh-CN" sz="2400" b="1" u="sng" dirty="0">
              <a:solidFill>
                <a:srgbClr val="0000FF"/>
              </a:solidFill>
              <a:latin typeface="微软雅黑" panose="020B0503020204020204" pitchFamily="34" charset="-122"/>
              <a:ea typeface="微软雅黑" panose="020B0503020204020204" pitchFamily="34" charset="-122"/>
            </a:endParaRPr>
          </a:p>
          <a:p>
            <a:endParaRPr lang="zh-CN" altLang="en-US" sz="2400" dirty="0">
              <a:latin typeface="微软雅黑" panose="020B0503020204020204" pitchFamily="34" charset="-122"/>
              <a:ea typeface="微软雅黑" panose="020B0503020204020204" pitchFamily="34" charset="-122"/>
            </a:endParaRPr>
          </a:p>
        </p:txBody>
      </p:sp>
      <p:sp>
        <p:nvSpPr>
          <p:cNvPr id="29698" name="Rectangle 2"/>
          <p:cNvSpPr>
            <a:spLocks noGrp="1"/>
          </p:cNvSpPr>
          <p:nvPr>
            <p:ph type="title" idx="4294967295"/>
          </p:nvPr>
        </p:nvSpPr>
        <p:spPr>
          <a:xfrm>
            <a:off x="3386138" y="1235075"/>
            <a:ext cx="4500562" cy="836613"/>
          </a:xfrm>
          <a:prstGeom prst="rect">
            <a:avLst/>
          </a:prstGeom>
          <a:noFill/>
          <a:ln w="9525">
            <a:noFill/>
          </a:ln>
        </p:spPr>
        <p:txBody>
          <a:bodyPr anchor="ctr" anchorCtr="0"/>
          <a:p>
            <a:r>
              <a:rPr lang="zh-CN" altLang="en-US" sz="4000" dirty="0">
                <a:solidFill>
                  <a:schemeClr val="tx1"/>
                </a:solidFill>
              </a:rPr>
              <a:t>应急预案基本概述</a:t>
            </a:r>
            <a:endParaRPr lang="zh-CN" altLang="en-US" sz="4000" dirty="0">
              <a:solidFill>
                <a:schemeClr val="tx1"/>
              </a:solidFill>
            </a:endParaRPr>
          </a:p>
        </p:txBody>
      </p:sp>
    </p:spTree>
  </p:cSld>
  <p:clrMapOvr>
    <a:masterClrMapping/>
  </p:clrMapOvr>
  <p:transition/>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6.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7.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68.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69.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0.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7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2.xml><?xml version="1.0" encoding="utf-8"?>
<p:tagLst xmlns:p="http://schemas.openxmlformats.org/presentationml/2006/main">
  <p:tag name="KSO_WM_SPECIAL_SOURCE" val="bdnul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7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7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7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7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79.xml><?xml version="1.0" encoding="utf-8"?>
<p:tagLst xmlns:p="http://schemas.openxmlformats.org/presentationml/2006/main">
  <p:tag name="KSO_WPP_MARK_KEY" val="7f208dfd-b98d-45be-8fb3-c85d408ba7a8"/>
  <p:tag name="COMMONDATA" val="eyJoZGlkIjoiZDYyZWEzMGEyOTgzNjMyODIwYmE0OTZmMjRkNDUyMDEifQ=="/>
  <p:tag name="commondata" val="eyJoZGlkIjoiZTVlNmE2ZmI1ZjYwNzY0MzcxMzc3ZmQ0YThkN2JhMWYifQ=="/>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bofety">
  <a:themeElements>
    <a:clrScheme name="Dragon">
      <a:dk1>
        <a:sysClr val="windowText" lastClr="000000"/>
      </a:dk1>
      <a:lt1>
        <a:sysClr val="window" lastClr="FFFFFF"/>
      </a:lt1>
      <a:dk2>
        <a:srgbClr val="001B36"/>
      </a:dk2>
      <a:lt2>
        <a:srgbClr val="EDF8FE"/>
      </a:lt2>
      <a:accent1>
        <a:srgbClr val="477AB1"/>
      </a:accent1>
      <a:accent2>
        <a:srgbClr val="51848E"/>
      </a:accent2>
      <a:accent3>
        <a:srgbClr val="7B9B57"/>
      </a:accent3>
      <a:accent4>
        <a:srgbClr val="8B8D8C"/>
      </a:accent4>
      <a:accent5>
        <a:srgbClr val="8B7396"/>
      </a:accent5>
      <a:accent6>
        <a:srgbClr val="E89A53"/>
      </a:accent6>
      <a:hlink>
        <a:srgbClr val="0080FF"/>
      </a:hlink>
      <a:folHlink>
        <a:srgbClr val="FF00FF"/>
      </a:folHlink>
    </a:clrScheme>
    <a:fontScheme name="1_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
            <a:srgbClr val="000000"/>
          </a:buClr>
          <a:buSzPct val="100000"/>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
            <a:srgbClr val="000000"/>
          </a:buClr>
          <a:buSzPct val="100000"/>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txDef>
      <a:spPr>
        <a:noFill/>
      </a:spPr>
      <a:bodyPr wrap="square" rtlCol="0">
        <a:spAutoFit/>
      </a:bodyPr>
      <a:lstStyle>
        <a:defPPr>
          <a:defRPr dirty="0" smtClean="0"/>
        </a:defPPr>
      </a:lstStyle>
    </a:txDef>
  </a:objectDefaults>
  <a:extraClrSchemeLst>
    <a:extraClrScheme>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免费资料关注公众号:安全生产管理 ">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7076</Words>
  <Application>WPS 演示</Application>
  <PresentationFormat>宽屏</PresentationFormat>
  <Paragraphs>592</Paragraphs>
  <Slides>64</Slides>
  <Notes>16</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64</vt:i4>
      </vt:variant>
    </vt:vector>
  </HeadingPairs>
  <TitlesOfParts>
    <vt:vector size="76" baseType="lpstr">
      <vt:lpstr>Arial</vt:lpstr>
      <vt:lpstr>宋体</vt:lpstr>
      <vt:lpstr>Wingdings</vt:lpstr>
      <vt:lpstr>微软雅黑</vt:lpstr>
      <vt:lpstr>Wingdings</vt:lpstr>
      <vt:lpstr>Arial Unicode MS</vt:lpstr>
      <vt:lpstr>幼圆</vt:lpstr>
      <vt:lpstr>楷体</vt:lpstr>
      <vt:lpstr>汉仪旗黑-85S</vt:lpstr>
      <vt:lpstr>黑体</vt:lpstr>
      <vt:lpstr>bofety</vt:lpstr>
      <vt:lpstr>免费资料关注公众号:安全生产管理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应急预案基本概述</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应急救援管理</vt:lpstr>
      <vt:lpstr>PowerPoint 演示文稿</vt:lpstr>
      <vt:lpstr>PowerPoint 演示文稿</vt:lpstr>
      <vt:lpstr>PowerPoint 演示文稿</vt:lpstr>
      <vt:lpstr>PowerPoint 演示文稿</vt:lpstr>
      <vt:lpstr>PowerPoint 演示文稿</vt:lpstr>
      <vt:lpstr>PowerPoint 演示文稿</vt:lpstr>
      <vt:lpstr>应急预案的演练</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应急预案的演练</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免费资料关注公众号:安全生产管理</dc:title>
  <dc:creator>微信公众号:安全生产管理</dc:creator>
  <cp:keywords>微信公众号:安全生产管理</cp:keywords>
  <dc:description>海量安全资料加入知识星球:安全精品资料库</dc:description>
  <dc:subject>免费资料关注公众号:安全生产管理</dc:subject>
  <cp:category>海量安全资料加入知识星球:安全精品资料库</cp:category>
  <cp:lastModifiedBy>little fairy</cp:lastModifiedBy>
  <cp:revision>5</cp:revision>
  <dcterms:created xsi:type="dcterms:W3CDTF">2020-08-26T00:33:00Z</dcterms:created>
  <dcterms:modified xsi:type="dcterms:W3CDTF">2024-05-30T09:09:40Z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8AF55372191843D4A41E0F064E006A2F_13</vt:lpwstr>
  </property>
</Properties>
</file>