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handoutMasterIdLst>
    <p:handoutMasterId r:id="rId35"/>
  </p:handoutMasterIdLst>
  <p:sldIdLst>
    <p:sldId id="402" r:id="rId4"/>
    <p:sldId id="431" r:id="rId6"/>
    <p:sldId id="330" r:id="rId7"/>
    <p:sldId id="325" r:id="rId8"/>
    <p:sldId id="390" r:id="rId9"/>
    <p:sldId id="259" r:id="rId10"/>
    <p:sldId id="399" r:id="rId11"/>
    <p:sldId id="261" r:id="rId12"/>
    <p:sldId id="391" r:id="rId13"/>
    <p:sldId id="308" r:id="rId14"/>
    <p:sldId id="327" r:id="rId15"/>
    <p:sldId id="392" r:id="rId16"/>
    <p:sldId id="276" r:id="rId17"/>
    <p:sldId id="277" r:id="rId18"/>
    <p:sldId id="275" r:id="rId19"/>
    <p:sldId id="279" r:id="rId20"/>
    <p:sldId id="393" r:id="rId21"/>
    <p:sldId id="304" r:id="rId22"/>
    <p:sldId id="321" r:id="rId23"/>
    <p:sldId id="394" r:id="rId24"/>
    <p:sldId id="305" r:id="rId25"/>
    <p:sldId id="395" r:id="rId26"/>
    <p:sldId id="267" r:id="rId27"/>
    <p:sldId id="303" r:id="rId28"/>
    <p:sldId id="272" r:id="rId29"/>
    <p:sldId id="273" r:id="rId30"/>
    <p:sldId id="264" r:id="rId31"/>
    <p:sldId id="262" r:id="rId32"/>
    <p:sldId id="281" r:id="rId33"/>
    <p:sldId id="397" r:id="rId34"/>
  </p:sldIdLst>
  <p:sldSz cx="12192000" cy="6858000"/>
  <p:notesSz cx="6858000" cy="9144000"/>
  <p:custDataLst>
    <p:tags r:id="rId4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0" userDrawn="1">
          <p15:clr>
            <a:srgbClr val="A4A3A4"/>
          </p15:clr>
        </p15:guide>
        <p15:guide id="2" pos="38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F7F7F"/>
    <a:srgbClr val="A9C3C4"/>
    <a:srgbClr val="D2DBDA"/>
    <a:srgbClr val="D1DAD9"/>
    <a:srgbClr val="DADADC"/>
    <a:srgbClr val="95C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901" autoAdjust="0"/>
  </p:normalViewPr>
  <p:slideViewPr>
    <p:cSldViewPr showGuides="1">
      <p:cViewPr varScale="1">
        <p:scale>
          <a:sx n="58" d="100"/>
          <a:sy n="58" d="100"/>
        </p:scale>
        <p:origin x="968" y="44"/>
      </p:cViewPr>
      <p:guideLst>
        <p:guide orient="horz" pos="2220"/>
        <p:guide pos="380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gs" Target="tags/tag80.xml"/><Relationship Id="rId4" Type="http://schemas.openxmlformats.org/officeDocument/2006/relationships/slide" Target="slides/slide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6147"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2ED09D14-B1DD-4B75-B8E4-46AF1A3D1EB5}" type="datetime1">
              <a:rPr lang="zh-CN" altLang="en-US"/>
            </a:fld>
            <a:endParaRPr lang="zh-CN" altLang="en-US" sz="1200"/>
          </a:p>
        </p:txBody>
      </p:sp>
      <p:sp>
        <p:nvSpPr>
          <p:cNvPr id="6148"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9"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a:t>单击此处编辑母版文本样式</a:t>
            </a:r>
            <a:endParaRPr lang="zh-CN" altLang="zh-CN"/>
          </a:p>
          <a:p>
            <a:pPr>
              <a:buFontTx/>
              <a:buNone/>
            </a:pPr>
            <a:r>
              <a:rPr lang="zh-CN" altLang="zh-CN"/>
              <a:t>第二级</a:t>
            </a:r>
            <a:endParaRPr lang="zh-CN" altLang="zh-CN"/>
          </a:p>
          <a:p>
            <a:pPr>
              <a:buFontTx/>
              <a:buNone/>
            </a:pPr>
            <a:r>
              <a:rPr lang="zh-CN" altLang="zh-CN"/>
              <a:t>第三级</a:t>
            </a:r>
            <a:endParaRPr lang="zh-CN" altLang="zh-CN"/>
          </a:p>
          <a:p>
            <a:pPr>
              <a:buFontTx/>
              <a:buNone/>
            </a:pPr>
            <a:r>
              <a:rPr lang="zh-CN" altLang="zh-CN"/>
              <a:t>第四级</a:t>
            </a:r>
            <a:endParaRPr lang="zh-CN" altLang="zh-CN"/>
          </a:p>
          <a:p>
            <a:pPr>
              <a:buFontTx/>
              <a:buNone/>
            </a:pPr>
            <a:r>
              <a:rPr lang="zh-CN" altLang="zh-CN"/>
              <a:t>第五级</a:t>
            </a:r>
            <a:endParaRPr lang="zh-CN" altLang="zh-CN"/>
          </a:p>
        </p:txBody>
      </p:sp>
      <p:sp>
        <p:nvSpPr>
          <p:cNvPr id="6150"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6151"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AA8DF202-1C8E-47DD-A9B0-FC125D485712}"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9743CD7-97CD-4F57-B351-69A253B17F80}" type="slidenum">
              <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bofety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798BA8E-4ADC-486A-986D-B89CB7ADA928}" type="slidenum">
              <a:rPr lang="zh-CN" altLang="en-US" smtClean="0"/>
            </a:fld>
            <a:endParaRPr lang="en-US" altLang="zh-CN"/>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1"/>
          <p:cNvPicPr>
            <a:picLocks noChangeAspect="1"/>
          </p:cNvPicPr>
          <p:nvPr userDrawn="1">
            <p:custDataLst>
              <p:tags r:id="rId2"/>
            </p:custDataLst>
          </p:nvPr>
        </p:nvPicPr>
        <p:blipFill>
          <a:blip r:embed="rId3"/>
          <a:stretch>
            <a:fillRect/>
          </a:stretch>
        </p:blipFill>
        <p:spPr>
          <a:xfrm>
            <a:off x="1423670" y="404495"/>
            <a:ext cx="9344025" cy="60483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1"/>
          <p:cNvPicPr>
            <a:picLocks noChangeAspect="1"/>
          </p:cNvPicPr>
          <p:nvPr userDrawn="1">
            <p:custDataLst>
              <p:tags r:id="rId5"/>
            </p:custDataLst>
          </p:nvPr>
        </p:nvPicPr>
        <p:blipFill>
          <a:blip r:embed="rId6"/>
          <a:stretch>
            <a:fillRect/>
          </a:stretch>
        </p:blipFill>
        <p:spPr>
          <a:xfrm>
            <a:off x="1423670" y="404495"/>
            <a:ext cx="9344025" cy="60483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847D6C-3C05-49A3-986A-8BDA11188D0F}" type="slidenum">
              <a:rPr lang="zh-CN" altLang="en-US" smtClean="0"/>
            </a:fld>
            <a:endParaRPr lang="en-US" altLang="zh-CN"/>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获取资料咨询微信：ansyingsj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356FC66-AAF6-4597-A559-30ED6D9F98D8}" type="slidenum">
              <a:rPr lang="zh-CN" altLang="en-US" smtClean="0"/>
            </a:fld>
            <a:endParaRPr lang="en-US" altLang="zh-CN"/>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过渡页">
    <p:spTree>
      <p:nvGrpSpPr>
        <p:cNvPr id="1" name=""/>
        <p:cNvGrpSpPr/>
        <p:nvPr/>
      </p:nvGrpSpPr>
      <p:grpSpPr>
        <a:xfrm>
          <a:off x="0" y="0"/>
          <a:ext cx="0" cy="0"/>
          <a:chOff x="0" y="0"/>
          <a:chExt cx="0" cy="0"/>
        </a:xfrm>
      </p:grpSpPr>
      <p:sp>
        <p:nvSpPr>
          <p:cNvPr id="9" name="直角三角形 8"/>
          <p:cNvSpPr>
            <a:spLocks noChangeAspect="1"/>
          </p:cNvSpPr>
          <p:nvPr userDrawn="1"/>
        </p:nvSpPr>
        <p:spPr>
          <a:xfrm>
            <a:off x="0" y="3258984"/>
            <a:ext cx="3599063" cy="359933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 name="直角三角形 7"/>
          <p:cNvSpPr>
            <a:spLocks noChangeAspect="1"/>
          </p:cNvSpPr>
          <p:nvPr userDrawn="1"/>
        </p:nvSpPr>
        <p:spPr>
          <a:xfrm flipH="1" flipV="1">
            <a:off x="8592937" y="0"/>
            <a:ext cx="3599063" cy="359933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6730"/>
          </a:xfrm>
          <a:prstGeom prst="rect">
            <a:avLst/>
          </a:prstGeom>
        </p:spPr>
      </p:pic>
      <p:sp>
        <p:nvSpPr>
          <p:cNvPr id="7" name="矩形 6"/>
          <p:cNvSpPr/>
          <p:nvPr userDrawn="1"/>
        </p:nvSpPr>
        <p:spPr>
          <a:xfrm>
            <a:off x="553443" y="621679"/>
            <a:ext cx="11085113" cy="56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image" Target="../media/image2.png"/><Relationship Id="rId6" Type="http://schemas.openxmlformats.org/officeDocument/2006/relationships/image" Target="../media/image4.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B32F-37A1-4713-ADCF-1B74A56A7B6E}" type="slidenum">
              <a:rPr lang="zh-CN" altLang="en-US" smtClean="0"/>
            </a:fld>
            <a:endParaRPr lang="en-US" altLang="zh-CN"/>
          </a:p>
        </p:txBody>
      </p:sp>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0"/>
            <a:ext cx="12195175" cy="6858000"/>
          </a:xfrm>
          <a:prstGeom prst="rect">
            <a:avLst/>
          </a:prstGeom>
          <a:solidFill>
            <a:schemeClr val="bg1">
              <a:lumMod val="50000"/>
            </a:schemeClr>
          </a:solidFill>
        </p:spPr>
      </p:pic>
      <p:sp>
        <p:nvSpPr>
          <p:cNvPr id="13" name="矩形 12"/>
          <p:cNvSpPr/>
          <p:nvPr userDrawn="1"/>
        </p:nvSpPr>
        <p:spPr>
          <a:xfrm>
            <a:off x="337587" y="279794"/>
            <a:ext cx="11520000" cy="630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xml"/><Relationship Id="rId6" Type="http://schemas.openxmlformats.org/officeDocument/2006/relationships/tags" Target="../tags/tag71.xml"/><Relationship Id="rId5" Type="http://schemas.openxmlformats.org/officeDocument/2006/relationships/image" Target="../media/image1.pn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22.png"/><Relationship Id="rId2" Type="http://schemas.openxmlformats.org/officeDocument/2006/relationships/tags" Target="../tags/tag74.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73.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25.jpeg"/><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hyperlink" Target="http://www.anquan.com.cn/Shop/sign/denoter/200503/627.html" TargetMode="External"/><Relationship Id="rId6" Type="http://schemas.openxmlformats.org/officeDocument/2006/relationships/image" Target="../media/image31.png"/><Relationship Id="rId5" Type="http://schemas.openxmlformats.org/officeDocument/2006/relationships/hyperlink" Target="http://www.anquan.com.cn/Shop/sign/denoter/200503/615.html" TargetMode="External"/><Relationship Id="rId4" Type="http://schemas.openxmlformats.org/officeDocument/2006/relationships/image" Target="../media/image30.png"/><Relationship Id="rId3" Type="http://schemas.openxmlformats.org/officeDocument/2006/relationships/hyperlink" Target="http://www.anquan.com.cn/Shop/sign/denoter/200503/631.html" TargetMode="External"/><Relationship Id="rId23" Type="http://schemas.openxmlformats.org/officeDocument/2006/relationships/notesSlide" Target="../notesSlides/notesSlide28.xml"/><Relationship Id="rId22" Type="http://schemas.openxmlformats.org/officeDocument/2006/relationships/slideLayout" Target="../slideLayouts/slideLayout1.xml"/><Relationship Id="rId21" Type="http://schemas.openxmlformats.org/officeDocument/2006/relationships/image" Target="../media/image45.png"/><Relationship Id="rId20" Type="http://schemas.openxmlformats.org/officeDocument/2006/relationships/image" Target="../media/image44.jpeg"/><Relationship Id="rId2" Type="http://schemas.openxmlformats.org/officeDocument/2006/relationships/image" Target="NULL" TargetMode="External"/><Relationship Id="rId19" Type="http://schemas.openxmlformats.org/officeDocument/2006/relationships/image" Target="../media/image43.jpeg"/><Relationship Id="rId18" Type="http://schemas.openxmlformats.org/officeDocument/2006/relationships/image" Target="../media/image42.jpeg"/><Relationship Id="rId17" Type="http://schemas.openxmlformats.org/officeDocument/2006/relationships/image" Target="../media/image41.jpeg"/><Relationship Id="rId16" Type="http://schemas.openxmlformats.org/officeDocument/2006/relationships/image" Target="../media/image40.jpeg"/><Relationship Id="rId15" Type="http://schemas.openxmlformats.org/officeDocument/2006/relationships/image" Target="../media/image39.jpeg"/><Relationship Id="rId14" Type="http://schemas.openxmlformats.org/officeDocument/2006/relationships/image" Target="../media/image38.jpeg"/><Relationship Id="rId13" Type="http://schemas.openxmlformats.org/officeDocument/2006/relationships/image" Target="../media/image37.jpeg"/><Relationship Id="rId12" Type="http://schemas.openxmlformats.org/officeDocument/2006/relationships/image" Target="../media/image36.jpeg"/><Relationship Id="rId11" Type="http://schemas.openxmlformats.org/officeDocument/2006/relationships/image" Target="../media/image35.jpeg"/><Relationship Id="rId10" Type="http://schemas.openxmlformats.org/officeDocument/2006/relationships/image" Target="../media/image34.jpeg"/><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image" Target="../media/image1.png"/><Relationship Id="rId7" Type="http://schemas.openxmlformats.org/officeDocument/2006/relationships/hyperlink" Target="http://www.bofety.com/" TargetMode="External"/><Relationship Id="rId6" Type="http://schemas.openxmlformats.org/officeDocument/2006/relationships/tags" Target="../tags/tag78.xml"/><Relationship Id="rId5" Type="http://schemas.openxmlformats.org/officeDocument/2006/relationships/image" Target="../media/image47.jpeg"/><Relationship Id="rId4" Type="http://schemas.openxmlformats.org/officeDocument/2006/relationships/tags" Target="../tags/tag77.xml"/><Relationship Id="rId3" Type="http://schemas.openxmlformats.org/officeDocument/2006/relationships/image" Target="../media/image46.jpeg"/><Relationship Id="rId2" Type="http://schemas.openxmlformats.org/officeDocument/2006/relationships/tags" Target="../tags/tag76.xml"/><Relationship Id="rId11" Type="http://schemas.openxmlformats.org/officeDocument/2006/relationships/notesSlide" Target="../notesSlides/notesSlide29.xml"/><Relationship Id="rId10" Type="http://schemas.openxmlformats.org/officeDocument/2006/relationships/slideLayout" Target="../slideLayouts/slideLayout3.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直角三角形 2"/>
          <p:cNvSpPr>
            <a:spLocks noChangeAspect="1"/>
          </p:cNvSpPr>
          <p:nvPr userDrawn="1"/>
        </p:nvSpPr>
        <p:spPr>
          <a:xfrm flipH="1" flipV="1">
            <a:off x="8595175" y="0"/>
            <a:ext cx="3600000" cy="36000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直角三角形 3"/>
          <p:cNvSpPr>
            <a:spLocks noChangeAspect="1"/>
          </p:cNvSpPr>
          <p:nvPr userDrawn="1"/>
        </p:nvSpPr>
        <p:spPr>
          <a:xfrm>
            <a:off x="0" y="3259588"/>
            <a:ext cx="3600000" cy="36000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TextBox 16"/>
          <p:cNvSpPr txBox="1"/>
          <p:nvPr/>
        </p:nvSpPr>
        <p:spPr>
          <a:xfrm>
            <a:off x="2265215" y="2996970"/>
            <a:ext cx="8256330" cy="1011927"/>
          </a:xfrm>
          <a:prstGeom prst="rect">
            <a:avLst/>
          </a:prstGeom>
          <a:noFill/>
        </p:spPr>
        <p:txBody>
          <a:bodyPr wrap="none" lIns="87741" tIns="43870" rIns="87741" bIns="43870"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000" b="1" i="0" u="none" strike="noStrike" kern="1200" cap="none" spc="300" normalizeH="0" baseline="0" noProof="0" dirty="0">
                <a:ln w="19050">
                  <a:noFill/>
                  <a:prstDash val="solid"/>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生产车间安全管理课程</a:t>
            </a:r>
            <a:endParaRPr kumimoji="0" lang="zh-CN" altLang="en-US" sz="6000" b="1" i="0" u="none" strike="noStrike" kern="1200" cap="none" spc="300" normalizeH="0" baseline="0" noProof="0" dirty="0">
              <a:ln w="19050">
                <a:noFill/>
                <a:prstDash val="solid"/>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8" name="TextBox 17"/>
          <p:cNvSpPr txBox="1"/>
          <p:nvPr/>
        </p:nvSpPr>
        <p:spPr>
          <a:xfrm>
            <a:off x="5139716" y="2255552"/>
            <a:ext cx="2159438" cy="575850"/>
          </a:xfrm>
          <a:prstGeom prst="rect">
            <a:avLst/>
          </a:prstGeom>
          <a:solidFill>
            <a:srgbClr val="C00000"/>
          </a:solidFill>
        </p:spPr>
        <p:txBody>
          <a:bodyPr wrap="square" tIns="35990" bIns="35990" rtlCol="0" anchor="ctr" anchorCtr="1">
            <a:noAutofit/>
          </a:bodyPr>
          <a:lstStyle/>
          <a:p>
            <a:pPr marL="0" marR="0" lvl="0" indent="0" algn="ctr" defTabSz="914400" rtl="0" eaLnBrk="1" latinLnBrk="0" hangingPunct="1">
              <a:lnSpc>
                <a:spcPts val="4000"/>
              </a:lnSpc>
              <a:spcBef>
                <a:spcPct val="0"/>
              </a:spcBef>
              <a:spcAft>
                <a:spcPct val="0"/>
              </a:spcAft>
              <a:buClrTx/>
              <a:buSzTx/>
              <a:buFont typeface="Arial" panose="020B0604020202020204" pitchFamily="34" charset="0"/>
              <a:buNone/>
              <a:defRPr/>
            </a:pPr>
            <a:r>
              <a:rPr kumimoji="0" lang="en-US" altLang="zh-CN" sz="3600" b="1"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2024</a:t>
            </a:r>
            <a:endParaRPr kumimoji="0" lang="en-US" sz="3600" b="1"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a:spLocks noChangeAspect="1"/>
          </p:cNvSpPr>
          <p:nvPr/>
        </p:nvSpPr>
        <p:spPr>
          <a:xfrm>
            <a:off x="11508990" y="6498070"/>
            <a:ext cx="71981" cy="7198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文本框 1" descr="7b0a2020202022776f7264617274223a20227b5c2269645c223a32353030343531362c5c227469645c223a31333439377d220a7d0a"/>
          <p:cNvSpPr txBox="1"/>
          <p:nvPr>
            <p:custDataLst>
              <p:tags r:id="rId1"/>
            </p:custDataLst>
          </p:nvPr>
        </p:nvSpPr>
        <p:spPr>
          <a:xfrm>
            <a:off x="7464425" y="422134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7014425" y="546927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257540" y="546989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500655" y="546927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1000"/>
                            </p:stCondLst>
                            <p:childTnLst>
                              <p:par>
                                <p:cTn id="9" presetID="17" presetClass="entr" presetSubtype="1"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250" fill="hold"/>
                                        <p:tgtEl>
                                          <p:spTgt spid="17"/>
                                        </p:tgtEl>
                                        <p:attrNameLst>
                                          <p:attrName>ppt_x</p:attrName>
                                        </p:attrNameLst>
                                      </p:cBhvr>
                                      <p:tavLst>
                                        <p:tav tm="0">
                                          <p:val>
                                            <p:strVal val="#ppt_x"/>
                                          </p:val>
                                        </p:tav>
                                        <p:tav tm="100000">
                                          <p:val>
                                            <p:strVal val="#ppt_x"/>
                                          </p:val>
                                        </p:tav>
                                      </p:tavLst>
                                    </p:anim>
                                    <p:anim calcmode="lin" valueType="num">
                                      <p:cBhvr>
                                        <p:cTn id="12" dur="250" fill="hold"/>
                                        <p:tgtEl>
                                          <p:spTgt spid="17"/>
                                        </p:tgtEl>
                                        <p:attrNameLst>
                                          <p:attrName>ppt_y</p:attrName>
                                        </p:attrNameLst>
                                      </p:cBhvr>
                                      <p:tavLst>
                                        <p:tav tm="0">
                                          <p:val>
                                            <p:strVal val="#ppt_y-#ppt_h/2"/>
                                          </p:val>
                                        </p:tav>
                                        <p:tav tm="100000">
                                          <p:val>
                                            <p:strVal val="#ppt_y"/>
                                          </p:val>
                                        </p:tav>
                                      </p:tavLst>
                                    </p:anim>
                                    <p:anim calcmode="lin" valueType="num">
                                      <p:cBhvr>
                                        <p:cTn id="13" dur="250" fill="hold"/>
                                        <p:tgtEl>
                                          <p:spTgt spid="17"/>
                                        </p:tgtEl>
                                        <p:attrNameLst>
                                          <p:attrName>ppt_w</p:attrName>
                                        </p:attrNameLst>
                                      </p:cBhvr>
                                      <p:tavLst>
                                        <p:tav tm="0">
                                          <p:val>
                                            <p:strVal val="#ppt_w"/>
                                          </p:val>
                                        </p:tav>
                                        <p:tav tm="100000">
                                          <p:val>
                                            <p:strVal val="#ppt_w"/>
                                          </p:val>
                                        </p:tav>
                                      </p:tavLst>
                                    </p:anim>
                                    <p:anim calcmode="lin" valueType="num">
                                      <p:cBhvr>
                                        <p:cTn id="14" dur="2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309180" y="315043"/>
            <a:ext cx="5922261" cy="631294"/>
            <a:chOff x="407605" y="173438"/>
            <a:chExt cx="5922261" cy="631294"/>
          </a:xfrm>
        </p:grpSpPr>
        <p:sp>
          <p:nvSpPr>
            <p:cNvPr id="7" name="矩形 6"/>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PART02</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9" name="矩形 8"/>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
        <p:nvSpPr>
          <p:cNvPr id="17" name="矩形 16"/>
          <p:cNvSpPr/>
          <p:nvPr/>
        </p:nvSpPr>
        <p:spPr>
          <a:xfrm>
            <a:off x="1264775" y="2990966"/>
            <a:ext cx="2376165" cy="1938992"/>
          </a:xfrm>
          <a:prstGeom prst="rect">
            <a:avLst/>
          </a:prstGeom>
        </p:spPr>
        <p:txBody>
          <a:bodyPr wrap="square">
            <a:spAutoFit/>
          </a:bodyPr>
          <a:lstStyle/>
          <a:p>
            <a:pPr algn="ct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应该停车进行的工作，不准开车进行；在没有确认机器已完全停稳前不准打开防护罩或用手触动危险部位；</a:t>
            </a:r>
            <a:endPar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4943247" y="3175632"/>
            <a:ext cx="2094834" cy="1569660"/>
          </a:xfrm>
          <a:prstGeom prst="rect">
            <a:avLst/>
          </a:prstGeom>
        </p:spPr>
        <p:txBody>
          <a:bodyPr wrap="square">
            <a:spAutoFit/>
          </a:bodyPr>
          <a:lstStyle/>
          <a:p>
            <a:pPr algn="ct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允许不停车进行的工作，在工作时要严防手、衣服工具等接触机器危险部位；</a:t>
            </a:r>
            <a:endPar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8275624" y="3067424"/>
            <a:ext cx="2687838" cy="1569660"/>
          </a:xfrm>
          <a:prstGeom prst="rect">
            <a:avLst/>
          </a:prstGeom>
        </p:spPr>
        <p:txBody>
          <a:bodyPr wrap="square">
            <a:spAutoFit/>
          </a:bodyPr>
          <a:lstStyle/>
          <a:p>
            <a:pPr algn="ct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检修机器必须挂“正在检修”标识，并向操作工交待清楚。“正在检修”标识谁挂谁摘，严禁别人乱动；</a:t>
            </a:r>
            <a:endPar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Oval 13"/>
          <p:cNvSpPr/>
          <p:nvPr/>
        </p:nvSpPr>
        <p:spPr>
          <a:xfrm>
            <a:off x="8298415" y="2067359"/>
            <a:ext cx="672106" cy="6723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Oval 11"/>
          <p:cNvSpPr/>
          <p:nvPr/>
        </p:nvSpPr>
        <p:spPr>
          <a:xfrm>
            <a:off x="1228606" y="2195480"/>
            <a:ext cx="672106" cy="6723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Oval 12"/>
          <p:cNvSpPr/>
          <p:nvPr/>
        </p:nvSpPr>
        <p:spPr>
          <a:xfrm>
            <a:off x="4770614" y="2067359"/>
            <a:ext cx="672106" cy="67231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Oval 13"/>
          <p:cNvSpPr/>
          <p:nvPr/>
        </p:nvSpPr>
        <p:spPr>
          <a:xfrm>
            <a:off x="8334584" y="2067359"/>
            <a:ext cx="672106" cy="6723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endPar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Oval 11"/>
          <p:cNvSpPr/>
          <p:nvPr/>
        </p:nvSpPr>
        <p:spPr>
          <a:xfrm>
            <a:off x="1264775" y="2067359"/>
            <a:ext cx="672106" cy="6723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Oval 12"/>
          <p:cNvSpPr/>
          <p:nvPr/>
        </p:nvSpPr>
        <p:spPr>
          <a:xfrm>
            <a:off x="4806783" y="2067359"/>
            <a:ext cx="672106" cy="67231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839635" y="1989064"/>
            <a:ext cx="2869366"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检修中需要用手搬动机器的转动部位，应先检查确认无危险情况时方可操作；</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7967606" y="2074811"/>
            <a:ext cx="3357499" cy="1323439"/>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开动机器必须先检查，确认无人在机器上工作时，方可开车。两人以上同在一台机器上工作，必须先发出开车信号或打招呼，确认无危险情况时方可开车；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8049999" y="4671237"/>
            <a:ext cx="3192712" cy="584775"/>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开关车时禁止用手脚或借用其他物件帮助启动或制动；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839635" y="4509075"/>
            <a:ext cx="2800695"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交接班时应检查机器的电气与机械部分（通过耳目），认真交接；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椭圆 28"/>
          <p:cNvSpPr/>
          <p:nvPr/>
        </p:nvSpPr>
        <p:spPr>
          <a:xfrm>
            <a:off x="3863845" y="1884438"/>
            <a:ext cx="1809749" cy="1809749"/>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椭圆 26"/>
          <p:cNvSpPr/>
          <p:nvPr/>
        </p:nvSpPr>
        <p:spPr>
          <a:xfrm>
            <a:off x="3863845" y="4293060"/>
            <a:ext cx="1809749" cy="1809749"/>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24"/>
          <p:cNvSpPr/>
          <p:nvPr/>
        </p:nvSpPr>
        <p:spPr>
          <a:xfrm>
            <a:off x="6041107" y="1917055"/>
            <a:ext cx="1809749" cy="1809749"/>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椭圆 22"/>
          <p:cNvSpPr/>
          <p:nvPr/>
        </p:nvSpPr>
        <p:spPr>
          <a:xfrm>
            <a:off x="6041106" y="4206953"/>
            <a:ext cx="1809749" cy="1809749"/>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51080" y="1916895"/>
            <a:ext cx="1635277" cy="1728120"/>
          </a:xfrm>
          <a:prstGeom prst="ellipse">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846" y="1988900"/>
            <a:ext cx="1604448" cy="1656115"/>
          </a:xfrm>
          <a:prstGeom prst="ellipse">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33" y="4365065"/>
            <a:ext cx="1616317" cy="1656115"/>
          </a:xfrm>
          <a:prstGeom prst="ellipse">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847" y="4293059"/>
            <a:ext cx="1604448" cy="1656115"/>
          </a:xfrm>
          <a:prstGeom prst="ellipse">
            <a:avLst/>
          </a:prstGeom>
        </p:spPr>
      </p:pic>
      <p:grpSp>
        <p:nvGrpSpPr>
          <p:cNvPr id="18" name="组合 17"/>
          <p:cNvGrpSpPr/>
          <p:nvPr/>
        </p:nvGrpSpPr>
        <p:grpSpPr>
          <a:xfrm>
            <a:off x="309180" y="315043"/>
            <a:ext cx="5922261" cy="631294"/>
            <a:chOff x="407605" y="173438"/>
            <a:chExt cx="5922261" cy="631294"/>
          </a:xfrm>
        </p:grpSpPr>
        <p:sp>
          <p:nvSpPr>
            <p:cNvPr id="19" name="矩形 18"/>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PART02</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21" name="矩形 20"/>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9" grpId="0" animBg="1"/>
      <p:bldP spid="27" grpId="0" animBg="1"/>
      <p:bldP spid="25"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32"/>
          <p:cNvSpPr txBox="1"/>
          <p:nvPr/>
        </p:nvSpPr>
        <p:spPr>
          <a:xfrm>
            <a:off x="4386580" y="2667635"/>
            <a:ext cx="5939790" cy="702945"/>
          </a:xfrm>
          <a:prstGeom prst="rect">
            <a:avLst/>
          </a:prstGeom>
          <a:noFill/>
        </p:spPr>
        <p:txBody>
          <a:bodyPr wrap="square" lIns="87741" tIns="43870" rIns="87741" bIns="43870" rtlCol="0">
            <a:spAutoFit/>
          </a:bodyPr>
          <a:lstStyle>
            <a:defPPr>
              <a:defRPr lang="zh-CN"/>
            </a:defPPr>
            <a:lvl1pPr>
              <a:defRPr sz="3200">
                <a:solidFill>
                  <a:schemeClr val="bg1"/>
                </a:solidFill>
                <a:latin typeface="Agency FB" panose="020B0503020202020204" pitchFamily="34" charset="0"/>
              </a:defRPr>
            </a:lvl1pPr>
          </a:lstStyle>
          <a:p>
            <a:pPr algn="ct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消防安全事项</a:t>
            </a:r>
            <a:endParaRPr lang="zh-CN" altLang="en-US" sz="4000" dirty="0">
              <a:solidFill>
                <a:schemeClr val="accent6"/>
              </a:solidFill>
              <a:latin typeface="+mj-ea"/>
              <a:ea typeface="+mj-ea"/>
            </a:endParaRP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381013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grpSp>
        <p:nvGrpSpPr>
          <p:cNvPr id="2" name="组合 1"/>
          <p:cNvGrpSpPr>
            <a:grpSpLocks noChangeAspect="1"/>
          </p:cNvGrpSpPr>
          <p:nvPr/>
        </p:nvGrpSpPr>
        <p:grpSpPr>
          <a:xfrm>
            <a:off x="2292369" y="2331766"/>
            <a:ext cx="1975306" cy="2194786"/>
            <a:chOff x="664162" y="3505994"/>
            <a:chExt cx="2203200" cy="2448000"/>
          </a:xfrm>
          <a:solidFill>
            <a:schemeClr val="accent6"/>
          </a:solidFill>
        </p:grpSpPr>
        <p:sp>
          <p:nvSpPr>
            <p:cNvPr id="6" name="TextBox 5"/>
            <p:cNvSpPr txBox="1"/>
            <p:nvPr/>
          </p:nvSpPr>
          <p:spPr>
            <a:xfrm>
              <a:off x="1091425" y="4057500"/>
              <a:ext cx="1348529" cy="1343570"/>
            </a:xfrm>
            <a:prstGeom prst="rect">
              <a:avLst/>
            </a:prstGeom>
            <a:noFill/>
            <a:ln>
              <a:noFill/>
            </a:ln>
          </p:spPr>
          <p:txBody>
            <a:bodyPr wrap="none" lIns="87741" tIns="43870" rIns="87741" bIns="43870" rtlCol="0" anchor="ctr" anchorCtr="1">
              <a:spAutoFit/>
            </a:bodyPr>
            <a:lstStyle/>
            <a:p>
              <a:pPr algn="ctr">
                <a:lnSpc>
                  <a:spcPct val="110000"/>
                </a:lnSpc>
              </a:pPr>
              <a:r>
                <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rPr>
                <a:t>03</a:t>
              </a:r>
              <a:endPar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endParaRPr>
            </a:p>
          </p:txBody>
        </p:sp>
        <p:sp>
          <p:nvSpPr>
            <p:cNvPr id="13"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7F7F7F"/>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433972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374585" y="380448"/>
            <a:ext cx="5922261" cy="631294"/>
            <a:chOff x="407605" y="173438"/>
            <a:chExt cx="5922261" cy="631294"/>
          </a:xfrm>
        </p:grpSpPr>
        <p:sp>
          <p:nvSpPr>
            <p:cNvPr id="6" name="矩形 5"/>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PART03</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8" name="矩形 7"/>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
        <p:nvSpPr>
          <p:cNvPr id="13315" name="Rectangle 3"/>
          <p:cNvSpPr>
            <a:spLocks noGrp="1" noChangeArrowheads="1"/>
          </p:cNvSpPr>
          <p:nvPr>
            <p:ph type="subTitle" idx="1"/>
          </p:nvPr>
        </p:nvSpPr>
        <p:spPr>
          <a:xfrm>
            <a:off x="1375236" y="2146378"/>
            <a:ext cx="9917956" cy="294692"/>
          </a:xfrm>
          <a:noFill/>
        </p:spPr>
        <p:txBody>
          <a:bodyPr>
            <a:normAutofit/>
          </a:bodyPr>
          <a:lstStyle/>
          <a:p>
            <a:pPr algn="l">
              <a:lnSpc>
                <a:spcPct val="8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燃烧，俗称“起火”、“着火”，是一种发光、发热的化学反应，它需具备以下三个条件：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1180344" y="1285655"/>
            <a:ext cx="3024210" cy="424732"/>
          </a:xfrm>
          <a:prstGeom prst="rect">
            <a:avLst/>
          </a:prstGeom>
          <a:solidFill>
            <a:srgbClr val="C00000"/>
          </a:solidFill>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一、防火安全常识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1164931" y="1760055"/>
            <a:ext cx="2204450" cy="313932"/>
          </a:xfrm>
          <a:prstGeom prst="rect">
            <a:avLst/>
          </a:prstGeom>
        </p:spPr>
        <p:txBody>
          <a:bodyPr wrap="none">
            <a:spAutoFit/>
          </a:bodyPr>
          <a:lstStyle/>
          <a:p>
            <a:pPr>
              <a:lnSpc>
                <a:spcPct val="80000"/>
              </a:lnSpc>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、燃烧的基本知识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6240011" y="4005040"/>
            <a:ext cx="4896340" cy="609398"/>
          </a:xfrm>
          <a:prstGeom prst="rect">
            <a:avLst/>
          </a:prstGeom>
        </p:spPr>
        <p:txBody>
          <a:bodyPr wrap="square">
            <a:spAutoFit/>
          </a:bodyPr>
          <a:lstStyle/>
          <a:p>
            <a:pPr>
              <a:lnSpc>
                <a:spcPct val="8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在某种情况下，虽然具备了燃烧的三个必要条件，但由于可燃物质的数量不够，氧气不足或者火源的热量不够，燃烧也不能发生。因此，燃烧要具备以下的充分条件：</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1177917" y="2551286"/>
            <a:ext cx="5190335" cy="523220"/>
          </a:xfrm>
          <a:prstGeom prst="rect">
            <a:avLst/>
          </a:prstGeom>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1.要有可燃物。凡是能与空气中的氧或其他氧化剂起化学反应的物质称可燃物。可燃物按其物理状态分为气体、液体和固体。</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1171794" y="3071174"/>
            <a:ext cx="4995961" cy="609398"/>
          </a:xfrm>
          <a:prstGeom prst="rect">
            <a:avLst/>
          </a:prstGeom>
        </p:spPr>
        <p:txBody>
          <a:bodyPr wrap="square">
            <a:spAutoFit/>
          </a:bodyPr>
          <a:lstStyle/>
          <a:p>
            <a:pPr>
              <a:lnSpc>
                <a:spcPct val="8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（1）可燃气体种类很多，如煤气、甲烷等。</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8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（2）可燃液体使用很广泛，如汽油、柴油、煤油、酒精等。</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8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（3）可燃固体种类极多，如木材、纸张等。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6240010" y="2564940"/>
            <a:ext cx="5205614" cy="523220"/>
          </a:xfrm>
          <a:prstGeom prst="rect">
            <a:avLst/>
          </a:prstGeom>
        </p:spPr>
        <p:txBody>
          <a:bodyPr wrap="squar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2.要有助燃物。助燃物主要为氧气或空气，因为空气中含有21％的氧，其他助燃物有各类氧化剂，如过氧化物、硝酸及其盐类。</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1199660" y="4310141"/>
            <a:ext cx="6096000" cy="264688"/>
          </a:xfrm>
          <a:prstGeom prst="rect">
            <a:avLst/>
          </a:prstGeom>
        </p:spPr>
        <p:txBody>
          <a:bodyPr wrap="square">
            <a:spAutoFit/>
          </a:bodyPr>
          <a:lstStyle/>
          <a:p>
            <a:pPr>
              <a:lnSpc>
                <a:spcPct val="8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（1）明火。如打火机火、蜡烛火、火柴火等。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1143145" y="4037368"/>
            <a:ext cx="4673074" cy="264688"/>
          </a:xfrm>
          <a:prstGeom prst="rect">
            <a:avLst/>
          </a:prstGeom>
        </p:spPr>
        <p:txBody>
          <a:bodyPr wrap="square">
            <a:spAutoFit/>
          </a:bodyPr>
          <a:lstStyle/>
          <a:p>
            <a:pPr>
              <a:lnSpc>
                <a:spcPct val="8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3.要有着火源。着火源主要是热能，常见的有以下几种：</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1199660" y="4517615"/>
            <a:ext cx="3685624" cy="264688"/>
          </a:xfrm>
          <a:prstGeom prst="rect">
            <a:avLst/>
          </a:prstGeom>
        </p:spPr>
        <p:txBody>
          <a:bodyPr wrap="none">
            <a:spAutoFit/>
          </a:bodyPr>
          <a:lstStyle/>
          <a:p>
            <a:pPr>
              <a:lnSpc>
                <a:spcPct val="8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（2）高温物体。如白炽灯泡、汽车排气等。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2"/>
          <p:cNvSpPr/>
          <p:nvPr/>
        </p:nvSpPr>
        <p:spPr>
          <a:xfrm>
            <a:off x="1199660" y="4725090"/>
            <a:ext cx="5211683" cy="264688"/>
          </a:xfrm>
          <a:prstGeom prst="rect">
            <a:avLst/>
          </a:prstGeom>
        </p:spPr>
        <p:txBody>
          <a:bodyPr wrap="none">
            <a:spAutoFit/>
          </a:bodyPr>
          <a:lstStyle/>
          <a:p>
            <a:pPr>
              <a:lnSpc>
                <a:spcPct val="8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（3）电热能。如电阻发热、电流发热、电火花,电源线过载等。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6168005" y="4653085"/>
            <a:ext cx="4536315" cy="523220"/>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（1）一定浓度。可燃物主要指可燃气体、可燃液体蒸气。（2）一定的含氧量。（3）一定的着火能量。</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 calcmode="lin" valueType="num">
                                      <p:cBhvr additive="base">
                                        <p:cTn id="14"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build="p"/>
      <p:bldP spid="13" grpId="0" animBg="1"/>
      <p:bldP spid="2" grpId="0"/>
      <p:bldP spid="14" grpId="0"/>
      <p:bldP spid="15" grpId="0"/>
      <p:bldP spid="16" grpId="0"/>
      <p:bldP spid="17" grpId="0"/>
      <p:bldP spid="18" grpId="0"/>
      <p:bldP spid="19" grpId="0"/>
      <p:bldP spid="22" grpId="0"/>
      <p:bldP spid="23"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206323" y="1578509"/>
            <a:ext cx="3661580" cy="424732"/>
          </a:xfrm>
          <a:prstGeom prst="rect">
            <a:avLst/>
          </a:prstGeom>
          <a:solidFill>
            <a:srgbClr val="C00000"/>
          </a:solidFill>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二、灭火的几种基本方法</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206323" y="2367558"/>
            <a:ext cx="1443024"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1.冷却法：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1206500" y="2866390"/>
            <a:ext cx="4806950" cy="878840"/>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就是降低燃烧物质的温度使火熄灭。如：可用水直接喷洒在燃烧物上，吸收能量，使温度降低到燃点以下，就可以使火焰熄灭。对水忌水的物品，如油类着火，则不可以用水灭。</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7968107" y="2367558"/>
            <a:ext cx="1263487"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2.息法：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7944036" y="2866599"/>
            <a:ext cx="3161065" cy="880241"/>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就是阻止空气流入燃烧区，断绝氧气对燃烧物的助燃，最后使火焰窒息。使用泡沫灭火器、二氧化碳灭火器灭火，都有窒息作用。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7968108" y="4365885"/>
            <a:ext cx="1263487"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3.离法：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7968108" y="4771927"/>
            <a:ext cx="3061830" cy="1077218"/>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就是要断绝可燃烧物。（</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）将燃烧点附近的可燃物移到远离火的地方，防止火势蔓延。（</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）切断流向燃点的可燃液体。如关闭煤气管阀门等。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nvSpPr>
        <p:spPr>
          <a:xfrm>
            <a:off x="1331582" y="4365885"/>
            <a:ext cx="1263487"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4.制法：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1332230" y="5054600"/>
            <a:ext cx="4866640" cy="485140"/>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用有抑制作用的灭火剂射到燃烧物上，使燃烧停止。如使用干粉、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1211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灭火器等。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24"/>
          <p:cNvSpPr/>
          <p:nvPr/>
        </p:nvSpPr>
        <p:spPr>
          <a:xfrm>
            <a:off x="630778" y="3017866"/>
            <a:ext cx="576040" cy="576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椭圆 26"/>
          <p:cNvSpPr/>
          <p:nvPr/>
        </p:nvSpPr>
        <p:spPr>
          <a:xfrm>
            <a:off x="630480" y="4772148"/>
            <a:ext cx="576040" cy="576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椭圆 27"/>
          <p:cNvSpPr/>
          <p:nvPr/>
        </p:nvSpPr>
        <p:spPr>
          <a:xfrm>
            <a:off x="7268012" y="3054202"/>
            <a:ext cx="576040" cy="576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椭圆 28"/>
          <p:cNvSpPr/>
          <p:nvPr/>
        </p:nvSpPr>
        <p:spPr>
          <a:xfrm>
            <a:off x="7203244" y="4919884"/>
            <a:ext cx="576040" cy="576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374585" y="380448"/>
            <a:ext cx="5922261" cy="631294"/>
            <a:chOff x="407605" y="173438"/>
            <a:chExt cx="5922261" cy="631294"/>
          </a:xfrm>
        </p:grpSpPr>
        <p:sp>
          <p:nvSpPr>
            <p:cNvPr id="26" name="矩形 25"/>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PART03</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31" name="矩形 30"/>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8" grpId="0" animBg="1"/>
      <p:bldP spid="19" grpId="0" animBg="1"/>
      <p:bldP spid="20" grpId="0" animBg="1"/>
      <p:bldP spid="25" grpId="0" bldLvl="0" animBg="1"/>
      <p:bldP spid="27" grpId="0" bldLvl="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983645" y="4005040"/>
            <a:ext cx="6120425" cy="2283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5610255" y="1806494"/>
            <a:ext cx="6120425" cy="1786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1330326" y="1237427"/>
            <a:ext cx="3037554" cy="424732"/>
          </a:xfrm>
          <a:prstGeom prst="rect">
            <a:avLst/>
          </a:prstGeom>
          <a:solidFill>
            <a:srgbClr val="C00000"/>
          </a:solidFill>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三、几种逃生方法</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5921589" y="2001471"/>
            <a:ext cx="3302507" cy="298928"/>
          </a:xfrm>
          <a:prstGeom prst="rect">
            <a:avLst/>
          </a:prstGeom>
          <a:noFill/>
        </p:spPr>
        <p:txBody>
          <a:bodyPr vert="horz" wrap="non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、毛巾、手帕捂鼻护嘴法　　</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5889635" y="2300666"/>
            <a:ext cx="5688395" cy="1178079"/>
          </a:xfrm>
          <a:prstGeom prst="rect">
            <a:avLst/>
          </a:prstGeom>
          <a:noFill/>
        </p:spPr>
        <p:txBody>
          <a:bodyPr vert="horz" wrap="squar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因火场烟气具有温度高、毒性大、氧气少、一氧化碳多的特点，人吸入后容易引起呼吸系统烫伤或神经中枢中毒，因此在疏散过程中，应采用湿毛巾或手帕捂住嘴和鼻（但毛巾与手帕不要超过六层厚）。注意：不要顺风疏散，应迅速逃到上风处躲避烟火的侵害。由于着火时，烟气太多聚集在上部空间，向上蔓延快、横向蔓延慢的特点，因此在逃生时，不要直立行走，应弯腰或匍匐前进，但石油液化气或城市煤气火灾时，不应采用匍匐前进方式。　 　　</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1304509" y="4215155"/>
            <a:ext cx="2496196" cy="298928"/>
          </a:xfrm>
          <a:prstGeom prst="rect">
            <a:avLst/>
          </a:prstGeom>
          <a:noFill/>
        </p:spPr>
        <p:txBody>
          <a:bodyPr vert="horz" wrap="non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、遮盖护身法。　　 </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1243233" y="4502494"/>
            <a:ext cx="5362963" cy="563231"/>
          </a:xfrm>
          <a:prstGeom prst="rect">
            <a:avLst/>
          </a:prstGeom>
          <a:noFill/>
        </p:spPr>
        <p:txBody>
          <a:bodyPr vert="horz" wrap="squar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将浸湿的棉大衣、棉被、门帘子、毛毯、麻袋等遮盖在身上，确定逃生路线后，以最快的速度直接冲出火场，到达安全地点，但注意，捂鼻护口，防止一氧化碳中毒</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1330326" y="5111816"/>
            <a:ext cx="1481496" cy="296876"/>
          </a:xfrm>
          <a:prstGeom prst="rect">
            <a:avLst/>
          </a:prstGeom>
          <a:noFill/>
        </p:spPr>
        <p:txBody>
          <a:bodyPr vert="horz" wrap="non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、封隔法。</a:t>
            </a:r>
            <a:endParaRPr lang="zh-CN" altLang="en-US"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1269315" y="5405543"/>
            <a:ext cx="5506000" cy="806054"/>
          </a:xfrm>
          <a:prstGeom prst="rect">
            <a:avLst/>
          </a:prstGeom>
          <a:noFill/>
        </p:spPr>
        <p:txBody>
          <a:bodyPr vert="horz" wrap="squar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如果走廊或对门、隔壁的火势比较大，无法疏散，可退入一个房间内，可将门缝用毛巾、毛毯、棉被、褥子或其它织物封死，防止受热，可不断往上浇水进行冷却。防止外部火焰及烟气侵入，从而达到抑制火势蔓延速度、延长时间的目的。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21567" y="1962792"/>
            <a:ext cx="3531203" cy="1853394"/>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20" y="4293060"/>
            <a:ext cx="3528245" cy="1828914"/>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19" name="组合 18"/>
          <p:cNvGrpSpPr/>
          <p:nvPr/>
        </p:nvGrpSpPr>
        <p:grpSpPr>
          <a:xfrm>
            <a:off x="374585" y="380448"/>
            <a:ext cx="5922261" cy="631294"/>
            <a:chOff x="407605" y="173438"/>
            <a:chExt cx="5922261" cy="631294"/>
          </a:xfrm>
        </p:grpSpPr>
        <p:sp>
          <p:nvSpPr>
            <p:cNvPr id="24" name="矩形 23"/>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PART03</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26" name="矩形 25"/>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1" grpId="0" bldLvl="0" animBg="1"/>
      <p:bldP spid="2" grpId="0" animBg="1"/>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623620" y="2924966"/>
            <a:ext cx="2232155" cy="115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spcBef>
                <a:spcPct val="20000"/>
              </a:spcBef>
              <a:buClr>
                <a:schemeClr val="folHlink"/>
              </a:buClr>
              <a:buSzPct val="6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右手握住灭火器把手，左手拔下保险销子。</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9264220" y="2924965"/>
            <a:ext cx="2232155" cy="115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lnSpc>
                <a:spcPct val="150000"/>
              </a:lnSpc>
              <a:spcBef>
                <a:spcPct val="20000"/>
              </a:spcBef>
              <a:buClr>
                <a:schemeClr val="folHlink"/>
              </a:buClr>
              <a:buSzPct val="6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左手把住喷嘴。</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623620" y="4437072"/>
            <a:ext cx="2232155" cy="115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lnSpc>
                <a:spcPct val="150000"/>
              </a:lnSpc>
              <a:spcBef>
                <a:spcPct val="20000"/>
              </a:spcBef>
              <a:buClr>
                <a:schemeClr val="folHlink"/>
              </a:buClr>
              <a:buSzPct val="6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站在火源上风向。</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9264220" y="4437071"/>
            <a:ext cx="2232155" cy="115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spcBef>
                <a:spcPct val="20000"/>
              </a:spcBef>
              <a:buClr>
                <a:schemeClr val="folHlink"/>
              </a:buClr>
              <a:buSzPct val="6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喷嘴对准火源根部，压把，喷出灭火剂。</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5782" t="4575" r="4169" b="8499"/>
          <a:stretch>
            <a:fillRect/>
          </a:stretch>
        </p:blipFill>
        <p:spPr>
          <a:xfrm>
            <a:off x="3071790" y="2420930"/>
            <a:ext cx="5976416" cy="3312230"/>
          </a:xfrm>
          <a:prstGeom prst="rect">
            <a:avLst/>
          </a:prstGeom>
        </p:spPr>
      </p:pic>
      <p:sp>
        <p:nvSpPr>
          <p:cNvPr id="17410" name="Rectangle 4"/>
          <p:cNvSpPr>
            <a:spLocks noGrp="1" noChangeArrowheads="1"/>
          </p:cNvSpPr>
          <p:nvPr>
            <p:ph type="ctrTitle" idx="4294967295"/>
          </p:nvPr>
        </p:nvSpPr>
        <p:spPr>
          <a:xfrm>
            <a:off x="767630" y="1340855"/>
            <a:ext cx="3915197" cy="424732"/>
          </a:xfrm>
          <a:solidFill>
            <a:srgbClr val="C00000"/>
          </a:solidFill>
        </p:spPr>
        <p:txBody>
          <a:bodyPr vert="horz" wrap="square" lIns="91440" tIns="45720" rIns="91440" bIns="45720" rtlCol="0" anchor="b">
            <a:spAutoFit/>
          </a:bodyPr>
          <a:lstStyle/>
          <a:p>
            <a:pPr algn="ctr" fontAlgn="base">
              <a:spcAft>
                <a:spcPct val="0"/>
              </a:spcAft>
              <a:buFont typeface="Arial" panose="020B0604020202020204" pitchFamily="34" charset="0"/>
            </a:pPr>
            <a:r>
              <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干粉灭火器的使用方法</a:t>
            </a:r>
            <a:endPar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3" name="椭圆 22"/>
          <p:cNvSpPr/>
          <p:nvPr/>
        </p:nvSpPr>
        <p:spPr>
          <a:xfrm>
            <a:off x="551154" y="2849314"/>
            <a:ext cx="344572" cy="3445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椭圆 23"/>
          <p:cNvSpPr/>
          <p:nvPr/>
        </p:nvSpPr>
        <p:spPr>
          <a:xfrm>
            <a:off x="551154" y="4398095"/>
            <a:ext cx="344572" cy="3445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24"/>
          <p:cNvSpPr/>
          <p:nvPr/>
        </p:nvSpPr>
        <p:spPr>
          <a:xfrm>
            <a:off x="11234049" y="2849313"/>
            <a:ext cx="344572" cy="3445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椭圆 25"/>
          <p:cNvSpPr/>
          <p:nvPr/>
        </p:nvSpPr>
        <p:spPr>
          <a:xfrm>
            <a:off x="11234049" y="4398094"/>
            <a:ext cx="344572" cy="3445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374585" y="380448"/>
            <a:ext cx="5922261" cy="631294"/>
            <a:chOff x="407605" y="173438"/>
            <a:chExt cx="5922261" cy="631294"/>
          </a:xfrm>
        </p:grpSpPr>
        <p:sp>
          <p:nvSpPr>
            <p:cNvPr id="2" name="矩形 1"/>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PART03</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16" name="矩形 15"/>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7410"/>
                                        </p:tgtEl>
                                        <p:attrNameLst>
                                          <p:attrName>style.visibility</p:attrName>
                                        </p:attrNameLst>
                                      </p:cBhvr>
                                      <p:to>
                                        <p:strVal val="visible"/>
                                      </p:to>
                                    </p:set>
                                    <p:anim calcmode="lin" valueType="num">
                                      <p:cBhvr additive="base">
                                        <p:cTn id="28" dur="500" fill="hold"/>
                                        <p:tgtEl>
                                          <p:spTgt spid="17410"/>
                                        </p:tgtEl>
                                        <p:attrNameLst>
                                          <p:attrName>ppt_x</p:attrName>
                                        </p:attrNameLst>
                                      </p:cBhvr>
                                      <p:tavLst>
                                        <p:tav tm="0">
                                          <p:val>
                                            <p:strVal val="#ppt_x"/>
                                          </p:val>
                                        </p:tav>
                                        <p:tav tm="100000">
                                          <p:val>
                                            <p:strVal val="#ppt_x"/>
                                          </p:val>
                                        </p:tav>
                                      </p:tavLst>
                                    </p:anim>
                                    <p:anim calcmode="lin" valueType="num">
                                      <p:cBhvr additive="base">
                                        <p:cTn id="29" dur="500" fill="hold"/>
                                        <p:tgtEl>
                                          <p:spTgt spid="174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17410"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32"/>
          <p:cNvSpPr txBox="1"/>
          <p:nvPr/>
        </p:nvSpPr>
        <p:spPr>
          <a:xfrm>
            <a:off x="4386580" y="2667635"/>
            <a:ext cx="5939790" cy="702945"/>
          </a:xfrm>
          <a:prstGeom prst="rect">
            <a:avLst/>
          </a:prstGeom>
          <a:noFill/>
        </p:spPr>
        <p:txBody>
          <a:bodyPr wrap="square" lIns="87741" tIns="43870" rIns="87741" bIns="43870" rtlCol="0">
            <a:spAutoFit/>
          </a:bodyPr>
          <a:lstStyle>
            <a:defPPr>
              <a:defRPr lang="zh-CN"/>
            </a:defPPr>
            <a:lvl1pPr>
              <a:defRPr sz="3200">
                <a:solidFill>
                  <a:schemeClr val="bg1"/>
                </a:solidFill>
                <a:latin typeface="Agency FB" panose="020B0503020202020204" pitchFamily="34" charset="0"/>
              </a:defRPr>
            </a:lvl1pPr>
          </a:lstStyle>
          <a:p>
            <a:pPr algn="ct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电气安全操作</a:t>
            </a:r>
            <a:endParaRPr lang="zh-CN" altLang="en-US" sz="4000" dirty="0">
              <a:solidFill>
                <a:schemeClr val="accent6"/>
              </a:solidFill>
              <a:latin typeface="+mj-ea"/>
              <a:ea typeface="+mj-ea"/>
            </a:endParaRP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381013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grpSp>
        <p:nvGrpSpPr>
          <p:cNvPr id="2" name="组合 1"/>
          <p:cNvGrpSpPr>
            <a:grpSpLocks noChangeAspect="1"/>
          </p:cNvGrpSpPr>
          <p:nvPr/>
        </p:nvGrpSpPr>
        <p:grpSpPr>
          <a:xfrm>
            <a:off x="2292369" y="2331766"/>
            <a:ext cx="1975306" cy="2194786"/>
            <a:chOff x="664162" y="3505994"/>
            <a:chExt cx="2203200" cy="2448000"/>
          </a:xfrm>
          <a:solidFill>
            <a:schemeClr val="accent6"/>
          </a:solidFill>
        </p:grpSpPr>
        <p:sp>
          <p:nvSpPr>
            <p:cNvPr id="6" name="TextBox 5"/>
            <p:cNvSpPr txBox="1"/>
            <p:nvPr/>
          </p:nvSpPr>
          <p:spPr>
            <a:xfrm>
              <a:off x="1091425" y="4057500"/>
              <a:ext cx="1348529" cy="1343570"/>
            </a:xfrm>
            <a:prstGeom prst="rect">
              <a:avLst/>
            </a:prstGeom>
            <a:noFill/>
            <a:ln>
              <a:noFill/>
            </a:ln>
          </p:spPr>
          <p:txBody>
            <a:bodyPr wrap="none" lIns="87741" tIns="43870" rIns="87741" bIns="43870" rtlCol="0" anchor="ctr" anchorCtr="1">
              <a:spAutoFit/>
            </a:bodyPr>
            <a:lstStyle/>
            <a:p>
              <a:pPr algn="ctr">
                <a:lnSpc>
                  <a:spcPct val="110000"/>
                </a:lnSpc>
              </a:pPr>
              <a:r>
                <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rPr>
                <a:t>04</a:t>
              </a:r>
              <a:endPar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endParaRPr>
            </a:p>
          </p:txBody>
        </p:sp>
        <p:sp>
          <p:nvSpPr>
            <p:cNvPr id="13"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7F7F7F"/>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433972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520000" y="347428"/>
            <a:ext cx="5922261" cy="631294"/>
            <a:chOff x="407605" y="173438"/>
            <a:chExt cx="5922261" cy="631294"/>
          </a:xfrm>
        </p:grpSpPr>
        <p:sp>
          <p:nvSpPr>
            <p:cNvPr id="6" name="矩形 5"/>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PART04</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8" name="矩形 7"/>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
        <p:nvSpPr>
          <p:cNvPr id="13" name="矩形 12"/>
          <p:cNvSpPr/>
          <p:nvPr/>
        </p:nvSpPr>
        <p:spPr>
          <a:xfrm>
            <a:off x="6904301" y="2525417"/>
            <a:ext cx="4824335" cy="30777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电气设备的“安全标识”、“正在检修”标识严禁乱动；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6904301" y="3281378"/>
            <a:ext cx="4682038" cy="523220"/>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发现电气开关外壳破损、电线破皮和有漏电现象，应立即通知班长、保全工、电工检修，异常消除后方可开车；</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6904301" y="4104338"/>
            <a:ext cx="4682038" cy="523220"/>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不准用湿手开关电气开关，开合闸刀开关应由专人负责；操作时要略偏身子，不能面对开关；</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6904301" y="4927298"/>
            <a:ext cx="4464310" cy="738664"/>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一切手持电动工具工作灯和其他移动的点电器都必须使用电插接电源或在刀开关上用螺母拧紧，严禁把电线直接插入插座挂在其他电器装置上接电源；</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9386" y="2767481"/>
            <a:ext cx="4115229" cy="2743486"/>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8" name="Rectangle 4"/>
          <p:cNvSpPr txBox="1">
            <a:spLocks noChangeArrowheads="1"/>
          </p:cNvSpPr>
          <p:nvPr/>
        </p:nvSpPr>
        <p:spPr>
          <a:xfrm>
            <a:off x="911640" y="1463730"/>
            <a:ext cx="3915197" cy="424732"/>
          </a:xfrm>
          <a:prstGeom prst="rect">
            <a:avLst/>
          </a:prstGeom>
          <a:solidFill>
            <a:srgbClr val="C00000"/>
          </a:solid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电气安全操作</a:t>
            </a:r>
            <a:endPar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25" name="直接连接符 24"/>
          <p:cNvCxnSpPr/>
          <p:nvPr/>
        </p:nvCxnSpPr>
        <p:spPr>
          <a:xfrm>
            <a:off x="6544276" y="3040515"/>
            <a:ext cx="4896340" cy="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544276" y="4794467"/>
            <a:ext cx="4896340" cy="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44276" y="5747840"/>
            <a:ext cx="4896340" cy="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544276" y="3936884"/>
            <a:ext cx="4896340" cy="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512263" y="2511990"/>
            <a:ext cx="392038" cy="3920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29"/>
          <p:cNvSpPr/>
          <p:nvPr/>
        </p:nvSpPr>
        <p:spPr>
          <a:xfrm>
            <a:off x="6512263" y="3352212"/>
            <a:ext cx="392038" cy="3920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椭圆 30"/>
          <p:cNvSpPr/>
          <p:nvPr/>
        </p:nvSpPr>
        <p:spPr>
          <a:xfrm>
            <a:off x="6512263" y="4142429"/>
            <a:ext cx="392038" cy="3920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31"/>
          <p:cNvSpPr/>
          <p:nvPr/>
        </p:nvSpPr>
        <p:spPr>
          <a:xfrm>
            <a:off x="6512263" y="5118844"/>
            <a:ext cx="392038" cy="3920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000"/>
                                        <p:tgtEl>
                                          <p:spTgt spid="30"/>
                                        </p:tgtEl>
                                      </p:cBhvr>
                                    </p:animEffec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anim calcmode="lin" valueType="num">
                                      <p:cBhvr>
                                        <p:cTn id="70" dur="1000" fill="hold"/>
                                        <p:tgtEl>
                                          <p:spTgt spid="31"/>
                                        </p:tgtEl>
                                        <p:attrNameLst>
                                          <p:attrName>ppt_x</p:attrName>
                                        </p:attrNameLst>
                                      </p:cBhvr>
                                      <p:tavLst>
                                        <p:tav tm="0">
                                          <p:val>
                                            <p:strVal val="#ppt_x"/>
                                          </p:val>
                                        </p:tav>
                                        <p:tav tm="100000">
                                          <p:val>
                                            <p:strVal val="#ppt_x"/>
                                          </p:val>
                                        </p:tav>
                                      </p:tavLst>
                                    </p:anim>
                                    <p:anim calcmode="lin" valueType="num">
                                      <p:cBhvr>
                                        <p:cTn id="71" dur="100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animBg="1"/>
      <p:bldP spid="29" grpId="0" bldLvl="0" animBg="1"/>
      <p:bldP spid="30" grpId="0" bldLvl="0" animBg="1"/>
      <p:bldP spid="31" grpId="0" bldLvl="0" animBg="1"/>
      <p:bldP spid="3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圆角 70"/>
          <p:cNvSpPr/>
          <p:nvPr/>
        </p:nvSpPr>
        <p:spPr bwMode="auto">
          <a:xfrm>
            <a:off x="5481833" y="1795119"/>
            <a:ext cx="6403037" cy="682384"/>
          </a:xfrm>
          <a:prstGeom prst="roundRect">
            <a:avLst>
              <a:gd name="adj" fmla="val 10380"/>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圆角 70"/>
          <p:cNvSpPr/>
          <p:nvPr/>
        </p:nvSpPr>
        <p:spPr bwMode="auto">
          <a:xfrm>
            <a:off x="5481833" y="2633571"/>
            <a:ext cx="6403037" cy="682384"/>
          </a:xfrm>
          <a:prstGeom prst="roundRect">
            <a:avLst>
              <a:gd name="adj" fmla="val 10380"/>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Lst>
        </p:spPr>
        <p:txBody>
          <a:bodyPr vert="horz" wrap="square" lIns="91440" tIns="45720" rIns="91440" bIns="45720" numCol="1" rtlCol="0"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圆角 70"/>
          <p:cNvSpPr/>
          <p:nvPr/>
        </p:nvSpPr>
        <p:spPr bwMode="auto">
          <a:xfrm>
            <a:off x="5481833" y="3462970"/>
            <a:ext cx="6403037" cy="682384"/>
          </a:xfrm>
          <a:prstGeom prst="roundRect">
            <a:avLst>
              <a:gd name="adj" fmla="val 10380"/>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Lst>
        </p:spPr>
        <p:txBody>
          <a:bodyPr vert="horz" wrap="square" lIns="91440" tIns="45720" rIns="91440" bIns="45720" numCol="1" rtlCol="0"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圆角 70"/>
          <p:cNvSpPr/>
          <p:nvPr/>
        </p:nvSpPr>
        <p:spPr bwMode="auto">
          <a:xfrm>
            <a:off x="5481833" y="4282036"/>
            <a:ext cx="6403037" cy="682384"/>
          </a:xfrm>
          <a:prstGeom prst="roundRect">
            <a:avLst>
              <a:gd name="adj" fmla="val 10380"/>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Lst>
        </p:spPr>
        <p:txBody>
          <a:bodyPr vert="horz" wrap="square" lIns="91440" tIns="45720" rIns="91440" bIns="45720" numCol="1" rtlCol="0"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圆角 70"/>
          <p:cNvSpPr/>
          <p:nvPr/>
        </p:nvSpPr>
        <p:spPr bwMode="auto">
          <a:xfrm>
            <a:off x="5481833" y="5110688"/>
            <a:ext cx="6403037" cy="682384"/>
          </a:xfrm>
          <a:prstGeom prst="roundRect">
            <a:avLst>
              <a:gd name="adj" fmla="val 10380"/>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85000"/>
                  </a:schemeClr>
                </a:solidFill>
              </a14:hiddenFill>
            </a:ext>
          </a:extLst>
        </p:spPr>
        <p:txBody>
          <a:bodyPr vert="horz" wrap="square" lIns="91440" tIns="45720" rIns="91440" bIns="45720" numCol="1" rtlCol="0"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圆角 69"/>
          <p:cNvSpPr/>
          <p:nvPr/>
        </p:nvSpPr>
        <p:spPr bwMode="auto">
          <a:xfrm>
            <a:off x="5938198" y="1795119"/>
            <a:ext cx="605997" cy="513095"/>
          </a:xfrm>
          <a:prstGeom prst="roundRect">
            <a:avLst>
              <a:gd name="adj" fmla="val 7236"/>
            </a:avLst>
          </a:prstGeom>
          <a:solidFill>
            <a:srgbClr val="C0000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圆角 69"/>
          <p:cNvSpPr/>
          <p:nvPr/>
        </p:nvSpPr>
        <p:spPr bwMode="auto">
          <a:xfrm>
            <a:off x="5938198" y="2633571"/>
            <a:ext cx="605997" cy="513095"/>
          </a:xfrm>
          <a:prstGeom prst="roundRect">
            <a:avLst>
              <a:gd name="adj" fmla="val 7236"/>
            </a:avLst>
          </a:prstGeom>
          <a:solidFill>
            <a:srgbClr val="C0000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圆角 69"/>
          <p:cNvSpPr/>
          <p:nvPr/>
        </p:nvSpPr>
        <p:spPr bwMode="auto">
          <a:xfrm>
            <a:off x="5938198" y="3462970"/>
            <a:ext cx="605997" cy="513095"/>
          </a:xfrm>
          <a:prstGeom prst="roundRect">
            <a:avLst>
              <a:gd name="adj" fmla="val 7236"/>
            </a:avLst>
          </a:prstGeom>
          <a:solidFill>
            <a:srgbClr val="C0000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圆角 69"/>
          <p:cNvSpPr/>
          <p:nvPr/>
        </p:nvSpPr>
        <p:spPr bwMode="auto">
          <a:xfrm>
            <a:off x="5938198" y="4282036"/>
            <a:ext cx="605997" cy="513095"/>
          </a:xfrm>
          <a:prstGeom prst="roundRect">
            <a:avLst>
              <a:gd name="adj" fmla="val 7236"/>
            </a:avLst>
          </a:prstGeom>
          <a:solidFill>
            <a:srgbClr val="C0000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圆角 69"/>
          <p:cNvSpPr/>
          <p:nvPr/>
        </p:nvSpPr>
        <p:spPr bwMode="auto">
          <a:xfrm>
            <a:off x="5938198" y="5110688"/>
            <a:ext cx="605997" cy="513095"/>
          </a:xfrm>
          <a:prstGeom prst="roundRect">
            <a:avLst>
              <a:gd name="adj" fmla="val 7236"/>
            </a:avLst>
          </a:prstGeom>
          <a:solidFill>
            <a:srgbClr val="C0000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791696" y="1915479"/>
            <a:ext cx="4373124" cy="523220"/>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手持电动工具使用没有接头的三芯（单相）或四芯（三相）橡胶软线作电源线，其长度不准超过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米；</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6791695" y="2729526"/>
            <a:ext cx="4534986" cy="523220"/>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电气设备着火，应立即切断电源，并使用干粉灭火器灭火；救火时严禁将水或灭火药液喷溅在电气设备上；</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6791695" y="3577458"/>
            <a:ext cx="4373125" cy="523220"/>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发现有人触电应迅速切断电源或用绝缘的工具、物件使触电者脱离电源，并进行触电急救；</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6791960" y="4461510"/>
            <a:ext cx="2539365" cy="306705"/>
          </a:xfrm>
          <a:prstGeom prst="rect">
            <a:avLst/>
          </a:prstGeom>
        </p:spPr>
        <p:txBody>
          <a:bodyPr wrap="square">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开关和</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电机</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附近不准存放</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杂物；</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6791695" y="5311805"/>
            <a:ext cx="4134465"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从事高空作业必须先检查有无高压线，严防触电；</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055650" y="2420930"/>
            <a:ext cx="3963056" cy="2642037"/>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34" name="组合 33"/>
          <p:cNvGrpSpPr/>
          <p:nvPr/>
        </p:nvGrpSpPr>
        <p:grpSpPr>
          <a:xfrm>
            <a:off x="520000" y="347428"/>
            <a:ext cx="5922261" cy="631294"/>
            <a:chOff x="407605" y="173438"/>
            <a:chExt cx="5922261" cy="631294"/>
          </a:xfrm>
        </p:grpSpPr>
        <p:sp>
          <p:nvSpPr>
            <p:cNvPr id="35" name="矩形 34"/>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PART04</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37" name="矩形 36"/>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pic>
        <p:nvPicPr>
          <p:cNvPr id="48" name="图片 47" descr="3"/>
          <p:cNvPicPr>
            <a:picLocks noChangeAspect="1"/>
          </p:cNvPicPr>
          <p:nvPr>
            <p:custDataLst>
              <p:tags r:id="rId2"/>
            </p:custDataLst>
          </p:nvPr>
        </p:nvPicPr>
        <p:blipFill>
          <a:blip r:embed="rId3">
            <a:alphaModFix amt="20000"/>
          </a:blip>
          <a:stretch>
            <a:fillRect/>
          </a:stretch>
        </p:blipFill>
        <p:spPr>
          <a:xfrm>
            <a:off x="2433955" y="2420620"/>
            <a:ext cx="2584450" cy="280670"/>
          </a:xfrm>
          <a:prstGeom prst="rect">
            <a:avLst/>
          </a:prstGeom>
        </p:spPr>
      </p:pic>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2" grpId="0" bldLvl="0" animBg="1"/>
      <p:bldP spid="24" grpId="0" bldLvl="0" animBg="1"/>
      <p:bldP spid="26" grpId="0" bldLvl="0" animBg="1"/>
      <p:bldP spid="28" grpId="0" bldLvl="0" animBg="1"/>
      <p:bldP spid="18" grpId="0" bldLvl="0" animBg="1"/>
      <p:bldP spid="21" grpId="0" bldLvl="0" animBg="1"/>
      <p:bldP spid="23" grpId="0" bldLvl="0" animBg="1"/>
      <p:bldP spid="25" grpId="0" bldLvl="0" animBg="1"/>
      <p:bldP spid="27" grpId="0" bldLvl="0" animBg="1"/>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32"/>
          <p:cNvSpPr txBox="1"/>
          <p:nvPr/>
        </p:nvSpPr>
        <p:spPr>
          <a:xfrm>
            <a:off x="4386580" y="2667635"/>
            <a:ext cx="5939790" cy="702945"/>
          </a:xfrm>
          <a:prstGeom prst="rect">
            <a:avLst/>
          </a:prstGeom>
          <a:noFill/>
        </p:spPr>
        <p:txBody>
          <a:bodyPr wrap="square" lIns="87741" tIns="43870" rIns="87741" bIns="43870" rtlCol="0">
            <a:spAutoFit/>
          </a:bodyPr>
          <a:lstStyle>
            <a:defPPr>
              <a:defRPr lang="zh-CN"/>
            </a:defPPr>
            <a:lvl1pPr>
              <a:defRPr sz="3200">
                <a:solidFill>
                  <a:schemeClr val="bg1"/>
                </a:solidFill>
                <a:latin typeface="Agency FB" panose="020B0503020202020204" pitchFamily="34" charset="0"/>
              </a:defRPr>
            </a:lvl1pPr>
          </a:lstStyle>
          <a:p>
            <a:pPr algn="ct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登高作业安全操作</a:t>
            </a:r>
            <a:endParaRPr lang="zh-CN" altLang="en-US" sz="4000" dirty="0">
              <a:solidFill>
                <a:schemeClr val="accent6"/>
              </a:solidFill>
              <a:latin typeface="+mj-ea"/>
              <a:ea typeface="+mj-ea"/>
            </a:endParaRP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381013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grpSp>
        <p:nvGrpSpPr>
          <p:cNvPr id="2" name="组合 1"/>
          <p:cNvGrpSpPr>
            <a:grpSpLocks noChangeAspect="1"/>
          </p:cNvGrpSpPr>
          <p:nvPr/>
        </p:nvGrpSpPr>
        <p:grpSpPr>
          <a:xfrm>
            <a:off x="2292369" y="2331766"/>
            <a:ext cx="1975306" cy="2194786"/>
            <a:chOff x="664162" y="3505994"/>
            <a:chExt cx="2203200" cy="2448000"/>
          </a:xfrm>
          <a:solidFill>
            <a:schemeClr val="accent6"/>
          </a:solidFill>
        </p:grpSpPr>
        <p:sp>
          <p:nvSpPr>
            <p:cNvPr id="6" name="TextBox 5"/>
            <p:cNvSpPr txBox="1"/>
            <p:nvPr/>
          </p:nvSpPr>
          <p:spPr>
            <a:xfrm>
              <a:off x="1091425" y="4057500"/>
              <a:ext cx="1348529" cy="1343570"/>
            </a:xfrm>
            <a:prstGeom prst="rect">
              <a:avLst/>
            </a:prstGeom>
            <a:noFill/>
            <a:ln>
              <a:noFill/>
            </a:ln>
          </p:spPr>
          <p:txBody>
            <a:bodyPr wrap="none" lIns="87741" tIns="43870" rIns="87741" bIns="43870" rtlCol="0" anchor="ctr" anchorCtr="1">
              <a:spAutoFit/>
            </a:bodyPr>
            <a:lstStyle/>
            <a:p>
              <a:pPr algn="ctr">
                <a:lnSpc>
                  <a:spcPct val="110000"/>
                </a:lnSpc>
              </a:pPr>
              <a:r>
                <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rPr>
                <a:t>05</a:t>
              </a:r>
              <a:endPar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endParaRPr>
            </a:p>
          </p:txBody>
        </p:sp>
        <p:sp>
          <p:nvSpPr>
            <p:cNvPr id="13"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7F7F7F"/>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433972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485075" y="292818"/>
            <a:ext cx="5922261" cy="631294"/>
            <a:chOff x="407605" y="173438"/>
            <a:chExt cx="5922261" cy="631294"/>
          </a:xfrm>
        </p:grpSpPr>
        <p:sp>
          <p:nvSpPr>
            <p:cNvPr id="7" name="矩形 6"/>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PART05</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9" name="矩形 8"/>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
        <p:nvSpPr>
          <p:cNvPr id="2" name="文本框 1"/>
          <p:cNvSpPr txBox="1"/>
          <p:nvPr/>
        </p:nvSpPr>
        <p:spPr>
          <a:xfrm>
            <a:off x="2195739" y="1603119"/>
            <a:ext cx="8079456"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不懂登高安全常识的人不准登高。登高作业必须采取安全措施。确认安全时才能工作；</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180799" y="2093435"/>
            <a:ext cx="3985386"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不宜进行登高作业的人员不准登高作业；</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2207730" y="2531104"/>
            <a:ext cx="3143809"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不准使用存在缺陷的登高工具；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2207730" y="2968773"/>
            <a:ext cx="6040436"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d</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单梯与地面的夹角为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60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度左右，地面光滑时，必须有防滑装置；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2207730" y="3406442"/>
            <a:ext cx="7263527"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梯子顶端要牢固，并采取相应的防护措施，禁止在不牢靠的物体上搭放梯子；</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2207730" y="3844111"/>
            <a:ext cx="4761240"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f</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登高作业禁止用抛、掷等办法传递工具、材料等；</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2207730" y="4281780"/>
            <a:ext cx="2778325" cy="270459"/>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g</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梯子上有人禁止挪动梯子；</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nvSpPr>
        <p:spPr>
          <a:xfrm>
            <a:off x="2208105" y="4719449"/>
            <a:ext cx="7063152"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上下</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梯不要手提</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工具、材料等，并要面里背外循级</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上下，禁止</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两同时登梯；</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2207730" y="5157120"/>
            <a:ext cx="6797054"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登高工作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时应避开架空电线，若达不到安全距离时，必须采取安全措施；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32"/>
          <p:cNvSpPr txBox="1"/>
          <p:nvPr/>
        </p:nvSpPr>
        <p:spPr>
          <a:xfrm>
            <a:off x="4386580" y="2667635"/>
            <a:ext cx="5939790" cy="702945"/>
          </a:xfrm>
          <a:prstGeom prst="rect">
            <a:avLst/>
          </a:prstGeom>
          <a:noFill/>
        </p:spPr>
        <p:txBody>
          <a:bodyPr wrap="square" lIns="87741" tIns="43870" rIns="87741" bIns="43870" rtlCol="0">
            <a:spAutoFit/>
          </a:bodyPr>
          <a:lstStyle>
            <a:defPPr>
              <a:defRPr lang="zh-CN"/>
            </a:defPPr>
            <a:lvl1pPr>
              <a:defRPr sz="3200">
                <a:solidFill>
                  <a:schemeClr val="bg1"/>
                </a:solidFill>
                <a:latin typeface="Agency FB" panose="020B0503020202020204" pitchFamily="34" charset="0"/>
              </a:defRPr>
            </a:lvl1pPr>
          </a:lstStyle>
          <a:p>
            <a:pPr algn="ct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危险化学品使用注意事项</a:t>
            </a:r>
            <a:endParaRPr lang="zh-CN" altLang="en-US" sz="4000" dirty="0">
              <a:solidFill>
                <a:schemeClr val="accent6"/>
              </a:solidFill>
              <a:latin typeface="+mj-ea"/>
              <a:ea typeface="+mj-ea"/>
            </a:endParaRP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381013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grpSp>
        <p:nvGrpSpPr>
          <p:cNvPr id="2" name="组合 1"/>
          <p:cNvGrpSpPr>
            <a:grpSpLocks noChangeAspect="1"/>
          </p:cNvGrpSpPr>
          <p:nvPr/>
        </p:nvGrpSpPr>
        <p:grpSpPr>
          <a:xfrm>
            <a:off x="2292369" y="2331766"/>
            <a:ext cx="1975306" cy="2194786"/>
            <a:chOff x="664162" y="3505994"/>
            <a:chExt cx="2203200" cy="2448000"/>
          </a:xfrm>
          <a:solidFill>
            <a:schemeClr val="accent6"/>
          </a:solidFill>
        </p:grpSpPr>
        <p:sp>
          <p:nvSpPr>
            <p:cNvPr id="6" name="TextBox 5"/>
            <p:cNvSpPr txBox="1"/>
            <p:nvPr/>
          </p:nvSpPr>
          <p:spPr>
            <a:xfrm>
              <a:off x="1091425" y="4057500"/>
              <a:ext cx="1348529" cy="1343570"/>
            </a:xfrm>
            <a:prstGeom prst="rect">
              <a:avLst/>
            </a:prstGeom>
            <a:noFill/>
            <a:ln>
              <a:noFill/>
            </a:ln>
          </p:spPr>
          <p:txBody>
            <a:bodyPr wrap="none" lIns="87741" tIns="43870" rIns="87741" bIns="43870" rtlCol="0" anchor="ctr" anchorCtr="1">
              <a:spAutoFit/>
            </a:bodyPr>
            <a:lstStyle/>
            <a:p>
              <a:pPr algn="ctr">
                <a:lnSpc>
                  <a:spcPct val="110000"/>
                </a:lnSpc>
              </a:pPr>
              <a:r>
                <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rPr>
                <a:t>06</a:t>
              </a:r>
              <a:endPar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endParaRPr>
            </a:p>
          </p:txBody>
        </p:sp>
        <p:sp>
          <p:nvSpPr>
            <p:cNvPr id="13"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7F7F7F"/>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433972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88055" y="2564940"/>
            <a:ext cx="4540841" cy="3027226"/>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6" name="组合 5"/>
          <p:cNvGrpSpPr/>
          <p:nvPr/>
        </p:nvGrpSpPr>
        <p:grpSpPr>
          <a:xfrm>
            <a:off x="462215" y="425533"/>
            <a:ext cx="5922261" cy="631294"/>
            <a:chOff x="407605" y="173438"/>
            <a:chExt cx="5922261" cy="631294"/>
          </a:xfrm>
        </p:grpSpPr>
        <p:sp>
          <p:nvSpPr>
            <p:cNvPr id="8" name="矩形 7"/>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PART06</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10" name="矩形 9"/>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
        <p:nvSpPr>
          <p:cNvPr id="21507" name="标题 1"/>
          <p:cNvSpPr>
            <a:spLocks noGrp="1" noChangeArrowheads="1"/>
          </p:cNvSpPr>
          <p:nvPr>
            <p:ph type="ctrTitle" idx="4294967295"/>
          </p:nvPr>
        </p:nvSpPr>
        <p:spPr>
          <a:xfrm>
            <a:off x="839635" y="1428181"/>
            <a:ext cx="4367880" cy="424732"/>
          </a:xfrm>
          <a:solidFill>
            <a:srgbClr val="C00000"/>
          </a:solidFill>
        </p:spPr>
        <p:txBody>
          <a:bodyPr vert="horz" wrap="square" lIns="91440" tIns="45720" rIns="91440" bIns="45720" rtlCol="0" anchor="b">
            <a:spAutoFit/>
          </a:bodyPr>
          <a:lstStyle/>
          <a:p>
            <a:pPr algn="ctr" fontAlgn="base">
              <a:spcAft>
                <a:spcPct val="0"/>
              </a:spcAft>
              <a:buFont typeface="Arial" panose="020B0604020202020204" pitchFamily="34" charset="0"/>
            </a:pPr>
            <a:r>
              <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危险化学品使用注意事项</a:t>
            </a:r>
            <a:endPar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文本框 1"/>
          <p:cNvSpPr txBox="1"/>
          <p:nvPr/>
        </p:nvSpPr>
        <p:spPr>
          <a:xfrm>
            <a:off x="2567755" y="2222015"/>
            <a:ext cx="4181475" cy="41402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solidFill>
                  <a:schemeClr val="tx1">
                    <a:lumMod val="75000"/>
                    <a:lumOff val="25000"/>
                  </a:schemeClr>
                </a:solidFill>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a:lnSpc>
                <a:spcPct val="150000"/>
              </a:lnSpc>
            </a:pP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必须严格遵守使用危险化学品的安全操作规程；</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567755" y="3284990"/>
            <a:ext cx="3921760" cy="106045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solidFill>
                  <a:schemeClr val="tx1">
                    <a:lumMod val="75000"/>
                    <a:lumOff val="25000"/>
                  </a:schemeClr>
                </a:solidFill>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a:lnSpc>
                <a:spcPct val="15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2/在使用危险化学品之前</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必须仔细阅读危险化学品安全技术说明书</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尤其是有关安全注意事项和应急处理方面的内容</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2567755" y="4797095"/>
            <a:ext cx="3681095" cy="106045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solidFill>
                  <a:schemeClr val="tx1">
                    <a:lumMod val="75000"/>
                    <a:lumOff val="25000"/>
                  </a:schemeClr>
                </a:solidFill>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a:lnSpc>
                <a:spcPct val="15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3/按照公司要求和安全技术说明书的要求穿戴好个人防护用品</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不能直接接触会引起过敏和经皮肤吸收引起中毒的危险化学品； </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标题 1"/>
          <p:cNvSpPr txBox="1">
            <a:spLocks noChangeArrowheads="1"/>
          </p:cNvSpPr>
          <p:nvPr/>
        </p:nvSpPr>
        <p:spPr>
          <a:xfrm>
            <a:off x="1008244" y="2438102"/>
            <a:ext cx="1099422" cy="341632"/>
          </a:xfrm>
          <a:prstGeom prst="rect">
            <a:avLst/>
          </a:prstGeom>
          <a:solidFill>
            <a:srgbClr val="C00000"/>
          </a:solid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第一</a:t>
            </a:r>
            <a:endParaRPr lang="zh-CN" altLang="zh-CN" sz="18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3" name="标题 1"/>
          <p:cNvSpPr txBox="1">
            <a:spLocks noChangeArrowheads="1"/>
          </p:cNvSpPr>
          <p:nvPr/>
        </p:nvSpPr>
        <p:spPr>
          <a:xfrm>
            <a:off x="1008244" y="3637526"/>
            <a:ext cx="1099422" cy="341632"/>
          </a:xfrm>
          <a:prstGeom prst="rect">
            <a:avLst/>
          </a:prstGeom>
          <a:solidFill>
            <a:srgbClr val="C00000"/>
          </a:solid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第二</a:t>
            </a:r>
            <a:endParaRPr lang="zh-CN" altLang="zh-CN" sz="18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标题 1"/>
          <p:cNvSpPr txBox="1">
            <a:spLocks noChangeArrowheads="1"/>
          </p:cNvSpPr>
          <p:nvPr/>
        </p:nvSpPr>
        <p:spPr>
          <a:xfrm>
            <a:off x="1008244" y="5081762"/>
            <a:ext cx="1099422" cy="341632"/>
          </a:xfrm>
          <a:prstGeom prst="rect">
            <a:avLst/>
          </a:prstGeom>
          <a:solidFill>
            <a:srgbClr val="C00000"/>
          </a:solid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第三</a:t>
            </a:r>
            <a:endParaRPr lang="zh-CN" altLang="zh-CN" sz="18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randombar(horizontal)">
                                      <p:cBhvr>
                                        <p:cTn id="10" dur="500"/>
                                        <p:tgtEl>
                                          <p:spTgt spid="2150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 grpId="0" animBg="1"/>
      <p:bldP spid="3" grpId="0" animBg="1"/>
      <p:bldP spid="4" grpId="0" animBg="1"/>
      <p:bldP spid="22" grpId="0" bldLvl="0" animBg="1"/>
      <p:bldP spid="23" grpId="0" bldLvl="0" animBg="1"/>
      <p:bldP spid="2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407605" y="325203"/>
            <a:ext cx="5922261" cy="631294"/>
            <a:chOff x="407605" y="173438"/>
            <a:chExt cx="5922261" cy="631294"/>
          </a:xfrm>
        </p:grpSpPr>
        <p:sp>
          <p:nvSpPr>
            <p:cNvPr id="8" name="矩形 7"/>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PART06</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10" name="矩形 9"/>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
        <p:nvSpPr>
          <p:cNvPr id="15" name="标题 1"/>
          <p:cNvSpPr txBox="1">
            <a:spLocks noChangeArrowheads="1"/>
          </p:cNvSpPr>
          <p:nvPr/>
        </p:nvSpPr>
        <p:spPr>
          <a:xfrm>
            <a:off x="839635" y="1428181"/>
            <a:ext cx="4367880" cy="424732"/>
          </a:xfrm>
          <a:prstGeom prst="rect">
            <a:avLst/>
          </a:prstGeom>
          <a:solidFill>
            <a:srgbClr val="C00000"/>
          </a:solid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zh-CN" sz="2400" b="1">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危险化学品使用注意事项</a:t>
            </a:r>
            <a:endPar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文本框 1"/>
          <p:cNvSpPr txBox="1"/>
          <p:nvPr/>
        </p:nvSpPr>
        <p:spPr>
          <a:xfrm>
            <a:off x="3647830" y="2941313"/>
            <a:ext cx="5072222" cy="2862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取染料及特殊药品时必须戴好防毒面具、防护镜、防护手套。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3647830" y="3434019"/>
            <a:ext cx="4852610" cy="2862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料药品称完后应及时密封好，防止回潮分解、飘散或泄漏。</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3647830" y="3923117"/>
            <a:ext cx="4809400" cy="478155"/>
          </a:xfrm>
          <a:prstGeom prst="rect">
            <a:avLst/>
          </a:prstGeom>
          <a:noFill/>
        </p:spPr>
        <p:txBody>
          <a:bodyPr vert="horz" wrap="squar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特殊药品如：片碱、酸、双氧水等对身体有伤害刺激的药品，不慎</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溅入眼睛</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或身体，应立即用清水冲洗，或医院就诊。</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3647830" y="4798883"/>
            <a:ext cx="2760692" cy="2862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腐蚀的药品称重时采用塑料桶。</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9635" y="2564940"/>
            <a:ext cx="2205278" cy="2952204"/>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215" y="2420930"/>
            <a:ext cx="2101682" cy="3168219"/>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 grpId="0" animBg="1"/>
      <p:bldP spid="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592710" y="2516539"/>
            <a:ext cx="2525745" cy="424732"/>
          </a:xfrm>
          <a:prstGeom prst="rect">
            <a:avLst/>
          </a:prstGeom>
          <a:solidFill>
            <a:srgbClr val="C00000"/>
          </a:solidFill>
        </p:spPr>
        <p:txBody>
          <a:bodyPr vert="horz" wrap="square" lIns="91440" tIns="45720" rIns="91440" bIns="45720" rtlCol="0" anchor="b">
            <a:spAutoFit/>
          </a:bodyPr>
          <a:lstStyle>
            <a:defPPr>
              <a:defRPr lang="zh-CN"/>
            </a:defPPr>
            <a:lvl1pPr algn="ctr" defTabSz="914400" eaLnBrk="1" latinLnBrk="0" hangingPunct="1">
              <a:lnSpc>
                <a:spcPct val="90000"/>
              </a:lnSpc>
              <a:buNone/>
              <a:defRPr sz="2400" b="1">
                <a:solidFill>
                  <a:schemeClr val="bg1"/>
                </a:solidFill>
                <a:latin typeface="微软雅黑" panose="020B0503020204020204" pitchFamily="34" charset="-122"/>
                <a:ea typeface="微软雅黑" panose="020B0503020204020204" pitchFamily="34" charset="-122"/>
              </a:defRPr>
            </a:lvl1pPr>
          </a:lstStyle>
          <a:p>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防护手套：</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291460" y="3492139"/>
            <a:ext cx="4464303" cy="535531"/>
          </a:xfrm>
          <a:prstGeom prst="rect">
            <a:avLst/>
          </a:prstGeom>
          <a:noFill/>
        </p:spPr>
        <p:txBody>
          <a:bodyPr vert="horz" wrap="square" lIns="91440" tIns="45720" rIns="91440" bIns="45720" rtlCol="0">
            <a:spAutoFit/>
          </a:bodyPr>
          <a:lstStyle>
            <a:lvl1pPr marL="228600" indent="-228600" defTabSz="914400" eaLnBrk="1" latinLnBrk="0" hangingPunct="1">
              <a:lnSpc>
                <a:spcPct val="90000"/>
              </a:lnSpc>
              <a:spcBef>
                <a:spcPts val="1000"/>
              </a:spcBef>
              <a:buChar char="•"/>
              <a:defRPr sz="2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防止火与高温、低温，电磁与电离辐射，电、化学物质的伤害；</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2291460" y="4354470"/>
            <a:ext cx="2441694" cy="3139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防止撞击、切割、擦伤。</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08105" y="2420930"/>
            <a:ext cx="3364364" cy="2242909"/>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15" name="组合 14"/>
          <p:cNvGrpSpPr/>
          <p:nvPr/>
        </p:nvGrpSpPr>
        <p:grpSpPr>
          <a:xfrm>
            <a:off x="462215" y="425533"/>
            <a:ext cx="5922261" cy="631294"/>
            <a:chOff x="407605" y="173438"/>
            <a:chExt cx="5922261" cy="631294"/>
          </a:xfrm>
        </p:grpSpPr>
        <p:sp>
          <p:nvSpPr>
            <p:cNvPr id="16" name="矩形 15"/>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PART06</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20" name="矩形 19"/>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824207" y="2734380"/>
            <a:ext cx="2895628" cy="424732"/>
          </a:xfrm>
          <a:prstGeom prst="rect">
            <a:avLst/>
          </a:prstGeom>
          <a:solidFill>
            <a:srgbClr val="C00000"/>
          </a:solidFill>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防尘防毒口罩：</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1480927" y="3840275"/>
            <a:ext cx="6096000" cy="338554"/>
          </a:xfrm>
          <a:prstGeom prst="rect">
            <a:avLst/>
          </a:prstGeom>
        </p:spPr>
        <p:txBody>
          <a:bodyPr>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防止生产性粉尘的危害</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防止生产过程中有害化学物质的伤害。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76075" y="2276920"/>
            <a:ext cx="4181918" cy="3175898"/>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3" name="组合 2"/>
          <p:cNvGrpSpPr/>
          <p:nvPr/>
        </p:nvGrpSpPr>
        <p:grpSpPr>
          <a:xfrm>
            <a:off x="462215" y="425533"/>
            <a:ext cx="5922261" cy="631294"/>
            <a:chOff x="407605" y="173438"/>
            <a:chExt cx="5922261" cy="631294"/>
          </a:xfrm>
        </p:grpSpPr>
        <p:sp>
          <p:nvSpPr>
            <p:cNvPr id="16" name="矩形 15"/>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PART06</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19" name="矩形 18"/>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圆角 70"/>
          <p:cNvSpPr/>
          <p:nvPr/>
        </p:nvSpPr>
        <p:spPr bwMode="auto">
          <a:xfrm>
            <a:off x="2997939" y="2474104"/>
            <a:ext cx="6522424" cy="625005"/>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圆角 70"/>
          <p:cNvSpPr/>
          <p:nvPr/>
        </p:nvSpPr>
        <p:spPr bwMode="auto">
          <a:xfrm>
            <a:off x="2997939" y="3366266"/>
            <a:ext cx="6522424" cy="625005"/>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圆角 70"/>
          <p:cNvSpPr/>
          <p:nvPr/>
        </p:nvSpPr>
        <p:spPr bwMode="auto">
          <a:xfrm>
            <a:off x="2999785" y="4221055"/>
            <a:ext cx="6522424" cy="737897"/>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圆角 70"/>
          <p:cNvSpPr/>
          <p:nvPr/>
        </p:nvSpPr>
        <p:spPr bwMode="auto">
          <a:xfrm>
            <a:off x="2997939" y="5127948"/>
            <a:ext cx="6522424" cy="625005"/>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2" name="Rectangle 2"/>
          <p:cNvSpPr>
            <a:spLocks noGrp="1" noRot="1" noChangeArrowheads="1"/>
          </p:cNvSpPr>
          <p:nvPr>
            <p:ph type="ctrTitle"/>
          </p:nvPr>
        </p:nvSpPr>
        <p:spPr>
          <a:xfrm>
            <a:off x="1272134" y="1859326"/>
            <a:ext cx="2496077" cy="424732"/>
          </a:xfrm>
          <a:solidFill>
            <a:srgbClr val="C00000"/>
          </a:solidFill>
        </p:spPr>
        <p:txBody>
          <a:bodyPr vert="horz" wrap="square" lIns="91440" tIns="45720" rIns="91440" bIns="45720" rtlCol="0" anchor="b">
            <a:spAutoFit/>
          </a:bodyPr>
          <a:lstStyle/>
          <a:p>
            <a:pPr fontAlgn="base">
              <a:spcAft>
                <a:spcPct val="0"/>
              </a:spcAft>
              <a:buFont typeface="Arial" panose="020B0604020202020204" pitchFamily="34" charset="0"/>
            </a:pPr>
            <a:r>
              <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着装</a:t>
            </a:r>
            <a:endPar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文本框 1"/>
          <p:cNvSpPr txBox="1"/>
          <p:nvPr/>
        </p:nvSpPr>
        <p:spPr>
          <a:xfrm>
            <a:off x="2567755" y="2649946"/>
            <a:ext cx="5213287" cy="313932"/>
          </a:xfrm>
          <a:prstGeom prst="rect">
            <a:avLst/>
          </a:prstGeom>
          <a:noFill/>
        </p:spPr>
        <p:txBody>
          <a:bodyPr vert="horz" wrap="non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、保持厂服清洁，肮脏的厂服可能引致皮肤病。</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2565938" y="3521416"/>
            <a:ext cx="7059946" cy="313932"/>
          </a:xfrm>
          <a:prstGeom prst="rect">
            <a:avLst/>
          </a:prstGeom>
          <a:noFill/>
        </p:spPr>
        <p:txBody>
          <a:bodyPr vert="horz" wrap="non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、工作时，头发应扎扎好，否则容易被机器所缠绕而引致头部受伤。</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2567916" y="4174913"/>
            <a:ext cx="6779547" cy="584775"/>
          </a:xfrm>
          <a:prstGeom prst="rect">
            <a:avLst/>
          </a:prstGeom>
          <a:noFill/>
        </p:spPr>
        <p:txBody>
          <a:bodyPr vert="horz" wrap="squar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lnSpc>
                <a:spcPct val="1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、工作时，厂服要“三紧”，即扎好衣领、衣袖和衣襟，避免缠绕受。特别在搬运物料时，应及时扎好裤脚，以免挂倒受伤。</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2567755" y="5283484"/>
            <a:ext cx="5987491" cy="313932"/>
          </a:xfrm>
          <a:prstGeom prst="rect">
            <a:avLst/>
          </a:prstGeom>
          <a:noFill/>
        </p:spPr>
        <p:txBody>
          <a:bodyPr vert="horz" wrap="squar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、厂服被化学物品染污，应马上更换及彻底清洁。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462215" y="425533"/>
            <a:ext cx="5922261" cy="631294"/>
            <a:chOff x="407605" y="173438"/>
            <a:chExt cx="5922261" cy="631294"/>
          </a:xfrm>
        </p:grpSpPr>
        <p:sp>
          <p:nvSpPr>
            <p:cNvPr id="17" name="矩形 16"/>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PART06</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23" name="矩形 22"/>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02"/>
                                        </p:tgtEl>
                                        <p:attrNameLst>
                                          <p:attrName>style.visibility</p:attrName>
                                        </p:attrNameLst>
                                      </p:cBhvr>
                                      <p:to>
                                        <p:strVal val="visible"/>
                                      </p:to>
                                    </p:set>
                                    <p:anim calcmode="lin" valueType="num">
                                      <p:cBhvr additive="base">
                                        <p:cTn id="23" dur="500" fill="hold"/>
                                        <p:tgtEl>
                                          <p:spTgt spid="25602"/>
                                        </p:tgtEl>
                                        <p:attrNameLst>
                                          <p:attrName>ppt_x</p:attrName>
                                        </p:attrNameLst>
                                      </p:cBhvr>
                                      <p:tavLst>
                                        <p:tav tm="0">
                                          <p:val>
                                            <p:strVal val="#ppt_x"/>
                                          </p:val>
                                        </p:tav>
                                        <p:tav tm="100000">
                                          <p:val>
                                            <p:strVal val="#ppt_x"/>
                                          </p:val>
                                        </p:tav>
                                      </p:tavLst>
                                    </p:anim>
                                    <p:anim calcmode="lin" valueType="num">
                                      <p:cBhvr additive="base">
                                        <p:cTn id="24" dur="500" fill="hold"/>
                                        <p:tgtEl>
                                          <p:spTgt spid="2560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4" grpId="0" bldLvl="0" animBg="1"/>
      <p:bldP spid="25" grpId="0" bldLvl="0" animBg="1"/>
      <p:bldP spid="26" grpId="0" bldLvl="0" animBg="1"/>
      <p:bldP spid="25602" grpId="0" bldLvl="0" animBg="1"/>
      <p:bldP spid="2" grpId="0" animBg="1"/>
      <p:bldP spid="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圆角 70"/>
          <p:cNvSpPr/>
          <p:nvPr/>
        </p:nvSpPr>
        <p:spPr bwMode="auto">
          <a:xfrm>
            <a:off x="1271665" y="3356995"/>
            <a:ext cx="4752330" cy="2350890"/>
          </a:xfrm>
          <a:prstGeom prst="roundRect">
            <a:avLst>
              <a:gd name="adj" fmla="val 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6" name="Rectangle 2"/>
          <p:cNvSpPr>
            <a:spLocks noGrp="1" noRot="1" noChangeArrowheads="1"/>
          </p:cNvSpPr>
          <p:nvPr>
            <p:ph type="ctrTitle"/>
          </p:nvPr>
        </p:nvSpPr>
        <p:spPr>
          <a:xfrm>
            <a:off x="1303481" y="1900956"/>
            <a:ext cx="3568434" cy="424732"/>
          </a:xfrm>
          <a:solidFill>
            <a:srgbClr val="C00000"/>
          </a:solidFill>
        </p:spPr>
        <p:txBody>
          <a:bodyPr vert="horz" wrap="square" lIns="91440" tIns="45720" rIns="91440" bIns="45720" rtlCol="0" anchor="b">
            <a:spAutoFit/>
          </a:bodyPr>
          <a:lstStyle/>
          <a:p>
            <a:pPr fontAlgn="base">
              <a:spcAft>
                <a:spcPct val="0"/>
              </a:spcAft>
              <a:buFont typeface="Arial" panose="020B0604020202020204" pitchFamily="34" charset="0"/>
            </a:pPr>
            <a:r>
              <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紧急事故处理</a:t>
            </a:r>
            <a:endPar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矩形 1"/>
          <p:cNvSpPr/>
          <p:nvPr/>
        </p:nvSpPr>
        <p:spPr>
          <a:xfrm>
            <a:off x="7248080" y="2564940"/>
            <a:ext cx="3485187" cy="2585323"/>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发生事故时，现场人员应保持镇定，把有关意外的发生地点、受伤人数、事故起因等清楚报告部门主管、安全负责人、保安等；现场管理人员应立即组织抢救受伤者和灾害现场。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p:nvPr/>
        </p:nvSpPr>
        <p:spPr>
          <a:xfrm>
            <a:off x="1816333" y="3644832"/>
            <a:ext cx="2028469" cy="1754326"/>
          </a:xfrm>
          <a:prstGeom prst="rect">
            <a:avLst/>
          </a:prstGeom>
        </p:spPr>
        <p:txBody>
          <a:bodyPr wrap="square">
            <a:spAutoFit/>
          </a:bodyPr>
          <a:lstStyle/>
          <a:p>
            <a:pPr marL="609600" indent="-609600">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紧急联络电话</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609600" indent="-609600">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火警电话</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﹕119     </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609600" indent="-609600">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急救电话</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﹕120        </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609600" indent="-609600">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匪警电话：</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110</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91840" y="3588865"/>
            <a:ext cx="1988900" cy="1988900"/>
          </a:xfrm>
          <a:prstGeom prst="rect">
            <a:avLst/>
          </a:prstGeom>
        </p:spPr>
      </p:pic>
      <p:grpSp>
        <p:nvGrpSpPr>
          <p:cNvPr id="3" name="组合 2"/>
          <p:cNvGrpSpPr/>
          <p:nvPr/>
        </p:nvGrpSpPr>
        <p:grpSpPr>
          <a:xfrm>
            <a:off x="462215" y="425533"/>
            <a:ext cx="5922261" cy="631294"/>
            <a:chOff x="407605" y="173438"/>
            <a:chExt cx="5922261" cy="631294"/>
          </a:xfrm>
        </p:grpSpPr>
        <p:sp>
          <p:nvSpPr>
            <p:cNvPr id="16" name="矩形 15"/>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PART06</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20" name="矩形 19"/>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additive="base">
                                        <p:cTn id="11" dur="500" fill="hold"/>
                                        <p:tgtEl>
                                          <p:spTgt spid="26626"/>
                                        </p:tgtEl>
                                        <p:attrNameLst>
                                          <p:attrName>ppt_x</p:attrName>
                                        </p:attrNameLst>
                                      </p:cBhvr>
                                      <p:tavLst>
                                        <p:tav tm="0">
                                          <p:val>
                                            <p:strVal val="0-#ppt_w/2"/>
                                          </p:val>
                                        </p:tav>
                                        <p:tav tm="100000">
                                          <p:val>
                                            <p:strVal val="#ppt_x"/>
                                          </p:val>
                                        </p:tav>
                                      </p:tavLst>
                                    </p:anim>
                                    <p:anim calcmode="lin" valueType="num">
                                      <p:cBhvr additive="base">
                                        <p:cTn id="12" dur="500" fill="hold"/>
                                        <p:tgtEl>
                                          <p:spTgt spid="26626"/>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626" grpId="0" bldLvl="0" animBg="1"/>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Rot="1" noChangeArrowheads="1"/>
          </p:cNvSpPr>
          <p:nvPr>
            <p:ph type="ctrTitle"/>
          </p:nvPr>
        </p:nvSpPr>
        <p:spPr>
          <a:xfrm>
            <a:off x="1705501" y="1175013"/>
            <a:ext cx="2880200" cy="424732"/>
          </a:xfrm>
          <a:solidFill>
            <a:srgbClr val="C00000"/>
          </a:solidFill>
        </p:spPr>
        <p:txBody>
          <a:bodyPr vert="horz" wrap="square" lIns="91440" tIns="45720" rIns="91440" bIns="45720" rtlCol="0" anchor="b">
            <a:spAutoFit/>
          </a:bodyPr>
          <a:lstStyle/>
          <a:p>
            <a:pPr fontAlgn="base">
              <a:spcAft>
                <a:spcPct val="0"/>
              </a:spcAft>
              <a:buFont typeface="Arial" panose="020B0604020202020204" pitchFamily="34" charset="0"/>
            </a:pPr>
            <a:r>
              <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常见安全标志</a:t>
            </a:r>
            <a:endParaRPr lang="zh-CN" altLang="zh-CN" sz="2400" b="1"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27651" name="Picture 4" descr="http://www.anquan.com.cn/Shop/UploadPhotos/200503/20050331085219232.g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1977436" y="1851817"/>
            <a:ext cx="1047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http://www.anquan.com.cn/Shop/UploadPhotos/200503/20050331104832244.gif">
            <a:hlinkClick r:id="rId3" tooltip="当心机械伤人（31.5*25cm，不干胶）"/>
          </p:cNvPr>
          <p:cNvPicPr>
            <a:picLocks noChangeAspect="1" noChangeArrowheads="1"/>
          </p:cNvPicPr>
          <p:nvPr/>
        </p:nvPicPr>
        <p:blipFill>
          <a:blip r:embed="rId4" r:link="rId2">
            <a:extLst>
              <a:ext uri="{28A0092B-C50C-407E-A947-70E740481C1C}">
                <a14:useLocalDpi xmlns:a14="http://schemas.microsoft.com/office/drawing/2010/main" val="0"/>
              </a:ext>
            </a:extLst>
          </a:blip>
          <a:srcRect/>
          <a:stretch>
            <a:fillRect/>
          </a:stretch>
        </p:blipFill>
        <p:spPr bwMode="auto">
          <a:xfrm>
            <a:off x="3502025" y="1851660"/>
            <a:ext cx="98361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http://www.anquan.com.cn/Shop/UploadPhotos/200503/20050331101541113.gif">
            <a:hlinkClick r:id="rId5" tooltip="当心火灾（31.5*25cm，不干胶）"/>
          </p:cNvPr>
          <p:cNvPicPr>
            <a:picLocks noChangeAspect="1" noChangeArrowheads="1"/>
          </p:cNvPicPr>
          <p:nvPr/>
        </p:nvPicPr>
        <p:blipFill>
          <a:blip r:embed="rId6" r:link="rId2">
            <a:extLst>
              <a:ext uri="{28A0092B-C50C-407E-A947-70E740481C1C}">
                <a14:useLocalDpi xmlns:a14="http://schemas.microsoft.com/office/drawing/2010/main" val="0"/>
              </a:ext>
            </a:extLst>
          </a:blip>
          <a:srcRect/>
          <a:stretch>
            <a:fillRect/>
          </a:stretch>
        </p:blipFill>
        <p:spPr bwMode="auto">
          <a:xfrm>
            <a:off x="5044440" y="1851660"/>
            <a:ext cx="890905" cy="10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http://www.anquan.com.cn/Shop/UploadPhotos/200503/20050331104151851.gif">
            <a:hlinkClick r:id="rId7" tooltip="当心触电（31.5*25cm，不干胶）"/>
          </p:cNvPr>
          <p:cNvPicPr>
            <a:picLocks noChangeAspect="1" noChangeArrowheads="1"/>
          </p:cNvPicPr>
          <p:nvPr/>
        </p:nvPicPr>
        <p:blipFill>
          <a:blip r:embed="rId8" r:link="rId2">
            <a:extLst>
              <a:ext uri="{28A0092B-C50C-407E-A947-70E740481C1C}">
                <a14:useLocalDpi xmlns:a14="http://schemas.microsoft.com/office/drawing/2010/main" val="0"/>
              </a:ext>
            </a:extLst>
          </a:blip>
          <a:srcRect/>
          <a:stretch>
            <a:fillRect/>
          </a:stretch>
        </p:blipFill>
        <p:spPr bwMode="auto">
          <a:xfrm>
            <a:off x="6525895" y="1851660"/>
            <a:ext cx="920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http://www.anquan.com.cn/Shop/UploadPhotos/200503/20050331090549396.gif"/>
          <p:cNvPicPr>
            <a:picLocks noChangeAspect="1" noChangeArrowheads="1"/>
          </p:cNvPicPr>
          <p:nvPr/>
        </p:nvPicPr>
        <p:blipFill>
          <a:blip r:embed="rId9" r:link="rId2">
            <a:extLst>
              <a:ext uri="{28A0092B-C50C-407E-A947-70E740481C1C}">
                <a14:useLocalDpi xmlns:a14="http://schemas.microsoft.com/office/drawing/2010/main" val="0"/>
              </a:ext>
            </a:extLst>
          </a:blip>
          <a:srcRect/>
          <a:stretch>
            <a:fillRect/>
          </a:stretch>
        </p:blipFill>
        <p:spPr bwMode="auto">
          <a:xfrm>
            <a:off x="8110220" y="1851660"/>
            <a:ext cx="84074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descr="App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49765" y="1816100"/>
            <a:ext cx="92138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descr="App00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0142" y="3183389"/>
            <a:ext cx="10001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1" descr="必須戴防塵口罩"/>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01439" y="3183389"/>
            <a:ext cx="984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2" descr="必須戴防護眼鏡"/>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14326" y="3254826"/>
            <a:ext cx="920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3" descr="必須戴護耳器"/>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25626" y="3254826"/>
            <a:ext cx="920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4" descr="當心爆炸"/>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10220" y="3183255"/>
            <a:ext cx="841375" cy="10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5" descr="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49814" y="3183386"/>
            <a:ext cx="920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6" descr="禁止煙火"/>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98509" y="4514955"/>
            <a:ext cx="1212012" cy="139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7" descr="禁止拋物"/>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07786" y="4509076"/>
            <a:ext cx="1212012" cy="1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8" descr="禁止帶火种"/>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10099" y="4509075"/>
            <a:ext cx="1212012" cy="13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9" descr="禁用手机"/>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66029" y="4509655"/>
            <a:ext cx="1212012" cy="139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0" descr="http://www.anquan.com.cn/Shop/UploadPhotos/200503/20050331092021580.gif"/>
          <p:cNvPicPr>
            <a:picLocks noChangeAspect="1" noChangeArrowheads="1"/>
          </p:cNvPicPr>
          <p:nvPr/>
        </p:nvPicPr>
        <p:blipFill>
          <a:blip r:embed="rId21" r:link="rId2">
            <a:extLst>
              <a:ext uri="{28A0092B-C50C-407E-A947-70E740481C1C}">
                <a14:useLocalDpi xmlns:a14="http://schemas.microsoft.com/office/drawing/2010/main" val="0"/>
              </a:ext>
            </a:extLst>
          </a:blip>
          <a:srcRect/>
          <a:stretch>
            <a:fillRect/>
          </a:stretch>
        </p:blipFill>
        <p:spPr bwMode="auto">
          <a:xfrm>
            <a:off x="9314424" y="4514689"/>
            <a:ext cx="1212012" cy="13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462215" y="425533"/>
            <a:ext cx="5922261" cy="631294"/>
            <a:chOff x="407605" y="173438"/>
            <a:chExt cx="5922261" cy="631294"/>
          </a:xfrm>
        </p:grpSpPr>
        <p:sp>
          <p:nvSpPr>
            <p:cNvPr id="8" name="矩形 7"/>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PART06</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10" name="矩形 9"/>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fade">
                                      <p:cBhvr>
                                        <p:cTn id="12" dur="1000"/>
                                        <p:tgtEl>
                                          <p:spTgt spid="27651"/>
                                        </p:tgtEl>
                                      </p:cBhvr>
                                    </p:animEffect>
                                    <p:anim calcmode="lin" valueType="num">
                                      <p:cBhvr>
                                        <p:cTn id="13" dur="1000" fill="hold"/>
                                        <p:tgtEl>
                                          <p:spTgt spid="27651"/>
                                        </p:tgtEl>
                                        <p:attrNameLst>
                                          <p:attrName>ppt_x</p:attrName>
                                        </p:attrNameLst>
                                      </p:cBhvr>
                                      <p:tavLst>
                                        <p:tav tm="0">
                                          <p:val>
                                            <p:strVal val="#ppt_x"/>
                                          </p:val>
                                        </p:tav>
                                        <p:tav tm="100000">
                                          <p:val>
                                            <p:strVal val="#ppt_x"/>
                                          </p:val>
                                        </p:tav>
                                      </p:tavLst>
                                    </p:anim>
                                    <p:anim calcmode="lin" valueType="num">
                                      <p:cBhvr>
                                        <p:cTn id="14" dur="1000" fill="hold"/>
                                        <p:tgtEl>
                                          <p:spTgt spid="276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fade">
                                      <p:cBhvr>
                                        <p:cTn id="17" dur="1000"/>
                                        <p:tgtEl>
                                          <p:spTgt spid="27652"/>
                                        </p:tgtEl>
                                      </p:cBhvr>
                                    </p:animEffect>
                                    <p:anim calcmode="lin" valueType="num">
                                      <p:cBhvr>
                                        <p:cTn id="18" dur="1000" fill="hold"/>
                                        <p:tgtEl>
                                          <p:spTgt spid="27652"/>
                                        </p:tgtEl>
                                        <p:attrNameLst>
                                          <p:attrName>ppt_x</p:attrName>
                                        </p:attrNameLst>
                                      </p:cBhvr>
                                      <p:tavLst>
                                        <p:tav tm="0">
                                          <p:val>
                                            <p:strVal val="#ppt_x"/>
                                          </p:val>
                                        </p:tav>
                                        <p:tav tm="100000">
                                          <p:val>
                                            <p:strVal val="#ppt_x"/>
                                          </p:val>
                                        </p:tav>
                                      </p:tavLst>
                                    </p:anim>
                                    <p:anim calcmode="lin" valueType="num">
                                      <p:cBhvr>
                                        <p:cTn id="19" dur="1000" fill="hold"/>
                                        <p:tgtEl>
                                          <p:spTgt spid="276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fade">
                                      <p:cBhvr>
                                        <p:cTn id="22" dur="1000"/>
                                        <p:tgtEl>
                                          <p:spTgt spid="27653"/>
                                        </p:tgtEl>
                                      </p:cBhvr>
                                    </p:animEffect>
                                    <p:anim calcmode="lin" valueType="num">
                                      <p:cBhvr>
                                        <p:cTn id="23" dur="1000" fill="hold"/>
                                        <p:tgtEl>
                                          <p:spTgt spid="27653"/>
                                        </p:tgtEl>
                                        <p:attrNameLst>
                                          <p:attrName>ppt_x</p:attrName>
                                        </p:attrNameLst>
                                      </p:cBhvr>
                                      <p:tavLst>
                                        <p:tav tm="0">
                                          <p:val>
                                            <p:strVal val="#ppt_x"/>
                                          </p:val>
                                        </p:tav>
                                        <p:tav tm="100000">
                                          <p:val>
                                            <p:strVal val="#ppt_x"/>
                                          </p:val>
                                        </p:tav>
                                      </p:tavLst>
                                    </p:anim>
                                    <p:anim calcmode="lin" valueType="num">
                                      <p:cBhvr>
                                        <p:cTn id="24" dur="1000" fill="hold"/>
                                        <p:tgtEl>
                                          <p:spTgt spid="2765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fade">
                                      <p:cBhvr>
                                        <p:cTn id="27" dur="1000"/>
                                        <p:tgtEl>
                                          <p:spTgt spid="27654"/>
                                        </p:tgtEl>
                                      </p:cBhvr>
                                    </p:animEffect>
                                    <p:anim calcmode="lin" valueType="num">
                                      <p:cBhvr>
                                        <p:cTn id="28" dur="1000" fill="hold"/>
                                        <p:tgtEl>
                                          <p:spTgt spid="27654"/>
                                        </p:tgtEl>
                                        <p:attrNameLst>
                                          <p:attrName>ppt_x</p:attrName>
                                        </p:attrNameLst>
                                      </p:cBhvr>
                                      <p:tavLst>
                                        <p:tav tm="0">
                                          <p:val>
                                            <p:strVal val="#ppt_x"/>
                                          </p:val>
                                        </p:tav>
                                        <p:tav tm="100000">
                                          <p:val>
                                            <p:strVal val="#ppt_x"/>
                                          </p:val>
                                        </p:tav>
                                      </p:tavLst>
                                    </p:anim>
                                    <p:anim calcmode="lin" valueType="num">
                                      <p:cBhvr>
                                        <p:cTn id="29" dur="1000" fill="hold"/>
                                        <p:tgtEl>
                                          <p:spTgt spid="2765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fade">
                                      <p:cBhvr>
                                        <p:cTn id="32" dur="1000"/>
                                        <p:tgtEl>
                                          <p:spTgt spid="27655"/>
                                        </p:tgtEl>
                                      </p:cBhvr>
                                    </p:animEffect>
                                    <p:anim calcmode="lin" valueType="num">
                                      <p:cBhvr>
                                        <p:cTn id="33" dur="1000" fill="hold"/>
                                        <p:tgtEl>
                                          <p:spTgt spid="27655"/>
                                        </p:tgtEl>
                                        <p:attrNameLst>
                                          <p:attrName>ppt_x</p:attrName>
                                        </p:attrNameLst>
                                      </p:cBhvr>
                                      <p:tavLst>
                                        <p:tav tm="0">
                                          <p:val>
                                            <p:strVal val="#ppt_x"/>
                                          </p:val>
                                        </p:tav>
                                        <p:tav tm="100000">
                                          <p:val>
                                            <p:strVal val="#ppt_x"/>
                                          </p:val>
                                        </p:tav>
                                      </p:tavLst>
                                    </p:anim>
                                    <p:anim calcmode="lin" valueType="num">
                                      <p:cBhvr>
                                        <p:cTn id="34" dur="1000" fill="hold"/>
                                        <p:tgtEl>
                                          <p:spTgt spid="2765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656"/>
                                        </p:tgtEl>
                                        <p:attrNameLst>
                                          <p:attrName>style.visibility</p:attrName>
                                        </p:attrNameLst>
                                      </p:cBhvr>
                                      <p:to>
                                        <p:strVal val="visible"/>
                                      </p:to>
                                    </p:set>
                                    <p:animEffect transition="in" filter="fade">
                                      <p:cBhvr>
                                        <p:cTn id="37" dur="1000"/>
                                        <p:tgtEl>
                                          <p:spTgt spid="27656"/>
                                        </p:tgtEl>
                                      </p:cBhvr>
                                    </p:animEffect>
                                    <p:anim calcmode="lin" valueType="num">
                                      <p:cBhvr>
                                        <p:cTn id="38" dur="1000" fill="hold"/>
                                        <p:tgtEl>
                                          <p:spTgt spid="27656"/>
                                        </p:tgtEl>
                                        <p:attrNameLst>
                                          <p:attrName>ppt_x</p:attrName>
                                        </p:attrNameLst>
                                      </p:cBhvr>
                                      <p:tavLst>
                                        <p:tav tm="0">
                                          <p:val>
                                            <p:strVal val="#ppt_x"/>
                                          </p:val>
                                        </p:tav>
                                        <p:tav tm="100000">
                                          <p:val>
                                            <p:strVal val="#ppt_x"/>
                                          </p:val>
                                        </p:tav>
                                      </p:tavLst>
                                    </p:anim>
                                    <p:anim calcmode="lin" valueType="num">
                                      <p:cBhvr>
                                        <p:cTn id="39" dur="1000" fill="hold"/>
                                        <p:tgtEl>
                                          <p:spTgt spid="2765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7657"/>
                                        </p:tgtEl>
                                        <p:attrNameLst>
                                          <p:attrName>style.visibility</p:attrName>
                                        </p:attrNameLst>
                                      </p:cBhvr>
                                      <p:to>
                                        <p:strVal val="visible"/>
                                      </p:to>
                                    </p:set>
                                    <p:animEffect transition="in" filter="fade">
                                      <p:cBhvr>
                                        <p:cTn id="42" dur="1000"/>
                                        <p:tgtEl>
                                          <p:spTgt spid="27657"/>
                                        </p:tgtEl>
                                      </p:cBhvr>
                                    </p:animEffect>
                                    <p:anim calcmode="lin" valueType="num">
                                      <p:cBhvr>
                                        <p:cTn id="43" dur="1000" fill="hold"/>
                                        <p:tgtEl>
                                          <p:spTgt spid="27657"/>
                                        </p:tgtEl>
                                        <p:attrNameLst>
                                          <p:attrName>ppt_x</p:attrName>
                                        </p:attrNameLst>
                                      </p:cBhvr>
                                      <p:tavLst>
                                        <p:tav tm="0">
                                          <p:val>
                                            <p:strVal val="#ppt_x"/>
                                          </p:val>
                                        </p:tav>
                                        <p:tav tm="100000">
                                          <p:val>
                                            <p:strVal val="#ppt_x"/>
                                          </p:val>
                                        </p:tav>
                                      </p:tavLst>
                                    </p:anim>
                                    <p:anim calcmode="lin" valueType="num">
                                      <p:cBhvr>
                                        <p:cTn id="44" dur="1000" fill="hold"/>
                                        <p:tgtEl>
                                          <p:spTgt spid="2765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658"/>
                                        </p:tgtEl>
                                        <p:attrNameLst>
                                          <p:attrName>style.visibility</p:attrName>
                                        </p:attrNameLst>
                                      </p:cBhvr>
                                      <p:to>
                                        <p:strVal val="visible"/>
                                      </p:to>
                                    </p:set>
                                    <p:animEffect transition="in" filter="fade">
                                      <p:cBhvr>
                                        <p:cTn id="47" dur="1000"/>
                                        <p:tgtEl>
                                          <p:spTgt spid="27658"/>
                                        </p:tgtEl>
                                      </p:cBhvr>
                                    </p:animEffect>
                                    <p:anim calcmode="lin" valueType="num">
                                      <p:cBhvr>
                                        <p:cTn id="48" dur="1000" fill="hold"/>
                                        <p:tgtEl>
                                          <p:spTgt spid="27658"/>
                                        </p:tgtEl>
                                        <p:attrNameLst>
                                          <p:attrName>ppt_x</p:attrName>
                                        </p:attrNameLst>
                                      </p:cBhvr>
                                      <p:tavLst>
                                        <p:tav tm="0">
                                          <p:val>
                                            <p:strVal val="#ppt_x"/>
                                          </p:val>
                                        </p:tav>
                                        <p:tav tm="100000">
                                          <p:val>
                                            <p:strVal val="#ppt_x"/>
                                          </p:val>
                                        </p:tav>
                                      </p:tavLst>
                                    </p:anim>
                                    <p:anim calcmode="lin" valueType="num">
                                      <p:cBhvr>
                                        <p:cTn id="49" dur="1000" fill="hold"/>
                                        <p:tgtEl>
                                          <p:spTgt spid="2765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7659"/>
                                        </p:tgtEl>
                                        <p:attrNameLst>
                                          <p:attrName>style.visibility</p:attrName>
                                        </p:attrNameLst>
                                      </p:cBhvr>
                                      <p:to>
                                        <p:strVal val="visible"/>
                                      </p:to>
                                    </p:set>
                                    <p:animEffect transition="in" filter="fade">
                                      <p:cBhvr>
                                        <p:cTn id="52" dur="1000"/>
                                        <p:tgtEl>
                                          <p:spTgt spid="27659"/>
                                        </p:tgtEl>
                                      </p:cBhvr>
                                    </p:animEffect>
                                    <p:anim calcmode="lin" valueType="num">
                                      <p:cBhvr>
                                        <p:cTn id="53" dur="1000" fill="hold"/>
                                        <p:tgtEl>
                                          <p:spTgt spid="27659"/>
                                        </p:tgtEl>
                                        <p:attrNameLst>
                                          <p:attrName>ppt_x</p:attrName>
                                        </p:attrNameLst>
                                      </p:cBhvr>
                                      <p:tavLst>
                                        <p:tav tm="0">
                                          <p:val>
                                            <p:strVal val="#ppt_x"/>
                                          </p:val>
                                        </p:tav>
                                        <p:tav tm="100000">
                                          <p:val>
                                            <p:strVal val="#ppt_x"/>
                                          </p:val>
                                        </p:tav>
                                      </p:tavLst>
                                    </p:anim>
                                    <p:anim calcmode="lin" valueType="num">
                                      <p:cBhvr>
                                        <p:cTn id="54" dur="1000" fill="hold"/>
                                        <p:tgtEl>
                                          <p:spTgt spid="2765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660"/>
                                        </p:tgtEl>
                                        <p:attrNameLst>
                                          <p:attrName>style.visibility</p:attrName>
                                        </p:attrNameLst>
                                      </p:cBhvr>
                                      <p:to>
                                        <p:strVal val="visible"/>
                                      </p:to>
                                    </p:set>
                                    <p:animEffect transition="in" filter="fade">
                                      <p:cBhvr>
                                        <p:cTn id="57" dur="1000"/>
                                        <p:tgtEl>
                                          <p:spTgt spid="27660"/>
                                        </p:tgtEl>
                                      </p:cBhvr>
                                    </p:animEffect>
                                    <p:anim calcmode="lin" valueType="num">
                                      <p:cBhvr>
                                        <p:cTn id="58" dur="1000" fill="hold"/>
                                        <p:tgtEl>
                                          <p:spTgt spid="27660"/>
                                        </p:tgtEl>
                                        <p:attrNameLst>
                                          <p:attrName>ppt_x</p:attrName>
                                        </p:attrNameLst>
                                      </p:cBhvr>
                                      <p:tavLst>
                                        <p:tav tm="0">
                                          <p:val>
                                            <p:strVal val="#ppt_x"/>
                                          </p:val>
                                        </p:tav>
                                        <p:tav tm="100000">
                                          <p:val>
                                            <p:strVal val="#ppt_x"/>
                                          </p:val>
                                        </p:tav>
                                      </p:tavLst>
                                    </p:anim>
                                    <p:anim calcmode="lin" valueType="num">
                                      <p:cBhvr>
                                        <p:cTn id="59" dur="1000" fill="hold"/>
                                        <p:tgtEl>
                                          <p:spTgt spid="2766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7661"/>
                                        </p:tgtEl>
                                        <p:attrNameLst>
                                          <p:attrName>style.visibility</p:attrName>
                                        </p:attrNameLst>
                                      </p:cBhvr>
                                      <p:to>
                                        <p:strVal val="visible"/>
                                      </p:to>
                                    </p:set>
                                    <p:animEffect transition="in" filter="fade">
                                      <p:cBhvr>
                                        <p:cTn id="62" dur="1000"/>
                                        <p:tgtEl>
                                          <p:spTgt spid="27661"/>
                                        </p:tgtEl>
                                      </p:cBhvr>
                                    </p:animEffect>
                                    <p:anim calcmode="lin" valueType="num">
                                      <p:cBhvr>
                                        <p:cTn id="63" dur="1000" fill="hold"/>
                                        <p:tgtEl>
                                          <p:spTgt spid="27661"/>
                                        </p:tgtEl>
                                        <p:attrNameLst>
                                          <p:attrName>ppt_x</p:attrName>
                                        </p:attrNameLst>
                                      </p:cBhvr>
                                      <p:tavLst>
                                        <p:tav tm="0">
                                          <p:val>
                                            <p:strVal val="#ppt_x"/>
                                          </p:val>
                                        </p:tav>
                                        <p:tav tm="100000">
                                          <p:val>
                                            <p:strVal val="#ppt_x"/>
                                          </p:val>
                                        </p:tav>
                                      </p:tavLst>
                                    </p:anim>
                                    <p:anim calcmode="lin" valueType="num">
                                      <p:cBhvr>
                                        <p:cTn id="64" dur="1000" fill="hold"/>
                                        <p:tgtEl>
                                          <p:spTgt spid="2766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7662"/>
                                        </p:tgtEl>
                                        <p:attrNameLst>
                                          <p:attrName>style.visibility</p:attrName>
                                        </p:attrNameLst>
                                      </p:cBhvr>
                                      <p:to>
                                        <p:strVal val="visible"/>
                                      </p:to>
                                    </p:set>
                                    <p:animEffect transition="in" filter="fade">
                                      <p:cBhvr>
                                        <p:cTn id="67" dur="1000"/>
                                        <p:tgtEl>
                                          <p:spTgt spid="27662"/>
                                        </p:tgtEl>
                                      </p:cBhvr>
                                    </p:animEffect>
                                    <p:anim calcmode="lin" valueType="num">
                                      <p:cBhvr>
                                        <p:cTn id="68" dur="1000" fill="hold"/>
                                        <p:tgtEl>
                                          <p:spTgt spid="27662"/>
                                        </p:tgtEl>
                                        <p:attrNameLst>
                                          <p:attrName>ppt_x</p:attrName>
                                        </p:attrNameLst>
                                      </p:cBhvr>
                                      <p:tavLst>
                                        <p:tav tm="0">
                                          <p:val>
                                            <p:strVal val="#ppt_x"/>
                                          </p:val>
                                        </p:tav>
                                        <p:tav tm="100000">
                                          <p:val>
                                            <p:strVal val="#ppt_x"/>
                                          </p:val>
                                        </p:tav>
                                      </p:tavLst>
                                    </p:anim>
                                    <p:anim calcmode="lin" valueType="num">
                                      <p:cBhvr>
                                        <p:cTn id="69" dur="1000" fill="hold"/>
                                        <p:tgtEl>
                                          <p:spTgt spid="2766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7663"/>
                                        </p:tgtEl>
                                        <p:attrNameLst>
                                          <p:attrName>style.visibility</p:attrName>
                                        </p:attrNameLst>
                                      </p:cBhvr>
                                      <p:to>
                                        <p:strVal val="visible"/>
                                      </p:to>
                                    </p:set>
                                    <p:animEffect transition="in" filter="fade">
                                      <p:cBhvr>
                                        <p:cTn id="72" dur="1000"/>
                                        <p:tgtEl>
                                          <p:spTgt spid="27663"/>
                                        </p:tgtEl>
                                      </p:cBhvr>
                                    </p:animEffect>
                                    <p:anim calcmode="lin" valueType="num">
                                      <p:cBhvr>
                                        <p:cTn id="73" dur="1000" fill="hold"/>
                                        <p:tgtEl>
                                          <p:spTgt spid="27663"/>
                                        </p:tgtEl>
                                        <p:attrNameLst>
                                          <p:attrName>ppt_x</p:attrName>
                                        </p:attrNameLst>
                                      </p:cBhvr>
                                      <p:tavLst>
                                        <p:tav tm="0">
                                          <p:val>
                                            <p:strVal val="#ppt_x"/>
                                          </p:val>
                                        </p:tav>
                                        <p:tav tm="100000">
                                          <p:val>
                                            <p:strVal val="#ppt_x"/>
                                          </p:val>
                                        </p:tav>
                                      </p:tavLst>
                                    </p:anim>
                                    <p:anim calcmode="lin" valueType="num">
                                      <p:cBhvr>
                                        <p:cTn id="74" dur="1000" fill="hold"/>
                                        <p:tgtEl>
                                          <p:spTgt spid="2766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664"/>
                                        </p:tgtEl>
                                        <p:attrNameLst>
                                          <p:attrName>style.visibility</p:attrName>
                                        </p:attrNameLst>
                                      </p:cBhvr>
                                      <p:to>
                                        <p:strVal val="visible"/>
                                      </p:to>
                                    </p:set>
                                    <p:animEffect transition="in" filter="fade">
                                      <p:cBhvr>
                                        <p:cTn id="77" dur="1000"/>
                                        <p:tgtEl>
                                          <p:spTgt spid="27664"/>
                                        </p:tgtEl>
                                      </p:cBhvr>
                                    </p:animEffect>
                                    <p:anim calcmode="lin" valueType="num">
                                      <p:cBhvr>
                                        <p:cTn id="78" dur="1000" fill="hold"/>
                                        <p:tgtEl>
                                          <p:spTgt spid="27664"/>
                                        </p:tgtEl>
                                        <p:attrNameLst>
                                          <p:attrName>ppt_x</p:attrName>
                                        </p:attrNameLst>
                                      </p:cBhvr>
                                      <p:tavLst>
                                        <p:tav tm="0">
                                          <p:val>
                                            <p:strVal val="#ppt_x"/>
                                          </p:val>
                                        </p:tav>
                                        <p:tav tm="100000">
                                          <p:val>
                                            <p:strVal val="#ppt_x"/>
                                          </p:val>
                                        </p:tav>
                                      </p:tavLst>
                                    </p:anim>
                                    <p:anim calcmode="lin" valueType="num">
                                      <p:cBhvr>
                                        <p:cTn id="79" dur="1000" fill="hold"/>
                                        <p:tgtEl>
                                          <p:spTgt spid="2766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665"/>
                                        </p:tgtEl>
                                        <p:attrNameLst>
                                          <p:attrName>style.visibility</p:attrName>
                                        </p:attrNameLst>
                                      </p:cBhvr>
                                      <p:to>
                                        <p:strVal val="visible"/>
                                      </p:to>
                                    </p:set>
                                    <p:animEffect transition="in" filter="fade">
                                      <p:cBhvr>
                                        <p:cTn id="82" dur="1000"/>
                                        <p:tgtEl>
                                          <p:spTgt spid="27665"/>
                                        </p:tgtEl>
                                      </p:cBhvr>
                                    </p:animEffect>
                                    <p:anim calcmode="lin" valueType="num">
                                      <p:cBhvr>
                                        <p:cTn id="83" dur="1000" fill="hold"/>
                                        <p:tgtEl>
                                          <p:spTgt spid="27665"/>
                                        </p:tgtEl>
                                        <p:attrNameLst>
                                          <p:attrName>ppt_x</p:attrName>
                                        </p:attrNameLst>
                                      </p:cBhvr>
                                      <p:tavLst>
                                        <p:tav tm="0">
                                          <p:val>
                                            <p:strVal val="#ppt_x"/>
                                          </p:val>
                                        </p:tav>
                                        <p:tav tm="100000">
                                          <p:val>
                                            <p:strVal val="#ppt_x"/>
                                          </p:val>
                                        </p:tav>
                                      </p:tavLst>
                                    </p:anim>
                                    <p:anim calcmode="lin" valueType="num">
                                      <p:cBhvr>
                                        <p:cTn id="84" dur="1000" fill="hold"/>
                                        <p:tgtEl>
                                          <p:spTgt spid="2766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7666"/>
                                        </p:tgtEl>
                                        <p:attrNameLst>
                                          <p:attrName>style.visibility</p:attrName>
                                        </p:attrNameLst>
                                      </p:cBhvr>
                                      <p:to>
                                        <p:strVal val="visible"/>
                                      </p:to>
                                    </p:set>
                                    <p:animEffect transition="in" filter="fade">
                                      <p:cBhvr>
                                        <p:cTn id="87" dur="1000"/>
                                        <p:tgtEl>
                                          <p:spTgt spid="27666"/>
                                        </p:tgtEl>
                                      </p:cBhvr>
                                    </p:animEffect>
                                    <p:anim calcmode="lin" valueType="num">
                                      <p:cBhvr>
                                        <p:cTn id="88" dur="1000" fill="hold"/>
                                        <p:tgtEl>
                                          <p:spTgt spid="27666"/>
                                        </p:tgtEl>
                                        <p:attrNameLst>
                                          <p:attrName>ppt_x</p:attrName>
                                        </p:attrNameLst>
                                      </p:cBhvr>
                                      <p:tavLst>
                                        <p:tav tm="0">
                                          <p:val>
                                            <p:strVal val="#ppt_x"/>
                                          </p:val>
                                        </p:tav>
                                        <p:tav tm="100000">
                                          <p:val>
                                            <p:strVal val="#ppt_x"/>
                                          </p:val>
                                        </p:tav>
                                      </p:tavLst>
                                    </p:anim>
                                    <p:anim calcmode="lin" valueType="num">
                                      <p:cBhvr>
                                        <p:cTn id="89" dur="1000" fill="hold"/>
                                        <p:tgtEl>
                                          <p:spTgt spid="2766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7667"/>
                                        </p:tgtEl>
                                        <p:attrNameLst>
                                          <p:attrName>style.visibility</p:attrName>
                                        </p:attrNameLst>
                                      </p:cBhvr>
                                      <p:to>
                                        <p:strVal val="visible"/>
                                      </p:to>
                                    </p:set>
                                    <p:animEffect transition="in" filter="fade">
                                      <p:cBhvr>
                                        <p:cTn id="92" dur="1000"/>
                                        <p:tgtEl>
                                          <p:spTgt spid="27667"/>
                                        </p:tgtEl>
                                      </p:cBhvr>
                                    </p:animEffect>
                                    <p:anim calcmode="lin" valueType="num">
                                      <p:cBhvr>
                                        <p:cTn id="93" dur="1000" fill="hold"/>
                                        <p:tgtEl>
                                          <p:spTgt spid="27667"/>
                                        </p:tgtEl>
                                        <p:attrNameLst>
                                          <p:attrName>ppt_x</p:attrName>
                                        </p:attrNameLst>
                                      </p:cBhvr>
                                      <p:tavLst>
                                        <p:tav tm="0">
                                          <p:val>
                                            <p:strVal val="#ppt_x"/>
                                          </p:val>
                                        </p:tav>
                                        <p:tav tm="100000">
                                          <p:val>
                                            <p:strVal val="#ppt_x"/>
                                          </p:val>
                                        </p:tav>
                                      </p:tavLst>
                                    </p:anim>
                                    <p:anim calcmode="lin" valueType="num">
                                      <p:cBhvr>
                                        <p:cTn id="94" dur="1000" fill="hold"/>
                                        <p:tgtEl>
                                          <p:spTgt spid="276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 name="矩形 8"/>
          <p:cNvSpPr/>
          <p:nvPr/>
        </p:nvSpPr>
        <p:spPr>
          <a:xfrm>
            <a:off x="660038" y="1019815"/>
            <a:ext cx="10872755" cy="5007791"/>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4" name="Rectangle 15"/>
          <p:cNvSpPr>
            <a:spLocks noGrp="1" noRot="1" noChangeArrowheads="1"/>
          </p:cNvSpPr>
          <p:nvPr>
            <p:ph type="ctrTitle"/>
          </p:nvPr>
        </p:nvSpPr>
        <p:spPr>
          <a:xfrm>
            <a:off x="3987165" y="1614805"/>
            <a:ext cx="4217670" cy="608330"/>
          </a:xfrm>
          <a:noFill/>
        </p:spPr>
        <p:txBody>
          <a:bodyPr>
            <a:noAutofit/>
          </a:bodyPr>
          <a:lstStyle/>
          <a:p>
            <a:r>
              <a:rPr lang="zh-CN" altLang="zh-CN" sz="4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前             言 </a:t>
            </a:r>
            <a:endParaRPr lang="zh-CN" altLang="zh-CN" sz="44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5" name="Rectangle 16"/>
          <p:cNvSpPr>
            <a:spLocks noGrp="1" noRot="1" noChangeArrowheads="1"/>
          </p:cNvSpPr>
          <p:nvPr>
            <p:ph type="subTitle" idx="1"/>
          </p:nvPr>
        </p:nvSpPr>
        <p:spPr>
          <a:xfrm>
            <a:off x="2066702" y="2723149"/>
            <a:ext cx="8369876" cy="2668457"/>
          </a:xfrm>
          <a:noFill/>
        </p:spPr>
        <p:txBody>
          <a:bodyPr>
            <a:normAutofit/>
          </a:bodyPr>
          <a:lstStyle/>
          <a:p>
            <a:pPr marL="266700" indent="-266700" algn="l">
              <a:lnSpc>
                <a:spcPct val="150000"/>
              </a:lnSpc>
              <a:buFont typeface="Wingdings 2" panose="05020102010507070707" pitchFamily="18" charset="2"/>
              <a:buChar char=""/>
            </a:pPr>
            <a:r>
              <a:rPr lang="zh-CN" altLang="zh-CN" sz="18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为了让你更好地掌握预防和抢救的安全知识和技能，并能积极地参予安全工作，用自己学会的知识保护自己，车间整理了这份安全培训教材。</a:t>
            </a:r>
            <a:endParaRPr lang="zh-CN" altLang="zh-CN" sz="18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66700" indent="-266700" algn="l">
              <a:lnSpc>
                <a:spcPct val="150000"/>
              </a:lnSpc>
              <a:buFont typeface="Wingdings 2" panose="05020102010507070707" pitchFamily="18" charset="2"/>
              <a:buChar char=""/>
            </a:pPr>
            <a:r>
              <a:rPr lang="zh-CN" altLang="zh-CN" sz="18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生活如潮，生命珍贵，面对匆匆来临的每一天；我们别无选择，惟有用心去做，用我们的参与换来安宁；在幸与不幸之间，为生活筑起一道厚重的屏障，这就是车间对安全工作永远不变的初衷，同时也渴望引起你的共识。</a:t>
            </a:r>
            <a:endParaRPr lang="zh-CN" altLang="zh-CN" sz="180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0-#ppt_w/2"/>
                                          </p:val>
                                        </p:tav>
                                        <p:tav tm="100000">
                                          <p:val>
                                            <p:strVal val="#ppt_x"/>
                                          </p:val>
                                        </p:tav>
                                      </p:tavLst>
                                    </p:anim>
                                    <p:anim calcmode="lin" valueType="num">
                                      <p:cBhvr additive="base">
                                        <p:cTn id="13"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Effect transition="in" filter="fade">
                                      <p:cBhvr>
                                        <p:cTn id="18" dur="1000"/>
                                        <p:tgtEl>
                                          <p:spTgt spid="8195">
                                            <p:txEl>
                                              <p:pRg st="0" end="0"/>
                                            </p:txEl>
                                          </p:spTgt>
                                        </p:tgtEl>
                                      </p:cBhvr>
                                    </p:animEffect>
                                    <p:anim calcmode="lin" valueType="num">
                                      <p:cBhvr>
                                        <p:cTn id="19"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195">
                                            <p:txEl>
                                              <p:pRg st="1" end="1"/>
                                            </p:txEl>
                                          </p:spTgt>
                                        </p:tgtEl>
                                        <p:attrNameLst>
                                          <p:attrName>style.visibility</p:attrName>
                                        </p:attrNameLst>
                                      </p:cBhvr>
                                      <p:to>
                                        <p:strVal val="visible"/>
                                      </p:to>
                                    </p:set>
                                    <p:animEffect transition="in" filter="fade">
                                      <p:cBhvr>
                                        <p:cTn id="25" dur="1000"/>
                                        <p:tgtEl>
                                          <p:spTgt spid="8195">
                                            <p:txEl>
                                              <p:pRg st="1" end="1"/>
                                            </p:txEl>
                                          </p:spTgt>
                                        </p:tgtEl>
                                      </p:cBhvr>
                                    </p:animEffect>
                                    <p:anim calcmode="lin" valueType="num">
                                      <p:cBhvr>
                                        <p:cTn id="26"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194" grpId="0" animBg="1"/>
      <p:bldP spid="8195" grpId="0" animBg="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直角三角形 2"/>
          <p:cNvSpPr>
            <a:spLocks noChangeAspect="1"/>
          </p:cNvSpPr>
          <p:nvPr userDrawn="1"/>
        </p:nvSpPr>
        <p:spPr>
          <a:xfrm flipH="1" flipV="1">
            <a:off x="8595175" y="0"/>
            <a:ext cx="3600000" cy="36000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a:spLocks noChangeAspect="1"/>
          </p:cNvSpPr>
          <p:nvPr userDrawn="1"/>
        </p:nvSpPr>
        <p:spPr>
          <a:xfrm>
            <a:off x="0" y="3259588"/>
            <a:ext cx="3600000" cy="36000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a:spLocks noChangeAspect="1"/>
          </p:cNvSpPr>
          <p:nvPr/>
        </p:nvSpPr>
        <p:spPr>
          <a:xfrm>
            <a:off x="11508990" y="6498070"/>
            <a:ext cx="71981" cy="7198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sp>
        <p:nvSpPr>
          <p:cNvPr id="6" name="标题 5"/>
          <p:cNvSpPr>
            <a:spLocks noGrp="1"/>
          </p:cNvSpPr>
          <p:nvPr>
            <p:custDataLst>
              <p:tags r:id="rId1"/>
            </p:custDataLst>
          </p:nvPr>
        </p:nvSpPr>
        <p:spPr>
          <a:xfrm>
            <a:off x="1055279" y="1484741"/>
            <a:ext cx="5284399" cy="1179607"/>
          </a:xfrm>
          <a:prstGeom prst="rect">
            <a:avLst/>
          </a:prstGeo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779385" y="4149090"/>
            <a:ext cx="399224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8" name="文本框 7"/>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9" name="文本框 8"/>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0" name="文本框 9"/>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11" name="文本框 10"/>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9"/>
    </p:custDataLst>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TextBox 5"/>
          <p:cNvSpPr txBox="1"/>
          <p:nvPr/>
        </p:nvSpPr>
        <p:spPr>
          <a:xfrm>
            <a:off x="3503820" y="1196845"/>
            <a:ext cx="5119233" cy="912879"/>
          </a:xfrm>
          <a:prstGeom prst="rect">
            <a:avLst/>
          </a:prstGeom>
          <a:solidFill>
            <a:srgbClr val="7F7F7F"/>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r>
              <a:rPr lang="en-US" altLang="zh-CN" sz="42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sz="42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圆角矩形 64"/>
          <p:cNvSpPr/>
          <p:nvPr/>
        </p:nvSpPr>
        <p:spPr>
          <a:xfrm flipH="1">
            <a:off x="983645" y="2564940"/>
            <a:ext cx="1604010" cy="456565"/>
          </a:xfrm>
          <a:prstGeom prst="roundRect">
            <a:avLst>
              <a:gd name="adj" fmla="val 9725"/>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第一部分</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71"/>
          <p:cNvSpPr/>
          <p:nvPr/>
        </p:nvSpPr>
        <p:spPr>
          <a:xfrm>
            <a:off x="2423745" y="2564940"/>
            <a:ext cx="357020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75" name="圆角矩形 74"/>
          <p:cNvSpPr/>
          <p:nvPr/>
        </p:nvSpPr>
        <p:spPr>
          <a:xfrm flipH="1">
            <a:off x="983645" y="3789025"/>
            <a:ext cx="1604010" cy="456565"/>
          </a:xfrm>
          <a:prstGeom prst="roundRect">
            <a:avLst>
              <a:gd name="adj" fmla="val 9725"/>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第二部分</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圆角矩形 77"/>
          <p:cNvSpPr/>
          <p:nvPr/>
        </p:nvSpPr>
        <p:spPr>
          <a:xfrm flipH="1">
            <a:off x="983645" y="5013110"/>
            <a:ext cx="1604010" cy="456565"/>
          </a:xfrm>
          <a:prstGeom prst="roundRect">
            <a:avLst>
              <a:gd name="adj" fmla="val 9725"/>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第三部分</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圆角矩形 80"/>
          <p:cNvSpPr/>
          <p:nvPr/>
        </p:nvSpPr>
        <p:spPr>
          <a:xfrm flipH="1">
            <a:off x="6211360" y="2578850"/>
            <a:ext cx="1604010" cy="456565"/>
          </a:xfrm>
          <a:prstGeom prst="roundRect">
            <a:avLst>
              <a:gd name="adj" fmla="val 9725"/>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第四部分</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圆角矩形 83"/>
          <p:cNvSpPr/>
          <p:nvPr/>
        </p:nvSpPr>
        <p:spPr>
          <a:xfrm flipH="1">
            <a:off x="6211360" y="3835515"/>
            <a:ext cx="1604010" cy="456565"/>
          </a:xfrm>
          <a:prstGeom prst="roundRect">
            <a:avLst>
              <a:gd name="adj" fmla="val 9725"/>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第五部分</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圆角矩形 86"/>
          <p:cNvSpPr/>
          <p:nvPr/>
        </p:nvSpPr>
        <p:spPr>
          <a:xfrm flipH="1">
            <a:off x="6211360" y="5055985"/>
            <a:ext cx="1604010" cy="456565"/>
          </a:xfrm>
          <a:prstGeom prst="roundRect">
            <a:avLst>
              <a:gd name="adj" fmla="val 9725"/>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第六部分</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矩形 87"/>
          <p:cNvSpPr/>
          <p:nvPr/>
        </p:nvSpPr>
        <p:spPr>
          <a:xfrm>
            <a:off x="2423745" y="3789025"/>
            <a:ext cx="2031326"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机械安全操作</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89" name="矩形 88"/>
          <p:cNvSpPr/>
          <p:nvPr/>
        </p:nvSpPr>
        <p:spPr>
          <a:xfrm>
            <a:off x="2423745" y="5013110"/>
            <a:ext cx="1415773"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消防安全</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90" name="矩形 89"/>
          <p:cNvSpPr/>
          <p:nvPr/>
        </p:nvSpPr>
        <p:spPr>
          <a:xfrm>
            <a:off x="7680110" y="2564940"/>
            <a:ext cx="2031326"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电气安全操作</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91" name="矩形 90"/>
          <p:cNvSpPr/>
          <p:nvPr/>
        </p:nvSpPr>
        <p:spPr>
          <a:xfrm>
            <a:off x="7680110" y="386103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登高操作安全作业</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92" name="矩形 91"/>
          <p:cNvSpPr/>
          <p:nvPr/>
        </p:nvSpPr>
        <p:spPr>
          <a:xfrm>
            <a:off x="7680110" y="5085115"/>
            <a:ext cx="357020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危险化学品使用注意事项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fill="hold"/>
                                        <p:tgtEl>
                                          <p:spTgt spid="88"/>
                                        </p:tgtEl>
                                        <p:attrNameLst>
                                          <p:attrName>ppt_x</p:attrName>
                                        </p:attrNameLst>
                                      </p:cBhvr>
                                      <p:tavLst>
                                        <p:tav tm="0">
                                          <p:val>
                                            <p:strVal val="#ppt_x"/>
                                          </p:val>
                                        </p:tav>
                                        <p:tav tm="100000">
                                          <p:val>
                                            <p:strVal val="#ppt_x"/>
                                          </p:val>
                                        </p:tav>
                                      </p:tavLst>
                                    </p:anim>
                                    <p:anim calcmode="lin" valueType="num">
                                      <p:cBhvr additive="base">
                                        <p:cTn id="16" dur="500" fill="hold"/>
                                        <p:tgtEl>
                                          <p:spTgt spid="8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500" fill="hold"/>
                                        <p:tgtEl>
                                          <p:spTgt spid="89"/>
                                        </p:tgtEl>
                                        <p:attrNameLst>
                                          <p:attrName>ppt_x</p:attrName>
                                        </p:attrNameLst>
                                      </p:cBhvr>
                                      <p:tavLst>
                                        <p:tav tm="0">
                                          <p:val>
                                            <p:strVal val="#ppt_x"/>
                                          </p:val>
                                        </p:tav>
                                        <p:tav tm="100000">
                                          <p:val>
                                            <p:strVal val="#ppt_x"/>
                                          </p:val>
                                        </p:tav>
                                      </p:tavLst>
                                    </p:anim>
                                    <p:anim calcmode="lin" valueType="num">
                                      <p:cBhvr additive="base">
                                        <p:cTn id="20" dur="500" fill="hold"/>
                                        <p:tgtEl>
                                          <p:spTgt spid="8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ppt_x"/>
                                          </p:val>
                                        </p:tav>
                                        <p:tav tm="100000">
                                          <p:val>
                                            <p:strVal val="#ppt_x"/>
                                          </p:val>
                                        </p:tav>
                                      </p:tavLst>
                                    </p:anim>
                                    <p:anim calcmode="lin" valueType="num">
                                      <p:cBhvr additive="base">
                                        <p:cTn id="24" dur="500" fill="hold"/>
                                        <p:tgtEl>
                                          <p:spTgt spid="9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cBhvr additive="base">
                                        <p:cTn id="27" dur="500" fill="hold"/>
                                        <p:tgtEl>
                                          <p:spTgt spid="91"/>
                                        </p:tgtEl>
                                        <p:attrNameLst>
                                          <p:attrName>ppt_x</p:attrName>
                                        </p:attrNameLst>
                                      </p:cBhvr>
                                      <p:tavLst>
                                        <p:tav tm="0">
                                          <p:val>
                                            <p:strVal val="#ppt_x"/>
                                          </p:val>
                                        </p:tav>
                                        <p:tav tm="100000">
                                          <p:val>
                                            <p:strVal val="#ppt_x"/>
                                          </p:val>
                                        </p:tav>
                                      </p:tavLst>
                                    </p:anim>
                                    <p:anim calcmode="lin" valueType="num">
                                      <p:cBhvr additive="base">
                                        <p:cTn id="28" dur="500" fill="hold"/>
                                        <p:tgtEl>
                                          <p:spTgt spid="9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72" grpId="0"/>
      <p:bldP spid="88" grpId="0"/>
      <p:bldP spid="89" grpId="0"/>
      <p:bldP spid="90" grpId="0"/>
      <p:bldP spid="91" grpId="0"/>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32"/>
          <p:cNvSpPr txBox="1"/>
          <p:nvPr/>
        </p:nvSpPr>
        <p:spPr>
          <a:xfrm>
            <a:off x="4386580" y="2667635"/>
            <a:ext cx="5939790" cy="702945"/>
          </a:xfrm>
          <a:prstGeom prst="rect">
            <a:avLst/>
          </a:prstGeom>
          <a:noFill/>
        </p:spPr>
        <p:txBody>
          <a:bodyPr wrap="square" lIns="87741" tIns="43870" rIns="87741" bIns="43870" rtlCol="0">
            <a:spAutoFit/>
          </a:bodyPr>
          <a:lstStyle>
            <a:defPPr>
              <a:defRPr lang="zh-CN"/>
            </a:defPPr>
            <a:lvl1pPr>
              <a:defRPr sz="3200">
                <a:solidFill>
                  <a:schemeClr val="bg1"/>
                </a:solidFill>
                <a:latin typeface="Agency FB" panose="020B0503020202020204" pitchFamily="34" charset="0"/>
              </a:defRPr>
            </a:lvl1pPr>
          </a:lstStyle>
          <a:p>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4000" dirty="0">
              <a:solidFill>
                <a:schemeClr val="accent6"/>
              </a:solidFill>
              <a:latin typeface="+mj-ea"/>
              <a:ea typeface="+mj-ea"/>
            </a:endParaRP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381013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grpSp>
        <p:nvGrpSpPr>
          <p:cNvPr id="2" name="组合 1"/>
          <p:cNvGrpSpPr>
            <a:grpSpLocks noChangeAspect="1"/>
          </p:cNvGrpSpPr>
          <p:nvPr/>
        </p:nvGrpSpPr>
        <p:grpSpPr>
          <a:xfrm>
            <a:off x="2292369" y="2331766"/>
            <a:ext cx="1975306" cy="2194786"/>
            <a:chOff x="664162" y="3505994"/>
            <a:chExt cx="2203200" cy="2448000"/>
          </a:xfrm>
          <a:solidFill>
            <a:schemeClr val="accent6"/>
          </a:solidFill>
        </p:grpSpPr>
        <p:sp>
          <p:nvSpPr>
            <p:cNvPr id="6" name="TextBox 5"/>
            <p:cNvSpPr txBox="1"/>
            <p:nvPr/>
          </p:nvSpPr>
          <p:spPr>
            <a:xfrm>
              <a:off x="1091425" y="4057500"/>
              <a:ext cx="1348528" cy="1343570"/>
            </a:xfrm>
            <a:prstGeom prst="rect">
              <a:avLst/>
            </a:prstGeom>
            <a:noFill/>
            <a:ln>
              <a:noFill/>
            </a:ln>
          </p:spPr>
          <p:txBody>
            <a:bodyPr wrap="none" lIns="87741" tIns="43870" rIns="87741" bIns="43870" rtlCol="0" anchor="ctr" anchorCtr="1">
              <a:spAutoFit/>
            </a:bodyPr>
            <a:lstStyle/>
            <a:p>
              <a:pPr algn="ctr">
                <a:lnSpc>
                  <a:spcPct val="110000"/>
                </a:lnSpc>
              </a:pPr>
              <a:r>
                <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rPr>
                <a:t>01</a:t>
              </a:r>
              <a:endPar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endParaRPr>
            </a:p>
          </p:txBody>
        </p:sp>
        <p:sp>
          <p:nvSpPr>
            <p:cNvPr id="13"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7F7F7F"/>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433972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709913" y="2402668"/>
            <a:ext cx="5117639" cy="535531"/>
          </a:xfrm>
          <a:prstGeom prst="rect">
            <a:avLst/>
          </a:prstGeom>
          <a:solidFill>
            <a:srgbClr val="C00000"/>
          </a:solidFill>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①</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员工在劳动过程中必须严格遵守安全操作规程</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遵守本厂规章制度（自律遵章）。</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709912" y="3272925"/>
            <a:ext cx="5117639" cy="535531"/>
          </a:xfrm>
          <a:prstGeom prst="rect">
            <a:avLst/>
          </a:prstGeom>
          <a:solidFill>
            <a:schemeClr val="bg1">
              <a:lumMod val="50000"/>
            </a:schemeClr>
          </a:solidFill>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②员工必须按规定正确使用各种劳动保护用品（正确使用劳动用品）。</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709913" y="4144745"/>
            <a:ext cx="5117638" cy="535531"/>
          </a:xfrm>
          <a:prstGeom prst="rect">
            <a:avLst/>
          </a:prstGeom>
          <a:solidFill>
            <a:srgbClr val="C00000"/>
          </a:solidFill>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③在劳动过程中</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员工有义务听从用人管理人员的生产指挥</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不得随意行动（服从管理）。</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691422" y="5079355"/>
            <a:ext cx="5136129" cy="535531"/>
          </a:xfrm>
          <a:prstGeom prst="rect">
            <a:avLst/>
          </a:prstGeom>
          <a:solidFill>
            <a:schemeClr val="bg1">
              <a:lumMod val="50000"/>
            </a:schemeClr>
          </a:solidFill>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④员工在劳动过程中发现不安全因素或者危险及健康安全险情时</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有义务向管理人员报告（危险报告的义务）。</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15922" y="1727996"/>
            <a:ext cx="1620957" cy="523220"/>
          </a:xfrm>
          <a:prstGeom prst="rect">
            <a:avLst/>
          </a:prstGeom>
        </p:spPr>
        <p:txBody>
          <a:bodyPr wrap="none">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员工义务</a:t>
            </a:r>
            <a:endParaRPr lang="zh-CN" altLang="en-US" sz="28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457373" y="467443"/>
            <a:ext cx="6174753" cy="631294"/>
            <a:chOff x="155113" y="173438"/>
            <a:chExt cx="6174753" cy="631294"/>
          </a:xfrm>
        </p:grpSpPr>
        <p:sp>
          <p:nvSpPr>
            <p:cNvPr id="10" name="矩形 9"/>
            <p:cNvSpPr/>
            <p:nvPr/>
          </p:nvSpPr>
          <p:spPr>
            <a:xfrm>
              <a:off x="155113" y="173439"/>
              <a:ext cx="143301" cy="6312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PART01</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14" name="矩形 13"/>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cxnSp>
        <p:nvCxnSpPr>
          <p:cNvPr id="20" name="直接连接符 19"/>
          <p:cNvCxnSpPr/>
          <p:nvPr/>
        </p:nvCxnSpPr>
        <p:spPr>
          <a:xfrm>
            <a:off x="715922" y="3027470"/>
            <a:ext cx="4896340" cy="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15922" y="3913001"/>
            <a:ext cx="4896340"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15922" y="4781422"/>
            <a:ext cx="4896340" cy="0"/>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15922" y="5734795"/>
            <a:ext cx="4896340"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38315" y="2549631"/>
            <a:ext cx="4456430" cy="2970953"/>
          </a:xfrm>
          <a:prstGeom prst="round2DiagRect">
            <a:avLst>
              <a:gd name="adj1" fmla="val 0"/>
              <a:gd name="adj2" fmla="val 21865"/>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6" grpId="0" bldLvl="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2927780" y="2277084"/>
            <a:ext cx="2869366" cy="152618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认真学习相关知识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严格遵守本厂的安全生产规章制度和操作规程</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服从管理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正确佩戴和使用劳动防护用品。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7990379" y="2396063"/>
            <a:ext cx="3357499" cy="1077218"/>
          </a:xfrm>
          <a:prstGeom prst="rect">
            <a:avLst/>
          </a:prstGeom>
        </p:spPr>
        <p:txBody>
          <a:bodyPr wrap="square">
            <a:spAutoFit/>
          </a:bodyPr>
          <a:lstStyle/>
          <a:p>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对自己操作的机器或工作用具及环境</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必须每天检查安全性</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发现事故隐患或其它不安全因素</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应当立即向部门负责人报告。</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8072772" y="4992489"/>
            <a:ext cx="3192712" cy="830997"/>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认真执行交接班制度</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接班前必须认真检查本岗位的设备和安全设施及工</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器具是否齐全完好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2927780" y="4797095"/>
            <a:ext cx="2800695"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参加安全活动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学习安全技朮知识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严格遵守各项规章制度。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椭圆 28"/>
          <p:cNvSpPr/>
          <p:nvPr/>
        </p:nvSpPr>
        <p:spPr>
          <a:xfrm>
            <a:off x="1007628" y="2034207"/>
            <a:ext cx="1809749" cy="1809749"/>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椭圆 26"/>
          <p:cNvSpPr/>
          <p:nvPr/>
        </p:nvSpPr>
        <p:spPr>
          <a:xfrm>
            <a:off x="1007628" y="4442829"/>
            <a:ext cx="1809749" cy="1809749"/>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24"/>
          <p:cNvSpPr/>
          <p:nvPr/>
        </p:nvSpPr>
        <p:spPr>
          <a:xfrm>
            <a:off x="6063880" y="2238307"/>
            <a:ext cx="1809749" cy="1809749"/>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椭圆 22"/>
          <p:cNvSpPr/>
          <p:nvPr/>
        </p:nvSpPr>
        <p:spPr>
          <a:xfrm>
            <a:off x="6063879" y="4528205"/>
            <a:ext cx="1809749" cy="1809749"/>
          </a:xfrm>
          <a:prstGeom prst="ellipse">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4863" y="2132910"/>
            <a:ext cx="1635277" cy="1656114"/>
          </a:xfrm>
          <a:prstGeom prst="ellipse">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3619" y="2276920"/>
            <a:ext cx="1604448" cy="1728120"/>
          </a:xfrm>
          <a:prstGeom prst="ellipse">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916" y="4509074"/>
            <a:ext cx="1616317" cy="1656115"/>
          </a:xfrm>
          <a:prstGeom prst="ellipse">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3620" y="4581079"/>
            <a:ext cx="1604448" cy="1656115"/>
          </a:xfrm>
          <a:prstGeom prst="ellipse">
            <a:avLst/>
          </a:prstGeom>
        </p:spPr>
      </p:pic>
      <p:grpSp>
        <p:nvGrpSpPr>
          <p:cNvPr id="18" name="组合 17"/>
          <p:cNvGrpSpPr/>
          <p:nvPr/>
        </p:nvGrpSpPr>
        <p:grpSpPr>
          <a:xfrm>
            <a:off x="309180" y="315043"/>
            <a:ext cx="1714341" cy="631294"/>
            <a:chOff x="407605" y="173438"/>
            <a:chExt cx="1714341" cy="631294"/>
          </a:xfrm>
        </p:grpSpPr>
        <p:sp>
          <p:nvSpPr>
            <p:cNvPr id="19" name="矩形 18"/>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PART01</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
        <p:nvSpPr>
          <p:cNvPr id="22" name="矩形 21"/>
          <p:cNvSpPr/>
          <p:nvPr/>
        </p:nvSpPr>
        <p:spPr>
          <a:xfrm>
            <a:off x="2313511" y="39436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24" name="Rectangle 2"/>
          <p:cNvSpPr>
            <a:spLocks noGrp="1" noRot="1" noChangeArrowheads="1"/>
          </p:cNvSpPr>
          <p:nvPr>
            <p:ph type="ctrTitle"/>
          </p:nvPr>
        </p:nvSpPr>
        <p:spPr>
          <a:xfrm>
            <a:off x="839635" y="1290526"/>
            <a:ext cx="3164649" cy="480131"/>
          </a:xfrm>
        </p:spPr>
        <p:txBody>
          <a:bodyPr wrap="none">
            <a:spAutoFit/>
          </a:bodyPr>
          <a:lstStyle/>
          <a:p>
            <a:pPr algn="l" fontAlgn="base">
              <a:spcAft>
                <a:spcPct val="0"/>
              </a:spcAft>
              <a:buFont typeface="Arial" panose="020B0604020202020204" pitchFamily="34" charset="0"/>
            </a:pPr>
            <a:r>
              <a:rPr lang="zh-CN" altLang="zh-CN" sz="2800" b="1"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rPr>
              <a:t>员工安全生产责任 </a:t>
            </a:r>
            <a:endParaRPr lang="zh-CN" altLang="zh-CN" sz="2800" b="1"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9" grpId="0" animBg="1"/>
      <p:bldP spid="27" grpId="0" animBg="1"/>
      <p:bldP spid="25" grpId="0" animBg="1"/>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6918510" y="1751581"/>
            <a:ext cx="4781262"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遵守纪律</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精心操作</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严格遵守工艺规程</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安全技朮规程和操作法</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认真做好所需记录</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真实</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准确并保持生产场所清洁。</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699050" y="4994060"/>
            <a:ext cx="3454854" cy="535531"/>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按时巡回检查</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准确分析</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判断和处理生产过程中的异常情况。</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1699050" y="3530318"/>
            <a:ext cx="2805380"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认真维护</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保养设备</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发现异常应妥善处理</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及时上报并认真做好记录。</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flipH="1">
            <a:off x="6918510" y="3317010"/>
            <a:ext cx="3411065" cy="535531"/>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正确使用</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妥善保管各种劳动保护用品</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器具和防护消防器材。</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6918510" y="5043725"/>
            <a:ext cx="3206668"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不违章作业</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并劝阻或制止他人违章作业</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对违章指挥有权拒绝执行</a:t>
            </a:r>
            <a:r>
              <a:rPr lang="en-US" altLang="zh-CN"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并及时向领导报告。</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ectangle 2"/>
          <p:cNvSpPr>
            <a:spLocks noGrp="1" noRot="1" noChangeArrowheads="1"/>
          </p:cNvSpPr>
          <p:nvPr>
            <p:ph type="ctrTitle"/>
          </p:nvPr>
        </p:nvSpPr>
        <p:spPr>
          <a:xfrm>
            <a:off x="1606873" y="1822613"/>
            <a:ext cx="3164649" cy="480131"/>
          </a:xfrm>
        </p:spPr>
        <p:txBody>
          <a:bodyPr wrap="none">
            <a:spAutoFit/>
          </a:bodyPr>
          <a:lstStyle/>
          <a:p>
            <a:pPr algn="l" fontAlgn="base">
              <a:spcAft>
                <a:spcPct val="0"/>
              </a:spcAft>
              <a:buFont typeface="Arial" panose="020B0604020202020204" pitchFamily="34" charset="0"/>
            </a:pPr>
            <a:r>
              <a:rPr lang="zh-CN" altLang="zh-CN" sz="2800" b="1"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rPr>
              <a:t>员工安全生产责任 </a:t>
            </a:r>
            <a:endParaRPr lang="zh-CN" altLang="zh-CN" sz="2800" b="1" dirty="0">
              <a:solidFill>
                <a:srgbClr val="C00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17" name="组合 16"/>
          <p:cNvGrpSpPr/>
          <p:nvPr/>
        </p:nvGrpSpPr>
        <p:grpSpPr>
          <a:xfrm>
            <a:off x="525715" y="314408"/>
            <a:ext cx="5922261" cy="631294"/>
            <a:chOff x="407605" y="173438"/>
            <a:chExt cx="5922261" cy="631294"/>
          </a:xfrm>
        </p:grpSpPr>
        <p:sp>
          <p:nvSpPr>
            <p:cNvPr id="19" name="矩形 18"/>
            <p:cNvSpPr/>
            <p:nvPr/>
          </p:nvSpPr>
          <p:spPr>
            <a:xfrm>
              <a:off x="407605" y="173438"/>
              <a:ext cx="1714341" cy="631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PART01</a:t>
              </a:r>
              <a:endParaRPr kumimoji="0" lang="zh-CN" altLang="en-US" sz="28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sp>
          <p:nvSpPr>
            <p:cNvPr id="21" name="矩形 20"/>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员工义务与安全生产责任</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endParaRPr>
            </a:p>
          </p:txBody>
        </p:sp>
      </p:grpSp>
    </p:spTree>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32"/>
          <p:cNvSpPr txBox="1"/>
          <p:nvPr/>
        </p:nvSpPr>
        <p:spPr>
          <a:xfrm>
            <a:off x="4386580" y="2667635"/>
            <a:ext cx="5939790" cy="702945"/>
          </a:xfrm>
          <a:prstGeom prst="rect">
            <a:avLst/>
          </a:prstGeom>
          <a:noFill/>
        </p:spPr>
        <p:txBody>
          <a:bodyPr wrap="square" lIns="87741" tIns="43870" rIns="87741" bIns="43870" rtlCol="0">
            <a:spAutoFit/>
          </a:bodyPr>
          <a:lstStyle>
            <a:defPPr>
              <a:defRPr lang="zh-CN"/>
            </a:defPPr>
            <a:lvl1pPr>
              <a:defRPr sz="3200">
                <a:solidFill>
                  <a:schemeClr val="bg1"/>
                </a:solidFill>
                <a:latin typeface="Agency FB" panose="020B0503020202020204" pitchFamily="34" charset="0"/>
              </a:defRPr>
            </a:lvl1pPr>
          </a:lstStyle>
          <a:p>
            <a:pPr algn="ct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经典综艺体简" pitchFamily="49" charset="-122"/>
                <a:sym typeface="微软雅黑" panose="020B0503020204020204" pitchFamily="34" charset="-122"/>
              </a:rPr>
              <a:t>机械安全操作</a:t>
            </a:r>
            <a:endParaRPr lang="zh-CN" altLang="en-US" sz="4000" dirty="0">
              <a:solidFill>
                <a:schemeClr val="accent6"/>
              </a:solidFill>
              <a:latin typeface="+mj-ea"/>
              <a:ea typeface="+mj-ea"/>
            </a:endParaRP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381013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grpSp>
        <p:nvGrpSpPr>
          <p:cNvPr id="2" name="组合 1"/>
          <p:cNvGrpSpPr>
            <a:grpSpLocks noChangeAspect="1"/>
          </p:cNvGrpSpPr>
          <p:nvPr/>
        </p:nvGrpSpPr>
        <p:grpSpPr>
          <a:xfrm>
            <a:off x="2292369" y="2331766"/>
            <a:ext cx="1975306" cy="2194786"/>
            <a:chOff x="664162" y="3505994"/>
            <a:chExt cx="2203200" cy="2448000"/>
          </a:xfrm>
          <a:solidFill>
            <a:schemeClr val="accent6"/>
          </a:solidFill>
        </p:grpSpPr>
        <p:sp>
          <p:nvSpPr>
            <p:cNvPr id="6" name="TextBox 5"/>
            <p:cNvSpPr txBox="1"/>
            <p:nvPr/>
          </p:nvSpPr>
          <p:spPr>
            <a:xfrm>
              <a:off x="1091425" y="4057500"/>
              <a:ext cx="1348529" cy="1343570"/>
            </a:xfrm>
            <a:prstGeom prst="rect">
              <a:avLst/>
            </a:prstGeom>
            <a:noFill/>
            <a:ln>
              <a:noFill/>
            </a:ln>
          </p:spPr>
          <p:txBody>
            <a:bodyPr wrap="none" lIns="87741" tIns="43870" rIns="87741" bIns="43870" rtlCol="0" anchor="ctr" anchorCtr="1">
              <a:spAutoFit/>
            </a:bodyPr>
            <a:lstStyle/>
            <a:p>
              <a:pPr algn="ctr">
                <a:lnSpc>
                  <a:spcPct val="110000"/>
                </a:lnSpc>
              </a:pPr>
              <a:r>
                <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rPr>
                <a:t>02</a:t>
              </a:r>
              <a:endParaRPr lang="en-US" altLang="zh-CN" sz="6600" b="1" dirty="0">
                <a:ln w="28575">
                  <a:noFill/>
                  <a:prstDash val="solid"/>
                </a:ln>
                <a:solidFill>
                  <a:srgbClr val="C00000"/>
                </a:solidFill>
                <a:latin typeface="微软雅黑" panose="020B0503020204020204" pitchFamily="34" charset="-122"/>
                <a:ea typeface="微软雅黑" panose="020B0503020204020204" pitchFamily="34" charset="-122"/>
              </a:endParaRPr>
            </a:p>
          </p:txBody>
        </p:sp>
        <p:sp>
          <p:nvSpPr>
            <p:cNvPr id="13"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solidFill>
              <a:srgbClr val="7F7F7F"/>
            </a:solidFill>
            <a:ln>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197601" y="4339729"/>
            <a:ext cx="4318875" cy="311150"/>
          </a:xfrm>
          <a:prstGeom prst="rect">
            <a:avLst/>
          </a:prstGeom>
        </p:spPr>
        <p:txBody>
          <a:bodyPr wrap="square" lIns="91417" tIns="45708" rIns="91417" bIns="45708">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a:rPr>
              <a:t>双击输入替换内容双击输入替换内容双击输入替换内容</a:t>
            </a:r>
            <a:endParaRPr lang="en-US" altLang="zh-CN" sz="1200" dirty="0">
              <a:solidFill>
                <a:schemeClr val="tx1">
                  <a:lumMod val="65000"/>
                  <a:lumOff val="35000"/>
                </a:schemeClr>
              </a:solidFill>
              <a:latin typeface="+mn-ea"/>
              <a:ea typeface="+mn-ea"/>
              <a:cs typeface="+mn-ea"/>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MH" val="20180926094856"/>
  <p:tag name="MH_LIBRARY" val="CONTENTS"/>
  <p:tag name="MH_AUTOCOLOR" val="TRUE"/>
  <p:tag name="MH_TYPE" val="CONTENTS"/>
  <p:tag name="ID" val="626777"/>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UNIT_PLACING_PICTURE_USER_VIEWPORT" val="{&quot;height&quot;:442,&quot;width&quot;:4070}"/>
  <p:tag name="KSO_WM_BEAUTIFY_FLAG" val=""/>
</p:tagLst>
</file>

<file path=ppt/tags/tag7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9.xml><?xml version="1.0" encoding="utf-8"?>
<p:tagLst xmlns:p="http://schemas.openxmlformats.org/presentationml/2006/main">
  <p:tag name="MH" val="20180926094856"/>
  <p:tag name="MH_LIBRARY" val="CONTENTS"/>
  <p:tag name="MH_AUTOCOLOR" val="TRUE"/>
  <p:tag name="MH_TYPE" val="CONTENTS"/>
  <p:tag name="ID" val="62677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PP_MARK_KEY" val="884c918b-1865-450d-a082-cc616a9cfffe"/>
  <p:tag name="COMMONDATA" val="eyJoZGlkIjoiZDYyZWEzMGEyOTgzNjMyODIwYmE0OTZmMjRkNDUyMDEifQ=="/>
  <p:tag name="commondata" val="eyJoZGlkIjoiZTVlNmE2ZmI1ZjYwNzY0MzcxMzc3ZmQ0YThkN2JhMW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bofety">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4589</Words>
  <Application>WPS 演示</Application>
  <PresentationFormat>宽屏</PresentationFormat>
  <Paragraphs>444</Paragraphs>
  <Slides>30</Slides>
  <Notes>29</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30</vt:i4>
      </vt:variant>
    </vt:vector>
  </HeadingPairs>
  <TitlesOfParts>
    <vt:vector size="51" baseType="lpstr">
      <vt:lpstr>Arial</vt:lpstr>
      <vt:lpstr>宋体</vt:lpstr>
      <vt:lpstr>Wingdings</vt:lpstr>
      <vt:lpstr>微软雅黑</vt:lpstr>
      <vt:lpstr>Wingdings</vt:lpstr>
      <vt:lpstr>Calibri</vt:lpstr>
      <vt:lpstr>等线</vt:lpstr>
      <vt:lpstr>Wingdings 2</vt:lpstr>
      <vt:lpstr>经典综艺体简</vt:lpstr>
      <vt:lpstr>Agency FB</vt:lpstr>
      <vt:lpstr>Trebuchet MS</vt:lpstr>
      <vt:lpstr>Arial Unicode MS</vt:lpstr>
      <vt:lpstr>Calibri Light</vt:lpstr>
      <vt:lpstr>方正宋刻本秀楷简体</vt:lpstr>
      <vt:lpstr>等线 Light</vt:lpstr>
      <vt:lpstr>楷体</vt:lpstr>
      <vt:lpstr>汉仪旗黑-85S</vt:lpstr>
      <vt:lpstr>黑体</vt:lpstr>
      <vt:lpstr>等线</vt:lpstr>
      <vt:lpstr>bofety</vt:lpstr>
      <vt:lpstr>免费资料关注公众号: 安全生产管理</vt:lpstr>
      <vt:lpstr>PowerPoint 演示文稿</vt:lpstr>
      <vt:lpstr>PowerPoint 演示文稿</vt:lpstr>
      <vt:lpstr>前             言 </vt:lpstr>
      <vt:lpstr>PowerPoint 演示文稿</vt:lpstr>
      <vt:lpstr>PowerPoint 演示文稿</vt:lpstr>
      <vt:lpstr>PowerPoint 演示文稿</vt:lpstr>
      <vt:lpstr>员工安全生产责任 </vt:lpstr>
      <vt:lpstr>员工安全生产责任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干粉灭火器的使用方法</vt:lpstr>
      <vt:lpstr>PowerPoint 演示文稿</vt:lpstr>
      <vt:lpstr>PowerPoint 演示文稿</vt:lpstr>
      <vt:lpstr>PowerPoint 演示文稿</vt:lpstr>
      <vt:lpstr>PowerPoint 演示文稿</vt:lpstr>
      <vt:lpstr>PowerPoint 演示文稿</vt:lpstr>
      <vt:lpstr>PowerPoint 演示文稿</vt:lpstr>
      <vt:lpstr>危险化学品使用注意事项</vt:lpstr>
      <vt:lpstr>PowerPoint 演示文稿</vt:lpstr>
      <vt:lpstr>PowerPoint 演示文稿</vt:lpstr>
      <vt:lpstr>PowerPoint 演示文稿</vt:lpstr>
      <vt:lpstr>着装</vt:lpstr>
      <vt:lpstr>紧急事故处理</vt:lpstr>
      <vt:lpstr>常见安全标志</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海量安全资料加入知识星球:安全精品资料库</dc:description>
  <dc:subject>免费资料关注公众号:安全生产管理</dc:subject>
  <cp:category>免费资料关注公众号:安全生产管理</cp:category>
  <cp:lastModifiedBy>little fairy</cp:lastModifiedBy>
  <cp:revision>6</cp:revision>
  <dcterms:created xsi:type="dcterms:W3CDTF">2021-07-10T07:53:00Z</dcterms:created>
  <dcterms:modified xsi:type="dcterms:W3CDTF">2024-06-03T02:29:07Z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C68A2561F1924ABCA933CA1DBF457C02_13</vt:lpwstr>
  </property>
</Properties>
</file>