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323" r:id="rId4"/>
    <p:sldId id="257" r:id="rId5"/>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5" r:id="rId72"/>
  </p:sldIdLst>
  <p:sldSz cx="12192000" cy="6858000"/>
  <p:notesSz cx="6858000" cy="9144000"/>
  <p:custDataLst>
    <p:tags r:id="rId77"/>
  </p:custDataLst>
  <p:kinsoku lang="zh-CN" invalStChars="!%),.:;?]}¨·ˇˉ་―‖’”…‰∶、。〃々〉》」』】〕〗！＂＇％），．：；？］｀｜｝～￠&gt;¢°′″›℃〞︶︺︾﹀﹄﹚﹜﹞" invalEndChars="([{·‘“〈《「『【〔〖（．［｛￡￥$£¥〝﹙﹛﹝＄"/>
  <p:defaultTextStyle>
    <a:defPPr>
      <a:defRPr lang="zh-CN"/>
    </a:defPPr>
    <a:lvl1pPr marL="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1pPr>
    <a:lvl2pPr marL="4572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2pPr>
    <a:lvl3pPr marL="9144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3pPr>
    <a:lvl4pPr marL="13716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4pPr>
    <a:lvl5pPr marL="18288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5pPr>
    <a:lvl6pPr marL="22860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6pPr>
    <a:lvl7pPr marL="27432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7pPr>
    <a:lvl8pPr marL="32004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8pPr>
    <a:lvl9pPr marL="3200400" indent="0" algn="l" defTabSz="914400" eaLnBrk="1" fontAlgn="base" latinLnBrk="0" hangingPunct="1">
      <a:lnSpc>
        <a:spcPct val="100000"/>
      </a:lnSpc>
      <a:spcBef>
        <a:spcPts val="0"/>
      </a:spcBef>
      <a:spcAft>
        <a:spcPts val="0"/>
      </a:spcAft>
      <a:buNone/>
      <a:defRPr sz="1800" b="0" i="0" u="none" kern="1200" baseline="0">
        <a:solidFill>
          <a:schemeClr val="tx1"/>
        </a:solidFill>
        <a:latin typeface="Arial" panose="020B0604020202020204" pitchFamily="3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216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9" autoAdjust="0"/>
    <p:restoredTop sz="94660"/>
  </p:normalViewPr>
  <p:slideViewPr>
    <p:cSldViewPr snapToGrid="0" showGuides="1">
      <p:cViewPr varScale="1">
        <p:scale>
          <a:sx n="59" d="100"/>
          <a:sy n="59" d="100"/>
        </p:scale>
        <p:origin x="588" y="52"/>
      </p:cViewPr>
      <p:guideLst>
        <p:guide orient="horz" pos="216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gs" Target="tags/tag19.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1">
              <a:lnSpc>
                <a:spcPct val="100000"/>
              </a:lnSpc>
              <a:spcBef>
                <a:spcPts val="0"/>
              </a:spcBef>
              <a:spcAft>
                <a:spcPts val="0"/>
              </a:spcAft>
              <a:buNone/>
              <a:defRPr sz="12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1pPr>
          </a:lstStyle>
          <a:p>
            <a:pPr marL="0" indent="0"/>
            <a:endParaRPr lang="zh-CN" altLang="en-US" sz="12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endParaRPr>
          </a:p>
        </p:txBody>
      </p:sp>
      <p:sp>
        <p:nvSpPr>
          <p:cNvPr id="70"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p>
            <a:pPr marL="0" indent="0"/>
            <a:endParaRPr lang="zh-CN" altLang="en-US" sz="12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endParaRPr>
          </a:p>
        </p:txBody>
      </p:sp>
      <p:sp>
        <p:nvSpPr>
          <p:cNvPr id="71"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72" name="备注占位符 71"/>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lgn="l" eaLnBrk="1" fontAlgn="auto"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rPr>
              <a:t>单击此处编辑母版文本样式</a:t>
            </a:r>
            <a:endParaRPr lang="en-US" altLang="zh-CN"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endParaRPr>
          </a:p>
          <a:p>
            <a:pPr marL="457200" lvl="1" indent="0" algn="l" eaLnBrk="1" fontAlgn="auto"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rPr>
              <a:t>第二级</a:t>
            </a:r>
            <a:endParaRPr lang="en-US" altLang="zh-CN"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endParaRPr>
          </a:p>
          <a:p>
            <a:pPr marL="914400" lvl="2" indent="0" algn="l" eaLnBrk="1" fontAlgn="auto"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rPr>
              <a:t>第三级</a:t>
            </a:r>
            <a:endParaRPr lang="en-US" altLang="zh-CN"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endParaRPr>
          </a:p>
          <a:p>
            <a:pPr marL="1371600" lvl="3" indent="0" algn="l" eaLnBrk="1" fontAlgn="auto"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rPr>
              <a:t>第四级</a:t>
            </a:r>
            <a:endParaRPr lang="en-US" altLang="zh-CN"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endParaRPr>
          </a:p>
          <a:p>
            <a:pPr marL="1828800" lvl="4" indent="0" algn="l" eaLnBrk="1" fontAlgn="auto"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rPr>
              <a:t>第五级</a:t>
            </a:r>
            <a:endParaRPr lang="zh-CN" altLang="en-US"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endParaRPr>
          </a:p>
        </p:txBody>
      </p:sp>
      <p:sp>
        <p:nvSpPr>
          <p:cNvPr id="73"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1">
              <a:lnSpc>
                <a:spcPct val="100000"/>
              </a:lnSpc>
              <a:spcBef>
                <a:spcPts val="0"/>
              </a:spcBef>
              <a:spcAft>
                <a:spcPts val="0"/>
              </a:spcAft>
              <a:buNone/>
              <a:defRPr sz="12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1pPr>
          </a:lstStyle>
          <a:p>
            <a:pPr marL="0" indent="0"/>
            <a:endParaRPr lang="zh-CN" altLang="en-US" sz="12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endParaRPr>
          </a:p>
        </p:txBody>
      </p:sp>
      <p:sp>
        <p:nvSpPr>
          <p:cNvPr id="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1">
              <a:defRPr sz="1200" strike="noStrike">
                <a:latin typeface="Arial" panose="020B0604020202020204" pitchFamily="34" charset="0"/>
                <a:ea typeface="宋体" panose="02010600030101010101" pitchFamily="2" charset="-122"/>
                <a:cs typeface="宋体" panose="02010600030101010101" pitchFamily="2" charset="-122"/>
              </a:defRPr>
            </a:lvl1pPr>
          </a:lstStyle>
          <a:p>
            <a:pPr marL="0" indent="0"/>
            <a:fld id="{CAD2D6BD-DE1B-4B5F-8B41-2702339687B9}" type="slidenum">
              <a:rPr lang="zh-CN" altLang="en-US" sz="1200" strike="noStrike">
                <a:latin typeface="Arial" panose="020B0604020202020204" pitchFamily="34" charset="0"/>
                <a:ea typeface="宋体" panose="02010600030101010101" pitchFamily="2" charset="-122"/>
                <a:cs typeface="宋体" panose="02010600030101010101" pitchFamily="2" charset="-122"/>
              </a:rPr>
            </a:fld>
            <a:endParaRPr lang="zh-CN" altLang="en-US" sz="1200" strike="noStrike">
              <a:latin typeface="Arial" panose="020B0604020202020204" pitchFamily="3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idx="5"/>
          </p:nvPr>
        </p:nvSpPr>
        <p:spPr/>
        <p:txBody>
          <a:bodyPr/>
          <a:lstStyle/>
          <a:p>
            <a:pPr marL="0" indent="0"/>
            <a:fld id="{CAD2D6BD-DE1B-4B5F-8B41-2702339687B9}" type="slidenum">
              <a:rPr lang="zh-CN" altLang="en-US" sz="1200" strike="noStrike" smtClean="0">
                <a:latin typeface="Arial" panose="020B0604020202020204" pitchFamily="34" charset="0"/>
                <a:ea typeface="宋体" panose="02010600030101010101" pitchFamily="2" charset="-122"/>
                <a:cs typeface="宋体" panose="02010600030101010101" pitchFamily="2" charset="-122"/>
              </a:rPr>
            </a:fld>
            <a:endParaRPr lang="zh-CN" altLang="en-US" sz="1200" strike="noStrike">
              <a:latin typeface="Arial" panose="020B0604020202020204" pitchFamily="34" charset="0"/>
              <a:ea typeface="宋体" panose="02010600030101010101" pitchFamily="2" charset="-122"/>
              <a:cs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p:cNvSpPr>
            <a:spLocks noGrp="1"/>
          </p:cNvSpPr>
          <p:nvPr>
            <p:ph type="ctrTitle"/>
          </p:nvPr>
        </p:nvSpPr>
        <p:spPr>
          <a:xfrm>
            <a:off x="914400" y="2130425"/>
            <a:ext cx="10363199" cy="1470024"/>
          </a:xfrm>
          <a:prstGeom prst="rect">
            <a:avLst/>
          </a:prstGeom>
        </p:spPr>
        <p:txBody>
          <a:bodyPr/>
          <a:lstStyle>
            <a:lvl1pPr marL="914400" indent="-914400" defTabSz="914400" fontAlgn="base" hangingPunct="0"/>
          </a:lstStyle>
          <a:p>
            <a:r>
              <a:rPr lang="zh-CN" altLang="en-US" strike="noStrike"/>
              <a:t>单击此处编辑母版标题样式</a:t>
            </a:r>
            <a:endParaRPr lang="zh-CN" altLang="en-US" strike="noStrike"/>
          </a:p>
        </p:txBody>
      </p:sp>
      <p:sp>
        <p:nvSpPr>
          <p:cNvPr id="8" name="文本"/>
          <p:cNvSpPr>
            <a:spLocks noGrp="1"/>
          </p:cNvSpPr>
          <p:nvPr>
            <p:ph type="subTitle" idx="1"/>
          </p:nvPr>
        </p:nvSpPr>
        <p:spPr>
          <a:xfrm>
            <a:off x="1828800" y="3886200"/>
            <a:ext cx="8534401" cy="1752600"/>
          </a:xfrm>
          <a:prstGeom prst="rect">
            <a:avLst/>
          </a:prstGeom>
        </p:spPr>
        <p:txBody>
          <a:bodyPr/>
          <a:lstStyle>
            <a:lvl1pPr marL="0" indent="0" algn="ctr" defTabSz="914400" fontAlgn="base" hangingPunct="0">
              <a:buNone/>
            </a:lvl1pPr>
            <a:lvl2pPr marL="457200" indent="0" algn="ctr" defTabSz="914400" fontAlgn="base" hangingPunct="0">
              <a:buNone/>
            </a:lvl2pPr>
            <a:lvl3pPr marL="914400" indent="0" algn="ctr" defTabSz="914400" fontAlgn="base" hangingPunct="0">
              <a:buNone/>
            </a:lvl3pPr>
            <a:lvl4pPr marL="1371600" indent="0" algn="ctr" defTabSz="914400" fontAlgn="base" hangingPunct="0">
              <a:buNone/>
            </a:lvl4pPr>
            <a:lvl5pPr marL="1828800" indent="0" algn="ctr" defTabSz="914400" fontAlgn="base" hangingPunct="0">
              <a:buNone/>
            </a:lvl5pPr>
            <a:lvl6pPr marL="2286000" indent="0" algn="ctr" defTabSz="914400" fontAlgn="base" hangingPunct="1">
              <a:buNone/>
            </a:lvl6pPr>
            <a:lvl7pPr marL="2743200" indent="0" algn="ctr" defTabSz="914400" fontAlgn="base" hangingPunct="1">
              <a:buNone/>
            </a:lvl7pPr>
            <a:lvl8pPr marL="3200400" indent="0" algn="ctr" defTabSz="914400" fontAlgn="base" hangingPunct="1">
              <a:buNone/>
            </a:lvl8pPr>
            <a:lvl9pPr marL="3200400" indent="0" algn="ctr" defTabSz="914400" fontAlgn="base" hangingPunct="1">
              <a:buNone/>
            </a:lvl9pPr>
          </a:lstStyle>
          <a:p>
            <a:pPr marL="0" indent="0"/>
            <a:r>
              <a:rPr lang="zh-CN" altLang="en-US" strike="noStrike"/>
              <a:t>单击此处编辑母版副标题样式</a:t>
            </a:r>
            <a:endParaRPr lang="zh-CN" altLang="en-US" strike="noStrike"/>
          </a:p>
        </p:txBody>
      </p:sp>
      <p:sp>
        <p:nvSpPr>
          <p:cNvPr id="9"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10"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11"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55" name="标题"/>
          <p:cNvSpPr>
            <a:spLocks noGrp="1"/>
          </p:cNvSpPr>
          <p:nvPr>
            <p:ph type="title"/>
          </p:nvPr>
        </p:nvSpPr>
        <p:spPr>
          <a:xfrm>
            <a:off x="838200" y="365124"/>
            <a:ext cx="10515600" cy="1325562"/>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56" name="竖排文字占位符"/>
          <p:cNvSpPr>
            <a:spLocks noGrp="1"/>
          </p:cNvSpPr>
          <p:nvPr>
            <p:ph type="body" orient="vert" idx="1"/>
          </p:nvPr>
        </p:nvSpPr>
        <p:spPr>
          <a:xfrm>
            <a:off x="838200" y="1825625"/>
            <a:ext cx="10515600" cy="4351338"/>
          </a:xfrm>
          <a:prstGeom prst="rect">
            <a:avLst/>
          </a:prstGeom>
        </p:spPr>
        <p:txBody>
          <a:bodyPr vert="eaVert">
            <a:noAutofit/>
          </a:bodyPr>
          <a:lstStyle>
            <a:lvl1pPr marL="228600" indent="-228600" defTabSz="914400" fontAlgn="base" hangingPunct="0"/>
            <a:lvl2pPr marL="685800" indent="-228600" defTabSz="914400" fontAlgn="base" hangingPunct="0"/>
            <a:lvl3pPr marL="1143000" indent="-228600" defTabSz="914400" fontAlgn="base" hangingPunct="0"/>
            <a:lvl4pPr marL="1600200" indent="-228600" defTabSz="914400" fontAlgn="base" hangingPunct="0"/>
            <a:lvl5pPr marL="2057400" indent="-228600" defTabSz="914400" fontAlgn="base" hangingPunct="0"/>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57"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8"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59"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60" name="竖排标题"/>
          <p:cNvSpPr>
            <a:spLocks noGrp="1"/>
          </p:cNvSpPr>
          <p:nvPr>
            <p:ph type="title" orient="vert"/>
          </p:nvPr>
        </p:nvSpPr>
        <p:spPr>
          <a:xfrm>
            <a:off x="8724900" y="365124"/>
            <a:ext cx="2628899" cy="5811838"/>
          </a:xfrm>
          <a:prstGeom prst="rect">
            <a:avLst/>
          </a:prstGeom>
        </p:spPr>
        <p:txBody>
          <a:bodyPr vert="eaVert">
            <a:noAutofit/>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61" name="竖排文字占位符"/>
          <p:cNvSpPr>
            <a:spLocks noGrp="1"/>
          </p:cNvSpPr>
          <p:nvPr>
            <p:ph type="body" orient="vert" idx="1"/>
          </p:nvPr>
        </p:nvSpPr>
        <p:spPr>
          <a:xfrm>
            <a:off x="838200" y="365124"/>
            <a:ext cx="7734300" cy="5811838"/>
          </a:xfrm>
          <a:prstGeom prst="rect">
            <a:avLst/>
          </a:prstGeom>
        </p:spPr>
        <p:txBody>
          <a:bodyPr vert="eaVert">
            <a:noAutofit/>
          </a:bodyPr>
          <a:lstStyle>
            <a:lvl1pPr marL="228600" indent="-228600" defTabSz="914400" fontAlgn="base" hangingPunct="0"/>
            <a:lvl2pPr marL="685800" indent="-228600" defTabSz="914400" fontAlgn="base" hangingPunct="0"/>
            <a:lvl3pPr marL="1143000" indent="-228600" defTabSz="914400" fontAlgn="base" hangingPunct="0"/>
            <a:lvl4pPr marL="1600200" indent="-228600" defTabSz="914400" fontAlgn="base" hangingPunct="0"/>
            <a:lvl5pPr marL="2057400" indent="-228600" defTabSz="914400" fontAlgn="base" hangingPunct="0"/>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62"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63"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64"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5" name="标题"/>
          <p:cNvSpPr>
            <a:spLocks noGrp="1"/>
          </p:cNvSpPr>
          <p:nvPr>
            <p:ph type="title"/>
          </p:nvPr>
        </p:nvSpPr>
        <p:spPr>
          <a:xfrm>
            <a:off x="838200" y="365124"/>
            <a:ext cx="10515600" cy="1325562"/>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66"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67"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68"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a:off x="838200" y="365124"/>
            <a:ext cx="10515600" cy="1325562"/>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13" name="内容占位符"/>
          <p:cNvSpPr>
            <a:spLocks noGrp="1"/>
          </p:cNvSpPr>
          <p:nvPr>
            <p:ph idx="1"/>
          </p:nvPr>
        </p:nvSpPr>
        <p:spPr>
          <a:xfrm>
            <a:off x="838200" y="1825625"/>
            <a:ext cx="10515600" cy="4351338"/>
          </a:xfrm>
          <a:prstGeom prst="rect">
            <a:avLst/>
          </a:prstGeom>
        </p:spPr>
        <p:txBody>
          <a:bodyPr/>
          <a:lstStyle>
            <a:lvl1pPr marL="228600" indent="-228600" defTabSz="914400" fontAlgn="base" hangingPunct="0"/>
            <a:lvl2pPr marL="685800" indent="-228600" defTabSz="914400" fontAlgn="base" hangingPunct="0"/>
            <a:lvl3pPr marL="1143000" indent="-228600" defTabSz="914400" fontAlgn="base" hangingPunct="0"/>
            <a:lvl4pPr marL="1600200" indent="-228600" defTabSz="914400" fontAlgn="base" hangingPunct="0"/>
            <a:lvl5pPr marL="2057400" indent="-228600" defTabSz="914400" fontAlgn="base" hangingPunct="0"/>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14"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15"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16"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标题"/>
          <p:cNvSpPr>
            <a:spLocks noGrp="1"/>
          </p:cNvSpPr>
          <p:nvPr>
            <p:ph type="title"/>
          </p:nvPr>
        </p:nvSpPr>
        <p:spPr>
          <a:xfrm>
            <a:off x="963613" y="4406900"/>
            <a:ext cx="10363199" cy="1362075"/>
          </a:xfrm>
          <a:prstGeom prst="rect">
            <a:avLst/>
          </a:prstGeom>
        </p:spPr>
        <p:txBody>
          <a:bodyPr anchor="t" anchorCtr="0">
            <a:noAutofit/>
          </a:bodyPr>
          <a:lstStyle>
            <a:lvl1pPr marL="914400" indent="-914400" algn="l" defTabSz="914400" fontAlgn="base" hangingPunct="0">
              <a:defRPr sz="4000" b="1" cap="all"/>
            </a:lvl1pPr>
          </a:lstStyle>
          <a:p>
            <a:pPr marL="914400" indent="-914400"/>
            <a:r>
              <a:rPr lang="zh-CN" altLang="en-US" strike="noStrike"/>
              <a:t>单击此处编辑母版标题样式</a:t>
            </a:r>
            <a:endParaRPr lang="zh-CN" altLang="en-US" strike="noStrike"/>
          </a:p>
        </p:txBody>
      </p:sp>
      <p:sp>
        <p:nvSpPr>
          <p:cNvPr id="18" name="文本"/>
          <p:cNvSpPr>
            <a:spLocks noGrp="1"/>
          </p:cNvSpPr>
          <p:nvPr>
            <p:ph type="body" idx="1"/>
          </p:nvPr>
        </p:nvSpPr>
        <p:spPr>
          <a:xfrm>
            <a:off x="963613" y="2906713"/>
            <a:ext cx="10363199" cy="1500187"/>
          </a:xfrm>
          <a:prstGeom prst="rect">
            <a:avLst/>
          </a:prstGeom>
        </p:spPr>
        <p:txBody>
          <a:bodyPr anchor="b" anchorCtr="0">
            <a:noAutofit/>
          </a:bodyPr>
          <a:lstStyle>
            <a:lvl1pPr marL="0" indent="0" defTabSz="914400" fontAlgn="base" hangingPunct="0">
              <a:buNone/>
              <a:defRPr sz="2000"/>
            </a:lvl1pPr>
            <a:lvl2pPr marL="457200" indent="0" defTabSz="914400" fontAlgn="base" hangingPunct="0">
              <a:buNone/>
              <a:defRPr sz="1800"/>
            </a:lvl2pPr>
            <a:lvl3pPr marL="914400" indent="0" defTabSz="914400" fontAlgn="base" hangingPunct="0">
              <a:buNone/>
              <a:defRPr sz="1600"/>
            </a:lvl3pPr>
            <a:lvl4pPr marL="1371600" indent="0" defTabSz="914400" fontAlgn="base" hangingPunct="0">
              <a:buNone/>
              <a:defRPr sz="1400"/>
            </a:lvl4pPr>
            <a:lvl5pPr marL="1828800" indent="0" defTabSz="914400" fontAlgn="base" hangingPunct="0">
              <a:buNone/>
              <a:defRPr sz="1400"/>
            </a:lvl5pPr>
            <a:lvl6pPr marL="2286000" indent="0" defTabSz="914400" fontAlgn="base" hangingPunct="1">
              <a:buNone/>
              <a:defRPr sz="1400"/>
            </a:lvl6pPr>
            <a:lvl7pPr marL="2743200" indent="0" defTabSz="914400" fontAlgn="base" hangingPunct="1">
              <a:buNone/>
              <a:defRPr sz="1400"/>
            </a:lvl7pPr>
            <a:lvl8pPr marL="3200400" indent="0" defTabSz="914400" fontAlgn="base" hangingPunct="1">
              <a:buNone/>
              <a:defRPr sz="1400"/>
            </a:lvl8pPr>
            <a:lvl9pPr marL="3200400" indent="0" defTabSz="914400" fontAlgn="base" hangingPunct="1">
              <a:buNone/>
              <a:defRPr sz="1400"/>
            </a:lvl9pPr>
          </a:lstStyle>
          <a:p>
            <a:pPr marL="0" indent="0"/>
            <a:r>
              <a:rPr lang="zh-CN" altLang="en-US" strike="noStrike"/>
              <a:t>单击此处编辑母版文本样式</a:t>
            </a:r>
            <a:endParaRPr lang="zh-CN" altLang="en-US" strike="noStrike"/>
          </a:p>
        </p:txBody>
      </p:sp>
      <p:sp>
        <p:nvSpPr>
          <p:cNvPr id="19"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20"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21"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a:off x="838200" y="365124"/>
            <a:ext cx="10515600" cy="1325562"/>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23" name="内容占位符"/>
          <p:cNvSpPr>
            <a:spLocks noGrp="1"/>
          </p:cNvSpPr>
          <p:nvPr>
            <p:ph idx="1"/>
          </p:nvPr>
        </p:nvSpPr>
        <p:spPr>
          <a:xfrm>
            <a:off x="838200" y="1825625"/>
            <a:ext cx="5181599" cy="4351338"/>
          </a:xfrm>
          <a:prstGeom prst="rect">
            <a:avLst/>
          </a:prstGeom>
        </p:spPr>
        <p:txBody>
          <a:bodyPr/>
          <a:lstStyle>
            <a:lvl1pPr marL="228600" indent="-228600" defTabSz="914400" fontAlgn="base" hangingPunct="0">
              <a:defRPr sz="2800"/>
            </a:lvl1pPr>
            <a:lvl2pPr marL="685800" indent="-228600" defTabSz="914400" fontAlgn="base" hangingPunct="0">
              <a:defRPr sz="2400"/>
            </a:lvl2pPr>
            <a:lvl3pPr marL="1143000" indent="-228600" defTabSz="914400" fontAlgn="base" hangingPunct="0">
              <a:defRPr sz="2000"/>
            </a:lvl3pPr>
            <a:lvl4pPr marL="1600200" indent="-228600" defTabSz="914400" fontAlgn="base" hangingPunct="0">
              <a:defRPr sz="1800"/>
            </a:lvl4pPr>
            <a:lvl5pPr marL="2057400" indent="-228600" defTabSz="914400" fontAlgn="base" hangingPunct="0">
              <a:defRPr sz="1800"/>
            </a:lvl5pPr>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4" name="内容占位符"/>
          <p:cNvSpPr>
            <a:spLocks noGrp="1"/>
          </p:cNvSpPr>
          <p:nvPr>
            <p:ph idx="2"/>
          </p:nvPr>
        </p:nvSpPr>
        <p:spPr>
          <a:xfrm>
            <a:off x="6172200" y="1825625"/>
            <a:ext cx="5181599" cy="4351338"/>
          </a:xfrm>
          <a:prstGeom prst="rect">
            <a:avLst/>
          </a:prstGeom>
        </p:spPr>
        <p:txBody>
          <a:bodyPr/>
          <a:lstStyle>
            <a:lvl1pPr marL="228600" indent="-228600" defTabSz="914400" fontAlgn="base" hangingPunct="0">
              <a:defRPr sz="2800"/>
            </a:lvl1pPr>
            <a:lvl2pPr marL="685800" indent="-228600" defTabSz="914400" fontAlgn="base" hangingPunct="0">
              <a:defRPr sz="2400"/>
            </a:lvl2pPr>
            <a:lvl3pPr marL="1143000" indent="-228600" defTabSz="914400" fontAlgn="base" hangingPunct="0">
              <a:defRPr sz="2000"/>
            </a:lvl3pPr>
            <a:lvl4pPr marL="1600200" indent="-228600" defTabSz="914400" fontAlgn="base" hangingPunct="0">
              <a:defRPr sz="1800"/>
            </a:lvl4pPr>
            <a:lvl5pPr marL="2057400" indent="-228600" defTabSz="914400" fontAlgn="base" hangingPunct="0">
              <a:defRPr sz="1800"/>
            </a:lvl5pPr>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5"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26"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27"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8" name="标题"/>
          <p:cNvSpPr>
            <a:spLocks noGrp="1"/>
          </p:cNvSpPr>
          <p:nvPr>
            <p:ph type="title"/>
          </p:nvPr>
        </p:nvSpPr>
        <p:spPr>
          <a:xfrm>
            <a:off x="609600" y="274638"/>
            <a:ext cx="10972800" cy="1143000"/>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29" name="文本"/>
          <p:cNvSpPr>
            <a:spLocks noGrp="1"/>
          </p:cNvSpPr>
          <p:nvPr>
            <p:ph type="body" idx="1"/>
          </p:nvPr>
        </p:nvSpPr>
        <p:spPr>
          <a:xfrm>
            <a:off x="609600" y="1535113"/>
            <a:ext cx="5386388" cy="639762"/>
          </a:xfrm>
          <a:prstGeom prst="rect">
            <a:avLst/>
          </a:prstGeom>
        </p:spPr>
        <p:txBody>
          <a:bodyPr anchor="b" anchorCtr="0">
            <a:noAutofit/>
          </a:bodyPr>
          <a:lstStyle>
            <a:lvl1pPr marL="0" indent="0" defTabSz="914400" fontAlgn="base" hangingPunct="0">
              <a:buNone/>
              <a:defRPr sz="2400" b="1"/>
            </a:lvl1pPr>
            <a:lvl2pPr marL="457200" indent="0" defTabSz="914400" fontAlgn="base" hangingPunct="0">
              <a:buNone/>
              <a:defRPr sz="2000" b="1"/>
            </a:lvl2pPr>
            <a:lvl3pPr marL="914400" indent="0" defTabSz="914400" fontAlgn="base" hangingPunct="0">
              <a:buNone/>
              <a:defRPr sz="1800" b="1"/>
            </a:lvl3pPr>
            <a:lvl4pPr marL="1371600" indent="0" defTabSz="914400" fontAlgn="base" hangingPunct="0">
              <a:buNone/>
              <a:defRPr sz="1600" b="1"/>
            </a:lvl4pPr>
            <a:lvl5pPr marL="1828800" indent="0" defTabSz="914400" fontAlgn="base" hangingPunct="0">
              <a:buNone/>
              <a:defRPr sz="1600" b="1"/>
            </a:lvl5pPr>
            <a:lvl6pPr marL="2286000" indent="0" defTabSz="914400" fontAlgn="base" hangingPunct="1">
              <a:buNone/>
              <a:defRPr sz="1600" b="1"/>
            </a:lvl6pPr>
            <a:lvl7pPr marL="2743200" indent="0" defTabSz="914400" fontAlgn="base" hangingPunct="1">
              <a:buNone/>
              <a:defRPr sz="1600" b="1"/>
            </a:lvl7pPr>
            <a:lvl8pPr marL="3200400" indent="0" defTabSz="914400" fontAlgn="base" hangingPunct="1">
              <a:buNone/>
              <a:defRPr sz="1600" b="1"/>
            </a:lvl8pPr>
            <a:lvl9pPr marL="3200400" indent="0" defTabSz="914400" fontAlgn="base" hangingPunct="1">
              <a:buNone/>
              <a:defRPr sz="1600" b="1"/>
            </a:lvl9pPr>
          </a:lstStyle>
          <a:p>
            <a:pPr marL="0" indent="0"/>
            <a:r>
              <a:rPr lang="zh-CN" altLang="en-US" strike="noStrike"/>
              <a:t>单击此处编辑母版文本样式</a:t>
            </a:r>
            <a:endParaRPr lang="zh-CN" altLang="en-US" strike="noStrike"/>
          </a:p>
        </p:txBody>
      </p:sp>
      <p:sp>
        <p:nvSpPr>
          <p:cNvPr id="30" name="内容占位符"/>
          <p:cNvSpPr>
            <a:spLocks noGrp="1"/>
          </p:cNvSpPr>
          <p:nvPr>
            <p:ph idx="2"/>
          </p:nvPr>
        </p:nvSpPr>
        <p:spPr>
          <a:xfrm>
            <a:off x="609600" y="2174875"/>
            <a:ext cx="5386388" cy="3951288"/>
          </a:xfrm>
          <a:prstGeom prst="rect">
            <a:avLst/>
          </a:prstGeom>
        </p:spPr>
        <p:txBody>
          <a:bodyPr/>
          <a:lstStyle>
            <a:lvl1pPr marL="228600" indent="-228600" defTabSz="914400" fontAlgn="base" hangingPunct="0">
              <a:defRPr sz="2400"/>
            </a:lvl1pPr>
            <a:lvl2pPr marL="685800" indent="-228600" defTabSz="914400" fontAlgn="base" hangingPunct="0">
              <a:defRPr sz="2000"/>
            </a:lvl2pPr>
            <a:lvl3pPr marL="1143000" indent="-228600" defTabSz="914400" fontAlgn="base" hangingPunct="0">
              <a:defRPr sz="1800"/>
            </a:lvl3pPr>
            <a:lvl4pPr marL="1600200" indent="-228600" defTabSz="914400" fontAlgn="base" hangingPunct="0">
              <a:defRPr sz="1600"/>
            </a:lvl4pPr>
            <a:lvl5pPr marL="2057400" indent="-228600" defTabSz="914400" fontAlgn="base" hangingPunct="0">
              <a:defRPr sz="1600"/>
            </a:lvl5pPr>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31" name="文本"/>
          <p:cNvSpPr>
            <a:spLocks noGrp="1"/>
          </p:cNvSpPr>
          <p:nvPr>
            <p:ph type="body" idx="3"/>
          </p:nvPr>
        </p:nvSpPr>
        <p:spPr>
          <a:xfrm>
            <a:off x="6192838" y="1535113"/>
            <a:ext cx="5389562" cy="639762"/>
          </a:xfrm>
          <a:prstGeom prst="rect">
            <a:avLst/>
          </a:prstGeom>
        </p:spPr>
        <p:txBody>
          <a:bodyPr anchor="b" anchorCtr="0">
            <a:noAutofit/>
          </a:bodyPr>
          <a:lstStyle>
            <a:lvl1pPr marL="0" indent="0" defTabSz="914400" fontAlgn="base" hangingPunct="0">
              <a:buNone/>
              <a:defRPr sz="2400" b="1"/>
            </a:lvl1pPr>
            <a:lvl2pPr marL="457200" indent="0" defTabSz="914400" fontAlgn="base" hangingPunct="0">
              <a:buNone/>
              <a:defRPr sz="2000" b="1"/>
            </a:lvl2pPr>
            <a:lvl3pPr marL="914400" indent="0" defTabSz="914400" fontAlgn="base" hangingPunct="0">
              <a:buNone/>
              <a:defRPr sz="1800" b="1"/>
            </a:lvl3pPr>
            <a:lvl4pPr marL="1371600" indent="0" defTabSz="914400" fontAlgn="base" hangingPunct="0">
              <a:buNone/>
              <a:defRPr sz="1600" b="1"/>
            </a:lvl4pPr>
            <a:lvl5pPr marL="1828800" indent="0" defTabSz="914400" fontAlgn="base" hangingPunct="0">
              <a:buNone/>
              <a:defRPr sz="1600" b="1"/>
            </a:lvl5pPr>
            <a:lvl6pPr marL="2286000" indent="0" defTabSz="914400" fontAlgn="base" hangingPunct="1">
              <a:buNone/>
              <a:defRPr sz="1600" b="1"/>
            </a:lvl6pPr>
            <a:lvl7pPr marL="2743200" indent="0" defTabSz="914400" fontAlgn="base" hangingPunct="1">
              <a:buNone/>
              <a:defRPr sz="1600" b="1"/>
            </a:lvl7pPr>
            <a:lvl8pPr marL="3200400" indent="0" defTabSz="914400" fontAlgn="base" hangingPunct="1">
              <a:buNone/>
              <a:defRPr sz="1600" b="1"/>
            </a:lvl8pPr>
            <a:lvl9pPr marL="3200400" indent="0" defTabSz="914400" fontAlgn="base" hangingPunct="1">
              <a:buNone/>
              <a:defRPr sz="1600" b="1"/>
            </a:lvl9pPr>
          </a:lstStyle>
          <a:p>
            <a:pPr marL="0" indent="0"/>
            <a:r>
              <a:rPr lang="zh-CN" altLang="en-US" strike="noStrike"/>
              <a:t>单击此处编辑母版文本样式</a:t>
            </a:r>
            <a:endParaRPr lang="zh-CN" altLang="en-US" strike="noStrike"/>
          </a:p>
        </p:txBody>
      </p:sp>
      <p:sp>
        <p:nvSpPr>
          <p:cNvPr id="32" name="内容占位符"/>
          <p:cNvSpPr>
            <a:spLocks noGrp="1"/>
          </p:cNvSpPr>
          <p:nvPr>
            <p:ph idx="4"/>
          </p:nvPr>
        </p:nvSpPr>
        <p:spPr>
          <a:xfrm>
            <a:off x="6192838" y="2174875"/>
            <a:ext cx="5389562" cy="3951288"/>
          </a:xfrm>
          <a:prstGeom prst="rect">
            <a:avLst/>
          </a:prstGeom>
        </p:spPr>
        <p:txBody>
          <a:bodyPr/>
          <a:lstStyle>
            <a:lvl1pPr marL="228600" indent="-228600" defTabSz="914400" fontAlgn="base" hangingPunct="0">
              <a:defRPr sz="2400"/>
            </a:lvl1pPr>
            <a:lvl2pPr marL="685800" indent="-228600" defTabSz="914400" fontAlgn="base" hangingPunct="0">
              <a:defRPr sz="2000"/>
            </a:lvl2pPr>
            <a:lvl3pPr marL="1143000" indent="-228600" defTabSz="914400" fontAlgn="base" hangingPunct="0">
              <a:defRPr sz="1800"/>
            </a:lvl3pPr>
            <a:lvl4pPr marL="1600200" indent="-228600" defTabSz="914400" fontAlgn="base" hangingPunct="0">
              <a:defRPr sz="1600"/>
            </a:lvl4pPr>
            <a:lvl5pPr marL="2057400" indent="-228600" defTabSz="914400" fontAlgn="base" hangingPunct="0">
              <a:defRPr sz="1600"/>
            </a:lvl5pPr>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33"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34"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35"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6" name="标题"/>
          <p:cNvSpPr>
            <a:spLocks noGrp="1"/>
          </p:cNvSpPr>
          <p:nvPr>
            <p:ph type="title"/>
          </p:nvPr>
        </p:nvSpPr>
        <p:spPr>
          <a:xfrm>
            <a:off x="838200" y="365124"/>
            <a:ext cx="10515600" cy="1325562"/>
          </a:xfrm>
          <a:prstGeom prst="rect">
            <a:avLst/>
          </a:prstGeom>
        </p:spPr>
        <p:txBody>
          <a:bodyPr/>
          <a:lstStyle>
            <a:lvl1pPr marL="914400" indent="-914400" defTabSz="914400" fontAlgn="base" hangingPunct="0"/>
          </a:lstStyle>
          <a:p>
            <a:pPr marL="914400" indent="-914400"/>
            <a:r>
              <a:rPr lang="zh-CN" altLang="en-US" strike="noStrike"/>
              <a:t>单击此处编辑母版标题样式</a:t>
            </a:r>
            <a:endParaRPr lang="zh-CN" altLang="en-US" strike="noStrike"/>
          </a:p>
        </p:txBody>
      </p:sp>
      <p:sp>
        <p:nvSpPr>
          <p:cNvPr id="37"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38"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39"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0"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41"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42"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43" name="标题"/>
          <p:cNvSpPr>
            <a:spLocks noGrp="1"/>
          </p:cNvSpPr>
          <p:nvPr>
            <p:ph type="title"/>
          </p:nvPr>
        </p:nvSpPr>
        <p:spPr>
          <a:xfrm>
            <a:off x="609600" y="273050"/>
            <a:ext cx="4011613" cy="1162049"/>
          </a:xfrm>
          <a:prstGeom prst="rect">
            <a:avLst/>
          </a:prstGeom>
        </p:spPr>
        <p:txBody>
          <a:bodyPr anchor="b" anchorCtr="0">
            <a:noAutofit/>
          </a:bodyPr>
          <a:lstStyle>
            <a:lvl1pPr marL="914400" indent="-914400" algn="l" defTabSz="914400" fontAlgn="base" hangingPunct="0">
              <a:defRPr sz="2000" b="1"/>
            </a:lvl1pPr>
          </a:lstStyle>
          <a:p>
            <a:pPr marL="914400" indent="-914400"/>
            <a:r>
              <a:rPr lang="zh-CN" altLang="en-US" strike="noStrike"/>
              <a:t>单击此处编辑母版标题样式</a:t>
            </a:r>
            <a:endParaRPr lang="zh-CN" altLang="en-US" strike="noStrike"/>
          </a:p>
        </p:txBody>
      </p:sp>
      <p:sp>
        <p:nvSpPr>
          <p:cNvPr id="44" name="内容占位符"/>
          <p:cNvSpPr>
            <a:spLocks noGrp="1"/>
          </p:cNvSpPr>
          <p:nvPr>
            <p:ph idx="1"/>
          </p:nvPr>
        </p:nvSpPr>
        <p:spPr>
          <a:xfrm>
            <a:off x="4767263" y="273050"/>
            <a:ext cx="6815137" cy="5853113"/>
          </a:xfrm>
          <a:prstGeom prst="rect">
            <a:avLst/>
          </a:prstGeom>
        </p:spPr>
        <p:txBody>
          <a:bodyPr/>
          <a:lstStyle>
            <a:lvl1pPr marL="228600" indent="-228600" defTabSz="914400" fontAlgn="base" hangingPunct="0">
              <a:defRPr sz="3200"/>
            </a:lvl1pPr>
            <a:lvl2pPr marL="685800" indent="-228600" defTabSz="914400" fontAlgn="base" hangingPunct="0">
              <a:defRPr sz="2800"/>
            </a:lvl2pPr>
            <a:lvl3pPr marL="1143000" indent="-228600" defTabSz="914400" fontAlgn="base" hangingPunct="0">
              <a:defRPr sz="2400"/>
            </a:lvl3pPr>
            <a:lvl4pPr marL="1600200" indent="-228600" defTabSz="914400" fontAlgn="base" hangingPunct="0">
              <a:defRPr sz="2000"/>
            </a:lvl4pPr>
            <a:lvl5pPr marL="2057400" indent="-228600" defTabSz="914400" fontAlgn="base" hangingPunct="0">
              <a:defRPr sz="2000"/>
            </a:lvl5pPr>
          </a:lstStyle>
          <a:p>
            <a:pPr marL="228600" indent="-228600"/>
            <a:r>
              <a:rPr lang="zh-CN" altLang="en-US" strike="noStrike"/>
              <a:t>单击此处编辑母版文本样式</a:t>
            </a:r>
            <a:endParaRPr lang="en-US" altLang="zh-CN" strike="noStrike"/>
          </a:p>
          <a:p>
            <a:pPr marL="685800" lvl="1" indent="-22860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45" name="文本"/>
          <p:cNvSpPr>
            <a:spLocks noGrp="1"/>
          </p:cNvSpPr>
          <p:nvPr>
            <p:ph type="body" idx="2"/>
          </p:nvPr>
        </p:nvSpPr>
        <p:spPr>
          <a:xfrm>
            <a:off x="609600" y="1435100"/>
            <a:ext cx="4011613" cy="4691063"/>
          </a:xfrm>
          <a:prstGeom prst="rect">
            <a:avLst/>
          </a:prstGeom>
        </p:spPr>
        <p:txBody>
          <a:bodyPr/>
          <a:lstStyle>
            <a:lvl1pPr marL="0" indent="0" defTabSz="914400" fontAlgn="base" hangingPunct="0">
              <a:buNone/>
              <a:defRPr sz="1400"/>
            </a:lvl1pPr>
            <a:lvl2pPr marL="457200" indent="0" defTabSz="914400" fontAlgn="base" hangingPunct="0">
              <a:buNone/>
              <a:defRPr sz="1200"/>
            </a:lvl2pPr>
            <a:lvl3pPr marL="914400" indent="0" defTabSz="914400" fontAlgn="base" hangingPunct="0">
              <a:buNone/>
              <a:defRPr sz="1000"/>
            </a:lvl3pPr>
            <a:lvl4pPr marL="1371600" indent="0" defTabSz="914400" fontAlgn="base" hangingPunct="0">
              <a:buNone/>
              <a:defRPr sz="900"/>
            </a:lvl4pPr>
            <a:lvl5pPr marL="1828800" indent="0" defTabSz="914400" fontAlgn="base" hangingPunct="0">
              <a:buNone/>
              <a:defRPr sz="900"/>
            </a:lvl5pPr>
            <a:lvl6pPr marL="2286000" indent="0" defTabSz="914400" fontAlgn="base" hangingPunct="1">
              <a:buNone/>
              <a:defRPr sz="900"/>
            </a:lvl6pPr>
            <a:lvl7pPr marL="2743200" indent="0" defTabSz="914400" fontAlgn="base" hangingPunct="1">
              <a:buNone/>
              <a:defRPr sz="900"/>
            </a:lvl7pPr>
            <a:lvl8pPr marL="3200400" indent="0" defTabSz="914400" fontAlgn="base" hangingPunct="1">
              <a:buNone/>
              <a:defRPr sz="900"/>
            </a:lvl8pPr>
            <a:lvl9pPr marL="3200400" indent="0" defTabSz="914400" fontAlgn="base" hangingPunct="1">
              <a:buNone/>
              <a:defRPr sz="900"/>
            </a:lvl9pPr>
          </a:lstStyle>
          <a:p>
            <a:pPr marL="0" indent="0"/>
            <a:r>
              <a:rPr lang="zh-CN" altLang="en-US" strike="noStrike"/>
              <a:t>单击此处编辑母版文本样式</a:t>
            </a:r>
            <a:endParaRPr lang="zh-CN" altLang="en-US" strike="noStrike"/>
          </a:p>
        </p:txBody>
      </p:sp>
      <p:sp>
        <p:nvSpPr>
          <p:cNvPr id="46"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47"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48"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9" name="标题"/>
          <p:cNvSpPr>
            <a:spLocks noGrp="1"/>
          </p:cNvSpPr>
          <p:nvPr>
            <p:ph type="title"/>
          </p:nvPr>
        </p:nvSpPr>
        <p:spPr>
          <a:xfrm>
            <a:off x="2389188" y="4800600"/>
            <a:ext cx="7315200" cy="566738"/>
          </a:xfrm>
          <a:prstGeom prst="rect">
            <a:avLst/>
          </a:prstGeom>
        </p:spPr>
        <p:txBody>
          <a:bodyPr anchor="b" anchorCtr="0">
            <a:noAutofit/>
          </a:bodyPr>
          <a:lstStyle>
            <a:lvl1pPr marL="914400" indent="-914400" algn="l" defTabSz="914400" fontAlgn="base" hangingPunct="0">
              <a:defRPr sz="2000" b="1"/>
            </a:lvl1pPr>
          </a:lstStyle>
          <a:p>
            <a:pPr marL="914400" indent="-914400"/>
            <a:r>
              <a:rPr lang="zh-CN" altLang="en-US" strike="noStrike"/>
              <a:t>单击此处编辑母版标题样式</a:t>
            </a:r>
            <a:endParaRPr lang="zh-CN" altLang="en-US" strike="noStrike"/>
          </a:p>
        </p:txBody>
      </p:sp>
      <p:sp>
        <p:nvSpPr>
          <p:cNvPr id="50" name="图片"/>
          <p:cNvSpPr>
            <a:spLocks noGrp="1"/>
          </p:cNvSpPr>
          <p:nvPr>
            <p:ph type="pic" idx="1"/>
          </p:nvPr>
        </p:nvSpPr>
        <p:spPr>
          <a:xfrm>
            <a:off x="2389188" y="612775"/>
            <a:ext cx="7315200" cy="4114800"/>
          </a:xfrm>
          <a:prstGeom prst="rect">
            <a:avLst/>
          </a:prstGeom>
        </p:spPr>
        <p:txBody>
          <a:bodyPr/>
          <a:lstStyle/>
          <a:p/>
        </p:txBody>
      </p:sp>
      <p:sp>
        <p:nvSpPr>
          <p:cNvPr id="51" name="文本"/>
          <p:cNvSpPr>
            <a:spLocks noGrp="1"/>
          </p:cNvSpPr>
          <p:nvPr>
            <p:ph type="body" idx="2"/>
          </p:nvPr>
        </p:nvSpPr>
        <p:spPr>
          <a:xfrm>
            <a:off x="2389188" y="5367338"/>
            <a:ext cx="7315200" cy="804861"/>
          </a:xfrm>
          <a:prstGeom prst="rect">
            <a:avLst/>
          </a:prstGeom>
        </p:spPr>
        <p:txBody>
          <a:bodyPr/>
          <a:lstStyle>
            <a:lvl1pPr marL="0" indent="0" defTabSz="914400" fontAlgn="base" hangingPunct="0">
              <a:buNone/>
              <a:defRPr sz="1400"/>
            </a:lvl1pPr>
            <a:lvl2pPr marL="457200" indent="0" defTabSz="914400" fontAlgn="base" hangingPunct="0">
              <a:buNone/>
              <a:defRPr sz="1200"/>
            </a:lvl2pPr>
            <a:lvl3pPr marL="914400" indent="0" defTabSz="914400" fontAlgn="base" hangingPunct="0">
              <a:buNone/>
              <a:defRPr sz="1000"/>
            </a:lvl3pPr>
            <a:lvl4pPr marL="1371600" indent="0" defTabSz="914400" fontAlgn="base" hangingPunct="0">
              <a:buNone/>
              <a:defRPr sz="900"/>
            </a:lvl4pPr>
            <a:lvl5pPr marL="1828800" indent="0" defTabSz="914400" fontAlgn="base" hangingPunct="0">
              <a:buNone/>
              <a:defRPr sz="900"/>
            </a:lvl5pPr>
            <a:lvl6pPr marL="2286000" indent="0" defTabSz="914400" fontAlgn="base" hangingPunct="1">
              <a:buNone/>
              <a:defRPr sz="900"/>
            </a:lvl6pPr>
            <a:lvl7pPr marL="2743200" indent="0" defTabSz="914400" fontAlgn="base" hangingPunct="1">
              <a:buNone/>
              <a:defRPr sz="900"/>
            </a:lvl7pPr>
            <a:lvl8pPr marL="3200400" indent="0" defTabSz="914400" fontAlgn="base" hangingPunct="1">
              <a:buNone/>
              <a:defRPr sz="900"/>
            </a:lvl8pPr>
            <a:lvl9pPr marL="3200400" indent="0" defTabSz="914400" fontAlgn="base" hangingPunct="1">
              <a:buNone/>
              <a:defRPr sz="900"/>
            </a:lvl9pPr>
          </a:lstStyle>
          <a:p>
            <a:pPr marL="0" indent="0"/>
            <a:r>
              <a:rPr lang="zh-CN" altLang="en-US" strike="noStrike"/>
              <a:t>单击此处编辑母版文本样式</a:t>
            </a:r>
            <a:endParaRPr lang="zh-CN" altLang="en-US" strike="noStrike"/>
          </a:p>
        </p:txBody>
      </p:sp>
      <p:sp>
        <p:nvSpPr>
          <p:cNvPr id="52" name="日期占位符"/>
          <p:cNvSpPr>
            <a:spLocks noGrp="1"/>
          </p:cNvSpPr>
          <p:nvPr>
            <p:ph type="dt" idx="10"/>
          </p:nvPr>
        </p:nvSpPr>
        <p:spPr>
          <a:xfrm>
            <a:off x="838200" y="6356349"/>
            <a:ext cx="2743200" cy="365125"/>
          </a:xfrm>
          <a:prstGeom prst="rect">
            <a:avLst/>
          </a:prstGeom>
        </p:spPr>
        <p:txBody>
          <a:bodyPr/>
          <a:lstStyle>
            <a:lvl1pPr marL="0" indent="0" algn="l"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3" name="页脚占位符"/>
          <p:cNvSpPr>
            <a:spLocks noGrp="1"/>
          </p:cNvSpPr>
          <p:nvPr>
            <p:ph type="ftr" idx="11"/>
          </p:nvPr>
        </p:nvSpPr>
        <p:spPr>
          <a:xfrm>
            <a:off x="4038600" y="6356349"/>
            <a:ext cx="4114800" cy="365125"/>
          </a:xfrm>
          <a:prstGeom prst="rect">
            <a:avLst/>
          </a:prstGeom>
        </p:spPr>
        <p:txBody>
          <a:bodyPr/>
          <a:lstStyle>
            <a:lvl1pPr marL="0" indent="0" algn="ctr" defTabSz="914400" eaLnBrk="1" fontAlgn="base" latinLnBrk="0" hangingPunct="1">
              <a:lnSpc>
                <a:spcPct val="100000"/>
              </a:lnSpc>
              <a:spcBef>
                <a:spcPts val="0"/>
              </a:spcBef>
              <a:spcAft>
                <a:spcPts val="0"/>
              </a:spcAft>
              <a:buNone/>
              <a:defRPr>
                <a:latin typeface="Arial" panose="020B0604020202020204" pitchFamily="34" charset="0"/>
                <a:ea typeface="宋体" panose="02010600030101010101" pitchFamily="2" charset="-122"/>
                <a:cs typeface="Arial" panose="020B0604020202020204" pitchFamily="34" charset="0"/>
              </a:defRPr>
            </a:lvl1pPr>
          </a:lstStyle>
          <a:p>
            <a:pPr marL="0" indent="0"/>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54" name="编号占位符"/>
          <p:cNvSpPr>
            <a:spLocks noGrp="1"/>
          </p:cNvSpPr>
          <p:nvPr>
            <p:ph type="sldNum" idx="12"/>
          </p:nvPr>
        </p:nvSpPr>
        <p:spPr>
          <a:xfrm>
            <a:off x="8610600" y="6356349"/>
            <a:ext cx="2743200" cy="365125"/>
          </a:xfrm>
          <a:prstGeom prst="rect">
            <a:avLst/>
          </a:prstGeom>
        </p:spPr>
        <p:txBody>
          <a:bodyPr/>
          <a:lstStyle>
            <a:lvl1pPr marL="0" indent="0"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pPr marL="0" indent="0"/>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838200" y="365124"/>
            <a:ext cx="10515600" cy="1325562"/>
          </a:xfrm>
          <a:prstGeom prst="rect">
            <a:avLst/>
          </a:prstGeom>
          <a:noFill/>
          <a:ln w="9525" cap="flat" cmpd="sng">
            <a:noFill/>
            <a:prstDash val="solid"/>
            <a:round/>
          </a:ln>
        </p:spPr>
        <p:txBody>
          <a:bodyPr vert="horz" wrap="square" lIns="91440" tIns="45720" rIns="91440" bIns="45720" anchor="ctr" anchorCtr="0">
            <a:noAutofit/>
          </a:bodyPr>
          <a:lstStyle/>
          <a:p>
            <a:pPr marL="914400" indent="-914400"/>
            <a:r>
              <a:rPr lang="zh-CN" altLang="en-US"/>
              <a:t>单击此处编辑母版标题样式</a:t>
            </a:r>
            <a:endParaRPr lang="zh-CN" altLang="en-US"/>
          </a:p>
        </p:txBody>
      </p:sp>
      <p:sp>
        <p:nvSpPr>
          <p:cNvPr id="3" name="文本"/>
          <p:cNvSpPr>
            <a:spLocks noGrp="1"/>
          </p:cNvSpPr>
          <p:nvPr>
            <p:ph type="body" idx="2"/>
          </p:nvPr>
        </p:nvSpPr>
        <p:spPr>
          <a:xfrm>
            <a:off x="838200" y="1825625"/>
            <a:ext cx="10515600" cy="4351338"/>
          </a:xfrm>
          <a:prstGeom prst="rect">
            <a:avLst/>
          </a:prstGeom>
          <a:noFill/>
          <a:ln w="9525" cap="flat" cmpd="sng">
            <a:noFill/>
            <a:prstDash val="solid"/>
            <a:round/>
          </a:ln>
        </p:spPr>
        <p:txBody>
          <a:bodyPr vert="horz" wrap="square" lIns="91440" tIns="45720" rIns="91440" bIns="45720" anchor="t" anchorCtr="0">
            <a:noAutofit/>
          </a:body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4" name="日期占位符"/>
          <p:cNvSpPr>
            <a:spLocks noGrp="1"/>
          </p:cNvSpPr>
          <p:nvPr>
            <p:ph type="dt" idx="12"/>
          </p:nvPr>
        </p:nvSpPr>
        <p:spPr>
          <a:xfrm>
            <a:off x="838200" y="6356349"/>
            <a:ext cx="2743200" cy="365125"/>
          </a:xfrm>
          <a:prstGeom prst="rect">
            <a:avLst/>
          </a:prstGeom>
          <a:noFill/>
          <a:ln w="9525" cap="flat" cmpd="sng">
            <a:noFill/>
            <a:prstDash val="solid"/>
            <a:round/>
          </a:ln>
        </p:spPr>
        <p:txBody>
          <a:bodyPr vert="horz" wrap="square" lIns="91440" tIns="45720" rIns="91440" bIns="45720" anchor="ctr" anchorCtr="0">
            <a:noAutofit/>
          </a:bodyPr>
          <a:lstStyle>
            <a:lvl1pPr marL="0" indent="0" algn="l" defTabSz="914400" eaLnBrk="1" fontAlgn="base" latinLnBrk="0" hangingPunct="1">
              <a:lnSpc>
                <a:spcPct val="100000"/>
              </a:lnSpc>
              <a:spcBef>
                <a:spcPts val="0"/>
              </a:spcBef>
              <a:spcAft>
                <a:spcPts val="0"/>
              </a:spcAft>
              <a:buNone/>
              <a:defRPr sz="1200">
                <a:solidFill>
                  <a:srgbClr val="898989"/>
                </a:solidFill>
                <a:latin typeface="Arial" panose="020B0604020202020204" pitchFamily="34" charset="0"/>
                <a:ea typeface="宋体" panose="02010600030101010101" pitchFamily="2" charset="-122"/>
                <a:cs typeface="Arial" panose="020B0604020202020204" pitchFamily="34" charset="0"/>
              </a:defRPr>
            </a:lvl1pPr>
          </a:lstStyle>
          <a:p>
            <a:fld id="{CAD2D6BD-DE1B-4B5F-8B41-2702339687B9}" type="datetime5">
              <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Arial" panose="020B0604020202020204" pitchFamily="34" charset="0"/>
              </a:rPr>
            </a:fld>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5" name="页脚占位符"/>
          <p:cNvSpPr>
            <a:spLocks noGrp="1"/>
          </p:cNvSpPr>
          <p:nvPr>
            <p:ph type="ftr" idx="3"/>
          </p:nvPr>
        </p:nvSpPr>
        <p:spPr>
          <a:xfrm>
            <a:off x="4038600" y="6356349"/>
            <a:ext cx="4114800" cy="365125"/>
          </a:xfrm>
          <a:prstGeom prst="rect">
            <a:avLst/>
          </a:prstGeom>
          <a:noFill/>
          <a:ln w="9525" cap="flat" cmpd="sng">
            <a:noFill/>
            <a:prstDash val="solid"/>
            <a:round/>
          </a:ln>
        </p:spPr>
        <p:txBody>
          <a:bodyPr vert="horz" wrap="square" lIns="91440" tIns="45720" rIns="91440" bIns="45720" anchor="ctr" anchorCtr="0">
            <a:noAutofit/>
          </a:bodyPr>
          <a:lstStyle>
            <a:lvl1pPr marL="0" indent="0" algn="ctr" defTabSz="914400" eaLnBrk="1" fontAlgn="base" latinLnBrk="0" hangingPunct="1">
              <a:lnSpc>
                <a:spcPct val="100000"/>
              </a:lnSpc>
              <a:spcBef>
                <a:spcPts val="0"/>
              </a:spcBef>
              <a:spcAft>
                <a:spcPts val="0"/>
              </a:spcAft>
              <a:buNone/>
              <a:defRPr sz="1200">
                <a:solidFill>
                  <a:srgbClr val="898989"/>
                </a:solidFill>
                <a:latin typeface="Arial" panose="020B0604020202020204" pitchFamily="34" charset="0"/>
                <a:ea typeface="宋体" panose="02010600030101010101" pitchFamily="2" charset="-122"/>
                <a:cs typeface="Arial" panose="020B0604020202020204" pitchFamily="34" charset="0"/>
              </a:defRPr>
            </a:lvl1pPr>
          </a:lstStyle>
          <a:p>
            <a:endParaRPr lang="zh-CN" altLang="en-US" sz="1200" b="0" i="0" u="none" strike="noStrike" kern="1200" cap="none" spc="0" baseline="0">
              <a:solidFill>
                <a:srgbClr val="898989"/>
              </a:solidFill>
              <a:latin typeface="Arial" panose="020B0604020202020204" pitchFamily="34" charset="0"/>
              <a:ea typeface="宋体" panose="02010600030101010101" pitchFamily="2" charset="-122"/>
              <a:cs typeface="Times New Roman" panose="02020603050405020304" charset="0"/>
            </a:endParaRPr>
          </a:p>
        </p:txBody>
      </p:sp>
      <p:sp>
        <p:nvSpPr>
          <p:cNvPr id="6" name="编号占位符"/>
          <p:cNvSpPr>
            <a:spLocks noGrp="1"/>
          </p:cNvSpPr>
          <p:nvPr>
            <p:ph type="sldNum" idx="4"/>
          </p:nvPr>
        </p:nvSpPr>
        <p:spPr>
          <a:xfrm>
            <a:off x="8610600" y="6356349"/>
            <a:ext cx="2743200" cy="365125"/>
          </a:xfrm>
          <a:prstGeom prst="rect">
            <a:avLst/>
          </a:prstGeom>
          <a:noFill/>
          <a:ln w="9525" cap="flat" cmpd="sng">
            <a:noFill/>
            <a:prstDash val="solid"/>
            <a:round/>
          </a:ln>
        </p:spPr>
        <p:txBody>
          <a:bodyPr vert="horz" wrap="square" lIns="91440" tIns="45720" rIns="91440" bIns="45720" anchor="ctr" anchorCtr="0">
            <a:noAutofit/>
          </a:bodyPr>
          <a:lstStyle>
            <a:lvl1pPr algn="r" defTabSz="914400" eaLnBrk="1" fontAlgn="base" latinLnBrk="0" hangingPunct="1">
              <a:defRPr>
                <a:latin typeface="Arial" panose="020B0604020202020204" pitchFamily="34" charset="0"/>
                <a:ea typeface="宋体" panose="02010600030101010101" pitchFamily="2" charset="-122"/>
                <a:cs typeface="Arial" panose="020B0604020202020204" pitchFamily="34" charset="0"/>
              </a:defRPr>
            </a:lvl1pPr>
          </a:lstStyle>
          <a:p>
            <a:fld id="{CAD2D6BD-DE1B-4B5F-8B41-2702339687B9}" type="slidenum">
              <a:rPr lang="zh-CN" altLang="en-US" sz="1200" strike="noStrike">
                <a:solidFill>
                  <a:srgbClr val="898989"/>
                </a:solidFill>
                <a:latin typeface="Arial" panose="020B0604020202020204" pitchFamily="34" charset="0"/>
                <a:ea typeface="宋体" panose="02010600030101010101" pitchFamily="2" charset="-122"/>
                <a:cs typeface="微软雅黑" panose="020B0503020204020204" charset="-122"/>
              </a:rPr>
            </a:fld>
            <a:endParaRPr lang="zh-CN" altLang="en-US" sz="1200" strike="noStrike">
              <a:solidFill>
                <a:srgbClr val="898989"/>
              </a:solidFill>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l" defTabSz="914400" eaLnBrk="0" fontAlgn="base" hangingPunct="0">
        <a:lnSpc>
          <a:spcPct val="90000"/>
        </a:lnSpc>
        <a:spcBef>
          <a:spcPts val="0"/>
        </a:spcBef>
        <a:spcAft>
          <a:spcPts val="0"/>
        </a:spcAft>
        <a:defRPr sz="4400">
          <a:solidFill>
            <a:schemeClr val="tx1"/>
          </a:solidFill>
          <a:latin typeface="MS PGothic" panose="020B0600070205080204" charset="-128"/>
          <a:ea typeface="微软雅黑" panose="020B0503020204020204" charset="-122"/>
          <a:cs typeface="MS PGothic" panose="020B0600070205080204" charset="-128"/>
        </a:defRPr>
      </a:lvl1pPr>
    </p:titleStyle>
    <p:bodyStyle>
      <a:lvl1pPr marL="228600" indent="-228600" algn="l" defTabSz="914400" eaLnBrk="0" fontAlgn="base" hangingPunct="0">
        <a:lnSpc>
          <a:spcPct val="90000"/>
        </a:lnSpc>
        <a:spcBef>
          <a:spcPts val="1000"/>
        </a:spcBef>
        <a:spcAft>
          <a:spcPts val="0"/>
        </a:spcAft>
        <a:buFont typeface="Arial" panose="020B0604020202020204" pitchFamily="34" charset="0"/>
        <a:buChar char="•"/>
        <a:defRPr sz="28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0" fontAlgn="base" hangingPunct="0">
        <a:lnSpc>
          <a:spcPct val="90000"/>
        </a:lnSpc>
        <a:spcBef>
          <a:spcPts val="500"/>
        </a:spcBef>
        <a:spcAft>
          <a:spcPts val="0"/>
        </a:spcAft>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gn="l" defTabSz="914400" eaLnBrk="0" fontAlgn="base" hangingPunct="0">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gn="l" defTabSz="914400" eaLnBrk="0" fontAlgn="base" hangingPunct="0">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gn="l" defTabSz="914400" eaLnBrk="0" fontAlgn="base" hangingPunct="0">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algn="l" defTabSz="914400" fontAlgn="base" hangingPunct="1">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algn="l" defTabSz="914400" fontAlgn="base" hangingPunct="1">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algn="l" defTabSz="914400" fontAlgn="base" hangingPunct="1">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429000" indent="-228600" algn="l" defTabSz="914400" fontAlgn="base" hangingPunct="1">
        <a:lnSpc>
          <a:spcPct val="90000"/>
        </a:lnSpc>
        <a:spcBef>
          <a:spcPts val="500"/>
        </a:spcBef>
        <a:spcAft>
          <a:spcPts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6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4" Type="http://schemas.openxmlformats.org/officeDocument/2006/relationships/slideLayout" Target="../slideLayouts/slideLayout12.xml"/><Relationship Id="rId13" Type="http://schemas.openxmlformats.org/officeDocument/2006/relationships/image" Target="../media/image31.png"/><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9.png"/></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32.wmf"/><Relationship Id="rId1"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wmf"/></Relationships>
</file>

<file path=ppt/slides/_rels/slide6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5.jpeg"/><Relationship Id="rId4" Type="http://schemas.openxmlformats.org/officeDocument/2006/relationships/tags" Target="../tags/tag16.xml"/><Relationship Id="rId3" Type="http://schemas.openxmlformats.org/officeDocument/2006/relationships/image" Target="../media/image34.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p:cNvSpPr/>
          <p:nvPr/>
        </p:nvSpPr>
        <p:spPr>
          <a:xfrm>
            <a:off x="0" y="0"/>
            <a:ext cx="12192000" cy="6858000"/>
          </a:xfrm>
          <a:prstGeom prst="rect">
            <a:avLst/>
          </a:prstGeom>
          <a:solidFill>
            <a:schemeClr val="tx2"/>
          </a:solidFill>
          <a:ln w="9525" cap="flat" cmpd="sng">
            <a:noFill/>
            <a:prstDash val="solid"/>
            <a:round/>
          </a:ln>
        </p:spPr>
        <p:txBody>
          <a:bodyPr rtlCol="0" anchor="ctr"/>
          <a:lstStyle/>
          <a:p>
            <a:pPr algn="ctr"/>
          </a:p>
        </p:txBody>
      </p:sp>
      <p:sp>
        <p:nvSpPr>
          <p:cNvPr id="77" name="矩形"/>
          <p:cNvSpPr/>
          <p:nvPr/>
        </p:nvSpPr>
        <p:spPr>
          <a:xfrm>
            <a:off x="0" y="6400800"/>
            <a:ext cx="12192000" cy="457200"/>
          </a:xfrm>
          <a:prstGeom prst="rect">
            <a:avLst/>
          </a:prstGeom>
          <a:solidFill>
            <a:schemeClr val="tx2"/>
          </a:solidFill>
          <a:ln w="9525" cap="flat" cmpd="sng">
            <a:noFill/>
            <a:prstDash val="solid"/>
            <a:round/>
          </a:ln>
        </p:spPr>
        <p:txBody>
          <a:bodyPr rtlCol="0" anchor="ctr"/>
          <a:lstStyle/>
          <a:p>
            <a:pPr algn="ctr"/>
          </a:p>
        </p:txBody>
      </p:sp>
      <p:grpSp>
        <p:nvGrpSpPr>
          <p:cNvPr id="80" name="组合"/>
          <p:cNvGrpSpPr/>
          <p:nvPr/>
        </p:nvGrpSpPr>
        <p:grpSpPr>
          <a:xfrm>
            <a:off x="5056187" y="622295"/>
            <a:ext cx="2079625" cy="1568450"/>
            <a:chOff x="5056187" y="1612899"/>
            <a:chExt cx="2079625" cy="1568450"/>
          </a:xfrm>
        </p:grpSpPr>
        <p:sp>
          <p:nvSpPr>
            <p:cNvPr id="78" name="曲线"/>
            <p:cNvSpPr/>
            <p:nvPr/>
          </p:nvSpPr>
          <p:spPr>
            <a:xfrm>
              <a:off x="5056187" y="1882710"/>
              <a:ext cx="2079625" cy="1042121"/>
            </a:xfrm>
            <a:custGeom>
              <a:avLst/>
              <a:gdLst>
                <a:gd name="T1" fmla="*/ 0 w 21600"/>
                <a:gd name="T2" fmla="*/ 0 h 21600"/>
                <a:gd name="T3" fmla="*/ 21600 w 21600"/>
                <a:gd name="T4" fmla="*/ 21600 h 21600"/>
              </a:gdLst>
              <a:ahLst/>
              <a:cxnLst/>
              <a:rect l="T1" t="T2" r="T3" b="T4"/>
              <a:pathLst>
                <a:path w="21600" h="21600">
                  <a:moveTo>
                    <a:pt x="7030" y="4483"/>
                  </a:moveTo>
                  <a:cubicBezTo>
                    <a:pt x="7030" y="4075"/>
                    <a:pt x="7132" y="3667"/>
                    <a:pt x="7233" y="3464"/>
                  </a:cubicBezTo>
                  <a:cubicBezTo>
                    <a:pt x="7233" y="3260"/>
                    <a:pt x="7233" y="3260"/>
                    <a:pt x="7233" y="3260"/>
                  </a:cubicBezTo>
                  <a:cubicBezTo>
                    <a:pt x="7233" y="2649"/>
                    <a:pt x="7132" y="2241"/>
                    <a:pt x="7132" y="1630"/>
                  </a:cubicBezTo>
                  <a:cubicBezTo>
                    <a:pt x="6826" y="1630"/>
                    <a:pt x="6826" y="1630"/>
                    <a:pt x="6826" y="1630"/>
                  </a:cubicBezTo>
                  <a:cubicBezTo>
                    <a:pt x="6622" y="1222"/>
                    <a:pt x="6622" y="1222"/>
                    <a:pt x="6622" y="1222"/>
                  </a:cubicBezTo>
                  <a:cubicBezTo>
                    <a:pt x="5705" y="0"/>
                    <a:pt x="4788" y="815"/>
                    <a:pt x="4279" y="1222"/>
                  </a:cubicBezTo>
                  <a:cubicBezTo>
                    <a:pt x="3566" y="1630"/>
                    <a:pt x="3056" y="3667"/>
                    <a:pt x="3464" y="6724"/>
                  </a:cubicBezTo>
                  <a:cubicBezTo>
                    <a:pt x="3464" y="7335"/>
                    <a:pt x="3260" y="7539"/>
                    <a:pt x="3260" y="7743"/>
                  </a:cubicBezTo>
                  <a:cubicBezTo>
                    <a:pt x="3362" y="8354"/>
                    <a:pt x="3362" y="9984"/>
                    <a:pt x="3667" y="10188"/>
                  </a:cubicBezTo>
                  <a:cubicBezTo>
                    <a:pt x="3667" y="10392"/>
                    <a:pt x="3871" y="10392"/>
                    <a:pt x="3871" y="10392"/>
                  </a:cubicBezTo>
                  <a:cubicBezTo>
                    <a:pt x="3871" y="11003"/>
                    <a:pt x="3871" y="11615"/>
                    <a:pt x="3973" y="12226"/>
                  </a:cubicBezTo>
                  <a:cubicBezTo>
                    <a:pt x="3973" y="12633"/>
                    <a:pt x="4177" y="12633"/>
                    <a:pt x="4279" y="13245"/>
                  </a:cubicBezTo>
                  <a:cubicBezTo>
                    <a:pt x="3973" y="13245"/>
                    <a:pt x="3973" y="13245"/>
                    <a:pt x="3973" y="13245"/>
                  </a:cubicBezTo>
                  <a:cubicBezTo>
                    <a:pt x="3871" y="13652"/>
                    <a:pt x="3769" y="14671"/>
                    <a:pt x="3566" y="14875"/>
                  </a:cubicBezTo>
                  <a:cubicBezTo>
                    <a:pt x="3362" y="14875"/>
                    <a:pt x="3260" y="15079"/>
                    <a:pt x="3056" y="15079"/>
                  </a:cubicBezTo>
                  <a:cubicBezTo>
                    <a:pt x="2547" y="15486"/>
                    <a:pt x="1935" y="16098"/>
                    <a:pt x="1324" y="16505"/>
                  </a:cubicBezTo>
                  <a:cubicBezTo>
                    <a:pt x="815" y="16913"/>
                    <a:pt x="203" y="17116"/>
                    <a:pt x="101" y="18135"/>
                  </a:cubicBezTo>
                  <a:cubicBezTo>
                    <a:pt x="101" y="18950"/>
                    <a:pt x="0" y="20581"/>
                    <a:pt x="0" y="21600"/>
                  </a:cubicBezTo>
                  <a:cubicBezTo>
                    <a:pt x="2547" y="21600"/>
                    <a:pt x="2547" y="21600"/>
                    <a:pt x="2547" y="21600"/>
                  </a:cubicBezTo>
                  <a:cubicBezTo>
                    <a:pt x="2547" y="21192"/>
                    <a:pt x="2547" y="20988"/>
                    <a:pt x="2547" y="20581"/>
                  </a:cubicBezTo>
                  <a:cubicBezTo>
                    <a:pt x="2547" y="19969"/>
                    <a:pt x="2547" y="19358"/>
                    <a:pt x="2547" y="18950"/>
                  </a:cubicBezTo>
                  <a:cubicBezTo>
                    <a:pt x="2547" y="18747"/>
                    <a:pt x="2547" y="18747"/>
                    <a:pt x="2547" y="18747"/>
                  </a:cubicBezTo>
                  <a:cubicBezTo>
                    <a:pt x="2547" y="18543"/>
                    <a:pt x="2547" y="18543"/>
                    <a:pt x="2547" y="18543"/>
                  </a:cubicBezTo>
                  <a:cubicBezTo>
                    <a:pt x="2852" y="16913"/>
                    <a:pt x="3667" y="16301"/>
                    <a:pt x="4279" y="15894"/>
                  </a:cubicBezTo>
                  <a:cubicBezTo>
                    <a:pt x="4483" y="15690"/>
                    <a:pt x="4584" y="15690"/>
                    <a:pt x="4686" y="15486"/>
                  </a:cubicBezTo>
                  <a:cubicBezTo>
                    <a:pt x="4992" y="15283"/>
                    <a:pt x="5400" y="15079"/>
                    <a:pt x="5705" y="14671"/>
                  </a:cubicBezTo>
                  <a:cubicBezTo>
                    <a:pt x="6113" y="14264"/>
                    <a:pt x="6622" y="13856"/>
                    <a:pt x="7030" y="13652"/>
                  </a:cubicBezTo>
                  <a:cubicBezTo>
                    <a:pt x="7030" y="13449"/>
                    <a:pt x="7030" y="13449"/>
                    <a:pt x="7030" y="13245"/>
                  </a:cubicBezTo>
                  <a:cubicBezTo>
                    <a:pt x="6928" y="13245"/>
                    <a:pt x="6826" y="13245"/>
                    <a:pt x="6724" y="13245"/>
                  </a:cubicBezTo>
                  <a:cubicBezTo>
                    <a:pt x="6724" y="12633"/>
                    <a:pt x="6928" y="12430"/>
                    <a:pt x="7030" y="12022"/>
                  </a:cubicBezTo>
                  <a:cubicBezTo>
                    <a:pt x="7132" y="11615"/>
                    <a:pt x="7030" y="11003"/>
                    <a:pt x="7132" y="10596"/>
                  </a:cubicBezTo>
                  <a:cubicBezTo>
                    <a:pt x="7233" y="10392"/>
                    <a:pt x="7437" y="10188"/>
                    <a:pt x="7437" y="9984"/>
                  </a:cubicBezTo>
                  <a:cubicBezTo>
                    <a:pt x="7539" y="9781"/>
                    <a:pt x="7641" y="9373"/>
                    <a:pt x="7641" y="9169"/>
                  </a:cubicBezTo>
                  <a:cubicBezTo>
                    <a:pt x="7641" y="8966"/>
                    <a:pt x="7641" y="8762"/>
                    <a:pt x="7641" y="8762"/>
                  </a:cubicBezTo>
                  <a:cubicBezTo>
                    <a:pt x="7233" y="7743"/>
                    <a:pt x="7132" y="6113"/>
                    <a:pt x="7132" y="4890"/>
                  </a:cubicBezTo>
                  <a:cubicBezTo>
                    <a:pt x="7132" y="4686"/>
                    <a:pt x="7132" y="4686"/>
                    <a:pt x="7030" y="4483"/>
                  </a:cubicBezTo>
                  <a:close/>
                  <a:moveTo>
                    <a:pt x="21498" y="18135"/>
                  </a:moveTo>
                  <a:cubicBezTo>
                    <a:pt x="21396" y="17116"/>
                    <a:pt x="20784" y="16913"/>
                    <a:pt x="20275" y="16505"/>
                  </a:cubicBezTo>
                  <a:cubicBezTo>
                    <a:pt x="19664" y="16098"/>
                    <a:pt x="19052" y="15486"/>
                    <a:pt x="18543" y="15079"/>
                  </a:cubicBezTo>
                  <a:cubicBezTo>
                    <a:pt x="18339" y="15079"/>
                    <a:pt x="18237" y="14875"/>
                    <a:pt x="18033" y="14875"/>
                  </a:cubicBezTo>
                  <a:cubicBezTo>
                    <a:pt x="17830" y="14671"/>
                    <a:pt x="17728" y="13652"/>
                    <a:pt x="17626" y="13245"/>
                  </a:cubicBezTo>
                  <a:cubicBezTo>
                    <a:pt x="17524" y="13245"/>
                    <a:pt x="17422" y="13245"/>
                    <a:pt x="17320" y="13245"/>
                  </a:cubicBezTo>
                  <a:cubicBezTo>
                    <a:pt x="17320" y="12633"/>
                    <a:pt x="17524" y="12430"/>
                    <a:pt x="17626" y="12022"/>
                  </a:cubicBezTo>
                  <a:cubicBezTo>
                    <a:pt x="17626" y="11615"/>
                    <a:pt x="17626" y="11003"/>
                    <a:pt x="17728" y="10596"/>
                  </a:cubicBezTo>
                  <a:cubicBezTo>
                    <a:pt x="17830" y="10392"/>
                    <a:pt x="17932" y="10188"/>
                    <a:pt x="18033" y="9984"/>
                  </a:cubicBezTo>
                  <a:cubicBezTo>
                    <a:pt x="18135" y="9781"/>
                    <a:pt x="18135" y="9373"/>
                    <a:pt x="18237" y="9169"/>
                  </a:cubicBezTo>
                  <a:cubicBezTo>
                    <a:pt x="18237" y="8762"/>
                    <a:pt x="18339" y="7947"/>
                    <a:pt x="18135" y="7539"/>
                  </a:cubicBezTo>
                  <a:cubicBezTo>
                    <a:pt x="18135" y="7132"/>
                    <a:pt x="18033" y="7132"/>
                    <a:pt x="18033" y="6928"/>
                  </a:cubicBezTo>
                  <a:cubicBezTo>
                    <a:pt x="18033" y="6316"/>
                    <a:pt x="18135" y="5094"/>
                    <a:pt x="18135" y="4686"/>
                  </a:cubicBezTo>
                  <a:cubicBezTo>
                    <a:pt x="18135" y="4075"/>
                    <a:pt x="18135" y="3260"/>
                    <a:pt x="18033" y="2649"/>
                  </a:cubicBezTo>
                  <a:cubicBezTo>
                    <a:pt x="18033" y="2649"/>
                    <a:pt x="17932" y="1833"/>
                    <a:pt x="17728" y="1630"/>
                  </a:cubicBezTo>
                  <a:cubicBezTo>
                    <a:pt x="17422" y="1630"/>
                    <a:pt x="17422" y="1630"/>
                    <a:pt x="17422" y="1630"/>
                  </a:cubicBezTo>
                  <a:cubicBezTo>
                    <a:pt x="17116" y="1222"/>
                    <a:pt x="17116" y="1222"/>
                    <a:pt x="17116" y="1222"/>
                  </a:cubicBezTo>
                  <a:cubicBezTo>
                    <a:pt x="16301" y="0"/>
                    <a:pt x="15384" y="815"/>
                    <a:pt x="14875" y="1222"/>
                  </a:cubicBezTo>
                  <a:cubicBezTo>
                    <a:pt x="14569" y="1426"/>
                    <a:pt x="14366" y="1833"/>
                    <a:pt x="14162" y="2445"/>
                  </a:cubicBezTo>
                  <a:cubicBezTo>
                    <a:pt x="14162" y="2649"/>
                    <a:pt x="14162" y="2852"/>
                    <a:pt x="14162" y="2852"/>
                  </a:cubicBezTo>
                  <a:cubicBezTo>
                    <a:pt x="14162" y="3056"/>
                    <a:pt x="14162" y="3056"/>
                    <a:pt x="14162" y="3056"/>
                  </a:cubicBezTo>
                  <a:cubicBezTo>
                    <a:pt x="14162" y="3056"/>
                    <a:pt x="14162" y="3056"/>
                    <a:pt x="14162" y="3056"/>
                  </a:cubicBezTo>
                  <a:cubicBezTo>
                    <a:pt x="14264" y="3260"/>
                    <a:pt x="14264" y="3260"/>
                    <a:pt x="14264" y="3464"/>
                  </a:cubicBezTo>
                  <a:cubicBezTo>
                    <a:pt x="14569" y="4483"/>
                    <a:pt x="14467" y="5705"/>
                    <a:pt x="14366" y="6520"/>
                  </a:cubicBezTo>
                  <a:cubicBezTo>
                    <a:pt x="14366" y="6928"/>
                    <a:pt x="14264" y="7743"/>
                    <a:pt x="14060" y="8354"/>
                  </a:cubicBezTo>
                  <a:cubicBezTo>
                    <a:pt x="13958" y="8354"/>
                    <a:pt x="13958" y="8558"/>
                    <a:pt x="13856" y="8558"/>
                  </a:cubicBezTo>
                  <a:cubicBezTo>
                    <a:pt x="13958" y="9373"/>
                    <a:pt x="13958" y="9984"/>
                    <a:pt x="14162" y="10188"/>
                  </a:cubicBezTo>
                  <a:cubicBezTo>
                    <a:pt x="14264" y="10392"/>
                    <a:pt x="14467" y="10392"/>
                    <a:pt x="14467" y="10392"/>
                  </a:cubicBezTo>
                  <a:cubicBezTo>
                    <a:pt x="14467" y="11003"/>
                    <a:pt x="14467" y="11615"/>
                    <a:pt x="14467" y="12226"/>
                  </a:cubicBezTo>
                  <a:cubicBezTo>
                    <a:pt x="14569" y="12633"/>
                    <a:pt x="14773" y="12633"/>
                    <a:pt x="14773" y="13245"/>
                  </a:cubicBezTo>
                  <a:cubicBezTo>
                    <a:pt x="14569" y="13245"/>
                    <a:pt x="14569" y="13245"/>
                    <a:pt x="14569" y="13245"/>
                  </a:cubicBezTo>
                  <a:cubicBezTo>
                    <a:pt x="14569" y="13449"/>
                    <a:pt x="14569" y="13449"/>
                    <a:pt x="14569" y="13652"/>
                  </a:cubicBezTo>
                  <a:cubicBezTo>
                    <a:pt x="14977" y="13856"/>
                    <a:pt x="15486" y="14264"/>
                    <a:pt x="15894" y="14671"/>
                  </a:cubicBezTo>
                  <a:cubicBezTo>
                    <a:pt x="16301" y="15079"/>
                    <a:pt x="16607" y="15283"/>
                    <a:pt x="16913" y="15486"/>
                  </a:cubicBezTo>
                  <a:cubicBezTo>
                    <a:pt x="17015" y="15690"/>
                    <a:pt x="17116" y="15690"/>
                    <a:pt x="17320" y="15894"/>
                  </a:cubicBezTo>
                  <a:cubicBezTo>
                    <a:pt x="17932" y="16301"/>
                    <a:pt x="18747" y="16913"/>
                    <a:pt x="19052" y="18543"/>
                  </a:cubicBezTo>
                  <a:cubicBezTo>
                    <a:pt x="19052" y="18747"/>
                    <a:pt x="19052" y="18747"/>
                    <a:pt x="19052" y="18747"/>
                  </a:cubicBezTo>
                  <a:cubicBezTo>
                    <a:pt x="19052" y="18950"/>
                    <a:pt x="19052" y="18950"/>
                    <a:pt x="19052" y="18950"/>
                  </a:cubicBezTo>
                  <a:cubicBezTo>
                    <a:pt x="19052" y="19358"/>
                    <a:pt x="19052" y="19969"/>
                    <a:pt x="19052" y="20581"/>
                  </a:cubicBezTo>
                  <a:cubicBezTo>
                    <a:pt x="19052" y="20988"/>
                    <a:pt x="19052" y="21192"/>
                    <a:pt x="19052" y="21600"/>
                  </a:cubicBezTo>
                  <a:cubicBezTo>
                    <a:pt x="21600" y="21600"/>
                    <a:pt x="21600" y="21600"/>
                    <a:pt x="21600" y="21600"/>
                  </a:cubicBezTo>
                  <a:cubicBezTo>
                    <a:pt x="21600" y="20581"/>
                    <a:pt x="21498" y="18950"/>
                    <a:pt x="21498" y="18135"/>
                  </a:cubicBezTo>
                  <a:close/>
                </a:path>
              </a:pathLst>
            </a:custGeom>
            <a:solidFill>
              <a:schemeClr val="bg1"/>
            </a:solidFill>
            <a:ln w="9525" cap="flat" cmpd="sng">
              <a:noFill/>
              <a:prstDash val="solid"/>
              <a:round/>
            </a:ln>
          </p:spPr>
          <p:txBody>
            <a:bodyPr rtlCol="0" anchor="ctr"/>
            <a:lstStyle/>
            <a:p>
              <a:pPr algn="ctr"/>
            </a:p>
          </p:txBody>
        </p:sp>
        <p:sp>
          <p:nvSpPr>
            <p:cNvPr id="79" name="曲线"/>
            <p:cNvSpPr/>
            <p:nvPr/>
          </p:nvSpPr>
          <p:spPr>
            <a:xfrm>
              <a:off x="5359205" y="1612899"/>
              <a:ext cx="1473586" cy="1568450"/>
            </a:xfrm>
            <a:custGeom>
              <a:avLst/>
              <a:gdLst>
                <a:gd name="T1" fmla="*/ 0 w 21600"/>
                <a:gd name="T2" fmla="*/ 0 h 21600"/>
                <a:gd name="T3" fmla="*/ 21600 w 21600"/>
                <a:gd name="T4" fmla="*/ 21600 h 21600"/>
              </a:gdLst>
              <a:ahLst/>
              <a:cxnLst/>
              <a:rect l="T1" t="T2" r="T3" b="T4"/>
              <a:pathLst>
                <a:path w="21600" h="21600">
                  <a:moveTo>
                    <a:pt x="14687" y="1835"/>
                  </a:moveTo>
                  <a:cubicBezTo>
                    <a:pt x="14832" y="2512"/>
                    <a:pt x="14832" y="3051"/>
                    <a:pt x="14832" y="3861"/>
                  </a:cubicBezTo>
                  <a:cubicBezTo>
                    <a:pt x="14832" y="4130"/>
                    <a:pt x="14687" y="5344"/>
                    <a:pt x="14687" y="5749"/>
                  </a:cubicBezTo>
                  <a:cubicBezTo>
                    <a:pt x="14687" y="6018"/>
                    <a:pt x="14832" y="6018"/>
                    <a:pt x="14975" y="6290"/>
                  </a:cubicBezTo>
                  <a:cubicBezTo>
                    <a:pt x="15119" y="6829"/>
                    <a:pt x="15119" y="7505"/>
                    <a:pt x="14975" y="7910"/>
                  </a:cubicBezTo>
                  <a:cubicBezTo>
                    <a:pt x="14975" y="8180"/>
                    <a:pt x="14832" y="8449"/>
                    <a:pt x="14687" y="8719"/>
                  </a:cubicBezTo>
                  <a:cubicBezTo>
                    <a:pt x="14543" y="8990"/>
                    <a:pt x="14111" y="8990"/>
                    <a:pt x="13968" y="9259"/>
                  </a:cubicBezTo>
                  <a:cubicBezTo>
                    <a:pt x="13824" y="9665"/>
                    <a:pt x="13968" y="10068"/>
                    <a:pt x="13824" y="10609"/>
                  </a:cubicBezTo>
                  <a:cubicBezTo>
                    <a:pt x="13679" y="11014"/>
                    <a:pt x="13247" y="11014"/>
                    <a:pt x="13247" y="11688"/>
                  </a:cubicBezTo>
                  <a:lnTo>
                    <a:pt x="13824" y="11688"/>
                  </a:lnTo>
                  <a:cubicBezTo>
                    <a:pt x="13968" y="12095"/>
                    <a:pt x="14400" y="12904"/>
                    <a:pt x="14687" y="13173"/>
                  </a:cubicBezTo>
                  <a:cubicBezTo>
                    <a:pt x="14975" y="13309"/>
                    <a:pt x="15407" y="13309"/>
                    <a:pt x="15696" y="13444"/>
                  </a:cubicBezTo>
                  <a:lnTo>
                    <a:pt x="19008" y="14794"/>
                  </a:lnTo>
                  <a:cubicBezTo>
                    <a:pt x="20016" y="15197"/>
                    <a:pt x="21312" y="15333"/>
                    <a:pt x="21600" y="16277"/>
                  </a:cubicBezTo>
                  <a:lnTo>
                    <a:pt x="21600" y="19382"/>
                  </a:lnTo>
                  <a:cubicBezTo>
                    <a:pt x="16005" y="21976"/>
                    <a:pt x="9171" y="22685"/>
                    <a:pt x="0" y="19382"/>
                  </a:cubicBezTo>
                  <a:lnTo>
                    <a:pt x="0" y="16277"/>
                  </a:lnTo>
                  <a:cubicBezTo>
                    <a:pt x="431" y="15333"/>
                    <a:pt x="1583" y="15197"/>
                    <a:pt x="2591" y="14794"/>
                  </a:cubicBezTo>
                  <a:lnTo>
                    <a:pt x="5903" y="13444"/>
                  </a:lnTo>
                  <a:cubicBezTo>
                    <a:pt x="6335" y="13309"/>
                    <a:pt x="6624" y="13309"/>
                    <a:pt x="6912" y="13173"/>
                  </a:cubicBezTo>
                  <a:cubicBezTo>
                    <a:pt x="7199" y="12904"/>
                    <a:pt x="7631" y="12095"/>
                    <a:pt x="7775" y="11688"/>
                  </a:cubicBezTo>
                  <a:lnTo>
                    <a:pt x="8207" y="11688"/>
                  </a:lnTo>
                  <a:cubicBezTo>
                    <a:pt x="8207" y="11147"/>
                    <a:pt x="7775" y="11014"/>
                    <a:pt x="7631" y="10744"/>
                  </a:cubicBezTo>
                  <a:cubicBezTo>
                    <a:pt x="7631" y="10203"/>
                    <a:pt x="7631" y="9529"/>
                    <a:pt x="7488" y="8990"/>
                  </a:cubicBezTo>
                  <a:cubicBezTo>
                    <a:pt x="7488" y="9124"/>
                    <a:pt x="7056" y="8990"/>
                    <a:pt x="7056" y="8990"/>
                  </a:cubicBezTo>
                  <a:cubicBezTo>
                    <a:pt x="6480" y="8585"/>
                    <a:pt x="6480" y="7236"/>
                    <a:pt x="6335" y="6693"/>
                  </a:cubicBezTo>
                  <a:cubicBezTo>
                    <a:pt x="6335" y="6423"/>
                    <a:pt x="6767" y="6154"/>
                    <a:pt x="6624" y="5749"/>
                  </a:cubicBezTo>
                  <a:cubicBezTo>
                    <a:pt x="6047" y="2917"/>
                    <a:pt x="6912" y="1025"/>
                    <a:pt x="8352" y="486"/>
                  </a:cubicBezTo>
                  <a:cubicBezTo>
                    <a:pt x="9359" y="217"/>
                    <a:pt x="11231" y="-457"/>
                    <a:pt x="12959" y="486"/>
                  </a:cubicBezTo>
                  <a:lnTo>
                    <a:pt x="13391" y="891"/>
                  </a:lnTo>
                  <a:lnTo>
                    <a:pt x="14111" y="891"/>
                  </a:lnTo>
                  <a:cubicBezTo>
                    <a:pt x="14400" y="1161"/>
                    <a:pt x="14687" y="1835"/>
                    <a:pt x="14687" y="1835"/>
                  </a:cubicBezTo>
                  <a:close/>
                </a:path>
              </a:pathLst>
            </a:custGeom>
            <a:solidFill>
              <a:schemeClr val="bg1"/>
            </a:solidFill>
            <a:ln w="9525" cap="flat" cmpd="sng">
              <a:noFill/>
              <a:prstDash val="solid"/>
              <a:round/>
            </a:ln>
          </p:spPr>
          <p:txBody>
            <a:bodyPr rtlCol="0" anchor="ctr"/>
            <a:lstStyle/>
            <a:p>
              <a:pPr algn="ctr"/>
            </a:p>
          </p:txBody>
        </p:sp>
      </p:grpSp>
      <p:sp>
        <p:nvSpPr>
          <p:cNvPr id="81" name="椭圆"/>
          <p:cNvSpPr/>
          <p:nvPr/>
        </p:nvSpPr>
        <p:spPr>
          <a:xfrm>
            <a:off x="4857750" y="168271"/>
            <a:ext cx="2476500" cy="2476500"/>
          </a:xfrm>
          <a:prstGeom prst="ellipse">
            <a:avLst/>
          </a:prstGeom>
          <a:noFill/>
          <a:ln w="76200" cap="flat" cmpd="sng">
            <a:solidFill>
              <a:srgbClr val="FFFFFF"/>
            </a:solidFill>
            <a:prstDash val="solid"/>
            <a:bevel/>
          </a:ln>
        </p:spPr>
        <p:txBody>
          <a:bodyPr rtlCol="0" anchor="ctr"/>
          <a:lstStyle/>
          <a:p>
            <a:pPr algn="ctr"/>
          </a:p>
        </p:txBody>
      </p:sp>
      <p:sp>
        <p:nvSpPr>
          <p:cNvPr id="82" name="矩形"/>
          <p:cNvSpPr/>
          <p:nvPr/>
        </p:nvSpPr>
        <p:spPr>
          <a:xfrm>
            <a:off x="3176270" y="2860774"/>
            <a:ext cx="6340197" cy="1015663"/>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6000" b="0"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rPr>
              <a:t>动火作业安全管理</a:t>
            </a:r>
            <a:endParaRPr lang="zh-CN" altLang="en-US" sz="6000" b="0"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7334250" y="400989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6884250" y="5257822"/>
            <a:ext cx="900000" cy="900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127365" y="525843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370480" y="525782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4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43"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44" name="矩形"/>
          <p:cNvSpPr/>
          <p:nvPr/>
        </p:nvSpPr>
        <p:spPr>
          <a:xfrm>
            <a:off x="484188" y="1751013"/>
            <a:ext cx="10990262" cy="5215890"/>
          </a:xfrm>
          <a:prstGeom prst="rect">
            <a:avLst/>
          </a:prstGeom>
          <a:noFill/>
          <a:ln w="9525" cap="flat" cmpd="sng">
            <a:noFill/>
            <a:prstDash val="solid"/>
            <a:round/>
          </a:ln>
        </p:spPr>
        <p:txBody>
          <a:bodyPr vert="horz" wrap="square" lIns="91440" tIns="45720" rIns="91440" bIns="45720" anchor="t" anchorCtr="0">
            <a:spAutoFit/>
          </a:bodyPr>
          <a:lstStyle/>
          <a:p>
            <a:pPr marL="452755" indent="-452755" algn="l">
              <a:lnSpc>
                <a:spcPct val="100000"/>
              </a:lnSpc>
              <a:spcBef>
                <a:spcPts val="600"/>
              </a:spcBef>
              <a:spcAft>
                <a:spcPts val="60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生产单位安全责任（</a:t>
            </a:r>
            <a:r>
              <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a:t>
            </a: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向施工单位提供安全作业的现场条件；</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向施工单位明确动火施工现场的危险点源和危险状况；</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配合施工单位制定动火施工作业方案、安全措施和应急预案，并负责审查和批准；</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指定动火作业现场安全监督；</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监督施工单位执行安全法规、标准，遵守安全规章制度、操作规程；</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监督施工单位维护好各种安全、消防、防护设施设备和器材，工艺设备、设施。</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452755" indent="-452755" algn="l">
              <a:lnSpc>
                <a:spcPct val="100000"/>
              </a:lnSpc>
              <a:spcBef>
                <a:spcPts val="0"/>
              </a:spcBef>
              <a:spcAft>
                <a:spcPts val="0"/>
              </a:spcAft>
              <a:buNone/>
            </a:pP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4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48"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49" name="矩形"/>
          <p:cNvSpPr/>
          <p:nvPr/>
        </p:nvSpPr>
        <p:spPr>
          <a:xfrm>
            <a:off x="484188" y="1931988"/>
            <a:ext cx="11358561" cy="3710939"/>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l">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生产单位安全责任（</a:t>
            </a:r>
            <a:r>
              <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a:t>
            </a: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Font typeface="Wingdings" panose="05000000000000000000" charset="0"/>
              <a:buChar char="Ø"/>
            </a:pP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发现以下情况，有权撤销动火许可证：</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）动火作业现场的条件发生变化；</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）发现不符合动火作业许可要求和条件的任何现象；</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）不听从生产单位的指挥。</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ts val="0"/>
              </a:spcBef>
              <a:spcAft>
                <a:spcPts val="0"/>
              </a:spcAft>
              <a:buNone/>
            </a:pP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5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53"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54" name="矩形"/>
          <p:cNvSpPr/>
          <p:nvPr/>
        </p:nvSpPr>
        <p:spPr>
          <a:xfrm>
            <a:off x="384175" y="1328738"/>
            <a:ext cx="11212514" cy="5520690"/>
          </a:xfrm>
          <a:prstGeom prst="rect">
            <a:avLst/>
          </a:prstGeom>
          <a:noFill/>
          <a:ln w="9525" cap="flat" cmpd="sng">
            <a:noFill/>
            <a:prstDash val="solid"/>
            <a:round/>
          </a:ln>
        </p:spPr>
        <p:txBody>
          <a:bodyPr vert="horz" wrap="square" lIns="91440" tIns="45720" rIns="91440" bIns="45720" anchor="t" anchorCtr="0">
            <a:spAutoFit/>
          </a:bodyPr>
          <a:lstStyle/>
          <a:p>
            <a:pPr marL="381000" indent="-381000" algn="l">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施工作业单位的安全责任 </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制定动火安全措施和应急预案，获批后按其组织施工；</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施工作业前组织安全教育，使施工作业人员熟悉掌握和执行施工作业现场的安全要求、规定，预防事故发生；</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自觉维护生产单位的安全、消防、防护设施设备和器材；</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4)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严格执行安全法规及国家、行业和企业的标准、规章制度、操作规程；</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加强施工作业队伍安全管理和安全检查工作。</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发现危及安全动火施工的隐患、险情及问题，必须采取有效措施积极处理。</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当发生事故时，必须按照制定的事故应急预案采取措施抢险；并立即报告生产单位。</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5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58"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59" name="矩形"/>
          <p:cNvSpPr/>
          <p:nvPr/>
        </p:nvSpPr>
        <p:spPr>
          <a:xfrm>
            <a:off x="436563" y="1658938"/>
            <a:ext cx="11318875" cy="4977765"/>
          </a:xfrm>
          <a:prstGeom prst="rect">
            <a:avLst/>
          </a:prstGeom>
          <a:noFill/>
          <a:ln w="9525" cap="flat" cmpd="sng">
            <a:noFill/>
            <a:prstDash val="solid"/>
            <a:round/>
          </a:ln>
        </p:spPr>
        <p:txBody>
          <a:bodyPr vert="horz" wrap="square" lIns="91440" tIns="45720" rIns="91440" bIns="45720" anchor="t" anchorCtr="0">
            <a:spAutoFit/>
          </a:bodyPr>
          <a:lstStyle/>
          <a:p>
            <a:pPr marL="381000" indent="-381000" algn="just">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动火负责人的安全责任</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动火作业的直接组织者，对安全动火作业负直接领导责任；</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督促监护人和动火人等履行安全职责，落实动火许可证、动火作业方案和预案中各自负责的安全措施，并互相检查，确认落实后方准动火；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动火作业前，对所有参与动火作业的人员进行施工方案、动火安全措施、应急措施和应急预案的技术交底，签字备案并保留记录；</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动火过程中，对所有现场施工人员的“三违”行为，均有批评教育、制止或处罚权；</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发现不能保证施工安全时有权停止施工，排险后方可重新动火。</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6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63"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64" name="矩形"/>
          <p:cNvSpPr/>
          <p:nvPr/>
        </p:nvSpPr>
        <p:spPr>
          <a:xfrm>
            <a:off x="461963" y="1433513"/>
            <a:ext cx="11266487" cy="4977764"/>
          </a:xfrm>
          <a:prstGeom prst="rect">
            <a:avLst/>
          </a:prstGeom>
          <a:noFill/>
          <a:ln w="9525" cap="flat" cmpd="sng">
            <a:noFill/>
            <a:prstDash val="solid"/>
            <a:round/>
          </a:ln>
        </p:spPr>
        <p:txBody>
          <a:bodyPr vert="horz" wrap="square" lIns="91440" tIns="45720" rIns="91440" bIns="45720" anchor="t" anchorCtr="0">
            <a:spAutoFit/>
          </a:bodyPr>
          <a:lstStyle/>
          <a:p>
            <a:pPr marL="381000" indent="-381000" algn="just">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动火监护人的安全职责</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在动火负责人的授权下，对动火安全负直接监护责任；</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应具有较强的责任心，有生产实践经验，并经过严格的培训；</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全面了解动火区域和部位的生产过程，工艺操作和设备状况；</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掌握常急救方法，具备消防知识，能熟练使用消防器材及其他救护器具；</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接到工业动火许可证后，应逐项检查落实防火措施，确认落实后方准动火；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对所有现场施工人员的“三违”行为，均有批评教育、制止或处罚权；</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熟悉应急预案，并能指挥处理异常情况；</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动火完工后，对现场进行检查，确认无火种并留守现场</a:t>
            </a: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30</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分钟后方可离开。</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6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68"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69" name="矩形"/>
          <p:cNvSpPr/>
          <p:nvPr/>
        </p:nvSpPr>
        <p:spPr>
          <a:xfrm>
            <a:off x="304800" y="1327150"/>
            <a:ext cx="11582401" cy="4977765"/>
          </a:xfrm>
          <a:prstGeom prst="rect">
            <a:avLst/>
          </a:prstGeom>
          <a:noFill/>
          <a:ln w="9525" cap="flat" cmpd="sng">
            <a:noFill/>
            <a:prstDash val="solid"/>
            <a:round/>
          </a:ln>
        </p:spPr>
        <p:txBody>
          <a:bodyPr vert="horz" wrap="square" lIns="91440" tIns="45720" rIns="91440" bIns="45720" anchor="t" anchorCtr="0">
            <a:spAutoFit/>
          </a:bodyPr>
          <a:lstStyle/>
          <a:p>
            <a:pPr marL="381000" indent="-381000" algn="just">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动火作业人的安全责任</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参加动火作业的焊工、电工、起重工等特种作业人员经过安全培训，并持证上岗；</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动火施工具体操作者，对安全动火负直接责任</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遵守生产单位的动火作业安全制度及其他操作规程，严格执行动火措施；</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动火作业前，必须核实动火部位、动火时间，接到动火指令后，认定各项安全措施已落实，在负责人、监护人均在场情况下，方能动火；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发现不能保证动火安全时有权停止动火，经确认隐患整改完毕后方能继续动火；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熟悉并掌握应急预案；</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应按规定摆放动火设备，正确穿戴符合安全要求的劳动防护用品、器具。</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7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73"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74" name="矩形"/>
          <p:cNvSpPr/>
          <p:nvPr/>
        </p:nvSpPr>
        <p:spPr>
          <a:xfrm>
            <a:off x="612775" y="1606550"/>
            <a:ext cx="10582275" cy="4977765"/>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现场安全监督人的安全责任（</a:t>
            </a:r>
            <a:r>
              <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a:t>
            </a: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经过培训，在动火监督时应佩戴明显标志；</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动火作业的监督人，对动火作业负有监督责任；</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应熟悉动火区域或岗位的生产过程、工艺流程和设备状况；</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具有应对突发事故的能力；</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对照动火许可证、动火作业方案和预案逐项检查落实各项安全措施的落实情况；</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当发现动火部位与工业动火许可证不相符合，或者动火安全措施不落实时，有权制止动火；</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7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78"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79" name="矩形"/>
          <p:cNvSpPr/>
          <p:nvPr/>
        </p:nvSpPr>
        <p:spPr>
          <a:xfrm>
            <a:off x="165100" y="1541463"/>
            <a:ext cx="11674474" cy="443484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50000"/>
              </a:lnSpc>
              <a:spcBef>
                <a:spcPts val="0"/>
              </a:spcBef>
              <a:spcAft>
                <a:spcPts val="0"/>
              </a:spcAft>
              <a:buClrTx/>
              <a:buFont typeface="Wingdings" panose="05000000000000000000" charset="0"/>
              <a:buChar char="Ø"/>
            </a:pP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现场安全监督人的安全责任（</a:t>
            </a:r>
            <a:r>
              <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a:t>
            </a:r>
            <a:r>
              <a:rPr lang="zh-CN" altLang="en-US"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动火作业中，必须对动火负责人、动火监护人、动火作业人的行为进行严格监督；</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发现有违反动火许可证、动火作业方案的行为，马上提出停止作业，并立即报告安全部门，待隐患整改后，方准许继续作业；</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发现异常情况时，现场安全监督人有权停止动火；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动火过程中不得离开现场；</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动火完工后，应对现场进行检查，确认无火种存在并在</a:t>
            </a:r>
            <a:r>
              <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30</a:t>
            </a: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分钟后在动火许可证上签字，并对作业过程中任何不符合安全要求的情况，记录注明后方可撤离。</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8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83"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84" name="矩形"/>
          <p:cNvSpPr/>
          <p:nvPr/>
        </p:nvSpPr>
        <p:spPr>
          <a:xfrm>
            <a:off x="219074" y="1181100"/>
            <a:ext cx="11753850" cy="5520689"/>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工业动火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油气、易燃易爆危险区域内和油气容器、管线、设备或盛装过易燃易爆物品的容器上，从事任何能直接或间接产生热和火花的工作，如：焊接、气割、燃烧、研磨、打磨、钻孔、破碎、锤击及使用不具备本质安全的电器设备和内燃发动机设备。</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动火批准人</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2.1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一级动火批准人为油田公司专业主管领导或其书面授权人。</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2.2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二级动火批准人为二级单位的主管生产的直线领导或其书面授权人。</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2.3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三级动火批准人为作业区；基层车间、站队等基层单位的直线领导。</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动火负责人</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5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动火负责人是施工单位指定在现场负责动火作业的组织者。</a:t>
            </a: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8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88"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89" name="矩形"/>
          <p:cNvSpPr/>
          <p:nvPr/>
        </p:nvSpPr>
        <p:spPr>
          <a:xfrm>
            <a:off x="600075" y="1630363"/>
            <a:ext cx="10121900" cy="334899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00000"/>
              </a:lnSpc>
              <a:spcBef>
                <a:spcPts val="0"/>
              </a:spcBef>
              <a:spcAft>
                <a:spcPts val="0"/>
              </a:spcAft>
              <a:buClrTx/>
              <a:buFont typeface="Wingdings" panose="05000000000000000000" charset="0"/>
              <a:buChar char="Ø"/>
            </a:pPr>
            <a:r>
              <a:rPr lang="zh-CN" altLang="en-US"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原则（</a:t>
            </a:r>
            <a:r>
              <a:rPr lang="en-US" altLang="zh-CN"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a:t>
            </a:r>
            <a:r>
              <a:rPr lang="zh-CN" altLang="en-US"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工业动火许可证是动火现场操作依据，不得涂改、代签。</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动火许可证只限一处一次使用。</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一级工业动火许可证有效时间不超过</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8h</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，如在动火作业本班不能完成，作业应在交接班时重新确认，进行技术交底，并由接班相应人员签字后方可持续有效。二级工业动火许可证有效时间不超过</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3d;</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三级工业动火许可证有效时间不超过</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5d</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二级、三级动火作业超过一天时，每天在开工前，应由动火人、监护人共同检查动火现场，核对安全措施，合格后经签字确认方可动火。</a:t>
            </a: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91"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93"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94" name="矩形"/>
          <p:cNvSpPr/>
          <p:nvPr/>
        </p:nvSpPr>
        <p:spPr>
          <a:xfrm>
            <a:off x="574675" y="2097088"/>
            <a:ext cx="10910888" cy="298704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原则（</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施工单位应与生产单位配合，进行危害识别、制定动火方案及控制措施、做好变更管理及应急预案。</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凡是没有办理动火手续、没有落实动火安全措施、未设现场动火监护人以及动火方案有重大变动且未经批准的，一律禁止动火作业。</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动火作业期间，如发现异常情况，应立即停止动火作业。</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chemeClr val="tx2"/>
              </a:buClr>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严禁与动火方案和动火票不符的动火。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ts val="0"/>
              </a:spcBef>
              <a:spcAft>
                <a:spcPts val="0"/>
              </a:spcAft>
              <a:buClrTx/>
              <a:buFont typeface="Wingdings" panose="05000000000000000000" charset="0"/>
              <a:buChar char="Ø"/>
            </a:pP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96"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98"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199" name="矩形"/>
          <p:cNvSpPr/>
          <p:nvPr/>
        </p:nvSpPr>
        <p:spPr>
          <a:xfrm>
            <a:off x="850900" y="1970088"/>
            <a:ext cx="10050463" cy="3710940"/>
          </a:xfrm>
          <a:prstGeom prst="rect">
            <a:avLst/>
          </a:prstGeom>
          <a:noFill/>
          <a:ln w="9525" cap="flat" cmpd="sng">
            <a:noFill/>
            <a:prstDash val="solid"/>
            <a:round/>
          </a:ln>
        </p:spPr>
        <p:txBody>
          <a:bodyPr vert="horz" wrap="square" lIns="91440" tIns="45720" rIns="91440" bIns="45720" anchor="t" anchorCtr="0">
            <a:spAutoFit/>
          </a:bodyPr>
          <a:lstStyle/>
          <a:p>
            <a:pPr marL="365125" indent="-365125" algn="l">
              <a:lnSpc>
                <a:spcPct val="100000"/>
              </a:lnSpc>
              <a:spcBef>
                <a:spcPts val="0"/>
              </a:spcBef>
              <a:spcAft>
                <a:spcPts val="0"/>
              </a:spcAft>
              <a:buClrTx/>
              <a:buFont typeface="Wingdings" panose="05000000000000000000" charset="0"/>
              <a:buChar char="Ø"/>
            </a:pPr>
            <a:r>
              <a:rPr lang="zh-CN" altLang="en-US"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工业动火等级划分（</a:t>
            </a:r>
            <a:r>
              <a:rPr lang="en-US" altLang="zh-CN"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a:t>
            </a:r>
            <a:r>
              <a:rPr lang="zh-CN" altLang="en-US"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一级动火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原油储量在</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以上</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的油库、联合站，围墙以内爆 炸危险范围内的在用油气管线及容器本体动火；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容量大于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，包括原油罐、污油罐、含油污水罐、含天然气水罐等</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的容器本体及附件动火；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天然气气柜和容量大于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的石油液化气储罐动火；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容量大于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的成品油罐和轻烃储罐动火；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5125" indent="-36512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直径大于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426mm(</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426mm)</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的集输气管线、在输油</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气</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干线上停输动火或带压不停输更换管线设备动火；</a:t>
            </a: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02" name="矩形"/>
          <p:cNvSpPr/>
          <p:nvPr/>
        </p:nvSpPr>
        <p:spPr>
          <a:xfrm>
            <a:off x="9286027" y="568325"/>
            <a:ext cx="2199536" cy="577215"/>
          </a:xfrm>
          <a:prstGeom prst="rect">
            <a:avLst/>
          </a:prstGeom>
          <a:noFill/>
          <a:ln w="9525" cap="flat" cmpd="sng">
            <a:noFill/>
            <a:prstDash val="solid"/>
            <a:round/>
          </a:ln>
        </p:spPr>
        <p:txBody>
          <a:bodyPr vert="horz" wrap="none" lIns="91440" tIns="45720" rIns="91440" bIns="45720" anchor="t" anchorCtr="0">
            <a:spAutoFit/>
          </a:bodyPr>
          <a:lstStyle/>
          <a:p>
            <a:pPr marL="0" indent="0" algn="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HSE</a:t>
            </a:r>
            <a:r>
              <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安全志</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3"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04" name="文本"/>
          <p:cNvSpPr>
            <a:spLocks noGrp="1"/>
          </p:cNvSpPr>
          <p:nvPr>
            <p:ph type="body" idx="4294967295"/>
          </p:nvPr>
        </p:nvSpPr>
        <p:spPr>
          <a:xfrm>
            <a:off x="1374774" y="1738313"/>
            <a:ext cx="8107363" cy="4800600"/>
          </a:xfrm>
          <a:prstGeom prst="rect">
            <a:avLst/>
          </a:prstGeom>
          <a:ln w="9525" cap="flat" cmpd="sng">
            <a:noFill/>
            <a:prstDash val="solid"/>
            <a:round/>
          </a:ln>
        </p:spPr>
        <p:txBody>
          <a:bodyPr vert="horz" wrap="square" lIns="91440" tIns="45720" rIns="91440" bIns="45720" anchor="t" anchorCtr="0">
            <a:noAutofit/>
          </a:bodyPr>
          <a:lstStyle/>
          <a:p>
            <a:pPr algn="just">
              <a:buFont typeface="Wingdings" panose="05000000000000000000" charset="0"/>
              <a:buChar char="Ø"/>
            </a:pPr>
            <a:r>
              <a:rPr lang="en-US" altLang="zh-CN" sz="2400">
                <a:solidFill>
                  <a:srgbClr val="404040"/>
                </a:solidFill>
                <a:latin typeface="微软雅黑" panose="020B0503020204020204" charset="-122"/>
              </a:rPr>
              <a:t>(6) </a:t>
            </a:r>
            <a:r>
              <a:rPr lang="zh-CN" altLang="en-US" sz="2400">
                <a:solidFill>
                  <a:srgbClr val="404040"/>
                </a:solidFill>
                <a:latin typeface="微软雅黑" panose="020B0503020204020204" charset="-122"/>
              </a:rPr>
              <a:t>天然气净化装置、集输站及场内的加热炉、溶剂塔、分离器罐、换热设备动火；</a:t>
            </a:r>
            <a:endParaRPr lang="en-US" altLang="zh-CN" sz="2400">
              <a:solidFill>
                <a:srgbClr val="404040"/>
              </a:solidFill>
              <a:latin typeface="微软雅黑" panose="020B0503020204020204" charset="-122"/>
            </a:endParaRPr>
          </a:p>
          <a:p>
            <a:pPr algn="just">
              <a:buFont typeface="Wingdings" panose="05000000000000000000" charset="0"/>
              <a:buChar char="Ø"/>
            </a:pPr>
            <a:r>
              <a:rPr lang="en-US" altLang="zh-CN" sz="2400">
                <a:solidFill>
                  <a:srgbClr val="404040"/>
                </a:solidFill>
                <a:latin typeface="微软雅黑" panose="020B0503020204020204" charset="-122"/>
              </a:rPr>
              <a:t>(7) </a:t>
            </a:r>
            <a:r>
              <a:rPr lang="zh-CN" altLang="en-US" sz="2400">
                <a:solidFill>
                  <a:srgbClr val="404040"/>
                </a:solidFill>
                <a:latin typeface="微软雅黑" panose="020B0503020204020204" charset="-122"/>
              </a:rPr>
              <a:t>天然气压缩机厂房、流量计间、阀组间、仪表间、天然气管道的管件和仪表处动火；</a:t>
            </a:r>
            <a:endParaRPr lang="en-US" altLang="zh-CN" sz="2400">
              <a:solidFill>
                <a:srgbClr val="404040"/>
              </a:solidFill>
              <a:latin typeface="微软雅黑" panose="020B0503020204020204" charset="-122"/>
            </a:endParaRPr>
          </a:p>
          <a:p>
            <a:pPr algn="just">
              <a:buFont typeface="Wingdings" panose="05000000000000000000" charset="0"/>
              <a:buChar char="Ø"/>
            </a:pPr>
            <a:r>
              <a:rPr lang="en-US" altLang="zh-CN" sz="2400">
                <a:solidFill>
                  <a:srgbClr val="404040"/>
                </a:solidFill>
                <a:latin typeface="微软雅黑" panose="020B0503020204020204" charset="-122"/>
              </a:rPr>
              <a:t>(8)  </a:t>
            </a:r>
            <a:r>
              <a:rPr lang="zh-CN" altLang="en-US" sz="2400">
                <a:solidFill>
                  <a:srgbClr val="404040"/>
                </a:solidFill>
                <a:latin typeface="微软雅黑" panose="020B0503020204020204" charset="-122"/>
              </a:rPr>
              <a:t>天然气井井口无控制部分动火；</a:t>
            </a:r>
            <a:endParaRPr lang="en-US" altLang="zh-CN" sz="2400">
              <a:solidFill>
                <a:srgbClr val="404040"/>
              </a:solidFill>
              <a:latin typeface="微软雅黑" panose="020B0503020204020204" charset="-122"/>
            </a:endParaRPr>
          </a:p>
          <a:p>
            <a:endParaRPr lang="zh-CN" altLang="en-US" sz="2400">
              <a:solidFill>
                <a:srgbClr val="404040"/>
              </a:solidFill>
              <a:latin typeface="微软雅黑" panose="020B0503020204020204" charset="-122"/>
            </a:endParaRPr>
          </a:p>
        </p:txBody>
      </p:sp>
      <p:pic>
        <p:nvPicPr>
          <p:cNvPr id="205" name="图片"/>
          <p:cNvPicPr>
            <a:picLocks noChangeAspect="1"/>
          </p:cNvPicPr>
          <p:nvPr/>
        </p:nvPicPr>
        <p:blipFill>
          <a:blip r:embed="rId1" cstate="print"/>
          <a:stretch>
            <a:fillRect/>
          </a:stretch>
        </p:blipFill>
        <p:spPr>
          <a:xfrm flipH="1">
            <a:off x="8497888" y="3121025"/>
            <a:ext cx="1579562" cy="3417887"/>
          </a:xfrm>
          <a:prstGeom prst="rect">
            <a:avLst/>
          </a:prstGeom>
          <a:noFill/>
          <a:ln w="9525" cap="flat" cmpd="sng">
            <a:noFill/>
            <a:prstDash val="solid"/>
            <a:rou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10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4" grpId="1" animBg="1"/>
      <p:bldP spid="204"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0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09"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10" name="矩形"/>
          <p:cNvSpPr/>
          <p:nvPr/>
        </p:nvSpPr>
        <p:spPr>
          <a:xfrm>
            <a:off x="746125" y="1768475"/>
            <a:ext cx="10594975" cy="3204210"/>
          </a:xfrm>
          <a:prstGeom prst="rect">
            <a:avLst/>
          </a:prstGeom>
          <a:noFill/>
          <a:ln w="9525" cap="flat" cmpd="sng">
            <a:noFill/>
            <a:prstDash val="solid"/>
            <a:round/>
          </a:ln>
        </p:spPr>
        <p:txBody>
          <a:bodyPr vert="horz" wrap="square" lIns="91440" tIns="45720" rIns="91440" bIns="45720" anchor="t" anchorCtr="0">
            <a:spAutoFit/>
          </a:bodyPr>
          <a:lstStyle/>
          <a:p>
            <a:pPr marL="449580" indent="-449580" algn="l">
              <a:lnSpc>
                <a:spcPct val="8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工业动火等级划分（</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8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二级动火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原油储量在</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的油库、联合站，围墙以内爆炸危险区域范围内的在用油气管线及容器本体动火；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容量小于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储罐、容器本体及附件动火；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容量小于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石油液化气储罐动火；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容量小于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成品油罐和轻烃储罐动火；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449580" indent="-44958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原油库的原油计量标定间、计量间、阀组间、仪表间及原油、污油泵房动火；</a:t>
            </a: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12"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14"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15" name="矩形"/>
          <p:cNvSpPr/>
          <p:nvPr/>
        </p:nvSpPr>
        <p:spPr>
          <a:xfrm>
            <a:off x="1206500" y="2027238"/>
            <a:ext cx="8843963" cy="1901190"/>
          </a:xfrm>
          <a:prstGeom prst="rect">
            <a:avLst/>
          </a:prstGeom>
          <a:noFill/>
          <a:ln w="9525" cap="flat" cmpd="sng">
            <a:noFill/>
            <a:prstDash val="solid"/>
            <a:round/>
          </a:ln>
        </p:spPr>
        <p:txBody>
          <a:bodyPr vert="horz" wrap="square" lIns="91440" tIns="45720" rIns="91440" bIns="45720" anchor="t" anchorCtr="0">
            <a:spAutoFit/>
          </a:bodyPr>
          <a:lstStyle/>
          <a:p>
            <a:pPr marL="381000" indent="-381000" algn="just">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铁路槽车油料装卸栈桥、汽车罐车油料灌装油台及卸油台内外设备及管线上动火；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81000" indent="-381000"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(7)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输油</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气</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站、石油液化气站站内外设备及管线上以及液化气充装间、气瓶库、残液回收库等动火。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81000" indent="-381000" algn="l">
              <a:lnSpc>
                <a:spcPct val="100000"/>
              </a:lnSpc>
              <a:spcBef>
                <a:spcPts val="0"/>
              </a:spcBef>
              <a:spcAft>
                <a:spcPts val="0"/>
              </a:spcAft>
              <a:buNone/>
            </a:pP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1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19"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20" name="矩形"/>
          <p:cNvSpPr/>
          <p:nvPr/>
        </p:nvSpPr>
        <p:spPr>
          <a:xfrm>
            <a:off x="1089025" y="1803400"/>
            <a:ext cx="10172701" cy="3348990"/>
          </a:xfrm>
          <a:prstGeom prst="rect">
            <a:avLst/>
          </a:prstGeom>
          <a:noFill/>
          <a:ln w="9525" cap="flat" cmpd="sng">
            <a:noFill/>
            <a:prstDash val="solid"/>
            <a:round/>
          </a:ln>
        </p:spPr>
        <p:txBody>
          <a:bodyPr vert="horz" wrap="square" lIns="91440" tIns="45720" rIns="91440" bIns="45720" anchor="t" anchorCtr="0">
            <a:spAutoFit/>
          </a:bodyPr>
          <a:lstStyle/>
          <a:p>
            <a:pPr marL="363855" indent="-363855" algn="l">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工业动火等级划分（</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三级动火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原油储量小于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的油库、集输站围墙以内爆炸危险区域范围内的在用油气管线及容器动火；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容量小于</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含</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1000m3)</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的油罐和原油库的计量标定间、计量间、阀组间、仪表间、污油泵房动火；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在油气生产区域内的油气管线穿孔正压补漏动火；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采油井单井联头和采油井井口处动火；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钻穿油气层时没有发生井涌、气侵条件下的井口处动火；</a:t>
            </a: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22"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24"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25" name="矩形"/>
          <p:cNvSpPr/>
          <p:nvPr/>
        </p:nvSpPr>
        <p:spPr>
          <a:xfrm>
            <a:off x="1168400" y="2125663"/>
            <a:ext cx="9988550" cy="2263140"/>
          </a:xfrm>
          <a:prstGeom prst="rect">
            <a:avLst/>
          </a:prstGeom>
          <a:noFill/>
          <a:ln w="9525" cap="flat" cmpd="sng">
            <a:noFill/>
            <a:prstDash val="solid"/>
            <a:round/>
          </a:ln>
        </p:spPr>
        <p:txBody>
          <a:bodyPr vert="horz" wrap="square" lIns="91440" tIns="45720" rIns="91440" bIns="45720" anchor="t" anchorCtr="0">
            <a:spAutoFit/>
          </a:bodyPr>
          <a:lstStyle/>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(6)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输油</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气</a:t>
            </a: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干线穿孔微正压补漏、腐蚀穿孔部位补焊加固动火；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(7)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焊割盛装过油、气及其他易燃易爆介质的桶、箱、槽、瓶动火；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(8)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制作和防腐作业中，使用有挥发性易燃介质为稀释剂的容器、槽、罐等处动火；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just">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(9) </a:t>
            </a:r>
            <a:r>
              <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除一级、二级动火外其他油气区生产和严禁烟火区域生产动火。</a:t>
            </a:r>
            <a:endParaRPr lang="en-US" altLang="zh-CN"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63855" indent="-363855" algn="l">
              <a:lnSpc>
                <a:spcPct val="100000"/>
              </a:lnSpc>
              <a:spcBef>
                <a:spcPts val="0"/>
              </a:spcBef>
              <a:spcAft>
                <a:spcPts val="0"/>
              </a:spcAft>
              <a:buNone/>
            </a:pPr>
            <a:endParaRPr lang="zh-CN" altLang="en-US" sz="2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2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29"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工业动火安全管理标准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30" name="文本"/>
          <p:cNvSpPr>
            <a:spLocks noGrp="1"/>
          </p:cNvSpPr>
          <p:nvPr>
            <p:ph type="body" idx="4294967295"/>
          </p:nvPr>
        </p:nvSpPr>
        <p:spPr>
          <a:xfrm>
            <a:off x="979488" y="1814513"/>
            <a:ext cx="7402512" cy="4800600"/>
          </a:xfrm>
          <a:prstGeom prst="rect">
            <a:avLst/>
          </a:prstGeom>
          <a:ln w="9525" cap="flat" cmpd="sng">
            <a:noFill/>
            <a:prstDash val="solid"/>
            <a:round/>
          </a:ln>
        </p:spPr>
        <p:txBody>
          <a:bodyPr vert="horz" wrap="square" lIns="91440" tIns="45720" rIns="91440" bIns="45720" anchor="t" anchorCtr="0">
            <a:noAutofit/>
          </a:bodyPr>
          <a:lstStyle/>
          <a:p>
            <a:r>
              <a:rPr lang="zh-CN" altLang="en-US">
                <a:solidFill>
                  <a:srgbClr val="000000"/>
                </a:solidFill>
                <a:latin typeface="微软雅黑" panose="020B0503020204020204" charset="-122"/>
              </a:rPr>
              <a:t>工业动火等级划分（</a:t>
            </a:r>
            <a:r>
              <a:rPr lang="en-US" altLang="zh-CN">
                <a:solidFill>
                  <a:srgbClr val="000000"/>
                </a:solidFill>
                <a:latin typeface="微软雅黑" panose="020B0503020204020204" charset="-122"/>
              </a:rPr>
              <a:t>4</a:t>
            </a:r>
            <a:r>
              <a:rPr lang="zh-CN" altLang="en-US">
                <a:solidFill>
                  <a:srgbClr val="000000"/>
                </a:solidFill>
                <a:latin typeface="微软雅黑" panose="020B0503020204020204" charset="-122"/>
              </a:rPr>
              <a:t>）</a:t>
            </a:r>
            <a:endParaRPr lang="en-US" altLang="zh-CN">
              <a:solidFill>
                <a:srgbClr val="000000"/>
              </a:solidFill>
              <a:latin typeface="微软雅黑" panose="020B0503020204020204" charset="-122"/>
            </a:endParaRPr>
          </a:p>
          <a:p>
            <a:endParaRPr lang="en-US" altLang="zh-CN" sz="1000">
              <a:solidFill>
                <a:srgbClr val="000000"/>
              </a:solidFill>
              <a:latin typeface="微软雅黑" panose="020B0503020204020204" charset="-122"/>
            </a:endParaRPr>
          </a:p>
          <a:p>
            <a:r>
              <a:rPr lang="zh-CN" altLang="en-US">
                <a:solidFill>
                  <a:srgbClr val="000000"/>
                </a:solidFill>
                <a:latin typeface="微软雅黑" panose="020B0503020204020204" charset="-122"/>
              </a:rPr>
              <a:t>特别注意</a:t>
            </a:r>
            <a:r>
              <a:rPr lang="en-US" altLang="zh-CN">
                <a:solidFill>
                  <a:srgbClr val="000000"/>
                </a:solidFill>
                <a:latin typeface="微软雅黑" panose="020B0503020204020204" charset="-122"/>
              </a:rPr>
              <a:t>:</a:t>
            </a:r>
            <a:endParaRPr lang="en-US" altLang="zh-CN">
              <a:solidFill>
                <a:srgbClr val="000000"/>
              </a:solidFill>
              <a:latin typeface="微软雅黑" panose="020B0503020204020204" charset="-122"/>
            </a:endParaRPr>
          </a:p>
          <a:p>
            <a:endParaRPr lang="en-US" altLang="zh-CN">
              <a:solidFill>
                <a:srgbClr val="000000"/>
              </a:solidFill>
              <a:latin typeface="微软雅黑" panose="020B0503020204020204" charset="-122"/>
            </a:endParaRPr>
          </a:p>
          <a:p>
            <a:r>
              <a:rPr lang="en-US" altLang="zh-CN" i="1">
                <a:solidFill>
                  <a:schemeClr val="hlink"/>
                </a:solidFill>
                <a:latin typeface="微软雅黑" panose="020B0503020204020204" charset="-122"/>
              </a:rPr>
              <a:t>	</a:t>
            </a:r>
            <a:endParaRPr lang="zh-CN" altLang="en-US" i="1">
              <a:solidFill>
                <a:schemeClr val="hlink"/>
              </a:solidFill>
              <a:latin typeface="微软雅黑" panose="020B0503020204020204" charset="-122"/>
            </a:endParaRPr>
          </a:p>
        </p:txBody>
      </p:sp>
      <p:sp>
        <p:nvSpPr>
          <p:cNvPr id="231" name="云形标注"/>
          <p:cNvSpPr/>
          <p:nvPr/>
        </p:nvSpPr>
        <p:spPr>
          <a:xfrm>
            <a:off x="3440112" y="2925762"/>
            <a:ext cx="5311775" cy="2197099"/>
          </a:xfrm>
          <a:prstGeom prst="cloudCallout">
            <a:avLst>
              <a:gd name="adj1" fmla="val -35416"/>
              <a:gd name="adj2" fmla="val 88578"/>
            </a:avLst>
          </a:prstGeom>
          <a:solidFill>
            <a:srgbClr val="FFCC99"/>
          </a:solidFill>
          <a:ln w="9525" cap="flat" cmpd="sng">
            <a:noFill/>
            <a:prstDash val="solid"/>
            <a:round/>
          </a:ln>
        </p:spPr>
        <p:txBody>
          <a:bodyPr vert="horz" wrap="square" lIns="91440" tIns="45720" rIns="91440" bIns="45720" anchor="t" anchorCtr="0">
            <a:noAutofit/>
          </a:bodyPr>
          <a:lstStyle/>
          <a:p>
            <a:pPr marL="0" indent="0" algn="l">
              <a:lnSpc>
                <a:spcPct val="100000"/>
              </a:lnSpc>
              <a:spcBef>
                <a:spcPct val="50000"/>
              </a:spcBef>
              <a:spcAft>
                <a:spcPts val="0"/>
              </a:spcAft>
              <a:buNone/>
            </a:pPr>
            <a:r>
              <a:rPr lang="en-US" altLang="zh-CN"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、如装置、管道内有轻烃、凝析油，动火等级</a:t>
            </a:r>
            <a:r>
              <a:rPr lang="en-US" altLang="zh-CN"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上调一级</a:t>
            </a:r>
            <a:endParaRPr lang="en-US" altLang="zh-CN"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en-US" altLang="zh-CN"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、同时不确定是否采取动火控制的采取动火控制</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1" nodeType="clickEffect">
                                  <p:stCondLst>
                                    <p:cond delay="0"/>
                                  </p:stCondLst>
                                  <p:childTnLst>
                                    <p:set>
                                      <p:cBhvr>
                                        <p:cTn id="11" dur="1" fill="hold">
                                          <p:stCondLst>
                                            <p:cond delay="0"/>
                                          </p:stCondLst>
                                        </p:cTn>
                                        <p:tgtEl>
                                          <p:spTgt spid="230"/>
                                        </p:tgtEl>
                                        <p:attrNameLst>
                                          <p:attrName>style.visibility</p:attrName>
                                        </p:attrNameLst>
                                      </p:cBhvr>
                                      <p:to>
                                        <p:strVal val="visible"/>
                                      </p:to>
                                    </p:set>
                                    <p:anim calcmode="lin" valueType="num">
                                      <p:cBhvr>
                                        <p:cTn id="12" dur="1000" fill="hold"/>
                                        <p:tgtEl>
                                          <p:spTgt spid="230"/>
                                        </p:tgtEl>
                                        <p:attrNameLst>
                                          <p:attrName>ppt_w</p:attrName>
                                        </p:attrNameLst>
                                      </p:cBhvr>
                                      <p:tavLst>
                                        <p:tav tm="0">
                                          <p:val>
                                            <p:fltVal val="0"/>
                                          </p:val>
                                        </p:tav>
                                        <p:tav tm="100000">
                                          <p:val>
                                            <p:strVal val="#ppt_w"/>
                                          </p:val>
                                        </p:tav>
                                      </p:tavLst>
                                    </p:anim>
                                    <p:anim calcmode="lin" valueType="num">
                                      <p:cBhvr>
                                        <p:cTn id="13" dur="1000" fill="hold"/>
                                        <p:tgtEl>
                                          <p:spTgt spid="230"/>
                                        </p:tgtEl>
                                        <p:attrNameLst>
                                          <p:attrName>ppt_h</p:attrName>
                                        </p:attrNameLst>
                                      </p:cBhvr>
                                      <p:tavLst>
                                        <p:tav tm="0">
                                          <p:val>
                                            <p:fltVal val="0"/>
                                          </p:val>
                                        </p:tav>
                                        <p:tav tm="100000">
                                          <p:val>
                                            <p:strVal val="#ppt_h"/>
                                          </p:val>
                                        </p:tav>
                                      </p:tavLst>
                                    </p:anim>
                                    <p:anim calcmode="lin" valueType="num">
                                      <p:cBhvr>
                                        <p:cTn id="14" dur="1000" fill="hold"/>
                                        <p:tgtEl>
                                          <p:spTgt spid="23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3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35"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动火计划的制定和批准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36" name="文本"/>
          <p:cNvSpPr>
            <a:spLocks noGrp="1"/>
          </p:cNvSpPr>
          <p:nvPr>
            <p:ph type="body" idx="4294967295"/>
          </p:nvPr>
        </p:nvSpPr>
        <p:spPr>
          <a:xfrm>
            <a:off x="746125" y="1470025"/>
            <a:ext cx="10515600" cy="4351337"/>
          </a:xfrm>
          <a:prstGeom prst="rect">
            <a:avLst/>
          </a:prstGeom>
          <a:ln w="9525" cap="flat" cmpd="sng">
            <a:noFill/>
            <a:prstDash val="solid"/>
            <a:round/>
          </a:ln>
        </p:spPr>
        <p:txBody>
          <a:bodyPr vert="horz" wrap="square" lIns="91440" tIns="45720" rIns="91440" bIns="45720" anchor="t" anchorCtr="0">
            <a:noAutofit/>
          </a:bodyPr>
          <a:lstStyle/>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受影响的设备及材料</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可能会产生的危险</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作业环境的影响（风向、气候条件、交叉作业等）</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班与班之间的工作、责任交接事项（当前工作状态、安全要求、许可证审核等）</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设备隔离及上锁、挂签、测试</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防火、用电安全及消防设施</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如何设置安全警戒，通风等</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确定疏散路线</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动火方案</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需何种个人防护装备</a:t>
            </a:r>
            <a:endParaRPr lang="en-US" altLang="zh-CN" sz="2400">
              <a:solidFill>
                <a:srgbClr val="404040"/>
              </a:solidFill>
              <a:latin typeface="微软雅黑" panose="020B0503020204020204" charset="-122"/>
            </a:endParaRPr>
          </a:p>
          <a:p>
            <a:pPr marL="457200" indent="-457200">
              <a:buClr>
                <a:schemeClr val="bg2"/>
              </a:buClr>
              <a:buFont typeface="Wingdings" panose="05000000000000000000" charset="0"/>
              <a:buChar char="Ø"/>
            </a:pPr>
            <a:r>
              <a:rPr lang="zh-CN" altLang="en-US" sz="2400">
                <a:solidFill>
                  <a:srgbClr val="404040"/>
                </a:solidFill>
                <a:latin typeface="微软雅黑" panose="020B0503020204020204" charset="-122"/>
              </a:rPr>
              <a:t>是否应通知上一级管理层、其他相关区域</a:t>
            </a:r>
            <a:r>
              <a:rPr lang="en-US" altLang="zh-CN" sz="2400">
                <a:solidFill>
                  <a:srgbClr val="404040"/>
                </a:solidFill>
                <a:latin typeface="微软雅黑" panose="020B0503020204020204" charset="-122"/>
              </a:rPr>
              <a:t>/</a:t>
            </a:r>
            <a:r>
              <a:rPr lang="zh-CN" altLang="en-US" sz="2400">
                <a:solidFill>
                  <a:srgbClr val="404040"/>
                </a:solidFill>
                <a:latin typeface="微软雅黑" panose="020B0503020204020204" charset="-122"/>
              </a:rPr>
              <a:t>部门 </a:t>
            </a:r>
            <a:endParaRPr lang="zh-CN" altLang="en-US" sz="2400">
              <a:solidFill>
                <a:srgbClr val="404040"/>
              </a:solidFill>
              <a:latin typeface="微软雅黑" panose="020B0503020204020204" charset="-122"/>
            </a:endParaRPr>
          </a:p>
        </p:txBody>
      </p:sp>
      <p:pic>
        <p:nvPicPr>
          <p:cNvPr id="237" name="图片" descr="j0233018"/>
          <p:cNvPicPr>
            <a:picLocks noChangeAspect="1"/>
          </p:cNvPicPr>
          <p:nvPr/>
        </p:nvPicPr>
        <p:blipFill>
          <a:blip r:embed="rId1" cstate="print"/>
          <a:stretch>
            <a:fillRect/>
          </a:stretch>
        </p:blipFill>
        <p:spPr>
          <a:xfrm>
            <a:off x="8315325" y="3540125"/>
            <a:ext cx="2538413" cy="2578100"/>
          </a:xfrm>
          <a:prstGeom prst="rect">
            <a:avLst/>
          </a:prstGeom>
          <a:noFill/>
          <a:ln w="9525" cap="flat" cmpd="sng">
            <a:noFill/>
            <a:prstDash val="solid"/>
            <a:rou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3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41"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动火计划的制定和批准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42" name="文本"/>
          <p:cNvSpPr>
            <a:spLocks noGrp="1"/>
          </p:cNvSpPr>
          <p:nvPr>
            <p:ph type="body" idx="4294967295"/>
          </p:nvPr>
        </p:nvSpPr>
        <p:spPr>
          <a:xfrm>
            <a:off x="900113" y="1616075"/>
            <a:ext cx="10834689" cy="3625850"/>
          </a:xfrm>
          <a:prstGeom prst="rect">
            <a:avLst/>
          </a:prstGeom>
          <a:noFill/>
          <a:ln w="9525" cap="flat" cmpd="sng">
            <a:noFill/>
            <a:prstDash val="solid"/>
            <a:miter/>
          </a:ln>
        </p:spPr>
        <p:txBody>
          <a:bodyPr vert="horz" wrap="square" lIns="91440" tIns="45720" rIns="91440" bIns="45720" anchor="t" anchorCtr="0" upright="1">
            <a:noAutofit/>
          </a:bodyPr>
          <a:lstStyle/>
          <a:p>
            <a:pPr fontAlgn="base">
              <a:buClr>
                <a:schemeClr val="bg2"/>
              </a:buClr>
              <a:buFont typeface="Wingdings" panose="05000000000000000000" charset="0"/>
              <a:buChar char="Ø"/>
            </a:pPr>
            <a:r>
              <a:rPr lang="zh-CN" altLang="en-US" sz="2400" b="1" strike="noStrike">
                <a:solidFill>
                  <a:srgbClr val="404040"/>
                </a:solidFill>
                <a:latin typeface="微软雅黑" panose="020B0503020204020204" charset="-122"/>
                <a:ea typeface="微软雅黑" panose="020B0503020204020204" charset="-122"/>
              </a:rPr>
              <a:t>危险工作类型清单：</a:t>
            </a:r>
            <a:endParaRPr lang="en-US" altLang="zh-CN" sz="2400" b="1" strike="noStrike">
              <a:solidFill>
                <a:srgbClr val="404040"/>
              </a:solidFill>
              <a:latin typeface="微软雅黑" panose="020B0503020204020204" charset="-122"/>
              <a:ea typeface="微软雅黑" panose="020B0503020204020204" charset="-122"/>
            </a:endParaRPr>
          </a:p>
          <a:p>
            <a:pPr fontAlgn="base">
              <a:buClr>
                <a:schemeClr val="bg2"/>
              </a:buClr>
              <a:buFont typeface="Wingdings" panose="05000000000000000000" charset="0"/>
              <a:buChar char="Ø"/>
            </a:pP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焊接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气割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切削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燃烧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明火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研磨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打磨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钻孔   </a:t>
            </a:r>
            <a:endParaRPr lang="en-US" altLang="zh-CN" sz="2400" strike="noStrike">
              <a:solidFill>
                <a:srgbClr val="404040"/>
              </a:solidFill>
              <a:latin typeface="微软雅黑" panose="020B0503020204020204" charset="-122"/>
              <a:ea typeface="微软雅黑" panose="020B0503020204020204" charset="-122"/>
            </a:endParaRPr>
          </a:p>
          <a:p>
            <a:pPr fontAlgn="base">
              <a:buClr>
                <a:schemeClr val="bg2"/>
              </a:buClr>
              <a:buFont typeface="Wingdings" panose="05000000000000000000" charset="0"/>
              <a:buChar char="Ø"/>
            </a:pP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破碎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锤击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使用不具备本质安全的电器设备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使用内燃发动机设备    </a:t>
            </a:r>
            <a:endParaRPr lang="en-US" altLang="zh-CN" sz="2400" strike="noStrike">
              <a:solidFill>
                <a:srgbClr val="404040"/>
              </a:solidFill>
              <a:latin typeface="微软雅黑" panose="020B0503020204020204" charset="-122"/>
              <a:ea typeface="微软雅黑" panose="020B0503020204020204" charset="-122"/>
            </a:endParaRPr>
          </a:p>
          <a:p>
            <a:pPr fontAlgn="base">
              <a:buClr>
                <a:schemeClr val="bg2"/>
              </a:buClr>
              <a:buFont typeface="Wingdings" panose="05000000000000000000" charset="0"/>
              <a:buChar char="Ø"/>
            </a:pP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rPr>
              <a:t>其它特种作业</a:t>
            </a:r>
            <a:endParaRPr lang="en-US" altLang="zh-CN" sz="2400" strike="noStrike">
              <a:solidFill>
                <a:srgbClr val="404040"/>
              </a:solidFill>
              <a:latin typeface="微软雅黑" panose="020B0503020204020204" charset="-122"/>
              <a:ea typeface="微软雅黑" panose="020B0503020204020204" charset="-122"/>
            </a:endParaRPr>
          </a:p>
          <a:p>
            <a:pPr fontAlgn="base">
              <a:buFont typeface="Wingdings" panose="05000000000000000000" charset="0"/>
              <a:buChar char="Ø"/>
            </a:pPr>
            <a:r>
              <a:rPr lang="zh-CN" altLang="en-US" sz="2400" b="1" strike="noStrike">
                <a:solidFill>
                  <a:srgbClr val="404040"/>
                </a:solidFill>
                <a:latin typeface="微软雅黑" panose="020B0503020204020204" charset="-122"/>
                <a:ea typeface="微软雅黑" panose="020B0503020204020204" charset="-122"/>
                <a:sym typeface="微软雅黑" panose="020B0503020204020204" charset="-122"/>
              </a:rPr>
              <a:t>可能产生的危害因素清单：</a:t>
            </a:r>
            <a:endParaRPr lang="en-US" altLang="zh-CN" sz="2400" b="1" strike="noStrike">
              <a:solidFill>
                <a:srgbClr val="404040"/>
              </a:solidFill>
              <a:latin typeface="微软雅黑" panose="020B0503020204020204" charset="-122"/>
              <a:ea typeface="微软雅黑" panose="020B0503020204020204" charset="-122"/>
              <a:sym typeface="微软雅黑" panose="020B0503020204020204" charset="-122"/>
            </a:endParaRPr>
          </a:p>
          <a:p>
            <a:pPr fontAlgn="base">
              <a:lnSpc>
                <a:spcPct val="130000"/>
              </a:lnSpc>
              <a:buFont typeface="Wingdings" panose="05000000000000000000" charset="0"/>
              <a:buChar char="Ø"/>
            </a:pP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爆炸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火灾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灼伤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烫伤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机械伤害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中毒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辐射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触电  </a:t>
            </a:r>
            <a:endParaRPr lang="en-US" altLang="zh-CN" sz="2400" strike="noStrike">
              <a:solidFill>
                <a:srgbClr val="404040"/>
              </a:solidFill>
              <a:latin typeface="微软雅黑" panose="020B0503020204020204" charset="-122"/>
              <a:ea typeface="微软雅黑" panose="020B0503020204020204" charset="-122"/>
              <a:sym typeface="微软雅黑" panose="020B0503020204020204" charset="-122"/>
            </a:endParaRPr>
          </a:p>
          <a:p>
            <a:pPr fontAlgn="base">
              <a:lnSpc>
                <a:spcPct val="130000"/>
              </a:lnSpc>
              <a:buFont typeface="Wingdings" panose="05000000000000000000" charset="0"/>
              <a:buChar char="Ø"/>
            </a:pPr>
            <a:r>
              <a:rPr lang="en-US" altLang="zh-CN" sz="2400" strike="noStrike">
                <a:solidFill>
                  <a:srgbClr val="404040"/>
                </a:solidFill>
                <a:latin typeface="微软雅黑" panose="020B0503020204020204" charset="-122"/>
                <a:ea typeface="微软雅黑" panose="020B0503020204020204" charset="-122"/>
                <a:sym typeface="微软雅黑" panose="020B0503020204020204" charset="-122"/>
              </a:rPr>
              <a:t>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泄漏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窒息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坠落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落物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掩埋   </a:t>
            </a:r>
            <a:r>
              <a:rPr lang="zh-CN" altLang="en-US" sz="2400" strike="noStrike">
                <a:solidFill>
                  <a:srgbClr val="404040"/>
                </a:solidFill>
                <a:latin typeface="微软雅黑" panose="020B0503020204020204" charset="-122"/>
                <a:ea typeface="微软雅黑" panose="020B0503020204020204" charset="-122"/>
                <a:sym typeface="Wingdings 2" pitchFamily="18" charset="2"/>
              </a:rPr>
              <a:t></a:t>
            </a:r>
            <a:r>
              <a:rPr lang="zh-CN" altLang="en-US" sz="2400" strike="noStrike">
                <a:solidFill>
                  <a:srgbClr val="404040"/>
                </a:solidFill>
                <a:latin typeface="微软雅黑" panose="020B0503020204020204" charset="-122"/>
                <a:ea typeface="微软雅黑" panose="020B0503020204020204" charset="-122"/>
                <a:sym typeface="微软雅黑" panose="020B0503020204020204" charset="-122"/>
              </a:rPr>
              <a:t>噪声   其它伤害</a:t>
            </a:r>
            <a:endParaRPr lang="en-US" altLang="zh-CN" sz="2400" b="0" strike="noStrike">
              <a:solidFill>
                <a:srgbClr val="404040"/>
              </a:solidFill>
              <a:latin typeface="微软雅黑" panose="020B0503020204020204" charset="-122"/>
              <a:ea typeface="微软雅黑" panose="020B0503020204020204" charset="-122"/>
            </a:endParaRPr>
          </a:p>
          <a:p>
            <a:pPr marL="0" indent="0" fontAlgn="base">
              <a:buNone/>
            </a:pPr>
            <a:r>
              <a:rPr lang="en-US" altLang="zh-CN" sz="2400" strike="noStrike">
                <a:solidFill>
                  <a:srgbClr val="404040"/>
                </a:solidFill>
                <a:latin typeface="微软雅黑" panose="020B0503020204020204" charset="-122"/>
                <a:ea typeface="微软雅黑" panose="020B0503020204020204" charset="-122"/>
              </a:rPr>
              <a:t> </a:t>
            </a:r>
            <a:r>
              <a:rPr lang="en-US" altLang="zh-CN" sz="2400" u="sng" strike="noStrike">
                <a:solidFill>
                  <a:srgbClr val="404040"/>
                </a:solidFill>
                <a:latin typeface="微软雅黑" panose="020B0503020204020204" charset="-122"/>
                <a:ea typeface="微软雅黑" panose="020B0503020204020204" charset="-122"/>
              </a:rPr>
              <a:t>                </a:t>
            </a:r>
            <a:endParaRPr lang="zh-CN" altLang="en-US" sz="2400" u="sng" strike="noStrike">
              <a:solidFill>
                <a:srgbClr val="404040"/>
              </a:solidFill>
              <a:latin typeface="微软雅黑" panose="020B0503020204020204" charset="-122"/>
              <a:ea typeface="微软雅黑" panose="020B0503020204020204" charset="-122"/>
            </a:endParaRPr>
          </a:p>
        </p:txBody>
      </p:sp>
      <p:sp>
        <p:nvSpPr>
          <p:cNvPr id="243" name="矩形"/>
          <p:cNvSpPr/>
          <p:nvPr/>
        </p:nvSpPr>
        <p:spPr>
          <a:xfrm>
            <a:off x="3902075" y="5843588"/>
            <a:ext cx="4387850" cy="506411"/>
          </a:xfrm>
          <a:prstGeom prst="rect">
            <a:avLst/>
          </a:prstGeom>
          <a:noFill/>
          <a:ln w="9525" cap="flat" cmpd="sng">
            <a:noFill/>
            <a:prstDash val="solid"/>
            <a:round/>
          </a:ln>
        </p:spPr>
        <p:txBody>
          <a:bodyPr vert="horz" wrap="square" lIns="91440" tIns="45720" rIns="91440" bIns="45720" anchor="t" anchorCtr="0">
            <a:noAutofit/>
          </a:bodyPr>
          <a:lstStyle/>
          <a:p>
            <a:pPr marL="0" indent="0" algn="l">
              <a:lnSpc>
                <a:spcPct val="100000"/>
              </a:lnSpc>
              <a:spcBef>
                <a:spcPct val="20000"/>
              </a:spcBef>
              <a:spcAft>
                <a:spcPct val="20000"/>
              </a:spcAft>
              <a:buNone/>
            </a:pPr>
            <a:r>
              <a:rPr lang="zh-CN" altLang="en-US" sz="24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这些项目是否得到现场确认？</a:t>
            </a:r>
            <a:endParaRPr lang="zh-CN" altLang="en-US" sz="24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p:cNvSpPr/>
          <p:nvPr/>
        </p:nvSpPr>
        <p:spPr>
          <a:xfrm>
            <a:off x="0" y="0"/>
            <a:ext cx="12192000" cy="6858000"/>
          </a:xfrm>
          <a:prstGeom prst="rect">
            <a:avLst/>
          </a:prstGeom>
          <a:solidFill>
            <a:schemeClr val="tx1"/>
          </a:solidFill>
          <a:ln w="9525" cap="flat" cmpd="sng">
            <a:noFill/>
            <a:prstDash val="solid"/>
            <a:round/>
          </a:ln>
        </p:spPr>
        <p:txBody>
          <a:bodyPr rtlCol="0" anchor="ctr"/>
          <a:lstStyle/>
          <a:p>
            <a:pPr algn="ctr"/>
          </a:p>
        </p:txBody>
      </p:sp>
      <p:sp>
        <p:nvSpPr>
          <p:cNvPr id="85" name="曲线"/>
          <p:cNvSpPr/>
          <p:nvPr/>
        </p:nvSpPr>
        <p:spPr>
          <a:xfrm rot="5400000">
            <a:off x="-2232025" y="2232025"/>
            <a:ext cx="6858000" cy="2393950"/>
          </a:xfrm>
          <a:custGeom>
            <a:avLst/>
            <a:gdLst>
              <a:gd name="T1" fmla="*/ 0 w 21600"/>
              <a:gd name="T2" fmla="*/ 0 h 21600"/>
              <a:gd name="T3" fmla="*/ 21600 w 21600"/>
              <a:gd name="T4" fmla="*/ 21600 h 21600"/>
            </a:gdLst>
            <a:ahLst/>
            <a:cxnLst/>
            <a:rect l="T1" t="T2" r="T3" b="T4"/>
            <a:pathLst>
              <a:path w="21600" h="21600">
                <a:moveTo>
                  <a:pt x="2399" y="7854"/>
                </a:moveTo>
                <a:cubicBezTo>
                  <a:pt x="4146" y="5695"/>
                  <a:pt x="3359" y="-75"/>
                  <a:pt x="5326" y="0"/>
                </a:cubicBezTo>
                <a:lnTo>
                  <a:pt x="16273" y="0"/>
                </a:lnTo>
                <a:cubicBezTo>
                  <a:pt x="18350" y="-18"/>
                  <a:pt x="17398" y="5523"/>
                  <a:pt x="19200" y="7854"/>
                </a:cubicBezTo>
                <a:lnTo>
                  <a:pt x="2399" y="7854"/>
                </a:lnTo>
                <a:close/>
                <a:moveTo>
                  <a:pt x="0" y="21600"/>
                </a:moveTo>
                <a:lnTo>
                  <a:pt x="0" y="7854"/>
                </a:lnTo>
                <a:lnTo>
                  <a:pt x="21599" y="7854"/>
                </a:lnTo>
                <a:lnTo>
                  <a:pt x="21599" y="21600"/>
                </a:lnTo>
                <a:lnTo>
                  <a:pt x="0" y="21600"/>
                </a:lnTo>
                <a:close/>
              </a:path>
            </a:pathLst>
          </a:custGeom>
          <a:solidFill>
            <a:srgbClr val="95C53E"/>
          </a:solidFill>
          <a:ln w="9525" cap="flat" cmpd="sng">
            <a:noFill/>
            <a:prstDash val="solid"/>
            <a:round/>
          </a:ln>
        </p:spPr>
        <p:txBody>
          <a:bodyPr rtlCol="0" anchor="ctr"/>
          <a:lstStyle/>
          <a:p>
            <a:pPr algn="ctr"/>
          </a:p>
        </p:txBody>
      </p:sp>
      <p:sp>
        <p:nvSpPr>
          <p:cNvPr id="86" name="矩形"/>
          <p:cNvSpPr/>
          <p:nvPr/>
        </p:nvSpPr>
        <p:spPr>
          <a:xfrm rot="5400000">
            <a:off x="23813" y="2859088"/>
            <a:ext cx="2614611" cy="1120140"/>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目录</a:t>
            </a:r>
            <a:endParaRPr lang="en-US" altLang="zh-CN" sz="36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a:p>
            <a:pPr marL="0" indent="0" algn="ctr">
              <a:lnSpc>
                <a:spcPct val="100000"/>
              </a:lnSpc>
              <a:spcBef>
                <a:spcPts val="0"/>
              </a:spcBef>
              <a:spcAft>
                <a:spcPts val="0"/>
              </a:spcAft>
              <a:buNone/>
            </a:pPr>
            <a:r>
              <a:rPr lang="en-US" altLang="zh-CN" sz="3200" b="0"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CONTENTE</a:t>
            </a:r>
            <a:endParaRPr lang="zh-CN" altLang="en-US" sz="3200" b="0"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7" name="矩形"/>
          <p:cNvSpPr/>
          <p:nvPr/>
        </p:nvSpPr>
        <p:spPr>
          <a:xfrm>
            <a:off x="5014913" y="2432050"/>
            <a:ext cx="3748403"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动火计划的制定和批准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8" name="矩形"/>
          <p:cNvSpPr/>
          <p:nvPr/>
        </p:nvSpPr>
        <p:spPr>
          <a:xfrm>
            <a:off x="4273550" y="2444750"/>
            <a:ext cx="661988" cy="4222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01</a:t>
            </a:r>
            <a:endParaRPr lang="zh-CN" altLang="en-US"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89" name="矩形"/>
          <p:cNvSpPr/>
          <p:nvPr/>
        </p:nvSpPr>
        <p:spPr>
          <a:xfrm>
            <a:off x="5014913" y="3175000"/>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0" name="矩形"/>
          <p:cNvSpPr/>
          <p:nvPr/>
        </p:nvSpPr>
        <p:spPr>
          <a:xfrm>
            <a:off x="4273550" y="3238500"/>
            <a:ext cx="661988" cy="4222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02</a:t>
            </a:r>
            <a:endParaRPr lang="zh-CN" altLang="en-US"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
        <p:nvSpPr>
          <p:cNvPr id="91" name="矩形"/>
          <p:cNvSpPr/>
          <p:nvPr/>
        </p:nvSpPr>
        <p:spPr>
          <a:xfrm>
            <a:off x="5187792" y="3981450"/>
            <a:ext cx="33928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ctr">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动火作业和用具离场</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2" name="矩形"/>
          <p:cNvSpPr/>
          <p:nvPr/>
        </p:nvSpPr>
        <p:spPr>
          <a:xfrm>
            <a:off x="4273550" y="4044950"/>
            <a:ext cx="661988" cy="4222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03</a:t>
            </a:r>
            <a:endParaRPr lang="zh-CN" altLang="en-US" sz="2800" b="0"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4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47"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动火计划的制定和批准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248" name="图片" descr="6"/>
          <p:cNvPicPr>
            <a:picLocks noChangeAspect="1"/>
          </p:cNvPicPr>
          <p:nvPr/>
        </p:nvPicPr>
        <p:blipFill>
          <a:blip r:embed="rId1" cstate="print"/>
          <a:stretch>
            <a:fillRect/>
          </a:stretch>
        </p:blipFill>
        <p:spPr>
          <a:xfrm>
            <a:off x="1693863" y="1684338"/>
            <a:ext cx="2701924" cy="4803775"/>
          </a:xfrm>
          <a:prstGeom prst="rect">
            <a:avLst/>
          </a:prstGeom>
          <a:noFill/>
          <a:ln w="9525" cap="flat" cmpd="sng">
            <a:noFill/>
            <a:prstDash val="solid"/>
            <a:round/>
          </a:ln>
        </p:spPr>
      </p:pic>
      <p:sp>
        <p:nvSpPr>
          <p:cNvPr id="249" name="圆角矩形标注"/>
          <p:cNvSpPr/>
          <p:nvPr/>
        </p:nvSpPr>
        <p:spPr>
          <a:xfrm>
            <a:off x="4960938" y="2465387"/>
            <a:ext cx="2689225" cy="2312987"/>
          </a:xfrm>
          <a:prstGeom prst="wedgeRoundRectCallout">
            <a:avLst>
              <a:gd name="adj1" fmla="val -43750"/>
              <a:gd name="adj2" fmla="val 70000"/>
              <a:gd name="adj3" fmla="val 16667"/>
            </a:avLst>
          </a:prstGeom>
          <a:solidFill>
            <a:srgbClr val="92D050"/>
          </a:solidFill>
          <a:ln w="9525" cap="flat" cmpd="sng">
            <a:noFill/>
            <a:prstDash val="solid"/>
            <a:round/>
          </a:ln>
        </p:spPr>
        <p:txBody>
          <a:bodyPr vert="horz" wrap="square" lIns="91440" tIns="45720" rIns="91440" bIns="45720" anchor="t" anchorCtr="0">
            <a:noAutofit/>
          </a:bodyPr>
          <a:lstStyle/>
          <a:p>
            <a:pPr marL="0" indent="0" algn="l">
              <a:lnSpc>
                <a:spcPct val="100000"/>
              </a:lnSpc>
              <a:spcBef>
                <a:spcPct val="5000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防火防爆区域打磨等情况也列入动火控制范畴！</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52" name="矩形"/>
          <p:cNvSpPr/>
          <p:nvPr/>
        </p:nvSpPr>
        <p:spPr>
          <a:xfrm>
            <a:off x="9286027" y="568325"/>
            <a:ext cx="2199536" cy="577215"/>
          </a:xfrm>
          <a:prstGeom prst="rect">
            <a:avLst/>
          </a:prstGeom>
          <a:noFill/>
          <a:ln w="9525" cap="flat" cmpd="sng">
            <a:noFill/>
            <a:prstDash val="solid"/>
            <a:round/>
          </a:ln>
        </p:spPr>
        <p:txBody>
          <a:bodyPr vert="horz" wrap="none" lIns="91440" tIns="45720" rIns="91440" bIns="45720" anchor="t" anchorCtr="0">
            <a:spAutoFit/>
          </a:bodyPr>
          <a:lstStyle/>
          <a:p>
            <a:pPr marL="0" indent="0" algn="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HSE</a:t>
            </a:r>
            <a:r>
              <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安全志</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3"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动火计划的制定和批准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254" name="图片"/>
          <p:cNvPicPr>
            <a:picLocks noChangeAspect="1"/>
          </p:cNvPicPr>
          <p:nvPr/>
        </p:nvPicPr>
        <p:blipFill>
          <a:blip r:embed="rId1" cstate="print"/>
          <a:stretch>
            <a:fillRect/>
          </a:stretch>
        </p:blipFill>
        <p:spPr>
          <a:xfrm>
            <a:off x="1916113" y="1682749"/>
            <a:ext cx="7342187" cy="1887538"/>
          </a:xfrm>
          <a:prstGeom prst="rect">
            <a:avLst/>
          </a:prstGeom>
          <a:noFill/>
          <a:ln w="9525" cap="flat" cmpd="sng">
            <a:noFill/>
            <a:prstDash val="solid"/>
            <a:round/>
          </a:ln>
        </p:spPr>
      </p:pic>
      <p:pic>
        <p:nvPicPr>
          <p:cNvPr id="255" name="图片"/>
          <p:cNvPicPr>
            <a:picLocks noChangeAspect="1"/>
          </p:cNvPicPr>
          <p:nvPr/>
        </p:nvPicPr>
        <p:blipFill>
          <a:blip r:embed="rId2" cstate="print"/>
          <a:stretch>
            <a:fillRect/>
          </a:stretch>
        </p:blipFill>
        <p:spPr>
          <a:xfrm>
            <a:off x="1917700" y="3536950"/>
            <a:ext cx="7340599" cy="2908300"/>
          </a:xfrm>
          <a:prstGeom prst="rect">
            <a:avLst/>
          </a:prstGeom>
          <a:noFill/>
          <a:ln w="9525" cap="flat" cmpd="sng">
            <a:noFill/>
            <a:prstDash val="solid"/>
            <a:round/>
          </a:ln>
        </p:spPr>
      </p:pic>
      <p:sp>
        <p:nvSpPr>
          <p:cNvPr id="256" name="矩形"/>
          <p:cNvSpPr/>
          <p:nvPr/>
        </p:nvSpPr>
        <p:spPr>
          <a:xfrm>
            <a:off x="3752849" y="5592763"/>
            <a:ext cx="4229100" cy="598486"/>
          </a:xfrm>
          <a:prstGeom prst="rect">
            <a:avLst/>
          </a:prstGeom>
          <a:noFill/>
          <a:ln w="9525" cap="flat" cmpd="sng">
            <a:noFill/>
            <a:prstDash val="solid"/>
            <a:round/>
          </a:ln>
        </p:spPr>
        <p:txBody>
          <a:bodyPr vert="horz" wrap="square" lIns="91440" tIns="45720" rIns="91440" bIns="45720" anchor="t" anchorCtr="0">
            <a:noAutofit/>
          </a:bodyPr>
          <a:lstStyle/>
          <a:p>
            <a:pPr marL="0" indent="0" algn="l">
              <a:lnSpc>
                <a:spcPct val="100000"/>
              </a:lnSpc>
              <a:spcBef>
                <a:spcPct val="20000"/>
              </a:spcBef>
              <a:spcAft>
                <a:spcPct val="20000"/>
              </a:spcAft>
              <a:buNone/>
            </a:pPr>
            <a:r>
              <a:rPr lang="zh-CN" altLang="en-US" sz="2400" b="1"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这些项目是否得到现场确认？</a:t>
            </a:r>
            <a:endParaRPr lang="zh-CN" altLang="en-US" sz="2400" b="1"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5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60"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61" name="矩形"/>
          <p:cNvSpPr/>
          <p:nvPr/>
        </p:nvSpPr>
        <p:spPr>
          <a:xfrm>
            <a:off x="719137" y="2374900"/>
            <a:ext cx="10371137" cy="190119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just">
              <a:lnSpc>
                <a:spcPct val="10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施工单位负责申请办理《工业动火许可证》，按审批权限，逐级上报，分级负责，批准后方可进行工业动火。</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各级安全部门对审核过的《工业动火许可证》，以档案形式保存一年以上。</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新建工程项目的动火作业，由乙方自行审批、监护；</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100000"/>
              </a:lnSpc>
              <a:spcBef>
                <a:spcPts val="0"/>
              </a:spcBef>
              <a:spcAft>
                <a:spcPts val="0"/>
              </a:spcAft>
              <a:buClr>
                <a:srgbClr val="94002A"/>
              </a:buClr>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改、扩建项目，由乙方单位到甲方建设单位相关部门审批。</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6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65"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66" name="文本"/>
          <p:cNvSpPr>
            <a:spLocks noGrp="1"/>
          </p:cNvSpPr>
          <p:nvPr>
            <p:ph type="body" idx="4294967295"/>
          </p:nvPr>
        </p:nvSpPr>
        <p:spPr>
          <a:xfrm>
            <a:off x="382588" y="1735138"/>
            <a:ext cx="11426825" cy="4059237"/>
          </a:xfrm>
          <a:prstGeom prst="rect">
            <a:avLst/>
          </a:prstGeom>
          <a:ln w="9525" cap="flat" cmpd="sng">
            <a:noFill/>
            <a:prstDash val="solid"/>
            <a:round/>
          </a:ln>
        </p:spPr>
        <p:txBody>
          <a:bodyPr vert="horz" wrap="square" lIns="91440" tIns="45720" rIns="91440" bIns="45720" anchor="t" anchorCtr="0">
            <a:noAutofit/>
          </a:bodyPr>
          <a:lstStyle/>
          <a:p>
            <a:pPr>
              <a:buFont typeface="Wingdings" panose="05000000000000000000" charset="0"/>
              <a:buChar char="Ø"/>
            </a:pPr>
            <a:r>
              <a:rPr lang="zh-CN" altLang="en-US" sz="2400" b="1">
                <a:solidFill>
                  <a:srgbClr val="595959"/>
                </a:solidFill>
                <a:latin typeface="微软雅黑" panose="020B0503020204020204" charset="-122"/>
              </a:rPr>
              <a:t>一级动火</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二级单位主管负责组织生产、施工单位有关人员深入现场调查，制定动火措施。</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施工单位编写动火作业方案和应急预案送二级单位及油田消防部门审查，报油田公司安全部门备案。</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油田公司专业主管领导或其授权人至现场最终确认安全条件，签发《工业动火许可证》后，方可动火。</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油田公司专业主管领导或其授权人指定现场安全监督。</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p:cTn id="7" dur="500" fill="hold"/>
                                        <p:tgtEl>
                                          <p:spTgt spid="266"/>
                                        </p:tgtEl>
                                        <p:attrNameLst>
                                          <p:attrName>ppt_w</p:attrName>
                                        </p:attrNameLst>
                                      </p:cBhvr>
                                      <p:tavLst>
                                        <p:tav tm="0">
                                          <p:val>
                                            <p:fltVal val="0"/>
                                          </p:val>
                                        </p:tav>
                                        <p:tav tm="100000">
                                          <p:val>
                                            <p:strVal val="#ppt_w"/>
                                          </p:val>
                                        </p:tav>
                                      </p:tavLst>
                                    </p:anim>
                                    <p:anim calcmode="lin" valueType="num">
                                      <p:cBhvr>
                                        <p:cTn id="8" dur="500" fill="hold"/>
                                        <p:tgtEl>
                                          <p:spTgt spid="2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266"/>
                                        </p:tgtEl>
                                        <p:attrNameLst>
                                          <p:attrName>style.visibility</p:attrName>
                                        </p:attrNameLst>
                                      </p:cBhvr>
                                      <p:to>
                                        <p:strVal val="visible"/>
                                      </p:to>
                                    </p:set>
                                    <p:animEffect transition="in" filter="fade">
                                      <p:cBhvr>
                                        <p:cTn id="13" dur="1000"/>
                                        <p:tgtEl>
                                          <p:spTgt spid="2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2" nodeType="clickEffect">
                                  <p:stCondLst>
                                    <p:cond delay="0"/>
                                  </p:stCondLst>
                                  <p:childTnLst>
                                    <p:set>
                                      <p:cBhvr>
                                        <p:cTn id="17" dur="1" fill="hold">
                                          <p:stCondLst>
                                            <p:cond delay="0"/>
                                          </p:stCondLst>
                                        </p:cTn>
                                        <p:tgtEl>
                                          <p:spTgt spid="266"/>
                                        </p:tgtEl>
                                        <p:attrNameLst>
                                          <p:attrName>style.visibility</p:attrName>
                                        </p:attrNameLst>
                                      </p:cBhvr>
                                      <p:to>
                                        <p:strVal val="visible"/>
                                      </p:to>
                                    </p:set>
                                    <p:animEffect transition="in" filter="fade">
                                      <p:cBhvr>
                                        <p:cTn id="18" dur="1000"/>
                                        <p:tgtEl>
                                          <p:spTgt spid="2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3" nodeType="clickEffect">
                                  <p:stCondLst>
                                    <p:cond delay="0"/>
                                  </p:stCondLst>
                                  <p:childTnLst>
                                    <p:set>
                                      <p:cBhvr>
                                        <p:cTn id="22" dur="1" fill="hold">
                                          <p:stCondLst>
                                            <p:cond delay="0"/>
                                          </p:stCondLst>
                                        </p:cTn>
                                        <p:tgtEl>
                                          <p:spTgt spid="266"/>
                                        </p:tgtEl>
                                        <p:attrNameLst>
                                          <p:attrName>style.visibility</p:attrName>
                                        </p:attrNameLst>
                                      </p:cBhvr>
                                      <p:to>
                                        <p:strVal val="visible"/>
                                      </p:to>
                                    </p:set>
                                    <p:animEffect transition="in" filter="fade">
                                      <p:cBhvr>
                                        <p:cTn id="23" dur="1000"/>
                                        <p:tgtEl>
                                          <p:spTgt spid="2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4" nodeType="clickEffect">
                                  <p:stCondLst>
                                    <p:cond delay="0"/>
                                  </p:stCondLst>
                                  <p:childTnLst>
                                    <p:set>
                                      <p:cBhvr>
                                        <p:cTn id="27" dur="1" fill="hold">
                                          <p:stCondLst>
                                            <p:cond delay="0"/>
                                          </p:stCondLst>
                                        </p:cTn>
                                        <p:tgtEl>
                                          <p:spTgt spid="266"/>
                                        </p:tgtEl>
                                        <p:attrNameLst>
                                          <p:attrName>style.visibility</p:attrName>
                                        </p:attrNameLst>
                                      </p:cBhvr>
                                      <p:to>
                                        <p:strVal val="visible"/>
                                      </p:to>
                                    </p:set>
                                    <p:animEffect transition="in" filter="fade">
                                      <p:cBhvr>
                                        <p:cTn id="28"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P spid="266" grpId="1" animBg="1"/>
      <p:bldP spid="266" grpId="2" animBg="1"/>
      <p:bldP spid="266" grpId="3" animBg="1"/>
      <p:bldP spid="266" grpId="4"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6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70"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71" name="文本"/>
          <p:cNvSpPr>
            <a:spLocks noGrp="1"/>
          </p:cNvSpPr>
          <p:nvPr>
            <p:ph type="body" idx="4294967295"/>
          </p:nvPr>
        </p:nvSpPr>
        <p:spPr>
          <a:xfrm>
            <a:off x="484188" y="1839913"/>
            <a:ext cx="11191874" cy="3886200"/>
          </a:xfrm>
          <a:prstGeom prst="rect">
            <a:avLst/>
          </a:prstGeom>
          <a:ln w="9525" cap="flat" cmpd="sng">
            <a:noFill/>
            <a:prstDash val="solid"/>
            <a:round/>
          </a:ln>
        </p:spPr>
        <p:txBody>
          <a:bodyPr vert="horz" wrap="square" lIns="91440" tIns="45720" rIns="91440" bIns="45720" anchor="t" anchorCtr="0">
            <a:noAutofit/>
          </a:bodyPr>
          <a:lstStyle/>
          <a:p>
            <a:pPr>
              <a:buFont typeface="Wingdings" panose="05000000000000000000" charset="0"/>
              <a:buChar char="Ø"/>
            </a:pPr>
            <a:r>
              <a:rPr lang="zh-CN" altLang="en-US" sz="2400" b="1">
                <a:solidFill>
                  <a:srgbClr val="595959"/>
                </a:solidFill>
                <a:latin typeface="微软雅黑" panose="020B0503020204020204" charset="-122"/>
              </a:rPr>
              <a:t>二级动火</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二级单位所属基层生产单位主管负责组织生产和施工单位有关人员到现场调查，制定动火措施。</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施工单位编写动火作业方案和应急预案，经二级相关业务主管部门、安全部门审查，在二级单位安全部门备案。</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二级单位的主管领导或其授权人至现场最终确认安全条件，签发《工业动火许可证》后，方可动火。</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二级单位的主管领导或其授权人指定现场安全监督。 </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p:cTn id="7" dur="500" fill="hold"/>
                                        <p:tgtEl>
                                          <p:spTgt spid="271"/>
                                        </p:tgtEl>
                                        <p:attrNameLst>
                                          <p:attrName>ppt_w</p:attrName>
                                        </p:attrNameLst>
                                      </p:cBhvr>
                                      <p:tavLst>
                                        <p:tav tm="0">
                                          <p:val>
                                            <p:fltVal val="0"/>
                                          </p:val>
                                        </p:tav>
                                        <p:tav tm="100000">
                                          <p:val>
                                            <p:strVal val="#ppt_w"/>
                                          </p:val>
                                        </p:tav>
                                      </p:tavLst>
                                    </p:anim>
                                    <p:anim calcmode="lin" valueType="num">
                                      <p:cBhvr>
                                        <p:cTn id="8" dur="500" fill="hold"/>
                                        <p:tgtEl>
                                          <p:spTgt spid="2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271"/>
                                        </p:tgtEl>
                                        <p:attrNameLst>
                                          <p:attrName>style.visibility</p:attrName>
                                        </p:attrNameLst>
                                      </p:cBhvr>
                                      <p:to>
                                        <p:strVal val="visible"/>
                                      </p:to>
                                    </p:set>
                                    <p:animEffect transition="in" filter="fade">
                                      <p:cBhvr>
                                        <p:cTn id="13" dur="1000"/>
                                        <p:tgtEl>
                                          <p:spTgt spid="2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2" nodeType="clickEffect">
                                  <p:stCondLst>
                                    <p:cond delay="0"/>
                                  </p:stCondLst>
                                  <p:childTnLst>
                                    <p:set>
                                      <p:cBhvr>
                                        <p:cTn id="17" dur="1" fill="hold">
                                          <p:stCondLst>
                                            <p:cond delay="0"/>
                                          </p:stCondLst>
                                        </p:cTn>
                                        <p:tgtEl>
                                          <p:spTgt spid="271"/>
                                        </p:tgtEl>
                                        <p:attrNameLst>
                                          <p:attrName>style.visibility</p:attrName>
                                        </p:attrNameLst>
                                      </p:cBhvr>
                                      <p:to>
                                        <p:strVal val="visible"/>
                                      </p:to>
                                    </p:set>
                                    <p:animEffect transition="in" filter="fade">
                                      <p:cBhvr>
                                        <p:cTn id="18" dur="1000"/>
                                        <p:tgtEl>
                                          <p:spTgt spid="2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3" nodeType="click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1000"/>
                                        <p:tgtEl>
                                          <p:spTgt spid="2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4" nodeType="click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fade">
                                      <p:cBhvr>
                                        <p:cTn id="28"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1" grpId="1" animBg="1"/>
      <p:bldP spid="271" grpId="2" animBg="1"/>
      <p:bldP spid="271" grpId="3" animBg="1"/>
      <p:bldP spid="271" grpId="4"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7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75"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76" name="文本"/>
          <p:cNvSpPr>
            <a:spLocks noGrp="1"/>
          </p:cNvSpPr>
          <p:nvPr>
            <p:ph type="body" idx="4294967295"/>
          </p:nvPr>
        </p:nvSpPr>
        <p:spPr>
          <a:xfrm>
            <a:off x="682625" y="1997075"/>
            <a:ext cx="10466388" cy="3479800"/>
          </a:xfrm>
          <a:prstGeom prst="rect">
            <a:avLst/>
          </a:prstGeom>
          <a:ln w="9525" cap="flat" cmpd="sng">
            <a:noFill/>
            <a:prstDash val="solid"/>
            <a:round/>
          </a:ln>
        </p:spPr>
        <p:txBody>
          <a:bodyPr vert="horz" wrap="square" lIns="91440" tIns="45720" rIns="91440" bIns="45720" anchor="t" anchorCtr="0">
            <a:noAutofit/>
          </a:bodyPr>
          <a:lstStyle/>
          <a:p>
            <a:pPr>
              <a:buFont typeface="Wingdings" panose="05000000000000000000" charset="0"/>
              <a:buChar char="Ø"/>
            </a:pPr>
            <a:r>
              <a:rPr lang="zh-CN" altLang="en-US" sz="2400" b="1">
                <a:solidFill>
                  <a:srgbClr val="595959"/>
                </a:solidFill>
                <a:latin typeface="微软雅黑" panose="020B0503020204020204" charset="-122"/>
              </a:rPr>
              <a:t>三级动火</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作业区基层生产单位负责人组织生产及施工单位有关人员进行现场调查，制定动火措施。</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施工单位编写动火作业方案和应急预案，经基层生产单位相关人员审查，由基层生产单位负责人批准，报二级单位安全部门备案。</a:t>
            </a:r>
            <a:endParaRPr lang="en-US" altLang="zh-CN" sz="2400">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作业区等基层生产单位指定现场安全监督。</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p:cTn id="7" dur="500" fill="hold"/>
                                        <p:tgtEl>
                                          <p:spTgt spid="276"/>
                                        </p:tgtEl>
                                        <p:attrNameLst>
                                          <p:attrName>ppt_w</p:attrName>
                                        </p:attrNameLst>
                                      </p:cBhvr>
                                      <p:tavLst>
                                        <p:tav tm="0">
                                          <p:val>
                                            <p:fltVal val="0"/>
                                          </p:val>
                                        </p:tav>
                                        <p:tav tm="100000">
                                          <p:val>
                                            <p:strVal val="#ppt_w"/>
                                          </p:val>
                                        </p:tav>
                                      </p:tavLst>
                                    </p:anim>
                                    <p:anim calcmode="lin" valueType="num">
                                      <p:cBhvr>
                                        <p:cTn id="8" dur="500" fill="hold"/>
                                        <p:tgtEl>
                                          <p:spTgt spid="27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276"/>
                                        </p:tgtEl>
                                        <p:attrNameLst>
                                          <p:attrName>style.visibility</p:attrName>
                                        </p:attrNameLst>
                                      </p:cBhvr>
                                      <p:to>
                                        <p:strVal val="visible"/>
                                      </p:to>
                                    </p:set>
                                    <p:animEffect transition="in" filter="fade">
                                      <p:cBhvr>
                                        <p:cTn id="13" dur="1000"/>
                                        <p:tgtEl>
                                          <p:spTgt spid="2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2" nodeType="click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fade">
                                      <p:cBhvr>
                                        <p:cTn id="18" dur="1000"/>
                                        <p:tgtEl>
                                          <p:spTgt spid="2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3" nodeType="clickEffect">
                                  <p:stCondLst>
                                    <p:cond delay="0"/>
                                  </p:stCondLst>
                                  <p:childTnLst>
                                    <p:set>
                                      <p:cBhvr>
                                        <p:cTn id="22" dur="1" fill="hold">
                                          <p:stCondLst>
                                            <p:cond delay="0"/>
                                          </p:stCondLst>
                                        </p:cTn>
                                        <p:tgtEl>
                                          <p:spTgt spid="276"/>
                                        </p:tgtEl>
                                        <p:attrNameLst>
                                          <p:attrName>style.visibility</p:attrName>
                                        </p:attrNameLst>
                                      </p:cBhvr>
                                      <p:to>
                                        <p:strVal val="visible"/>
                                      </p:to>
                                    </p:set>
                                    <p:animEffect transition="in" filter="fade">
                                      <p:cBhvr>
                                        <p:cTn id="23"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76" grpId="1" animBg="1"/>
      <p:bldP spid="276" grpId="2" animBg="1"/>
      <p:bldP spid="276" grpId="3"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79" name="矩形"/>
          <p:cNvSpPr/>
          <p:nvPr/>
        </p:nvSpPr>
        <p:spPr>
          <a:xfrm>
            <a:off x="9286027" y="568325"/>
            <a:ext cx="2199536" cy="577215"/>
          </a:xfrm>
          <a:prstGeom prst="rect">
            <a:avLst/>
          </a:prstGeom>
          <a:noFill/>
          <a:ln w="9525" cap="flat" cmpd="sng">
            <a:noFill/>
            <a:prstDash val="solid"/>
            <a:round/>
          </a:ln>
        </p:spPr>
        <p:txBody>
          <a:bodyPr vert="horz" wrap="none" lIns="91440" tIns="45720" rIns="91440" bIns="45720" anchor="t" anchorCtr="0">
            <a:spAutoFit/>
          </a:bodyPr>
          <a:lstStyle/>
          <a:p>
            <a:pPr marL="0" indent="0" algn="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HSE</a:t>
            </a:r>
            <a:r>
              <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安全志</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80"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81" name="文本"/>
          <p:cNvSpPr>
            <a:spLocks noGrp="1"/>
          </p:cNvSpPr>
          <p:nvPr>
            <p:ph type="body" idx="4294967295"/>
          </p:nvPr>
        </p:nvSpPr>
        <p:spPr>
          <a:xfrm>
            <a:off x="484188" y="2019300"/>
            <a:ext cx="10834687" cy="3609975"/>
          </a:xfrm>
          <a:prstGeom prst="rect">
            <a:avLst/>
          </a:prstGeom>
          <a:ln w="9525" cap="flat" cmpd="sng">
            <a:noFill/>
            <a:prstDash val="solid"/>
            <a:round/>
          </a:ln>
        </p:spPr>
        <p:txBody>
          <a:bodyPr vert="horz" wrap="square" lIns="91440" tIns="45720" rIns="91440" bIns="45720" anchor="t" anchorCtr="0">
            <a:noAutofit/>
          </a:bodyPr>
          <a:lstStyle/>
          <a:p>
            <a:pPr>
              <a:buClr>
                <a:srgbClr val="94002A"/>
              </a:buClr>
              <a:buFont typeface="Wingdings" panose="05000000000000000000" charset="0"/>
              <a:buChar char="Ø"/>
            </a:pPr>
            <a:r>
              <a:rPr lang="zh-CN" altLang="en-US" sz="2400">
                <a:solidFill>
                  <a:srgbClr val="595959"/>
                </a:solidFill>
                <a:latin typeface="微软雅黑" panose="020B0503020204020204" charset="-122"/>
              </a:rPr>
              <a:t>油田公司可实行一、二级动火授权委托制度。</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二级单位需要油田公司审批的一级工业动火，经油田公司专业主管领导授权认可后，可按一级动火的要求制定方案进行审查，由二级单位主管领导签发《工业动火许可证》，并指定现场安全监督。</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二级单位不得再次授权下属单位办理一级动火。</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取得授权认可的二级单位，每季度将《工业动火许可证》报油田公司安全部门备案。</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fade">
                                      <p:cBhvr>
                                        <p:cTn id="12" dur="10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000"/>
                                        <p:tgtEl>
                                          <p:spTgt spid="2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1" grpId="1" animBg="1"/>
      <p:bldP spid="281" grpId="2" animBg="1"/>
      <p:bldP spid="281"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8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85"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审批程序及权限</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286" name="文本"/>
          <p:cNvSpPr>
            <a:spLocks noGrp="1"/>
          </p:cNvSpPr>
          <p:nvPr>
            <p:ph type="body" idx="4294967295"/>
          </p:nvPr>
        </p:nvSpPr>
        <p:spPr>
          <a:xfrm>
            <a:off x="484188" y="1650999"/>
            <a:ext cx="11209337" cy="4437063"/>
          </a:xfrm>
          <a:prstGeom prst="rect">
            <a:avLst/>
          </a:prstGeom>
          <a:ln w="9525" cap="flat" cmpd="sng">
            <a:noFill/>
            <a:prstDash val="solid"/>
            <a:round/>
          </a:ln>
        </p:spPr>
        <p:txBody>
          <a:bodyPr vert="horz" wrap="square" lIns="91440" tIns="45720" rIns="91440" bIns="45720" anchor="t" anchorCtr="0">
            <a:noAutofit/>
          </a:bodyPr>
          <a:lstStyle/>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正常生产的装置和罐区内：</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凡是可不动火的一律不动；</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凡是能拆下来的必须拆下移到安全地方动火。</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一般情况下节假日及夜间作业</a:t>
            </a:r>
            <a:r>
              <a:rPr lang="en-US" altLang="zh-CN" sz="2400">
                <a:solidFill>
                  <a:srgbClr val="595959"/>
                </a:solidFill>
                <a:latin typeface="微软雅黑" panose="020B0503020204020204" charset="-122"/>
              </a:rPr>
              <a:t>,</a:t>
            </a:r>
            <a:r>
              <a:rPr lang="zh-CN" altLang="en-US" sz="2400">
                <a:solidFill>
                  <a:srgbClr val="595959"/>
                </a:solidFill>
                <a:latin typeface="微软雅黑" panose="020B0503020204020204" charset="-122"/>
              </a:rPr>
              <a:t>非生产必需，一律禁止动火。</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紧急情况下经请示本级动火审批人批准同意后，在确保安全的情况下，可采取紧急动火措施，事后补办动火作业手续及方案。</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动火现场应按动火安全措施要求，配备足够的消防车、消防及医疗救护设备和器材。</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凡动火作业涉及其他特种作业的，必须同时办理相应的许可证，严禁以《工业动火许可证》代替。</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286"/>
                                        </p:tgtEl>
                                        <p:attrNameLst>
                                          <p:attrName>style.visibility</p:attrName>
                                        </p:attrNameLst>
                                      </p:cBhvr>
                                      <p:to>
                                        <p:strVal val="visible"/>
                                      </p:to>
                                    </p:set>
                                    <p:anim calcmode="lin" valueType="num">
                                      <p:cBhvr>
                                        <p:cTn id="12" dur="500" fill="hold"/>
                                        <p:tgtEl>
                                          <p:spTgt spid="286"/>
                                        </p:tgtEl>
                                        <p:attrNameLst>
                                          <p:attrName>ppt_w</p:attrName>
                                        </p:attrNameLst>
                                      </p:cBhvr>
                                      <p:tavLst>
                                        <p:tav tm="0">
                                          <p:val>
                                            <p:strVal val="#ppt_w*0.05"/>
                                          </p:val>
                                        </p:tav>
                                        <p:tav tm="100000">
                                          <p:val>
                                            <p:strVal val="#ppt_w"/>
                                          </p:val>
                                        </p:tav>
                                      </p:tavLst>
                                    </p:anim>
                                    <p:anim calcmode="lin" valueType="num">
                                      <p:cBhvr>
                                        <p:cTn id="13" dur="500" fill="hold"/>
                                        <p:tgtEl>
                                          <p:spTgt spid="286"/>
                                        </p:tgtEl>
                                        <p:attrNameLst>
                                          <p:attrName>ppt_h</p:attrName>
                                        </p:attrNameLst>
                                      </p:cBhvr>
                                      <p:tavLst>
                                        <p:tav tm="0">
                                          <p:val>
                                            <p:strVal val="#ppt_h"/>
                                          </p:val>
                                        </p:tav>
                                        <p:tav tm="100000">
                                          <p:val>
                                            <p:strVal val="#ppt_h"/>
                                          </p:val>
                                        </p:tav>
                                      </p:tavLst>
                                    </p:anim>
                                    <p:anim calcmode="lin" valueType="num">
                                      <p:cBhvr>
                                        <p:cTn id="14" dur="500" fill="hold"/>
                                        <p:tgtEl>
                                          <p:spTgt spid="286"/>
                                        </p:tgtEl>
                                        <p:attrNameLst>
                                          <p:attrName>ppt_x</p:attrName>
                                        </p:attrNameLst>
                                      </p:cBhvr>
                                      <p:tavLst>
                                        <p:tav tm="0">
                                          <p:val>
                                            <p:strVal val="#ppt_x-.2"/>
                                          </p:val>
                                        </p:tav>
                                        <p:tav tm="100000">
                                          <p:val>
                                            <p:strVal val="#ppt_x"/>
                                          </p:val>
                                        </p:tav>
                                      </p:tavLst>
                                    </p:anim>
                                    <p:anim calcmode="lin" valueType="num">
                                      <p:cBhvr>
                                        <p:cTn id="15" dur="500" fill="hold"/>
                                        <p:tgtEl>
                                          <p:spTgt spid="286"/>
                                        </p:tgtEl>
                                        <p:attrNameLst>
                                          <p:attrName>ppt_y</p:attrName>
                                        </p:attrNameLst>
                                      </p:cBhvr>
                                      <p:tavLst>
                                        <p:tav tm="0">
                                          <p:val>
                                            <p:strVal val="#ppt_y"/>
                                          </p:val>
                                        </p:tav>
                                        <p:tav tm="100000">
                                          <p:val>
                                            <p:strVal val="#ppt_y"/>
                                          </p:val>
                                        </p:tav>
                                      </p:tavLst>
                                    </p:anim>
                                    <p:animEffect transition="in" filter="fade">
                                      <p:cBhvr>
                                        <p:cTn id="16" dur="500"/>
                                        <p:tgtEl>
                                          <p:spTgt spid="28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286"/>
                                        </p:tgtEl>
                                        <p:attrNameLst>
                                          <p:attrName>style.visibility</p:attrName>
                                        </p:attrNameLst>
                                      </p:cBhvr>
                                      <p:to>
                                        <p:strVal val="visible"/>
                                      </p:to>
                                    </p:set>
                                    <p:anim calcmode="lin" valueType="num">
                                      <p:cBhvr>
                                        <p:cTn id="21" dur="500" fill="hold"/>
                                        <p:tgtEl>
                                          <p:spTgt spid="286"/>
                                        </p:tgtEl>
                                        <p:attrNameLst>
                                          <p:attrName>ppt_w</p:attrName>
                                        </p:attrNameLst>
                                      </p:cBhvr>
                                      <p:tavLst>
                                        <p:tav tm="0">
                                          <p:val>
                                            <p:strVal val="#ppt_w*0.05"/>
                                          </p:val>
                                        </p:tav>
                                        <p:tav tm="100000">
                                          <p:val>
                                            <p:strVal val="#ppt_w"/>
                                          </p:val>
                                        </p:tav>
                                      </p:tavLst>
                                    </p:anim>
                                    <p:anim calcmode="lin" valueType="num">
                                      <p:cBhvr>
                                        <p:cTn id="22" dur="500" fill="hold"/>
                                        <p:tgtEl>
                                          <p:spTgt spid="286"/>
                                        </p:tgtEl>
                                        <p:attrNameLst>
                                          <p:attrName>ppt_h</p:attrName>
                                        </p:attrNameLst>
                                      </p:cBhvr>
                                      <p:tavLst>
                                        <p:tav tm="0">
                                          <p:val>
                                            <p:strVal val="#ppt_h"/>
                                          </p:val>
                                        </p:tav>
                                        <p:tav tm="100000">
                                          <p:val>
                                            <p:strVal val="#ppt_h"/>
                                          </p:val>
                                        </p:tav>
                                      </p:tavLst>
                                    </p:anim>
                                    <p:anim calcmode="lin" valueType="num">
                                      <p:cBhvr>
                                        <p:cTn id="23" dur="500" fill="hold"/>
                                        <p:tgtEl>
                                          <p:spTgt spid="286"/>
                                        </p:tgtEl>
                                        <p:attrNameLst>
                                          <p:attrName>ppt_x</p:attrName>
                                        </p:attrNameLst>
                                      </p:cBhvr>
                                      <p:tavLst>
                                        <p:tav tm="0">
                                          <p:val>
                                            <p:strVal val="#ppt_x-.2"/>
                                          </p:val>
                                        </p:tav>
                                        <p:tav tm="100000">
                                          <p:val>
                                            <p:strVal val="#ppt_x"/>
                                          </p:val>
                                        </p:tav>
                                      </p:tavLst>
                                    </p:anim>
                                    <p:anim calcmode="lin" valueType="num">
                                      <p:cBhvr>
                                        <p:cTn id="24" dur="500" fill="hold"/>
                                        <p:tgtEl>
                                          <p:spTgt spid="286"/>
                                        </p:tgtEl>
                                        <p:attrNameLst>
                                          <p:attrName>ppt_y</p:attrName>
                                        </p:attrNameLst>
                                      </p:cBhvr>
                                      <p:tavLst>
                                        <p:tav tm="0">
                                          <p:val>
                                            <p:strVal val="#ppt_y"/>
                                          </p:val>
                                        </p:tav>
                                        <p:tav tm="100000">
                                          <p:val>
                                            <p:strVal val="#ppt_y"/>
                                          </p:val>
                                        </p:tav>
                                      </p:tavLst>
                                    </p:anim>
                                    <p:animEffect transition="in" filter="fade">
                                      <p:cBhvr>
                                        <p:cTn id="25" dur="500"/>
                                        <p:tgtEl>
                                          <p:spTgt spid="28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3" nodeType="clickEffect">
                                  <p:stCondLst>
                                    <p:cond delay="0"/>
                                  </p:stCondLst>
                                  <p:childTnLst>
                                    <p:set>
                                      <p:cBhvr>
                                        <p:cTn id="29" dur="1" fill="hold">
                                          <p:stCondLst>
                                            <p:cond delay="0"/>
                                          </p:stCondLst>
                                        </p:cTn>
                                        <p:tgtEl>
                                          <p:spTgt spid="286"/>
                                        </p:tgtEl>
                                        <p:attrNameLst>
                                          <p:attrName>style.visibility</p:attrName>
                                        </p:attrNameLst>
                                      </p:cBhvr>
                                      <p:to>
                                        <p:strVal val="visible"/>
                                      </p:to>
                                    </p:set>
                                    <p:animEffect transition="in" filter="fade">
                                      <p:cBhvr>
                                        <p:cTn id="30" dur="1000"/>
                                        <p:tgtEl>
                                          <p:spTgt spid="2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4" nodeType="clickEffect">
                                  <p:stCondLst>
                                    <p:cond delay="0"/>
                                  </p:stCondLst>
                                  <p:childTnLst>
                                    <p:set>
                                      <p:cBhvr>
                                        <p:cTn id="34" dur="1" fill="hold">
                                          <p:stCondLst>
                                            <p:cond delay="0"/>
                                          </p:stCondLst>
                                        </p:cTn>
                                        <p:tgtEl>
                                          <p:spTgt spid="286"/>
                                        </p:tgtEl>
                                        <p:attrNameLst>
                                          <p:attrName>style.visibility</p:attrName>
                                        </p:attrNameLst>
                                      </p:cBhvr>
                                      <p:to>
                                        <p:strVal val="visible"/>
                                      </p:to>
                                    </p:set>
                                    <p:animEffect transition="in" filter="fade">
                                      <p:cBhvr>
                                        <p:cTn id="35" dur="1000"/>
                                        <p:tgtEl>
                                          <p:spTgt spid="28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5" nodeType="clickEffect">
                                  <p:stCondLst>
                                    <p:cond delay="0"/>
                                  </p:stCondLst>
                                  <p:childTnLst>
                                    <p:set>
                                      <p:cBhvr>
                                        <p:cTn id="39" dur="1" fill="hold">
                                          <p:stCondLst>
                                            <p:cond delay="0"/>
                                          </p:stCondLst>
                                        </p:cTn>
                                        <p:tgtEl>
                                          <p:spTgt spid="286"/>
                                        </p:tgtEl>
                                        <p:attrNameLst>
                                          <p:attrName>style.visibility</p:attrName>
                                        </p:attrNameLst>
                                      </p:cBhvr>
                                      <p:to>
                                        <p:strVal val="visible"/>
                                      </p:to>
                                    </p:set>
                                    <p:animEffect transition="in" filter="fade">
                                      <p:cBhvr>
                                        <p:cTn id="40" dur="1000"/>
                                        <p:tgtEl>
                                          <p:spTgt spid="2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6" nodeType="clickEffect">
                                  <p:stCondLst>
                                    <p:cond delay="0"/>
                                  </p:stCondLst>
                                  <p:childTnLst>
                                    <p:set>
                                      <p:cBhvr>
                                        <p:cTn id="44" dur="1" fill="hold">
                                          <p:stCondLst>
                                            <p:cond delay="0"/>
                                          </p:stCondLst>
                                        </p:cTn>
                                        <p:tgtEl>
                                          <p:spTgt spid="286"/>
                                        </p:tgtEl>
                                        <p:attrNameLst>
                                          <p:attrName>style.visibility</p:attrName>
                                        </p:attrNameLst>
                                      </p:cBhvr>
                                      <p:to>
                                        <p:strVal val="visible"/>
                                      </p:to>
                                    </p:set>
                                    <p:animEffect transition="in" filter="fade">
                                      <p:cBhvr>
                                        <p:cTn id="45"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6" grpId="1" animBg="1"/>
      <p:bldP spid="286" grpId="2" animBg="1"/>
      <p:bldP spid="286" grpId="3" animBg="1"/>
      <p:bldP spid="286" grpId="4" animBg="1"/>
      <p:bldP spid="286" grpId="5" animBg="1"/>
      <p:bldP spid="286" grpId="6"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8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90" name="矩形"/>
          <p:cNvSpPr/>
          <p:nvPr/>
        </p:nvSpPr>
        <p:spPr>
          <a:xfrm>
            <a:off x="484188" y="420688"/>
            <a:ext cx="4459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工业动火机具安全管理要求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91" name="文本"/>
          <p:cNvSpPr>
            <a:spLocks noGrp="1"/>
          </p:cNvSpPr>
          <p:nvPr>
            <p:ph type="body" idx="4294967295"/>
          </p:nvPr>
        </p:nvSpPr>
        <p:spPr>
          <a:xfrm>
            <a:off x="365124" y="1641475"/>
            <a:ext cx="11479213" cy="4133850"/>
          </a:xfrm>
          <a:prstGeom prst="rect">
            <a:avLst/>
          </a:prstGeom>
          <a:ln w="9525" cap="flat" cmpd="sng">
            <a:noFill/>
            <a:prstDash val="solid"/>
            <a:round/>
          </a:ln>
        </p:spPr>
        <p:txBody>
          <a:bodyPr vert="horz" wrap="square" lIns="91440" tIns="45720" rIns="91440" bIns="45720" anchor="t" anchorCtr="0">
            <a:noAutofit/>
          </a:bodyPr>
          <a:lstStyle/>
          <a:p>
            <a:pPr>
              <a:buClr>
                <a:srgbClr val="94002A"/>
              </a:buClr>
              <a:buFont typeface="Wingdings" panose="05000000000000000000" charset="0"/>
              <a:buChar char="Ø"/>
            </a:pPr>
            <a:r>
              <a:rPr lang="zh-CN" altLang="en-US" sz="2400">
                <a:solidFill>
                  <a:srgbClr val="595959"/>
                </a:solidFill>
                <a:latin typeface="微软雅黑" panose="020B0503020204020204" charset="-122"/>
              </a:rPr>
              <a:t>采用电焊进行动火施工的储罐、容器及管道等应在焊点附近安装接地线，其接地电阻应小于</a:t>
            </a:r>
            <a:r>
              <a:rPr lang="en-US" altLang="zh-CN" sz="2400">
                <a:solidFill>
                  <a:srgbClr val="595959"/>
                </a:solidFill>
                <a:latin typeface="微软雅黑" panose="020B0503020204020204" charset="-122"/>
              </a:rPr>
              <a:t>10Ω</a:t>
            </a:r>
            <a:r>
              <a:rPr lang="zh-CN" altLang="en-US" sz="2400">
                <a:solidFill>
                  <a:srgbClr val="595959"/>
                </a:solidFill>
                <a:latin typeface="微软雅黑" panose="020B0503020204020204" charset="-122"/>
              </a:rPr>
              <a:t>。</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施工现场电气线路布局与要求应符合</a:t>
            </a:r>
            <a:r>
              <a:rPr lang="en-US" altLang="zh-CN" sz="2400">
                <a:solidFill>
                  <a:srgbClr val="595959"/>
                </a:solidFill>
                <a:latin typeface="微软雅黑" panose="020B0503020204020204" charset="-122"/>
              </a:rPr>
              <a:t>GBJ50257《</a:t>
            </a:r>
            <a:r>
              <a:rPr lang="zh-CN" altLang="en-US" sz="2400">
                <a:solidFill>
                  <a:srgbClr val="595959"/>
                </a:solidFill>
                <a:latin typeface="微软雅黑" panose="020B0503020204020204" charset="-122"/>
              </a:rPr>
              <a:t>电气装置安装工程爆炸和火灾危险环境电气装置施工及验收规范》的要求。</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电焊机等电器设备应有良好的接地装置，并安装漏电保护装置。</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各种施工机械、工具、材料及消防器材应摆放在动火安全措施确定的安全区域内。</a:t>
            </a:r>
            <a:endParaRPr lang="en-US" altLang="zh-CN" sz="2400">
              <a:solidFill>
                <a:srgbClr val="595959"/>
              </a:solidFill>
              <a:latin typeface="微软雅黑" panose="020B0503020204020204" charset="-122"/>
            </a:endParaRPr>
          </a:p>
          <a:p>
            <a:pPr>
              <a:buClr>
                <a:srgbClr val="94002A"/>
              </a:buClr>
              <a:buFont typeface="Wingdings" panose="05000000000000000000" charset="0"/>
              <a:buChar char="Ø"/>
            </a:pPr>
            <a:r>
              <a:rPr lang="zh-CN" altLang="en-US" sz="2400">
                <a:solidFill>
                  <a:srgbClr val="595959"/>
                </a:solidFill>
                <a:latin typeface="微软雅黑" panose="020B0503020204020204" charset="-122"/>
              </a:rPr>
              <a:t>含硫化氢或其它有毒气体的场所应做好相应的防中毒措施，其中含硫化氢的场所具体执行《中国石油天然气股份有限公司预防硫化氢中毒事故管理暂行规定》的要求。</a:t>
            </a:r>
            <a:endParaRPr lang="zh-CN" altLang="en-US" sz="2400">
              <a:solidFill>
                <a:srgbClr val="595959"/>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fade">
                                      <p:cBhvr>
                                        <p:cTn id="17" dur="1000"/>
                                        <p:tgtEl>
                                          <p:spTgt spid="2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3"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1000"/>
                                        <p:tgtEl>
                                          <p:spTgt spid="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4" nodeType="clickEffect">
                                  <p:stCondLst>
                                    <p:cond delay="0"/>
                                  </p:stCondLst>
                                  <p:childTnLst>
                                    <p:set>
                                      <p:cBhvr>
                                        <p:cTn id="26" dur="1" fill="hold">
                                          <p:stCondLst>
                                            <p:cond delay="0"/>
                                          </p:stCondLst>
                                        </p:cTn>
                                        <p:tgtEl>
                                          <p:spTgt spid="291"/>
                                        </p:tgtEl>
                                        <p:attrNameLst>
                                          <p:attrName>style.visibility</p:attrName>
                                        </p:attrNameLst>
                                      </p:cBhvr>
                                      <p:to>
                                        <p:strVal val="visible"/>
                                      </p:to>
                                    </p:set>
                                    <p:animEffect transition="in" filter="fade">
                                      <p:cBhvr>
                                        <p:cTn id="27"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1" grpId="1" animBg="1"/>
      <p:bldP spid="291" grpId="2" animBg="1"/>
      <p:bldP spid="291" grpId="3" animBg="1"/>
      <p:bldP spid="291" grpId="4"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9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295" name="文本"/>
          <p:cNvSpPr>
            <a:spLocks noGrp="1"/>
          </p:cNvSpPr>
          <p:nvPr>
            <p:ph type="body" idx="4294967295"/>
          </p:nvPr>
        </p:nvSpPr>
        <p:spPr>
          <a:xfrm>
            <a:off x="677863" y="1539875"/>
            <a:ext cx="11256963" cy="4800600"/>
          </a:xfrm>
          <a:prstGeom prst="rect">
            <a:avLst/>
          </a:prstGeom>
          <a:ln w="9525" cap="flat" cmpd="sng">
            <a:noFill/>
            <a:prstDash val="solid"/>
            <a:round/>
          </a:ln>
        </p:spPr>
        <p:txBody>
          <a:bodyPr vert="horz" wrap="square" lIns="91440" tIns="45720" rIns="91440" bIns="45720" anchor="t" anchorCtr="0">
            <a:noAutofit/>
          </a:bodyPr>
          <a:lstStyle/>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工业动火前应：</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 首先切断物料来源并加好盲板；</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 彻底吹扫、清洗、置换；</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打开人孔，通风换气；</a:t>
            </a:r>
            <a:endParaRPr lang="en-US" altLang="zh-CN" sz="2400">
              <a:solidFill>
                <a:srgbClr val="595959"/>
              </a:solidFill>
              <a:latin typeface="微软雅黑" panose="020B0503020204020204" charset="-122"/>
            </a:endParaRPr>
          </a:p>
          <a:p>
            <a:pPr marL="857250" lvl="2" indent="-342900" algn="just">
              <a:buClr>
                <a:schemeClr val="tx1"/>
              </a:buClr>
              <a:buFont typeface="Wingdings" panose="05000000000000000000" charset="0"/>
              <a:buChar char="Ø"/>
            </a:pPr>
            <a:r>
              <a:rPr lang="zh-CN" altLang="en-US" sz="2400">
                <a:solidFill>
                  <a:srgbClr val="595959"/>
                </a:solidFill>
                <a:latin typeface="微软雅黑" panose="020B0503020204020204" charset="-122"/>
              </a:rPr>
              <a:t>经检测气体合格后方可动火。</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如气体检测超过</a:t>
            </a:r>
            <a:r>
              <a:rPr lang="en-US" altLang="zh-CN" sz="2400">
                <a:solidFill>
                  <a:srgbClr val="595959"/>
                </a:solidFill>
                <a:latin typeface="微软雅黑" panose="020B0503020204020204" charset="-122"/>
              </a:rPr>
              <a:t>1h</a:t>
            </a:r>
            <a:r>
              <a:rPr lang="zh-CN" altLang="en-US" sz="2400">
                <a:solidFill>
                  <a:srgbClr val="595959"/>
                </a:solidFill>
                <a:latin typeface="微软雅黑" panose="020B0503020204020204" charset="-122"/>
              </a:rPr>
              <a:t>后动火的，应对气体进行再次检测，合格后方可动火作业。</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与动火部位相连的油气管线必须进行可靠的隔离、封堵或拆除处理。</a:t>
            </a:r>
            <a:endParaRPr lang="en-US" altLang="zh-CN" sz="2400">
              <a:solidFill>
                <a:srgbClr val="595959"/>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595959"/>
                </a:solidFill>
                <a:latin typeface="微软雅黑" panose="020B0503020204020204" charset="-122"/>
              </a:rPr>
              <a:t>与动火直接有关的阀门必须挂牌标明状态；</a:t>
            </a:r>
            <a:endParaRPr lang="en-US" altLang="zh-CN" sz="2400">
              <a:solidFill>
                <a:srgbClr val="595959"/>
              </a:solidFill>
              <a:latin typeface="微软雅黑" panose="020B0503020204020204" charset="-122"/>
            </a:endParaRPr>
          </a:p>
          <a:p>
            <a:pPr algn="just"/>
            <a:endParaRPr lang="zh-CN" altLang="en-US" sz="2400">
              <a:solidFill>
                <a:srgbClr val="595959"/>
              </a:solidFill>
              <a:latin typeface="微软雅黑" panose="020B0503020204020204" charset="-122"/>
            </a:endParaRPr>
          </a:p>
        </p:txBody>
      </p:sp>
      <p:sp>
        <p:nvSpPr>
          <p:cNvPr id="296"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动火作业隔离要求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2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295"/>
                                        </p:tgtEl>
                                        <p:attrNameLst>
                                          <p:attrName>style.visibility</p:attrName>
                                        </p:attrNameLst>
                                      </p:cBhvr>
                                      <p:to>
                                        <p:strVal val="visible"/>
                                      </p:to>
                                    </p:set>
                                    <p:anim calcmode="lin" valueType="num">
                                      <p:cBhvr>
                                        <p:cTn id="12" dur="500" fill="hold"/>
                                        <p:tgtEl>
                                          <p:spTgt spid="295"/>
                                        </p:tgtEl>
                                        <p:attrNameLst>
                                          <p:attrName>ppt_w</p:attrName>
                                        </p:attrNameLst>
                                      </p:cBhvr>
                                      <p:tavLst>
                                        <p:tav tm="0">
                                          <p:val>
                                            <p:strVal val="#ppt_w*0.05"/>
                                          </p:val>
                                        </p:tav>
                                        <p:tav tm="100000">
                                          <p:val>
                                            <p:strVal val="#ppt_w"/>
                                          </p:val>
                                        </p:tav>
                                      </p:tavLst>
                                    </p:anim>
                                    <p:anim calcmode="lin" valueType="num">
                                      <p:cBhvr>
                                        <p:cTn id="13" dur="500" fill="hold"/>
                                        <p:tgtEl>
                                          <p:spTgt spid="295"/>
                                        </p:tgtEl>
                                        <p:attrNameLst>
                                          <p:attrName>ppt_h</p:attrName>
                                        </p:attrNameLst>
                                      </p:cBhvr>
                                      <p:tavLst>
                                        <p:tav tm="0">
                                          <p:val>
                                            <p:strVal val="#ppt_h"/>
                                          </p:val>
                                        </p:tav>
                                        <p:tav tm="100000">
                                          <p:val>
                                            <p:strVal val="#ppt_h"/>
                                          </p:val>
                                        </p:tav>
                                      </p:tavLst>
                                    </p:anim>
                                    <p:anim calcmode="lin" valueType="num">
                                      <p:cBhvr>
                                        <p:cTn id="14" dur="500" fill="hold"/>
                                        <p:tgtEl>
                                          <p:spTgt spid="295"/>
                                        </p:tgtEl>
                                        <p:attrNameLst>
                                          <p:attrName>ppt_x</p:attrName>
                                        </p:attrNameLst>
                                      </p:cBhvr>
                                      <p:tavLst>
                                        <p:tav tm="0">
                                          <p:val>
                                            <p:strVal val="#ppt_x-.2"/>
                                          </p:val>
                                        </p:tav>
                                        <p:tav tm="100000">
                                          <p:val>
                                            <p:strVal val="#ppt_x"/>
                                          </p:val>
                                        </p:tav>
                                      </p:tavLst>
                                    </p:anim>
                                    <p:anim calcmode="lin" valueType="num">
                                      <p:cBhvr>
                                        <p:cTn id="15" dur="500" fill="hold"/>
                                        <p:tgtEl>
                                          <p:spTgt spid="295"/>
                                        </p:tgtEl>
                                        <p:attrNameLst>
                                          <p:attrName>ppt_y</p:attrName>
                                        </p:attrNameLst>
                                      </p:cBhvr>
                                      <p:tavLst>
                                        <p:tav tm="0">
                                          <p:val>
                                            <p:strVal val="#ppt_y"/>
                                          </p:val>
                                        </p:tav>
                                        <p:tav tm="100000">
                                          <p:val>
                                            <p:strVal val="#ppt_y"/>
                                          </p:val>
                                        </p:tav>
                                      </p:tavLst>
                                    </p:anim>
                                    <p:animEffect transition="in" filter="fade">
                                      <p:cBhvr>
                                        <p:cTn id="16" dur="500"/>
                                        <p:tgtEl>
                                          <p:spTgt spid="295"/>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cBhvr>
                                        <p:cTn id="21" dur="500" fill="hold"/>
                                        <p:tgtEl>
                                          <p:spTgt spid="295"/>
                                        </p:tgtEl>
                                        <p:attrNameLst>
                                          <p:attrName>ppt_w</p:attrName>
                                        </p:attrNameLst>
                                      </p:cBhvr>
                                      <p:tavLst>
                                        <p:tav tm="0">
                                          <p:val>
                                            <p:strVal val="#ppt_w*0.05"/>
                                          </p:val>
                                        </p:tav>
                                        <p:tav tm="100000">
                                          <p:val>
                                            <p:strVal val="#ppt_w"/>
                                          </p:val>
                                        </p:tav>
                                      </p:tavLst>
                                    </p:anim>
                                    <p:anim calcmode="lin" valueType="num">
                                      <p:cBhvr>
                                        <p:cTn id="22" dur="500" fill="hold"/>
                                        <p:tgtEl>
                                          <p:spTgt spid="295"/>
                                        </p:tgtEl>
                                        <p:attrNameLst>
                                          <p:attrName>ppt_h</p:attrName>
                                        </p:attrNameLst>
                                      </p:cBhvr>
                                      <p:tavLst>
                                        <p:tav tm="0">
                                          <p:val>
                                            <p:strVal val="#ppt_h"/>
                                          </p:val>
                                        </p:tav>
                                        <p:tav tm="100000">
                                          <p:val>
                                            <p:strVal val="#ppt_h"/>
                                          </p:val>
                                        </p:tav>
                                      </p:tavLst>
                                    </p:anim>
                                    <p:anim calcmode="lin" valueType="num">
                                      <p:cBhvr>
                                        <p:cTn id="23" dur="500" fill="hold"/>
                                        <p:tgtEl>
                                          <p:spTgt spid="295"/>
                                        </p:tgtEl>
                                        <p:attrNameLst>
                                          <p:attrName>ppt_x</p:attrName>
                                        </p:attrNameLst>
                                      </p:cBhvr>
                                      <p:tavLst>
                                        <p:tav tm="0">
                                          <p:val>
                                            <p:strVal val="#ppt_x-.2"/>
                                          </p:val>
                                        </p:tav>
                                        <p:tav tm="100000">
                                          <p:val>
                                            <p:strVal val="#ppt_x"/>
                                          </p:val>
                                        </p:tav>
                                      </p:tavLst>
                                    </p:anim>
                                    <p:anim calcmode="lin" valueType="num">
                                      <p:cBhvr>
                                        <p:cTn id="24" dur="500" fill="hold"/>
                                        <p:tgtEl>
                                          <p:spTgt spid="295"/>
                                        </p:tgtEl>
                                        <p:attrNameLst>
                                          <p:attrName>ppt_y</p:attrName>
                                        </p:attrNameLst>
                                      </p:cBhvr>
                                      <p:tavLst>
                                        <p:tav tm="0">
                                          <p:val>
                                            <p:strVal val="#ppt_y"/>
                                          </p:val>
                                        </p:tav>
                                        <p:tav tm="100000">
                                          <p:val>
                                            <p:strVal val="#ppt_y"/>
                                          </p:val>
                                        </p:tav>
                                      </p:tavLst>
                                    </p:anim>
                                    <p:animEffect transition="in" filter="fade">
                                      <p:cBhvr>
                                        <p:cTn id="25" dur="500"/>
                                        <p:tgtEl>
                                          <p:spTgt spid="295"/>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3" nodeType="clickEffect">
                                  <p:stCondLst>
                                    <p:cond delay="0"/>
                                  </p:stCondLst>
                                  <p:childTnLst>
                                    <p:set>
                                      <p:cBhvr>
                                        <p:cTn id="29" dur="1" fill="hold">
                                          <p:stCondLst>
                                            <p:cond delay="0"/>
                                          </p:stCondLst>
                                        </p:cTn>
                                        <p:tgtEl>
                                          <p:spTgt spid="295"/>
                                        </p:tgtEl>
                                        <p:attrNameLst>
                                          <p:attrName>style.visibility</p:attrName>
                                        </p:attrNameLst>
                                      </p:cBhvr>
                                      <p:to>
                                        <p:strVal val="visible"/>
                                      </p:to>
                                    </p:set>
                                    <p:anim calcmode="lin" valueType="num">
                                      <p:cBhvr>
                                        <p:cTn id="30" dur="500" fill="hold"/>
                                        <p:tgtEl>
                                          <p:spTgt spid="295"/>
                                        </p:tgtEl>
                                        <p:attrNameLst>
                                          <p:attrName>ppt_w</p:attrName>
                                        </p:attrNameLst>
                                      </p:cBhvr>
                                      <p:tavLst>
                                        <p:tav tm="0">
                                          <p:val>
                                            <p:strVal val="#ppt_w*0.05"/>
                                          </p:val>
                                        </p:tav>
                                        <p:tav tm="100000">
                                          <p:val>
                                            <p:strVal val="#ppt_w"/>
                                          </p:val>
                                        </p:tav>
                                      </p:tavLst>
                                    </p:anim>
                                    <p:anim calcmode="lin" valueType="num">
                                      <p:cBhvr>
                                        <p:cTn id="31" dur="500" fill="hold"/>
                                        <p:tgtEl>
                                          <p:spTgt spid="295"/>
                                        </p:tgtEl>
                                        <p:attrNameLst>
                                          <p:attrName>ppt_h</p:attrName>
                                        </p:attrNameLst>
                                      </p:cBhvr>
                                      <p:tavLst>
                                        <p:tav tm="0">
                                          <p:val>
                                            <p:strVal val="#ppt_h"/>
                                          </p:val>
                                        </p:tav>
                                        <p:tav tm="100000">
                                          <p:val>
                                            <p:strVal val="#ppt_h"/>
                                          </p:val>
                                        </p:tav>
                                      </p:tavLst>
                                    </p:anim>
                                    <p:anim calcmode="lin" valueType="num">
                                      <p:cBhvr>
                                        <p:cTn id="32" dur="500" fill="hold"/>
                                        <p:tgtEl>
                                          <p:spTgt spid="295"/>
                                        </p:tgtEl>
                                        <p:attrNameLst>
                                          <p:attrName>ppt_x</p:attrName>
                                        </p:attrNameLst>
                                      </p:cBhvr>
                                      <p:tavLst>
                                        <p:tav tm="0">
                                          <p:val>
                                            <p:strVal val="#ppt_x-.2"/>
                                          </p:val>
                                        </p:tav>
                                        <p:tav tm="100000">
                                          <p:val>
                                            <p:strVal val="#ppt_x"/>
                                          </p:val>
                                        </p:tav>
                                      </p:tavLst>
                                    </p:anim>
                                    <p:anim calcmode="lin" valueType="num">
                                      <p:cBhvr>
                                        <p:cTn id="33" dur="500" fill="hold"/>
                                        <p:tgtEl>
                                          <p:spTgt spid="295"/>
                                        </p:tgtEl>
                                        <p:attrNameLst>
                                          <p:attrName>ppt_y</p:attrName>
                                        </p:attrNameLst>
                                      </p:cBhvr>
                                      <p:tavLst>
                                        <p:tav tm="0">
                                          <p:val>
                                            <p:strVal val="#ppt_y"/>
                                          </p:val>
                                        </p:tav>
                                        <p:tav tm="100000">
                                          <p:val>
                                            <p:strVal val="#ppt_y"/>
                                          </p:val>
                                        </p:tav>
                                      </p:tavLst>
                                    </p:anim>
                                    <p:animEffect transition="in" filter="fade">
                                      <p:cBhvr>
                                        <p:cTn id="34" dur="500"/>
                                        <p:tgtEl>
                                          <p:spTgt spid="295"/>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4" nodeType="clickEffect">
                                  <p:stCondLst>
                                    <p:cond delay="0"/>
                                  </p:stCondLst>
                                  <p:childTnLst>
                                    <p:set>
                                      <p:cBhvr>
                                        <p:cTn id="38" dur="1" fill="hold">
                                          <p:stCondLst>
                                            <p:cond delay="0"/>
                                          </p:stCondLst>
                                        </p:cTn>
                                        <p:tgtEl>
                                          <p:spTgt spid="295"/>
                                        </p:tgtEl>
                                        <p:attrNameLst>
                                          <p:attrName>style.visibility</p:attrName>
                                        </p:attrNameLst>
                                      </p:cBhvr>
                                      <p:to>
                                        <p:strVal val="visible"/>
                                      </p:to>
                                    </p:set>
                                    <p:anim calcmode="lin" valueType="num">
                                      <p:cBhvr>
                                        <p:cTn id="39" dur="500" fill="hold"/>
                                        <p:tgtEl>
                                          <p:spTgt spid="295"/>
                                        </p:tgtEl>
                                        <p:attrNameLst>
                                          <p:attrName>ppt_w</p:attrName>
                                        </p:attrNameLst>
                                      </p:cBhvr>
                                      <p:tavLst>
                                        <p:tav tm="0">
                                          <p:val>
                                            <p:strVal val="#ppt_w*0.05"/>
                                          </p:val>
                                        </p:tav>
                                        <p:tav tm="100000">
                                          <p:val>
                                            <p:strVal val="#ppt_w"/>
                                          </p:val>
                                        </p:tav>
                                      </p:tavLst>
                                    </p:anim>
                                    <p:anim calcmode="lin" valueType="num">
                                      <p:cBhvr>
                                        <p:cTn id="40" dur="500" fill="hold"/>
                                        <p:tgtEl>
                                          <p:spTgt spid="295"/>
                                        </p:tgtEl>
                                        <p:attrNameLst>
                                          <p:attrName>ppt_h</p:attrName>
                                        </p:attrNameLst>
                                      </p:cBhvr>
                                      <p:tavLst>
                                        <p:tav tm="0">
                                          <p:val>
                                            <p:strVal val="#ppt_h"/>
                                          </p:val>
                                        </p:tav>
                                        <p:tav tm="100000">
                                          <p:val>
                                            <p:strVal val="#ppt_h"/>
                                          </p:val>
                                        </p:tav>
                                      </p:tavLst>
                                    </p:anim>
                                    <p:anim calcmode="lin" valueType="num">
                                      <p:cBhvr>
                                        <p:cTn id="41" dur="500" fill="hold"/>
                                        <p:tgtEl>
                                          <p:spTgt spid="295"/>
                                        </p:tgtEl>
                                        <p:attrNameLst>
                                          <p:attrName>ppt_x</p:attrName>
                                        </p:attrNameLst>
                                      </p:cBhvr>
                                      <p:tavLst>
                                        <p:tav tm="0">
                                          <p:val>
                                            <p:strVal val="#ppt_x-.2"/>
                                          </p:val>
                                        </p:tav>
                                        <p:tav tm="100000">
                                          <p:val>
                                            <p:strVal val="#ppt_x"/>
                                          </p:val>
                                        </p:tav>
                                      </p:tavLst>
                                    </p:anim>
                                    <p:anim calcmode="lin" valueType="num">
                                      <p:cBhvr>
                                        <p:cTn id="42" dur="500" fill="hold"/>
                                        <p:tgtEl>
                                          <p:spTgt spid="295"/>
                                        </p:tgtEl>
                                        <p:attrNameLst>
                                          <p:attrName>ppt_y</p:attrName>
                                        </p:attrNameLst>
                                      </p:cBhvr>
                                      <p:tavLst>
                                        <p:tav tm="0">
                                          <p:val>
                                            <p:strVal val="#ppt_y"/>
                                          </p:val>
                                        </p:tav>
                                        <p:tav tm="100000">
                                          <p:val>
                                            <p:strVal val="#ppt_y"/>
                                          </p:val>
                                        </p:tav>
                                      </p:tavLst>
                                    </p:anim>
                                    <p:animEffect transition="in" filter="fade">
                                      <p:cBhvr>
                                        <p:cTn id="43" dur="500"/>
                                        <p:tgtEl>
                                          <p:spTgt spid="29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5" nodeType="clickEffect">
                                  <p:stCondLst>
                                    <p:cond delay="0"/>
                                  </p:stCondLst>
                                  <p:childTnLst>
                                    <p:set>
                                      <p:cBhvr>
                                        <p:cTn id="47" dur="1" fill="hold">
                                          <p:stCondLst>
                                            <p:cond delay="0"/>
                                          </p:stCondLst>
                                        </p:cTn>
                                        <p:tgtEl>
                                          <p:spTgt spid="295"/>
                                        </p:tgtEl>
                                        <p:attrNameLst>
                                          <p:attrName>style.visibility</p:attrName>
                                        </p:attrNameLst>
                                      </p:cBhvr>
                                      <p:to>
                                        <p:strVal val="visible"/>
                                      </p:to>
                                    </p:set>
                                    <p:animEffect transition="in" filter="fade">
                                      <p:cBhvr>
                                        <p:cTn id="48" dur="2000"/>
                                        <p:tgtEl>
                                          <p:spTgt spid="29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6" nodeType="clickEffect">
                                  <p:stCondLst>
                                    <p:cond delay="0"/>
                                  </p:stCondLst>
                                  <p:childTnLst>
                                    <p:set>
                                      <p:cBhvr>
                                        <p:cTn id="52" dur="1" fill="hold">
                                          <p:stCondLst>
                                            <p:cond delay="0"/>
                                          </p:stCondLst>
                                        </p:cTn>
                                        <p:tgtEl>
                                          <p:spTgt spid="295"/>
                                        </p:tgtEl>
                                        <p:attrNameLst>
                                          <p:attrName>style.visibility</p:attrName>
                                        </p:attrNameLst>
                                      </p:cBhvr>
                                      <p:to>
                                        <p:strVal val="visible"/>
                                      </p:to>
                                    </p:set>
                                    <p:animEffect transition="in" filter="fade">
                                      <p:cBhvr>
                                        <p:cTn id="53" dur="1000"/>
                                        <p:tgtEl>
                                          <p:spTgt spid="29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7" nodeType="clickEffect">
                                  <p:stCondLst>
                                    <p:cond delay="0"/>
                                  </p:stCondLst>
                                  <p:childTnLst>
                                    <p:set>
                                      <p:cBhvr>
                                        <p:cTn id="57" dur="1" fill="hold">
                                          <p:stCondLst>
                                            <p:cond delay="0"/>
                                          </p:stCondLst>
                                        </p:cTn>
                                        <p:tgtEl>
                                          <p:spTgt spid="295"/>
                                        </p:tgtEl>
                                        <p:attrNameLst>
                                          <p:attrName>style.visibility</p:attrName>
                                        </p:attrNameLst>
                                      </p:cBhvr>
                                      <p:to>
                                        <p:strVal val="visible"/>
                                      </p:to>
                                    </p:set>
                                    <p:animEffect transition="in" filter="fade">
                                      <p:cBhvr>
                                        <p:cTn id="58"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95" grpId="1" animBg="1"/>
      <p:bldP spid="295" grpId="2" animBg="1"/>
      <p:bldP spid="295" grpId="3" animBg="1"/>
      <p:bldP spid="295" grpId="4" animBg="1"/>
      <p:bldP spid="295" grpId="5" animBg="1"/>
      <p:bldP spid="295" grpId="6" animBg="1"/>
      <p:bldP spid="295" grpId="7"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p:cNvSpPr/>
          <p:nvPr/>
        </p:nvSpPr>
        <p:spPr>
          <a:xfrm>
            <a:off x="0" y="6364288"/>
            <a:ext cx="9828213" cy="74611"/>
          </a:xfrm>
          <a:prstGeom prst="rect">
            <a:avLst/>
          </a:prstGeom>
          <a:solidFill>
            <a:srgbClr val="95C53E"/>
          </a:solidFill>
          <a:ln w="9525" cap="flat" cmpd="sng">
            <a:noFill/>
            <a:prstDash val="solid"/>
            <a:round/>
          </a:ln>
        </p:spPr>
        <p:txBody>
          <a:bodyPr rtlCol="0" anchor="ctr"/>
          <a:lstStyle/>
          <a:p>
            <a:pPr algn="ctr"/>
          </a:p>
        </p:txBody>
      </p:sp>
      <p:sp>
        <p:nvSpPr>
          <p:cNvPr id="94" name="曲线"/>
          <p:cNvSpPr/>
          <p:nvPr/>
        </p:nvSpPr>
        <p:spPr>
          <a:xfrm flipV="1">
            <a:off x="0" y="0"/>
            <a:ext cx="7010399" cy="1314450"/>
          </a:xfrm>
          <a:custGeom>
            <a:avLst/>
            <a:gdLst>
              <a:gd name="T1" fmla="*/ 0 w 21600"/>
              <a:gd name="T2" fmla="*/ -21600 h 21600"/>
              <a:gd name="T3" fmla="*/ 21600 w 21600"/>
              <a:gd name="T4" fmla="*/ 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0E8146"/>
          </a:solidFill>
          <a:ln w="9525" cap="flat" cmpd="sng">
            <a:noFill/>
            <a:prstDash val="solid"/>
            <a:round/>
          </a:ln>
        </p:spPr>
        <p:txBody>
          <a:bodyPr rtlCol="0" anchor="ctr"/>
          <a:lstStyle/>
          <a:p>
            <a:pPr algn="ctr"/>
          </a:p>
        </p:txBody>
      </p:sp>
      <p:sp>
        <p:nvSpPr>
          <p:cNvPr id="95" name="矩形"/>
          <p:cNvSpPr/>
          <p:nvPr/>
        </p:nvSpPr>
        <p:spPr>
          <a:xfrm>
            <a:off x="3378200" y="3155950"/>
            <a:ext cx="7050405" cy="910589"/>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5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动火计划的制定和批准</a:t>
            </a:r>
            <a:endParaRPr lang="zh-CN" altLang="en-US" sz="5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96" name="矩形"/>
          <p:cNvSpPr/>
          <p:nvPr/>
        </p:nvSpPr>
        <p:spPr>
          <a:xfrm>
            <a:off x="2411413" y="3309938"/>
            <a:ext cx="966786" cy="6635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01</a:t>
            </a:r>
            <a:endParaRPr lang="zh-CN" altLang="en-US"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29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00" name="文本"/>
          <p:cNvSpPr>
            <a:spLocks noGrp="1"/>
          </p:cNvSpPr>
          <p:nvPr>
            <p:ph type="body" idx="4294967295"/>
          </p:nvPr>
        </p:nvSpPr>
        <p:spPr>
          <a:xfrm>
            <a:off x="814388" y="1600200"/>
            <a:ext cx="9834561" cy="4800600"/>
          </a:xfrm>
          <a:prstGeom prst="rect">
            <a:avLst/>
          </a:prstGeom>
          <a:ln w="9525" cap="flat" cmpd="sng">
            <a:noFill/>
            <a:prstDash val="solid"/>
            <a:round/>
          </a:ln>
        </p:spPr>
        <p:txBody>
          <a:bodyPr vert="horz" wrap="square" lIns="91440" tIns="45720" rIns="91440" bIns="45720" anchor="t" anchorCtr="0">
            <a:noAutofit/>
          </a:bodyPr>
          <a:lstStyle/>
          <a:p>
            <a:pPr algn="just">
              <a:buClr>
                <a:srgbClr val="94002A"/>
              </a:buClr>
              <a:buFont typeface="Wingdings" panose="05000000000000000000" charset="0"/>
              <a:buChar char="Ø"/>
            </a:pPr>
            <a:r>
              <a:rPr lang="zh-CN" altLang="en-US" sz="2400">
                <a:solidFill>
                  <a:srgbClr val="404040"/>
                </a:solidFill>
                <a:latin typeface="微软雅黑" panose="020B0503020204020204" charset="-122"/>
              </a:rPr>
              <a:t> 需动火施工的设备、设施和与动火直接有关阀门的控制：</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a:t>
            </a:r>
            <a:r>
              <a:rPr lang="zh-CN" altLang="en-US">
                <a:solidFill>
                  <a:srgbClr val="404040"/>
                </a:solidFill>
                <a:latin typeface="微软雅黑" panose="020B0503020204020204" charset="-122"/>
              </a:rPr>
              <a:t>）由生产单位安排专人操作和监护</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可加装安全锁具</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a:t>
            </a:r>
            <a:r>
              <a:rPr lang="zh-CN" altLang="en-US">
                <a:solidFill>
                  <a:srgbClr val="404040"/>
                </a:solidFill>
                <a:latin typeface="微软雅黑" panose="020B0503020204020204" charset="-122"/>
              </a:rPr>
              <a:t>）此监护人作业未完工前不得擅离岗位。</a:t>
            </a:r>
            <a:endParaRPr lang="en-US" altLang="zh-CN">
              <a:solidFill>
                <a:srgbClr val="404040"/>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404040"/>
                </a:solidFill>
                <a:latin typeface="微软雅黑" panose="020B0503020204020204" charset="-122"/>
              </a:rPr>
              <a:t>动火施工区域应设置警戒，严禁无关人员或车辆进入动火区域。</a:t>
            </a:r>
            <a:endParaRPr lang="en-US" altLang="zh-CN" sz="2400">
              <a:solidFill>
                <a:srgbClr val="404040"/>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404040"/>
                </a:solidFill>
                <a:latin typeface="微软雅黑" panose="020B0503020204020204" charset="-122"/>
              </a:rPr>
              <a:t> 动火作业人员：</a:t>
            </a:r>
            <a:endParaRPr lang="en-US" altLang="zh-CN" sz="2400">
              <a:solidFill>
                <a:srgbClr val="404040"/>
              </a:solidFill>
              <a:latin typeface="微软雅黑" panose="020B0503020204020204" charset="-122"/>
            </a:endParaRPr>
          </a:p>
          <a:p>
            <a:pPr marL="857250" lvl="2" indent="-342900" algn="just">
              <a:buFont typeface="Wingdings" panose="05000000000000000000" charset="0"/>
              <a:buChar char="Ø"/>
            </a:pPr>
            <a:r>
              <a:rPr lang="en-US" altLang="zh-CN" sz="2400">
                <a:solidFill>
                  <a:srgbClr val="404040"/>
                </a:solidFill>
                <a:latin typeface="微软雅黑" panose="020B0503020204020204" charset="-122"/>
              </a:rPr>
              <a:t>1</a:t>
            </a:r>
            <a:r>
              <a:rPr lang="zh-CN" altLang="en-US" sz="2400">
                <a:solidFill>
                  <a:srgbClr val="404040"/>
                </a:solidFill>
                <a:latin typeface="微软雅黑" panose="020B0503020204020204" charset="-122"/>
              </a:rPr>
              <a:t>）在动火点的上风作业；</a:t>
            </a:r>
            <a:endParaRPr lang="en-US" altLang="zh-CN" sz="2400">
              <a:solidFill>
                <a:srgbClr val="404040"/>
              </a:solidFill>
              <a:latin typeface="微软雅黑" panose="020B0503020204020204" charset="-122"/>
            </a:endParaRPr>
          </a:p>
          <a:p>
            <a:pPr marL="857250" lvl="2" indent="-342900" algn="just">
              <a:buFont typeface="Wingdings" panose="05000000000000000000" charset="0"/>
              <a:buChar char="Ø"/>
            </a:pPr>
            <a:r>
              <a:rPr lang="en-US" altLang="zh-CN" sz="2400">
                <a:solidFill>
                  <a:srgbClr val="404040"/>
                </a:solidFill>
                <a:latin typeface="微软雅黑" panose="020B0503020204020204" charset="-122"/>
              </a:rPr>
              <a:t>2</a:t>
            </a:r>
            <a:r>
              <a:rPr lang="zh-CN" altLang="en-US" sz="2400">
                <a:solidFill>
                  <a:srgbClr val="404040"/>
                </a:solidFill>
                <a:latin typeface="微软雅黑" panose="020B0503020204020204" charset="-122"/>
              </a:rPr>
              <a:t>）应位于避开油气流可能喷射和封堵物射出的方位；</a:t>
            </a:r>
            <a:endParaRPr lang="en-US" altLang="zh-CN" sz="2400">
              <a:solidFill>
                <a:srgbClr val="404040"/>
              </a:solidFill>
              <a:latin typeface="微软雅黑" panose="020B0503020204020204" charset="-122"/>
            </a:endParaRPr>
          </a:p>
          <a:p>
            <a:pPr marL="857250" lvl="2" indent="-342900" algn="just">
              <a:buFont typeface="Wingdings" panose="05000000000000000000" charset="0"/>
              <a:buChar char="Ø"/>
            </a:pPr>
            <a:r>
              <a:rPr lang="en-US" altLang="zh-CN" sz="2400">
                <a:solidFill>
                  <a:srgbClr val="404040"/>
                </a:solidFill>
                <a:latin typeface="微软雅黑" panose="020B0503020204020204" charset="-122"/>
              </a:rPr>
              <a:t>3</a:t>
            </a:r>
            <a:r>
              <a:rPr lang="zh-CN" altLang="en-US" sz="2400">
                <a:solidFill>
                  <a:srgbClr val="404040"/>
                </a:solidFill>
                <a:latin typeface="微软雅黑" panose="020B0503020204020204" charset="-122"/>
              </a:rPr>
              <a:t>）特殊情况，应采取围隔作业并控制火花飞溅。</a:t>
            </a:r>
            <a:endParaRPr lang="en-US" altLang="zh-CN" sz="2400">
              <a:solidFill>
                <a:srgbClr val="404040"/>
              </a:solidFill>
              <a:latin typeface="微软雅黑" panose="020B0503020204020204" charset="-122"/>
            </a:endParaRPr>
          </a:p>
          <a:p>
            <a:endParaRPr lang="zh-CN" altLang="en-US" sz="2400">
              <a:solidFill>
                <a:srgbClr val="404040"/>
              </a:solidFill>
              <a:latin typeface="微软雅黑" panose="020B0503020204020204" charset="-122"/>
            </a:endParaRPr>
          </a:p>
        </p:txBody>
      </p:sp>
      <p:sp>
        <p:nvSpPr>
          <p:cNvPr id="301"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动火作业隔离要求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300"/>
                                        </p:tgtEl>
                                        <p:attrNameLst>
                                          <p:attrName>style.visibility</p:attrName>
                                        </p:attrNameLst>
                                      </p:cBhvr>
                                      <p:to>
                                        <p:strVal val="visible"/>
                                      </p:to>
                                    </p:set>
                                    <p:anim calcmode="lin" valueType="num">
                                      <p:cBhvr>
                                        <p:cTn id="12" dur="500" fill="hold"/>
                                        <p:tgtEl>
                                          <p:spTgt spid="300"/>
                                        </p:tgtEl>
                                        <p:attrNameLst>
                                          <p:attrName>ppt_w</p:attrName>
                                        </p:attrNameLst>
                                      </p:cBhvr>
                                      <p:tavLst>
                                        <p:tav tm="0">
                                          <p:val>
                                            <p:strVal val="#ppt_w*0.05"/>
                                          </p:val>
                                        </p:tav>
                                        <p:tav tm="100000">
                                          <p:val>
                                            <p:strVal val="#ppt_w"/>
                                          </p:val>
                                        </p:tav>
                                      </p:tavLst>
                                    </p:anim>
                                    <p:anim calcmode="lin" valueType="num">
                                      <p:cBhvr>
                                        <p:cTn id="13" dur="500" fill="hold"/>
                                        <p:tgtEl>
                                          <p:spTgt spid="300"/>
                                        </p:tgtEl>
                                        <p:attrNameLst>
                                          <p:attrName>ppt_h</p:attrName>
                                        </p:attrNameLst>
                                      </p:cBhvr>
                                      <p:tavLst>
                                        <p:tav tm="0">
                                          <p:val>
                                            <p:strVal val="#ppt_h"/>
                                          </p:val>
                                        </p:tav>
                                        <p:tav tm="100000">
                                          <p:val>
                                            <p:strVal val="#ppt_h"/>
                                          </p:val>
                                        </p:tav>
                                      </p:tavLst>
                                    </p:anim>
                                    <p:anim calcmode="lin" valueType="num">
                                      <p:cBhvr>
                                        <p:cTn id="14" dur="500" fill="hold"/>
                                        <p:tgtEl>
                                          <p:spTgt spid="300"/>
                                        </p:tgtEl>
                                        <p:attrNameLst>
                                          <p:attrName>ppt_x</p:attrName>
                                        </p:attrNameLst>
                                      </p:cBhvr>
                                      <p:tavLst>
                                        <p:tav tm="0">
                                          <p:val>
                                            <p:strVal val="#ppt_x-.2"/>
                                          </p:val>
                                        </p:tav>
                                        <p:tav tm="100000">
                                          <p:val>
                                            <p:strVal val="#ppt_x"/>
                                          </p:val>
                                        </p:tav>
                                      </p:tavLst>
                                    </p:anim>
                                    <p:anim calcmode="lin" valueType="num">
                                      <p:cBhvr>
                                        <p:cTn id="15" dur="500" fill="hold"/>
                                        <p:tgtEl>
                                          <p:spTgt spid="300"/>
                                        </p:tgtEl>
                                        <p:attrNameLst>
                                          <p:attrName>ppt_y</p:attrName>
                                        </p:attrNameLst>
                                      </p:cBhvr>
                                      <p:tavLst>
                                        <p:tav tm="0">
                                          <p:val>
                                            <p:strVal val="#ppt_y"/>
                                          </p:val>
                                        </p:tav>
                                        <p:tav tm="100000">
                                          <p:val>
                                            <p:strVal val="#ppt_y"/>
                                          </p:val>
                                        </p:tav>
                                      </p:tavLst>
                                    </p:anim>
                                    <p:animEffect transition="in" filter="fade">
                                      <p:cBhvr>
                                        <p:cTn id="16" dur="500"/>
                                        <p:tgtEl>
                                          <p:spTgt spid="300"/>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300"/>
                                        </p:tgtEl>
                                        <p:attrNameLst>
                                          <p:attrName>style.visibility</p:attrName>
                                        </p:attrNameLst>
                                      </p:cBhvr>
                                      <p:to>
                                        <p:strVal val="visible"/>
                                      </p:to>
                                    </p:set>
                                    <p:anim calcmode="lin" valueType="num">
                                      <p:cBhvr>
                                        <p:cTn id="21" dur="500" fill="hold"/>
                                        <p:tgtEl>
                                          <p:spTgt spid="300"/>
                                        </p:tgtEl>
                                        <p:attrNameLst>
                                          <p:attrName>ppt_w</p:attrName>
                                        </p:attrNameLst>
                                      </p:cBhvr>
                                      <p:tavLst>
                                        <p:tav tm="0">
                                          <p:val>
                                            <p:strVal val="#ppt_w*0.05"/>
                                          </p:val>
                                        </p:tav>
                                        <p:tav tm="100000">
                                          <p:val>
                                            <p:strVal val="#ppt_w"/>
                                          </p:val>
                                        </p:tav>
                                      </p:tavLst>
                                    </p:anim>
                                    <p:anim calcmode="lin" valueType="num">
                                      <p:cBhvr>
                                        <p:cTn id="22" dur="500" fill="hold"/>
                                        <p:tgtEl>
                                          <p:spTgt spid="300"/>
                                        </p:tgtEl>
                                        <p:attrNameLst>
                                          <p:attrName>ppt_h</p:attrName>
                                        </p:attrNameLst>
                                      </p:cBhvr>
                                      <p:tavLst>
                                        <p:tav tm="0">
                                          <p:val>
                                            <p:strVal val="#ppt_h"/>
                                          </p:val>
                                        </p:tav>
                                        <p:tav tm="100000">
                                          <p:val>
                                            <p:strVal val="#ppt_h"/>
                                          </p:val>
                                        </p:tav>
                                      </p:tavLst>
                                    </p:anim>
                                    <p:anim calcmode="lin" valueType="num">
                                      <p:cBhvr>
                                        <p:cTn id="23" dur="500" fill="hold"/>
                                        <p:tgtEl>
                                          <p:spTgt spid="300"/>
                                        </p:tgtEl>
                                        <p:attrNameLst>
                                          <p:attrName>ppt_x</p:attrName>
                                        </p:attrNameLst>
                                      </p:cBhvr>
                                      <p:tavLst>
                                        <p:tav tm="0">
                                          <p:val>
                                            <p:strVal val="#ppt_x-.2"/>
                                          </p:val>
                                        </p:tav>
                                        <p:tav tm="100000">
                                          <p:val>
                                            <p:strVal val="#ppt_x"/>
                                          </p:val>
                                        </p:tav>
                                      </p:tavLst>
                                    </p:anim>
                                    <p:anim calcmode="lin" valueType="num">
                                      <p:cBhvr>
                                        <p:cTn id="24" dur="500" fill="hold"/>
                                        <p:tgtEl>
                                          <p:spTgt spid="300"/>
                                        </p:tgtEl>
                                        <p:attrNameLst>
                                          <p:attrName>ppt_y</p:attrName>
                                        </p:attrNameLst>
                                      </p:cBhvr>
                                      <p:tavLst>
                                        <p:tav tm="0">
                                          <p:val>
                                            <p:strVal val="#ppt_y"/>
                                          </p:val>
                                        </p:tav>
                                        <p:tav tm="100000">
                                          <p:val>
                                            <p:strVal val="#ppt_y"/>
                                          </p:val>
                                        </p:tav>
                                      </p:tavLst>
                                    </p:anim>
                                    <p:animEffect transition="in" filter="fade">
                                      <p:cBhvr>
                                        <p:cTn id="25" dur="500"/>
                                        <p:tgtEl>
                                          <p:spTgt spid="3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3" nodeType="clickEffect">
                                  <p:stCondLst>
                                    <p:cond delay="0"/>
                                  </p:stCondLst>
                                  <p:childTnLst>
                                    <p:set>
                                      <p:cBhvr>
                                        <p:cTn id="29" dur="1" fill="hold">
                                          <p:stCondLst>
                                            <p:cond delay="0"/>
                                          </p:stCondLst>
                                        </p:cTn>
                                        <p:tgtEl>
                                          <p:spTgt spid="300"/>
                                        </p:tgtEl>
                                        <p:attrNameLst>
                                          <p:attrName>style.visibility</p:attrName>
                                        </p:attrNameLst>
                                      </p:cBhvr>
                                      <p:to>
                                        <p:strVal val="visible"/>
                                      </p:to>
                                    </p:set>
                                    <p:animEffect transition="in" filter="fade">
                                      <p:cBhvr>
                                        <p:cTn id="30" dur="1000"/>
                                        <p:tgtEl>
                                          <p:spTgt spid="3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4" nodeType="clickEffect">
                                  <p:stCondLst>
                                    <p:cond delay="0"/>
                                  </p:stCondLst>
                                  <p:childTnLst>
                                    <p:set>
                                      <p:cBhvr>
                                        <p:cTn id="34" dur="1" fill="hold">
                                          <p:stCondLst>
                                            <p:cond delay="0"/>
                                          </p:stCondLst>
                                        </p:cTn>
                                        <p:tgtEl>
                                          <p:spTgt spid="300"/>
                                        </p:tgtEl>
                                        <p:attrNameLst>
                                          <p:attrName>style.visibility</p:attrName>
                                        </p:attrNameLst>
                                      </p:cBhvr>
                                      <p:to>
                                        <p:strVal val="visible"/>
                                      </p:to>
                                    </p:set>
                                    <p:animEffect transition="in" filter="fade">
                                      <p:cBhvr>
                                        <p:cTn id="35" dur="1000"/>
                                        <p:tgtEl>
                                          <p:spTgt spid="300"/>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grpId="5" nodeType="clickEffect">
                                  <p:stCondLst>
                                    <p:cond delay="0"/>
                                  </p:stCondLst>
                                  <p:childTnLst>
                                    <p:set>
                                      <p:cBhvr>
                                        <p:cTn id="39" dur="1" fill="hold">
                                          <p:stCondLst>
                                            <p:cond delay="0"/>
                                          </p:stCondLst>
                                        </p:cTn>
                                        <p:tgtEl>
                                          <p:spTgt spid="300"/>
                                        </p:tgtEl>
                                        <p:attrNameLst>
                                          <p:attrName>style.visibility</p:attrName>
                                        </p:attrNameLst>
                                      </p:cBhvr>
                                      <p:to>
                                        <p:strVal val="visible"/>
                                      </p:to>
                                    </p:set>
                                    <p:anim calcmode="lin" valueType="num">
                                      <p:cBhvr>
                                        <p:cTn id="40" dur="500" fill="hold"/>
                                        <p:tgtEl>
                                          <p:spTgt spid="300"/>
                                        </p:tgtEl>
                                        <p:attrNameLst>
                                          <p:attrName>ppt_w</p:attrName>
                                        </p:attrNameLst>
                                      </p:cBhvr>
                                      <p:tavLst>
                                        <p:tav tm="0">
                                          <p:val>
                                            <p:strVal val="#ppt_w*0.05"/>
                                          </p:val>
                                        </p:tav>
                                        <p:tav tm="100000">
                                          <p:val>
                                            <p:strVal val="#ppt_w"/>
                                          </p:val>
                                        </p:tav>
                                      </p:tavLst>
                                    </p:anim>
                                    <p:anim calcmode="lin" valueType="num">
                                      <p:cBhvr>
                                        <p:cTn id="41" dur="500" fill="hold"/>
                                        <p:tgtEl>
                                          <p:spTgt spid="300"/>
                                        </p:tgtEl>
                                        <p:attrNameLst>
                                          <p:attrName>ppt_h</p:attrName>
                                        </p:attrNameLst>
                                      </p:cBhvr>
                                      <p:tavLst>
                                        <p:tav tm="0">
                                          <p:val>
                                            <p:strVal val="#ppt_h"/>
                                          </p:val>
                                        </p:tav>
                                        <p:tav tm="100000">
                                          <p:val>
                                            <p:strVal val="#ppt_h"/>
                                          </p:val>
                                        </p:tav>
                                      </p:tavLst>
                                    </p:anim>
                                    <p:anim calcmode="lin" valueType="num">
                                      <p:cBhvr>
                                        <p:cTn id="42" dur="500" fill="hold"/>
                                        <p:tgtEl>
                                          <p:spTgt spid="300"/>
                                        </p:tgtEl>
                                        <p:attrNameLst>
                                          <p:attrName>ppt_x</p:attrName>
                                        </p:attrNameLst>
                                      </p:cBhvr>
                                      <p:tavLst>
                                        <p:tav tm="0">
                                          <p:val>
                                            <p:strVal val="#ppt_x-.2"/>
                                          </p:val>
                                        </p:tav>
                                        <p:tav tm="100000">
                                          <p:val>
                                            <p:strVal val="#ppt_x"/>
                                          </p:val>
                                        </p:tav>
                                      </p:tavLst>
                                    </p:anim>
                                    <p:anim calcmode="lin" valueType="num">
                                      <p:cBhvr>
                                        <p:cTn id="43" dur="500" fill="hold"/>
                                        <p:tgtEl>
                                          <p:spTgt spid="300"/>
                                        </p:tgtEl>
                                        <p:attrNameLst>
                                          <p:attrName>ppt_y</p:attrName>
                                        </p:attrNameLst>
                                      </p:cBhvr>
                                      <p:tavLst>
                                        <p:tav tm="0">
                                          <p:val>
                                            <p:strVal val="#ppt_y"/>
                                          </p:val>
                                        </p:tav>
                                        <p:tav tm="100000">
                                          <p:val>
                                            <p:strVal val="#ppt_y"/>
                                          </p:val>
                                        </p:tav>
                                      </p:tavLst>
                                    </p:anim>
                                    <p:animEffect transition="in" filter="fade">
                                      <p:cBhvr>
                                        <p:cTn id="44" dur="500"/>
                                        <p:tgtEl>
                                          <p:spTgt spid="300"/>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grpId="6" nodeType="clickEffect">
                                  <p:stCondLst>
                                    <p:cond delay="0"/>
                                  </p:stCondLst>
                                  <p:childTnLst>
                                    <p:set>
                                      <p:cBhvr>
                                        <p:cTn id="48" dur="1" fill="hold">
                                          <p:stCondLst>
                                            <p:cond delay="0"/>
                                          </p:stCondLst>
                                        </p:cTn>
                                        <p:tgtEl>
                                          <p:spTgt spid="300"/>
                                        </p:tgtEl>
                                        <p:attrNameLst>
                                          <p:attrName>style.visibility</p:attrName>
                                        </p:attrNameLst>
                                      </p:cBhvr>
                                      <p:to>
                                        <p:strVal val="visible"/>
                                      </p:to>
                                    </p:set>
                                    <p:anim calcmode="lin" valueType="num">
                                      <p:cBhvr>
                                        <p:cTn id="49" dur="500" fill="hold"/>
                                        <p:tgtEl>
                                          <p:spTgt spid="300"/>
                                        </p:tgtEl>
                                        <p:attrNameLst>
                                          <p:attrName>ppt_w</p:attrName>
                                        </p:attrNameLst>
                                      </p:cBhvr>
                                      <p:tavLst>
                                        <p:tav tm="0">
                                          <p:val>
                                            <p:strVal val="#ppt_w*0.05"/>
                                          </p:val>
                                        </p:tav>
                                        <p:tav tm="100000">
                                          <p:val>
                                            <p:strVal val="#ppt_w"/>
                                          </p:val>
                                        </p:tav>
                                      </p:tavLst>
                                    </p:anim>
                                    <p:anim calcmode="lin" valueType="num">
                                      <p:cBhvr>
                                        <p:cTn id="50" dur="500" fill="hold"/>
                                        <p:tgtEl>
                                          <p:spTgt spid="300"/>
                                        </p:tgtEl>
                                        <p:attrNameLst>
                                          <p:attrName>ppt_h</p:attrName>
                                        </p:attrNameLst>
                                      </p:cBhvr>
                                      <p:tavLst>
                                        <p:tav tm="0">
                                          <p:val>
                                            <p:strVal val="#ppt_h"/>
                                          </p:val>
                                        </p:tav>
                                        <p:tav tm="100000">
                                          <p:val>
                                            <p:strVal val="#ppt_h"/>
                                          </p:val>
                                        </p:tav>
                                      </p:tavLst>
                                    </p:anim>
                                    <p:anim calcmode="lin" valueType="num">
                                      <p:cBhvr>
                                        <p:cTn id="51" dur="500" fill="hold"/>
                                        <p:tgtEl>
                                          <p:spTgt spid="300"/>
                                        </p:tgtEl>
                                        <p:attrNameLst>
                                          <p:attrName>ppt_x</p:attrName>
                                        </p:attrNameLst>
                                      </p:cBhvr>
                                      <p:tavLst>
                                        <p:tav tm="0">
                                          <p:val>
                                            <p:strVal val="#ppt_x-.2"/>
                                          </p:val>
                                        </p:tav>
                                        <p:tav tm="100000">
                                          <p:val>
                                            <p:strVal val="#ppt_x"/>
                                          </p:val>
                                        </p:tav>
                                      </p:tavLst>
                                    </p:anim>
                                    <p:anim calcmode="lin" valueType="num">
                                      <p:cBhvr>
                                        <p:cTn id="52" dur="500" fill="hold"/>
                                        <p:tgtEl>
                                          <p:spTgt spid="300"/>
                                        </p:tgtEl>
                                        <p:attrNameLst>
                                          <p:attrName>ppt_y</p:attrName>
                                        </p:attrNameLst>
                                      </p:cBhvr>
                                      <p:tavLst>
                                        <p:tav tm="0">
                                          <p:val>
                                            <p:strVal val="#ppt_y"/>
                                          </p:val>
                                        </p:tav>
                                        <p:tav tm="100000">
                                          <p:val>
                                            <p:strVal val="#ppt_y"/>
                                          </p:val>
                                        </p:tav>
                                      </p:tavLst>
                                    </p:anim>
                                    <p:animEffect transition="in" filter="fade">
                                      <p:cBhvr>
                                        <p:cTn id="53" dur="500"/>
                                        <p:tgtEl>
                                          <p:spTgt spid="300"/>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grpId="7" nodeType="clickEffect">
                                  <p:stCondLst>
                                    <p:cond delay="0"/>
                                  </p:stCondLst>
                                  <p:childTnLst>
                                    <p:set>
                                      <p:cBhvr>
                                        <p:cTn id="57" dur="1" fill="hold">
                                          <p:stCondLst>
                                            <p:cond delay="0"/>
                                          </p:stCondLst>
                                        </p:cTn>
                                        <p:tgtEl>
                                          <p:spTgt spid="300"/>
                                        </p:tgtEl>
                                        <p:attrNameLst>
                                          <p:attrName>style.visibility</p:attrName>
                                        </p:attrNameLst>
                                      </p:cBhvr>
                                      <p:to>
                                        <p:strVal val="visible"/>
                                      </p:to>
                                    </p:set>
                                    <p:anim calcmode="lin" valueType="num">
                                      <p:cBhvr>
                                        <p:cTn id="58" dur="500" fill="hold"/>
                                        <p:tgtEl>
                                          <p:spTgt spid="300"/>
                                        </p:tgtEl>
                                        <p:attrNameLst>
                                          <p:attrName>ppt_w</p:attrName>
                                        </p:attrNameLst>
                                      </p:cBhvr>
                                      <p:tavLst>
                                        <p:tav tm="0">
                                          <p:val>
                                            <p:strVal val="#ppt_w*0.05"/>
                                          </p:val>
                                        </p:tav>
                                        <p:tav tm="100000">
                                          <p:val>
                                            <p:strVal val="#ppt_w"/>
                                          </p:val>
                                        </p:tav>
                                      </p:tavLst>
                                    </p:anim>
                                    <p:anim calcmode="lin" valueType="num">
                                      <p:cBhvr>
                                        <p:cTn id="59" dur="500" fill="hold"/>
                                        <p:tgtEl>
                                          <p:spTgt spid="300"/>
                                        </p:tgtEl>
                                        <p:attrNameLst>
                                          <p:attrName>ppt_h</p:attrName>
                                        </p:attrNameLst>
                                      </p:cBhvr>
                                      <p:tavLst>
                                        <p:tav tm="0">
                                          <p:val>
                                            <p:strVal val="#ppt_h"/>
                                          </p:val>
                                        </p:tav>
                                        <p:tav tm="100000">
                                          <p:val>
                                            <p:strVal val="#ppt_h"/>
                                          </p:val>
                                        </p:tav>
                                      </p:tavLst>
                                    </p:anim>
                                    <p:anim calcmode="lin" valueType="num">
                                      <p:cBhvr>
                                        <p:cTn id="60" dur="500" fill="hold"/>
                                        <p:tgtEl>
                                          <p:spTgt spid="300"/>
                                        </p:tgtEl>
                                        <p:attrNameLst>
                                          <p:attrName>ppt_x</p:attrName>
                                        </p:attrNameLst>
                                      </p:cBhvr>
                                      <p:tavLst>
                                        <p:tav tm="0">
                                          <p:val>
                                            <p:strVal val="#ppt_x-.2"/>
                                          </p:val>
                                        </p:tav>
                                        <p:tav tm="100000">
                                          <p:val>
                                            <p:strVal val="#ppt_x"/>
                                          </p:val>
                                        </p:tav>
                                      </p:tavLst>
                                    </p:anim>
                                    <p:anim calcmode="lin" valueType="num">
                                      <p:cBhvr>
                                        <p:cTn id="61" dur="500" fill="hold"/>
                                        <p:tgtEl>
                                          <p:spTgt spid="300"/>
                                        </p:tgtEl>
                                        <p:attrNameLst>
                                          <p:attrName>ppt_y</p:attrName>
                                        </p:attrNameLst>
                                      </p:cBhvr>
                                      <p:tavLst>
                                        <p:tav tm="0">
                                          <p:val>
                                            <p:strVal val="#ppt_y"/>
                                          </p:val>
                                        </p:tav>
                                        <p:tav tm="100000">
                                          <p:val>
                                            <p:strVal val="#ppt_y"/>
                                          </p:val>
                                        </p:tav>
                                      </p:tavLst>
                                    </p:anim>
                                    <p:animEffect transition="in" filter="fade">
                                      <p:cBhvr>
                                        <p:cTn id="6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300" grpId="1" animBg="1"/>
      <p:bldP spid="300" grpId="2" animBg="1"/>
      <p:bldP spid="300" grpId="3" animBg="1"/>
      <p:bldP spid="300" grpId="4" animBg="1"/>
      <p:bldP spid="300" grpId="5" animBg="1"/>
      <p:bldP spid="300" grpId="6" animBg="1"/>
      <p:bldP spid="300" grpId="7"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03"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05"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动火作业气体测试要求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06" name="文本"/>
          <p:cNvSpPr>
            <a:spLocks noGrp="1"/>
          </p:cNvSpPr>
          <p:nvPr>
            <p:ph type="body" idx="4294967295"/>
          </p:nvPr>
        </p:nvSpPr>
        <p:spPr>
          <a:xfrm>
            <a:off x="566738" y="1855788"/>
            <a:ext cx="11058525" cy="4117975"/>
          </a:xfrm>
          <a:prstGeom prst="rect">
            <a:avLst/>
          </a:prstGeom>
          <a:ln w="9525" cap="flat" cmpd="sng">
            <a:noFill/>
            <a:prstDash val="solid"/>
            <a:round/>
          </a:ln>
        </p:spPr>
        <p:txBody>
          <a:bodyPr vert="horz" wrap="square" lIns="91440" tIns="45720" rIns="91440" bIns="45720" anchor="t" anchorCtr="0">
            <a:noAutofit/>
          </a:bodyPr>
          <a:lstStyle/>
          <a:p>
            <a:pPr algn="just">
              <a:buClr>
                <a:srgbClr val="94002A"/>
              </a:buClr>
              <a:buFont typeface="Wingdings" panose="05000000000000000000" charset="0"/>
              <a:buChar char="Ø"/>
            </a:pPr>
            <a:r>
              <a:rPr lang="zh-CN" altLang="en-US" sz="2400">
                <a:solidFill>
                  <a:srgbClr val="404040"/>
                </a:solidFill>
                <a:latin typeface="微软雅黑" panose="020B0503020204020204" charset="-122"/>
              </a:rPr>
              <a:t>需要动火的塔、罐、容器、槽车等设备和管线：</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清洗、置换和通风；</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要检测可燃气体浓度；</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3)	</a:t>
            </a:r>
            <a:r>
              <a:rPr lang="zh-CN" altLang="en-US">
                <a:solidFill>
                  <a:srgbClr val="404040"/>
                </a:solidFill>
                <a:latin typeface="微软雅黑" panose="020B0503020204020204" charset="-122"/>
              </a:rPr>
              <a:t>达到许可作业浓度（小于爆炸下限的</a:t>
            </a:r>
            <a:r>
              <a:rPr lang="en-US" altLang="zh-CN">
                <a:solidFill>
                  <a:srgbClr val="404040"/>
                </a:solidFill>
                <a:latin typeface="微软雅黑" panose="020B0503020204020204" charset="-122"/>
              </a:rPr>
              <a:t>10%</a:t>
            </a:r>
            <a:r>
              <a:rPr lang="zh-CN" altLang="en-US">
                <a:solidFill>
                  <a:srgbClr val="404040"/>
                </a:solidFill>
                <a:latin typeface="微软雅黑" panose="020B0503020204020204" charset="-122"/>
              </a:rPr>
              <a:t>）才能进行动火作业。</a:t>
            </a:r>
            <a:endParaRPr lang="en-US" altLang="zh-CN">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进入受限空间动火，要检测有限空间内气体</a:t>
            </a:r>
            <a:r>
              <a:rPr lang="en-US" altLang="zh-CN" sz="2400">
                <a:solidFill>
                  <a:srgbClr val="404040"/>
                </a:solidFill>
                <a:latin typeface="微软雅黑" panose="020B0503020204020204" charset="-122"/>
              </a:rPr>
              <a:t>:</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可燃气体浓度：可燃介质</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包括爆炸性粉尘</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含量必须低于该介质与空气	混合物的爆炸下限的</a:t>
            </a:r>
            <a:r>
              <a:rPr lang="en-US" altLang="zh-CN">
                <a:solidFill>
                  <a:srgbClr val="404040"/>
                </a:solidFill>
                <a:latin typeface="微软雅黑" panose="020B0503020204020204" charset="-122"/>
              </a:rPr>
              <a:t>10%(</a:t>
            </a:r>
            <a:r>
              <a:rPr lang="zh-CN" altLang="en-US">
                <a:solidFill>
                  <a:srgbClr val="404040"/>
                </a:solidFill>
                <a:latin typeface="微软雅黑" panose="020B0503020204020204" charset="-122"/>
              </a:rPr>
              <a:t>体积</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有毒有害气体浓度：应符合国家相关标准的规定；</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3)	</a:t>
            </a:r>
            <a:r>
              <a:rPr lang="zh-CN" altLang="en-US">
                <a:solidFill>
                  <a:srgbClr val="404040"/>
                </a:solidFill>
                <a:latin typeface="微软雅黑" panose="020B0503020204020204" charset="-122"/>
              </a:rPr>
              <a:t>氧气浓度应在</a:t>
            </a:r>
            <a:r>
              <a:rPr lang="en-US" altLang="zh-CN">
                <a:solidFill>
                  <a:srgbClr val="404040"/>
                </a:solidFill>
                <a:latin typeface="微软雅黑" panose="020B0503020204020204" charset="-122"/>
              </a:rPr>
              <a:t>19.5%</a:t>
            </a:r>
            <a:r>
              <a:rPr lang="zh-CN" altLang="en-US">
                <a:solidFill>
                  <a:srgbClr val="404040"/>
                </a:solidFill>
                <a:latin typeface="微软雅黑" panose="020B0503020204020204" charset="-122"/>
              </a:rPr>
              <a:t>～</a:t>
            </a:r>
            <a:r>
              <a:rPr lang="en-US" altLang="zh-CN">
                <a:solidFill>
                  <a:srgbClr val="404040"/>
                </a:solidFill>
                <a:latin typeface="微软雅黑" panose="020B0503020204020204" charset="-122"/>
              </a:rPr>
              <a:t>23.5%</a:t>
            </a:r>
            <a:r>
              <a:rPr lang="zh-CN" altLang="en-US">
                <a:solidFill>
                  <a:srgbClr val="404040"/>
                </a:solidFill>
                <a:latin typeface="微软雅黑" panose="020B0503020204020204" charset="-122"/>
              </a:rPr>
              <a:t>。</a:t>
            </a:r>
            <a:endParaRPr lang="zh-CN" altLang="en-US">
              <a:solidFill>
                <a:srgbClr val="40404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306"/>
                                        </p:tgtEl>
                                        <p:attrNameLst>
                                          <p:attrName>style.visibility</p:attrName>
                                        </p:attrNameLst>
                                      </p:cBhvr>
                                      <p:to>
                                        <p:strVal val="visible"/>
                                      </p:to>
                                    </p:set>
                                    <p:anim calcmode="lin" valueType="num">
                                      <p:cBhvr>
                                        <p:cTn id="12" dur="500" fill="hold"/>
                                        <p:tgtEl>
                                          <p:spTgt spid="306"/>
                                        </p:tgtEl>
                                        <p:attrNameLst>
                                          <p:attrName>ppt_w</p:attrName>
                                        </p:attrNameLst>
                                      </p:cBhvr>
                                      <p:tavLst>
                                        <p:tav tm="0">
                                          <p:val>
                                            <p:strVal val="#ppt_w*0.05"/>
                                          </p:val>
                                        </p:tav>
                                        <p:tav tm="100000">
                                          <p:val>
                                            <p:strVal val="#ppt_w"/>
                                          </p:val>
                                        </p:tav>
                                      </p:tavLst>
                                    </p:anim>
                                    <p:anim calcmode="lin" valueType="num">
                                      <p:cBhvr>
                                        <p:cTn id="13" dur="500" fill="hold"/>
                                        <p:tgtEl>
                                          <p:spTgt spid="306"/>
                                        </p:tgtEl>
                                        <p:attrNameLst>
                                          <p:attrName>ppt_h</p:attrName>
                                        </p:attrNameLst>
                                      </p:cBhvr>
                                      <p:tavLst>
                                        <p:tav tm="0">
                                          <p:val>
                                            <p:strVal val="#ppt_h"/>
                                          </p:val>
                                        </p:tav>
                                        <p:tav tm="100000">
                                          <p:val>
                                            <p:strVal val="#ppt_h"/>
                                          </p:val>
                                        </p:tav>
                                      </p:tavLst>
                                    </p:anim>
                                    <p:anim calcmode="lin" valueType="num">
                                      <p:cBhvr>
                                        <p:cTn id="14" dur="500" fill="hold"/>
                                        <p:tgtEl>
                                          <p:spTgt spid="306"/>
                                        </p:tgtEl>
                                        <p:attrNameLst>
                                          <p:attrName>ppt_x</p:attrName>
                                        </p:attrNameLst>
                                      </p:cBhvr>
                                      <p:tavLst>
                                        <p:tav tm="0">
                                          <p:val>
                                            <p:strVal val="#ppt_x-.2"/>
                                          </p:val>
                                        </p:tav>
                                        <p:tav tm="100000">
                                          <p:val>
                                            <p:strVal val="#ppt_x"/>
                                          </p:val>
                                        </p:tav>
                                      </p:tavLst>
                                    </p:anim>
                                    <p:anim calcmode="lin" valueType="num">
                                      <p:cBhvr>
                                        <p:cTn id="15" dur="500" fill="hold"/>
                                        <p:tgtEl>
                                          <p:spTgt spid="306"/>
                                        </p:tgtEl>
                                        <p:attrNameLst>
                                          <p:attrName>ppt_y</p:attrName>
                                        </p:attrNameLst>
                                      </p:cBhvr>
                                      <p:tavLst>
                                        <p:tav tm="0">
                                          <p:val>
                                            <p:strVal val="#ppt_y"/>
                                          </p:val>
                                        </p:tav>
                                        <p:tav tm="100000">
                                          <p:val>
                                            <p:strVal val="#ppt_y"/>
                                          </p:val>
                                        </p:tav>
                                      </p:tavLst>
                                    </p:anim>
                                    <p:animEffect transition="in" filter="fade">
                                      <p:cBhvr>
                                        <p:cTn id="16" dur="500"/>
                                        <p:tgtEl>
                                          <p:spTgt spid="306"/>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306"/>
                                        </p:tgtEl>
                                        <p:attrNameLst>
                                          <p:attrName>style.visibility</p:attrName>
                                        </p:attrNameLst>
                                      </p:cBhvr>
                                      <p:to>
                                        <p:strVal val="visible"/>
                                      </p:to>
                                    </p:set>
                                    <p:anim calcmode="lin" valueType="num">
                                      <p:cBhvr>
                                        <p:cTn id="21" dur="500" fill="hold"/>
                                        <p:tgtEl>
                                          <p:spTgt spid="306"/>
                                        </p:tgtEl>
                                        <p:attrNameLst>
                                          <p:attrName>ppt_w</p:attrName>
                                        </p:attrNameLst>
                                      </p:cBhvr>
                                      <p:tavLst>
                                        <p:tav tm="0">
                                          <p:val>
                                            <p:strVal val="#ppt_w*0.05"/>
                                          </p:val>
                                        </p:tav>
                                        <p:tav tm="100000">
                                          <p:val>
                                            <p:strVal val="#ppt_w"/>
                                          </p:val>
                                        </p:tav>
                                      </p:tavLst>
                                    </p:anim>
                                    <p:anim calcmode="lin" valueType="num">
                                      <p:cBhvr>
                                        <p:cTn id="22" dur="500" fill="hold"/>
                                        <p:tgtEl>
                                          <p:spTgt spid="306"/>
                                        </p:tgtEl>
                                        <p:attrNameLst>
                                          <p:attrName>ppt_h</p:attrName>
                                        </p:attrNameLst>
                                      </p:cBhvr>
                                      <p:tavLst>
                                        <p:tav tm="0">
                                          <p:val>
                                            <p:strVal val="#ppt_h"/>
                                          </p:val>
                                        </p:tav>
                                        <p:tav tm="100000">
                                          <p:val>
                                            <p:strVal val="#ppt_h"/>
                                          </p:val>
                                        </p:tav>
                                      </p:tavLst>
                                    </p:anim>
                                    <p:anim calcmode="lin" valueType="num">
                                      <p:cBhvr>
                                        <p:cTn id="23" dur="500" fill="hold"/>
                                        <p:tgtEl>
                                          <p:spTgt spid="306"/>
                                        </p:tgtEl>
                                        <p:attrNameLst>
                                          <p:attrName>ppt_x</p:attrName>
                                        </p:attrNameLst>
                                      </p:cBhvr>
                                      <p:tavLst>
                                        <p:tav tm="0">
                                          <p:val>
                                            <p:strVal val="#ppt_x-.2"/>
                                          </p:val>
                                        </p:tav>
                                        <p:tav tm="100000">
                                          <p:val>
                                            <p:strVal val="#ppt_x"/>
                                          </p:val>
                                        </p:tav>
                                      </p:tavLst>
                                    </p:anim>
                                    <p:anim calcmode="lin" valueType="num">
                                      <p:cBhvr>
                                        <p:cTn id="24" dur="500" fill="hold"/>
                                        <p:tgtEl>
                                          <p:spTgt spid="306"/>
                                        </p:tgtEl>
                                        <p:attrNameLst>
                                          <p:attrName>ppt_y</p:attrName>
                                        </p:attrNameLst>
                                      </p:cBhvr>
                                      <p:tavLst>
                                        <p:tav tm="0">
                                          <p:val>
                                            <p:strVal val="#ppt_y"/>
                                          </p:val>
                                        </p:tav>
                                        <p:tav tm="100000">
                                          <p:val>
                                            <p:strVal val="#ppt_y"/>
                                          </p:val>
                                        </p:tav>
                                      </p:tavLst>
                                    </p:anim>
                                    <p:animEffect transition="in" filter="fade">
                                      <p:cBhvr>
                                        <p:cTn id="25" dur="500"/>
                                        <p:tgtEl>
                                          <p:spTgt spid="306"/>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3" nodeType="clickEffect">
                                  <p:stCondLst>
                                    <p:cond delay="0"/>
                                  </p:stCondLst>
                                  <p:childTnLst>
                                    <p:set>
                                      <p:cBhvr>
                                        <p:cTn id="29" dur="1" fill="hold">
                                          <p:stCondLst>
                                            <p:cond delay="0"/>
                                          </p:stCondLst>
                                        </p:cTn>
                                        <p:tgtEl>
                                          <p:spTgt spid="306"/>
                                        </p:tgtEl>
                                        <p:attrNameLst>
                                          <p:attrName>style.visibility</p:attrName>
                                        </p:attrNameLst>
                                      </p:cBhvr>
                                      <p:to>
                                        <p:strVal val="visible"/>
                                      </p:to>
                                    </p:set>
                                    <p:anim calcmode="lin" valueType="num">
                                      <p:cBhvr>
                                        <p:cTn id="30" dur="500" fill="hold"/>
                                        <p:tgtEl>
                                          <p:spTgt spid="306"/>
                                        </p:tgtEl>
                                        <p:attrNameLst>
                                          <p:attrName>ppt_w</p:attrName>
                                        </p:attrNameLst>
                                      </p:cBhvr>
                                      <p:tavLst>
                                        <p:tav tm="0">
                                          <p:val>
                                            <p:strVal val="#ppt_w*0.05"/>
                                          </p:val>
                                        </p:tav>
                                        <p:tav tm="100000">
                                          <p:val>
                                            <p:strVal val="#ppt_w"/>
                                          </p:val>
                                        </p:tav>
                                      </p:tavLst>
                                    </p:anim>
                                    <p:anim calcmode="lin" valueType="num">
                                      <p:cBhvr>
                                        <p:cTn id="31" dur="500" fill="hold"/>
                                        <p:tgtEl>
                                          <p:spTgt spid="306"/>
                                        </p:tgtEl>
                                        <p:attrNameLst>
                                          <p:attrName>ppt_h</p:attrName>
                                        </p:attrNameLst>
                                      </p:cBhvr>
                                      <p:tavLst>
                                        <p:tav tm="0">
                                          <p:val>
                                            <p:strVal val="#ppt_h"/>
                                          </p:val>
                                        </p:tav>
                                        <p:tav tm="100000">
                                          <p:val>
                                            <p:strVal val="#ppt_h"/>
                                          </p:val>
                                        </p:tav>
                                      </p:tavLst>
                                    </p:anim>
                                    <p:anim calcmode="lin" valueType="num">
                                      <p:cBhvr>
                                        <p:cTn id="32" dur="500" fill="hold"/>
                                        <p:tgtEl>
                                          <p:spTgt spid="306"/>
                                        </p:tgtEl>
                                        <p:attrNameLst>
                                          <p:attrName>ppt_x</p:attrName>
                                        </p:attrNameLst>
                                      </p:cBhvr>
                                      <p:tavLst>
                                        <p:tav tm="0">
                                          <p:val>
                                            <p:strVal val="#ppt_x-.2"/>
                                          </p:val>
                                        </p:tav>
                                        <p:tav tm="100000">
                                          <p:val>
                                            <p:strVal val="#ppt_x"/>
                                          </p:val>
                                        </p:tav>
                                      </p:tavLst>
                                    </p:anim>
                                    <p:anim calcmode="lin" valueType="num">
                                      <p:cBhvr>
                                        <p:cTn id="33" dur="500" fill="hold"/>
                                        <p:tgtEl>
                                          <p:spTgt spid="306"/>
                                        </p:tgtEl>
                                        <p:attrNameLst>
                                          <p:attrName>ppt_y</p:attrName>
                                        </p:attrNameLst>
                                      </p:cBhvr>
                                      <p:tavLst>
                                        <p:tav tm="0">
                                          <p:val>
                                            <p:strVal val="#ppt_y"/>
                                          </p:val>
                                        </p:tav>
                                        <p:tav tm="100000">
                                          <p:val>
                                            <p:strVal val="#ppt_y"/>
                                          </p:val>
                                        </p:tav>
                                      </p:tavLst>
                                    </p:anim>
                                    <p:animEffect transition="in" filter="fade">
                                      <p:cBhvr>
                                        <p:cTn id="34" dur="500"/>
                                        <p:tgtEl>
                                          <p:spTgt spid="30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4" nodeType="clickEffect">
                                  <p:stCondLst>
                                    <p:cond delay="0"/>
                                  </p:stCondLst>
                                  <p:childTnLst>
                                    <p:set>
                                      <p:cBhvr>
                                        <p:cTn id="38" dur="1" fill="hold">
                                          <p:stCondLst>
                                            <p:cond delay="0"/>
                                          </p:stCondLst>
                                        </p:cTn>
                                        <p:tgtEl>
                                          <p:spTgt spid="306"/>
                                        </p:tgtEl>
                                        <p:attrNameLst>
                                          <p:attrName>style.visibility</p:attrName>
                                        </p:attrNameLst>
                                      </p:cBhvr>
                                      <p:to>
                                        <p:strVal val="visible"/>
                                      </p:to>
                                    </p:set>
                                    <p:animEffect transition="in" filter="fade">
                                      <p:cBhvr>
                                        <p:cTn id="39" dur="2000"/>
                                        <p:tgtEl>
                                          <p:spTgt spid="306"/>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5" nodeType="clickEffect">
                                  <p:stCondLst>
                                    <p:cond delay="0"/>
                                  </p:stCondLst>
                                  <p:childTnLst>
                                    <p:set>
                                      <p:cBhvr>
                                        <p:cTn id="43" dur="1" fill="hold">
                                          <p:stCondLst>
                                            <p:cond delay="0"/>
                                          </p:stCondLst>
                                        </p:cTn>
                                        <p:tgtEl>
                                          <p:spTgt spid="306"/>
                                        </p:tgtEl>
                                        <p:attrNameLst>
                                          <p:attrName>style.visibility</p:attrName>
                                        </p:attrNameLst>
                                      </p:cBhvr>
                                      <p:to>
                                        <p:strVal val="visible"/>
                                      </p:to>
                                    </p:set>
                                    <p:anim calcmode="lin" valueType="num">
                                      <p:cBhvr>
                                        <p:cTn id="44" dur="500" fill="hold"/>
                                        <p:tgtEl>
                                          <p:spTgt spid="306"/>
                                        </p:tgtEl>
                                        <p:attrNameLst>
                                          <p:attrName>ppt_w</p:attrName>
                                        </p:attrNameLst>
                                      </p:cBhvr>
                                      <p:tavLst>
                                        <p:tav tm="0">
                                          <p:val>
                                            <p:strVal val="#ppt_w*0.05"/>
                                          </p:val>
                                        </p:tav>
                                        <p:tav tm="100000">
                                          <p:val>
                                            <p:strVal val="#ppt_w"/>
                                          </p:val>
                                        </p:tav>
                                      </p:tavLst>
                                    </p:anim>
                                    <p:anim calcmode="lin" valueType="num">
                                      <p:cBhvr>
                                        <p:cTn id="45" dur="500" fill="hold"/>
                                        <p:tgtEl>
                                          <p:spTgt spid="306"/>
                                        </p:tgtEl>
                                        <p:attrNameLst>
                                          <p:attrName>ppt_h</p:attrName>
                                        </p:attrNameLst>
                                      </p:cBhvr>
                                      <p:tavLst>
                                        <p:tav tm="0">
                                          <p:val>
                                            <p:strVal val="#ppt_h"/>
                                          </p:val>
                                        </p:tav>
                                        <p:tav tm="100000">
                                          <p:val>
                                            <p:strVal val="#ppt_h"/>
                                          </p:val>
                                        </p:tav>
                                      </p:tavLst>
                                    </p:anim>
                                    <p:anim calcmode="lin" valueType="num">
                                      <p:cBhvr>
                                        <p:cTn id="46" dur="500" fill="hold"/>
                                        <p:tgtEl>
                                          <p:spTgt spid="306"/>
                                        </p:tgtEl>
                                        <p:attrNameLst>
                                          <p:attrName>ppt_x</p:attrName>
                                        </p:attrNameLst>
                                      </p:cBhvr>
                                      <p:tavLst>
                                        <p:tav tm="0">
                                          <p:val>
                                            <p:strVal val="#ppt_x-.2"/>
                                          </p:val>
                                        </p:tav>
                                        <p:tav tm="100000">
                                          <p:val>
                                            <p:strVal val="#ppt_x"/>
                                          </p:val>
                                        </p:tav>
                                      </p:tavLst>
                                    </p:anim>
                                    <p:anim calcmode="lin" valueType="num">
                                      <p:cBhvr>
                                        <p:cTn id="47" dur="500" fill="hold"/>
                                        <p:tgtEl>
                                          <p:spTgt spid="306"/>
                                        </p:tgtEl>
                                        <p:attrNameLst>
                                          <p:attrName>ppt_y</p:attrName>
                                        </p:attrNameLst>
                                      </p:cBhvr>
                                      <p:tavLst>
                                        <p:tav tm="0">
                                          <p:val>
                                            <p:strVal val="#ppt_y"/>
                                          </p:val>
                                        </p:tav>
                                        <p:tav tm="100000">
                                          <p:val>
                                            <p:strVal val="#ppt_y"/>
                                          </p:val>
                                        </p:tav>
                                      </p:tavLst>
                                    </p:anim>
                                    <p:animEffect transition="in" filter="fade">
                                      <p:cBhvr>
                                        <p:cTn id="48" dur="500"/>
                                        <p:tgtEl>
                                          <p:spTgt spid="306"/>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6" nodeType="clickEffect">
                                  <p:stCondLst>
                                    <p:cond delay="0"/>
                                  </p:stCondLst>
                                  <p:childTnLst>
                                    <p:set>
                                      <p:cBhvr>
                                        <p:cTn id="52" dur="1" fill="hold">
                                          <p:stCondLst>
                                            <p:cond delay="0"/>
                                          </p:stCondLst>
                                        </p:cTn>
                                        <p:tgtEl>
                                          <p:spTgt spid="306"/>
                                        </p:tgtEl>
                                        <p:attrNameLst>
                                          <p:attrName>style.visibility</p:attrName>
                                        </p:attrNameLst>
                                      </p:cBhvr>
                                      <p:to>
                                        <p:strVal val="visible"/>
                                      </p:to>
                                    </p:set>
                                    <p:anim calcmode="lin" valueType="num">
                                      <p:cBhvr>
                                        <p:cTn id="53" dur="500" fill="hold"/>
                                        <p:tgtEl>
                                          <p:spTgt spid="306"/>
                                        </p:tgtEl>
                                        <p:attrNameLst>
                                          <p:attrName>ppt_w</p:attrName>
                                        </p:attrNameLst>
                                      </p:cBhvr>
                                      <p:tavLst>
                                        <p:tav tm="0">
                                          <p:val>
                                            <p:strVal val="#ppt_w*0.05"/>
                                          </p:val>
                                        </p:tav>
                                        <p:tav tm="100000">
                                          <p:val>
                                            <p:strVal val="#ppt_w"/>
                                          </p:val>
                                        </p:tav>
                                      </p:tavLst>
                                    </p:anim>
                                    <p:anim calcmode="lin" valueType="num">
                                      <p:cBhvr>
                                        <p:cTn id="54" dur="500" fill="hold"/>
                                        <p:tgtEl>
                                          <p:spTgt spid="306"/>
                                        </p:tgtEl>
                                        <p:attrNameLst>
                                          <p:attrName>ppt_h</p:attrName>
                                        </p:attrNameLst>
                                      </p:cBhvr>
                                      <p:tavLst>
                                        <p:tav tm="0">
                                          <p:val>
                                            <p:strVal val="#ppt_h"/>
                                          </p:val>
                                        </p:tav>
                                        <p:tav tm="100000">
                                          <p:val>
                                            <p:strVal val="#ppt_h"/>
                                          </p:val>
                                        </p:tav>
                                      </p:tavLst>
                                    </p:anim>
                                    <p:anim calcmode="lin" valueType="num">
                                      <p:cBhvr>
                                        <p:cTn id="55" dur="500" fill="hold"/>
                                        <p:tgtEl>
                                          <p:spTgt spid="306"/>
                                        </p:tgtEl>
                                        <p:attrNameLst>
                                          <p:attrName>ppt_x</p:attrName>
                                        </p:attrNameLst>
                                      </p:cBhvr>
                                      <p:tavLst>
                                        <p:tav tm="0">
                                          <p:val>
                                            <p:strVal val="#ppt_x-.2"/>
                                          </p:val>
                                        </p:tav>
                                        <p:tav tm="100000">
                                          <p:val>
                                            <p:strVal val="#ppt_x"/>
                                          </p:val>
                                        </p:tav>
                                      </p:tavLst>
                                    </p:anim>
                                    <p:anim calcmode="lin" valueType="num">
                                      <p:cBhvr>
                                        <p:cTn id="56" dur="500" fill="hold"/>
                                        <p:tgtEl>
                                          <p:spTgt spid="306"/>
                                        </p:tgtEl>
                                        <p:attrNameLst>
                                          <p:attrName>ppt_y</p:attrName>
                                        </p:attrNameLst>
                                      </p:cBhvr>
                                      <p:tavLst>
                                        <p:tav tm="0">
                                          <p:val>
                                            <p:strVal val="#ppt_y"/>
                                          </p:val>
                                        </p:tav>
                                        <p:tav tm="100000">
                                          <p:val>
                                            <p:strVal val="#ppt_y"/>
                                          </p:val>
                                        </p:tav>
                                      </p:tavLst>
                                    </p:anim>
                                    <p:animEffect transition="in" filter="fade">
                                      <p:cBhvr>
                                        <p:cTn id="57" dur="500"/>
                                        <p:tgtEl>
                                          <p:spTgt spid="306"/>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grpId="7" nodeType="clickEffect">
                                  <p:stCondLst>
                                    <p:cond delay="0"/>
                                  </p:stCondLst>
                                  <p:childTnLst>
                                    <p:set>
                                      <p:cBhvr>
                                        <p:cTn id="61" dur="1" fill="hold">
                                          <p:stCondLst>
                                            <p:cond delay="0"/>
                                          </p:stCondLst>
                                        </p:cTn>
                                        <p:tgtEl>
                                          <p:spTgt spid="306"/>
                                        </p:tgtEl>
                                        <p:attrNameLst>
                                          <p:attrName>style.visibility</p:attrName>
                                        </p:attrNameLst>
                                      </p:cBhvr>
                                      <p:to>
                                        <p:strVal val="visible"/>
                                      </p:to>
                                    </p:set>
                                    <p:anim calcmode="lin" valueType="num">
                                      <p:cBhvr>
                                        <p:cTn id="62" dur="500" fill="hold"/>
                                        <p:tgtEl>
                                          <p:spTgt spid="306"/>
                                        </p:tgtEl>
                                        <p:attrNameLst>
                                          <p:attrName>ppt_w</p:attrName>
                                        </p:attrNameLst>
                                      </p:cBhvr>
                                      <p:tavLst>
                                        <p:tav tm="0">
                                          <p:val>
                                            <p:strVal val="#ppt_w*0.05"/>
                                          </p:val>
                                        </p:tav>
                                        <p:tav tm="100000">
                                          <p:val>
                                            <p:strVal val="#ppt_w"/>
                                          </p:val>
                                        </p:tav>
                                      </p:tavLst>
                                    </p:anim>
                                    <p:anim calcmode="lin" valueType="num">
                                      <p:cBhvr>
                                        <p:cTn id="63" dur="500" fill="hold"/>
                                        <p:tgtEl>
                                          <p:spTgt spid="306"/>
                                        </p:tgtEl>
                                        <p:attrNameLst>
                                          <p:attrName>ppt_h</p:attrName>
                                        </p:attrNameLst>
                                      </p:cBhvr>
                                      <p:tavLst>
                                        <p:tav tm="0">
                                          <p:val>
                                            <p:strVal val="#ppt_h"/>
                                          </p:val>
                                        </p:tav>
                                        <p:tav tm="100000">
                                          <p:val>
                                            <p:strVal val="#ppt_h"/>
                                          </p:val>
                                        </p:tav>
                                      </p:tavLst>
                                    </p:anim>
                                    <p:anim calcmode="lin" valueType="num">
                                      <p:cBhvr>
                                        <p:cTn id="64" dur="500" fill="hold"/>
                                        <p:tgtEl>
                                          <p:spTgt spid="306"/>
                                        </p:tgtEl>
                                        <p:attrNameLst>
                                          <p:attrName>ppt_x</p:attrName>
                                        </p:attrNameLst>
                                      </p:cBhvr>
                                      <p:tavLst>
                                        <p:tav tm="0">
                                          <p:val>
                                            <p:strVal val="#ppt_x-.2"/>
                                          </p:val>
                                        </p:tav>
                                        <p:tav tm="100000">
                                          <p:val>
                                            <p:strVal val="#ppt_x"/>
                                          </p:val>
                                        </p:tav>
                                      </p:tavLst>
                                    </p:anim>
                                    <p:anim calcmode="lin" valueType="num">
                                      <p:cBhvr>
                                        <p:cTn id="65" dur="500" fill="hold"/>
                                        <p:tgtEl>
                                          <p:spTgt spid="306"/>
                                        </p:tgtEl>
                                        <p:attrNameLst>
                                          <p:attrName>ppt_y</p:attrName>
                                        </p:attrNameLst>
                                      </p:cBhvr>
                                      <p:tavLst>
                                        <p:tav tm="0">
                                          <p:val>
                                            <p:strVal val="#ppt_y"/>
                                          </p:val>
                                        </p:tav>
                                        <p:tav tm="100000">
                                          <p:val>
                                            <p:strVal val="#ppt_y"/>
                                          </p:val>
                                        </p:tav>
                                      </p:tavLst>
                                    </p:anim>
                                    <p:animEffect transition="in" filter="fade">
                                      <p:cBhvr>
                                        <p:cTn id="66"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P spid="306" grpId="1" animBg="1"/>
      <p:bldP spid="306" grpId="2" animBg="1"/>
      <p:bldP spid="306" grpId="3" animBg="1"/>
      <p:bldP spid="306" grpId="4" animBg="1"/>
      <p:bldP spid="306" grpId="5" animBg="1"/>
      <p:bldP spid="306" grpId="6" animBg="1"/>
      <p:bldP spid="306" grpId="7"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0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10"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动火作业气体测试要求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11" name="文本"/>
          <p:cNvSpPr>
            <a:spLocks noGrp="1"/>
          </p:cNvSpPr>
          <p:nvPr>
            <p:ph type="body" idx="4294967295"/>
          </p:nvPr>
        </p:nvSpPr>
        <p:spPr>
          <a:xfrm>
            <a:off x="484188" y="1624013"/>
            <a:ext cx="11001375" cy="4800600"/>
          </a:xfrm>
          <a:prstGeom prst="rect">
            <a:avLst/>
          </a:prstGeom>
          <a:ln w="9525" cap="flat" cmpd="sng">
            <a:noFill/>
            <a:prstDash val="solid"/>
            <a:round/>
          </a:ln>
        </p:spPr>
        <p:txBody>
          <a:bodyPr vert="horz" wrap="square" lIns="91440" tIns="45720" rIns="91440" bIns="45720" anchor="t" anchorCtr="0">
            <a:noAutofit/>
          </a:bodyPr>
          <a:lstStyle/>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气体样品要有代表性</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容积大的应多处采样；</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根据介质与空气相对密度的大小确定采样重点应在上方还是下方。</a:t>
            </a:r>
            <a:endParaRPr lang="en-US" altLang="zh-CN">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出现异常现象，应停止动火，重新检测。</a:t>
            </a:r>
            <a:endParaRPr lang="en-US" altLang="zh-CN" sz="2400">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动火施工作业前，应对动火点及操作区域空气中可燃气体浓度进行检测，</a:t>
            </a:r>
            <a:endParaRPr lang="en-US" altLang="zh-CN" sz="2400">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动火施工作业中可燃气体浓度应低于其爆炸下限的</a:t>
            </a:r>
            <a:r>
              <a:rPr lang="en-US" altLang="zh-CN" sz="2400">
                <a:solidFill>
                  <a:srgbClr val="404040"/>
                </a:solidFill>
                <a:latin typeface="微软雅黑" panose="020B0503020204020204" charset="-122"/>
              </a:rPr>
              <a:t>10</a:t>
            </a:r>
            <a:r>
              <a:rPr lang="zh-CN" altLang="en-US" sz="2400">
                <a:solidFill>
                  <a:srgbClr val="404040"/>
                </a:solidFill>
                <a:latin typeface="微软雅黑" panose="020B0503020204020204" charset="-122"/>
              </a:rPr>
              <a:t>％。</a:t>
            </a:r>
            <a:endParaRPr lang="en-US" altLang="zh-CN" sz="2400">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若采取强制通风措施，其风向应与自然风向一致。</a:t>
            </a:r>
            <a:endParaRPr lang="en-US" altLang="zh-CN" sz="2400">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在动火施工全过程中，动火监护人应跟踪检测可燃气体浓度。</a:t>
            </a:r>
            <a:endParaRPr lang="en-US" altLang="zh-CN" sz="2400">
              <a:solidFill>
                <a:srgbClr val="404040"/>
              </a:solidFill>
              <a:latin typeface="微软雅黑" panose="020B0503020204020204" charset="-122"/>
            </a:endParaRPr>
          </a:p>
          <a:p>
            <a:endParaRPr lang="zh-CN" altLang="en-US" sz="2400">
              <a:solidFill>
                <a:srgbClr val="40404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p:cTn id="12" dur="500" fill="hold"/>
                                        <p:tgtEl>
                                          <p:spTgt spid="311"/>
                                        </p:tgtEl>
                                        <p:attrNameLst>
                                          <p:attrName>ppt_w</p:attrName>
                                        </p:attrNameLst>
                                      </p:cBhvr>
                                      <p:tavLst>
                                        <p:tav tm="0">
                                          <p:val>
                                            <p:strVal val="#ppt_w*0.05"/>
                                          </p:val>
                                        </p:tav>
                                        <p:tav tm="100000">
                                          <p:val>
                                            <p:strVal val="#ppt_w"/>
                                          </p:val>
                                        </p:tav>
                                      </p:tavLst>
                                    </p:anim>
                                    <p:anim calcmode="lin" valueType="num">
                                      <p:cBhvr>
                                        <p:cTn id="13" dur="500" fill="hold"/>
                                        <p:tgtEl>
                                          <p:spTgt spid="311"/>
                                        </p:tgtEl>
                                        <p:attrNameLst>
                                          <p:attrName>ppt_h</p:attrName>
                                        </p:attrNameLst>
                                      </p:cBhvr>
                                      <p:tavLst>
                                        <p:tav tm="0">
                                          <p:val>
                                            <p:strVal val="#ppt_h"/>
                                          </p:val>
                                        </p:tav>
                                        <p:tav tm="100000">
                                          <p:val>
                                            <p:strVal val="#ppt_h"/>
                                          </p:val>
                                        </p:tav>
                                      </p:tavLst>
                                    </p:anim>
                                    <p:anim calcmode="lin" valueType="num">
                                      <p:cBhvr>
                                        <p:cTn id="14" dur="500" fill="hold"/>
                                        <p:tgtEl>
                                          <p:spTgt spid="311"/>
                                        </p:tgtEl>
                                        <p:attrNameLst>
                                          <p:attrName>ppt_x</p:attrName>
                                        </p:attrNameLst>
                                      </p:cBhvr>
                                      <p:tavLst>
                                        <p:tav tm="0">
                                          <p:val>
                                            <p:strVal val="#ppt_x-.2"/>
                                          </p:val>
                                        </p:tav>
                                        <p:tav tm="100000">
                                          <p:val>
                                            <p:strVal val="#ppt_x"/>
                                          </p:val>
                                        </p:tav>
                                      </p:tavLst>
                                    </p:anim>
                                    <p:anim calcmode="lin" valueType="num">
                                      <p:cBhvr>
                                        <p:cTn id="15" dur="500" fill="hold"/>
                                        <p:tgtEl>
                                          <p:spTgt spid="311"/>
                                        </p:tgtEl>
                                        <p:attrNameLst>
                                          <p:attrName>ppt_y</p:attrName>
                                        </p:attrNameLst>
                                      </p:cBhvr>
                                      <p:tavLst>
                                        <p:tav tm="0">
                                          <p:val>
                                            <p:strVal val="#ppt_y"/>
                                          </p:val>
                                        </p:tav>
                                        <p:tav tm="100000">
                                          <p:val>
                                            <p:strVal val="#ppt_y"/>
                                          </p:val>
                                        </p:tav>
                                      </p:tavLst>
                                    </p:anim>
                                    <p:animEffect transition="in" filter="fade">
                                      <p:cBhvr>
                                        <p:cTn id="16" dur="500"/>
                                        <p:tgtEl>
                                          <p:spTgt spid="311"/>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311"/>
                                        </p:tgtEl>
                                        <p:attrNameLst>
                                          <p:attrName>style.visibility</p:attrName>
                                        </p:attrNameLst>
                                      </p:cBhvr>
                                      <p:to>
                                        <p:strVal val="visible"/>
                                      </p:to>
                                    </p:set>
                                    <p:anim calcmode="lin" valueType="num">
                                      <p:cBhvr>
                                        <p:cTn id="21" dur="500" fill="hold"/>
                                        <p:tgtEl>
                                          <p:spTgt spid="311"/>
                                        </p:tgtEl>
                                        <p:attrNameLst>
                                          <p:attrName>ppt_w</p:attrName>
                                        </p:attrNameLst>
                                      </p:cBhvr>
                                      <p:tavLst>
                                        <p:tav tm="0">
                                          <p:val>
                                            <p:strVal val="#ppt_w*0.05"/>
                                          </p:val>
                                        </p:tav>
                                        <p:tav tm="100000">
                                          <p:val>
                                            <p:strVal val="#ppt_w"/>
                                          </p:val>
                                        </p:tav>
                                      </p:tavLst>
                                    </p:anim>
                                    <p:anim calcmode="lin" valueType="num">
                                      <p:cBhvr>
                                        <p:cTn id="22" dur="500" fill="hold"/>
                                        <p:tgtEl>
                                          <p:spTgt spid="311"/>
                                        </p:tgtEl>
                                        <p:attrNameLst>
                                          <p:attrName>ppt_h</p:attrName>
                                        </p:attrNameLst>
                                      </p:cBhvr>
                                      <p:tavLst>
                                        <p:tav tm="0">
                                          <p:val>
                                            <p:strVal val="#ppt_h"/>
                                          </p:val>
                                        </p:tav>
                                        <p:tav tm="100000">
                                          <p:val>
                                            <p:strVal val="#ppt_h"/>
                                          </p:val>
                                        </p:tav>
                                      </p:tavLst>
                                    </p:anim>
                                    <p:anim calcmode="lin" valueType="num">
                                      <p:cBhvr>
                                        <p:cTn id="23" dur="500" fill="hold"/>
                                        <p:tgtEl>
                                          <p:spTgt spid="311"/>
                                        </p:tgtEl>
                                        <p:attrNameLst>
                                          <p:attrName>ppt_x</p:attrName>
                                        </p:attrNameLst>
                                      </p:cBhvr>
                                      <p:tavLst>
                                        <p:tav tm="0">
                                          <p:val>
                                            <p:strVal val="#ppt_x-.2"/>
                                          </p:val>
                                        </p:tav>
                                        <p:tav tm="100000">
                                          <p:val>
                                            <p:strVal val="#ppt_x"/>
                                          </p:val>
                                        </p:tav>
                                      </p:tavLst>
                                    </p:anim>
                                    <p:anim calcmode="lin" valueType="num">
                                      <p:cBhvr>
                                        <p:cTn id="24" dur="500" fill="hold"/>
                                        <p:tgtEl>
                                          <p:spTgt spid="311"/>
                                        </p:tgtEl>
                                        <p:attrNameLst>
                                          <p:attrName>ppt_y</p:attrName>
                                        </p:attrNameLst>
                                      </p:cBhvr>
                                      <p:tavLst>
                                        <p:tav tm="0">
                                          <p:val>
                                            <p:strVal val="#ppt_y"/>
                                          </p:val>
                                        </p:tav>
                                        <p:tav tm="100000">
                                          <p:val>
                                            <p:strVal val="#ppt_y"/>
                                          </p:val>
                                        </p:tav>
                                      </p:tavLst>
                                    </p:anim>
                                    <p:animEffect transition="in" filter="fade">
                                      <p:cBhvr>
                                        <p:cTn id="25" dur="500"/>
                                        <p:tgtEl>
                                          <p:spTgt spid="3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3" nodeType="clickEffect">
                                  <p:stCondLst>
                                    <p:cond delay="0"/>
                                  </p:stCondLst>
                                  <p:childTnLst>
                                    <p:set>
                                      <p:cBhvr>
                                        <p:cTn id="29" dur="1" fill="hold">
                                          <p:stCondLst>
                                            <p:cond delay="0"/>
                                          </p:stCondLst>
                                        </p:cTn>
                                        <p:tgtEl>
                                          <p:spTgt spid="311"/>
                                        </p:tgtEl>
                                        <p:attrNameLst>
                                          <p:attrName>style.visibility</p:attrName>
                                        </p:attrNameLst>
                                      </p:cBhvr>
                                      <p:to>
                                        <p:strVal val="visible"/>
                                      </p:to>
                                    </p:set>
                                    <p:animEffect transition="in" filter="fade">
                                      <p:cBhvr>
                                        <p:cTn id="30" dur="1000"/>
                                        <p:tgtEl>
                                          <p:spTgt spid="3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4" nodeType="clickEffect">
                                  <p:stCondLst>
                                    <p:cond delay="0"/>
                                  </p:stCondLst>
                                  <p:childTnLst>
                                    <p:set>
                                      <p:cBhvr>
                                        <p:cTn id="34" dur="1" fill="hold">
                                          <p:stCondLst>
                                            <p:cond delay="0"/>
                                          </p:stCondLst>
                                        </p:cTn>
                                        <p:tgtEl>
                                          <p:spTgt spid="311"/>
                                        </p:tgtEl>
                                        <p:attrNameLst>
                                          <p:attrName>style.visibility</p:attrName>
                                        </p:attrNameLst>
                                      </p:cBhvr>
                                      <p:to>
                                        <p:strVal val="visible"/>
                                      </p:to>
                                    </p:set>
                                    <p:animEffect transition="in" filter="fade">
                                      <p:cBhvr>
                                        <p:cTn id="35" dur="1000"/>
                                        <p:tgtEl>
                                          <p:spTgt spid="3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5" nodeType="clickEffect">
                                  <p:stCondLst>
                                    <p:cond delay="0"/>
                                  </p:stCondLst>
                                  <p:childTnLst>
                                    <p:set>
                                      <p:cBhvr>
                                        <p:cTn id="39" dur="1" fill="hold">
                                          <p:stCondLst>
                                            <p:cond delay="0"/>
                                          </p:stCondLst>
                                        </p:cTn>
                                        <p:tgtEl>
                                          <p:spTgt spid="311"/>
                                        </p:tgtEl>
                                        <p:attrNameLst>
                                          <p:attrName>style.visibility</p:attrName>
                                        </p:attrNameLst>
                                      </p:cBhvr>
                                      <p:to>
                                        <p:strVal val="visible"/>
                                      </p:to>
                                    </p:set>
                                    <p:animEffect transition="in" filter="fade">
                                      <p:cBhvr>
                                        <p:cTn id="40" dur="1000"/>
                                        <p:tgtEl>
                                          <p:spTgt spid="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6" nodeType="click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1000"/>
                                        <p:tgtEl>
                                          <p:spTgt spid="3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7" nodeType="clickEffect">
                                  <p:stCondLst>
                                    <p:cond delay="0"/>
                                  </p:stCondLst>
                                  <p:childTnLst>
                                    <p:set>
                                      <p:cBhvr>
                                        <p:cTn id="49" dur="1" fill="hold">
                                          <p:stCondLst>
                                            <p:cond delay="0"/>
                                          </p:stCondLst>
                                        </p:cTn>
                                        <p:tgtEl>
                                          <p:spTgt spid="311"/>
                                        </p:tgtEl>
                                        <p:attrNameLst>
                                          <p:attrName>style.visibility</p:attrName>
                                        </p:attrNameLst>
                                      </p:cBhvr>
                                      <p:to>
                                        <p:strVal val="visible"/>
                                      </p:to>
                                    </p:set>
                                    <p:animEffect transition="in" filter="fade">
                                      <p:cBhvr>
                                        <p:cTn id="50"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311" grpId="1" animBg="1"/>
      <p:bldP spid="311" grpId="2" animBg="1"/>
      <p:bldP spid="311" grpId="3" animBg="1"/>
      <p:bldP spid="311" grpId="4" animBg="1"/>
      <p:bldP spid="311" grpId="5" animBg="1"/>
      <p:bldP spid="311" grpId="6" animBg="1"/>
      <p:bldP spid="311" grpId="7"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14" name="矩形"/>
          <p:cNvSpPr/>
          <p:nvPr/>
        </p:nvSpPr>
        <p:spPr>
          <a:xfrm>
            <a:off x="9286027" y="568325"/>
            <a:ext cx="2199536" cy="577215"/>
          </a:xfrm>
          <a:prstGeom prst="rect">
            <a:avLst/>
          </a:prstGeom>
          <a:noFill/>
          <a:ln w="9525" cap="flat" cmpd="sng">
            <a:noFill/>
            <a:prstDash val="solid"/>
            <a:round/>
          </a:ln>
        </p:spPr>
        <p:txBody>
          <a:bodyPr vert="horz" wrap="none" lIns="91440" tIns="45720" rIns="91440" bIns="45720" anchor="t" anchorCtr="0">
            <a:spAutoFit/>
          </a:bodyPr>
          <a:lstStyle/>
          <a:p>
            <a:pPr marL="0" indent="0" algn="r">
              <a:lnSpc>
                <a:spcPct val="100000"/>
              </a:lnSpc>
              <a:spcBef>
                <a:spcPts val="0"/>
              </a:spcBef>
              <a:spcAft>
                <a:spcPts val="0"/>
              </a:spcAft>
              <a:buNone/>
            </a:pPr>
            <a:r>
              <a:rPr lang="en-US" altLang="zh-CN"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HSE</a:t>
            </a:r>
            <a:r>
              <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安全志</a:t>
            </a:r>
            <a:endParaRPr lang="zh-CN" altLang="en-US" sz="32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15" name="矩形"/>
          <p:cNvSpPr/>
          <p:nvPr/>
        </p:nvSpPr>
        <p:spPr>
          <a:xfrm>
            <a:off x="484188" y="420688"/>
            <a:ext cx="37484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受限空间动火作业要求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16" name="文本"/>
          <p:cNvSpPr>
            <a:spLocks noGrp="1"/>
          </p:cNvSpPr>
          <p:nvPr>
            <p:ph type="body" idx="4294967295"/>
          </p:nvPr>
        </p:nvSpPr>
        <p:spPr>
          <a:xfrm>
            <a:off x="981074" y="1638300"/>
            <a:ext cx="9566275" cy="4800600"/>
          </a:xfrm>
          <a:prstGeom prst="rect">
            <a:avLst/>
          </a:prstGeom>
          <a:ln w="9525" cap="flat" cmpd="sng">
            <a:noFill/>
            <a:prstDash val="solid"/>
            <a:round/>
          </a:ln>
        </p:spPr>
        <p:txBody>
          <a:bodyPr vert="horz" wrap="square" lIns="91440" tIns="45720" rIns="91440" bIns="45720" anchor="t" anchorCtr="0">
            <a:noAutofit/>
          </a:bodyPr>
          <a:lstStyle/>
          <a:p>
            <a:pPr marL="228600" indent="-228600" algn="ctr">
              <a:buSzPct val="100000"/>
              <a:buFont typeface="Arial" panose="020B0604020202020204" pitchFamily="34" charset="0"/>
              <a:buChar char="•"/>
            </a:pPr>
            <a:endParaRPr lang="en-US" altLang="zh-CN" sz="2400">
              <a:solidFill>
                <a:srgbClr val="404040"/>
              </a:solidFill>
              <a:latin typeface="微软雅黑" panose="020B0503020204020204" charset="-122"/>
            </a:endParaRPr>
          </a:p>
          <a:p>
            <a:pPr marL="228600" indent="-228600" algn="ctr">
              <a:buSzPct val="100000"/>
              <a:buFont typeface="Arial" panose="020B0604020202020204" pitchFamily="34" charset="0"/>
              <a:buChar char="•"/>
            </a:pPr>
            <a:endParaRPr lang="en-US" altLang="zh-CN" sz="2400">
              <a:solidFill>
                <a:srgbClr val="404040"/>
              </a:solidFill>
              <a:latin typeface="微软雅黑" panose="020B0503020204020204" charset="-122"/>
            </a:endParaRPr>
          </a:p>
          <a:p>
            <a:pPr marL="228600" indent="-228600" algn="ctr">
              <a:buSzPct val="100000"/>
              <a:buFont typeface="Arial" panose="020B0604020202020204" pitchFamily="34" charset="0"/>
              <a:buChar char="•"/>
            </a:pPr>
            <a:r>
              <a:rPr lang="zh-CN" altLang="en-US" sz="2400">
                <a:solidFill>
                  <a:srgbClr val="404040"/>
                </a:solidFill>
                <a:latin typeface="微软雅黑" panose="020B0503020204020204" charset="-122"/>
              </a:rPr>
              <a:t>进入受限空间动火作业要求执行《进入受限空间安全管理标准》。 </a:t>
            </a:r>
            <a:endParaRPr lang="zh-CN" altLang="en-US" sz="2400">
              <a:solidFill>
                <a:srgbClr val="404040"/>
              </a:solidFill>
              <a:latin typeface="微软雅黑" panose="020B0503020204020204" charset="-122"/>
            </a:endParaRPr>
          </a:p>
        </p:txBody>
      </p:sp>
      <p:graphicFrame>
        <p:nvGraphicFramePr>
          <p:cNvPr id="317" name="对象"/>
          <p:cNvGraphicFramePr/>
          <p:nvPr/>
        </p:nvGraphicFramePr>
        <p:xfrm>
          <a:off x="8777288" y="4095750"/>
          <a:ext cx="1539875" cy="1646238"/>
        </p:xfrm>
        <a:graphic>
          <a:graphicData uri="http://schemas.openxmlformats.org/presentationml/2006/ole">
            <mc:AlternateContent xmlns:mc="http://schemas.openxmlformats.org/markup-compatibility/2006">
              <mc:Choice xmlns:v="urn:schemas-microsoft-com:vml" Requires="v">
                <p:oleObj spid="_x0000_s0" name="package" r:id="rId1" imgW="1539875" imgH="1646555" progId="package">
                  <p:embed/>
                </p:oleObj>
              </mc:Choice>
              <mc:Fallback>
                <p:oleObj name="package" r:id="rId1" imgW="1539875" imgH="1646555" progId="package">
                  <p:embed/>
                  <p:pic>
                    <p:nvPicPr>
                      <p:cNvPr id="0" name="对象"/>
                      <p:cNvPicPr/>
                      <p:nvPr/>
                    </p:nvPicPr>
                    <p:blipFill>
                      <a:blip r:embed="rId2" cstate="print"/>
                      <a:stretch>
                        <a:fillRect/>
                      </a:stretch>
                    </p:blipFill>
                    <p:spPr>
                      <a:xfrm>
                        <a:off x="8777288" y="4095750"/>
                        <a:ext cx="1539875" cy="1646238"/>
                      </a:xfrm>
                      <a:prstGeom prst="rect">
                        <a:avLst/>
                      </a:prstGeom>
                      <a:noFill/>
                      <a:ln w="9525" cap="flat" cmpd="sng">
                        <a:noFill/>
                        <a:prstDash val="solid"/>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p:cTn id="7" dur="1000" fill="hold"/>
                                        <p:tgtEl>
                                          <p:spTgt spid="316"/>
                                        </p:tgtEl>
                                        <p:attrNameLst>
                                          <p:attrName>ppt_w</p:attrName>
                                        </p:attrNameLst>
                                      </p:cBhvr>
                                      <p:tavLst>
                                        <p:tav tm="0">
                                          <p:val>
                                            <p:fltVal val="0"/>
                                          </p:val>
                                        </p:tav>
                                        <p:tav tm="100000">
                                          <p:val>
                                            <p:strVal val="#ppt_w"/>
                                          </p:val>
                                        </p:tav>
                                      </p:tavLst>
                                    </p:anim>
                                    <p:anim calcmode="lin" valueType="num">
                                      <p:cBhvr>
                                        <p:cTn id="8" dur="1000" fill="hold"/>
                                        <p:tgtEl>
                                          <p:spTgt spid="316"/>
                                        </p:tgtEl>
                                        <p:attrNameLst>
                                          <p:attrName>ppt_h</p:attrName>
                                        </p:attrNameLst>
                                      </p:cBhvr>
                                      <p:tavLst>
                                        <p:tav tm="0">
                                          <p:val>
                                            <p:fltVal val="0"/>
                                          </p:val>
                                        </p:tav>
                                        <p:tav tm="100000">
                                          <p:val>
                                            <p:strVal val="#ppt_h"/>
                                          </p:val>
                                        </p:tav>
                                      </p:tavLst>
                                    </p:anim>
                                    <p:anim calcmode="lin" valueType="num">
                                      <p:cBhvr>
                                        <p:cTn id="9" dur="1000" fill="hold"/>
                                        <p:tgtEl>
                                          <p:spTgt spid="3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1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21"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高处动火作业要求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22" name="文本"/>
          <p:cNvSpPr>
            <a:spLocks noGrp="1"/>
          </p:cNvSpPr>
          <p:nvPr>
            <p:ph type="body" idx="4294967295"/>
          </p:nvPr>
        </p:nvSpPr>
        <p:spPr>
          <a:xfrm>
            <a:off x="841374" y="1697038"/>
            <a:ext cx="10204451" cy="4800600"/>
          </a:xfrm>
          <a:prstGeom prst="rect">
            <a:avLst/>
          </a:prstGeom>
          <a:ln w="9525" cap="flat" cmpd="sng">
            <a:noFill/>
            <a:prstDash val="solid"/>
            <a:round/>
          </a:ln>
        </p:spPr>
        <p:txBody>
          <a:bodyPr vert="horz" wrap="square" lIns="91440" tIns="45720" rIns="91440" bIns="45720" anchor="t" anchorCtr="0">
            <a:noAutofit/>
          </a:bodyPr>
          <a:lstStyle/>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高处动火作业应：</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具有围栏和扶手的固定作业平台；</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特殊情况下现场条件不具备上述要求应采取适当的防护措	施，并经专业人员确认；</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3)	</a:t>
            </a:r>
            <a:r>
              <a:rPr lang="zh-CN" altLang="en-US">
                <a:solidFill>
                  <a:srgbClr val="404040"/>
                </a:solidFill>
                <a:latin typeface="微软雅黑" panose="020B0503020204020204" charset="-122"/>
              </a:rPr>
              <a:t>设立防落物设施；</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4)	</a:t>
            </a:r>
            <a:r>
              <a:rPr lang="zh-CN" altLang="en-US">
                <a:solidFill>
                  <a:srgbClr val="404040"/>
                </a:solidFill>
                <a:latin typeface="微软雅黑" panose="020B0503020204020204" charset="-122"/>
              </a:rPr>
              <a:t>佩戴全身安全带及使用自动锁定连接、人造纤维绳索。</a:t>
            </a:r>
            <a:endParaRPr lang="en-US" altLang="zh-CN">
              <a:solidFill>
                <a:srgbClr val="404040"/>
              </a:solidFill>
              <a:latin typeface="微软雅黑" panose="020B0503020204020204" charset="-122"/>
            </a:endParaRPr>
          </a:p>
          <a:p>
            <a:pPr algn="just">
              <a:buClr>
                <a:srgbClr val="94002A"/>
              </a:buClr>
              <a:buFont typeface="Wingdings" panose="05000000000000000000" charset="0"/>
              <a:buChar char="Ø"/>
            </a:pPr>
            <a:r>
              <a:rPr lang="zh-CN" altLang="en-US" sz="2400">
                <a:solidFill>
                  <a:srgbClr val="404040"/>
                </a:solidFill>
                <a:latin typeface="微软雅黑" panose="020B0503020204020204" charset="-122"/>
              </a:rPr>
              <a:t>高处动火必须采取：</a:t>
            </a:r>
            <a:endParaRPr lang="en-US" altLang="zh-CN" sz="2400">
              <a:solidFill>
                <a:srgbClr val="404040"/>
              </a:solidFill>
              <a:latin typeface="微软雅黑" panose="020B0503020204020204" charset="-122"/>
            </a:endParaRPr>
          </a:p>
          <a:p>
            <a:pPr algn="just">
              <a:buFont typeface="Wingdings" panose="05000000000000000000" charset="0"/>
              <a:buChar char="Ø"/>
            </a:pPr>
            <a:r>
              <a:rPr lang="en-US" altLang="zh-CN" sz="2400">
                <a:solidFill>
                  <a:srgbClr val="404040"/>
                </a:solidFill>
                <a:latin typeface="微软雅黑" panose="020B0503020204020204" charset="-122"/>
              </a:rPr>
              <a:t>	1)	</a:t>
            </a:r>
            <a:r>
              <a:rPr lang="zh-CN" altLang="en-US" sz="2400">
                <a:solidFill>
                  <a:srgbClr val="404040"/>
                </a:solidFill>
                <a:latin typeface="微软雅黑" panose="020B0503020204020204" charset="-122"/>
              </a:rPr>
              <a:t>防止火花溅落措施；</a:t>
            </a:r>
            <a:endParaRPr lang="en-US" altLang="zh-CN" sz="2400">
              <a:solidFill>
                <a:srgbClr val="404040"/>
              </a:solidFill>
              <a:latin typeface="微软雅黑" panose="020B0503020204020204" charset="-122"/>
            </a:endParaRPr>
          </a:p>
          <a:p>
            <a:pPr algn="just">
              <a:buFont typeface="Wingdings" panose="05000000000000000000" charset="0"/>
              <a:buChar char="Ø"/>
            </a:pPr>
            <a:r>
              <a:rPr lang="en-US" altLang="zh-CN" sz="2400">
                <a:solidFill>
                  <a:srgbClr val="404040"/>
                </a:solidFill>
                <a:latin typeface="微软雅黑" panose="020B0503020204020204" charset="-122"/>
              </a:rPr>
              <a:t>	2)	</a:t>
            </a:r>
            <a:r>
              <a:rPr lang="zh-CN" altLang="en-US" sz="2400">
                <a:solidFill>
                  <a:srgbClr val="404040"/>
                </a:solidFill>
                <a:latin typeface="微软雅黑" panose="020B0503020204020204" charset="-122"/>
              </a:rPr>
              <a:t>并应在火花可能溅落的部位安排监护人。</a:t>
            </a:r>
            <a:endParaRPr lang="en-US" altLang="zh-CN" sz="2400">
              <a:solidFill>
                <a:srgbClr val="404040"/>
              </a:solidFill>
              <a:latin typeface="微软雅黑" panose="020B0503020204020204" charset="-122"/>
            </a:endParaRPr>
          </a:p>
          <a:p>
            <a:pPr algn="just">
              <a:buFont typeface="Wingdings" panose="05000000000000000000" charset="0"/>
              <a:buChar char="Ø"/>
            </a:pPr>
            <a:r>
              <a:rPr lang="en-US" altLang="zh-CN" sz="2400">
                <a:solidFill>
                  <a:srgbClr val="404040"/>
                </a:solidFill>
                <a:latin typeface="微软雅黑" panose="020B0503020204020204" charset="-122"/>
              </a:rPr>
              <a:t>	3)	</a:t>
            </a:r>
            <a:r>
              <a:rPr lang="zh-CN" altLang="en-US" sz="2400">
                <a:solidFill>
                  <a:srgbClr val="404040"/>
                </a:solidFill>
                <a:latin typeface="微软雅黑" panose="020B0503020204020204" charset="-122"/>
              </a:rPr>
              <a:t>在架空管线及脚手架上施工的人员，应系安全带。</a:t>
            </a:r>
            <a:endParaRPr lang="zh-CN" altLang="en-US" sz="2400">
              <a:solidFill>
                <a:srgbClr val="40404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322"/>
                                        </p:tgtEl>
                                        <p:attrNameLst>
                                          <p:attrName>style.visibility</p:attrName>
                                        </p:attrNameLst>
                                      </p:cBhvr>
                                      <p:to>
                                        <p:strVal val="visible"/>
                                      </p:to>
                                    </p:set>
                                    <p:anim calcmode="lin" valueType="num">
                                      <p:cBhvr>
                                        <p:cTn id="12" dur="500" fill="hold"/>
                                        <p:tgtEl>
                                          <p:spTgt spid="322"/>
                                        </p:tgtEl>
                                        <p:attrNameLst>
                                          <p:attrName>ppt_w</p:attrName>
                                        </p:attrNameLst>
                                      </p:cBhvr>
                                      <p:tavLst>
                                        <p:tav tm="0">
                                          <p:val>
                                            <p:strVal val="#ppt_w*0.05"/>
                                          </p:val>
                                        </p:tav>
                                        <p:tav tm="100000">
                                          <p:val>
                                            <p:strVal val="#ppt_w"/>
                                          </p:val>
                                        </p:tav>
                                      </p:tavLst>
                                    </p:anim>
                                    <p:anim calcmode="lin" valueType="num">
                                      <p:cBhvr>
                                        <p:cTn id="13" dur="500" fill="hold"/>
                                        <p:tgtEl>
                                          <p:spTgt spid="322"/>
                                        </p:tgtEl>
                                        <p:attrNameLst>
                                          <p:attrName>ppt_h</p:attrName>
                                        </p:attrNameLst>
                                      </p:cBhvr>
                                      <p:tavLst>
                                        <p:tav tm="0">
                                          <p:val>
                                            <p:strVal val="#ppt_h"/>
                                          </p:val>
                                        </p:tav>
                                        <p:tav tm="100000">
                                          <p:val>
                                            <p:strVal val="#ppt_h"/>
                                          </p:val>
                                        </p:tav>
                                      </p:tavLst>
                                    </p:anim>
                                    <p:anim calcmode="lin" valueType="num">
                                      <p:cBhvr>
                                        <p:cTn id="14" dur="500" fill="hold"/>
                                        <p:tgtEl>
                                          <p:spTgt spid="322"/>
                                        </p:tgtEl>
                                        <p:attrNameLst>
                                          <p:attrName>ppt_x</p:attrName>
                                        </p:attrNameLst>
                                      </p:cBhvr>
                                      <p:tavLst>
                                        <p:tav tm="0">
                                          <p:val>
                                            <p:strVal val="#ppt_x-.2"/>
                                          </p:val>
                                        </p:tav>
                                        <p:tav tm="100000">
                                          <p:val>
                                            <p:strVal val="#ppt_x"/>
                                          </p:val>
                                        </p:tav>
                                      </p:tavLst>
                                    </p:anim>
                                    <p:anim calcmode="lin" valueType="num">
                                      <p:cBhvr>
                                        <p:cTn id="15" dur="500" fill="hold"/>
                                        <p:tgtEl>
                                          <p:spTgt spid="322"/>
                                        </p:tgtEl>
                                        <p:attrNameLst>
                                          <p:attrName>ppt_y</p:attrName>
                                        </p:attrNameLst>
                                      </p:cBhvr>
                                      <p:tavLst>
                                        <p:tav tm="0">
                                          <p:val>
                                            <p:strVal val="#ppt_y"/>
                                          </p:val>
                                        </p:tav>
                                        <p:tav tm="100000">
                                          <p:val>
                                            <p:strVal val="#ppt_y"/>
                                          </p:val>
                                        </p:tav>
                                      </p:tavLst>
                                    </p:anim>
                                    <p:animEffect transition="in" filter="fade">
                                      <p:cBhvr>
                                        <p:cTn id="16" dur="500"/>
                                        <p:tgtEl>
                                          <p:spTgt spid="322"/>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322"/>
                                        </p:tgtEl>
                                        <p:attrNameLst>
                                          <p:attrName>style.visibility</p:attrName>
                                        </p:attrNameLst>
                                      </p:cBhvr>
                                      <p:to>
                                        <p:strVal val="visible"/>
                                      </p:to>
                                    </p:set>
                                    <p:anim calcmode="lin" valueType="num">
                                      <p:cBhvr>
                                        <p:cTn id="21" dur="500" fill="hold"/>
                                        <p:tgtEl>
                                          <p:spTgt spid="322"/>
                                        </p:tgtEl>
                                        <p:attrNameLst>
                                          <p:attrName>ppt_w</p:attrName>
                                        </p:attrNameLst>
                                      </p:cBhvr>
                                      <p:tavLst>
                                        <p:tav tm="0">
                                          <p:val>
                                            <p:strVal val="#ppt_w*0.05"/>
                                          </p:val>
                                        </p:tav>
                                        <p:tav tm="100000">
                                          <p:val>
                                            <p:strVal val="#ppt_w"/>
                                          </p:val>
                                        </p:tav>
                                      </p:tavLst>
                                    </p:anim>
                                    <p:anim calcmode="lin" valueType="num">
                                      <p:cBhvr>
                                        <p:cTn id="22" dur="500" fill="hold"/>
                                        <p:tgtEl>
                                          <p:spTgt spid="322"/>
                                        </p:tgtEl>
                                        <p:attrNameLst>
                                          <p:attrName>ppt_h</p:attrName>
                                        </p:attrNameLst>
                                      </p:cBhvr>
                                      <p:tavLst>
                                        <p:tav tm="0">
                                          <p:val>
                                            <p:strVal val="#ppt_h"/>
                                          </p:val>
                                        </p:tav>
                                        <p:tav tm="100000">
                                          <p:val>
                                            <p:strVal val="#ppt_h"/>
                                          </p:val>
                                        </p:tav>
                                      </p:tavLst>
                                    </p:anim>
                                    <p:anim calcmode="lin" valueType="num">
                                      <p:cBhvr>
                                        <p:cTn id="23" dur="500" fill="hold"/>
                                        <p:tgtEl>
                                          <p:spTgt spid="322"/>
                                        </p:tgtEl>
                                        <p:attrNameLst>
                                          <p:attrName>ppt_x</p:attrName>
                                        </p:attrNameLst>
                                      </p:cBhvr>
                                      <p:tavLst>
                                        <p:tav tm="0">
                                          <p:val>
                                            <p:strVal val="#ppt_x-.2"/>
                                          </p:val>
                                        </p:tav>
                                        <p:tav tm="100000">
                                          <p:val>
                                            <p:strVal val="#ppt_x"/>
                                          </p:val>
                                        </p:tav>
                                      </p:tavLst>
                                    </p:anim>
                                    <p:anim calcmode="lin" valueType="num">
                                      <p:cBhvr>
                                        <p:cTn id="24" dur="500" fill="hold"/>
                                        <p:tgtEl>
                                          <p:spTgt spid="322"/>
                                        </p:tgtEl>
                                        <p:attrNameLst>
                                          <p:attrName>ppt_y</p:attrName>
                                        </p:attrNameLst>
                                      </p:cBhvr>
                                      <p:tavLst>
                                        <p:tav tm="0">
                                          <p:val>
                                            <p:strVal val="#ppt_y"/>
                                          </p:val>
                                        </p:tav>
                                        <p:tav tm="100000">
                                          <p:val>
                                            <p:strVal val="#ppt_y"/>
                                          </p:val>
                                        </p:tav>
                                      </p:tavLst>
                                    </p:anim>
                                    <p:animEffect transition="in" filter="fade">
                                      <p:cBhvr>
                                        <p:cTn id="25" dur="500"/>
                                        <p:tgtEl>
                                          <p:spTgt spid="322"/>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3" nodeType="clickEffect">
                                  <p:stCondLst>
                                    <p:cond delay="0"/>
                                  </p:stCondLst>
                                  <p:childTnLst>
                                    <p:set>
                                      <p:cBhvr>
                                        <p:cTn id="29" dur="1" fill="hold">
                                          <p:stCondLst>
                                            <p:cond delay="0"/>
                                          </p:stCondLst>
                                        </p:cTn>
                                        <p:tgtEl>
                                          <p:spTgt spid="322"/>
                                        </p:tgtEl>
                                        <p:attrNameLst>
                                          <p:attrName>style.visibility</p:attrName>
                                        </p:attrNameLst>
                                      </p:cBhvr>
                                      <p:to>
                                        <p:strVal val="visible"/>
                                      </p:to>
                                    </p:set>
                                    <p:anim calcmode="lin" valueType="num">
                                      <p:cBhvr>
                                        <p:cTn id="30" dur="500" fill="hold"/>
                                        <p:tgtEl>
                                          <p:spTgt spid="322"/>
                                        </p:tgtEl>
                                        <p:attrNameLst>
                                          <p:attrName>ppt_w</p:attrName>
                                        </p:attrNameLst>
                                      </p:cBhvr>
                                      <p:tavLst>
                                        <p:tav tm="0">
                                          <p:val>
                                            <p:strVal val="#ppt_w*0.05"/>
                                          </p:val>
                                        </p:tav>
                                        <p:tav tm="100000">
                                          <p:val>
                                            <p:strVal val="#ppt_w"/>
                                          </p:val>
                                        </p:tav>
                                      </p:tavLst>
                                    </p:anim>
                                    <p:anim calcmode="lin" valueType="num">
                                      <p:cBhvr>
                                        <p:cTn id="31" dur="500" fill="hold"/>
                                        <p:tgtEl>
                                          <p:spTgt spid="322"/>
                                        </p:tgtEl>
                                        <p:attrNameLst>
                                          <p:attrName>ppt_h</p:attrName>
                                        </p:attrNameLst>
                                      </p:cBhvr>
                                      <p:tavLst>
                                        <p:tav tm="0">
                                          <p:val>
                                            <p:strVal val="#ppt_h"/>
                                          </p:val>
                                        </p:tav>
                                        <p:tav tm="100000">
                                          <p:val>
                                            <p:strVal val="#ppt_h"/>
                                          </p:val>
                                        </p:tav>
                                      </p:tavLst>
                                    </p:anim>
                                    <p:anim calcmode="lin" valueType="num">
                                      <p:cBhvr>
                                        <p:cTn id="32" dur="500" fill="hold"/>
                                        <p:tgtEl>
                                          <p:spTgt spid="322"/>
                                        </p:tgtEl>
                                        <p:attrNameLst>
                                          <p:attrName>ppt_x</p:attrName>
                                        </p:attrNameLst>
                                      </p:cBhvr>
                                      <p:tavLst>
                                        <p:tav tm="0">
                                          <p:val>
                                            <p:strVal val="#ppt_x-.2"/>
                                          </p:val>
                                        </p:tav>
                                        <p:tav tm="100000">
                                          <p:val>
                                            <p:strVal val="#ppt_x"/>
                                          </p:val>
                                        </p:tav>
                                      </p:tavLst>
                                    </p:anim>
                                    <p:anim calcmode="lin" valueType="num">
                                      <p:cBhvr>
                                        <p:cTn id="33" dur="500" fill="hold"/>
                                        <p:tgtEl>
                                          <p:spTgt spid="322"/>
                                        </p:tgtEl>
                                        <p:attrNameLst>
                                          <p:attrName>ppt_y</p:attrName>
                                        </p:attrNameLst>
                                      </p:cBhvr>
                                      <p:tavLst>
                                        <p:tav tm="0">
                                          <p:val>
                                            <p:strVal val="#ppt_y"/>
                                          </p:val>
                                        </p:tav>
                                        <p:tav tm="100000">
                                          <p:val>
                                            <p:strVal val="#ppt_y"/>
                                          </p:val>
                                        </p:tav>
                                      </p:tavLst>
                                    </p:anim>
                                    <p:animEffect transition="in" filter="fade">
                                      <p:cBhvr>
                                        <p:cTn id="34" dur="500"/>
                                        <p:tgtEl>
                                          <p:spTgt spid="322"/>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4" nodeType="clickEffect">
                                  <p:stCondLst>
                                    <p:cond delay="0"/>
                                  </p:stCondLst>
                                  <p:childTnLst>
                                    <p:set>
                                      <p:cBhvr>
                                        <p:cTn id="38" dur="1" fill="hold">
                                          <p:stCondLst>
                                            <p:cond delay="0"/>
                                          </p:stCondLst>
                                        </p:cTn>
                                        <p:tgtEl>
                                          <p:spTgt spid="322"/>
                                        </p:tgtEl>
                                        <p:attrNameLst>
                                          <p:attrName>style.visibility</p:attrName>
                                        </p:attrNameLst>
                                      </p:cBhvr>
                                      <p:to>
                                        <p:strVal val="visible"/>
                                      </p:to>
                                    </p:set>
                                    <p:anim calcmode="lin" valueType="num">
                                      <p:cBhvr>
                                        <p:cTn id="39" dur="500" fill="hold"/>
                                        <p:tgtEl>
                                          <p:spTgt spid="322"/>
                                        </p:tgtEl>
                                        <p:attrNameLst>
                                          <p:attrName>ppt_w</p:attrName>
                                        </p:attrNameLst>
                                      </p:cBhvr>
                                      <p:tavLst>
                                        <p:tav tm="0">
                                          <p:val>
                                            <p:strVal val="#ppt_w*0.05"/>
                                          </p:val>
                                        </p:tav>
                                        <p:tav tm="100000">
                                          <p:val>
                                            <p:strVal val="#ppt_w"/>
                                          </p:val>
                                        </p:tav>
                                      </p:tavLst>
                                    </p:anim>
                                    <p:anim calcmode="lin" valueType="num">
                                      <p:cBhvr>
                                        <p:cTn id="40" dur="500" fill="hold"/>
                                        <p:tgtEl>
                                          <p:spTgt spid="322"/>
                                        </p:tgtEl>
                                        <p:attrNameLst>
                                          <p:attrName>ppt_h</p:attrName>
                                        </p:attrNameLst>
                                      </p:cBhvr>
                                      <p:tavLst>
                                        <p:tav tm="0">
                                          <p:val>
                                            <p:strVal val="#ppt_h"/>
                                          </p:val>
                                        </p:tav>
                                        <p:tav tm="100000">
                                          <p:val>
                                            <p:strVal val="#ppt_h"/>
                                          </p:val>
                                        </p:tav>
                                      </p:tavLst>
                                    </p:anim>
                                    <p:anim calcmode="lin" valueType="num">
                                      <p:cBhvr>
                                        <p:cTn id="41" dur="500" fill="hold"/>
                                        <p:tgtEl>
                                          <p:spTgt spid="322"/>
                                        </p:tgtEl>
                                        <p:attrNameLst>
                                          <p:attrName>ppt_x</p:attrName>
                                        </p:attrNameLst>
                                      </p:cBhvr>
                                      <p:tavLst>
                                        <p:tav tm="0">
                                          <p:val>
                                            <p:strVal val="#ppt_x-.2"/>
                                          </p:val>
                                        </p:tav>
                                        <p:tav tm="100000">
                                          <p:val>
                                            <p:strVal val="#ppt_x"/>
                                          </p:val>
                                        </p:tav>
                                      </p:tavLst>
                                    </p:anim>
                                    <p:anim calcmode="lin" valueType="num">
                                      <p:cBhvr>
                                        <p:cTn id="42" dur="500" fill="hold"/>
                                        <p:tgtEl>
                                          <p:spTgt spid="322"/>
                                        </p:tgtEl>
                                        <p:attrNameLst>
                                          <p:attrName>ppt_y</p:attrName>
                                        </p:attrNameLst>
                                      </p:cBhvr>
                                      <p:tavLst>
                                        <p:tav tm="0">
                                          <p:val>
                                            <p:strVal val="#ppt_y"/>
                                          </p:val>
                                        </p:tav>
                                        <p:tav tm="100000">
                                          <p:val>
                                            <p:strVal val="#ppt_y"/>
                                          </p:val>
                                        </p:tav>
                                      </p:tavLst>
                                    </p:anim>
                                    <p:animEffect transition="in" filter="fade">
                                      <p:cBhvr>
                                        <p:cTn id="43" dur="500"/>
                                        <p:tgtEl>
                                          <p:spTgt spid="3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5" nodeType="clickEffect">
                                  <p:stCondLst>
                                    <p:cond delay="0"/>
                                  </p:stCondLst>
                                  <p:childTnLst>
                                    <p:set>
                                      <p:cBhvr>
                                        <p:cTn id="47" dur="1" fill="hold">
                                          <p:stCondLst>
                                            <p:cond delay="0"/>
                                          </p:stCondLst>
                                        </p:cTn>
                                        <p:tgtEl>
                                          <p:spTgt spid="322"/>
                                        </p:tgtEl>
                                        <p:attrNameLst>
                                          <p:attrName>style.visibility</p:attrName>
                                        </p:attrNameLst>
                                      </p:cBhvr>
                                      <p:to>
                                        <p:strVal val="visible"/>
                                      </p:to>
                                    </p:set>
                                    <p:animEffect transition="in" filter="fade">
                                      <p:cBhvr>
                                        <p:cTn id="48" dur="1000"/>
                                        <p:tgtEl>
                                          <p:spTgt spid="322"/>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6" nodeType="clickEffect">
                                  <p:stCondLst>
                                    <p:cond delay="0"/>
                                  </p:stCondLst>
                                  <p:childTnLst>
                                    <p:set>
                                      <p:cBhvr>
                                        <p:cTn id="52" dur="1" fill="hold">
                                          <p:stCondLst>
                                            <p:cond delay="0"/>
                                          </p:stCondLst>
                                        </p:cTn>
                                        <p:tgtEl>
                                          <p:spTgt spid="322"/>
                                        </p:tgtEl>
                                        <p:attrNameLst>
                                          <p:attrName>style.visibility</p:attrName>
                                        </p:attrNameLst>
                                      </p:cBhvr>
                                      <p:to>
                                        <p:strVal val="visible"/>
                                      </p:to>
                                    </p:set>
                                    <p:anim calcmode="lin" valueType="num">
                                      <p:cBhvr>
                                        <p:cTn id="53" dur="500" fill="hold"/>
                                        <p:tgtEl>
                                          <p:spTgt spid="322"/>
                                        </p:tgtEl>
                                        <p:attrNameLst>
                                          <p:attrName>ppt_w</p:attrName>
                                        </p:attrNameLst>
                                      </p:cBhvr>
                                      <p:tavLst>
                                        <p:tav tm="0">
                                          <p:val>
                                            <p:strVal val="#ppt_w*0.05"/>
                                          </p:val>
                                        </p:tav>
                                        <p:tav tm="100000">
                                          <p:val>
                                            <p:strVal val="#ppt_w"/>
                                          </p:val>
                                        </p:tav>
                                      </p:tavLst>
                                    </p:anim>
                                    <p:anim calcmode="lin" valueType="num">
                                      <p:cBhvr>
                                        <p:cTn id="54" dur="500" fill="hold"/>
                                        <p:tgtEl>
                                          <p:spTgt spid="322"/>
                                        </p:tgtEl>
                                        <p:attrNameLst>
                                          <p:attrName>ppt_h</p:attrName>
                                        </p:attrNameLst>
                                      </p:cBhvr>
                                      <p:tavLst>
                                        <p:tav tm="0">
                                          <p:val>
                                            <p:strVal val="#ppt_h"/>
                                          </p:val>
                                        </p:tav>
                                        <p:tav tm="100000">
                                          <p:val>
                                            <p:strVal val="#ppt_h"/>
                                          </p:val>
                                        </p:tav>
                                      </p:tavLst>
                                    </p:anim>
                                    <p:anim calcmode="lin" valueType="num">
                                      <p:cBhvr>
                                        <p:cTn id="55" dur="500" fill="hold"/>
                                        <p:tgtEl>
                                          <p:spTgt spid="322"/>
                                        </p:tgtEl>
                                        <p:attrNameLst>
                                          <p:attrName>ppt_x</p:attrName>
                                        </p:attrNameLst>
                                      </p:cBhvr>
                                      <p:tavLst>
                                        <p:tav tm="0">
                                          <p:val>
                                            <p:strVal val="#ppt_x-.2"/>
                                          </p:val>
                                        </p:tav>
                                        <p:tav tm="100000">
                                          <p:val>
                                            <p:strVal val="#ppt_x"/>
                                          </p:val>
                                        </p:tav>
                                      </p:tavLst>
                                    </p:anim>
                                    <p:anim calcmode="lin" valueType="num">
                                      <p:cBhvr>
                                        <p:cTn id="56" dur="500" fill="hold"/>
                                        <p:tgtEl>
                                          <p:spTgt spid="322"/>
                                        </p:tgtEl>
                                        <p:attrNameLst>
                                          <p:attrName>ppt_y</p:attrName>
                                        </p:attrNameLst>
                                      </p:cBhvr>
                                      <p:tavLst>
                                        <p:tav tm="0">
                                          <p:val>
                                            <p:strVal val="#ppt_y"/>
                                          </p:val>
                                        </p:tav>
                                        <p:tav tm="100000">
                                          <p:val>
                                            <p:strVal val="#ppt_y"/>
                                          </p:val>
                                        </p:tav>
                                      </p:tavLst>
                                    </p:anim>
                                    <p:animEffect transition="in" filter="fade">
                                      <p:cBhvr>
                                        <p:cTn id="57" dur="500"/>
                                        <p:tgtEl>
                                          <p:spTgt spid="322"/>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grpId="7" nodeType="clickEffect">
                                  <p:stCondLst>
                                    <p:cond delay="0"/>
                                  </p:stCondLst>
                                  <p:childTnLst>
                                    <p:set>
                                      <p:cBhvr>
                                        <p:cTn id="61" dur="1" fill="hold">
                                          <p:stCondLst>
                                            <p:cond delay="0"/>
                                          </p:stCondLst>
                                        </p:cTn>
                                        <p:tgtEl>
                                          <p:spTgt spid="322"/>
                                        </p:tgtEl>
                                        <p:attrNameLst>
                                          <p:attrName>style.visibility</p:attrName>
                                        </p:attrNameLst>
                                      </p:cBhvr>
                                      <p:to>
                                        <p:strVal val="visible"/>
                                      </p:to>
                                    </p:set>
                                    <p:anim calcmode="lin" valueType="num">
                                      <p:cBhvr>
                                        <p:cTn id="62" dur="500" fill="hold"/>
                                        <p:tgtEl>
                                          <p:spTgt spid="322"/>
                                        </p:tgtEl>
                                        <p:attrNameLst>
                                          <p:attrName>ppt_w</p:attrName>
                                        </p:attrNameLst>
                                      </p:cBhvr>
                                      <p:tavLst>
                                        <p:tav tm="0">
                                          <p:val>
                                            <p:strVal val="#ppt_w*0.05"/>
                                          </p:val>
                                        </p:tav>
                                        <p:tav tm="100000">
                                          <p:val>
                                            <p:strVal val="#ppt_w"/>
                                          </p:val>
                                        </p:tav>
                                      </p:tavLst>
                                    </p:anim>
                                    <p:anim calcmode="lin" valueType="num">
                                      <p:cBhvr>
                                        <p:cTn id="63" dur="500" fill="hold"/>
                                        <p:tgtEl>
                                          <p:spTgt spid="322"/>
                                        </p:tgtEl>
                                        <p:attrNameLst>
                                          <p:attrName>ppt_h</p:attrName>
                                        </p:attrNameLst>
                                      </p:cBhvr>
                                      <p:tavLst>
                                        <p:tav tm="0">
                                          <p:val>
                                            <p:strVal val="#ppt_h"/>
                                          </p:val>
                                        </p:tav>
                                        <p:tav tm="100000">
                                          <p:val>
                                            <p:strVal val="#ppt_h"/>
                                          </p:val>
                                        </p:tav>
                                      </p:tavLst>
                                    </p:anim>
                                    <p:anim calcmode="lin" valueType="num">
                                      <p:cBhvr>
                                        <p:cTn id="64" dur="500" fill="hold"/>
                                        <p:tgtEl>
                                          <p:spTgt spid="322"/>
                                        </p:tgtEl>
                                        <p:attrNameLst>
                                          <p:attrName>ppt_x</p:attrName>
                                        </p:attrNameLst>
                                      </p:cBhvr>
                                      <p:tavLst>
                                        <p:tav tm="0">
                                          <p:val>
                                            <p:strVal val="#ppt_x-.2"/>
                                          </p:val>
                                        </p:tav>
                                        <p:tav tm="100000">
                                          <p:val>
                                            <p:strVal val="#ppt_x"/>
                                          </p:val>
                                        </p:tav>
                                      </p:tavLst>
                                    </p:anim>
                                    <p:anim calcmode="lin" valueType="num">
                                      <p:cBhvr>
                                        <p:cTn id="65" dur="500" fill="hold"/>
                                        <p:tgtEl>
                                          <p:spTgt spid="322"/>
                                        </p:tgtEl>
                                        <p:attrNameLst>
                                          <p:attrName>ppt_y</p:attrName>
                                        </p:attrNameLst>
                                      </p:cBhvr>
                                      <p:tavLst>
                                        <p:tav tm="0">
                                          <p:val>
                                            <p:strVal val="#ppt_y"/>
                                          </p:val>
                                        </p:tav>
                                        <p:tav tm="100000">
                                          <p:val>
                                            <p:strVal val="#ppt_y"/>
                                          </p:val>
                                        </p:tav>
                                      </p:tavLst>
                                    </p:anim>
                                    <p:animEffect transition="in" filter="fade">
                                      <p:cBhvr>
                                        <p:cTn id="66" dur="500"/>
                                        <p:tgtEl>
                                          <p:spTgt spid="322"/>
                                        </p:tgtEl>
                                      </p:cBhvr>
                                    </p:animEffect>
                                  </p:childTnLst>
                                </p:cTn>
                              </p:par>
                            </p:childTnLst>
                          </p:cTn>
                        </p:par>
                      </p:childTnLst>
                    </p:cTn>
                  </p:par>
                  <p:par>
                    <p:cTn id="67" fill="hold">
                      <p:stCondLst>
                        <p:cond delay="indefinite"/>
                      </p:stCondLst>
                      <p:childTnLst>
                        <p:par>
                          <p:cTn id="68" fill="hold">
                            <p:stCondLst>
                              <p:cond delay="0"/>
                            </p:stCondLst>
                            <p:childTnLst>
                              <p:par>
                                <p:cTn id="69" presetID="54" presetClass="entr" presetSubtype="0" accel="100000" fill="hold" grpId="8" nodeType="clickEffect">
                                  <p:stCondLst>
                                    <p:cond delay="0"/>
                                  </p:stCondLst>
                                  <p:childTnLst>
                                    <p:set>
                                      <p:cBhvr>
                                        <p:cTn id="70" dur="1" fill="hold">
                                          <p:stCondLst>
                                            <p:cond delay="0"/>
                                          </p:stCondLst>
                                        </p:cTn>
                                        <p:tgtEl>
                                          <p:spTgt spid="322"/>
                                        </p:tgtEl>
                                        <p:attrNameLst>
                                          <p:attrName>style.visibility</p:attrName>
                                        </p:attrNameLst>
                                      </p:cBhvr>
                                      <p:to>
                                        <p:strVal val="visible"/>
                                      </p:to>
                                    </p:set>
                                    <p:anim calcmode="lin" valueType="num">
                                      <p:cBhvr>
                                        <p:cTn id="71" dur="500" fill="hold"/>
                                        <p:tgtEl>
                                          <p:spTgt spid="322"/>
                                        </p:tgtEl>
                                        <p:attrNameLst>
                                          <p:attrName>ppt_w</p:attrName>
                                        </p:attrNameLst>
                                      </p:cBhvr>
                                      <p:tavLst>
                                        <p:tav tm="0">
                                          <p:val>
                                            <p:strVal val="#ppt_w*0.05"/>
                                          </p:val>
                                        </p:tav>
                                        <p:tav tm="100000">
                                          <p:val>
                                            <p:strVal val="#ppt_w"/>
                                          </p:val>
                                        </p:tav>
                                      </p:tavLst>
                                    </p:anim>
                                    <p:anim calcmode="lin" valueType="num">
                                      <p:cBhvr>
                                        <p:cTn id="72" dur="500" fill="hold"/>
                                        <p:tgtEl>
                                          <p:spTgt spid="322"/>
                                        </p:tgtEl>
                                        <p:attrNameLst>
                                          <p:attrName>ppt_h</p:attrName>
                                        </p:attrNameLst>
                                      </p:cBhvr>
                                      <p:tavLst>
                                        <p:tav tm="0">
                                          <p:val>
                                            <p:strVal val="#ppt_h"/>
                                          </p:val>
                                        </p:tav>
                                        <p:tav tm="100000">
                                          <p:val>
                                            <p:strVal val="#ppt_h"/>
                                          </p:val>
                                        </p:tav>
                                      </p:tavLst>
                                    </p:anim>
                                    <p:anim calcmode="lin" valueType="num">
                                      <p:cBhvr>
                                        <p:cTn id="73" dur="500" fill="hold"/>
                                        <p:tgtEl>
                                          <p:spTgt spid="322"/>
                                        </p:tgtEl>
                                        <p:attrNameLst>
                                          <p:attrName>ppt_x</p:attrName>
                                        </p:attrNameLst>
                                      </p:cBhvr>
                                      <p:tavLst>
                                        <p:tav tm="0">
                                          <p:val>
                                            <p:strVal val="#ppt_x-.2"/>
                                          </p:val>
                                        </p:tav>
                                        <p:tav tm="100000">
                                          <p:val>
                                            <p:strVal val="#ppt_x"/>
                                          </p:val>
                                        </p:tav>
                                      </p:tavLst>
                                    </p:anim>
                                    <p:anim calcmode="lin" valueType="num">
                                      <p:cBhvr>
                                        <p:cTn id="74" dur="500" fill="hold"/>
                                        <p:tgtEl>
                                          <p:spTgt spid="322"/>
                                        </p:tgtEl>
                                        <p:attrNameLst>
                                          <p:attrName>ppt_y</p:attrName>
                                        </p:attrNameLst>
                                      </p:cBhvr>
                                      <p:tavLst>
                                        <p:tav tm="0">
                                          <p:val>
                                            <p:strVal val="#ppt_y"/>
                                          </p:val>
                                        </p:tav>
                                        <p:tav tm="100000">
                                          <p:val>
                                            <p:strVal val="#ppt_y"/>
                                          </p:val>
                                        </p:tav>
                                      </p:tavLst>
                                    </p:anim>
                                    <p:animEffect transition="in" filter="fade">
                                      <p:cBhvr>
                                        <p:cTn id="75"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322" grpId="1" animBg="1"/>
      <p:bldP spid="322" grpId="2" animBg="1"/>
      <p:bldP spid="322" grpId="3" animBg="1"/>
      <p:bldP spid="322" grpId="4" animBg="1"/>
      <p:bldP spid="322" grpId="5" animBg="1"/>
      <p:bldP spid="322" grpId="6" animBg="1"/>
      <p:bldP spid="322" grpId="7" animBg="1"/>
      <p:bldP spid="322" grpId="8"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24"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26" name="矩形"/>
          <p:cNvSpPr/>
          <p:nvPr/>
        </p:nvSpPr>
        <p:spPr>
          <a:xfrm>
            <a:off x="484188" y="420688"/>
            <a:ext cx="2326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27" name="标题"/>
          <p:cNvSpPr>
            <a:spLocks noGrp="1"/>
          </p:cNvSpPr>
          <p:nvPr>
            <p:ph type="title"/>
          </p:nvPr>
        </p:nvSpPr>
        <p:spPr>
          <a:xfrm>
            <a:off x="-101600" y="1587500"/>
            <a:ext cx="8434388" cy="1143000"/>
          </a:xfrm>
          <a:prstGeom prst="rect">
            <a:avLst/>
          </a:prstGeom>
        </p:spPr>
        <p:txBody>
          <a:bodyPr>
            <a:noAutofit/>
          </a:bodyPr>
          <a:lstStyle/>
          <a:p>
            <a:pPr algn="ctr"/>
            <a:r>
              <a:rPr lang="zh-CN" altLang="en-US" sz="2400" b="1">
                <a:latin typeface="微软雅黑" panose="020B0503020204020204" charset="-122"/>
              </a:rPr>
              <a:t>五级以上</a:t>
            </a:r>
            <a:r>
              <a:rPr lang="en-US" altLang="zh-CN" sz="2400" b="1">
                <a:latin typeface="微软雅黑" panose="020B0503020204020204" charset="-122"/>
              </a:rPr>
              <a:t>(</a:t>
            </a:r>
            <a:r>
              <a:rPr lang="zh-CN" altLang="en-US" sz="2400" b="1">
                <a:latin typeface="微软雅黑" panose="020B0503020204020204" charset="-122"/>
              </a:rPr>
              <a:t>含五级</a:t>
            </a:r>
            <a:r>
              <a:rPr lang="en-US" altLang="zh-CN" sz="2400" b="1">
                <a:latin typeface="微软雅黑" panose="020B0503020204020204" charset="-122"/>
              </a:rPr>
              <a:t>)</a:t>
            </a:r>
            <a:r>
              <a:rPr lang="zh-CN" altLang="en-US" sz="2400" b="1">
                <a:latin typeface="微软雅黑" panose="020B0503020204020204" charset="-122"/>
              </a:rPr>
              <a:t>大风应采取的措施</a:t>
            </a:r>
            <a:endParaRPr lang="zh-CN" altLang="en-US" sz="2400" b="1">
              <a:latin typeface="微软雅黑" panose="020B0503020204020204" charset="-122"/>
            </a:endParaRPr>
          </a:p>
        </p:txBody>
      </p:sp>
      <p:sp>
        <p:nvSpPr>
          <p:cNvPr id="328" name="文本"/>
          <p:cNvSpPr>
            <a:spLocks noGrp="1"/>
          </p:cNvSpPr>
          <p:nvPr>
            <p:ph type="body" idx="4294967295"/>
          </p:nvPr>
        </p:nvSpPr>
        <p:spPr>
          <a:xfrm>
            <a:off x="1557337" y="2968625"/>
            <a:ext cx="8139111" cy="2551113"/>
          </a:xfrm>
          <a:prstGeom prst="rect">
            <a:avLst/>
          </a:prstGeom>
          <a:ln w="9525" cap="flat" cmpd="sng">
            <a:noFill/>
            <a:prstDash val="solid"/>
            <a:round/>
          </a:ln>
        </p:spPr>
        <p:txBody>
          <a:bodyPr vert="horz" wrap="square" lIns="91440" tIns="45720" rIns="91440" bIns="45720" anchor="t" anchorCtr="0">
            <a:noAutofit/>
          </a:bodyPr>
          <a:lstStyle/>
          <a:p>
            <a:pPr algn="just">
              <a:buClr>
                <a:schemeClr val="tx2"/>
              </a:buClr>
              <a:buFont typeface="Wingdings" panose="05000000000000000000" charset="0"/>
              <a:buChar char="Ø"/>
            </a:pPr>
            <a:r>
              <a:rPr lang="zh-CN" altLang="en-US" sz="2400">
                <a:solidFill>
                  <a:srgbClr val="000000"/>
                </a:solidFill>
                <a:latin typeface="微软雅黑" panose="020B0503020204020204" charset="-122"/>
              </a:rPr>
              <a:t>遇有五级以上</a:t>
            </a:r>
            <a:r>
              <a:rPr lang="en-US" altLang="zh-CN" sz="2400">
                <a:solidFill>
                  <a:srgbClr val="000000"/>
                </a:solidFill>
                <a:latin typeface="微软雅黑" panose="020B0503020204020204" charset="-122"/>
              </a:rPr>
              <a:t>(</a:t>
            </a:r>
            <a:r>
              <a:rPr lang="zh-CN" altLang="en-US" sz="2400">
                <a:solidFill>
                  <a:srgbClr val="000000"/>
                </a:solidFill>
                <a:latin typeface="微软雅黑" panose="020B0503020204020204" charset="-122"/>
              </a:rPr>
              <a:t>含五级</a:t>
            </a:r>
            <a:r>
              <a:rPr lang="en-US" altLang="zh-CN" sz="2400">
                <a:solidFill>
                  <a:srgbClr val="000000"/>
                </a:solidFill>
                <a:latin typeface="微软雅黑" panose="020B0503020204020204" charset="-122"/>
              </a:rPr>
              <a:t>)</a:t>
            </a:r>
            <a:r>
              <a:rPr lang="zh-CN" altLang="en-US" sz="2400">
                <a:solidFill>
                  <a:srgbClr val="000000"/>
                </a:solidFill>
                <a:latin typeface="微软雅黑" panose="020B0503020204020204" charset="-122"/>
              </a:rPr>
              <a:t>大风不应进行高处动火作业；</a:t>
            </a:r>
            <a:endParaRPr lang="en-US" altLang="zh-CN" sz="2400">
              <a:solidFill>
                <a:srgbClr val="000000"/>
              </a:solidFill>
              <a:latin typeface="微软雅黑" panose="020B0503020204020204" charset="-122"/>
            </a:endParaRPr>
          </a:p>
          <a:p>
            <a:pPr algn="just">
              <a:buClr>
                <a:schemeClr val="tx2"/>
              </a:buClr>
              <a:buFont typeface="Wingdings" panose="05000000000000000000" charset="0"/>
              <a:buChar char="Ø"/>
            </a:pPr>
            <a:endParaRPr lang="en-US" altLang="zh-CN" sz="2400">
              <a:solidFill>
                <a:srgbClr val="00000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000000"/>
                </a:solidFill>
                <a:latin typeface="微软雅黑" panose="020B0503020204020204" charset="-122"/>
              </a:rPr>
              <a:t>遇有六级以上</a:t>
            </a:r>
            <a:r>
              <a:rPr lang="en-US" altLang="zh-CN" sz="2400">
                <a:solidFill>
                  <a:srgbClr val="000000"/>
                </a:solidFill>
                <a:latin typeface="微软雅黑" panose="020B0503020204020204" charset="-122"/>
              </a:rPr>
              <a:t>(</a:t>
            </a:r>
            <a:r>
              <a:rPr lang="zh-CN" altLang="en-US" sz="2400">
                <a:solidFill>
                  <a:srgbClr val="000000"/>
                </a:solidFill>
                <a:latin typeface="微软雅黑" panose="020B0503020204020204" charset="-122"/>
              </a:rPr>
              <a:t>含六级</a:t>
            </a:r>
            <a:r>
              <a:rPr lang="en-US" altLang="zh-CN" sz="2400">
                <a:solidFill>
                  <a:srgbClr val="000000"/>
                </a:solidFill>
                <a:latin typeface="微软雅黑" panose="020B0503020204020204" charset="-122"/>
              </a:rPr>
              <a:t>)</a:t>
            </a:r>
            <a:r>
              <a:rPr lang="zh-CN" altLang="en-US" sz="2400">
                <a:solidFill>
                  <a:srgbClr val="000000"/>
                </a:solidFill>
                <a:latin typeface="微软雅黑" panose="020B0503020204020204" charset="-122"/>
              </a:rPr>
              <a:t>大风不应进行地面动火作业。</a:t>
            </a:r>
            <a:endParaRPr lang="en-US" altLang="zh-CN" sz="2400">
              <a:solidFill>
                <a:srgbClr val="000000"/>
              </a:solidFill>
              <a:latin typeface="微软雅黑" panose="020B0503020204020204" charset="-122"/>
            </a:endParaRPr>
          </a:p>
          <a:p>
            <a:endParaRPr lang="zh-CN" altLang="en-US" sz="2400">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fade">
                                      <p:cBhvr>
                                        <p:cTn id="12" dur="2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2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30"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32" name="矩形"/>
          <p:cNvSpPr/>
          <p:nvPr/>
        </p:nvSpPr>
        <p:spPr>
          <a:xfrm>
            <a:off x="703263" y="388938"/>
            <a:ext cx="4459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动火作业中的挖掘作业要求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33" name="文本"/>
          <p:cNvSpPr>
            <a:spLocks noGrp="1"/>
          </p:cNvSpPr>
          <p:nvPr>
            <p:ph type="body" idx="4294967295"/>
          </p:nvPr>
        </p:nvSpPr>
        <p:spPr>
          <a:xfrm>
            <a:off x="1181100" y="1700213"/>
            <a:ext cx="9531351" cy="4800600"/>
          </a:xfrm>
          <a:prstGeom prst="rect">
            <a:avLst/>
          </a:prstGeom>
          <a:ln w="9525" cap="flat" cmpd="sng">
            <a:noFill/>
            <a:prstDash val="solid"/>
            <a:round/>
          </a:ln>
        </p:spPr>
        <p:txBody>
          <a:bodyPr vert="horz" wrap="square" lIns="91440" tIns="45720" rIns="91440" bIns="45720" anchor="t" anchorCtr="0">
            <a:noAutofit/>
          </a:bodyPr>
          <a:lstStyle/>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动火作业中的挖掘作业应完成以下作业危险分析：</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所有地下管道、电缆、光缆应确定方位；</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地面堆土、堆物应加以控制：</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3)	</a:t>
            </a:r>
            <a:r>
              <a:rPr lang="zh-CN" altLang="en-US">
                <a:solidFill>
                  <a:srgbClr val="404040"/>
                </a:solidFill>
                <a:latin typeface="微软雅黑" panose="020B0503020204020204" charset="-122"/>
              </a:rPr>
              <a:t>必要时进行支撑以防滑坡。</a:t>
            </a:r>
            <a:endParaRPr lang="en-US" altLang="zh-CN">
              <a:solidFill>
                <a:srgbClr val="404040"/>
              </a:solidFill>
              <a:latin typeface="微软雅黑" panose="020B0503020204020204" charset="-122"/>
            </a:endParaRPr>
          </a:p>
          <a:p>
            <a:pPr algn="just">
              <a:buClr>
                <a:schemeClr val="tx2"/>
              </a:buClr>
              <a:buFont typeface="Wingdings" panose="05000000000000000000" charset="0"/>
              <a:buChar char="Ø"/>
            </a:pPr>
            <a:r>
              <a:rPr lang="zh-CN" altLang="en-US" sz="2400">
                <a:solidFill>
                  <a:srgbClr val="404040"/>
                </a:solidFill>
                <a:latin typeface="微软雅黑" panose="020B0503020204020204" charset="-122"/>
              </a:rPr>
              <a:t>埋地管线动火施工：</a:t>
            </a:r>
            <a:endParaRPr lang="en-US" altLang="zh-CN" sz="2400">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1)	</a:t>
            </a:r>
            <a:r>
              <a:rPr lang="zh-CN" altLang="en-US">
                <a:solidFill>
                  <a:srgbClr val="404040"/>
                </a:solidFill>
                <a:latin typeface="微软雅黑" panose="020B0503020204020204" charset="-122"/>
              </a:rPr>
              <a:t>操作坑大小应根据实际情况</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如管径、埋深等</a:t>
            </a:r>
            <a:r>
              <a:rPr lang="en-US" altLang="zh-CN">
                <a:solidFill>
                  <a:srgbClr val="404040"/>
                </a:solidFill>
                <a:latin typeface="微软雅黑" panose="020B0503020204020204" charset="-122"/>
              </a:rPr>
              <a:t>)</a:t>
            </a:r>
            <a:r>
              <a:rPr lang="zh-CN" altLang="en-US">
                <a:solidFill>
                  <a:srgbClr val="404040"/>
                </a:solidFill>
                <a:latin typeface="微软雅黑" panose="020B0503020204020204" charset="-122"/>
              </a:rPr>
              <a:t>来确定；</a:t>
            </a:r>
            <a:endParaRPr lang="en-US" altLang="zh-CN">
              <a:solidFill>
                <a:srgbClr val="404040"/>
              </a:solidFill>
              <a:latin typeface="微软雅黑" panose="020B0503020204020204" charset="-122"/>
            </a:endParaRPr>
          </a:p>
          <a:p>
            <a:pPr marL="457200" lvl="1" indent="-342900" algn="just">
              <a:buFont typeface="Wingdings" panose="05000000000000000000" charset="0"/>
              <a:buChar char="Ø"/>
            </a:pPr>
            <a:r>
              <a:rPr lang="en-US" altLang="zh-CN">
                <a:solidFill>
                  <a:srgbClr val="404040"/>
                </a:solidFill>
                <a:latin typeface="微软雅黑" panose="020B0503020204020204" charset="-122"/>
              </a:rPr>
              <a:t>	2)	</a:t>
            </a:r>
            <a:r>
              <a:rPr lang="zh-CN" altLang="en-US">
                <a:solidFill>
                  <a:srgbClr val="404040"/>
                </a:solidFill>
                <a:latin typeface="微软雅黑" panose="020B0503020204020204" charset="-122"/>
              </a:rPr>
              <a:t>操作坑的深度、坡度应方便施工和动火作业人员逃生。</a:t>
            </a:r>
            <a:endParaRPr lang="en-US" altLang="zh-CN">
              <a:solidFill>
                <a:srgbClr val="404040"/>
              </a:solidFill>
              <a:latin typeface="微软雅黑" panose="020B0503020204020204" charset="-122"/>
            </a:endParaRPr>
          </a:p>
          <a:p>
            <a:pPr algn="just">
              <a:buFont typeface="Wingdings" panose="05000000000000000000" charset="0"/>
              <a:buChar char="Ø"/>
            </a:pPr>
            <a:r>
              <a:rPr lang="zh-CN" altLang="en-US" sz="2400">
                <a:solidFill>
                  <a:srgbClr val="C00000"/>
                </a:solidFill>
                <a:latin typeface="微软雅黑" panose="020B0503020204020204" charset="-122"/>
              </a:rPr>
              <a:t>在埋地管线操作坑内进行动火作业的人员应系阻燃或不燃材料的安全绳。</a:t>
            </a:r>
            <a:endParaRPr lang="zh-CN" altLang="en-US" sz="2400">
              <a:solidFill>
                <a:srgbClr val="C0000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20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1" nodeType="clickEffect">
                                  <p:stCondLst>
                                    <p:cond delay="0"/>
                                  </p:stCondLst>
                                  <p:childTnLst>
                                    <p:set>
                                      <p:cBhvr>
                                        <p:cTn id="11" dur="1" fill="hold">
                                          <p:stCondLst>
                                            <p:cond delay="0"/>
                                          </p:stCondLst>
                                        </p:cTn>
                                        <p:tgtEl>
                                          <p:spTgt spid="333"/>
                                        </p:tgtEl>
                                        <p:attrNameLst>
                                          <p:attrName>style.visibility</p:attrName>
                                        </p:attrNameLst>
                                      </p:cBhvr>
                                      <p:to>
                                        <p:strVal val="visible"/>
                                      </p:to>
                                    </p:set>
                                    <p:anim calcmode="lin" valueType="num">
                                      <p:cBhvr>
                                        <p:cTn id="12" dur="500" fill="hold"/>
                                        <p:tgtEl>
                                          <p:spTgt spid="333"/>
                                        </p:tgtEl>
                                        <p:attrNameLst>
                                          <p:attrName>ppt_w</p:attrName>
                                        </p:attrNameLst>
                                      </p:cBhvr>
                                      <p:tavLst>
                                        <p:tav tm="0">
                                          <p:val>
                                            <p:strVal val="#ppt_w*0.05"/>
                                          </p:val>
                                        </p:tav>
                                        <p:tav tm="100000">
                                          <p:val>
                                            <p:strVal val="#ppt_w"/>
                                          </p:val>
                                        </p:tav>
                                      </p:tavLst>
                                    </p:anim>
                                    <p:anim calcmode="lin" valueType="num">
                                      <p:cBhvr>
                                        <p:cTn id="13" dur="500" fill="hold"/>
                                        <p:tgtEl>
                                          <p:spTgt spid="333"/>
                                        </p:tgtEl>
                                        <p:attrNameLst>
                                          <p:attrName>ppt_h</p:attrName>
                                        </p:attrNameLst>
                                      </p:cBhvr>
                                      <p:tavLst>
                                        <p:tav tm="0">
                                          <p:val>
                                            <p:strVal val="#ppt_h"/>
                                          </p:val>
                                        </p:tav>
                                        <p:tav tm="100000">
                                          <p:val>
                                            <p:strVal val="#ppt_h"/>
                                          </p:val>
                                        </p:tav>
                                      </p:tavLst>
                                    </p:anim>
                                    <p:anim calcmode="lin" valueType="num">
                                      <p:cBhvr>
                                        <p:cTn id="14" dur="500" fill="hold"/>
                                        <p:tgtEl>
                                          <p:spTgt spid="333"/>
                                        </p:tgtEl>
                                        <p:attrNameLst>
                                          <p:attrName>ppt_x</p:attrName>
                                        </p:attrNameLst>
                                      </p:cBhvr>
                                      <p:tavLst>
                                        <p:tav tm="0">
                                          <p:val>
                                            <p:strVal val="#ppt_x-.2"/>
                                          </p:val>
                                        </p:tav>
                                        <p:tav tm="100000">
                                          <p:val>
                                            <p:strVal val="#ppt_x"/>
                                          </p:val>
                                        </p:tav>
                                      </p:tavLst>
                                    </p:anim>
                                    <p:anim calcmode="lin" valueType="num">
                                      <p:cBhvr>
                                        <p:cTn id="15" dur="500" fill="hold"/>
                                        <p:tgtEl>
                                          <p:spTgt spid="333"/>
                                        </p:tgtEl>
                                        <p:attrNameLst>
                                          <p:attrName>ppt_y</p:attrName>
                                        </p:attrNameLst>
                                      </p:cBhvr>
                                      <p:tavLst>
                                        <p:tav tm="0">
                                          <p:val>
                                            <p:strVal val="#ppt_y"/>
                                          </p:val>
                                        </p:tav>
                                        <p:tav tm="100000">
                                          <p:val>
                                            <p:strVal val="#ppt_y"/>
                                          </p:val>
                                        </p:tav>
                                      </p:tavLst>
                                    </p:anim>
                                    <p:animEffect transition="in" filter="fade">
                                      <p:cBhvr>
                                        <p:cTn id="16" dur="500"/>
                                        <p:tgtEl>
                                          <p:spTgt spid="333"/>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2" nodeType="clickEffect">
                                  <p:stCondLst>
                                    <p:cond delay="0"/>
                                  </p:stCondLst>
                                  <p:childTnLst>
                                    <p:set>
                                      <p:cBhvr>
                                        <p:cTn id="20" dur="1" fill="hold">
                                          <p:stCondLst>
                                            <p:cond delay="0"/>
                                          </p:stCondLst>
                                        </p:cTn>
                                        <p:tgtEl>
                                          <p:spTgt spid="333"/>
                                        </p:tgtEl>
                                        <p:attrNameLst>
                                          <p:attrName>style.visibility</p:attrName>
                                        </p:attrNameLst>
                                      </p:cBhvr>
                                      <p:to>
                                        <p:strVal val="visible"/>
                                      </p:to>
                                    </p:set>
                                    <p:anim calcmode="lin" valueType="num">
                                      <p:cBhvr>
                                        <p:cTn id="21" dur="500" fill="hold"/>
                                        <p:tgtEl>
                                          <p:spTgt spid="333"/>
                                        </p:tgtEl>
                                        <p:attrNameLst>
                                          <p:attrName>ppt_w</p:attrName>
                                        </p:attrNameLst>
                                      </p:cBhvr>
                                      <p:tavLst>
                                        <p:tav tm="0">
                                          <p:val>
                                            <p:strVal val="#ppt_w*0.05"/>
                                          </p:val>
                                        </p:tav>
                                        <p:tav tm="100000">
                                          <p:val>
                                            <p:strVal val="#ppt_w"/>
                                          </p:val>
                                        </p:tav>
                                      </p:tavLst>
                                    </p:anim>
                                    <p:anim calcmode="lin" valueType="num">
                                      <p:cBhvr>
                                        <p:cTn id="22" dur="500" fill="hold"/>
                                        <p:tgtEl>
                                          <p:spTgt spid="333"/>
                                        </p:tgtEl>
                                        <p:attrNameLst>
                                          <p:attrName>ppt_h</p:attrName>
                                        </p:attrNameLst>
                                      </p:cBhvr>
                                      <p:tavLst>
                                        <p:tav tm="0">
                                          <p:val>
                                            <p:strVal val="#ppt_h"/>
                                          </p:val>
                                        </p:tav>
                                        <p:tav tm="100000">
                                          <p:val>
                                            <p:strVal val="#ppt_h"/>
                                          </p:val>
                                        </p:tav>
                                      </p:tavLst>
                                    </p:anim>
                                    <p:anim calcmode="lin" valueType="num">
                                      <p:cBhvr>
                                        <p:cTn id="23" dur="500" fill="hold"/>
                                        <p:tgtEl>
                                          <p:spTgt spid="333"/>
                                        </p:tgtEl>
                                        <p:attrNameLst>
                                          <p:attrName>ppt_x</p:attrName>
                                        </p:attrNameLst>
                                      </p:cBhvr>
                                      <p:tavLst>
                                        <p:tav tm="0">
                                          <p:val>
                                            <p:strVal val="#ppt_x-.2"/>
                                          </p:val>
                                        </p:tav>
                                        <p:tav tm="100000">
                                          <p:val>
                                            <p:strVal val="#ppt_x"/>
                                          </p:val>
                                        </p:tav>
                                      </p:tavLst>
                                    </p:anim>
                                    <p:anim calcmode="lin" valueType="num">
                                      <p:cBhvr>
                                        <p:cTn id="24" dur="500" fill="hold"/>
                                        <p:tgtEl>
                                          <p:spTgt spid="333"/>
                                        </p:tgtEl>
                                        <p:attrNameLst>
                                          <p:attrName>ppt_y</p:attrName>
                                        </p:attrNameLst>
                                      </p:cBhvr>
                                      <p:tavLst>
                                        <p:tav tm="0">
                                          <p:val>
                                            <p:strVal val="#ppt_y"/>
                                          </p:val>
                                        </p:tav>
                                        <p:tav tm="100000">
                                          <p:val>
                                            <p:strVal val="#ppt_y"/>
                                          </p:val>
                                        </p:tav>
                                      </p:tavLst>
                                    </p:anim>
                                    <p:animEffect transition="in" filter="fade">
                                      <p:cBhvr>
                                        <p:cTn id="25" dur="500"/>
                                        <p:tgtEl>
                                          <p:spTgt spid="333"/>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3" nodeType="clickEffect">
                                  <p:stCondLst>
                                    <p:cond delay="0"/>
                                  </p:stCondLst>
                                  <p:childTnLst>
                                    <p:set>
                                      <p:cBhvr>
                                        <p:cTn id="29" dur="1" fill="hold">
                                          <p:stCondLst>
                                            <p:cond delay="0"/>
                                          </p:stCondLst>
                                        </p:cTn>
                                        <p:tgtEl>
                                          <p:spTgt spid="333"/>
                                        </p:tgtEl>
                                        <p:attrNameLst>
                                          <p:attrName>style.visibility</p:attrName>
                                        </p:attrNameLst>
                                      </p:cBhvr>
                                      <p:to>
                                        <p:strVal val="visible"/>
                                      </p:to>
                                    </p:set>
                                    <p:anim calcmode="lin" valueType="num">
                                      <p:cBhvr>
                                        <p:cTn id="30" dur="500" fill="hold"/>
                                        <p:tgtEl>
                                          <p:spTgt spid="333"/>
                                        </p:tgtEl>
                                        <p:attrNameLst>
                                          <p:attrName>ppt_w</p:attrName>
                                        </p:attrNameLst>
                                      </p:cBhvr>
                                      <p:tavLst>
                                        <p:tav tm="0">
                                          <p:val>
                                            <p:strVal val="#ppt_w*0.05"/>
                                          </p:val>
                                        </p:tav>
                                        <p:tav tm="100000">
                                          <p:val>
                                            <p:strVal val="#ppt_w"/>
                                          </p:val>
                                        </p:tav>
                                      </p:tavLst>
                                    </p:anim>
                                    <p:anim calcmode="lin" valueType="num">
                                      <p:cBhvr>
                                        <p:cTn id="31" dur="500" fill="hold"/>
                                        <p:tgtEl>
                                          <p:spTgt spid="333"/>
                                        </p:tgtEl>
                                        <p:attrNameLst>
                                          <p:attrName>ppt_h</p:attrName>
                                        </p:attrNameLst>
                                      </p:cBhvr>
                                      <p:tavLst>
                                        <p:tav tm="0">
                                          <p:val>
                                            <p:strVal val="#ppt_h"/>
                                          </p:val>
                                        </p:tav>
                                        <p:tav tm="100000">
                                          <p:val>
                                            <p:strVal val="#ppt_h"/>
                                          </p:val>
                                        </p:tav>
                                      </p:tavLst>
                                    </p:anim>
                                    <p:anim calcmode="lin" valueType="num">
                                      <p:cBhvr>
                                        <p:cTn id="32" dur="500" fill="hold"/>
                                        <p:tgtEl>
                                          <p:spTgt spid="333"/>
                                        </p:tgtEl>
                                        <p:attrNameLst>
                                          <p:attrName>ppt_x</p:attrName>
                                        </p:attrNameLst>
                                      </p:cBhvr>
                                      <p:tavLst>
                                        <p:tav tm="0">
                                          <p:val>
                                            <p:strVal val="#ppt_x-.2"/>
                                          </p:val>
                                        </p:tav>
                                        <p:tav tm="100000">
                                          <p:val>
                                            <p:strVal val="#ppt_x"/>
                                          </p:val>
                                        </p:tav>
                                      </p:tavLst>
                                    </p:anim>
                                    <p:anim calcmode="lin" valueType="num">
                                      <p:cBhvr>
                                        <p:cTn id="33" dur="500" fill="hold"/>
                                        <p:tgtEl>
                                          <p:spTgt spid="333"/>
                                        </p:tgtEl>
                                        <p:attrNameLst>
                                          <p:attrName>ppt_y</p:attrName>
                                        </p:attrNameLst>
                                      </p:cBhvr>
                                      <p:tavLst>
                                        <p:tav tm="0">
                                          <p:val>
                                            <p:strVal val="#ppt_y"/>
                                          </p:val>
                                        </p:tav>
                                        <p:tav tm="100000">
                                          <p:val>
                                            <p:strVal val="#ppt_y"/>
                                          </p:val>
                                        </p:tav>
                                      </p:tavLst>
                                    </p:anim>
                                    <p:animEffect transition="in" filter="fade">
                                      <p:cBhvr>
                                        <p:cTn id="34" dur="500"/>
                                        <p:tgtEl>
                                          <p:spTgt spid="3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4" nodeType="clickEffect">
                                  <p:stCondLst>
                                    <p:cond delay="0"/>
                                  </p:stCondLst>
                                  <p:childTnLst>
                                    <p:set>
                                      <p:cBhvr>
                                        <p:cTn id="38" dur="1" fill="hold">
                                          <p:stCondLst>
                                            <p:cond delay="0"/>
                                          </p:stCondLst>
                                        </p:cTn>
                                        <p:tgtEl>
                                          <p:spTgt spid="333"/>
                                        </p:tgtEl>
                                        <p:attrNameLst>
                                          <p:attrName>style.visibility</p:attrName>
                                        </p:attrNameLst>
                                      </p:cBhvr>
                                      <p:to>
                                        <p:strVal val="visible"/>
                                      </p:to>
                                    </p:set>
                                    <p:animEffect transition="in" filter="fade">
                                      <p:cBhvr>
                                        <p:cTn id="39" dur="2000"/>
                                        <p:tgtEl>
                                          <p:spTgt spid="333"/>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5" nodeType="clickEffect">
                                  <p:stCondLst>
                                    <p:cond delay="0"/>
                                  </p:stCondLst>
                                  <p:childTnLst>
                                    <p:set>
                                      <p:cBhvr>
                                        <p:cTn id="43" dur="1" fill="hold">
                                          <p:stCondLst>
                                            <p:cond delay="0"/>
                                          </p:stCondLst>
                                        </p:cTn>
                                        <p:tgtEl>
                                          <p:spTgt spid="333"/>
                                        </p:tgtEl>
                                        <p:attrNameLst>
                                          <p:attrName>style.visibility</p:attrName>
                                        </p:attrNameLst>
                                      </p:cBhvr>
                                      <p:to>
                                        <p:strVal val="visible"/>
                                      </p:to>
                                    </p:set>
                                    <p:anim calcmode="lin" valueType="num">
                                      <p:cBhvr>
                                        <p:cTn id="44" dur="500" fill="hold"/>
                                        <p:tgtEl>
                                          <p:spTgt spid="333"/>
                                        </p:tgtEl>
                                        <p:attrNameLst>
                                          <p:attrName>ppt_w</p:attrName>
                                        </p:attrNameLst>
                                      </p:cBhvr>
                                      <p:tavLst>
                                        <p:tav tm="0">
                                          <p:val>
                                            <p:strVal val="#ppt_w*0.05"/>
                                          </p:val>
                                        </p:tav>
                                        <p:tav tm="100000">
                                          <p:val>
                                            <p:strVal val="#ppt_w"/>
                                          </p:val>
                                        </p:tav>
                                      </p:tavLst>
                                    </p:anim>
                                    <p:anim calcmode="lin" valueType="num">
                                      <p:cBhvr>
                                        <p:cTn id="45" dur="500" fill="hold"/>
                                        <p:tgtEl>
                                          <p:spTgt spid="333"/>
                                        </p:tgtEl>
                                        <p:attrNameLst>
                                          <p:attrName>ppt_h</p:attrName>
                                        </p:attrNameLst>
                                      </p:cBhvr>
                                      <p:tavLst>
                                        <p:tav tm="0">
                                          <p:val>
                                            <p:strVal val="#ppt_h"/>
                                          </p:val>
                                        </p:tav>
                                        <p:tav tm="100000">
                                          <p:val>
                                            <p:strVal val="#ppt_h"/>
                                          </p:val>
                                        </p:tav>
                                      </p:tavLst>
                                    </p:anim>
                                    <p:anim calcmode="lin" valueType="num">
                                      <p:cBhvr>
                                        <p:cTn id="46" dur="500" fill="hold"/>
                                        <p:tgtEl>
                                          <p:spTgt spid="333"/>
                                        </p:tgtEl>
                                        <p:attrNameLst>
                                          <p:attrName>ppt_x</p:attrName>
                                        </p:attrNameLst>
                                      </p:cBhvr>
                                      <p:tavLst>
                                        <p:tav tm="0">
                                          <p:val>
                                            <p:strVal val="#ppt_x-.2"/>
                                          </p:val>
                                        </p:tav>
                                        <p:tav tm="100000">
                                          <p:val>
                                            <p:strVal val="#ppt_x"/>
                                          </p:val>
                                        </p:tav>
                                      </p:tavLst>
                                    </p:anim>
                                    <p:anim calcmode="lin" valueType="num">
                                      <p:cBhvr>
                                        <p:cTn id="47" dur="500" fill="hold"/>
                                        <p:tgtEl>
                                          <p:spTgt spid="333"/>
                                        </p:tgtEl>
                                        <p:attrNameLst>
                                          <p:attrName>ppt_y</p:attrName>
                                        </p:attrNameLst>
                                      </p:cBhvr>
                                      <p:tavLst>
                                        <p:tav tm="0">
                                          <p:val>
                                            <p:strVal val="#ppt_y"/>
                                          </p:val>
                                        </p:tav>
                                        <p:tav tm="100000">
                                          <p:val>
                                            <p:strVal val="#ppt_y"/>
                                          </p:val>
                                        </p:tav>
                                      </p:tavLst>
                                    </p:anim>
                                    <p:animEffect transition="in" filter="fade">
                                      <p:cBhvr>
                                        <p:cTn id="48" dur="500"/>
                                        <p:tgtEl>
                                          <p:spTgt spid="333"/>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grpId="6" nodeType="clickEffect">
                                  <p:stCondLst>
                                    <p:cond delay="0"/>
                                  </p:stCondLst>
                                  <p:childTnLst>
                                    <p:set>
                                      <p:cBhvr>
                                        <p:cTn id="52" dur="1" fill="hold">
                                          <p:stCondLst>
                                            <p:cond delay="0"/>
                                          </p:stCondLst>
                                        </p:cTn>
                                        <p:tgtEl>
                                          <p:spTgt spid="333"/>
                                        </p:tgtEl>
                                        <p:attrNameLst>
                                          <p:attrName>style.visibility</p:attrName>
                                        </p:attrNameLst>
                                      </p:cBhvr>
                                      <p:to>
                                        <p:strVal val="visible"/>
                                      </p:to>
                                    </p:set>
                                    <p:anim calcmode="lin" valueType="num">
                                      <p:cBhvr>
                                        <p:cTn id="53" dur="500" fill="hold"/>
                                        <p:tgtEl>
                                          <p:spTgt spid="333"/>
                                        </p:tgtEl>
                                        <p:attrNameLst>
                                          <p:attrName>ppt_w</p:attrName>
                                        </p:attrNameLst>
                                      </p:cBhvr>
                                      <p:tavLst>
                                        <p:tav tm="0">
                                          <p:val>
                                            <p:strVal val="#ppt_w*0.05"/>
                                          </p:val>
                                        </p:tav>
                                        <p:tav tm="100000">
                                          <p:val>
                                            <p:strVal val="#ppt_w"/>
                                          </p:val>
                                        </p:tav>
                                      </p:tavLst>
                                    </p:anim>
                                    <p:anim calcmode="lin" valueType="num">
                                      <p:cBhvr>
                                        <p:cTn id="54" dur="500" fill="hold"/>
                                        <p:tgtEl>
                                          <p:spTgt spid="333"/>
                                        </p:tgtEl>
                                        <p:attrNameLst>
                                          <p:attrName>ppt_h</p:attrName>
                                        </p:attrNameLst>
                                      </p:cBhvr>
                                      <p:tavLst>
                                        <p:tav tm="0">
                                          <p:val>
                                            <p:strVal val="#ppt_h"/>
                                          </p:val>
                                        </p:tav>
                                        <p:tav tm="100000">
                                          <p:val>
                                            <p:strVal val="#ppt_h"/>
                                          </p:val>
                                        </p:tav>
                                      </p:tavLst>
                                    </p:anim>
                                    <p:anim calcmode="lin" valueType="num">
                                      <p:cBhvr>
                                        <p:cTn id="55" dur="500" fill="hold"/>
                                        <p:tgtEl>
                                          <p:spTgt spid="333"/>
                                        </p:tgtEl>
                                        <p:attrNameLst>
                                          <p:attrName>ppt_x</p:attrName>
                                        </p:attrNameLst>
                                      </p:cBhvr>
                                      <p:tavLst>
                                        <p:tav tm="0">
                                          <p:val>
                                            <p:strVal val="#ppt_x-.2"/>
                                          </p:val>
                                        </p:tav>
                                        <p:tav tm="100000">
                                          <p:val>
                                            <p:strVal val="#ppt_x"/>
                                          </p:val>
                                        </p:tav>
                                      </p:tavLst>
                                    </p:anim>
                                    <p:anim calcmode="lin" valueType="num">
                                      <p:cBhvr>
                                        <p:cTn id="56" dur="500" fill="hold"/>
                                        <p:tgtEl>
                                          <p:spTgt spid="333"/>
                                        </p:tgtEl>
                                        <p:attrNameLst>
                                          <p:attrName>ppt_y</p:attrName>
                                        </p:attrNameLst>
                                      </p:cBhvr>
                                      <p:tavLst>
                                        <p:tav tm="0">
                                          <p:val>
                                            <p:strVal val="#ppt_y"/>
                                          </p:val>
                                        </p:tav>
                                        <p:tav tm="100000">
                                          <p:val>
                                            <p:strVal val="#ppt_y"/>
                                          </p:val>
                                        </p:tav>
                                      </p:tavLst>
                                    </p:anim>
                                    <p:animEffect transition="in" filter="fade">
                                      <p:cBhvr>
                                        <p:cTn id="57" dur="500"/>
                                        <p:tgtEl>
                                          <p:spTgt spid="333"/>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7" nodeType="clickEffect">
                                  <p:stCondLst>
                                    <p:cond delay="0"/>
                                  </p:stCondLst>
                                  <p:childTnLst>
                                    <p:set>
                                      <p:cBhvr>
                                        <p:cTn id="61" dur="1" fill="hold">
                                          <p:stCondLst>
                                            <p:cond delay="0"/>
                                          </p:stCondLst>
                                        </p:cTn>
                                        <p:tgtEl>
                                          <p:spTgt spid="333"/>
                                        </p:tgtEl>
                                        <p:attrNameLst>
                                          <p:attrName>style.visibility</p:attrName>
                                        </p:attrNameLst>
                                      </p:cBhvr>
                                      <p:to>
                                        <p:strVal val="visible"/>
                                      </p:to>
                                    </p:set>
                                    <p:anim calcmode="lin" valueType="num">
                                      <p:cBhvr>
                                        <p:cTn id="62" dur="1000" fill="hold"/>
                                        <p:tgtEl>
                                          <p:spTgt spid="333"/>
                                        </p:tgtEl>
                                        <p:attrNameLst>
                                          <p:attrName>ppt_w</p:attrName>
                                        </p:attrNameLst>
                                      </p:cBhvr>
                                      <p:tavLst>
                                        <p:tav tm="0">
                                          <p:val>
                                            <p:fltVal val="0"/>
                                          </p:val>
                                        </p:tav>
                                        <p:tav tm="100000">
                                          <p:val>
                                            <p:strVal val="#ppt_w"/>
                                          </p:val>
                                        </p:tav>
                                      </p:tavLst>
                                    </p:anim>
                                    <p:anim calcmode="lin" valueType="num">
                                      <p:cBhvr>
                                        <p:cTn id="63" dur="1000" fill="hold"/>
                                        <p:tgtEl>
                                          <p:spTgt spid="333"/>
                                        </p:tgtEl>
                                        <p:attrNameLst>
                                          <p:attrName>ppt_h</p:attrName>
                                        </p:attrNameLst>
                                      </p:cBhvr>
                                      <p:tavLst>
                                        <p:tav tm="0">
                                          <p:val>
                                            <p:fltVal val="0"/>
                                          </p:val>
                                        </p:tav>
                                        <p:tav tm="100000">
                                          <p:val>
                                            <p:strVal val="#ppt_h"/>
                                          </p:val>
                                        </p:tav>
                                      </p:tavLst>
                                    </p:anim>
                                    <p:anim calcmode="lin" valueType="num">
                                      <p:cBhvr>
                                        <p:cTn id="64" dur="1000" fill="hold"/>
                                        <p:tgtEl>
                                          <p:spTgt spid="333"/>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p:bldP spid="333" grpId="1" animBg="1"/>
      <p:bldP spid="333" grpId="2" animBg="1"/>
      <p:bldP spid="333" grpId="3" animBg="1"/>
      <p:bldP spid="333" grpId="4" animBg="1"/>
      <p:bldP spid="333" grpId="5" animBg="1"/>
      <p:bldP spid="333" grpId="6" animBg="1"/>
      <p:bldP spid="333" grpId="7"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3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37" name="矩形"/>
          <p:cNvSpPr/>
          <p:nvPr/>
        </p:nvSpPr>
        <p:spPr>
          <a:xfrm>
            <a:off x="484188" y="420688"/>
            <a:ext cx="4815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动火作业带压不置换动火要求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38" name="文本"/>
          <p:cNvSpPr>
            <a:spLocks noGrp="1"/>
          </p:cNvSpPr>
          <p:nvPr>
            <p:ph type="body" idx="4294967295"/>
          </p:nvPr>
        </p:nvSpPr>
        <p:spPr>
          <a:xfrm>
            <a:off x="400050" y="1746250"/>
            <a:ext cx="11072813" cy="4800600"/>
          </a:xfrm>
          <a:prstGeom prst="rect">
            <a:avLst/>
          </a:prstGeom>
          <a:ln w="9525" cap="flat" cmpd="sng">
            <a:noFill/>
            <a:prstDash val="solid"/>
            <a:round/>
          </a:ln>
        </p:spPr>
        <p:txBody>
          <a:bodyPr vert="horz" wrap="square" lIns="91440" tIns="45720" rIns="91440" bIns="45720" anchor="t" anchorCtr="0">
            <a:noAutofit/>
          </a:bodyPr>
          <a:lstStyle/>
          <a:p>
            <a:pPr algn="just">
              <a:buFont typeface="Wingdings" panose="05000000000000000000" charset="0"/>
              <a:buChar char="Ø"/>
            </a:pPr>
            <a:r>
              <a:rPr lang="zh-CN" altLang="en-US" sz="2400">
                <a:solidFill>
                  <a:srgbClr val="404040"/>
                </a:solidFill>
                <a:latin typeface="微软雅黑" panose="020B0503020204020204" charset="-122"/>
              </a:rPr>
              <a:t>带压不置换动火作业是特殊危险动火作业</a:t>
            </a:r>
            <a:endParaRPr lang="en-US" altLang="zh-CN" sz="2400">
              <a:solidFill>
                <a:srgbClr val="404040"/>
              </a:solidFill>
              <a:latin typeface="微软雅黑" panose="020B0503020204020204" charset="-122"/>
            </a:endParaRPr>
          </a:p>
          <a:p>
            <a:pPr marL="903605" lvl="1" indent="-342900" algn="just">
              <a:buFont typeface="Wingdings" panose="05000000000000000000" charset="0"/>
              <a:buChar char="Ø"/>
            </a:pPr>
            <a:r>
              <a:rPr lang="en-US" altLang="zh-CN">
                <a:solidFill>
                  <a:srgbClr val="404040"/>
                </a:solidFill>
                <a:latin typeface="微软雅黑" panose="020B0503020204020204" charset="-122"/>
              </a:rPr>
              <a:t>1)</a:t>
            </a:r>
            <a:r>
              <a:rPr lang="zh-CN" altLang="en-US">
                <a:solidFill>
                  <a:srgbClr val="404040"/>
                </a:solidFill>
                <a:latin typeface="微软雅黑" panose="020B0503020204020204" charset="-122"/>
              </a:rPr>
              <a:t>应严格控制。</a:t>
            </a:r>
            <a:endParaRPr lang="en-US" altLang="zh-CN">
              <a:solidFill>
                <a:srgbClr val="404040"/>
              </a:solidFill>
              <a:latin typeface="微软雅黑" panose="020B0503020204020204" charset="-122"/>
            </a:endParaRPr>
          </a:p>
          <a:p>
            <a:pPr marL="903605" lvl="1" indent="-342900" algn="just">
              <a:buFont typeface="Wingdings" panose="05000000000000000000" charset="0"/>
              <a:buChar char="Ø"/>
            </a:pPr>
            <a:r>
              <a:rPr lang="en-US" altLang="zh-CN">
                <a:solidFill>
                  <a:srgbClr val="404040"/>
                </a:solidFill>
                <a:latin typeface="微软雅黑" panose="020B0503020204020204" charset="-122"/>
              </a:rPr>
              <a:t>2)</a:t>
            </a:r>
            <a:r>
              <a:rPr lang="zh-CN" altLang="en-US">
                <a:solidFill>
                  <a:srgbClr val="404040"/>
                </a:solidFill>
                <a:latin typeface="微软雅黑" panose="020B0503020204020204" charset="-122"/>
              </a:rPr>
              <a:t>严禁在生产不稳定以及设备、管道等腐蚀情况下进行带压不置换动	火；</a:t>
            </a:r>
            <a:endParaRPr lang="en-US" altLang="zh-CN">
              <a:solidFill>
                <a:srgbClr val="404040"/>
              </a:solidFill>
              <a:latin typeface="微软雅黑" panose="020B0503020204020204" charset="-122"/>
            </a:endParaRPr>
          </a:p>
          <a:p>
            <a:pPr marL="903605" lvl="1" indent="-342900" algn="just">
              <a:buFont typeface="Wingdings" panose="05000000000000000000" charset="0"/>
              <a:buChar char="Ø"/>
            </a:pPr>
            <a:r>
              <a:rPr lang="en-US" altLang="zh-CN">
                <a:solidFill>
                  <a:srgbClr val="404040"/>
                </a:solidFill>
                <a:latin typeface="微软雅黑" panose="020B0503020204020204" charset="-122"/>
              </a:rPr>
              <a:t>3)</a:t>
            </a:r>
            <a:r>
              <a:rPr lang="zh-CN" altLang="en-US">
                <a:solidFill>
                  <a:srgbClr val="404040"/>
                </a:solidFill>
                <a:latin typeface="微软雅黑" panose="020B0503020204020204" charset="-122"/>
              </a:rPr>
              <a:t>严禁在含硫原料气管道等可能存在中毒危险环境下的带压不置换动火。</a:t>
            </a:r>
            <a:endParaRPr lang="en-US" altLang="zh-CN">
              <a:solidFill>
                <a:srgbClr val="404040"/>
              </a:solidFill>
              <a:latin typeface="微软雅黑" panose="020B0503020204020204" charset="-122"/>
            </a:endParaRPr>
          </a:p>
          <a:p>
            <a:pPr marL="903605" lvl="1" indent="-342900" algn="just">
              <a:buFont typeface="Wingdings" panose="05000000000000000000" charset="0"/>
              <a:buChar char="Ø"/>
            </a:pPr>
            <a:r>
              <a:rPr lang="en-US" altLang="zh-CN">
                <a:solidFill>
                  <a:srgbClr val="404040"/>
                </a:solidFill>
                <a:latin typeface="微软雅黑" panose="020B0503020204020204" charset="-122"/>
              </a:rPr>
              <a:t>4)</a:t>
            </a:r>
            <a:r>
              <a:rPr lang="zh-CN" altLang="en-US">
                <a:solidFill>
                  <a:srgbClr val="404040"/>
                </a:solidFill>
                <a:latin typeface="微软雅黑" panose="020B0503020204020204" charset="-122"/>
              </a:rPr>
              <a:t>特殊情况下需要动火时，应采取可靠的安全措施，制定应急案。</a:t>
            </a:r>
            <a:endParaRPr lang="en-US" altLang="zh-CN">
              <a:solidFill>
                <a:srgbClr val="404040"/>
              </a:solidFill>
              <a:latin typeface="微软雅黑" panose="020B0503020204020204" charset="-122"/>
            </a:endParaRPr>
          </a:p>
          <a:p>
            <a:pPr algn="just">
              <a:buFont typeface="Wingdings" panose="05000000000000000000" charset="0"/>
              <a:buChar char="Ø"/>
            </a:pPr>
            <a:endParaRPr lang="en-US" altLang="zh-CN" sz="1800">
              <a:solidFill>
                <a:srgbClr val="404040"/>
              </a:solidFill>
              <a:latin typeface="微软雅黑" panose="020B0503020204020204" charset="-122"/>
            </a:endParaRPr>
          </a:p>
          <a:p>
            <a:pPr algn="just">
              <a:buFont typeface="Wingdings" panose="05000000000000000000" charset="0"/>
              <a:buChar char="Ø"/>
            </a:pPr>
            <a:r>
              <a:rPr lang="zh-CN" altLang="en-US" sz="2400">
                <a:solidFill>
                  <a:srgbClr val="C00000"/>
                </a:solidFill>
                <a:latin typeface="微软雅黑" panose="020B0503020204020204" charset="-122"/>
              </a:rPr>
              <a:t>带压不置换动火作业中，由管道内泄漏出的可燃气体遇明火后形成的火焰，如无特殊危险，不宜将其扑灭。</a:t>
            </a:r>
            <a:endParaRPr lang="zh-CN" altLang="en-US" sz="2400">
              <a:solidFill>
                <a:srgbClr val="C0000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 calcmode="lin" valueType="num">
                                      <p:cBhvr>
                                        <p:cTn id="7" dur="1000" fill="hold"/>
                                        <p:tgtEl>
                                          <p:spTgt spid="338"/>
                                        </p:tgtEl>
                                        <p:attrNameLst>
                                          <p:attrName>ppt_w</p:attrName>
                                        </p:attrNameLst>
                                      </p:cBhvr>
                                      <p:tavLst>
                                        <p:tav tm="0">
                                          <p:val>
                                            <p:fltVal val="0"/>
                                          </p:val>
                                        </p:tav>
                                        <p:tav tm="100000">
                                          <p:val>
                                            <p:strVal val="#ppt_w"/>
                                          </p:val>
                                        </p:tav>
                                      </p:tavLst>
                                    </p:anim>
                                    <p:anim calcmode="lin" valueType="num">
                                      <p:cBhvr>
                                        <p:cTn id="8" dur="1000" fill="hold"/>
                                        <p:tgtEl>
                                          <p:spTgt spid="338"/>
                                        </p:tgtEl>
                                        <p:attrNameLst>
                                          <p:attrName>ppt_h</p:attrName>
                                        </p:attrNameLst>
                                      </p:cBhvr>
                                      <p:tavLst>
                                        <p:tav tm="0">
                                          <p:val>
                                            <p:fltVal val="0"/>
                                          </p:val>
                                        </p:tav>
                                        <p:tav tm="100000">
                                          <p:val>
                                            <p:strVal val="#ppt_h"/>
                                          </p:val>
                                        </p:tav>
                                      </p:tavLst>
                                    </p:anim>
                                    <p:anim calcmode="lin" valueType="num">
                                      <p:cBhvr>
                                        <p:cTn id="9" dur="1000" fill="hold"/>
                                        <p:tgtEl>
                                          <p:spTgt spid="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1" nodeType="clickEffect">
                                  <p:stCondLst>
                                    <p:cond delay="0"/>
                                  </p:stCondLst>
                                  <p:childTnLst>
                                    <p:set>
                                      <p:cBhvr>
                                        <p:cTn id="14" dur="1" fill="hold">
                                          <p:stCondLst>
                                            <p:cond delay="0"/>
                                          </p:stCondLst>
                                        </p:cTn>
                                        <p:tgtEl>
                                          <p:spTgt spid="338"/>
                                        </p:tgtEl>
                                        <p:attrNameLst>
                                          <p:attrName>style.visibility</p:attrName>
                                        </p:attrNameLst>
                                      </p:cBhvr>
                                      <p:to>
                                        <p:strVal val="visible"/>
                                      </p:to>
                                    </p:set>
                                    <p:anim calcmode="lin" valueType="num">
                                      <p:cBhvr>
                                        <p:cTn id="15" dur="500" fill="hold"/>
                                        <p:tgtEl>
                                          <p:spTgt spid="338"/>
                                        </p:tgtEl>
                                        <p:attrNameLst>
                                          <p:attrName>ppt_w</p:attrName>
                                        </p:attrNameLst>
                                      </p:cBhvr>
                                      <p:tavLst>
                                        <p:tav tm="0">
                                          <p:val>
                                            <p:strVal val="#ppt_w*0.05"/>
                                          </p:val>
                                        </p:tav>
                                        <p:tav tm="100000">
                                          <p:val>
                                            <p:strVal val="#ppt_w"/>
                                          </p:val>
                                        </p:tav>
                                      </p:tavLst>
                                    </p:anim>
                                    <p:anim calcmode="lin" valueType="num">
                                      <p:cBhvr>
                                        <p:cTn id="16" dur="500" fill="hold"/>
                                        <p:tgtEl>
                                          <p:spTgt spid="338"/>
                                        </p:tgtEl>
                                        <p:attrNameLst>
                                          <p:attrName>ppt_h</p:attrName>
                                        </p:attrNameLst>
                                      </p:cBhvr>
                                      <p:tavLst>
                                        <p:tav tm="0">
                                          <p:val>
                                            <p:strVal val="#ppt_h"/>
                                          </p:val>
                                        </p:tav>
                                        <p:tav tm="100000">
                                          <p:val>
                                            <p:strVal val="#ppt_h"/>
                                          </p:val>
                                        </p:tav>
                                      </p:tavLst>
                                    </p:anim>
                                    <p:anim calcmode="lin" valueType="num">
                                      <p:cBhvr>
                                        <p:cTn id="17" dur="500" fill="hold"/>
                                        <p:tgtEl>
                                          <p:spTgt spid="338"/>
                                        </p:tgtEl>
                                        <p:attrNameLst>
                                          <p:attrName>ppt_x</p:attrName>
                                        </p:attrNameLst>
                                      </p:cBhvr>
                                      <p:tavLst>
                                        <p:tav tm="0">
                                          <p:val>
                                            <p:strVal val="#ppt_x-.2"/>
                                          </p:val>
                                        </p:tav>
                                        <p:tav tm="100000">
                                          <p:val>
                                            <p:strVal val="#ppt_x"/>
                                          </p:val>
                                        </p:tav>
                                      </p:tavLst>
                                    </p:anim>
                                    <p:anim calcmode="lin" valueType="num">
                                      <p:cBhvr>
                                        <p:cTn id="18" dur="500" fill="hold"/>
                                        <p:tgtEl>
                                          <p:spTgt spid="338"/>
                                        </p:tgtEl>
                                        <p:attrNameLst>
                                          <p:attrName>ppt_y</p:attrName>
                                        </p:attrNameLst>
                                      </p:cBhvr>
                                      <p:tavLst>
                                        <p:tav tm="0">
                                          <p:val>
                                            <p:strVal val="#ppt_y"/>
                                          </p:val>
                                        </p:tav>
                                        <p:tav tm="100000">
                                          <p:val>
                                            <p:strVal val="#ppt_y"/>
                                          </p:val>
                                        </p:tav>
                                      </p:tavLst>
                                    </p:anim>
                                    <p:animEffect transition="in" filter="fade">
                                      <p:cBhvr>
                                        <p:cTn id="19" dur="500"/>
                                        <p:tgtEl>
                                          <p:spTgt spid="338"/>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2" nodeType="clickEffect">
                                  <p:stCondLst>
                                    <p:cond delay="0"/>
                                  </p:stCondLst>
                                  <p:childTnLst>
                                    <p:set>
                                      <p:cBhvr>
                                        <p:cTn id="23" dur="1" fill="hold">
                                          <p:stCondLst>
                                            <p:cond delay="0"/>
                                          </p:stCondLst>
                                        </p:cTn>
                                        <p:tgtEl>
                                          <p:spTgt spid="338"/>
                                        </p:tgtEl>
                                        <p:attrNameLst>
                                          <p:attrName>style.visibility</p:attrName>
                                        </p:attrNameLst>
                                      </p:cBhvr>
                                      <p:to>
                                        <p:strVal val="visible"/>
                                      </p:to>
                                    </p:set>
                                    <p:anim calcmode="lin" valueType="num">
                                      <p:cBhvr>
                                        <p:cTn id="24" dur="500" fill="hold"/>
                                        <p:tgtEl>
                                          <p:spTgt spid="338"/>
                                        </p:tgtEl>
                                        <p:attrNameLst>
                                          <p:attrName>ppt_w</p:attrName>
                                        </p:attrNameLst>
                                      </p:cBhvr>
                                      <p:tavLst>
                                        <p:tav tm="0">
                                          <p:val>
                                            <p:strVal val="#ppt_w*0.05"/>
                                          </p:val>
                                        </p:tav>
                                        <p:tav tm="100000">
                                          <p:val>
                                            <p:strVal val="#ppt_w"/>
                                          </p:val>
                                        </p:tav>
                                      </p:tavLst>
                                    </p:anim>
                                    <p:anim calcmode="lin" valueType="num">
                                      <p:cBhvr>
                                        <p:cTn id="25" dur="500" fill="hold"/>
                                        <p:tgtEl>
                                          <p:spTgt spid="338"/>
                                        </p:tgtEl>
                                        <p:attrNameLst>
                                          <p:attrName>ppt_h</p:attrName>
                                        </p:attrNameLst>
                                      </p:cBhvr>
                                      <p:tavLst>
                                        <p:tav tm="0">
                                          <p:val>
                                            <p:strVal val="#ppt_h"/>
                                          </p:val>
                                        </p:tav>
                                        <p:tav tm="100000">
                                          <p:val>
                                            <p:strVal val="#ppt_h"/>
                                          </p:val>
                                        </p:tav>
                                      </p:tavLst>
                                    </p:anim>
                                    <p:anim calcmode="lin" valueType="num">
                                      <p:cBhvr>
                                        <p:cTn id="26" dur="500" fill="hold"/>
                                        <p:tgtEl>
                                          <p:spTgt spid="338"/>
                                        </p:tgtEl>
                                        <p:attrNameLst>
                                          <p:attrName>ppt_x</p:attrName>
                                        </p:attrNameLst>
                                      </p:cBhvr>
                                      <p:tavLst>
                                        <p:tav tm="0">
                                          <p:val>
                                            <p:strVal val="#ppt_x-.2"/>
                                          </p:val>
                                        </p:tav>
                                        <p:tav tm="100000">
                                          <p:val>
                                            <p:strVal val="#ppt_x"/>
                                          </p:val>
                                        </p:tav>
                                      </p:tavLst>
                                    </p:anim>
                                    <p:anim calcmode="lin" valueType="num">
                                      <p:cBhvr>
                                        <p:cTn id="27" dur="500" fill="hold"/>
                                        <p:tgtEl>
                                          <p:spTgt spid="338"/>
                                        </p:tgtEl>
                                        <p:attrNameLst>
                                          <p:attrName>ppt_y</p:attrName>
                                        </p:attrNameLst>
                                      </p:cBhvr>
                                      <p:tavLst>
                                        <p:tav tm="0">
                                          <p:val>
                                            <p:strVal val="#ppt_y"/>
                                          </p:val>
                                        </p:tav>
                                        <p:tav tm="100000">
                                          <p:val>
                                            <p:strVal val="#ppt_y"/>
                                          </p:val>
                                        </p:tav>
                                      </p:tavLst>
                                    </p:anim>
                                    <p:animEffect transition="in" filter="fade">
                                      <p:cBhvr>
                                        <p:cTn id="28" dur="500"/>
                                        <p:tgtEl>
                                          <p:spTgt spid="338"/>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3" nodeType="clickEffect">
                                  <p:stCondLst>
                                    <p:cond delay="0"/>
                                  </p:stCondLst>
                                  <p:childTnLst>
                                    <p:set>
                                      <p:cBhvr>
                                        <p:cTn id="32" dur="1" fill="hold">
                                          <p:stCondLst>
                                            <p:cond delay="0"/>
                                          </p:stCondLst>
                                        </p:cTn>
                                        <p:tgtEl>
                                          <p:spTgt spid="338"/>
                                        </p:tgtEl>
                                        <p:attrNameLst>
                                          <p:attrName>style.visibility</p:attrName>
                                        </p:attrNameLst>
                                      </p:cBhvr>
                                      <p:to>
                                        <p:strVal val="visible"/>
                                      </p:to>
                                    </p:set>
                                    <p:anim calcmode="lin" valueType="num">
                                      <p:cBhvr>
                                        <p:cTn id="33" dur="500" fill="hold"/>
                                        <p:tgtEl>
                                          <p:spTgt spid="338"/>
                                        </p:tgtEl>
                                        <p:attrNameLst>
                                          <p:attrName>ppt_w</p:attrName>
                                        </p:attrNameLst>
                                      </p:cBhvr>
                                      <p:tavLst>
                                        <p:tav tm="0">
                                          <p:val>
                                            <p:strVal val="#ppt_w*0.05"/>
                                          </p:val>
                                        </p:tav>
                                        <p:tav tm="100000">
                                          <p:val>
                                            <p:strVal val="#ppt_w"/>
                                          </p:val>
                                        </p:tav>
                                      </p:tavLst>
                                    </p:anim>
                                    <p:anim calcmode="lin" valueType="num">
                                      <p:cBhvr>
                                        <p:cTn id="34" dur="500" fill="hold"/>
                                        <p:tgtEl>
                                          <p:spTgt spid="338"/>
                                        </p:tgtEl>
                                        <p:attrNameLst>
                                          <p:attrName>ppt_h</p:attrName>
                                        </p:attrNameLst>
                                      </p:cBhvr>
                                      <p:tavLst>
                                        <p:tav tm="0">
                                          <p:val>
                                            <p:strVal val="#ppt_h"/>
                                          </p:val>
                                        </p:tav>
                                        <p:tav tm="100000">
                                          <p:val>
                                            <p:strVal val="#ppt_h"/>
                                          </p:val>
                                        </p:tav>
                                      </p:tavLst>
                                    </p:anim>
                                    <p:anim calcmode="lin" valueType="num">
                                      <p:cBhvr>
                                        <p:cTn id="35" dur="500" fill="hold"/>
                                        <p:tgtEl>
                                          <p:spTgt spid="338"/>
                                        </p:tgtEl>
                                        <p:attrNameLst>
                                          <p:attrName>ppt_x</p:attrName>
                                        </p:attrNameLst>
                                      </p:cBhvr>
                                      <p:tavLst>
                                        <p:tav tm="0">
                                          <p:val>
                                            <p:strVal val="#ppt_x-.2"/>
                                          </p:val>
                                        </p:tav>
                                        <p:tav tm="100000">
                                          <p:val>
                                            <p:strVal val="#ppt_x"/>
                                          </p:val>
                                        </p:tav>
                                      </p:tavLst>
                                    </p:anim>
                                    <p:anim calcmode="lin" valueType="num">
                                      <p:cBhvr>
                                        <p:cTn id="36" dur="500" fill="hold"/>
                                        <p:tgtEl>
                                          <p:spTgt spid="338"/>
                                        </p:tgtEl>
                                        <p:attrNameLst>
                                          <p:attrName>ppt_y</p:attrName>
                                        </p:attrNameLst>
                                      </p:cBhvr>
                                      <p:tavLst>
                                        <p:tav tm="0">
                                          <p:val>
                                            <p:strVal val="#ppt_y"/>
                                          </p:val>
                                        </p:tav>
                                        <p:tav tm="100000">
                                          <p:val>
                                            <p:strVal val="#ppt_y"/>
                                          </p:val>
                                        </p:tav>
                                      </p:tavLst>
                                    </p:anim>
                                    <p:animEffect transition="in" filter="fade">
                                      <p:cBhvr>
                                        <p:cTn id="37" dur="500"/>
                                        <p:tgtEl>
                                          <p:spTgt spid="338"/>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4" nodeType="clickEffect">
                                  <p:stCondLst>
                                    <p:cond delay="0"/>
                                  </p:stCondLst>
                                  <p:childTnLst>
                                    <p:set>
                                      <p:cBhvr>
                                        <p:cTn id="41" dur="1" fill="hold">
                                          <p:stCondLst>
                                            <p:cond delay="0"/>
                                          </p:stCondLst>
                                        </p:cTn>
                                        <p:tgtEl>
                                          <p:spTgt spid="338"/>
                                        </p:tgtEl>
                                        <p:attrNameLst>
                                          <p:attrName>style.visibility</p:attrName>
                                        </p:attrNameLst>
                                      </p:cBhvr>
                                      <p:to>
                                        <p:strVal val="visible"/>
                                      </p:to>
                                    </p:set>
                                    <p:anim calcmode="lin" valueType="num">
                                      <p:cBhvr>
                                        <p:cTn id="42" dur="500" fill="hold"/>
                                        <p:tgtEl>
                                          <p:spTgt spid="338"/>
                                        </p:tgtEl>
                                        <p:attrNameLst>
                                          <p:attrName>ppt_w</p:attrName>
                                        </p:attrNameLst>
                                      </p:cBhvr>
                                      <p:tavLst>
                                        <p:tav tm="0">
                                          <p:val>
                                            <p:strVal val="#ppt_w*0.05"/>
                                          </p:val>
                                        </p:tav>
                                        <p:tav tm="100000">
                                          <p:val>
                                            <p:strVal val="#ppt_w"/>
                                          </p:val>
                                        </p:tav>
                                      </p:tavLst>
                                    </p:anim>
                                    <p:anim calcmode="lin" valueType="num">
                                      <p:cBhvr>
                                        <p:cTn id="43" dur="500" fill="hold"/>
                                        <p:tgtEl>
                                          <p:spTgt spid="338"/>
                                        </p:tgtEl>
                                        <p:attrNameLst>
                                          <p:attrName>ppt_h</p:attrName>
                                        </p:attrNameLst>
                                      </p:cBhvr>
                                      <p:tavLst>
                                        <p:tav tm="0">
                                          <p:val>
                                            <p:strVal val="#ppt_h"/>
                                          </p:val>
                                        </p:tav>
                                        <p:tav tm="100000">
                                          <p:val>
                                            <p:strVal val="#ppt_h"/>
                                          </p:val>
                                        </p:tav>
                                      </p:tavLst>
                                    </p:anim>
                                    <p:anim calcmode="lin" valueType="num">
                                      <p:cBhvr>
                                        <p:cTn id="44" dur="500" fill="hold"/>
                                        <p:tgtEl>
                                          <p:spTgt spid="338"/>
                                        </p:tgtEl>
                                        <p:attrNameLst>
                                          <p:attrName>ppt_x</p:attrName>
                                        </p:attrNameLst>
                                      </p:cBhvr>
                                      <p:tavLst>
                                        <p:tav tm="0">
                                          <p:val>
                                            <p:strVal val="#ppt_x-.2"/>
                                          </p:val>
                                        </p:tav>
                                        <p:tav tm="100000">
                                          <p:val>
                                            <p:strVal val="#ppt_x"/>
                                          </p:val>
                                        </p:tav>
                                      </p:tavLst>
                                    </p:anim>
                                    <p:anim calcmode="lin" valueType="num">
                                      <p:cBhvr>
                                        <p:cTn id="45" dur="500" fill="hold"/>
                                        <p:tgtEl>
                                          <p:spTgt spid="338"/>
                                        </p:tgtEl>
                                        <p:attrNameLst>
                                          <p:attrName>ppt_y</p:attrName>
                                        </p:attrNameLst>
                                      </p:cBhvr>
                                      <p:tavLst>
                                        <p:tav tm="0">
                                          <p:val>
                                            <p:strVal val="#ppt_y"/>
                                          </p:val>
                                        </p:tav>
                                        <p:tav tm="100000">
                                          <p:val>
                                            <p:strVal val="#ppt_y"/>
                                          </p:val>
                                        </p:tav>
                                      </p:tavLst>
                                    </p:anim>
                                    <p:animEffect transition="in" filter="fade">
                                      <p:cBhvr>
                                        <p:cTn id="46" dur="500"/>
                                        <p:tgtEl>
                                          <p:spTgt spid="338"/>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5" nodeType="clickEffect">
                                  <p:stCondLst>
                                    <p:cond delay="0"/>
                                  </p:stCondLst>
                                  <p:childTnLst>
                                    <p:set>
                                      <p:cBhvr>
                                        <p:cTn id="50" dur="1" fill="hold">
                                          <p:stCondLst>
                                            <p:cond delay="0"/>
                                          </p:stCondLst>
                                        </p:cTn>
                                        <p:tgtEl>
                                          <p:spTgt spid="338"/>
                                        </p:tgtEl>
                                        <p:attrNameLst>
                                          <p:attrName>style.visibility</p:attrName>
                                        </p:attrNameLst>
                                      </p:cBhvr>
                                      <p:to>
                                        <p:strVal val="visible"/>
                                      </p:to>
                                    </p:set>
                                    <p:anim calcmode="lin" valueType="num">
                                      <p:cBhvr>
                                        <p:cTn id="51" dur="1000" fill="hold"/>
                                        <p:tgtEl>
                                          <p:spTgt spid="338"/>
                                        </p:tgtEl>
                                        <p:attrNameLst>
                                          <p:attrName>ppt_w</p:attrName>
                                        </p:attrNameLst>
                                      </p:cBhvr>
                                      <p:tavLst>
                                        <p:tav tm="0">
                                          <p:val>
                                            <p:fltVal val="0"/>
                                          </p:val>
                                        </p:tav>
                                        <p:tav tm="100000">
                                          <p:val>
                                            <p:strVal val="#ppt_w"/>
                                          </p:val>
                                        </p:tav>
                                      </p:tavLst>
                                    </p:anim>
                                    <p:anim calcmode="lin" valueType="num">
                                      <p:cBhvr>
                                        <p:cTn id="52" dur="1000" fill="hold"/>
                                        <p:tgtEl>
                                          <p:spTgt spid="338"/>
                                        </p:tgtEl>
                                        <p:attrNameLst>
                                          <p:attrName>ppt_h</p:attrName>
                                        </p:attrNameLst>
                                      </p:cBhvr>
                                      <p:tavLst>
                                        <p:tav tm="0">
                                          <p:val>
                                            <p:fltVal val="0"/>
                                          </p:val>
                                        </p:tav>
                                        <p:tav tm="100000">
                                          <p:val>
                                            <p:strVal val="#ppt_h"/>
                                          </p:val>
                                        </p:tav>
                                      </p:tavLst>
                                    </p:anim>
                                    <p:anim calcmode="lin" valueType="num">
                                      <p:cBhvr>
                                        <p:cTn id="53" dur="1000" fill="hold"/>
                                        <p:tgtEl>
                                          <p:spTgt spid="33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38" grpId="1" animBg="1"/>
      <p:bldP spid="338" grpId="2" animBg="1"/>
      <p:bldP spid="338" grpId="3" animBg="1"/>
      <p:bldP spid="338" grpId="4" animBg="1"/>
      <p:bldP spid="338" grpId="5"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40"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42" name="矩形"/>
          <p:cNvSpPr/>
          <p:nvPr/>
        </p:nvSpPr>
        <p:spPr>
          <a:xfrm>
            <a:off x="484188" y="420688"/>
            <a:ext cx="2326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343" name="图片"/>
          <p:cNvPicPr>
            <a:picLocks noChangeAspect="1"/>
          </p:cNvPicPr>
          <p:nvPr/>
        </p:nvPicPr>
        <p:blipFill>
          <a:blip r:embed="rId1" cstate="print"/>
          <a:stretch>
            <a:fillRect/>
          </a:stretch>
        </p:blipFill>
        <p:spPr>
          <a:xfrm>
            <a:off x="736600" y="1328738"/>
            <a:ext cx="7239000" cy="5060950"/>
          </a:xfrm>
          <a:prstGeom prst="rect">
            <a:avLst/>
          </a:prstGeom>
          <a:noFill/>
          <a:ln w="9525" cap="flat" cmpd="sng">
            <a:noFill/>
            <a:prstDash val="solid"/>
            <a:rou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4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47" name="矩形"/>
          <p:cNvSpPr/>
          <p:nvPr/>
        </p:nvSpPr>
        <p:spPr>
          <a:xfrm>
            <a:off x="484188" y="420688"/>
            <a:ext cx="2326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348" name="图片"/>
          <p:cNvPicPr>
            <a:picLocks noChangeAspect="1"/>
          </p:cNvPicPr>
          <p:nvPr/>
        </p:nvPicPr>
        <p:blipFill>
          <a:blip r:embed="rId1" cstate="print"/>
          <a:stretch>
            <a:fillRect/>
          </a:stretch>
        </p:blipFill>
        <p:spPr>
          <a:xfrm>
            <a:off x="1625600" y="1550987"/>
            <a:ext cx="8447089" cy="4749800"/>
          </a:xfrm>
          <a:prstGeom prst="rect">
            <a:avLst/>
          </a:prstGeom>
          <a:noFill/>
          <a:ln w="9525" cap="flat" cmpd="sng">
            <a:noFill/>
            <a:prstDash val="solid"/>
            <a:rou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9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01"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动火作业名词解释</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2" name="标题"/>
          <p:cNvSpPr>
            <a:spLocks noGrp="1"/>
          </p:cNvSpPr>
          <p:nvPr>
            <p:ph type="title"/>
          </p:nvPr>
        </p:nvSpPr>
        <p:spPr>
          <a:xfrm>
            <a:off x="733425" y="1009650"/>
            <a:ext cx="11195051" cy="1327150"/>
          </a:xfrm>
          <a:prstGeom prst="rect">
            <a:avLst/>
          </a:prstGeom>
        </p:spPr>
        <p:txBody>
          <a:bodyPr>
            <a:noAutofit/>
          </a:bodyPr>
          <a:lstStyle/>
          <a:p>
            <a:pPr marL="914400" indent="-914400">
              <a:buClrTx/>
              <a:buFont typeface="Wingdings" panose="05000000000000000000" charset="0"/>
              <a:buChar char="Ø"/>
            </a:pPr>
            <a:r>
              <a:rPr lang="zh-CN" altLang="en-US" sz="2400">
                <a:solidFill>
                  <a:srgbClr val="595959"/>
                </a:solidFill>
                <a:latin typeface="微软雅黑" panose="020B0503020204020204" charset="-122"/>
              </a:rPr>
              <a:t>名词定义</a:t>
            </a:r>
            <a:endParaRPr lang="zh-CN" altLang="en-US" sz="2400">
              <a:solidFill>
                <a:srgbClr val="595959"/>
              </a:solidFill>
              <a:latin typeface="微软雅黑" panose="020B0503020204020204" charset="-122"/>
            </a:endParaRPr>
          </a:p>
        </p:txBody>
      </p:sp>
      <p:sp>
        <p:nvSpPr>
          <p:cNvPr id="103" name="文本"/>
          <p:cNvSpPr>
            <a:spLocks noGrp="1"/>
          </p:cNvSpPr>
          <p:nvPr>
            <p:ph type="body" idx="4294967295"/>
          </p:nvPr>
        </p:nvSpPr>
        <p:spPr>
          <a:xfrm>
            <a:off x="784225" y="1889125"/>
            <a:ext cx="10623550" cy="4800600"/>
          </a:xfrm>
          <a:prstGeom prst="rect">
            <a:avLst/>
          </a:prstGeom>
          <a:ln w="9525" cap="flat" cmpd="sng">
            <a:noFill/>
            <a:prstDash val="solid"/>
            <a:round/>
          </a:ln>
        </p:spPr>
        <p:txBody>
          <a:bodyPr vert="horz" wrap="square" lIns="91440" tIns="45720" rIns="91440" bIns="45720" anchor="t" anchorCtr="0">
            <a:noAutofit/>
          </a:bodyPr>
          <a:lstStyle/>
          <a:p>
            <a:pPr>
              <a:buClr>
                <a:srgbClr val="0000CC"/>
              </a:buClr>
              <a:buFont typeface="Wingdings" panose="05000000000000000000" charset="0"/>
              <a:buChar char="Ø"/>
            </a:pPr>
            <a:r>
              <a:rPr lang="zh-CN" altLang="en-US" sz="2400" b="1">
                <a:solidFill>
                  <a:srgbClr val="595959"/>
                </a:solidFill>
                <a:latin typeface="微软雅黑" panose="020B0503020204020204" charset="-122"/>
              </a:rPr>
              <a:t>动火作业 </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    在禁火区进行焊接与切割作业及在易燃易爆场所使用喷灯、电钻、砂轮等进行可能产生火焰、火花和赤热表面的临时性作业。 </a:t>
            </a:r>
            <a:endParaRPr lang="en-US" altLang="zh-CN" sz="2400">
              <a:solidFill>
                <a:srgbClr val="595959"/>
              </a:solidFill>
              <a:latin typeface="微软雅黑" panose="020B0503020204020204" charset="-122"/>
            </a:endParaRPr>
          </a:p>
          <a:p>
            <a:pPr>
              <a:buClr>
                <a:srgbClr val="0000CC"/>
              </a:buClr>
              <a:buFont typeface="Wingdings" panose="05000000000000000000" charset="0"/>
              <a:buChar char="Ø"/>
            </a:pPr>
            <a:r>
              <a:rPr lang="zh-CN" altLang="en-US" sz="2400" b="1">
                <a:solidFill>
                  <a:srgbClr val="595959"/>
                </a:solidFill>
                <a:latin typeface="微软雅黑" panose="020B0503020204020204" charset="-122"/>
              </a:rPr>
              <a:t>易燃易爆场所 </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    生产和储存的物品的场所符合</a:t>
            </a:r>
            <a:r>
              <a:rPr lang="en-US" altLang="zh-CN" sz="2400">
                <a:solidFill>
                  <a:srgbClr val="595959"/>
                </a:solidFill>
                <a:latin typeface="微软雅黑" panose="020B0503020204020204" charset="-122"/>
              </a:rPr>
              <a:t>GBJ16-87(2001) GB50016-2006(</a:t>
            </a:r>
            <a:r>
              <a:rPr lang="zh-CN" altLang="en-US" sz="2400">
                <a:solidFill>
                  <a:srgbClr val="595959"/>
                </a:solidFill>
                <a:latin typeface="微软雅黑" panose="020B0503020204020204" charset="-122"/>
              </a:rPr>
              <a:t>新</a:t>
            </a:r>
            <a:r>
              <a:rPr lang="en-US" altLang="zh-CN" sz="2400">
                <a:solidFill>
                  <a:srgbClr val="595959"/>
                </a:solidFill>
                <a:latin typeface="微软雅黑" panose="020B0503020204020204" charset="-122"/>
              </a:rPr>
              <a:t>)</a:t>
            </a:r>
            <a:r>
              <a:rPr lang="zh-CN" altLang="en-US" sz="2400">
                <a:solidFill>
                  <a:srgbClr val="595959"/>
                </a:solidFill>
                <a:latin typeface="微软雅黑" panose="020B0503020204020204" charset="-122"/>
              </a:rPr>
              <a:t>中火灾危险分类为甲、乙类的区域。 </a:t>
            </a:r>
            <a:endParaRPr lang="en-US" altLang="zh-CN" sz="2400">
              <a:solidFill>
                <a:srgbClr val="595959"/>
              </a:solidFill>
              <a:latin typeface="微软雅黑" panose="020B0503020204020204" charset="-122"/>
            </a:endParaRPr>
          </a:p>
          <a:p>
            <a:pPr>
              <a:buClr>
                <a:srgbClr val="0000CC"/>
              </a:buClr>
              <a:buFont typeface="Wingdings" panose="05000000000000000000" charset="0"/>
              <a:buChar char="Ø"/>
            </a:pPr>
            <a:r>
              <a:rPr lang="en-US" altLang="zh-CN" sz="2400">
                <a:solidFill>
                  <a:srgbClr val="595959"/>
                </a:solidFill>
                <a:latin typeface="微软雅黑" panose="020B0503020204020204" charset="-122"/>
              </a:rPr>
              <a:t> </a:t>
            </a:r>
            <a:r>
              <a:rPr lang="zh-CN" altLang="en-US" sz="2400" b="1">
                <a:solidFill>
                  <a:srgbClr val="595959"/>
                </a:solidFill>
                <a:latin typeface="微软雅黑" panose="020B0503020204020204" charset="-122"/>
              </a:rPr>
              <a:t>动火作业分类 </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    动火作业分为特殊危险动火作业、一级动火作业和二级动火作业三类。</a:t>
            </a:r>
            <a:endParaRPr lang="en-US" altLang="zh-CN" sz="2400">
              <a:solidFill>
                <a:srgbClr val="595959"/>
              </a:solidFill>
              <a:latin typeface="微软雅黑" panose="020B0503020204020204" charset="-122"/>
            </a:endParaRPr>
          </a:p>
          <a:p>
            <a:pPr>
              <a:buClr>
                <a:srgbClr val="0000CC"/>
              </a:buClr>
              <a:buFont typeface="Wingdings" panose="05000000000000000000" charset="0"/>
              <a:buChar char="Ø"/>
            </a:pPr>
            <a:r>
              <a:rPr lang="zh-CN" altLang="en-US" sz="2400" b="1">
                <a:solidFill>
                  <a:srgbClr val="595959"/>
                </a:solidFill>
                <a:latin typeface="微软雅黑" panose="020B0503020204020204" charset="-122"/>
              </a:rPr>
              <a:t>特殊危险动火作业 </a:t>
            </a:r>
            <a:endParaRPr lang="en-US" altLang="zh-CN" sz="2400" b="1">
              <a:solidFill>
                <a:srgbClr val="595959"/>
              </a:solidFill>
              <a:latin typeface="微软雅黑" panose="020B0503020204020204" charset="-122"/>
            </a:endParaRPr>
          </a:p>
          <a:p>
            <a:pPr>
              <a:buFont typeface="Wingdings" panose="05000000000000000000" charset="0"/>
              <a:buChar char="Ø"/>
            </a:pPr>
            <a:r>
              <a:rPr lang="zh-CN" altLang="en-US" sz="2400">
                <a:solidFill>
                  <a:srgbClr val="595959"/>
                </a:solidFill>
                <a:latin typeface="微软雅黑" panose="020B0503020204020204" charset="-122"/>
              </a:rPr>
              <a:t>     在生产运行状态下的易燃易爆物品生产装置、输送管道、储罐、容器等部位上及其它特殊危险场所的动火作业  </a:t>
            </a:r>
            <a:endParaRPr lang="zh-CN" altLang="en-US" sz="2400">
              <a:solidFill>
                <a:srgbClr val="595959"/>
              </a:solidFill>
              <a:latin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50"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52" name="矩形"/>
          <p:cNvSpPr/>
          <p:nvPr/>
        </p:nvSpPr>
        <p:spPr>
          <a:xfrm>
            <a:off x="484188" y="420688"/>
            <a:ext cx="2326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353" name="图片"/>
          <p:cNvPicPr>
            <a:picLocks noChangeAspect="1"/>
          </p:cNvPicPr>
          <p:nvPr/>
        </p:nvPicPr>
        <p:blipFill>
          <a:blip r:embed="rId1" cstate="print"/>
          <a:stretch>
            <a:fillRect/>
          </a:stretch>
        </p:blipFill>
        <p:spPr>
          <a:xfrm>
            <a:off x="684213" y="2127250"/>
            <a:ext cx="10612437" cy="3721099"/>
          </a:xfrm>
          <a:prstGeom prst="rect">
            <a:avLst/>
          </a:prstGeom>
          <a:noFill/>
          <a:ln w="9525" cap="flat" cmpd="sng">
            <a:noFill/>
            <a:prstDash val="solid"/>
            <a:rou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5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57" name="矩形"/>
          <p:cNvSpPr/>
          <p:nvPr/>
        </p:nvSpPr>
        <p:spPr>
          <a:xfrm>
            <a:off x="484188" y="420688"/>
            <a:ext cx="2326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动火作业要求</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58" name="文本"/>
          <p:cNvSpPr>
            <a:spLocks noGrp="1"/>
          </p:cNvSpPr>
          <p:nvPr>
            <p:ph type="body" idx="4294967295"/>
          </p:nvPr>
        </p:nvSpPr>
        <p:spPr>
          <a:xfrm>
            <a:off x="969963" y="2168525"/>
            <a:ext cx="10515600" cy="4351338"/>
          </a:xfrm>
          <a:prstGeom prst="rect">
            <a:avLst/>
          </a:prstGeom>
          <a:ln w="9525" cap="flat" cmpd="sng">
            <a:noFill/>
            <a:prstDash val="solid"/>
            <a:round/>
          </a:ln>
        </p:spPr>
        <p:txBody>
          <a:bodyPr vert="horz" wrap="square" lIns="91440" tIns="45720" rIns="91440" bIns="45720" anchor="t" anchorCtr="0">
            <a:noAutofit/>
          </a:bodyPr>
          <a:lstStyle/>
          <a:p>
            <a:pPr marL="0" indent="0" algn="ctr">
              <a:buNone/>
            </a:pPr>
            <a:r>
              <a:rPr lang="zh-CN" altLang="en-US" sz="3600" b="1">
                <a:solidFill>
                  <a:srgbClr val="FF0000"/>
                </a:solidFill>
                <a:latin typeface="微软雅黑" panose="020B0503020204020204" charset="-122"/>
              </a:rPr>
              <a:t>动火票不是为了签票而签票，</a:t>
            </a:r>
            <a:endParaRPr lang="en-US" altLang="zh-CN" sz="3600" b="1">
              <a:solidFill>
                <a:srgbClr val="FF0000"/>
              </a:solidFill>
              <a:latin typeface="微软雅黑" panose="020B0503020204020204" charset="-122"/>
            </a:endParaRPr>
          </a:p>
          <a:p>
            <a:pPr marL="0" indent="0" algn="ctr">
              <a:buNone/>
            </a:pPr>
            <a:endParaRPr lang="en-US" altLang="zh-CN" sz="3600" b="1">
              <a:solidFill>
                <a:srgbClr val="FF0000"/>
              </a:solidFill>
              <a:latin typeface="微软雅黑" panose="020B0503020204020204" charset="-122"/>
            </a:endParaRPr>
          </a:p>
          <a:p>
            <a:pPr marL="0" indent="0" algn="ctr">
              <a:buNone/>
            </a:pPr>
            <a:r>
              <a:rPr lang="zh-CN" altLang="en-US" sz="3600" b="1">
                <a:solidFill>
                  <a:srgbClr val="FF0000"/>
                </a:solidFill>
                <a:latin typeface="微软雅黑" panose="020B0503020204020204" charset="-122"/>
              </a:rPr>
              <a:t>是利用签票确认现场动火的风险</a:t>
            </a:r>
            <a:endParaRPr lang="en-US" altLang="zh-CN" sz="3600" b="1">
              <a:solidFill>
                <a:srgbClr val="FF0000"/>
              </a:solidFill>
              <a:latin typeface="微软雅黑" panose="020B0503020204020204" charset="-122"/>
            </a:endParaRPr>
          </a:p>
          <a:p>
            <a:pPr marL="0" indent="0" algn="ctr">
              <a:buNone/>
            </a:pPr>
            <a:endParaRPr lang="en-US" altLang="zh-CN" sz="3600" b="1">
              <a:solidFill>
                <a:srgbClr val="FF0000"/>
              </a:solidFill>
              <a:latin typeface="微软雅黑" panose="020B0503020204020204" charset="-122"/>
            </a:endParaRPr>
          </a:p>
          <a:p>
            <a:pPr marL="0" indent="0" algn="ctr">
              <a:buNone/>
            </a:pPr>
            <a:endParaRPr lang="zh-CN" altLang="en-US" sz="3600" b="1">
              <a:latin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矩形"/>
          <p:cNvSpPr/>
          <p:nvPr/>
        </p:nvSpPr>
        <p:spPr>
          <a:xfrm>
            <a:off x="0" y="6364288"/>
            <a:ext cx="9828213" cy="74611"/>
          </a:xfrm>
          <a:prstGeom prst="rect">
            <a:avLst/>
          </a:prstGeom>
          <a:solidFill>
            <a:srgbClr val="95C53E"/>
          </a:solidFill>
          <a:ln w="9525" cap="flat" cmpd="sng">
            <a:noFill/>
            <a:prstDash val="solid"/>
            <a:round/>
          </a:ln>
        </p:spPr>
        <p:txBody>
          <a:bodyPr rtlCol="0" anchor="ctr"/>
          <a:lstStyle/>
          <a:p>
            <a:pPr algn="ctr"/>
          </a:p>
        </p:txBody>
      </p:sp>
      <p:sp>
        <p:nvSpPr>
          <p:cNvPr id="360" name="曲线"/>
          <p:cNvSpPr/>
          <p:nvPr/>
        </p:nvSpPr>
        <p:spPr>
          <a:xfrm flipV="1">
            <a:off x="0" y="0"/>
            <a:ext cx="7010399" cy="1314450"/>
          </a:xfrm>
          <a:custGeom>
            <a:avLst/>
            <a:gdLst>
              <a:gd name="T1" fmla="*/ 0 w 21600"/>
              <a:gd name="T2" fmla="*/ -21600 h 21600"/>
              <a:gd name="T3" fmla="*/ 21600 w 21600"/>
              <a:gd name="T4" fmla="*/ 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0E8146"/>
          </a:solidFill>
          <a:ln w="9525" cap="flat" cmpd="sng">
            <a:noFill/>
            <a:prstDash val="solid"/>
            <a:round/>
          </a:ln>
        </p:spPr>
        <p:txBody>
          <a:bodyPr rtlCol="0" anchor="ctr"/>
          <a:lstStyle/>
          <a:p>
            <a:pPr algn="ctr"/>
          </a:p>
        </p:txBody>
      </p:sp>
      <p:sp>
        <p:nvSpPr>
          <p:cNvPr id="361" name="矩形"/>
          <p:cNvSpPr/>
          <p:nvPr/>
        </p:nvSpPr>
        <p:spPr>
          <a:xfrm>
            <a:off x="3954463" y="3125788"/>
            <a:ext cx="5678805" cy="910590"/>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动火作业安全职责</a:t>
            </a:r>
            <a:endPar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2" name="矩形"/>
          <p:cNvSpPr/>
          <p:nvPr/>
        </p:nvSpPr>
        <p:spPr>
          <a:xfrm>
            <a:off x="2968625" y="3295650"/>
            <a:ext cx="966787" cy="6635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02</a:t>
            </a:r>
            <a:endParaRPr lang="zh-CN" altLang="en-US"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6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67"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368" name="图片" descr="1"/>
          <p:cNvPicPr>
            <a:picLocks noChangeAspect="1"/>
          </p:cNvPicPr>
          <p:nvPr/>
        </p:nvPicPr>
        <p:blipFill>
          <a:blip r:embed="rId1" cstate="print"/>
          <a:stretch>
            <a:fillRect/>
          </a:stretch>
        </p:blipFill>
        <p:spPr>
          <a:xfrm>
            <a:off x="1382713" y="2222500"/>
            <a:ext cx="2295525" cy="3848100"/>
          </a:xfrm>
          <a:prstGeom prst="rect">
            <a:avLst/>
          </a:prstGeom>
          <a:noFill/>
          <a:ln w="9525" cap="flat" cmpd="sng">
            <a:noFill/>
            <a:prstDash val="solid"/>
            <a:round/>
          </a:ln>
        </p:spPr>
      </p:pic>
      <p:sp>
        <p:nvSpPr>
          <p:cNvPr id="369" name="圆角矩形标注"/>
          <p:cNvSpPr/>
          <p:nvPr/>
        </p:nvSpPr>
        <p:spPr>
          <a:xfrm>
            <a:off x="4041775" y="1720849"/>
            <a:ext cx="3246438" cy="1395413"/>
          </a:xfrm>
          <a:prstGeom prst="wedgeRoundRectCallout">
            <a:avLst>
              <a:gd name="adj1" fmla="val -64078"/>
              <a:gd name="adj2" fmla="val 149712"/>
              <a:gd name="adj3" fmla="val 16667"/>
            </a:avLst>
          </a:prstGeom>
          <a:solidFill>
            <a:srgbClr val="92D050"/>
          </a:solidFill>
          <a:ln w="9525" cap="flat" cmpd="sng">
            <a:solidFill>
              <a:srgbClr val="000000"/>
            </a:solidFill>
            <a:prstDash val="solid"/>
            <a:miter/>
          </a:ln>
        </p:spPr>
        <p:txBody>
          <a:bodyPr vert="horz" wrap="square" lIns="91440" tIns="45720" rIns="91440" bIns="45720" anchor="t" anchorCtr="0">
            <a:noAutofit/>
          </a:bodyPr>
          <a:lstStyle/>
          <a:p>
            <a:pPr marL="0" indent="0" algn="l">
              <a:lnSpc>
                <a:spcPct val="100000"/>
              </a:lnSpc>
              <a:spcBef>
                <a:spcPct val="5000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是否检验合格？</a:t>
            </a:r>
            <a:endParaRPr lang="en-US" altLang="zh-CN"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使用方法是否得到培训？</a:t>
            </a:r>
            <a:endParaRPr lang="en-US" altLang="zh-CN"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目视管理标签是否张贴？</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370" name="图片" descr="2"/>
          <p:cNvPicPr>
            <a:picLocks noChangeAspect="1"/>
          </p:cNvPicPr>
          <p:nvPr/>
        </p:nvPicPr>
        <p:blipFill>
          <a:blip r:embed="rId2" cstate="print"/>
          <a:stretch>
            <a:fillRect/>
          </a:stretch>
        </p:blipFill>
        <p:spPr>
          <a:xfrm>
            <a:off x="6496050" y="2398713"/>
            <a:ext cx="5295899" cy="3495674"/>
          </a:xfrm>
          <a:prstGeom prst="rect">
            <a:avLst/>
          </a:prstGeom>
          <a:noFill/>
          <a:ln w="9525" cap="flat" cmpd="sng">
            <a:noFill/>
            <a:prstDash val="solid"/>
            <a:rou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72"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74"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75" name="文本"/>
          <p:cNvSpPr>
            <a:spLocks noGrp="1"/>
          </p:cNvSpPr>
          <p:nvPr>
            <p:ph type="body" idx="4294967295"/>
          </p:nvPr>
        </p:nvSpPr>
        <p:spPr>
          <a:xfrm>
            <a:off x="627063" y="1666874"/>
            <a:ext cx="10515600" cy="4351338"/>
          </a:xfrm>
          <a:prstGeom prst="rect">
            <a:avLst/>
          </a:prstGeom>
          <a:ln w="9525" cap="flat" cmpd="sng">
            <a:noFill/>
            <a:prstDash val="solid"/>
            <a:round/>
          </a:ln>
        </p:spPr>
        <p:txBody>
          <a:bodyPr vert="horz" wrap="square" lIns="91440" tIns="45720" rIns="91440" bIns="45720" anchor="t" anchorCtr="0">
            <a:noAutofit/>
          </a:bodyPr>
          <a:lstStyle/>
          <a:p>
            <a:pPr>
              <a:buFont typeface="Wingdings" panose="05000000000000000000" charset="0"/>
              <a:buChar char="Ø"/>
            </a:pPr>
            <a:r>
              <a:rPr lang="zh-CN" altLang="en-US" sz="2000" b="1">
                <a:solidFill>
                  <a:srgbClr val="595959"/>
                </a:solidFill>
                <a:latin typeface="微软雅黑" panose="020B0503020204020204" charset="-122"/>
              </a:rPr>
              <a:t>电焊机要求：</a:t>
            </a:r>
            <a:endParaRPr lang="en-US" altLang="zh-CN" sz="2000" b="1">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持有电焊操作特殊工种证的人员方可使用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电焊机使用采取定点定位的方法，使用完毕必须放置规定地点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电焊线使用完毕必须回收并由使用者保管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使用前，应检查并确认初、次极线接线正确，输入电压符合电焊机的铭牌规定。接通电源后，严禁接触初级线路的带电部分。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次级抽头连接铜板应压紧，接线柱应有垫圈。合闸前，应详细检查接线螺帽、螺栓及其它部件并确认齐全、无松动或损坏。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多台电焊机集中使用时，应分接在三相电源网络上，使三相负载平衡。多台电焊机的接地装置应分别由接地处引接，不得串联。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移动电焊机时，应切断电源，不得用拖拉电缆的方法移动电焊机。当焊接中突然停电时，应立即切断电源。 </a:t>
            </a:r>
            <a:endParaRPr lang="zh-CN" altLang="en-US" sz="2000">
              <a:solidFill>
                <a:srgbClr val="595959"/>
              </a:solidFill>
              <a:latin typeface="微软雅黑" panose="020B050302020402020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7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79"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80" name="文本"/>
          <p:cNvSpPr>
            <a:spLocks noGrp="1"/>
          </p:cNvSpPr>
          <p:nvPr>
            <p:ph type="body" idx="4294967295"/>
          </p:nvPr>
        </p:nvSpPr>
        <p:spPr>
          <a:xfrm>
            <a:off x="484188" y="1562100"/>
            <a:ext cx="10515600" cy="4351338"/>
          </a:xfrm>
          <a:prstGeom prst="rect">
            <a:avLst/>
          </a:prstGeom>
          <a:ln w="9525" cap="flat" cmpd="sng">
            <a:noFill/>
            <a:prstDash val="solid"/>
            <a:round/>
          </a:ln>
        </p:spPr>
        <p:txBody>
          <a:bodyPr vert="horz" wrap="square" lIns="91440" tIns="45720" rIns="91440" bIns="45720" anchor="t" anchorCtr="0">
            <a:noAutofit/>
          </a:bodyPr>
          <a:lstStyle/>
          <a:p>
            <a:pPr>
              <a:buFont typeface="Wingdings" panose="05000000000000000000" charset="0"/>
              <a:buChar char="Ø"/>
            </a:pPr>
            <a:r>
              <a:rPr lang="zh-CN" altLang="en-US" sz="2000" b="1">
                <a:solidFill>
                  <a:srgbClr val="595959"/>
                </a:solidFill>
                <a:latin typeface="微软雅黑" panose="020B0503020204020204" charset="-122"/>
              </a:rPr>
              <a:t>电焊机要求：</a:t>
            </a:r>
            <a:endParaRPr lang="en-US" altLang="zh-CN" sz="2000" b="1">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持有电焊操作特殊工种证的人员方可使用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电焊机使用采取定点定位的方法，使用完毕必须放置规定地点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电焊线使用完毕必须回收并由使用者保管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使用前，应检查并确认初、次极线接线正确，输入电压符合电焊机的铭牌规定。接通电源后，严禁接触初级线路的带电部分。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次级抽头连接铜板应压紧，接线柱应有垫圈。合闸前，应详细检查接线螺帽、螺栓及其它部件并确认齐全、无松动或损坏。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多台电焊机集中使用时，应分接在三相电源网络上，使三相负载平衡。多台电焊机的接地装置应分别由接地处引接，不得串联。 </a:t>
            </a:r>
            <a:endParaRPr lang="en-US" altLang="zh-CN" sz="2000">
              <a:solidFill>
                <a:srgbClr val="595959"/>
              </a:solidFill>
              <a:latin typeface="微软雅黑" panose="020B0503020204020204" charset="-122"/>
            </a:endParaRPr>
          </a:p>
          <a:p>
            <a:pPr>
              <a:buClr>
                <a:schemeClr val="bg2"/>
              </a:buClr>
              <a:buFont typeface="Wingdings" panose="05000000000000000000" charset="0"/>
              <a:buChar char="Ø"/>
            </a:pPr>
            <a:r>
              <a:rPr lang="zh-CN" altLang="en-US" sz="2000">
                <a:solidFill>
                  <a:srgbClr val="595959"/>
                </a:solidFill>
                <a:latin typeface="微软雅黑" panose="020B0503020204020204" charset="-122"/>
              </a:rPr>
              <a:t>移动电焊机时，应切断电源，不得用拖拉电缆的方法移动电焊机。当焊接中突然停电时，应立即切断电源。 </a:t>
            </a:r>
            <a:endParaRPr lang="zh-CN" altLang="en-US" sz="2000">
              <a:solidFill>
                <a:srgbClr val="595959"/>
              </a:solidFill>
              <a:latin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82"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84"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85" name="文本"/>
          <p:cNvSpPr>
            <a:spLocks noGrp="1"/>
          </p:cNvSpPr>
          <p:nvPr>
            <p:ph type="body" idx="4294967295"/>
          </p:nvPr>
        </p:nvSpPr>
        <p:spPr>
          <a:xfrm>
            <a:off x="484188" y="1601787"/>
            <a:ext cx="11160124" cy="4864100"/>
          </a:xfrm>
          <a:prstGeom prst="rect">
            <a:avLst/>
          </a:prstGeom>
          <a:ln w="9525" cap="flat" cmpd="sng">
            <a:noFill/>
            <a:prstDash val="solid"/>
            <a:round/>
          </a:ln>
        </p:spPr>
        <p:txBody>
          <a:bodyPr vert="horz" wrap="square" lIns="91440" tIns="45720" rIns="91440" bIns="45720" anchor="t" anchorCtr="0">
            <a:noAutofit/>
          </a:bodyPr>
          <a:lstStyle/>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野外作业时，电焊机应放在避雨、通风较好的地方。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焊接时，不允许用铁板搭接的代替电焊机的搭铁</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电焊机外壳，必须有良好的接零或接地保护，其电源的装拆应由电工进行。电焊机的一次与二次绕组之间，绕组与铁芯之间，绕组、引线与外壳之间，绝缘电阻均不得低于</a:t>
            </a:r>
            <a:r>
              <a:rPr lang="en-US" altLang="zh-CN" sz="2000">
                <a:solidFill>
                  <a:srgbClr val="595959"/>
                </a:solidFill>
                <a:latin typeface="微软雅黑" panose="020B0503020204020204" charset="-122"/>
              </a:rPr>
              <a:t>0.5</a:t>
            </a:r>
            <a:r>
              <a:rPr lang="zh-CN" altLang="en-US" sz="2000">
                <a:solidFill>
                  <a:srgbClr val="595959"/>
                </a:solidFill>
                <a:latin typeface="微软雅黑" panose="020B0503020204020204" charset="-122"/>
              </a:rPr>
              <a:t>兆欧。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电焊机应放在防雨和通风良好的地方，焊接现场不准堆放易燃、易爆物品，使用电焊机必须按规定穿戴防护用品。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交流弧焊机一次电源线长度应不大于</a:t>
            </a:r>
            <a:r>
              <a:rPr lang="en-US" altLang="zh-CN" sz="2000">
                <a:solidFill>
                  <a:srgbClr val="595959"/>
                </a:solidFill>
                <a:latin typeface="微软雅黑" panose="020B0503020204020204" charset="-122"/>
              </a:rPr>
              <a:t>5</a:t>
            </a:r>
            <a:r>
              <a:rPr lang="zh-CN" altLang="en-US" sz="2000">
                <a:solidFill>
                  <a:srgbClr val="595959"/>
                </a:solidFill>
                <a:latin typeface="微软雅黑" panose="020B0503020204020204" charset="-122"/>
              </a:rPr>
              <a:t>米，电焊机二次线电缆长度应不大于</a:t>
            </a:r>
            <a:r>
              <a:rPr lang="en-US" altLang="zh-CN" sz="2000">
                <a:solidFill>
                  <a:srgbClr val="595959"/>
                </a:solidFill>
                <a:latin typeface="微软雅黑" panose="020B0503020204020204" charset="-122"/>
              </a:rPr>
              <a:t>30</a:t>
            </a:r>
            <a:r>
              <a:rPr lang="zh-CN" altLang="en-US" sz="2000">
                <a:solidFill>
                  <a:srgbClr val="595959"/>
                </a:solidFill>
                <a:latin typeface="微软雅黑" panose="020B0503020204020204" charset="-122"/>
              </a:rPr>
              <a:t>米。</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焊钳与把线必须绝缘良好、连接牢固，更换焊条应戴手套。在潮湿地点工作。应站在绝缘胶板或木板上。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严禁在带压力的容器或管道上施焊，焊接带电的设备必须先切断电源。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焊接贮存过易燃、易爆、有毒物品的容器或管道，必须先清除干净，并将所有孔口打开。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在密闭金属容器内施焊时，容器必须可靠接地、通风良好，并应有人监护。严禁内容器内输人氧气。 </a:t>
            </a:r>
            <a:endParaRPr lang="en-US" altLang="zh-CN" sz="2000">
              <a:solidFill>
                <a:srgbClr val="595959"/>
              </a:solidFill>
              <a:latin typeface="微软雅黑" panose="020B0503020204020204" charset="-122"/>
            </a:endParaRPr>
          </a:p>
          <a:p>
            <a:pPr>
              <a:lnSpc>
                <a:spcPct val="80000"/>
              </a:lnSpc>
              <a:buClr>
                <a:schemeClr val="bg2"/>
              </a:buClr>
              <a:buFont typeface="Wingdings" panose="05000000000000000000" charset="0"/>
              <a:buChar char="l"/>
            </a:pPr>
            <a:r>
              <a:rPr lang="zh-CN" altLang="en-US" sz="2000">
                <a:solidFill>
                  <a:srgbClr val="595959"/>
                </a:solidFill>
                <a:latin typeface="微软雅黑" panose="020B0503020204020204" charset="-122"/>
              </a:rPr>
              <a:t>焊接预热工件时，应有石棉布或挡板等隔热措施。 </a:t>
            </a:r>
            <a:endParaRPr lang="en-US" altLang="zh-CN" sz="2000">
              <a:solidFill>
                <a:srgbClr val="595959"/>
              </a:solidFill>
              <a:latin typeface="微软雅黑" panose="020B0503020204020204" charset="-122"/>
            </a:endParaRPr>
          </a:p>
          <a:p>
            <a:pPr>
              <a:lnSpc>
                <a:spcPct val="80000"/>
              </a:lnSpc>
            </a:pPr>
            <a:endParaRPr lang="zh-CN" altLang="en-US" sz="2000">
              <a:solidFill>
                <a:srgbClr val="595959"/>
              </a:solidFill>
              <a:latin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8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89"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390" name="图片" descr="4"/>
          <p:cNvPicPr>
            <a:picLocks noChangeAspect="1"/>
          </p:cNvPicPr>
          <p:nvPr/>
        </p:nvPicPr>
        <p:blipFill>
          <a:blip r:embed="rId1" cstate="print"/>
          <a:stretch>
            <a:fillRect/>
          </a:stretch>
        </p:blipFill>
        <p:spPr>
          <a:xfrm>
            <a:off x="234950" y="2092325"/>
            <a:ext cx="2857500" cy="2333625"/>
          </a:xfrm>
          <a:prstGeom prst="rect">
            <a:avLst/>
          </a:prstGeom>
          <a:noFill/>
          <a:ln w="9525" cap="flat" cmpd="sng">
            <a:noFill/>
            <a:prstDash val="solid"/>
            <a:round/>
          </a:ln>
        </p:spPr>
      </p:pic>
      <p:sp>
        <p:nvSpPr>
          <p:cNvPr id="391" name="圆角矩形标注"/>
          <p:cNvSpPr/>
          <p:nvPr/>
        </p:nvSpPr>
        <p:spPr>
          <a:xfrm>
            <a:off x="1858963" y="4478338"/>
            <a:ext cx="1152524" cy="366712"/>
          </a:xfrm>
          <a:prstGeom prst="wedgeRoundRectCallout">
            <a:avLst>
              <a:gd name="adj1" fmla="val -64875"/>
              <a:gd name="adj2" fmla="val -145666"/>
              <a:gd name="adj3" fmla="val 16667"/>
            </a:avLst>
          </a:prstGeom>
          <a:solidFill>
            <a:schemeClr val="accent1"/>
          </a:solidFill>
          <a:ln w="9525" cap="flat" cmpd="sng">
            <a:noFill/>
            <a:prstDash val="solid"/>
            <a:round/>
          </a:ln>
        </p:spPr>
        <p:txBody>
          <a:bodyPr vert="horz" wrap="square" lIns="91440" tIns="45720" rIns="91440" bIns="45720" anchor="t" anchorCtr="0">
            <a:noAutofit/>
          </a:bodyPr>
          <a:lstStyle/>
          <a:p>
            <a:pPr marL="0" indent="0" algn="ctr">
              <a:lnSpc>
                <a:spcPct val="100000"/>
              </a:lnSpc>
              <a:spcBef>
                <a:spcPct val="50000"/>
              </a:spcBef>
              <a:spcAft>
                <a:spcPts val="0"/>
              </a:spcAft>
              <a:buNone/>
            </a:pPr>
            <a:r>
              <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rPr>
              <a:t>目视管理</a:t>
            </a:r>
            <a:endPar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endParaRPr>
          </a:p>
        </p:txBody>
      </p:sp>
      <p:sp>
        <p:nvSpPr>
          <p:cNvPr id="392" name="圆角矩形标注"/>
          <p:cNvSpPr/>
          <p:nvPr/>
        </p:nvSpPr>
        <p:spPr>
          <a:xfrm>
            <a:off x="0" y="3651250"/>
            <a:ext cx="847725" cy="346075"/>
          </a:xfrm>
          <a:prstGeom prst="wedgeRoundRectCallout">
            <a:avLst>
              <a:gd name="adj1" fmla="val 6231"/>
              <a:gd name="adj2" fmla="val -203666"/>
              <a:gd name="adj3" fmla="val 16667"/>
            </a:avLst>
          </a:prstGeom>
          <a:solidFill>
            <a:schemeClr val="accent1"/>
          </a:solidFill>
          <a:ln w="9525" cap="flat" cmpd="sng">
            <a:noFill/>
            <a:prstDash val="solid"/>
            <a:round/>
          </a:ln>
        </p:spPr>
        <p:txBody>
          <a:bodyPr vert="horz" wrap="square" lIns="91440" tIns="45720" rIns="91440" bIns="45720" anchor="t" anchorCtr="0">
            <a:noAutofit/>
          </a:bodyPr>
          <a:lstStyle/>
          <a:p>
            <a:pPr marL="0" indent="0" algn="ctr">
              <a:lnSpc>
                <a:spcPct val="100000"/>
              </a:lnSpc>
              <a:spcBef>
                <a:spcPct val="50000"/>
              </a:spcBef>
              <a:spcAft>
                <a:spcPts val="0"/>
              </a:spcAft>
              <a:buNone/>
            </a:pPr>
            <a:r>
              <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rPr>
              <a:t>阻火器</a:t>
            </a:r>
            <a:endPar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endParaRPr>
          </a:p>
        </p:txBody>
      </p:sp>
      <p:sp>
        <p:nvSpPr>
          <p:cNvPr id="393" name="圆角矩形标注"/>
          <p:cNvSpPr/>
          <p:nvPr/>
        </p:nvSpPr>
        <p:spPr>
          <a:xfrm>
            <a:off x="1914525" y="2435225"/>
            <a:ext cx="1152525" cy="366713"/>
          </a:xfrm>
          <a:prstGeom prst="wedgeRoundRectCallout">
            <a:avLst>
              <a:gd name="adj1" fmla="val 29476"/>
              <a:gd name="adj2" fmla="val 215365"/>
              <a:gd name="adj3" fmla="val 16667"/>
            </a:avLst>
          </a:prstGeom>
          <a:solidFill>
            <a:schemeClr val="accent1"/>
          </a:solidFill>
          <a:ln w="9525" cap="flat" cmpd="sng">
            <a:noFill/>
            <a:prstDash val="solid"/>
            <a:round/>
          </a:ln>
        </p:spPr>
        <p:txBody>
          <a:bodyPr vert="horz" wrap="square" lIns="91440" tIns="45720" rIns="91440" bIns="45720" anchor="t" anchorCtr="0">
            <a:noAutofit/>
          </a:bodyPr>
          <a:lstStyle/>
          <a:p>
            <a:pPr marL="0" indent="0" algn="ctr">
              <a:lnSpc>
                <a:spcPct val="100000"/>
              </a:lnSpc>
              <a:spcBef>
                <a:spcPct val="50000"/>
              </a:spcBef>
              <a:spcAft>
                <a:spcPts val="0"/>
              </a:spcAft>
              <a:buNone/>
            </a:pPr>
            <a:r>
              <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rPr>
              <a:t>防震圈</a:t>
            </a:r>
            <a:endParaRPr lang="zh-CN" altLang="en-US" sz="16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endParaRPr>
          </a:p>
        </p:txBody>
      </p:sp>
      <p:sp>
        <p:nvSpPr>
          <p:cNvPr id="394" name="矩形"/>
          <p:cNvSpPr/>
          <p:nvPr/>
        </p:nvSpPr>
        <p:spPr>
          <a:xfrm>
            <a:off x="3238500" y="2092325"/>
            <a:ext cx="8782051" cy="2748915"/>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l">
              <a:lnSpc>
                <a:spcPct val="100000"/>
              </a:lnSpc>
              <a:spcBef>
                <a:spcPct val="50000"/>
              </a:spcBef>
              <a:spcAft>
                <a:spcPts val="0"/>
              </a:spcAft>
              <a:buClr>
                <a:schemeClr val="tx1"/>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氧气瓶应戴好安全防护帽，坚直安放在固定的支架上，要采取防止日光曝晒的措施。 　　</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氧气瓶里的氧气，不能全部用完，必须留有剩余压力，严防乙炔倒灌引起爆炸。尚有剩余压力的氧气瓶，应将阀门拧紧，注上“空瓶”标记。</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氧气瓶附件有缺损，阀门螺杆滑丝时，应停止使用。</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禁止用沾染油类的手和工具操作气瓶，以防引起爆炸。</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endPar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395" name="矩形"/>
          <p:cNvSpPr/>
          <p:nvPr/>
        </p:nvSpPr>
        <p:spPr>
          <a:xfrm>
            <a:off x="484188" y="5005388"/>
            <a:ext cx="2754312" cy="519112"/>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ct val="50000"/>
              </a:spcBef>
              <a:spcAft>
                <a:spcPts val="0"/>
              </a:spcAft>
              <a:buNone/>
            </a:pPr>
            <a:r>
              <a:rPr lang="zh-CN" altLang="en-US" sz="28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rPr>
              <a:t>氧气瓶使用方法</a:t>
            </a:r>
            <a:endParaRPr lang="zh-CN" altLang="en-US" sz="28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39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399"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00" name="矩形"/>
          <p:cNvSpPr/>
          <p:nvPr/>
        </p:nvSpPr>
        <p:spPr>
          <a:xfrm>
            <a:off x="1101725" y="2371725"/>
            <a:ext cx="9936163" cy="275844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l">
              <a:lnSpc>
                <a:spcPct val="100000"/>
              </a:lnSpc>
              <a:spcBef>
                <a:spcPct val="50000"/>
              </a:spcBef>
              <a:spcAft>
                <a:spcPts val="0"/>
              </a:spcAft>
              <a:buClr>
                <a:schemeClr val="tx1"/>
              </a:buClr>
              <a:buFont typeface="Wingdings" panose="05000000000000000000" charset="0"/>
              <a:buChar char="Ø"/>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氧气瓶不能强烈碰撞。禁止采用抛、摔及其它容易引撞击的方法进行装卸或搬运。严禁用电磁起重机吊运。</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在开启瓶阀和减压器时，人要站在侧面；开启的速度要缓慢，防止有机材料零件温度过高或气流过快产生静电火花。而造成燃烧。</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冬天，气瓶的减压器和管系发生冻结时，严禁用火烘烤或使用铁器一类的东西猛击气瓶，更不能猛拧减压表的调节螺丝，以防止氧气突然大量冲出，造成事故。</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氧气瓶不得靠近热源，与明火的距离一般不得小于</a:t>
            </a: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10</a:t>
            </a: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米。</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chemeClr val="tx1"/>
              </a:buClr>
              <a:buFont typeface="Wingdings" panose="05000000000000000000" charset="0"/>
              <a:buChar char="Ø"/>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禁止使用没有减压器的氧气瓶。气瓶的减压器应有专业人员修理。</a:t>
            </a:r>
            <a:endParaRPr lang="zh-CN" altLang="en-US" sz="1800" b="0" i="0" u="none" strike="noStrike" kern="1200" cap="none" spc="0" baseline="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02"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04"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05" name="文本"/>
          <p:cNvSpPr>
            <a:spLocks noGrp="1"/>
          </p:cNvSpPr>
          <p:nvPr>
            <p:ph type="body" idx="4294967295"/>
          </p:nvPr>
        </p:nvSpPr>
        <p:spPr>
          <a:xfrm>
            <a:off x="1087438" y="1439863"/>
            <a:ext cx="4038600" cy="4800600"/>
          </a:xfrm>
          <a:prstGeom prst="rect">
            <a:avLst/>
          </a:prstGeom>
          <a:ln w="9525" cap="flat" cmpd="sng">
            <a:noFill/>
            <a:prstDash val="solid"/>
            <a:round/>
          </a:ln>
        </p:spPr>
        <p:txBody>
          <a:bodyPr vert="horz" wrap="square" lIns="91440" tIns="45720" rIns="91440" bIns="45720" anchor="t" anchorCtr="0">
            <a:noAutofit/>
          </a:bodyPr>
          <a:lstStyle/>
          <a:p>
            <a:pPr marL="228600" indent="-228600">
              <a:buSzPct val="100000"/>
              <a:buFont typeface="Arial" panose="020B0604020202020204" pitchFamily="34" charset="0"/>
              <a:buChar char="•"/>
            </a:pPr>
            <a:r>
              <a:rPr lang="zh-CN" altLang="en-US" sz="2400">
                <a:latin typeface="微软雅黑" panose="020B0503020204020204" charset="-122"/>
              </a:rPr>
              <a:t>氧气瓶规格</a:t>
            </a:r>
            <a:endParaRPr lang="en-US" altLang="zh-CN" sz="2400">
              <a:latin typeface="微软雅黑" panose="020B0503020204020204" charset="-122"/>
            </a:endParaRPr>
          </a:p>
          <a:p>
            <a:pPr marL="228600" indent="-228600">
              <a:buSzPct val="100000"/>
              <a:buFont typeface="Arial" panose="020B0604020202020204" pitchFamily="34" charset="0"/>
              <a:buChar char="•"/>
            </a:pPr>
            <a:endParaRPr lang="zh-CN" altLang="en-US" sz="2400">
              <a:latin typeface="微软雅黑" panose="020B0503020204020204" charset="-122"/>
            </a:endParaRPr>
          </a:p>
        </p:txBody>
      </p:sp>
      <p:graphicFrame>
        <p:nvGraphicFramePr>
          <p:cNvPr id="406" name="表格"/>
          <p:cNvGraphicFramePr>
            <a:graphicFrameLocks noGrp="1"/>
          </p:cNvGraphicFramePr>
          <p:nvPr/>
        </p:nvGraphicFramePr>
        <p:xfrm>
          <a:off x="1595438" y="2747963"/>
          <a:ext cx="7788145" cy="2726994"/>
        </p:xfrm>
        <a:graphic>
          <a:graphicData uri="http://schemas.openxmlformats.org/drawingml/2006/table">
            <a:tbl>
              <a:tblPr bandRow="1">
                <a:noFill/>
              </a:tblPr>
              <a:tblGrid>
                <a:gridCol w="1028687"/>
                <a:gridCol w="1025512"/>
                <a:gridCol w="850887"/>
                <a:gridCol w="795324"/>
                <a:gridCol w="1312837"/>
                <a:gridCol w="806437"/>
                <a:gridCol w="871524"/>
                <a:gridCol w="1096937"/>
              </a:tblGrid>
              <a:tr h="152241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瓶体表面涂色</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工作</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压力</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MPa</a:t>
                      </a: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容积</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L</a:t>
                      </a: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瓶体外径</a:t>
                      </a: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(mm)</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瓶体</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高度</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(mm)</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质量</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(Kg)</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水压</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试验</a:t>
                      </a:r>
                      <a:endPar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(MPa</a:t>
                      </a: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采用瓶阀</a:t>
                      </a:r>
                      <a:endParaRPr lang="zh-CN" altLang="en-US" sz="18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1204582">
                <a:tc>
                  <a:txBody>
                    <a:bodyPr/>
                    <a:lstStyle/>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天蓝</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15</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33</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40</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44</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219</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1150±20</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1137±20</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1490±20</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54±2</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55±2</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57±2</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22.5</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r>
                        <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QF-2</a:t>
                      </a:r>
                      <a:endParaRPr lang="en-US" altLang="zh-CN"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p>
                      <a:pPr marL="0" indent="0" algn="l" eaLnBrk="1" latinLnBrk="0" hangingPunct="1">
                        <a:lnSpc>
                          <a:spcPct val="100000"/>
                        </a:lnSpc>
                        <a:spcBef>
                          <a:spcPts val="0"/>
                        </a:spcBef>
                        <a:spcAft>
                          <a:spcPts val="0"/>
                        </a:spcAft>
                        <a:buNone/>
                      </a:pPr>
                      <a:r>
                        <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rPr>
                        <a:t>铜阀</a:t>
                      </a:r>
                      <a:endParaRPr lang="zh-CN" altLang="en-US" sz="1800" b="0" i="0" u="none" strike="noStrike" kern="1200" cap="none" spc="0" baseline="0">
                        <a:solidFill>
                          <a:srgbClr val="ED171F"/>
                        </a:solidFill>
                        <a:latin typeface="微软雅黑" panose="020B0503020204020204" charset="-122"/>
                        <a:ea typeface="微软雅黑" panose="020B0503020204020204" charset="-122"/>
                        <a:cs typeface="Arial" panose="020B0604020202020204" pitchFamily="34" charset="0"/>
                      </a:endParaRPr>
                    </a:p>
                  </a:txBody>
                  <a:tcPr marL="89992" marR="89992" marT="0" marB="0">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0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07"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动火作业名词解释</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8" name="矩形"/>
          <p:cNvSpPr/>
          <p:nvPr/>
        </p:nvSpPr>
        <p:spPr>
          <a:xfrm>
            <a:off x="1046163" y="1854200"/>
            <a:ext cx="2909887" cy="592138"/>
          </a:xfrm>
          <a:prstGeom prst="rect">
            <a:avLst/>
          </a:prstGeom>
          <a:solidFill>
            <a:srgbClr val="339966"/>
          </a:solidFill>
          <a:scene3d>
            <a:camera prst="legacyObliqueTopRight"/>
            <a:lightRig rig="legacyFlat4" dir="b"/>
          </a:scene3d>
          <a:sp3d extrusionH="430200" prstMaterial="legacyMatte">
            <a:bevelT w="13500" h="13500" prst="angle"/>
            <a:bevelB w="13500" h="13500" prst="angle"/>
            <a:extrusionClr>
              <a:srgbClr val="339966"/>
            </a:extrusionClr>
          </a:sp3d>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动火计划的制定和批准</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9" name="矩形"/>
          <p:cNvSpPr/>
          <p:nvPr/>
        </p:nvSpPr>
        <p:spPr>
          <a:xfrm>
            <a:off x="4867275" y="1555750"/>
            <a:ext cx="2638424" cy="592137"/>
          </a:xfrm>
          <a:prstGeom prst="rect">
            <a:avLst/>
          </a:prstGeom>
          <a:solidFill>
            <a:srgbClr val="993300"/>
          </a:solidFill>
          <a:scene3d>
            <a:camera prst="legacyObliqueTopRight"/>
            <a:lightRig rig="legacyFlat4" dir="b"/>
          </a:scene3d>
          <a:sp3d extrusionH="430200" prstMaterial="legacyMatte">
            <a:bevelT w="13500" h="13500" prst="angle"/>
            <a:bevelB w="13500" h="13500" prst="angle"/>
            <a:extrusionClr>
              <a:srgbClr val="993300"/>
            </a:extrusionClr>
          </a:sp3d>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设备及人员的要求和检查</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0" name="矩形"/>
          <p:cNvSpPr/>
          <p:nvPr/>
        </p:nvSpPr>
        <p:spPr>
          <a:xfrm>
            <a:off x="6808788" y="3067050"/>
            <a:ext cx="2001836" cy="592137"/>
          </a:xfrm>
          <a:prstGeom prst="rect">
            <a:avLst/>
          </a:prstGeom>
          <a:solidFill>
            <a:srgbClr val="008000"/>
          </a:solidFill>
          <a:scene3d>
            <a:camera prst="legacyObliqueTopRight"/>
            <a:lightRig rig="legacyFlat4" dir="b"/>
          </a:scene3d>
          <a:sp3d extrusionH="430200" prstMaterial="legacyMatte">
            <a:bevelT w="13500" h="13500" prst="angle"/>
            <a:bevelB w="13500" h="13500" prst="angle"/>
            <a:extrusionClr>
              <a:srgbClr val="008000"/>
            </a:extrusionClr>
          </a:sp3d>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现场标准化管理</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1" name="矩形"/>
          <p:cNvSpPr/>
          <p:nvPr/>
        </p:nvSpPr>
        <p:spPr>
          <a:xfrm>
            <a:off x="6730999" y="4884738"/>
            <a:ext cx="2001838" cy="592136"/>
          </a:xfrm>
          <a:prstGeom prst="rect">
            <a:avLst/>
          </a:prstGeom>
          <a:solidFill>
            <a:srgbClr val="FF9900"/>
          </a:solidFill>
          <a:scene3d>
            <a:camera prst="legacyObliqueTopRight"/>
            <a:lightRig rig="legacyFlat4" dir="b"/>
          </a:scene3d>
          <a:sp3d extrusionH="430200" prstMaterial="legacyMatte">
            <a:bevelT w="13500" h="13500" prst="angle"/>
            <a:bevelB w="13500" h="13500" prst="angle"/>
            <a:extrusionClr>
              <a:srgbClr val="FF9900"/>
            </a:extrusionClr>
          </a:sp3d>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2" name="矩形"/>
          <p:cNvSpPr/>
          <p:nvPr/>
        </p:nvSpPr>
        <p:spPr>
          <a:xfrm>
            <a:off x="4351338" y="5824538"/>
            <a:ext cx="2001837" cy="592136"/>
          </a:xfrm>
          <a:prstGeom prst="rect">
            <a:avLst/>
          </a:prstGeom>
          <a:solidFill>
            <a:srgbClr val="FFFF00"/>
          </a:solidFill>
          <a:scene3d>
            <a:camera prst="legacyObliqueTopRight"/>
            <a:lightRig rig="legacyFlat4" dir="b"/>
          </a:scene3d>
          <a:sp3d extrusionH="430200" prstMaterial="legacyMatte">
            <a:bevelT w="13500" h="13500" prst="angle"/>
            <a:bevelB w="13500" h="13500" prst="angle"/>
            <a:extrusionClr>
              <a:srgbClr val="FFFF00"/>
            </a:extrusionClr>
          </a:sp3d>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人员工用具离场</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3" name="椭圆"/>
          <p:cNvSpPr/>
          <p:nvPr/>
        </p:nvSpPr>
        <p:spPr>
          <a:xfrm>
            <a:off x="3724275" y="3151188"/>
            <a:ext cx="2119313" cy="2119312"/>
          </a:xfrm>
          <a:prstGeom prst="ellipse">
            <a:avLst/>
          </a:prstGeom>
          <a:solidFill>
            <a:srgbClr val="92D050"/>
          </a:solidFill>
          <a:ln w="9525" cap="flat" cmpd="sng">
            <a:noFill/>
            <a:prstDash val="solid"/>
            <a:round/>
          </a:ln>
        </p:spPr>
        <p:txBody>
          <a:bodyPr vert="horz" wrap="none" lIns="91440" tIns="45720" rIns="91440" bIns="45720" anchor="ctr" anchorCtr="0">
            <a:noAutofit/>
          </a:bodyPr>
          <a:lstStyle/>
          <a:p>
            <a:pPr marL="0" indent="0" algn="ctr">
              <a:lnSpc>
                <a:spcPct val="100000"/>
              </a:lnSpc>
              <a:spcBef>
                <a:spcPts val="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动火作业过程</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4" name="右箭头"/>
          <p:cNvSpPr/>
          <p:nvPr/>
        </p:nvSpPr>
        <p:spPr>
          <a:xfrm>
            <a:off x="4197350" y="1965325"/>
            <a:ext cx="668338" cy="182562"/>
          </a:xfrm>
          <a:prstGeom prst="rightArrow">
            <a:avLst>
              <a:gd name="adj1" fmla="val 50000"/>
              <a:gd name="adj2" fmla="val 91488"/>
            </a:avLst>
          </a:prstGeom>
          <a:solidFill>
            <a:schemeClr val="accent1"/>
          </a:solidFill>
          <a:ln w="9525" cap="flat" cmpd="sng">
            <a:noFill/>
            <a:prstDash val="solid"/>
            <a:round/>
          </a:ln>
        </p:spPr>
        <p:txBody>
          <a:bodyPr rtlCol="0" anchor="ctr"/>
          <a:lstStyle/>
          <a:p>
            <a:pPr algn="ctr"/>
          </a:p>
        </p:txBody>
      </p:sp>
      <p:sp>
        <p:nvSpPr>
          <p:cNvPr id="115" name="曲线"/>
          <p:cNvSpPr/>
          <p:nvPr/>
        </p:nvSpPr>
        <p:spPr>
          <a:xfrm rot="5400000">
            <a:off x="7842250" y="1854200"/>
            <a:ext cx="700087" cy="700088"/>
          </a:xfrm>
          <a:custGeom>
            <a:avLst/>
            <a:gdLst>
              <a:gd name="T1" fmla="*/ 0 w 21600"/>
              <a:gd name="T2" fmla="*/ 0 h 21600"/>
              <a:gd name="T3" fmla="*/ 21600 w 21600"/>
              <a:gd name="T4" fmla="*/ 21600 h 21600"/>
            </a:gdLst>
            <a:ahLst/>
            <a:cxnLst/>
            <a:rect l="T1" t="T2" r="T3" b="T4"/>
            <a:pathLst>
              <a:path w="21600" h="21600">
                <a:moveTo>
                  <a:pt x="21600" y="6079"/>
                </a:moveTo>
                <a:lnTo>
                  <a:pt x="15134" y="0"/>
                </a:lnTo>
                <a:lnTo>
                  <a:pt x="15134" y="4212"/>
                </a:lnTo>
                <a:lnTo>
                  <a:pt x="12427" y="4212"/>
                </a:lnTo>
                <a:cubicBezTo>
                  <a:pt x="5563" y="4212"/>
                  <a:pt x="0" y="7770"/>
                  <a:pt x="0" y="12157"/>
                </a:cubicBezTo>
                <a:lnTo>
                  <a:pt x="0" y="21600"/>
                </a:lnTo>
                <a:lnTo>
                  <a:pt x="3815" y="21600"/>
                </a:lnTo>
                <a:lnTo>
                  <a:pt x="3815" y="12157"/>
                </a:lnTo>
                <a:cubicBezTo>
                  <a:pt x="3815" y="9832"/>
                  <a:pt x="7671" y="7945"/>
                  <a:pt x="12427" y="7945"/>
                </a:cubicBezTo>
                <a:lnTo>
                  <a:pt x="15134" y="7945"/>
                </a:lnTo>
                <a:lnTo>
                  <a:pt x="15134" y="12157"/>
                </a:lnTo>
                <a:close/>
              </a:path>
            </a:pathLst>
          </a:custGeom>
          <a:solidFill>
            <a:schemeClr val="accent1"/>
          </a:solidFill>
          <a:ln w="9525" cap="flat" cmpd="sng">
            <a:noFill/>
            <a:prstDash val="solid"/>
            <a:round/>
          </a:ln>
        </p:spPr>
        <p:txBody>
          <a:bodyPr rtlCol="0" anchor="ctr"/>
          <a:lstStyle/>
          <a:p>
            <a:pPr algn="ctr"/>
          </a:p>
        </p:txBody>
      </p:sp>
      <p:sp>
        <p:nvSpPr>
          <p:cNvPr id="116" name="曲线"/>
          <p:cNvSpPr/>
          <p:nvPr/>
        </p:nvSpPr>
        <p:spPr>
          <a:xfrm rot="10800000">
            <a:off x="6472238" y="5553075"/>
            <a:ext cx="1677987" cy="723900"/>
          </a:xfrm>
          <a:custGeom>
            <a:avLst/>
            <a:gdLst>
              <a:gd name="T1" fmla="*/ 0 w 21600"/>
              <a:gd name="T2" fmla="*/ 0 h 21600"/>
              <a:gd name="T3" fmla="*/ 21600 w 21600"/>
              <a:gd name="T4" fmla="*/ 21600 h 21600"/>
            </a:gdLst>
            <a:ahLst/>
            <a:cxnLst/>
            <a:rect l="T1" t="T2" r="T3" b="T4"/>
            <a:pathLst>
              <a:path w="21600" h="21600">
                <a:moveTo>
                  <a:pt x="21600" y="6079"/>
                </a:moveTo>
                <a:lnTo>
                  <a:pt x="15133" y="0"/>
                </a:lnTo>
                <a:lnTo>
                  <a:pt x="15133" y="4212"/>
                </a:lnTo>
                <a:lnTo>
                  <a:pt x="12427" y="4212"/>
                </a:lnTo>
                <a:cubicBezTo>
                  <a:pt x="5563" y="4212"/>
                  <a:pt x="0" y="7769"/>
                  <a:pt x="0" y="12158"/>
                </a:cubicBezTo>
                <a:lnTo>
                  <a:pt x="0" y="21600"/>
                </a:lnTo>
                <a:lnTo>
                  <a:pt x="3815" y="21600"/>
                </a:lnTo>
                <a:lnTo>
                  <a:pt x="3815" y="12158"/>
                </a:lnTo>
                <a:cubicBezTo>
                  <a:pt x="3815" y="9832"/>
                  <a:pt x="7671" y="7946"/>
                  <a:pt x="12427" y="7946"/>
                </a:cubicBezTo>
                <a:lnTo>
                  <a:pt x="15133" y="7946"/>
                </a:lnTo>
                <a:lnTo>
                  <a:pt x="15133" y="12158"/>
                </a:lnTo>
                <a:close/>
              </a:path>
            </a:pathLst>
          </a:custGeom>
          <a:solidFill>
            <a:schemeClr val="accent1"/>
          </a:solidFill>
          <a:ln w="9525" cap="flat" cmpd="sng">
            <a:noFill/>
            <a:prstDash val="solid"/>
            <a:round/>
          </a:ln>
        </p:spPr>
        <p:txBody>
          <a:bodyPr rtlCol="0" anchor="ctr"/>
          <a:lstStyle/>
          <a:p>
            <a:pPr algn="ctr"/>
          </a:p>
        </p:txBody>
      </p:sp>
      <p:sp>
        <p:nvSpPr>
          <p:cNvPr id="117" name="右箭头"/>
          <p:cNvSpPr/>
          <p:nvPr/>
        </p:nvSpPr>
        <p:spPr>
          <a:xfrm rot="5400000">
            <a:off x="7931150" y="4095750"/>
            <a:ext cx="928687" cy="246062"/>
          </a:xfrm>
          <a:prstGeom prst="rightArrow">
            <a:avLst>
              <a:gd name="adj1" fmla="val 50000"/>
              <a:gd name="adj2" fmla="val 94319"/>
            </a:avLst>
          </a:prstGeom>
          <a:solidFill>
            <a:schemeClr val="accent1"/>
          </a:solidFill>
          <a:ln w="9525" cap="flat" cmpd="sng">
            <a:noFill/>
            <a:prstDash val="solid"/>
            <a:round/>
          </a:ln>
        </p:spPr>
        <p:txBody>
          <a:bodyPr rtlCol="0"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ipe(down)">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down)">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down)">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wipe(down)">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down)">
                                      <p:cBhvr>
                                        <p:cTn id="37" dur="50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down)">
                                      <p:cBhvr>
                                        <p:cTn id="42" dur="500"/>
                                        <p:tgtEl>
                                          <p:spTgt spid="1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down)">
                                      <p:cBhvr>
                                        <p:cTn id="4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4" grpId="0" animBg="1"/>
      <p:bldP spid="115" grpId="0" animBg="1"/>
      <p:bldP spid="116" grpId="0" animBg="1"/>
      <p:bldP spid="1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0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10"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411" name="图片" descr="5"/>
          <p:cNvPicPr>
            <a:picLocks noChangeAspect="1"/>
          </p:cNvPicPr>
          <p:nvPr/>
        </p:nvPicPr>
        <p:blipFill>
          <a:blip r:embed="rId1" cstate="print"/>
          <a:stretch>
            <a:fillRect/>
          </a:stretch>
        </p:blipFill>
        <p:spPr>
          <a:xfrm>
            <a:off x="781050" y="2492375"/>
            <a:ext cx="2857500" cy="2000249"/>
          </a:xfrm>
          <a:prstGeom prst="rect">
            <a:avLst/>
          </a:prstGeom>
          <a:noFill/>
          <a:ln w="9525" cap="flat" cmpd="sng">
            <a:noFill/>
            <a:prstDash val="solid"/>
            <a:round/>
          </a:ln>
        </p:spPr>
      </p:pic>
      <p:sp>
        <p:nvSpPr>
          <p:cNvPr id="412" name="矩形"/>
          <p:cNvSpPr/>
          <p:nvPr/>
        </p:nvSpPr>
        <p:spPr>
          <a:xfrm>
            <a:off x="3825875" y="1636713"/>
            <a:ext cx="7659689" cy="4815840"/>
          </a:xfrm>
          <a:prstGeom prst="rect">
            <a:avLst/>
          </a:prstGeom>
          <a:noFill/>
          <a:ln w="9525" cap="flat" cmpd="sng">
            <a:noFill/>
            <a:prstDash val="solid"/>
            <a:round/>
          </a:ln>
        </p:spPr>
        <p:txBody>
          <a:bodyPr vert="horz" wrap="square" lIns="91440" tIns="45720" rIns="91440" bIns="45720" anchor="t" anchorCtr="0">
            <a:spAutoFit/>
          </a:bodyPr>
          <a:lstStyle/>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乙炔气瓶不可以卧倒使用</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乙炔溶于丙酮，</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15</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度，</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1.5MPa</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溶解</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375</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体积乙炔，不可以卧   </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倒使用，防止丙酮流出，通过乙炔减压器流入乙炔胶管和</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焊炬内引起燃烧爆炸（丙酮蒸汽与空气混合气的爆炸极限</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为</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2.9</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13</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夏季使用乙炔气瓶不准再阳光下暴晒</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乙炔气瓶表面温度不能超过</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40</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度，防止乙炔在丙酮内溶解</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度降低，压力大大升高，容易造成爆炸事故，同时远离热</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源</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没安装回火防止器的乙炔瓶不能使用</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00000"/>
              </a:lnSpc>
              <a:spcBef>
                <a:spcPct val="50000"/>
              </a:spcBef>
              <a:spcAft>
                <a:spcPts val="0"/>
              </a:spcAft>
              <a:buClr>
                <a:srgbClr val="0033CC"/>
              </a:buClr>
              <a:buFont typeface="Wingdings" panose="05000000000000000000" charset="0"/>
              <a:buChar char="Ø"/>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为了防止倒流的火焰流入乙炔瓶，必须安装回火防止器</a:t>
            </a:r>
            <a:endPar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413" name="矩形"/>
          <p:cNvSpPr/>
          <p:nvPr/>
        </p:nvSpPr>
        <p:spPr>
          <a:xfrm>
            <a:off x="790574" y="4970462"/>
            <a:ext cx="2754312" cy="519112"/>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ct val="50000"/>
              </a:spcBef>
              <a:spcAft>
                <a:spcPts val="0"/>
              </a:spcAft>
              <a:buNone/>
            </a:pPr>
            <a:r>
              <a:rPr lang="zh-CN" altLang="en-US" sz="28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乙炔瓶使用方法</a:t>
            </a:r>
            <a:endParaRPr lang="zh-CN" altLang="en-US" sz="28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15"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17" name="矩形"/>
          <p:cNvSpPr/>
          <p:nvPr/>
        </p:nvSpPr>
        <p:spPr>
          <a:xfrm>
            <a:off x="484188" y="420688"/>
            <a:ext cx="41040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设备及人员的要求和检查</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418" name="图片" descr="5"/>
          <p:cNvPicPr>
            <a:picLocks noChangeAspect="1"/>
          </p:cNvPicPr>
          <p:nvPr/>
        </p:nvPicPr>
        <p:blipFill>
          <a:blip r:embed="rId1" cstate="print"/>
          <a:stretch>
            <a:fillRect/>
          </a:stretch>
        </p:blipFill>
        <p:spPr>
          <a:xfrm>
            <a:off x="701675" y="2306638"/>
            <a:ext cx="2857500" cy="2000249"/>
          </a:xfrm>
          <a:prstGeom prst="rect">
            <a:avLst/>
          </a:prstGeom>
          <a:noFill/>
          <a:ln w="9525" cap="flat" cmpd="sng">
            <a:noFill/>
            <a:prstDash val="solid"/>
            <a:round/>
          </a:ln>
        </p:spPr>
      </p:pic>
      <p:sp>
        <p:nvSpPr>
          <p:cNvPr id="419" name="矩形"/>
          <p:cNvSpPr/>
          <p:nvPr/>
        </p:nvSpPr>
        <p:spPr>
          <a:xfrm>
            <a:off x="3683000" y="1490662"/>
            <a:ext cx="8509001" cy="4963477"/>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ct val="50000"/>
              </a:spcBef>
              <a:spcAft>
                <a:spcPts val="0"/>
              </a:spcAft>
              <a:buClr>
                <a:srgbClr val="0033CC"/>
              </a:buClr>
              <a:buFont typeface="Wingdings" panose="05000000000000000000" charset="0"/>
              <a:buChar char="l"/>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乙炔不宜与银、铜长期接触</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乙炔与铜、银长期接触在一起，在潮湿的条件下可以产生新的化合物，即乙炔铜或乙炔银等爆炸性化合物，这些化合物加热到</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110</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120</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度或受到剧烈的震动时候，可能发生爆炸，只能使用含铜量低于</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70</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％的铜合金</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Clr>
                <a:srgbClr val="0033CC"/>
              </a:buClr>
              <a:buFont typeface="Wingdings" panose="05000000000000000000" charset="0"/>
              <a:buChar char="l"/>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氧气胶管与乙炔胶管不能相互代用</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两种胶管允许工作压力不同，前者为</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1.5MPa</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。后者为</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0.5  ,1.5MPa</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氧气胶管为黑色，乙炔胶管为红色（</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GB9448-88</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规定）新胶管使用时必须把其内壁滑石粉吹除干净，两种胶管不得沾染油脂，防止接触红热金属</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Clr>
                <a:srgbClr val="0033CC"/>
              </a:buClr>
              <a:buFont typeface="Wingdings" panose="05000000000000000000" charset="0"/>
              <a:buChar char="l"/>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乙炔减压器与瓶嘴安装连接时不能再漏气的情况下使用</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乙炔的含量按照体积计算在</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2.2</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-93</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％范围内与氧气形成混合气只要遇到明火在大气中也会爆炸，其压力式绝对压力的</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11</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a:t>
            </a:r>
            <a:r>
              <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13</a:t>
            </a: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倍</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Clr>
                <a:srgbClr val="0033CC"/>
              </a:buClr>
              <a:buFont typeface="Wingdings" panose="05000000000000000000" charset="0"/>
              <a:buChar char="l"/>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等压式焊炬不能使用低压乙炔</a:t>
            </a:r>
            <a:endParaRPr lang="en-US" altLang="zh-CN"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  防止氧气回到乙炔通道中，或者乙炔回到氧气通道中，防止点火引起爆炸  </a:t>
            </a:r>
            <a:endParaRPr lang="zh-CN" altLang="en-US" sz="20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420" name="矩形"/>
          <p:cNvSpPr/>
          <p:nvPr/>
        </p:nvSpPr>
        <p:spPr>
          <a:xfrm>
            <a:off x="711200" y="4784725"/>
            <a:ext cx="2754312" cy="519113"/>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ct val="50000"/>
              </a:spcBef>
              <a:spcAft>
                <a:spcPts val="0"/>
              </a:spcAft>
              <a:buNone/>
            </a:pPr>
            <a:r>
              <a:rPr lang="zh-CN" altLang="en-US" sz="28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rPr>
              <a:t>乙炔瓶使用方法</a:t>
            </a:r>
            <a:endParaRPr lang="zh-CN" altLang="en-US" sz="2800" b="1" i="0" u="none" strike="noStrike" kern="1200" cap="none" spc="0" baseline="0">
              <a:solidFill>
                <a:schemeClr val="tx1"/>
              </a:solidFill>
              <a:latin typeface="黑体" panose="02010609060101010101" pitchFamily="2" charset="-122"/>
              <a:ea typeface="黑体" panose="02010609060101010101" pitchFamily="2" charset="-122"/>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矩形"/>
          <p:cNvSpPr/>
          <p:nvPr/>
        </p:nvSpPr>
        <p:spPr>
          <a:xfrm>
            <a:off x="0" y="6364288"/>
            <a:ext cx="9828213" cy="74611"/>
          </a:xfrm>
          <a:prstGeom prst="rect">
            <a:avLst/>
          </a:prstGeom>
          <a:solidFill>
            <a:srgbClr val="95C53E"/>
          </a:solidFill>
          <a:ln w="9525" cap="flat" cmpd="sng">
            <a:noFill/>
            <a:prstDash val="solid"/>
            <a:round/>
          </a:ln>
        </p:spPr>
        <p:txBody>
          <a:bodyPr rtlCol="0" anchor="ctr"/>
          <a:lstStyle/>
          <a:p>
            <a:pPr algn="ctr"/>
          </a:p>
        </p:txBody>
      </p:sp>
      <p:sp>
        <p:nvSpPr>
          <p:cNvPr id="422" name="曲线"/>
          <p:cNvSpPr/>
          <p:nvPr/>
        </p:nvSpPr>
        <p:spPr>
          <a:xfrm flipV="1">
            <a:off x="0" y="0"/>
            <a:ext cx="7010399" cy="1314450"/>
          </a:xfrm>
          <a:custGeom>
            <a:avLst/>
            <a:gdLst>
              <a:gd name="T1" fmla="*/ 0 w 21600"/>
              <a:gd name="T2" fmla="*/ -21600 h 21600"/>
              <a:gd name="T3" fmla="*/ 21600 w 21600"/>
              <a:gd name="T4" fmla="*/ 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0E8146"/>
          </a:solidFill>
          <a:ln w="9525" cap="flat" cmpd="sng">
            <a:noFill/>
            <a:prstDash val="solid"/>
            <a:round/>
          </a:ln>
        </p:spPr>
        <p:txBody>
          <a:bodyPr rtlCol="0" anchor="ctr"/>
          <a:lstStyle/>
          <a:p>
            <a:pPr algn="ctr"/>
          </a:p>
        </p:txBody>
      </p:sp>
      <p:sp>
        <p:nvSpPr>
          <p:cNvPr id="423" name="矩形"/>
          <p:cNvSpPr/>
          <p:nvPr/>
        </p:nvSpPr>
        <p:spPr>
          <a:xfrm>
            <a:off x="4402138" y="3140075"/>
            <a:ext cx="4993005" cy="910589"/>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现场标准化管理</a:t>
            </a:r>
            <a:endPar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4" name="矩形"/>
          <p:cNvSpPr/>
          <p:nvPr/>
        </p:nvSpPr>
        <p:spPr>
          <a:xfrm>
            <a:off x="3416300" y="3309938"/>
            <a:ext cx="966787" cy="6635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03</a:t>
            </a:r>
            <a:endParaRPr lang="zh-CN" altLang="en-US"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27"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29"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现场标准化管理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30" name="文本"/>
          <p:cNvSpPr>
            <a:spLocks noGrp="1"/>
          </p:cNvSpPr>
          <p:nvPr>
            <p:ph type="body" idx="4294967295"/>
          </p:nvPr>
        </p:nvSpPr>
        <p:spPr>
          <a:xfrm>
            <a:off x="1377950" y="1720849"/>
            <a:ext cx="10515600" cy="4351338"/>
          </a:xfrm>
          <a:prstGeom prst="rect">
            <a:avLst/>
          </a:prstGeom>
          <a:ln w="9525" cap="flat" cmpd="sng">
            <a:noFill/>
            <a:prstDash val="solid"/>
            <a:round/>
          </a:ln>
        </p:spPr>
        <p:txBody>
          <a:bodyPr vert="horz" wrap="square" lIns="91440" tIns="45720" rIns="91440" bIns="45720" anchor="t" anchorCtr="0">
            <a:noAutofit/>
          </a:bodyPr>
          <a:lstStyle/>
          <a:p>
            <a:r>
              <a:rPr lang="zh-CN" altLang="en-US" b="1">
                <a:solidFill>
                  <a:srgbClr val="595959"/>
                </a:solidFill>
                <a:latin typeface="微软雅黑" panose="020B0503020204020204" charset="-122"/>
              </a:rPr>
              <a:t>隔离管理</a:t>
            </a:r>
            <a:endParaRPr lang="en-US" altLang="zh-CN" b="1">
              <a:solidFill>
                <a:srgbClr val="595959"/>
              </a:solidFill>
              <a:latin typeface="微软雅黑" panose="020B0503020204020204" charset="-122"/>
            </a:endParaRPr>
          </a:p>
          <a:p>
            <a:endParaRPr lang="zh-CN" altLang="en-US">
              <a:solidFill>
                <a:srgbClr val="595959"/>
              </a:solidFill>
              <a:latin typeface="微软雅黑" panose="020B0503020204020204" charset="-122"/>
            </a:endParaRPr>
          </a:p>
        </p:txBody>
      </p:sp>
      <p:pic>
        <p:nvPicPr>
          <p:cNvPr id="431" name="图片" descr="7"/>
          <p:cNvPicPr>
            <a:picLocks noChangeAspect="1"/>
          </p:cNvPicPr>
          <p:nvPr/>
        </p:nvPicPr>
        <p:blipFill>
          <a:blip r:embed="rId1" cstate="print"/>
          <a:stretch>
            <a:fillRect/>
          </a:stretch>
        </p:blipFill>
        <p:spPr>
          <a:xfrm>
            <a:off x="1631950" y="2484438"/>
            <a:ext cx="5715000" cy="3219450"/>
          </a:xfrm>
          <a:prstGeom prst="rect">
            <a:avLst/>
          </a:prstGeom>
          <a:noFill/>
          <a:ln w="9525" cap="flat" cmpd="sng">
            <a:noFill/>
            <a:prstDash val="solid"/>
            <a:round/>
          </a:ln>
        </p:spPr>
      </p:pic>
      <p:sp>
        <p:nvSpPr>
          <p:cNvPr id="432" name="圆角矩形标注"/>
          <p:cNvSpPr/>
          <p:nvPr/>
        </p:nvSpPr>
        <p:spPr>
          <a:xfrm>
            <a:off x="7221538" y="3355975"/>
            <a:ext cx="2581274" cy="935037"/>
          </a:xfrm>
          <a:prstGeom prst="wedgeRoundRectCallout">
            <a:avLst>
              <a:gd name="adj1" fmla="val -78717"/>
              <a:gd name="adj2" fmla="val 70050"/>
              <a:gd name="adj3" fmla="val 16667"/>
            </a:avLst>
          </a:prstGeom>
          <a:solidFill>
            <a:srgbClr val="92D050"/>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ct val="50000"/>
              </a:spcBef>
              <a:spcAft>
                <a:spcPts val="0"/>
              </a:spcAft>
              <a:buNone/>
            </a:pPr>
            <a:r>
              <a:rPr lang="zh-CN" altLang="en-US" sz="2800" b="0" i="0" u="none" strike="noStrike" kern="1200" cap="none" spc="0" baseline="0">
                <a:solidFill>
                  <a:schemeClr val="bg1"/>
                </a:solidFill>
                <a:latin typeface="黑体" panose="02010609060101010101" pitchFamily="2" charset="-122"/>
                <a:ea typeface="黑体" panose="02010609060101010101" pitchFamily="2" charset="-122"/>
                <a:cs typeface="Arial" panose="020B0604020202020204" pitchFamily="34" charset="0"/>
              </a:rPr>
              <a:t>动火区域隔离</a:t>
            </a:r>
            <a:endParaRPr lang="zh-CN" altLang="en-US" sz="2800" b="0" i="0" u="none" strike="noStrike" kern="1200" cap="none" spc="0" baseline="0">
              <a:solidFill>
                <a:schemeClr val="bg1"/>
              </a:solidFill>
              <a:latin typeface="黑体" panose="02010609060101010101" pitchFamily="2" charset="-122"/>
              <a:ea typeface="黑体" panose="02010609060101010101" pitchFamily="2" charset="-122"/>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34"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36"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现场标准化管理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437" name="图片" descr="product20083512232"/>
          <p:cNvPicPr>
            <a:picLocks noChangeAspect="1"/>
          </p:cNvPicPr>
          <p:nvPr/>
        </p:nvPicPr>
        <p:blipFill>
          <a:blip r:embed="rId1" cstate="print"/>
          <a:stretch>
            <a:fillRect/>
          </a:stretch>
        </p:blipFill>
        <p:spPr>
          <a:xfrm>
            <a:off x="1354138" y="1971675"/>
            <a:ext cx="4572000" cy="4572000"/>
          </a:xfrm>
          <a:prstGeom prst="rect">
            <a:avLst/>
          </a:prstGeom>
          <a:noFill/>
          <a:ln w="9525" cap="flat" cmpd="sng">
            <a:noFill/>
            <a:prstDash val="solid"/>
            <a:round/>
          </a:ln>
        </p:spPr>
      </p:pic>
      <p:sp>
        <p:nvSpPr>
          <p:cNvPr id="438" name="圆角矩形标注"/>
          <p:cNvSpPr/>
          <p:nvPr/>
        </p:nvSpPr>
        <p:spPr>
          <a:xfrm>
            <a:off x="5430838" y="1811337"/>
            <a:ext cx="5299075" cy="2927350"/>
          </a:xfrm>
          <a:prstGeom prst="wedgeRoundRectCallout">
            <a:avLst>
              <a:gd name="adj1" fmla="val -43907"/>
              <a:gd name="adj2" fmla="val 66018"/>
              <a:gd name="adj3" fmla="val 16667"/>
            </a:avLst>
          </a:prstGeom>
          <a:solidFill>
            <a:srgbClr val="92D050"/>
          </a:solidFill>
          <a:ln w="9525" cap="flat" cmpd="sng">
            <a:noFill/>
            <a:prstDash val="solid"/>
            <a:round/>
          </a:ln>
        </p:spPr>
        <p:txBody>
          <a:bodyPr vert="horz" wrap="square" lIns="91440" tIns="45720" rIns="91440" bIns="45720" anchor="t" anchorCtr="0">
            <a:noAutofit/>
          </a:bodyPr>
          <a:lstStyle/>
          <a:p>
            <a:pPr marL="0" indent="0" algn="ctr">
              <a:lnSpc>
                <a:spcPct val="100000"/>
              </a:lnSpc>
              <a:spcBef>
                <a:spcPct val="5000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盲板隔离</a:t>
            </a:r>
            <a:endPar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ct val="50000"/>
              </a:spcBef>
              <a:spcAft>
                <a:spcPts val="0"/>
              </a:spcAft>
              <a:buNone/>
            </a:pP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确定管道流体性质是否为易燃易爆（一般为易燃物质）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查流程。利用旁线避开需动火管道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氮气置换。保证管道内可燃物质含量为</a:t>
            </a: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划定隔离区，避免任何非相关人员进入隔离区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到上级部门申请动火证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r>
              <a:rPr lang="en-US" altLang="zh-CN"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确定各项条件符合要求后，动火 </a:t>
            </a:r>
            <a:br>
              <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b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40"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42" name="矩形"/>
          <p:cNvSpPr/>
          <p:nvPr/>
        </p:nvSpPr>
        <p:spPr>
          <a:xfrm>
            <a:off x="484188" y="420688"/>
            <a:ext cx="26816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现场标准化管理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443" name="图片" descr="02002"/>
          <p:cNvPicPr>
            <a:picLocks noChangeAspect="1"/>
          </p:cNvPicPr>
          <p:nvPr/>
        </p:nvPicPr>
        <p:blipFill>
          <a:blip r:embed="rId1" cstate="print"/>
          <a:stretch>
            <a:fillRect/>
          </a:stretch>
        </p:blipFill>
        <p:spPr>
          <a:xfrm>
            <a:off x="520700" y="1465263"/>
            <a:ext cx="1763713" cy="1763712"/>
          </a:xfrm>
          <a:prstGeom prst="rect">
            <a:avLst/>
          </a:prstGeom>
          <a:noFill/>
          <a:ln w="9525" cap="flat" cmpd="sng">
            <a:noFill/>
            <a:prstDash val="solid"/>
            <a:round/>
          </a:ln>
        </p:spPr>
      </p:pic>
      <p:pic>
        <p:nvPicPr>
          <p:cNvPr id="444" name="图片" descr="02025"/>
          <p:cNvPicPr>
            <a:picLocks noChangeAspect="1"/>
          </p:cNvPicPr>
          <p:nvPr/>
        </p:nvPicPr>
        <p:blipFill>
          <a:blip r:embed="rId2" cstate="print"/>
          <a:stretch>
            <a:fillRect/>
          </a:stretch>
        </p:blipFill>
        <p:spPr>
          <a:xfrm>
            <a:off x="484188" y="3446463"/>
            <a:ext cx="1763712" cy="1571625"/>
          </a:xfrm>
          <a:prstGeom prst="rect">
            <a:avLst/>
          </a:prstGeom>
          <a:noFill/>
          <a:ln w="9525" cap="flat" cmpd="sng">
            <a:noFill/>
            <a:prstDash val="solid"/>
            <a:round/>
          </a:ln>
        </p:spPr>
      </p:pic>
      <p:pic>
        <p:nvPicPr>
          <p:cNvPr id="445" name="图片" descr="02001"/>
          <p:cNvPicPr>
            <a:picLocks noChangeAspect="1"/>
          </p:cNvPicPr>
          <p:nvPr/>
        </p:nvPicPr>
        <p:blipFill>
          <a:blip r:embed="rId3" cstate="print"/>
          <a:stretch>
            <a:fillRect/>
          </a:stretch>
        </p:blipFill>
        <p:spPr>
          <a:xfrm>
            <a:off x="2557462" y="1393824"/>
            <a:ext cx="1763712" cy="1763713"/>
          </a:xfrm>
          <a:prstGeom prst="rect">
            <a:avLst/>
          </a:prstGeom>
          <a:noFill/>
          <a:ln w="9525" cap="flat" cmpd="sng">
            <a:noFill/>
            <a:prstDash val="solid"/>
            <a:round/>
          </a:ln>
        </p:spPr>
      </p:pic>
      <p:pic>
        <p:nvPicPr>
          <p:cNvPr id="446" name="图片" descr="02001"/>
          <p:cNvPicPr>
            <a:picLocks noChangeAspect="1"/>
          </p:cNvPicPr>
          <p:nvPr/>
        </p:nvPicPr>
        <p:blipFill>
          <a:blip r:embed="rId4" cstate="print"/>
          <a:stretch>
            <a:fillRect/>
          </a:stretch>
        </p:blipFill>
        <p:spPr>
          <a:xfrm>
            <a:off x="2557462" y="3349624"/>
            <a:ext cx="1763712" cy="1763713"/>
          </a:xfrm>
          <a:prstGeom prst="rect">
            <a:avLst/>
          </a:prstGeom>
          <a:noFill/>
          <a:ln w="9525" cap="flat" cmpd="sng">
            <a:noFill/>
            <a:prstDash val="solid"/>
            <a:round/>
          </a:ln>
        </p:spPr>
      </p:pic>
      <p:pic>
        <p:nvPicPr>
          <p:cNvPr id="447" name="图片" descr="02002"/>
          <p:cNvPicPr>
            <a:picLocks noChangeAspect="1"/>
          </p:cNvPicPr>
          <p:nvPr/>
        </p:nvPicPr>
        <p:blipFill>
          <a:blip r:embed="rId1" cstate="print"/>
          <a:stretch>
            <a:fillRect/>
          </a:stretch>
        </p:blipFill>
        <p:spPr>
          <a:xfrm>
            <a:off x="10131425" y="1465263"/>
            <a:ext cx="1763713" cy="1763712"/>
          </a:xfrm>
          <a:prstGeom prst="rect">
            <a:avLst/>
          </a:prstGeom>
          <a:noFill/>
          <a:ln w="9525" cap="flat" cmpd="sng">
            <a:noFill/>
            <a:prstDash val="solid"/>
            <a:round/>
          </a:ln>
        </p:spPr>
      </p:pic>
      <p:pic>
        <p:nvPicPr>
          <p:cNvPr id="448" name="图片" descr="02006"/>
          <p:cNvPicPr>
            <a:picLocks noChangeAspect="1"/>
          </p:cNvPicPr>
          <p:nvPr/>
        </p:nvPicPr>
        <p:blipFill>
          <a:blip r:embed="rId5" cstate="print"/>
          <a:stretch>
            <a:fillRect/>
          </a:stretch>
        </p:blipFill>
        <p:spPr>
          <a:xfrm>
            <a:off x="793750" y="5018088"/>
            <a:ext cx="1763713" cy="1763712"/>
          </a:xfrm>
          <a:prstGeom prst="rect">
            <a:avLst/>
          </a:prstGeom>
          <a:noFill/>
          <a:ln w="9525" cap="flat" cmpd="sng">
            <a:noFill/>
            <a:prstDash val="solid"/>
            <a:round/>
          </a:ln>
        </p:spPr>
      </p:pic>
      <p:pic>
        <p:nvPicPr>
          <p:cNvPr id="449" name="图片" descr="02010"/>
          <p:cNvPicPr>
            <a:picLocks noChangeAspect="1"/>
          </p:cNvPicPr>
          <p:nvPr/>
        </p:nvPicPr>
        <p:blipFill>
          <a:blip r:embed="rId6" cstate="print"/>
          <a:stretch>
            <a:fillRect/>
          </a:stretch>
        </p:blipFill>
        <p:spPr>
          <a:xfrm>
            <a:off x="2809875" y="5018088"/>
            <a:ext cx="1763712" cy="1763712"/>
          </a:xfrm>
          <a:prstGeom prst="rect">
            <a:avLst/>
          </a:prstGeom>
          <a:noFill/>
          <a:ln w="9525" cap="flat" cmpd="sng">
            <a:noFill/>
            <a:prstDash val="solid"/>
            <a:round/>
          </a:ln>
        </p:spPr>
      </p:pic>
      <p:pic>
        <p:nvPicPr>
          <p:cNvPr id="450" name="图片" descr="02011"/>
          <p:cNvPicPr>
            <a:picLocks noChangeAspect="1"/>
          </p:cNvPicPr>
          <p:nvPr/>
        </p:nvPicPr>
        <p:blipFill>
          <a:blip r:embed="rId7" cstate="print"/>
          <a:stretch>
            <a:fillRect/>
          </a:stretch>
        </p:blipFill>
        <p:spPr>
          <a:xfrm>
            <a:off x="10223501" y="3446463"/>
            <a:ext cx="1763713" cy="1763711"/>
          </a:xfrm>
          <a:prstGeom prst="rect">
            <a:avLst/>
          </a:prstGeom>
          <a:noFill/>
          <a:ln w="9525" cap="flat" cmpd="sng">
            <a:noFill/>
            <a:prstDash val="solid"/>
            <a:round/>
          </a:ln>
        </p:spPr>
      </p:pic>
      <p:pic>
        <p:nvPicPr>
          <p:cNvPr id="451" name="图片" descr="02013"/>
          <p:cNvPicPr>
            <a:picLocks noChangeAspect="1"/>
          </p:cNvPicPr>
          <p:nvPr/>
        </p:nvPicPr>
        <p:blipFill>
          <a:blip r:embed="rId8" cstate="print"/>
          <a:stretch>
            <a:fillRect/>
          </a:stretch>
        </p:blipFill>
        <p:spPr>
          <a:xfrm>
            <a:off x="4437063" y="3413125"/>
            <a:ext cx="1763711" cy="1763712"/>
          </a:xfrm>
          <a:prstGeom prst="rect">
            <a:avLst/>
          </a:prstGeom>
          <a:noFill/>
          <a:ln w="9525" cap="flat" cmpd="sng">
            <a:noFill/>
            <a:prstDash val="solid"/>
            <a:round/>
          </a:ln>
        </p:spPr>
      </p:pic>
      <p:pic>
        <p:nvPicPr>
          <p:cNvPr id="452" name="图片" descr="02016"/>
          <p:cNvPicPr>
            <a:picLocks noChangeAspect="1"/>
          </p:cNvPicPr>
          <p:nvPr/>
        </p:nvPicPr>
        <p:blipFill>
          <a:blip r:embed="rId9" cstate="print"/>
          <a:stretch>
            <a:fillRect/>
          </a:stretch>
        </p:blipFill>
        <p:spPr>
          <a:xfrm>
            <a:off x="6297613" y="3411538"/>
            <a:ext cx="1763712" cy="1763712"/>
          </a:xfrm>
          <a:prstGeom prst="rect">
            <a:avLst/>
          </a:prstGeom>
          <a:noFill/>
          <a:ln w="9525" cap="flat" cmpd="sng">
            <a:noFill/>
            <a:prstDash val="solid"/>
            <a:round/>
          </a:ln>
        </p:spPr>
      </p:pic>
      <p:pic>
        <p:nvPicPr>
          <p:cNvPr id="453" name="图片" descr="02019"/>
          <p:cNvPicPr>
            <a:picLocks noChangeAspect="1"/>
          </p:cNvPicPr>
          <p:nvPr/>
        </p:nvPicPr>
        <p:blipFill>
          <a:blip r:embed="rId10" cstate="print"/>
          <a:stretch>
            <a:fillRect/>
          </a:stretch>
        </p:blipFill>
        <p:spPr>
          <a:xfrm>
            <a:off x="8261350" y="3411538"/>
            <a:ext cx="1763713" cy="1763712"/>
          </a:xfrm>
          <a:prstGeom prst="rect">
            <a:avLst/>
          </a:prstGeom>
          <a:noFill/>
          <a:ln w="9525" cap="flat" cmpd="sng">
            <a:noFill/>
            <a:prstDash val="solid"/>
            <a:round/>
          </a:ln>
        </p:spPr>
      </p:pic>
      <p:pic>
        <p:nvPicPr>
          <p:cNvPr id="454" name="图片" descr="02021"/>
          <p:cNvPicPr>
            <a:picLocks noChangeAspect="1"/>
          </p:cNvPicPr>
          <p:nvPr/>
        </p:nvPicPr>
        <p:blipFill>
          <a:blip r:embed="rId11" cstate="print"/>
          <a:stretch>
            <a:fillRect/>
          </a:stretch>
        </p:blipFill>
        <p:spPr>
          <a:xfrm>
            <a:off x="4437063" y="1393824"/>
            <a:ext cx="1763711" cy="1763713"/>
          </a:xfrm>
          <a:prstGeom prst="rect">
            <a:avLst/>
          </a:prstGeom>
          <a:noFill/>
          <a:ln w="9525" cap="flat" cmpd="sng">
            <a:noFill/>
            <a:prstDash val="solid"/>
            <a:round/>
          </a:ln>
        </p:spPr>
      </p:pic>
      <p:pic>
        <p:nvPicPr>
          <p:cNvPr id="455" name="图片" descr="02022"/>
          <p:cNvPicPr>
            <a:picLocks noChangeAspect="1"/>
          </p:cNvPicPr>
          <p:nvPr/>
        </p:nvPicPr>
        <p:blipFill>
          <a:blip r:embed="rId12" cstate="print"/>
          <a:stretch>
            <a:fillRect/>
          </a:stretch>
        </p:blipFill>
        <p:spPr>
          <a:xfrm>
            <a:off x="6434138" y="1414463"/>
            <a:ext cx="1763712" cy="1763712"/>
          </a:xfrm>
          <a:prstGeom prst="rect">
            <a:avLst/>
          </a:prstGeom>
          <a:noFill/>
          <a:ln w="9525" cap="flat" cmpd="sng">
            <a:noFill/>
            <a:prstDash val="solid"/>
            <a:round/>
          </a:ln>
        </p:spPr>
      </p:pic>
      <p:pic>
        <p:nvPicPr>
          <p:cNvPr id="456" name="图片" descr="02024"/>
          <p:cNvPicPr>
            <a:picLocks noChangeAspect="1"/>
          </p:cNvPicPr>
          <p:nvPr/>
        </p:nvPicPr>
        <p:blipFill>
          <a:blip r:embed="rId13" cstate="print"/>
          <a:stretch>
            <a:fillRect/>
          </a:stretch>
        </p:blipFill>
        <p:spPr>
          <a:xfrm>
            <a:off x="8262937" y="1414463"/>
            <a:ext cx="1763711" cy="1571624"/>
          </a:xfrm>
          <a:prstGeom prst="rect">
            <a:avLst/>
          </a:prstGeom>
          <a:noFill/>
          <a:ln w="9525" cap="flat" cmpd="sng">
            <a:noFill/>
            <a:prstDash val="solid"/>
            <a:rou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58"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60" name="矩形"/>
          <p:cNvSpPr/>
          <p:nvPr/>
        </p:nvSpPr>
        <p:spPr>
          <a:xfrm>
            <a:off x="484188" y="420688"/>
            <a:ext cx="16148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应急管理</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461" name="文本"/>
          <p:cNvSpPr>
            <a:spLocks noGrp="1"/>
          </p:cNvSpPr>
          <p:nvPr>
            <p:ph type="body" idx="4294967295"/>
          </p:nvPr>
        </p:nvSpPr>
        <p:spPr>
          <a:xfrm>
            <a:off x="1192213" y="1695450"/>
            <a:ext cx="5630862" cy="4800600"/>
          </a:xfrm>
          <a:prstGeom prst="rect">
            <a:avLst/>
          </a:prstGeom>
          <a:ln w="9525" cap="flat" cmpd="sng">
            <a:noFill/>
            <a:prstDash val="solid"/>
            <a:round/>
          </a:ln>
        </p:spPr>
        <p:txBody>
          <a:bodyPr vert="horz" wrap="square" lIns="91440" tIns="45720" rIns="91440" bIns="45720" anchor="t" anchorCtr="0">
            <a:noAutofit/>
          </a:bodyPr>
          <a:lstStyle/>
          <a:p>
            <a:pPr marL="228600" indent="-228600">
              <a:buSzPct val="100000"/>
              <a:buFont typeface="Arial" panose="020B0604020202020204" pitchFamily="34" charset="0"/>
              <a:buChar char="•"/>
            </a:pPr>
            <a:r>
              <a:rPr lang="zh-CN" altLang="en-US" sz="2400">
                <a:solidFill>
                  <a:srgbClr val="404040"/>
                </a:solidFill>
                <a:latin typeface="微软雅黑" panose="020B0503020204020204" charset="-122"/>
              </a:rPr>
              <a:t>紧急情况下的应急预案是否得到培训？</a:t>
            </a:r>
            <a:endParaRPr lang="en-US" altLang="zh-CN" sz="2400">
              <a:solidFill>
                <a:srgbClr val="404040"/>
              </a:solidFill>
              <a:latin typeface="微软雅黑" panose="020B0503020204020204" charset="-122"/>
            </a:endParaRPr>
          </a:p>
          <a:p>
            <a:pPr marL="228600" indent="-228600">
              <a:buSzPct val="100000"/>
              <a:buFont typeface="Arial" panose="020B0604020202020204" pitchFamily="34" charset="0"/>
              <a:buChar char="•"/>
            </a:pPr>
            <a:r>
              <a:rPr lang="zh-CN" altLang="en-US" sz="2400">
                <a:solidFill>
                  <a:srgbClr val="404040"/>
                </a:solidFill>
                <a:latin typeface="微软雅黑" panose="020B0503020204020204" charset="-122"/>
              </a:rPr>
              <a:t>动火方案是否通知相关方？</a:t>
            </a:r>
            <a:endParaRPr lang="en-US" altLang="zh-CN" sz="2400">
              <a:solidFill>
                <a:srgbClr val="404040"/>
              </a:solidFill>
              <a:latin typeface="微软雅黑" panose="020B0503020204020204" charset="-122"/>
            </a:endParaRPr>
          </a:p>
          <a:p>
            <a:pPr marL="228600" indent="-228600">
              <a:buSzPct val="100000"/>
              <a:buFont typeface="Arial" panose="020B0604020202020204" pitchFamily="34" charset="0"/>
              <a:buChar char="•"/>
            </a:pPr>
            <a:r>
              <a:rPr lang="zh-CN" altLang="en-US" sz="2400">
                <a:solidFill>
                  <a:srgbClr val="404040"/>
                </a:solidFill>
                <a:latin typeface="微软雅黑" panose="020B0503020204020204" charset="-122"/>
              </a:rPr>
              <a:t>应急资源是否得到保证？</a:t>
            </a:r>
            <a:endParaRPr lang="en-US" altLang="zh-CN" sz="2400">
              <a:solidFill>
                <a:srgbClr val="404040"/>
              </a:solidFill>
              <a:latin typeface="微软雅黑" panose="020B0503020204020204" charset="-122"/>
            </a:endParaRPr>
          </a:p>
          <a:p>
            <a:pPr marL="228600" indent="-228600">
              <a:buSzPct val="100000"/>
              <a:buFont typeface="Arial" panose="020B0604020202020204" pitchFamily="34" charset="0"/>
              <a:buChar char="•"/>
            </a:pPr>
            <a:endParaRPr lang="zh-CN" altLang="en-US" sz="2400">
              <a:solidFill>
                <a:srgbClr val="404040"/>
              </a:solidFill>
              <a:latin typeface="微软雅黑" panose="020B0503020204020204" charset="-122"/>
            </a:endParaRPr>
          </a:p>
        </p:txBody>
      </p:sp>
      <p:graphicFrame>
        <p:nvGraphicFramePr>
          <p:cNvPr id="462" name="对象"/>
          <p:cNvGraphicFramePr/>
          <p:nvPr/>
        </p:nvGraphicFramePr>
        <p:xfrm>
          <a:off x="6683375" y="3405188"/>
          <a:ext cx="3803650" cy="2760661"/>
        </p:xfrm>
        <a:graphic>
          <a:graphicData uri="http://schemas.openxmlformats.org/presentationml/2006/ole">
            <mc:AlternateContent xmlns:mc="http://schemas.openxmlformats.org/markup-compatibility/2006">
              <mc:Choice xmlns:v="urn:schemas-microsoft-com:vml" Requires="v">
                <p:oleObj spid="_x0000_s0" name="package" r:id="rId1" imgW="1877060" imgH="1362710" progId="package">
                  <p:embed/>
                </p:oleObj>
              </mc:Choice>
              <mc:Fallback>
                <p:oleObj name="package" r:id="rId1" imgW="1877060" imgH="1362710" progId="package">
                  <p:embed/>
                  <p:pic>
                    <p:nvPicPr>
                      <p:cNvPr id="0" name="对象"/>
                      <p:cNvPicPr/>
                      <p:nvPr/>
                    </p:nvPicPr>
                    <p:blipFill>
                      <a:blip r:embed="rId2" cstate="print"/>
                      <a:stretch>
                        <a:fillRect/>
                      </a:stretch>
                    </p:blipFill>
                    <p:spPr>
                      <a:xfrm>
                        <a:off x="6683375" y="3405188"/>
                        <a:ext cx="3803650" cy="2760661"/>
                      </a:xfrm>
                      <a:prstGeom prst="rect">
                        <a:avLst/>
                      </a:prstGeom>
                      <a:noFill/>
                      <a:ln w="9525" cap="flat" cmpd="sng">
                        <a:noFill/>
                        <a:prstDash val="solid"/>
                        <a:miter/>
                      </a:ln>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矩形"/>
          <p:cNvSpPr/>
          <p:nvPr/>
        </p:nvSpPr>
        <p:spPr>
          <a:xfrm>
            <a:off x="0" y="6364288"/>
            <a:ext cx="9828213" cy="74611"/>
          </a:xfrm>
          <a:prstGeom prst="rect">
            <a:avLst/>
          </a:prstGeom>
          <a:solidFill>
            <a:srgbClr val="95C53E"/>
          </a:solidFill>
          <a:ln w="9525" cap="flat" cmpd="sng">
            <a:noFill/>
            <a:prstDash val="solid"/>
            <a:round/>
          </a:ln>
        </p:spPr>
        <p:txBody>
          <a:bodyPr rtlCol="0" anchor="ctr"/>
          <a:lstStyle/>
          <a:p>
            <a:pPr algn="ctr"/>
          </a:p>
        </p:txBody>
      </p:sp>
      <p:sp>
        <p:nvSpPr>
          <p:cNvPr id="464" name="曲线"/>
          <p:cNvSpPr/>
          <p:nvPr/>
        </p:nvSpPr>
        <p:spPr>
          <a:xfrm flipV="1">
            <a:off x="0" y="0"/>
            <a:ext cx="7010399" cy="1314450"/>
          </a:xfrm>
          <a:custGeom>
            <a:avLst/>
            <a:gdLst>
              <a:gd name="T1" fmla="*/ 0 w 21600"/>
              <a:gd name="T2" fmla="*/ -21600 h 21600"/>
              <a:gd name="T3" fmla="*/ 21600 w 21600"/>
              <a:gd name="T4" fmla="*/ 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0E8146"/>
          </a:solidFill>
          <a:ln w="9525" cap="flat" cmpd="sng">
            <a:noFill/>
            <a:prstDash val="solid"/>
            <a:round/>
          </a:ln>
        </p:spPr>
        <p:txBody>
          <a:bodyPr rtlCol="0" anchor="ctr"/>
          <a:lstStyle/>
          <a:p>
            <a:pPr algn="ctr"/>
          </a:p>
        </p:txBody>
      </p:sp>
      <p:sp>
        <p:nvSpPr>
          <p:cNvPr id="465" name="矩形"/>
          <p:cNvSpPr/>
          <p:nvPr/>
        </p:nvSpPr>
        <p:spPr>
          <a:xfrm>
            <a:off x="3690938" y="3127375"/>
            <a:ext cx="6364605" cy="910589"/>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动火作业和工具离场</a:t>
            </a:r>
            <a:endParaRPr lang="zh-CN" altLang="en-US" sz="5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66" name="矩形"/>
          <p:cNvSpPr/>
          <p:nvPr/>
        </p:nvSpPr>
        <p:spPr>
          <a:xfrm>
            <a:off x="2705100" y="3297238"/>
            <a:ext cx="966787" cy="663575"/>
          </a:xfrm>
          <a:prstGeom prst="rect">
            <a:avLst/>
          </a:prstGeom>
          <a:solidFill>
            <a:srgbClr val="95C53E"/>
          </a:solidFill>
          <a:ln w="9525"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04</a:t>
            </a:r>
            <a:endParaRPr lang="zh-CN" altLang="en-US" sz="4800" b="1" i="0" u="none" strike="noStrike" kern="1200" cap="none" spc="0" baseline="0">
              <a:solidFill>
                <a:schemeClr val="bg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46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471" name="矩形"/>
          <p:cNvSpPr/>
          <p:nvPr/>
        </p:nvSpPr>
        <p:spPr>
          <a:xfrm>
            <a:off x="484188" y="420688"/>
            <a:ext cx="33928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动火作业和工具离场</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472" name="文本"/>
          <p:cNvSpPr>
            <a:spLocks noGrp="1"/>
          </p:cNvSpPr>
          <p:nvPr>
            <p:ph type="body" idx="4294967295"/>
          </p:nvPr>
        </p:nvSpPr>
        <p:spPr>
          <a:xfrm>
            <a:off x="838200" y="1825625"/>
            <a:ext cx="10515600" cy="4351338"/>
          </a:xfrm>
          <a:prstGeom prst="rect">
            <a:avLst/>
          </a:prstGeom>
          <a:ln w="9525" cap="flat" cmpd="sng">
            <a:noFill/>
            <a:prstDash val="solid"/>
            <a:round/>
          </a:ln>
        </p:spPr>
        <p:txBody>
          <a:bodyPr vert="horz" wrap="square" lIns="91440" tIns="45720" rIns="91440" bIns="45720" anchor="t" anchorCtr="0">
            <a:noAutofit/>
          </a:bodyPr>
          <a:lstStyle/>
          <a:p>
            <a:r>
              <a:rPr lang="zh-CN" altLang="en-US">
                <a:solidFill>
                  <a:srgbClr val="404040"/>
                </a:solidFill>
                <a:latin typeface="微软雅黑" panose="020B0503020204020204" charset="-122"/>
              </a:rPr>
              <a:t>动火过程必须在充分做好准备工作后才可以进行。</a:t>
            </a:r>
            <a:endParaRPr lang="zh-CN" altLang="en-US">
              <a:solidFill>
                <a:srgbClr val="404040"/>
              </a:solidFill>
              <a:latin typeface="微软雅黑" panose="020B0503020204020204" charset="-122"/>
            </a:endParaRPr>
          </a:p>
        </p:txBody>
      </p:sp>
      <p:pic>
        <p:nvPicPr>
          <p:cNvPr id="473" name="图片" descr="j0240695"/>
          <p:cNvPicPr>
            <a:picLocks noChangeAspect="1"/>
          </p:cNvPicPr>
          <p:nvPr/>
        </p:nvPicPr>
        <p:blipFill>
          <a:blip r:embed="rId1" cstate="print"/>
          <a:stretch>
            <a:fillRect/>
          </a:stretch>
        </p:blipFill>
        <p:spPr>
          <a:xfrm>
            <a:off x="6269038" y="2754312"/>
            <a:ext cx="3900487" cy="3124200"/>
          </a:xfrm>
          <a:prstGeom prst="rect">
            <a:avLst/>
          </a:prstGeom>
          <a:noFill/>
          <a:ln w="9525" cap="flat" cmpd="sng">
            <a:noFill/>
            <a:prstDash val="solid"/>
            <a:rou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70190" y="4149090"/>
            <a:ext cx="39014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1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21"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动火作业名词解释</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2" name="标题"/>
          <p:cNvSpPr>
            <a:spLocks noGrp="1"/>
          </p:cNvSpPr>
          <p:nvPr>
            <p:ph type="title"/>
          </p:nvPr>
        </p:nvSpPr>
        <p:spPr>
          <a:xfrm>
            <a:off x="773113" y="1339850"/>
            <a:ext cx="10515600" cy="1325563"/>
          </a:xfrm>
          <a:prstGeom prst="rect">
            <a:avLst/>
          </a:prstGeom>
        </p:spPr>
        <p:txBody>
          <a:bodyPr>
            <a:noAutofit/>
          </a:bodyPr>
          <a:lstStyle/>
          <a:p>
            <a:r>
              <a:rPr lang="zh-CN" altLang="en-US" sz="2800" b="1">
                <a:latin typeface="微软雅黑" panose="020B0503020204020204" charset="-122"/>
              </a:rPr>
              <a:t>动火相关程序</a:t>
            </a:r>
            <a:endParaRPr lang="zh-CN" altLang="en-US" sz="2800" b="1">
              <a:latin typeface="微软雅黑" panose="020B0503020204020204" charset="-122"/>
            </a:endParaRPr>
          </a:p>
        </p:txBody>
      </p:sp>
      <p:sp>
        <p:nvSpPr>
          <p:cNvPr id="123" name="矩形"/>
          <p:cNvSpPr/>
          <p:nvPr/>
        </p:nvSpPr>
        <p:spPr>
          <a:xfrm>
            <a:off x="3165475" y="3035300"/>
            <a:ext cx="1713525" cy="455550"/>
          </a:xfrm>
          <a:prstGeom prst="rect">
            <a:avLst/>
          </a:prstGeom>
          <a:solidFill>
            <a:srgbClr val="92D050"/>
          </a:solidFill>
          <a:scene3d>
            <a:camera prst="legacyObliqueTopRight"/>
            <a:lightRig rig="legacyFlat4" dir="b"/>
          </a:scene3d>
          <a:sp3d extrusionH="430200" prstMaterial="legacyMatte">
            <a:bevelT w="13500" h="13500" prst="angle"/>
            <a:bevelB w="13500" h="13500" prst="angle"/>
            <a:extrusionClr>
              <a:srgbClr val="00B050"/>
            </a:extrusionClr>
          </a:sp3d>
        </p:spPr>
        <p:txBody>
          <a:bodyPr vert="horz" wrap="none" lIns="90000" tIns="46800" rIns="90000" bIns="46800" anchor="t" anchorCtr="0">
            <a:spAutoFit/>
          </a:bodyPr>
          <a:lstStyle/>
          <a:p>
            <a:pPr marL="0" indent="0" algn="l">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动火批准人</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4" name="矩形"/>
          <p:cNvSpPr/>
          <p:nvPr/>
        </p:nvSpPr>
        <p:spPr>
          <a:xfrm>
            <a:off x="3240088" y="4249738"/>
            <a:ext cx="1713525" cy="455550"/>
          </a:xfrm>
          <a:prstGeom prst="rect">
            <a:avLst/>
          </a:prstGeom>
          <a:solidFill>
            <a:srgbClr val="92D050"/>
          </a:solidFill>
          <a:scene3d>
            <a:camera prst="legacyObliqueTopRight"/>
            <a:lightRig rig="legacyFlat4" dir="b"/>
          </a:scene3d>
          <a:sp3d extrusionH="430200" prstMaterial="legacyMatte">
            <a:bevelT w="13500" h="13500" prst="angle"/>
            <a:bevelB w="13500" h="13500" prst="angle"/>
            <a:extrusionClr>
              <a:srgbClr val="00B050"/>
            </a:extrusionClr>
          </a:sp3d>
        </p:spPr>
        <p:txBody>
          <a:bodyPr vert="horz" wrap="none" lIns="90000" tIns="46800" rIns="90000" bIns="46800" anchor="t" anchorCtr="0">
            <a:spAutoFit/>
          </a:bodyPr>
          <a:lstStyle/>
          <a:p>
            <a:pPr marL="0" indent="0" algn="l">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动火负责人</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5" name="矩形"/>
          <p:cNvSpPr/>
          <p:nvPr/>
        </p:nvSpPr>
        <p:spPr>
          <a:xfrm>
            <a:off x="3240088" y="5641975"/>
            <a:ext cx="1713525" cy="455550"/>
          </a:xfrm>
          <a:prstGeom prst="rect">
            <a:avLst/>
          </a:prstGeom>
          <a:solidFill>
            <a:srgbClr val="92D050"/>
          </a:solidFill>
          <a:scene3d>
            <a:camera prst="legacyObliqueTopRight"/>
            <a:lightRig rig="legacyFlat4" dir="b"/>
          </a:scene3d>
          <a:sp3d extrusionH="430200" prstMaterial="legacyMatte">
            <a:bevelT w="13500" h="13500" prst="angle"/>
            <a:bevelB w="13500" h="13500" prst="angle"/>
            <a:extrusionClr>
              <a:srgbClr val="00B050"/>
            </a:extrusionClr>
          </a:sp3d>
        </p:spPr>
        <p:txBody>
          <a:bodyPr vert="horz" wrap="none" lIns="90000" tIns="46800" rIns="90000" bIns="46800" anchor="t" anchorCtr="0">
            <a:spAutoFit/>
          </a:bodyPr>
          <a:lstStyle/>
          <a:p>
            <a:pPr marL="0" indent="0" algn="l">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动火作业人</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6" name="矩形"/>
          <p:cNvSpPr/>
          <p:nvPr/>
        </p:nvSpPr>
        <p:spPr>
          <a:xfrm>
            <a:off x="6096000" y="5641975"/>
            <a:ext cx="1713525" cy="455550"/>
          </a:xfrm>
          <a:prstGeom prst="rect">
            <a:avLst/>
          </a:prstGeom>
          <a:solidFill>
            <a:srgbClr val="92D050"/>
          </a:solidFill>
          <a:scene3d>
            <a:camera prst="legacyObliqueTopRight"/>
            <a:lightRig rig="legacyFlat4" dir="b"/>
          </a:scene3d>
          <a:sp3d extrusionH="430200" prstMaterial="legacyMatte">
            <a:bevelT w="13500" h="13500" prst="angle"/>
            <a:bevelB w="13500" h="13500" prst="angle"/>
            <a:extrusionClr>
              <a:srgbClr val="00B050"/>
            </a:extrusionClr>
          </a:sp3d>
        </p:spPr>
        <p:txBody>
          <a:bodyPr vert="horz" wrap="none" lIns="90000" tIns="46800" rIns="90000" bIns="46800" anchor="t" anchorCtr="0">
            <a:spAutoFit/>
          </a:bodyPr>
          <a:lstStyle/>
          <a:p>
            <a:pPr marL="0" indent="0" algn="l">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动火监护人</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7" name="云形标注"/>
          <p:cNvSpPr/>
          <p:nvPr/>
        </p:nvSpPr>
        <p:spPr>
          <a:xfrm>
            <a:off x="6219825" y="2273300"/>
            <a:ext cx="2130425" cy="2620963"/>
          </a:xfrm>
          <a:prstGeom prst="cloudCallout">
            <a:avLst>
              <a:gd name="adj1" fmla="val -61550"/>
              <a:gd name="adj2" fmla="val 51689"/>
            </a:avLst>
          </a:prstGeom>
          <a:solidFill>
            <a:srgbClr val="92D050"/>
          </a:solidFill>
          <a:ln w="9525" cap="flat" cmpd="sng">
            <a:noFill/>
            <a:prstDash val="solid"/>
            <a:round/>
          </a:ln>
        </p:spPr>
        <p:txBody>
          <a:bodyPr vert="horz" wrap="square" lIns="91440" tIns="45720" rIns="91440" bIns="45720" anchor="t" anchorCtr="0">
            <a:noAutofit/>
          </a:bodyPr>
          <a:lstStyle/>
          <a:p>
            <a:pPr marL="0" indent="0" algn="ctr">
              <a:lnSpc>
                <a:spcPct val="100000"/>
              </a:lnSpc>
              <a:spcBef>
                <a:spcPct val="50000"/>
              </a:spcBef>
              <a:spcAft>
                <a:spcPts val="0"/>
              </a:spcAft>
              <a:buNone/>
            </a:pPr>
            <a:endParaRPr lang="en-US" altLang="zh-CN"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责任：</a:t>
            </a:r>
            <a:endParaRPr lang="en-US" altLang="zh-CN"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ct val="50000"/>
              </a:spcBef>
              <a:spcAft>
                <a:spcPts val="0"/>
              </a:spcAft>
              <a:buNone/>
            </a:pPr>
            <a:r>
              <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义务：</a:t>
            </a:r>
            <a:endParaRPr lang="zh-CN" altLang="en-US" sz="2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29"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31"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2" name="矩形"/>
          <p:cNvSpPr/>
          <p:nvPr/>
        </p:nvSpPr>
        <p:spPr>
          <a:xfrm>
            <a:off x="1028700" y="1892299"/>
            <a:ext cx="10134600" cy="3606165"/>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just">
              <a:lnSpc>
                <a:spcPct val="100000"/>
              </a:lnSpc>
              <a:spcBef>
                <a:spcPts val="600"/>
              </a:spcBef>
              <a:spcAft>
                <a:spcPts val="600"/>
              </a:spcAft>
              <a:buClrTx/>
              <a:buFont typeface="Wingdings" panose="05000000000000000000" charset="0"/>
              <a:buChar char="Ø"/>
            </a:pPr>
            <a:r>
              <a:rPr lang="zh-CN" altLang="en-US" sz="2800" b="1"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动火批准人的安全责任</a:t>
            </a:r>
            <a:endParaRPr lang="en-US" altLang="zh-CN" sz="28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必须向申请方说明工作区域的危害和基本的安全要求；</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负责审批《动火作业许可证》；</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必须到现场核实动火方案和现场情况，符合动火条件后方可批准；</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委托授权人书面授权后仍承担动火安全责任；</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被授权人在得到委托授权人同意后方可签发《动火作业许可证》；</a:t>
            </a:r>
            <a:endParaRPr lang="en-US" altLang="zh-CN"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381000" indent="-381000" algn="just">
              <a:lnSpc>
                <a:spcPct val="100000"/>
              </a:lnSpc>
              <a:spcBef>
                <a:spcPts val="600"/>
              </a:spcBef>
              <a:spcAft>
                <a:spcPts val="600"/>
              </a:spcAft>
              <a:buClrTx/>
              <a:buFont typeface="Wingdings" panose="05000000000000000000" charset="0"/>
              <a:buChar char="Ø"/>
            </a:pPr>
            <a:r>
              <a:rPr lang="zh-CN" altLang="en-US" sz="2400" b="0" i="0" u="none" strike="noStrike" kern="1200" cap="none" spc="0" baseline="0">
                <a:solidFill>
                  <a:srgbClr val="595959"/>
                </a:solidFill>
                <a:latin typeface="微软雅黑" panose="020B0503020204020204" charset="-122"/>
                <a:ea typeface="微软雅黑" panose="020B0503020204020204" charset="-122"/>
                <a:cs typeface="微软雅黑" panose="020B0503020204020204" charset="-122"/>
                <a:sym typeface="微软雅黑" panose="020B0503020204020204" charset="-122"/>
              </a:rPr>
              <a:t>负责指定现场安全监督。</a:t>
            </a:r>
            <a:endParaRPr lang="zh-CN" altLang="en-US" sz="2400" b="0"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曲线"/>
          <p:cNvSpPr/>
          <p:nvPr/>
        </p:nvSpPr>
        <p:spPr>
          <a:xfrm flipV="1">
            <a:off x="0" y="0"/>
            <a:ext cx="12192000" cy="1327150"/>
          </a:xfrm>
          <a:custGeom>
            <a:avLst/>
            <a:gdLst>
              <a:gd name="T1" fmla="*/ 0 w 21600"/>
              <a:gd name="T2" fmla="*/ -21600 h 21600"/>
              <a:gd name="T3" fmla="*/ 21600 w 21600"/>
              <a:gd name="T4" fmla="*/ 0 h 21600"/>
            </a:gdLst>
            <a:ahLst/>
            <a:cxnLst/>
            <a:rect l="T1" t="T2" r="T3" b="T4"/>
            <a:pathLst>
              <a:path w="21600" h="21600">
                <a:moveTo>
                  <a:pt x="0" y="21600"/>
                </a:moveTo>
                <a:lnTo>
                  <a:pt x="21600" y="21600"/>
                </a:lnTo>
                <a:lnTo>
                  <a:pt x="21600" y="14163"/>
                </a:lnTo>
                <a:lnTo>
                  <a:pt x="13398" y="14163"/>
                </a:lnTo>
                <a:lnTo>
                  <a:pt x="13106" y="13311"/>
                </a:lnTo>
                <a:cubicBezTo>
                  <a:pt x="11785" y="8749"/>
                  <a:pt x="12466" y="32"/>
                  <a:pt x="10612" y="0"/>
                </a:cubicBezTo>
                <a:lnTo>
                  <a:pt x="187" y="0"/>
                </a:lnTo>
                <a:lnTo>
                  <a:pt x="0" y="54"/>
                </a:lnTo>
                <a:lnTo>
                  <a:pt x="0" y="14163"/>
                </a:lnTo>
                <a:lnTo>
                  <a:pt x="0" y="14163"/>
                </a:lnTo>
                <a:lnTo>
                  <a:pt x="0" y="21600"/>
                </a:lnTo>
                <a:close/>
              </a:path>
            </a:pathLst>
          </a:custGeom>
          <a:solidFill>
            <a:srgbClr val="0E8146"/>
          </a:solidFill>
          <a:ln w="9525" cap="flat" cmpd="sng">
            <a:noFill/>
            <a:prstDash val="solid"/>
            <a:round/>
          </a:ln>
        </p:spPr>
        <p:txBody>
          <a:bodyPr rtlCol="0" anchor="ctr"/>
          <a:lstStyle/>
          <a:p>
            <a:pPr algn="ctr"/>
          </a:p>
        </p:txBody>
      </p:sp>
      <p:sp>
        <p:nvSpPr>
          <p:cNvPr id="134" name="曲线"/>
          <p:cNvSpPr/>
          <p:nvPr/>
        </p:nvSpPr>
        <p:spPr>
          <a:xfrm flipH="1">
            <a:off x="6096000" y="420688"/>
            <a:ext cx="6096000" cy="908050"/>
          </a:xfrm>
          <a:custGeom>
            <a:avLst/>
            <a:gdLst>
              <a:gd name="T1" fmla="*/ 0 w 21600"/>
              <a:gd name="T2" fmla="*/ 0 h 21600"/>
              <a:gd name="T3" fmla="*/ 21600 w 21600"/>
              <a:gd name="T4" fmla="*/ 21600 h 21600"/>
            </a:gdLst>
            <a:ahLst/>
            <a:cxnLst/>
            <a:rect l="T1" t="T2" r="T3" b="T4"/>
            <a:pathLst>
              <a:path w="21600" h="21600">
                <a:moveTo>
                  <a:pt x="16027" y="0"/>
                </a:moveTo>
                <a:lnTo>
                  <a:pt x="0" y="0"/>
                </a:lnTo>
                <a:lnTo>
                  <a:pt x="0" y="21600"/>
                </a:lnTo>
                <a:lnTo>
                  <a:pt x="21600" y="21600"/>
                </a:lnTo>
                <a:cubicBezTo>
                  <a:pt x="18168" y="15188"/>
                  <a:pt x="19982" y="52"/>
                  <a:pt x="16027" y="0"/>
                </a:cubicBezTo>
                <a:close/>
              </a:path>
            </a:pathLst>
          </a:custGeom>
          <a:solidFill>
            <a:srgbClr val="95C53E"/>
          </a:solidFill>
          <a:ln w="9525" cap="flat" cmpd="sng">
            <a:noFill/>
            <a:prstDash val="solid"/>
            <a:round/>
          </a:ln>
        </p:spPr>
        <p:txBody>
          <a:bodyPr rtlCol="0" anchor="ctr"/>
          <a:lstStyle/>
          <a:p>
            <a:pPr algn="ctr"/>
          </a:p>
        </p:txBody>
      </p:sp>
      <p:sp>
        <p:nvSpPr>
          <p:cNvPr id="136" name="矩形"/>
          <p:cNvSpPr/>
          <p:nvPr/>
        </p:nvSpPr>
        <p:spPr>
          <a:xfrm>
            <a:off x="484188" y="420688"/>
            <a:ext cx="3037204" cy="520065"/>
          </a:xfrm>
          <a:prstGeom prst="rect">
            <a:avLst/>
          </a:prstGeom>
          <a:noFill/>
          <a:ln w="9525" cap="flat" cmpd="sng">
            <a:noFill/>
            <a:prstDash val="solid"/>
            <a:round/>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动火作业安全职责</a:t>
            </a:r>
            <a:endParaRPr lang="zh-CN" altLang="en-US" sz="28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7" name="文本"/>
          <p:cNvSpPr>
            <a:spLocks noGrp="1"/>
          </p:cNvSpPr>
          <p:nvPr>
            <p:ph type="body" idx="4294967295"/>
          </p:nvPr>
        </p:nvSpPr>
        <p:spPr>
          <a:xfrm>
            <a:off x="754063" y="1743075"/>
            <a:ext cx="9545638" cy="4800600"/>
          </a:xfrm>
          <a:prstGeom prst="rect">
            <a:avLst/>
          </a:prstGeom>
          <a:ln w="9525" cap="flat" cmpd="sng">
            <a:noFill/>
            <a:prstDash val="solid"/>
            <a:round/>
          </a:ln>
        </p:spPr>
        <p:txBody>
          <a:bodyPr vert="horz" wrap="square" lIns="91440" tIns="45720" rIns="91440" bIns="45720" anchor="t" anchorCtr="0">
            <a:noAutofit/>
          </a:bodyPr>
          <a:lstStyle/>
          <a:p>
            <a:pPr marL="342900" indent="-342900">
              <a:buSzPct val="100000"/>
              <a:buFont typeface="Arial" panose="020B0604020202020204" pitchFamily="34" charset="0"/>
              <a:buChar char="•"/>
            </a:pPr>
            <a:r>
              <a:rPr lang="zh-CN" altLang="en-US" sz="2400">
                <a:solidFill>
                  <a:srgbClr val="595959"/>
                </a:solidFill>
                <a:latin typeface="微软雅黑" panose="020B0503020204020204" charset="-122"/>
              </a:rPr>
              <a:t>生产单位安全责任</a:t>
            </a:r>
            <a:endParaRPr lang="en-US" altLang="zh-CN" sz="2400">
              <a:solidFill>
                <a:srgbClr val="595959"/>
              </a:solidFill>
              <a:latin typeface="微软雅黑" panose="020B0503020204020204" charset="-122"/>
            </a:endParaRPr>
          </a:p>
          <a:p>
            <a:pPr marL="342900" indent="-342900">
              <a:buSzPct val="100000"/>
              <a:buFont typeface="Arial" panose="020B0604020202020204" pitchFamily="34" charset="0"/>
              <a:buChar char="•"/>
            </a:pPr>
            <a:r>
              <a:rPr lang="zh-CN" altLang="en-US" sz="2400">
                <a:solidFill>
                  <a:srgbClr val="595959"/>
                </a:solidFill>
                <a:latin typeface="微软雅黑" panose="020B0503020204020204" charset="-122"/>
              </a:rPr>
              <a:t>组织施工单位对作业过程进行危害识别：</a:t>
            </a:r>
            <a:endParaRPr lang="zh-CN" altLang="en-US" sz="2400">
              <a:solidFill>
                <a:srgbClr val="595959"/>
              </a:solidFill>
              <a:latin typeface="微软雅黑" panose="020B0503020204020204" charset="-122"/>
            </a:endParaRPr>
          </a:p>
        </p:txBody>
      </p:sp>
      <p:graphicFrame>
        <p:nvGraphicFramePr>
          <p:cNvPr id="138" name="表格"/>
          <p:cNvGraphicFramePr>
            <a:graphicFrameLocks noGrp="1"/>
          </p:cNvGraphicFramePr>
          <p:nvPr/>
        </p:nvGraphicFramePr>
        <p:xfrm>
          <a:off x="939800" y="3000374"/>
          <a:ext cx="4858994" cy="2494557"/>
        </p:xfrm>
        <a:graphic>
          <a:graphicData uri="http://schemas.openxmlformats.org/drawingml/2006/table">
            <a:tbl>
              <a:tblPr bandRow="1">
                <a:noFill/>
              </a:tblPr>
              <a:tblGrid>
                <a:gridCol w="4858994"/>
              </a:tblGrid>
              <a:tr h="399520">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受影响的设备及材料</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399508">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2.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可能会产生的危险</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487468">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3.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作业环境的影响</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409033">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4.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需何种个人保护装备</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399520">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5.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设备隔离</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399508">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6.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防火、用电安全</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bl>
          </a:graphicData>
        </a:graphic>
      </p:graphicFrame>
      <p:graphicFrame>
        <p:nvGraphicFramePr>
          <p:cNvPr id="139" name="表格"/>
          <p:cNvGraphicFramePr>
            <a:graphicFrameLocks noGrp="1"/>
          </p:cNvGraphicFramePr>
          <p:nvPr/>
        </p:nvGraphicFramePr>
        <p:xfrm>
          <a:off x="6267450" y="2606675"/>
          <a:ext cx="5087607" cy="3029888"/>
        </p:xfrm>
        <a:graphic>
          <a:graphicData uri="http://schemas.openxmlformats.org/drawingml/2006/table">
            <a:tbl>
              <a:tblPr bandRow="1">
                <a:noFill/>
              </a:tblPr>
              <a:tblGrid>
                <a:gridCol w="5087607"/>
              </a:tblGrid>
              <a:tr h="400367">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7.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需何种安全设障，通风等</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400354">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8.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疏散路线</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400367">
                <a:tc>
                  <a:txBody>
                    <a:bodyPr/>
                    <a:lstStyle/>
                    <a:p>
                      <a:pPr marL="342900" indent="-342900"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9.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动火方案</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1009954">
                <a:tc>
                  <a:txBody>
                    <a:bodyPr/>
                    <a:lstStyle/>
                    <a:p>
                      <a:pPr marL="365125" indent="-365125"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10.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班与班之间的工作</a:t>
                      </a: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责任交接（当  前工作状态，安全要求，许可证审核等）</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r h="705167">
                <a:tc>
                  <a:txBody>
                    <a:bodyPr/>
                    <a:lstStyle/>
                    <a:p>
                      <a:pPr marL="365125" indent="-365125" algn="l" eaLnBrk="1" latinLnBrk="0" hangingPunct="1">
                        <a:lnSpc>
                          <a:spcPct val="100000"/>
                        </a:lnSpc>
                        <a:spcBef>
                          <a:spcPts val="0"/>
                        </a:spcBef>
                        <a:spcAft>
                          <a:spcPts val="0"/>
                        </a:spcAft>
                        <a:buClrTx/>
                        <a:buFont typeface="Wingdings" panose="05000000000000000000" charset="0"/>
                        <a:buChar char="Ø"/>
                      </a:pP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11. </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是否应通知高一级管理层、其他相关区域</a:t>
                      </a:r>
                      <a:r>
                        <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部门</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txBody>
                  <a:tcPr marL="89992" marR="89992" marT="0" marB="0">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10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1000"/>
                                        <p:tgtEl>
                                          <p:spTgt spid="138"/>
                                        </p:tgtEl>
                                      </p:cBhvr>
                                    </p:animEffect>
                                    <p:anim calcmode="lin" valueType="num">
                                      <p:cBhvr>
                                        <p:cTn id="18" dur="1000" fill="hold"/>
                                        <p:tgtEl>
                                          <p:spTgt spid="138"/>
                                        </p:tgtEl>
                                        <p:attrNameLst>
                                          <p:attrName>style.rotation</p:attrName>
                                        </p:attrNameLst>
                                      </p:cBhvr>
                                      <p:tavLst>
                                        <p:tav tm="0">
                                          <p:val>
                                            <p:fltVal val="720"/>
                                          </p:val>
                                        </p:tav>
                                        <p:tav tm="100000">
                                          <p:val>
                                            <p:fltVal val="0"/>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1000"/>
                                        <p:tgtEl>
                                          <p:spTgt spid="139"/>
                                        </p:tgtEl>
                                      </p:cBhvr>
                                    </p:animEffect>
                                    <p:anim calcmode="lin" valueType="num">
                                      <p:cBhvr>
                                        <p:cTn id="26" dur="1000" fill="hold"/>
                                        <p:tgtEl>
                                          <p:spTgt spid="139"/>
                                        </p:tgtEl>
                                        <p:attrNameLst>
                                          <p:attrName>style.rotation</p:attrName>
                                        </p:attrNameLst>
                                      </p:cBhvr>
                                      <p:tavLst>
                                        <p:tav tm="0">
                                          <p:val>
                                            <p:fltVal val="720"/>
                                          </p:val>
                                        </p:tav>
                                        <p:tav tm="100000">
                                          <p:val>
                                            <p:fltVal val="0"/>
                                          </p:val>
                                        </p:tav>
                                      </p:tavLst>
                                    </p:anim>
                                    <p:anim calcmode="lin" valueType="num">
                                      <p:cBhvr>
                                        <p:cTn id="27" dur="1000" fill="hold"/>
                                        <p:tgtEl>
                                          <p:spTgt spid="139"/>
                                        </p:tgtEl>
                                        <p:attrNameLst>
                                          <p:attrName>ppt_h</p:attrName>
                                        </p:attrNameLst>
                                      </p:cBhvr>
                                      <p:tavLst>
                                        <p:tav tm="0">
                                          <p:val>
                                            <p:fltVal val="0"/>
                                          </p:val>
                                        </p:tav>
                                        <p:tav tm="100000">
                                          <p:val>
                                            <p:strVal val="#ppt_h"/>
                                          </p:val>
                                        </p:tav>
                                      </p:tavLst>
                                    </p:anim>
                                    <p:anim calcmode="lin" valueType="num">
                                      <p:cBhvr>
                                        <p:cTn id="28" dur="1000" fill="hold"/>
                                        <p:tgtEl>
                                          <p:spTgt spid="1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9525" cap="flat" cmpd="sng">
          <a:solidFill>
            <a:srgbClr val="000000"/>
          </a:solid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9525" cap="flat" cmpd="sng">
          <a:solidFill>
            <a:srgbClr val="000000"/>
          </a:solidFill>
          <a:prstDash val="solid"/>
          <a:round/>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9525" cap="flat" cmpd="sng">
          <a:solidFill>
            <a:srgbClr val="000000"/>
          </a:solid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9525" cap="flat" cmpd="sng">
          <a:solidFill>
            <a:srgbClr val="000000"/>
          </a:solidFill>
          <a:prstDash val="solid"/>
          <a:round/>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10177</Words>
  <Application>WPS 演示</Application>
  <PresentationFormat>宽屏</PresentationFormat>
  <Paragraphs>699</Paragraphs>
  <Slides>69</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69</vt:i4>
      </vt:variant>
    </vt:vector>
  </HeadingPairs>
  <TitlesOfParts>
    <vt:vector size="85" baseType="lpstr">
      <vt:lpstr>Arial</vt:lpstr>
      <vt:lpstr>宋体</vt:lpstr>
      <vt:lpstr>Wingdings</vt:lpstr>
      <vt:lpstr>Times New Roman</vt:lpstr>
      <vt:lpstr>微软雅黑</vt:lpstr>
      <vt:lpstr>MS PGothic</vt:lpstr>
      <vt:lpstr>Calibri</vt:lpstr>
      <vt:lpstr>Wingdings</vt:lpstr>
      <vt:lpstr>Arial Unicode MS</vt:lpstr>
      <vt:lpstr>Wingdings 2</vt:lpstr>
      <vt:lpstr>黑体</vt:lpstr>
      <vt:lpstr>楷体</vt:lpstr>
      <vt:lpstr>汉仪旗黑-85S</vt:lpstr>
      <vt:lpstr>Office 主题</vt:lpstr>
      <vt:lpstr>package</vt:lpstr>
      <vt:lpstr>package</vt:lpstr>
      <vt:lpstr>PowerPoint 演示文稿</vt:lpstr>
      <vt:lpstr>PowerPoint 演示文稿</vt:lpstr>
      <vt:lpstr>PowerPoint 演示文稿</vt:lpstr>
      <vt:lpstr>PowerPoint 演示文稿</vt:lpstr>
      <vt:lpstr>名词定义</vt:lpstr>
      <vt:lpstr>PowerPoint 演示文稿</vt:lpstr>
      <vt:lpstr>动火相关程序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五级以上(含五级)大风应采取的措施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little fairy</cp:lastModifiedBy>
  <cp:revision>105</cp:revision>
  <dcterms:created xsi:type="dcterms:W3CDTF">2015-05-03T12:40:00Z</dcterms:created>
  <dcterms:modified xsi:type="dcterms:W3CDTF">2024-05-30T03:47:19Z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4B408B14B60D473FA23468350670D0E0_13</vt:lpwstr>
  </property>
</Properties>
</file>