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3"/>
  </p:sldMasterIdLst>
  <p:notesMasterIdLst>
    <p:notesMasterId r:id="rId5"/>
  </p:notesMasterIdLst>
  <p:handoutMasterIdLst>
    <p:handoutMasterId r:id="rId30"/>
  </p:handoutMasterIdLst>
  <p:sldIdLst>
    <p:sldId id="291" r:id="rId4"/>
    <p:sldId id="314" r:id="rId6"/>
    <p:sldId id="277" r:id="rId7"/>
    <p:sldId id="259" r:id="rId8"/>
    <p:sldId id="265" r:id="rId9"/>
    <p:sldId id="267" r:id="rId10"/>
    <p:sldId id="279" r:id="rId11"/>
    <p:sldId id="273" r:id="rId12"/>
    <p:sldId id="278" r:id="rId13"/>
    <p:sldId id="280" r:id="rId14"/>
    <p:sldId id="281" r:id="rId15"/>
    <p:sldId id="282" r:id="rId16"/>
    <p:sldId id="284" r:id="rId17"/>
    <p:sldId id="283" r:id="rId18"/>
    <p:sldId id="274" r:id="rId19"/>
    <p:sldId id="285" r:id="rId20"/>
    <p:sldId id="286" r:id="rId21"/>
    <p:sldId id="287" r:id="rId22"/>
    <p:sldId id="288" r:id="rId23"/>
    <p:sldId id="275" r:id="rId24"/>
    <p:sldId id="289" r:id="rId25"/>
    <p:sldId id="290" r:id="rId26"/>
    <p:sldId id="276" r:id="rId27"/>
    <p:sldId id="257" r:id="rId28"/>
    <p:sldId id="316" r:id="rId29"/>
  </p:sldIdLst>
  <p:sldSz cx="9144000" cy="6858000" type="screen4x3"/>
  <p:notesSz cx="6858000" cy="9144000"/>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094D0"/>
    <a:srgbClr val="00CC99"/>
    <a:srgbClr val="EE9076"/>
    <a:srgbClr val="E5EA7A"/>
    <a:srgbClr val="FF99FF"/>
    <a:srgbClr val="FA976A"/>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84.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Verdana" panose="020B060403050404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8644A43-E785-45FF-A148-71AD71DD7BD8}" type="datetimeFigureOut">
              <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2048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6553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286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307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Verdana" panose="020B0604030504040204" pitchFamily="34" charset="0"/>
                <a:ea typeface="宋体" panose="02010600030101010101" pitchFamily="2" charset="-122"/>
              </a:rPr>
            </a:fld>
            <a:endParaRPr lang="zh-CN" altLang="en-US" sz="1200" dirty="0">
              <a:latin typeface="Verdana" panose="020B060403050404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nchorCtr="0"/>
          <a:lstStyle/>
          <a:p>
            <a:pPr lvl="0"/>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image" Target="../media/image4.jpe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3080" name="组合 14"/>
          <p:cNvGrpSpPr/>
          <p:nvPr userDrawn="1"/>
        </p:nvGrpSpPr>
        <p:grpSpPr>
          <a:xfrm>
            <a:off x="84138" y="95250"/>
            <a:ext cx="8964612" cy="6667500"/>
            <a:chOff x="84181" y="94524"/>
            <a:chExt cx="8964614" cy="6667729"/>
          </a:xfrm>
        </p:grpSpPr>
        <p:sp>
          <p:nvSpPr>
            <p:cNvPr id="3081" name="单圆角矩形 10"/>
            <p:cNvSpPr/>
            <p:nvPr userDrawn="1"/>
          </p:nvSpPr>
          <p:spPr>
            <a:xfrm flipH="1">
              <a:off x="84182" y="94524"/>
              <a:ext cx="8964613" cy="4537075"/>
            </a:xfrm>
            <a:custGeom>
              <a:avLst/>
              <a:gdLst/>
              <a:ahLst/>
              <a:cxnLst>
                <a:cxn ang="0">
                  <a:pos x="0" y="0"/>
                </a:cxn>
                <a:cxn ang="0">
                  <a:pos x="7896858" y="0"/>
                </a:cxn>
                <a:cxn ang="0">
                  <a:pos x="8964612" y="1067755"/>
                </a:cxn>
                <a:cxn ang="0">
                  <a:pos x="8964611" y="1067757"/>
                </a:cxn>
                <a:cxn ang="0">
                  <a:pos x="8964613" y="4537075"/>
                </a:cxn>
                <a:cxn ang="0">
                  <a:pos x="0" y="4537075"/>
                </a:cxn>
              </a:cxnLst>
              <a:rect l="0" t="0" r="0" b="0"/>
              <a:pathLst>
                <a:path w="8964613" h="4537075">
                  <a:moveTo>
                    <a:pt x="0" y="0"/>
                  </a:moveTo>
                  <a:lnTo>
                    <a:pt x="7896858" y="0"/>
                  </a:lnTo>
                  <a:cubicBezTo>
                    <a:pt x="8486562" y="0"/>
                    <a:pt x="8964612" y="478050"/>
                    <a:pt x="8964612" y="1067755"/>
                  </a:cubicBezTo>
                  <a:cubicBezTo>
                    <a:pt x="8964612" y="1067755"/>
                    <a:pt x="8964611" y="1067756"/>
                    <a:pt x="8964611" y="1067757"/>
                  </a:cubicBezTo>
                  <a:lnTo>
                    <a:pt x="8964613" y="4537075"/>
                  </a:lnTo>
                  <a:lnTo>
                    <a:pt x="0" y="4537075"/>
                  </a:lnTo>
                  <a:lnTo>
                    <a:pt x="0" y="0"/>
                  </a:lnTo>
                  <a:close/>
                </a:path>
              </a:pathLst>
            </a:custGeom>
            <a:solidFill>
              <a:srgbClr val="FFCC00"/>
            </a:solidFill>
            <a:ln w="9525">
              <a:noFill/>
            </a:ln>
          </p:spPr>
          <p:txBody>
            <a:bodyPr/>
            <a:lstStyle/>
            <a:p>
              <a:endParaRPr lang="zh-CN" altLang="en-US"/>
            </a:p>
          </p:txBody>
        </p:sp>
        <p:sp>
          <p:nvSpPr>
            <p:cNvPr id="15" name="矩形 19"/>
            <p:cNvSpPr>
              <a:spLocks noChangeArrowheads="1"/>
            </p:cNvSpPr>
            <p:nvPr/>
          </p:nvSpPr>
          <p:spPr bwMode="auto">
            <a:xfrm>
              <a:off x="84181" y="4620642"/>
              <a:ext cx="8964614" cy="1265280"/>
            </a:xfrm>
            <a:prstGeom prst="rect">
              <a:avLst/>
            </a:prstGeom>
            <a:solidFill>
              <a:srgbClr val="FFCC0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rgbClr val="F4F1E3"/>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16" name="矩形 11"/>
            <p:cNvSpPr>
              <a:spLocks noChangeArrowheads="1"/>
            </p:cNvSpPr>
            <p:nvPr/>
          </p:nvSpPr>
          <p:spPr bwMode="auto">
            <a:xfrm>
              <a:off x="84181" y="5471572"/>
              <a:ext cx="8964614" cy="1290681"/>
            </a:xfrm>
            <a:prstGeom prst="rect">
              <a:avLst/>
            </a:prstGeom>
            <a:solidFill>
              <a:srgbClr val="262626"/>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rgbClr val="F4F1E3"/>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grpSp>
      <p:pic>
        <p:nvPicPr>
          <p:cNvPr id="3084" name="Picture 9" descr="http://pica.nipic.com/2008-05-08/200858142654232_2.jpg"/>
          <p:cNvPicPr>
            <a:picLocks noChangeAspect="1"/>
          </p:cNvPicPr>
          <p:nvPr userDrawn="1"/>
        </p:nvPicPr>
        <p:blipFill>
          <a:blip r:embed="rId2"/>
          <a:stretch>
            <a:fillRect/>
          </a:stretch>
        </p:blipFill>
        <p:spPr>
          <a:xfrm>
            <a:off x="4241800" y="3859213"/>
            <a:ext cx="5062538" cy="1839912"/>
          </a:xfrm>
          <a:prstGeom prst="rect">
            <a:avLst/>
          </a:prstGeom>
          <a:noFill/>
          <a:ln w="9525">
            <a:noFill/>
          </a:ln>
        </p:spPr>
      </p:pic>
      <p:sp>
        <p:nvSpPr>
          <p:cNvPr id="2" name="Title 1"/>
          <p:cNvSpPr>
            <a:spLocks noGrp="1"/>
          </p:cNvSpPr>
          <p:nvPr>
            <p:ph type="ctrTitle"/>
          </p:nvPr>
        </p:nvSpPr>
        <p:spPr>
          <a:xfrm>
            <a:off x="402763" y="1750415"/>
            <a:ext cx="6337663" cy="803773"/>
          </a:xfrm>
        </p:spPr>
        <p:txBody>
          <a:bodyPr>
            <a:noAutofit/>
          </a:bodyPr>
          <a:lstStyle>
            <a:lvl1pPr algn="ctr">
              <a:lnSpc>
                <a:spcPct val="100000"/>
              </a:lnSpc>
              <a:defRPr sz="3200" b="1" i="0">
                <a:solidFill>
                  <a:schemeClr val="bg1"/>
                </a:solidFill>
              </a:defRPr>
            </a:lvl1pPr>
          </a:lstStyle>
          <a:p>
            <a:pPr fontAlgn="base"/>
            <a:r>
              <a:rPr lang="zh-CN" altLang="en-US" strike="noStrike" noProof="1"/>
              <a:t>单击此处编辑母版标题样式</a:t>
            </a:r>
            <a:endParaRPr lang="en-US" strike="noStrike" noProof="1"/>
          </a:p>
        </p:txBody>
      </p:sp>
      <p:sp>
        <p:nvSpPr>
          <p:cNvPr id="3" name="Subtitle 2"/>
          <p:cNvSpPr>
            <a:spLocks noGrp="1"/>
          </p:cNvSpPr>
          <p:nvPr>
            <p:ph type="subTitle" idx="1"/>
          </p:nvPr>
        </p:nvSpPr>
        <p:spPr>
          <a:xfrm>
            <a:off x="402763" y="2769500"/>
            <a:ext cx="6337663" cy="478793"/>
          </a:xfrm>
        </p:spPr>
        <p:txBody>
          <a:bodyPr>
            <a:normAutofit/>
          </a:bodyPr>
          <a:lstStyle>
            <a:lvl1pPr marL="0" indent="0" algn="ctr">
              <a:lnSpc>
                <a:spcPct val="12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19"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l">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1"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620236"/>
            <a:ext cx="898096" cy="453553"/>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p:txBody>
      </p:sp>
      <p:sp>
        <p:nvSpPr>
          <p:cNvPr id="13"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l">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5"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15776" y="2899949"/>
            <a:ext cx="6996110" cy="957127"/>
          </a:xfrm>
        </p:spPr>
        <p:txBody>
          <a:bodyPr anchor="b"/>
          <a:lstStyle>
            <a:lvl1pPr>
              <a:defRPr sz="4000">
                <a:solidFill>
                  <a:schemeClr val="accent1"/>
                </a:solidFill>
              </a:defRPr>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1015776" y="4049530"/>
            <a:ext cx="6996110" cy="618262"/>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2" name="图片 1"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0" y="332740"/>
            <a:ext cx="9109075" cy="6048375"/>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0" y="332740"/>
            <a:ext cx="9109075" cy="604837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629842" y="2505075"/>
            <a:ext cx="3868340"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4629150" y="2505075"/>
            <a:ext cx="3887391"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3"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4"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l">
              <a:defRPr sz="1800" noProof="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5" name="Slide Number Placeholder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p>
            <a:pPr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base"/>
            <a:r>
              <a:rPr lang="zh-CN" altLang="en-US" strike="noStrike" noProof="1"/>
              <a:t>单击此处编辑母版标题样式</a:t>
            </a:r>
            <a:endParaRPr lang="en-US" strike="noStrike" noProof="1"/>
          </a:p>
        </p:txBody>
      </p:sp>
      <p:sp>
        <p:nvSpPr>
          <p:cNvPr id="3" name="Picture Placeholder 2"/>
          <p:cNvSpPr>
            <a:spLocks noGrp="1" noChangeAspect="1"/>
          </p:cNvSpPr>
          <p:nvPr>
            <p:ph type="pic" idx="1"/>
          </p:nvPr>
        </p:nvSpPr>
        <p:spPr>
          <a:xfrm>
            <a:off x="3887391" y="987426"/>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800"/>
              </a:spcBef>
              <a:spcAft>
                <a:spcPct val="0"/>
              </a:spcAft>
              <a:buClr>
                <a:schemeClr val="accent1"/>
              </a:buClr>
              <a:buSzPct val="100000"/>
              <a:buFont typeface="Webdings" panose="05030102010509060703" pitchFamily="18" charset="2"/>
              <a:buNone/>
              <a:defRPr/>
            </a:pPr>
            <a:r>
              <a:rPr kumimoji="0" lang="zh-CN" altLang="en-US" sz="3200" b="0" i="0" u="none" strike="noStrike" kern="1200" cap="none" spc="0" normalizeH="0" baseline="0" noProof="1">
                <a:ln>
                  <a:noFill/>
                </a:ln>
                <a:solidFill>
                  <a:srgbClr val="BF9900"/>
                </a:solidFill>
                <a:effectLst/>
                <a:uLnTx/>
                <a:uFillTx/>
                <a:latin typeface="+mn-lt"/>
                <a:ea typeface="+mn-ea"/>
                <a:cs typeface="+mn-cs"/>
              </a:rPr>
              <a:t>单击图标添加图片</a:t>
            </a:r>
            <a:endParaRPr kumimoji="0" lang="en-US" sz="3200" b="0" i="0" u="none" strike="noStrike" kern="1200" cap="none" spc="0" normalizeH="0" baseline="0" noProof="1">
              <a:ln>
                <a:noFill/>
              </a:ln>
              <a:solidFill>
                <a:srgbClr val="BF9900"/>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image" Target="../media/image2.png"/><Relationship Id="rId32" Type="http://schemas.openxmlformats.org/officeDocument/2006/relationships/tags" Target="../tags/tag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8" Type="http://schemas.openxmlformats.org/officeDocument/2006/relationships/theme" Target="../theme/theme2.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任意多边形 26"/>
          <p:cNvSpPr/>
          <p:nvPr userDrawn="1"/>
        </p:nvSpPr>
        <p:spPr>
          <a:xfrm>
            <a:off x="225425" y="122238"/>
            <a:ext cx="8015288" cy="6623050"/>
          </a:xfrm>
          <a:custGeom>
            <a:avLst/>
            <a:gdLst>
              <a:gd name="connsiteX0" fmla="*/ 1362080 w 8015697"/>
              <a:gd name="connsiteY0" fmla="*/ 0 h 6600826"/>
              <a:gd name="connsiteX1" fmla="*/ 7790629 w 8015697"/>
              <a:gd name="connsiteY1" fmla="*/ 0 h 6600826"/>
              <a:gd name="connsiteX2" fmla="*/ 7929894 w 8015697"/>
              <a:gd name="connsiteY2" fmla="*/ 7032 h 6600826"/>
              <a:gd name="connsiteX3" fmla="*/ 8015697 w 8015697"/>
              <a:gd name="connsiteY3" fmla="*/ 20128 h 6600826"/>
              <a:gd name="connsiteX4" fmla="*/ 8015697 w 8015697"/>
              <a:gd name="connsiteY4" fmla="*/ 6600826 h 6600826"/>
              <a:gd name="connsiteX5" fmla="*/ 7790629 w 8015697"/>
              <a:gd name="connsiteY5" fmla="*/ 6600826 h 6600826"/>
              <a:gd name="connsiteX6" fmla="*/ 1362080 w 8015697"/>
              <a:gd name="connsiteY6" fmla="*/ 6600826 h 6600826"/>
              <a:gd name="connsiteX7" fmla="*/ 0 w 8015697"/>
              <a:gd name="connsiteY7" fmla="*/ 6600826 h 6600826"/>
              <a:gd name="connsiteX8" fmla="*/ 0 w 8015697"/>
              <a:gd name="connsiteY8" fmla="*/ 5238746 h 6600826"/>
              <a:gd name="connsiteX9" fmla="*/ 0 w 8015697"/>
              <a:gd name="connsiteY9" fmla="*/ 4242344 h 6600826"/>
              <a:gd name="connsiteX10" fmla="*/ 0 w 8015697"/>
              <a:gd name="connsiteY10" fmla="*/ 1362080 h 6600826"/>
              <a:gd name="connsiteX11" fmla="*/ 1362080 w 8015697"/>
              <a:gd name="connsiteY11" fmla="*/ 0 h 6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5697" h="6600826">
                <a:moveTo>
                  <a:pt x="1362080" y="0"/>
                </a:moveTo>
                <a:lnTo>
                  <a:pt x="7790629" y="0"/>
                </a:lnTo>
                <a:cubicBezTo>
                  <a:pt x="7837645" y="0"/>
                  <a:pt x="7884105" y="2382"/>
                  <a:pt x="7929894" y="7032"/>
                </a:cubicBezTo>
                <a:lnTo>
                  <a:pt x="8015697" y="20128"/>
                </a:lnTo>
                <a:lnTo>
                  <a:pt x="8015697" y="6600826"/>
                </a:lnTo>
                <a:lnTo>
                  <a:pt x="7790629" y="6600826"/>
                </a:lnTo>
                <a:lnTo>
                  <a:pt x="1362080" y="6600826"/>
                </a:lnTo>
                <a:lnTo>
                  <a:pt x="0" y="6600826"/>
                </a:lnTo>
                <a:lnTo>
                  <a:pt x="0" y="5238746"/>
                </a:lnTo>
                <a:lnTo>
                  <a:pt x="0" y="4242344"/>
                </a:lnTo>
                <a:lnTo>
                  <a:pt x="0" y="1362080"/>
                </a:lnTo>
                <a:cubicBezTo>
                  <a:pt x="0" y="609824"/>
                  <a:pt x="609824" y="0"/>
                  <a:pt x="1362080" y="0"/>
                </a:cubicBezTo>
                <a:close/>
              </a:path>
            </a:pathLst>
          </a:cu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noProof="1" smtClean="0">
                <a:solidFill>
                  <a:schemeClr val="bg1">
                    <a:lumMod val="6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1" smtClean="0">
                <a:ln>
                  <a:noFill/>
                </a:ln>
                <a:solidFill>
                  <a:schemeClr val="bg1">
                    <a:lumMod val="65000"/>
                  </a:schemeClr>
                </a:solidFill>
                <a:effectLst/>
                <a:uLnTx/>
                <a:uFillTx/>
                <a:latin typeface="Verdan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noProof="1">
                <a:solidFill>
                  <a:schemeClr val="bg1">
                    <a:lumMod val="6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65000"/>
                </a:schemeClr>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A6A6A6"/>
                </a:solidFill>
              </a:defRPr>
            </a:lvl1p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a:latin typeface="Verdana" panose="020B0604030504040204" pitchFamily="34" charset="0"/>
            </a:endParaRPr>
          </a:p>
        </p:txBody>
      </p:sp>
      <p:sp>
        <p:nvSpPr>
          <p:cNvPr id="1030" name="Text Placeholder 2"/>
          <p:cNvSpPr>
            <a:spLocks noGrp="1"/>
          </p:cNvSpPr>
          <p:nvPr>
            <p:ph type="body"/>
          </p:nvPr>
        </p:nvSpPr>
        <p:spPr>
          <a:xfrm>
            <a:off x="500063" y="1398588"/>
            <a:ext cx="7529512" cy="5159375"/>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1031" name="Title Placeholder 1"/>
          <p:cNvSpPr>
            <a:spLocks noGrp="1"/>
          </p:cNvSpPr>
          <p:nvPr>
            <p:ph type="title"/>
          </p:nvPr>
        </p:nvSpPr>
        <p:spPr>
          <a:xfrm>
            <a:off x="808038" y="414338"/>
            <a:ext cx="5467350" cy="601662"/>
          </a:xfrm>
          <a:prstGeom prst="rect">
            <a:avLst/>
          </a:prstGeom>
          <a:noFill/>
          <a:ln w="9525">
            <a:noFill/>
          </a:ln>
        </p:spPr>
        <p:txBody>
          <a:bodyPr anchor="ctr" anchorCtr="0"/>
          <a:lstStyle/>
          <a:p>
            <a:pPr lvl="0"/>
            <a:r>
              <a:rPr lang="zh-CN" altLang="en-US" dirty="0"/>
              <a:t>单击此处编辑母版标题样式</a:t>
            </a:r>
            <a:endParaRPr lang="en-US" altLang="zh-CN" dirty="0"/>
          </a:p>
        </p:txBody>
      </p:sp>
      <p:grpSp>
        <p:nvGrpSpPr>
          <p:cNvPr id="1032" name="组合 7"/>
          <p:cNvGrpSpPr/>
          <p:nvPr userDrawn="1"/>
        </p:nvGrpSpPr>
        <p:grpSpPr>
          <a:xfrm>
            <a:off x="8172450" y="120650"/>
            <a:ext cx="863600" cy="6630988"/>
            <a:chOff x="8172450" y="120650"/>
            <a:chExt cx="863600" cy="6630358"/>
          </a:xfrm>
        </p:grpSpPr>
        <p:sp>
          <p:nvSpPr>
            <p:cNvPr id="1033" name="单圆角矩形 8"/>
            <p:cNvSpPr/>
            <p:nvPr userDrawn="1"/>
          </p:nvSpPr>
          <p:spPr>
            <a:xfrm flipV="1">
              <a:off x="8172450" y="5958845"/>
              <a:ext cx="863600" cy="792163"/>
            </a:xfrm>
            <a:custGeom>
              <a:avLst/>
              <a:gdLst/>
              <a:ahLst/>
              <a:cxnLst>
                <a:cxn ang="0">
                  <a:pos x="0" y="0"/>
                </a:cxn>
                <a:cxn ang="0">
                  <a:pos x="731570" y="0"/>
                </a:cxn>
                <a:cxn ang="0">
                  <a:pos x="863600" y="132030"/>
                </a:cxn>
                <a:cxn ang="0">
                  <a:pos x="863600" y="792163"/>
                </a:cxn>
                <a:cxn ang="0">
                  <a:pos x="0" y="792163"/>
                </a:cxn>
              </a:cxnLst>
              <a:rect l="0" t="0" r="0" b="0"/>
              <a:pathLst>
                <a:path w="863600" h="792163">
                  <a:moveTo>
                    <a:pt x="0" y="0"/>
                  </a:moveTo>
                  <a:lnTo>
                    <a:pt x="731570" y="0"/>
                  </a:lnTo>
                  <a:cubicBezTo>
                    <a:pt x="804488" y="0"/>
                    <a:pt x="863600" y="59111"/>
                    <a:pt x="863600" y="132030"/>
                  </a:cubicBezTo>
                  <a:lnTo>
                    <a:pt x="863600" y="792163"/>
                  </a:lnTo>
                  <a:lnTo>
                    <a:pt x="0" y="792163"/>
                  </a:lnTo>
                  <a:lnTo>
                    <a:pt x="0" y="0"/>
                  </a:lnTo>
                  <a:close/>
                </a:path>
              </a:pathLst>
            </a:custGeom>
            <a:solidFill>
              <a:srgbClr val="262626"/>
            </a:solidFill>
            <a:ln w="9525">
              <a:noFill/>
            </a:ln>
          </p:spPr>
          <p:txBody>
            <a:bodyPr/>
            <a:lstStyle/>
            <a:p>
              <a:endParaRPr lang="zh-CN" altLang="en-US"/>
            </a:p>
          </p:txBody>
        </p:sp>
        <p:sp>
          <p:nvSpPr>
            <p:cNvPr id="1034" name="单圆角矩形 9"/>
            <p:cNvSpPr/>
            <p:nvPr userDrawn="1"/>
          </p:nvSpPr>
          <p:spPr>
            <a:xfrm>
              <a:off x="8172450" y="120650"/>
              <a:ext cx="863600" cy="4679950"/>
            </a:xfrm>
            <a:custGeom>
              <a:avLst/>
              <a:gdLst/>
              <a:ahLst/>
              <a:cxnLst>
                <a:cxn ang="0">
                  <a:pos x="0" y="0"/>
                </a:cxn>
                <a:cxn ang="0">
                  <a:pos x="719664" y="0"/>
                </a:cxn>
                <a:cxn ang="0">
                  <a:pos x="863600" y="143936"/>
                </a:cxn>
                <a:cxn ang="0">
                  <a:pos x="863600" y="4679950"/>
                </a:cxn>
                <a:cxn ang="0">
                  <a:pos x="0" y="4679950"/>
                </a:cxn>
              </a:cxnLst>
              <a:rect l="0" t="0" r="0" b="0"/>
              <a:pathLst>
                <a:path w="863600" h="4679950">
                  <a:moveTo>
                    <a:pt x="0" y="0"/>
                  </a:moveTo>
                  <a:lnTo>
                    <a:pt x="719664" y="0"/>
                  </a:lnTo>
                  <a:cubicBezTo>
                    <a:pt x="799157" y="0"/>
                    <a:pt x="863600" y="64442"/>
                    <a:pt x="863600" y="143936"/>
                  </a:cubicBezTo>
                  <a:lnTo>
                    <a:pt x="863600" y="4679950"/>
                  </a:lnTo>
                  <a:lnTo>
                    <a:pt x="0" y="4679950"/>
                  </a:lnTo>
                  <a:lnTo>
                    <a:pt x="0" y="0"/>
                  </a:lnTo>
                  <a:close/>
                </a:path>
              </a:pathLst>
            </a:custGeom>
            <a:solidFill>
              <a:srgbClr val="FFCC00"/>
            </a:solidFill>
            <a:ln w="9525">
              <a:noFill/>
            </a:ln>
          </p:spPr>
          <p:txBody>
            <a:bodyPr/>
            <a:lstStyle/>
            <a:p>
              <a:endParaRPr lang="zh-CN" altLang="en-US"/>
            </a:p>
          </p:txBody>
        </p:sp>
        <p:sp>
          <p:nvSpPr>
            <p:cNvPr id="18" name="矩形 17"/>
            <p:cNvSpPr>
              <a:spLocks noChangeArrowheads="1"/>
            </p:cNvSpPr>
            <p:nvPr/>
          </p:nvSpPr>
          <p:spPr bwMode="auto">
            <a:xfrm>
              <a:off x="8172450" y="4706502"/>
              <a:ext cx="863600" cy="1266705"/>
            </a:xfrm>
            <a:prstGeom prst="rect">
              <a:avLst/>
            </a:prstGeom>
            <a:solidFill>
              <a:srgbClr val="FFCC0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rgbClr val="F4F1E3"/>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grpSp>
      <p:sp>
        <p:nvSpPr>
          <p:cNvPr id="1036" name="矩形 1"/>
          <p:cNvSpPr/>
          <p:nvPr userDrawn="1">
            <p:custDataLst>
              <p:tags r:id="rId32"/>
            </p:custDataLst>
          </p:nvPr>
        </p:nvSpPr>
        <p:spPr>
          <a:xfrm>
            <a:off x="7439025" y="0"/>
            <a:ext cx="1704975" cy="476250"/>
          </a:xfrm>
          <a:custGeom>
            <a:avLst/>
            <a:gdLst/>
            <a:ahLst/>
            <a:cxnLst>
              <a:cxn ang="0">
                <a:pos x="0" y="0"/>
              </a:cxn>
              <a:cxn ang="0">
                <a:pos x="1704975" y="0"/>
              </a:cxn>
              <a:cxn ang="0">
                <a:pos x="1704975" y="476250"/>
              </a:cxn>
              <a:cxn ang="0">
                <a:pos x="589081" y="476250"/>
              </a:cxn>
              <a:cxn ang="0">
                <a:pos x="0" y="0"/>
              </a:cxn>
            </a:cxnLst>
            <a:rect l="0" t="0" r="0" b="0"/>
            <a:pathLst>
              <a:path w="1704551" h="476672">
                <a:moveTo>
                  <a:pt x="0" y="0"/>
                </a:moveTo>
                <a:lnTo>
                  <a:pt x="1704551" y="0"/>
                </a:lnTo>
                <a:lnTo>
                  <a:pt x="1704551" y="476672"/>
                </a:lnTo>
                <a:lnTo>
                  <a:pt x="588935" y="476672"/>
                </a:lnTo>
                <a:lnTo>
                  <a:pt x="0" y="0"/>
                </a:lnTo>
                <a:close/>
              </a:path>
            </a:pathLst>
          </a:custGeom>
          <a:solidFill>
            <a:srgbClr val="0070C0"/>
          </a:solidFill>
          <a:ln w="12700">
            <a:noFill/>
          </a:ln>
        </p:spPr>
        <p:txBody>
          <a:bodyPr/>
          <a:lstStyle/>
          <a:p>
            <a:endParaRPr lang="zh-CN" altLang="en-US"/>
          </a:p>
        </p:txBody>
      </p:sp>
      <p:pic>
        <p:nvPicPr>
          <p:cNvPr id="8" name="图片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102396" y="6202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lvl1pPr algn="l" rtl="0" fontAlgn="base">
        <a:lnSpc>
          <a:spcPct val="90000"/>
        </a:lnSpc>
        <a:spcBef>
          <a:spcPct val="0"/>
        </a:spcBef>
        <a:spcAft>
          <a:spcPct val="0"/>
        </a:spcAft>
        <a:defRPr sz="2800" b="1" kern="1200">
          <a:solidFill>
            <a:srgbClr val="BF9900"/>
          </a:solidFill>
          <a:latin typeface="+mj-lt"/>
          <a:ea typeface="+mj-ea"/>
          <a:cs typeface="+mj-cs"/>
        </a:defRPr>
      </a:lvl1pPr>
      <a:lvl2pPr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2pPr>
      <a:lvl3pPr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3pPr>
      <a:lvl4pPr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4pPr>
      <a:lvl5pPr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5pPr>
      <a:lvl6pPr marL="457200"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6pPr>
      <a:lvl7pPr marL="914400"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7pPr>
      <a:lvl8pPr marL="1371600"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8pPr>
      <a:lvl9pPr marL="1828800" algn="l" rtl="0" fontAlgn="base">
        <a:lnSpc>
          <a:spcPct val="90000"/>
        </a:lnSpc>
        <a:spcBef>
          <a:spcPct val="0"/>
        </a:spcBef>
        <a:spcAft>
          <a:spcPct val="0"/>
        </a:spcAft>
        <a:defRPr sz="2800" b="1">
          <a:solidFill>
            <a:srgbClr val="BF9900"/>
          </a:solidFill>
          <a:latin typeface="Broadway" panose="04040905080B02020502" pitchFamily="82" charset="0"/>
          <a:ea typeface="微软雅黑" panose="020B0503020204020204" pitchFamily="34" charset="-122"/>
        </a:defRPr>
      </a:lvl9pPr>
    </p:titleStyle>
    <p:bodyStyle>
      <a:lvl1pPr marL="357505" indent="-357505" algn="l" rtl="0" fontAlgn="base">
        <a:lnSpc>
          <a:spcPct val="90000"/>
        </a:lnSpc>
        <a:spcBef>
          <a:spcPts val="1800"/>
        </a:spcBef>
        <a:spcAft>
          <a:spcPct val="0"/>
        </a:spcAft>
        <a:buClr>
          <a:schemeClr val="accent1"/>
        </a:buClr>
        <a:buSzPct val="100000"/>
        <a:buFont typeface="Webdings" panose="05030102010509060703" pitchFamily="18" charset="2"/>
        <a:buChar char="Ë"/>
        <a:defRPr sz="2000" kern="1200">
          <a:solidFill>
            <a:srgbClr val="BF9900"/>
          </a:solidFill>
          <a:latin typeface="+mn-lt"/>
          <a:ea typeface="+mn-ea"/>
          <a:cs typeface="+mn-cs"/>
        </a:defRPr>
      </a:lvl1pPr>
      <a:lvl2pPr marL="357505" indent="-357505" algn="l" rtl="0" fontAlgn="base">
        <a:lnSpc>
          <a:spcPct val="120000"/>
        </a:lnSpc>
        <a:spcBef>
          <a:spcPct val="0"/>
        </a:spcBef>
        <a:spcAft>
          <a:spcPct val="0"/>
        </a:spcAft>
        <a:buFont typeface="Calibri" panose="020F0502020204030204" pitchFamily="34" charset="0"/>
        <a:buChar char=" "/>
        <a:defRPr sz="1600" kern="1200">
          <a:solidFill>
            <a:srgbClr val="6B6B6B"/>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tags" Target="../tags/tag83.xml"/><Relationship Id="rId7" Type="http://schemas.openxmlformats.org/officeDocument/2006/relationships/hyperlink" Target="http://www.bofety.com/" TargetMode="External"/><Relationship Id="rId6" Type="http://schemas.openxmlformats.org/officeDocument/2006/relationships/tags" Target="../tags/tag82.xml"/><Relationship Id="rId5" Type="http://schemas.openxmlformats.org/officeDocument/2006/relationships/image" Target="../media/image32.jpeg"/><Relationship Id="rId4" Type="http://schemas.openxmlformats.org/officeDocument/2006/relationships/tags" Target="../tags/tag81.xml"/><Relationship Id="rId3" Type="http://schemas.openxmlformats.org/officeDocument/2006/relationships/image" Target="../media/image31.jpeg"/><Relationship Id="rId2" Type="http://schemas.openxmlformats.org/officeDocument/2006/relationships/tags" Target="../tags/tag80.xml"/><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7.wmf"/></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3.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8.emf"/><Relationship Id="rId2" Type="http://schemas.openxmlformats.org/officeDocument/2006/relationships/oleObject" Target="../embeddings/oleObject1.bin"/><Relationship Id="rId10" Type="http://schemas.openxmlformats.org/officeDocument/2006/relationships/notesSlide" Target="../notesSlides/notesSlide3.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2.vml"/><Relationship Id="rId6"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oleObject" Target="../embeddings/oleObject3.bin"/><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4838" y="0"/>
            <a:ext cx="6337300" cy="803275"/>
          </a:xfrm>
        </p:spPr>
        <p:txBody>
          <a:bodyPr vert="horz" wrap="square" lIns="91440" tIns="45720" rIns="91440" bIns="45720" numCol="1" anchor="b" anchorCtr="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mj-ea"/>
                <a:cs typeface="+mj-cs"/>
              </a:rPr>
              <a:t>安全生产意识培训</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mj-ea"/>
              <a:cs typeface="+mj-cs"/>
            </a:endParaRPr>
          </a:p>
        </p:txBody>
      </p:sp>
      <p:sp>
        <p:nvSpPr>
          <p:cNvPr id="6146" name="副标题 2"/>
          <p:cNvSpPr>
            <a:spLocks noGrp="1"/>
          </p:cNvSpPr>
          <p:nvPr>
            <p:ph type="subTitle" idx="1"/>
          </p:nvPr>
        </p:nvSpPr>
        <p:spPr>
          <a:xfrm>
            <a:off x="604838" y="2074863"/>
            <a:ext cx="7934325" cy="1069975"/>
          </a:xfrm>
        </p:spPr>
        <p:txBody>
          <a:bodyPr vert="horz" wrap="square" lIns="91440" tIns="45720" rIns="91440" bIns="45720" anchor="t">
            <a:noAutofit/>
          </a:bodyPr>
          <a:lstStyle/>
          <a:p>
            <a:pPr marL="0" marR="0" indent="0" algn="ctr" defTabSz="914400" rtl="0" eaLnBrk="1" fontAlgn="base" latinLnBrk="0" hangingPunct="1">
              <a:lnSpc>
                <a:spcPct val="120000"/>
              </a:lnSpc>
              <a:spcBef>
                <a:spcPts val="1800"/>
              </a:spcBef>
              <a:spcAft>
                <a:spcPct val="0"/>
              </a:spcAft>
              <a:buClr>
                <a:schemeClr val="accent1"/>
              </a:buClr>
              <a:buSzTx/>
              <a:buFont typeface="Webdings" panose="05030102010509060703" pitchFamily="18" charset="2"/>
              <a:buNone/>
            </a:pPr>
            <a:r>
              <a:rPr kumimoji="0" lang="zh-CN" altLang="en-US" sz="5400" b="1" i="0" u="none" strike="noStrike"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安全工作中</a:t>
            </a:r>
            <a:r>
              <a:rPr kumimoji="0" lang="en-US" altLang="zh-CN" sz="5400" b="1" i="0" u="none" strike="noStrike"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16</a:t>
            </a:r>
            <a:r>
              <a:rPr kumimoji="0" lang="zh-CN" altLang="en-US" sz="5400" b="1" i="0" u="none" strike="noStrike"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种危险人</a:t>
            </a:r>
            <a:endParaRPr kumimoji="0" lang="zh-CN" altLang="en-US" sz="5400" b="1" i="0" u="none" strike="noStrike"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190769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157019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250253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343487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0" y="-279400"/>
            <a:ext cx="8001000" cy="7556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三是冒失猛撞的“勇敢人”</a:t>
            </a:r>
            <a:endParaRPr lang="zh-CN" altLang="en-US" sz="2400" dirty="0">
              <a:solidFill>
                <a:schemeClr val="tx1"/>
              </a:solidFill>
              <a:latin typeface="微软雅黑" panose="020B0503020204020204" pitchFamily="34" charset="-122"/>
            </a:endParaRPr>
          </a:p>
        </p:txBody>
      </p:sp>
      <p:sp>
        <p:nvSpPr>
          <p:cNvPr id="35842" name="Rectangle 3"/>
          <p:cNvSpPr>
            <a:spLocks noGrp="1"/>
          </p:cNvSpPr>
          <p:nvPr>
            <p:ph type="body" sz="half" idx="4294967295"/>
          </p:nvPr>
        </p:nvSpPr>
        <p:spPr>
          <a:xfrm>
            <a:off x="539750" y="1295400"/>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这是一种冒险心理，它是引起违章操作的重要心理原因之一。 在实际工作中分两种情况：</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⑴、理智性冒险，明知山有虎，偏向虎山行。</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⑵、非理智性冒险，受激情的驱使，有强烈的虚荣心，怕丢面子。硬充大胆。</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35843" name="Picture 4" descr="图片1"/>
          <p:cNvPicPr>
            <a:picLocks noGrp="1" noChangeAspect="1"/>
          </p:cNvPicPr>
          <p:nvPr>
            <p:ph sz="half" idx="4294967295"/>
          </p:nvPr>
        </p:nvPicPr>
        <p:blipFill>
          <a:blip r:embed="rId1"/>
          <a:stretch>
            <a:fillRect/>
          </a:stretch>
        </p:blipFill>
        <p:spPr>
          <a:xfrm>
            <a:off x="4643438" y="1295400"/>
            <a:ext cx="3924300" cy="4248150"/>
          </a:xfr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0" y="-207962"/>
            <a:ext cx="8001000" cy="684212"/>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四是肓目听从指挥的“糊涂人”</a:t>
            </a:r>
            <a:endParaRPr lang="zh-CN" altLang="en-US" sz="2400" dirty="0">
              <a:solidFill>
                <a:schemeClr val="tx1"/>
              </a:solidFill>
              <a:latin typeface="微软雅黑" panose="020B0503020204020204" pitchFamily="34" charset="-122"/>
            </a:endParaRPr>
          </a:p>
        </p:txBody>
      </p:sp>
      <p:sp>
        <p:nvSpPr>
          <p:cNvPr id="37890" name="Rectangle 3"/>
          <p:cNvSpPr>
            <a:spLocks noGrp="1"/>
          </p:cNvSpPr>
          <p:nvPr>
            <p:ph type="body" sz="half" idx="4294967295"/>
          </p:nvPr>
        </p:nvSpPr>
        <p:spPr>
          <a:xfrm>
            <a:off x="647700" y="1052513"/>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这是一种从众心理，是指个人在群体中由于实际存在的或头脑中想象到的社会压力与群体压力，而在知觉、判断、信念以及行为上表现出与群体中大多数人一致的现象。表现有两个方面</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是自觉从众，心悦诚服、甘心情愿与大家一致违章。</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是被迫从众，表面上跟着走，心理反感。</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37891" name="Picture 4" descr="图片17"/>
          <p:cNvPicPr>
            <a:picLocks noGrp="1" noChangeAspect="1"/>
          </p:cNvPicPr>
          <p:nvPr>
            <p:ph sz="half" idx="4294967295"/>
          </p:nvPr>
        </p:nvPicPr>
        <p:blipFill>
          <a:blip r:embed="rId1"/>
          <a:stretch>
            <a:fillRect/>
          </a:stretch>
        </p:blipFill>
        <p:spPr>
          <a:xfrm>
            <a:off x="4932363" y="1068388"/>
            <a:ext cx="3367087" cy="4267200"/>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1587"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五是吊二朗当的“马虎人”</a:t>
            </a:r>
            <a:endParaRPr lang="zh-CN" altLang="en-US" sz="2400" dirty="0">
              <a:solidFill>
                <a:schemeClr val="tx1"/>
              </a:solidFill>
              <a:latin typeface="微软雅黑" panose="020B0503020204020204" pitchFamily="34" charset="-122"/>
            </a:endParaRPr>
          </a:p>
        </p:txBody>
      </p:sp>
      <p:sp>
        <p:nvSpPr>
          <p:cNvPr id="39938" name="Rectangle 3"/>
          <p:cNvSpPr>
            <a:spLocks noGrp="1"/>
          </p:cNvSpPr>
          <p:nvPr>
            <p:ph type="body" sz="half" idx="4294967295"/>
          </p:nvPr>
        </p:nvSpPr>
        <p:spPr>
          <a:xfrm>
            <a:off x="395288" y="765175"/>
            <a:ext cx="4321175"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这是一种麻痹心理，麻痹大意是造成事故的主要心理因素之一。行为上表现为马马虎虎，大大咧咧，口是心非。盲目自信。</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 </a:t>
            </a:r>
            <a:r>
              <a:rPr lang="zh-CN" altLang="en-US" sz="2000" dirty="0">
                <a:latin typeface="微软雅黑" panose="020B0503020204020204" pitchFamily="34" charset="-122"/>
                <a:ea typeface="微软雅黑" panose="020B0503020204020204" pitchFamily="34" charset="-122"/>
              </a:rPr>
              <a:t>盲目相信自己的以往经验，认为技术过得硬，保准出不了问题。（以老同仁居多）</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b. </a:t>
            </a:r>
            <a:r>
              <a:rPr lang="zh-CN" altLang="en-US" sz="2000" dirty="0">
                <a:latin typeface="微软雅黑" panose="020B0503020204020204" pitchFamily="34" charset="-122"/>
                <a:ea typeface="微软雅黑" panose="020B0503020204020204" pitchFamily="34" charset="-122"/>
              </a:rPr>
              <a:t>是以往成功经验或习惯的强化，多次做也无问题。我行我素</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是个性因素，一贯松松垮垮，不求甚解的性格特征。自以为绝对安全。</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39939" name="Picture 4" descr="图片16"/>
          <p:cNvPicPr>
            <a:picLocks noGrp="1" noChangeAspect="1"/>
          </p:cNvPicPr>
          <p:nvPr>
            <p:ph sz="half" idx="4294967295"/>
          </p:nvPr>
        </p:nvPicPr>
        <p:blipFill>
          <a:blip r:embed="rId1"/>
          <a:stretch>
            <a:fillRect/>
          </a:stretch>
        </p:blipFill>
        <p:spPr>
          <a:xfrm>
            <a:off x="4859338" y="1196975"/>
            <a:ext cx="3675062" cy="4752975"/>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17463"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六是肓目侥幸的“麻痹人”</a:t>
            </a:r>
            <a:endParaRPr lang="zh-CN" altLang="en-US" sz="2400" dirty="0">
              <a:solidFill>
                <a:schemeClr val="tx1"/>
              </a:solidFill>
              <a:latin typeface="微软雅黑" panose="020B0503020204020204" pitchFamily="34" charset="-122"/>
            </a:endParaRPr>
          </a:p>
        </p:txBody>
      </p:sp>
      <p:sp>
        <p:nvSpPr>
          <p:cNvPr id="41986" name="Rectangle 3"/>
          <p:cNvSpPr>
            <a:spLocks noGrp="1"/>
          </p:cNvSpPr>
          <p:nvPr>
            <p:ph type="body" sz="half" idx="4294967295"/>
          </p:nvPr>
        </p:nvSpPr>
        <p:spPr>
          <a:xfrm>
            <a:off x="539750" y="1497013"/>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习惯心理，由于一些习惯行为造成人的麻痹行为。正确的习惯性动作对于常规性止常工况下的作业是有效的。但在异常工况下，就可能受习惯性心理的作用，而忽视异常工况下才出现的特殊信息而造成失误和不安全行为，造成肓目侥幸行为</a:t>
            </a:r>
            <a:endParaRPr lang="zh-CN" altLang="en-US" sz="2000" dirty="0">
              <a:latin typeface="微软雅黑" panose="020B0503020204020204" pitchFamily="34" charset="-122"/>
              <a:ea typeface="微软雅黑" panose="020B0503020204020204" pitchFamily="34" charset="-122"/>
            </a:endParaRPr>
          </a:p>
        </p:txBody>
      </p:sp>
      <p:pic>
        <p:nvPicPr>
          <p:cNvPr id="41987" name="Picture 4" descr="jixie03"/>
          <p:cNvPicPr>
            <a:picLocks noGrp="1" noChangeAspect="1"/>
          </p:cNvPicPr>
          <p:nvPr>
            <p:ph sz="half" idx="4294967295"/>
          </p:nvPr>
        </p:nvPicPr>
        <p:blipFill>
          <a:blip r:embed="rId1"/>
          <a:stretch>
            <a:fillRect/>
          </a:stretch>
        </p:blipFill>
        <p:spPr>
          <a:xfrm>
            <a:off x="5148263" y="1479550"/>
            <a:ext cx="3043237" cy="4105275"/>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0"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七是满不在乎的“粗心人”</a:t>
            </a:r>
            <a:endParaRPr lang="zh-CN" altLang="en-US" sz="2400" dirty="0">
              <a:solidFill>
                <a:schemeClr val="tx1"/>
              </a:solidFill>
              <a:latin typeface="微软雅黑" panose="020B0503020204020204" pitchFamily="34" charset="-122"/>
            </a:endParaRPr>
          </a:p>
        </p:txBody>
      </p:sp>
      <p:sp>
        <p:nvSpPr>
          <p:cNvPr id="44034" name="Rectangle 3"/>
          <p:cNvSpPr>
            <a:spLocks noGrp="1"/>
          </p:cNvSpPr>
          <p:nvPr>
            <p:ph type="body" sz="half" idx="4294967295"/>
          </p:nvPr>
        </p:nvSpPr>
        <p:spPr>
          <a:xfrm>
            <a:off x="539750" y="981075"/>
            <a:ext cx="4319588"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这是一种无所谓心理，表现为尊章或违章心不在焉，满不在乎。主要有三个特点：</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是本人根本没意识到危险的存在，认为章程是领导用来卡人的。</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⑵</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是对安全问题谈起来重要，干起来次要，比起来不要，不把安全规定放眼里。</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认为违章是必要的，不违章就干不成活。</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44035" name="Picture 4" descr="图片4"/>
          <p:cNvPicPr>
            <a:picLocks noGrp="1" noChangeAspect="1"/>
          </p:cNvPicPr>
          <p:nvPr>
            <p:ph sz="half" idx="4294967295"/>
          </p:nvPr>
        </p:nvPicPr>
        <p:blipFill>
          <a:blip r:embed="rId1"/>
          <a:stretch>
            <a:fillRect/>
          </a:stretch>
        </p:blipFill>
        <p:spPr>
          <a:xfrm>
            <a:off x="5508625" y="1628775"/>
            <a:ext cx="2735263" cy="3384550"/>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22225" y="-207962"/>
            <a:ext cx="8001000" cy="684212"/>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八是投机取巧的“大能人”</a:t>
            </a:r>
            <a:endParaRPr lang="zh-CN" altLang="en-US" sz="2400" dirty="0">
              <a:solidFill>
                <a:schemeClr val="tx1"/>
              </a:solidFill>
              <a:latin typeface="微软雅黑" panose="020B0503020204020204" pitchFamily="34" charset="-122"/>
            </a:endParaRPr>
          </a:p>
        </p:txBody>
      </p:sp>
      <p:sp>
        <p:nvSpPr>
          <p:cNvPr id="46082" name="Rectangle 3"/>
          <p:cNvSpPr>
            <a:spLocks noGrp="1"/>
          </p:cNvSpPr>
          <p:nvPr>
            <p:ph type="body" sz="half" idx="4294967295"/>
          </p:nvPr>
        </p:nvSpPr>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这是一种逆反心理，是一种无视社会规范或管理制度的对抗性心理状态，一般在行为上表现“你让我这样，我偏要那样、越不许干，我越要干”等特征。</a:t>
            </a:r>
            <a:endParaRPr lang="zh-CN" altLang="en-US" sz="2000" dirty="0">
              <a:latin typeface="微软雅黑" panose="020B0503020204020204" pitchFamily="34" charset="-122"/>
              <a:ea typeface="微软雅黑" panose="020B0503020204020204" pitchFamily="34" charset="-122"/>
            </a:endParaRPr>
          </a:p>
        </p:txBody>
      </p:sp>
      <p:pic>
        <p:nvPicPr>
          <p:cNvPr id="46083" name="Picture 4" descr="图片4"/>
          <p:cNvPicPr>
            <a:picLocks noGrp="1" noChangeAspect="1"/>
          </p:cNvPicPr>
          <p:nvPr>
            <p:ph sz="half" idx="4294967295"/>
          </p:nvPr>
        </p:nvPicPr>
        <p:blipFill>
          <a:blip r:embed="rId1"/>
          <a:stretch>
            <a:fillRect/>
          </a:stretch>
        </p:blipFill>
        <p:spPr>
          <a:xfrm>
            <a:off x="5508625" y="1196975"/>
            <a:ext cx="2941638" cy="4267200"/>
          </a:xfr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0"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九是凑凑合合的“懒惰人”；</a:t>
            </a:r>
            <a:endParaRPr lang="zh-CN" altLang="en-US" sz="2400" dirty="0">
              <a:solidFill>
                <a:schemeClr val="tx1"/>
              </a:solidFill>
              <a:latin typeface="微软雅黑" panose="020B0503020204020204" pitchFamily="34" charset="-122"/>
            </a:endParaRPr>
          </a:p>
        </p:txBody>
      </p:sp>
      <p:sp>
        <p:nvSpPr>
          <p:cNvPr id="48130" name="Rectangle 3"/>
          <p:cNvSpPr>
            <a:spLocks noGrp="1"/>
          </p:cNvSpPr>
          <p:nvPr>
            <p:ph type="body" sz="half" idx="4294967295"/>
          </p:nvPr>
        </p:nvSpPr>
        <p:spPr>
          <a:xfrm>
            <a:off x="647700" y="1295400"/>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这是一种惰性心理，也称为“节能心理”，是指在作业中尽量减少能量支出，能省力便省力，能将就凑合就将就凑合的一种心理状态，也是懒惰行为的心理依据。表现在</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⑴、干活图省事，嫌麻烦。</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⑵、节省时间，得过且过。</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48131" name="Picture 4" descr="图片16"/>
          <p:cNvPicPr>
            <a:picLocks noGrp="1" noChangeAspect="1"/>
          </p:cNvPicPr>
          <p:nvPr>
            <p:ph sz="half" idx="4294967295"/>
          </p:nvPr>
        </p:nvPicPr>
        <p:blipFill>
          <a:blip r:embed="rId1"/>
          <a:stretch>
            <a:fillRect/>
          </a:stretch>
        </p:blipFill>
        <p:spPr>
          <a:xfrm>
            <a:off x="5759450" y="2057400"/>
            <a:ext cx="2217738" cy="274320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4763" y="0"/>
            <a:ext cx="8001000" cy="468313"/>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十是急于求成的“草率人”</a:t>
            </a:r>
            <a:endParaRPr lang="zh-CN" altLang="en-US" sz="2400" dirty="0">
              <a:solidFill>
                <a:schemeClr val="tx1"/>
              </a:solidFill>
              <a:latin typeface="微软雅黑" panose="020B0503020204020204" pitchFamily="34" charset="-122"/>
            </a:endParaRPr>
          </a:p>
        </p:txBody>
      </p:sp>
      <p:sp>
        <p:nvSpPr>
          <p:cNvPr id="50178" name="Rectangle 3"/>
          <p:cNvSpPr>
            <a:spLocks noGrp="1"/>
          </p:cNvSpPr>
          <p:nvPr>
            <p:ph type="body" sz="half" idx="4294967295"/>
          </p:nvPr>
        </p:nvSpPr>
        <p:spPr>
          <a:xfrm>
            <a:off x="566738" y="1752600"/>
            <a:ext cx="3924300" cy="2828925"/>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这是一种求快心理，有这种心理的人具有一种任务感，竭力尽快先找某个目标或完成某个指标任务而不够冷静，不能全面感知、评价整个系统的即时状态而酿成事故。 </a:t>
            </a:r>
            <a:endParaRPr lang="zh-CN" altLang="en-US" sz="2000" dirty="0">
              <a:latin typeface="微软雅黑" panose="020B0503020204020204" pitchFamily="34" charset="-122"/>
              <a:ea typeface="微软雅黑" panose="020B0503020204020204" pitchFamily="34" charset="-122"/>
            </a:endParaRPr>
          </a:p>
        </p:txBody>
      </p:sp>
      <p:pic>
        <p:nvPicPr>
          <p:cNvPr id="50179" name="Picture 4" descr="jixie05"/>
          <p:cNvPicPr>
            <a:picLocks noGrp="1" noChangeAspect="1"/>
          </p:cNvPicPr>
          <p:nvPr>
            <p:ph sz="half" idx="4294967295"/>
          </p:nvPr>
        </p:nvPicPr>
        <p:blipFill>
          <a:blip r:embed="rId1"/>
          <a:stretch>
            <a:fillRect/>
          </a:stretch>
        </p:blipFill>
        <p:spPr>
          <a:xfrm>
            <a:off x="5292725" y="1304925"/>
            <a:ext cx="3048000" cy="424815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20638" y="0"/>
            <a:ext cx="8001000" cy="468313"/>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十一是心神不定的“好奇人”</a:t>
            </a:r>
            <a:endParaRPr lang="zh-CN" altLang="en-US" sz="2400" dirty="0">
              <a:solidFill>
                <a:schemeClr val="tx1"/>
              </a:solidFill>
              <a:latin typeface="微软雅黑" panose="020B0503020204020204" pitchFamily="34" charset="-122"/>
            </a:endParaRPr>
          </a:p>
        </p:txBody>
      </p:sp>
      <p:sp>
        <p:nvSpPr>
          <p:cNvPr id="52226" name="Rectangle 3"/>
          <p:cNvSpPr>
            <a:spLocks noGrp="1"/>
          </p:cNvSpPr>
          <p:nvPr>
            <p:ph type="body" sz="half" idx="4294967295"/>
          </p:nvPr>
        </p:nvSpPr>
        <p:spPr>
          <a:xfrm>
            <a:off x="673100" y="1295400"/>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这是一种好奇心理，好奇心人皆有之。是对外界新异刺激的一种反应。以前未见过，感觉很新鲜，乱摸乱动，是一些设备处于不安全状态，而影响自身或他人的安全。</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因周围发生的事影响正常操作，造成违章事故。</a:t>
            </a:r>
            <a:endParaRPr lang="zh-CN" altLang="en-US" sz="2000" dirty="0">
              <a:latin typeface="微软雅黑" panose="020B0503020204020204" pitchFamily="34" charset="-122"/>
              <a:ea typeface="微软雅黑" panose="020B0503020204020204" pitchFamily="34" charset="-122"/>
            </a:endParaRPr>
          </a:p>
          <a:p>
            <a:pPr marL="0" lvl="0" indent="0" eaLnBrk="1" hangingPunct="1">
              <a:lnSpc>
                <a:spcPct val="150000"/>
              </a:lnSpc>
              <a:buClr>
                <a:schemeClr val="accent2"/>
              </a:buClr>
              <a:buSzTx/>
              <a:buFont typeface="Wingdings" panose="05000000000000000000" pitchFamily="2" charset="2"/>
              <a:buNone/>
            </a:pPr>
            <a:endParaRPr lang="en-US" altLang="zh-CN" sz="2000" dirty="0">
              <a:latin typeface="微软雅黑" panose="020B0503020204020204" pitchFamily="34" charset="-122"/>
              <a:ea typeface="微软雅黑" panose="020B0503020204020204" pitchFamily="34" charset="-122"/>
            </a:endParaRPr>
          </a:p>
        </p:txBody>
      </p:sp>
      <p:pic>
        <p:nvPicPr>
          <p:cNvPr id="52227" name="Picture 4" descr="图片6"/>
          <p:cNvPicPr>
            <a:picLocks noGrp="1" noChangeAspect="1"/>
          </p:cNvPicPr>
          <p:nvPr>
            <p:ph sz="half" idx="4294967295"/>
          </p:nvPr>
        </p:nvPicPr>
        <p:blipFill>
          <a:blip r:embed="rId1"/>
          <a:stretch>
            <a:fillRect/>
          </a:stretch>
        </p:blipFill>
        <p:spPr>
          <a:xfrm>
            <a:off x="5651500" y="1341438"/>
            <a:ext cx="2232025" cy="3817937"/>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22225" y="0"/>
            <a:ext cx="8001000" cy="468313"/>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十二是手忙脚乱的“急”性人</a:t>
            </a:r>
            <a:endParaRPr lang="zh-CN" altLang="en-US" sz="2400" dirty="0">
              <a:solidFill>
                <a:schemeClr val="tx1"/>
              </a:solidFill>
              <a:latin typeface="微软雅黑" panose="020B0503020204020204" pitchFamily="34" charset="-122"/>
            </a:endParaRPr>
          </a:p>
        </p:txBody>
      </p:sp>
      <p:sp>
        <p:nvSpPr>
          <p:cNvPr id="54274" name="Rectangle 3"/>
          <p:cNvSpPr>
            <a:spLocks noGrp="1"/>
          </p:cNvSpPr>
          <p:nvPr>
            <p:ph type="body" sz="half" idx="4294967295"/>
          </p:nvPr>
        </p:nvSpPr>
        <p:spPr>
          <a:xfrm>
            <a:off x="611188" y="1541463"/>
            <a:ext cx="4103687" cy="34163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紧张心理，当发生某些突发事件或非常规事件时，这些突然而又强烈的刺激会引起严重的心理紧张，一般还伴有作业量的突然增加，作业时间紧迫，因而使大脑歪曲感知信息而陷入混乱，能力下降，造成事故或扩大事故。 </a:t>
            </a:r>
            <a:endParaRPr lang="zh-CN" altLang="en-US" sz="2000" dirty="0">
              <a:latin typeface="微软雅黑" panose="020B0503020204020204" pitchFamily="34" charset="-122"/>
              <a:ea typeface="微软雅黑" panose="020B0503020204020204" pitchFamily="34" charset="-122"/>
            </a:endParaRPr>
          </a:p>
        </p:txBody>
      </p:sp>
      <p:pic>
        <p:nvPicPr>
          <p:cNvPr id="54275" name="Picture 4" descr="图片15"/>
          <p:cNvPicPr>
            <a:picLocks noGrp="1" noChangeAspect="1"/>
          </p:cNvPicPr>
          <p:nvPr>
            <p:ph sz="half" idx="4294967295"/>
          </p:nvPr>
        </p:nvPicPr>
        <p:blipFill>
          <a:blip r:embed="rId1"/>
          <a:stretch>
            <a:fillRect/>
          </a:stretch>
        </p:blipFill>
        <p:spPr>
          <a:xfrm>
            <a:off x="5076825" y="1268413"/>
            <a:ext cx="3529013" cy="3960812"/>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1628775"/>
            <a:ext cx="5859145" cy="2200910"/>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59410" y="10240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6202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0" y="80963"/>
            <a:ext cx="8001000" cy="395287"/>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十三是固执已见的“怪僻人”</a:t>
            </a:r>
            <a:endParaRPr lang="zh-CN" altLang="en-US" sz="2400" dirty="0">
              <a:solidFill>
                <a:schemeClr val="tx1"/>
              </a:solidFill>
              <a:latin typeface="微软雅黑" panose="020B0503020204020204" pitchFamily="34" charset="-122"/>
            </a:endParaRPr>
          </a:p>
        </p:txBody>
      </p:sp>
      <p:sp>
        <p:nvSpPr>
          <p:cNvPr id="56322" name="Rectangle 3"/>
          <p:cNvSpPr>
            <a:spLocks noGrp="1"/>
          </p:cNvSpPr>
          <p:nvPr>
            <p:ph type="body" sz="half" idx="4294967295"/>
          </p:nvPr>
        </p:nvSpPr>
        <p:spPr>
          <a:xfrm>
            <a:off x="647700" y="1916113"/>
            <a:ext cx="3924300" cy="2541587"/>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这是一种经验心理，单纯凭自己的直接经验，认为违章不会出事故，或者认某项安全规定是庸人自扰，根本不必要，不知道违章的危险性。</a:t>
            </a:r>
            <a:endParaRPr lang="zh-CN" altLang="en-US" sz="2000" dirty="0">
              <a:latin typeface="微软雅黑" panose="020B0503020204020204" pitchFamily="34" charset="-122"/>
              <a:ea typeface="微软雅黑" panose="020B0503020204020204" pitchFamily="34" charset="-122"/>
            </a:endParaRPr>
          </a:p>
        </p:txBody>
      </p:sp>
      <p:pic>
        <p:nvPicPr>
          <p:cNvPr id="56323" name="Picture 4" descr="图片3"/>
          <p:cNvPicPr>
            <a:picLocks noGrp="1" noChangeAspect="1"/>
          </p:cNvPicPr>
          <p:nvPr>
            <p:ph sz="half" idx="4294967295"/>
          </p:nvPr>
        </p:nvPicPr>
        <p:blipFill>
          <a:blip r:embed="rId1"/>
          <a:stretch>
            <a:fillRect/>
          </a:stretch>
        </p:blipFill>
        <p:spPr>
          <a:xfrm>
            <a:off x="5364163" y="1054100"/>
            <a:ext cx="3095625" cy="42672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15875" y="-279400"/>
            <a:ext cx="8001000" cy="7556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十四是休息不好，身体欠佳的“疲惫人”</a:t>
            </a:r>
            <a:endParaRPr lang="zh-CN" altLang="en-US" sz="2400" dirty="0">
              <a:solidFill>
                <a:schemeClr val="tx1"/>
              </a:solidFill>
              <a:latin typeface="微软雅黑" panose="020B0503020204020204" pitchFamily="34" charset="-122"/>
            </a:endParaRPr>
          </a:p>
        </p:txBody>
      </p:sp>
      <p:sp>
        <p:nvSpPr>
          <p:cNvPr id="58370" name="Rectangle 3"/>
          <p:cNvSpPr>
            <a:spLocks noGrp="1"/>
          </p:cNvSpPr>
          <p:nvPr>
            <p:ph type="body" sz="half" idx="4294967295"/>
          </p:nvPr>
        </p:nvSpPr>
        <p:spPr>
          <a:xfrm>
            <a:off x="647700" y="981075"/>
            <a:ext cx="3924300" cy="4267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是一种心理疲劳。疲劳是由于生活劳累、工作紧张、缺少休息和睡眠、营养不良、精神压力等原因而引起的生理心理反应现象。所表现为四肢无力、注意力不集中、感知不清晰、动作紊乱失调、记忆和思维障碍、情绪低落、意志衰退等症状。疲劳不仅会危及身心健康，还会降低工作效率，引发事故。 </a:t>
            </a:r>
            <a:endParaRPr lang="zh-CN" altLang="en-US" sz="2000" dirty="0">
              <a:latin typeface="微软雅黑" panose="020B0503020204020204" pitchFamily="34" charset="-122"/>
              <a:ea typeface="微软雅黑" panose="020B0503020204020204" pitchFamily="34" charset="-122"/>
            </a:endParaRPr>
          </a:p>
        </p:txBody>
      </p:sp>
      <p:pic>
        <p:nvPicPr>
          <p:cNvPr id="58371" name="Picture 4" descr="图片21"/>
          <p:cNvPicPr>
            <a:picLocks noGrp="1" noChangeAspect="1"/>
          </p:cNvPicPr>
          <p:nvPr>
            <p:ph sz="half" idx="4294967295"/>
          </p:nvPr>
        </p:nvPicPr>
        <p:blipFill>
          <a:blip r:embed="rId1"/>
          <a:stretch>
            <a:fillRect/>
          </a:stretch>
        </p:blipFill>
        <p:spPr>
          <a:xfrm>
            <a:off x="4859338" y="1196975"/>
            <a:ext cx="3527425" cy="4176713"/>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0"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十五是变换工种的“换行人”</a:t>
            </a:r>
            <a:endParaRPr lang="zh-CN" altLang="en-US" sz="2400" dirty="0">
              <a:solidFill>
                <a:schemeClr val="tx1"/>
              </a:solidFill>
              <a:latin typeface="微软雅黑" panose="020B0503020204020204" pitchFamily="34" charset="-122"/>
            </a:endParaRPr>
          </a:p>
        </p:txBody>
      </p:sp>
      <p:sp>
        <p:nvSpPr>
          <p:cNvPr id="60418" name="Rectangle 3"/>
          <p:cNvSpPr>
            <a:spLocks noGrp="1"/>
          </p:cNvSpPr>
          <p:nvPr>
            <p:ph type="body" sz="half" idx="4294967295"/>
          </p:nvPr>
        </p:nvSpPr>
        <p:spPr>
          <a:xfrm>
            <a:off x="539750" y="1989138"/>
            <a:ext cx="3924300" cy="21082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这不是一种心理因素，但在具体工作中，由于变换工种而具有许多种前述的心理因素，如从众心理、紧张心理、好奇心理等。</a:t>
            </a:r>
            <a:endParaRPr lang="zh-CN" altLang="en-US" sz="2000" dirty="0">
              <a:latin typeface="微软雅黑" panose="020B0503020204020204" pitchFamily="34" charset="-122"/>
              <a:ea typeface="微软雅黑" panose="020B0503020204020204" pitchFamily="34" charset="-122"/>
            </a:endParaRPr>
          </a:p>
        </p:txBody>
      </p:sp>
      <p:pic>
        <p:nvPicPr>
          <p:cNvPr id="60419" name="Picture 4" descr="图片22"/>
          <p:cNvPicPr>
            <a:picLocks noGrp="1" noChangeAspect="1"/>
          </p:cNvPicPr>
          <p:nvPr>
            <p:ph sz="half" idx="4294967295"/>
          </p:nvPr>
        </p:nvPicPr>
        <p:blipFill>
          <a:blip r:embed="rId1"/>
          <a:stretch>
            <a:fillRect/>
          </a:stretch>
        </p:blipFill>
        <p:spPr>
          <a:xfrm>
            <a:off x="5076825" y="1268413"/>
            <a:ext cx="3311525" cy="4321175"/>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0" y="-63500"/>
            <a:ext cx="8001000" cy="5397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十六是初出茅庐的“年轻人”</a:t>
            </a:r>
            <a:endParaRPr lang="zh-CN" altLang="en-US" sz="2400" dirty="0">
              <a:solidFill>
                <a:schemeClr val="tx1"/>
              </a:solidFill>
              <a:latin typeface="微软雅黑" panose="020B0503020204020204" pitchFamily="34" charset="-122"/>
            </a:endParaRPr>
          </a:p>
        </p:txBody>
      </p:sp>
      <p:sp>
        <p:nvSpPr>
          <p:cNvPr id="62466" name="Rectangle 3"/>
          <p:cNvSpPr>
            <a:spLocks noGrp="1"/>
          </p:cNvSpPr>
          <p:nvPr>
            <p:ph type="body" sz="half" idx="4294967295"/>
          </p:nvPr>
        </p:nvSpPr>
        <p:spPr>
          <a:xfrm>
            <a:off x="647700" y="1989138"/>
            <a:ext cx="3924300" cy="2252662"/>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marL="0" lvl="0" indent="0" eaLnBrk="1" hangingPunct="1">
              <a:lnSpc>
                <a:spcPct val="150000"/>
              </a:lnSpc>
              <a:buClr>
                <a:schemeClr val="accent2"/>
              </a:buClr>
              <a:buSzTx/>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这种人和“换行人”有相同点，也有不同点，“换行人”有工作经验，而“年轻人”没有工作经验，更多地表现在好奇心理上。</a:t>
            </a:r>
            <a:endParaRPr lang="zh-CN" altLang="en-US" sz="2000" dirty="0">
              <a:latin typeface="微软雅黑" panose="020B0503020204020204" pitchFamily="34" charset="-122"/>
              <a:ea typeface="微软雅黑" panose="020B0503020204020204" pitchFamily="34" charset="-122"/>
            </a:endParaRPr>
          </a:p>
        </p:txBody>
      </p:sp>
      <p:pic>
        <p:nvPicPr>
          <p:cNvPr id="62467" name="Picture 4" descr="图片6"/>
          <p:cNvPicPr>
            <a:picLocks noGrp="1" noChangeAspect="1"/>
          </p:cNvPicPr>
          <p:nvPr>
            <p:ph sz="half" idx="4294967295"/>
          </p:nvPr>
        </p:nvPicPr>
        <p:blipFill>
          <a:blip r:embed="rId1"/>
          <a:stretch>
            <a:fillRect/>
          </a:stretch>
        </p:blipFill>
        <p:spPr>
          <a:xfrm>
            <a:off x="5435600" y="1295400"/>
            <a:ext cx="2790825" cy="4267200"/>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p:cNvSpPr>
          <p:nvPr>
            <p:ph type="title"/>
          </p:nvPr>
        </p:nvSpPr>
        <p:spPr>
          <a:xfrm>
            <a:off x="0" y="-6350"/>
            <a:ext cx="8001000" cy="496888"/>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安全工作从何抓起？</a:t>
            </a:r>
            <a:endParaRPr lang="zh-CN" altLang="en-US" sz="2400" dirty="0">
              <a:solidFill>
                <a:schemeClr val="tx1"/>
              </a:solidFill>
              <a:latin typeface="微软雅黑" panose="020B0503020204020204" pitchFamily="34" charset="-122"/>
            </a:endParaRPr>
          </a:p>
        </p:txBody>
      </p:sp>
      <p:sp>
        <p:nvSpPr>
          <p:cNvPr id="64514" name="Rectangle 6"/>
          <p:cNvSpPr>
            <a:spLocks noGrp="1"/>
          </p:cNvSpPr>
          <p:nvPr>
            <p:ph idx="1"/>
          </p:nvPr>
        </p:nvSpPr>
        <p:spPr>
          <a:xfrm>
            <a:off x="539750" y="836613"/>
            <a:ext cx="8001000" cy="1079500"/>
          </a:xfrm>
        </p:spPr>
        <p:txBody>
          <a:bodyPr vert="horz" wrap="square" lIns="91440" tIns="45720" rIns="91440" bIns="45720" anchor="t" anchorCtr="0"/>
          <a:lstStyle/>
          <a:p>
            <a:pPr marL="0" indent="0" eaLnBrk="1" hangingPunct="1">
              <a:lnSpc>
                <a:spcPct val="150000"/>
              </a:lnSpc>
              <a:buNone/>
            </a:pPr>
            <a:r>
              <a:rPr lang="zh-CN" altLang="en-US" dirty="0">
                <a:latin typeface="微软雅黑" panose="020B0503020204020204" pitchFamily="34" charset="-122"/>
                <a:ea typeface="微软雅黑" panose="020B0503020204020204" pitchFamily="34" charset="-122"/>
              </a:rPr>
              <a:t>在谈论此问题之前，我们先思考一个问题？在安全管理当中，谁是最关键角色呢？为什么？</a:t>
            </a:r>
            <a:endParaRPr lang="zh-CN" altLang="en-US" dirty="0">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dirty="0">
              <a:latin typeface="微软雅黑" panose="020B0503020204020204" pitchFamily="34" charset="-122"/>
              <a:ea typeface="微软雅黑" panose="020B0503020204020204" pitchFamily="34" charset="-122"/>
            </a:endParaRPr>
          </a:p>
        </p:txBody>
      </p:sp>
      <p:pic>
        <p:nvPicPr>
          <p:cNvPr id="64515" name="Picture 5"/>
          <p:cNvPicPr>
            <a:picLocks noChangeAspect="1"/>
          </p:cNvPicPr>
          <p:nvPr/>
        </p:nvPicPr>
        <p:blipFill>
          <a:blip r:embed="rId1"/>
          <a:stretch>
            <a:fillRect/>
          </a:stretch>
        </p:blipFill>
        <p:spPr>
          <a:xfrm>
            <a:off x="539750" y="2673350"/>
            <a:ext cx="2076450" cy="2447925"/>
          </a:xfrm>
          <a:prstGeom prst="rect">
            <a:avLst/>
          </a:prstGeom>
          <a:noFill/>
          <a:ln w="9525">
            <a:noFill/>
          </a:ln>
        </p:spPr>
      </p:pic>
      <p:sp>
        <p:nvSpPr>
          <p:cNvPr id="64516" name="Text Box 7"/>
          <p:cNvSpPr txBox="1"/>
          <p:nvPr/>
        </p:nvSpPr>
        <p:spPr>
          <a:xfrm>
            <a:off x="2616200" y="1971675"/>
            <a:ext cx="5545138" cy="3268663"/>
          </a:xfrm>
          <a:prstGeom prst="rect">
            <a:avLst/>
          </a:prstGeom>
          <a:noFill/>
          <a:ln w="9525">
            <a:noFill/>
          </a:ln>
        </p:spPr>
        <p:txBody>
          <a:bodyPr anchor="t" anchorCtr="0"/>
          <a:lstStyle/>
          <a:p>
            <a:pPr>
              <a:lnSpc>
                <a:spcPct val="150000"/>
              </a:lnSpc>
              <a:spcBef>
                <a:spcPct val="20000"/>
              </a:spcBef>
              <a:buClr>
                <a:schemeClr val="accent2"/>
              </a:buClr>
            </a:pPr>
            <a:r>
              <a:rPr lang="zh-CN" altLang="en-US" sz="2000" dirty="0">
                <a:latin typeface="微软雅黑" panose="020B0503020204020204" pitchFamily="34" charset="-122"/>
                <a:ea typeface="微软雅黑" panose="020B0503020204020204" pitchFamily="34" charset="-122"/>
              </a:rPr>
              <a:t>是基层员工，他们每天在现场工作，他们每天都在现场工作，对安全隐患最了解，也是最容易受损的对象。如果通过培训把每一位员工都培养成安全管理者，员工能够积极参与企业安全管理，发挥群体效应，那么我们所设定的安全管理目标“零意外，零违章”，就不是一件渴望、而不可及的事情了。</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23585" y="3968750"/>
            <a:ext cx="30054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28360" y="423100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sz="half" idx="4294967295"/>
          </p:nvPr>
        </p:nvSpPr>
        <p:spPr>
          <a:xfrm>
            <a:off x="827088" y="1125538"/>
            <a:ext cx="3924300" cy="3619500"/>
          </a:xfrm>
        </p:spPr>
        <p:txBody>
          <a:bodyPr vert="horz" wrap="square" lIns="91440" tIns="45720" rIns="91440" bIns="45720" anchor="t" anchorCtr="0"/>
          <a:lstStyle>
            <a:lvl1pPr lvl="0">
              <a:buClr>
                <a:schemeClr val="accent1"/>
              </a:buClr>
              <a:buSzPct val="100000"/>
              <a:buFont typeface="Webdings" panose="05030102010509060703" pitchFamily="18" charset="2"/>
              <a:defRPr sz="2800"/>
            </a:lvl1pPr>
            <a:lvl2pPr lvl="1">
              <a:buClrTx/>
              <a:buSzTx/>
              <a:buFont typeface="Calibri" panose="020F0502020204030204" pitchFamily="34" charset="0"/>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安全是不出事儿</a:t>
            </a:r>
            <a:endParaRPr lang="zh-CN" altLang="en-US" sz="2600" b="1" dirty="0">
              <a:latin typeface="微软雅黑" panose="020B0503020204020204" pitchFamily="34" charset="-122"/>
              <a:ea typeface="微软雅黑" panose="020B0503020204020204" pitchFamily="34" charset="-122"/>
            </a:endParaRPr>
          </a:p>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安全是运气 </a:t>
            </a:r>
            <a:endParaRPr lang="zh-CN" altLang="en-US" sz="2600" b="1" dirty="0">
              <a:latin typeface="微软雅黑" panose="020B0503020204020204" pitchFamily="34" charset="-122"/>
              <a:ea typeface="微软雅黑" panose="020B0503020204020204" pitchFamily="34" charset="-122"/>
            </a:endParaRPr>
          </a:p>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安全是经验 </a:t>
            </a:r>
            <a:endParaRPr lang="zh-CN" altLang="en-US" sz="2600" b="1" dirty="0">
              <a:latin typeface="微软雅黑" panose="020B0503020204020204" pitchFamily="34" charset="-122"/>
              <a:ea typeface="微软雅黑" panose="020B0503020204020204" pitchFamily="34" charset="-122"/>
            </a:endParaRPr>
          </a:p>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安全是技术 </a:t>
            </a:r>
            <a:endParaRPr lang="zh-CN" altLang="en-US" sz="2600" b="1" dirty="0">
              <a:latin typeface="微软雅黑" panose="020B0503020204020204" pitchFamily="34" charset="-122"/>
              <a:ea typeface="微软雅黑" panose="020B0503020204020204" pitchFamily="34" charset="-122"/>
            </a:endParaRPr>
          </a:p>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安全是合成 </a:t>
            </a:r>
            <a:endParaRPr lang="zh-CN" altLang="en-US" sz="2600" b="1" dirty="0">
              <a:latin typeface="微软雅黑" panose="020B0503020204020204" pitchFamily="34" charset="-122"/>
              <a:ea typeface="微软雅黑" panose="020B0503020204020204" pitchFamily="34" charset="-122"/>
            </a:endParaRPr>
          </a:p>
          <a:p>
            <a:pPr lvl="0" eaLnBrk="1" hangingPunct="1">
              <a:lnSpc>
                <a:spcPct val="150000"/>
              </a:lnSpc>
              <a:buClr>
                <a:schemeClr val="accent2"/>
              </a:buClr>
              <a:buSzTx/>
              <a:buFont typeface="Wingdings" panose="05000000000000000000" pitchFamily="2" charset="2"/>
              <a:buChar char="n"/>
            </a:pPr>
            <a:r>
              <a:rPr lang="zh-CN" altLang="en-US" sz="2600" b="1" dirty="0">
                <a:latin typeface="微软雅黑" panose="020B0503020204020204" pitchFamily="34" charset="-122"/>
                <a:ea typeface="微软雅黑" panose="020B0503020204020204" pitchFamily="34" charset="-122"/>
              </a:rPr>
              <a:t>安全：把危险控制到可接受程度</a:t>
            </a:r>
            <a:endParaRPr lang="zh-CN" altLang="en-US" sz="2600" b="1" dirty="0">
              <a:latin typeface="微软雅黑" panose="020B0503020204020204" pitchFamily="34" charset="-122"/>
              <a:ea typeface="微软雅黑" panose="020B0503020204020204" pitchFamily="34" charset="-122"/>
            </a:endParaRPr>
          </a:p>
        </p:txBody>
      </p:sp>
      <p:pic>
        <p:nvPicPr>
          <p:cNvPr id="21506" name="Picture 4" descr="图片11"/>
          <p:cNvPicPr>
            <a:picLocks noGrp="1" noChangeAspect="1"/>
          </p:cNvPicPr>
          <p:nvPr>
            <p:ph sz="half" idx="4294967295"/>
          </p:nvPr>
        </p:nvPicPr>
        <p:blipFill>
          <a:blip r:embed="rId1"/>
          <a:stretch>
            <a:fillRect/>
          </a:stretch>
        </p:blipFill>
        <p:spPr>
          <a:xfrm>
            <a:off x="5219700" y="1808163"/>
            <a:ext cx="2973388" cy="3241675"/>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p:nvPr>
            <p:custDataLst>
              <p:tags r:id="rId1"/>
            </p:custDataLst>
          </p:nvPr>
        </p:nvSpPr>
        <p:spPr>
          <a:xfrm>
            <a:off x="0" y="-6350"/>
            <a:ext cx="7885113" cy="477838"/>
          </a:xfrm>
          <a:custGeom>
            <a:avLst/>
            <a:gdLst>
              <a:gd name="connsiteX0" fmla="*/ 0 w 6333565"/>
              <a:gd name="connsiteY0" fmla="*/ 0 h 416859"/>
              <a:gd name="connsiteX1" fmla="*/ 6333565 w 6333565"/>
              <a:gd name="connsiteY1" fmla="*/ 0 h 416859"/>
              <a:gd name="connsiteX2" fmla="*/ 6333565 w 6333565"/>
              <a:gd name="connsiteY2" fmla="*/ 416859 h 416859"/>
              <a:gd name="connsiteX3" fmla="*/ 0 w 6333565"/>
              <a:gd name="connsiteY3" fmla="*/ 416859 h 416859"/>
              <a:gd name="connsiteX4" fmla="*/ 0 w 6333565"/>
              <a:gd name="connsiteY4" fmla="*/ 0 h 416859"/>
              <a:gd name="connsiteX0-1" fmla="*/ 0 w 6333565"/>
              <a:gd name="connsiteY0-2" fmla="*/ 0 h 416859"/>
              <a:gd name="connsiteX1-3" fmla="*/ 6333565 w 6333565"/>
              <a:gd name="connsiteY1-4" fmla="*/ 0 h 416859"/>
              <a:gd name="connsiteX2-5" fmla="*/ 5957047 w 6333565"/>
              <a:gd name="connsiteY2-6" fmla="*/ 403412 h 416859"/>
              <a:gd name="connsiteX3-7" fmla="*/ 0 w 6333565"/>
              <a:gd name="connsiteY3-8" fmla="*/ 416859 h 416859"/>
              <a:gd name="connsiteX4-9" fmla="*/ 0 w 6333565"/>
              <a:gd name="connsiteY4-10" fmla="*/ 0 h 416859"/>
              <a:gd name="connsiteX0-11" fmla="*/ 0 w 6333565"/>
              <a:gd name="connsiteY0-12" fmla="*/ 0 h 416859"/>
              <a:gd name="connsiteX1-13" fmla="*/ 6333565 w 6333565"/>
              <a:gd name="connsiteY1-14" fmla="*/ 0 h 416859"/>
              <a:gd name="connsiteX2-15" fmla="*/ 5957047 w 6333565"/>
              <a:gd name="connsiteY2-16" fmla="*/ 403412 h 416859"/>
              <a:gd name="connsiteX3-17" fmla="*/ 0 w 6333565"/>
              <a:gd name="connsiteY3-18" fmla="*/ 416859 h 416859"/>
              <a:gd name="connsiteX4-19" fmla="*/ 0 w 6333565"/>
              <a:gd name="connsiteY4-20" fmla="*/ 0 h 416859"/>
              <a:gd name="connsiteX0-21" fmla="*/ 0 w 5957047"/>
              <a:gd name="connsiteY0-22" fmla="*/ 0 h 416859"/>
              <a:gd name="connsiteX1-23" fmla="*/ 5481928 w 5957047"/>
              <a:gd name="connsiteY1-24" fmla="*/ 0 h 416859"/>
              <a:gd name="connsiteX2-25" fmla="*/ 5957047 w 5957047"/>
              <a:gd name="connsiteY2-26" fmla="*/ 403412 h 416859"/>
              <a:gd name="connsiteX3-27" fmla="*/ 0 w 5957047"/>
              <a:gd name="connsiteY3-28" fmla="*/ 416859 h 416859"/>
              <a:gd name="connsiteX4-29" fmla="*/ 0 w 5957047"/>
              <a:gd name="connsiteY4-30" fmla="*/ 0 h 416859"/>
              <a:gd name="connsiteX0-31" fmla="*/ 0 w 5957047"/>
              <a:gd name="connsiteY0-32" fmla="*/ 0 h 416859"/>
              <a:gd name="connsiteX1-33" fmla="*/ 5532728 w 5957047"/>
              <a:gd name="connsiteY1-34" fmla="*/ 0 h 416859"/>
              <a:gd name="connsiteX2-35" fmla="*/ 5957047 w 5957047"/>
              <a:gd name="connsiteY2-36" fmla="*/ 403412 h 416859"/>
              <a:gd name="connsiteX3-37" fmla="*/ 0 w 5957047"/>
              <a:gd name="connsiteY3-38" fmla="*/ 416859 h 416859"/>
              <a:gd name="connsiteX4-39" fmla="*/ 0 w 5957047"/>
              <a:gd name="connsiteY4-4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7047" h="416859">
                <a:moveTo>
                  <a:pt x="0" y="0"/>
                </a:moveTo>
                <a:lnTo>
                  <a:pt x="5532728" y="0"/>
                </a:lnTo>
                <a:lnTo>
                  <a:pt x="5957047" y="403412"/>
                </a:lnTo>
                <a:lnTo>
                  <a:pt x="0" y="416859"/>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4" name="Rectangle 2"/>
          <p:cNvSpPr>
            <a:spLocks noGrp="1"/>
          </p:cNvSpPr>
          <p:nvPr>
            <p:ph type="title"/>
          </p:nvPr>
        </p:nvSpPr>
        <p:spPr>
          <a:xfrm>
            <a:off x="0" y="0"/>
            <a:ext cx="8001000" cy="466725"/>
          </a:xfrm>
        </p:spPr>
        <p:txBody>
          <a:bodyPr vert="horz" wrap="square" lIns="91440" tIns="45720" rIns="91440" bIns="45720" anchor="b" anchorCtr="0"/>
          <a:lstStyle/>
          <a:p>
            <a:pPr eaLnBrk="1" hangingPunct="1"/>
            <a:r>
              <a:rPr lang="zh-CN" altLang="en-US" sz="2400" dirty="0">
                <a:solidFill>
                  <a:schemeClr val="bg1"/>
                </a:solidFill>
                <a:latin typeface="微软雅黑" panose="020B0503020204020204" pitchFamily="34" charset="-122"/>
              </a:rPr>
              <a:t>事故多是由于人为因素造成的</a:t>
            </a:r>
            <a:endParaRPr lang="zh-CN" altLang="en-US" sz="2400" dirty="0">
              <a:solidFill>
                <a:schemeClr val="bg1"/>
              </a:solidFill>
              <a:latin typeface="微软雅黑" panose="020B0503020204020204" pitchFamily="34" charset="-122"/>
            </a:endParaRPr>
          </a:p>
        </p:txBody>
      </p:sp>
      <p:sp>
        <p:nvSpPr>
          <p:cNvPr id="14339" name="Rectangle 3"/>
          <p:cNvSpPr>
            <a:spLocks noGrp="1" noChangeArrowheads="1"/>
          </p:cNvSpPr>
          <p:nvPr>
            <p:ph type="body" sz="half" idx="4294967295"/>
          </p:nvPr>
        </p:nvSpPr>
        <p:spPr>
          <a:xfrm>
            <a:off x="179388" y="1052513"/>
            <a:ext cx="4802188" cy="4267200"/>
          </a:xfrm>
        </p:spPr>
        <p:txBody>
          <a:bodyPr vert="horz" wrap="square" lIns="91440" tIns="45720" rIns="91440" bIns="45720" numCol="1" anchor="t" anchorCtr="0" compatLnSpc="1"/>
          <a:lstStyle/>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Char char="o"/>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一些安全管理专家从</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170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万宗事故研</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究和分析中，总结出意外通常分为三大类：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⑴、人为因素：由于人为因素或缺乏效率</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导致的不安全动作与行为，占事故总数的</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88</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⑵、工程因素：由于计划不足或没有妥善</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工作程序（即安全措施或标准化操作）的</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工作与行为，占事故总数的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⑶、不可避免事件：因自然灾害或已经采</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取一切可行的预防步骤仍出现的事故，占</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事故总数的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ts val="2800"/>
              </a:lnSpc>
              <a:spcBef>
                <a:spcPct val="20000"/>
              </a:spcBef>
              <a:spcAft>
                <a:spcPct val="0"/>
              </a:spcAft>
              <a:buClr>
                <a:schemeClr val="accent2"/>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3556" name="Object 4"/>
          <p:cNvGraphicFramePr>
            <a:graphicFrameLocks noGrp="1" noChangeAspect="1"/>
          </p:cNvGraphicFramePr>
          <p:nvPr>
            <p:ph type="chart" sz="half" idx="4294967295"/>
          </p:nvPr>
        </p:nvGraphicFramePr>
        <p:xfrm>
          <a:off x="5076825" y="1268413"/>
          <a:ext cx="3944938" cy="4094162"/>
        </p:xfrm>
        <a:graphic>
          <a:graphicData uri="http://schemas.openxmlformats.org/presentationml/2006/ole">
            <mc:AlternateContent xmlns:mc="http://schemas.openxmlformats.org/markup-compatibility/2006">
              <mc:Choice xmlns:v="urn:schemas-microsoft-com:vml" Requires="v">
                <p:oleObj spid="_x0000_s1026" name="" r:id="rId2" imgW="7258685" imgH="4831715" progId="MSGraph.Chart.8">
                  <p:embed/>
                </p:oleObj>
              </mc:Choice>
              <mc:Fallback>
                <p:oleObj name="" r:id="rId2" imgW="7258685" imgH="4831715" progId="MSGraph.Chart.8">
                  <p:embed/>
                  <p:pic>
                    <p:nvPicPr>
                      <p:cNvPr id="0" name="图片 3075"/>
                      <p:cNvPicPr/>
                      <p:nvPr/>
                    </p:nvPicPr>
                    <p:blipFill>
                      <a:blip r:embed="rId3"/>
                      <a:stretch>
                        <a:fillRect/>
                      </a:stretch>
                    </p:blipFill>
                    <p:spPr>
                      <a:xfrm>
                        <a:off x="5076825" y="1268413"/>
                        <a:ext cx="3944938" cy="4094162"/>
                      </a:xfrm>
                      <a:prstGeom prst="rect">
                        <a:avLst/>
                      </a:prstGeom>
                      <a:noFill/>
                      <a:ln w="38100">
                        <a:miter/>
                      </a:ln>
                    </p:spPr>
                  </p:pic>
                </p:oleObj>
              </mc:Fallback>
            </mc:AlternateContent>
          </a:graphicData>
        </a:graphic>
      </p:graphicFrame>
      <p:sp>
        <p:nvSpPr>
          <p:cNvPr id="9" name="矩形 6"/>
          <p:cNvSpPr/>
          <p:nvPr>
            <p:custDataLst>
              <p:tags r:id="rId4"/>
            </p:custDataLst>
          </p:nvPr>
        </p:nvSpPr>
        <p:spPr>
          <a:xfrm>
            <a:off x="4356100" y="6454775"/>
            <a:ext cx="4787900" cy="387350"/>
          </a:xfrm>
          <a:custGeom>
            <a:avLst/>
            <a:gdLst>
              <a:gd name="connsiteX0" fmla="*/ 0 w 5576047"/>
              <a:gd name="connsiteY0" fmla="*/ 0 h 416859"/>
              <a:gd name="connsiteX1" fmla="*/ 5576047 w 5576047"/>
              <a:gd name="connsiteY1" fmla="*/ 0 h 416859"/>
              <a:gd name="connsiteX2" fmla="*/ 5576047 w 5576047"/>
              <a:gd name="connsiteY2" fmla="*/ 416859 h 416859"/>
              <a:gd name="connsiteX3" fmla="*/ 0 w 5576047"/>
              <a:gd name="connsiteY3" fmla="*/ 416859 h 416859"/>
              <a:gd name="connsiteX4" fmla="*/ 0 w 5576047"/>
              <a:gd name="connsiteY4" fmla="*/ 0 h 416859"/>
              <a:gd name="connsiteX0-1" fmla="*/ 295835 w 5871882"/>
              <a:gd name="connsiteY0-2" fmla="*/ 0 h 430306"/>
              <a:gd name="connsiteX1-3" fmla="*/ 5871882 w 5871882"/>
              <a:gd name="connsiteY1-4" fmla="*/ 0 h 430306"/>
              <a:gd name="connsiteX2-5" fmla="*/ 5871882 w 5871882"/>
              <a:gd name="connsiteY2-6" fmla="*/ 416859 h 430306"/>
              <a:gd name="connsiteX3-7" fmla="*/ 0 w 5871882"/>
              <a:gd name="connsiteY3-8" fmla="*/ 430306 h 430306"/>
              <a:gd name="connsiteX4-9" fmla="*/ 295835 w 5871882"/>
              <a:gd name="connsiteY4-10" fmla="*/ 0 h 430306"/>
              <a:gd name="connsiteX0-11" fmla="*/ 349624 w 5925671"/>
              <a:gd name="connsiteY0-12" fmla="*/ 0 h 416859"/>
              <a:gd name="connsiteX1-13" fmla="*/ 5925671 w 5925671"/>
              <a:gd name="connsiteY1-14" fmla="*/ 0 h 416859"/>
              <a:gd name="connsiteX2-15" fmla="*/ 5925671 w 5925671"/>
              <a:gd name="connsiteY2-16" fmla="*/ 416859 h 416859"/>
              <a:gd name="connsiteX3-17" fmla="*/ 0 w 5925671"/>
              <a:gd name="connsiteY3-18" fmla="*/ 416859 h 416859"/>
              <a:gd name="connsiteX4-19" fmla="*/ 349624 w 5925671"/>
              <a:gd name="connsiteY4-2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25671" h="416859">
                <a:moveTo>
                  <a:pt x="349624" y="0"/>
                </a:moveTo>
                <a:lnTo>
                  <a:pt x="5925671" y="0"/>
                </a:lnTo>
                <a:lnTo>
                  <a:pt x="5925671" y="416859"/>
                </a:lnTo>
                <a:lnTo>
                  <a:pt x="0" y="416859"/>
                </a:lnTo>
                <a:lnTo>
                  <a:pt x="34962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3"/>
          <p:cNvSpPr/>
          <p:nvPr>
            <p:custDataLst>
              <p:tags r:id="rId5"/>
            </p:custDataLst>
          </p:nvPr>
        </p:nvSpPr>
        <p:spPr>
          <a:xfrm>
            <a:off x="0" y="6454775"/>
            <a:ext cx="4572000" cy="403225"/>
          </a:xfrm>
          <a:custGeom>
            <a:avLst/>
            <a:gdLst>
              <a:gd name="connsiteX0" fmla="*/ 0 w 6333565"/>
              <a:gd name="connsiteY0" fmla="*/ 0 h 416859"/>
              <a:gd name="connsiteX1" fmla="*/ 6333565 w 6333565"/>
              <a:gd name="connsiteY1" fmla="*/ 0 h 416859"/>
              <a:gd name="connsiteX2" fmla="*/ 6333565 w 6333565"/>
              <a:gd name="connsiteY2" fmla="*/ 416859 h 416859"/>
              <a:gd name="connsiteX3" fmla="*/ 0 w 6333565"/>
              <a:gd name="connsiteY3" fmla="*/ 416859 h 416859"/>
              <a:gd name="connsiteX4" fmla="*/ 0 w 6333565"/>
              <a:gd name="connsiteY4" fmla="*/ 0 h 416859"/>
              <a:gd name="connsiteX0-1" fmla="*/ 0 w 6333565"/>
              <a:gd name="connsiteY0-2" fmla="*/ 0 h 416859"/>
              <a:gd name="connsiteX1-3" fmla="*/ 6333565 w 6333565"/>
              <a:gd name="connsiteY1-4" fmla="*/ 0 h 416859"/>
              <a:gd name="connsiteX2-5" fmla="*/ 5957047 w 6333565"/>
              <a:gd name="connsiteY2-6" fmla="*/ 403412 h 416859"/>
              <a:gd name="connsiteX3-7" fmla="*/ 0 w 6333565"/>
              <a:gd name="connsiteY3-8" fmla="*/ 416859 h 416859"/>
              <a:gd name="connsiteX4-9" fmla="*/ 0 w 6333565"/>
              <a:gd name="connsiteY4-10" fmla="*/ 0 h 416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3565" h="416859">
                <a:moveTo>
                  <a:pt x="0" y="0"/>
                </a:moveTo>
                <a:lnTo>
                  <a:pt x="6333565" y="0"/>
                </a:lnTo>
                <a:lnTo>
                  <a:pt x="5957047" y="403412"/>
                </a:lnTo>
                <a:lnTo>
                  <a:pt x="0" y="416859"/>
                </a:lnTo>
                <a:lnTo>
                  <a:pt x="0" y="0"/>
                </a:lnTo>
                <a:close/>
              </a:path>
            </a:pathLst>
          </a:custGeom>
          <a:solidFill>
            <a:srgbClr val="126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文本框 11"/>
          <p:cNvSpPr txBox="1">
            <a:spLocks noChangeArrowheads="1"/>
          </p:cNvSpPr>
          <p:nvPr>
            <p:custDataLst>
              <p:tags r:id="rId6"/>
            </p:custDataLst>
          </p:nvPr>
        </p:nvSpPr>
        <p:spPr bwMode="auto">
          <a:xfrm>
            <a:off x="5862638" y="6380163"/>
            <a:ext cx="2824163" cy="46196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chemeClr val="bg1"/>
                </a:solidFill>
                <a:effectLst>
                  <a:outerShdw blurRad="50800" dist="38100" dir="18900000" algn="bl" rotWithShape="0">
                    <a:prstClr val="black">
                      <a:alpha val="40000"/>
                    </a:prstClr>
                  </a:outerShdw>
                </a:effectLst>
                <a:uLnTx/>
                <a:uFillTx/>
                <a:latin typeface="Arial" panose="020B0604020202020204" pitchFamily="34" charset="0"/>
                <a:ea typeface="宋体" panose="02010600030101010101" pitchFamily="2" charset="-122"/>
                <a:cs typeface="Arial" panose="020B0604020202020204" pitchFamily="34" charset="0"/>
              </a:rPr>
              <a:t>Safety First</a:t>
            </a:r>
            <a:endParaRPr kumimoji="0" lang="zh-CN" altLang="en-US" sz="2400" b="1" i="1" u="none" strike="noStrike" kern="1200" cap="none" spc="0" normalizeH="0" baseline="0" noProof="0" dirty="0">
              <a:ln>
                <a:noFill/>
              </a:ln>
              <a:solidFill>
                <a:schemeClr val="bg1"/>
              </a:solidFill>
              <a:effectLst>
                <a:outerShdw blurRad="50800" dist="38100" dir="18900000" algn="bl" rotWithShape="0">
                  <a:prstClr val="black">
                    <a:alpha val="40000"/>
                  </a:prst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矩形 1"/>
          <p:cNvSpPr/>
          <p:nvPr>
            <p:custDataLst>
              <p:tags r:id="rId7"/>
            </p:custDataLst>
          </p:nvPr>
        </p:nvSpPr>
        <p:spPr bwMode="auto">
          <a:xfrm>
            <a:off x="7439025" y="-6350"/>
            <a:ext cx="1704975" cy="477838"/>
          </a:xfrm>
          <a:custGeom>
            <a:avLst/>
            <a:gdLst>
              <a:gd name="connsiteX0" fmla="*/ 0 w 1115616"/>
              <a:gd name="connsiteY0" fmla="*/ 0 h 476672"/>
              <a:gd name="connsiteX1" fmla="*/ 1115616 w 1115616"/>
              <a:gd name="connsiteY1" fmla="*/ 0 h 476672"/>
              <a:gd name="connsiteX2" fmla="*/ 1115616 w 1115616"/>
              <a:gd name="connsiteY2" fmla="*/ 476672 h 476672"/>
              <a:gd name="connsiteX3" fmla="*/ 0 w 1115616"/>
              <a:gd name="connsiteY3" fmla="*/ 476672 h 476672"/>
              <a:gd name="connsiteX4" fmla="*/ 0 w 1115616"/>
              <a:gd name="connsiteY4" fmla="*/ 0 h 476672"/>
              <a:gd name="connsiteX0-1" fmla="*/ 0 w 1704551"/>
              <a:gd name="connsiteY0-2" fmla="*/ 0 h 476672"/>
              <a:gd name="connsiteX1-3" fmla="*/ 1704551 w 1704551"/>
              <a:gd name="connsiteY1-4" fmla="*/ 0 h 476672"/>
              <a:gd name="connsiteX2-5" fmla="*/ 1704551 w 1704551"/>
              <a:gd name="connsiteY2-6" fmla="*/ 476672 h 476672"/>
              <a:gd name="connsiteX3-7" fmla="*/ 588935 w 1704551"/>
              <a:gd name="connsiteY3-8" fmla="*/ 476672 h 476672"/>
              <a:gd name="connsiteX4-9" fmla="*/ 0 w 1704551"/>
              <a:gd name="connsiteY4-10" fmla="*/ 0 h 4766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04551" h="476672">
                <a:moveTo>
                  <a:pt x="0" y="0"/>
                </a:moveTo>
                <a:lnTo>
                  <a:pt x="1704551" y="0"/>
                </a:lnTo>
                <a:lnTo>
                  <a:pt x="1704551" y="476672"/>
                </a:lnTo>
                <a:lnTo>
                  <a:pt x="588935" y="476672"/>
                </a:lnTo>
                <a:lnTo>
                  <a:pt x="0" y="0"/>
                </a:lnTo>
                <a:close/>
              </a:path>
            </a:pathLst>
          </a:custGeom>
          <a:solidFill>
            <a:srgbClr val="0070C0"/>
          </a:solidFill>
          <a:ln w="12700" cap="sq">
            <a:noFill/>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p:cNvSpPr>
          <p:nvPr>
            <p:ph type="title"/>
          </p:nvPr>
        </p:nvSpPr>
        <p:spPr>
          <a:xfrm>
            <a:off x="-22225" y="-242887"/>
            <a:ext cx="8001000" cy="7556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事故致因理论</a:t>
            </a:r>
            <a:endParaRPr lang="zh-CN" altLang="en-US" sz="2400" dirty="0">
              <a:solidFill>
                <a:schemeClr val="tx1"/>
              </a:solidFill>
              <a:latin typeface="微软雅黑" panose="020B0503020204020204" pitchFamily="34" charset="-122"/>
            </a:endParaRPr>
          </a:p>
        </p:txBody>
      </p:sp>
      <p:pic>
        <p:nvPicPr>
          <p:cNvPr id="25602" name="Picture 4" descr="we"/>
          <p:cNvPicPr>
            <a:picLocks noGrp="1" noChangeAspect="1"/>
          </p:cNvPicPr>
          <p:nvPr>
            <p:ph sz="half" idx="4294967295"/>
          </p:nvPr>
        </p:nvPicPr>
        <p:blipFill>
          <a:blip r:embed="rId1"/>
          <a:stretch>
            <a:fillRect/>
          </a:stretch>
        </p:blipFill>
        <p:spPr>
          <a:xfrm>
            <a:off x="900113" y="3486150"/>
            <a:ext cx="1647825" cy="1943100"/>
          </a:xfrm>
        </p:spPr>
      </p:pic>
      <p:graphicFrame>
        <p:nvGraphicFramePr>
          <p:cNvPr id="25603" name="Object 10"/>
          <p:cNvGraphicFramePr>
            <a:graphicFrameLocks noGrp="1" noChangeAspect="1"/>
          </p:cNvGraphicFramePr>
          <p:nvPr>
            <p:ph sz="quarter" idx="4294967295"/>
          </p:nvPr>
        </p:nvGraphicFramePr>
        <p:xfrm>
          <a:off x="6227763" y="1125538"/>
          <a:ext cx="2257425" cy="1438275"/>
        </p:xfrm>
        <a:graphic>
          <a:graphicData uri="http://schemas.openxmlformats.org/presentationml/2006/ole">
            <mc:AlternateContent xmlns:mc="http://schemas.openxmlformats.org/markup-compatibility/2006">
              <mc:Choice xmlns:v="urn:schemas-microsoft-com:vml" Requires="v">
                <p:oleObj spid="_x0000_s1026" name="" r:id="rId2" imgW="2257425" imgH="1438275" progId="Paint.Picture">
                  <p:embed/>
                </p:oleObj>
              </mc:Choice>
              <mc:Fallback>
                <p:oleObj name="" r:id="rId2" imgW="2257425" imgH="1438275" progId="Paint.Picture">
                  <p:embed/>
                  <p:pic>
                    <p:nvPicPr>
                      <p:cNvPr id="0" name="图片 3077"/>
                      <p:cNvPicPr/>
                      <p:nvPr/>
                    </p:nvPicPr>
                    <p:blipFill>
                      <a:blip r:embed="rId3"/>
                      <a:stretch>
                        <a:fillRect/>
                      </a:stretch>
                    </p:blipFill>
                    <p:spPr>
                      <a:xfrm>
                        <a:off x="6227763" y="1125538"/>
                        <a:ext cx="2257425" cy="1438275"/>
                      </a:xfrm>
                      <a:prstGeom prst="rect">
                        <a:avLst/>
                      </a:prstGeom>
                      <a:noFill/>
                      <a:ln w="38100">
                        <a:miter/>
                      </a:ln>
                    </p:spPr>
                  </p:pic>
                </p:oleObj>
              </mc:Fallback>
            </mc:AlternateContent>
          </a:graphicData>
        </a:graphic>
      </p:graphicFrame>
      <p:graphicFrame>
        <p:nvGraphicFramePr>
          <p:cNvPr id="25604" name="Object 12"/>
          <p:cNvGraphicFramePr>
            <a:graphicFrameLocks noGrp="1" noChangeAspect="1"/>
          </p:cNvGraphicFramePr>
          <p:nvPr>
            <p:ph sz="quarter" idx="4294967295"/>
          </p:nvPr>
        </p:nvGraphicFramePr>
        <p:xfrm>
          <a:off x="2736850" y="2133600"/>
          <a:ext cx="3490913" cy="2706688"/>
        </p:xfrm>
        <a:graphic>
          <a:graphicData uri="http://schemas.openxmlformats.org/presentationml/2006/ole">
            <mc:AlternateContent xmlns:mc="http://schemas.openxmlformats.org/markup-compatibility/2006">
              <mc:Choice xmlns:v="urn:schemas-microsoft-com:vml" Requires="v">
                <p:oleObj spid="_x0000_s2" name="" r:id="rId4" imgW="3219450" imgH="2495550" progId="Paint.Picture">
                  <p:embed/>
                </p:oleObj>
              </mc:Choice>
              <mc:Fallback>
                <p:oleObj name="" r:id="rId4" imgW="3219450" imgH="2495550" progId="Paint.Picture">
                  <p:embed/>
                  <p:pic>
                    <p:nvPicPr>
                      <p:cNvPr id="0" name="图片 3076"/>
                      <p:cNvPicPr/>
                      <p:nvPr/>
                    </p:nvPicPr>
                    <p:blipFill>
                      <a:blip r:embed="rId5"/>
                      <a:stretch>
                        <a:fillRect/>
                      </a:stretch>
                    </p:blipFill>
                    <p:spPr>
                      <a:xfrm>
                        <a:off x="2736850" y="2133600"/>
                        <a:ext cx="3490913" cy="2706688"/>
                      </a:xfrm>
                      <a:prstGeom prst="rect">
                        <a:avLst/>
                      </a:prstGeom>
                      <a:noFill/>
                      <a:ln w="38100">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p:cNvSpPr>
          <p:nvPr>
            <p:ph type="title"/>
          </p:nvPr>
        </p:nvSpPr>
        <p:spPr>
          <a:xfrm>
            <a:off x="571500" y="692150"/>
            <a:ext cx="4216400" cy="541338"/>
          </a:xfrm>
        </p:spPr>
        <p:txBody>
          <a:bodyPr vert="horz" wrap="square" lIns="91440" tIns="45720" rIns="91440" bIns="45720" anchor="b" anchorCtr="0"/>
          <a:lstStyle/>
          <a:p>
            <a:pPr eaLnBrk="1" hangingPunct="1"/>
            <a:r>
              <a:rPr lang="zh-CN" altLang="en-US" sz="2400" dirty="0">
                <a:latin typeface="微软雅黑" panose="020B0503020204020204" pitchFamily="34" charset="-122"/>
              </a:rPr>
              <a:t>避免事故</a:t>
            </a:r>
            <a:r>
              <a:rPr lang="en-US" altLang="zh-CN" sz="2400" dirty="0">
                <a:latin typeface="微软雅黑" panose="020B0503020204020204" pitchFamily="34" charset="-122"/>
              </a:rPr>
              <a:t>,</a:t>
            </a:r>
            <a:r>
              <a:rPr lang="zh-CN" altLang="en-US" sz="2400" dirty="0">
                <a:latin typeface="微软雅黑" panose="020B0503020204020204" pitchFamily="34" charset="-122"/>
              </a:rPr>
              <a:t>也就是创造价值</a:t>
            </a:r>
            <a:endParaRPr lang="zh-CN" altLang="en-US" sz="2400" dirty="0">
              <a:latin typeface="微软雅黑" panose="020B0503020204020204" pitchFamily="34" charset="-122"/>
            </a:endParaRPr>
          </a:p>
        </p:txBody>
      </p:sp>
      <p:graphicFrame>
        <p:nvGraphicFramePr>
          <p:cNvPr id="27650" name="Object 3"/>
          <p:cNvGraphicFramePr>
            <a:graphicFrameLocks noGrp="1" noChangeAspect="1"/>
          </p:cNvGraphicFramePr>
          <p:nvPr>
            <p:ph idx="1"/>
          </p:nvPr>
        </p:nvGraphicFramePr>
        <p:xfrm>
          <a:off x="1157288" y="1927225"/>
          <a:ext cx="6829425" cy="3638550"/>
        </p:xfrm>
        <a:graphic>
          <a:graphicData uri="http://schemas.openxmlformats.org/presentationml/2006/ole">
            <mc:AlternateContent xmlns:mc="http://schemas.openxmlformats.org/markup-compatibility/2006">
              <mc:Choice xmlns:v="urn:schemas-microsoft-com:vml" Requires="v">
                <p:oleObj spid="_x0000_s1026" name="" r:id="rId1" imgW="6829425" imgH="3638550" progId="Paint.Picture">
                  <p:embed/>
                </p:oleObj>
              </mc:Choice>
              <mc:Fallback>
                <p:oleObj name="" r:id="rId1" imgW="6829425" imgH="3638550" progId="Paint.Picture">
                  <p:embed/>
                  <p:pic>
                    <p:nvPicPr>
                      <p:cNvPr id="0" name="图片 3078"/>
                      <p:cNvPicPr/>
                      <p:nvPr/>
                    </p:nvPicPr>
                    <p:blipFill>
                      <a:blip r:embed="rId2"/>
                      <a:stretch>
                        <a:fillRect/>
                      </a:stretch>
                    </p:blipFill>
                    <p:spPr>
                      <a:xfrm>
                        <a:off x="1157288" y="1927225"/>
                        <a:ext cx="6829425" cy="3638550"/>
                      </a:xfrm>
                      <a:prstGeom prst="rect">
                        <a:avLst/>
                      </a:prstGeom>
                      <a:noFill/>
                      <a:ln w="38100">
                        <a:miter/>
                      </a:ln>
                    </p:spPr>
                  </p:pic>
                </p:oleObj>
              </mc:Fallback>
            </mc:AlternateContent>
          </a:graphicData>
        </a:graphic>
      </p:graphicFrame>
      <p:grpSp>
        <p:nvGrpSpPr>
          <p:cNvPr id="27651" name="Group 9"/>
          <p:cNvGrpSpPr/>
          <p:nvPr/>
        </p:nvGrpSpPr>
        <p:grpSpPr>
          <a:xfrm>
            <a:off x="3851275" y="2349500"/>
            <a:ext cx="3529013" cy="2525713"/>
            <a:chOff x="2290" y="1480"/>
            <a:chExt cx="2223" cy="1591"/>
          </a:xfrm>
        </p:grpSpPr>
        <p:sp>
          <p:nvSpPr>
            <p:cNvPr id="27652" name="Text Box 6"/>
            <p:cNvSpPr txBox="1"/>
            <p:nvPr/>
          </p:nvSpPr>
          <p:spPr>
            <a:xfrm>
              <a:off x="3243" y="1480"/>
              <a:ext cx="1270" cy="231"/>
            </a:xfrm>
            <a:prstGeom prst="rect">
              <a:avLst/>
            </a:prstGeom>
            <a:noFill/>
            <a:ln w="9525">
              <a:noFill/>
            </a:ln>
          </p:spPr>
          <p:txBody>
            <a:bodyPr anchor="t" anchorCtr="0">
              <a:spAutoFit/>
            </a:bodyPr>
            <a:lstStyle/>
            <a:p>
              <a:pPr>
                <a:spcBef>
                  <a:spcPct val="50000"/>
                </a:spcBef>
              </a:pPr>
              <a:r>
                <a:rPr lang="zh-CN" altLang="en-GB" b="1" dirty="0">
                  <a:latin typeface="Verdana" panose="020B0604030504040204" pitchFamily="34" charset="0"/>
                  <a:ea typeface="宋体" panose="02010600030101010101" pitchFamily="2" charset="-122"/>
                </a:rPr>
                <a:t>直接费用</a:t>
              </a:r>
              <a:endParaRPr lang="zh-CN" altLang="en-US" b="1" dirty="0">
                <a:latin typeface="Verdana" panose="020B0604030504040204" pitchFamily="34" charset="0"/>
                <a:ea typeface="宋体" panose="02010600030101010101" pitchFamily="2" charset="-122"/>
              </a:endParaRPr>
            </a:p>
          </p:txBody>
        </p:sp>
        <p:sp>
          <p:nvSpPr>
            <p:cNvPr id="27653" name="Text Box 7"/>
            <p:cNvSpPr txBox="1"/>
            <p:nvPr/>
          </p:nvSpPr>
          <p:spPr>
            <a:xfrm>
              <a:off x="2290" y="2840"/>
              <a:ext cx="1406" cy="231"/>
            </a:xfrm>
            <a:prstGeom prst="rect">
              <a:avLst/>
            </a:prstGeom>
            <a:noFill/>
            <a:ln w="9525">
              <a:noFill/>
            </a:ln>
          </p:spPr>
          <p:txBody>
            <a:bodyPr anchor="ctr" anchorCtr="0">
              <a:spAutoFit/>
            </a:bodyPr>
            <a:lstStyle/>
            <a:p>
              <a:pPr algn="ctr">
                <a:spcBef>
                  <a:spcPct val="50000"/>
                </a:spcBef>
              </a:pPr>
              <a:r>
                <a:rPr lang="zh-CN" altLang="en-US" b="1" dirty="0">
                  <a:latin typeface="Verdana" panose="020B0604030504040204" pitchFamily="34" charset="0"/>
                  <a:ea typeface="宋体" panose="02010600030101010101" pitchFamily="2" charset="-122"/>
                </a:rPr>
                <a:t>间接费用</a:t>
              </a:r>
              <a:endParaRPr lang="zh-CN" altLang="en-US" b="1" dirty="0">
                <a:latin typeface="Verdana" panose="020B0604030504040204" pitchFamily="34" charset="0"/>
                <a:ea typeface="宋体" panose="02010600030101010101" pitchFamily="2" charset="-122"/>
              </a:endParaRPr>
            </a:p>
          </p:txBody>
        </p:sp>
        <p:sp>
          <p:nvSpPr>
            <p:cNvPr id="27654" name="Text Box 8"/>
            <p:cNvSpPr txBox="1"/>
            <p:nvPr/>
          </p:nvSpPr>
          <p:spPr>
            <a:xfrm>
              <a:off x="2364" y="1933"/>
              <a:ext cx="1361" cy="703"/>
            </a:xfrm>
            <a:prstGeom prst="rect">
              <a:avLst/>
            </a:prstGeom>
            <a:noFill/>
            <a:ln w="9525">
              <a:noFill/>
            </a:ln>
          </p:spPr>
          <p:txBody>
            <a:bodyPr anchor="t" anchorCtr="0">
              <a:spAutoFit/>
            </a:bodyPr>
            <a:lstStyle/>
            <a:p>
              <a:pPr algn="ctr">
                <a:spcBef>
                  <a:spcPct val="50000"/>
                </a:spcBef>
              </a:pPr>
              <a:r>
                <a:rPr lang="zh-CN" altLang="en-US" sz="1600" b="1" dirty="0">
                  <a:latin typeface="Verdana" panose="020B0604030504040204" pitchFamily="34" charset="0"/>
                  <a:ea typeface="宋体" panose="02010600030101010101" pitchFamily="2" charset="-122"/>
                </a:rPr>
                <a:t>财产损失</a:t>
              </a:r>
              <a:endParaRPr lang="zh-CN" altLang="en-US" sz="1600" b="1" dirty="0">
                <a:latin typeface="Verdana" panose="020B0604030504040204" pitchFamily="34" charset="0"/>
                <a:ea typeface="宋体" panose="02010600030101010101" pitchFamily="2" charset="-122"/>
              </a:endParaRPr>
            </a:p>
            <a:p>
              <a:pPr algn="ctr">
                <a:spcBef>
                  <a:spcPct val="50000"/>
                </a:spcBef>
              </a:pPr>
              <a:r>
                <a:rPr lang="zh-CN" altLang="en-US" sz="1600" b="1" dirty="0">
                  <a:latin typeface="Verdana" panose="020B0604030504040204" pitchFamily="34" charset="0"/>
                  <a:ea typeface="宋体" panose="02010600030101010101" pitchFamily="2" charset="-122"/>
                </a:rPr>
                <a:t>善后处理费用</a:t>
              </a:r>
              <a:endParaRPr lang="zh-CN" altLang="en-US" sz="1600" b="1" dirty="0">
                <a:latin typeface="Verdana" panose="020B0604030504040204" pitchFamily="34" charset="0"/>
                <a:ea typeface="宋体" panose="02010600030101010101" pitchFamily="2" charset="-122"/>
              </a:endParaRPr>
            </a:p>
            <a:p>
              <a:pPr algn="ctr">
                <a:spcBef>
                  <a:spcPct val="50000"/>
                </a:spcBef>
              </a:pPr>
              <a:r>
                <a:rPr lang="zh-CN" altLang="en-US" b="1" dirty="0">
                  <a:latin typeface="Verdana" panose="020B0604030504040204" pitchFamily="34" charset="0"/>
                  <a:ea typeface="宋体" panose="02010600030101010101" pitchFamily="2" charset="-122"/>
                </a:rPr>
                <a:t>人身伤亡支付费用</a:t>
              </a:r>
              <a:endParaRPr lang="zh-CN" altLang="en-US" b="1" dirty="0">
                <a:latin typeface="Verdana" panose="020B0604030504040204" pitchFamily="34" charset="0"/>
                <a:ea typeface="宋体" panose="02010600030101010101" pitchFamily="2" charset="-122"/>
              </a:endParaRPr>
            </a:p>
          </p:txBody>
        </p:sp>
      </p:grpSp>
      <p:sp>
        <p:nvSpPr>
          <p:cNvPr id="27655" name="Text Box 11"/>
          <p:cNvSpPr txBox="1"/>
          <p:nvPr/>
        </p:nvSpPr>
        <p:spPr>
          <a:xfrm>
            <a:off x="571500" y="1498600"/>
            <a:ext cx="3136900" cy="400050"/>
          </a:xfrm>
          <a:prstGeom prst="rect">
            <a:avLst/>
          </a:prstGeom>
          <a:noFill/>
          <a:ln w="9525">
            <a:noFill/>
          </a:ln>
        </p:spPr>
        <p:txBody>
          <a:bodyPr anchor="t" anchorCtr="0">
            <a:spAutoFit/>
          </a:bodyPr>
          <a:lstStyle/>
          <a:p>
            <a:pPr>
              <a:spcBef>
                <a:spcPct val="50000"/>
              </a:spcBef>
            </a:pPr>
            <a:r>
              <a:rPr lang="zh-CN" altLang="en-US" sz="2000" dirty="0">
                <a:solidFill>
                  <a:schemeClr val="tx2"/>
                </a:solidFill>
                <a:latin typeface="微软雅黑" panose="020B0503020204020204" pitchFamily="34" charset="-122"/>
                <a:ea typeface="微软雅黑" panose="020B0503020204020204" pitchFamily="34" charset="-122"/>
              </a:rPr>
              <a:t>事故的损失（冰山理论）</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4"/>
          <p:cNvSpPr>
            <a:spLocks noTextEdit="1"/>
          </p:cNvSpPr>
          <p:nvPr/>
        </p:nvSpPr>
        <p:spPr>
          <a:xfrm>
            <a:off x="2700338" y="765175"/>
            <a:ext cx="4114800" cy="685800"/>
          </a:xfrm>
          <a:prstGeom prst="rect">
            <a:avLst/>
          </a:prstGeom>
        </p:spPr>
        <p:txBody>
          <a:bodyPr wrap="none" fromWordArt="1">
            <a:prstTxWarp prst="textPlain">
              <a:avLst>
                <a:gd name="adj" fmla="val 50000"/>
              </a:avLst>
            </a:prstTxWarp>
            <a:normAutofit/>
          </a:bodyPr>
          <a:lstStyle/>
          <a:p>
            <a:pPr algn="ctr"/>
            <a:r>
              <a:rPr lang="zh-CN" altLang="en-US" sz="5400" b="1">
                <a:gradFill rotWithShape="1">
                  <a:gsLst>
                    <a:gs pos="0">
                      <a:srgbClr val="FFFFFF"/>
                    </a:gs>
                    <a:gs pos="100000">
                      <a:srgbClr val="3333FF"/>
                    </a:gs>
                  </a:gsLst>
                  <a:path path="rect">
                    <a:fillToRect l="50000" t="50000" r="50000" b="50000"/>
                  </a:path>
                  <a:tileRect/>
                </a:gradFill>
                <a:effectLst>
                  <a:outerShdw dist="38100" dir="2699999" algn="tl" rotWithShape="0">
                    <a:srgbClr val="000000">
                      <a:alpha val="43137"/>
                    </a:srgbClr>
                  </a:outerShdw>
                </a:effectLst>
                <a:latin typeface="隶书" panose="02010509060101010101" charset="-122"/>
                <a:ea typeface="隶书" panose="02010509060101010101" charset="-122"/>
              </a:rPr>
              <a:t>十六种危险人</a:t>
            </a:r>
            <a:endParaRPr lang="zh-CN" altLang="en-US" sz="5400" b="1">
              <a:gradFill rotWithShape="1">
                <a:gsLst>
                  <a:gs pos="0">
                    <a:srgbClr val="FFFFFF"/>
                  </a:gs>
                  <a:gs pos="100000">
                    <a:srgbClr val="3333FF"/>
                  </a:gs>
                </a:gsLst>
                <a:path path="rect">
                  <a:fillToRect l="50000" t="50000" r="50000" b="50000"/>
                </a:path>
                <a:tileRect/>
              </a:gradFill>
              <a:effectLst>
                <a:outerShdw dist="38100" dir="2699999" algn="tl" rotWithShape="0">
                  <a:srgbClr val="000000">
                    <a:alpha val="43137"/>
                  </a:srgbClr>
                </a:outerShdw>
              </a:effectLst>
              <a:latin typeface="隶书" panose="02010509060101010101" charset="-122"/>
              <a:ea typeface="隶书" panose="02010509060101010101" charset="-122"/>
            </a:endParaRPr>
          </a:p>
        </p:txBody>
      </p:sp>
      <p:pic>
        <p:nvPicPr>
          <p:cNvPr id="29698" name="Picture 5" descr="图片7"/>
          <p:cNvPicPr>
            <a:picLocks noChangeAspect="1"/>
          </p:cNvPicPr>
          <p:nvPr/>
        </p:nvPicPr>
        <p:blipFill>
          <a:blip r:embed="rId1"/>
          <a:stretch>
            <a:fillRect/>
          </a:stretch>
        </p:blipFill>
        <p:spPr>
          <a:xfrm>
            <a:off x="3276600" y="1844675"/>
            <a:ext cx="2641600" cy="4030663"/>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0" y="-100012"/>
            <a:ext cx="8001000" cy="585787"/>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一是违章作业的“大胆人”</a:t>
            </a:r>
            <a:endParaRPr lang="zh-CN" altLang="en-US" sz="2400" dirty="0">
              <a:solidFill>
                <a:schemeClr val="tx1"/>
              </a:solidFill>
              <a:latin typeface="微软雅黑" panose="020B0503020204020204" pitchFamily="34" charset="-122"/>
            </a:endParaRPr>
          </a:p>
        </p:txBody>
      </p:sp>
      <p:sp>
        <p:nvSpPr>
          <p:cNvPr id="44035" name="Rectangle 3"/>
          <p:cNvSpPr>
            <a:spLocks noGrp="1" noChangeArrowheads="1"/>
          </p:cNvSpPr>
          <p:nvPr>
            <p:ph type="body" sz="half" idx="4294967295"/>
          </p:nvPr>
        </p:nvSpPr>
        <p:spPr>
          <a:xfrm>
            <a:off x="468313" y="1566863"/>
            <a:ext cx="4175125" cy="360045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这种人在工作中存在一种侥幸心态；他有两个特点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⑴、不是不懂安全操作规程，缺乏</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安全知识，技术水平不低，而是</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“明知故犯”</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⑵、违章不一定出事，出事不一定伤人，伤人不一定伤己。</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1747" name="Picture 4" descr="图片5"/>
          <p:cNvPicPr>
            <a:picLocks noGrp="1" noChangeAspect="1"/>
          </p:cNvPicPr>
          <p:nvPr>
            <p:ph sz="quarter" idx="4294967295"/>
          </p:nvPr>
        </p:nvPicPr>
        <p:blipFill>
          <a:blip r:embed="rId1"/>
          <a:stretch>
            <a:fillRect/>
          </a:stretch>
        </p:blipFill>
        <p:spPr>
          <a:xfrm>
            <a:off x="4932363" y="1412875"/>
            <a:ext cx="3600450" cy="3908425"/>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0" y="-279400"/>
            <a:ext cx="8001000" cy="755650"/>
          </a:xfrm>
        </p:spPr>
        <p:txBody>
          <a:bodyPr vert="horz" wrap="square" lIns="91440" tIns="45720" rIns="91440" bIns="45720" anchor="b" anchorCtr="0"/>
          <a:lstStyle/>
          <a:p>
            <a:pPr eaLnBrk="1" hangingPunct="1"/>
            <a:r>
              <a:rPr lang="zh-CN" altLang="en-US" sz="2400" dirty="0">
                <a:solidFill>
                  <a:schemeClr val="tx1"/>
                </a:solidFill>
                <a:latin typeface="微软雅黑" panose="020B0503020204020204" pitchFamily="34" charset="-122"/>
              </a:rPr>
              <a:t>二是冒险蛮干的“危险人”；</a:t>
            </a:r>
            <a:endParaRPr lang="zh-CN" altLang="en-US" sz="2400" dirty="0">
              <a:solidFill>
                <a:schemeClr val="tx1"/>
              </a:solidFill>
              <a:latin typeface="微软雅黑" panose="020B0503020204020204" pitchFamily="34" charset="-122"/>
            </a:endParaRPr>
          </a:p>
        </p:txBody>
      </p:sp>
      <p:sp>
        <p:nvSpPr>
          <p:cNvPr id="57347" name="Rectangle 3"/>
          <p:cNvSpPr>
            <a:spLocks noGrp="1" noChangeArrowheads="1"/>
          </p:cNvSpPr>
          <p:nvPr>
            <p:ph type="body" sz="half" idx="4294967295"/>
          </p:nvPr>
        </p:nvSpPr>
        <p:spPr>
          <a:xfrm>
            <a:off x="900113" y="1557338"/>
            <a:ext cx="4292600" cy="3476625"/>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这种人的心态是争强好胜，是一种“逞能心理”主要表现为两个特点：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⑴、争强好胜，积极表现自己，能力</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不强但自信心过强，不思后果、蛮干</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冒险作业。</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⑵、长时间做相同冒险的事，无任何</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69900" marR="0" lvl="0" indent="-469900" algn="just"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防护，终有一失。</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3795" name="Picture 4" descr="图片6"/>
          <p:cNvPicPr>
            <a:picLocks noGrp="1" noChangeAspect="1"/>
          </p:cNvPicPr>
          <p:nvPr>
            <p:ph sz="half" idx="4294967295"/>
          </p:nvPr>
        </p:nvPicPr>
        <p:blipFill>
          <a:blip r:embed="rId1"/>
          <a:stretch>
            <a:fillRect/>
          </a:stretch>
        </p:blipFill>
        <p:spPr>
          <a:xfrm>
            <a:off x="5724525" y="1700213"/>
            <a:ext cx="2382838" cy="2992437"/>
          </a:xfrm>
        </p:spPr>
      </p:pic>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NORDRI TOOLS WATERMARK" val="tubqda35"/>
</p:tagLst>
</file>

<file path=ppt/tags/tag75.xml><?xml version="1.0" encoding="utf-8"?>
<p:tagLst xmlns:p="http://schemas.openxmlformats.org/presentationml/2006/main">
  <p:tag name="NORDRI TOOLS WATERMARK" val="gatol5pw"/>
</p:tagLst>
</file>

<file path=ppt/tags/tag76.xml><?xml version="1.0" encoding="utf-8"?>
<p:tagLst xmlns:p="http://schemas.openxmlformats.org/presentationml/2006/main">
  <p:tag name="NORDRI TOOLS WATERMARK" val="hkm3w1zg"/>
</p:tagLst>
</file>

<file path=ppt/tags/tag77.xml><?xml version="1.0" encoding="utf-8"?>
<p:tagLst xmlns:p="http://schemas.openxmlformats.org/presentationml/2006/main">
  <p:tag name="NORDRI TOOLS WATERMARK" val="rvuoodbe"/>
</p:tagLst>
</file>

<file path=ppt/tags/tag78.xml><?xml version="1.0" encoding="utf-8"?>
<p:tagLst xmlns:p="http://schemas.openxmlformats.org/presentationml/2006/main">
  <p:tag name="NORDRI TOOLS WATERMARK" val="ysg4tvsf"/>
</p:tagLst>
</file>

<file path=ppt/tags/tag7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xml><?xml version="1.0" encoding="utf-8"?>
<p:tagLst xmlns:p="http://schemas.openxmlformats.org/presentationml/2006/main">
  <p:tag name="NORDRI TOOLS WATERMARK" val="ysg4tvsf"/>
</p:tagLst>
</file>

<file path=ppt/tags/tag8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4.xml><?xml version="1.0" encoding="utf-8"?>
<p:tagLst xmlns:p="http://schemas.openxmlformats.org/presentationml/2006/main">
  <p:tag name="KSO_WPP_MARK_KEY" val="43ab74c8-ebdf-48f9-aa60-886fb40f0419"/>
  <p:tag name="COMMONDATA" val="eyJoZGlkIjoiZDYyZWEzMGEyOTgzNjMyODIwYmE0OTZmMjRkNDUyMDEifQ=="/>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自定义 154">
      <a:dk1>
        <a:srgbClr val="434547"/>
      </a:dk1>
      <a:lt1>
        <a:srgbClr val="FFFFFF"/>
      </a:lt1>
      <a:dk2>
        <a:srgbClr val="414345"/>
      </a:dk2>
      <a:lt2>
        <a:srgbClr val="F4F5F7"/>
      </a:lt2>
      <a:accent1>
        <a:srgbClr val="FFCC00"/>
      </a:accent1>
      <a:accent2>
        <a:srgbClr val="C9C457"/>
      </a:accent2>
      <a:accent3>
        <a:srgbClr val="ABC068"/>
      </a:accent3>
      <a:accent4>
        <a:srgbClr val="7DAA54"/>
      </a:accent4>
      <a:accent5>
        <a:srgbClr val="72A4B6"/>
      </a:accent5>
      <a:accent6>
        <a:srgbClr val="C00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2592</Words>
  <Application>WPS 演示</Application>
  <PresentationFormat>全屏显示(4:3)</PresentationFormat>
  <Paragraphs>175</Paragraphs>
  <Slides>25</Slides>
  <Notes>23</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4</vt:i4>
      </vt:variant>
      <vt:variant>
        <vt:lpstr>幻灯片标题</vt:lpstr>
      </vt:variant>
      <vt:variant>
        <vt:i4>25</vt:i4>
      </vt:variant>
    </vt:vector>
  </HeadingPairs>
  <TitlesOfParts>
    <vt:vector size="47" baseType="lpstr">
      <vt:lpstr>Arial</vt:lpstr>
      <vt:lpstr>宋体</vt:lpstr>
      <vt:lpstr>Wingdings</vt:lpstr>
      <vt:lpstr>Verdana</vt:lpstr>
      <vt:lpstr>Calibri</vt:lpstr>
      <vt:lpstr>Broadway</vt:lpstr>
      <vt:lpstr>Gabriola</vt:lpstr>
      <vt:lpstr>微软雅黑</vt:lpstr>
      <vt:lpstr>Webdings</vt:lpstr>
      <vt:lpstr>Wingdings</vt:lpstr>
      <vt:lpstr>隶书</vt:lpstr>
      <vt:lpstr>Arial Unicode MS</vt:lpstr>
      <vt:lpstr>幼圆</vt:lpstr>
      <vt:lpstr>楷体</vt:lpstr>
      <vt:lpstr>汉仪旗黑-85S</vt:lpstr>
      <vt:lpstr>黑体</vt:lpstr>
      <vt:lpstr>bofety</vt:lpstr>
      <vt:lpstr>免费资料关注公众号:安全生产管理 </vt:lpstr>
      <vt:lpstr>MSGraph.Chart.8</vt:lpstr>
      <vt:lpstr>Paint.Picture</vt:lpstr>
      <vt:lpstr>Paint.Picture</vt:lpstr>
      <vt:lpstr>Paint.Picture</vt:lpstr>
      <vt:lpstr>安全生产意识培训</vt:lpstr>
      <vt:lpstr>PowerPoint 演示文稿</vt:lpstr>
      <vt:lpstr>PowerPoint 演示文稿</vt:lpstr>
      <vt:lpstr>事故多是由于人为因素造成的</vt:lpstr>
      <vt:lpstr>事故致因理论</vt:lpstr>
      <vt:lpstr>避免事故,也就是创造价值</vt:lpstr>
      <vt:lpstr>PowerPoint 演示文稿</vt:lpstr>
      <vt:lpstr>一是违章作业的“大胆人”</vt:lpstr>
      <vt:lpstr>二是冒险蛮干的“危险人”；</vt:lpstr>
      <vt:lpstr>三是冒失猛撞的“勇敢人”</vt:lpstr>
      <vt:lpstr>四是肓目听从指挥的“糊涂人”</vt:lpstr>
      <vt:lpstr>五是吊二朗当的“马虎人”</vt:lpstr>
      <vt:lpstr>六是肓目侥幸的“麻痹人”</vt:lpstr>
      <vt:lpstr>七是满不在乎的“粗心人”</vt:lpstr>
      <vt:lpstr>八是投机取巧的“大能人”</vt:lpstr>
      <vt:lpstr>九是凑凑合合的“懒惰人”；</vt:lpstr>
      <vt:lpstr>十是急于求成的“草率人”</vt:lpstr>
      <vt:lpstr>十一是心神不定的“好奇人”</vt:lpstr>
      <vt:lpstr>十二是手忙脚乱的“急”性人</vt:lpstr>
      <vt:lpstr>十三是固执已见的“怪僻人”</vt:lpstr>
      <vt:lpstr>十四是休息不好，身体欠佳的“疲惫人”</vt:lpstr>
      <vt:lpstr>十五是变换工种的“换行人”</vt:lpstr>
      <vt:lpstr>十六是初出茅庐的“年轻人”</vt:lpstr>
      <vt:lpstr>安全工作从何抓起？</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海量安全资料加入知识星球:安全精品资料库</dc:subject>
  <cp:category>海量安全资料加入知识星球:安全精品资料库</cp:category>
  <cp:lastModifiedBy>little fairy</cp:lastModifiedBy>
  <cp:revision>8</cp:revision>
  <dcterms:created xsi:type="dcterms:W3CDTF">2020-10-13T00:06:00Z</dcterms:created>
  <dcterms:modified xsi:type="dcterms:W3CDTF">2024-06-12T09:09:40Z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61DA875304F049B1B0D9BDF2BDB8177E_13</vt:lpwstr>
  </property>
</Properties>
</file>