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42"/>
  </p:handoutMasterIdLst>
  <p:sldIdLst>
    <p:sldId id="300" r:id="rId4"/>
    <p:sldId id="390" r:id="rId6"/>
    <p:sldId id="301" r:id="rId7"/>
    <p:sldId id="302" r:id="rId8"/>
    <p:sldId id="303" r:id="rId9"/>
    <p:sldId id="304" r:id="rId10"/>
    <p:sldId id="359" r:id="rId11"/>
    <p:sldId id="360" r:id="rId12"/>
    <p:sldId id="305" r:id="rId13"/>
    <p:sldId id="306" r:id="rId14"/>
    <p:sldId id="308" r:id="rId15"/>
    <p:sldId id="309" r:id="rId16"/>
    <p:sldId id="361" r:id="rId17"/>
    <p:sldId id="314" r:id="rId18"/>
    <p:sldId id="315" r:id="rId19"/>
    <p:sldId id="343" r:id="rId20"/>
    <p:sldId id="344" r:id="rId21"/>
    <p:sldId id="345" r:id="rId22"/>
    <p:sldId id="346" r:id="rId23"/>
    <p:sldId id="347" r:id="rId24"/>
    <p:sldId id="348" r:id="rId25"/>
    <p:sldId id="349" r:id="rId26"/>
    <p:sldId id="350" r:id="rId27"/>
    <p:sldId id="351" r:id="rId28"/>
    <p:sldId id="323" r:id="rId29"/>
    <p:sldId id="324" r:id="rId30"/>
    <p:sldId id="352" r:id="rId31"/>
    <p:sldId id="325" r:id="rId32"/>
    <p:sldId id="353" r:id="rId33"/>
    <p:sldId id="354" r:id="rId34"/>
    <p:sldId id="327" r:id="rId35"/>
    <p:sldId id="355" r:id="rId36"/>
    <p:sldId id="328" r:id="rId37"/>
    <p:sldId id="356" r:id="rId38"/>
    <p:sldId id="357" r:id="rId39"/>
    <p:sldId id="358" r:id="rId40"/>
    <p:sldId id="392" r:id="rId41"/>
  </p:sldIdLst>
  <p:sldSz cx="12858750" cy="7232650"/>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vl6pPr marL="2286000" lvl="5"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6pPr>
    <a:lvl7pPr marL="2743200" lvl="6"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7pPr>
    <a:lvl8pPr marL="3200400" lvl="7"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8pPr>
    <a:lvl9pPr marL="3657600" lvl="8"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userDrawn="1">
          <p15:clr>
            <a:srgbClr val="A4A3A4"/>
          </p15:clr>
        </p15:guide>
        <p15:guide id="2" orient="horz" pos="4183" userDrawn="1">
          <p15:clr>
            <a:srgbClr val="A4A3A4"/>
          </p15:clr>
        </p15:guide>
        <p15:guide id="3" pos="3959" userDrawn="1">
          <p15:clr>
            <a:srgbClr val="A4A3A4"/>
          </p15:clr>
        </p15:guide>
        <p15:guide id="4" pos="7588" userDrawn="1">
          <p15:clr>
            <a:srgbClr val="A4A3A4"/>
          </p15:clr>
        </p15:guide>
        <p15:guide id="5" pos="376" userDrawn="1">
          <p15:clr>
            <a:srgbClr val="A4A3A4"/>
          </p15:clr>
        </p15:guide>
        <p15:guide id="6" pos="13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88"/>
    <p:restoredTop sz="96340"/>
  </p:normalViewPr>
  <p:slideViewPr>
    <p:cSldViewPr showGuides="1">
      <p:cViewPr varScale="1">
        <p:scale>
          <a:sx n="70" d="100"/>
          <a:sy n="70" d="100"/>
        </p:scale>
        <p:origin x="-96" y="-282"/>
      </p:cViewPr>
      <p:guideLst>
        <p:guide orient="horz" pos="373"/>
        <p:guide orient="horz" pos="4183"/>
        <p:guide pos="3959"/>
        <p:guide pos="7588"/>
        <p:guide pos="376"/>
        <p:guide pos="13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19.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48958" name="Rectangle 382"/>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8959" name="Rectangle 383"/>
          <p:cNvSpPr>
            <a:spLocks noGrp="1" noChangeArrowheads="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8960" name="Rectangle 384"/>
          <p:cNvSpPr>
            <a:spLocks noGrp="1" noChangeArrowheads="1"/>
          </p:cNvSpPr>
          <p:nvPr>
            <p:ph type="ftr" sz="quarter" idx="2"/>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8961" name="Rectangle 385"/>
          <p:cNvSpPr>
            <a:spLocks noGrp="1" noChangeArrowheads="1"/>
          </p:cNvSpPr>
          <p:nvPr>
            <p:ph type="sldNum" sz="quarter" idx="3"/>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fontAlgn="base">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48952" name="Rectangle 376"/>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8953" name="Rectangle 377"/>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100" name="Rectangle 378"/>
          <p:cNvSpPr/>
          <p:nvPr>
            <p:ph type="sldImg"/>
          </p:nvPr>
        </p:nvSpPr>
        <p:spPr>
          <a:xfrm>
            <a:off x="381000" y="685800"/>
            <a:ext cx="6096000" cy="3429000"/>
          </a:xfrm>
          <a:prstGeom prst="rect">
            <a:avLst/>
          </a:prstGeom>
          <a:noFill/>
          <a:ln w="12700" cap="flat" cmpd="sng">
            <a:solidFill>
              <a:srgbClr val="000000"/>
            </a:solidFill>
            <a:prstDash val="solid"/>
            <a:miter/>
            <a:headEnd type="none" w="med" len="med"/>
            <a:tailEnd type="none" w="med" len="med"/>
          </a:ln>
        </p:spPr>
      </p:sp>
      <p:sp>
        <p:nvSpPr>
          <p:cNvPr id="1048955" name="Rectangle 379"/>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单击此处编辑母版文本样式</a:t>
            </a:r>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455930" marR="0" lvl="1" indent="-455930" algn="l" defTabSz="914400" rtl="0" eaLnBrk="0" fontAlgn="base" latinLnBrk="1"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第二级</a:t>
            </a:r>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913130" marR="0" lvl="2" indent="-913130" algn="l" defTabSz="914400" rtl="0" eaLnBrk="0" fontAlgn="base" latinLnBrk="1"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第三级</a:t>
            </a:r>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1370330" marR="0" lvl="3" indent="-1370330" algn="l" defTabSz="914400" rtl="0" eaLnBrk="0" fontAlgn="base" latinLnBrk="1"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第四级</a:t>
            </a:r>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1827530" marR="0" lvl="4" indent="-1827530" algn="l" defTabSz="914400" rtl="0" eaLnBrk="0" fontAlgn="base" latinLnBrk="1"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第五级</a:t>
            </a:r>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48956" name="Rectangle 380"/>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8957" name="Rectangle 381"/>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fontAlgn="base">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300" kern="1200">
        <a:solidFill>
          <a:srgbClr val="000000"/>
        </a:solidFill>
        <a:latin typeface="Arial" panose="020B0604020202020204" pitchFamily="34" charset="0"/>
        <a:ea typeface="宋体" panose="02010600030101010101" pitchFamily="2" charset="-122"/>
        <a:cs typeface="+mn-cs"/>
      </a:defRPr>
    </a:lvl1pPr>
    <a:lvl2pPr marL="455930" indent="-455930" algn="l" rtl="0" eaLnBrk="0" fontAlgn="base" latinLnBrk="1" hangingPunct="0">
      <a:spcBef>
        <a:spcPct val="30000"/>
      </a:spcBef>
      <a:spcAft>
        <a:spcPct val="0"/>
      </a:spcAft>
      <a:defRPr sz="1300" kern="1200">
        <a:solidFill>
          <a:srgbClr val="000000"/>
        </a:solidFill>
        <a:latin typeface="Arial" panose="020B0604020202020204" pitchFamily="34" charset="0"/>
        <a:ea typeface="宋体" panose="02010600030101010101" pitchFamily="2" charset="-122"/>
        <a:cs typeface="+mn-cs"/>
      </a:defRPr>
    </a:lvl2pPr>
    <a:lvl3pPr marL="913130" indent="-913130" algn="l" rtl="0" eaLnBrk="0" fontAlgn="base" latinLnBrk="1" hangingPunct="0">
      <a:spcBef>
        <a:spcPct val="30000"/>
      </a:spcBef>
      <a:spcAft>
        <a:spcPct val="0"/>
      </a:spcAft>
      <a:defRPr sz="1300" kern="1200">
        <a:solidFill>
          <a:srgbClr val="000000"/>
        </a:solidFill>
        <a:latin typeface="Arial" panose="020B0604020202020204" pitchFamily="34" charset="0"/>
        <a:ea typeface="宋体" panose="02010600030101010101" pitchFamily="2" charset="-122"/>
        <a:cs typeface="+mn-cs"/>
      </a:defRPr>
    </a:lvl3pPr>
    <a:lvl4pPr marL="1370330" indent="-1370330" algn="l" rtl="0" eaLnBrk="0" fontAlgn="base" latinLnBrk="1" hangingPunct="0">
      <a:spcBef>
        <a:spcPct val="30000"/>
      </a:spcBef>
      <a:spcAft>
        <a:spcPct val="0"/>
      </a:spcAft>
      <a:defRPr sz="1300" kern="1200">
        <a:solidFill>
          <a:srgbClr val="000000"/>
        </a:solidFill>
        <a:latin typeface="Arial" panose="020B0604020202020204" pitchFamily="34" charset="0"/>
        <a:ea typeface="宋体" panose="02010600030101010101" pitchFamily="2" charset="-122"/>
        <a:cs typeface="+mn-cs"/>
      </a:defRPr>
    </a:lvl4pPr>
    <a:lvl5pPr marL="1827530" indent="-1827530" algn="l" rtl="0" eaLnBrk="0" fontAlgn="base" latinLnBrk="1" hangingPunct="0">
      <a:spcBef>
        <a:spcPct val="30000"/>
      </a:spcBef>
      <a:spcAft>
        <a:spcPct val="0"/>
      </a:spcAft>
      <a:defRPr sz="1300"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p:spPr>
      </p:sp>
      <p:sp>
        <p:nvSpPr>
          <p:cNvPr id="6146" name="备注占位符 2"/>
          <p:cNvSpPr>
            <a:spLocks noGrp="1"/>
          </p:cNvSpPr>
          <p:nvPr>
            <p:ph type="body"/>
          </p:nvPr>
        </p:nvSpPr>
        <p:spPr>
          <a:ln/>
        </p:spPr>
        <p:txBody>
          <a:bodyPr wrap="square" lIns="91440" tIns="45720" rIns="91440" bIns="45720" anchor="t" anchorCtr="0"/>
          <a:p>
            <a:pPr lvl="0"/>
            <a:endParaRPr lang="zh-CN" altLang="en-US" dirty="0"/>
          </a:p>
        </p:txBody>
      </p:sp>
      <p:sp>
        <p:nvSpPr>
          <p:cNvPr id="61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5200" y="2246313"/>
            <a:ext cx="10929938" cy="1550987"/>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928813" y="4098925"/>
            <a:ext cx="9001125" cy="1847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738" y="385763"/>
            <a:ext cx="2771775" cy="61293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66100"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5200" y="2246313"/>
            <a:ext cx="10929938" cy="1550987"/>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928813" y="4098925"/>
            <a:ext cx="9001125" cy="1847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000" y="4648200"/>
            <a:ext cx="10929938" cy="1436688"/>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016000" y="3065463"/>
            <a:ext cx="10929938"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6893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05575" y="1925638"/>
            <a:ext cx="5468938"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42938" y="1619250"/>
            <a:ext cx="5681662"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42938" y="2293938"/>
            <a:ext cx="5681662"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32563" y="1619250"/>
            <a:ext cx="5683250"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32563" y="2293938"/>
            <a:ext cx="5683250"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338"/>
            <a:ext cx="4230687" cy="12255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27613" y="287338"/>
            <a:ext cx="7188200" cy="6173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42938" y="1512888"/>
            <a:ext cx="4230687" cy="4948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950" y="5062538"/>
            <a:ext cx="7715250" cy="59848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520950" y="646113"/>
            <a:ext cx="7715250" cy="43402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2520950" y="5661025"/>
            <a:ext cx="7715250" cy="8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738" y="385763"/>
            <a:ext cx="2771775" cy="61293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66100"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000" y="4648200"/>
            <a:ext cx="10929938" cy="1436688"/>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016000" y="3065463"/>
            <a:ext cx="10929938"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6893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05575" y="1925638"/>
            <a:ext cx="5468938"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42938" y="1619250"/>
            <a:ext cx="5681662"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42938" y="2293938"/>
            <a:ext cx="5681662"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32563" y="1619250"/>
            <a:ext cx="5683250"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32563" y="2293938"/>
            <a:ext cx="5683250"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338"/>
            <a:ext cx="4230687" cy="12255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27613" y="287338"/>
            <a:ext cx="7188200" cy="6173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42938" y="1512888"/>
            <a:ext cx="4230687" cy="4948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950" y="5062538"/>
            <a:ext cx="7715250" cy="59848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520950" y="646113"/>
            <a:ext cx="7715250" cy="43402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2520950" y="5661025"/>
            <a:ext cx="7715250" cy="8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Rectangle 1024"/>
          <p:cNvSpPr/>
          <p:nvPr>
            <p:ph type="title"/>
          </p:nvPr>
        </p:nvSpPr>
        <p:spPr>
          <a:xfrm>
            <a:off x="884238" y="385763"/>
            <a:ext cx="11090275" cy="1397000"/>
          </a:xfrm>
          <a:prstGeom prst="rect">
            <a:avLst/>
          </a:prstGeom>
          <a:noFill/>
          <a:ln w="9525">
            <a:noFill/>
          </a:ln>
        </p:spPr>
        <p:txBody>
          <a:bodyPr anchor="ctr" anchorCtr="0"/>
          <a:p>
            <a:pPr lvl="0"/>
            <a:r>
              <a:rPr lang="zh-CN" altLang="en-US" dirty="0"/>
              <a:t>单击此处编辑母版标题样式</a:t>
            </a:r>
            <a:endParaRPr lang="en-US" altLang="en-US" dirty="0"/>
          </a:p>
        </p:txBody>
      </p:sp>
      <p:sp>
        <p:nvSpPr>
          <p:cNvPr id="1027" name="Rectangle 1025"/>
          <p:cNvSpPr/>
          <p:nvPr>
            <p:ph type="body"/>
          </p:nvPr>
        </p:nvSpPr>
        <p:spPr>
          <a:xfrm>
            <a:off x="884238" y="1925638"/>
            <a:ext cx="11090275" cy="4589462"/>
          </a:xfrm>
          <a:prstGeom prst="rect">
            <a:avLst/>
          </a:prstGeom>
          <a:noFill/>
          <a:ln w="9525">
            <a:noFill/>
          </a:ln>
        </p:spPr>
        <p:txBody>
          <a:bodyPr anchor="t" anchorCtr="0"/>
          <a:p>
            <a:pPr lvl="0"/>
            <a:r>
              <a:rPr lang="zh-CN" altLang="en-US" dirty="0"/>
              <a:t>单击此处编辑母版文本样式</a:t>
            </a:r>
            <a:endParaRPr lang="en-US" altLang="en-US" dirty="0"/>
          </a:p>
          <a:p>
            <a:pPr lvl="1" indent="-228600"/>
            <a:r>
              <a:rPr lang="zh-CN" altLang="en-US" dirty="0"/>
              <a:t>第二级</a:t>
            </a:r>
            <a:endParaRPr lang="en-US" altLang="en-US" dirty="0"/>
          </a:p>
          <a:p>
            <a:pPr lvl="2" indent="-228600"/>
            <a:r>
              <a:rPr lang="zh-CN" altLang="en-US" dirty="0"/>
              <a:t>第三级</a:t>
            </a:r>
            <a:endParaRPr lang="en-US" altLang="en-US" dirty="0"/>
          </a:p>
          <a:p>
            <a:pPr lvl="3" indent="-228600"/>
            <a:r>
              <a:rPr lang="zh-CN" altLang="en-US" dirty="0"/>
              <a:t>第四级</a:t>
            </a:r>
            <a:endParaRPr lang="en-US" altLang="en-US" dirty="0"/>
          </a:p>
          <a:p>
            <a:pPr lvl="4" indent="-228600"/>
            <a:r>
              <a:rPr lang="zh-CN" altLang="en-US" dirty="0"/>
              <a:t>第五级</a:t>
            </a:r>
            <a:endParaRPr lang="en-US" altLang="en-US" dirty="0"/>
          </a:p>
        </p:txBody>
      </p:sp>
      <p:sp>
        <p:nvSpPr>
          <p:cNvPr id="1048578" name="Rectangle 1026"/>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defRPr sz="1200">
                <a:solidFill>
                  <a:srgbClr val="888888"/>
                </a:solidFill>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6890B4B-63B1-4E1B-89F9-4A4651B0B4AA}"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1048579" name="Rectangle 1027"/>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defRPr sz="1200">
                <a:solidFill>
                  <a:srgbClr val="888888"/>
                </a:solidFill>
                <a:ea typeface="宋体" panose="02010600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1048580" name="Rectangle 1028"/>
          <p:cNvSpPr>
            <a:spLocks noGrp="1" noChangeArrowheads="1"/>
          </p:cNvSpPr>
          <p:nvPr>
            <p:ph type="sldNum" sz="quarter" idx="4"/>
          </p:nvPr>
        </p:nvSpPr>
        <p:spPr bwMode="auto">
          <a:xfrm>
            <a:off x="908208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88888"/>
                </a:solidFill>
              </a:defRPr>
            </a:lvl1p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pic>
        <p:nvPicPr>
          <p:cNvPr id="1031" name="Picture 2048"/>
          <p:cNvPicPr>
            <a:picLocks noChangeAspect="1"/>
          </p:cNvPicPr>
          <p:nvPr userDrawn="1"/>
        </p:nvPicPr>
        <p:blipFill>
          <a:blip r:embed="rId13"/>
          <a:srcRect l="3314" t="4832" r="47890" b="11150"/>
          <a:stretch>
            <a:fillRect/>
          </a:stretch>
        </p:blipFill>
        <p:spPr>
          <a:xfrm>
            <a:off x="0" y="0"/>
            <a:ext cx="12858750" cy="7232650"/>
          </a:xfrm>
          <a:prstGeom prst="rect">
            <a:avLst/>
          </a:prstGeom>
          <a:noFill/>
          <a:ln w="9525">
            <a:noFill/>
          </a:ln>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a:solidFill>
            <a:srgbClr val="000000"/>
          </a:solidFill>
          <a:latin typeface="+mj-lt"/>
          <a:ea typeface="+mj-ea"/>
          <a:cs typeface="+mj-cs"/>
        </a:defRPr>
      </a:lvl1pPr>
      <a:lvl2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2pPr>
      <a:lvl3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3pPr>
      <a:lvl4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4pPr>
      <a:lvl5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5pPr>
      <a:lvl6pPr marL="4572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6pPr>
      <a:lvl7pPr marL="9144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7pPr>
      <a:lvl8pPr marL="13716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8pPr>
      <a:lvl9pPr marL="18288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rgbClr val="000000"/>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rgbClr val="000000"/>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rgbClr val="000000"/>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2050" name="Picture 365"/>
          <p:cNvPicPr>
            <a:picLocks noChangeAspect="1"/>
          </p:cNvPicPr>
          <p:nvPr/>
        </p:nvPicPr>
        <p:blipFill>
          <a:blip r:embed="rId12"/>
          <a:srcRect l="3314" t="4832" r="47890" b="11150"/>
          <a:stretch>
            <a:fillRect/>
          </a:stretch>
        </p:blipFill>
        <p:spPr>
          <a:xfrm>
            <a:off x="0" y="0"/>
            <a:ext cx="12858750" cy="7232650"/>
          </a:xfrm>
          <a:prstGeom prst="rect">
            <a:avLst/>
          </a:prstGeom>
          <a:noFill/>
          <a:ln w="9525">
            <a:noFill/>
          </a:ln>
        </p:spPr>
      </p:pic>
      <p:sp>
        <p:nvSpPr>
          <p:cNvPr id="2051" name="Rectangle 105"/>
          <p:cNvSpPr/>
          <p:nvPr>
            <p:ph type="title"/>
          </p:nvPr>
        </p:nvSpPr>
        <p:spPr>
          <a:xfrm>
            <a:off x="884238" y="385763"/>
            <a:ext cx="11090275" cy="1397000"/>
          </a:xfrm>
          <a:prstGeom prst="rect">
            <a:avLst/>
          </a:prstGeom>
          <a:noFill/>
          <a:ln w="9525">
            <a:noFill/>
          </a:ln>
        </p:spPr>
        <p:txBody>
          <a:bodyPr anchor="ctr" anchorCtr="0"/>
          <a:p>
            <a:pPr lvl="0"/>
            <a:r>
              <a:rPr lang="zh-CN" altLang="en-US" dirty="0"/>
              <a:t>单击此处编辑母版标题样式</a:t>
            </a:r>
            <a:endParaRPr lang="en-US" altLang="en-US" dirty="0"/>
          </a:p>
        </p:txBody>
      </p:sp>
      <p:sp>
        <p:nvSpPr>
          <p:cNvPr id="2052" name="Rectangle 107"/>
          <p:cNvSpPr/>
          <p:nvPr>
            <p:ph type="body"/>
          </p:nvPr>
        </p:nvSpPr>
        <p:spPr>
          <a:xfrm>
            <a:off x="884238" y="1925638"/>
            <a:ext cx="11090275" cy="4589462"/>
          </a:xfrm>
          <a:prstGeom prst="rect">
            <a:avLst/>
          </a:prstGeom>
          <a:noFill/>
          <a:ln w="9525">
            <a:noFill/>
          </a:ln>
        </p:spPr>
        <p:txBody>
          <a:bodyPr anchor="t" anchorCtr="0"/>
          <a:p>
            <a:pPr lvl="0"/>
            <a:r>
              <a:rPr lang="zh-CN" altLang="en-US" dirty="0"/>
              <a:t>单击此处编辑母版文本样式</a:t>
            </a:r>
            <a:endParaRPr lang="en-US" altLang="en-US" dirty="0"/>
          </a:p>
          <a:p>
            <a:pPr lvl="1" indent="-228600"/>
            <a:r>
              <a:rPr lang="zh-CN" altLang="en-US" dirty="0"/>
              <a:t>第二级</a:t>
            </a:r>
            <a:endParaRPr lang="en-US" altLang="en-US" dirty="0"/>
          </a:p>
          <a:p>
            <a:pPr lvl="2" indent="-228600"/>
            <a:r>
              <a:rPr lang="zh-CN" altLang="en-US" dirty="0"/>
              <a:t>第三级</a:t>
            </a:r>
            <a:endParaRPr lang="en-US" altLang="en-US" dirty="0"/>
          </a:p>
          <a:p>
            <a:pPr lvl="3" indent="-228600"/>
            <a:r>
              <a:rPr lang="zh-CN" altLang="en-US" dirty="0"/>
              <a:t>第四级</a:t>
            </a:r>
            <a:endParaRPr lang="en-US" altLang="en-US" dirty="0"/>
          </a:p>
          <a:p>
            <a:pPr lvl="4" indent="-228600"/>
            <a:r>
              <a:rPr lang="zh-CN" altLang="en-US" dirty="0"/>
              <a:t>第五级</a:t>
            </a:r>
            <a:endParaRPr lang="en-US" altLang="en-US" dirty="0"/>
          </a:p>
        </p:txBody>
      </p:sp>
      <p:sp>
        <p:nvSpPr>
          <p:cNvPr id="1049709" name="Rectangle 109"/>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0" hangingPunct="0">
              <a:defRPr sz="1200">
                <a:solidFill>
                  <a:srgbClr val="888888"/>
                </a:solidFill>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221F984-9ADD-4458-A028-1E6FF4F92532}" type="datetime1">
              <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1049711" name="Rectangle 111"/>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0" hangingPunct="0">
              <a:defRPr sz="1200">
                <a:solidFill>
                  <a:srgbClr val="888888"/>
                </a:solidFill>
                <a:ea typeface="宋体" panose="02010600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88888"/>
              </a:solidFill>
              <a:effectLst/>
              <a:uLnTx/>
              <a:uFillTx/>
              <a:latin typeface="Calibri" panose="020F0502020204030204" pitchFamily="34" charset="0"/>
              <a:ea typeface="宋体" panose="02010600030101010101" pitchFamily="2" charset="-122"/>
              <a:cs typeface="+mn-cs"/>
            </a:endParaRPr>
          </a:p>
        </p:txBody>
      </p:sp>
      <p:sp>
        <p:nvSpPr>
          <p:cNvPr id="1049713" name="Rectangle 113"/>
          <p:cNvSpPr>
            <a:spLocks noGrp="1" noChangeArrowheads="1"/>
          </p:cNvSpPr>
          <p:nvPr>
            <p:ph type="sldNum" sz="quarter" idx="4"/>
          </p:nvPr>
        </p:nvSpPr>
        <p:spPr bwMode="auto">
          <a:xfrm>
            <a:off x="908208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88888"/>
                </a:solidFill>
              </a:defRPr>
            </a:lvl1p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lnSpc>
          <a:spcPct val="90000"/>
        </a:lnSpc>
        <a:spcBef>
          <a:spcPct val="0"/>
        </a:spcBef>
        <a:spcAft>
          <a:spcPct val="0"/>
        </a:spcAft>
        <a:defRPr sz="4400">
          <a:solidFill>
            <a:srgbClr val="000000"/>
          </a:solidFill>
          <a:latin typeface="+mj-lt"/>
          <a:ea typeface="+mj-ea"/>
          <a:cs typeface="+mj-cs"/>
        </a:defRPr>
      </a:lvl1pPr>
      <a:lvl2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2pPr>
      <a:lvl3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3pPr>
      <a:lvl4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4pPr>
      <a:lvl5pPr algn="l" rtl="0" eaLnBrk="0" fontAlgn="base" hangingPunct="0">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5pPr>
      <a:lvl6pPr marL="4572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6pPr>
      <a:lvl7pPr marL="9144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7pPr>
      <a:lvl8pPr marL="13716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8pPr>
      <a:lvl9pPr marL="1828800" algn="l" rtl="0" fontAlgn="base">
        <a:lnSpc>
          <a:spcPct val="90000"/>
        </a:lnSpc>
        <a:spcBef>
          <a:spcPct val="0"/>
        </a:spcBef>
        <a:spcAft>
          <a:spcPct val="0"/>
        </a:spcAft>
        <a:defRPr sz="4400">
          <a:solidFill>
            <a:srgbClr val="000000"/>
          </a:solidFill>
          <a:latin typeface="Arial Black" panose="020B0A0402010202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rgbClr val="000000"/>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rgbClr val="000000"/>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rgbClr val="000000"/>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rgbClr val="000000"/>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2.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7.jpeg"/><Relationship Id="rId4" Type="http://schemas.openxmlformats.org/officeDocument/2006/relationships/tags" Target="../tags/tag16.xml"/><Relationship Id="rId3" Type="http://schemas.openxmlformats.org/officeDocument/2006/relationships/image" Target="../media/image26.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387"/>
          <p:cNvSpPr/>
          <p:nvPr/>
        </p:nvSpPr>
        <p:spPr>
          <a:xfrm>
            <a:off x="0" y="15875"/>
            <a:ext cx="12858750" cy="7216775"/>
          </a:xfrm>
          <a:prstGeom prst="rect">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pic>
        <p:nvPicPr>
          <p:cNvPr id="5122" name="Picture 123"/>
          <p:cNvPicPr>
            <a:picLocks noChangeAspect="1"/>
          </p:cNvPicPr>
          <p:nvPr/>
        </p:nvPicPr>
        <p:blipFill>
          <a:blip r:embed="rId1"/>
          <a:srcRect l="3314" r="19930"/>
          <a:stretch>
            <a:fillRect/>
          </a:stretch>
        </p:blipFill>
        <p:spPr>
          <a:xfrm>
            <a:off x="15875" y="877888"/>
            <a:ext cx="12858750" cy="5472112"/>
          </a:xfrm>
          <a:prstGeom prst="rect">
            <a:avLst/>
          </a:prstGeom>
          <a:noFill/>
          <a:ln w="9525">
            <a:noFill/>
          </a:ln>
        </p:spPr>
      </p:pic>
      <p:sp>
        <p:nvSpPr>
          <p:cNvPr id="5123" name="Rectangle 391"/>
          <p:cNvSpPr/>
          <p:nvPr/>
        </p:nvSpPr>
        <p:spPr>
          <a:xfrm>
            <a:off x="884238" y="2608263"/>
            <a:ext cx="7237412" cy="862012"/>
          </a:xfrm>
          <a:prstGeom prst="rect">
            <a:avLst/>
          </a:prstGeom>
          <a:noFill/>
          <a:ln w="9525">
            <a:noFill/>
          </a:ln>
        </p:spPr>
        <p:txBody>
          <a:bodyPr wrap="none" anchor="t" anchorCtr="0">
            <a:spAutoFit/>
          </a:bodyPr>
          <a:p>
            <a:pPr eaLnBrk="0" hangingPunct="0"/>
            <a:r>
              <a:rPr lang="zh-CN" altLang="en-US" sz="5000" b="1" dirty="0">
                <a:solidFill>
                  <a:srgbClr val="3F763C"/>
                </a:solidFill>
                <a:latin typeface="微软雅黑" panose="020B0503020204020204" pitchFamily="34" charset="-122"/>
                <a:ea typeface="微软雅黑" panose="020B0503020204020204" pitchFamily="34" charset="-122"/>
              </a:rPr>
              <a:t>新修订的</a:t>
            </a:r>
            <a:r>
              <a:rPr lang="en-US" altLang="zh-CN" sz="5000" b="1" dirty="0">
                <a:solidFill>
                  <a:srgbClr val="3F763C"/>
                </a:solidFill>
                <a:latin typeface="微软雅黑" panose="020B0503020204020204" pitchFamily="34" charset="-122"/>
                <a:ea typeface="微软雅黑" panose="020B0503020204020204" pitchFamily="34" charset="-122"/>
              </a:rPr>
              <a:t>《</a:t>
            </a:r>
            <a:r>
              <a:rPr lang="zh-CN" altLang="en-US" sz="5000" b="1" dirty="0">
                <a:solidFill>
                  <a:srgbClr val="3F763C"/>
                </a:solidFill>
                <a:latin typeface="微软雅黑" panose="020B0503020204020204" pitchFamily="34" charset="-122"/>
                <a:ea typeface="微软雅黑" panose="020B0503020204020204" pitchFamily="34" charset="-122"/>
              </a:rPr>
              <a:t>固废法</a:t>
            </a:r>
            <a:r>
              <a:rPr lang="en-US" altLang="zh-CN" sz="5000" b="1" dirty="0">
                <a:solidFill>
                  <a:srgbClr val="3F763C"/>
                </a:solidFill>
                <a:latin typeface="微软雅黑" panose="020B0503020204020204" pitchFamily="34" charset="-122"/>
                <a:ea typeface="微软雅黑" panose="020B0503020204020204" pitchFamily="34" charset="-122"/>
              </a:rPr>
              <a:t>》</a:t>
            </a:r>
            <a:r>
              <a:rPr lang="zh-CN" altLang="en-US" sz="5000" b="1" dirty="0">
                <a:solidFill>
                  <a:srgbClr val="3F763C"/>
                </a:solidFill>
                <a:latin typeface="微软雅黑" panose="020B0503020204020204" pitchFamily="34" charset="-122"/>
                <a:ea typeface="微软雅黑" panose="020B0503020204020204" pitchFamily="34" charset="-122"/>
              </a:rPr>
              <a:t>解读</a:t>
            </a:r>
            <a:endParaRPr lang="en-US" altLang="en-US" dirty="0">
              <a:latin typeface="Calibri" panose="020F0502020204030204" pitchFamily="34" charset="0"/>
              <a:ea typeface="宋体" panose="02010600030101010101" pitchFamily="2" charset="-122"/>
            </a:endParaRPr>
          </a:p>
        </p:txBody>
      </p:sp>
      <p:sp>
        <p:nvSpPr>
          <p:cNvPr id="512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5125" name="Picture 125" descr="main visual copy.png"/>
          <p:cNvPicPr>
            <a:picLocks noChangeAspect="1"/>
          </p:cNvPicPr>
          <p:nvPr/>
        </p:nvPicPr>
        <p:blipFill>
          <a:blip r:embed="rId2"/>
          <a:srcRect r="55202"/>
          <a:stretch>
            <a:fillRect/>
          </a:stretch>
        </p:blipFill>
        <p:spPr>
          <a:xfrm>
            <a:off x="8877300" y="4405313"/>
            <a:ext cx="3981450" cy="2811462"/>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3"/>
            </p:custDataLst>
          </p:nvPr>
        </p:nvSpPr>
        <p:spPr>
          <a:xfrm>
            <a:off x="4917111" y="3903699"/>
            <a:ext cx="2493925" cy="50360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4442528" y="5219804"/>
            <a:ext cx="949167" cy="949167"/>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9" name="椭圆 8"/>
          <p:cNvSpPr/>
          <p:nvPr>
            <p:custDataLst>
              <p:tags r:id="rId5"/>
            </p:custDataLst>
          </p:nvPr>
        </p:nvSpPr>
        <p:spPr>
          <a:xfrm>
            <a:off x="5753554" y="5220451"/>
            <a:ext cx="949167" cy="949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6"/>
            </p:custDataLst>
          </p:nvPr>
        </p:nvSpPr>
        <p:spPr>
          <a:xfrm>
            <a:off x="7064580" y="5219804"/>
            <a:ext cx="949167" cy="949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461"/>
          <p:cNvSpPr/>
          <p:nvPr/>
        </p:nvSpPr>
        <p:spPr>
          <a:xfrm>
            <a:off x="8050213" y="1671638"/>
            <a:ext cx="4032250" cy="4100512"/>
          </a:xfrm>
          <a:prstGeom prst="rect">
            <a:avLst/>
          </a:prstGeom>
          <a:noFill/>
          <a:ln w="9525">
            <a:noFill/>
          </a:ln>
        </p:spPr>
        <p:txBody>
          <a:bodyPr anchor="t" anchorCtr="0">
            <a:spAutoFit/>
          </a:bodyPr>
          <a:p>
            <a:pPr indent="406400"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体现了新形势下固体废物污染环境防治成功经验，突出问题导向，回应公众期待，满足实践需求，健全长效机制，制度规范可行，用最严格制度最严密法治保护生态环境，对加强疫情防控，打赢污染防治攻坚战，必将发挥积极作用。</a:t>
            </a:r>
            <a:endParaRPr lang="zh-CN" altLang="zh-CN" dirty="0">
              <a:latin typeface="Calibri" panose="020F0502020204030204" pitchFamily="34" charset="0"/>
              <a:ea typeface="宋体" panose="02010600030101010101" pitchFamily="2" charset="-122"/>
            </a:endParaRPr>
          </a:p>
        </p:txBody>
      </p:sp>
      <p:grpSp>
        <p:nvGrpSpPr>
          <p:cNvPr id="14338" name="Group -729"/>
          <p:cNvGrpSpPr/>
          <p:nvPr/>
        </p:nvGrpSpPr>
        <p:grpSpPr>
          <a:xfrm>
            <a:off x="498475" y="231775"/>
            <a:ext cx="7010400" cy="1143000"/>
            <a:chOff x="380703" y="276843"/>
            <a:chExt cx="8160747" cy="1330152"/>
          </a:xfrm>
        </p:grpSpPr>
        <p:pic>
          <p:nvPicPr>
            <p:cNvPr id="14339" name="Picture 16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14340" name="Group -727"/>
            <p:cNvGrpSpPr/>
            <p:nvPr/>
          </p:nvGrpSpPr>
          <p:grpSpPr>
            <a:xfrm>
              <a:off x="380703" y="276843"/>
              <a:ext cx="8160747" cy="904081"/>
              <a:chOff x="291896" y="67903"/>
              <a:chExt cx="7738023" cy="856370"/>
            </a:xfrm>
          </p:grpSpPr>
          <p:sp>
            <p:nvSpPr>
              <p:cNvPr id="14341" name="AutoShape 463"/>
              <p:cNvSpPr/>
              <p:nvPr/>
            </p:nvSpPr>
            <p:spPr>
              <a:xfrm>
                <a:off x="436802" y="245110"/>
                <a:ext cx="759311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14342" name="Picture 16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14343" name="Rectangle 465"/>
              <p:cNvSpPr/>
              <p:nvPr/>
            </p:nvSpPr>
            <p:spPr>
              <a:xfrm>
                <a:off x="854651" y="334239"/>
                <a:ext cx="7095544" cy="468259"/>
              </a:xfrm>
              <a:prstGeom prst="rect">
                <a:avLst/>
              </a:prstGeom>
              <a:noFill/>
              <a:ln w="9525">
                <a:noFill/>
              </a:ln>
            </p:spPr>
            <p:txBody>
              <a:bodyPr anchor="t" anchorCtr="0">
                <a:spAutoFit/>
              </a:bodyPr>
              <a:p>
                <a:pPr eaLnBrk="0" hangingPunct="0">
                  <a:lnSpc>
                    <a:spcPct val="90000"/>
                  </a:lnSpc>
                  <a:buClr>
                    <a:srgbClr val="2D2F30"/>
                  </a:buClr>
                </a:pPr>
                <a:r>
                  <a:rPr lang="zh-CN" altLang="zh-CN" sz="2400" b="1" dirty="0">
                    <a:solidFill>
                      <a:srgbClr val="178E05"/>
                    </a:solidFill>
                    <a:latin typeface="微软雅黑" panose="020B0503020204020204" pitchFamily="34" charset="-122"/>
                    <a:ea typeface="微软雅黑" panose="020B0503020204020204" pitchFamily="34" charset="-122"/>
                  </a:rPr>
                  <a:t>三是</a:t>
                </a:r>
                <a:r>
                  <a:rPr lang="zh-CN" altLang="en-US" sz="2400" b="1" dirty="0">
                    <a:solidFill>
                      <a:srgbClr val="178E05"/>
                    </a:solidFill>
                    <a:latin typeface="微软雅黑" panose="020B0503020204020204" pitchFamily="34" charset="-122"/>
                    <a:ea typeface="微软雅黑" panose="020B0503020204020204" pitchFamily="34" charset="-122"/>
                  </a:rPr>
                  <a:t>对前期成功经验的总结</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1434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4345" name="Picture 11"/>
          <p:cNvPicPr>
            <a:picLocks noChangeAspect="1"/>
          </p:cNvPicPr>
          <p:nvPr/>
        </p:nvPicPr>
        <p:blipFill>
          <a:blip r:embed="rId3"/>
          <a:stretch>
            <a:fillRect/>
          </a:stretch>
        </p:blipFill>
        <p:spPr>
          <a:xfrm>
            <a:off x="311150" y="1384300"/>
            <a:ext cx="7596188" cy="4875213"/>
          </a:xfrm>
          <a:prstGeom prst="rect">
            <a:avLst/>
          </a:prstGeom>
          <a:noFill/>
          <a:ln w="9525">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1" name="Group -717"/>
          <p:cNvGrpSpPr/>
          <p:nvPr/>
        </p:nvGrpSpPr>
        <p:grpSpPr>
          <a:xfrm>
            <a:off x="1965325" y="2320925"/>
            <a:ext cx="9245600" cy="1631950"/>
            <a:chOff x="2424894" y="2525595"/>
            <a:chExt cx="8767289" cy="1547797"/>
          </a:xfrm>
        </p:grpSpPr>
        <p:sp>
          <p:nvSpPr>
            <p:cNvPr id="15362" name="Freeform 473"/>
            <p:cNvSpPr/>
            <p:nvPr/>
          </p:nvSpPr>
          <p:spPr>
            <a:xfrm>
              <a:off x="2642798" y="3008277"/>
              <a:ext cx="8248567" cy="841445"/>
            </a:xfrm>
            <a:custGeom>
              <a:avLst/>
              <a:gdLst/>
              <a:ahLst/>
              <a:cxnLst>
                <a:cxn ang="0">
                  <a:pos x="420722" y="0"/>
                </a:cxn>
                <a:cxn ang="0">
                  <a:pos x="8248567" y="0"/>
                </a:cxn>
                <a:cxn ang="0">
                  <a:pos x="8248567" y="0"/>
                </a:cxn>
                <a:cxn ang="0">
                  <a:pos x="8248567" y="420722"/>
                </a:cxn>
                <a:cxn ang="0">
                  <a:pos x="7827844" y="841445"/>
                </a:cxn>
                <a:cxn ang="0">
                  <a:pos x="0" y="841445"/>
                </a:cxn>
                <a:cxn ang="0">
                  <a:pos x="0" y="841445"/>
                </a:cxn>
                <a:cxn ang="0">
                  <a:pos x="0" y="420722"/>
                </a:cxn>
                <a:cxn ang="0">
                  <a:pos x="420722" y="0"/>
                </a:cxn>
              </a:cxnLst>
              <a:pathLst>
                <a:path w="8248567" h="841445">
                  <a:moveTo>
                    <a:pt x="420722" y="0"/>
                  </a:moveTo>
                  <a:lnTo>
                    <a:pt x="8248567" y="0"/>
                  </a:lnTo>
                  <a:cubicBezTo>
                    <a:pt x="8248567" y="0"/>
                    <a:pt x="8248567" y="0"/>
                    <a:pt x="8248567" y="0"/>
                  </a:cubicBezTo>
                  <a:lnTo>
                    <a:pt x="8248567" y="420722"/>
                  </a:lnTo>
                  <a:cubicBezTo>
                    <a:pt x="8248567" y="653081"/>
                    <a:pt x="8060203" y="841445"/>
                    <a:pt x="7827844" y="841445"/>
                  </a:cubicBezTo>
                  <a:lnTo>
                    <a:pt x="0" y="841445"/>
                  </a:lnTo>
                  <a:cubicBezTo>
                    <a:pt x="0" y="841445"/>
                    <a:pt x="0" y="841445"/>
                    <a:pt x="0" y="841445"/>
                  </a:cubicBezTo>
                  <a:lnTo>
                    <a:pt x="0" y="420722"/>
                  </a:lnTo>
                  <a:cubicBezTo>
                    <a:pt x="0" y="188363"/>
                    <a:pt x="188363" y="0"/>
                    <a:pt x="420722" y="0"/>
                  </a:cubicBezTo>
                  <a:close/>
                </a:path>
              </a:pathLst>
            </a:custGeom>
            <a:solidFill>
              <a:srgbClr val="178E05"/>
            </a:solidFill>
            <a:ln w="9525">
              <a:noFill/>
            </a:ln>
          </p:spPr>
          <p:txBody>
            <a:bodyPr/>
            <a:p>
              <a:endParaRPr lang="zh-CN" altLang="en-US"/>
            </a:p>
          </p:txBody>
        </p:sp>
        <p:pic>
          <p:nvPicPr>
            <p:cNvPr id="15363" name="Picture 173"/>
            <p:cNvPicPr>
              <a:picLocks noChangeAspect="1"/>
            </p:cNvPicPr>
            <p:nvPr/>
          </p:nvPicPr>
          <p:blipFill>
            <a:blip r:embed="rId1"/>
            <a:stretch>
              <a:fillRect/>
            </a:stretch>
          </p:blipFill>
          <p:spPr>
            <a:xfrm>
              <a:off x="10119696" y="2525595"/>
              <a:ext cx="609312" cy="615405"/>
            </a:xfrm>
            <a:prstGeom prst="rect">
              <a:avLst/>
            </a:prstGeom>
            <a:noFill/>
            <a:ln w="9525">
              <a:noFill/>
            </a:ln>
          </p:spPr>
        </p:pic>
        <p:grpSp>
          <p:nvGrpSpPr>
            <p:cNvPr id="15364" name="Group -715"/>
            <p:cNvGrpSpPr/>
            <p:nvPr/>
          </p:nvGrpSpPr>
          <p:grpSpPr>
            <a:xfrm>
              <a:off x="2424894" y="2838849"/>
              <a:ext cx="1407966" cy="1234543"/>
              <a:chOff x="2272992" y="2965354"/>
              <a:chExt cx="1746846" cy="1531681"/>
            </a:xfrm>
          </p:grpSpPr>
          <p:sp>
            <p:nvSpPr>
              <p:cNvPr id="15365" name="Freeform 475"/>
              <p:cNvSpPr/>
              <p:nvPr/>
            </p:nvSpPr>
            <p:spPr>
              <a:xfrm>
                <a:off x="2724150" y="3300602"/>
                <a:ext cx="796097" cy="796098"/>
              </a:xfrm>
              <a:custGeom>
                <a:avLst/>
                <a:gdLst/>
                <a:ahLst/>
                <a:cxnLst>
                  <a:cxn ang="0">
                    <a:pos x="0" y="553"/>
                  </a:cxn>
                  <a:cxn ang="0">
                    <a:pos x="553" y="0"/>
                  </a:cxn>
                  <a:cxn ang="0">
                    <a:pos x="1106" y="553"/>
                  </a:cxn>
                  <a:cxn ang="0">
                    <a:pos x="553" y="1106"/>
                  </a:cxn>
                  <a:cxn ang="0">
                    <a:pos x="0" y="553"/>
                  </a:cxn>
                </a:cxnLst>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58AC32"/>
              </a:solidFill>
              <a:ln w="9525">
                <a:noFill/>
              </a:ln>
            </p:spPr>
            <p:txBody>
              <a:bodyPr/>
              <a:p>
                <a:endParaRPr lang="zh-CN" altLang="en-US"/>
              </a:p>
            </p:txBody>
          </p:sp>
          <p:sp>
            <p:nvSpPr>
              <p:cNvPr id="15366" name="Rectangle 477"/>
              <p:cNvSpPr/>
              <p:nvPr/>
            </p:nvSpPr>
            <p:spPr>
              <a:xfrm>
                <a:off x="2272992" y="2965354"/>
                <a:ext cx="1746846" cy="1531681"/>
              </a:xfrm>
              <a:prstGeom prst="rect">
                <a:avLst/>
              </a:prstGeom>
              <a:noFill/>
              <a:ln w="9525">
                <a:noFill/>
              </a:ln>
            </p:spPr>
            <p:txBody>
              <a:bodyPr anchor="ctr" anchorCtr="0"/>
              <a:p>
                <a:pPr algn="ctr" eaLnBrk="0" hangingPunct="0"/>
                <a:r>
                  <a:rPr lang="en-US" altLang="zh-CN" sz="3300" b="1" dirty="0">
                    <a:solidFill>
                      <a:srgbClr val="FFFFFF"/>
                    </a:solidFill>
                    <a:latin typeface="微软雅黑" panose="020B0503020204020204" pitchFamily="34" charset="-122"/>
                    <a:ea typeface="微软雅黑" panose="020B0503020204020204" pitchFamily="34" charset="-122"/>
                  </a:rPr>
                  <a:t>02</a:t>
                </a:r>
                <a:endParaRPr lang="zh-CN" altLang="en-US" sz="3300" b="1" dirty="0">
                  <a:solidFill>
                    <a:srgbClr val="FFFFFF"/>
                  </a:solidFill>
                  <a:latin typeface="微软雅黑" panose="020B0503020204020204" pitchFamily="34" charset="-122"/>
                  <a:ea typeface="微软雅黑" panose="020B0503020204020204" pitchFamily="34" charset="-122"/>
                </a:endParaRPr>
              </a:p>
            </p:txBody>
          </p:sp>
        </p:grpSp>
        <p:sp>
          <p:nvSpPr>
            <p:cNvPr id="15367" name="Rectangle 479"/>
            <p:cNvSpPr/>
            <p:nvPr/>
          </p:nvSpPr>
          <p:spPr>
            <a:xfrm>
              <a:off x="4865788" y="3175960"/>
              <a:ext cx="4552924" cy="560459"/>
            </a:xfrm>
            <a:prstGeom prst="rect">
              <a:avLst/>
            </a:prstGeom>
            <a:noFill/>
            <a:ln w="9525">
              <a:noFill/>
            </a:ln>
          </p:spPr>
          <p:txBody>
            <a:bodyPr wrap="none" anchor="t" anchorCtr="0">
              <a:spAutoFit/>
            </a:bodyPr>
            <a:p>
              <a:pPr algn="ctr" eaLnBrk="0" hangingPunct="0">
                <a:lnSpc>
                  <a:spcPct val="90000"/>
                </a:lnSpc>
                <a:buClr>
                  <a:srgbClr val="2D2F30"/>
                </a:buClr>
              </a:pPr>
              <a:r>
                <a:rPr lang="zh-CN" altLang="en-US" sz="3600" dirty="0">
                  <a:solidFill>
                    <a:srgbClr val="FFFFFF"/>
                  </a:solidFill>
                  <a:latin typeface="微软雅黑" panose="020B0503020204020204" pitchFamily="34" charset="-122"/>
                  <a:ea typeface="微软雅黑" panose="020B0503020204020204" pitchFamily="34" charset="-122"/>
                </a:rPr>
                <a:t>修订固废法的简要历程</a:t>
              </a:r>
              <a:endParaRPr lang="zh-CN" altLang="zh-CN" dirty="0">
                <a:latin typeface="Calibri" panose="020F0502020204030204" pitchFamily="34" charset="0"/>
                <a:ea typeface="宋体" panose="02010600030101010101" pitchFamily="2" charset="-122"/>
              </a:endParaRPr>
            </a:p>
          </p:txBody>
        </p:sp>
        <p:pic>
          <p:nvPicPr>
            <p:cNvPr id="15368" name="Picture 175"/>
            <p:cNvPicPr>
              <a:picLocks noChangeAspect="1"/>
            </p:cNvPicPr>
            <p:nvPr/>
          </p:nvPicPr>
          <p:blipFill>
            <a:blip r:embed="rId2"/>
            <a:stretch>
              <a:fillRect/>
            </a:stretch>
          </p:blipFill>
          <p:spPr>
            <a:xfrm rot="7992412">
              <a:off x="10643525" y="2786825"/>
              <a:ext cx="545927" cy="551386"/>
            </a:xfrm>
            <a:prstGeom prst="rect">
              <a:avLst/>
            </a:prstGeom>
            <a:noFill/>
            <a:ln w="9525">
              <a:noFill/>
            </a:ln>
          </p:spPr>
        </p:pic>
      </p:grpSp>
      <p:pic>
        <p:nvPicPr>
          <p:cNvPr id="15369" name="Picture 177" descr="main visual copy.png"/>
          <p:cNvPicPr>
            <a:picLocks noChangeAspect="1"/>
          </p:cNvPicPr>
          <p:nvPr/>
        </p:nvPicPr>
        <p:blipFill>
          <a:blip r:embed="rId3"/>
          <a:srcRect r="55202"/>
          <a:stretch>
            <a:fillRect/>
          </a:stretch>
        </p:blipFill>
        <p:spPr>
          <a:xfrm>
            <a:off x="8877300" y="4449763"/>
            <a:ext cx="3981450" cy="2811462"/>
          </a:xfrm>
          <a:prstGeom prst="rect">
            <a:avLst/>
          </a:prstGeom>
          <a:noFill/>
          <a:ln w="9525">
            <a:noFill/>
          </a:ln>
        </p:spPr>
      </p:pic>
      <p:pic>
        <p:nvPicPr>
          <p:cNvPr id="15370" name="Picture 179" descr="main visual copy.png"/>
          <p:cNvPicPr>
            <a:picLocks noChangeAspect="1"/>
          </p:cNvPicPr>
          <p:nvPr/>
        </p:nvPicPr>
        <p:blipFill>
          <a:blip r:embed="rId4"/>
          <a:srcRect l="21301" t="44293"/>
          <a:stretch>
            <a:fillRect/>
          </a:stretch>
        </p:blipFill>
        <p:spPr>
          <a:xfrm>
            <a:off x="-123825" y="-217487"/>
            <a:ext cx="4984750" cy="1390650"/>
          </a:xfrm>
          <a:prstGeom prst="rect">
            <a:avLst/>
          </a:prstGeom>
          <a:noFill/>
          <a:ln w="9525">
            <a:noFill/>
          </a:ln>
        </p:spPr>
      </p:pic>
      <p:sp>
        <p:nvSpPr>
          <p:cNvPr id="15371"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5" name="Group -711"/>
          <p:cNvGrpSpPr/>
          <p:nvPr/>
        </p:nvGrpSpPr>
        <p:grpSpPr>
          <a:xfrm>
            <a:off x="498475" y="231775"/>
            <a:ext cx="8580438" cy="1143000"/>
            <a:chOff x="380703" y="276843"/>
            <a:chExt cx="9987173" cy="1330152"/>
          </a:xfrm>
        </p:grpSpPr>
        <p:pic>
          <p:nvPicPr>
            <p:cNvPr id="16386" name="Picture 181" descr="main visual copy.png"/>
            <p:cNvPicPr>
              <a:picLocks noChangeAspect="1"/>
            </p:cNvPicPr>
            <p:nvPr/>
          </p:nvPicPr>
          <p:blipFill>
            <a:blip r:embed="rId1"/>
            <a:stretch>
              <a:fillRect/>
            </a:stretch>
          </p:blipFill>
          <p:spPr>
            <a:xfrm>
              <a:off x="791083" y="447040"/>
              <a:ext cx="3150769" cy="996635"/>
            </a:xfrm>
            <a:prstGeom prst="rect">
              <a:avLst/>
            </a:prstGeom>
            <a:noFill/>
            <a:ln w="9525">
              <a:noFill/>
            </a:ln>
          </p:spPr>
        </p:pic>
        <p:grpSp>
          <p:nvGrpSpPr>
            <p:cNvPr id="16387" name="Group -709"/>
            <p:cNvGrpSpPr/>
            <p:nvPr/>
          </p:nvGrpSpPr>
          <p:grpSpPr>
            <a:xfrm>
              <a:off x="380703" y="276843"/>
              <a:ext cx="9987173" cy="904081"/>
              <a:chOff x="291896" y="67903"/>
              <a:chExt cx="9469841" cy="856370"/>
            </a:xfrm>
          </p:grpSpPr>
          <p:sp>
            <p:nvSpPr>
              <p:cNvPr id="16388" name="AutoShape 481"/>
              <p:cNvSpPr/>
              <p:nvPr/>
            </p:nvSpPr>
            <p:spPr>
              <a:xfrm>
                <a:off x="436802" y="245110"/>
                <a:ext cx="679842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16389" name="Picture 18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16390" name="Rectangle 483"/>
              <p:cNvSpPr/>
              <p:nvPr/>
            </p:nvSpPr>
            <p:spPr>
              <a:xfrm>
                <a:off x="854651" y="334239"/>
                <a:ext cx="8907086"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修订固废法的简要历程</a:t>
                </a:r>
                <a:endParaRPr lang="en-US" altLang="en-US" dirty="0">
                  <a:latin typeface="Calibri" panose="020F0502020204030204" pitchFamily="34" charset="0"/>
                  <a:ea typeface="宋体" panose="02010600030101010101" pitchFamily="2" charset="-122"/>
                </a:endParaRPr>
              </a:p>
            </p:txBody>
          </p:sp>
        </p:grpSp>
      </p:grpSp>
      <p:cxnSp>
        <p:nvCxnSpPr>
          <p:cNvPr id="16391" name="AutoShape 6"/>
          <p:cNvCxnSpPr/>
          <p:nvPr/>
        </p:nvCxnSpPr>
        <p:spPr>
          <a:xfrm>
            <a:off x="615950" y="6210300"/>
            <a:ext cx="11790363" cy="0"/>
          </a:xfrm>
          <a:prstGeom prst="straightConnector1">
            <a:avLst/>
          </a:prstGeom>
          <a:ln w="76200" cap="flat" cmpd="sng">
            <a:solidFill>
              <a:srgbClr val="00AE4F"/>
            </a:solidFill>
            <a:prstDash val="solid"/>
            <a:round/>
            <a:headEnd type="none" w="med" len="med"/>
            <a:tailEnd type="triangle" w="sm" len="sm"/>
          </a:ln>
        </p:spPr>
      </p:cxnSp>
      <p:sp>
        <p:nvSpPr>
          <p:cNvPr id="16392" name="Rectangle 485"/>
          <p:cNvSpPr/>
          <p:nvPr/>
        </p:nvSpPr>
        <p:spPr>
          <a:xfrm>
            <a:off x="793750" y="6516688"/>
            <a:ext cx="1649413" cy="400050"/>
          </a:xfrm>
          <a:prstGeom prst="rect">
            <a:avLst/>
          </a:prstGeom>
          <a:noFill/>
          <a:ln w="9525">
            <a:noFill/>
          </a:ln>
        </p:spPr>
        <p:txBody>
          <a:bodyPr wrap="none" anchor="t" anchorCtr="0">
            <a:spAutoFit/>
          </a:bodyPr>
          <a:p>
            <a:pPr eaLnBrk="0" hangingPunct="0"/>
            <a:r>
              <a:rPr lang="en-US" altLang="zh-CN" sz="2000" b="1" dirty="0">
                <a:solidFill>
                  <a:srgbClr val="00AE4F"/>
                </a:solidFill>
                <a:latin typeface="微软雅黑" panose="020B0503020204020204" pitchFamily="34" charset="-122"/>
                <a:ea typeface="微软雅黑" panose="020B0503020204020204" pitchFamily="34" charset="-122"/>
              </a:rPr>
              <a:t>2004</a:t>
            </a:r>
            <a:r>
              <a:rPr lang="zh-CN" altLang="en-US" sz="2000" b="1" dirty="0">
                <a:solidFill>
                  <a:srgbClr val="00AE4F"/>
                </a:solidFill>
                <a:latin typeface="微软雅黑" panose="020B0503020204020204" pitchFamily="34" charset="-122"/>
                <a:ea typeface="微软雅黑" panose="020B0503020204020204" pitchFamily="34" charset="-122"/>
              </a:rPr>
              <a:t>年</a:t>
            </a:r>
            <a:r>
              <a:rPr lang="en-US" altLang="zh-CN" sz="2000" b="1" dirty="0">
                <a:solidFill>
                  <a:srgbClr val="00AE4F"/>
                </a:solidFill>
                <a:latin typeface="微软雅黑" panose="020B0503020204020204" pitchFamily="34" charset="-122"/>
                <a:ea typeface="微软雅黑" panose="020B0503020204020204" pitchFamily="34" charset="-122"/>
              </a:rPr>
              <a:t>12</a:t>
            </a:r>
            <a:r>
              <a:rPr lang="zh-CN" altLang="en-US" sz="2000" b="1" dirty="0">
                <a:solidFill>
                  <a:srgbClr val="00AE4F"/>
                </a:solidFill>
                <a:latin typeface="微软雅黑" panose="020B0503020204020204" pitchFamily="34" charset="-122"/>
                <a:ea typeface="微软雅黑" panose="020B0503020204020204" pitchFamily="34" charset="-122"/>
              </a:rPr>
              <a:t>月</a:t>
            </a:r>
            <a:endParaRPr lang="en-US" altLang="en-US" dirty="0">
              <a:latin typeface="Calibri" panose="020F0502020204030204" pitchFamily="34" charset="0"/>
              <a:ea typeface="宋体" panose="02010600030101010101" pitchFamily="2" charset="-122"/>
            </a:endParaRPr>
          </a:p>
        </p:txBody>
      </p:sp>
      <p:grpSp>
        <p:nvGrpSpPr>
          <p:cNvPr id="16393" name="Group -707"/>
          <p:cNvGrpSpPr/>
          <p:nvPr/>
        </p:nvGrpSpPr>
        <p:grpSpPr>
          <a:xfrm>
            <a:off x="615950" y="1711325"/>
            <a:ext cx="11658600" cy="3930650"/>
            <a:chOff x="615356" y="1711869"/>
            <a:chExt cx="11659466" cy="3930585"/>
          </a:xfrm>
        </p:grpSpPr>
        <p:sp>
          <p:nvSpPr>
            <p:cNvPr id="16394" name="Rectangle 487"/>
            <p:cNvSpPr/>
            <p:nvPr/>
          </p:nvSpPr>
          <p:spPr>
            <a:xfrm>
              <a:off x="615356" y="1711869"/>
              <a:ext cx="11659466" cy="3930585"/>
            </a:xfrm>
            <a:prstGeom prst="rect">
              <a:avLst/>
            </a:prstGeom>
            <a:noFill/>
            <a:ln w="1905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395" name="Rectangle 489"/>
            <p:cNvSpPr/>
            <p:nvPr/>
          </p:nvSpPr>
          <p:spPr>
            <a:xfrm>
              <a:off x="6515086" y="2035408"/>
              <a:ext cx="5256584" cy="2631446"/>
            </a:xfrm>
            <a:prstGeom prst="rect">
              <a:avLst/>
            </a:prstGeom>
            <a:noFill/>
            <a:ln w="9525">
              <a:noFill/>
            </a:ln>
          </p:spPr>
          <p:txBody>
            <a:bodyPr anchor="t" anchorCtr="0">
              <a:spAutoFit/>
            </a:bodyPr>
            <a:p>
              <a:pPr eaLnBrk="0" hangingPunct="0">
                <a:lnSpc>
                  <a:spcPct val="150000"/>
                </a:lnSpc>
              </a:pPr>
              <a:r>
                <a:rPr lang="en-US" altLang="zh-CN" sz="2200" dirty="0">
                  <a:solidFill>
                    <a:srgbClr val="0D0D0D"/>
                  </a:solidFill>
                  <a:latin typeface="微软雅黑" panose="020B0503020204020204" pitchFamily="34" charset="-122"/>
                  <a:ea typeface="微软雅黑" panose="020B0503020204020204" pitchFamily="34" charset="-122"/>
                </a:rPr>
                <a:t>1995</a:t>
              </a:r>
              <a:r>
                <a:rPr lang="zh-CN" altLang="en-US" sz="2200" dirty="0">
                  <a:solidFill>
                    <a:srgbClr val="0D0D0D"/>
                  </a:solidFill>
                  <a:latin typeface="微软雅黑" panose="020B0503020204020204" pitchFamily="34" charset="-122"/>
                  <a:ea typeface="微软雅黑" panose="020B0503020204020204" pitchFamily="34" charset="-122"/>
                </a:rPr>
                <a:t>年</a:t>
              </a:r>
              <a:r>
                <a:rPr lang="en-US" altLang="zh-CN" sz="2200" dirty="0">
                  <a:solidFill>
                    <a:srgbClr val="0D0D0D"/>
                  </a:solidFill>
                  <a:latin typeface="微软雅黑" panose="020B0503020204020204" pitchFamily="34" charset="-122"/>
                  <a:ea typeface="微软雅黑" panose="020B0503020204020204" pitchFamily="34" charset="-122"/>
                </a:rPr>
                <a:t>10</a:t>
              </a:r>
              <a:r>
                <a:rPr lang="zh-CN" altLang="en-US" sz="2200" dirty="0">
                  <a:solidFill>
                    <a:srgbClr val="0D0D0D"/>
                  </a:solidFill>
                  <a:latin typeface="微软雅黑" panose="020B0503020204020204" pitchFamily="34" charset="-122"/>
                  <a:ea typeface="微软雅黑" panose="020B0503020204020204" pitchFamily="34" charset="-122"/>
                </a:rPr>
                <a:t>月</a:t>
              </a:r>
              <a:r>
                <a:rPr lang="en-US" altLang="zh-CN" sz="2200" dirty="0">
                  <a:solidFill>
                    <a:srgbClr val="0D0D0D"/>
                  </a:solidFill>
                  <a:latin typeface="微软雅黑" panose="020B0503020204020204" pitchFamily="34" charset="-122"/>
                  <a:ea typeface="微软雅黑" panose="020B0503020204020204" pitchFamily="34" charset="-122"/>
                </a:rPr>
                <a:t>30</a:t>
              </a:r>
              <a:r>
                <a:rPr lang="zh-CN" altLang="en-US" sz="2200" dirty="0">
                  <a:solidFill>
                    <a:srgbClr val="0D0D0D"/>
                  </a:solidFill>
                  <a:latin typeface="微软雅黑" panose="020B0503020204020204" pitchFamily="34" charset="-122"/>
                  <a:ea typeface="微软雅黑" panose="020B0503020204020204" pitchFamily="34" charset="-122"/>
                </a:rPr>
                <a:t>日第八届全国人民代表大会常务委员会第十六次会议通过，自</a:t>
              </a:r>
              <a:r>
                <a:rPr lang="en-US" altLang="zh-CN" sz="2200" dirty="0">
                  <a:solidFill>
                    <a:srgbClr val="0D0D0D"/>
                  </a:solidFill>
                  <a:latin typeface="微软雅黑" panose="020B0503020204020204" pitchFamily="34" charset="-122"/>
                  <a:ea typeface="微软雅黑" panose="020B0503020204020204" pitchFamily="34" charset="-122"/>
                </a:rPr>
                <a:t>1996</a:t>
              </a:r>
              <a:r>
                <a:rPr lang="zh-CN" altLang="en-US" sz="2200" dirty="0">
                  <a:solidFill>
                    <a:srgbClr val="0D0D0D"/>
                  </a:solidFill>
                  <a:latin typeface="微软雅黑" panose="020B0503020204020204" pitchFamily="34" charset="-122"/>
                  <a:ea typeface="微软雅黑" panose="020B0503020204020204" pitchFamily="34" charset="-122"/>
                </a:rPr>
                <a:t>年</a:t>
              </a:r>
              <a:r>
                <a:rPr lang="en-US" altLang="zh-CN" sz="2200" dirty="0">
                  <a:solidFill>
                    <a:srgbClr val="0D0D0D"/>
                  </a:solidFill>
                  <a:latin typeface="微软雅黑" panose="020B0503020204020204" pitchFamily="34" charset="-122"/>
                  <a:ea typeface="微软雅黑" panose="020B0503020204020204" pitchFamily="34" charset="-122"/>
                </a:rPr>
                <a:t>4</a:t>
              </a:r>
              <a:r>
                <a:rPr lang="zh-CN" altLang="en-US" sz="2200" dirty="0">
                  <a:solidFill>
                    <a:srgbClr val="0D0D0D"/>
                  </a:solidFill>
                  <a:latin typeface="微软雅黑" panose="020B0503020204020204" pitchFamily="34" charset="-122"/>
                  <a:ea typeface="微软雅黑" panose="020B0503020204020204" pitchFamily="34" charset="-122"/>
                </a:rPr>
                <a:t>月</a:t>
              </a:r>
              <a:r>
                <a:rPr lang="en-US" altLang="zh-CN" sz="2200" dirty="0">
                  <a:solidFill>
                    <a:srgbClr val="0D0D0D"/>
                  </a:solidFill>
                  <a:latin typeface="微软雅黑" panose="020B0503020204020204" pitchFamily="34" charset="-122"/>
                  <a:ea typeface="微软雅黑" panose="020B0503020204020204" pitchFamily="34" charset="-122"/>
                </a:rPr>
                <a:t>1</a:t>
              </a:r>
              <a:r>
                <a:rPr lang="zh-CN" altLang="en-US" sz="2200" dirty="0">
                  <a:solidFill>
                    <a:srgbClr val="0D0D0D"/>
                  </a:solidFill>
                  <a:latin typeface="微软雅黑" panose="020B0503020204020204" pitchFamily="34" charset="-122"/>
                  <a:ea typeface="微软雅黑" panose="020B0503020204020204" pitchFamily="34" charset="-122"/>
                </a:rPr>
                <a:t>日施行。于</a:t>
              </a:r>
              <a:r>
                <a:rPr lang="en-US" altLang="zh-CN" sz="2200" dirty="0">
                  <a:solidFill>
                    <a:srgbClr val="0D0D0D"/>
                  </a:solidFill>
                  <a:latin typeface="微软雅黑" panose="020B0503020204020204" pitchFamily="34" charset="-122"/>
                  <a:ea typeface="微软雅黑" panose="020B0503020204020204" pitchFamily="34" charset="-122"/>
                </a:rPr>
                <a:t>2004</a:t>
              </a:r>
              <a:r>
                <a:rPr lang="zh-CN" altLang="en-US" sz="2200" dirty="0">
                  <a:solidFill>
                    <a:srgbClr val="0D0D0D"/>
                  </a:solidFill>
                  <a:latin typeface="微软雅黑" panose="020B0503020204020204" pitchFamily="34" charset="-122"/>
                  <a:ea typeface="微软雅黑" panose="020B0503020204020204" pitchFamily="34" charset="-122"/>
                </a:rPr>
                <a:t>年做过一次修订，</a:t>
              </a:r>
              <a:r>
                <a:rPr lang="en-US" altLang="zh-CN" sz="2200" dirty="0">
                  <a:solidFill>
                    <a:srgbClr val="0D0D0D"/>
                  </a:solidFill>
                  <a:latin typeface="微软雅黑" panose="020B0503020204020204" pitchFamily="34" charset="-122"/>
                  <a:ea typeface="微软雅黑" panose="020B0503020204020204" pitchFamily="34" charset="-122"/>
                </a:rPr>
                <a:t>2013</a:t>
              </a:r>
              <a:r>
                <a:rPr lang="zh-CN" altLang="en-US" sz="2200" dirty="0">
                  <a:solidFill>
                    <a:srgbClr val="0D0D0D"/>
                  </a:solidFill>
                  <a:latin typeface="微软雅黑" panose="020B0503020204020204" pitchFamily="34" charset="-122"/>
                  <a:ea typeface="微软雅黑" panose="020B0503020204020204" pitchFamily="34" charset="-122"/>
                </a:rPr>
                <a:t>、</a:t>
              </a:r>
              <a:r>
                <a:rPr lang="en-US" altLang="zh-CN" sz="2200" dirty="0">
                  <a:solidFill>
                    <a:srgbClr val="0D0D0D"/>
                  </a:solidFill>
                  <a:latin typeface="微软雅黑" panose="020B0503020204020204" pitchFamily="34" charset="-122"/>
                  <a:ea typeface="微软雅黑" panose="020B0503020204020204" pitchFamily="34" charset="-122"/>
                </a:rPr>
                <a:t>2015</a:t>
              </a:r>
              <a:r>
                <a:rPr lang="zh-CN" altLang="en-US" sz="2200" dirty="0">
                  <a:solidFill>
                    <a:srgbClr val="0D0D0D"/>
                  </a:solidFill>
                  <a:latin typeface="微软雅黑" panose="020B0503020204020204" pitchFamily="34" charset="-122"/>
                  <a:ea typeface="微软雅黑" panose="020B0503020204020204" pitchFamily="34" charset="-122"/>
                </a:rPr>
                <a:t>和</a:t>
              </a:r>
              <a:r>
                <a:rPr lang="en-US" altLang="zh-CN" sz="2200" dirty="0">
                  <a:solidFill>
                    <a:srgbClr val="0D0D0D"/>
                  </a:solidFill>
                  <a:latin typeface="微软雅黑" panose="020B0503020204020204" pitchFamily="34" charset="-122"/>
                  <a:ea typeface="微软雅黑" panose="020B0503020204020204" pitchFamily="34" charset="-122"/>
                </a:rPr>
                <a:t>2016</a:t>
              </a:r>
              <a:r>
                <a:rPr lang="zh-CN" altLang="en-US" sz="2200" dirty="0">
                  <a:solidFill>
                    <a:srgbClr val="0D0D0D"/>
                  </a:solidFill>
                  <a:latin typeface="微软雅黑" panose="020B0503020204020204" pitchFamily="34" charset="-122"/>
                  <a:ea typeface="微软雅黑" panose="020B0503020204020204" pitchFamily="34" charset="-122"/>
                </a:rPr>
                <a:t>就部分条款做过修改，</a:t>
              </a:r>
              <a:r>
                <a:rPr lang="en-US" altLang="zh-CN" sz="2200" dirty="0">
                  <a:solidFill>
                    <a:srgbClr val="0D0D0D"/>
                  </a:solidFill>
                  <a:latin typeface="微软雅黑" panose="020B0503020204020204" pitchFamily="34" charset="-122"/>
                  <a:ea typeface="微软雅黑" panose="020B0503020204020204" pitchFamily="34" charset="-122"/>
                </a:rPr>
                <a:t>2020</a:t>
              </a:r>
              <a:r>
                <a:rPr lang="zh-CN" altLang="en-US" sz="2200" dirty="0">
                  <a:solidFill>
                    <a:srgbClr val="0D0D0D"/>
                  </a:solidFill>
                  <a:latin typeface="微软雅黑" panose="020B0503020204020204" pitchFamily="34" charset="-122"/>
                  <a:ea typeface="微软雅黑" panose="020B0503020204020204" pitchFamily="34" charset="-122"/>
                </a:rPr>
                <a:t>年修订。</a:t>
              </a:r>
              <a:endParaRPr lang="zh-CN" altLang="en-US" sz="2200" dirty="0">
                <a:solidFill>
                  <a:srgbClr val="0D0D0D"/>
                </a:solidFill>
                <a:latin typeface="微软雅黑" panose="020B0503020204020204" pitchFamily="34" charset="-122"/>
                <a:ea typeface="微软雅黑" panose="020B0503020204020204" pitchFamily="34" charset="-122"/>
              </a:endParaRPr>
            </a:p>
          </p:txBody>
        </p:sp>
      </p:grpSp>
      <p:grpSp>
        <p:nvGrpSpPr>
          <p:cNvPr id="16396" name="Group -705"/>
          <p:cNvGrpSpPr/>
          <p:nvPr/>
        </p:nvGrpSpPr>
        <p:grpSpPr>
          <a:xfrm>
            <a:off x="11253788" y="5951538"/>
            <a:ext cx="517525" cy="517525"/>
            <a:chOff x="3460244" y="5917306"/>
            <a:chExt cx="517367" cy="517367"/>
          </a:xfrm>
        </p:grpSpPr>
        <p:sp>
          <p:nvSpPr>
            <p:cNvPr id="16397" name="Oval 491"/>
            <p:cNvSpPr/>
            <p:nvPr/>
          </p:nvSpPr>
          <p:spPr>
            <a:xfrm>
              <a:off x="3460244" y="5917306"/>
              <a:ext cx="517367" cy="517367"/>
            </a:xfrm>
            <a:prstGeom prst="ellipse">
              <a:avLst/>
            </a:prstGeom>
            <a:solidFill>
              <a:srgbClr val="FFFFFF"/>
            </a:solidFill>
            <a:ln w="57150" cap="flat" cmpd="sng">
              <a:solidFill>
                <a:srgbClr val="00AE4F"/>
              </a:solidFill>
              <a:prstDash val="solid"/>
              <a:round/>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398" name="Oval 493"/>
            <p:cNvSpPr/>
            <p:nvPr/>
          </p:nvSpPr>
          <p:spPr>
            <a:xfrm>
              <a:off x="3581314" y="6038376"/>
              <a:ext cx="275227" cy="275227"/>
            </a:xfrm>
            <a:prstGeom prst="ellipse">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16399"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grpSp>
        <p:nvGrpSpPr>
          <p:cNvPr id="16400" name="Group -705"/>
          <p:cNvGrpSpPr/>
          <p:nvPr/>
        </p:nvGrpSpPr>
        <p:grpSpPr>
          <a:xfrm>
            <a:off x="1211263" y="5949950"/>
            <a:ext cx="517525" cy="517525"/>
            <a:chOff x="3460244" y="5917306"/>
            <a:chExt cx="517367" cy="517367"/>
          </a:xfrm>
        </p:grpSpPr>
        <p:sp>
          <p:nvSpPr>
            <p:cNvPr id="16401" name="Oval 491"/>
            <p:cNvSpPr/>
            <p:nvPr/>
          </p:nvSpPr>
          <p:spPr>
            <a:xfrm>
              <a:off x="3460244" y="5917306"/>
              <a:ext cx="517367" cy="517367"/>
            </a:xfrm>
            <a:prstGeom prst="ellipse">
              <a:avLst/>
            </a:prstGeom>
            <a:solidFill>
              <a:srgbClr val="FFFFFF"/>
            </a:solidFill>
            <a:ln w="57150" cap="flat" cmpd="sng">
              <a:solidFill>
                <a:srgbClr val="00AE4F"/>
              </a:solidFill>
              <a:prstDash val="solid"/>
              <a:round/>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402" name="Oval 493"/>
            <p:cNvSpPr/>
            <p:nvPr/>
          </p:nvSpPr>
          <p:spPr>
            <a:xfrm>
              <a:off x="3581314" y="6038376"/>
              <a:ext cx="275227" cy="275227"/>
            </a:xfrm>
            <a:prstGeom prst="ellipse">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grpSp>
        <p:nvGrpSpPr>
          <p:cNvPr id="16403" name="Group -705"/>
          <p:cNvGrpSpPr/>
          <p:nvPr/>
        </p:nvGrpSpPr>
        <p:grpSpPr>
          <a:xfrm>
            <a:off x="6251575" y="5951538"/>
            <a:ext cx="517525" cy="517525"/>
            <a:chOff x="3460244" y="5917306"/>
            <a:chExt cx="517367" cy="517367"/>
          </a:xfrm>
        </p:grpSpPr>
        <p:sp>
          <p:nvSpPr>
            <p:cNvPr id="16404" name="Oval 491"/>
            <p:cNvSpPr/>
            <p:nvPr/>
          </p:nvSpPr>
          <p:spPr>
            <a:xfrm>
              <a:off x="3460244" y="5917306"/>
              <a:ext cx="517367" cy="517367"/>
            </a:xfrm>
            <a:prstGeom prst="ellipse">
              <a:avLst/>
            </a:prstGeom>
            <a:solidFill>
              <a:srgbClr val="FFFFFF"/>
            </a:solidFill>
            <a:ln w="57150" cap="flat" cmpd="sng">
              <a:solidFill>
                <a:srgbClr val="00AE4F"/>
              </a:solidFill>
              <a:prstDash val="solid"/>
              <a:round/>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405" name="Oval 493"/>
            <p:cNvSpPr/>
            <p:nvPr/>
          </p:nvSpPr>
          <p:spPr>
            <a:xfrm>
              <a:off x="3581314" y="6038376"/>
              <a:ext cx="275227" cy="275227"/>
            </a:xfrm>
            <a:prstGeom prst="ellipse">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grpSp>
        <p:nvGrpSpPr>
          <p:cNvPr id="16406" name="Group -705"/>
          <p:cNvGrpSpPr/>
          <p:nvPr/>
        </p:nvGrpSpPr>
        <p:grpSpPr>
          <a:xfrm>
            <a:off x="7548563" y="5948363"/>
            <a:ext cx="517525" cy="517525"/>
            <a:chOff x="3460244" y="5917306"/>
            <a:chExt cx="517367" cy="517367"/>
          </a:xfrm>
        </p:grpSpPr>
        <p:sp>
          <p:nvSpPr>
            <p:cNvPr id="16407" name="Oval 491"/>
            <p:cNvSpPr/>
            <p:nvPr/>
          </p:nvSpPr>
          <p:spPr>
            <a:xfrm>
              <a:off x="3460244" y="5917306"/>
              <a:ext cx="517367" cy="517367"/>
            </a:xfrm>
            <a:prstGeom prst="ellipse">
              <a:avLst/>
            </a:prstGeom>
            <a:solidFill>
              <a:srgbClr val="FFFFFF"/>
            </a:solidFill>
            <a:ln w="57150" cap="flat" cmpd="sng">
              <a:solidFill>
                <a:srgbClr val="00AE4F"/>
              </a:solidFill>
              <a:prstDash val="solid"/>
              <a:round/>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408" name="Oval 493"/>
            <p:cNvSpPr/>
            <p:nvPr/>
          </p:nvSpPr>
          <p:spPr>
            <a:xfrm>
              <a:off x="3581314" y="6038376"/>
              <a:ext cx="275227" cy="275227"/>
            </a:xfrm>
            <a:prstGeom prst="ellipse">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grpSp>
        <p:nvGrpSpPr>
          <p:cNvPr id="16409" name="Group -705"/>
          <p:cNvGrpSpPr/>
          <p:nvPr/>
        </p:nvGrpSpPr>
        <p:grpSpPr>
          <a:xfrm>
            <a:off x="8864600" y="5948363"/>
            <a:ext cx="517525" cy="517525"/>
            <a:chOff x="3460244" y="5917306"/>
            <a:chExt cx="517367" cy="517367"/>
          </a:xfrm>
        </p:grpSpPr>
        <p:sp>
          <p:nvSpPr>
            <p:cNvPr id="16410" name="Oval 491"/>
            <p:cNvSpPr/>
            <p:nvPr/>
          </p:nvSpPr>
          <p:spPr>
            <a:xfrm>
              <a:off x="3460244" y="5917306"/>
              <a:ext cx="517367" cy="517367"/>
            </a:xfrm>
            <a:prstGeom prst="ellipse">
              <a:avLst/>
            </a:prstGeom>
            <a:solidFill>
              <a:srgbClr val="FFFFFF"/>
            </a:solidFill>
            <a:ln w="57150" cap="flat" cmpd="sng">
              <a:solidFill>
                <a:srgbClr val="00AE4F"/>
              </a:solidFill>
              <a:prstDash val="solid"/>
              <a:round/>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6411" name="Oval 493"/>
            <p:cNvSpPr/>
            <p:nvPr/>
          </p:nvSpPr>
          <p:spPr>
            <a:xfrm>
              <a:off x="3581314" y="6038376"/>
              <a:ext cx="275227" cy="275227"/>
            </a:xfrm>
            <a:prstGeom prst="ellipse">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16412" name="Rectangle 485"/>
          <p:cNvSpPr/>
          <p:nvPr/>
        </p:nvSpPr>
        <p:spPr>
          <a:xfrm>
            <a:off x="5765800" y="6557963"/>
            <a:ext cx="1490663" cy="400050"/>
          </a:xfrm>
          <a:prstGeom prst="rect">
            <a:avLst/>
          </a:prstGeom>
          <a:noFill/>
          <a:ln w="9525">
            <a:noFill/>
          </a:ln>
        </p:spPr>
        <p:txBody>
          <a:bodyPr wrap="none" anchor="t" anchorCtr="0">
            <a:spAutoFit/>
          </a:bodyPr>
          <a:p>
            <a:pPr eaLnBrk="0" hangingPunct="0"/>
            <a:r>
              <a:rPr lang="en-US" altLang="zh-CN" sz="2000" b="1" dirty="0">
                <a:solidFill>
                  <a:srgbClr val="00AE4F"/>
                </a:solidFill>
                <a:latin typeface="微软雅黑" panose="020B0503020204020204" pitchFamily="34" charset="-122"/>
                <a:ea typeface="微软雅黑" panose="020B0503020204020204" pitchFamily="34" charset="-122"/>
              </a:rPr>
              <a:t>2013</a:t>
            </a:r>
            <a:r>
              <a:rPr lang="zh-CN" altLang="en-US" sz="2000" b="1" dirty="0">
                <a:solidFill>
                  <a:srgbClr val="00AE4F"/>
                </a:solidFill>
                <a:latin typeface="微软雅黑" panose="020B0503020204020204" pitchFamily="34" charset="-122"/>
                <a:ea typeface="微软雅黑" panose="020B0503020204020204" pitchFamily="34" charset="-122"/>
              </a:rPr>
              <a:t>年</a:t>
            </a:r>
            <a:r>
              <a:rPr lang="en-US" altLang="zh-CN" sz="2000" b="1" dirty="0">
                <a:solidFill>
                  <a:srgbClr val="00AE4F"/>
                </a:solidFill>
                <a:latin typeface="微软雅黑" panose="020B0503020204020204" pitchFamily="34" charset="-122"/>
                <a:ea typeface="微软雅黑" panose="020B0503020204020204" pitchFamily="34" charset="-122"/>
              </a:rPr>
              <a:t>6</a:t>
            </a:r>
            <a:r>
              <a:rPr lang="zh-CN" altLang="en-US" sz="2000" b="1" dirty="0">
                <a:solidFill>
                  <a:srgbClr val="00AE4F"/>
                </a:solidFill>
                <a:latin typeface="微软雅黑" panose="020B0503020204020204" pitchFamily="34" charset="-122"/>
                <a:ea typeface="微软雅黑" panose="020B0503020204020204" pitchFamily="34" charset="-122"/>
              </a:rPr>
              <a:t>月</a:t>
            </a:r>
            <a:endParaRPr lang="en-US" altLang="en-US" dirty="0">
              <a:latin typeface="Calibri" panose="020F0502020204030204" pitchFamily="34" charset="0"/>
              <a:ea typeface="宋体" panose="02010600030101010101" pitchFamily="2" charset="-122"/>
            </a:endParaRPr>
          </a:p>
        </p:txBody>
      </p:sp>
      <p:sp>
        <p:nvSpPr>
          <p:cNvPr id="16413" name="Rectangle 485"/>
          <p:cNvSpPr/>
          <p:nvPr/>
        </p:nvSpPr>
        <p:spPr>
          <a:xfrm>
            <a:off x="7062788" y="5441950"/>
            <a:ext cx="1490662" cy="400050"/>
          </a:xfrm>
          <a:prstGeom prst="rect">
            <a:avLst/>
          </a:prstGeom>
          <a:noFill/>
          <a:ln w="9525">
            <a:noFill/>
          </a:ln>
        </p:spPr>
        <p:txBody>
          <a:bodyPr wrap="none" anchor="t" anchorCtr="0">
            <a:spAutoFit/>
          </a:bodyPr>
          <a:p>
            <a:pPr eaLnBrk="0" hangingPunct="0"/>
            <a:r>
              <a:rPr lang="en-US" altLang="zh-CN" sz="2000" b="1" dirty="0">
                <a:solidFill>
                  <a:srgbClr val="00AE4F"/>
                </a:solidFill>
                <a:latin typeface="微软雅黑" panose="020B0503020204020204" pitchFamily="34" charset="-122"/>
                <a:ea typeface="微软雅黑" panose="020B0503020204020204" pitchFamily="34" charset="-122"/>
              </a:rPr>
              <a:t>2015</a:t>
            </a:r>
            <a:r>
              <a:rPr lang="zh-CN" altLang="en-US" sz="2000" b="1" dirty="0">
                <a:solidFill>
                  <a:srgbClr val="00AE4F"/>
                </a:solidFill>
                <a:latin typeface="微软雅黑" panose="020B0503020204020204" pitchFamily="34" charset="-122"/>
                <a:ea typeface="微软雅黑" panose="020B0503020204020204" pitchFamily="34" charset="-122"/>
              </a:rPr>
              <a:t>年</a:t>
            </a:r>
            <a:r>
              <a:rPr lang="en-US" altLang="zh-CN" sz="2000" b="1" dirty="0">
                <a:solidFill>
                  <a:srgbClr val="00AE4F"/>
                </a:solidFill>
                <a:latin typeface="微软雅黑" panose="020B0503020204020204" pitchFamily="34" charset="-122"/>
                <a:ea typeface="微软雅黑" panose="020B0503020204020204" pitchFamily="34" charset="-122"/>
              </a:rPr>
              <a:t>4</a:t>
            </a:r>
            <a:r>
              <a:rPr lang="zh-CN" altLang="en-US" sz="2000" b="1" dirty="0">
                <a:solidFill>
                  <a:srgbClr val="00AE4F"/>
                </a:solidFill>
                <a:latin typeface="微软雅黑" panose="020B0503020204020204" pitchFamily="34" charset="-122"/>
                <a:ea typeface="微软雅黑" panose="020B0503020204020204" pitchFamily="34" charset="-122"/>
              </a:rPr>
              <a:t>月</a:t>
            </a:r>
            <a:endParaRPr lang="en-US" altLang="en-US" dirty="0">
              <a:latin typeface="Calibri" panose="020F0502020204030204" pitchFamily="34" charset="0"/>
              <a:ea typeface="宋体" panose="02010600030101010101" pitchFamily="2" charset="-122"/>
            </a:endParaRPr>
          </a:p>
        </p:txBody>
      </p:sp>
      <p:sp>
        <p:nvSpPr>
          <p:cNvPr id="16414" name="Rectangle 485"/>
          <p:cNvSpPr/>
          <p:nvPr/>
        </p:nvSpPr>
        <p:spPr>
          <a:xfrm>
            <a:off x="8299450" y="6557963"/>
            <a:ext cx="1649413" cy="400050"/>
          </a:xfrm>
          <a:prstGeom prst="rect">
            <a:avLst/>
          </a:prstGeom>
          <a:noFill/>
          <a:ln w="9525">
            <a:noFill/>
          </a:ln>
        </p:spPr>
        <p:txBody>
          <a:bodyPr wrap="none" anchor="t" anchorCtr="0">
            <a:spAutoFit/>
          </a:bodyPr>
          <a:p>
            <a:pPr eaLnBrk="0" hangingPunct="0"/>
            <a:r>
              <a:rPr lang="en-US" altLang="zh-CN" sz="2000" b="1" dirty="0">
                <a:solidFill>
                  <a:srgbClr val="00AE4F"/>
                </a:solidFill>
                <a:latin typeface="微软雅黑" panose="020B0503020204020204" pitchFamily="34" charset="-122"/>
                <a:ea typeface="微软雅黑" panose="020B0503020204020204" pitchFamily="34" charset="-122"/>
              </a:rPr>
              <a:t>2016</a:t>
            </a:r>
            <a:r>
              <a:rPr lang="zh-CN" altLang="en-US" sz="2000" b="1" dirty="0">
                <a:solidFill>
                  <a:srgbClr val="00AE4F"/>
                </a:solidFill>
                <a:latin typeface="微软雅黑" panose="020B0503020204020204" pitchFamily="34" charset="-122"/>
                <a:ea typeface="微软雅黑" panose="020B0503020204020204" pitchFamily="34" charset="-122"/>
              </a:rPr>
              <a:t>年</a:t>
            </a:r>
            <a:r>
              <a:rPr lang="en-US" altLang="zh-CN" sz="2000" b="1" dirty="0">
                <a:solidFill>
                  <a:srgbClr val="00AE4F"/>
                </a:solidFill>
                <a:latin typeface="微软雅黑" panose="020B0503020204020204" pitchFamily="34" charset="-122"/>
                <a:ea typeface="微软雅黑" panose="020B0503020204020204" pitchFamily="34" charset="-122"/>
              </a:rPr>
              <a:t>11</a:t>
            </a:r>
            <a:r>
              <a:rPr lang="zh-CN" altLang="en-US" sz="2000" b="1" dirty="0">
                <a:solidFill>
                  <a:srgbClr val="00AE4F"/>
                </a:solidFill>
                <a:latin typeface="微软雅黑" panose="020B0503020204020204" pitchFamily="34" charset="-122"/>
                <a:ea typeface="微软雅黑" panose="020B0503020204020204" pitchFamily="34" charset="-122"/>
              </a:rPr>
              <a:t>月</a:t>
            </a:r>
            <a:endParaRPr lang="en-US" altLang="en-US" dirty="0">
              <a:latin typeface="Calibri" panose="020F0502020204030204" pitchFamily="34" charset="0"/>
              <a:ea typeface="宋体" panose="02010600030101010101" pitchFamily="2" charset="-122"/>
            </a:endParaRPr>
          </a:p>
        </p:txBody>
      </p:sp>
      <p:sp>
        <p:nvSpPr>
          <p:cNvPr id="16415" name="Rectangle 485"/>
          <p:cNvSpPr/>
          <p:nvPr/>
        </p:nvSpPr>
        <p:spPr>
          <a:xfrm>
            <a:off x="10825163" y="6573838"/>
            <a:ext cx="1492250" cy="400050"/>
          </a:xfrm>
          <a:prstGeom prst="rect">
            <a:avLst/>
          </a:prstGeom>
          <a:noFill/>
          <a:ln w="9525">
            <a:noFill/>
          </a:ln>
        </p:spPr>
        <p:txBody>
          <a:bodyPr wrap="none" anchor="t" anchorCtr="0">
            <a:spAutoFit/>
          </a:bodyPr>
          <a:p>
            <a:pPr eaLnBrk="0" hangingPunct="0"/>
            <a:r>
              <a:rPr lang="en-US" altLang="zh-CN" sz="2000" b="1" dirty="0">
                <a:solidFill>
                  <a:srgbClr val="00AE4F"/>
                </a:solidFill>
                <a:latin typeface="微软雅黑" panose="020B0503020204020204" pitchFamily="34" charset="-122"/>
                <a:ea typeface="微软雅黑" panose="020B0503020204020204" pitchFamily="34" charset="-122"/>
              </a:rPr>
              <a:t>2020</a:t>
            </a:r>
            <a:r>
              <a:rPr lang="zh-CN" altLang="en-US" sz="2000" b="1" dirty="0">
                <a:solidFill>
                  <a:srgbClr val="00AE4F"/>
                </a:solidFill>
                <a:latin typeface="微软雅黑" panose="020B0503020204020204" pitchFamily="34" charset="-122"/>
                <a:ea typeface="微软雅黑" panose="020B0503020204020204" pitchFamily="34" charset="-122"/>
              </a:rPr>
              <a:t>年</a:t>
            </a:r>
            <a:r>
              <a:rPr lang="en-US" altLang="zh-CN" sz="2000" b="1" dirty="0">
                <a:solidFill>
                  <a:srgbClr val="00AE4F"/>
                </a:solidFill>
                <a:latin typeface="微软雅黑" panose="020B0503020204020204" pitchFamily="34" charset="-122"/>
                <a:ea typeface="微软雅黑" panose="020B0503020204020204" pitchFamily="34" charset="-122"/>
              </a:rPr>
              <a:t>4</a:t>
            </a:r>
            <a:r>
              <a:rPr lang="zh-CN" altLang="en-US" sz="2000" b="1" dirty="0">
                <a:solidFill>
                  <a:srgbClr val="00AE4F"/>
                </a:solidFill>
                <a:latin typeface="微软雅黑" panose="020B0503020204020204" pitchFamily="34" charset="-122"/>
                <a:ea typeface="微软雅黑" panose="020B0503020204020204" pitchFamily="34" charset="-122"/>
              </a:rPr>
              <a:t>月</a:t>
            </a:r>
            <a:endParaRPr lang="en-US" altLang="en-US" dirty="0">
              <a:latin typeface="Calibri" panose="020F0502020204030204" pitchFamily="34" charset="0"/>
              <a:ea typeface="宋体" panose="02010600030101010101" pitchFamily="2" charset="-122"/>
            </a:endParaRPr>
          </a:p>
        </p:txBody>
      </p:sp>
      <p:pic>
        <p:nvPicPr>
          <p:cNvPr id="16416" name="Picture 34"/>
          <p:cNvPicPr>
            <a:picLocks noChangeAspect="1"/>
          </p:cNvPicPr>
          <p:nvPr/>
        </p:nvPicPr>
        <p:blipFill>
          <a:blip r:embed="rId3"/>
          <a:stretch>
            <a:fillRect/>
          </a:stretch>
        </p:blipFill>
        <p:spPr>
          <a:xfrm>
            <a:off x="982663" y="1793875"/>
            <a:ext cx="5040312" cy="3886200"/>
          </a:xfrm>
          <a:prstGeom prst="rect">
            <a:avLst/>
          </a:prstGeom>
          <a:noFill/>
          <a:ln w="9525">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eaLnBrk="0" hangingPunct="0"/>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7410" name="Picture 2"/>
          <p:cNvPicPr>
            <a:picLocks noChangeAspect="1"/>
          </p:cNvPicPr>
          <p:nvPr/>
        </p:nvPicPr>
        <p:blipFill>
          <a:blip r:embed="rId1"/>
          <a:stretch>
            <a:fillRect/>
          </a:stretch>
        </p:blipFill>
        <p:spPr>
          <a:xfrm>
            <a:off x="1316038" y="663575"/>
            <a:ext cx="10669587" cy="55451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Group -661"/>
          <p:cNvGrpSpPr/>
          <p:nvPr/>
        </p:nvGrpSpPr>
        <p:grpSpPr>
          <a:xfrm>
            <a:off x="2324100" y="2320925"/>
            <a:ext cx="8615363" cy="1631950"/>
            <a:chOff x="2424894" y="2525595"/>
            <a:chExt cx="8168932" cy="1547797"/>
          </a:xfrm>
        </p:grpSpPr>
        <p:sp>
          <p:nvSpPr>
            <p:cNvPr id="18434" name="Freeform 591"/>
            <p:cNvSpPr/>
            <p:nvPr/>
          </p:nvSpPr>
          <p:spPr>
            <a:xfrm>
              <a:off x="2642799" y="3008277"/>
              <a:ext cx="7675335" cy="841445"/>
            </a:xfrm>
            <a:custGeom>
              <a:avLst/>
              <a:gdLst/>
              <a:ahLst/>
              <a:cxnLst>
                <a:cxn ang="0">
                  <a:pos x="420722" y="0"/>
                </a:cxn>
                <a:cxn ang="0">
                  <a:pos x="7675335" y="0"/>
                </a:cxn>
                <a:cxn ang="0">
                  <a:pos x="7675335" y="0"/>
                </a:cxn>
                <a:cxn ang="0">
                  <a:pos x="7675335" y="420722"/>
                </a:cxn>
                <a:cxn ang="0">
                  <a:pos x="7254612" y="841445"/>
                </a:cxn>
                <a:cxn ang="0">
                  <a:pos x="0" y="841445"/>
                </a:cxn>
                <a:cxn ang="0">
                  <a:pos x="0" y="841445"/>
                </a:cxn>
                <a:cxn ang="0">
                  <a:pos x="0" y="420722"/>
                </a:cxn>
                <a:cxn ang="0">
                  <a:pos x="420722" y="0"/>
                </a:cxn>
              </a:cxnLst>
              <a:pathLst>
                <a:path w="7675335" h="841445">
                  <a:moveTo>
                    <a:pt x="420722" y="0"/>
                  </a:moveTo>
                  <a:lnTo>
                    <a:pt x="7675335" y="0"/>
                  </a:lnTo>
                  <a:cubicBezTo>
                    <a:pt x="7675335" y="0"/>
                    <a:pt x="7675335" y="0"/>
                    <a:pt x="7675335" y="0"/>
                  </a:cubicBezTo>
                  <a:lnTo>
                    <a:pt x="7675335" y="420722"/>
                  </a:lnTo>
                  <a:cubicBezTo>
                    <a:pt x="7675335" y="653081"/>
                    <a:pt x="7486971" y="841445"/>
                    <a:pt x="7254612" y="841445"/>
                  </a:cubicBezTo>
                  <a:lnTo>
                    <a:pt x="0" y="841445"/>
                  </a:lnTo>
                  <a:cubicBezTo>
                    <a:pt x="0" y="841445"/>
                    <a:pt x="0" y="841445"/>
                    <a:pt x="0" y="841445"/>
                  </a:cubicBezTo>
                  <a:lnTo>
                    <a:pt x="0" y="420722"/>
                  </a:lnTo>
                  <a:cubicBezTo>
                    <a:pt x="0" y="188363"/>
                    <a:pt x="188363" y="0"/>
                    <a:pt x="420722" y="0"/>
                  </a:cubicBezTo>
                  <a:close/>
                </a:path>
              </a:pathLst>
            </a:custGeom>
            <a:solidFill>
              <a:srgbClr val="178E05"/>
            </a:solidFill>
            <a:ln w="9525">
              <a:noFill/>
            </a:ln>
          </p:spPr>
          <p:txBody>
            <a:bodyPr/>
            <a:p>
              <a:endParaRPr lang="zh-CN" altLang="en-US"/>
            </a:p>
          </p:txBody>
        </p:sp>
        <p:pic>
          <p:nvPicPr>
            <p:cNvPr id="18435" name="Picture 211"/>
            <p:cNvPicPr>
              <a:picLocks noChangeAspect="1"/>
            </p:cNvPicPr>
            <p:nvPr/>
          </p:nvPicPr>
          <p:blipFill>
            <a:blip r:embed="rId1"/>
            <a:stretch>
              <a:fillRect/>
            </a:stretch>
          </p:blipFill>
          <p:spPr>
            <a:xfrm>
              <a:off x="9521338" y="2525595"/>
              <a:ext cx="609312" cy="615405"/>
            </a:xfrm>
            <a:prstGeom prst="rect">
              <a:avLst/>
            </a:prstGeom>
            <a:noFill/>
            <a:ln w="9525">
              <a:noFill/>
            </a:ln>
          </p:spPr>
        </p:pic>
        <p:grpSp>
          <p:nvGrpSpPr>
            <p:cNvPr id="18436" name="Group -659"/>
            <p:cNvGrpSpPr/>
            <p:nvPr/>
          </p:nvGrpSpPr>
          <p:grpSpPr>
            <a:xfrm>
              <a:off x="2424894" y="2838849"/>
              <a:ext cx="1407966" cy="1234543"/>
              <a:chOff x="2272992" y="2965354"/>
              <a:chExt cx="1746846" cy="1531681"/>
            </a:xfrm>
          </p:grpSpPr>
          <p:sp>
            <p:nvSpPr>
              <p:cNvPr id="18437" name="Freeform 593"/>
              <p:cNvSpPr/>
              <p:nvPr/>
            </p:nvSpPr>
            <p:spPr>
              <a:xfrm>
                <a:off x="2724150" y="3300602"/>
                <a:ext cx="796097" cy="796098"/>
              </a:xfrm>
              <a:custGeom>
                <a:avLst/>
                <a:gdLst/>
                <a:ahLst/>
                <a:cxnLst>
                  <a:cxn ang="0">
                    <a:pos x="0" y="553"/>
                  </a:cxn>
                  <a:cxn ang="0">
                    <a:pos x="553" y="0"/>
                  </a:cxn>
                  <a:cxn ang="0">
                    <a:pos x="1106" y="553"/>
                  </a:cxn>
                  <a:cxn ang="0">
                    <a:pos x="553" y="1106"/>
                  </a:cxn>
                  <a:cxn ang="0">
                    <a:pos x="0" y="553"/>
                  </a:cxn>
                </a:cxnLst>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58AC32"/>
              </a:solidFill>
              <a:ln w="9525">
                <a:noFill/>
              </a:ln>
            </p:spPr>
            <p:txBody>
              <a:bodyPr/>
              <a:p>
                <a:endParaRPr lang="zh-CN" altLang="en-US"/>
              </a:p>
            </p:txBody>
          </p:sp>
          <p:sp>
            <p:nvSpPr>
              <p:cNvPr id="18438" name="Rectangle 595"/>
              <p:cNvSpPr/>
              <p:nvPr/>
            </p:nvSpPr>
            <p:spPr>
              <a:xfrm>
                <a:off x="2272992" y="2965354"/>
                <a:ext cx="1746846" cy="1531681"/>
              </a:xfrm>
              <a:prstGeom prst="rect">
                <a:avLst/>
              </a:prstGeom>
              <a:noFill/>
              <a:ln w="9525">
                <a:noFill/>
              </a:ln>
            </p:spPr>
            <p:txBody>
              <a:bodyPr anchor="ctr" anchorCtr="0"/>
              <a:p>
                <a:pPr algn="ctr" eaLnBrk="0" hangingPunct="0"/>
                <a:r>
                  <a:rPr lang="en-US" altLang="zh-CN" sz="3300" b="1" dirty="0">
                    <a:solidFill>
                      <a:srgbClr val="FFFFFF"/>
                    </a:solidFill>
                    <a:latin typeface="微软雅黑" panose="020B0503020204020204" pitchFamily="34" charset="-122"/>
                    <a:ea typeface="微软雅黑" panose="020B0503020204020204" pitchFamily="34" charset="-122"/>
                  </a:rPr>
                  <a:t>03</a:t>
                </a:r>
                <a:endParaRPr lang="zh-CN" altLang="en-US" sz="3300" b="1" dirty="0">
                  <a:solidFill>
                    <a:srgbClr val="FFFFFF"/>
                  </a:solidFill>
                  <a:latin typeface="微软雅黑" panose="020B0503020204020204" pitchFamily="34" charset="-122"/>
                  <a:ea typeface="微软雅黑" panose="020B0503020204020204" pitchFamily="34" charset="-122"/>
                </a:endParaRPr>
              </a:p>
            </p:txBody>
          </p:sp>
        </p:grpSp>
        <p:sp>
          <p:nvSpPr>
            <p:cNvPr id="18439" name="Rectangle 597"/>
            <p:cNvSpPr/>
            <p:nvPr/>
          </p:nvSpPr>
          <p:spPr>
            <a:xfrm>
              <a:off x="5853558" y="3175960"/>
              <a:ext cx="1926066" cy="560459"/>
            </a:xfrm>
            <a:prstGeom prst="rect">
              <a:avLst/>
            </a:prstGeom>
            <a:noFill/>
            <a:ln w="9525">
              <a:noFill/>
            </a:ln>
          </p:spPr>
          <p:txBody>
            <a:bodyPr wrap="none" anchor="t" anchorCtr="0">
              <a:spAutoFit/>
            </a:bodyPr>
            <a:p>
              <a:pPr algn="ctr" eaLnBrk="0" hangingPunct="0">
                <a:lnSpc>
                  <a:spcPct val="90000"/>
                </a:lnSpc>
                <a:buClr>
                  <a:srgbClr val="2D2F30"/>
                </a:buClr>
              </a:pPr>
              <a:r>
                <a:rPr lang="zh-CN" altLang="en-US" sz="3600" dirty="0">
                  <a:solidFill>
                    <a:srgbClr val="FFFFFF"/>
                  </a:solidFill>
                  <a:latin typeface="微软雅黑" panose="020B0503020204020204" pitchFamily="34" charset="-122"/>
                  <a:ea typeface="微软雅黑" panose="020B0503020204020204" pitchFamily="34" charset="-122"/>
                </a:rPr>
                <a:t>主要变化</a:t>
              </a:r>
              <a:endParaRPr lang="zh-CN" altLang="zh-CN" dirty="0">
                <a:latin typeface="Calibri" panose="020F0502020204030204" pitchFamily="34" charset="0"/>
                <a:ea typeface="宋体" panose="02010600030101010101" pitchFamily="2" charset="-122"/>
              </a:endParaRPr>
            </a:p>
          </p:txBody>
        </p:sp>
        <p:pic>
          <p:nvPicPr>
            <p:cNvPr id="18440" name="Picture 213"/>
            <p:cNvPicPr>
              <a:picLocks noChangeAspect="1"/>
            </p:cNvPicPr>
            <p:nvPr/>
          </p:nvPicPr>
          <p:blipFill>
            <a:blip r:embed="rId2"/>
            <a:stretch>
              <a:fillRect/>
            </a:stretch>
          </p:blipFill>
          <p:spPr>
            <a:xfrm rot="7992412">
              <a:off x="10045168" y="2786825"/>
              <a:ext cx="545927" cy="551386"/>
            </a:xfrm>
            <a:prstGeom prst="rect">
              <a:avLst/>
            </a:prstGeom>
            <a:noFill/>
            <a:ln w="9525">
              <a:noFill/>
            </a:ln>
          </p:spPr>
        </p:pic>
      </p:grpSp>
      <p:pic>
        <p:nvPicPr>
          <p:cNvPr id="18441" name="Picture 215" descr="main visual copy.png"/>
          <p:cNvPicPr>
            <a:picLocks noChangeAspect="1"/>
          </p:cNvPicPr>
          <p:nvPr/>
        </p:nvPicPr>
        <p:blipFill>
          <a:blip r:embed="rId3"/>
          <a:srcRect r="55202"/>
          <a:stretch>
            <a:fillRect/>
          </a:stretch>
        </p:blipFill>
        <p:spPr>
          <a:xfrm>
            <a:off x="8877300" y="4449763"/>
            <a:ext cx="3981450" cy="2811462"/>
          </a:xfrm>
          <a:prstGeom prst="rect">
            <a:avLst/>
          </a:prstGeom>
          <a:noFill/>
          <a:ln w="9525">
            <a:noFill/>
          </a:ln>
        </p:spPr>
      </p:pic>
      <p:pic>
        <p:nvPicPr>
          <p:cNvPr id="18442" name="Picture 217" descr="main visual copy.png"/>
          <p:cNvPicPr>
            <a:picLocks noChangeAspect="1"/>
          </p:cNvPicPr>
          <p:nvPr/>
        </p:nvPicPr>
        <p:blipFill>
          <a:blip r:embed="rId4"/>
          <a:srcRect l="21301" t="44293"/>
          <a:stretch>
            <a:fillRect/>
          </a:stretch>
        </p:blipFill>
        <p:spPr>
          <a:xfrm>
            <a:off x="-123825" y="-217487"/>
            <a:ext cx="4984750" cy="1390650"/>
          </a:xfrm>
          <a:prstGeom prst="rect">
            <a:avLst/>
          </a:prstGeom>
          <a:noFill/>
          <a:ln w="9525">
            <a:noFill/>
          </a:ln>
        </p:spPr>
      </p:pic>
      <p:sp>
        <p:nvSpPr>
          <p:cNvPr id="18443"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599"/>
          <p:cNvSpPr/>
          <p:nvPr/>
        </p:nvSpPr>
        <p:spPr>
          <a:xfrm>
            <a:off x="1081088" y="1389063"/>
            <a:ext cx="3886200" cy="430212"/>
          </a:xfrm>
          <a:prstGeom prst="rect">
            <a:avLst/>
          </a:prstGeom>
          <a:noFill/>
          <a:ln w="9525">
            <a:noFill/>
          </a:ln>
        </p:spPr>
        <p:txBody>
          <a:bodyPr wrap="none" anchor="t" anchorCtr="0">
            <a:spAutoFit/>
          </a:bodyPr>
          <a:p>
            <a:pPr eaLnBrk="0" hangingPunct="0"/>
            <a:r>
              <a:rPr lang="en-US" altLang="zh-CN" sz="2200" dirty="0">
                <a:solidFill>
                  <a:srgbClr val="333333"/>
                </a:solidFill>
                <a:latin typeface="微软雅黑" panose="020B0503020204020204" pitchFamily="34" charset="-122"/>
                <a:ea typeface="微软雅黑" panose="020B0503020204020204" pitchFamily="34" charset="-122"/>
              </a:rPr>
              <a:t>1. </a:t>
            </a:r>
            <a:r>
              <a:rPr lang="zh-CN" altLang="en-US" sz="2200" dirty="0">
                <a:solidFill>
                  <a:srgbClr val="333333"/>
                </a:solidFill>
                <a:latin typeface="微软雅黑" panose="020B0503020204020204" pitchFamily="34" charset="-122"/>
                <a:ea typeface="微软雅黑" panose="020B0503020204020204" pitchFamily="34" charset="-122"/>
              </a:rPr>
              <a:t>应对疫情加强医疗废物监管</a:t>
            </a:r>
            <a:endParaRPr lang="zh-CN" altLang="en-US" sz="2200" dirty="0">
              <a:latin typeface="微软雅黑" panose="020B0503020204020204" pitchFamily="34" charset="-122"/>
              <a:ea typeface="微软雅黑" panose="020B0503020204020204" pitchFamily="34" charset="-122"/>
            </a:endParaRPr>
          </a:p>
        </p:txBody>
      </p:sp>
      <p:grpSp>
        <p:nvGrpSpPr>
          <p:cNvPr id="19458" name="Group -655"/>
          <p:cNvGrpSpPr/>
          <p:nvPr/>
        </p:nvGrpSpPr>
        <p:grpSpPr>
          <a:xfrm>
            <a:off x="498475" y="231775"/>
            <a:ext cx="7443788" cy="1143000"/>
            <a:chOff x="380703" y="276843"/>
            <a:chExt cx="8663608" cy="1330152"/>
          </a:xfrm>
        </p:grpSpPr>
        <p:pic>
          <p:nvPicPr>
            <p:cNvPr id="19459"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19460" name="Group -653"/>
            <p:cNvGrpSpPr/>
            <p:nvPr/>
          </p:nvGrpSpPr>
          <p:grpSpPr>
            <a:xfrm>
              <a:off x="380703" y="276843"/>
              <a:ext cx="8663608" cy="904081"/>
              <a:chOff x="291896" y="67903"/>
              <a:chExt cx="8214836" cy="856370"/>
            </a:xfrm>
          </p:grpSpPr>
          <p:sp>
            <p:nvSpPr>
              <p:cNvPr id="19461"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19462"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19463"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19464" name="Group -651"/>
          <p:cNvGrpSpPr/>
          <p:nvPr/>
        </p:nvGrpSpPr>
        <p:grpSpPr>
          <a:xfrm>
            <a:off x="723900" y="1447800"/>
            <a:ext cx="312738" cy="312738"/>
            <a:chOff x="8489910" y="2065884"/>
            <a:chExt cx="312367" cy="312367"/>
          </a:xfrm>
        </p:grpSpPr>
        <p:sp>
          <p:nvSpPr>
            <p:cNvPr id="19465"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9466"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19467"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19468"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19469" name="Rectangle 613"/>
          <p:cNvSpPr/>
          <p:nvPr/>
        </p:nvSpPr>
        <p:spPr>
          <a:xfrm>
            <a:off x="5492750" y="2838450"/>
            <a:ext cx="6121400" cy="1108075"/>
          </a:xfrm>
          <a:prstGeom prst="rect">
            <a:avLst/>
          </a:prstGeom>
          <a:noFill/>
          <a:ln w="9525">
            <a:noFill/>
          </a:ln>
        </p:spPr>
        <p:txBody>
          <a:bodyPr anchor="t" anchorCtr="0">
            <a:spAutoFit/>
          </a:bodyPr>
          <a:p>
            <a:pPr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根据疫情防控要求，新</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固废法</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增加了对医疗废物的监管要求</a:t>
            </a:r>
            <a:endParaRPr lang="zh-CN" altLang="en-US" sz="2200" dirty="0">
              <a:solidFill>
                <a:srgbClr val="595959"/>
              </a:solidFill>
              <a:latin typeface="微软雅黑" panose="020B0503020204020204" pitchFamily="34" charset="-122"/>
              <a:ea typeface="微软雅黑" panose="020B0503020204020204" pitchFamily="34" charset="-122"/>
            </a:endParaRPr>
          </a:p>
        </p:txBody>
      </p:sp>
      <p:sp>
        <p:nvSpPr>
          <p:cNvPr id="19470"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9471" name="Picture 17"/>
          <p:cNvPicPr>
            <a:picLocks noChangeAspect="1"/>
          </p:cNvPicPr>
          <p:nvPr/>
        </p:nvPicPr>
        <p:blipFill>
          <a:blip r:embed="rId3"/>
          <a:stretch>
            <a:fillRect/>
          </a:stretch>
        </p:blipFill>
        <p:spPr>
          <a:xfrm>
            <a:off x="615950" y="2481263"/>
            <a:ext cx="4340225" cy="3444875"/>
          </a:xfrm>
          <a:prstGeom prst="rect">
            <a:avLst/>
          </a:prstGeom>
          <a:noFill/>
          <a:ln w="9525">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599"/>
          <p:cNvSpPr/>
          <p:nvPr/>
        </p:nvSpPr>
        <p:spPr>
          <a:xfrm>
            <a:off x="1081088" y="1389063"/>
            <a:ext cx="3827462" cy="461962"/>
          </a:xfrm>
          <a:prstGeom prst="rect">
            <a:avLst/>
          </a:prstGeom>
          <a:noFill/>
          <a:ln w="9525">
            <a:noFill/>
          </a:ln>
        </p:spPr>
        <p:txBody>
          <a:bodyPr wrap="none" anchor="t" anchorCtr="0">
            <a:spAutoFit/>
          </a:bodyPr>
          <a:p>
            <a:pPr eaLnBrk="0" hangingPunct="0"/>
            <a:r>
              <a:rPr lang="en-US" altLang="zh-CN" sz="2400" dirty="0">
                <a:latin typeface="Arial" panose="020B0604020202020204" pitchFamily="34" charset="0"/>
                <a:ea typeface="宋体" panose="02010600030101010101" pitchFamily="2" charset="-122"/>
              </a:rPr>
              <a:t>2.</a:t>
            </a:r>
            <a:r>
              <a:rPr lang="zh-CN" altLang="zh-CN" sz="2400" dirty="0">
                <a:latin typeface="Arial" panose="020B0604020202020204" pitchFamily="34" charset="0"/>
                <a:ea typeface="宋体" panose="02010600030101010101" pitchFamily="2" charset="-122"/>
              </a:rPr>
              <a:t>逐步实现固体废物零进口</a:t>
            </a:r>
            <a:endParaRPr lang="zh-CN" altLang="en-US" sz="2200" dirty="0">
              <a:latin typeface="微软雅黑" panose="020B0503020204020204" pitchFamily="34" charset="-122"/>
              <a:ea typeface="微软雅黑" panose="020B0503020204020204" pitchFamily="34" charset="-122"/>
            </a:endParaRPr>
          </a:p>
        </p:txBody>
      </p:sp>
      <p:grpSp>
        <p:nvGrpSpPr>
          <p:cNvPr id="20482" name="Group -655"/>
          <p:cNvGrpSpPr/>
          <p:nvPr/>
        </p:nvGrpSpPr>
        <p:grpSpPr>
          <a:xfrm>
            <a:off x="498475" y="231775"/>
            <a:ext cx="7443788" cy="1143000"/>
            <a:chOff x="380703" y="276843"/>
            <a:chExt cx="8663608" cy="1330152"/>
          </a:xfrm>
        </p:grpSpPr>
        <p:pic>
          <p:nvPicPr>
            <p:cNvPr id="20483"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0484" name="Group -653"/>
            <p:cNvGrpSpPr/>
            <p:nvPr/>
          </p:nvGrpSpPr>
          <p:grpSpPr>
            <a:xfrm>
              <a:off x="380703" y="276843"/>
              <a:ext cx="8663608" cy="904081"/>
              <a:chOff x="291896" y="67903"/>
              <a:chExt cx="8214836" cy="856370"/>
            </a:xfrm>
          </p:grpSpPr>
          <p:sp>
            <p:nvSpPr>
              <p:cNvPr id="20485"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0486"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0487"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0488" name="Group -651"/>
          <p:cNvGrpSpPr/>
          <p:nvPr/>
        </p:nvGrpSpPr>
        <p:grpSpPr>
          <a:xfrm>
            <a:off x="723900" y="1447800"/>
            <a:ext cx="312738" cy="312738"/>
            <a:chOff x="8489910" y="2065884"/>
            <a:chExt cx="312367" cy="312367"/>
          </a:xfrm>
        </p:grpSpPr>
        <p:sp>
          <p:nvSpPr>
            <p:cNvPr id="20489"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0490"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0491"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0492"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0493" name="Rectangle 613"/>
          <p:cNvSpPr/>
          <p:nvPr/>
        </p:nvSpPr>
        <p:spPr>
          <a:xfrm>
            <a:off x="5492750" y="2838450"/>
            <a:ext cx="6121400" cy="3140075"/>
          </a:xfrm>
          <a:prstGeom prst="rect">
            <a:avLst/>
          </a:prstGeom>
          <a:noFill/>
          <a:ln w="9525">
            <a:noFill/>
          </a:ln>
        </p:spPr>
        <p:txBody>
          <a:bodyPr anchor="t" anchorCtr="0">
            <a:spAutoFit/>
          </a:bodyPr>
          <a:p>
            <a:pPr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　</a:t>
            </a:r>
            <a:r>
              <a:rPr lang="en-US" altLang="zh-CN" sz="2200" dirty="0">
                <a:solidFill>
                  <a:srgbClr val="333333"/>
                </a:solidFill>
                <a:latin typeface="微软雅黑" panose="020B0503020204020204" pitchFamily="34" charset="-122"/>
                <a:ea typeface="微软雅黑" panose="020B0503020204020204" pitchFamily="34" charset="-122"/>
              </a:rPr>
              <a:t>2020</a:t>
            </a:r>
            <a:r>
              <a:rPr lang="zh-CN" altLang="en-US" sz="2200" dirty="0">
                <a:solidFill>
                  <a:srgbClr val="333333"/>
                </a:solidFill>
                <a:latin typeface="微软雅黑" panose="020B0503020204020204" pitchFamily="34" charset="-122"/>
                <a:ea typeface="微软雅黑" panose="020B0503020204020204" pitchFamily="34" charset="-122"/>
              </a:rPr>
              <a:t>年是禁止洋垃圾入境改革的收官之年，为进一步贯彻落实中央改革精神，为全面禁止“洋垃圾”入境改革提供法律保障，新</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固废法</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第二十四条规定“国家逐步基本实现固体废物零进口，由国务院生态环境主管部门会同国务院商务、发展改革、海关等主管部门组织实施。”</a:t>
            </a:r>
            <a:endParaRPr lang="zh-CN" altLang="en-US" sz="2200" dirty="0">
              <a:solidFill>
                <a:srgbClr val="595959"/>
              </a:solidFill>
              <a:latin typeface="微软雅黑" panose="020B0503020204020204" pitchFamily="34" charset="-122"/>
              <a:ea typeface="微软雅黑" panose="020B0503020204020204" pitchFamily="34" charset="-122"/>
            </a:endParaRPr>
          </a:p>
        </p:txBody>
      </p:sp>
      <p:sp>
        <p:nvSpPr>
          <p:cNvPr id="2049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0495" name="Picture 17"/>
          <p:cNvPicPr>
            <a:picLocks noChangeAspect="1"/>
          </p:cNvPicPr>
          <p:nvPr/>
        </p:nvPicPr>
        <p:blipFill>
          <a:blip r:embed="rId3"/>
          <a:stretch>
            <a:fillRect/>
          </a:stretch>
        </p:blipFill>
        <p:spPr>
          <a:xfrm>
            <a:off x="568325" y="2471738"/>
            <a:ext cx="4340225" cy="3444875"/>
          </a:xfrm>
          <a:prstGeom prst="rect">
            <a:avLst/>
          </a:prstGeom>
          <a:noFill/>
          <a:ln w="9525">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599"/>
          <p:cNvSpPr/>
          <p:nvPr/>
        </p:nvSpPr>
        <p:spPr>
          <a:xfrm>
            <a:off x="1081088" y="1389063"/>
            <a:ext cx="3603625" cy="461962"/>
          </a:xfrm>
          <a:prstGeom prst="rect">
            <a:avLst/>
          </a:prstGeom>
          <a:noFill/>
          <a:ln w="9525">
            <a:noFill/>
          </a:ln>
        </p:spPr>
        <p:txBody>
          <a:bodyPr wrap="none" anchor="t" anchorCtr="0">
            <a:spAutoFit/>
          </a:bodyPr>
          <a:p>
            <a:pPr eaLnBrk="0" hangingPunct="0"/>
            <a:r>
              <a:rPr lang="en-US" altLang="zh-CN" sz="2400" dirty="0">
                <a:latin typeface="Arial" panose="020B0604020202020204" pitchFamily="34" charset="0"/>
                <a:ea typeface="宋体" panose="02010600030101010101" pitchFamily="2" charset="-122"/>
              </a:rPr>
              <a:t>3. </a:t>
            </a:r>
            <a:r>
              <a:rPr lang="zh-CN" altLang="zh-CN" sz="2400" dirty="0">
                <a:latin typeface="Arial" panose="020B0604020202020204" pitchFamily="34" charset="0"/>
                <a:ea typeface="宋体" panose="02010600030101010101" pitchFamily="2" charset="-122"/>
              </a:rPr>
              <a:t>加强生活垃圾分类管理</a:t>
            </a:r>
            <a:endParaRPr lang="zh-CN" altLang="en-US" sz="2200" dirty="0">
              <a:latin typeface="微软雅黑" panose="020B0503020204020204" pitchFamily="34" charset="-122"/>
              <a:ea typeface="微软雅黑" panose="020B0503020204020204" pitchFamily="34" charset="-122"/>
            </a:endParaRPr>
          </a:p>
        </p:txBody>
      </p:sp>
      <p:grpSp>
        <p:nvGrpSpPr>
          <p:cNvPr id="21506" name="Group -655"/>
          <p:cNvGrpSpPr/>
          <p:nvPr/>
        </p:nvGrpSpPr>
        <p:grpSpPr>
          <a:xfrm>
            <a:off x="498475" y="231775"/>
            <a:ext cx="7443788" cy="1143000"/>
            <a:chOff x="380703" y="276843"/>
            <a:chExt cx="8663608" cy="1330152"/>
          </a:xfrm>
        </p:grpSpPr>
        <p:pic>
          <p:nvPicPr>
            <p:cNvPr id="21507"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1508" name="Group -653"/>
            <p:cNvGrpSpPr/>
            <p:nvPr/>
          </p:nvGrpSpPr>
          <p:grpSpPr>
            <a:xfrm>
              <a:off x="380703" y="276843"/>
              <a:ext cx="8663608" cy="904081"/>
              <a:chOff x="291896" y="67903"/>
              <a:chExt cx="8214836" cy="856370"/>
            </a:xfrm>
          </p:grpSpPr>
          <p:sp>
            <p:nvSpPr>
              <p:cNvPr id="21509"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1510"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1511"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1512" name="Group -651"/>
          <p:cNvGrpSpPr/>
          <p:nvPr/>
        </p:nvGrpSpPr>
        <p:grpSpPr>
          <a:xfrm>
            <a:off x="723900" y="1447800"/>
            <a:ext cx="312738" cy="312738"/>
            <a:chOff x="8489910" y="2065884"/>
            <a:chExt cx="312367" cy="312367"/>
          </a:xfrm>
        </p:grpSpPr>
        <p:sp>
          <p:nvSpPr>
            <p:cNvPr id="21513"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1514"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1515"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1516"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1517" name="Rectangle 613"/>
          <p:cNvSpPr/>
          <p:nvPr/>
        </p:nvSpPr>
        <p:spPr>
          <a:xfrm>
            <a:off x="5492750" y="2838450"/>
            <a:ext cx="6121400" cy="2124075"/>
          </a:xfrm>
          <a:prstGeom prst="rect">
            <a:avLst/>
          </a:prstGeom>
          <a:noFill/>
          <a:ln w="9525">
            <a:noFill/>
          </a:ln>
        </p:spPr>
        <p:txBody>
          <a:bodyPr anchor="t" anchorCtr="0">
            <a:spAutoFit/>
          </a:bodyPr>
          <a:p>
            <a:pPr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　实践证明，垃圾分类作为推进生活垃圾减量化、资源化、无害化的主要手段之一，是防治环境污染的重要举措。新</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固废法</a:t>
            </a:r>
            <a:r>
              <a:rPr lang="en-US" altLang="zh-CN" sz="2200" dirty="0">
                <a:solidFill>
                  <a:srgbClr val="333333"/>
                </a:solidFill>
                <a:latin typeface="微软雅黑" panose="020B0503020204020204" pitchFamily="34" charset="-122"/>
                <a:ea typeface="微软雅黑" panose="020B0503020204020204" pitchFamily="34" charset="-122"/>
              </a:rPr>
              <a:t>》</a:t>
            </a:r>
            <a:r>
              <a:rPr lang="zh-CN" altLang="en-US" sz="2200" dirty="0">
                <a:solidFill>
                  <a:srgbClr val="333333"/>
                </a:solidFill>
                <a:latin typeface="微软雅黑" panose="020B0503020204020204" pitchFamily="34" charset="-122"/>
                <a:ea typeface="微软雅黑" panose="020B0503020204020204" pitchFamily="34" charset="-122"/>
              </a:rPr>
              <a:t>为加强生活垃圾分类管理提供了法治保障。</a:t>
            </a:r>
            <a:endParaRPr lang="zh-CN" altLang="en-US" sz="2200" dirty="0">
              <a:solidFill>
                <a:srgbClr val="595959"/>
              </a:solidFill>
              <a:latin typeface="微软雅黑" panose="020B0503020204020204" pitchFamily="34" charset="-122"/>
              <a:ea typeface="微软雅黑" panose="020B0503020204020204" pitchFamily="34" charset="-122"/>
            </a:endParaRPr>
          </a:p>
        </p:txBody>
      </p:sp>
      <p:sp>
        <p:nvSpPr>
          <p:cNvPr id="2151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1519" name="Picture 17"/>
          <p:cNvPicPr>
            <a:picLocks noChangeAspect="1"/>
          </p:cNvPicPr>
          <p:nvPr/>
        </p:nvPicPr>
        <p:blipFill>
          <a:blip r:embed="rId3"/>
          <a:stretch>
            <a:fillRect/>
          </a:stretch>
        </p:blipFill>
        <p:spPr>
          <a:xfrm>
            <a:off x="525463" y="2271713"/>
            <a:ext cx="4337050" cy="3446462"/>
          </a:xfrm>
          <a:prstGeom prst="rect">
            <a:avLst/>
          </a:prstGeom>
          <a:noFill/>
          <a:ln w="9525">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599"/>
          <p:cNvSpPr/>
          <p:nvPr/>
        </p:nvSpPr>
        <p:spPr>
          <a:xfrm>
            <a:off x="1081088" y="1389063"/>
            <a:ext cx="5449887" cy="461962"/>
          </a:xfrm>
          <a:prstGeom prst="rect">
            <a:avLst/>
          </a:prstGeom>
          <a:noFill/>
          <a:ln w="9525">
            <a:noFill/>
          </a:ln>
        </p:spPr>
        <p:txBody>
          <a:bodyPr wrap="none" anchor="t" anchorCtr="0">
            <a:spAutoFit/>
          </a:bodyPr>
          <a:p>
            <a:pPr eaLnBrk="0" hangingPunct="0"/>
            <a:r>
              <a:rPr lang="en-US" altLang="zh-CN" sz="2400" dirty="0">
                <a:latin typeface="Arial" panose="020B0604020202020204" pitchFamily="34" charset="0"/>
                <a:ea typeface="宋体" panose="02010600030101010101" pitchFamily="2" charset="-122"/>
              </a:rPr>
              <a:t>4. </a:t>
            </a:r>
            <a:r>
              <a:rPr lang="zh-CN" altLang="zh-CN" sz="2400" dirty="0">
                <a:latin typeface="Arial" panose="020B0604020202020204" pitchFamily="34" charset="0"/>
                <a:ea typeface="宋体" panose="02010600030101010101" pitchFamily="2" charset="-122"/>
              </a:rPr>
              <a:t>限制过度包装和一次性塑料制品使用</a:t>
            </a:r>
            <a:endParaRPr lang="zh-CN" altLang="en-US" sz="2200" dirty="0">
              <a:latin typeface="微软雅黑" panose="020B0503020204020204" pitchFamily="34" charset="-122"/>
              <a:ea typeface="微软雅黑" panose="020B0503020204020204" pitchFamily="34" charset="-122"/>
            </a:endParaRPr>
          </a:p>
        </p:txBody>
      </p:sp>
      <p:grpSp>
        <p:nvGrpSpPr>
          <p:cNvPr id="22530" name="Group -655"/>
          <p:cNvGrpSpPr/>
          <p:nvPr/>
        </p:nvGrpSpPr>
        <p:grpSpPr>
          <a:xfrm>
            <a:off x="498475" y="231775"/>
            <a:ext cx="7443788" cy="1143000"/>
            <a:chOff x="380703" y="276843"/>
            <a:chExt cx="8663608" cy="1330152"/>
          </a:xfrm>
        </p:grpSpPr>
        <p:pic>
          <p:nvPicPr>
            <p:cNvPr id="22531"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2532" name="Group -653"/>
            <p:cNvGrpSpPr/>
            <p:nvPr/>
          </p:nvGrpSpPr>
          <p:grpSpPr>
            <a:xfrm>
              <a:off x="380703" y="276843"/>
              <a:ext cx="8663608" cy="904081"/>
              <a:chOff x="291896" y="67903"/>
              <a:chExt cx="8214836" cy="856370"/>
            </a:xfrm>
          </p:grpSpPr>
          <p:sp>
            <p:nvSpPr>
              <p:cNvPr id="22533"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2534"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2535"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2536" name="Group -651"/>
          <p:cNvGrpSpPr/>
          <p:nvPr/>
        </p:nvGrpSpPr>
        <p:grpSpPr>
          <a:xfrm>
            <a:off x="723900" y="1447800"/>
            <a:ext cx="312738" cy="312738"/>
            <a:chOff x="8489910" y="2065884"/>
            <a:chExt cx="312367" cy="312367"/>
          </a:xfrm>
        </p:grpSpPr>
        <p:sp>
          <p:nvSpPr>
            <p:cNvPr id="22537"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2538"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2539"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2540"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2541" name="Rectangle 613"/>
          <p:cNvSpPr/>
          <p:nvPr/>
        </p:nvSpPr>
        <p:spPr>
          <a:xfrm>
            <a:off x="5492750" y="2838450"/>
            <a:ext cx="6121400" cy="2085975"/>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200" dirty="0">
                <a:solidFill>
                  <a:srgbClr val="333333"/>
                </a:solidFill>
                <a:latin typeface="微软雅黑" panose="020B0503020204020204" pitchFamily="34" charset="-122"/>
                <a:ea typeface="微软雅黑" panose="020B0503020204020204" pitchFamily="34" charset="-122"/>
              </a:rPr>
              <a:t>　</a:t>
            </a:r>
            <a:r>
              <a:rPr lang="zh-CN" altLang="zh-CN" sz="2400" dirty="0">
                <a:latin typeface="Arial" panose="020B0604020202020204" pitchFamily="34" charset="0"/>
                <a:ea typeface="宋体" panose="02010600030101010101" pitchFamily="2" charset="-122"/>
              </a:rPr>
              <a:t>　近年来，伴随网购和外卖的风行，过度包装和一次性塑料制品使用问题比较突出。据国家邮政局公布的数据显示，</a:t>
            </a:r>
            <a:r>
              <a:rPr lang="en-US" altLang="zh-CN" sz="2400" dirty="0">
                <a:latin typeface="Arial" panose="020B0604020202020204" pitchFamily="34" charset="0"/>
                <a:ea typeface="宋体" panose="02010600030101010101" pitchFamily="2" charset="-122"/>
              </a:rPr>
              <a:t>2019</a:t>
            </a:r>
            <a:r>
              <a:rPr lang="zh-CN" altLang="zh-CN" sz="2400" dirty="0">
                <a:latin typeface="Arial" panose="020B0604020202020204" pitchFamily="34" charset="0"/>
                <a:ea typeface="宋体" panose="02010600030101010101" pitchFamily="2" charset="-122"/>
              </a:rPr>
              <a:t>年中国快递业务量突破</a:t>
            </a:r>
            <a:r>
              <a:rPr lang="en-US" altLang="zh-CN" sz="2400" dirty="0">
                <a:latin typeface="Arial" panose="020B0604020202020204" pitchFamily="34" charset="0"/>
                <a:ea typeface="宋体" panose="02010600030101010101" pitchFamily="2" charset="-122"/>
              </a:rPr>
              <a:t>600</a:t>
            </a:r>
            <a:r>
              <a:rPr lang="zh-CN" altLang="zh-CN" sz="2400" dirty="0">
                <a:latin typeface="Arial" panose="020B0604020202020204" pitchFamily="34" charset="0"/>
                <a:ea typeface="宋体" panose="02010600030101010101" pitchFamily="2" charset="-122"/>
              </a:rPr>
              <a:t>亿件，同比增长</a:t>
            </a:r>
            <a:r>
              <a:rPr lang="en-US" altLang="zh-CN" sz="2400" dirty="0">
                <a:latin typeface="Arial" panose="020B0604020202020204" pitchFamily="34" charset="0"/>
                <a:ea typeface="宋体" panose="02010600030101010101" pitchFamily="2" charset="-122"/>
              </a:rPr>
              <a:t>26.6%</a:t>
            </a:r>
            <a:r>
              <a:rPr lang="zh-CN" altLang="zh-CN" sz="2400" dirty="0">
                <a:latin typeface="Arial" panose="020B0604020202020204" pitchFamily="34" charset="0"/>
                <a:ea typeface="宋体" panose="02010600030101010101" pitchFamily="2" charset="-122"/>
              </a:rPr>
              <a:t>，仅快递所耗胶带就可以缠绕地球</a:t>
            </a:r>
            <a:r>
              <a:rPr lang="en-US" altLang="zh-CN" sz="2400" dirty="0">
                <a:latin typeface="Arial" panose="020B0604020202020204" pitchFamily="34" charset="0"/>
                <a:ea typeface="宋体" panose="02010600030101010101" pitchFamily="2" charset="-122"/>
              </a:rPr>
              <a:t>1200</a:t>
            </a:r>
            <a:r>
              <a:rPr lang="zh-CN" altLang="zh-CN" sz="2400" dirty="0">
                <a:latin typeface="Arial" panose="020B0604020202020204" pitchFamily="34" charset="0"/>
                <a:ea typeface="宋体" panose="02010600030101010101" pitchFamily="2" charset="-122"/>
              </a:rPr>
              <a:t>余圈。</a:t>
            </a:r>
            <a:endParaRPr lang="zh-CN" altLang="zh-CN" sz="2400" dirty="0">
              <a:latin typeface="Arial" panose="020B0604020202020204" pitchFamily="34" charset="0"/>
              <a:ea typeface="宋体" panose="02010600030101010101" pitchFamily="2" charset="-122"/>
            </a:endParaRPr>
          </a:p>
        </p:txBody>
      </p:sp>
      <p:sp>
        <p:nvSpPr>
          <p:cNvPr id="22542"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2543" name="Picture 17"/>
          <p:cNvPicPr>
            <a:picLocks noChangeAspect="1"/>
          </p:cNvPicPr>
          <p:nvPr/>
        </p:nvPicPr>
        <p:blipFill>
          <a:blip r:embed="rId3"/>
          <a:stretch>
            <a:fillRect/>
          </a:stretch>
        </p:blipFill>
        <p:spPr>
          <a:xfrm>
            <a:off x="674688" y="2584450"/>
            <a:ext cx="4340225" cy="3444875"/>
          </a:xfrm>
          <a:prstGeom prst="rect">
            <a:avLst/>
          </a:prstGeom>
          <a:noFill/>
          <a:ln w="9525">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599"/>
          <p:cNvSpPr/>
          <p:nvPr/>
        </p:nvSpPr>
        <p:spPr>
          <a:xfrm>
            <a:off x="1081088" y="1389063"/>
            <a:ext cx="3911600" cy="461962"/>
          </a:xfrm>
          <a:prstGeom prst="rect">
            <a:avLst/>
          </a:prstGeom>
          <a:noFill/>
          <a:ln w="9525">
            <a:noFill/>
          </a:ln>
        </p:spPr>
        <p:txBody>
          <a:bodyPr wrap="none" anchor="t" anchorCtr="0">
            <a:spAutoFit/>
          </a:bodyPr>
          <a:p>
            <a:pPr eaLnBrk="0" hangingPunct="0"/>
            <a:r>
              <a:rPr lang="zh-CN" altLang="en-US" sz="2400" dirty="0">
                <a:latin typeface="Arial" panose="020B0604020202020204" pitchFamily="34" charset="0"/>
                <a:ea typeface="宋体" panose="02010600030101010101" pitchFamily="2" charset="-122"/>
              </a:rPr>
              <a:t>　</a:t>
            </a:r>
            <a:r>
              <a:rPr lang="en-US" altLang="zh-CN" sz="2400" dirty="0">
                <a:latin typeface="Arial" panose="020B0604020202020204" pitchFamily="34" charset="0"/>
                <a:ea typeface="宋体" panose="02010600030101010101" pitchFamily="2" charset="-122"/>
              </a:rPr>
              <a:t>5. </a:t>
            </a:r>
            <a:r>
              <a:rPr lang="zh-CN" altLang="en-US" sz="2400" dirty="0">
                <a:latin typeface="Arial" panose="020B0604020202020204" pitchFamily="34" charset="0"/>
                <a:ea typeface="宋体" panose="02010600030101010101" pitchFamily="2" charset="-122"/>
              </a:rPr>
              <a:t>推进建筑垃圾污染防治</a:t>
            </a:r>
            <a:endParaRPr lang="zh-CN" altLang="en-US" sz="2200" dirty="0">
              <a:latin typeface="微软雅黑" panose="020B0503020204020204" pitchFamily="34" charset="-122"/>
              <a:ea typeface="微软雅黑" panose="020B0503020204020204" pitchFamily="34" charset="-122"/>
            </a:endParaRPr>
          </a:p>
        </p:txBody>
      </p:sp>
      <p:grpSp>
        <p:nvGrpSpPr>
          <p:cNvPr id="23554" name="Group -655"/>
          <p:cNvGrpSpPr/>
          <p:nvPr/>
        </p:nvGrpSpPr>
        <p:grpSpPr>
          <a:xfrm>
            <a:off x="498475" y="231775"/>
            <a:ext cx="7443788" cy="1143000"/>
            <a:chOff x="380703" y="276843"/>
            <a:chExt cx="8663608" cy="1330152"/>
          </a:xfrm>
        </p:grpSpPr>
        <p:pic>
          <p:nvPicPr>
            <p:cNvPr id="23555"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3556" name="Group -653"/>
            <p:cNvGrpSpPr/>
            <p:nvPr/>
          </p:nvGrpSpPr>
          <p:grpSpPr>
            <a:xfrm>
              <a:off x="380703" y="276843"/>
              <a:ext cx="8663608" cy="904081"/>
              <a:chOff x="291896" y="67903"/>
              <a:chExt cx="8214836" cy="856370"/>
            </a:xfrm>
          </p:grpSpPr>
          <p:sp>
            <p:nvSpPr>
              <p:cNvPr id="23557"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3558"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3559"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3560" name="Group -651"/>
          <p:cNvGrpSpPr/>
          <p:nvPr/>
        </p:nvGrpSpPr>
        <p:grpSpPr>
          <a:xfrm>
            <a:off x="723900" y="1447800"/>
            <a:ext cx="312738" cy="312738"/>
            <a:chOff x="8489910" y="2065884"/>
            <a:chExt cx="312367" cy="312367"/>
          </a:xfrm>
        </p:grpSpPr>
        <p:sp>
          <p:nvSpPr>
            <p:cNvPr id="23561"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3562"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3563"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3564"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3565" name="Rectangle 613"/>
          <p:cNvSpPr/>
          <p:nvPr/>
        </p:nvSpPr>
        <p:spPr>
          <a:xfrm>
            <a:off x="5492750" y="2838450"/>
            <a:ext cx="6121400" cy="1754188"/>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200" dirty="0">
                <a:solidFill>
                  <a:srgbClr val="333333"/>
                </a:solidFill>
                <a:latin typeface="微软雅黑" panose="020B0503020204020204" pitchFamily="34" charset="-122"/>
                <a:ea typeface="微软雅黑" panose="020B0503020204020204" pitchFamily="34" charset="-122"/>
              </a:rPr>
              <a:t>　</a:t>
            </a:r>
            <a:r>
              <a:rPr lang="zh-CN" altLang="en-US" sz="2400" dirty="0">
                <a:latin typeface="Arial" panose="020B0604020202020204" pitchFamily="34" charset="0"/>
                <a:ea typeface="宋体" panose="02010600030101010101" pitchFamily="2" charset="-122"/>
              </a:rPr>
              <a:t>未来，随着加速推进城镇化的进程，建筑垃圾总量会越来越多，建筑垃圾的资源化利用工作亟须推进。新</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固废法</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加大推进建筑垃圾污染环境防治工作的力度，增加了相关规定。</a:t>
            </a:r>
            <a:endParaRPr lang="zh-CN" altLang="zh-CN" sz="2400" dirty="0">
              <a:latin typeface="Arial" panose="020B0604020202020204" pitchFamily="34" charset="0"/>
              <a:ea typeface="宋体" panose="02010600030101010101" pitchFamily="2" charset="-122"/>
            </a:endParaRPr>
          </a:p>
        </p:txBody>
      </p:sp>
      <p:sp>
        <p:nvSpPr>
          <p:cNvPr id="23566"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3567" name="Picture 17"/>
          <p:cNvPicPr>
            <a:picLocks noChangeAspect="1"/>
          </p:cNvPicPr>
          <p:nvPr/>
        </p:nvPicPr>
        <p:blipFill>
          <a:blip r:embed="rId3"/>
          <a:stretch>
            <a:fillRect/>
          </a:stretch>
        </p:blipFill>
        <p:spPr>
          <a:xfrm>
            <a:off x="655638" y="2452688"/>
            <a:ext cx="4340225" cy="3444875"/>
          </a:xfrm>
          <a:prstGeom prst="rect">
            <a:avLst/>
          </a:prstGeom>
          <a:noFill/>
          <a:ln w="9525">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6375" y="1205230"/>
            <a:ext cx="8291195" cy="2676525"/>
          </a:xfrm>
          <a:prstGeom prst="rect">
            <a:avLst/>
          </a:prstGeom>
          <a:noFill/>
        </p:spPr>
        <p:txBody>
          <a:bodyPr wrap="square" rtlCol="0" anchor="t">
            <a:spAutoFit/>
          </a:bodyPr>
          <a:lstStyle/>
          <a:p>
            <a:pPr indent="304800" algn="just">
              <a:lnSpc>
                <a:spcPct val="140000"/>
              </a:lnSpc>
            </a:pP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599"/>
          <p:cNvSpPr/>
          <p:nvPr/>
        </p:nvSpPr>
        <p:spPr>
          <a:xfrm>
            <a:off x="1081088" y="1389063"/>
            <a:ext cx="3911600" cy="461962"/>
          </a:xfrm>
          <a:prstGeom prst="rect">
            <a:avLst/>
          </a:prstGeom>
          <a:noFill/>
          <a:ln w="9525">
            <a:noFill/>
          </a:ln>
        </p:spPr>
        <p:txBody>
          <a:bodyPr wrap="none" anchor="t" anchorCtr="0">
            <a:spAutoFit/>
          </a:bodyPr>
          <a:p>
            <a:pPr eaLnBrk="0" hangingPunct="0"/>
            <a:r>
              <a:rPr lang="zh-CN" altLang="en-US" sz="2400" dirty="0">
                <a:latin typeface="Arial" panose="020B0604020202020204" pitchFamily="34" charset="0"/>
                <a:ea typeface="宋体" panose="02010600030101010101" pitchFamily="2" charset="-122"/>
              </a:rPr>
              <a:t>　</a:t>
            </a:r>
            <a:r>
              <a:rPr lang="en-US" altLang="zh-CN" sz="2400" dirty="0">
                <a:solidFill>
                  <a:srgbClr val="FF0000"/>
                </a:solidFill>
                <a:latin typeface="Arial" panose="020B0604020202020204" pitchFamily="34" charset="0"/>
                <a:ea typeface="宋体" panose="02010600030101010101" pitchFamily="2" charset="-122"/>
              </a:rPr>
              <a:t>6. </a:t>
            </a:r>
            <a:r>
              <a:rPr lang="zh-CN" altLang="zh-CN" sz="2400" dirty="0">
                <a:solidFill>
                  <a:srgbClr val="FF0000"/>
                </a:solidFill>
                <a:latin typeface="Arial" panose="020B0604020202020204" pitchFamily="34" charset="0"/>
                <a:ea typeface="宋体" panose="02010600030101010101" pitchFamily="2" charset="-122"/>
              </a:rPr>
              <a:t>完善危险废物监管制度</a:t>
            </a:r>
            <a:endParaRPr lang="zh-CN" altLang="en-US" sz="2200" dirty="0">
              <a:solidFill>
                <a:srgbClr val="FF0000"/>
              </a:solidFill>
              <a:latin typeface="微软雅黑" panose="020B0503020204020204" pitchFamily="34" charset="-122"/>
              <a:ea typeface="微软雅黑" panose="020B0503020204020204" pitchFamily="34" charset="-122"/>
            </a:endParaRPr>
          </a:p>
        </p:txBody>
      </p:sp>
      <p:grpSp>
        <p:nvGrpSpPr>
          <p:cNvPr id="24578" name="Group -655"/>
          <p:cNvGrpSpPr/>
          <p:nvPr/>
        </p:nvGrpSpPr>
        <p:grpSpPr>
          <a:xfrm>
            <a:off x="498475" y="231775"/>
            <a:ext cx="7443788" cy="1143000"/>
            <a:chOff x="380703" y="276843"/>
            <a:chExt cx="8663608" cy="1330152"/>
          </a:xfrm>
        </p:grpSpPr>
        <p:pic>
          <p:nvPicPr>
            <p:cNvPr id="24579"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4580" name="Group -653"/>
            <p:cNvGrpSpPr/>
            <p:nvPr/>
          </p:nvGrpSpPr>
          <p:grpSpPr>
            <a:xfrm>
              <a:off x="380703" y="276843"/>
              <a:ext cx="8663608" cy="904081"/>
              <a:chOff x="291896" y="67903"/>
              <a:chExt cx="8214836" cy="856370"/>
            </a:xfrm>
          </p:grpSpPr>
          <p:sp>
            <p:nvSpPr>
              <p:cNvPr id="24581"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4582"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4583"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4584" name="Group -651"/>
          <p:cNvGrpSpPr/>
          <p:nvPr/>
        </p:nvGrpSpPr>
        <p:grpSpPr>
          <a:xfrm>
            <a:off x="723900" y="1447800"/>
            <a:ext cx="312738" cy="312738"/>
            <a:chOff x="8489910" y="2065884"/>
            <a:chExt cx="312367" cy="312367"/>
          </a:xfrm>
        </p:grpSpPr>
        <p:sp>
          <p:nvSpPr>
            <p:cNvPr id="24585"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4586"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4587"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4588"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4589" name="Rectangle 613"/>
          <p:cNvSpPr/>
          <p:nvPr/>
        </p:nvSpPr>
        <p:spPr>
          <a:xfrm>
            <a:off x="5492750" y="2838450"/>
            <a:ext cx="6121400" cy="1422400"/>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zh-CN" sz="2400" dirty="0">
                <a:latin typeface="Arial" panose="020B0604020202020204" pitchFamily="34" charset="0"/>
                <a:ea typeface="宋体" panose="02010600030101010101" pitchFamily="2" charset="-122"/>
              </a:rPr>
              <a:t>由于危险废物带来长期的环境污染和潜在的环境影响，社会公众对危险废物问题十分关注。新《固废法》回应社会公众的关切，对危险废物监管制度进行了完善</a:t>
            </a:r>
            <a:r>
              <a:rPr lang="zh-CN" altLang="en-US" sz="2400" dirty="0">
                <a:latin typeface="Arial" panose="020B0604020202020204" pitchFamily="34" charset="0"/>
                <a:ea typeface="宋体" panose="02010600030101010101" pitchFamily="2" charset="-122"/>
              </a:rPr>
              <a:t>。</a:t>
            </a:r>
            <a:endParaRPr lang="zh-CN" altLang="zh-CN" sz="2400" dirty="0">
              <a:latin typeface="Arial" panose="020B0604020202020204" pitchFamily="34" charset="0"/>
              <a:ea typeface="宋体" panose="02010600030101010101" pitchFamily="2" charset="-122"/>
            </a:endParaRPr>
          </a:p>
        </p:txBody>
      </p:sp>
      <p:sp>
        <p:nvSpPr>
          <p:cNvPr id="24590"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4591" name="Picture 17"/>
          <p:cNvPicPr>
            <a:picLocks noChangeAspect="1"/>
          </p:cNvPicPr>
          <p:nvPr/>
        </p:nvPicPr>
        <p:blipFill>
          <a:blip r:embed="rId3"/>
          <a:stretch>
            <a:fillRect/>
          </a:stretch>
        </p:blipFill>
        <p:spPr>
          <a:xfrm>
            <a:off x="723900" y="2392363"/>
            <a:ext cx="4340225" cy="3444875"/>
          </a:xfrm>
          <a:prstGeom prst="rect">
            <a:avLst/>
          </a:prstGeom>
          <a:noFill/>
          <a:ln w="9525">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599"/>
          <p:cNvSpPr/>
          <p:nvPr/>
        </p:nvSpPr>
        <p:spPr>
          <a:xfrm>
            <a:off x="1081088" y="1389063"/>
            <a:ext cx="4527550" cy="461962"/>
          </a:xfrm>
          <a:prstGeom prst="rect">
            <a:avLst/>
          </a:prstGeom>
          <a:noFill/>
          <a:ln w="9525">
            <a:noFill/>
          </a:ln>
        </p:spPr>
        <p:txBody>
          <a:bodyPr wrap="none" anchor="t" anchorCtr="0">
            <a:spAutoFit/>
          </a:bodyPr>
          <a:p>
            <a:pPr eaLnBrk="0" hangingPunct="0"/>
            <a:r>
              <a:rPr lang="zh-CN" altLang="en-US" sz="2400" dirty="0">
                <a:latin typeface="Arial" panose="020B0604020202020204" pitchFamily="34" charset="0"/>
                <a:ea typeface="宋体" panose="02010600030101010101" pitchFamily="2" charset="-122"/>
              </a:rPr>
              <a:t>　</a:t>
            </a:r>
            <a:r>
              <a:rPr lang="en-US" altLang="zh-CN" sz="2400" dirty="0">
                <a:latin typeface="Arial" panose="020B0604020202020204" pitchFamily="34" charset="0"/>
                <a:ea typeface="宋体" panose="02010600030101010101" pitchFamily="2" charset="-122"/>
              </a:rPr>
              <a:t>7. </a:t>
            </a:r>
            <a:r>
              <a:rPr lang="zh-CN" altLang="zh-CN" sz="2400" dirty="0">
                <a:latin typeface="Arial" panose="020B0604020202020204" pitchFamily="34" charset="0"/>
                <a:ea typeface="宋体" panose="02010600030101010101" pitchFamily="2" charset="-122"/>
              </a:rPr>
              <a:t>取消固废防治设施验收许可</a:t>
            </a:r>
            <a:endParaRPr lang="zh-CN" altLang="en-US" sz="2200" dirty="0">
              <a:solidFill>
                <a:srgbClr val="FF0000"/>
              </a:solidFill>
              <a:latin typeface="微软雅黑" panose="020B0503020204020204" pitchFamily="34" charset="-122"/>
              <a:ea typeface="微软雅黑" panose="020B0503020204020204" pitchFamily="34" charset="-122"/>
            </a:endParaRPr>
          </a:p>
        </p:txBody>
      </p:sp>
      <p:grpSp>
        <p:nvGrpSpPr>
          <p:cNvPr id="25602" name="Group -655"/>
          <p:cNvGrpSpPr/>
          <p:nvPr/>
        </p:nvGrpSpPr>
        <p:grpSpPr>
          <a:xfrm>
            <a:off x="498475" y="231775"/>
            <a:ext cx="7443788" cy="1143000"/>
            <a:chOff x="380703" y="276843"/>
            <a:chExt cx="8663608" cy="1330152"/>
          </a:xfrm>
        </p:grpSpPr>
        <p:pic>
          <p:nvPicPr>
            <p:cNvPr id="25603"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5604" name="Group -653"/>
            <p:cNvGrpSpPr/>
            <p:nvPr/>
          </p:nvGrpSpPr>
          <p:grpSpPr>
            <a:xfrm>
              <a:off x="380703" y="276843"/>
              <a:ext cx="8663608" cy="904081"/>
              <a:chOff x="291896" y="67903"/>
              <a:chExt cx="8214836" cy="856370"/>
            </a:xfrm>
          </p:grpSpPr>
          <p:sp>
            <p:nvSpPr>
              <p:cNvPr id="25605"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5606"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5607"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5608" name="Group -651"/>
          <p:cNvGrpSpPr/>
          <p:nvPr/>
        </p:nvGrpSpPr>
        <p:grpSpPr>
          <a:xfrm>
            <a:off x="723900" y="1447800"/>
            <a:ext cx="312738" cy="312738"/>
            <a:chOff x="8489910" y="2065884"/>
            <a:chExt cx="312367" cy="312367"/>
          </a:xfrm>
        </p:grpSpPr>
        <p:sp>
          <p:nvSpPr>
            <p:cNvPr id="25609"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5610"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5611"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5612"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5613" name="Rectangle 613"/>
          <p:cNvSpPr/>
          <p:nvPr/>
        </p:nvSpPr>
        <p:spPr>
          <a:xfrm>
            <a:off x="5492750" y="2838450"/>
            <a:ext cx="6121400" cy="1754188"/>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深入贯彻落实“放管服”改革精神，根据</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环境影响评价法</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和</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建设项目环境保护管理条例</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的新要求，取消了对固体废物污染防治设施验收实施的行政许可，改为建设单位自主验收。</a:t>
            </a:r>
            <a:endParaRPr lang="zh-CN" altLang="zh-CN" sz="2400" dirty="0">
              <a:latin typeface="Arial" panose="020B0604020202020204" pitchFamily="34" charset="0"/>
              <a:ea typeface="宋体" panose="02010600030101010101" pitchFamily="2" charset="-122"/>
            </a:endParaRPr>
          </a:p>
        </p:txBody>
      </p:sp>
      <p:sp>
        <p:nvSpPr>
          <p:cNvPr id="2561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5615" name="Picture 17"/>
          <p:cNvPicPr>
            <a:picLocks noChangeAspect="1"/>
          </p:cNvPicPr>
          <p:nvPr/>
        </p:nvPicPr>
        <p:blipFill>
          <a:blip r:embed="rId3"/>
          <a:stretch>
            <a:fillRect/>
          </a:stretch>
        </p:blipFill>
        <p:spPr>
          <a:xfrm>
            <a:off x="727075" y="2471738"/>
            <a:ext cx="4340225" cy="3444875"/>
          </a:xfrm>
          <a:prstGeom prst="rect">
            <a:avLst/>
          </a:prstGeom>
          <a:noFill/>
          <a:ln w="9525">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599"/>
          <p:cNvSpPr/>
          <p:nvPr/>
        </p:nvSpPr>
        <p:spPr>
          <a:xfrm>
            <a:off x="1081088" y="1389063"/>
            <a:ext cx="4219575" cy="461962"/>
          </a:xfrm>
          <a:prstGeom prst="rect">
            <a:avLst/>
          </a:prstGeom>
          <a:noFill/>
          <a:ln w="9525">
            <a:noFill/>
          </a:ln>
        </p:spPr>
        <p:txBody>
          <a:bodyPr wrap="none" anchor="t" anchorCtr="0">
            <a:spAutoFit/>
          </a:bodyPr>
          <a:p>
            <a:pPr eaLnBrk="0" hangingPunct="0"/>
            <a:r>
              <a:rPr lang="zh-CN" altLang="en-US" sz="2400" dirty="0">
                <a:latin typeface="Arial" panose="020B0604020202020204" pitchFamily="34" charset="0"/>
                <a:ea typeface="宋体" panose="02010600030101010101" pitchFamily="2" charset="-122"/>
              </a:rPr>
              <a:t>　</a:t>
            </a:r>
            <a:r>
              <a:rPr lang="en-US" altLang="zh-CN" sz="2400" dirty="0">
                <a:latin typeface="Arial" panose="020B0604020202020204" pitchFamily="34" charset="0"/>
                <a:ea typeface="宋体" panose="02010600030101010101" pitchFamily="2" charset="-122"/>
              </a:rPr>
              <a:t>8. </a:t>
            </a:r>
            <a:r>
              <a:rPr lang="zh-CN" altLang="en-US" sz="2400" dirty="0">
                <a:latin typeface="Arial" panose="020B0604020202020204" pitchFamily="34" charset="0"/>
                <a:ea typeface="宋体" panose="02010600030101010101" pitchFamily="2" charset="-122"/>
              </a:rPr>
              <a:t>明确生产者责任延伸制度</a:t>
            </a:r>
            <a:endParaRPr lang="zh-CN" altLang="en-US" sz="2200" dirty="0">
              <a:solidFill>
                <a:srgbClr val="FF0000"/>
              </a:solidFill>
              <a:latin typeface="微软雅黑" panose="020B0503020204020204" pitchFamily="34" charset="-122"/>
              <a:ea typeface="微软雅黑" panose="020B0503020204020204" pitchFamily="34" charset="-122"/>
            </a:endParaRPr>
          </a:p>
        </p:txBody>
      </p:sp>
      <p:grpSp>
        <p:nvGrpSpPr>
          <p:cNvPr id="26626" name="Group -655"/>
          <p:cNvGrpSpPr/>
          <p:nvPr/>
        </p:nvGrpSpPr>
        <p:grpSpPr>
          <a:xfrm>
            <a:off x="498475" y="231775"/>
            <a:ext cx="7443788" cy="1143000"/>
            <a:chOff x="380703" y="276843"/>
            <a:chExt cx="8663608" cy="1330152"/>
          </a:xfrm>
        </p:grpSpPr>
        <p:pic>
          <p:nvPicPr>
            <p:cNvPr id="26627"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6628" name="Group -653"/>
            <p:cNvGrpSpPr/>
            <p:nvPr/>
          </p:nvGrpSpPr>
          <p:grpSpPr>
            <a:xfrm>
              <a:off x="380703" y="276843"/>
              <a:ext cx="8663608" cy="904081"/>
              <a:chOff x="291896" y="67903"/>
              <a:chExt cx="8214836" cy="856370"/>
            </a:xfrm>
          </p:grpSpPr>
          <p:sp>
            <p:nvSpPr>
              <p:cNvPr id="26629"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6630"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6631"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6632" name="Group -651"/>
          <p:cNvGrpSpPr/>
          <p:nvPr/>
        </p:nvGrpSpPr>
        <p:grpSpPr>
          <a:xfrm>
            <a:off x="723900" y="1447800"/>
            <a:ext cx="312738" cy="312738"/>
            <a:chOff x="8489910" y="2065884"/>
            <a:chExt cx="312367" cy="312367"/>
          </a:xfrm>
        </p:grpSpPr>
        <p:sp>
          <p:nvSpPr>
            <p:cNvPr id="26633"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6634"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6635"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6636"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6637" name="Rectangle 613"/>
          <p:cNvSpPr/>
          <p:nvPr/>
        </p:nvSpPr>
        <p:spPr>
          <a:xfrm>
            <a:off x="5492750" y="2838450"/>
            <a:ext cx="6121400" cy="1754188"/>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生产者责任延伸制度</a:t>
            </a:r>
            <a:r>
              <a:rPr lang="en-US" altLang="zh-CN" sz="2400" dirty="0">
                <a:latin typeface="Arial" panose="020B0604020202020204" pitchFamily="34" charset="0"/>
                <a:ea typeface="宋体" panose="02010600030101010101" pitchFamily="2" charset="-122"/>
              </a:rPr>
              <a:t>(Extended Producer Responsibility</a:t>
            </a:r>
            <a:r>
              <a:rPr lang="zh-CN" altLang="en-US" sz="2400" dirty="0">
                <a:latin typeface="Arial" panose="020B0604020202020204" pitchFamily="34" charset="0"/>
                <a:ea typeface="宋体" panose="02010600030101010101" pitchFamily="2" charset="-122"/>
              </a:rPr>
              <a:t>，简称</a:t>
            </a:r>
            <a:r>
              <a:rPr lang="en-US" altLang="zh-CN" sz="2400" dirty="0">
                <a:latin typeface="Arial" panose="020B0604020202020204" pitchFamily="34" charset="0"/>
                <a:ea typeface="宋体" panose="02010600030101010101" pitchFamily="2" charset="-122"/>
              </a:rPr>
              <a:t>EPR)</a:t>
            </a:r>
            <a:r>
              <a:rPr lang="zh-CN" altLang="en-US" sz="2400" dirty="0">
                <a:latin typeface="Arial" panose="020B0604020202020204" pitchFamily="34" charset="0"/>
                <a:ea typeface="宋体" panose="02010600030101010101" pitchFamily="2" charset="-122"/>
              </a:rPr>
              <a:t>，是指将生产者对其产品所承担的环境责任从生产环节延伸到产品设计、流通消费、回收利用、废物处置等全生命周期的制度。</a:t>
            </a:r>
            <a:endParaRPr lang="zh-CN" altLang="zh-CN" sz="2400" dirty="0">
              <a:latin typeface="Arial" panose="020B0604020202020204" pitchFamily="34" charset="0"/>
              <a:ea typeface="宋体" panose="02010600030101010101" pitchFamily="2" charset="-122"/>
            </a:endParaRPr>
          </a:p>
        </p:txBody>
      </p:sp>
      <p:sp>
        <p:nvSpPr>
          <p:cNvPr id="2663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6639" name="Picture 17"/>
          <p:cNvPicPr>
            <a:picLocks noChangeAspect="1"/>
          </p:cNvPicPr>
          <p:nvPr/>
        </p:nvPicPr>
        <p:blipFill>
          <a:blip r:embed="rId3"/>
          <a:stretch>
            <a:fillRect/>
          </a:stretch>
        </p:blipFill>
        <p:spPr>
          <a:xfrm>
            <a:off x="817563" y="2392363"/>
            <a:ext cx="4340225" cy="3444875"/>
          </a:xfrm>
          <a:prstGeom prst="rect">
            <a:avLst/>
          </a:prstGeom>
          <a:noFill/>
          <a:ln w="9525">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599"/>
          <p:cNvSpPr/>
          <p:nvPr/>
        </p:nvSpPr>
        <p:spPr>
          <a:xfrm>
            <a:off x="1081088" y="1389063"/>
            <a:ext cx="3403600" cy="425450"/>
          </a:xfrm>
          <a:prstGeom prst="rect">
            <a:avLst/>
          </a:prstGeom>
          <a:noFill/>
          <a:ln w="9525">
            <a:noFill/>
          </a:ln>
        </p:spPr>
        <p:txBody>
          <a:bodyPr wrap="none" anchor="t" anchorCtr="0">
            <a:spAutoFit/>
          </a:bodyPr>
          <a:p>
            <a:pPr eaLnBrk="0" hangingPunct="0">
              <a:lnSpc>
                <a:spcPct val="90000"/>
              </a:lnSpc>
              <a:spcBef>
                <a:spcPts val="1000"/>
              </a:spcBef>
              <a:buFont typeface="Arial" panose="020B0604020202020204" pitchFamily="34" charset="0"/>
              <a:buChar char="•"/>
            </a:pPr>
            <a:r>
              <a:rPr lang="en-US" altLang="zh-CN" sz="2400" dirty="0">
                <a:latin typeface="Arial" panose="020B0604020202020204" pitchFamily="34" charset="0"/>
                <a:ea typeface="宋体" panose="02010600030101010101" pitchFamily="2" charset="-122"/>
              </a:rPr>
              <a:t>9. </a:t>
            </a:r>
            <a:r>
              <a:rPr lang="zh-CN" altLang="zh-CN" sz="2400" dirty="0">
                <a:latin typeface="Arial" panose="020B0604020202020204" pitchFamily="34" charset="0"/>
                <a:ea typeface="宋体" panose="02010600030101010101" pitchFamily="2" charset="-122"/>
              </a:rPr>
              <a:t>推行全方位保障措施</a:t>
            </a:r>
            <a:endParaRPr lang="zh-CN" altLang="zh-CN" sz="2400" dirty="0">
              <a:latin typeface="Arial" panose="020B0604020202020204" pitchFamily="34" charset="0"/>
              <a:ea typeface="宋体" panose="02010600030101010101" pitchFamily="2" charset="-122"/>
            </a:endParaRPr>
          </a:p>
        </p:txBody>
      </p:sp>
      <p:grpSp>
        <p:nvGrpSpPr>
          <p:cNvPr id="27650" name="Group -655"/>
          <p:cNvGrpSpPr/>
          <p:nvPr/>
        </p:nvGrpSpPr>
        <p:grpSpPr>
          <a:xfrm>
            <a:off x="498475" y="231775"/>
            <a:ext cx="7443788" cy="1143000"/>
            <a:chOff x="380703" y="276843"/>
            <a:chExt cx="8663608" cy="1330152"/>
          </a:xfrm>
        </p:grpSpPr>
        <p:pic>
          <p:nvPicPr>
            <p:cNvPr id="27651"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7652" name="Group -653"/>
            <p:cNvGrpSpPr/>
            <p:nvPr/>
          </p:nvGrpSpPr>
          <p:grpSpPr>
            <a:xfrm>
              <a:off x="380703" y="276843"/>
              <a:ext cx="8663608" cy="904081"/>
              <a:chOff x="291896" y="67903"/>
              <a:chExt cx="8214836" cy="856370"/>
            </a:xfrm>
          </p:grpSpPr>
          <p:sp>
            <p:nvSpPr>
              <p:cNvPr id="27653"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7654"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7655"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7656" name="Group -651"/>
          <p:cNvGrpSpPr/>
          <p:nvPr/>
        </p:nvGrpSpPr>
        <p:grpSpPr>
          <a:xfrm>
            <a:off x="723900" y="1447800"/>
            <a:ext cx="312738" cy="312738"/>
            <a:chOff x="8489910" y="2065884"/>
            <a:chExt cx="312367" cy="312367"/>
          </a:xfrm>
        </p:grpSpPr>
        <p:sp>
          <p:nvSpPr>
            <p:cNvPr id="27657"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7658"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7659"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7660"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7661" name="Rectangle 613"/>
          <p:cNvSpPr/>
          <p:nvPr/>
        </p:nvSpPr>
        <p:spPr>
          <a:xfrm>
            <a:off x="5492750" y="2838450"/>
            <a:ext cx="6121400" cy="1422400"/>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新</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固废法</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专门增设“保障措施”一章，作为第七章，系统规定强制保险、资金安排、政策扶持、金融支持、税收优惠、绿色采购等保障措施。</a:t>
            </a:r>
            <a:endParaRPr lang="zh-CN" altLang="zh-CN" sz="2400" dirty="0">
              <a:latin typeface="Arial" panose="020B0604020202020204" pitchFamily="34" charset="0"/>
              <a:ea typeface="宋体" panose="02010600030101010101" pitchFamily="2" charset="-122"/>
            </a:endParaRPr>
          </a:p>
        </p:txBody>
      </p:sp>
      <p:sp>
        <p:nvSpPr>
          <p:cNvPr id="27662"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7663" name="Picture 17"/>
          <p:cNvPicPr>
            <a:picLocks noChangeAspect="1"/>
          </p:cNvPicPr>
          <p:nvPr/>
        </p:nvPicPr>
        <p:blipFill>
          <a:blip r:embed="rId3"/>
          <a:stretch>
            <a:fillRect/>
          </a:stretch>
        </p:blipFill>
        <p:spPr>
          <a:xfrm>
            <a:off x="817563" y="2487613"/>
            <a:ext cx="4340225" cy="3444875"/>
          </a:xfrm>
          <a:prstGeom prst="rect">
            <a:avLst/>
          </a:prstGeom>
          <a:noFill/>
          <a:ln w="9525">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599"/>
          <p:cNvSpPr/>
          <p:nvPr/>
        </p:nvSpPr>
        <p:spPr>
          <a:xfrm>
            <a:off x="1081088" y="1389063"/>
            <a:ext cx="3575050" cy="425450"/>
          </a:xfrm>
          <a:prstGeom prst="rect">
            <a:avLst/>
          </a:prstGeom>
          <a:noFill/>
          <a:ln w="9525">
            <a:noFill/>
          </a:ln>
        </p:spPr>
        <p:txBody>
          <a:bodyPr wrap="none" anchor="t" anchorCtr="0">
            <a:spAutoFit/>
          </a:bodyPr>
          <a:p>
            <a:pPr eaLnBrk="0" hangingPunct="0">
              <a:lnSpc>
                <a:spcPct val="90000"/>
              </a:lnSpc>
              <a:spcBef>
                <a:spcPts val="1000"/>
              </a:spcBef>
              <a:buFont typeface="Arial" panose="020B0604020202020204" pitchFamily="34" charset="0"/>
              <a:buChar char="•"/>
            </a:pPr>
            <a:r>
              <a:rPr lang="en-US" altLang="zh-CN" sz="2400" dirty="0">
                <a:latin typeface="Arial" panose="020B0604020202020204" pitchFamily="34" charset="0"/>
                <a:ea typeface="宋体" panose="02010600030101010101" pitchFamily="2" charset="-122"/>
              </a:rPr>
              <a:t>10. </a:t>
            </a:r>
            <a:r>
              <a:rPr lang="zh-CN" altLang="en-US" sz="2400" dirty="0">
                <a:latin typeface="Arial" panose="020B0604020202020204" pitchFamily="34" charset="0"/>
                <a:ea typeface="宋体" panose="02010600030101010101" pitchFamily="2" charset="-122"/>
              </a:rPr>
              <a:t>实施最严格法律责任</a:t>
            </a:r>
            <a:endParaRPr lang="zh-CN" altLang="zh-CN" sz="2400" dirty="0">
              <a:latin typeface="Arial" panose="020B0604020202020204" pitchFamily="34" charset="0"/>
              <a:ea typeface="宋体" panose="02010600030101010101" pitchFamily="2" charset="-122"/>
            </a:endParaRPr>
          </a:p>
        </p:txBody>
      </p:sp>
      <p:grpSp>
        <p:nvGrpSpPr>
          <p:cNvPr id="28674" name="Group -655"/>
          <p:cNvGrpSpPr/>
          <p:nvPr/>
        </p:nvGrpSpPr>
        <p:grpSpPr>
          <a:xfrm>
            <a:off x="498475" y="231775"/>
            <a:ext cx="7443788" cy="1143000"/>
            <a:chOff x="380703" y="276843"/>
            <a:chExt cx="8663608" cy="1330152"/>
          </a:xfrm>
        </p:grpSpPr>
        <p:pic>
          <p:nvPicPr>
            <p:cNvPr id="28675" name="Picture 219"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28676" name="Group -653"/>
            <p:cNvGrpSpPr/>
            <p:nvPr/>
          </p:nvGrpSpPr>
          <p:grpSpPr>
            <a:xfrm>
              <a:off x="380703" y="276843"/>
              <a:ext cx="8663608" cy="904081"/>
              <a:chOff x="291896" y="67903"/>
              <a:chExt cx="8214836" cy="856370"/>
            </a:xfrm>
          </p:grpSpPr>
          <p:sp>
            <p:nvSpPr>
              <p:cNvPr id="28677" name="AutoShape 601"/>
              <p:cNvSpPr/>
              <p:nvPr/>
            </p:nvSpPr>
            <p:spPr>
              <a:xfrm>
                <a:off x="436803" y="245110"/>
                <a:ext cx="7652082"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28678" name="Picture 22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28679" name="Rectangle 603"/>
              <p:cNvSpPr/>
              <p:nvPr/>
            </p:nvSpPr>
            <p:spPr>
              <a:xfrm>
                <a:off x="854650" y="334239"/>
                <a:ext cx="7652082"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一、十大亮点</a:t>
                </a:r>
                <a:endParaRPr lang="en-US" altLang="en-US" dirty="0">
                  <a:latin typeface="Calibri" panose="020F0502020204030204" pitchFamily="34" charset="0"/>
                  <a:ea typeface="宋体" panose="02010600030101010101" pitchFamily="2" charset="-122"/>
                </a:endParaRPr>
              </a:p>
            </p:txBody>
          </p:sp>
        </p:grpSp>
      </p:grpSp>
      <p:grpSp>
        <p:nvGrpSpPr>
          <p:cNvPr id="28680" name="Group -651"/>
          <p:cNvGrpSpPr/>
          <p:nvPr/>
        </p:nvGrpSpPr>
        <p:grpSpPr>
          <a:xfrm>
            <a:off x="723900" y="1447800"/>
            <a:ext cx="312738" cy="312738"/>
            <a:chOff x="8489910" y="2065884"/>
            <a:chExt cx="312367" cy="312367"/>
          </a:xfrm>
        </p:grpSpPr>
        <p:sp>
          <p:nvSpPr>
            <p:cNvPr id="28681" name="Oval 605"/>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8682" name="AutoShape 607"/>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28683" name="Rectangle 609"/>
          <p:cNvSpPr/>
          <p:nvPr/>
        </p:nvSpPr>
        <p:spPr>
          <a:xfrm>
            <a:off x="6688138" y="5932488"/>
            <a:ext cx="2170112" cy="288925"/>
          </a:xfrm>
          <a:prstGeom prst="rect">
            <a:avLst/>
          </a:prstGeom>
          <a:noFill/>
          <a:ln w="9525">
            <a:noFill/>
          </a:ln>
        </p:spPr>
        <p:txBody>
          <a:bodyPr anchor="ctr" anchorCtr="0"/>
          <a:p>
            <a:pPr algn="r" eaLnBrk="0" hangingPunct="0"/>
            <a:fld id="{9A0DB2DC-4C9A-4742-B13C-FB6460FD3503}" type="slidenum">
              <a:rPr lang="zh-CN" altLang="en-US" sz="100" dirty="0">
                <a:latin typeface="Arial" panose="020B0604020202020204" pitchFamily="34" charset="0"/>
                <a:ea typeface="宋体" panose="02010600030101010101" pitchFamily="2" charset="-122"/>
              </a:rPr>
            </a:fld>
            <a:endParaRPr lang="zh-CN" altLang="en-US" sz="100" dirty="0">
              <a:latin typeface="Arial" panose="020B0604020202020204" pitchFamily="34" charset="0"/>
              <a:ea typeface="宋体" panose="02010600030101010101" pitchFamily="2" charset="-122"/>
            </a:endParaRPr>
          </a:p>
        </p:txBody>
      </p:sp>
      <p:sp>
        <p:nvSpPr>
          <p:cNvPr id="28684" name="Rectangle 611"/>
          <p:cNvSpPr/>
          <p:nvPr/>
        </p:nvSpPr>
        <p:spPr>
          <a:xfrm>
            <a:off x="5014913" y="2271713"/>
            <a:ext cx="7131050" cy="4071937"/>
          </a:xfrm>
          <a:prstGeom prst="rect">
            <a:avLst/>
          </a:prstGeom>
          <a:noFill/>
          <a:ln w="1270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28685" name="Rectangle 613"/>
          <p:cNvSpPr/>
          <p:nvPr/>
        </p:nvSpPr>
        <p:spPr>
          <a:xfrm>
            <a:off x="5492750" y="2838450"/>
            <a:ext cx="6121400" cy="1422400"/>
          </a:xfrm>
          <a:prstGeom prst="rect">
            <a:avLst/>
          </a:prstGeom>
          <a:noFill/>
          <a:ln w="9525">
            <a:noFill/>
          </a:ln>
        </p:spPr>
        <p:txBody>
          <a:bodyPr anchor="t" anchorCtr="0">
            <a:spAutoFit/>
          </a:bodyPr>
          <a:p>
            <a:pPr eaLnBrk="0" hangingPunct="0">
              <a:lnSpc>
                <a:spcPct val="90000"/>
              </a:lnSpc>
              <a:spcBef>
                <a:spcPts val="1000"/>
              </a:spcBef>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新</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固废法</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在法律责任这一章，从过去共</a:t>
            </a:r>
            <a:r>
              <a:rPr lang="en-US" altLang="zh-CN" sz="2400" dirty="0">
                <a:latin typeface="Arial" panose="020B0604020202020204" pitchFamily="34" charset="0"/>
                <a:ea typeface="宋体" panose="02010600030101010101" pitchFamily="2" charset="-122"/>
              </a:rPr>
              <a:t>21</a:t>
            </a:r>
            <a:r>
              <a:rPr lang="zh-CN" altLang="en-US" sz="2400" dirty="0">
                <a:latin typeface="Arial" panose="020B0604020202020204" pitchFamily="34" charset="0"/>
                <a:ea typeface="宋体" panose="02010600030101010101" pitchFamily="2" charset="-122"/>
              </a:rPr>
              <a:t>条，增加到现在共</a:t>
            </a:r>
            <a:r>
              <a:rPr lang="en-US" altLang="zh-CN" sz="2400" dirty="0">
                <a:latin typeface="Arial" panose="020B0604020202020204" pitchFamily="34" charset="0"/>
                <a:ea typeface="宋体" panose="02010600030101010101" pitchFamily="2" charset="-122"/>
              </a:rPr>
              <a:t>23</a:t>
            </a:r>
            <a:r>
              <a:rPr lang="zh-CN" altLang="en-US" sz="2400" dirty="0">
                <a:latin typeface="Arial" panose="020B0604020202020204" pitchFamily="34" charset="0"/>
                <a:ea typeface="宋体" panose="02010600030101010101" pitchFamily="2" charset="-122"/>
              </a:rPr>
              <a:t>条，增加了处罚种类，提高了罚款额度，对违法行为实行严惩重罚。</a:t>
            </a:r>
            <a:endParaRPr lang="zh-CN" altLang="zh-CN" sz="2400" dirty="0">
              <a:latin typeface="Arial" panose="020B0604020202020204" pitchFamily="34" charset="0"/>
              <a:ea typeface="宋体" panose="02010600030101010101" pitchFamily="2" charset="-122"/>
            </a:endParaRPr>
          </a:p>
        </p:txBody>
      </p:sp>
      <p:sp>
        <p:nvSpPr>
          <p:cNvPr id="28686"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28687" name="Picture 17"/>
          <p:cNvPicPr>
            <a:picLocks noChangeAspect="1"/>
          </p:cNvPicPr>
          <p:nvPr/>
        </p:nvPicPr>
        <p:blipFill>
          <a:blip r:embed="rId3"/>
          <a:stretch>
            <a:fillRect/>
          </a:stretch>
        </p:blipFill>
        <p:spPr>
          <a:xfrm>
            <a:off x="723900" y="2392363"/>
            <a:ext cx="4340225" cy="3444875"/>
          </a:xfrm>
          <a:prstGeom prst="rect">
            <a:avLst/>
          </a:prstGeom>
          <a:noFill/>
          <a:ln w="9525">
            <a:noFill/>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Group -605"/>
          <p:cNvGrpSpPr/>
          <p:nvPr/>
        </p:nvGrpSpPr>
        <p:grpSpPr>
          <a:xfrm>
            <a:off x="2405063" y="2320925"/>
            <a:ext cx="8580437" cy="1631950"/>
            <a:chOff x="2424894" y="2525595"/>
            <a:chExt cx="8136431" cy="1547797"/>
          </a:xfrm>
        </p:grpSpPr>
        <p:sp>
          <p:nvSpPr>
            <p:cNvPr id="29698" name="Freeform 671"/>
            <p:cNvSpPr/>
            <p:nvPr/>
          </p:nvSpPr>
          <p:spPr>
            <a:xfrm>
              <a:off x="2642799" y="3008277"/>
              <a:ext cx="7565788" cy="841445"/>
            </a:xfrm>
            <a:custGeom>
              <a:avLst/>
              <a:gdLst/>
              <a:ahLst/>
              <a:cxnLst>
                <a:cxn ang="0">
                  <a:pos x="420722" y="0"/>
                </a:cxn>
                <a:cxn ang="0">
                  <a:pos x="7565788" y="0"/>
                </a:cxn>
                <a:cxn ang="0">
                  <a:pos x="7565788" y="0"/>
                </a:cxn>
                <a:cxn ang="0">
                  <a:pos x="7565788" y="420722"/>
                </a:cxn>
                <a:cxn ang="0">
                  <a:pos x="7145065" y="841445"/>
                </a:cxn>
                <a:cxn ang="0">
                  <a:pos x="0" y="841445"/>
                </a:cxn>
                <a:cxn ang="0">
                  <a:pos x="0" y="841445"/>
                </a:cxn>
                <a:cxn ang="0">
                  <a:pos x="0" y="420722"/>
                </a:cxn>
                <a:cxn ang="0">
                  <a:pos x="420722" y="0"/>
                </a:cxn>
              </a:cxnLst>
              <a:pathLst>
                <a:path w="7565788" h="841445">
                  <a:moveTo>
                    <a:pt x="420722" y="0"/>
                  </a:moveTo>
                  <a:lnTo>
                    <a:pt x="7565788" y="0"/>
                  </a:lnTo>
                  <a:cubicBezTo>
                    <a:pt x="7565788" y="0"/>
                    <a:pt x="7565788" y="0"/>
                    <a:pt x="7565788" y="0"/>
                  </a:cubicBezTo>
                  <a:lnTo>
                    <a:pt x="7565788" y="420722"/>
                  </a:lnTo>
                  <a:cubicBezTo>
                    <a:pt x="7565788" y="653081"/>
                    <a:pt x="7377424" y="841445"/>
                    <a:pt x="7145065" y="841445"/>
                  </a:cubicBezTo>
                  <a:lnTo>
                    <a:pt x="0" y="841445"/>
                  </a:lnTo>
                  <a:cubicBezTo>
                    <a:pt x="0" y="841445"/>
                    <a:pt x="0" y="841445"/>
                    <a:pt x="0" y="841445"/>
                  </a:cubicBezTo>
                  <a:lnTo>
                    <a:pt x="0" y="420722"/>
                  </a:lnTo>
                  <a:cubicBezTo>
                    <a:pt x="0" y="188363"/>
                    <a:pt x="188363" y="0"/>
                    <a:pt x="420722" y="0"/>
                  </a:cubicBezTo>
                  <a:close/>
                </a:path>
              </a:pathLst>
            </a:custGeom>
            <a:solidFill>
              <a:srgbClr val="178E05"/>
            </a:solidFill>
            <a:ln w="9525">
              <a:noFill/>
            </a:ln>
          </p:spPr>
          <p:txBody>
            <a:bodyPr/>
            <a:p>
              <a:endParaRPr lang="zh-CN" altLang="en-US"/>
            </a:p>
          </p:txBody>
        </p:sp>
        <p:pic>
          <p:nvPicPr>
            <p:cNvPr id="29699" name="Picture 269"/>
            <p:cNvPicPr>
              <a:picLocks noChangeAspect="1"/>
            </p:cNvPicPr>
            <p:nvPr/>
          </p:nvPicPr>
          <p:blipFill>
            <a:blip r:embed="rId1"/>
            <a:stretch>
              <a:fillRect/>
            </a:stretch>
          </p:blipFill>
          <p:spPr>
            <a:xfrm>
              <a:off x="9488837" y="2525595"/>
              <a:ext cx="609312" cy="615405"/>
            </a:xfrm>
            <a:prstGeom prst="rect">
              <a:avLst/>
            </a:prstGeom>
            <a:noFill/>
            <a:ln w="9525">
              <a:noFill/>
            </a:ln>
          </p:spPr>
        </p:pic>
        <p:grpSp>
          <p:nvGrpSpPr>
            <p:cNvPr id="29700" name="Group -603"/>
            <p:cNvGrpSpPr/>
            <p:nvPr/>
          </p:nvGrpSpPr>
          <p:grpSpPr>
            <a:xfrm>
              <a:off x="2424894" y="2838849"/>
              <a:ext cx="1407966" cy="1234543"/>
              <a:chOff x="2272992" y="2965354"/>
              <a:chExt cx="1746846" cy="1531681"/>
            </a:xfrm>
          </p:grpSpPr>
          <p:sp>
            <p:nvSpPr>
              <p:cNvPr id="29701" name="Freeform 673"/>
              <p:cNvSpPr/>
              <p:nvPr/>
            </p:nvSpPr>
            <p:spPr>
              <a:xfrm>
                <a:off x="2724150" y="3300602"/>
                <a:ext cx="796097" cy="796098"/>
              </a:xfrm>
              <a:custGeom>
                <a:avLst/>
                <a:gdLst/>
                <a:ahLst/>
                <a:cxnLst>
                  <a:cxn ang="0">
                    <a:pos x="0" y="553"/>
                  </a:cxn>
                  <a:cxn ang="0">
                    <a:pos x="553" y="0"/>
                  </a:cxn>
                  <a:cxn ang="0">
                    <a:pos x="1106" y="553"/>
                  </a:cxn>
                  <a:cxn ang="0">
                    <a:pos x="553" y="1106"/>
                  </a:cxn>
                  <a:cxn ang="0">
                    <a:pos x="0" y="553"/>
                  </a:cxn>
                </a:cxnLst>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58AC32"/>
              </a:solidFill>
              <a:ln w="9525">
                <a:noFill/>
              </a:ln>
            </p:spPr>
            <p:txBody>
              <a:bodyPr/>
              <a:p>
                <a:endParaRPr lang="zh-CN" altLang="en-US"/>
              </a:p>
            </p:txBody>
          </p:sp>
          <p:sp>
            <p:nvSpPr>
              <p:cNvPr id="29702" name="Rectangle 675"/>
              <p:cNvSpPr/>
              <p:nvPr/>
            </p:nvSpPr>
            <p:spPr>
              <a:xfrm>
                <a:off x="2272992" y="2965354"/>
                <a:ext cx="1746846" cy="1531681"/>
              </a:xfrm>
              <a:prstGeom prst="rect">
                <a:avLst/>
              </a:prstGeom>
              <a:noFill/>
              <a:ln w="9525">
                <a:noFill/>
              </a:ln>
            </p:spPr>
            <p:txBody>
              <a:bodyPr anchor="ctr" anchorCtr="0"/>
              <a:p>
                <a:pPr algn="ctr" eaLnBrk="0" hangingPunct="0"/>
                <a:r>
                  <a:rPr lang="en-US" altLang="zh-CN" sz="3300" b="1" dirty="0">
                    <a:solidFill>
                      <a:srgbClr val="FFFFFF"/>
                    </a:solidFill>
                    <a:latin typeface="微软雅黑" panose="020B0503020204020204" pitchFamily="34" charset="-122"/>
                    <a:ea typeface="微软雅黑" panose="020B0503020204020204" pitchFamily="34" charset="-122"/>
                  </a:rPr>
                  <a:t>04</a:t>
                </a:r>
                <a:endParaRPr lang="zh-CN" altLang="en-US" sz="3300" b="1" dirty="0">
                  <a:solidFill>
                    <a:srgbClr val="FFFFFF"/>
                  </a:solidFill>
                  <a:latin typeface="微软雅黑" panose="020B0503020204020204" pitchFamily="34" charset="-122"/>
                  <a:ea typeface="微软雅黑" panose="020B0503020204020204" pitchFamily="34" charset="-122"/>
                </a:endParaRPr>
              </a:p>
            </p:txBody>
          </p:sp>
        </p:grpSp>
        <p:sp>
          <p:nvSpPr>
            <p:cNvPr id="29703" name="Rectangle 677"/>
            <p:cNvSpPr/>
            <p:nvPr/>
          </p:nvSpPr>
          <p:spPr>
            <a:xfrm>
              <a:off x="4256476" y="3175960"/>
              <a:ext cx="4990640" cy="560459"/>
            </a:xfrm>
            <a:prstGeom prst="rect">
              <a:avLst/>
            </a:prstGeom>
            <a:noFill/>
            <a:ln w="9525">
              <a:noFill/>
            </a:ln>
          </p:spPr>
          <p:txBody>
            <a:bodyPr wrap="none" anchor="t" anchorCtr="0">
              <a:spAutoFit/>
            </a:bodyPr>
            <a:p>
              <a:pPr algn="ctr" eaLnBrk="0" hangingPunct="0">
                <a:lnSpc>
                  <a:spcPct val="90000"/>
                </a:lnSpc>
                <a:buClr>
                  <a:srgbClr val="2D2F30"/>
                </a:buClr>
              </a:pPr>
              <a:r>
                <a:rPr lang="zh-CN" altLang="en-US" sz="3600" dirty="0">
                  <a:solidFill>
                    <a:srgbClr val="FFFFFF"/>
                  </a:solidFill>
                  <a:latin typeface="微软雅黑" panose="020B0503020204020204" pitchFamily="34" charset="-122"/>
                  <a:ea typeface="微软雅黑" panose="020B0503020204020204" pitchFamily="34" charset="-122"/>
                </a:rPr>
                <a:t>企业需要特别关注的规定</a:t>
              </a:r>
              <a:endParaRPr lang="zh-CN" altLang="zh-CN" dirty="0">
                <a:latin typeface="Calibri" panose="020F0502020204030204" pitchFamily="34" charset="0"/>
                <a:ea typeface="宋体" panose="02010600030101010101" pitchFamily="2" charset="-122"/>
              </a:endParaRPr>
            </a:p>
          </p:txBody>
        </p:sp>
        <p:pic>
          <p:nvPicPr>
            <p:cNvPr id="29704" name="Picture 271"/>
            <p:cNvPicPr>
              <a:picLocks noChangeAspect="1"/>
            </p:cNvPicPr>
            <p:nvPr/>
          </p:nvPicPr>
          <p:blipFill>
            <a:blip r:embed="rId2"/>
            <a:stretch>
              <a:fillRect/>
            </a:stretch>
          </p:blipFill>
          <p:spPr>
            <a:xfrm rot="7992412">
              <a:off x="10012667" y="2786825"/>
              <a:ext cx="545927" cy="551386"/>
            </a:xfrm>
            <a:prstGeom prst="rect">
              <a:avLst/>
            </a:prstGeom>
            <a:noFill/>
            <a:ln w="9525">
              <a:noFill/>
            </a:ln>
          </p:spPr>
        </p:pic>
      </p:grpSp>
      <p:pic>
        <p:nvPicPr>
          <p:cNvPr id="29705" name="Picture 273" descr="main visual copy.png"/>
          <p:cNvPicPr>
            <a:picLocks noChangeAspect="1"/>
          </p:cNvPicPr>
          <p:nvPr/>
        </p:nvPicPr>
        <p:blipFill>
          <a:blip r:embed="rId3"/>
          <a:srcRect r="55202"/>
          <a:stretch>
            <a:fillRect/>
          </a:stretch>
        </p:blipFill>
        <p:spPr>
          <a:xfrm>
            <a:off x="8877300" y="4449763"/>
            <a:ext cx="3981450" cy="2811462"/>
          </a:xfrm>
          <a:prstGeom prst="rect">
            <a:avLst/>
          </a:prstGeom>
          <a:noFill/>
          <a:ln w="9525">
            <a:noFill/>
          </a:ln>
        </p:spPr>
      </p:pic>
      <p:pic>
        <p:nvPicPr>
          <p:cNvPr id="29706" name="Picture 275" descr="main visual copy.png"/>
          <p:cNvPicPr>
            <a:picLocks noChangeAspect="1"/>
          </p:cNvPicPr>
          <p:nvPr/>
        </p:nvPicPr>
        <p:blipFill>
          <a:blip r:embed="rId4"/>
          <a:srcRect l="21301" t="44293"/>
          <a:stretch>
            <a:fillRect/>
          </a:stretch>
        </p:blipFill>
        <p:spPr>
          <a:xfrm>
            <a:off x="-123825" y="-217487"/>
            <a:ext cx="4984750" cy="1390650"/>
          </a:xfrm>
          <a:prstGeom prst="rect">
            <a:avLst/>
          </a:prstGeom>
          <a:noFill/>
          <a:ln w="9525">
            <a:noFill/>
          </a:ln>
        </p:spPr>
      </p:pic>
      <p:sp>
        <p:nvSpPr>
          <p:cNvPr id="29707"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1" name="Group -599"/>
          <p:cNvGrpSpPr/>
          <p:nvPr/>
        </p:nvGrpSpPr>
        <p:grpSpPr>
          <a:xfrm>
            <a:off x="498475" y="231775"/>
            <a:ext cx="7731125" cy="1143000"/>
            <a:chOff x="380703" y="276843"/>
            <a:chExt cx="8998850" cy="1330152"/>
          </a:xfrm>
        </p:grpSpPr>
        <p:pic>
          <p:nvPicPr>
            <p:cNvPr id="30722" name="Picture 277"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0723" name="Group -597"/>
            <p:cNvGrpSpPr/>
            <p:nvPr/>
          </p:nvGrpSpPr>
          <p:grpSpPr>
            <a:xfrm>
              <a:off x="380703" y="276843"/>
              <a:ext cx="8998850" cy="904081"/>
              <a:chOff x="291896" y="67903"/>
              <a:chExt cx="8532713" cy="856370"/>
            </a:xfrm>
          </p:grpSpPr>
          <p:sp>
            <p:nvSpPr>
              <p:cNvPr id="30724" name="AutoShape 679"/>
              <p:cNvSpPr/>
              <p:nvPr/>
            </p:nvSpPr>
            <p:spPr>
              <a:xfrm>
                <a:off x="436803" y="245110"/>
                <a:ext cx="6560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0725" name="Picture 279"/>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0726" name="Rectangle 681"/>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（一）固废法的特点</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30727" name="AutoShape 685"/>
          <p:cNvSpPr/>
          <p:nvPr/>
        </p:nvSpPr>
        <p:spPr>
          <a:xfrm>
            <a:off x="1533525" y="1816100"/>
            <a:ext cx="9744075" cy="4392613"/>
          </a:xfrm>
          <a:prstGeom prst="roundRect">
            <a:avLst>
              <a:gd name="adj" fmla="val 6769"/>
            </a:avLst>
          </a:prstGeom>
          <a:solidFill>
            <a:srgbClr val="D3EEB6"/>
          </a:solidFill>
          <a:ln w="9525">
            <a:noFill/>
          </a:ln>
        </p:spPr>
        <p:txBody>
          <a:bodyPr anchor="ctr" anchorCtr="0"/>
          <a:p>
            <a:pPr eaLnBrk="0" hangingPunct="0">
              <a:lnSpc>
                <a:spcPct val="90000"/>
              </a:lnSpc>
              <a:spcBef>
                <a:spcPts val="1000"/>
              </a:spcBef>
              <a:buFont typeface="Arial" panose="020B0604020202020204" pitchFamily="34" charset="0"/>
              <a:buChar char="•"/>
            </a:pPr>
            <a:r>
              <a:rPr lang="zh-CN" altLang="zh-CN" sz="2800" dirty="0">
                <a:latin typeface="Arial" panose="020B0604020202020204" pitchFamily="34" charset="0"/>
                <a:ea typeface="宋体" panose="02010600030101010101" pitchFamily="2" charset="-122"/>
              </a:rPr>
              <a:t>固废法不同于《水污染防治法》、《大气污染防治法》等其他环保单行法之处在于，它不只是一部为排污单位设置环境管理义务和责任的法律。固废法对企业的影响实际渗透到了企业运营的</a:t>
            </a:r>
            <a:r>
              <a:rPr lang="zh-CN" altLang="zh-CN" sz="2800" b="1" dirty="0">
                <a:solidFill>
                  <a:srgbClr val="FF0000"/>
                </a:solidFill>
                <a:latin typeface="Arial" panose="020B0604020202020204" pitchFamily="34" charset="0"/>
                <a:ea typeface="宋体" panose="02010600030101010101" pitchFamily="2" charset="-122"/>
              </a:rPr>
              <a:t>全过程</a:t>
            </a:r>
            <a:r>
              <a:rPr lang="zh-CN" altLang="zh-CN" sz="2800" dirty="0">
                <a:latin typeface="Arial" panose="020B0604020202020204" pitchFamily="34" charset="0"/>
                <a:ea typeface="宋体" panose="02010600030101010101" pitchFamily="2" charset="-122"/>
              </a:rPr>
              <a:t>，甚至可以改变一家企业的盈利模式。比如，新固废法明确规定，国家逐步实现固体废物零进口。对于造纸行业来讲，废纸是除木浆外应用较为广泛的一种造纸原料， 而目前许多企业的废纸原料多半依靠进口。</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固体废物零进口</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的要求和国内废纸质量较差的现状，必然需要企业在发展战略上作出一些预判和部署。</a:t>
            </a:r>
            <a:endParaRPr lang="zh-CN" altLang="zh-CN" sz="2800" dirty="0">
              <a:latin typeface="Arial" panose="020B0604020202020204" pitchFamily="34" charset="0"/>
              <a:ea typeface="宋体" panose="02010600030101010101" pitchFamily="2" charset="-122"/>
            </a:endParaRPr>
          </a:p>
        </p:txBody>
      </p:sp>
      <p:sp>
        <p:nvSpPr>
          <p:cNvPr id="3072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Group -599"/>
          <p:cNvGrpSpPr/>
          <p:nvPr/>
        </p:nvGrpSpPr>
        <p:grpSpPr>
          <a:xfrm>
            <a:off x="498475" y="231775"/>
            <a:ext cx="7731125" cy="1143000"/>
            <a:chOff x="380703" y="276843"/>
            <a:chExt cx="8998850" cy="1330152"/>
          </a:xfrm>
        </p:grpSpPr>
        <p:pic>
          <p:nvPicPr>
            <p:cNvPr id="31746" name="Picture 277"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1747" name="Group -597"/>
            <p:cNvGrpSpPr/>
            <p:nvPr/>
          </p:nvGrpSpPr>
          <p:grpSpPr>
            <a:xfrm>
              <a:off x="380703" y="276843"/>
              <a:ext cx="8998850" cy="904081"/>
              <a:chOff x="291896" y="67903"/>
              <a:chExt cx="8532713" cy="856370"/>
            </a:xfrm>
          </p:grpSpPr>
          <p:sp>
            <p:nvSpPr>
              <p:cNvPr id="31748" name="AutoShape 679"/>
              <p:cNvSpPr/>
              <p:nvPr/>
            </p:nvSpPr>
            <p:spPr>
              <a:xfrm>
                <a:off x="436803" y="245110"/>
                <a:ext cx="6560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1749" name="Picture 279"/>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1750" name="Rectangle 681"/>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（一）固废法的特点</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31751" name="AutoShape 685"/>
          <p:cNvSpPr/>
          <p:nvPr/>
        </p:nvSpPr>
        <p:spPr>
          <a:xfrm>
            <a:off x="1533525" y="1816100"/>
            <a:ext cx="9744075" cy="4392613"/>
          </a:xfrm>
          <a:prstGeom prst="roundRect">
            <a:avLst>
              <a:gd name="adj" fmla="val 6769"/>
            </a:avLst>
          </a:prstGeom>
          <a:solidFill>
            <a:srgbClr val="D3EEB6"/>
          </a:solidFill>
          <a:ln w="9525">
            <a:noFill/>
          </a:ln>
        </p:spPr>
        <p:txBody>
          <a:bodyPr anchor="ctr" anchorCtr="0"/>
          <a:p>
            <a:pPr eaLnBrk="0" hangingPunct="0">
              <a:lnSpc>
                <a:spcPct val="90000"/>
              </a:lnSpc>
              <a:spcBef>
                <a:spcPts val="1000"/>
              </a:spcBef>
              <a:buFont typeface="Arial" panose="020B0604020202020204" pitchFamily="34" charset="0"/>
              <a:buChar char="•"/>
            </a:pPr>
            <a:r>
              <a:rPr lang="zh-CN" altLang="zh-CN" sz="2800" dirty="0">
                <a:latin typeface="Arial" panose="020B0604020202020204" pitchFamily="34" charset="0"/>
                <a:ea typeface="宋体" panose="02010600030101010101" pitchFamily="2" charset="-122"/>
              </a:rPr>
              <a:t>另外，新固废法在对环境违法行为的</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严惩重罚</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方面也达到了新高度，多项违法行为的罚款数额是现行固废法的</a:t>
            </a:r>
            <a:r>
              <a:rPr lang="en-US" altLang="zh-CN" sz="2800" dirty="0">
                <a:latin typeface="Arial" panose="020B0604020202020204" pitchFamily="34" charset="0"/>
                <a:ea typeface="宋体" panose="02010600030101010101" pitchFamily="2" charset="-122"/>
              </a:rPr>
              <a:t>10</a:t>
            </a:r>
            <a:r>
              <a:rPr lang="zh-CN" altLang="zh-CN" sz="2800" dirty="0">
                <a:latin typeface="Arial" panose="020B0604020202020204" pitchFamily="34" charset="0"/>
                <a:ea typeface="宋体" panose="02010600030101010101" pitchFamily="2" charset="-122"/>
              </a:rPr>
              <a:t>倍。例如，现行固废法规定</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不设置危险废物识别标志的</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，处</a:t>
            </a:r>
            <a:r>
              <a:rPr lang="en-US" altLang="zh-CN" sz="2800" dirty="0">
                <a:latin typeface="Arial" panose="020B0604020202020204" pitchFamily="34" charset="0"/>
                <a:ea typeface="宋体" panose="02010600030101010101" pitchFamily="2" charset="-122"/>
              </a:rPr>
              <a:t>1</a:t>
            </a:r>
            <a:r>
              <a:rPr lang="zh-CN" altLang="zh-CN" sz="2800" dirty="0">
                <a:latin typeface="Arial" panose="020B0604020202020204" pitchFamily="34" charset="0"/>
                <a:ea typeface="宋体" panose="02010600030101010101" pitchFamily="2" charset="-122"/>
              </a:rPr>
              <a:t>万以上</a:t>
            </a:r>
            <a:r>
              <a:rPr lang="en-US" altLang="zh-CN" sz="2800" dirty="0">
                <a:latin typeface="Arial" panose="020B0604020202020204" pitchFamily="34" charset="0"/>
                <a:ea typeface="宋体" panose="02010600030101010101" pitchFamily="2" charset="-122"/>
              </a:rPr>
              <a:t>10</a:t>
            </a:r>
            <a:r>
              <a:rPr lang="zh-CN" altLang="zh-CN" sz="2800" dirty="0">
                <a:latin typeface="Arial" panose="020B0604020202020204" pitchFamily="34" charset="0"/>
                <a:ea typeface="宋体" panose="02010600030101010101" pitchFamily="2" charset="-122"/>
              </a:rPr>
              <a:t>万以下的罚款。而新固废法规定</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未按规定设置危险废物识别标志的</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，处</a:t>
            </a:r>
            <a:r>
              <a:rPr lang="en-US" altLang="zh-CN" sz="2800" dirty="0">
                <a:latin typeface="Arial" panose="020B0604020202020204" pitchFamily="34" charset="0"/>
                <a:ea typeface="宋体" panose="02010600030101010101" pitchFamily="2" charset="-122"/>
              </a:rPr>
              <a:t>10</a:t>
            </a:r>
            <a:r>
              <a:rPr lang="zh-CN" altLang="zh-CN" sz="2800" dirty="0">
                <a:latin typeface="Arial" panose="020B0604020202020204" pitchFamily="34" charset="0"/>
                <a:ea typeface="宋体" panose="02010600030101010101" pitchFamily="2" charset="-122"/>
              </a:rPr>
              <a:t>万以上</a:t>
            </a:r>
            <a:r>
              <a:rPr lang="en-US" altLang="zh-CN" sz="2800" dirty="0">
                <a:latin typeface="Arial" panose="020B0604020202020204" pitchFamily="34" charset="0"/>
                <a:ea typeface="宋体" panose="02010600030101010101" pitchFamily="2" charset="-122"/>
              </a:rPr>
              <a:t>100</a:t>
            </a:r>
            <a:r>
              <a:rPr lang="zh-CN" altLang="zh-CN" sz="2800" dirty="0">
                <a:latin typeface="Arial" panose="020B0604020202020204" pitchFamily="34" charset="0"/>
                <a:ea typeface="宋体" panose="02010600030101010101" pitchFamily="2" charset="-122"/>
              </a:rPr>
              <a:t>万以下的罚款，而且</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不按规定设置</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包含了未设置和设置不规范两种情形。</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严惩重罚</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的另外一个体现是，针对特定环境违法行为，除对企业本身进行行政处罚外，同时对企业的相关负责人进行处罚。新固废法应该是目前所有环境法律法规中适用</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双罚制</a:t>
            </a:r>
            <a:r>
              <a:rPr lang="en-US" altLang="zh-CN" sz="2800" dirty="0">
                <a:latin typeface="Arial" panose="020B0604020202020204" pitchFamily="34" charset="0"/>
                <a:ea typeface="宋体" panose="02010600030101010101" pitchFamily="2" charset="-122"/>
              </a:rPr>
              <a:t>”</a:t>
            </a:r>
            <a:r>
              <a:rPr lang="zh-CN" altLang="zh-CN" sz="2800" dirty="0">
                <a:latin typeface="Arial" panose="020B0604020202020204" pitchFamily="34" charset="0"/>
                <a:ea typeface="宋体" panose="02010600030101010101" pitchFamily="2" charset="-122"/>
              </a:rPr>
              <a:t>最多的一部法律。另外，新法还增加了对企业相关责任人实施行政拘留的规定。</a:t>
            </a:r>
            <a:endParaRPr lang="zh-CN" altLang="zh-CN" sz="2800" dirty="0">
              <a:latin typeface="Arial" panose="020B0604020202020204" pitchFamily="34" charset="0"/>
              <a:ea typeface="宋体" panose="02010600030101010101" pitchFamily="2" charset="-122"/>
            </a:endParaRPr>
          </a:p>
        </p:txBody>
      </p:sp>
      <p:sp>
        <p:nvSpPr>
          <p:cNvPr id="31752"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Group -593"/>
          <p:cNvGrpSpPr/>
          <p:nvPr/>
        </p:nvGrpSpPr>
        <p:grpSpPr>
          <a:xfrm>
            <a:off x="498475" y="231775"/>
            <a:ext cx="7731125" cy="1143000"/>
            <a:chOff x="380703" y="276843"/>
            <a:chExt cx="8998850" cy="1330152"/>
          </a:xfrm>
        </p:grpSpPr>
        <p:pic>
          <p:nvPicPr>
            <p:cNvPr id="32770" name="Picture 28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2771" name="Group -591"/>
            <p:cNvGrpSpPr/>
            <p:nvPr/>
          </p:nvGrpSpPr>
          <p:grpSpPr>
            <a:xfrm>
              <a:off x="380703" y="276843"/>
              <a:ext cx="8998850" cy="904081"/>
              <a:chOff x="291896" y="67903"/>
              <a:chExt cx="8532713" cy="856370"/>
            </a:xfrm>
          </p:grpSpPr>
          <p:sp>
            <p:nvSpPr>
              <p:cNvPr id="32772" name="AutoShape 717"/>
              <p:cNvSpPr/>
              <p:nvPr/>
            </p:nvSpPr>
            <p:spPr>
              <a:xfrm>
                <a:off x="436803" y="245110"/>
                <a:ext cx="6560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2773" name="Picture 28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2774" name="Rectangle 719"/>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对部分违法行为实行“ 双罚制 ”</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32775" name="AutoShape 721"/>
          <p:cNvSpPr/>
          <p:nvPr/>
        </p:nvSpPr>
        <p:spPr>
          <a:xfrm rot="-5400000" flipH="1">
            <a:off x="400050"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76" name="AutoShape 723"/>
          <p:cNvSpPr/>
          <p:nvPr/>
        </p:nvSpPr>
        <p:spPr>
          <a:xfrm>
            <a:off x="788988"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77" name="AutoShape 725"/>
          <p:cNvSpPr/>
          <p:nvPr/>
        </p:nvSpPr>
        <p:spPr>
          <a:xfrm>
            <a:off x="600075" y="2182813"/>
            <a:ext cx="2474913" cy="520700"/>
          </a:xfrm>
          <a:prstGeom prst="homePlate">
            <a:avLst>
              <a:gd name="adj" fmla="val 33425"/>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78" name="Rectangle 727"/>
          <p:cNvSpPr/>
          <p:nvPr/>
        </p:nvSpPr>
        <p:spPr>
          <a:xfrm>
            <a:off x="1128713" y="2946400"/>
            <a:ext cx="2373312" cy="2173288"/>
          </a:xfrm>
          <a:prstGeom prst="rect">
            <a:avLst/>
          </a:prstGeom>
          <a:noFill/>
          <a:ln w="9525">
            <a:noFill/>
          </a:ln>
        </p:spPr>
        <p:txBody>
          <a:bodyPr lIns="0" tIns="0" rIns="0" bIns="0" anchor="t" anchorCtr="0">
            <a:spAutoFit/>
          </a:bodyPr>
          <a:p>
            <a:pPr algn="just" eaLnBrk="0" hangingPunct="0">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rPr>
              <a:t>是指对于单位违法，不但要依法对单位实施行政处罚，而且对单位负责的主管人员和其他直接责任人依法给予行政处罚的法律责任制度。</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2779" name="Rectangle 729"/>
          <p:cNvSpPr/>
          <p:nvPr/>
        </p:nvSpPr>
        <p:spPr>
          <a:xfrm>
            <a:off x="714375" y="2189163"/>
            <a:ext cx="2474913" cy="461962"/>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双罚制</a:t>
            </a:r>
            <a:endParaRPr lang="en-US" altLang="en-US" dirty="0">
              <a:latin typeface="Calibri" panose="020F0502020204030204" pitchFamily="34" charset="0"/>
              <a:ea typeface="宋体" panose="02010600030101010101" pitchFamily="2" charset="-122"/>
            </a:endParaRPr>
          </a:p>
        </p:txBody>
      </p:sp>
      <p:sp>
        <p:nvSpPr>
          <p:cNvPr id="32780" name="AutoShape 731"/>
          <p:cNvSpPr/>
          <p:nvPr/>
        </p:nvSpPr>
        <p:spPr>
          <a:xfrm rot="-5400000" flipH="1">
            <a:off x="4505325"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1" name="AutoShape 733"/>
          <p:cNvSpPr/>
          <p:nvPr/>
        </p:nvSpPr>
        <p:spPr>
          <a:xfrm>
            <a:off x="4894263"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2" name="AutoShape 735"/>
          <p:cNvSpPr/>
          <p:nvPr/>
        </p:nvSpPr>
        <p:spPr>
          <a:xfrm>
            <a:off x="4705350" y="2182813"/>
            <a:ext cx="2474913" cy="520700"/>
          </a:xfrm>
          <a:prstGeom prst="homePlate">
            <a:avLst>
              <a:gd name="adj" fmla="val 33425"/>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3" name="Rectangle 737"/>
          <p:cNvSpPr/>
          <p:nvPr/>
        </p:nvSpPr>
        <p:spPr>
          <a:xfrm>
            <a:off x="5095875" y="2946400"/>
            <a:ext cx="2644775" cy="3279775"/>
          </a:xfrm>
          <a:prstGeom prst="rect">
            <a:avLst/>
          </a:prstGeom>
          <a:noFill/>
          <a:ln w="9525">
            <a:noFill/>
          </a:ln>
        </p:spPr>
        <p:txBody>
          <a:bodyPr lIns="0" tIns="0" rIns="0" bIns="0" anchor="t" anchorCtr="0">
            <a:spAutoFit/>
          </a:bodyPr>
          <a:p>
            <a:pPr algn="just" eaLnBrk="0" hangingPunct="0">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rPr>
              <a:t>新固废法不但是规定实施“双罚”最多的环保法律，而且与其他环境法律中的双罚对象有所不同，除规定对“直接负责的主管人员和其他直接责任人员”进行处罚外，部分违法行为的被处罚对象还进一步扩展到“法定代表人和主要负责人”。</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2784" name="Rectangle 739"/>
          <p:cNvSpPr/>
          <p:nvPr/>
        </p:nvSpPr>
        <p:spPr>
          <a:xfrm>
            <a:off x="4819650" y="2189163"/>
            <a:ext cx="2473325" cy="461962"/>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双罚对象</a:t>
            </a:r>
            <a:endParaRPr lang="en-US" altLang="en-US" dirty="0">
              <a:latin typeface="Calibri" panose="020F0502020204030204" pitchFamily="34" charset="0"/>
              <a:ea typeface="宋体" panose="02010600030101010101" pitchFamily="2" charset="-122"/>
            </a:endParaRPr>
          </a:p>
        </p:txBody>
      </p:sp>
      <p:sp>
        <p:nvSpPr>
          <p:cNvPr id="32785" name="AutoShape 741"/>
          <p:cNvSpPr/>
          <p:nvPr/>
        </p:nvSpPr>
        <p:spPr>
          <a:xfrm rot="-5400000" flipH="1">
            <a:off x="8580438"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6" name="AutoShape 743"/>
          <p:cNvSpPr/>
          <p:nvPr/>
        </p:nvSpPr>
        <p:spPr>
          <a:xfrm>
            <a:off x="8967788"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7" name="AutoShape 745"/>
          <p:cNvSpPr/>
          <p:nvPr/>
        </p:nvSpPr>
        <p:spPr>
          <a:xfrm>
            <a:off x="8780463" y="2182813"/>
            <a:ext cx="2473325" cy="520700"/>
          </a:xfrm>
          <a:prstGeom prst="homePlate">
            <a:avLst>
              <a:gd name="adj" fmla="val 33403"/>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2788" name="Rectangle 747"/>
          <p:cNvSpPr/>
          <p:nvPr/>
        </p:nvSpPr>
        <p:spPr>
          <a:xfrm>
            <a:off x="9305925" y="2946400"/>
            <a:ext cx="2524125" cy="325438"/>
          </a:xfrm>
          <a:prstGeom prst="rect">
            <a:avLst/>
          </a:prstGeom>
          <a:noFill/>
          <a:ln w="9525">
            <a:noFill/>
          </a:ln>
        </p:spPr>
        <p:txBody>
          <a:bodyPr lIns="0" tIns="0" rIns="0" bIns="0" anchor="t" anchorCtr="0">
            <a:spAutoFit/>
          </a:bodyPr>
          <a:p>
            <a:pPr algn="just" eaLnBrk="0" hangingPunct="0">
              <a:lnSpc>
                <a:spcPct val="150000"/>
              </a:lnSpc>
            </a:pPr>
            <a:r>
              <a:rPr lang="en-US" altLang="zh-CN" sz="1600" dirty="0">
                <a:solidFill>
                  <a:srgbClr val="3F3F3F"/>
                </a:solidFill>
                <a:latin typeface="微软雅黑" panose="020B0503020204020204" pitchFamily="34" charset="-122"/>
                <a:ea typeface="微软雅黑" panose="020B0503020204020204" pitchFamily="34" charset="-122"/>
              </a:rPr>
              <a:t>11</a:t>
            </a:r>
            <a:r>
              <a:rPr lang="zh-CN" altLang="en-US" sz="1600" dirty="0">
                <a:solidFill>
                  <a:srgbClr val="3F3F3F"/>
                </a:solidFill>
                <a:latin typeface="微软雅黑" panose="020B0503020204020204" pitchFamily="34" charset="-122"/>
                <a:ea typeface="微软雅黑" panose="020B0503020204020204" pitchFamily="34" charset="-122"/>
              </a:rPr>
              <a:t>种行为</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2789" name="Rectangle 749"/>
          <p:cNvSpPr/>
          <p:nvPr/>
        </p:nvSpPr>
        <p:spPr>
          <a:xfrm>
            <a:off x="8893175" y="2189163"/>
            <a:ext cx="2474913" cy="412750"/>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双罚清单</a:t>
            </a:r>
            <a:endParaRPr lang="en-US" altLang="en-US" dirty="0">
              <a:latin typeface="Calibri" panose="020F0502020204030204" pitchFamily="34" charset="0"/>
              <a:ea typeface="宋体" panose="02010600030101010101" pitchFamily="2" charset="-122"/>
            </a:endParaRPr>
          </a:p>
        </p:txBody>
      </p:sp>
      <p:sp>
        <p:nvSpPr>
          <p:cNvPr id="32790" name="Freeform 751"/>
          <p:cNvSpPr/>
          <p:nvPr/>
        </p:nvSpPr>
        <p:spPr>
          <a:xfrm>
            <a:off x="4125913" y="3832225"/>
            <a:ext cx="579437" cy="546100"/>
          </a:xfrm>
          <a:custGeom>
            <a:avLst/>
            <a:gdLst/>
            <a:ahLst/>
            <a:cxnLst>
              <a:cxn ang="0">
                <a:pos x="76266" y="211121"/>
              </a:cxn>
              <a:cxn ang="0">
                <a:pos x="224058" y="211121"/>
              </a:cxn>
              <a:cxn ang="0">
                <a:pos x="224058" y="73180"/>
              </a:cxn>
              <a:cxn ang="0">
                <a:pos x="351315" y="73180"/>
              </a:cxn>
              <a:cxn ang="0">
                <a:pos x="351315" y="211121"/>
              </a:cxn>
              <a:cxn ang="0">
                <a:pos x="499108" y="211121"/>
              </a:cxn>
              <a:cxn ang="0">
                <a:pos x="499108" y="340975"/>
              </a:cxn>
              <a:cxn ang="0">
                <a:pos x="351315" y="340975"/>
              </a:cxn>
              <a:cxn ang="0">
                <a:pos x="351315" y="478916"/>
              </a:cxn>
              <a:cxn ang="0">
                <a:pos x="224058" y="478916"/>
              </a:cxn>
              <a:cxn ang="0">
                <a:pos x="224058" y="340975"/>
              </a:cxn>
              <a:cxn ang="0">
                <a:pos x="76266"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2791" name="Freeform 753"/>
          <p:cNvSpPr/>
          <p:nvPr/>
        </p:nvSpPr>
        <p:spPr>
          <a:xfrm>
            <a:off x="8188325" y="3832225"/>
            <a:ext cx="579438" cy="546100"/>
          </a:xfrm>
          <a:custGeom>
            <a:avLst/>
            <a:gdLst/>
            <a:ahLst/>
            <a:cxnLst>
              <a:cxn ang="0">
                <a:pos x="76268" y="211121"/>
              </a:cxn>
              <a:cxn ang="0">
                <a:pos x="224061" y="211121"/>
              </a:cxn>
              <a:cxn ang="0">
                <a:pos x="224061" y="73180"/>
              </a:cxn>
              <a:cxn ang="0">
                <a:pos x="351319" y="73180"/>
              </a:cxn>
              <a:cxn ang="0">
                <a:pos x="351319" y="211121"/>
              </a:cxn>
              <a:cxn ang="0">
                <a:pos x="499115" y="211121"/>
              </a:cxn>
              <a:cxn ang="0">
                <a:pos x="499115" y="340975"/>
              </a:cxn>
              <a:cxn ang="0">
                <a:pos x="351319" y="340975"/>
              </a:cxn>
              <a:cxn ang="0">
                <a:pos x="351319" y="478916"/>
              </a:cxn>
              <a:cxn ang="0">
                <a:pos x="224061" y="478916"/>
              </a:cxn>
              <a:cxn ang="0">
                <a:pos x="224061" y="340975"/>
              </a:cxn>
              <a:cxn ang="0">
                <a:pos x="76268"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2792"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Group -593"/>
          <p:cNvGrpSpPr/>
          <p:nvPr/>
        </p:nvGrpSpPr>
        <p:grpSpPr>
          <a:xfrm>
            <a:off x="2397125" y="-84137"/>
            <a:ext cx="7731125" cy="1143000"/>
            <a:chOff x="380703" y="276843"/>
            <a:chExt cx="8998850" cy="1330152"/>
          </a:xfrm>
        </p:grpSpPr>
        <p:pic>
          <p:nvPicPr>
            <p:cNvPr id="33794" name="Picture 28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3795" name="Group -591"/>
            <p:cNvGrpSpPr/>
            <p:nvPr/>
          </p:nvGrpSpPr>
          <p:grpSpPr>
            <a:xfrm>
              <a:off x="380703" y="276843"/>
              <a:ext cx="8998850" cy="904081"/>
              <a:chOff x="291896" y="67903"/>
              <a:chExt cx="8532713" cy="856370"/>
            </a:xfrm>
          </p:grpSpPr>
          <p:sp>
            <p:nvSpPr>
              <p:cNvPr id="33796" name="AutoShape 717"/>
              <p:cNvSpPr/>
              <p:nvPr/>
            </p:nvSpPr>
            <p:spPr>
              <a:xfrm>
                <a:off x="436803" y="245110"/>
                <a:ext cx="6560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3797" name="Picture 28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3798" name="Rectangle 719"/>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 双罚制清单 </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33799" name="Freeform 751"/>
          <p:cNvSpPr/>
          <p:nvPr/>
        </p:nvSpPr>
        <p:spPr>
          <a:xfrm>
            <a:off x="4125913" y="3832225"/>
            <a:ext cx="579437" cy="546100"/>
          </a:xfrm>
          <a:custGeom>
            <a:avLst/>
            <a:gdLst/>
            <a:ahLst/>
            <a:cxnLst>
              <a:cxn ang="0">
                <a:pos x="76266" y="211121"/>
              </a:cxn>
              <a:cxn ang="0">
                <a:pos x="224058" y="211121"/>
              </a:cxn>
              <a:cxn ang="0">
                <a:pos x="224058" y="73180"/>
              </a:cxn>
              <a:cxn ang="0">
                <a:pos x="351315" y="73180"/>
              </a:cxn>
              <a:cxn ang="0">
                <a:pos x="351315" y="211121"/>
              </a:cxn>
              <a:cxn ang="0">
                <a:pos x="499108" y="211121"/>
              </a:cxn>
              <a:cxn ang="0">
                <a:pos x="499108" y="340975"/>
              </a:cxn>
              <a:cxn ang="0">
                <a:pos x="351315" y="340975"/>
              </a:cxn>
              <a:cxn ang="0">
                <a:pos x="351315" y="478916"/>
              </a:cxn>
              <a:cxn ang="0">
                <a:pos x="224058" y="478916"/>
              </a:cxn>
              <a:cxn ang="0">
                <a:pos x="224058" y="340975"/>
              </a:cxn>
              <a:cxn ang="0">
                <a:pos x="76266"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3800" name="Freeform 753"/>
          <p:cNvSpPr/>
          <p:nvPr/>
        </p:nvSpPr>
        <p:spPr>
          <a:xfrm>
            <a:off x="8188325" y="3832225"/>
            <a:ext cx="579438" cy="546100"/>
          </a:xfrm>
          <a:custGeom>
            <a:avLst/>
            <a:gdLst/>
            <a:ahLst/>
            <a:cxnLst>
              <a:cxn ang="0">
                <a:pos x="76268" y="211121"/>
              </a:cxn>
              <a:cxn ang="0">
                <a:pos x="224061" y="211121"/>
              </a:cxn>
              <a:cxn ang="0">
                <a:pos x="224061" y="73180"/>
              </a:cxn>
              <a:cxn ang="0">
                <a:pos x="351319" y="73180"/>
              </a:cxn>
              <a:cxn ang="0">
                <a:pos x="351319" y="211121"/>
              </a:cxn>
              <a:cxn ang="0">
                <a:pos x="499115" y="211121"/>
              </a:cxn>
              <a:cxn ang="0">
                <a:pos x="499115" y="340975"/>
              </a:cxn>
              <a:cxn ang="0">
                <a:pos x="351319" y="340975"/>
              </a:cxn>
              <a:cxn ang="0">
                <a:pos x="351319" y="478916"/>
              </a:cxn>
              <a:cxn ang="0">
                <a:pos x="224061" y="478916"/>
              </a:cxn>
              <a:cxn ang="0">
                <a:pos x="224061" y="340975"/>
              </a:cxn>
              <a:cxn ang="0">
                <a:pos x="76268"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3801"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33802" name="Picture 4"/>
          <p:cNvPicPr>
            <a:picLocks noChangeAspect="1"/>
          </p:cNvPicPr>
          <p:nvPr/>
        </p:nvPicPr>
        <p:blipFill>
          <a:blip r:embed="rId3"/>
          <a:stretch>
            <a:fillRect/>
          </a:stretch>
        </p:blipFill>
        <p:spPr>
          <a:xfrm>
            <a:off x="365125" y="600075"/>
            <a:ext cx="6048375" cy="6680200"/>
          </a:xfrm>
          <a:prstGeom prst="rect">
            <a:avLst/>
          </a:prstGeom>
          <a:noFill/>
          <a:ln w="9525">
            <a:noFill/>
          </a:ln>
        </p:spPr>
      </p:pic>
      <p:pic>
        <p:nvPicPr>
          <p:cNvPr id="33803" name="Picture 5"/>
          <p:cNvPicPr>
            <a:picLocks noChangeAspect="1"/>
          </p:cNvPicPr>
          <p:nvPr/>
        </p:nvPicPr>
        <p:blipFill>
          <a:blip r:embed="rId4"/>
          <a:stretch>
            <a:fillRect/>
          </a:stretch>
        </p:blipFill>
        <p:spPr>
          <a:xfrm>
            <a:off x="7077075" y="1490663"/>
            <a:ext cx="5381625" cy="4286250"/>
          </a:xfrm>
          <a:prstGeom prst="rect">
            <a:avLst/>
          </a:prstGeom>
          <a:noFill/>
          <a:ln w="9525">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127"/>
          <p:cNvPicPr>
            <a:picLocks noChangeAspect="1"/>
          </p:cNvPicPr>
          <p:nvPr/>
        </p:nvPicPr>
        <p:blipFill>
          <a:blip r:embed="rId1"/>
          <a:srcRect l="3314" t="4832" r="47890" b="11150"/>
          <a:stretch>
            <a:fillRect/>
          </a:stretch>
        </p:blipFill>
        <p:spPr>
          <a:xfrm>
            <a:off x="0" y="0"/>
            <a:ext cx="12858750" cy="7232650"/>
          </a:xfrm>
          <a:prstGeom prst="rect">
            <a:avLst/>
          </a:prstGeom>
          <a:noFill/>
          <a:ln w="9525">
            <a:noFill/>
          </a:ln>
        </p:spPr>
      </p:pic>
      <p:grpSp>
        <p:nvGrpSpPr>
          <p:cNvPr id="7170" name="Group -783"/>
          <p:cNvGrpSpPr/>
          <p:nvPr/>
        </p:nvGrpSpPr>
        <p:grpSpPr>
          <a:xfrm>
            <a:off x="5418138" y="1671638"/>
            <a:ext cx="6378575" cy="698500"/>
            <a:chOff x="3621063" y="736005"/>
            <a:chExt cx="6378319" cy="698118"/>
          </a:xfrm>
        </p:grpSpPr>
        <p:grpSp>
          <p:nvGrpSpPr>
            <p:cNvPr id="7171" name="Group -781"/>
            <p:cNvGrpSpPr/>
            <p:nvPr/>
          </p:nvGrpSpPr>
          <p:grpSpPr>
            <a:xfrm>
              <a:off x="3621063" y="736005"/>
              <a:ext cx="1257328" cy="698118"/>
              <a:chOff x="2215144" y="927951"/>
              <a:chExt cx="1244730" cy="910317"/>
            </a:xfrm>
          </p:grpSpPr>
          <p:sp>
            <p:nvSpPr>
              <p:cNvPr id="7172" name="AutoShape 393"/>
              <p:cNvSpPr/>
              <p:nvPr/>
            </p:nvSpPr>
            <p:spPr>
              <a:xfrm>
                <a:off x="2215144" y="982844"/>
                <a:ext cx="1120898" cy="842780"/>
              </a:xfrm>
              <a:prstGeom prst="parallelogram">
                <a:avLst>
                  <a:gd name="adj" fmla="val 48205"/>
                </a:avLst>
              </a:prstGeom>
              <a:solidFill>
                <a:srgbClr val="00AE4F"/>
              </a:solidFill>
              <a:ln w="9525">
                <a:noFill/>
              </a:ln>
            </p:spPr>
            <p:txBody>
              <a:bodyPr anchor="ctr" anchorCtr="0"/>
              <a:p>
                <a:pPr algn="ctr" eaLnBrk="0" hangingPunct="0"/>
                <a:endParaRPr lang="zh-CN" altLang="en-US" sz="1900" dirty="0">
                  <a:latin typeface="Calibri" panose="020F0502020204030204" pitchFamily="34" charset="0"/>
                  <a:ea typeface="宋体" panose="02010600030101010101" pitchFamily="2" charset="-122"/>
                  <a:sym typeface="Arial" panose="020B0604020202020204" pitchFamily="34" charset="0"/>
                </a:endParaRPr>
              </a:p>
            </p:txBody>
          </p:sp>
          <p:sp>
            <p:nvSpPr>
              <p:cNvPr id="7173" name="Rectangle 395"/>
              <p:cNvSpPr/>
              <p:nvPr/>
            </p:nvSpPr>
            <p:spPr>
              <a:xfrm>
                <a:off x="2393075" y="927951"/>
                <a:ext cx="1066799" cy="910317"/>
              </a:xfrm>
              <a:prstGeom prst="rect">
                <a:avLst/>
              </a:prstGeom>
              <a:noFill/>
              <a:ln w="9525">
                <a:noFill/>
              </a:ln>
            </p:spPr>
            <p:txBody>
              <a:bodyPr anchor="t" anchorCtr="0">
                <a:spAutoFit/>
              </a:bodyPr>
              <a:p>
                <a:pPr eaLnBrk="0" hangingPunct="0"/>
                <a:r>
                  <a:rPr lang="en-US" altLang="zh-CN" sz="3900" dirty="0">
                    <a:solidFill>
                      <a:srgbClr val="FFFFFF"/>
                    </a:solidFill>
                    <a:latin typeface="Calibri" panose="020F0502020204030204" pitchFamily="34" charset="0"/>
                    <a:ea typeface="宋体" panose="02010600030101010101" pitchFamily="2" charset="-122"/>
                    <a:sym typeface="Arial" panose="020B0604020202020204" pitchFamily="34" charset="0"/>
                  </a:rPr>
                  <a:t>01</a:t>
                </a:r>
                <a:endParaRPr lang="zh-CN" altLang="en-US" sz="3900"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grpSp>
          <p:nvGrpSpPr>
            <p:cNvPr id="7174" name="Group -779"/>
            <p:cNvGrpSpPr/>
            <p:nvPr/>
          </p:nvGrpSpPr>
          <p:grpSpPr>
            <a:xfrm>
              <a:off x="4576092" y="754719"/>
              <a:ext cx="5423290" cy="646324"/>
              <a:chOff x="4315150" y="953426"/>
              <a:chExt cx="3857250" cy="540057"/>
            </a:xfrm>
          </p:grpSpPr>
          <p:sp>
            <p:nvSpPr>
              <p:cNvPr id="7175" name="AutoShape 397"/>
              <p:cNvSpPr/>
              <p:nvPr/>
            </p:nvSpPr>
            <p:spPr>
              <a:xfrm>
                <a:off x="4315150" y="953426"/>
                <a:ext cx="3857250" cy="540057"/>
              </a:xfrm>
              <a:prstGeom prst="parallelogram">
                <a:avLst>
                  <a:gd name="adj" fmla="val 48174"/>
                </a:avLst>
              </a:prstGeom>
              <a:solidFill>
                <a:srgbClr val="00AE4F"/>
              </a:solidFill>
              <a:ln w="9525">
                <a:noFill/>
              </a:ln>
            </p:spPr>
            <p:txBody>
              <a:bodyPr lIns="96423" tIns="48212" rIns="96423" bIns="48212" anchor="ctr" anchorCtr="0"/>
              <a:p>
                <a:pPr algn="ctr" eaLnBrk="0" hangingPunct="0">
                  <a:lnSpc>
                    <a:spcPct val="150000"/>
                  </a:lnSpc>
                </a:pPr>
                <a:endParaRPr lang="zh-CN" altLang="en-US" sz="2200" b="1"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sp>
            <p:nvSpPr>
              <p:cNvPr id="7176" name="Rectangle 399"/>
              <p:cNvSpPr/>
              <p:nvPr/>
            </p:nvSpPr>
            <p:spPr>
              <a:xfrm>
                <a:off x="4830202" y="983245"/>
                <a:ext cx="2827147" cy="466860"/>
              </a:xfrm>
              <a:prstGeom prst="rect">
                <a:avLst/>
              </a:prstGeom>
              <a:noFill/>
              <a:ln w="9525">
                <a:noFill/>
              </a:ln>
            </p:spPr>
            <p:txBody>
              <a:bodyPr lIns="96423" tIns="48212" rIns="96423" bIns="48212" anchor="t" anchorCtr="0">
                <a:spAutoFit/>
              </a:bodyPr>
              <a:p>
                <a:pPr algn="ctr" eaLnBrk="0" hangingPunct="0">
                  <a:lnSpc>
                    <a:spcPct val="150000"/>
                  </a:lnSpc>
                </a:pPr>
                <a:r>
                  <a:rPr lang="zh-CN" altLang="en-US" sz="2000" dirty="0">
                    <a:solidFill>
                      <a:srgbClr val="FFFFFF"/>
                    </a:solidFill>
                    <a:latin typeface="微软雅黑" panose="020B0503020204020204" pitchFamily="34" charset="-122"/>
                    <a:ea typeface="微软雅黑" panose="020B0503020204020204" pitchFamily="34" charset="-122"/>
                  </a:rPr>
                  <a:t>修订固废</a:t>
                </a:r>
                <a:r>
                  <a:rPr lang="zh-CN" altLang="zh-CN" sz="2000" dirty="0">
                    <a:solidFill>
                      <a:srgbClr val="FFFFFF"/>
                    </a:solidFill>
                    <a:latin typeface="微软雅黑" panose="020B0503020204020204" pitchFamily="34" charset="-122"/>
                    <a:ea typeface="微软雅黑" panose="020B0503020204020204" pitchFamily="34" charset="-122"/>
                  </a:rPr>
                  <a:t>法的必要性</a:t>
                </a:r>
                <a:endParaRPr lang="en-GB"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7177" name="Group -777"/>
          <p:cNvGrpSpPr/>
          <p:nvPr/>
        </p:nvGrpSpPr>
        <p:grpSpPr>
          <a:xfrm>
            <a:off x="5418138" y="2579688"/>
            <a:ext cx="6378575" cy="708025"/>
            <a:chOff x="3621063" y="1691542"/>
            <a:chExt cx="6378319" cy="708853"/>
          </a:xfrm>
        </p:grpSpPr>
        <p:grpSp>
          <p:nvGrpSpPr>
            <p:cNvPr id="7178" name="Group -775"/>
            <p:cNvGrpSpPr/>
            <p:nvPr/>
          </p:nvGrpSpPr>
          <p:grpSpPr>
            <a:xfrm>
              <a:off x="3621063" y="1691542"/>
              <a:ext cx="1257328" cy="708853"/>
              <a:chOff x="2215144" y="1952311"/>
              <a:chExt cx="1244730" cy="924318"/>
            </a:xfrm>
          </p:grpSpPr>
          <p:sp>
            <p:nvSpPr>
              <p:cNvPr id="7179" name="AutoShape 401"/>
              <p:cNvSpPr/>
              <p:nvPr/>
            </p:nvSpPr>
            <p:spPr>
              <a:xfrm>
                <a:off x="2215144" y="2033848"/>
                <a:ext cx="1120898" cy="842781"/>
              </a:xfrm>
              <a:prstGeom prst="parallelogram">
                <a:avLst>
                  <a:gd name="adj" fmla="val 48205"/>
                </a:avLst>
              </a:prstGeom>
              <a:solidFill>
                <a:srgbClr val="00AE4F"/>
              </a:solidFill>
              <a:ln w="9525">
                <a:noFill/>
              </a:ln>
            </p:spPr>
            <p:txBody>
              <a:bodyPr anchor="ctr" anchorCtr="0"/>
              <a:p>
                <a:pPr algn="ctr" eaLnBrk="0" hangingPunct="0"/>
                <a:endParaRPr lang="zh-CN" altLang="en-US" sz="1900" dirty="0">
                  <a:latin typeface="Calibri" panose="020F0502020204030204" pitchFamily="34" charset="0"/>
                  <a:ea typeface="宋体" panose="02010600030101010101" pitchFamily="2" charset="-122"/>
                  <a:sym typeface="Arial" panose="020B0604020202020204" pitchFamily="34" charset="0"/>
                </a:endParaRPr>
              </a:p>
            </p:txBody>
          </p:sp>
          <p:sp>
            <p:nvSpPr>
              <p:cNvPr id="7180" name="Rectangle 403"/>
              <p:cNvSpPr/>
              <p:nvPr/>
            </p:nvSpPr>
            <p:spPr>
              <a:xfrm>
                <a:off x="2393075" y="1952311"/>
                <a:ext cx="1066799" cy="910319"/>
              </a:xfrm>
              <a:prstGeom prst="rect">
                <a:avLst/>
              </a:prstGeom>
              <a:noFill/>
              <a:ln w="9525">
                <a:noFill/>
              </a:ln>
            </p:spPr>
            <p:txBody>
              <a:bodyPr anchor="t" anchorCtr="0">
                <a:spAutoFit/>
              </a:bodyPr>
              <a:p>
                <a:pPr eaLnBrk="0" hangingPunct="0"/>
                <a:r>
                  <a:rPr lang="en-US" altLang="zh-CN" sz="3900" dirty="0">
                    <a:solidFill>
                      <a:srgbClr val="FFFFFF"/>
                    </a:solidFill>
                    <a:latin typeface="Calibri" panose="020F0502020204030204" pitchFamily="34" charset="0"/>
                    <a:ea typeface="宋体" panose="02010600030101010101" pitchFamily="2" charset="-122"/>
                    <a:sym typeface="Arial" panose="020B0604020202020204" pitchFamily="34" charset="0"/>
                  </a:rPr>
                  <a:t>02</a:t>
                </a:r>
                <a:endParaRPr lang="zh-CN" altLang="en-US" sz="3900"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grpSp>
          <p:nvGrpSpPr>
            <p:cNvPr id="7181" name="Group -773"/>
            <p:cNvGrpSpPr/>
            <p:nvPr/>
          </p:nvGrpSpPr>
          <p:grpSpPr>
            <a:xfrm>
              <a:off x="4576092" y="1730698"/>
              <a:ext cx="5423290" cy="646324"/>
              <a:chOff x="4315150" y="1647579"/>
              <a:chExt cx="3857250" cy="540057"/>
            </a:xfrm>
          </p:grpSpPr>
          <p:sp>
            <p:nvSpPr>
              <p:cNvPr id="7182" name="AutoShape 405"/>
              <p:cNvSpPr/>
              <p:nvPr/>
            </p:nvSpPr>
            <p:spPr>
              <a:xfrm>
                <a:off x="4315150" y="1647579"/>
                <a:ext cx="3857250" cy="540057"/>
              </a:xfrm>
              <a:prstGeom prst="parallelogram">
                <a:avLst>
                  <a:gd name="adj" fmla="val 48174"/>
                </a:avLst>
              </a:prstGeom>
              <a:solidFill>
                <a:srgbClr val="00AE4F"/>
              </a:solidFill>
              <a:ln w="9525">
                <a:noFill/>
              </a:ln>
            </p:spPr>
            <p:txBody>
              <a:bodyPr lIns="96423" tIns="48212" rIns="96423" bIns="48212" anchor="ctr" anchorCtr="0"/>
              <a:p>
                <a:pPr algn="ctr" eaLnBrk="0" hangingPunct="0">
                  <a:lnSpc>
                    <a:spcPct val="150000"/>
                  </a:lnSpc>
                </a:pPr>
                <a:endParaRPr lang="zh-CN" altLang="en-US" sz="2200" b="1"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sp>
            <p:nvSpPr>
              <p:cNvPr id="7183" name="Rectangle 407"/>
              <p:cNvSpPr/>
              <p:nvPr/>
            </p:nvSpPr>
            <p:spPr>
              <a:xfrm>
                <a:off x="4841196" y="1652314"/>
                <a:ext cx="2827147" cy="467662"/>
              </a:xfrm>
              <a:prstGeom prst="rect">
                <a:avLst/>
              </a:prstGeom>
              <a:noFill/>
              <a:ln w="9525">
                <a:noFill/>
              </a:ln>
            </p:spPr>
            <p:txBody>
              <a:bodyPr lIns="96423" tIns="48212" rIns="96423" bIns="48212" anchor="t" anchorCtr="0">
                <a:spAutoFit/>
              </a:bodyPr>
              <a:p>
                <a:pPr algn="ctr" eaLnBrk="0" hangingPunct="0">
                  <a:lnSpc>
                    <a:spcPct val="150000"/>
                  </a:lnSpc>
                </a:pPr>
                <a:r>
                  <a:rPr lang="zh-CN" altLang="en-US" sz="2000" dirty="0">
                    <a:solidFill>
                      <a:srgbClr val="FFFFFF"/>
                    </a:solidFill>
                    <a:latin typeface="微软雅黑" panose="020B0503020204020204" pitchFamily="34" charset="-122"/>
                    <a:ea typeface="微软雅黑" panose="020B0503020204020204" pitchFamily="34" charset="-122"/>
                  </a:rPr>
                  <a:t>修订固废法</a:t>
                </a:r>
                <a:r>
                  <a:rPr lang="zh-CN" altLang="zh-CN" sz="2000" dirty="0">
                    <a:solidFill>
                      <a:srgbClr val="FFFFFF"/>
                    </a:solidFill>
                    <a:latin typeface="微软雅黑" panose="020B0503020204020204" pitchFamily="34" charset="-122"/>
                    <a:ea typeface="微软雅黑" panose="020B0503020204020204" pitchFamily="34" charset="-122"/>
                  </a:rPr>
                  <a:t>的简要历程</a:t>
                </a:r>
                <a:endParaRPr lang="en-GB"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7184" name="Group -771"/>
          <p:cNvGrpSpPr/>
          <p:nvPr/>
        </p:nvGrpSpPr>
        <p:grpSpPr>
          <a:xfrm>
            <a:off x="5418138" y="3497263"/>
            <a:ext cx="6378575" cy="698500"/>
            <a:chOff x="3621063" y="2678340"/>
            <a:chExt cx="6378319" cy="698118"/>
          </a:xfrm>
        </p:grpSpPr>
        <p:grpSp>
          <p:nvGrpSpPr>
            <p:cNvPr id="7185" name="Group -769"/>
            <p:cNvGrpSpPr/>
            <p:nvPr/>
          </p:nvGrpSpPr>
          <p:grpSpPr>
            <a:xfrm>
              <a:off x="3621063" y="2678340"/>
              <a:ext cx="1257328" cy="698118"/>
              <a:chOff x="2215144" y="3018135"/>
              <a:chExt cx="1244730" cy="910318"/>
            </a:xfrm>
          </p:grpSpPr>
          <p:sp>
            <p:nvSpPr>
              <p:cNvPr id="7186" name="AutoShape 409"/>
              <p:cNvSpPr/>
              <p:nvPr/>
            </p:nvSpPr>
            <p:spPr>
              <a:xfrm>
                <a:off x="2215144" y="3084852"/>
                <a:ext cx="1120898" cy="842781"/>
              </a:xfrm>
              <a:prstGeom prst="parallelogram">
                <a:avLst>
                  <a:gd name="adj" fmla="val 48205"/>
                </a:avLst>
              </a:prstGeom>
              <a:solidFill>
                <a:srgbClr val="00AE4F"/>
              </a:solidFill>
              <a:ln w="9525">
                <a:noFill/>
              </a:ln>
            </p:spPr>
            <p:txBody>
              <a:bodyPr anchor="ctr" anchorCtr="0"/>
              <a:p>
                <a:pPr algn="ctr" eaLnBrk="0" hangingPunct="0"/>
                <a:endParaRPr lang="zh-CN" altLang="en-US" sz="1900" dirty="0">
                  <a:latin typeface="Calibri" panose="020F0502020204030204" pitchFamily="34" charset="0"/>
                  <a:ea typeface="宋体" panose="02010600030101010101" pitchFamily="2" charset="-122"/>
                  <a:sym typeface="Arial" panose="020B0604020202020204" pitchFamily="34" charset="0"/>
                </a:endParaRPr>
              </a:p>
            </p:txBody>
          </p:sp>
          <p:sp>
            <p:nvSpPr>
              <p:cNvPr id="7187" name="Rectangle 411"/>
              <p:cNvSpPr/>
              <p:nvPr/>
            </p:nvSpPr>
            <p:spPr>
              <a:xfrm>
                <a:off x="2393075" y="3018135"/>
                <a:ext cx="1066799" cy="910318"/>
              </a:xfrm>
              <a:prstGeom prst="rect">
                <a:avLst/>
              </a:prstGeom>
              <a:noFill/>
              <a:ln w="9525">
                <a:noFill/>
              </a:ln>
            </p:spPr>
            <p:txBody>
              <a:bodyPr anchor="t" anchorCtr="0">
                <a:spAutoFit/>
              </a:bodyPr>
              <a:p>
                <a:pPr eaLnBrk="0" hangingPunct="0"/>
                <a:r>
                  <a:rPr lang="en-US" altLang="zh-CN" sz="3900" dirty="0">
                    <a:solidFill>
                      <a:srgbClr val="FFFFFF"/>
                    </a:solidFill>
                    <a:latin typeface="Calibri" panose="020F0502020204030204" pitchFamily="34" charset="0"/>
                    <a:ea typeface="宋体" panose="02010600030101010101" pitchFamily="2" charset="-122"/>
                    <a:sym typeface="Arial" panose="020B0604020202020204" pitchFamily="34" charset="0"/>
                  </a:rPr>
                  <a:t>03</a:t>
                </a:r>
                <a:endParaRPr lang="zh-CN" altLang="en-US" sz="3900"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grpSp>
          <p:nvGrpSpPr>
            <p:cNvPr id="7188" name="Group -767"/>
            <p:cNvGrpSpPr/>
            <p:nvPr/>
          </p:nvGrpSpPr>
          <p:grpSpPr>
            <a:xfrm>
              <a:off x="4576092" y="2706675"/>
              <a:ext cx="5423290" cy="646324"/>
              <a:chOff x="4315150" y="2341731"/>
              <a:chExt cx="3857250" cy="540057"/>
            </a:xfrm>
          </p:grpSpPr>
          <p:sp>
            <p:nvSpPr>
              <p:cNvPr id="7189" name="AutoShape 413"/>
              <p:cNvSpPr/>
              <p:nvPr/>
            </p:nvSpPr>
            <p:spPr>
              <a:xfrm>
                <a:off x="4315150" y="2341731"/>
                <a:ext cx="3857250" cy="540057"/>
              </a:xfrm>
              <a:prstGeom prst="parallelogram">
                <a:avLst>
                  <a:gd name="adj" fmla="val 48174"/>
                </a:avLst>
              </a:prstGeom>
              <a:solidFill>
                <a:srgbClr val="00AE4F"/>
              </a:solidFill>
              <a:ln w="9525">
                <a:noFill/>
              </a:ln>
            </p:spPr>
            <p:txBody>
              <a:bodyPr lIns="96423" tIns="48212" rIns="96423" bIns="48212" anchor="ctr" anchorCtr="0"/>
              <a:p>
                <a:pPr algn="ctr" eaLnBrk="0" hangingPunct="0">
                  <a:lnSpc>
                    <a:spcPct val="150000"/>
                  </a:lnSpc>
                </a:pPr>
                <a:endParaRPr lang="zh-CN" altLang="en-US" sz="2200" b="1"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sp>
            <p:nvSpPr>
              <p:cNvPr id="7190" name="Rectangle 415"/>
              <p:cNvSpPr/>
              <p:nvPr/>
            </p:nvSpPr>
            <p:spPr>
              <a:xfrm>
                <a:off x="4841197" y="2360807"/>
                <a:ext cx="2827146" cy="421452"/>
              </a:xfrm>
              <a:prstGeom prst="rect">
                <a:avLst/>
              </a:prstGeom>
              <a:noFill/>
              <a:ln w="9525">
                <a:noFill/>
              </a:ln>
            </p:spPr>
            <p:txBody>
              <a:bodyPr lIns="96423" tIns="48212" rIns="96423" bIns="48212" anchor="t" anchorCtr="0">
                <a:spAutoFit/>
              </a:bodyPr>
              <a:p>
                <a:pPr algn="ctr" eaLnBrk="0" hangingPunct="0">
                  <a:lnSpc>
                    <a:spcPct val="150000"/>
                  </a:lnSpc>
                </a:pPr>
                <a:r>
                  <a:rPr lang="zh-CN" altLang="en-US"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主要变化</a:t>
                </a:r>
                <a:endParaRPr lang="en-GB"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7191" name="Group -765"/>
          <p:cNvGrpSpPr/>
          <p:nvPr/>
        </p:nvGrpSpPr>
        <p:grpSpPr>
          <a:xfrm>
            <a:off x="5418138" y="4405313"/>
            <a:ext cx="6378575" cy="714375"/>
            <a:chOff x="3621063" y="3637916"/>
            <a:chExt cx="6378319" cy="714438"/>
          </a:xfrm>
        </p:grpSpPr>
        <p:grpSp>
          <p:nvGrpSpPr>
            <p:cNvPr id="7192" name="Group -763"/>
            <p:cNvGrpSpPr/>
            <p:nvPr/>
          </p:nvGrpSpPr>
          <p:grpSpPr>
            <a:xfrm>
              <a:off x="3621063" y="3637916"/>
              <a:ext cx="1257328" cy="714438"/>
              <a:chOff x="2215144" y="4047038"/>
              <a:chExt cx="1244730" cy="931601"/>
            </a:xfrm>
          </p:grpSpPr>
          <p:sp>
            <p:nvSpPr>
              <p:cNvPr id="7193" name="AutoShape 417"/>
              <p:cNvSpPr/>
              <p:nvPr/>
            </p:nvSpPr>
            <p:spPr>
              <a:xfrm>
                <a:off x="2215144" y="4135858"/>
                <a:ext cx="1120898" cy="842781"/>
              </a:xfrm>
              <a:prstGeom prst="parallelogram">
                <a:avLst>
                  <a:gd name="adj" fmla="val 48205"/>
                </a:avLst>
              </a:prstGeom>
              <a:solidFill>
                <a:srgbClr val="00AE4F"/>
              </a:solidFill>
              <a:ln w="9525">
                <a:noFill/>
              </a:ln>
            </p:spPr>
            <p:txBody>
              <a:bodyPr anchor="ctr" anchorCtr="0"/>
              <a:p>
                <a:pPr algn="ctr" eaLnBrk="0" hangingPunct="0"/>
                <a:endParaRPr lang="zh-CN" altLang="en-US" sz="1900" dirty="0">
                  <a:latin typeface="Calibri" panose="020F0502020204030204" pitchFamily="34" charset="0"/>
                  <a:ea typeface="宋体" panose="02010600030101010101" pitchFamily="2" charset="-122"/>
                  <a:sym typeface="Arial" panose="020B0604020202020204" pitchFamily="34" charset="0"/>
                </a:endParaRPr>
              </a:p>
            </p:txBody>
          </p:sp>
          <p:sp>
            <p:nvSpPr>
              <p:cNvPr id="7194" name="Rectangle 419"/>
              <p:cNvSpPr/>
              <p:nvPr/>
            </p:nvSpPr>
            <p:spPr>
              <a:xfrm>
                <a:off x="2393075" y="4047038"/>
                <a:ext cx="1066799" cy="910319"/>
              </a:xfrm>
              <a:prstGeom prst="rect">
                <a:avLst/>
              </a:prstGeom>
              <a:noFill/>
              <a:ln w="9525">
                <a:noFill/>
              </a:ln>
            </p:spPr>
            <p:txBody>
              <a:bodyPr anchor="t" anchorCtr="0">
                <a:spAutoFit/>
              </a:bodyPr>
              <a:p>
                <a:pPr eaLnBrk="0" hangingPunct="0"/>
                <a:r>
                  <a:rPr lang="en-US" altLang="zh-CN" sz="3900" dirty="0">
                    <a:solidFill>
                      <a:srgbClr val="FFFFFF"/>
                    </a:solidFill>
                    <a:latin typeface="Calibri" panose="020F0502020204030204" pitchFamily="34" charset="0"/>
                    <a:ea typeface="宋体" panose="02010600030101010101" pitchFamily="2" charset="-122"/>
                    <a:sym typeface="Arial" panose="020B0604020202020204" pitchFamily="34" charset="0"/>
                  </a:rPr>
                  <a:t>04</a:t>
                </a:r>
                <a:endParaRPr lang="zh-CN" altLang="en-US" sz="3900"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grpSp>
        <p:grpSp>
          <p:nvGrpSpPr>
            <p:cNvPr id="7195" name="Group -761"/>
            <p:cNvGrpSpPr/>
            <p:nvPr/>
          </p:nvGrpSpPr>
          <p:grpSpPr>
            <a:xfrm>
              <a:off x="4576092" y="3682654"/>
              <a:ext cx="5423290" cy="646324"/>
              <a:chOff x="4315150" y="3035884"/>
              <a:chExt cx="3857250" cy="540057"/>
            </a:xfrm>
          </p:grpSpPr>
          <p:sp>
            <p:nvSpPr>
              <p:cNvPr id="7196" name="AutoShape 421"/>
              <p:cNvSpPr/>
              <p:nvPr/>
            </p:nvSpPr>
            <p:spPr>
              <a:xfrm>
                <a:off x="4315150" y="3035884"/>
                <a:ext cx="3857250" cy="540057"/>
              </a:xfrm>
              <a:prstGeom prst="parallelogram">
                <a:avLst>
                  <a:gd name="adj" fmla="val 48174"/>
                </a:avLst>
              </a:prstGeom>
              <a:solidFill>
                <a:srgbClr val="00AE4F"/>
              </a:solidFill>
              <a:ln w="9525">
                <a:noFill/>
              </a:ln>
            </p:spPr>
            <p:txBody>
              <a:bodyPr lIns="96423" tIns="48212" rIns="96423" bIns="48212" anchor="ctr" anchorCtr="0"/>
              <a:p>
                <a:pPr algn="ctr" eaLnBrk="0" hangingPunct="0">
                  <a:lnSpc>
                    <a:spcPct val="150000"/>
                  </a:lnSpc>
                </a:pPr>
                <a:endParaRPr lang="zh-CN" altLang="en-US" sz="2200" b="1" dirty="0">
                  <a:solidFill>
                    <a:srgbClr val="FFFFFF"/>
                  </a:solidFill>
                  <a:latin typeface="Calibri" panose="020F0502020204030204" pitchFamily="34" charset="0"/>
                  <a:ea typeface="宋体" panose="02010600030101010101" pitchFamily="2" charset="-122"/>
                  <a:sym typeface="Arial" panose="020B0604020202020204" pitchFamily="34" charset="0"/>
                </a:endParaRPr>
              </a:p>
            </p:txBody>
          </p:sp>
          <p:sp>
            <p:nvSpPr>
              <p:cNvPr id="7197" name="Rectangle 423"/>
              <p:cNvSpPr/>
              <p:nvPr/>
            </p:nvSpPr>
            <p:spPr>
              <a:xfrm>
                <a:off x="4841196" y="3077561"/>
                <a:ext cx="2827147" cy="421720"/>
              </a:xfrm>
              <a:prstGeom prst="rect">
                <a:avLst/>
              </a:prstGeom>
              <a:noFill/>
              <a:ln w="9525">
                <a:noFill/>
              </a:ln>
            </p:spPr>
            <p:txBody>
              <a:bodyPr lIns="96423" tIns="48212" rIns="96423" bIns="48212" anchor="t" anchorCtr="0">
                <a:spAutoFit/>
              </a:bodyPr>
              <a:p>
                <a:pPr algn="ctr" eaLnBrk="0" hangingPunct="0">
                  <a:lnSpc>
                    <a:spcPct val="150000"/>
                  </a:lnSpc>
                </a:pPr>
                <a:r>
                  <a:rPr lang="zh-CN" altLang="en-US"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企业需要特别关注的规定</a:t>
                </a:r>
                <a:endParaRPr lang="en-GB"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7198" name="Group -759"/>
          <p:cNvGrpSpPr/>
          <p:nvPr/>
        </p:nvGrpSpPr>
        <p:grpSpPr>
          <a:xfrm>
            <a:off x="769938" y="1808163"/>
            <a:ext cx="3698875" cy="3489325"/>
            <a:chOff x="492667" y="1640450"/>
            <a:chExt cx="3697894" cy="3489295"/>
          </a:xfrm>
        </p:grpSpPr>
        <p:sp>
          <p:nvSpPr>
            <p:cNvPr id="7199" name="Rectangle 425"/>
            <p:cNvSpPr/>
            <p:nvPr/>
          </p:nvSpPr>
          <p:spPr>
            <a:xfrm>
              <a:off x="1532831" y="2904839"/>
              <a:ext cx="1535327" cy="784510"/>
            </a:xfrm>
            <a:prstGeom prst="rect">
              <a:avLst/>
            </a:prstGeom>
            <a:noFill/>
            <a:ln w="9525">
              <a:noFill/>
            </a:ln>
          </p:spPr>
          <p:txBody>
            <a:bodyPr lIns="0" rIns="0" anchor="t" anchorCtr="0">
              <a:spAutoFit/>
            </a:bodyPr>
            <a:p>
              <a:pPr algn="dist" eaLnBrk="0" hangingPunct="0"/>
              <a:r>
                <a:rPr lang="zh-CN" altLang="en-US" sz="4500" b="1" dirty="0">
                  <a:solidFill>
                    <a:srgbClr val="187000"/>
                  </a:solidFill>
                  <a:latin typeface="微软雅黑" panose="020B0503020204020204" pitchFamily="34" charset="-122"/>
                  <a:ea typeface="微软雅黑" panose="020B0503020204020204" pitchFamily="34" charset="-122"/>
                </a:rPr>
                <a:t>目录</a:t>
              </a:r>
              <a:endParaRPr lang="en-US" altLang="en-US" dirty="0">
                <a:latin typeface="Calibri" panose="020F0502020204030204" pitchFamily="34" charset="0"/>
                <a:ea typeface="宋体" panose="02010600030101010101" pitchFamily="2" charset="-122"/>
              </a:endParaRPr>
            </a:p>
          </p:txBody>
        </p:sp>
        <p:sp>
          <p:nvSpPr>
            <p:cNvPr id="7200" name="Rectangle 427"/>
            <p:cNvSpPr/>
            <p:nvPr/>
          </p:nvSpPr>
          <p:spPr>
            <a:xfrm>
              <a:off x="1532831" y="3643419"/>
              <a:ext cx="1535327" cy="351956"/>
            </a:xfrm>
            <a:prstGeom prst="rect">
              <a:avLst/>
            </a:prstGeom>
            <a:noFill/>
            <a:ln w="9525">
              <a:noFill/>
            </a:ln>
          </p:spPr>
          <p:txBody>
            <a:bodyPr lIns="0" rIns="0" anchor="t" anchorCtr="0">
              <a:spAutoFit/>
            </a:bodyPr>
            <a:p>
              <a:pPr algn="dist" eaLnBrk="0" hangingPunct="0"/>
              <a:r>
                <a:rPr lang="en-US" altLang="zh-CN" sz="1600" dirty="0">
                  <a:solidFill>
                    <a:srgbClr val="187000"/>
                  </a:solidFill>
                  <a:latin typeface="微软雅黑 Light" pitchFamily="34" charset="-122"/>
                  <a:ea typeface="微软雅黑 Light" pitchFamily="34" charset="-122"/>
                </a:rPr>
                <a:t>CONTENTS</a:t>
              </a:r>
              <a:endParaRPr lang="zh-CN" altLang="en-US" sz="1600" dirty="0">
                <a:solidFill>
                  <a:srgbClr val="187000"/>
                </a:solidFill>
                <a:latin typeface="微软雅黑 Light" pitchFamily="34" charset="-122"/>
                <a:ea typeface="微软雅黑 Light" pitchFamily="34" charset="-122"/>
              </a:endParaRPr>
            </a:p>
          </p:txBody>
        </p:sp>
        <p:pic>
          <p:nvPicPr>
            <p:cNvPr id="7201" name="Picture 129"/>
            <p:cNvPicPr>
              <a:picLocks noChangeAspect="1"/>
            </p:cNvPicPr>
            <p:nvPr/>
          </p:nvPicPr>
          <p:blipFill>
            <a:blip r:embed="rId2"/>
            <a:stretch>
              <a:fillRect/>
            </a:stretch>
          </p:blipFill>
          <p:spPr>
            <a:xfrm>
              <a:off x="492667" y="1640450"/>
              <a:ext cx="3697894" cy="3489295"/>
            </a:xfrm>
            <a:prstGeom prst="rect">
              <a:avLst/>
            </a:prstGeom>
            <a:noFill/>
            <a:ln w="9525">
              <a:noFill/>
            </a:ln>
          </p:spPr>
        </p:pic>
      </p:grpSp>
      <p:pic>
        <p:nvPicPr>
          <p:cNvPr id="7202" name="Picture 131" descr="main visual copy.png"/>
          <p:cNvPicPr>
            <a:picLocks noChangeAspect="1"/>
          </p:cNvPicPr>
          <p:nvPr/>
        </p:nvPicPr>
        <p:blipFill>
          <a:blip r:embed="rId3"/>
          <a:srcRect l="21301" t="44293"/>
          <a:stretch>
            <a:fillRect/>
          </a:stretch>
        </p:blipFill>
        <p:spPr>
          <a:xfrm>
            <a:off x="223838" y="0"/>
            <a:ext cx="4927600" cy="1103313"/>
          </a:xfrm>
          <a:prstGeom prst="rect">
            <a:avLst/>
          </a:prstGeom>
          <a:noFill/>
          <a:ln w="9525">
            <a:noFill/>
          </a:ln>
        </p:spPr>
      </p:pic>
      <p:pic>
        <p:nvPicPr>
          <p:cNvPr id="7203" name="Picture 133" descr="main visual copy.png"/>
          <p:cNvPicPr>
            <a:picLocks noChangeAspect="1"/>
          </p:cNvPicPr>
          <p:nvPr/>
        </p:nvPicPr>
        <p:blipFill>
          <a:blip r:embed="rId4"/>
          <a:srcRect r="55202"/>
          <a:stretch>
            <a:fillRect/>
          </a:stretch>
        </p:blipFill>
        <p:spPr>
          <a:xfrm>
            <a:off x="8877300" y="4405313"/>
            <a:ext cx="3981450" cy="2811462"/>
          </a:xfrm>
          <a:prstGeom prst="rect">
            <a:avLst/>
          </a:prstGeom>
          <a:noFill/>
          <a:ln w="9525">
            <a:noFill/>
          </a:ln>
        </p:spPr>
      </p:pic>
      <p:sp>
        <p:nvSpPr>
          <p:cNvPr id="720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Group -593"/>
          <p:cNvGrpSpPr/>
          <p:nvPr/>
        </p:nvGrpSpPr>
        <p:grpSpPr>
          <a:xfrm>
            <a:off x="498475" y="231775"/>
            <a:ext cx="7731125" cy="1143000"/>
            <a:chOff x="380703" y="276843"/>
            <a:chExt cx="8998850" cy="1330152"/>
          </a:xfrm>
        </p:grpSpPr>
        <p:pic>
          <p:nvPicPr>
            <p:cNvPr id="34818" name="Picture 28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4819" name="Group -591"/>
            <p:cNvGrpSpPr/>
            <p:nvPr/>
          </p:nvGrpSpPr>
          <p:grpSpPr>
            <a:xfrm>
              <a:off x="380703" y="276843"/>
              <a:ext cx="8998850" cy="904081"/>
              <a:chOff x="291896" y="67903"/>
              <a:chExt cx="8532713" cy="856370"/>
            </a:xfrm>
          </p:grpSpPr>
          <p:sp>
            <p:nvSpPr>
              <p:cNvPr id="34820" name="AutoShape 717"/>
              <p:cNvSpPr/>
              <p:nvPr/>
            </p:nvSpPr>
            <p:spPr>
              <a:xfrm>
                <a:off x="436803" y="245110"/>
                <a:ext cx="6560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4821" name="Picture 28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4822" name="Rectangle 719"/>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对部分违法行为实行“ 双罚制 ”</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34823" name="AutoShape 721"/>
          <p:cNvSpPr/>
          <p:nvPr/>
        </p:nvSpPr>
        <p:spPr>
          <a:xfrm rot="-5400000" flipH="1">
            <a:off x="400050"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24" name="AutoShape 723"/>
          <p:cNvSpPr/>
          <p:nvPr/>
        </p:nvSpPr>
        <p:spPr>
          <a:xfrm>
            <a:off x="788988"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25" name="AutoShape 725"/>
          <p:cNvSpPr/>
          <p:nvPr/>
        </p:nvSpPr>
        <p:spPr>
          <a:xfrm>
            <a:off x="600075" y="2182813"/>
            <a:ext cx="2474913" cy="520700"/>
          </a:xfrm>
          <a:prstGeom prst="homePlate">
            <a:avLst>
              <a:gd name="adj" fmla="val 33425"/>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26" name="Rectangle 727"/>
          <p:cNvSpPr/>
          <p:nvPr/>
        </p:nvSpPr>
        <p:spPr>
          <a:xfrm>
            <a:off x="1128713" y="2946400"/>
            <a:ext cx="2373312" cy="1433513"/>
          </a:xfrm>
          <a:prstGeom prst="rect">
            <a:avLst/>
          </a:prstGeom>
          <a:noFill/>
          <a:ln w="9525">
            <a:noFill/>
          </a:ln>
        </p:spPr>
        <p:txBody>
          <a:bodyPr lIns="0" tIns="0" rIns="0" bIns="0" anchor="t" anchorCtr="0">
            <a:spAutoFit/>
          </a:bodyPr>
          <a:p>
            <a:pPr algn="just" eaLnBrk="0" hangingPunct="0">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rPr>
              <a:t>合伙企业营业执照上登记的执行事务合伙人，个体工商户的经营者、个人独资企业的投资人等。</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4827" name="Rectangle 729"/>
          <p:cNvSpPr/>
          <p:nvPr/>
        </p:nvSpPr>
        <p:spPr>
          <a:xfrm>
            <a:off x="714375" y="2189163"/>
            <a:ext cx="2474913" cy="461962"/>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主要负责人</a:t>
            </a:r>
            <a:endParaRPr lang="en-US" altLang="en-US" dirty="0">
              <a:latin typeface="Calibri" panose="020F0502020204030204" pitchFamily="34" charset="0"/>
              <a:ea typeface="宋体" panose="02010600030101010101" pitchFamily="2" charset="-122"/>
            </a:endParaRPr>
          </a:p>
        </p:txBody>
      </p:sp>
      <p:sp>
        <p:nvSpPr>
          <p:cNvPr id="34828" name="AutoShape 731"/>
          <p:cNvSpPr/>
          <p:nvPr/>
        </p:nvSpPr>
        <p:spPr>
          <a:xfrm rot="-5400000" flipH="1">
            <a:off x="4505325"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29" name="AutoShape 733"/>
          <p:cNvSpPr/>
          <p:nvPr/>
        </p:nvSpPr>
        <p:spPr>
          <a:xfrm>
            <a:off x="4894263"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30" name="AutoShape 735"/>
          <p:cNvSpPr/>
          <p:nvPr/>
        </p:nvSpPr>
        <p:spPr>
          <a:xfrm>
            <a:off x="4705350" y="2182813"/>
            <a:ext cx="2474913" cy="520700"/>
          </a:xfrm>
          <a:prstGeom prst="homePlate">
            <a:avLst>
              <a:gd name="adj" fmla="val 33425"/>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31" name="Rectangle 737"/>
          <p:cNvSpPr/>
          <p:nvPr/>
        </p:nvSpPr>
        <p:spPr>
          <a:xfrm>
            <a:off x="5095875" y="2946400"/>
            <a:ext cx="2644775" cy="1477963"/>
          </a:xfrm>
          <a:prstGeom prst="rect">
            <a:avLst/>
          </a:prstGeom>
          <a:noFill/>
          <a:ln w="9525">
            <a:noFill/>
          </a:ln>
        </p:spPr>
        <p:txBody>
          <a:bodyPr lIns="0" tIns="0" rIns="0" bIns="0" anchor="t" anchorCtr="0">
            <a:spAutoFit/>
          </a:bodyPr>
          <a:p>
            <a:pPr algn="just" eaLnBrk="0" hangingPunct="0">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rPr>
              <a:t>一般是指对单位环境违法行为起到决定、批准、授意、纵容、指挥等作用的，具有一定管理领导职务的人员。</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4832" name="Rectangle 739"/>
          <p:cNvSpPr/>
          <p:nvPr/>
        </p:nvSpPr>
        <p:spPr>
          <a:xfrm>
            <a:off x="4819650" y="2189163"/>
            <a:ext cx="2473325" cy="412750"/>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直接负责的主管人员</a:t>
            </a:r>
            <a:endParaRPr lang="en-US" altLang="en-US" dirty="0">
              <a:latin typeface="Calibri" panose="020F0502020204030204" pitchFamily="34" charset="0"/>
              <a:ea typeface="宋体" panose="02010600030101010101" pitchFamily="2" charset="-122"/>
            </a:endParaRPr>
          </a:p>
        </p:txBody>
      </p:sp>
      <p:sp>
        <p:nvSpPr>
          <p:cNvPr id="34833" name="AutoShape 741"/>
          <p:cNvSpPr/>
          <p:nvPr/>
        </p:nvSpPr>
        <p:spPr>
          <a:xfrm rot="-5400000" flipH="1">
            <a:off x="8580438" y="2243138"/>
            <a:ext cx="660400" cy="260350"/>
          </a:xfrm>
          <a:prstGeom prst="flowChartInputOutput">
            <a:avLst/>
          </a:prstGeom>
          <a:solidFill>
            <a:srgbClr val="00823B"/>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34" name="AutoShape 743"/>
          <p:cNvSpPr/>
          <p:nvPr/>
        </p:nvSpPr>
        <p:spPr>
          <a:xfrm>
            <a:off x="8967788" y="1816100"/>
            <a:ext cx="3048000" cy="4392613"/>
          </a:xfrm>
          <a:prstGeom prst="roundRect">
            <a:avLst>
              <a:gd name="adj" fmla="val 6769"/>
            </a:avLst>
          </a:prstGeom>
          <a:solidFill>
            <a:srgbClr val="D3EEB6"/>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35" name="AutoShape 745"/>
          <p:cNvSpPr/>
          <p:nvPr/>
        </p:nvSpPr>
        <p:spPr>
          <a:xfrm>
            <a:off x="8780463" y="2182813"/>
            <a:ext cx="2473325" cy="520700"/>
          </a:xfrm>
          <a:prstGeom prst="homePlate">
            <a:avLst>
              <a:gd name="adj" fmla="val 33403"/>
            </a:avLst>
          </a:prstGeom>
          <a:solidFill>
            <a:srgbClr val="00AE4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34836" name="Rectangle 747"/>
          <p:cNvSpPr/>
          <p:nvPr/>
        </p:nvSpPr>
        <p:spPr>
          <a:xfrm>
            <a:off x="9305925" y="2946400"/>
            <a:ext cx="2524125" cy="1803400"/>
          </a:xfrm>
          <a:prstGeom prst="rect">
            <a:avLst/>
          </a:prstGeom>
          <a:noFill/>
          <a:ln w="9525">
            <a:noFill/>
          </a:ln>
        </p:spPr>
        <p:txBody>
          <a:bodyPr lIns="0" tIns="0" rIns="0" bIns="0" anchor="t" anchorCtr="0">
            <a:spAutoFit/>
          </a:bodyPr>
          <a:p>
            <a:pPr algn="just" eaLnBrk="0" hangingPunct="0">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rPr>
              <a:t>包括具体实施违法行为，或对违法起到较大作用的人员，既可能是单位的管理人员，也可能是普通职工，包括聘任、雇佣人员。</a:t>
            </a: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4837" name="Rectangle 749"/>
          <p:cNvSpPr/>
          <p:nvPr/>
        </p:nvSpPr>
        <p:spPr>
          <a:xfrm>
            <a:off x="8893175" y="2189163"/>
            <a:ext cx="2474913" cy="412750"/>
          </a:xfrm>
          <a:prstGeom prst="rect">
            <a:avLst/>
          </a:prstGeom>
          <a:noFill/>
          <a:ln w="9525">
            <a:noFill/>
          </a:ln>
        </p:spPr>
        <p:txBody>
          <a:bodyPr lIns="0" tIns="0" rIns="0" bIns="0" anchor="t" anchorCtr="0">
            <a:spAutoFit/>
          </a:bodyPr>
          <a:p>
            <a:pPr eaLnBrk="0" hangingPunct="0">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其他直接责任人员</a:t>
            </a:r>
            <a:endParaRPr lang="en-US" altLang="en-US" dirty="0">
              <a:latin typeface="Calibri" panose="020F0502020204030204" pitchFamily="34" charset="0"/>
              <a:ea typeface="宋体" panose="02010600030101010101" pitchFamily="2" charset="-122"/>
            </a:endParaRPr>
          </a:p>
        </p:txBody>
      </p:sp>
      <p:sp>
        <p:nvSpPr>
          <p:cNvPr id="34838" name="Freeform 751"/>
          <p:cNvSpPr/>
          <p:nvPr/>
        </p:nvSpPr>
        <p:spPr>
          <a:xfrm>
            <a:off x="4125913" y="3832225"/>
            <a:ext cx="579437" cy="546100"/>
          </a:xfrm>
          <a:custGeom>
            <a:avLst/>
            <a:gdLst/>
            <a:ahLst/>
            <a:cxnLst>
              <a:cxn ang="0">
                <a:pos x="76266" y="211121"/>
              </a:cxn>
              <a:cxn ang="0">
                <a:pos x="224058" y="211121"/>
              </a:cxn>
              <a:cxn ang="0">
                <a:pos x="224058" y="73180"/>
              </a:cxn>
              <a:cxn ang="0">
                <a:pos x="351315" y="73180"/>
              </a:cxn>
              <a:cxn ang="0">
                <a:pos x="351315" y="211121"/>
              </a:cxn>
              <a:cxn ang="0">
                <a:pos x="499108" y="211121"/>
              </a:cxn>
              <a:cxn ang="0">
                <a:pos x="499108" y="340975"/>
              </a:cxn>
              <a:cxn ang="0">
                <a:pos x="351315" y="340975"/>
              </a:cxn>
              <a:cxn ang="0">
                <a:pos x="351315" y="478916"/>
              </a:cxn>
              <a:cxn ang="0">
                <a:pos x="224058" y="478916"/>
              </a:cxn>
              <a:cxn ang="0">
                <a:pos x="224058" y="340975"/>
              </a:cxn>
              <a:cxn ang="0">
                <a:pos x="76266"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4839" name="Freeform 753"/>
          <p:cNvSpPr/>
          <p:nvPr/>
        </p:nvSpPr>
        <p:spPr>
          <a:xfrm>
            <a:off x="8188325" y="3832225"/>
            <a:ext cx="579438" cy="546100"/>
          </a:xfrm>
          <a:custGeom>
            <a:avLst/>
            <a:gdLst/>
            <a:ahLst/>
            <a:cxnLst>
              <a:cxn ang="0">
                <a:pos x="76268" y="211121"/>
              </a:cxn>
              <a:cxn ang="0">
                <a:pos x="224061" y="211121"/>
              </a:cxn>
              <a:cxn ang="0">
                <a:pos x="224061" y="73180"/>
              </a:cxn>
              <a:cxn ang="0">
                <a:pos x="351319" y="73180"/>
              </a:cxn>
              <a:cxn ang="0">
                <a:pos x="351319" y="211121"/>
              </a:cxn>
              <a:cxn ang="0">
                <a:pos x="499115" y="211121"/>
              </a:cxn>
              <a:cxn ang="0">
                <a:pos x="499115" y="340975"/>
              </a:cxn>
              <a:cxn ang="0">
                <a:pos x="351319" y="340975"/>
              </a:cxn>
              <a:cxn ang="0">
                <a:pos x="351319" y="478916"/>
              </a:cxn>
              <a:cxn ang="0">
                <a:pos x="224061" y="478916"/>
              </a:cxn>
              <a:cxn ang="0">
                <a:pos x="224061" y="340975"/>
              </a:cxn>
              <a:cxn ang="0">
                <a:pos x="76268" y="340975"/>
              </a:cxn>
            </a:cxnLst>
            <a:pathLst>
              <a:path w="579947" h="545355">
                <a:moveTo>
                  <a:pt x="76871" y="208543"/>
                </a:moveTo>
                <a:lnTo>
                  <a:pt x="225839" y="208543"/>
                </a:lnTo>
                <a:lnTo>
                  <a:pt x="225839" y="72286"/>
                </a:lnTo>
                <a:lnTo>
                  <a:pt x="354107" y="72286"/>
                </a:lnTo>
                <a:lnTo>
                  <a:pt x="354107" y="208543"/>
                </a:lnTo>
                <a:lnTo>
                  <a:pt x="503075" y="208543"/>
                </a:lnTo>
                <a:lnTo>
                  <a:pt x="503075" y="336811"/>
                </a:lnTo>
                <a:lnTo>
                  <a:pt x="354107" y="336811"/>
                </a:lnTo>
                <a:lnTo>
                  <a:pt x="354107" y="473068"/>
                </a:lnTo>
                <a:lnTo>
                  <a:pt x="225839" y="473068"/>
                </a:lnTo>
                <a:lnTo>
                  <a:pt x="225839" y="336811"/>
                </a:lnTo>
                <a:lnTo>
                  <a:pt x="76871" y="336811"/>
                </a:lnTo>
                <a:lnTo>
                  <a:pt x="76871" y="208543"/>
                </a:lnTo>
                <a:close/>
              </a:path>
            </a:pathLst>
          </a:custGeom>
          <a:solidFill>
            <a:srgbClr val="BDE592"/>
          </a:solidFill>
          <a:ln w="9525">
            <a:noFill/>
          </a:ln>
        </p:spPr>
        <p:txBody>
          <a:bodyPr/>
          <a:p>
            <a:endParaRPr lang="zh-CN" altLang="en-US"/>
          </a:p>
        </p:txBody>
      </p:sp>
      <p:sp>
        <p:nvSpPr>
          <p:cNvPr id="34840"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67" name="AutoShape 791"/>
          <p:cNvSpPr>
            <a:spLocks noChangeArrowheads="1"/>
          </p:cNvSpPr>
          <p:nvPr/>
        </p:nvSpPr>
        <p:spPr bwMode="auto">
          <a:xfrm rot="16200000">
            <a:off x="1035050" y="2281238"/>
            <a:ext cx="3657600" cy="3441700"/>
          </a:xfrm>
          <a:prstGeom prst="hexagon">
            <a:avLst>
              <a:gd name="adj" fmla="val 26568"/>
              <a:gd name="vf" fmla="val 115470"/>
            </a:avLst>
          </a:prstGeom>
          <a:solidFill>
            <a:srgbClr val="E9F6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3" tIns="9813" rIns="9813" bIns="9813"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endParaRPr>
          </a:p>
        </p:txBody>
      </p:sp>
      <p:grpSp>
        <p:nvGrpSpPr>
          <p:cNvPr id="35842" name="Group -567"/>
          <p:cNvGrpSpPr/>
          <p:nvPr/>
        </p:nvGrpSpPr>
        <p:grpSpPr>
          <a:xfrm>
            <a:off x="498475" y="231775"/>
            <a:ext cx="7731125" cy="1143000"/>
            <a:chOff x="380703" y="276843"/>
            <a:chExt cx="8998850" cy="1330152"/>
          </a:xfrm>
        </p:grpSpPr>
        <p:pic>
          <p:nvPicPr>
            <p:cNvPr id="35843" name="Picture 29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5844" name="Group -565"/>
            <p:cNvGrpSpPr/>
            <p:nvPr/>
          </p:nvGrpSpPr>
          <p:grpSpPr>
            <a:xfrm>
              <a:off x="380703" y="276843"/>
              <a:ext cx="8998850" cy="904081"/>
              <a:chOff x="291896" y="67903"/>
              <a:chExt cx="8532713" cy="856370"/>
            </a:xfrm>
          </p:grpSpPr>
          <p:sp>
            <p:nvSpPr>
              <p:cNvPr id="35845" name="AutoShape 811"/>
              <p:cNvSpPr/>
              <p:nvPr/>
            </p:nvSpPr>
            <p:spPr>
              <a:xfrm>
                <a:off x="436803" y="245110"/>
                <a:ext cx="512957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5846" name="Picture 29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5847" name="Rectangle 813"/>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（二）对排污单位建立信用记录制度</a:t>
                </a:r>
                <a:endParaRPr lang="en-US" altLang="en-US" dirty="0">
                  <a:latin typeface="Calibri" panose="020F0502020204030204" pitchFamily="34" charset="0"/>
                  <a:ea typeface="宋体" panose="02010600030101010101" pitchFamily="2" charset="-122"/>
                </a:endParaRPr>
              </a:p>
            </p:txBody>
          </p:sp>
        </p:grpSp>
      </p:grpSp>
      <p:sp>
        <p:nvSpPr>
          <p:cNvPr id="3584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
        <p:nvSpPr>
          <p:cNvPr id="35849" name="矩形 1"/>
          <p:cNvSpPr/>
          <p:nvPr/>
        </p:nvSpPr>
        <p:spPr>
          <a:xfrm>
            <a:off x="1892300" y="1801813"/>
            <a:ext cx="8569325" cy="4400550"/>
          </a:xfrm>
          <a:prstGeom prst="rect">
            <a:avLst/>
          </a:prstGeom>
          <a:noFill/>
          <a:ln w="9525">
            <a:noFill/>
          </a:ln>
        </p:spPr>
        <p:txBody>
          <a:bodyPr anchor="t" anchorCtr="0">
            <a:spAutoFit/>
          </a:bodyPr>
          <a:p>
            <a:r>
              <a:rPr lang="zh-CN" altLang="en-US" sz="2800" dirty="0">
                <a:latin typeface="Calibri" panose="020F0502020204030204" pitchFamily="34" charset="0"/>
                <a:ea typeface="宋体" panose="02010600030101010101" pitchFamily="2" charset="-122"/>
              </a:rPr>
              <a:t>         新固废法第</a:t>
            </a:r>
            <a:r>
              <a:rPr lang="en-US" altLang="zh-CN" sz="2800" dirty="0">
                <a:latin typeface="Calibri" panose="020F0502020204030204" pitchFamily="34" charset="0"/>
                <a:ea typeface="宋体" panose="02010600030101010101" pitchFamily="2" charset="-122"/>
              </a:rPr>
              <a:t>28</a:t>
            </a:r>
            <a:r>
              <a:rPr lang="zh-CN" altLang="en-US" sz="2800" dirty="0">
                <a:latin typeface="Calibri" panose="020F0502020204030204" pitchFamily="34" charset="0"/>
                <a:ea typeface="宋体" panose="02010600030101010101" pitchFamily="2" charset="-122"/>
              </a:rPr>
              <a:t>条规定，生态环境主管部门应当会同有关部门建立产生、收集、贮存、运输、利用、处置固体废物的单位和其他生产经营者信用记录制度，将相关信用记录纳入全国信用信息共享平台。</a:t>
            </a:r>
            <a:endParaRPr lang="zh-CN" altLang="en-US" sz="2800" dirty="0">
              <a:latin typeface="Calibri" panose="020F0502020204030204" pitchFamily="34" charset="0"/>
              <a:ea typeface="宋体" panose="02010600030101010101" pitchFamily="2" charset="-122"/>
            </a:endParaRPr>
          </a:p>
          <a:p>
            <a:r>
              <a:rPr lang="zh-CN" altLang="en-US" sz="2800" dirty="0">
                <a:latin typeface="Calibri" panose="020F0502020204030204" pitchFamily="34" charset="0"/>
                <a:ea typeface="宋体" panose="02010600030101010101" pitchFamily="2" charset="-122"/>
              </a:rPr>
              <a:t>生态环境领域，法律层面上，第一次提到将“相关违法信息记入社会诚信档案”是</a:t>
            </a:r>
            <a:r>
              <a:rPr lang="en-US" altLang="zh-CN" sz="2800" dirty="0">
                <a:latin typeface="Calibri" panose="020F0502020204030204" pitchFamily="34" charset="0"/>
                <a:ea typeface="宋体" panose="02010600030101010101" pitchFamily="2" charset="-122"/>
              </a:rPr>
              <a:t>2018</a:t>
            </a:r>
            <a:r>
              <a:rPr lang="zh-CN" altLang="en-US" sz="2800" dirty="0">
                <a:latin typeface="Calibri" panose="020F0502020204030204" pitchFamily="34" charset="0"/>
                <a:ea typeface="宋体" panose="02010600030101010101" pitchFamily="2" charset="-122"/>
              </a:rPr>
              <a:t>年修正的</a:t>
            </a:r>
            <a:r>
              <a:rPr lang="en-US" altLang="zh-CN" sz="2800" dirty="0">
                <a:latin typeface="Calibri" panose="020F0502020204030204" pitchFamily="34" charset="0"/>
                <a:ea typeface="宋体" panose="02010600030101010101" pitchFamily="2" charset="-122"/>
              </a:rPr>
              <a:t>《</a:t>
            </a:r>
            <a:r>
              <a:rPr lang="zh-CN" altLang="en-US" sz="2800" dirty="0">
                <a:latin typeface="Calibri" panose="020F0502020204030204" pitchFamily="34" charset="0"/>
                <a:ea typeface="宋体" panose="02010600030101010101" pitchFamily="2" charset="-122"/>
              </a:rPr>
              <a:t>环境影响评价法</a:t>
            </a:r>
            <a:r>
              <a:rPr lang="en-US" altLang="zh-CN" sz="2800" dirty="0">
                <a:latin typeface="Calibri" panose="020F0502020204030204" pitchFamily="34" charset="0"/>
                <a:ea typeface="宋体" panose="02010600030101010101" pitchFamily="2" charset="-122"/>
              </a:rPr>
              <a:t>》</a:t>
            </a:r>
            <a:r>
              <a:rPr lang="zh-CN" altLang="en-US" sz="2800" dirty="0">
                <a:latin typeface="Calibri" panose="020F0502020204030204" pitchFamily="34" charset="0"/>
                <a:ea typeface="宋体" panose="02010600030101010101" pitchFamily="2" charset="-122"/>
              </a:rPr>
              <a:t>，对象是环评报告的编制单位、编制主持人和主要编制人员。而新固废法第一次在法律层面上明确提出了“信用记录制度”，并且法律层面上第一次针对生产经营者适用信用惩戒。</a:t>
            </a:r>
            <a:endParaRPr lang="zh-CN" altLang="en-US" sz="2800" dirty="0">
              <a:latin typeface="Calibri" panose="020F0502020204030204" pitchFamily="34" charset="0"/>
              <a:ea typeface="宋体" panose="02010600030101010101" pitchFamily="2" charset="-122"/>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67" name="AutoShape 791"/>
          <p:cNvSpPr>
            <a:spLocks noChangeArrowheads="1"/>
          </p:cNvSpPr>
          <p:nvPr/>
        </p:nvSpPr>
        <p:spPr bwMode="auto">
          <a:xfrm rot="16200000">
            <a:off x="1035050" y="2281238"/>
            <a:ext cx="3657600" cy="3441700"/>
          </a:xfrm>
          <a:prstGeom prst="hexagon">
            <a:avLst>
              <a:gd name="adj" fmla="val 26568"/>
              <a:gd name="vf" fmla="val 115470"/>
            </a:avLst>
          </a:prstGeom>
          <a:solidFill>
            <a:srgbClr val="E9F6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3" tIns="9813" rIns="9813" bIns="9813"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endParaRPr>
          </a:p>
        </p:txBody>
      </p:sp>
      <p:grpSp>
        <p:nvGrpSpPr>
          <p:cNvPr id="36866" name="Group -567"/>
          <p:cNvGrpSpPr/>
          <p:nvPr/>
        </p:nvGrpSpPr>
        <p:grpSpPr>
          <a:xfrm>
            <a:off x="498475" y="231775"/>
            <a:ext cx="7731125" cy="1143000"/>
            <a:chOff x="380703" y="276843"/>
            <a:chExt cx="8998850" cy="1330152"/>
          </a:xfrm>
        </p:grpSpPr>
        <p:pic>
          <p:nvPicPr>
            <p:cNvPr id="36867" name="Picture 29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6868" name="Group -565"/>
            <p:cNvGrpSpPr/>
            <p:nvPr/>
          </p:nvGrpSpPr>
          <p:grpSpPr>
            <a:xfrm>
              <a:off x="380703" y="276843"/>
              <a:ext cx="8998850" cy="904081"/>
              <a:chOff x="291896" y="67903"/>
              <a:chExt cx="8532713" cy="856370"/>
            </a:xfrm>
          </p:grpSpPr>
          <p:sp>
            <p:nvSpPr>
              <p:cNvPr id="36869" name="AutoShape 811"/>
              <p:cNvSpPr/>
              <p:nvPr/>
            </p:nvSpPr>
            <p:spPr>
              <a:xfrm>
                <a:off x="436803" y="245110"/>
                <a:ext cx="512957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6870" name="Picture 29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6871" name="Rectangle 813"/>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（三）产废单位对工业固废的全程性责任</a:t>
                </a:r>
                <a:endParaRPr lang="en-US" altLang="en-US" dirty="0">
                  <a:latin typeface="Calibri" panose="020F0502020204030204" pitchFamily="34" charset="0"/>
                  <a:ea typeface="宋体" panose="02010600030101010101" pitchFamily="2" charset="-122"/>
                </a:endParaRPr>
              </a:p>
            </p:txBody>
          </p:sp>
        </p:grpSp>
      </p:grpSp>
      <p:sp>
        <p:nvSpPr>
          <p:cNvPr id="36872"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
        <p:nvSpPr>
          <p:cNvPr id="36873" name="矩形 1"/>
          <p:cNvSpPr/>
          <p:nvPr/>
        </p:nvSpPr>
        <p:spPr>
          <a:xfrm>
            <a:off x="1892300" y="1801813"/>
            <a:ext cx="8569325" cy="5262562"/>
          </a:xfrm>
          <a:prstGeom prst="rect">
            <a:avLst/>
          </a:prstGeom>
          <a:noFill/>
          <a:ln w="9525">
            <a:noFill/>
          </a:ln>
        </p:spPr>
        <p:txBody>
          <a:bodyPr anchor="t" anchorCtr="0">
            <a:spAutoFit/>
          </a:bodyPr>
          <a:p>
            <a:r>
              <a:rPr lang="en-US" altLang="zh-CN" sz="2800" dirty="0">
                <a:latin typeface="Calibri" panose="020F0502020204030204" pitchFamily="34" charset="0"/>
                <a:ea typeface="宋体" panose="02010600030101010101" pitchFamily="2" charset="-122"/>
              </a:rPr>
              <a:t>       </a:t>
            </a:r>
            <a:r>
              <a:rPr lang="zh-CN" altLang="zh-CN" sz="2800" dirty="0">
                <a:latin typeface="Calibri" panose="020F0502020204030204" pitchFamily="34" charset="0"/>
                <a:ea typeface="宋体" panose="02010600030101010101" pitchFamily="2" charset="-122"/>
              </a:rPr>
              <a:t>新固废法特别关注固体废物污染的</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源头防控</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工业固体废物</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一章共</a:t>
            </a:r>
            <a:r>
              <a:rPr lang="en-US" altLang="zh-CN" sz="2800" dirty="0">
                <a:latin typeface="Calibri" panose="020F0502020204030204" pitchFamily="34" charset="0"/>
                <a:ea typeface="宋体" panose="02010600030101010101" pitchFamily="2" charset="-122"/>
              </a:rPr>
              <a:t>11</a:t>
            </a:r>
            <a:r>
              <a:rPr lang="zh-CN" altLang="zh-CN" sz="2800" dirty="0">
                <a:latin typeface="Calibri" panose="020F0502020204030204" pitchFamily="34" charset="0"/>
                <a:ea typeface="宋体" panose="02010600030101010101" pitchFamily="2" charset="-122"/>
              </a:rPr>
              <a:t>条，其中前</a:t>
            </a:r>
            <a:r>
              <a:rPr lang="en-US" altLang="zh-CN" sz="2800" dirty="0">
                <a:latin typeface="Calibri" panose="020F0502020204030204" pitchFamily="34" charset="0"/>
                <a:ea typeface="宋体" panose="02010600030101010101" pitchFamily="2" charset="-122"/>
              </a:rPr>
              <a:t>4</a:t>
            </a:r>
            <a:r>
              <a:rPr lang="zh-CN" altLang="zh-CN" sz="2800" dirty="0">
                <a:latin typeface="Calibri" panose="020F0502020204030204" pitchFamily="34" charset="0"/>
                <a:ea typeface="宋体" panose="02010600030101010101" pitchFamily="2" charset="-122"/>
              </a:rPr>
              <a:t>条是政府及职能部门宏观管理的内容，而后</a:t>
            </a:r>
            <a:r>
              <a:rPr lang="en-US" altLang="zh-CN" sz="2800" dirty="0">
                <a:latin typeface="Calibri" panose="020F0502020204030204" pitchFamily="34" charset="0"/>
                <a:ea typeface="宋体" panose="02010600030101010101" pitchFamily="2" charset="-122"/>
              </a:rPr>
              <a:t>7</a:t>
            </a:r>
            <a:r>
              <a:rPr lang="zh-CN" altLang="zh-CN" sz="2800" dirty="0">
                <a:latin typeface="Calibri" panose="020F0502020204030204" pitchFamily="34" charset="0"/>
                <a:ea typeface="宋体" panose="02010600030101010101" pitchFamily="2" charset="-122"/>
              </a:rPr>
              <a:t>条突出强调了</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产生工业固体废物的单位</a:t>
            </a:r>
            <a:r>
              <a:rPr lang="en-US" altLang="zh-CN" sz="2800" dirty="0">
                <a:latin typeface="Calibri" panose="020F0502020204030204" pitchFamily="34" charset="0"/>
                <a:ea typeface="宋体" panose="02010600030101010101" pitchFamily="2" charset="-122"/>
              </a:rPr>
              <a:t>”</a:t>
            </a:r>
            <a:r>
              <a:rPr lang="zh-CN" altLang="zh-CN" sz="2800" dirty="0">
                <a:latin typeface="Calibri" panose="020F0502020204030204" pitchFamily="34" charset="0"/>
                <a:ea typeface="宋体" panose="02010600030101010101" pitchFamily="2" charset="-122"/>
              </a:rPr>
              <a:t>的污染环境防治义务和责任。</a:t>
            </a:r>
            <a:endParaRPr lang="en-US" altLang="zh-CN" sz="2800" dirty="0">
              <a:latin typeface="Calibri" panose="020F0502020204030204" pitchFamily="34" charset="0"/>
              <a:ea typeface="宋体" panose="02010600030101010101" pitchFamily="2" charset="-122"/>
            </a:endParaRPr>
          </a:p>
          <a:p>
            <a:r>
              <a:rPr lang="en-US" altLang="zh-CN" sz="2800" dirty="0">
                <a:latin typeface="Calibri" panose="020F0502020204030204" pitchFamily="34" charset="0"/>
                <a:ea typeface="宋体" panose="02010600030101010101" pitchFamily="2" charset="-122"/>
              </a:rPr>
              <a:t>      </a:t>
            </a:r>
            <a:r>
              <a:rPr lang="zh-CN" altLang="en-US" sz="2800" dirty="0">
                <a:latin typeface="Calibri" panose="020F0502020204030204" pitchFamily="34" charset="0"/>
                <a:ea typeface="宋体" panose="02010600030101010101" pitchFamily="2" charset="-122"/>
              </a:rPr>
              <a:t>新法明确规定，产废单位要建立健全工业固体废物产生、收集、贮存、运输、利用、处置全过程的污染环境防治责任制度（详见，新固废法第</a:t>
            </a:r>
            <a:r>
              <a:rPr lang="en-US" altLang="zh-CN" sz="2800" dirty="0">
                <a:latin typeface="Calibri" panose="020F0502020204030204" pitchFamily="34" charset="0"/>
                <a:ea typeface="宋体" panose="02010600030101010101" pitchFamily="2" charset="-122"/>
              </a:rPr>
              <a:t>37</a:t>
            </a:r>
            <a:r>
              <a:rPr lang="zh-CN" altLang="en-US" sz="2800" dirty="0">
                <a:latin typeface="Calibri" panose="020F0502020204030204" pitchFamily="34" charset="0"/>
                <a:ea typeface="宋体" panose="02010600030101010101" pitchFamily="2" charset="-122"/>
              </a:rPr>
              <a:t>条）。这也就意味着，产废单位要负责固体废物的“从生到死”，无论哪一个环节出了问题，污染了环境或造成生态破坏，产废单位都有承担连带责任的风险。而产废单位建立起全流程规范的固废管理制度，是降低责任风险的唯一办法。</a:t>
            </a:r>
            <a:endParaRPr lang="zh-CN" altLang="zh-CN" sz="2800" dirty="0">
              <a:latin typeface="Calibri" panose="020F0502020204030204" pitchFamily="34" charset="0"/>
              <a:ea typeface="宋体" panose="02010600030101010101" pitchFamily="2" charset="-122"/>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815"/>
          <p:cNvSpPr/>
          <p:nvPr/>
        </p:nvSpPr>
        <p:spPr>
          <a:xfrm>
            <a:off x="693738" y="1733550"/>
            <a:ext cx="3478212" cy="5068888"/>
          </a:xfrm>
          <a:prstGeom prst="rect">
            <a:avLst/>
          </a:prstGeom>
          <a:noFill/>
          <a:ln w="1905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sym typeface="Arial" panose="020B0604020202020204" pitchFamily="34" charset="0"/>
            </a:endParaRPr>
          </a:p>
        </p:txBody>
      </p:sp>
      <p:sp>
        <p:nvSpPr>
          <p:cNvPr id="37890" name="Rectangle 817"/>
          <p:cNvSpPr/>
          <p:nvPr/>
        </p:nvSpPr>
        <p:spPr>
          <a:xfrm>
            <a:off x="920750" y="2092325"/>
            <a:ext cx="3251200" cy="4710113"/>
          </a:xfrm>
          <a:prstGeom prst="rect">
            <a:avLst/>
          </a:prstGeom>
          <a:noFill/>
          <a:ln w="9525">
            <a:noFill/>
          </a:ln>
        </p:spPr>
        <p:txBody>
          <a:bodyPr anchor="t" anchorCtr="0">
            <a:spAutoFit/>
          </a:bodyPr>
          <a:p>
            <a:pPr indent="406400" eaLnBrk="0" hangingPunct="0">
              <a:lnSpc>
                <a:spcPts val="3000"/>
              </a:lnSpc>
            </a:pPr>
            <a:r>
              <a:rPr lang="zh-CN" altLang="en-US" dirty="0">
                <a:solidFill>
                  <a:srgbClr val="595959"/>
                </a:solidFill>
                <a:latin typeface="微软雅黑" panose="020B0503020204020204" pitchFamily="34" charset="-122"/>
                <a:ea typeface="微软雅黑" panose="020B0503020204020204" pitchFamily="34" charset="-122"/>
              </a:rPr>
              <a:t>需要对受托方的主体资格和技术能力进行核实，这既是法律的明文要求，也是产废单位预防连带责任风险的第一步。“核实”需要委托方尽到谨慎注意义务，例如，委托方对受托方的注册资本、经营范围、相应资质、配套的硬件设施和专业技术人员、工作场所、过往业绩等方面的考察。同时注意，能够将“核实”情况外化为“证据”留存。</a:t>
            </a:r>
            <a:endParaRPr lang="en-US" altLang="zh-CN" dirty="0">
              <a:solidFill>
                <a:srgbClr val="595959"/>
              </a:solidFill>
              <a:latin typeface="微软雅黑" panose="020B0503020204020204" pitchFamily="34" charset="-122"/>
              <a:ea typeface="微软雅黑" panose="020B0503020204020204" pitchFamily="34" charset="-122"/>
            </a:endParaRPr>
          </a:p>
        </p:txBody>
      </p:sp>
      <p:grpSp>
        <p:nvGrpSpPr>
          <p:cNvPr id="37891" name="Group -557"/>
          <p:cNvGrpSpPr/>
          <p:nvPr/>
        </p:nvGrpSpPr>
        <p:grpSpPr>
          <a:xfrm>
            <a:off x="1362075" y="471488"/>
            <a:ext cx="1778000" cy="1681162"/>
            <a:chOff x="2032593" y="2567105"/>
            <a:chExt cx="1778521" cy="1682309"/>
          </a:xfrm>
        </p:grpSpPr>
        <p:sp>
          <p:nvSpPr>
            <p:cNvPr id="37892" name="Oval 823"/>
            <p:cNvSpPr/>
            <p:nvPr/>
          </p:nvSpPr>
          <p:spPr>
            <a:xfrm>
              <a:off x="2455487" y="2567105"/>
              <a:ext cx="1223155" cy="1223155"/>
            </a:xfrm>
            <a:prstGeom prst="ellipse">
              <a:avLst/>
            </a:prstGeom>
            <a:solidFill>
              <a:srgbClr val="92D54A"/>
            </a:solidFill>
            <a:ln w="9525">
              <a:noFill/>
            </a:ln>
          </p:spPr>
          <p:txBody>
            <a:bodyPr lIns="289513" tIns="289513" rIns="289513" bIns="289513" anchor="ctr" anchorCtr="0"/>
            <a:p>
              <a:pPr algn="just" eaLnBrk="0" hangingPunct="0">
                <a:lnSpc>
                  <a:spcPct val="120000"/>
                </a:lnSpc>
                <a:spcAft>
                  <a:spcPct val="35000"/>
                </a:spcAft>
              </a:pPr>
              <a:endParaRPr lang="en-US" altLang="en-US" sz="800" b="1" dirty="0">
                <a:latin typeface="Arial" panose="020B0604020202020204" pitchFamily="34" charset="0"/>
                <a:ea typeface="微软雅黑" panose="020B0503020204020204" pitchFamily="34" charset="-122"/>
                <a:sym typeface="Arial" panose="020B0604020202020204" pitchFamily="34" charset="0"/>
              </a:endParaRPr>
            </a:p>
          </p:txBody>
        </p:sp>
        <p:pic>
          <p:nvPicPr>
            <p:cNvPr id="37893" name="Picture 299"/>
            <p:cNvPicPr>
              <a:picLocks noChangeAspect="1"/>
            </p:cNvPicPr>
            <p:nvPr/>
          </p:nvPicPr>
          <p:blipFill>
            <a:blip r:embed="rId1">
              <a:biLevel thresh="50000"/>
              <a:grayscl/>
            </a:blip>
            <a:srcRect b="3"/>
            <a:stretch>
              <a:fillRect/>
            </a:stretch>
          </p:blipFill>
          <p:spPr>
            <a:xfrm>
              <a:off x="2783474" y="2823545"/>
              <a:ext cx="590115" cy="600549"/>
            </a:xfrm>
            <a:prstGeom prst="rect">
              <a:avLst/>
            </a:prstGeom>
            <a:noFill/>
            <a:ln w="9525">
              <a:noFill/>
            </a:ln>
          </p:spPr>
        </p:pic>
        <p:sp>
          <p:nvSpPr>
            <p:cNvPr id="37894" name="Rectangle 825"/>
            <p:cNvSpPr/>
            <p:nvPr/>
          </p:nvSpPr>
          <p:spPr>
            <a:xfrm>
              <a:off x="2032593" y="3790260"/>
              <a:ext cx="1778521" cy="459154"/>
            </a:xfrm>
            <a:prstGeom prst="rect">
              <a:avLst/>
            </a:prstGeom>
            <a:noFill/>
            <a:ln w="9525">
              <a:noFill/>
            </a:ln>
          </p:spPr>
          <p:txBody>
            <a:bodyPr wrap="none" anchor="t" anchorCtr="0">
              <a:spAutoFit/>
            </a:bodyPr>
            <a:p>
              <a:pPr latinLnBrk="1">
                <a:lnSpc>
                  <a:spcPct val="150000"/>
                </a:lnSpc>
              </a:pPr>
              <a:r>
                <a:rPr lang="en-US" altLang="zh-CN" b="1" dirty="0">
                  <a:solidFill>
                    <a:srgbClr val="333333"/>
                  </a:solidFill>
                  <a:latin typeface="微软雅黑" panose="020B0503020204020204" pitchFamily="34" charset="-122"/>
                  <a:ea typeface="微软雅黑" panose="020B0503020204020204" pitchFamily="34" charset="-122"/>
                </a:rPr>
                <a:t>1.</a:t>
              </a:r>
              <a:r>
                <a:rPr lang="zh-CN" altLang="en-US" b="1" dirty="0">
                  <a:solidFill>
                    <a:srgbClr val="333333"/>
                  </a:solidFill>
                  <a:latin typeface="微软雅黑" panose="020B0503020204020204" pitchFamily="34" charset="-122"/>
                  <a:ea typeface="微软雅黑" panose="020B0503020204020204" pitchFamily="34" charset="-122"/>
                </a:rPr>
                <a:t>受托方的选择</a:t>
              </a:r>
              <a:endParaRPr lang="en-US" altLang="zh-CN" b="1" dirty="0">
                <a:solidFill>
                  <a:srgbClr val="0D0D0D"/>
                </a:solidFill>
                <a:latin typeface="微软雅黑" panose="020B0503020204020204" pitchFamily="34" charset="-122"/>
                <a:ea typeface="微软雅黑" panose="020B0503020204020204" pitchFamily="34" charset="-122"/>
              </a:endParaRPr>
            </a:p>
          </p:txBody>
        </p:sp>
      </p:grpSp>
      <p:sp>
        <p:nvSpPr>
          <p:cNvPr id="37895" name="Rectangle 827"/>
          <p:cNvSpPr/>
          <p:nvPr/>
        </p:nvSpPr>
        <p:spPr>
          <a:xfrm>
            <a:off x="4845050" y="1733550"/>
            <a:ext cx="3478213" cy="5068888"/>
          </a:xfrm>
          <a:prstGeom prst="rect">
            <a:avLst/>
          </a:prstGeom>
          <a:noFill/>
          <a:ln w="19050" cap="flat" cmpd="sng">
            <a:solidFill>
              <a:srgbClr val="AEABAB"/>
            </a:solidFill>
            <a:prstDash val="dash"/>
            <a:miter/>
            <a:headEnd type="none" w="med" len="med"/>
            <a:tailEnd type="none" w="med" len="med"/>
          </a:ln>
        </p:spPr>
        <p:txBody>
          <a:bodyPr anchor="ctr" anchorCtr="0"/>
          <a:p>
            <a:pPr algn="ctr" eaLnBrk="0" hangingPunct="0"/>
            <a:r>
              <a:rPr lang="en-US" altLang="zh-CN" dirty="0">
                <a:solidFill>
                  <a:srgbClr val="FFFFFF"/>
                </a:solidFill>
                <a:latin typeface="Calibri" panose="020F0502020204030204" pitchFamily="34" charset="0"/>
                <a:ea typeface="宋体" panose="02010600030101010101" pitchFamily="2" charset="-122"/>
                <a:sym typeface="Arial" panose="020B0604020202020204" pitchFamily="34" charset="0"/>
              </a:rPr>
              <a:t>V</a:t>
            </a:r>
            <a:endParaRPr lang="zh-CN" altLang="en-US" dirty="0">
              <a:latin typeface="Calibri" panose="020F0502020204030204" pitchFamily="34" charset="0"/>
              <a:ea typeface="宋体" panose="02010600030101010101" pitchFamily="2" charset="-122"/>
              <a:sym typeface="Arial" panose="020B0604020202020204" pitchFamily="34" charset="0"/>
            </a:endParaRPr>
          </a:p>
        </p:txBody>
      </p:sp>
      <p:sp>
        <p:nvSpPr>
          <p:cNvPr id="37896" name="Rectangle 829"/>
          <p:cNvSpPr/>
          <p:nvPr/>
        </p:nvSpPr>
        <p:spPr>
          <a:xfrm>
            <a:off x="4989513" y="2152650"/>
            <a:ext cx="3278187" cy="4708525"/>
          </a:xfrm>
          <a:prstGeom prst="rect">
            <a:avLst/>
          </a:prstGeom>
          <a:noFill/>
          <a:ln w="9525">
            <a:noFill/>
          </a:ln>
        </p:spPr>
        <p:txBody>
          <a:bodyPr anchor="t" anchorCtr="0">
            <a:spAutoFit/>
          </a:bodyPr>
          <a:p>
            <a:pPr indent="406400" algn="just" eaLnBrk="0" hangingPunct="0">
              <a:lnSpc>
                <a:spcPts val="3000"/>
              </a:lnSpc>
            </a:pPr>
            <a:r>
              <a:rPr lang="zh-CN" altLang="en-US" dirty="0">
                <a:solidFill>
                  <a:srgbClr val="595959"/>
                </a:solidFill>
                <a:latin typeface="微软雅黑" panose="020B0503020204020204" pitchFamily="34" charset="-122"/>
                <a:ea typeface="微软雅黑" panose="020B0503020204020204" pitchFamily="34" charset="-122"/>
              </a:rPr>
              <a:t>新固废法将签订书面委托合同做强制性要求，就在于书面委托合同可以作为环境监管部门对固废进行溯源的基本依托。而对产废单位而言，也能够帮助其隔离风险。如果未按照要求签订“书面合同”，固废外运后因第三方随意处置污染环境或破坏生态，追查到产废单位，产废单位因无法厘清责任界限，从而导致产废单位有承担全部责任的可能性。</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37897" name="Group -555"/>
          <p:cNvGrpSpPr/>
          <p:nvPr/>
        </p:nvGrpSpPr>
        <p:grpSpPr>
          <a:xfrm>
            <a:off x="5759450" y="485775"/>
            <a:ext cx="2239963" cy="1606550"/>
            <a:chOff x="2430652" y="2641102"/>
            <a:chExt cx="2240310" cy="1608312"/>
          </a:xfrm>
        </p:grpSpPr>
        <p:sp>
          <p:nvSpPr>
            <p:cNvPr id="1049407" name="Oval 831"/>
            <p:cNvSpPr>
              <a:spLocks noChangeArrowheads="1"/>
            </p:cNvSpPr>
            <p:nvPr/>
          </p:nvSpPr>
          <p:spPr bwMode="auto">
            <a:xfrm>
              <a:off x="2938731" y="2641102"/>
              <a:ext cx="1222564" cy="1223716"/>
            </a:xfrm>
            <a:prstGeom prst="ellipse">
              <a:avLst/>
            </a:prstGeom>
            <a:solidFill>
              <a:srgbClr val="00AE4F"/>
            </a:solidFill>
            <a:ln>
              <a:noFill/>
            </a:ln>
            <a:extLst>
              <a:ext uri="{91240B29-F687-4F45-9708-019B960494DF}">
                <a14:hiddenLine xmlns:a14="http://schemas.microsoft.com/office/drawing/2010/main" w="9525">
                  <a:solidFill>
                    <a:srgbClr val="000000"/>
                  </a:solidFill>
                  <a:round/>
                </a14:hiddenLine>
              </a:ext>
            </a:extLst>
          </p:spPr>
          <p:txBody>
            <a:bodyPr lIns="9813" tIns="9813" rIns="9813" bIns="9813"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37899" name="Picture 301"/>
            <p:cNvPicPr>
              <a:picLocks noChangeAspect="1"/>
            </p:cNvPicPr>
            <p:nvPr/>
          </p:nvPicPr>
          <p:blipFill>
            <a:blip r:embed="rId1">
              <a:biLevel thresh="50000"/>
              <a:grayscl/>
            </a:blip>
            <a:srcRect b="3"/>
            <a:stretch>
              <a:fillRect/>
            </a:stretch>
          </p:blipFill>
          <p:spPr>
            <a:xfrm>
              <a:off x="3255748" y="2848793"/>
              <a:ext cx="590115" cy="600549"/>
            </a:xfrm>
            <a:prstGeom prst="rect">
              <a:avLst/>
            </a:prstGeom>
            <a:noFill/>
            <a:ln w="9525">
              <a:noFill/>
            </a:ln>
          </p:spPr>
        </p:pic>
        <p:sp>
          <p:nvSpPr>
            <p:cNvPr id="37900" name="Rectangle 833"/>
            <p:cNvSpPr/>
            <p:nvPr/>
          </p:nvSpPr>
          <p:spPr>
            <a:xfrm>
              <a:off x="2430652" y="3790260"/>
              <a:ext cx="2240310" cy="459154"/>
            </a:xfrm>
            <a:prstGeom prst="rect">
              <a:avLst/>
            </a:prstGeom>
            <a:noFill/>
            <a:ln w="9525">
              <a:noFill/>
            </a:ln>
          </p:spPr>
          <p:txBody>
            <a:bodyPr wrap="none" anchor="t" anchorCtr="0">
              <a:spAutoFit/>
            </a:bodyPr>
            <a:p>
              <a:pPr latinLnBrk="1">
                <a:lnSpc>
                  <a:spcPct val="150000"/>
                </a:lnSpc>
              </a:pPr>
              <a:r>
                <a:rPr lang="en-US" altLang="zh-CN" b="1" dirty="0">
                  <a:solidFill>
                    <a:srgbClr val="333333"/>
                  </a:solidFill>
                  <a:latin typeface="微软雅黑" panose="020B0503020204020204" pitchFamily="34" charset="-122"/>
                  <a:ea typeface="微软雅黑" panose="020B0503020204020204" pitchFamily="34" charset="-122"/>
                </a:rPr>
                <a:t>2.</a:t>
              </a:r>
              <a:r>
                <a:rPr lang="zh-CN" altLang="en-US" b="1" dirty="0">
                  <a:solidFill>
                    <a:srgbClr val="333333"/>
                  </a:solidFill>
                  <a:latin typeface="微软雅黑" panose="020B0503020204020204" pitchFamily="34" charset="-122"/>
                  <a:ea typeface="微软雅黑" panose="020B0503020204020204" pitchFamily="34" charset="-122"/>
                </a:rPr>
                <a:t>签订书面委托合同</a:t>
              </a:r>
              <a:endParaRPr lang="en-US" altLang="zh-CN" b="1" dirty="0">
                <a:solidFill>
                  <a:srgbClr val="0D0D0D"/>
                </a:solidFill>
                <a:latin typeface="微软雅黑" panose="020B0503020204020204" pitchFamily="34" charset="-122"/>
                <a:ea typeface="微软雅黑" panose="020B0503020204020204" pitchFamily="34" charset="-122"/>
              </a:endParaRPr>
            </a:p>
          </p:txBody>
        </p:sp>
      </p:grpSp>
      <p:sp>
        <p:nvSpPr>
          <p:cNvPr id="37901" name="Rectangle 835"/>
          <p:cNvSpPr/>
          <p:nvPr/>
        </p:nvSpPr>
        <p:spPr>
          <a:xfrm>
            <a:off x="8680450" y="1733550"/>
            <a:ext cx="3476625" cy="5068888"/>
          </a:xfrm>
          <a:prstGeom prst="rect">
            <a:avLst/>
          </a:prstGeom>
          <a:noFill/>
          <a:ln w="19050" cap="flat" cmpd="sng">
            <a:solidFill>
              <a:srgbClr val="AEABAB"/>
            </a:solidFill>
            <a:prstDash val="dash"/>
            <a:miter/>
            <a:headEnd type="none" w="med" len="med"/>
            <a:tailEnd type="none" w="med" len="med"/>
          </a:ln>
        </p:spPr>
        <p:txBody>
          <a:bodyPr anchor="ctr" anchorCtr="0"/>
          <a:p>
            <a:pPr algn="ctr" eaLnBrk="0" hangingPunct="0"/>
            <a:endParaRPr lang="zh-CN" altLang="en-US" dirty="0">
              <a:latin typeface="Calibri" panose="020F0502020204030204" pitchFamily="34" charset="0"/>
              <a:ea typeface="宋体" panose="02010600030101010101" pitchFamily="2" charset="-122"/>
              <a:sym typeface="Arial" panose="020B0604020202020204" pitchFamily="34" charset="0"/>
            </a:endParaRPr>
          </a:p>
        </p:txBody>
      </p:sp>
      <p:sp>
        <p:nvSpPr>
          <p:cNvPr id="37902" name="Rectangle 837"/>
          <p:cNvSpPr/>
          <p:nvPr/>
        </p:nvSpPr>
        <p:spPr>
          <a:xfrm>
            <a:off x="8805863" y="2092325"/>
            <a:ext cx="3186112" cy="4324350"/>
          </a:xfrm>
          <a:prstGeom prst="rect">
            <a:avLst/>
          </a:prstGeom>
          <a:noFill/>
          <a:ln w="9525">
            <a:noFill/>
          </a:ln>
        </p:spPr>
        <p:txBody>
          <a:bodyPr anchor="t" anchorCtr="0">
            <a:spAutoFit/>
          </a:bodyPr>
          <a:p>
            <a:pPr indent="406400" eaLnBrk="0" hangingPunct="0">
              <a:lnSpc>
                <a:spcPts val="3000"/>
              </a:lnSpc>
            </a:pPr>
            <a:r>
              <a:rPr lang="zh-CN" altLang="en-US" dirty="0">
                <a:solidFill>
                  <a:srgbClr val="595959"/>
                </a:solidFill>
                <a:latin typeface="微软雅黑" panose="020B0503020204020204" pitchFamily="34" charset="-122"/>
                <a:ea typeface="微软雅黑" panose="020B0503020204020204" pitchFamily="34" charset="-122"/>
              </a:rPr>
              <a:t>法律明确要求合同中约定污染防治要求，用以明确受托方的附随污染防治义务。新固废法中还规定受托方有向委托方报告运输、利用、处置情况的义务，该义务是受托方对产废单位承担的一种民事义务，而非行政义务。因此，建议产废单位在委托合同中明确“告知义务”条款，以增强对固废去向的了解，降低责任风险。</a:t>
            </a:r>
            <a:endParaRPr lang="zh-CN" altLang="zh-CN" dirty="0">
              <a:latin typeface="Calibri" panose="020F0502020204030204" pitchFamily="34" charset="0"/>
              <a:ea typeface="宋体" panose="02010600030101010101" pitchFamily="2" charset="-122"/>
            </a:endParaRPr>
          </a:p>
        </p:txBody>
      </p:sp>
      <p:grpSp>
        <p:nvGrpSpPr>
          <p:cNvPr id="37903" name="Group -553"/>
          <p:cNvGrpSpPr/>
          <p:nvPr/>
        </p:nvGrpSpPr>
        <p:grpSpPr>
          <a:xfrm>
            <a:off x="9067800" y="485775"/>
            <a:ext cx="2932113" cy="1706563"/>
            <a:chOff x="2302271" y="2542181"/>
            <a:chExt cx="2931086" cy="1707233"/>
          </a:xfrm>
        </p:grpSpPr>
        <p:sp>
          <p:nvSpPr>
            <p:cNvPr id="37904" name="Oval 839"/>
            <p:cNvSpPr/>
            <p:nvPr/>
          </p:nvSpPr>
          <p:spPr>
            <a:xfrm>
              <a:off x="3156236" y="2542181"/>
              <a:ext cx="1223155" cy="1223155"/>
            </a:xfrm>
            <a:prstGeom prst="ellipse">
              <a:avLst/>
            </a:prstGeom>
            <a:solidFill>
              <a:srgbClr val="00823B"/>
            </a:solidFill>
            <a:ln w="9525">
              <a:noFill/>
            </a:ln>
          </p:spPr>
          <p:txBody>
            <a:bodyPr anchor="ctr" anchorCtr="0"/>
            <a:p>
              <a:pPr algn="ctr" eaLnBrk="0" hangingPunct="0"/>
              <a:endParaRPr lang="en-US" altLang="zh-CN" sz="3200" dirty="0">
                <a:solidFill>
                  <a:srgbClr val="0C0C0C"/>
                </a:solidFill>
                <a:latin typeface="宋体" panose="02010600030101010101" pitchFamily="2" charset="-122"/>
                <a:ea typeface="宋体" panose="02010600030101010101" pitchFamily="2" charset="-122"/>
                <a:sym typeface="Arial" panose="020B0604020202020204" pitchFamily="34" charset="0"/>
              </a:endParaRPr>
            </a:p>
          </p:txBody>
        </p:sp>
        <p:pic>
          <p:nvPicPr>
            <p:cNvPr id="37905" name="Picture 303"/>
            <p:cNvPicPr>
              <a:picLocks noChangeAspect="1"/>
            </p:cNvPicPr>
            <p:nvPr/>
          </p:nvPicPr>
          <p:blipFill>
            <a:blip r:embed="rId1">
              <a:biLevel thresh="50000"/>
              <a:grayscl/>
            </a:blip>
            <a:srcRect b="3"/>
            <a:stretch>
              <a:fillRect/>
            </a:stretch>
          </p:blipFill>
          <p:spPr>
            <a:xfrm>
              <a:off x="3472756" y="2786950"/>
              <a:ext cx="590115" cy="600549"/>
            </a:xfrm>
            <a:prstGeom prst="rect">
              <a:avLst/>
            </a:prstGeom>
            <a:noFill/>
            <a:ln w="9525">
              <a:noFill/>
            </a:ln>
          </p:spPr>
        </p:pic>
        <p:sp>
          <p:nvSpPr>
            <p:cNvPr id="37906" name="Rectangle 841"/>
            <p:cNvSpPr/>
            <p:nvPr/>
          </p:nvSpPr>
          <p:spPr>
            <a:xfrm>
              <a:off x="2302271" y="3790260"/>
              <a:ext cx="2931086" cy="459154"/>
            </a:xfrm>
            <a:prstGeom prst="rect">
              <a:avLst/>
            </a:prstGeom>
            <a:noFill/>
            <a:ln w="9525">
              <a:noFill/>
            </a:ln>
          </p:spPr>
          <p:txBody>
            <a:bodyPr wrap="none" anchor="t" anchorCtr="0">
              <a:spAutoFit/>
            </a:bodyPr>
            <a:p>
              <a:pPr latinLnBrk="1">
                <a:lnSpc>
                  <a:spcPct val="150000"/>
                </a:lnSpc>
              </a:pPr>
              <a:r>
                <a:rPr lang="en-US" altLang="zh-CN" b="1" dirty="0">
                  <a:solidFill>
                    <a:srgbClr val="333333"/>
                  </a:solidFill>
                  <a:latin typeface="微软雅黑" panose="020B0503020204020204" pitchFamily="34" charset="-122"/>
                  <a:ea typeface="微软雅黑" panose="020B0503020204020204" pitchFamily="34" charset="-122"/>
                </a:rPr>
                <a:t>3.</a:t>
              </a:r>
              <a:r>
                <a:rPr lang="zh-CN" altLang="en-US" b="1" dirty="0">
                  <a:solidFill>
                    <a:srgbClr val="333333"/>
                  </a:solidFill>
                  <a:latin typeface="微软雅黑" panose="020B0503020204020204" pitchFamily="34" charset="-122"/>
                  <a:ea typeface="微软雅黑" panose="020B0503020204020204" pitchFamily="34" charset="-122"/>
                </a:rPr>
                <a:t>合同中约定污染防治要求</a:t>
              </a:r>
              <a:endParaRPr lang="en-US" altLang="zh-CN" b="1" dirty="0">
                <a:solidFill>
                  <a:srgbClr val="0D0D0D"/>
                </a:solidFill>
                <a:latin typeface="微软雅黑" panose="020B0503020204020204" pitchFamily="34" charset="-122"/>
                <a:ea typeface="微软雅黑" panose="020B0503020204020204" pitchFamily="34" charset="-122"/>
              </a:endParaRPr>
            </a:p>
          </p:txBody>
        </p:sp>
      </p:grpSp>
      <p:sp>
        <p:nvSpPr>
          <p:cNvPr id="37907"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
        <p:nvSpPr>
          <p:cNvPr id="2" name="矩形 1"/>
          <p:cNvSpPr/>
          <p:nvPr/>
        </p:nvSpPr>
        <p:spPr>
          <a:xfrm>
            <a:off x="1316038" y="1528763"/>
            <a:ext cx="8878888" cy="35401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mn-ea"/>
                <a:ea typeface="+mn-ea"/>
                <a:cs typeface="+mn-cs"/>
              </a:rPr>
              <a:t>    </a:t>
            </a:r>
            <a:r>
              <a:rPr kumimoji="0" lang="zh-CN" altLang="zh-CN" sz="2800" b="0" i="0" u="none" strike="noStrike" kern="1200" cap="none" spc="0" normalizeH="0" baseline="0" noProof="0" dirty="0">
                <a:ln>
                  <a:noFill/>
                </a:ln>
                <a:solidFill>
                  <a:srgbClr val="000000"/>
                </a:solidFill>
                <a:effectLst/>
                <a:uLnTx/>
                <a:uFillTx/>
                <a:latin typeface="+mn-ea"/>
                <a:ea typeface="+mn-ea"/>
                <a:cs typeface="+mn-cs"/>
              </a:rPr>
              <a:t>新固废法要求产废单位建立固废管理台账，如实记录产生工业固体废物的种类、数量、流向、贮存、利用、处置等信息。一方面，台账记录可以规范产废单位对固废的管理行为，真实反映日常生产过程中固废产生、利用、处置情况，实现固废可溯源可查询，另一方面，固废台账也是产废单位证明其已经依法履行了环境管理义务的主要依据。未如实记录台账，被生态环境执法部门责令改正的同时，将面临</a:t>
            </a:r>
            <a:r>
              <a:rPr kumimoji="0" lang="en-US" altLang="zh-CN" sz="2800" b="0" i="0" u="none" strike="noStrike" kern="1200" cap="none" spc="0" normalizeH="0" baseline="0" noProof="0" dirty="0">
                <a:ln>
                  <a:noFill/>
                </a:ln>
                <a:solidFill>
                  <a:srgbClr val="000000"/>
                </a:solidFill>
                <a:effectLst/>
                <a:uLnTx/>
                <a:uFillTx/>
                <a:latin typeface="+mn-ea"/>
                <a:ea typeface="+mn-ea"/>
                <a:cs typeface="+mn-cs"/>
              </a:rPr>
              <a:t>5</a:t>
            </a:r>
            <a:r>
              <a:rPr kumimoji="0" lang="zh-CN" altLang="zh-CN" sz="2800" b="0" i="0" u="none" strike="noStrike" kern="1200" cap="none" spc="0" normalizeH="0" baseline="0" noProof="0" dirty="0">
                <a:ln>
                  <a:noFill/>
                </a:ln>
                <a:solidFill>
                  <a:srgbClr val="000000"/>
                </a:solidFill>
                <a:effectLst/>
                <a:uLnTx/>
                <a:uFillTx/>
                <a:latin typeface="+mn-ea"/>
                <a:ea typeface="+mn-ea"/>
                <a:cs typeface="+mn-cs"/>
              </a:rPr>
              <a:t>万元以上</a:t>
            </a:r>
            <a:r>
              <a:rPr kumimoji="0" lang="en-US" altLang="zh-CN" sz="2800" b="0" i="0" u="none" strike="noStrike" kern="1200" cap="none" spc="0" normalizeH="0" baseline="0" noProof="0" dirty="0">
                <a:ln>
                  <a:noFill/>
                </a:ln>
                <a:solidFill>
                  <a:srgbClr val="000000"/>
                </a:solidFill>
                <a:effectLst/>
                <a:uLnTx/>
                <a:uFillTx/>
                <a:latin typeface="+mn-ea"/>
                <a:ea typeface="+mn-ea"/>
                <a:cs typeface="+mn-cs"/>
              </a:rPr>
              <a:t>20</a:t>
            </a:r>
            <a:r>
              <a:rPr kumimoji="0" lang="zh-CN" altLang="zh-CN" sz="2800" b="0" i="0" u="none" strike="noStrike" kern="1200" cap="none" spc="0" normalizeH="0" baseline="0" noProof="0" dirty="0">
                <a:ln>
                  <a:noFill/>
                </a:ln>
                <a:solidFill>
                  <a:srgbClr val="000000"/>
                </a:solidFill>
                <a:effectLst/>
                <a:uLnTx/>
                <a:uFillTx/>
                <a:latin typeface="+mn-ea"/>
                <a:ea typeface="+mn-ea"/>
                <a:cs typeface="+mn-cs"/>
              </a:rPr>
              <a:t>万元以下的罚款。</a:t>
            </a:r>
            <a:endParaRPr kumimoji="0" lang="zh-CN" altLang="zh-CN" sz="2800" b="0" i="0" u="none" strike="noStrike" kern="1200" cap="none" spc="0" normalizeH="0" baseline="0" noProof="0" dirty="0">
              <a:ln>
                <a:noFill/>
              </a:ln>
              <a:solidFill>
                <a:srgbClr val="000000"/>
              </a:solidFill>
              <a:effectLst/>
              <a:uLnTx/>
              <a:uFillTx/>
              <a:latin typeface="+mn-ea"/>
              <a:ea typeface="+mn-ea"/>
              <a:cs typeface="+mn-cs"/>
            </a:endParaRPr>
          </a:p>
        </p:txBody>
      </p:sp>
      <p:sp>
        <p:nvSpPr>
          <p:cNvPr id="38915" name="矩形 2"/>
          <p:cNvSpPr/>
          <p:nvPr/>
        </p:nvSpPr>
        <p:spPr>
          <a:xfrm>
            <a:off x="898525" y="663575"/>
            <a:ext cx="8226425" cy="523875"/>
          </a:xfrm>
          <a:prstGeom prst="rect">
            <a:avLst/>
          </a:prstGeom>
          <a:noFill/>
          <a:ln w="9525">
            <a:noFill/>
          </a:ln>
        </p:spPr>
        <p:txBody>
          <a:bodyPr wrap="none" anchor="t" anchorCtr="0">
            <a:spAutoFit/>
          </a:bodyPr>
          <a:p>
            <a:r>
              <a:rPr lang="zh-CN" altLang="zh-CN" sz="2800" b="1" dirty="0">
                <a:solidFill>
                  <a:schemeClr val="accent1"/>
                </a:solidFill>
                <a:latin typeface="Calibri" panose="020F0502020204030204" pitchFamily="34" charset="0"/>
                <a:ea typeface="宋体" panose="02010600030101010101" pitchFamily="2" charset="-122"/>
              </a:rPr>
              <a:t>建立工业固体废物管理台账。（新固废法第</a:t>
            </a:r>
            <a:r>
              <a:rPr lang="en-US" altLang="zh-CN" sz="2800" b="1" dirty="0">
                <a:solidFill>
                  <a:schemeClr val="accent1"/>
                </a:solidFill>
                <a:latin typeface="Calibri" panose="020F0502020204030204" pitchFamily="34" charset="0"/>
                <a:ea typeface="宋体" panose="02010600030101010101" pitchFamily="2" charset="-122"/>
              </a:rPr>
              <a:t>36</a:t>
            </a:r>
            <a:r>
              <a:rPr lang="zh-CN" altLang="zh-CN" sz="2800" b="1" dirty="0">
                <a:solidFill>
                  <a:schemeClr val="accent1"/>
                </a:solidFill>
                <a:latin typeface="Calibri" panose="020F0502020204030204" pitchFamily="34" charset="0"/>
                <a:ea typeface="宋体" panose="02010600030101010101" pitchFamily="2" charset="-122"/>
              </a:rPr>
              <a:t>条</a:t>
            </a:r>
            <a:r>
              <a:rPr lang="zh-CN" altLang="zh-CN" b="1" dirty="0">
                <a:latin typeface="Calibri" panose="020F0502020204030204" pitchFamily="34" charset="0"/>
                <a:ea typeface="宋体" panose="02010600030101010101" pitchFamily="2" charset="-122"/>
              </a:rPr>
              <a:t>）</a:t>
            </a:r>
            <a:endParaRPr lang="zh-CN" altLang="zh-CN" dirty="0">
              <a:latin typeface="Calibri" panose="020F0502020204030204" pitchFamily="34" charset="0"/>
              <a:ea typeface="宋体" panose="02010600030101010101" pitchFamily="2" charset="-122"/>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67" name="AutoShape 791"/>
          <p:cNvSpPr>
            <a:spLocks noChangeArrowheads="1"/>
          </p:cNvSpPr>
          <p:nvPr/>
        </p:nvSpPr>
        <p:spPr bwMode="auto">
          <a:xfrm rot="16200000">
            <a:off x="1035050" y="2281238"/>
            <a:ext cx="3657600" cy="3441700"/>
          </a:xfrm>
          <a:prstGeom prst="hexagon">
            <a:avLst>
              <a:gd name="adj" fmla="val 26568"/>
              <a:gd name="vf" fmla="val 115470"/>
            </a:avLst>
          </a:prstGeom>
          <a:solidFill>
            <a:srgbClr val="E9F6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3" tIns="9813" rIns="9813" bIns="9813"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endParaRPr>
          </a:p>
        </p:txBody>
      </p:sp>
      <p:grpSp>
        <p:nvGrpSpPr>
          <p:cNvPr id="39938" name="Group -567"/>
          <p:cNvGrpSpPr/>
          <p:nvPr/>
        </p:nvGrpSpPr>
        <p:grpSpPr>
          <a:xfrm>
            <a:off x="498475" y="231775"/>
            <a:ext cx="7731125" cy="1143000"/>
            <a:chOff x="380703" y="276843"/>
            <a:chExt cx="8998850" cy="1330152"/>
          </a:xfrm>
        </p:grpSpPr>
        <p:pic>
          <p:nvPicPr>
            <p:cNvPr id="39939" name="Picture 29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39940" name="Group -565"/>
            <p:cNvGrpSpPr/>
            <p:nvPr/>
          </p:nvGrpSpPr>
          <p:grpSpPr>
            <a:xfrm>
              <a:off x="380703" y="276843"/>
              <a:ext cx="8998850" cy="904081"/>
              <a:chOff x="291896" y="67903"/>
              <a:chExt cx="8532713" cy="856370"/>
            </a:xfrm>
          </p:grpSpPr>
          <p:sp>
            <p:nvSpPr>
              <p:cNvPr id="39941" name="AutoShape 811"/>
              <p:cNvSpPr/>
              <p:nvPr/>
            </p:nvSpPr>
            <p:spPr>
              <a:xfrm>
                <a:off x="436803" y="245110"/>
                <a:ext cx="5924084"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39942" name="Picture 29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39943" name="Rectangle 813"/>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（四）全新固废管理制度的首次确立</a:t>
                </a:r>
                <a:endParaRPr lang="en-US" altLang="en-US" dirty="0">
                  <a:latin typeface="Calibri" panose="020F0502020204030204" pitchFamily="34" charset="0"/>
                  <a:ea typeface="宋体" panose="02010600030101010101" pitchFamily="2" charset="-122"/>
                </a:endParaRPr>
              </a:p>
            </p:txBody>
          </p:sp>
        </p:grpSp>
      </p:grpSp>
      <p:sp>
        <p:nvSpPr>
          <p:cNvPr id="39944"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
        <p:nvSpPr>
          <p:cNvPr id="39945" name="矩形 1"/>
          <p:cNvSpPr/>
          <p:nvPr/>
        </p:nvSpPr>
        <p:spPr>
          <a:xfrm>
            <a:off x="1892300" y="1801813"/>
            <a:ext cx="8569325" cy="3970337"/>
          </a:xfrm>
          <a:prstGeom prst="rect">
            <a:avLst/>
          </a:prstGeom>
          <a:noFill/>
          <a:ln w="9525">
            <a:noFill/>
          </a:ln>
        </p:spPr>
        <p:txBody>
          <a:bodyPr anchor="t" anchorCtr="0">
            <a:spAutoFit/>
          </a:bodyPr>
          <a:p>
            <a:r>
              <a:rPr lang="zh-CN" altLang="en-US" sz="2800" dirty="0">
                <a:latin typeface="Calibri" panose="020F0502020204030204" pitchFamily="34" charset="0"/>
                <a:ea typeface="宋体" panose="02010600030101010101" pitchFamily="2" charset="-122"/>
              </a:rPr>
              <a:t> </a:t>
            </a:r>
            <a:r>
              <a:rPr lang="en-US" altLang="zh-CN" sz="2800" dirty="0">
                <a:latin typeface="Calibri" panose="020F0502020204030204" pitchFamily="34" charset="0"/>
                <a:ea typeface="宋体" panose="02010600030101010101" pitchFamily="2" charset="-122"/>
              </a:rPr>
              <a:t>1.</a:t>
            </a:r>
            <a:r>
              <a:rPr lang="zh-CN" altLang="en-US" sz="2800" dirty="0">
                <a:latin typeface="Calibri" panose="020F0502020204030204" pitchFamily="34" charset="0"/>
                <a:ea typeface="宋体" panose="02010600030101010101" pitchFamily="2" charset="-122"/>
              </a:rPr>
              <a:t>工业固废污染防治纳入排污许可管理。</a:t>
            </a:r>
            <a:endParaRPr lang="en-US" altLang="zh-CN" sz="28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r>
              <a:rPr lang="en-US" altLang="zh-CN" sz="2800" dirty="0">
                <a:latin typeface="Calibri" panose="020F0502020204030204" pitchFamily="34" charset="0"/>
                <a:ea typeface="宋体" panose="02010600030101010101" pitchFamily="2" charset="-122"/>
              </a:rPr>
              <a:t>2.</a:t>
            </a:r>
            <a:r>
              <a:rPr lang="zh-CN" altLang="en-US" sz="2800" dirty="0">
                <a:latin typeface="Calibri" panose="020F0502020204030204" pitchFamily="34" charset="0"/>
                <a:ea typeface="宋体" panose="02010600030101010101" pitchFamily="2" charset="-122"/>
              </a:rPr>
              <a:t>新固废法中增加产废单位进行清洁生产审核的规定。</a:t>
            </a:r>
            <a:endParaRPr lang="en-US" altLang="zh-CN" sz="28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r>
              <a:rPr lang="en-US" altLang="zh-CN" sz="2800" dirty="0">
                <a:latin typeface="Calibri" panose="020F0502020204030204" pitchFamily="34" charset="0"/>
                <a:ea typeface="宋体" panose="02010600030101010101" pitchFamily="2" charset="-122"/>
              </a:rPr>
              <a:t>3.</a:t>
            </a:r>
            <a:r>
              <a:rPr lang="zh-CN" altLang="en-US" sz="2800" dirty="0">
                <a:latin typeface="Calibri" panose="020F0502020204030204" pitchFamily="34" charset="0"/>
                <a:ea typeface="宋体" panose="02010600030101010101" pitchFamily="2" charset="-122"/>
              </a:rPr>
              <a:t>明确提出建立电器电子、铅蓄电池、车用动力电池等产品的生产者责任延伸制度。</a:t>
            </a:r>
            <a:endParaRPr lang="en-US" altLang="zh-CN" sz="28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endParaRPr lang="zh-CN" altLang="zh-CN" sz="2800" dirty="0">
              <a:latin typeface="Calibri" panose="020F0502020204030204" pitchFamily="34" charset="0"/>
              <a:ea typeface="宋体" panose="02010600030101010101" pitchFamily="2" charset="-122"/>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67" name="AutoShape 791"/>
          <p:cNvSpPr>
            <a:spLocks noChangeArrowheads="1"/>
          </p:cNvSpPr>
          <p:nvPr/>
        </p:nvSpPr>
        <p:spPr bwMode="auto">
          <a:xfrm rot="16200000">
            <a:off x="1035050" y="2281238"/>
            <a:ext cx="3657600" cy="3441700"/>
          </a:xfrm>
          <a:prstGeom prst="hexagon">
            <a:avLst>
              <a:gd name="adj" fmla="val 26568"/>
              <a:gd name="vf" fmla="val 115470"/>
            </a:avLst>
          </a:prstGeom>
          <a:solidFill>
            <a:srgbClr val="E9F6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3" tIns="9813" rIns="9813" bIns="9813"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mn-cs"/>
            </a:endParaRPr>
          </a:p>
        </p:txBody>
      </p:sp>
      <p:grpSp>
        <p:nvGrpSpPr>
          <p:cNvPr id="40962" name="Group -567"/>
          <p:cNvGrpSpPr/>
          <p:nvPr/>
        </p:nvGrpSpPr>
        <p:grpSpPr>
          <a:xfrm>
            <a:off x="498475" y="231775"/>
            <a:ext cx="7731125" cy="1143000"/>
            <a:chOff x="380703" y="276843"/>
            <a:chExt cx="8998850" cy="1330152"/>
          </a:xfrm>
        </p:grpSpPr>
        <p:pic>
          <p:nvPicPr>
            <p:cNvPr id="40963" name="Picture 291" descr="main visual copy.png"/>
            <p:cNvPicPr>
              <a:picLocks noChangeAspect="1"/>
            </p:cNvPicPr>
            <p:nvPr/>
          </p:nvPicPr>
          <p:blipFill>
            <a:blip r:embed="rId1"/>
            <a:stretch>
              <a:fillRect/>
            </a:stretch>
          </p:blipFill>
          <p:spPr>
            <a:xfrm>
              <a:off x="791083" y="447040"/>
              <a:ext cx="3150770" cy="996635"/>
            </a:xfrm>
            <a:prstGeom prst="rect">
              <a:avLst/>
            </a:prstGeom>
            <a:noFill/>
            <a:ln w="9525">
              <a:noFill/>
            </a:ln>
          </p:spPr>
        </p:pic>
        <p:grpSp>
          <p:nvGrpSpPr>
            <p:cNvPr id="40964" name="Group -565"/>
            <p:cNvGrpSpPr/>
            <p:nvPr/>
          </p:nvGrpSpPr>
          <p:grpSpPr>
            <a:xfrm>
              <a:off x="380703" y="276843"/>
              <a:ext cx="8998850" cy="904081"/>
              <a:chOff x="291896" y="67903"/>
              <a:chExt cx="8532713" cy="856370"/>
            </a:xfrm>
          </p:grpSpPr>
          <p:sp>
            <p:nvSpPr>
              <p:cNvPr id="40965" name="AutoShape 811"/>
              <p:cNvSpPr/>
              <p:nvPr/>
            </p:nvSpPr>
            <p:spPr>
              <a:xfrm>
                <a:off x="436803" y="245110"/>
                <a:ext cx="7910934"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40966" name="Picture 293"/>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40967" name="Rectangle 813"/>
              <p:cNvSpPr/>
              <p:nvPr/>
            </p:nvSpPr>
            <p:spPr>
              <a:xfrm>
                <a:off x="854651" y="334239"/>
                <a:ext cx="7969958"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（五）与生产型企业紧密相关的其他固废管理要求</a:t>
                </a:r>
                <a:endParaRPr lang="en-US" altLang="en-US" dirty="0">
                  <a:latin typeface="Calibri" panose="020F0502020204030204" pitchFamily="34" charset="0"/>
                  <a:ea typeface="宋体" panose="02010600030101010101" pitchFamily="2" charset="-122"/>
                </a:endParaRPr>
              </a:p>
            </p:txBody>
          </p:sp>
        </p:grpSp>
      </p:grpSp>
      <p:sp>
        <p:nvSpPr>
          <p:cNvPr id="4096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
        <p:nvSpPr>
          <p:cNvPr id="40969" name="矩形 1"/>
          <p:cNvSpPr/>
          <p:nvPr/>
        </p:nvSpPr>
        <p:spPr>
          <a:xfrm>
            <a:off x="723900" y="1312863"/>
            <a:ext cx="10818813" cy="6554787"/>
          </a:xfrm>
          <a:prstGeom prst="rect">
            <a:avLst/>
          </a:prstGeom>
          <a:noFill/>
          <a:ln w="9525">
            <a:noFill/>
          </a:ln>
        </p:spPr>
        <p:txBody>
          <a:bodyPr anchor="t" anchorCtr="0">
            <a:spAutoFit/>
          </a:bodyPr>
          <a:p>
            <a:r>
              <a:rPr lang="en-US" altLang="zh-CN" sz="2400" dirty="0">
                <a:latin typeface="Calibri" panose="020F0502020204030204" pitchFamily="34" charset="0"/>
                <a:ea typeface="宋体" panose="02010600030101010101" pitchFamily="2" charset="-122"/>
              </a:rPr>
              <a:t>1. </a:t>
            </a:r>
            <a:r>
              <a:rPr lang="zh-CN" altLang="zh-CN" sz="2400" dirty="0">
                <a:latin typeface="Calibri" panose="020F0502020204030204" pitchFamily="34" charset="0"/>
                <a:ea typeface="宋体" panose="02010600030101010101" pitchFamily="2" charset="-122"/>
              </a:rPr>
              <a:t>建设项目配套建设的固体废物污染环境防治设施，竣工验收由目前的环境主管部门验收改为企业自主验收的规定。（新固废法第</a:t>
            </a:r>
            <a:r>
              <a:rPr lang="en-US" altLang="zh-CN" sz="2400" dirty="0">
                <a:latin typeface="Calibri" panose="020F0502020204030204" pitchFamily="34" charset="0"/>
                <a:ea typeface="宋体" panose="02010600030101010101" pitchFamily="2" charset="-122"/>
              </a:rPr>
              <a:t>18</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2.</a:t>
            </a:r>
            <a:r>
              <a:rPr lang="zh-CN" altLang="zh-CN" sz="2400" dirty="0">
                <a:latin typeface="Calibri" panose="020F0502020204030204" pitchFamily="34" charset="0"/>
                <a:ea typeface="宋体" panose="02010600030101010101" pitchFamily="2" charset="-122"/>
              </a:rPr>
              <a:t>关于危险废物产生、收集、贮存、运输、利用、处置的的环境管理要求。（新固废法第六章及第</a:t>
            </a:r>
            <a:r>
              <a:rPr lang="en-US" altLang="zh-CN" sz="2400" dirty="0">
                <a:latin typeface="Calibri" panose="020F0502020204030204" pitchFamily="34" charset="0"/>
                <a:ea typeface="宋体" panose="02010600030101010101" pitchFamily="2" charset="-122"/>
              </a:rPr>
              <a:t>112</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3.</a:t>
            </a:r>
            <a:r>
              <a:rPr lang="zh-CN" altLang="zh-CN" sz="2400" dirty="0">
                <a:latin typeface="Calibri" panose="020F0502020204030204" pitchFamily="34" charset="0"/>
                <a:ea typeface="宋体" panose="02010600030101010101" pitchFamily="2" charset="-122"/>
              </a:rPr>
              <a:t>收集、贮存、运输、利用、处置危险废物的单位投保环境污染责任保险的规定。（新固废法第</a:t>
            </a:r>
            <a:r>
              <a:rPr lang="en-US" altLang="zh-CN" sz="2400" dirty="0">
                <a:latin typeface="Calibri" panose="020F0502020204030204" pitchFamily="34" charset="0"/>
                <a:ea typeface="宋体" panose="02010600030101010101" pitchFamily="2" charset="-122"/>
              </a:rPr>
              <a:t>99</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4.</a:t>
            </a:r>
            <a:r>
              <a:rPr lang="zh-CN" altLang="zh-CN" sz="2400" dirty="0">
                <a:latin typeface="Calibri" panose="020F0502020204030204" pitchFamily="34" charset="0"/>
                <a:ea typeface="宋体" panose="02010600030101010101" pitchFamily="2" charset="-122"/>
              </a:rPr>
              <a:t>关于禁止生产、销售、进口或者使用、转让给他人使用限期淘汰的设备，或者采用淘汰生产工艺的规定（新固废法第</a:t>
            </a:r>
            <a:r>
              <a:rPr lang="en-US" altLang="zh-CN" sz="2400" dirty="0">
                <a:latin typeface="Calibri" panose="020F0502020204030204" pitchFamily="34" charset="0"/>
                <a:ea typeface="宋体" panose="02010600030101010101" pitchFamily="2" charset="-122"/>
              </a:rPr>
              <a:t>33</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102</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109</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5. </a:t>
            </a:r>
            <a:r>
              <a:rPr lang="zh-CN" altLang="zh-CN" sz="2400" dirty="0">
                <a:latin typeface="Calibri" panose="020F0502020204030204" pitchFamily="34" charset="0"/>
                <a:ea typeface="宋体" panose="02010600030101010101" pitchFamily="2" charset="-122"/>
              </a:rPr>
              <a:t>新增跨省转移固废进行利用备案的规定（新固废法第</a:t>
            </a:r>
            <a:r>
              <a:rPr lang="en-US" altLang="zh-CN" sz="2400" dirty="0">
                <a:latin typeface="Calibri" panose="020F0502020204030204" pitchFamily="34" charset="0"/>
                <a:ea typeface="宋体" panose="02010600030101010101" pitchFamily="2" charset="-122"/>
              </a:rPr>
              <a:t>22</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6.</a:t>
            </a:r>
            <a:r>
              <a:rPr lang="zh-CN" altLang="zh-CN" sz="2400" dirty="0">
                <a:latin typeface="Calibri" panose="020F0502020204030204" pitchFamily="34" charset="0"/>
                <a:ea typeface="宋体" panose="02010600030101010101" pitchFamily="2" charset="-122"/>
              </a:rPr>
              <a:t>国家逐步实现固体废物零进口的规定（第</a:t>
            </a:r>
            <a:r>
              <a:rPr lang="en-US" altLang="zh-CN" sz="2400" dirty="0">
                <a:latin typeface="Calibri" panose="020F0502020204030204" pitchFamily="34" charset="0"/>
                <a:ea typeface="宋体" panose="02010600030101010101" pitchFamily="2" charset="-122"/>
              </a:rPr>
              <a:t>24</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25</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7.</a:t>
            </a:r>
            <a:r>
              <a:rPr lang="zh-CN" altLang="zh-CN" sz="2400" dirty="0">
                <a:latin typeface="Calibri" panose="020F0502020204030204" pitchFamily="34" charset="0"/>
                <a:ea typeface="宋体" panose="02010600030101010101" pitchFamily="2" charset="-122"/>
              </a:rPr>
              <a:t>实验室固体废物的管理（第</a:t>
            </a:r>
            <a:r>
              <a:rPr lang="en-US" altLang="zh-CN" sz="2400" dirty="0">
                <a:latin typeface="Calibri" panose="020F0502020204030204" pitchFamily="34" charset="0"/>
                <a:ea typeface="宋体" panose="02010600030101010101" pitchFamily="2" charset="-122"/>
              </a:rPr>
              <a:t>73</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8.</a:t>
            </a:r>
            <a:r>
              <a:rPr lang="zh-CN" altLang="zh-CN" sz="2400" dirty="0">
                <a:latin typeface="Calibri" panose="020F0502020204030204" pitchFamily="34" charset="0"/>
                <a:ea typeface="宋体" panose="02010600030101010101" pitchFamily="2" charset="-122"/>
              </a:rPr>
              <a:t>限制商品过度包装的规定（新固废法第</a:t>
            </a:r>
            <a:r>
              <a:rPr lang="en-US" altLang="zh-CN" sz="2400" dirty="0">
                <a:latin typeface="Calibri" panose="020F0502020204030204" pitchFamily="34" charset="0"/>
                <a:ea typeface="宋体" panose="02010600030101010101" pitchFamily="2" charset="-122"/>
              </a:rPr>
              <a:t>65</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68</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105</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9.</a:t>
            </a:r>
            <a:r>
              <a:rPr lang="zh-CN" altLang="zh-CN" sz="2400" dirty="0">
                <a:latin typeface="Calibri" panose="020F0502020204030204" pitchFamily="34" charset="0"/>
                <a:ea typeface="宋体" panose="02010600030101010101" pitchFamily="2" charset="-122"/>
              </a:rPr>
              <a:t>对一次性塑料制品、一次性用品的限制（第</a:t>
            </a:r>
            <a:r>
              <a:rPr lang="en-US" altLang="zh-CN" sz="2400" dirty="0">
                <a:latin typeface="Calibri" panose="020F0502020204030204" pitchFamily="34" charset="0"/>
                <a:ea typeface="宋体" panose="02010600030101010101" pitchFamily="2" charset="-122"/>
              </a:rPr>
              <a:t>69</a:t>
            </a:r>
            <a:r>
              <a:rPr lang="zh-CN" altLang="zh-CN" sz="2400" dirty="0">
                <a:latin typeface="Calibri" panose="020F0502020204030204" pitchFamily="34" charset="0"/>
                <a:ea typeface="宋体" panose="02010600030101010101" pitchFamily="2" charset="-122"/>
              </a:rPr>
              <a:t>条、</a:t>
            </a:r>
            <a:r>
              <a:rPr lang="en-US" altLang="zh-CN" sz="2400" dirty="0">
                <a:latin typeface="Calibri" panose="020F0502020204030204" pitchFamily="34" charset="0"/>
                <a:ea typeface="宋体" panose="02010600030101010101" pitchFamily="2" charset="-122"/>
              </a:rPr>
              <a:t>70</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r>
              <a:rPr lang="en-US" altLang="zh-CN" sz="2400" dirty="0">
                <a:latin typeface="Calibri" panose="020F0502020204030204" pitchFamily="34" charset="0"/>
                <a:ea typeface="宋体" panose="02010600030101010101" pitchFamily="2" charset="-122"/>
              </a:rPr>
              <a:t>10.</a:t>
            </a:r>
            <a:r>
              <a:rPr lang="zh-CN" altLang="zh-CN" sz="2400" dirty="0">
                <a:latin typeface="Calibri" panose="020F0502020204030204" pitchFamily="34" charset="0"/>
                <a:ea typeface="宋体" panose="02010600030101010101" pitchFamily="2" charset="-122"/>
              </a:rPr>
              <a:t>关于环境信息公开义务的规定（新固废法第</a:t>
            </a:r>
            <a:r>
              <a:rPr lang="en-US" altLang="zh-CN" sz="2400" dirty="0">
                <a:latin typeface="Calibri" panose="020F0502020204030204" pitchFamily="34" charset="0"/>
                <a:ea typeface="宋体" panose="02010600030101010101" pitchFamily="2" charset="-122"/>
              </a:rPr>
              <a:t>18</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29</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66</a:t>
            </a:r>
            <a:r>
              <a:rPr lang="zh-CN" altLang="zh-CN" sz="2400" dirty="0">
                <a:latin typeface="Calibri" panose="020F0502020204030204" pitchFamily="34" charset="0"/>
                <a:ea typeface="宋体" panose="02010600030101010101" pitchFamily="2" charset="-122"/>
              </a:rPr>
              <a:t>条、第</a:t>
            </a:r>
            <a:r>
              <a:rPr lang="en-US" altLang="zh-CN" sz="2400" dirty="0">
                <a:latin typeface="Calibri" panose="020F0502020204030204" pitchFamily="34" charset="0"/>
                <a:ea typeface="宋体" panose="02010600030101010101" pitchFamily="2" charset="-122"/>
              </a:rPr>
              <a:t>102</a:t>
            </a:r>
            <a:r>
              <a:rPr lang="zh-CN" altLang="zh-CN" sz="2400" dirty="0">
                <a:latin typeface="Calibri" panose="020F0502020204030204" pitchFamily="34" charset="0"/>
                <a:ea typeface="宋体" panose="02010600030101010101" pitchFamily="2" charset="-122"/>
              </a:rPr>
              <a:t>条）</a:t>
            </a:r>
            <a:endParaRPr lang="zh-CN" altLang="zh-CN" sz="24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endParaRPr lang="en-US" altLang="zh-CN" sz="2800" dirty="0">
              <a:latin typeface="Calibri" panose="020F0502020204030204" pitchFamily="34" charset="0"/>
              <a:ea typeface="宋体" panose="02010600030101010101" pitchFamily="2" charset="-122"/>
            </a:endParaRPr>
          </a:p>
          <a:p>
            <a:endParaRPr lang="zh-CN" altLang="zh-CN" sz="2800" dirty="0">
              <a:latin typeface="Calibri" panose="020F0502020204030204" pitchFamily="34" charset="0"/>
              <a:ea typeface="宋体" panose="02010600030101010101" pitchFamily="2" charset="-122"/>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293735" y="4375785"/>
            <a:ext cx="4121150" cy="16706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366882" y="4696718"/>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tx1"/>
                </a:solidFill>
                <a:latin typeface="宋体" panose="02010600030101010101" pitchFamily="2" charset="-122"/>
                <a:ea typeface="宋体" panose="02010600030101010101" pitchFamily="2" charset="-122"/>
              </a:rPr>
              <a:t>扫码关注我们</a:t>
            </a:r>
            <a:endParaRPr lang="zh-CN" altLang="en-US" sz="1475"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tx1"/>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429"/>
          <p:cNvSpPr/>
          <p:nvPr/>
        </p:nvSpPr>
        <p:spPr>
          <a:xfrm>
            <a:off x="4989513" y="2982913"/>
            <a:ext cx="6696075" cy="1884362"/>
          </a:xfrm>
          <a:prstGeom prst="rect">
            <a:avLst/>
          </a:prstGeom>
          <a:noFill/>
          <a:ln w="9525">
            <a:noFill/>
          </a:ln>
        </p:spPr>
        <p:txBody>
          <a:bodyPr anchor="t" anchorCtr="0">
            <a:spAutoFit/>
          </a:bodyPr>
          <a:p>
            <a:pPr eaLnBrk="0" hangingPunct="0">
              <a:lnSpc>
                <a:spcPct val="150000"/>
              </a:lnSpc>
            </a:pPr>
            <a:r>
              <a:rPr lang="en-US" altLang="zh-CN" sz="2000" dirty="0">
                <a:solidFill>
                  <a:srgbClr val="333333"/>
                </a:solidFill>
                <a:latin typeface="微软雅黑" panose="020B0503020204020204" pitchFamily="34" charset="-122"/>
                <a:ea typeface="微软雅黑" panose="020B0503020204020204" pitchFamily="34" charset="-122"/>
              </a:rPr>
              <a:t>     2020</a:t>
            </a:r>
            <a:r>
              <a:rPr lang="zh-CN" altLang="en-US" sz="2000" dirty="0">
                <a:solidFill>
                  <a:srgbClr val="333333"/>
                </a:solidFill>
                <a:latin typeface="微软雅黑" panose="020B0503020204020204" pitchFamily="34" charset="-122"/>
                <a:ea typeface="微软雅黑" panose="020B0503020204020204" pitchFamily="34" charset="-122"/>
              </a:rPr>
              <a:t>年</a:t>
            </a:r>
            <a:r>
              <a:rPr lang="en-US" altLang="zh-CN" sz="2000" dirty="0">
                <a:solidFill>
                  <a:srgbClr val="333333"/>
                </a:solidFill>
                <a:latin typeface="微软雅黑" panose="020B0503020204020204" pitchFamily="34" charset="-122"/>
                <a:ea typeface="微软雅黑" panose="020B0503020204020204" pitchFamily="34" charset="-122"/>
              </a:rPr>
              <a:t>4</a:t>
            </a:r>
            <a:r>
              <a:rPr lang="zh-CN" altLang="en-US" sz="2000" dirty="0">
                <a:solidFill>
                  <a:srgbClr val="333333"/>
                </a:solidFill>
                <a:latin typeface="微软雅黑" panose="020B0503020204020204" pitchFamily="34" charset="-122"/>
                <a:ea typeface="微软雅黑" panose="020B0503020204020204" pitchFamily="34" charset="-122"/>
              </a:rPr>
              <a:t>月</a:t>
            </a:r>
            <a:r>
              <a:rPr lang="en-US" altLang="zh-CN" sz="2000" dirty="0">
                <a:solidFill>
                  <a:srgbClr val="333333"/>
                </a:solidFill>
                <a:latin typeface="微软雅黑" panose="020B0503020204020204" pitchFamily="34" charset="-122"/>
                <a:ea typeface="微软雅黑" panose="020B0503020204020204" pitchFamily="34" charset="-122"/>
              </a:rPr>
              <a:t>29</a:t>
            </a:r>
            <a:r>
              <a:rPr lang="zh-CN" altLang="en-US" sz="2000" dirty="0">
                <a:solidFill>
                  <a:srgbClr val="333333"/>
                </a:solidFill>
                <a:latin typeface="微软雅黑" panose="020B0503020204020204" pitchFamily="34" charset="-122"/>
                <a:ea typeface="微软雅黑" panose="020B0503020204020204" pitchFamily="34" charset="-122"/>
              </a:rPr>
              <a:t>日，</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中华人民共和国固体废物污染环境防治法</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已由中华人民共和国第十三届全国人民代表大会常务委员会第十七次会议修订通过，自</a:t>
            </a:r>
            <a:r>
              <a:rPr lang="en-US" altLang="zh-CN" sz="2000" dirty="0">
                <a:solidFill>
                  <a:srgbClr val="333333"/>
                </a:solidFill>
                <a:latin typeface="微软雅黑" panose="020B0503020204020204" pitchFamily="34" charset="-122"/>
                <a:ea typeface="微软雅黑" panose="020B0503020204020204" pitchFamily="34" charset="-122"/>
              </a:rPr>
              <a:t>2020</a:t>
            </a:r>
            <a:r>
              <a:rPr lang="zh-CN" altLang="en-US" sz="2000" dirty="0">
                <a:solidFill>
                  <a:srgbClr val="333333"/>
                </a:solidFill>
                <a:latin typeface="微软雅黑" panose="020B0503020204020204" pitchFamily="34" charset="-122"/>
                <a:ea typeface="微软雅黑" panose="020B0503020204020204" pitchFamily="34" charset="-122"/>
              </a:rPr>
              <a:t>年</a:t>
            </a:r>
            <a:r>
              <a:rPr lang="en-US" altLang="zh-CN" sz="2000" dirty="0">
                <a:solidFill>
                  <a:srgbClr val="333333"/>
                </a:solidFill>
                <a:latin typeface="微软雅黑" panose="020B0503020204020204" pitchFamily="34" charset="-122"/>
                <a:ea typeface="微软雅黑" panose="020B0503020204020204" pitchFamily="34" charset="-122"/>
              </a:rPr>
              <a:t>9</a:t>
            </a:r>
            <a:r>
              <a:rPr lang="zh-CN" altLang="en-US" sz="2000" dirty="0">
                <a:solidFill>
                  <a:srgbClr val="333333"/>
                </a:solidFill>
                <a:latin typeface="微软雅黑" panose="020B0503020204020204" pitchFamily="34" charset="-122"/>
                <a:ea typeface="微软雅黑" panose="020B0503020204020204" pitchFamily="34" charset="-122"/>
              </a:rPr>
              <a:t>月</a:t>
            </a:r>
            <a:r>
              <a:rPr lang="en-US" altLang="zh-CN" sz="2000" dirty="0">
                <a:solidFill>
                  <a:srgbClr val="333333"/>
                </a:solidFill>
                <a:latin typeface="微软雅黑" panose="020B0503020204020204" pitchFamily="34" charset="-122"/>
                <a:ea typeface="微软雅黑" panose="020B0503020204020204" pitchFamily="34" charset="-122"/>
              </a:rPr>
              <a:t>1</a:t>
            </a:r>
            <a:r>
              <a:rPr lang="zh-CN" altLang="en-US" sz="2000" dirty="0">
                <a:solidFill>
                  <a:srgbClr val="333333"/>
                </a:solidFill>
                <a:latin typeface="微软雅黑" panose="020B0503020204020204" pitchFamily="34" charset="-122"/>
                <a:ea typeface="微软雅黑" panose="020B0503020204020204" pitchFamily="34" charset="-122"/>
              </a:rPr>
              <a:t>日起施行。</a:t>
            </a:r>
            <a:endParaRPr lang="zh-CN" altLang="en-US" sz="2000" dirty="0">
              <a:solidFill>
                <a:srgbClr val="333333"/>
              </a:solidFill>
              <a:latin typeface="微软雅黑" panose="020B0503020204020204" pitchFamily="34" charset="-122"/>
              <a:ea typeface="微软雅黑" panose="020B0503020204020204" pitchFamily="34" charset="-122"/>
            </a:endParaRPr>
          </a:p>
        </p:txBody>
      </p:sp>
      <p:grpSp>
        <p:nvGrpSpPr>
          <p:cNvPr id="8194" name="Group -753"/>
          <p:cNvGrpSpPr/>
          <p:nvPr/>
        </p:nvGrpSpPr>
        <p:grpSpPr>
          <a:xfrm>
            <a:off x="498475" y="231775"/>
            <a:ext cx="6507163" cy="1003300"/>
            <a:chOff x="380703" y="276843"/>
            <a:chExt cx="7574075" cy="1166832"/>
          </a:xfrm>
        </p:grpSpPr>
        <p:pic>
          <p:nvPicPr>
            <p:cNvPr id="8195" name="Picture 137" descr="main visual copy.png"/>
            <p:cNvPicPr>
              <a:picLocks noChangeAspect="1"/>
            </p:cNvPicPr>
            <p:nvPr/>
          </p:nvPicPr>
          <p:blipFill>
            <a:blip r:embed="rId1"/>
            <a:stretch>
              <a:fillRect/>
            </a:stretch>
          </p:blipFill>
          <p:spPr>
            <a:xfrm>
              <a:off x="791083" y="447040"/>
              <a:ext cx="3150769" cy="996635"/>
            </a:xfrm>
            <a:prstGeom prst="rect">
              <a:avLst/>
            </a:prstGeom>
            <a:noFill/>
            <a:ln w="9525">
              <a:noFill/>
            </a:ln>
          </p:spPr>
        </p:pic>
        <p:grpSp>
          <p:nvGrpSpPr>
            <p:cNvPr id="8196" name="Group -751"/>
            <p:cNvGrpSpPr/>
            <p:nvPr/>
          </p:nvGrpSpPr>
          <p:grpSpPr>
            <a:xfrm>
              <a:off x="380703" y="276843"/>
              <a:ext cx="7574075" cy="904081"/>
              <a:chOff x="291896" y="67903"/>
              <a:chExt cx="7181740" cy="856370"/>
            </a:xfrm>
          </p:grpSpPr>
          <p:sp>
            <p:nvSpPr>
              <p:cNvPr id="8197" name="AutoShape 437"/>
              <p:cNvSpPr/>
              <p:nvPr/>
            </p:nvSpPr>
            <p:spPr>
              <a:xfrm>
                <a:off x="436802" y="245110"/>
                <a:ext cx="5902019"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8198" name="Picture 139"/>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8199" name="Rectangle 439"/>
              <p:cNvSpPr/>
              <p:nvPr/>
            </p:nvSpPr>
            <p:spPr>
              <a:xfrm>
                <a:off x="842821" y="328704"/>
                <a:ext cx="6630815" cy="468192"/>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新固废法通过修订</a:t>
                </a:r>
                <a:endParaRPr lang="en-US" altLang="en-US" dirty="0">
                  <a:latin typeface="Calibri" panose="020F0502020204030204" pitchFamily="34" charset="0"/>
                  <a:ea typeface="宋体" panose="02010600030101010101" pitchFamily="2" charset="-122"/>
                </a:endParaRPr>
              </a:p>
            </p:txBody>
          </p:sp>
        </p:grpSp>
      </p:grpSp>
      <p:grpSp>
        <p:nvGrpSpPr>
          <p:cNvPr id="8200" name="Group -755"/>
          <p:cNvGrpSpPr/>
          <p:nvPr/>
        </p:nvGrpSpPr>
        <p:grpSpPr>
          <a:xfrm>
            <a:off x="5057775" y="3111500"/>
            <a:ext cx="312738" cy="312738"/>
            <a:chOff x="8489910" y="2065884"/>
            <a:chExt cx="312367" cy="312367"/>
          </a:xfrm>
        </p:grpSpPr>
        <p:sp>
          <p:nvSpPr>
            <p:cNvPr id="8201" name="Oval 433"/>
            <p:cNvSpPr/>
            <p:nvPr/>
          </p:nvSpPr>
          <p:spPr>
            <a:xfrm>
              <a:off x="8489910" y="2065884"/>
              <a:ext cx="312367" cy="312367"/>
            </a:xfrm>
            <a:prstGeom prst="ellipse">
              <a:avLst/>
            </a:prstGeom>
            <a:solidFill>
              <a:srgbClr val="329461"/>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sp>
          <p:nvSpPr>
            <p:cNvPr id="8202" name="AutoShape 435"/>
            <p:cNvSpPr/>
            <p:nvPr/>
          </p:nvSpPr>
          <p:spPr>
            <a:xfrm>
              <a:off x="8583397" y="2152128"/>
              <a:ext cx="151884" cy="151884"/>
            </a:xfrm>
            <a:prstGeom prst="rightArrow">
              <a:avLst>
                <a:gd name="adj1" fmla="val 50000"/>
                <a:gd name="adj2" fmla="val 25000"/>
              </a:avLst>
            </a:prstGeom>
            <a:solidFill>
              <a:srgbClr val="FFFFFF"/>
            </a:solidFill>
            <a:ln w="9525">
              <a:noFill/>
            </a:ln>
          </p:spPr>
          <p:txBody>
            <a:bodyPr anchor="ctr" anchorCtr="0"/>
            <a:p>
              <a:pPr algn="ctr" eaLnBrk="0" hangingPunct="0"/>
              <a:endParaRPr lang="zh-CN" altLang="en-US" dirty="0">
                <a:latin typeface="Calibri" panose="020F0502020204030204" pitchFamily="34" charset="0"/>
                <a:ea typeface="宋体" panose="02010600030101010101" pitchFamily="2" charset="-122"/>
              </a:endParaRPr>
            </a:p>
          </p:txBody>
        </p:sp>
      </p:grpSp>
      <p:sp>
        <p:nvSpPr>
          <p:cNvPr id="8203"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8204" name="Picture 18"/>
          <p:cNvPicPr>
            <a:picLocks noChangeAspect="1"/>
          </p:cNvPicPr>
          <p:nvPr/>
        </p:nvPicPr>
        <p:blipFill>
          <a:blip r:embed="rId3"/>
          <a:stretch>
            <a:fillRect/>
          </a:stretch>
        </p:blipFill>
        <p:spPr>
          <a:xfrm>
            <a:off x="1198563" y="1697038"/>
            <a:ext cx="3430587" cy="4457700"/>
          </a:xfrm>
          <a:prstGeom prst="rect">
            <a:avLst/>
          </a:prstGeom>
          <a:noFill/>
          <a:ln w="9525">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Group -747"/>
          <p:cNvGrpSpPr/>
          <p:nvPr/>
        </p:nvGrpSpPr>
        <p:grpSpPr>
          <a:xfrm>
            <a:off x="2181225" y="2320925"/>
            <a:ext cx="8956675" cy="1631950"/>
            <a:chOff x="2424894" y="2525594"/>
            <a:chExt cx="8492376" cy="1547798"/>
          </a:xfrm>
        </p:grpSpPr>
        <p:sp>
          <p:nvSpPr>
            <p:cNvPr id="9218" name="Freeform 441"/>
            <p:cNvSpPr/>
            <p:nvPr/>
          </p:nvSpPr>
          <p:spPr>
            <a:xfrm>
              <a:off x="2642798" y="3008277"/>
              <a:ext cx="7983154" cy="841445"/>
            </a:xfrm>
            <a:custGeom>
              <a:avLst/>
              <a:gdLst/>
              <a:ahLst/>
              <a:cxnLst>
                <a:cxn ang="0">
                  <a:pos x="420722" y="0"/>
                </a:cxn>
                <a:cxn ang="0">
                  <a:pos x="7983154" y="0"/>
                </a:cxn>
                <a:cxn ang="0">
                  <a:pos x="7983154" y="0"/>
                </a:cxn>
                <a:cxn ang="0">
                  <a:pos x="7983154" y="420722"/>
                </a:cxn>
                <a:cxn ang="0">
                  <a:pos x="7562431" y="841445"/>
                </a:cxn>
                <a:cxn ang="0">
                  <a:pos x="0" y="841445"/>
                </a:cxn>
                <a:cxn ang="0">
                  <a:pos x="0" y="841445"/>
                </a:cxn>
                <a:cxn ang="0">
                  <a:pos x="0" y="420722"/>
                </a:cxn>
                <a:cxn ang="0">
                  <a:pos x="420722" y="0"/>
                </a:cxn>
              </a:cxnLst>
              <a:pathLst>
                <a:path w="7983154" h="841445">
                  <a:moveTo>
                    <a:pt x="420722" y="0"/>
                  </a:moveTo>
                  <a:lnTo>
                    <a:pt x="7983154" y="0"/>
                  </a:lnTo>
                  <a:cubicBezTo>
                    <a:pt x="7983154" y="0"/>
                    <a:pt x="7983154" y="0"/>
                    <a:pt x="7983154" y="0"/>
                  </a:cubicBezTo>
                  <a:lnTo>
                    <a:pt x="7983154" y="420722"/>
                  </a:lnTo>
                  <a:cubicBezTo>
                    <a:pt x="7983154" y="653081"/>
                    <a:pt x="7794790" y="841445"/>
                    <a:pt x="7562431" y="841445"/>
                  </a:cubicBezTo>
                  <a:lnTo>
                    <a:pt x="0" y="841445"/>
                  </a:lnTo>
                  <a:cubicBezTo>
                    <a:pt x="0" y="841445"/>
                    <a:pt x="0" y="841445"/>
                    <a:pt x="0" y="841445"/>
                  </a:cubicBezTo>
                  <a:lnTo>
                    <a:pt x="0" y="420722"/>
                  </a:lnTo>
                  <a:cubicBezTo>
                    <a:pt x="0" y="188363"/>
                    <a:pt x="188363" y="0"/>
                    <a:pt x="420722" y="0"/>
                  </a:cubicBezTo>
                  <a:close/>
                </a:path>
              </a:pathLst>
            </a:custGeom>
            <a:solidFill>
              <a:srgbClr val="178E05"/>
            </a:solidFill>
            <a:ln w="9525">
              <a:noFill/>
            </a:ln>
          </p:spPr>
          <p:txBody>
            <a:bodyPr/>
            <a:p>
              <a:endParaRPr lang="zh-CN" altLang="en-US"/>
            </a:p>
          </p:txBody>
        </p:sp>
        <p:pic>
          <p:nvPicPr>
            <p:cNvPr id="9219" name="Picture 141"/>
            <p:cNvPicPr>
              <a:picLocks noChangeAspect="1"/>
            </p:cNvPicPr>
            <p:nvPr/>
          </p:nvPicPr>
          <p:blipFill>
            <a:blip r:embed="rId1"/>
            <a:stretch>
              <a:fillRect/>
            </a:stretch>
          </p:blipFill>
          <p:spPr>
            <a:xfrm>
              <a:off x="9844784" y="2525594"/>
              <a:ext cx="609312" cy="615405"/>
            </a:xfrm>
            <a:prstGeom prst="rect">
              <a:avLst/>
            </a:prstGeom>
            <a:noFill/>
            <a:ln w="9525">
              <a:noFill/>
            </a:ln>
          </p:spPr>
        </p:pic>
        <p:grpSp>
          <p:nvGrpSpPr>
            <p:cNvPr id="9220" name="Group -745"/>
            <p:cNvGrpSpPr/>
            <p:nvPr/>
          </p:nvGrpSpPr>
          <p:grpSpPr>
            <a:xfrm>
              <a:off x="2424894" y="2838849"/>
              <a:ext cx="1407966" cy="1234543"/>
              <a:chOff x="2272992" y="2965354"/>
              <a:chExt cx="1746846" cy="1531681"/>
            </a:xfrm>
          </p:grpSpPr>
          <p:sp>
            <p:nvSpPr>
              <p:cNvPr id="9221" name="Freeform 443"/>
              <p:cNvSpPr/>
              <p:nvPr/>
            </p:nvSpPr>
            <p:spPr>
              <a:xfrm>
                <a:off x="2724150" y="3300602"/>
                <a:ext cx="796097" cy="796098"/>
              </a:xfrm>
              <a:custGeom>
                <a:avLst/>
                <a:gdLst/>
                <a:ahLst/>
                <a:cxnLst>
                  <a:cxn ang="0">
                    <a:pos x="0" y="553"/>
                  </a:cxn>
                  <a:cxn ang="0">
                    <a:pos x="553" y="0"/>
                  </a:cxn>
                  <a:cxn ang="0">
                    <a:pos x="1106" y="553"/>
                  </a:cxn>
                  <a:cxn ang="0">
                    <a:pos x="553" y="1106"/>
                  </a:cxn>
                  <a:cxn ang="0">
                    <a:pos x="0" y="553"/>
                  </a:cxn>
                </a:cxnLst>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58AC32"/>
              </a:solidFill>
              <a:ln w="9525">
                <a:noFill/>
              </a:ln>
            </p:spPr>
            <p:txBody>
              <a:bodyPr/>
              <a:p>
                <a:endParaRPr lang="zh-CN" altLang="en-US"/>
              </a:p>
            </p:txBody>
          </p:sp>
          <p:sp>
            <p:nvSpPr>
              <p:cNvPr id="9222" name="Rectangle 445"/>
              <p:cNvSpPr/>
              <p:nvPr/>
            </p:nvSpPr>
            <p:spPr>
              <a:xfrm>
                <a:off x="2272992" y="2965354"/>
                <a:ext cx="1746846" cy="1531681"/>
              </a:xfrm>
              <a:prstGeom prst="rect">
                <a:avLst/>
              </a:prstGeom>
              <a:noFill/>
              <a:ln w="9525">
                <a:noFill/>
              </a:ln>
            </p:spPr>
            <p:txBody>
              <a:bodyPr anchor="ctr" anchorCtr="0"/>
              <a:p>
                <a:pPr algn="ctr" eaLnBrk="0" hangingPunct="0"/>
                <a:r>
                  <a:rPr lang="en-US" altLang="zh-CN" sz="3300" b="1" dirty="0">
                    <a:solidFill>
                      <a:srgbClr val="FFFFFF"/>
                    </a:solidFill>
                    <a:latin typeface="微软雅黑" panose="020B0503020204020204" pitchFamily="34" charset="-122"/>
                    <a:ea typeface="微软雅黑" panose="020B0503020204020204" pitchFamily="34" charset="-122"/>
                  </a:rPr>
                  <a:t>01</a:t>
                </a:r>
                <a:endParaRPr lang="zh-CN" altLang="en-US" sz="3300" b="1" dirty="0">
                  <a:solidFill>
                    <a:srgbClr val="FFFFFF"/>
                  </a:solidFill>
                  <a:latin typeface="微软雅黑" panose="020B0503020204020204" pitchFamily="34" charset="-122"/>
                  <a:ea typeface="微软雅黑" panose="020B0503020204020204" pitchFamily="34" charset="-122"/>
                </a:endParaRPr>
              </a:p>
            </p:txBody>
          </p:sp>
        </p:grpSp>
        <p:sp>
          <p:nvSpPr>
            <p:cNvPr id="9223" name="Rectangle 447"/>
            <p:cNvSpPr/>
            <p:nvPr/>
          </p:nvSpPr>
          <p:spPr>
            <a:xfrm>
              <a:off x="4642006" y="3175960"/>
              <a:ext cx="3676958" cy="560459"/>
            </a:xfrm>
            <a:prstGeom prst="rect">
              <a:avLst/>
            </a:prstGeom>
            <a:noFill/>
            <a:ln w="9525">
              <a:noFill/>
            </a:ln>
          </p:spPr>
          <p:txBody>
            <a:bodyPr wrap="none" anchor="t" anchorCtr="0">
              <a:spAutoFit/>
            </a:bodyPr>
            <a:p>
              <a:pPr algn="ctr" eaLnBrk="0" hangingPunct="0">
                <a:lnSpc>
                  <a:spcPct val="90000"/>
                </a:lnSpc>
                <a:buClr>
                  <a:srgbClr val="2D2F30"/>
                </a:buClr>
              </a:pPr>
              <a:r>
                <a:rPr lang="zh-CN" altLang="en-US" sz="3600" dirty="0">
                  <a:solidFill>
                    <a:srgbClr val="FFFFFF"/>
                  </a:solidFill>
                  <a:latin typeface="微软雅黑" panose="020B0503020204020204" pitchFamily="34" charset="-122"/>
                  <a:ea typeface="微软雅黑" panose="020B0503020204020204" pitchFamily="34" charset="-122"/>
                </a:rPr>
                <a:t>修订固废法的背景</a:t>
              </a:r>
              <a:endParaRPr lang="zh-CN" altLang="zh-CN" dirty="0">
                <a:latin typeface="Calibri" panose="020F0502020204030204" pitchFamily="34" charset="0"/>
                <a:ea typeface="宋体" panose="02010600030101010101" pitchFamily="2" charset="-122"/>
              </a:endParaRPr>
            </a:p>
          </p:txBody>
        </p:sp>
        <p:pic>
          <p:nvPicPr>
            <p:cNvPr id="9224" name="Picture 143"/>
            <p:cNvPicPr>
              <a:picLocks noChangeAspect="1"/>
            </p:cNvPicPr>
            <p:nvPr/>
          </p:nvPicPr>
          <p:blipFill>
            <a:blip r:embed="rId2"/>
            <a:stretch>
              <a:fillRect/>
            </a:stretch>
          </p:blipFill>
          <p:spPr>
            <a:xfrm rot="7992412">
              <a:off x="10368612" y="2786824"/>
              <a:ext cx="545927" cy="551386"/>
            </a:xfrm>
            <a:prstGeom prst="rect">
              <a:avLst/>
            </a:prstGeom>
            <a:noFill/>
            <a:ln w="9525">
              <a:noFill/>
            </a:ln>
          </p:spPr>
        </p:pic>
      </p:grpSp>
      <p:pic>
        <p:nvPicPr>
          <p:cNvPr id="9225" name="Picture 145" descr="main visual copy.png"/>
          <p:cNvPicPr>
            <a:picLocks noChangeAspect="1"/>
          </p:cNvPicPr>
          <p:nvPr/>
        </p:nvPicPr>
        <p:blipFill>
          <a:blip r:embed="rId3"/>
          <a:srcRect r="55202"/>
          <a:stretch>
            <a:fillRect/>
          </a:stretch>
        </p:blipFill>
        <p:spPr>
          <a:xfrm>
            <a:off x="8877300" y="4449763"/>
            <a:ext cx="3981450" cy="2811462"/>
          </a:xfrm>
          <a:prstGeom prst="rect">
            <a:avLst/>
          </a:prstGeom>
          <a:noFill/>
          <a:ln w="9525">
            <a:noFill/>
          </a:ln>
        </p:spPr>
      </p:pic>
      <p:pic>
        <p:nvPicPr>
          <p:cNvPr id="9226" name="Picture 147" descr="main visual copy.png"/>
          <p:cNvPicPr>
            <a:picLocks noChangeAspect="1"/>
          </p:cNvPicPr>
          <p:nvPr/>
        </p:nvPicPr>
        <p:blipFill>
          <a:blip r:embed="rId4"/>
          <a:srcRect l="21301" t="44293"/>
          <a:stretch>
            <a:fillRect/>
          </a:stretch>
        </p:blipFill>
        <p:spPr>
          <a:xfrm>
            <a:off x="-123825" y="-217487"/>
            <a:ext cx="4984750" cy="1390650"/>
          </a:xfrm>
          <a:prstGeom prst="rect">
            <a:avLst/>
          </a:prstGeom>
          <a:noFill/>
          <a:ln w="9525">
            <a:noFill/>
          </a:ln>
        </p:spPr>
      </p:pic>
      <p:sp>
        <p:nvSpPr>
          <p:cNvPr id="9227"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Group -741"/>
          <p:cNvGrpSpPr/>
          <p:nvPr/>
        </p:nvGrpSpPr>
        <p:grpSpPr>
          <a:xfrm>
            <a:off x="498475" y="231775"/>
            <a:ext cx="6507163" cy="1143000"/>
            <a:chOff x="380703" y="276843"/>
            <a:chExt cx="7574075" cy="1330152"/>
          </a:xfrm>
        </p:grpSpPr>
        <p:pic>
          <p:nvPicPr>
            <p:cNvPr id="10242" name="Picture 149" descr="main visual copy.png"/>
            <p:cNvPicPr>
              <a:picLocks noChangeAspect="1"/>
            </p:cNvPicPr>
            <p:nvPr/>
          </p:nvPicPr>
          <p:blipFill>
            <a:blip r:embed="rId1"/>
            <a:stretch>
              <a:fillRect/>
            </a:stretch>
          </p:blipFill>
          <p:spPr>
            <a:xfrm>
              <a:off x="791083" y="447040"/>
              <a:ext cx="3150769" cy="996635"/>
            </a:xfrm>
            <a:prstGeom prst="rect">
              <a:avLst/>
            </a:prstGeom>
            <a:noFill/>
            <a:ln w="9525">
              <a:noFill/>
            </a:ln>
          </p:spPr>
        </p:pic>
        <p:grpSp>
          <p:nvGrpSpPr>
            <p:cNvPr id="10243" name="Group -739"/>
            <p:cNvGrpSpPr/>
            <p:nvPr/>
          </p:nvGrpSpPr>
          <p:grpSpPr>
            <a:xfrm>
              <a:off x="380703" y="276843"/>
              <a:ext cx="7574075" cy="904081"/>
              <a:chOff x="291896" y="67903"/>
              <a:chExt cx="7181740" cy="856370"/>
            </a:xfrm>
          </p:grpSpPr>
          <p:sp>
            <p:nvSpPr>
              <p:cNvPr id="10244" name="AutoShape 449"/>
              <p:cNvSpPr/>
              <p:nvPr/>
            </p:nvSpPr>
            <p:spPr>
              <a:xfrm>
                <a:off x="436802" y="245110"/>
                <a:ext cx="520904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10245" name="Picture 151"/>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10246" name="Rectangle 451"/>
              <p:cNvSpPr/>
              <p:nvPr/>
            </p:nvSpPr>
            <p:spPr>
              <a:xfrm>
                <a:off x="842821" y="311602"/>
                <a:ext cx="6630815"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一是修订固废法的背景</a:t>
                </a:r>
                <a:endParaRPr lang="en-US" altLang="en-US" dirty="0">
                  <a:latin typeface="Calibri" panose="020F0502020204030204" pitchFamily="34" charset="0"/>
                  <a:ea typeface="宋体" panose="02010600030101010101" pitchFamily="2" charset="-122"/>
                </a:endParaRPr>
              </a:p>
            </p:txBody>
          </p:sp>
        </p:grpSp>
      </p:grpSp>
      <p:sp>
        <p:nvSpPr>
          <p:cNvPr id="10247" name="Rectangle 453"/>
          <p:cNvSpPr/>
          <p:nvPr/>
        </p:nvSpPr>
        <p:spPr>
          <a:xfrm>
            <a:off x="7004050" y="1098550"/>
            <a:ext cx="4822825" cy="5678488"/>
          </a:xfrm>
          <a:prstGeom prst="rect">
            <a:avLst/>
          </a:prstGeom>
          <a:noFill/>
          <a:ln w="9525">
            <a:noFill/>
          </a:ln>
        </p:spPr>
        <p:txBody>
          <a:bodyPr anchor="t" anchorCtr="0">
            <a:spAutoFit/>
          </a:bodyPr>
          <a:p>
            <a:pPr indent="406400"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固体废物污染环境防治是打好污染防治攻坚战的重要内容，事关人民群众生命安全和身体健康。全国人大常委会于</a:t>
            </a:r>
            <a:r>
              <a:rPr lang="en-US" altLang="zh-CN" sz="2200" dirty="0">
                <a:solidFill>
                  <a:srgbClr val="333333"/>
                </a:solidFill>
                <a:latin typeface="微软雅黑" panose="020B0503020204020204" pitchFamily="34" charset="-122"/>
                <a:ea typeface="微软雅黑" panose="020B0503020204020204" pitchFamily="34" charset="-122"/>
              </a:rPr>
              <a:t>2017</a:t>
            </a:r>
            <a:r>
              <a:rPr lang="zh-CN" altLang="en-US" sz="2200" dirty="0">
                <a:solidFill>
                  <a:srgbClr val="333333"/>
                </a:solidFill>
                <a:latin typeface="微软雅黑" panose="020B0503020204020204" pitchFamily="34" charset="-122"/>
                <a:ea typeface="微软雅黑" panose="020B0503020204020204" pitchFamily="34" charset="-122"/>
              </a:rPr>
              <a:t>年度开展了执法检查工作，建议尽快启动修订工作。十三届人大常委会专门听取审议国务院关于研究处理固废法执法检查报告及审议意见情况的报告，在关于全面加强生态环境保护依法推动打好污染防治攻坚战的决议中明确提出加快固废法的修改工作。</a:t>
            </a:r>
            <a:endParaRPr lang="zh-CN" altLang="zh-CN" dirty="0">
              <a:latin typeface="Calibri" panose="020F0502020204030204" pitchFamily="34" charset="0"/>
              <a:ea typeface="宋体" panose="02010600030101010101" pitchFamily="2" charset="-122"/>
            </a:endParaRPr>
          </a:p>
        </p:txBody>
      </p:sp>
      <p:sp>
        <p:nvSpPr>
          <p:cNvPr id="10248"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0249" name="Picture 11"/>
          <p:cNvPicPr>
            <a:picLocks noChangeAspect="1"/>
          </p:cNvPicPr>
          <p:nvPr/>
        </p:nvPicPr>
        <p:blipFill>
          <a:blip r:embed="rId3"/>
          <a:stretch>
            <a:fillRect/>
          </a:stretch>
        </p:blipFill>
        <p:spPr>
          <a:xfrm>
            <a:off x="990600" y="1939925"/>
            <a:ext cx="5372100" cy="3763963"/>
          </a:xfrm>
          <a:prstGeom prst="rect">
            <a:avLst/>
          </a:prstGeom>
          <a:noFill/>
          <a:ln w="9525">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eaLnBrk="0" hangingPunct="0"/>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1266" name="Picture 2"/>
          <p:cNvPicPr>
            <a:picLocks noChangeAspect="1"/>
          </p:cNvPicPr>
          <p:nvPr/>
        </p:nvPicPr>
        <p:blipFill>
          <a:blip r:embed="rId1"/>
          <a:stretch>
            <a:fillRect/>
          </a:stretch>
        </p:blipFill>
        <p:spPr>
          <a:xfrm>
            <a:off x="1362075" y="592138"/>
            <a:ext cx="10112375" cy="55149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eaLnBrk="0" hangingPunct="0"/>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2290" name="Picture 2"/>
          <p:cNvPicPr>
            <a:picLocks noChangeAspect="1"/>
          </p:cNvPicPr>
          <p:nvPr/>
        </p:nvPicPr>
        <p:blipFill>
          <a:blip r:embed="rId1"/>
          <a:stretch>
            <a:fillRect/>
          </a:stretch>
        </p:blipFill>
        <p:spPr>
          <a:xfrm>
            <a:off x="1820863" y="317500"/>
            <a:ext cx="9482137" cy="6235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455"/>
          <p:cNvSpPr/>
          <p:nvPr/>
        </p:nvSpPr>
        <p:spPr>
          <a:xfrm>
            <a:off x="1130300" y="1816100"/>
            <a:ext cx="5613400" cy="3587750"/>
          </a:xfrm>
          <a:prstGeom prst="rect">
            <a:avLst/>
          </a:prstGeom>
          <a:noFill/>
          <a:ln w="9525">
            <a:noFill/>
          </a:ln>
        </p:spPr>
        <p:txBody>
          <a:bodyPr anchor="t" anchorCtr="0">
            <a:spAutoFit/>
          </a:bodyPr>
          <a:p>
            <a:pPr indent="406400" algn="just" eaLnBrk="0" hangingPunct="0">
              <a:lnSpc>
                <a:spcPct val="150000"/>
              </a:lnSpc>
            </a:pPr>
            <a:r>
              <a:rPr lang="zh-CN" altLang="en-US" sz="2200" dirty="0">
                <a:solidFill>
                  <a:srgbClr val="333333"/>
                </a:solidFill>
                <a:latin typeface="微软雅黑" panose="020B0503020204020204" pitchFamily="34" charset="-122"/>
                <a:ea typeface="微软雅黑" panose="020B0503020204020204" pitchFamily="34" charset="-122"/>
              </a:rPr>
              <a:t>对贯彻落实生态文明思想和党中央有关决策部署，推进生态文明建设，打赢污染防治攻坚战具有重大意义，非常必要。特别是在当前抗击新冠肺炎疫情的关键时期，修订固废法，完善对工业固体废物、包括医疗废物在内的危险废物，以及生活垃圾建筑垃圾等固体废物的管理制度，非常及时。</a:t>
            </a:r>
            <a:endParaRPr lang="zh-CN" altLang="zh-CN" sz="2200" dirty="0">
              <a:latin typeface="微软雅黑" panose="020B0503020204020204" pitchFamily="34" charset="-122"/>
              <a:ea typeface="微软雅黑" panose="020B0503020204020204" pitchFamily="34" charset="-122"/>
            </a:endParaRPr>
          </a:p>
        </p:txBody>
      </p:sp>
      <p:grpSp>
        <p:nvGrpSpPr>
          <p:cNvPr id="13314" name="Group -735"/>
          <p:cNvGrpSpPr/>
          <p:nvPr/>
        </p:nvGrpSpPr>
        <p:grpSpPr>
          <a:xfrm>
            <a:off x="498475" y="231775"/>
            <a:ext cx="6507163" cy="1143000"/>
            <a:chOff x="380703" y="276843"/>
            <a:chExt cx="7574075" cy="1330152"/>
          </a:xfrm>
        </p:grpSpPr>
        <p:pic>
          <p:nvPicPr>
            <p:cNvPr id="13315" name="Picture 157" descr="main visual copy.png"/>
            <p:cNvPicPr>
              <a:picLocks noChangeAspect="1"/>
            </p:cNvPicPr>
            <p:nvPr/>
          </p:nvPicPr>
          <p:blipFill>
            <a:blip r:embed="rId1"/>
            <a:stretch>
              <a:fillRect/>
            </a:stretch>
          </p:blipFill>
          <p:spPr>
            <a:xfrm>
              <a:off x="791083" y="447040"/>
              <a:ext cx="3150769" cy="996635"/>
            </a:xfrm>
            <a:prstGeom prst="rect">
              <a:avLst/>
            </a:prstGeom>
            <a:noFill/>
            <a:ln w="9525">
              <a:noFill/>
            </a:ln>
          </p:spPr>
        </p:pic>
        <p:grpSp>
          <p:nvGrpSpPr>
            <p:cNvPr id="13316" name="Group -733"/>
            <p:cNvGrpSpPr/>
            <p:nvPr/>
          </p:nvGrpSpPr>
          <p:grpSpPr>
            <a:xfrm>
              <a:off x="380703" y="276843"/>
              <a:ext cx="7574075" cy="904081"/>
              <a:chOff x="291896" y="67903"/>
              <a:chExt cx="7181740" cy="856370"/>
            </a:xfrm>
          </p:grpSpPr>
          <p:sp>
            <p:nvSpPr>
              <p:cNvPr id="13317" name="AutoShape 457"/>
              <p:cNvSpPr/>
              <p:nvPr/>
            </p:nvSpPr>
            <p:spPr>
              <a:xfrm>
                <a:off x="436802" y="245110"/>
                <a:ext cx="6559777" cy="601244"/>
              </a:xfrm>
              <a:prstGeom prst="roundRect">
                <a:avLst>
                  <a:gd name="adj" fmla="val 50000"/>
                </a:avLst>
              </a:prstGeom>
              <a:solidFill>
                <a:srgbClr val="FFFFFF"/>
              </a:solidFill>
              <a:ln w="28575" cap="flat" cmpd="sng">
                <a:solidFill>
                  <a:srgbClr val="4F9B33"/>
                </a:solidFill>
                <a:prstDash val="solid"/>
                <a:round/>
                <a:headEnd type="none" w="med" len="med"/>
                <a:tailEnd type="none" w="med" len="med"/>
              </a:ln>
            </p:spPr>
            <p:txBody>
              <a:bodyPr anchor="ctr" anchorCtr="0"/>
              <a:p>
                <a:pPr algn="ctr" eaLnBrk="0" hangingPunct="0"/>
                <a:endParaRPr lang="zh-CN" altLang="en-US" sz="1200" dirty="0">
                  <a:solidFill>
                    <a:srgbClr val="3F7B33"/>
                  </a:solidFill>
                  <a:latin typeface="Calibri" panose="020F0502020204030204" pitchFamily="34" charset="0"/>
                  <a:ea typeface="宋体" panose="02010600030101010101" pitchFamily="2" charset="-122"/>
                </a:endParaRPr>
              </a:p>
            </p:txBody>
          </p:sp>
          <p:pic>
            <p:nvPicPr>
              <p:cNvPr id="13318" name="Picture 159"/>
              <p:cNvPicPr>
                <a:picLocks noChangeAspect="1"/>
              </p:cNvPicPr>
              <p:nvPr/>
            </p:nvPicPr>
            <p:blipFill>
              <a:blip r:embed="rId2"/>
              <a:stretch>
                <a:fillRect/>
              </a:stretch>
            </p:blipFill>
            <p:spPr>
              <a:xfrm rot="2055465">
                <a:off x="291896" y="67903"/>
                <a:ext cx="498555" cy="856370"/>
              </a:xfrm>
              <a:prstGeom prst="rect">
                <a:avLst/>
              </a:prstGeom>
              <a:noFill/>
              <a:ln w="9525">
                <a:noFill/>
              </a:ln>
            </p:spPr>
          </p:pic>
          <p:sp>
            <p:nvSpPr>
              <p:cNvPr id="13319" name="Rectangle 459"/>
              <p:cNvSpPr/>
              <p:nvPr/>
            </p:nvSpPr>
            <p:spPr>
              <a:xfrm>
                <a:off x="842821" y="343789"/>
                <a:ext cx="6630815" cy="468259"/>
              </a:xfrm>
              <a:prstGeom prst="rect">
                <a:avLst/>
              </a:prstGeom>
              <a:noFill/>
              <a:ln w="9525">
                <a:noFill/>
              </a:ln>
            </p:spPr>
            <p:txBody>
              <a:bodyPr anchor="t" anchorCtr="0">
                <a:spAutoFit/>
              </a:bodyPr>
              <a:p>
                <a:pPr eaLnBrk="0" hangingPunct="0">
                  <a:lnSpc>
                    <a:spcPct val="90000"/>
                  </a:lnSpc>
                  <a:buClr>
                    <a:srgbClr val="2D2F30"/>
                  </a:buClr>
                </a:pPr>
                <a:r>
                  <a:rPr lang="zh-CN" altLang="en-US" sz="2400" b="1" dirty="0">
                    <a:solidFill>
                      <a:srgbClr val="178E05"/>
                    </a:solidFill>
                    <a:latin typeface="微软雅黑" panose="020B0503020204020204" pitchFamily="34" charset="-122"/>
                    <a:ea typeface="微软雅黑" panose="020B0503020204020204" pitchFamily="34" charset="-122"/>
                  </a:rPr>
                  <a:t>二是依法打好污染防治攻坚战的迫切需要</a:t>
                </a:r>
                <a:endParaRPr lang="zh-CN" altLang="en-US" sz="2400" b="1" dirty="0">
                  <a:solidFill>
                    <a:srgbClr val="178E05"/>
                  </a:solidFill>
                  <a:latin typeface="微软雅黑" panose="020B0503020204020204" pitchFamily="34" charset="-122"/>
                  <a:ea typeface="微软雅黑" panose="020B0503020204020204" pitchFamily="34" charset="-122"/>
                </a:endParaRPr>
              </a:p>
            </p:txBody>
          </p:sp>
        </p:grpSp>
      </p:grpSp>
      <p:sp>
        <p:nvSpPr>
          <p:cNvPr id="13320" name="灯片编号占位符 1"/>
          <p:cNvSpPr>
            <a:spLocks noGrp="1"/>
          </p:cNvSpPr>
          <p:nvPr>
            <p:ph type="sldNum" sz="quarter" idx="12"/>
          </p:nvPr>
        </p:nvSpPr>
        <p:spPr>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rgbClr val="000000"/>
                </a:solidFill>
                <a:latin typeface="Calibri" panose="020F0502020204030204" pitchFamily="34" charset="0"/>
                <a:ea typeface="宋体" panose="02010600030101010101" pitchFamily="2" charset="-122"/>
              </a:defRPr>
            </a:lvl1pPr>
            <a:lvl2pPr marL="640080" lvl="1" indent="-18415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2pPr>
            <a:lvl3pPr marL="1282700" lvl="2" indent="-368300"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3pPr>
            <a:lvl4pPr marL="1925955" lvl="3" indent="-55562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4pPr>
            <a:lvl5pPr marL="2568575" lvl="4" indent="-739775" algn="l" defTabSz="914400" rtl="0" eaLnBrk="1" fontAlgn="base" latinLnBrk="0" hangingPunct="1">
              <a:lnSpc>
                <a:spcPct val="100000"/>
              </a:lnSpc>
              <a:spcBef>
                <a:spcPct val="0"/>
              </a:spcBef>
              <a:spcAft>
                <a:spcPct val="0"/>
              </a:spcAft>
              <a:buNone/>
              <a:defRPr b="0" i="0" u="none" kern="1200" baseline="0">
                <a:solidFill>
                  <a:srgbClr val="000000"/>
                </a:solidFill>
                <a:latin typeface="Calibri" panose="020F0502020204030204" pitchFamily="34" charset="0"/>
                <a:ea typeface="宋体" panose="02010600030101010101" pitchFamily="2" charset="-122"/>
                <a:cs typeface="+mn-cs"/>
              </a:defRPr>
            </a:lvl5pPr>
          </a:lstStyle>
          <a:p>
            <a:pPr lvl="0" algn="r"/>
            <a:fld id="{9A0DB2DC-4C9A-4742-B13C-FB6460FD3503}" type="slidenum">
              <a:rPr lang="zh-CN" altLang="en-US" sz="1200" dirty="0">
                <a:solidFill>
                  <a:srgbClr val="888888"/>
                </a:solidFill>
              </a:rPr>
            </a:fld>
            <a:endParaRPr lang="zh-CN" altLang="en-US" sz="1200" dirty="0">
              <a:solidFill>
                <a:srgbClr val="888888"/>
              </a:solidFill>
            </a:endParaRPr>
          </a:p>
        </p:txBody>
      </p:sp>
      <p:pic>
        <p:nvPicPr>
          <p:cNvPr id="13321" name="Picture 11"/>
          <p:cNvPicPr>
            <a:picLocks noChangeAspect="1"/>
          </p:cNvPicPr>
          <p:nvPr/>
        </p:nvPicPr>
        <p:blipFill>
          <a:blip r:embed="rId3"/>
          <a:stretch>
            <a:fillRect/>
          </a:stretch>
        </p:blipFill>
        <p:spPr>
          <a:xfrm>
            <a:off x="7653338" y="377825"/>
            <a:ext cx="4752975" cy="6478588"/>
          </a:xfrm>
          <a:prstGeom prst="rect">
            <a:avLst/>
          </a:prstGeom>
          <a:noFill/>
          <a:ln w="9525">
            <a:noFill/>
          </a:ln>
        </p:spPr>
      </p:pic>
    </p:spTree>
  </p:cSld>
  <p:clrMapOvr>
    <a:masterClrMapping/>
  </p:clrMapOvr>
  <p:transition spd="med">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E7E6E6"/>
      </a:dk2>
      <a:lt2>
        <a:srgbClr val="44546A"/>
      </a:lt2>
      <a:accent1>
        <a:srgbClr val="00AE4F"/>
      </a:accent1>
      <a:accent2>
        <a:srgbClr val="92D54A"/>
      </a:accent2>
      <a:accent3>
        <a:srgbClr val="FFFFFF"/>
      </a:accent3>
      <a:accent4>
        <a:srgbClr val="000000"/>
      </a:accent4>
      <a:accent5>
        <a:srgbClr val="AAD3B2"/>
      </a:accent5>
      <a:accent6>
        <a:srgbClr val="84C142"/>
      </a:accent6>
      <a:hlink>
        <a:srgbClr val="00AE4F"/>
      </a:hlink>
      <a:folHlink>
        <a:srgbClr val="92D54A"/>
      </a:folHlink>
    </a:clrScheme>
    <a:fontScheme name="默认设计模板">
      <a:majorFont>
        <a:latin typeface="Arial Black"/>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E7E6E6"/>
      </a:dk2>
      <a:lt2>
        <a:srgbClr val="44546A"/>
      </a:lt2>
      <a:accent1>
        <a:srgbClr val="00AE4F"/>
      </a:accent1>
      <a:accent2>
        <a:srgbClr val="92D54A"/>
      </a:accent2>
      <a:accent3>
        <a:srgbClr val="FFFFFF"/>
      </a:accent3>
      <a:accent4>
        <a:srgbClr val="000000"/>
      </a:accent4>
      <a:accent5>
        <a:srgbClr val="AAD3B2"/>
      </a:accent5>
      <a:accent6>
        <a:srgbClr val="84C142"/>
      </a:accent6>
      <a:hlink>
        <a:srgbClr val="00AE4F"/>
      </a:hlink>
      <a:folHlink>
        <a:srgbClr val="92D54A"/>
      </a:folHlink>
    </a:clrScheme>
    <a:fontScheme name="默认设计模板">
      <a:majorFont>
        <a:latin typeface="Arial Black"/>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4853</Words>
  <Application>WPS 演示</Application>
  <PresentationFormat>自定义</PresentationFormat>
  <Paragraphs>343</Paragraphs>
  <Slides>37</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37</vt:i4>
      </vt:variant>
    </vt:vector>
  </HeadingPairs>
  <TitlesOfParts>
    <vt:vector size="51" baseType="lpstr">
      <vt:lpstr>Arial</vt:lpstr>
      <vt:lpstr>宋体</vt:lpstr>
      <vt:lpstr>Wingdings</vt:lpstr>
      <vt:lpstr>Calibri</vt:lpstr>
      <vt:lpstr>Arial Black</vt:lpstr>
      <vt:lpstr>微软雅黑</vt:lpstr>
      <vt:lpstr>微软雅黑 Light</vt:lpstr>
      <vt:lpstr>黑体</vt:lpstr>
      <vt:lpstr>Arial Black</vt:lpstr>
      <vt:lpstr>Arial Unicode MS</vt:lpstr>
      <vt:lpstr>楷体</vt:lpstr>
      <vt:lpstr>汉仪旗黑-85S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3892.pptx</dc:title>
  <dc:creator>MHA-AL00</dc:creator>
  <cp:lastModifiedBy>little fairy</cp:lastModifiedBy>
  <cp:revision>30</cp:revision>
  <dcterms:created xsi:type="dcterms:W3CDTF">2017-03-19T22:08:04Z</dcterms:created>
  <dcterms:modified xsi:type="dcterms:W3CDTF">2024-04-30T05:37:46Z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9BF2CC31F3ED4B9682C6A424784D293C_13</vt:lpwstr>
  </property>
</Properties>
</file>